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1"/>
  </p:sldMasterIdLst>
  <p:notesMasterIdLst>
    <p:notesMasterId r:id="rId47"/>
  </p:notesMasterIdLst>
  <p:sldIdLst>
    <p:sldId id="256" r:id="rId2"/>
    <p:sldId id="264" r:id="rId3"/>
    <p:sldId id="389" r:id="rId4"/>
    <p:sldId id="328" r:id="rId5"/>
    <p:sldId id="290" r:id="rId6"/>
    <p:sldId id="291" r:id="rId7"/>
    <p:sldId id="292" r:id="rId8"/>
    <p:sldId id="390" r:id="rId9"/>
    <p:sldId id="395" r:id="rId10"/>
    <p:sldId id="392" r:id="rId11"/>
    <p:sldId id="391" r:id="rId12"/>
    <p:sldId id="394" r:id="rId13"/>
    <p:sldId id="393" r:id="rId14"/>
    <p:sldId id="293" r:id="rId15"/>
    <p:sldId id="366" r:id="rId16"/>
    <p:sldId id="325" r:id="rId17"/>
    <p:sldId id="387" r:id="rId18"/>
    <p:sldId id="386" r:id="rId19"/>
    <p:sldId id="400" r:id="rId20"/>
    <p:sldId id="398" r:id="rId21"/>
    <p:sldId id="397" r:id="rId22"/>
    <p:sldId id="396" r:id="rId23"/>
    <p:sldId id="372" r:id="rId24"/>
    <p:sldId id="371" r:id="rId25"/>
    <p:sldId id="272" r:id="rId26"/>
    <p:sldId id="374" r:id="rId27"/>
    <p:sldId id="373" r:id="rId28"/>
    <p:sldId id="377" r:id="rId29"/>
    <p:sldId id="385" r:id="rId30"/>
    <p:sldId id="276" r:id="rId31"/>
    <p:sldId id="378" r:id="rId32"/>
    <p:sldId id="388" r:id="rId33"/>
    <p:sldId id="275" r:id="rId34"/>
    <p:sldId id="289" r:id="rId35"/>
    <p:sldId id="311" r:id="rId36"/>
    <p:sldId id="344" r:id="rId37"/>
    <p:sldId id="300" r:id="rId38"/>
    <p:sldId id="399" r:id="rId39"/>
    <p:sldId id="301" r:id="rId40"/>
    <p:sldId id="357" r:id="rId41"/>
    <p:sldId id="277" r:id="rId42"/>
    <p:sldId id="278" r:id="rId43"/>
    <p:sldId id="279" r:id="rId44"/>
    <p:sldId id="270" r:id="rId45"/>
    <p:sldId id="262" r:id="rId46"/>
  </p:sldIdLst>
  <p:sldSz cx="18288000" cy="10287000"/>
  <p:notesSz cx="6858000" cy="9144000"/>
  <p:embeddedFontLst>
    <p:embeddedFont>
      <p:font typeface="Bodoni MT" panose="02070603080606020203" pitchFamily="18" charset="77"/>
      <p:regular r:id="rId48"/>
      <p:bold r:id="rId49"/>
      <p:italic r:id="rId50"/>
      <p:boldItalic r:id="rId51"/>
    </p:embeddedFont>
    <p:embeddedFont>
      <p:font typeface="Cambria Math" panose="02040503050406030204" pitchFamily="18" charset="0"/>
      <p:regular r:id="rId52"/>
    </p:embeddedFont>
    <p:embeddedFont>
      <p:font typeface="Neue Machina" pitchFamily="2" charset="77"/>
      <p:regular r:id="rId53"/>
    </p:embeddedFont>
    <p:embeddedFont>
      <p:font typeface="Telegraf" pitchFamily="2" charset="77"/>
      <p:regular r:id="rId54"/>
    </p:embeddedFont>
    <p:embeddedFont>
      <p:font typeface="Telegraf Bold" pitchFamily="2" charset="77"/>
      <p:regular r:id="rId55"/>
      <p:bold r:id="rId5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70" autoAdjust="0"/>
    <p:restoredTop sz="94767" autoAdjust="0"/>
  </p:normalViewPr>
  <p:slideViewPr>
    <p:cSldViewPr>
      <p:cViewPr varScale="1">
        <p:scale>
          <a:sx n="97" d="100"/>
          <a:sy n="97" d="100"/>
        </p:scale>
        <p:origin x="1392" y="2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TW"/>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F61125-904C-CE4A-B657-BC4B5122F4B7}" type="datetimeFigureOut">
              <a:rPr lang="en-TW" smtClean="0"/>
              <a:t>2025/8/7</a:t>
            </a:fld>
            <a:endParaRPr lang="en-TW"/>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TW"/>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W"/>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TW"/>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D43D5D-92BA-BC4D-9113-1DB343A5C39C}" type="slidenum">
              <a:rPr lang="en-TW" smtClean="0"/>
              <a:t>‹#›</a:t>
            </a:fld>
            <a:endParaRPr lang="en-TW"/>
          </a:p>
        </p:txBody>
      </p:sp>
    </p:spTree>
    <p:extLst>
      <p:ext uri="{BB962C8B-B14F-4D97-AF65-F5344CB8AC3E}">
        <p14:creationId xmlns:p14="http://schemas.microsoft.com/office/powerpoint/2010/main" val="851600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Hello everyone, I’m Yu-Ming Chen, grad student here. Today I’m going to tell you something about the early Universe and how we can use it to constraint on new physics.</a:t>
            </a:r>
          </a:p>
          <a:p>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1</a:t>
            </a:fld>
            <a:endParaRPr lang="en-TW"/>
          </a:p>
        </p:txBody>
      </p:sp>
    </p:spTree>
    <p:extLst>
      <p:ext uri="{BB962C8B-B14F-4D97-AF65-F5344CB8AC3E}">
        <p14:creationId xmlns:p14="http://schemas.microsoft.com/office/powerpoint/2010/main" val="380503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These heavy neutrinos are Standard Model singlet. It has no EM, no strong, no weak interaction. In the simplest extension, its production is only by active neutrino osccillate into the sterile state.</a:t>
            </a:r>
          </a:p>
        </p:txBody>
      </p:sp>
      <p:sp>
        <p:nvSpPr>
          <p:cNvPr id="4" name="Slide Number Placeholder 3"/>
          <p:cNvSpPr>
            <a:spLocks noGrp="1"/>
          </p:cNvSpPr>
          <p:nvPr>
            <p:ph type="sldNum" sz="quarter" idx="5"/>
          </p:nvPr>
        </p:nvSpPr>
        <p:spPr/>
        <p:txBody>
          <a:bodyPr/>
          <a:lstStyle/>
          <a:p>
            <a:fld id="{FFD43D5D-92BA-BC4D-9113-1DB343A5C39C}" type="slidenum">
              <a:rPr lang="en-TW" smtClean="0"/>
              <a:t>10</a:t>
            </a:fld>
            <a:endParaRPr lang="en-TW"/>
          </a:p>
        </p:txBody>
      </p:sp>
    </p:spTree>
    <p:extLst>
      <p:ext uri="{BB962C8B-B14F-4D97-AF65-F5344CB8AC3E}">
        <p14:creationId xmlns:p14="http://schemas.microsoft.com/office/powerpoint/2010/main" val="2595554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Just like I show here. If we assume the heavy neutrino only couples to 1 flavor of active neutrino, then it becomes a simple two-state system which can be solved by quantum mechanics.</a:t>
            </a:r>
          </a:p>
        </p:txBody>
      </p:sp>
      <p:sp>
        <p:nvSpPr>
          <p:cNvPr id="4" name="Slide Number Placeholder 3"/>
          <p:cNvSpPr>
            <a:spLocks noGrp="1"/>
          </p:cNvSpPr>
          <p:nvPr>
            <p:ph type="sldNum" sz="quarter" idx="5"/>
          </p:nvPr>
        </p:nvSpPr>
        <p:spPr/>
        <p:txBody>
          <a:bodyPr/>
          <a:lstStyle/>
          <a:p>
            <a:fld id="{FFD43D5D-92BA-BC4D-9113-1DB343A5C39C}" type="slidenum">
              <a:rPr lang="en-TW" smtClean="0"/>
              <a:t>11</a:t>
            </a:fld>
            <a:endParaRPr lang="en-TW"/>
          </a:p>
        </p:txBody>
      </p:sp>
    </p:spTree>
    <p:extLst>
      <p:ext uri="{BB962C8B-B14F-4D97-AF65-F5344CB8AC3E}">
        <p14:creationId xmlns:p14="http://schemas.microsoft.com/office/powerpoint/2010/main" val="2660943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Despite being a simple extension, it’s also very versatile. Probably the most famous one is the seesaw mechanism, which explains why active neutrino mass is so tiny comapred to other Standard Model particles. Because we have a capital M suppression which is the mass of sterile neutrino,</a:t>
            </a:r>
          </a:p>
        </p:txBody>
      </p:sp>
      <p:sp>
        <p:nvSpPr>
          <p:cNvPr id="4" name="Slide Number Placeholder 3"/>
          <p:cNvSpPr>
            <a:spLocks noGrp="1"/>
          </p:cNvSpPr>
          <p:nvPr>
            <p:ph type="sldNum" sz="quarter" idx="5"/>
          </p:nvPr>
        </p:nvSpPr>
        <p:spPr/>
        <p:txBody>
          <a:bodyPr/>
          <a:lstStyle/>
          <a:p>
            <a:fld id="{FFD43D5D-92BA-BC4D-9113-1DB343A5C39C}" type="slidenum">
              <a:rPr lang="en-TW" smtClean="0"/>
              <a:t>12</a:t>
            </a:fld>
            <a:endParaRPr lang="en-TW"/>
          </a:p>
        </p:txBody>
      </p:sp>
    </p:spTree>
    <p:extLst>
      <p:ext uri="{BB962C8B-B14F-4D97-AF65-F5344CB8AC3E}">
        <p14:creationId xmlns:p14="http://schemas.microsoft.com/office/powerpoint/2010/main" val="172372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It can also link to dark sector through the so-called neutrino portal as the second term shows or probably some higher order operator as the third term here.</a:t>
            </a:r>
          </a:p>
        </p:txBody>
      </p:sp>
      <p:sp>
        <p:nvSpPr>
          <p:cNvPr id="4" name="Slide Number Placeholder 3"/>
          <p:cNvSpPr>
            <a:spLocks noGrp="1"/>
          </p:cNvSpPr>
          <p:nvPr>
            <p:ph type="sldNum" sz="quarter" idx="5"/>
          </p:nvPr>
        </p:nvSpPr>
        <p:spPr/>
        <p:txBody>
          <a:bodyPr/>
          <a:lstStyle/>
          <a:p>
            <a:fld id="{FFD43D5D-92BA-BC4D-9113-1DB343A5C39C}" type="slidenum">
              <a:rPr lang="en-TW" smtClean="0"/>
              <a:t>13</a:t>
            </a:fld>
            <a:endParaRPr lang="en-TW"/>
          </a:p>
        </p:txBody>
      </p:sp>
    </p:spTree>
    <p:extLst>
      <p:ext uri="{BB962C8B-B14F-4D97-AF65-F5344CB8AC3E}">
        <p14:creationId xmlns:p14="http://schemas.microsoft.com/office/powerpoint/2010/main" val="2737664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So go back to this plot in the previous slide. As you can see, the BBN constraint here only occupies the lower-left corner, equivalently blocks out everything that with smaller mass and smaller mixing, which is unreasonable when you think about it. For example, if you have a super tiny mixing angle, let’s say 10 to the minus 50, you could barely produce any heavy neutrino in the first place, so how can it be constraint by the data. So here is the main motivation of our work, we want to see the whole picture of this BBN constraint, including its upper and lower bound.</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14</a:t>
            </a:fld>
            <a:endParaRPr lang="en-TW"/>
          </a:p>
        </p:txBody>
      </p:sp>
    </p:spTree>
    <p:extLst>
      <p:ext uri="{BB962C8B-B14F-4D97-AF65-F5344CB8AC3E}">
        <p14:creationId xmlns:p14="http://schemas.microsoft.com/office/powerpoint/2010/main" val="22818933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order to constraint it, we need to first produce it. In this blob, we take into account all the weak processes that an active neutrino can participate in in the early universe. Then through this insertion, it can oscillate into the sterile state.</a:t>
            </a:r>
            <a:endParaRPr lang="en-TW" sz="1200" kern="1200" dirty="0">
              <a:solidFill>
                <a:schemeClr val="tx1"/>
              </a:solidFill>
              <a:effectLst/>
              <a:latin typeface="+mn-lt"/>
              <a:ea typeface="+mn-ea"/>
              <a:cs typeface="+mn-cs"/>
            </a:endParaRPr>
          </a:p>
          <a:p>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15</a:t>
            </a:fld>
            <a:endParaRPr lang="en-TW"/>
          </a:p>
        </p:txBody>
      </p:sp>
    </p:spTree>
    <p:extLst>
      <p:ext uri="{BB962C8B-B14F-4D97-AF65-F5344CB8AC3E}">
        <p14:creationId xmlns:p14="http://schemas.microsoft.com/office/powerpoint/2010/main" val="19611514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But here comes a problem, BBN is strictly radiation dominated. When we produce too many heavy neutrinos, as temperature decreases, its energy density will become matter-like, which redshifts slower than the energy density of radiation and it may dominate the universe at some time during BBN as red line shows.</a:t>
            </a:r>
            <a:endParaRPr lang="en-TW" sz="1200" kern="1200" dirty="0">
              <a:solidFill>
                <a:schemeClr val="tx1"/>
              </a:solidFill>
              <a:effectLst/>
              <a:latin typeface="+mn-lt"/>
              <a:ea typeface="+mn-ea"/>
              <a:cs typeface="+mn-cs"/>
            </a:endParaRPr>
          </a:p>
          <a:p>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16</a:t>
            </a:fld>
            <a:endParaRPr lang="en-TW"/>
          </a:p>
        </p:txBody>
      </p:sp>
    </p:spTree>
    <p:extLst>
      <p:ext uri="{BB962C8B-B14F-4D97-AF65-F5344CB8AC3E}">
        <p14:creationId xmlns:p14="http://schemas.microsoft.com/office/powerpoint/2010/main" val="14312842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So, the big question here is will the energy density of heavy neutrino be larger than that of radiation when BBN happens?</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17</a:t>
            </a:fld>
            <a:endParaRPr lang="en-TW"/>
          </a:p>
        </p:txBody>
      </p:sp>
    </p:spTree>
    <p:extLst>
      <p:ext uri="{BB962C8B-B14F-4D97-AF65-F5344CB8AC3E}">
        <p14:creationId xmlns:p14="http://schemas.microsoft.com/office/powerpoint/2010/main" val="6545376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By this condition, we can first set up a constraint on the mass and mixing parameter space, it will mainly occupy the smaller mass and larger mixing region. Since we need to produce a lot, so the mixing has to be large. But we cannot let it decay too quick, so the mass should be small.</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18</a:t>
            </a:fld>
            <a:endParaRPr lang="en-TW"/>
          </a:p>
        </p:txBody>
      </p:sp>
    </p:spTree>
    <p:extLst>
      <p:ext uri="{BB962C8B-B14F-4D97-AF65-F5344CB8AC3E}">
        <p14:creationId xmlns:p14="http://schemas.microsoft.com/office/powerpoint/2010/main" val="31808241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OK, now let’s fast forward to the time when sterile neutrino is about to decay. The first important process is the photodissociation where </a:t>
            </a:r>
            <a:r>
              <a:rPr lang="en-US" sz="1200" kern="1200" dirty="0">
                <a:solidFill>
                  <a:srgbClr val="FFFFFF"/>
                </a:solidFill>
                <a:effectLst/>
                <a:latin typeface="STKaiti" panose="02010600040101010101" pitchFamily="2" charset="-122"/>
                <a:ea typeface="STKaiti" panose="02010600040101010101" pitchFamily="2" charset="-122"/>
                <a:cs typeface="+mn-cs"/>
              </a:rPr>
              <a:t>heavy neutrino first decays to neutral pion, which subsequently decay to a pair of photons and those photons find a light nucleus and destroy it. The important thing here is that these photons are much hotter than the background photons, so the dissociation process is only effective through these population.</a:t>
            </a:r>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19</a:t>
            </a:fld>
            <a:endParaRPr lang="en-TW"/>
          </a:p>
        </p:txBody>
      </p:sp>
    </p:spTree>
    <p:extLst>
      <p:ext uri="{BB962C8B-B14F-4D97-AF65-F5344CB8AC3E}">
        <p14:creationId xmlns:p14="http://schemas.microsoft.com/office/powerpoint/2010/main" val="352833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TW" dirty="0"/>
              <a:t>To set the stage, the period I’m going to talk about is called the Big-Bang Nucleosynthesis. If you can see the small word over there, it begins at about 1 second after the Big-Bang and last for around 10 minutes. At this time, the Universe is cool enough, of course for the particles not for us, for some light elements to form </a:t>
            </a:r>
            <a:r>
              <a:rPr lang="en-US" sz="1200" kern="1200" dirty="0">
                <a:solidFill>
                  <a:schemeClr val="tx1"/>
                </a:solidFill>
                <a:effectLst/>
                <a:latin typeface="+mn-lt"/>
                <a:ea typeface="+mn-ea"/>
                <a:cs typeface="+mn-cs"/>
              </a:rPr>
              <a:t>like deuterium, tritium and helium. </a:t>
            </a:r>
            <a:endParaRPr lang="en-TW" sz="1200" kern="1200" dirty="0">
              <a:solidFill>
                <a:schemeClr val="tx1"/>
              </a:solidFill>
              <a:effectLst/>
              <a:latin typeface="+mn-lt"/>
              <a:ea typeface="+mn-ea"/>
              <a:cs typeface="+mn-cs"/>
            </a:endParaRPr>
          </a:p>
          <a:p>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2</a:t>
            </a:fld>
            <a:endParaRPr lang="en-TW"/>
          </a:p>
        </p:txBody>
      </p:sp>
    </p:spTree>
    <p:extLst>
      <p:ext uri="{BB962C8B-B14F-4D97-AF65-F5344CB8AC3E}">
        <p14:creationId xmlns:p14="http://schemas.microsoft.com/office/powerpoint/2010/main" val="2841030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But there are some EM process that can take away energy from those photons for example pair production to electron positron and high energy Compton scattering</a:t>
            </a:r>
          </a:p>
        </p:txBody>
      </p:sp>
      <p:sp>
        <p:nvSpPr>
          <p:cNvPr id="4" name="Slide Number Placeholder 3"/>
          <p:cNvSpPr>
            <a:spLocks noGrp="1"/>
          </p:cNvSpPr>
          <p:nvPr>
            <p:ph type="sldNum" sz="quarter" idx="5"/>
          </p:nvPr>
        </p:nvSpPr>
        <p:spPr/>
        <p:txBody>
          <a:bodyPr/>
          <a:lstStyle/>
          <a:p>
            <a:fld id="{FFD43D5D-92BA-BC4D-9113-1DB343A5C39C}" type="slidenum">
              <a:rPr lang="en-TW" smtClean="0"/>
              <a:t>20</a:t>
            </a:fld>
            <a:endParaRPr lang="en-TW"/>
          </a:p>
        </p:txBody>
      </p:sp>
    </p:spTree>
    <p:extLst>
      <p:ext uri="{BB962C8B-B14F-4D97-AF65-F5344CB8AC3E}">
        <p14:creationId xmlns:p14="http://schemas.microsoft.com/office/powerpoint/2010/main" val="25634813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So the Boltzmann equation for deuterium is first we calculate how many photons we produce, then times a factor that account for how many photon amoung them go into the dissociation process we care about. </a:t>
            </a:r>
            <a:r>
              <a:rPr lang="en-US" dirty="0"/>
              <a:t>Beside deuterium</a:t>
            </a:r>
            <a:r>
              <a:rPr lang="en-TW" dirty="0"/>
              <a:t> we include the dissociation processes up to helium-4.</a:t>
            </a:r>
          </a:p>
        </p:txBody>
      </p:sp>
      <p:sp>
        <p:nvSpPr>
          <p:cNvPr id="4" name="Slide Number Placeholder 3"/>
          <p:cNvSpPr>
            <a:spLocks noGrp="1"/>
          </p:cNvSpPr>
          <p:nvPr>
            <p:ph type="sldNum" sz="quarter" idx="5"/>
          </p:nvPr>
        </p:nvSpPr>
        <p:spPr/>
        <p:txBody>
          <a:bodyPr/>
          <a:lstStyle/>
          <a:p>
            <a:fld id="{FFD43D5D-92BA-BC4D-9113-1DB343A5C39C}" type="slidenum">
              <a:rPr lang="en-TW" smtClean="0"/>
              <a:t>21</a:t>
            </a:fld>
            <a:endParaRPr lang="en-TW"/>
          </a:p>
        </p:txBody>
      </p:sp>
    </p:spTree>
    <p:extLst>
      <p:ext uri="{BB962C8B-B14F-4D97-AF65-F5344CB8AC3E}">
        <p14:creationId xmlns:p14="http://schemas.microsoft.com/office/powerpoint/2010/main" val="2320042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Another similar process is the hadrodissociation of helium-4 </a:t>
            </a:r>
            <a:r>
              <a:rPr lang="en-US" sz="1200" kern="1200" dirty="0">
                <a:solidFill>
                  <a:schemeClr val="tx1"/>
                </a:solidFill>
                <a:effectLst/>
                <a:latin typeface="+mn-lt"/>
                <a:ea typeface="+mn-ea"/>
                <a:cs typeface="+mn-cs"/>
              </a:rPr>
              <a:t>where heavy neutrino decays to charged mesons then these charged mesons destroy helium-4 to some lighter nuclei.</a:t>
            </a:r>
            <a:r>
              <a:rPr lang="en-TW" dirty="0">
                <a:effectLst/>
              </a:rPr>
              <a:t> </a:t>
            </a:r>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22</a:t>
            </a:fld>
            <a:endParaRPr lang="en-TW"/>
          </a:p>
        </p:txBody>
      </p:sp>
    </p:spTree>
    <p:extLst>
      <p:ext uri="{BB962C8B-B14F-4D97-AF65-F5344CB8AC3E}">
        <p14:creationId xmlns:p14="http://schemas.microsoft.com/office/powerpoint/2010/main" val="29940349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Since EM interactions have not decoupled yet, these charged mesons would lose their energy quickly and thermalize with the plasma before decay so we could use the thermalized cross sections for these interactions which are independent of charged mesons’ momentum.</a:t>
            </a:r>
            <a:endParaRPr lang="en-TW" sz="1200" kern="1200" dirty="0">
              <a:solidFill>
                <a:schemeClr val="tx1"/>
              </a:solidFill>
              <a:effectLst/>
              <a:latin typeface="+mn-lt"/>
              <a:ea typeface="+mn-ea"/>
              <a:cs typeface="+mn-cs"/>
            </a:endParaRPr>
          </a:p>
          <a:p>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23</a:t>
            </a:fld>
            <a:endParaRPr lang="en-TW"/>
          </a:p>
        </p:txBody>
      </p:sp>
    </p:spTree>
    <p:extLst>
      <p:ext uri="{BB962C8B-B14F-4D97-AF65-F5344CB8AC3E}">
        <p14:creationId xmlns:p14="http://schemas.microsoft.com/office/powerpoint/2010/main" val="29240195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Boltzmann equation for helium-4 is also similar to the photodissociation that we calculate how many charged mesons we produce from heavy neutrino decay times a factor to account for whether this charged meson choose to decay away or participate in any accessible interaction. In the denominator, the second term is the nucleon conversion which I will talk about later, the third one is the hadro-dissociation, and the final one is the self-annihilation.</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24</a:t>
            </a:fld>
            <a:endParaRPr lang="en-TW"/>
          </a:p>
        </p:txBody>
      </p:sp>
    </p:spTree>
    <p:extLst>
      <p:ext uri="{BB962C8B-B14F-4D97-AF65-F5344CB8AC3E}">
        <p14:creationId xmlns:p14="http://schemas.microsoft.com/office/powerpoint/2010/main" val="42945683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Before going to the next process, I want to do a quick review of BBN, there are two important temperatures,</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25</a:t>
            </a:fld>
            <a:endParaRPr lang="en-TW"/>
          </a:p>
        </p:txBody>
      </p:sp>
    </p:spTree>
    <p:extLst>
      <p:ext uri="{BB962C8B-B14F-4D97-AF65-F5344CB8AC3E}">
        <p14:creationId xmlns:p14="http://schemas.microsoft.com/office/powerpoint/2010/main" val="1759467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First, when the temperature equals to .8 MeV, the weak interaction just decouples, at that time the ratio between neutron and proton is 1 to 5.</a:t>
            </a:r>
            <a:endParaRPr lang="en-TW" sz="1200" kern="1200" dirty="0">
              <a:solidFill>
                <a:schemeClr val="tx1"/>
              </a:solidFill>
              <a:effectLst/>
              <a:latin typeface="+mn-lt"/>
              <a:ea typeface="+mn-ea"/>
              <a:cs typeface="+mn-cs"/>
            </a:endParaRPr>
          </a:p>
          <a:p>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26</a:t>
            </a:fld>
            <a:endParaRPr lang="en-TW"/>
          </a:p>
        </p:txBody>
      </p:sp>
    </p:spTree>
    <p:extLst>
      <p:ext uri="{BB962C8B-B14F-4D97-AF65-F5344CB8AC3E}">
        <p14:creationId xmlns:p14="http://schemas.microsoft.com/office/powerpoint/2010/main" val="30055294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the time goes by, the temperature decreases to 100 keV, this is so-called the deuterium bottleneck. It’s when the surrounding photons are not energetic enough to dissociate deuterium, so we can finally start to accumulate it in the Universe, at this time the ratio becomes 1 to 7.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Why is it important? We can look at the plot on the right, deuterium can be seen as the most fundamental element in the synthesize chain. If you want to produce heavier elements, you must go through deuterium.</a:t>
            </a:r>
            <a:endParaRPr lang="en-TW"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Along the arrow, we can see that must of the light elements will finally end up in helium-4 since it has the highest dissociating energy among them. So, go back to the first ratio, we could estimate that if every neutron is used to produce helium4, we could have a ratio between helium and proton to about a quarter, which is pretty close to the measured value 24.5 percent. Now, if there is a process that could bring the ratio between proton and neutron closer to 1, we would expect the abundance of helium4 gets a huge boost.</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27</a:t>
            </a:fld>
            <a:endParaRPr lang="en-TW"/>
          </a:p>
        </p:txBody>
      </p:sp>
    </p:spTree>
    <p:extLst>
      <p:ext uri="{BB962C8B-B14F-4D97-AF65-F5344CB8AC3E}">
        <p14:creationId xmlns:p14="http://schemas.microsoft.com/office/powerpoint/2010/main" val="29126404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process I mentioned is called the nucleon conversion, First, sterile neutrino can decay to charged mesons, then the charged meson can turn a proton into neutron or the other way around.</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28</a:t>
            </a:fld>
            <a:endParaRPr lang="en-TW"/>
          </a:p>
        </p:txBody>
      </p:sp>
    </p:spTree>
    <p:extLst>
      <p:ext uri="{BB962C8B-B14F-4D97-AF65-F5344CB8AC3E}">
        <p14:creationId xmlns:p14="http://schemas.microsoft.com/office/powerpoint/2010/main" val="9539830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argument is the same as hadrodissociation, the difference is only in the numerator where we need to replace the dissociation rate to the conversion interaction. The kaon term is very similar, so I will not show it here.</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29</a:t>
            </a:fld>
            <a:endParaRPr lang="en-TW"/>
          </a:p>
        </p:txBody>
      </p:sp>
    </p:spTree>
    <p:extLst>
      <p:ext uri="{BB962C8B-B14F-4D97-AF65-F5344CB8AC3E}">
        <p14:creationId xmlns:p14="http://schemas.microsoft.com/office/powerpoint/2010/main" val="4186290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It is also the earliest period that we have a precise data in cosmology. </a:t>
            </a:r>
            <a:r>
              <a:rPr lang="en-US" sz="1200" kern="1200" dirty="0">
                <a:solidFill>
                  <a:schemeClr val="tx1"/>
                </a:solidFill>
                <a:effectLst/>
                <a:latin typeface="+mn-lt"/>
                <a:ea typeface="+mn-ea"/>
                <a:cs typeface="+mn-cs"/>
              </a:rPr>
              <a:t>By measuring the light element abundances in low metallicity galaxies, we are able to determine its value to 1 percent precision</a:t>
            </a:r>
            <a:r>
              <a:rPr lang="en-TW" sz="1200" kern="1200" dirty="0">
                <a:solidFill>
                  <a:schemeClr val="tx1"/>
                </a:solidFill>
                <a:effectLst/>
                <a:latin typeface="+mn-lt"/>
                <a:ea typeface="+mn-ea"/>
                <a:cs typeface="+mn-cs"/>
              </a:rPr>
              <a:t>. For example the left figure is the light element abundance evolution, what we measure is the final abundance when BBN ends. It’s also sensitive to theh baryon asymmetry in the right figure. So if we pretend there is no lithium problem, then everything fits well with the CMB prediction.</a:t>
            </a:r>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3</a:t>
            </a:fld>
            <a:endParaRPr lang="en-TW"/>
          </a:p>
        </p:txBody>
      </p:sp>
    </p:spTree>
    <p:extLst>
      <p:ext uri="{BB962C8B-B14F-4D97-AF65-F5344CB8AC3E}">
        <p14:creationId xmlns:p14="http://schemas.microsoft.com/office/powerpoint/2010/main" val="3842727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same conversion could also be mediated by electron neutrinos through beta decay. Note that these processes are only effective when the sterile neutrino is too light to produce charged pions, otherwise the branching ratio is mostly occupied by the two-body decay to charged mesons</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30</a:t>
            </a:fld>
            <a:endParaRPr lang="en-TW"/>
          </a:p>
        </p:txBody>
      </p:sp>
    </p:spTree>
    <p:extLst>
      <p:ext uri="{BB962C8B-B14F-4D97-AF65-F5344CB8AC3E}">
        <p14:creationId xmlns:p14="http://schemas.microsoft.com/office/powerpoint/2010/main" val="2076815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But there are also some benefits. This time, since weak interaction has already decoupled, electron neutrinos can only free stream and lose its energy due to the expansion if it didn’t participate in the interaction.</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31</a:t>
            </a:fld>
            <a:endParaRPr lang="en-TW"/>
          </a:p>
        </p:txBody>
      </p:sp>
    </p:spTree>
    <p:extLst>
      <p:ext uri="{BB962C8B-B14F-4D97-AF65-F5344CB8AC3E}">
        <p14:creationId xmlns:p14="http://schemas.microsoft.com/office/powerpoint/2010/main" val="24550768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Then, in the Boltzmann equation for proton and neutron, the conversion rate for electron neutrino is simple n sigma v as we are familiar with.</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32</a:t>
            </a:fld>
            <a:endParaRPr lang="en-TW"/>
          </a:p>
        </p:txBody>
      </p:sp>
    </p:spTree>
    <p:extLst>
      <p:ext uri="{BB962C8B-B14F-4D97-AF65-F5344CB8AC3E}">
        <p14:creationId xmlns:p14="http://schemas.microsoft.com/office/powerpoint/2010/main" val="42451814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Before going to the main result, it will be interesting to see the effect on the abundance versus mixing plot. Where two dashed lines are results when we only turn on one of the interactions and the black line is the combined result. You can see the black follows the blue dashed nucleon conversion first then got taken over by the helium-4 dissociation. However, at very small and very large mixing, the abundance is within 1 sigma range, so we won’t get any constraint in these areas as we expected.</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33</a:t>
            </a:fld>
            <a:endParaRPr lang="en-TW"/>
          </a:p>
        </p:txBody>
      </p:sp>
    </p:spTree>
    <p:extLst>
      <p:ext uri="{BB962C8B-B14F-4D97-AF65-F5344CB8AC3E}">
        <p14:creationId xmlns:p14="http://schemas.microsoft.com/office/powerpoint/2010/main" val="17555161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time, we use a BBN simulation package written in python called the PRyMordial and this is the </a:t>
            </a:r>
            <a:r>
              <a:rPr lang="en-US" sz="1200" kern="1200" dirty="0" err="1">
                <a:solidFill>
                  <a:schemeClr val="tx1"/>
                </a:solidFill>
                <a:effectLst/>
                <a:latin typeface="+mn-lt"/>
                <a:ea typeface="+mn-ea"/>
                <a:cs typeface="+mn-cs"/>
              </a:rPr>
              <a:t>stanard</a:t>
            </a:r>
            <a:r>
              <a:rPr lang="en-US" sz="1200" kern="1200" dirty="0">
                <a:solidFill>
                  <a:schemeClr val="tx1"/>
                </a:solidFill>
                <a:effectLst/>
                <a:latin typeface="+mn-lt"/>
                <a:ea typeface="+mn-ea"/>
                <a:cs typeface="+mn-cs"/>
              </a:rPr>
              <a:t> light elements abundance evolution predicted.</a:t>
            </a:r>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34</a:t>
            </a:fld>
            <a:endParaRPr lang="en-TW"/>
          </a:p>
        </p:txBody>
      </p:sp>
    </p:spTree>
    <p:extLst>
      <p:ext uri="{BB962C8B-B14F-4D97-AF65-F5344CB8AC3E}">
        <p14:creationId xmlns:p14="http://schemas.microsoft.com/office/powerpoint/2010/main" val="27403353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If we add the sterile neutrino into BBN, this one corresponds to the upper limit of our constraint, and it is nucleon conversion dominated. You can see on the right, the blue and yellow is closer than the standard BBN which indicates a larger neutron to proton ratio and result in an increase in the abundance of the red helium-4 at later time. </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35</a:t>
            </a:fld>
            <a:endParaRPr lang="en-TW"/>
          </a:p>
        </p:txBody>
      </p:sp>
    </p:spTree>
    <p:extLst>
      <p:ext uri="{BB962C8B-B14F-4D97-AF65-F5344CB8AC3E}">
        <p14:creationId xmlns:p14="http://schemas.microsoft.com/office/powerpoint/2010/main" val="24592455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 the opposite side, this is the lower limit of our constraint, and it is hadro-dissociation dominated where you don’t see any difference in the early neutron to proton ratio, but in the late time, the dissociation of helium-4 results in the increase in the deuterium abundance.</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36</a:t>
            </a:fld>
            <a:endParaRPr lang="en-TW"/>
          </a:p>
        </p:txBody>
      </p:sp>
    </p:spTree>
    <p:extLst>
      <p:ext uri="{BB962C8B-B14F-4D97-AF65-F5344CB8AC3E}">
        <p14:creationId xmlns:p14="http://schemas.microsoft.com/office/powerpoint/2010/main" val="7657100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Finally we come to our main result. This is when heavy neutrino couple to electron neutrino. </a:t>
            </a:r>
            <a:r>
              <a:rPr lang="en-US" sz="1200" kern="1200" dirty="0">
                <a:solidFill>
                  <a:schemeClr val="tx1"/>
                </a:solidFill>
                <a:effectLst/>
                <a:latin typeface="+mn-lt"/>
                <a:ea typeface="+mn-ea"/>
                <a:cs typeface="+mn-cs"/>
              </a:rPr>
              <a:t>Because different mass has different phenomenology, we separate our analysis into four parts. The first one is the temporary matter domination which simply compare the energy density of heavy neutrino to that of photon.</a:t>
            </a:r>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37</a:t>
            </a:fld>
            <a:endParaRPr lang="en-TW"/>
          </a:p>
        </p:txBody>
      </p:sp>
    </p:spTree>
    <p:extLst>
      <p:ext uri="{BB962C8B-B14F-4D97-AF65-F5344CB8AC3E}">
        <p14:creationId xmlns:p14="http://schemas.microsoft.com/office/powerpoint/2010/main" val="36947700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Then the second one is the small mass region. In this region, the mass of sterile neutrino is smaller than the mass of pion, so the only available effect is when sterile neutrino decays to electron neutrinos and then they subsequently do the nucleon conversion. </a:t>
            </a:r>
            <a:endParaRPr lang="en-TW" sz="1200" kern="1200" dirty="0">
              <a:solidFill>
                <a:schemeClr val="tx1"/>
              </a:solidFill>
              <a:effectLst/>
              <a:latin typeface="+mn-lt"/>
              <a:ea typeface="+mn-ea"/>
              <a:cs typeface="+mn-cs"/>
            </a:endParaRPr>
          </a:p>
          <a:p>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38</a:t>
            </a:fld>
            <a:endParaRPr lang="en-TW"/>
          </a:p>
        </p:txBody>
      </p:sp>
    </p:spTree>
    <p:extLst>
      <p:ext uri="{BB962C8B-B14F-4D97-AF65-F5344CB8AC3E}">
        <p14:creationId xmlns:p14="http://schemas.microsoft.com/office/powerpoint/2010/main" val="40894246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Then is the medium mass region, where the mass of sterile neutrino is larger than the mass of pion but smaller than a few GeV to prevent complicated hadronization. The dominant decay channel for sterile neutrino now is through two-body decay to mesons, and the available effects are nucleon conversion and hadro-dissociation by charged mesons.</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39</a:t>
            </a:fld>
            <a:endParaRPr lang="en-TW"/>
          </a:p>
        </p:txBody>
      </p:sp>
    </p:spTree>
    <p:extLst>
      <p:ext uri="{BB962C8B-B14F-4D97-AF65-F5344CB8AC3E}">
        <p14:creationId xmlns:p14="http://schemas.microsoft.com/office/powerpoint/2010/main" val="1976445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These precise data could then be used to set constraint on various new physics, like the coupling between axion and photon</a:t>
            </a:r>
            <a:r>
              <a:rPr lang="en-TW" dirty="0">
                <a:effectLst/>
              </a:rPr>
              <a:t> </a:t>
            </a:r>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4</a:t>
            </a:fld>
            <a:endParaRPr lang="en-TW"/>
          </a:p>
        </p:txBody>
      </p:sp>
    </p:spTree>
    <p:extLst>
      <p:ext uri="{BB962C8B-B14F-4D97-AF65-F5344CB8AC3E}">
        <p14:creationId xmlns:p14="http://schemas.microsoft.com/office/powerpoint/2010/main" val="38340360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Finally, in the large mass region, the mass of heavy neutrino is about 10 to 30 GeV. In this region, the decay of sterile neutrino is through a series of hadronization, and we translate the BBN constraint on long-lived particle where they used a more </a:t>
            </a:r>
            <a:r>
              <a:rPr lang="en-US" sz="1200" kern="1200" dirty="0" err="1">
                <a:solidFill>
                  <a:schemeClr val="tx1"/>
                </a:solidFill>
                <a:effectLst/>
                <a:latin typeface="+mn-lt"/>
                <a:ea typeface="+mn-ea"/>
                <a:cs typeface="+mn-cs"/>
              </a:rPr>
              <a:t>sophistecated</a:t>
            </a:r>
            <a:r>
              <a:rPr lang="en-US" sz="1200" kern="1200" dirty="0">
                <a:solidFill>
                  <a:schemeClr val="tx1"/>
                </a:solidFill>
                <a:effectLst/>
                <a:latin typeface="+mn-lt"/>
                <a:ea typeface="+mn-ea"/>
                <a:cs typeface="+mn-cs"/>
              </a:rPr>
              <a:t> way to account for all the particles coming from sterile neutrino decays.</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40</a:t>
            </a:fld>
            <a:endParaRPr lang="en-TW"/>
          </a:p>
        </p:txBody>
      </p:sp>
    </p:spTree>
    <p:extLst>
      <p:ext uri="{BB962C8B-B14F-4D97-AF65-F5344CB8AC3E}">
        <p14:creationId xmlns:p14="http://schemas.microsoft.com/office/powerpoint/2010/main" val="28953421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Here is our result compare with terrestrial experiments. As you can see BBN constraint can cover a huge area on the parameter space and is complimentary to the experiments.</a:t>
            </a:r>
            <a:endParaRPr lang="en-TW"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One interesting fact is that all the beam-dump experiments are stretched from upper left to lower right. That’s because if the mass and mixing are too small, sterile neutrino will live too long and fly pass the detector; but if the mass and mixing are too large, it will die too quick and cannot make it to the detector.</a:t>
            </a:r>
            <a:endParaRPr lang="en-TW"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 we can consider BBN like a huge cosmological beam-dump experiment, but the filter now is not distance but time.</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41</a:t>
            </a:fld>
            <a:endParaRPr lang="en-TW"/>
          </a:p>
        </p:txBody>
      </p:sp>
    </p:spTree>
    <p:extLst>
      <p:ext uri="{BB962C8B-B14F-4D97-AF65-F5344CB8AC3E}">
        <p14:creationId xmlns:p14="http://schemas.microsoft.com/office/powerpoint/2010/main" val="11489884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 is the result for muon, which has similar shape as electron. But in the medium mass region, there is a kink represents the threshold of the mass of muon and charged pion combined, below that nucleon conversion is mediated by neutrinos, above that is by charged pion.</a:t>
            </a:r>
            <a:endParaRPr lang="en-TW"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42</a:t>
            </a:fld>
            <a:endParaRPr lang="en-TW"/>
          </a:p>
        </p:txBody>
      </p:sp>
    </p:spTree>
    <p:extLst>
      <p:ext uri="{BB962C8B-B14F-4D97-AF65-F5344CB8AC3E}">
        <p14:creationId xmlns:p14="http://schemas.microsoft.com/office/powerpoint/2010/main" val="5026767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 is the result for tau. Now, in the small and medium mass region, the only available effect is nucleon conversion by electron neutrinos since a tau is too heavy to be produced by a GeV sterile </a:t>
            </a:r>
            <a:r>
              <a:rPr lang="en-US" sz="1200" kern="1200">
                <a:solidFill>
                  <a:schemeClr val="tx1"/>
                </a:solidFill>
                <a:effectLst/>
                <a:latin typeface="+mn-lt"/>
                <a:ea typeface="+mn-ea"/>
                <a:cs typeface="+mn-cs"/>
              </a:rPr>
              <a:t>neutrino.</a:t>
            </a:r>
            <a:endParaRPr lang="en-TW"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FD43D5D-92BA-BC4D-9113-1DB343A5C39C}" type="slidenum">
              <a:rPr lang="en-TW" smtClean="0"/>
              <a:t>43</a:t>
            </a:fld>
            <a:endParaRPr lang="en-TW"/>
          </a:p>
        </p:txBody>
      </p:sp>
    </p:spTree>
    <p:extLst>
      <p:ext uri="{BB962C8B-B14F-4D97-AF65-F5344CB8AC3E}">
        <p14:creationId xmlns:p14="http://schemas.microsoft.com/office/powerpoint/2010/main" val="16853887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Axion and fermions</a:t>
            </a:r>
            <a:r>
              <a:rPr lang="en-TW" dirty="0">
                <a:effectLst/>
              </a:rPr>
              <a:t> </a:t>
            </a:r>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5</a:t>
            </a:fld>
            <a:endParaRPr lang="en-TW"/>
          </a:p>
        </p:txBody>
      </p:sp>
    </p:spTree>
    <p:extLst>
      <p:ext uri="{BB962C8B-B14F-4D97-AF65-F5344CB8AC3E}">
        <p14:creationId xmlns:p14="http://schemas.microsoft.com/office/powerpoint/2010/main" val="4226039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dark scalar and Higgs</a:t>
            </a:r>
            <a:r>
              <a:rPr lang="en-TW" dirty="0">
                <a:effectLst/>
              </a:rPr>
              <a:t> </a:t>
            </a:r>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6</a:t>
            </a:fld>
            <a:endParaRPr lang="en-TW"/>
          </a:p>
        </p:txBody>
      </p:sp>
    </p:spTree>
    <p:extLst>
      <p:ext uri="{BB962C8B-B14F-4D97-AF65-F5344CB8AC3E}">
        <p14:creationId xmlns:p14="http://schemas.microsoft.com/office/powerpoint/2010/main" val="1693828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and of course, our main character heavy neutrino and active neutrino. I will go back to this in a moment</a:t>
            </a:r>
            <a:endParaRPr lang="en-TW" sz="1200" kern="1200" dirty="0">
              <a:solidFill>
                <a:schemeClr val="tx1"/>
              </a:solidFill>
              <a:effectLst/>
              <a:latin typeface="+mn-lt"/>
              <a:ea typeface="+mn-ea"/>
              <a:cs typeface="+mn-cs"/>
            </a:endParaRPr>
          </a:p>
          <a:p>
            <a:endParaRPr lang="en-TW" dirty="0"/>
          </a:p>
        </p:txBody>
      </p:sp>
      <p:sp>
        <p:nvSpPr>
          <p:cNvPr id="4" name="Slide Number Placeholder 3"/>
          <p:cNvSpPr>
            <a:spLocks noGrp="1"/>
          </p:cNvSpPr>
          <p:nvPr>
            <p:ph type="sldNum" sz="quarter" idx="5"/>
          </p:nvPr>
        </p:nvSpPr>
        <p:spPr/>
        <p:txBody>
          <a:bodyPr/>
          <a:lstStyle/>
          <a:p>
            <a:fld id="{FFD43D5D-92BA-BC4D-9113-1DB343A5C39C}" type="slidenum">
              <a:rPr lang="en-TW" smtClean="0"/>
              <a:t>7</a:t>
            </a:fld>
            <a:endParaRPr lang="en-TW"/>
          </a:p>
        </p:txBody>
      </p:sp>
    </p:spTree>
    <p:extLst>
      <p:ext uri="{BB962C8B-B14F-4D97-AF65-F5344CB8AC3E}">
        <p14:creationId xmlns:p14="http://schemas.microsoft.com/office/powerpoint/2010/main" val="1733079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Since our stage is set. Now let’s introduce our main player, the heavy neutrino or sterile neutrino or heavy neutral lepton whatever you like to call it. But we know there no such particle in the Standard Model</a:t>
            </a:r>
          </a:p>
        </p:txBody>
      </p:sp>
      <p:sp>
        <p:nvSpPr>
          <p:cNvPr id="4" name="Slide Number Placeholder 3"/>
          <p:cNvSpPr>
            <a:spLocks noGrp="1"/>
          </p:cNvSpPr>
          <p:nvPr>
            <p:ph type="sldNum" sz="quarter" idx="5"/>
          </p:nvPr>
        </p:nvSpPr>
        <p:spPr/>
        <p:txBody>
          <a:bodyPr/>
          <a:lstStyle/>
          <a:p>
            <a:fld id="{FFD43D5D-92BA-BC4D-9113-1DB343A5C39C}" type="slidenum">
              <a:rPr lang="en-TW" smtClean="0"/>
              <a:t>8</a:t>
            </a:fld>
            <a:endParaRPr lang="en-TW"/>
          </a:p>
        </p:txBody>
      </p:sp>
    </p:spTree>
    <p:extLst>
      <p:ext uri="{BB962C8B-B14F-4D97-AF65-F5344CB8AC3E}">
        <p14:creationId xmlns:p14="http://schemas.microsoft.com/office/powerpoint/2010/main" val="3506864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W" dirty="0"/>
              <a:t>However there is always room for new physics</a:t>
            </a:r>
          </a:p>
        </p:txBody>
      </p:sp>
      <p:sp>
        <p:nvSpPr>
          <p:cNvPr id="4" name="Slide Number Placeholder 3"/>
          <p:cNvSpPr>
            <a:spLocks noGrp="1"/>
          </p:cNvSpPr>
          <p:nvPr>
            <p:ph type="sldNum" sz="quarter" idx="5"/>
          </p:nvPr>
        </p:nvSpPr>
        <p:spPr/>
        <p:txBody>
          <a:bodyPr/>
          <a:lstStyle/>
          <a:p>
            <a:fld id="{FFD43D5D-92BA-BC4D-9113-1DB343A5C39C}" type="slidenum">
              <a:rPr lang="en-TW" smtClean="0"/>
              <a:t>9</a:t>
            </a:fld>
            <a:endParaRPr lang="en-TW"/>
          </a:p>
        </p:txBody>
      </p:sp>
    </p:spTree>
    <p:extLst>
      <p:ext uri="{BB962C8B-B14F-4D97-AF65-F5344CB8AC3E}">
        <p14:creationId xmlns:p14="http://schemas.microsoft.com/office/powerpoint/2010/main" val="2104504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E5AB512-C612-3E4F-AA40-B7E947189073}" type="datetime1">
              <a:rPr lang="en-US" smtClean="0"/>
              <a:t>8/7/25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83EF3D-C6A3-BE45-8A2C-F53D15F1726B}" type="datetime1">
              <a:rPr lang="en-US" smtClean="0"/>
              <a:t>8/7/25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CA2138-CDB3-9C4D-B234-A7A1A1DAA283}" type="datetime1">
              <a:rPr lang="en-US" smtClean="0"/>
              <a:t>8/7/25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CED9A6-59F4-5947-8B7D-97FC2CB0A901}" type="datetime1">
              <a:rPr lang="en-US" smtClean="0"/>
              <a:t>8/7/25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7C7D7B9-5126-864D-B46C-CBC9AD35581D}" type="datetime1">
              <a:rPr lang="en-US" smtClean="0"/>
              <a:t>8/7/25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F116756-CDFF-8A43-A244-F22152A4A9EC}" type="datetime1">
              <a:rPr lang="en-US" smtClean="0"/>
              <a:t>8/7/25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C0D909-C10A-0241-B19C-9AD9725F1308}" type="datetime1">
              <a:rPr lang="en-US" smtClean="0"/>
              <a:t>8/7/25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5C1CBA-ABE2-E840-8AD1-89FE92811A2A}" type="datetime1">
              <a:rPr lang="en-US" smtClean="0"/>
              <a:t>8/7/25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DBD816-E3B2-D84E-B1E8-97F53D0C3900}" type="datetime1">
              <a:rPr lang="en-US" smtClean="0"/>
              <a:t>8/7/25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AE6B7D5-9393-1B4E-BE4C-63A56A8C2EF2}" type="datetime1">
              <a:rPr lang="en-US" smtClean="0"/>
              <a:t>8/7/25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5D7E5B-6DA0-0F47-AE19-495B6ADD5EE4}" type="datetime1">
              <a:rPr lang="en-US" smtClean="0"/>
              <a:t>8/7/25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B4586B-750D-4646-8A01-FB7908ED1742}" type="datetime1">
              <a:rPr lang="en-US" smtClean="0"/>
              <a:t>8/7/25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9.png"/><Relationship Id="rId7"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27.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52.emf"/></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54.emf"/></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56.emf"/></Relationships>
</file>

<file path=ppt/slides/_rels/slide41.xml.rels><?xml version="1.0" encoding="UTF-8" standalone="yes"?>
<Relationships xmlns="http://schemas.openxmlformats.org/package/2006/relationships"><Relationship Id="rId3" Type="http://schemas.openxmlformats.org/officeDocument/2006/relationships/hyperlink" Target="https://www.hep.ucl.ac.uk/~pbolton/" TargetMode="External"/><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57.emf"/></Relationships>
</file>

<file path=ppt/slides/_rels/slide42.xml.rels><?xml version="1.0" encoding="UTF-8" standalone="yes"?>
<Relationships xmlns="http://schemas.openxmlformats.org/package/2006/relationships"><Relationship Id="rId3" Type="http://schemas.openxmlformats.org/officeDocument/2006/relationships/hyperlink" Target="https://www.hep.ucl.ac.uk/~pbolton/"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58.emf"/></Relationships>
</file>

<file path=ppt/slides/_rels/slide43.xml.rels><?xml version="1.0" encoding="UTF-8" standalone="yes"?>
<Relationships xmlns="http://schemas.openxmlformats.org/package/2006/relationships"><Relationship Id="rId3" Type="http://schemas.openxmlformats.org/officeDocument/2006/relationships/hyperlink" Target="https://www.hep.ucl.ac.uk/~pbolton/" TargetMode="External"/><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59.emf"/></Relationships>
</file>

<file path=ppt/slides/_rels/slide44.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9.png"/><Relationship Id="rId1" Type="http://schemas.openxmlformats.org/officeDocument/2006/relationships/slideLayout" Target="../slideLayouts/slideLayout7.xml"/><Relationship Id="rId5" Type="http://schemas.openxmlformats.org/officeDocument/2006/relationships/image" Target="../media/image57.emf"/><Relationship Id="rId4" Type="http://schemas.openxmlformats.org/officeDocument/2006/relationships/image" Target="../media/image58.emf"/></Relationships>
</file>

<file path=ppt/slides/_rels/slide4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2" name="Freeform 2"/>
          <p:cNvSpPr/>
          <p:nvPr/>
        </p:nvSpPr>
        <p:spPr>
          <a:xfrm>
            <a:off x="9056221" y="573520"/>
            <a:ext cx="17088550" cy="17088550"/>
          </a:xfrm>
          <a:custGeom>
            <a:avLst/>
            <a:gdLst/>
            <a:ahLst/>
            <a:cxnLst/>
            <a:rect l="l" t="t" r="r" b="b"/>
            <a:pathLst>
              <a:path w="17088550" h="17088550">
                <a:moveTo>
                  <a:pt x="0" y="0"/>
                </a:moveTo>
                <a:lnTo>
                  <a:pt x="17088550" y="0"/>
                </a:lnTo>
                <a:lnTo>
                  <a:pt x="17088550" y="17088550"/>
                </a:lnTo>
                <a:lnTo>
                  <a:pt x="0" y="1708855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TW"/>
          </a:p>
        </p:txBody>
      </p:sp>
      <p:grpSp>
        <p:nvGrpSpPr>
          <p:cNvPr id="3" name="Group 3"/>
          <p:cNvGrpSpPr/>
          <p:nvPr/>
        </p:nvGrpSpPr>
        <p:grpSpPr>
          <a:xfrm>
            <a:off x="1028700" y="7938903"/>
            <a:ext cx="16230600" cy="1386782"/>
            <a:chOff x="0" y="0"/>
            <a:chExt cx="65816818" cy="5623549"/>
          </a:xfrm>
        </p:grpSpPr>
        <p:sp>
          <p:nvSpPr>
            <p:cNvPr id="4" name="Freeform 4"/>
            <p:cNvSpPr/>
            <p:nvPr/>
          </p:nvSpPr>
          <p:spPr>
            <a:xfrm>
              <a:off x="0" y="0"/>
              <a:ext cx="65816820" cy="5623549"/>
            </a:xfrm>
            <a:custGeom>
              <a:avLst/>
              <a:gdLst/>
              <a:ahLst/>
              <a:cxnLst/>
              <a:rect l="l" t="t" r="r" b="b"/>
              <a:pathLst>
                <a:path w="65816820" h="5623549">
                  <a:moveTo>
                    <a:pt x="0" y="0"/>
                  </a:moveTo>
                  <a:lnTo>
                    <a:pt x="0" y="5623549"/>
                  </a:lnTo>
                  <a:lnTo>
                    <a:pt x="65816820" y="5623549"/>
                  </a:lnTo>
                  <a:lnTo>
                    <a:pt x="65816820" y="0"/>
                  </a:lnTo>
                  <a:lnTo>
                    <a:pt x="0" y="0"/>
                  </a:lnTo>
                  <a:close/>
                  <a:moveTo>
                    <a:pt x="65755856" y="5562589"/>
                  </a:moveTo>
                  <a:lnTo>
                    <a:pt x="59690" y="5562589"/>
                  </a:lnTo>
                  <a:lnTo>
                    <a:pt x="59690" y="59690"/>
                  </a:lnTo>
                  <a:lnTo>
                    <a:pt x="65755856" y="59690"/>
                  </a:lnTo>
                  <a:lnTo>
                    <a:pt x="65755856" y="5562589"/>
                  </a:lnTo>
                  <a:close/>
                </a:path>
              </a:pathLst>
            </a:custGeom>
            <a:solidFill>
              <a:srgbClr val="FFFFFF"/>
            </a:solidFill>
          </p:spPr>
          <p:txBody>
            <a:bodyPr/>
            <a:lstStyle/>
            <a:p>
              <a:endParaRPr lang="en-TW"/>
            </a:p>
          </p:txBody>
        </p:sp>
      </p:grpSp>
      <p:sp>
        <p:nvSpPr>
          <p:cNvPr id="5" name="Freeform 5"/>
          <p:cNvSpPr/>
          <p:nvPr/>
        </p:nvSpPr>
        <p:spPr>
          <a:xfrm>
            <a:off x="-4520291" y="-5392070"/>
            <a:ext cx="11931180" cy="11931180"/>
          </a:xfrm>
          <a:custGeom>
            <a:avLst/>
            <a:gdLst/>
            <a:ahLst/>
            <a:cxnLst/>
            <a:rect l="l" t="t" r="r" b="b"/>
            <a:pathLst>
              <a:path w="11931180" h="11931180">
                <a:moveTo>
                  <a:pt x="0" y="0"/>
                </a:moveTo>
                <a:lnTo>
                  <a:pt x="11931180" y="0"/>
                </a:lnTo>
                <a:lnTo>
                  <a:pt x="11931180" y="11931180"/>
                </a:lnTo>
                <a:lnTo>
                  <a:pt x="0" y="1193118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TW"/>
          </a:p>
        </p:txBody>
      </p:sp>
      <p:grpSp>
        <p:nvGrpSpPr>
          <p:cNvPr id="6" name="Group 6"/>
          <p:cNvGrpSpPr/>
          <p:nvPr/>
        </p:nvGrpSpPr>
        <p:grpSpPr>
          <a:xfrm>
            <a:off x="1028700" y="1028700"/>
            <a:ext cx="16230600" cy="6583939"/>
            <a:chOff x="0" y="0"/>
            <a:chExt cx="65816818" cy="26698578"/>
          </a:xfrm>
        </p:grpSpPr>
        <p:sp>
          <p:nvSpPr>
            <p:cNvPr id="7" name="Freeform 7"/>
            <p:cNvSpPr/>
            <p:nvPr/>
          </p:nvSpPr>
          <p:spPr>
            <a:xfrm>
              <a:off x="0" y="0"/>
              <a:ext cx="65816820" cy="26698578"/>
            </a:xfrm>
            <a:custGeom>
              <a:avLst/>
              <a:gdLst/>
              <a:ahLst/>
              <a:cxnLst/>
              <a:rect l="l" t="t" r="r" b="b"/>
              <a:pathLst>
                <a:path w="65816820" h="26698578">
                  <a:moveTo>
                    <a:pt x="0" y="0"/>
                  </a:moveTo>
                  <a:lnTo>
                    <a:pt x="0" y="26698578"/>
                  </a:lnTo>
                  <a:lnTo>
                    <a:pt x="65816820" y="26698578"/>
                  </a:lnTo>
                  <a:lnTo>
                    <a:pt x="65816820" y="0"/>
                  </a:lnTo>
                  <a:lnTo>
                    <a:pt x="0" y="0"/>
                  </a:lnTo>
                  <a:close/>
                  <a:moveTo>
                    <a:pt x="65755856" y="26637617"/>
                  </a:moveTo>
                  <a:lnTo>
                    <a:pt x="59690" y="26637617"/>
                  </a:lnTo>
                  <a:lnTo>
                    <a:pt x="59690" y="59690"/>
                  </a:lnTo>
                  <a:lnTo>
                    <a:pt x="65755856" y="59690"/>
                  </a:lnTo>
                  <a:lnTo>
                    <a:pt x="65755856" y="26637617"/>
                  </a:lnTo>
                  <a:close/>
                </a:path>
              </a:pathLst>
            </a:custGeom>
            <a:solidFill>
              <a:srgbClr val="FFFFFF"/>
            </a:solidFill>
          </p:spPr>
          <p:txBody>
            <a:bodyPr/>
            <a:lstStyle/>
            <a:p>
              <a:endParaRPr lang="en-TW"/>
            </a:p>
          </p:txBody>
        </p:sp>
      </p:grpSp>
      <p:sp>
        <p:nvSpPr>
          <p:cNvPr id="8" name="TextBox 8"/>
          <p:cNvSpPr txBox="1"/>
          <p:nvPr/>
        </p:nvSpPr>
        <p:spPr>
          <a:xfrm>
            <a:off x="1791203" y="3190427"/>
            <a:ext cx="14705594" cy="3354765"/>
          </a:xfrm>
          <a:prstGeom prst="rect">
            <a:avLst/>
          </a:prstGeom>
        </p:spPr>
        <p:txBody>
          <a:bodyPr wrap="square" lIns="0" tIns="0" rIns="0" bIns="0" rtlCol="0" anchor="t">
            <a:spAutoFit/>
          </a:bodyPr>
          <a:lstStyle/>
          <a:p>
            <a:pPr lvl="0"/>
            <a:r>
              <a:rPr lang="en-US" sz="7200" dirty="0">
                <a:solidFill>
                  <a:srgbClr val="FFFFFF"/>
                </a:solidFill>
                <a:latin typeface="Neue Machina"/>
              </a:rPr>
              <a:t>BBN Constraint on Heavy Neutrino Production and Decay</a:t>
            </a:r>
          </a:p>
          <a:p>
            <a:endParaRPr lang="en-US" sz="1200" dirty="0">
              <a:solidFill>
                <a:srgbClr val="FFFFFF"/>
              </a:solidFill>
              <a:latin typeface="Telegraf Bold"/>
            </a:endParaRPr>
          </a:p>
          <a:p>
            <a:r>
              <a:rPr lang="en-US" sz="2800" dirty="0">
                <a:solidFill>
                  <a:srgbClr val="FFFFFF"/>
                </a:solidFill>
                <a:latin typeface="Telegraf Bold"/>
              </a:rPr>
              <a:t>Yu-Ming Chen</a:t>
            </a:r>
          </a:p>
          <a:p>
            <a:r>
              <a:rPr lang="en-US" sz="2800" dirty="0">
                <a:solidFill>
                  <a:srgbClr val="FFFFFF"/>
                </a:solidFill>
                <a:latin typeface="Telegraf"/>
              </a:rPr>
              <a:t>Carleton University</a:t>
            </a:r>
          </a:p>
        </p:txBody>
      </p:sp>
      <p:grpSp>
        <p:nvGrpSpPr>
          <p:cNvPr id="9" name="Group 9"/>
          <p:cNvGrpSpPr/>
          <p:nvPr/>
        </p:nvGrpSpPr>
        <p:grpSpPr>
          <a:xfrm>
            <a:off x="1927238" y="8202558"/>
            <a:ext cx="5405588" cy="795178"/>
            <a:chOff x="0" y="-85725"/>
            <a:chExt cx="7207451" cy="1060237"/>
          </a:xfrm>
        </p:grpSpPr>
        <p:sp>
          <p:nvSpPr>
            <p:cNvPr id="10" name="TextBox 10"/>
            <p:cNvSpPr txBox="1"/>
            <p:nvPr/>
          </p:nvSpPr>
          <p:spPr>
            <a:xfrm>
              <a:off x="0" y="527684"/>
              <a:ext cx="7207451" cy="446828"/>
            </a:xfrm>
            <a:prstGeom prst="rect">
              <a:avLst/>
            </a:prstGeom>
          </p:spPr>
          <p:txBody>
            <a:bodyPr lIns="0" tIns="0" rIns="0" bIns="0" rtlCol="0" anchor="t">
              <a:spAutoFit/>
            </a:bodyPr>
            <a:lstStyle/>
            <a:p>
              <a:pPr marL="0" lvl="0" indent="0">
                <a:lnSpc>
                  <a:spcPts val="2660"/>
                </a:lnSpc>
              </a:pPr>
              <a:endParaRPr lang="en-US" sz="1900" dirty="0">
                <a:solidFill>
                  <a:srgbClr val="FFFFFF"/>
                </a:solidFill>
                <a:latin typeface="Telegraf"/>
              </a:endParaRPr>
            </a:p>
          </p:txBody>
        </p:sp>
        <p:sp>
          <p:nvSpPr>
            <p:cNvPr id="11" name="TextBox 11"/>
            <p:cNvSpPr txBox="1"/>
            <p:nvPr/>
          </p:nvSpPr>
          <p:spPr>
            <a:xfrm>
              <a:off x="0" y="-85725"/>
              <a:ext cx="7207451" cy="561692"/>
            </a:xfrm>
            <a:prstGeom prst="rect">
              <a:avLst/>
            </a:prstGeom>
          </p:spPr>
          <p:txBody>
            <a:bodyPr lIns="0" tIns="0" rIns="0" bIns="0" rtlCol="0" anchor="t">
              <a:spAutoFit/>
            </a:bodyPr>
            <a:lstStyle/>
            <a:p>
              <a:pPr marL="0" lvl="0" indent="0">
                <a:lnSpc>
                  <a:spcPts val="3499"/>
                </a:lnSpc>
              </a:pPr>
              <a:endParaRPr lang="en-US" sz="2499" dirty="0">
                <a:solidFill>
                  <a:srgbClr val="FFFFFF"/>
                </a:solidFill>
                <a:latin typeface="Telegraf Bold"/>
              </a:endParaRPr>
            </a:p>
          </p:txBody>
        </p:sp>
      </p:grpSp>
      <p:sp>
        <p:nvSpPr>
          <p:cNvPr id="12" name="TextBox 12"/>
          <p:cNvSpPr txBox="1"/>
          <p:nvPr/>
        </p:nvSpPr>
        <p:spPr>
          <a:xfrm>
            <a:off x="8423921" y="8241191"/>
            <a:ext cx="3729559" cy="346249"/>
          </a:xfrm>
          <a:prstGeom prst="rect">
            <a:avLst/>
          </a:prstGeom>
        </p:spPr>
        <p:txBody>
          <a:bodyPr lIns="0" tIns="0" rIns="0" bIns="0" rtlCol="0" anchor="t">
            <a:spAutoFit/>
          </a:bodyPr>
          <a:lstStyle/>
          <a:p>
            <a:pPr marL="0" lvl="0" indent="0">
              <a:lnSpc>
                <a:spcPts val="2660"/>
              </a:lnSpc>
            </a:pPr>
            <a:r>
              <a:rPr lang="en-US" sz="2500" b="1" dirty="0">
                <a:solidFill>
                  <a:srgbClr val="FFFFFF"/>
                </a:solidFill>
                <a:latin typeface="Telegraf"/>
              </a:rPr>
              <a:t>CAP2025</a:t>
            </a:r>
          </a:p>
        </p:txBody>
      </p:sp>
      <p:pic>
        <p:nvPicPr>
          <p:cNvPr id="14" name="Picture 13" descr="A red rectangular sign with black text&#10;&#10;Description automatically generated">
            <a:extLst>
              <a:ext uri="{FF2B5EF4-FFF2-40B4-BE49-F238E27FC236}">
                <a16:creationId xmlns:a16="http://schemas.microsoft.com/office/drawing/2014/main" id="{1BB91177-12A0-E9BC-EEAA-B1C33136E8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11552" y="5533002"/>
            <a:ext cx="1625600" cy="843280"/>
          </a:xfrm>
          <a:prstGeom prst="rect">
            <a:avLst/>
          </a:prstGeom>
        </p:spPr>
      </p:pic>
      <p:sp>
        <p:nvSpPr>
          <p:cNvPr id="13" name="TextBox 12">
            <a:extLst>
              <a:ext uri="{FF2B5EF4-FFF2-40B4-BE49-F238E27FC236}">
                <a16:creationId xmlns:a16="http://schemas.microsoft.com/office/drawing/2014/main" id="{B9C02E53-E8E3-7E11-79D9-9AA606EC5ACA}"/>
              </a:ext>
            </a:extLst>
          </p:cNvPr>
          <p:cNvSpPr txBox="1"/>
          <p:nvPr/>
        </p:nvSpPr>
        <p:spPr>
          <a:xfrm>
            <a:off x="1791203" y="8241191"/>
            <a:ext cx="3480063" cy="830997"/>
          </a:xfrm>
          <a:prstGeom prst="rect">
            <a:avLst/>
          </a:prstGeom>
          <a:noFill/>
        </p:spPr>
        <p:txBody>
          <a:bodyPr wrap="square" rtlCol="0">
            <a:spAutoFit/>
          </a:bodyPr>
          <a:lstStyle/>
          <a:p>
            <a:pPr lvl="0"/>
            <a:r>
              <a:rPr lang="en-US" sz="2400" dirty="0">
                <a:solidFill>
                  <a:srgbClr val="FFFFFF"/>
                </a:solidFill>
                <a:latin typeface="Neue Machina"/>
              </a:rPr>
              <a:t>With Y. Zhang</a:t>
            </a:r>
          </a:p>
          <a:p>
            <a:pPr lvl="0"/>
            <a:r>
              <a:rPr lang="en-US" sz="2400" dirty="0">
                <a:solidFill>
                  <a:srgbClr val="FFFFFF"/>
                </a:solidFill>
                <a:latin typeface="Neue Machina"/>
              </a:rPr>
              <a:t>arXiv: 2410.07343</a:t>
            </a:r>
          </a:p>
        </p:txBody>
      </p:sp>
      <p:pic>
        <p:nvPicPr>
          <p:cNvPr id="17" name="Picture 16" descr="A blue and yellow logo with a white bird&#10;&#10;AI-generated content may be incorrect.">
            <a:extLst>
              <a:ext uri="{FF2B5EF4-FFF2-40B4-BE49-F238E27FC236}">
                <a16:creationId xmlns:a16="http://schemas.microsoft.com/office/drawing/2014/main" id="{3ADC6E50-2F8A-1B3D-2B83-40055966742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47200" y="7977364"/>
            <a:ext cx="1941162" cy="130868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A4F8F37E-DCEA-59FF-6C60-8E9965121878}"/>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4F450745-8C77-6134-2C70-5D2488A7EF41}"/>
              </a:ext>
            </a:extLst>
          </p:cNvPr>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Why Heavy Neutrinos?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2ABD61D5-43E5-5C96-F297-63BB020C8967}"/>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6</a:t>
            </a:r>
          </a:p>
        </p:txBody>
      </p:sp>
      <p:sp>
        <p:nvSpPr>
          <p:cNvPr id="2" name="TextBox 4">
            <a:extLst>
              <a:ext uri="{FF2B5EF4-FFF2-40B4-BE49-F238E27FC236}">
                <a16:creationId xmlns:a16="http://schemas.microsoft.com/office/drawing/2014/main" id="{0869C385-AD8C-C21B-9A8E-A8062FCBB60E}"/>
              </a:ext>
            </a:extLst>
          </p:cNvPr>
          <p:cNvSpPr txBox="1"/>
          <p:nvPr/>
        </p:nvSpPr>
        <p:spPr>
          <a:xfrm>
            <a:off x="1028700" y="2056887"/>
            <a:ext cx="16230600" cy="609398"/>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But there is always room for new physics</a:t>
            </a:r>
          </a:p>
        </p:txBody>
      </p:sp>
      <p:pic>
        <p:nvPicPr>
          <p:cNvPr id="3" name="Picture 2" descr="A screenshot of a computer&#10;&#10;Description automatically generated">
            <a:extLst>
              <a:ext uri="{FF2B5EF4-FFF2-40B4-BE49-F238E27FC236}">
                <a16:creationId xmlns:a16="http://schemas.microsoft.com/office/drawing/2014/main" id="{D7C0632D-01CC-A18D-869B-BD9E66CC3326}"/>
              </a:ext>
            </a:extLst>
          </p:cNvPr>
          <p:cNvPicPr>
            <a:picLocks noChangeAspect="1"/>
          </p:cNvPicPr>
          <p:nvPr/>
        </p:nvPicPr>
        <p:blipFill rotWithShape="1">
          <a:blip r:embed="rId3">
            <a:extLst>
              <a:ext uri="{28A0092B-C50C-407E-A947-70E740481C1C}">
                <a14:useLocalDpi xmlns:a14="http://schemas.microsoft.com/office/drawing/2010/main" val="0"/>
              </a:ext>
            </a:extLst>
          </a:blip>
          <a:srcRect l="49719"/>
          <a:stretch/>
        </p:blipFill>
        <p:spPr>
          <a:xfrm>
            <a:off x="6160896" y="3055908"/>
            <a:ext cx="7783532" cy="5760000"/>
          </a:xfrm>
          <a:prstGeom prst="rect">
            <a:avLst/>
          </a:prstGeom>
        </p:spPr>
      </p:pic>
      <p:sp>
        <p:nvSpPr>
          <p:cNvPr id="6" name="TextBox 4">
            <a:extLst>
              <a:ext uri="{FF2B5EF4-FFF2-40B4-BE49-F238E27FC236}">
                <a16:creationId xmlns:a16="http://schemas.microsoft.com/office/drawing/2014/main" id="{D1A1B7CE-67D5-01BE-E437-2CE6888767D0}"/>
              </a:ext>
            </a:extLst>
          </p:cNvPr>
          <p:cNvSpPr txBox="1"/>
          <p:nvPr/>
        </p:nvSpPr>
        <p:spPr>
          <a:xfrm>
            <a:off x="14134156" y="8426838"/>
            <a:ext cx="3866828" cy="249299"/>
          </a:xfrm>
          <a:prstGeom prst="rect">
            <a:avLst/>
          </a:prstGeom>
        </p:spPr>
        <p:txBody>
          <a:bodyPr wrap="square" lIns="0" tIns="0" rIns="0" bIns="0" rtlCol="0" anchor="t">
            <a:spAutoFit/>
          </a:bodyPr>
          <a:lstStyle/>
          <a:p>
            <a:pPr marL="0" lvl="0" indent="0">
              <a:lnSpc>
                <a:spcPct val="90000"/>
              </a:lnSpc>
              <a:spcBef>
                <a:spcPct val="0"/>
              </a:spcBef>
            </a:pPr>
            <a:r>
              <a:rPr lang="en-US" dirty="0">
                <a:solidFill>
                  <a:srgbClr val="FFFFFF"/>
                </a:solidFill>
                <a:latin typeface="STKaiti" panose="02010600040101010101" pitchFamily="2" charset="-122"/>
                <a:ea typeface="STKaiti" panose="02010600040101010101" pitchFamily="2" charset="-122"/>
              </a:rPr>
              <a:t>Credit: 1704.08635</a:t>
            </a:r>
            <a:endParaRPr lang="en-US" u="none" dirty="0">
              <a:solidFill>
                <a:srgbClr val="FFFFFF"/>
              </a:solidFill>
              <a:latin typeface="STKaiti" panose="02010600040101010101" pitchFamily="2" charset="-122"/>
              <a:ea typeface="STKaiti" panose="02010600040101010101" pitchFamily="2" charset="-122"/>
            </a:endParaRPr>
          </a:p>
        </p:txBody>
      </p:sp>
      <p:sp>
        <p:nvSpPr>
          <p:cNvPr id="7" name="TextBox 4">
            <a:extLst>
              <a:ext uri="{FF2B5EF4-FFF2-40B4-BE49-F238E27FC236}">
                <a16:creationId xmlns:a16="http://schemas.microsoft.com/office/drawing/2014/main" id="{05FBC2BB-DEA9-B637-5379-79BC2A647F3F}"/>
              </a:ext>
            </a:extLst>
          </p:cNvPr>
          <p:cNvSpPr txBox="1"/>
          <p:nvPr/>
        </p:nvSpPr>
        <p:spPr>
          <a:xfrm>
            <a:off x="1352607" y="6316834"/>
            <a:ext cx="4549963" cy="2215991"/>
          </a:xfrm>
          <a:prstGeom prst="rect">
            <a:avLst/>
          </a:prstGeom>
          <a:solidFill>
            <a:schemeClr val="bg1">
              <a:alpha val="30000"/>
            </a:schemeClr>
          </a:solidFill>
          <a:ln w="38100">
            <a:solidFill>
              <a:schemeClr val="bg1"/>
            </a:solidFill>
          </a:ln>
        </p:spPr>
        <p:txBody>
          <a:bodyPr wrap="square" lIns="0" tIns="0" rIns="0" bIns="0" rtlCol="0" anchor="t">
            <a:spAutoFit/>
          </a:bodyPr>
          <a:lstStyle/>
          <a:p>
            <a:pPr marL="0" lvl="0" indent="0">
              <a:lnSpc>
                <a:spcPct val="90000"/>
              </a:lnSpc>
              <a:spcBef>
                <a:spcPct val="0"/>
              </a:spcBef>
            </a:pPr>
            <a:r>
              <a:rPr lang="en-US" sz="4000" dirty="0">
                <a:solidFill>
                  <a:srgbClr val="FFFFFF"/>
                </a:solidFill>
                <a:latin typeface="STKaiti" panose="02010600040101010101" pitchFamily="2" charset="-122"/>
                <a:ea typeface="STKaiti" panose="02010600040101010101" pitchFamily="2" charset="-122"/>
              </a:rPr>
              <a:t>SM singlet</a:t>
            </a:r>
          </a:p>
          <a:p>
            <a:pPr marL="0" lvl="0" indent="0">
              <a:lnSpc>
                <a:spcPct val="90000"/>
              </a:lnSpc>
              <a:spcBef>
                <a:spcPct val="0"/>
              </a:spcBef>
            </a:pPr>
            <a:r>
              <a:rPr lang="en-US" sz="4000" u="none" dirty="0">
                <a:solidFill>
                  <a:srgbClr val="FFFFFF"/>
                </a:solidFill>
                <a:latin typeface="STKaiti" panose="02010600040101010101" pitchFamily="2" charset="-122"/>
                <a:ea typeface="STKaiti" panose="02010600040101010101" pitchFamily="2" charset="-122"/>
              </a:rPr>
              <a:t>no EM interaction</a:t>
            </a:r>
          </a:p>
          <a:p>
            <a:pPr marL="0" lvl="0" indent="0">
              <a:lnSpc>
                <a:spcPct val="90000"/>
              </a:lnSpc>
              <a:spcBef>
                <a:spcPct val="0"/>
              </a:spcBef>
            </a:pPr>
            <a:r>
              <a:rPr lang="en-US" sz="4000" dirty="0">
                <a:solidFill>
                  <a:srgbClr val="FFFFFF"/>
                </a:solidFill>
                <a:latin typeface="STKaiti" panose="02010600040101010101" pitchFamily="2" charset="-122"/>
                <a:ea typeface="STKaiti" panose="02010600040101010101" pitchFamily="2" charset="-122"/>
              </a:rPr>
              <a:t>no strong interaction</a:t>
            </a:r>
          </a:p>
          <a:p>
            <a:pPr marL="0" lvl="0" indent="0">
              <a:lnSpc>
                <a:spcPct val="90000"/>
              </a:lnSpc>
              <a:spcBef>
                <a:spcPct val="0"/>
              </a:spcBef>
            </a:pPr>
            <a:r>
              <a:rPr lang="en-US" sz="4000" dirty="0">
                <a:solidFill>
                  <a:srgbClr val="FFFFFF"/>
                </a:solidFill>
                <a:latin typeface="STKaiti" panose="02010600040101010101" pitchFamily="2" charset="-122"/>
                <a:ea typeface="STKaiti" panose="02010600040101010101" pitchFamily="2" charset="-122"/>
              </a:rPr>
              <a:t>no weak interaction</a:t>
            </a:r>
          </a:p>
        </p:txBody>
      </p:sp>
      <p:pic>
        <p:nvPicPr>
          <p:cNvPr id="2050" name="Picture 2" descr="Logo">
            <a:extLst>
              <a:ext uri="{FF2B5EF4-FFF2-40B4-BE49-F238E27FC236}">
                <a16:creationId xmlns:a16="http://schemas.microsoft.com/office/drawing/2014/main" id="{2C7FC0F4-6A67-DC6C-FB39-DDD61DFEFD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2607" y="3582031"/>
            <a:ext cx="4632229" cy="221599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4">
            <a:extLst>
              <a:ext uri="{FF2B5EF4-FFF2-40B4-BE49-F238E27FC236}">
                <a16:creationId xmlns:a16="http://schemas.microsoft.com/office/drawing/2014/main" id="{B2179DB9-E9FE-02EA-440F-5012F31FEFB9}"/>
              </a:ext>
            </a:extLst>
          </p:cNvPr>
          <p:cNvSpPr txBox="1"/>
          <p:nvPr/>
        </p:nvSpPr>
        <p:spPr>
          <a:xfrm>
            <a:off x="3311352" y="5874359"/>
            <a:ext cx="3866828" cy="249299"/>
          </a:xfrm>
          <a:prstGeom prst="rect">
            <a:avLst/>
          </a:prstGeom>
        </p:spPr>
        <p:txBody>
          <a:bodyPr wrap="square" lIns="0" tIns="0" rIns="0" bIns="0" rtlCol="0" anchor="t">
            <a:spAutoFit/>
          </a:bodyPr>
          <a:lstStyle/>
          <a:p>
            <a:pPr marL="0" lvl="0" indent="0">
              <a:lnSpc>
                <a:spcPct val="90000"/>
              </a:lnSpc>
              <a:spcBef>
                <a:spcPct val="0"/>
              </a:spcBef>
            </a:pPr>
            <a:r>
              <a:rPr lang="en-US" dirty="0">
                <a:solidFill>
                  <a:srgbClr val="FFFFFF"/>
                </a:solidFill>
                <a:latin typeface="STKaiti" panose="02010600040101010101" pitchFamily="2" charset="-122"/>
                <a:ea typeface="STKaiti" panose="02010600040101010101" pitchFamily="2" charset="-122"/>
              </a:rPr>
              <a:t>Credit: Symmetry Magazine</a:t>
            </a:r>
            <a:endParaRPr lang="en-US" u="none" dirty="0">
              <a:solidFill>
                <a:srgbClr val="FFFFFF"/>
              </a:solidFill>
              <a:latin typeface="STKaiti" panose="02010600040101010101" pitchFamily="2" charset="-122"/>
              <a:ea typeface="STKaiti" panose="02010600040101010101" pitchFamily="2" charset="-122"/>
            </a:endParaRPr>
          </a:p>
        </p:txBody>
      </p:sp>
    </p:spTree>
    <p:extLst>
      <p:ext uri="{BB962C8B-B14F-4D97-AF65-F5344CB8AC3E}">
        <p14:creationId xmlns:p14="http://schemas.microsoft.com/office/powerpoint/2010/main" val="1370381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CEAE4D47-F21C-1365-DD7D-81B5387BB938}"/>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519026E9-DE5D-43A2-2611-D6ED3484B56D}"/>
              </a:ext>
            </a:extLst>
          </p:cNvPr>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Why Heavy Neutrinos?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A9AA1DA4-F058-68ED-6EAE-E00A39CBF18A}"/>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7</a:t>
            </a:r>
          </a:p>
        </p:txBody>
      </p:sp>
      <p:sp>
        <p:nvSpPr>
          <p:cNvPr id="2" name="TextBox 4">
            <a:extLst>
              <a:ext uri="{FF2B5EF4-FFF2-40B4-BE49-F238E27FC236}">
                <a16:creationId xmlns:a16="http://schemas.microsoft.com/office/drawing/2014/main" id="{28CDBEDB-292A-6052-46A9-19D0ECA3DF29}"/>
              </a:ext>
            </a:extLst>
          </p:cNvPr>
          <p:cNvSpPr txBox="1"/>
          <p:nvPr/>
        </p:nvSpPr>
        <p:spPr>
          <a:xfrm>
            <a:off x="1028700" y="2056887"/>
            <a:ext cx="16230600" cy="1218795"/>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Couple with active neutrino: </a:t>
            </a: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p:pic>
        <p:nvPicPr>
          <p:cNvPr id="9" name="Picture 8">
            <a:extLst>
              <a:ext uri="{FF2B5EF4-FFF2-40B4-BE49-F238E27FC236}">
                <a16:creationId xmlns:a16="http://schemas.microsoft.com/office/drawing/2014/main" id="{D0880D34-7F11-B3FC-1930-BF161A880C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6803" y="2138743"/>
            <a:ext cx="4789565" cy="540000"/>
          </a:xfrm>
          <a:prstGeom prst="rect">
            <a:avLst/>
          </a:prstGeom>
        </p:spPr>
      </p:pic>
    </p:spTree>
    <p:extLst>
      <p:ext uri="{BB962C8B-B14F-4D97-AF65-F5344CB8AC3E}">
        <p14:creationId xmlns:p14="http://schemas.microsoft.com/office/powerpoint/2010/main" val="1609091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6A22189D-9492-D6AD-2DC2-C55BD849AADC}"/>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93C53F58-81DF-0E1D-D6C1-7B93599F3FD7}"/>
              </a:ext>
            </a:extLst>
          </p:cNvPr>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Why Heavy Neutrinos?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B4DFADE0-6B63-9934-0F21-8F041A7F7F01}"/>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7</a:t>
            </a:r>
          </a:p>
        </p:txBody>
      </p:sp>
      <p:sp>
        <p:nvSpPr>
          <p:cNvPr id="2" name="TextBox 4">
            <a:extLst>
              <a:ext uri="{FF2B5EF4-FFF2-40B4-BE49-F238E27FC236}">
                <a16:creationId xmlns:a16="http://schemas.microsoft.com/office/drawing/2014/main" id="{024FA3AA-B260-F70E-F93E-8AD9F9BBA5A7}"/>
              </a:ext>
            </a:extLst>
          </p:cNvPr>
          <p:cNvSpPr txBox="1"/>
          <p:nvPr/>
        </p:nvSpPr>
        <p:spPr>
          <a:xfrm>
            <a:off x="1028700" y="2056887"/>
            <a:ext cx="16230600" cy="4419671"/>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Couple with active neutrino: </a:t>
            </a:r>
          </a:p>
          <a:p>
            <a:pPr lvl="0">
              <a:lnSpc>
                <a:spcPct val="90000"/>
              </a:lnSpc>
              <a:spcBef>
                <a:spcPts val="1200"/>
              </a:spcBef>
            </a:pPr>
            <a:r>
              <a:rPr lang="en-US" sz="4400" dirty="0">
                <a:solidFill>
                  <a:srgbClr val="FFFFFF"/>
                </a:solidFill>
                <a:latin typeface="STKaiti" panose="02010600040101010101" pitchFamily="2" charset="-122"/>
                <a:ea typeface="STKaiti" panose="02010600040101010101" pitchFamily="2" charset="-122"/>
              </a:rPr>
              <a:t>Can be used in different aspect:</a:t>
            </a:r>
          </a:p>
          <a:p>
            <a:pPr marL="742950" lvl="0" indent="-742950">
              <a:lnSpc>
                <a:spcPct val="90000"/>
              </a:lnSpc>
              <a:spcBef>
                <a:spcPct val="0"/>
              </a:spcBef>
              <a:buFont typeface="+mj-lt"/>
              <a:buAutoNum type="arabicPeriod"/>
            </a:pPr>
            <a:r>
              <a:rPr lang="en-US" sz="4400" dirty="0">
                <a:solidFill>
                  <a:srgbClr val="FFFFFF"/>
                </a:solidFill>
                <a:latin typeface="STKaiti" panose="02010600040101010101" pitchFamily="2" charset="-122"/>
                <a:ea typeface="STKaiti" panose="02010600040101010101" pitchFamily="2" charset="-122"/>
              </a:rPr>
              <a:t>Seesaw mechanism</a:t>
            </a:r>
          </a:p>
          <a:p>
            <a:pPr lvl="1">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lvl="1">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lvl="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p:pic>
        <p:nvPicPr>
          <p:cNvPr id="3" name="Picture 2" descr="A math equation with numbers and symbols&#10;&#10;Description automatically generated">
            <a:extLst>
              <a:ext uri="{FF2B5EF4-FFF2-40B4-BE49-F238E27FC236}">
                <a16:creationId xmlns:a16="http://schemas.microsoft.com/office/drawing/2014/main" id="{22538BAB-0603-27D0-C6C8-CC83A3705A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7216" y="4125578"/>
            <a:ext cx="5317323" cy="1044000"/>
          </a:xfrm>
          <a:prstGeom prst="rect">
            <a:avLst/>
          </a:prstGeom>
        </p:spPr>
      </p:pic>
      <p:pic>
        <p:nvPicPr>
          <p:cNvPr id="6" name="Picture 5" descr="A close-up of a number&#10;&#10;Description automatically generated">
            <a:extLst>
              <a:ext uri="{FF2B5EF4-FFF2-40B4-BE49-F238E27FC236}">
                <a16:creationId xmlns:a16="http://schemas.microsoft.com/office/drawing/2014/main" id="{437E26C3-BDC2-6184-9C84-E53B1BCF19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4539" y="4125578"/>
            <a:ext cx="6310609" cy="1044000"/>
          </a:xfrm>
          <a:prstGeom prst="rect">
            <a:avLst/>
          </a:prstGeom>
        </p:spPr>
      </p:pic>
      <p:pic>
        <p:nvPicPr>
          <p:cNvPr id="9" name="Picture 8">
            <a:extLst>
              <a:ext uri="{FF2B5EF4-FFF2-40B4-BE49-F238E27FC236}">
                <a16:creationId xmlns:a16="http://schemas.microsoft.com/office/drawing/2014/main" id="{03AEB04C-295F-D82B-1149-108560537C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66803" y="2138743"/>
            <a:ext cx="4789565" cy="540000"/>
          </a:xfrm>
          <a:prstGeom prst="rect">
            <a:avLst/>
          </a:prstGeom>
        </p:spPr>
      </p:pic>
    </p:spTree>
    <p:extLst>
      <p:ext uri="{BB962C8B-B14F-4D97-AF65-F5344CB8AC3E}">
        <p14:creationId xmlns:p14="http://schemas.microsoft.com/office/powerpoint/2010/main" val="2315830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C771DCD8-741B-A418-A183-249866518394}"/>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027BA466-7EE5-9BA0-0621-9E48C1FE8466}"/>
              </a:ext>
            </a:extLst>
          </p:cNvPr>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Why Heavy Neutrinos?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102F8B4D-35AE-3DF5-5302-825F6AFAFD22}"/>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7</a:t>
            </a:r>
          </a:p>
        </p:txBody>
      </p:sp>
      <p:sp>
        <p:nvSpPr>
          <p:cNvPr id="2" name="TextBox 4">
            <a:extLst>
              <a:ext uri="{FF2B5EF4-FFF2-40B4-BE49-F238E27FC236}">
                <a16:creationId xmlns:a16="http://schemas.microsoft.com/office/drawing/2014/main" id="{7E4A7A8A-82CF-4475-E364-7C27C5299809}"/>
              </a:ext>
            </a:extLst>
          </p:cNvPr>
          <p:cNvSpPr txBox="1"/>
          <p:nvPr/>
        </p:nvSpPr>
        <p:spPr>
          <a:xfrm>
            <a:off x="1028700" y="2056887"/>
            <a:ext cx="16230600" cy="5970865"/>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Couple with active neutrino: </a:t>
            </a:r>
          </a:p>
          <a:p>
            <a:pPr lvl="0">
              <a:lnSpc>
                <a:spcPct val="90000"/>
              </a:lnSpc>
              <a:spcBef>
                <a:spcPts val="1200"/>
              </a:spcBef>
            </a:pPr>
            <a:r>
              <a:rPr lang="en-US" sz="4400" dirty="0">
                <a:solidFill>
                  <a:srgbClr val="FFFFFF"/>
                </a:solidFill>
                <a:latin typeface="STKaiti" panose="02010600040101010101" pitchFamily="2" charset="-122"/>
                <a:ea typeface="STKaiti" panose="02010600040101010101" pitchFamily="2" charset="-122"/>
              </a:rPr>
              <a:t>Can be used in different aspect:</a:t>
            </a:r>
          </a:p>
          <a:p>
            <a:pPr marL="742950" lvl="0" indent="-742950">
              <a:lnSpc>
                <a:spcPct val="90000"/>
              </a:lnSpc>
              <a:spcBef>
                <a:spcPct val="0"/>
              </a:spcBef>
              <a:buFont typeface="+mj-lt"/>
              <a:buAutoNum type="arabicPeriod"/>
            </a:pPr>
            <a:r>
              <a:rPr lang="en-US" sz="4400" dirty="0">
                <a:solidFill>
                  <a:srgbClr val="FFFFFF"/>
                </a:solidFill>
                <a:latin typeface="STKaiti" panose="02010600040101010101" pitchFamily="2" charset="-122"/>
                <a:ea typeface="STKaiti" panose="02010600040101010101" pitchFamily="2" charset="-122"/>
              </a:rPr>
              <a:t>Seesaw mechanism</a:t>
            </a:r>
          </a:p>
          <a:p>
            <a:pPr lvl="1">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lvl="1">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742950" lvl="0" indent="-742950">
              <a:lnSpc>
                <a:spcPct val="90000"/>
              </a:lnSpc>
              <a:spcBef>
                <a:spcPct val="0"/>
              </a:spcBef>
              <a:buFont typeface="+mj-lt"/>
              <a:buAutoNum type="arabicPeriod"/>
            </a:pPr>
            <a:r>
              <a:rPr lang="en-US" sz="4400" dirty="0">
                <a:solidFill>
                  <a:srgbClr val="FFFFFF"/>
                </a:solidFill>
                <a:latin typeface="STKaiti" panose="02010600040101010101" pitchFamily="2" charset="-122"/>
                <a:ea typeface="STKaiti" panose="02010600040101010101" pitchFamily="2" charset="-122"/>
              </a:rPr>
              <a:t> Connect with dark portal</a:t>
            </a:r>
          </a:p>
          <a:p>
            <a:pPr marL="1200150" lvl="1" indent="-742950">
              <a:lnSpc>
                <a:spcPct val="90000"/>
              </a:lnSpc>
              <a:spcBef>
                <a:spcPct val="0"/>
              </a:spcBef>
              <a:buFont typeface="+mj-lt"/>
              <a:buAutoNum type="alphaLcParenR"/>
            </a:pPr>
            <a:endParaRPr lang="en-US" sz="2400" u="none" dirty="0">
              <a:solidFill>
                <a:srgbClr val="FFFFFF"/>
              </a:solidFill>
              <a:latin typeface="STKaiti" panose="02010600040101010101" pitchFamily="2" charset="-122"/>
              <a:ea typeface="STKaiti" panose="02010600040101010101" pitchFamily="2" charset="-122"/>
            </a:endParaRPr>
          </a:p>
          <a:p>
            <a:pPr lvl="1">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	Neutrino portal</a:t>
            </a:r>
          </a:p>
          <a:p>
            <a:pPr lvl="1">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p:pic>
        <p:nvPicPr>
          <p:cNvPr id="3" name="Picture 2" descr="A math equation with numbers and symbols&#10;&#10;Description automatically generated">
            <a:extLst>
              <a:ext uri="{FF2B5EF4-FFF2-40B4-BE49-F238E27FC236}">
                <a16:creationId xmlns:a16="http://schemas.microsoft.com/office/drawing/2014/main" id="{72150445-87CD-2DB0-F5DC-9D219C2677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7216" y="4125578"/>
            <a:ext cx="5317323" cy="1044000"/>
          </a:xfrm>
          <a:prstGeom prst="rect">
            <a:avLst/>
          </a:prstGeom>
        </p:spPr>
      </p:pic>
      <p:pic>
        <p:nvPicPr>
          <p:cNvPr id="6" name="Picture 5" descr="A close-up of a number&#10;&#10;Description automatically generated">
            <a:extLst>
              <a:ext uri="{FF2B5EF4-FFF2-40B4-BE49-F238E27FC236}">
                <a16:creationId xmlns:a16="http://schemas.microsoft.com/office/drawing/2014/main" id="{E49B0C50-0D5B-0586-42EC-F768210EEC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4539" y="4125578"/>
            <a:ext cx="6310609" cy="1044000"/>
          </a:xfrm>
          <a:prstGeom prst="rect">
            <a:avLst/>
          </a:prstGeom>
        </p:spPr>
      </p:pic>
      <p:pic>
        <p:nvPicPr>
          <p:cNvPr id="7" name="Picture 6" descr="A black and blue circle with a cross&#10;&#10;Description automatically generated with medium confidence">
            <a:extLst>
              <a:ext uri="{FF2B5EF4-FFF2-40B4-BE49-F238E27FC236}">
                <a16:creationId xmlns:a16="http://schemas.microsoft.com/office/drawing/2014/main" id="{1594BBC7-03C0-093D-F6BC-B77C0190A9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7216" y="6938780"/>
            <a:ext cx="7772400" cy="1458897"/>
          </a:xfrm>
          <a:prstGeom prst="rect">
            <a:avLst/>
          </a:prstGeom>
        </p:spPr>
      </p:pic>
      <p:pic>
        <p:nvPicPr>
          <p:cNvPr id="8" name="Picture 7">
            <a:extLst>
              <a:ext uri="{FF2B5EF4-FFF2-40B4-BE49-F238E27FC236}">
                <a16:creationId xmlns:a16="http://schemas.microsoft.com/office/drawing/2014/main" id="{11BBE03B-E7AA-EEDF-EBF2-EED87ADDADB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87216" y="8691984"/>
            <a:ext cx="7772400" cy="844004"/>
          </a:xfrm>
          <a:prstGeom prst="rect">
            <a:avLst/>
          </a:prstGeom>
        </p:spPr>
      </p:pic>
      <p:pic>
        <p:nvPicPr>
          <p:cNvPr id="9" name="Picture 8">
            <a:extLst>
              <a:ext uri="{FF2B5EF4-FFF2-40B4-BE49-F238E27FC236}">
                <a16:creationId xmlns:a16="http://schemas.microsoft.com/office/drawing/2014/main" id="{57EB1667-0041-8F01-7BFF-B259ABD725B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66803" y="2138743"/>
            <a:ext cx="4789565" cy="540000"/>
          </a:xfrm>
          <a:prstGeom prst="rect">
            <a:avLst/>
          </a:prstGeom>
        </p:spPr>
      </p:pic>
    </p:spTree>
    <p:extLst>
      <p:ext uri="{BB962C8B-B14F-4D97-AF65-F5344CB8AC3E}">
        <p14:creationId xmlns:p14="http://schemas.microsoft.com/office/powerpoint/2010/main" val="2985470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Big-Bang Nucleosynthesis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4</a:t>
            </a:r>
          </a:p>
        </p:txBody>
      </p:sp>
      <p:pic>
        <p:nvPicPr>
          <p:cNvPr id="11" name="Picture 10" descr="A diagram of different colors&#10;&#10;Description automatically generated">
            <a:extLst>
              <a:ext uri="{FF2B5EF4-FFF2-40B4-BE49-F238E27FC236}">
                <a16:creationId xmlns:a16="http://schemas.microsoft.com/office/drawing/2014/main" id="{5ADB83DD-FE91-4531-9540-6E858F318733}"/>
              </a:ext>
            </a:extLst>
          </p:cNvPr>
          <p:cNvPicPr>
            <a:picLocks noChangeAspect="1"/>
          </p:cNvPicPr>
          <p:nvPr/>
        </p:nvPicPr>
        <p:blipFill rotWithShape="1">
          <a:blip r:embed="rId3">
            <a:extLst>
              <a:ext uri="{28A0092B-C50C-407E-A947-70E740481C1C}">
                <a14:useLocalDpi xmlns:a14="http://schemas.microsoft.com/office/drawing/2010/main" val="0"/>
              </a:ext>
            </a:extLst>
          </a:blip>
          <a:srcRect l="11186" r="12979" b="23552"/>
          <a:stretch/>
        </p:blipFill>
        <p:spPr>
          <a:xfrm>
            <a:off x="2362115" y="1809750"/>
            <a:ext cx="13563769" cy="7920000"/>
          </a:xfrm>
          <a:prstGeom prst="rect">
            <a:avLst/>
          </a:prstGeom>
          <a:effectLst>
            <a:outerShdw blurRad="50800" dist="38100" dir="8100000" sx="102000" sy="102000" algn="tr" rotWithShape="0">
              <a:prstClr val="black">
                <a:alpha val="40000"/>
              </a:prstClr>
            </a:outerShdw>
          </a:effectLst>
        </p:spPr>
      </p:pic>
      <p:sp>
        <p:nvSpPr>
          <p:cNvPr id="14" name="TextBox 13">
            <a:extLst>
              <a:ext uri="{FF2B5EF4-FFF2-40B4-BE49-F238E27FC236}">
                <a16:creationId xmlns:a16="http://schemas.microsoft.com/office/drawing/2014/main" id="{5B4719A0-7181-25AE-4077-354E8AAD9B9B}"/>
              </a:ext>
            </a:extLst>
          </p:cNvPr>
          <p:cNvSpPr txBox="1"/>
          <p:nvPr/>
        </p:nvSpPr>
        <p:spPr>
          <a:xfrm>
            <a:off x="11472352" y="9669505"/>
            <a:ext cx="2581156" cy="369332"/>
          </a:xfrm>
          <a:prstGeom prst="rect">
            <a:avLst/>
          </a:prstGeom>
          <a:noFill/>
        </p:spPr>
        <p:txBody>
          <a:bodyPr wrap="none" rtlCol="0">
            <a:spAutoFit/>
          </a:bodyPr>
          <a:lstStyle/>
          <a:p>
            <a:r>
              <a:rPr lang="en-US" dirty="0">
                <a:solidFill>
                  <a:schemeClr val="bg1"/>
                </a:solidFill>
                <a:latin typeface="STKaiti" panose="02010600040101010101" pitchFamily="2" charset="-122"/>
                <a:ea typeface="STKaiti" panose="02010600040101010101" pitchFamily="2" charset="-122"/>
              </a:rPr>
              <a:t>C</a:t>
            </a:r>
            <a:r>
              <a:rPr lang="en-TW" dirty="0">
                <a:solidFill>
                  <a:schemeClr val="bg1"/>
                </a:solidFill>
                <a:latin typeface="STKaiti" panose="02010600040101010101" pitchFamily="2" charset="-122"/>
                <a:ea typeface="STKaiti" panose="02010600040101010101" pitchFamily="2" charset="-122"/>
              </a:rPr>
              <a:t>redit: arXiv: 1901.09966</a:t>
            </a:r>
          </a:p>
        </p:txBody>
      </p:sp>
    </p:spTree>
    <p:extLst>
      <p:ext uri="{BB962C8B-B14F-4D97-AF65-F5344CB8AC3E}">
        <p14:creationId xmlns:p14="http://schemas.microsoft.com/office/powerpoint/2010/main" val="2818537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60786D47-3C5C-687D-CF47-EBA08F088E4D}"/>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01240397-5373-AB08-6FBE-5028E6E7C57A}"/>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Temporary Matter Domination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F4CCF446-0AE5-07BA-BD20-1FC39E004610}"/>
              </a:ext>
            </a:extLst>
          </p:cNvPr>
          <p:cNvSpPr txBox="1"/>
          <p:nvPr/>
        </p:nvSpPr>
        <p:spPr>
          <a:xfrm>
            <a:off x="1028700" y="2056887"/>
            <a:ext cx="16180196" cy="5484578"/>
          </a:xfrm>
          <a:prstGeom prst="rect">
            <a:avLst/>
          </a:prstGeom>
        </p:spPr>
        <p:txBody>
          <a:bodyPr wrap="square" lIns="0" tIns="0" rIns="0" bIns="0" rtlCol="0" anchor="t">
            <a:spAutoFit/>
          </a:bodyPr>
          <a:lstStyle/>
          <a:p>
            <a:pPr lvl="0">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If we overproduce </a:t>
            </a:r>
            <a:r>
              <a:rPr lang="en-US" sz="4400" dirty="0">
                <a:solidFill>
                  <a:srgbClr val="FFFFFF"/>
                </a:solidFill>
                <a:latin typeface="STKaiti" panose="02010600040101010101" pitchFamily="2" charset="-122"/>
                <a:ea typeface="STKaiti" panose="02010600040101010101" pitchFamily="2" charset="-122"/>
              </a:rPr>
              <a:t>heavy neutrino</a:t>
            </a:r>
            <a:r>
              <a:rPr lang="en-US" sz="4400" u="none" dirty="0">
                <a:solidFill>
                  <a:srgbClr val="FFFFFF"/>
                </a:solidFill>
                <a:latin typeface="STKaiti" panose="02010600040101010101" pitchFamily="2" charset="-122"/>
                <a:ea typeface="STKaiti" panose="02010600040101010101" pitchFamily="2" charset="-122"/>
              </a:rPr>
              <a:t>, it may dominate the Universe during BBN, which is disfavored by observation.</a:t>
            </a:r>
          </a:p>
          <a:p>
            <a:pPr marL="742950" lvl="0" indent="-742950">
              <a:lnSpc>
                <a:spcPct val="90000"/>
              </a:lnSpc>
              <a:spcBef>
                <a:spcPct val="0"/>
              </a:spcBef>
              <a:buFont typeface="+mj-lt"/>
              <a:buAutoNum type="alphaLcParenR"/>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sp>
        <p:nvSpPr>
          <p:cNvPr id="5" name="Slide Number Placeholder 4">
            <a:extLst>
              <a:ext uri="{FF2B5EF4-FFF2-40B4-BE49-F238E27FC236}">
                <a16:creationId xmlns:a16="http://schemas.microsoft.com/office/drawing/2014/main" id="{A719D0A3-344C-7076-7F2A-88C211A7A2D2}"/>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8</a:t>
            </a:r>
          </a:p>
        </p:txBody>
      </p:sp>
      <p:pic>
        <p:nvPicPr>
          <p:cNvPr id="3" name="Picture 2" descr="A diagram of a physical and chemical reaction&#10;&#10;Description automatically generated with medium confidence">
            <a:extLst>
              <a:ext uri="{FF2B5EF4-FFF2-40B4-BE49-F238E27FC236}">
                <a16:creationId xmlns:a16="http://schemas.microsoft.com/office/drawing/2014/main" id="{8DB63D29-E408-B99D-DAC8-5BA163F1EA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5688" y="3703340"/>
            <a:ext cx="5616624" cy="5813468"/>
          </a:xfrm>
          <a:prstGeom prst="rect">
            <a:avLst/>
          </a:prstGeom>
        </p:spPr>
      </p:pic>
    </p:spTree>
    <p:extLst>
      <p:ext uri="{BB962C8B-B14F-4D97-AF65-F5344CB8AC3E}">
        <p14:creationId xmlns:p14="http://schemas.microsoft.com/office/powerpoint/2010/main" val="5399088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Temporary Matter Domination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8B5088D9-B87B-601C-B354-188EE105072C}"/>
              </a:ext>
            </a:extLst>
          </p:cNvPr>
          <p:cNvSpPr txBox="1"/>
          <p:nvPr/>
        </p:nvSpPr>
        <p:spPr>
          <a:xfrm>
            <a:off x="1028700" y="2056887"/>
            <a:ext cx="16180196" cy="5484578"/>
          </a:xfrm>
          <a:prstGeom prst="rect">
            <a:avLst/>
          </a:prstGeom>
        </p:spPr>
        <p:txBody>
          <a:bodyPr wrap="square" lIns="0" tIns="0" rIns="0" bIns="0" rtlCol="0" anchor="t">
            <a:spAutoFit/>
          </a:bodyPr>
          <a:lstStyle/>
          <a:p>
            <a:pPr lvl="0">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If we overproduce </a:t>
            </a:r>
            <a:r>
              <a:rPr lang="en-US" sz="4400" dirty="0">
                <a:solidFill>
                  <a:srgbClr val="FFFFFF"/>
                </a:solidFill>
                <a:latin typeface="STKaiti" panose="02010600040101010101" pitchFamily="2" charset="-122"/>
                <a:ea typeface="STKaiti" panose="02010600040101010101" pitchFamily="2" charset="-122"/>
              </a:rPr>
              <a:t>heavy neutrino</a:t>
            </a:r>
            <a:r>
              <a:rPr lang="en-US" sz="4400" u="none" dirty="0">
                <a:solidFill>
                  <a:srgbClr val="FFFFFF"/>
                </a:solidFill>
                <a:latin typeface="STKaiti" panose="02010600040101010101" pitchFamily="2" charset="-122"/>
                <a:ea typeface="STKaiti" panose="02010600040101010101" pitchFamily="2" charset="-122"/>
              </a:rPr>
              <a:t>, it may dominate the Universe during BBN, which is disfavored by observation.</a:t>
            </a:r>
          </a:p>
          <a:p>
            <a:pPr marL="742950" lvl="0" indent="-742950">
              <a:lnSpc>
                <a:spcPct val="90000"/>
              </a:lnSpc>
              <a:spcBef>
                <a:spcPct val="0"/>
              </a:spcBef>
              <a:buFont typeface="+mj-lt"/>
              <a:buAutoNum type="alphaLcParenR"/>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pic>
        <p:nvPicPr>
          <p:cNvPr id="2" name="Picture 1">
            <a:extLst>
              <a:ext uri="{FF2B5EF4-FFF2-40B4-BE49-F238E27FC236}">
                <a16:creationId xmlns:a16="http://schemas.microsoft.com/office/drawing/2014/main" id="{0DC41788-7875-6E0E-1CCB-A9C31CD61997}"/>
              </a:ext>
            </a:extLst>
          </p:cNvPr>
          <p:cNvPicPr>
            <a:picLocks noChangeAspect="1"/>
          </p:cNvPicPr>
          <p:nvPr/>
        </p:nvPicPr>
        <p:blipFill>
          <a:blip r:embed="rId3"/>
          <a:srcRect r="50207"/>
          <a:stretch/>
        </p:blipFill>
        <p:spPr>
          <a:xfrm>
            <a:off x="463264" y="3660973"/>
            <a:ext cx="7452216" cy="4680000"/>
          </a:xfrm>
          <a:prstGeom prst="rect">
            <a:avLst/>
          </a:prstGeom>
        </p:spPr>
      </p:pic>
      <p:sp>
        <p:nvSpPr>
          <p:cNvPr id="3" name="Slide Number Placeholder 4">
            <a:extLst>
              <a:ext uri="{FF2B5EF4-FFF2-40B4-BE49-F238E27FC236}">
                <a16:creationId xmlns:a16="http://schemas.microsoft.com/office/drawing/2014/main" id="{EEDEF319-245B-C857-A810-094C3DD9B6C6}"/>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9</a:t>
            </a:r>
          </a:p>
        </p:txBody>
      </p:sp>
    </p:spTree>
    <p:extLst>
      <p:ext uri="{BB962C8B-B14F-4D97-AF65-F5344CB8AC3E}">
        <p14:creationId xmlns:p14="http://schemas.microsoft.com/office/powerpoint/2010/main" val="3815604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66269F7F-7497-784F-488F-ECD4C7633CCE}"/>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269987E1-734F-5B38-8382-9EB5BF11F98E}"/>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Temporary Matter Domination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3892664E-35D9-3DE7-B35F-768E5B23ADA0}"/>
              </a:ext>
            </a:extLst>
          </p:cNvPr>
          <p:cNvSpPr txBox="1"/>
          <p:nvPr/>
        </p:nvSpPr>
        <p:spPr>
          <a:xfrm>
            <a:off x="1028700" y="2056887"/>
            <a:ext cx="16180196" cy="5484578"/>
          </a:xfrm>
          <a:prstGeom prst="rect">
            <a:avLst/>
          </a:prstGeom>
        </p:spPr>
        <p:txBody>
          <a:bodyPr wrap="square" lIns="0" tIns="0" rIns="0" bIns="0" rtlCol="0" anchor="t">
            <a:spAutoFit/>
          </a:bodyPr>
          <a:lstStyle/>
          <a:p>
            <a:pPr lvl="0">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If we overproduce </a:t>
            </a:r>
            <a:r>
              <a:rPr lang="en-US" sz="4400" dirty="0">
                <a:solidFill>
                  <a:srgbClr val="FFFFFF"/>
                </a:solidFill>
                <a:latin typeface="STKaiti" panose="02010600040101010101" pitchFamily="2" charset="-122"/>
                <a:ea typeface="STKaiti" panose="02010600040101010101" pitchFamily="2" charset="-122"/>
              </a:rPr>
              <a:t>heavy neutrino</a:t>
            </a:r>
            <a:r>
              <a:rPr lang="en-US" sz="4400" u="none" dirty="0">
                <a:solidFill>
                  <a:srgbClr val="FFFFFF"/>
                </a:solidFill>
                <a:latin typeface="STKaiti" panose="02010600040101010101" pitchFamily="2" charset="-122"/>
                <a:ea typeface="STKaiti" panose="02010600040101010101" pitchFamily="2" charset="-122"/>
              </a:rPr>
              <a:t>, it may dominate the Universe during BBN, which is disfavored by observation.</a:t>
            </a:r>
          </a:p>
          <a:p>
            <a:pPr marL="742950" lvl="0" indent="-742950">
              <a:lnSpc>
                <a:spcPct val="90000"/>
              </a:lnSpc>
              <a:spcBef>
                <a:spcPct val="0"/>
              </a:spcBef>
              <a:buFont typeface="+mj-lt"/>
              <a:buAutoNum type="alphaLcParenR"/>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pic>
        <p:nvPicPr>
          <p:cNvPr id="15" name="Picture 14" descr="A close-up of symbols&#10;&#10;Description automatically generated">
            <a:extLst>
              <a:ext uri="{FF2B5EF4-FFF2-40B4-BE49-F238E27FC236}">
                <a16:creationId xmlns:a16="http://schemas.microsoft.com/office/drawing/2014/main" id="{FBADBB8E-D097-DF70-A81C-4C5FCED2B5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7740" y="5564607"/>
            <a:ext cx="1632520" cy="872731"/>
          </a:xfrm>
          <a:prstGeom prst="rect">
            <a:avLst/>
          </a:prstGeom>
        </p:spPr>
      </p:pic>
      <p:pic>
        <p:nvPicPr>
          <p:cNvPr id="2" name="Picture 1">
            <a:extLst>
              <a:ext uri="{FF2B5EF4-FFF2-40B4-BE49-F238E27FC236}">
                <a16:creationId xmlns:a16="http://schemas.microsoft.com/office/drawing/2014/main" id="{B6662296-B8D5-09EB-54AA-3402A15362B4}"/>
              </a:ext>
            </a:extLst>
          </p:cNvPr>
          <p:cNvPicPr>
            <a:picLocks noChangeAspect="1"/>
          </p:cNvPicPr>
          <p:nvPr/>
        </p:nvPicPr>
        <p:blipFill>
          <a:blip r:embed="rId4"/>
          <a:srcRect r="50207"/>
          <a:stretch/>
        </p:blipFill>
        <p:spPr>
          <a:xfrm>
            <a:off x="463264" y="3660973"/>
            <a:ext cx="7452216" cy="4680000"/>
          </a:xfrm>
          <a:prstGeom prst="rect">
            <a:avLst/>
          </a:prstGeom>
        </p:spPr>
      </p:pic>
      <p:sp>
        <p:nvSpPr>
          <p:cNvPr id="3" name="Slide Number Placeholder 4">
            <a:extLst>
              <a:ext uri="{FF2B5EF4-FFF2-40B4-BE49-F238E27FC236}">
                <a16:creationId xmlns:a16="http://schemas.microsoft.com/office/drawing/2014/main" id="{85A0B7E8-3D7D-4706-25D1-B2AA6127E450}"/>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9</a:t>
            </a:r>
          </a:p>
        </p:txBody>
      </p:sp>
    </p:spTree>
    <p:extLst>
      <p:ext uri="{BB962C8B-B14F-4D97-AF65-F5344CB8AC3E}">
        <p14:creationId xmlns:p14="http://schemas.microsoft.com/office/powerpoint/2010/main" val="2437647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BBE7D062-8E7E-C7D0-E79A-54EE01DE2B99}"/>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6FEAE739-E090-45C9-49B4-E551AB91383A}"/>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Temporary Matter Domination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81880C25-C107-68CC-8A37-89925B6482F4}"/>
              </a:ext>
            </a:extLst>
          </p:cNvPr>
          <p:cNvSpPr txBox="1"/>
          <p:nvPr/>
        </p:nvSpPr>
        <p:spPr>
          <a:xfrm>
            <a:off x="1028700" y="2056887"/>
            <a:ext cx="16180196" cy="5484578"/>
          </a:xfrm>
          <a:prstGeom prst="rect">
            <a:avLst/>
          </a:prstGeom>
        </p:spPr>
        <p:txBody>
          <a:bodyPr wrap="square" lIns="0" tIns="0" rIns="0" bIns="0" rtlCol="0" anchor="t">
            <a:spAutoFit/>
          </a:bodyPr>
          <a:lstStyle/>
          <a:p>
            <a:pPr lvl="0">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If we overproduce </a:t>
            </a:r>
            <a:r>
              <a:rPr lang="en-US" sz="4400" dirty="0">
                <a:solidFill>
                  <a:srgbClr val="FFFFFF"/>
                </a:solidFill>
                <a:latin typeface="STKaiti" panose="02010600040101010101" pitchFamily="2" charset="-122"/>
                <a:ea typeface="STKaiti" panose="02010600040101010101" pitchFamily="2" charset="-122"/>
              </a:rPr>
              <a:t>heavy neutrino</a:t>
            </a:r>
            <a:r>
              <a:rPr lang="en-US" sz="4400" u="none" dirty="0">
                <a:solidFill>
                  <a:srgbClr val="FFFFFF"/>
                </a:solidFill>
                <a:latin typeface="STKaiti" panose="02010600040101010101" pitchFamily="2" charset="-122"/>
                <a:ea typeface="STKaiti" panose="02010600040101010101" pitchFamily="2" charset="-122"/>
              </a:rPr>
              <a:t>, it may dominate the Universe during BBN, which is disfavored by observation.</a:t>
            </a:r>
          </a:p>
          <a:p>
            <a:pPr marL="742950" lvl="0" indent="-742950">
              <a:lnSpc>
                <a:spcPct val="90000"/>
              </a:lnSpc>
              <a:spcBef>
                <a:spcPct val="0"/>
              </a:spcBef>
              <a:buFont typeface="+mj-lt"/>
              <a:buAutoNum type="alphaLcParenR"/>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pic>
        <p:nvPicPr>
          <p:cNvPr id="15" name="Picture 14" descr="A close-up of symbols&#10;&#10;Description automatically generated">
            <a:extLst>
              <a:ext uri="{FF2B5EF4-FFF2-40B4-BE49-F238E27FC236}">
                <a16:creationId xmlns:a16="http://schemas.microsoft.com/office/drawing/2014/main" id="{FCA1A8FF-0562-945F-5499-3DC172C0DF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7740" y="5564607"/>
            <a:ext cx="1632520" cy="872731"/>
          </a:xfrm>
          <a:prstGeom prst="rect">
            <a:avLst/>
          </a:prstGeom>
        </p:spPr>
      </p:pic>
      <p:pic>
        <p:nvPicPr>
          <p:cNvPr id="2" name="Picture 1">
            <a:extLst>
              <a:ext uri="{FF2B5EF4-FFF2-40B4-BE49-F238E27FC236}">
                <a16:creationId xmlns:a16="http://schemas.microsoft.com/office/drawing/2014/main" id="{B959F75A-3C75-3564-240B-2BA14811C6F1}"/>
              </a:ext>
            </a:extLst>
          </p:cNvPr>
          <p:cNvPicPr>
            <a:picLocks noChangeAspect="1"/>
          </p:cNvPicPr>
          <p:nvPr/>
        </p:nvPicPr>
        <p:blipFill>
          <a:blip r:embed="rId4"/>
          <a:srcRect r="50207"/>
          <a:stretch/>
        </p:blipFill>
        <p:spPr>
          <a:xfrm>
            <a:off x="463264" y="3660973"/>
            <a:ext cx="7452216" cy="4680000"/>
          </a:xfrm>
          <a:prstGeom prst="rect">
            <a:avLst/>
          </a:prstGeom>
        </p:spPr>
      </p:pic>
      <p:pic>
        <p:nvPicPr>
          <p:cNvPr id="6" name="Picture 5">
            <a:extLst>
              <a:ext uri="{FF2B5EF4-FFF2-40B4-BE49-F238E27FC236}">
                <a16:creationId xmlns:a16="http://schemas.microsoft.com/office/drawing/2014/main" id="{563F118E-7D5B-7D6D-B9D2-EAC6078F64C1}"/>
              </a:ext>
            </a:extLst>
          </p:cNvPr>
          <p:cNvPicPr>
            <a:picLocks noChangeAspect="1"/>
          </p:cNvPicPr>
          <p:nvPr/>
        </p:nvPicPr>
        <p:blipFill>
          <a:blip r:embed="rId4"/>
          <a:srcRect l="49794"/>
          <a:stretch/>
        </p:blipFill>
        <p:spPr>
          <a:xfrm>
            <a:off x="10372520" y="3660973"/>
            <a:ext cx="7514177" cy="4680000"/>
          </a:xfrm>
          <a:prstGeom prst="rect">
            <a:avLst/>
          </a:prstGeom>
        </p:spPr>
      </p:pic>
      <p:sp>
        <p:nvSpPr>
          <p:cNvPr id="3" name="Slide Number Placeholder 4">
            <a:extLst>
              <a:ext uri="{FF2B5EF4-FFF2-40B4-BE49-F238E27FC236}">
                <a16:creationId xmlns:a16="http://schemas.microsoft.com/office/drawing/2014/main" id="{9B33139F-88D1-2B89-460D-098EE3F68A06}"/>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9</a:t>
            </a:r>
          </a:p>
        </p:txBody>
      </p:sp>
    </p:spTree>
    <p:extLst>
      <p:ext uri="{BB962C8B-B14F-4D97-AF65-F5344CB8AC3E}">
        <p14:creationId xmlns:p14="http://schemas.microsoft.com/office/powerpoint/2010/main" val="3087380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BFAC8D02-5610-99D3-66C2-EA596B940BFF}"/>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AA5493C2-BFD3-B5A5-AECD-00969DE512FA}"/>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Decay Effect: Photo-dissociation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A652CF26-6580-9FA5-B272-B052AC7B3D06}"/>
              </a:ext>
            </a:extLst>
          </p:cNvPr>
          <p:cNvSpPr txBox="1"/>
          <p:nvPr/>
        </p:nvSpPr>
        <p:spPr>
          <a:xfrm>
            <a:off x="1028700" y="2056887"/>
            <a:ext cx="15532124" cy="1218795"/>
          </a:xfrm>
          <a:prstGeom prst="rect">
            <a:avLst/>
          </a:prstGeom>
        </p:spPr>
        <p:txBody>
          <a:bodyPr wrap="square" lIns="0" tIns="0" rIns="0" bIns="0" rtlCol="0" anchor="t">
            <a:spAutoFit/>
          </a:bodyPr>
          <a:lstStyle/>
          <a:p>
            <a:pPr lvl="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Light nuclei can be dissociated by photons from heavy neutrino decay, take deuterium for example</a:t>
            </a:r>
          </a:p>
        </p:txBody>
      </p:sp>
      <p:sp>
        <p:nvSpPr>
          <p:cNvPr id="5" name="Slide Number Placeholder 4">
            <a:extLst>
              <a:ext uri="{FF2B5EF4-FFF2-40B4-BE49-F238E27FC236}">
                <a16:creationId xmlns:a16="http://schemas.microsoft.com/office/drawing/2014/main" id="{BABEE01D-41A9-24DB-2E27-6D2320BB8460}"/>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10</a:t>
            </a:r>
            <a:endParaRPr lang="en-US" b="1" dirty="0">
              <a:solidFill>
                <a:schemeClr val="bg1"/>
              </a:solidFill>
              <a:latin typeface="Bodoni MT" panose="02070603080606020203" pitchFamily="18" charset="77"/>
            </a:endParaRPr>
          </a:p>
        </p:txBody>
      </p:sp>
      <p:pic>
        <p:nvPicPr>
          <p:cNvPr id="2" name="Picture 1">
            <a:extLst>
              <a:ext uri="{FF2B5EF4-FFF2-40B4-BE49-F238E27FC236}">
                <a16:creationId xmlns:a16="http://schemas.microsoft.com/office/drawing/2014/main" id="{15C55323-A354-3214-6574-179BC50C54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3415308"/>
            <a:ext cx="7772400" cy="695092"/>
          </a:xfrm>
          <a:prstGeom prst="rect">
            <a:avLst/>
          </a:prstGeom>
        </p:spPr>
      </p:pic>
      <p:pic>
        <p:nvPicPr>
          <p:cNvPr id="9" name="Picture 8" descr="A cartoon character thinking about something&#10;&#10;Description automatically generated">
            <a:extLst>
              <a:ext uri="{FF2B5EF4-FFF2-40B4-BE49-F238E27FC236}">
                <a16:creationId xmlns:a16="http://schemas.microsoft.com/office/drawing/2014/main" id="{DD28A66E-8595-6572-97FB-FE43902D59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05943" y="6134655"/>
            <a:ext cx="3539057" cy="3539057"/>
          </a:xfrm>
          <a:prstGeom prst="rect">
            <a:avLst/>
          </a:prstGeom>
        </p:spPr>
      </p:pic>
      <p:pic>
        <p:nvPicPr>
          <p:cNvPr id="12" name="Picture 11" descr="A diagram of a diagram of a complex structure&#10;&#10;AI-generated content may be incorrect.">
            <a:extLst>
              <a:ext uri="{FF2B5EF4-FFF2-40B4-BE49-F238E27FC236}">
                <a16:creationId xmlns:a16="http://schemas.microsoft.com/office/drawing/2014/main" id="{E1C6CF6A-7D0C-BA4B-19F3-9762A6CF66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57800" y="4429619"/>
            <a:ext cx="7772400" cy="5574070"/>
          </a:xfrm>
          <a:prstGeom prst="rect">
            <a:avLst/>
          </a:prstGeom>
        </p:spPr>
      </p:pic>
    </p:spTree>
    <p:extLst>
      <p:ext uri="{BB962C8B-B14F-4D97-AF65-F5344CB8AC3E}">
        <p14:creationId xmlns:p14="http://schemas.microsoft.com/office/powerpoint/2010/main" val="213377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Big-Bang Nucleosynthesis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8B5088D9-B87B-601C-B354-188EE105072C}"/>
              </a:ext>
            </a:extLst>
          </p:cNvPr>
          <p:cNvSpPr txBox="1"/>
          <p:nvPr/>
        </p:nvSpPr>
        <p:spPr>
          <a:xfrm>
            <a:off x="1028700" y="2056887"/>
            <a:ext cx="16230600" cy="7312771"/>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When the Universe is cool enough (...still 10</a:t>
            </a:r>
            <a:r>
              <a:rPr lang="en-US" sz="4400" baseline="30000" dirty="0">
                <a:solidFill>
                  <a:srgbClr val="FFFFFF"/>
                </a:solidFill>
                <a:latin typeface="STKaiti" panose="02010600040101010101" pitchFamily="2" charset="-122"/>
                <a:ea typeface="STKaiti" panose="02010600040101010101" pitchFamily="2" charset="-122"/>
              </a:rPr>
              <a:t>10 </a:t>
            </a:r>
            <a:r>
              <a:rPr lang="en-US" sz="4400" dirty="0">
                <a:solidFill>
                  <a:srgbClr val="FFFFFF"/>
                </a:solidFill>
                <a:latin typeface="STKaiti" panose="02010600040101010101" pitchFamily="2" charset="-122"/>
                <a:ea typeface="STKaiti" panose="02010600040101010101" pitchFamily="2" charset="-122"/>
              </a:rPr>
              <a:t>Kelvin)</a:t>
            </a: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a:t>
            </a:r>
          </a:p>
        </p:txBody>
      </p:sp>
      <p:pic>
        <p:nvPicPr>
          <p:cNvPr id="1026" name="Picture 2">
            <a:extLst>
              <a:ext uri="{FF2B5EF4-FFF2-40B4-BE49-F238E27FC236}">
                <a16:creationId xmlns:a16="http://schemas.microsoft.com/office/drawing/2014/main" id="{0E2DDFB1-534D-3927-3EE8-941F54E6F7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2767236"/>
            <a:ext cx="12024320" cy="6763680"/>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a:extLst>
              <a:ext uri="{FF2B5EF4-FFF2-40B4-BE49-F238E27FC236}">
                <a16:creationId xmlns:a16="http://schemas.microsoft.com/office/drawing/2014/main" id="{FABA1E46-3CD3-7982-0B0F-D59E8F1CE0E9}"/>
              </a:ext>
            </a:extLst>
          </p:cNvPr>
          <p:cNvSpPr/>
          <p:nvPr/>
        </p:nvSpPr>
        <p:spPr>
          <a:xfrm>
            <a:off x="5903640" y="3778896"/>
            <a:ext cx="1728192" cy="5894815"/>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W"/>
          </a:p>
        </p:txBody>
      </p:sp>
      <p:sp>
        <p:nvSpPr>
          <p:cNvPr id="8" name="TextBox 7">
            <a:extLst>
              <a:ext uri="{FF2B5EF4-FFF2-40B4-BE49-F238E27FC236}">
                <a16:creationId xmlns:a16="http://schemas.microsoft.com/office/drawing/2014/main" id="{E386EA86-94E0-CFB9-A505-37EA09C3FF43}"/>
              </a:ext>
            </a:extLst>
          </p:cNvPr>
          <p:cNvSpPr txBox="1"/>
          <p:nvPr/>
        </p:nvSpPr>
        <p:spPr>
          <a:xfrm>
            <a:off x="15156160" y="9161584"/>
            <a:ext cx="1511952" cy="369332"/>
          </a:xfrm>
          <a:prstGeom prst="rect">
            <a:avLst/>
          </a:prstGeom>
          <a:noFill/>
        </p:spPr>
        <p:txBody>
          <a:bodyPr wrap="none" rtlCol="0">
            <a:spAutoFit/>
          </a:bodyPr>
          <a:lstStyle/>
          <a:p>
            <a:r>
              <a:rPr lang="en-US" dirty="0">
                <a:solidFill>
                  <a:schemeClr val="bg1"/>
                </a:solidFill>
                <a:latin typeface="STKaiti" panose="02010600040101010101" pitchFamily="2" charset="-122"/>
                <a:ea typeface="STKaiti" panose="02010600040101010101" pitchFamily="2" charset="-122"/>
              </a:rPr>
              <a:t>C</a:t>
            </a:r>
            <a:r>
              <a:rPr lang="en-TW" dirty="0">
                <a:solidFill>
                  <a:schemeClr val="bg1"/>
                </a:solidFill>
                <a:latin typeface="STKaiti" panose="02010600040101010101" pitchFamily="2" charset="-122"/>
                <a:ea typeface="STKaiti" panose="02010600040101010101" pitchFamily="2" charset="-122"/>
              </a:rPr>
              <a:t>redit: NASA</a:t>
            </a:r>
          </a:p>
        </p:txBody>
      </p:sp>
    </p:spTree>
    <p:extLst>
      <p:ext uri="{BB962C8B-B14F-4D97-AF65-F5344CB8AC3E}">
        <p14:creationId xmlns:p14="http://schemas.microsoft.com/office/powerpoint/2010/main" val="14776654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07F89D9C-B11F-17B3-5E14-09FC3A9A7DC4}"/>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01855101-3DC6-F241-D257-588821F9EC56}"/>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Decay Effect: Photo-dissociation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B191F997-34C1-8A92-F7A3-EE5E1E8A9B86}"/>
              </a:ext>
            </a:extLst>
          </p:cNvPr>
          <p:cNvSpPr txBox="1"/>
          <p:nvPr/>
        </p:nvSpPr>
        <p:spPr>
          <a:xfrm>
            <a:off x="1028700" y="2056887"/>
            <a:ext cx="15532124" cy="6066276"/>
          </a:xfrm>
          <a:prstGeom prst="rect">
            <a:avLst/>
          </a:prstGeom>
        </p:spPr>
        <p:txBody>
          <a:bodyPr wrap="square" lIns="0" tIns="0" rIns="0" bIns="0" rtlCol="0" anchor="t">
            <a:spAutoFit/>
          </a:bodyPr>
          <a:lstStyle/>
          <a:p>
            <a:pPr lvl="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Light nuclei can be dissociated by photons from heavy neutrino decay, take deuterium for example</a:t>
            </a:r>
          </a:p>
          <a:p>
            <a:pPr lvl="0">
              <a:lnSpc>
                <a:spcPct val="90000"/>
              </a:lnSpc>
              <a:spcBef>
                <a:spcPct val="0"/>
              </a:spcBef>
            </a:pPr>
            <a:endParaRPr lang="en-US" sz="7200" dirty="0">
              <a:solidFill>
                <a:srgbClr val="FFFFFF"/>
              </a:solidFill>
              <a:latin typeface="STKaiti" panose="02010600040101010101" pitchFamily="2" charset="-122"/>
              <a:ea typeface="STKaiti" panose="02010600040101010101" pitchFamily="2" charset="-122"/>
            </a:endParaRPr>
          </a:p>
          <a:p>
            <a:pPr lvl="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Photon can also participate in other EM interactions</a:t>
            </a:r>
          </a:p>
          <a:p>
            <a:pPr lvl="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Dominated channels would be</a:t>
            </a:r>
          </a:p>
          <a:p>
            <a:pPr marL="742950" lvl="0" indent="-742950">
              <a:lnSpc>
                <a:spcPct val="90000"/>
              </a:lnSpc>
              <a:spcBef>
                <a:spcPct val="0"/>
              </a:spcBef>
              <a:buFont typeface="+mj-lt"/>
              <a:buAutoNum type="arabicParenR"/>
            </a:pPr>
            <a:r>
              <a:rPr lang="en-US" sz="4400" dirty="0">
                <a:solidFill>
                  <a:srgbClr val="FFFFFF"/>
                </a:solidFill>
                <a:latin typeface="STKaiti" panose="02010600040101010101" pitchFamily="2" charset="-122"/>
                <a:ea typeface="STKaiti" panose="02010600040101010101" pitchFamily="2" charset="-122"/>
              </a:rPr>
              <a:t>Pair production</a:t>
            </a:r>
          </a:p>
          <a:p>
            <a:pPr marL="742950" lvl="0" indent="-742950">
              <a:lnSpc>
                <a:spcPct val="90000"/>
              </a:lnSpc>
              <a:spcBef>
                <a:spcPct val="0"/>
              </a:spcBef>
              <a:buFont typeface="+mj-lt"/>
              <a:buAutoNum type="arabicParenR"/>
            </a:pPr>
            <a:r>
              <a:rPr lang="en-US" sz="4400" dirty="0">
                <a:solidFill>
                  <a:srgbClr val="FFFFFF"/>
                </a:solidFill>
                <a:latin typeface="STKaiti" panose="02010600040101010101" pitchFamily="2" charset="-122"/>
                <a:ea typeface="STKaiti" panose="02010600040101010101" pitchFamily="2" charset="-122"/>
              </a:rPr>
              <a:t>Compton scattering</a:t>
            </a:r>
          </a:p>
          <a:p>
            <a:pPr lvl="0">
              <a:lnSpc>
                <a:spcPct val="90000"/>
              </a:lnSpc>
              <a:spcBef>
                <a:spcPct val="0"/>
              </a:spcBef>
            </a:pPr>
            <a:endParaRPr lang="en-US" sz="1400" dirty="0">
              <a:solidFill>
                <a:srgbClr val="FFFFFF"/>
              </a:solidFill>
              <a:latin typeface="STKaiti" panose="02010600040101010101" pitchFamily="2" charset="-122"/>
              <a:ea typeface="STKaiti" panose="02010600040101010101" pitchFamily="2" charset="-122"/>
            </a:endParaRPr>
          </a:p>
          <a:p>
            <a:pPr lvl="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lvl="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sp>
        <p:nvSpPr>
          <p:cNvPr id="5" name="Slide Number Placeholder 4">
            <a:extLst>
              <a:ext uri="{FF2B5EF4-FFF2-40B4-BE49-F238E27FC236}">
                <a16:creationId xmlns:a16="http://schemas.microsoft.com/office/drawing/2014/main" id="{02FF0970-86B2-83E6-2F1A-8CD52BA07B4D}"/>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10</a:t>
            </a:r>
            <a:endParaRPr lang="en-US" b="1" dirty="0">
              <a:solidFill>
                <a:schemeClr val="bg1"/>
              </a:solidFill>
              <a:latin typeface="Bodoni MT" panose="02070603080606020203" pitchFamily="18" charset="77"/>
            </a:endParaRPr>
          </a:p>
        </p:txBody>
      </p:sp>
      <p:pic>
        <p:nvPicPr>
          <p:cNvPr id="2" name="Picture 1">
            <a:extLst>
              <a:ext uri="{FF2B5EF4-FFF2-40B4-BE49-F238E27FC236}">
                <a16:creationId xmlns:a16="http://schemas.microsoft.com/office/drawing/2014/main" id="{CDB36E35-DFB3-B8CB-978A-09EE5DCA3C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3415308"/>
            <a:ext cx="7772400" cy="695092"/>
          </a:xfrm>
          <a:prstGeom prst="rect">
            <a:avLst/>
          </a:prstGeom>
        </p:spPr>
      </p:pic>
      <p:pic>
        <p:nvPicPr>
          <p:cNvPr id="6" name="Picture 5" descr="A black arrow pointing to the right&#10;&#10;Description automatically generated">
            <a:extLst>
              <a:ext uri="{FF2B5EF4-FFF2-40B4-BE49-F238E27FC236}">
                <a16:creationId xmlns:a16="http://schemas.microsoft.com/office/drawing/2014/main" id="{79747F18-B2F5-022F-AE5C-EC1F6CC681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6371" y="6080949"/>
            <a:ext cx="2683385" cy="540000"/>
          </a:xfrm>
          <a:prstGeom prst="rect">
            <a:avLst/>
          </a:prstGeom>
        </p:spPr>
      </p:pic>
      <p:pic>
        <p:nvPicPr>
          <p:cNvPr id="7" name="Picture 6" descr="A black arrow pointing to the left&#10;&#10;Description automatically generated">
            <a:extLst>
              <a:ext uri="{FF2B5EF4-FFF2-40B4-BE49-F238E27FC236}">
                <a16:creationId xmlns:a16="http://schemas.microsoft.com/office/drawing/2014/main" id="{E43E2CDC-839D-DF80-F3A1-2BD94B669F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87616" y="5468821"/>
            <a:ext cx="2841639" cy="540000"/>
          </a:xfrm>
          <a:prstGeom prst="rect">
            <a:avLst/>
          </a:prstGeom>
        </p:spPr>
      </p:pic>
      <p:pic>
        <p:nvPicPr>
          <p:cNvPr id="9" name="Picture 8" descr="A cartoon character thinking about something&#10;&#10;Description automatically generated">
            <a:extLst>
              <a:ext uri="{FF2B5EF4-FFF2-40B4-BE49-F238E27FC236}">
                <a16:creationId xmlns:a16="http://schemas.microsoft.com/office/drawing/2014/main" id="{E266C925-F0D7-68D0-3858-A2EFE6A38D6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605943" y="6134655"/>
            <a:ext cx="3539057" cy="3539057"/>
          </a:xfrm>
          <a:prstGeom prst="rect">
            <a:avLst/>
          </a:prstGeom>
        </p:spPr>
      </p:pic>
    </p:spTree>
    <p:extLst>
      <p:ext uri="{BB962C8B-B14F-4D97-AF65-F5344CB8AC3E}">
        <p14:creationId xmlns:p14="http://schemas.microsoft.com/office/powerpoint/2010/main" val="26183373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010395C9-207E-AC35-2F44-BD4293239DCA}"/>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69E278C7-E469-9618-9592-B628B1EA5210}"/>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Decay Effect: Photo-dissociation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mc:AlternateContent xmlns:mc="http://schemas.openxmlformats.org/markup-compatibility/2006">
        <mc:Choice xmlns:a14="http://schemas.microsoft.com/office/drawing/2010/main" Requires="a14">
          <p:sp>
            <p:nvSpPr>
              <p:cNvPr id="16" name="TextBox 4">
                <a:extLst>
                  <a:ext uri="{FF2B5EF4-FFF2-40B4-BE49-F238E27FC236}">
                    <a16:creationId xmlns:a16="http://schemas.microsoft.com/office/drawing/2014/main" id="{01042D26-EC28-95B5-FBB9-EAFFAFEBDA87}"/>
                  </a:ext>
                </a:extLst>
              </p:cNvPr>
              <p:cNvSpPr txBox="1"/>
              <p:nvPr/>
            </p:nvSpPr>
            <p:spPr>
              <a:xfrm>
                <a:off x="1028700" y="2056887"/>
                <a:ext cx="15532124" cy="8650958"/>
              </a:xfrm>
              <a:prstGeom prst="rect">
                <a:avLst/>
              </a:prstGeom>
            </p:spPr>
            <p:txBody>
              <a:bodyPr wrap="square" lIns="0" tIns="0" rIns="0" bIns="0" rtlCol="0" anchor="t">
                <a:spAutoFit/>
              </a:bodyPr>
              <a:lstStyle/>
              <a:p>
                <a:pPr lvl="0">
                  <a:lnSpc>
                    <a:spcPct val="90000"/>
                  </a:lnSpc>
                  <a:spcBef>
                    <a:spcPct val="0"/>
                  </a:spcBef>
                </a:pPr>
                <a:r>
                  <a:rPr lang="en-US" sz="4400" dirty="0">
                    <a:solidFill>
                      <a:schemeClr val="bg1"/>
                    </a:solidFill>
                    <a:latin typeface="STKaiti" panose="02010600040101010101" pitchFamily="2" charset="-122"/>
                    <a:ea typeface="STKaiti" panose="02010600040101010101" pitchFamily="2" charset="-122"/>
                  </a:rPr>
                  <a:t>Light nuclei can be dissociated by photons from heavy neutrino decay, take deuterium for example</a:t>
                </a:r>
              </a:p>
              <a:p>
                <a:pPr lvl="0">
                  <a:lnSpc>
                    <a:spcPct val="90000"/>
                  </a:lnSpc>
                  <a:spcBef>
                    <a:spcPct val="0"/>
                  </a:spcBef>
                </a:pPr>
                <a:endParaRPr lang="en-US" sz="7200" dirty="0">
                  <a:solidFill>
                    <a:schemeClr val="bg1"/>
                  </a:solidFill>
                  <a:latin typeface="STKaiti" panose="02010600040101010101" pitchFamily="2" charset="-122"/>
                  <a:ea typeface="STKaiti" panose="02010600040101010101" pitchFamily="2" charset="-122"/>
                </a:endParaRPr>
              </a:p>
              <a:p>
                <a:pPr lvl="0">
                  <a:lnSpc>
                    <a:spcPct val="90000"/>
                  </a:lnSpc>
                  <a:spcBef>
                    <a:spcPct val="0"/>
                  </a:spcBef>
                </a:pPr>
                <a:r>
                  <a:rPr lang="en-US" sz="4400" dirty="0">
                    <a:solidFill>
                      <a:schemeClr val="bg1"/>
                    </a:solidFill>
                    <a:latin typeface="STKaiti" panose="02010600040101010101" pitchFamily="2" charset="-122"/>
                    <a:ea typeface="STKaiti" panose="02010600040101010101" pitchFamily="2" charset="-122"/>
                  </a:rPr>
                  <a:t>Photon can also participate in other EM interactions</a:t>
                </a:r>
              </a:p>
              <a:p>
                <a:pPr lvl="0">
                  <a:lnSpc>
                    <a:spcPct val="90000"/>
                  </a:lnSpc>
                  <a:spcBef>
                    <a:spcPct val="0"/>
                  </a:spcBef>
                </a:pPr>
                <a:r>
                  <a:rPr lang="en-US" sz="4400" dirty="0">
                    <a:solidFill>
                      <a:schemeClr val="bg1"/>
                    </a:solidFill>
                    <a:latin typeface="STKaiti" panose="02010600040101010101" pitchFamily="2" charset="-122"/>
                    <a:ea typeface="STKaiti" panose="02010600040101010101" pitchFamily="2" charset="-122"/>
                  </a:rPr>
                  <a:t>Dominated channels would be</a:t>
                </a:r>
              </a:p>
              <a:p>
                <a:pPr marL="742950" lvl="0" indent="-742950">
                  <a:lnSpc>
                    <a:spcPct val="90000"/>
                  </a:lnSpc>
                  <a:spcBef>
                    <a:spcPct val="0"/>
                  </a:spcBef>
                  <a:buFont typeface="+mj-lt"/>
                  <a:buAutoNum type="arabicParenR"/>
                </a:pPr>
                <a:r>
                  <a:rPr lang="en-US" sz="4400" dirty="0">
                    <a:solidFill>
                      <a:schemeClr val="bg1"/>
                    </a:solidFill>
                    <a:latin typeface="STKaiti" panose="02010600040101010101" pitchFamily="2" charset="-122"/>
                    <a:ea typeface="STKaiti" panose="02010600040101010101" pitchFamily="2" charset="-122"/>
                  </a:rPr>
                  <a:t>Pair production</a:t>
                </a:r>
              </a:p>
              <a:p>
                <a:pPr marL="742950" lvl="0" indent="-742950">
                  <a:lnSpc>
                    <a:spcPct val="90000"/>
                  </a:lnSpc>
                  <a:spcBef>
                    <a:spcPct val="0"/>
                  </a:spcBef>
                  <a:buFont typeface="+mj-lt"/>
                  <a:buAutoNum type="arabicParenR"/>
                </a:pPr>
                <a:r>
                  <a:rPr lang="en-US" sz="4400" dirty="0">
                    <a:solidFill>
                      <a:schemeClr val="bg1"/>
                    </a:solidFill>
                    <a:latin typeface="STKaiti" panose="02010600040101010101" pitchFamily="2" charset="-122"/>
                    <a:ea typeface="STKaiti" panose="02010600040101010101" pitchFamily="2" charset="-122"/>
                  </a:rPr>
                  <a:t>Compton scattering</a:t>
                </a:r>
              </a:p>
              <a:p>
                <a:pPr lvl="0">
                  <a:lnSpc>
                    <a:spcPct val="90000"/>
                  </a:lnSpc>
                  <a:spcBef>
                    <a:spcPct val="0"/>
                  </a:spcBef>
                </a:pPr>
                <a:endParaRPr lang="en-US" sz="1400" dirty="0">
                  <a:solidFill>
                    <a:schemeClr val="bg1"/>
                  </a:solidFill>
                  <a:latin typeface="STKaiti" panose="02010600040101010101" pitchFamily="2" charset="-122"/>
                  <a:ea typeface="STKaiti" panose="02010600040101010101" pitchFamily="2" charset="-122"/>
                </a:endParaRPr>
              </a:p>
              <a:p>
                <a:pPr lvl="0">
                  <a:lnSpc>
                    <a:spcPct val="90000"/>
                  </a:lnSpc>
                  <a:spcBef>
                    <a:spcPct val="0"/>
                  </a:spcBef>
                </a:pPr>
                <a:r>
                  <a:rPr lang="en-US" sz="4400" dirty="0">
                    <a:solidFill>
                      <a:schemeClr val="bg1"/>
                    </a:solidFill>
                    <a:latin typeface="STKaiti" panose="02010600040101010101" pitchFamily="2" charset="-122"/>
                    <a:ea typeface="STKaiti" panose="02010600040101010101" pitchFamily="2" charset="-122"/>
                  </a:rPr>
                  <a:t>Boltzmann Equation for deuterium</a:t>
                </a:r>
              </a:p>
              <a:p>
                <a:pPr lvl="0">
                  <a:lnSpc>
                    <a:spcPct val="90000"/>
                  </a:lnSpc>
                  <a:spcBef>
                    <a:spcPct val="0"/>
                  </a:spcBef>
                </a:pPr>
                <a:endParaRPr lang="en-US" sz="4400" dirty="0">
                  <a:solidFill>
                    <a:schemeClr val="bg1"/>
                  </a:solidFill>
                  <a:latin typeface="STKaiti" panose="02010600040101010101" pitchFamily="2" charset="-122"/>
                  <a:ea typeface="STKaiti" panose="02010600040101010101" pitchFamily="2" charset="-122"/>
                </a:endParaRPr>
              </a:p>
              <a:p>
                <a:pPr lvl="0">
                  <a:lnSpc>
                    <a:spcPct val="90000"/>
                  </a:lnSpc>
                  <a:spcBef>
                    <a:spcPct val="0"/>
                  </a:spcBef>
                </a:pPr>
                <a:endParaRPr lang="en-US" sz="4400" dirty="0">
                  <a:solidFill>
                    <a:schemeClr val="bg1"/>
                  </a:solidFill>
                  <a:latin typeface="STKaiti" panose="02010600040101010101" pitchFamily="2" charset="-122"/>
                  <a:ea typeface="STKaiti" panose="02010600040101010101" pitchFamily="2" charset="-122"/>
                </a:endParaRPr>
              </a:p>
              <a:p>
                <a:pPr lvl="0">
                  <a:lnSpc>
                    <a:spcPct val="90000"/>
                  </a:lnSpc>
                  <a:spcBef>
                    <a:spcPct val="0"/>
                  </a:spcBef>
                </a:pPr>
                <a:endParaRPr lang="en-US" sz="4400" dirty="0">
                  <a:solidFill>
                    <a:schemeClr val="bg1"/>
                  </a:solidFill>
                  <a:latin typeface="STKaiti" panose="02010600040101010101" pitchFamily="2" charset="-122"/>
                  <a:ea typeface="STKaiti" panose="02010600040101010101" pitchFamily="2" charset="-122"/>
                </a:endParaRPr>
              </a:p>
              <a:p>
                <a:pPr lvl="0">
                  <a:lnSpc>
                    <a:spcPct val="90000"/>
                  </a:lnSpc>
                  <a:spcBef>
                    <a:spcPct val="0"/>
                  </a:spcBef>
                </a:pPr>
                <a:r>
                  <a:rPr lang="en-US" sz="4400" dirty="0">
                    <a:solidFill>
                      <a:schemeClr val="bg1"/>
                    </a:solidFill>
                    <a:latin typeface="STKaiti" panose="02010600040101010101" pitchFamily="2" charset="-122"/>
                    <a:ea typeface="STKaiti" panose="02010600040101010101" pitchFamily="2" charset="-122"/>
                  </a:rPr>
                  <a:t>we also consider other photodissociation up to </a:t>
                </a:r>
                <a14:m>
                  <m:oMath xmlns:m="http://schemas.openxmlformats.org/officeDocument/2006/math">
                    <m:sPre>
                      <m:sPrePr>
                        <m:ctrlPr>
                          <a:rPr lang="en-US" sz="4400" i="1" smtClean="0">
                            <a:solidFill>
                              <a:schemeClr val="bg1"/>
                            </a:solidFill>
                            <a:latin typeface="Cambria Math" panose="02040503050406030204" pitchFamily="18" charset="0"/>
                            <a:ea typeface="STKaiti" panose="02010600040101010101" pitchFamily="2" charset="-122"/>
                          </a:rPr>
                        </m:ctrlPr>
                      </m:sPrePr>
                      <m:sub>
                        <m:r>
                          <a:rPr lang="en-US" sz="4400" b="0" i="1" smtClean="0">
                            <a:solidFill>
                              <a:schemeClr val="bg1"/>
                            </a:solidFill>
                            <a:latin typeface="Cambria Math" panose="02040503050406030204" pitchFamily="18" charset="0"/>
                            <a:ea typeface="STKaiti" panose="02010600040101010101" pitchFamily="2" charset="-122"/>
                          </a:rPr>
                          <m:t> </m:t>
                        </m:r>
                      </m:sub>
                      <m:sup>
                        <m:r>
                          <a:rPr lang="en-US" sz="4400" b="0" i="1" smtClean="0">
                            <a:solidFill>
                              <a:schemeClr val="bg1"/>
                            </a:solidFill>
                            <a:latin typeface="Cambria Math" panose="02040503050406030204" pitchFamily="18" charset="0"/>
                            <a:ea typeface="STKaiti" panose="02010600040101010101" pitchFamily="2" charset="-122"/>
                          </a:rPr>
                          <m:t>4</m:t>
                        </m:r>
                      </m:sup>
                      <m:e>
                        <m:r>
                          <a:rPr lang="en-US" sz="4400" b="0" i="1" smtClean="0">
                            <a:solidFill>
                              <a:schemeClr val="bg1"/>
                            </a:solidFill>
                            <a:latin typeface="Cambria Math" panose="02040503050406030204" pitchFamily="18" charset="0"/>
                            <a:ea typeface="STKaiti" panose="02010600040101010101" pitchFamily="2" charset="-122"/>
                          </a:rPr>
                          <m:t>𝐻𝑒</m:t>
                        </m:r>
                      </m:e>
                    </m:sPre>
                  </m:oMath>
                </a14:m>
                <a:endParaRPr lang="en-US" b="0" dirty="0">
                  <a:solidFill>
                    <a:schemeClr val="bg1"/>
                  </a:solidFill>
                  <a:latin typeface="STKaiti" panose="02010600040101010101" pitchFamily="2" charset="-122"/>
                </a:endParaRPr>
              </a:p>
              <a:p>
                <a:pPr lvl="0">
                  <a:lnSpc>
                    <a:spcPct val="90000"/>
                  </a:lnSpc>
                  <a:spcBef>
                    <a:spcPct val="0"/>
                  </a:spcBef>
                </a:pPr>
                <a:endParaRPr lang="en-US" sz="4400" dirty="0">
                  <a:solidFill>
                    <a:schemeClr val="bg1"/>
                  </a:solidFill>
                  <a:latin typeface="STKaiti" panose="02010600040101010101" pitchFamily="2" charset="-122"/>
                  <a:ea typeface="STKaiti" panose="02010600040101010101" pitchFamily="2" charset="-122"/>
                </a:endParaRPr>
              </a:p>
            </p:txBody>
          </p:sp>
        </mc:Choice>
        <mc:Fallback>
          <p:sp>
            <p:nvSpPr>
              <p:cNvPr id="16" name="TextBox 4">
                <a:extLst>
                  <a:ext uri="{FF2B5EF4-FFF2-40B4-BE49-F238E27FC236}">
                    <a16:creationId xmlns:a16="http://schemas.microsoft.com/office/drawing/2014/main" id="{01042D26-EC28-95B5-FBB9-EAFFAFEBDA87}"/>
                  </a:ext>
                </a:extLst>
              </p:cNvPr>
              <p:cNvSpPr txBox="1">
                <a:spLocks noRot="1" noChangeAspect="1" noMove="1" noResize="1" noEditPoints="1" noAdjustHandles="1" noChangeArrowheads="1" noChangeShapeType="1" noTextEdit="1"/>
              </p:cNvSpPr>
              <p:nvPr/>
            </p:nvSpPr>
            <p:spPr>
              <a:xfrm>
                <a:off x="1028700" y="2056887"/>
                <a:ext cx="15532124" cy="8650958"/>
              </a:xfrm>
              <a:prstGeom prst="rect">
                <a:avLst/>
              </a:prstGeom>
              <a:blipFill>
                <a:blip r:embed="rId3"/>
                <a:stretch>
                  <a:fillRect l="-2206" t="-2635"/>
                </a:stretch>
              </a:blipFill>
            </p:spPr>
            <p:txBody>
              <a:bodyPr/>
              <a:lstStyle/>
              <a:p>
                <a:r>
                  <a:rPr lang="en-TW">
                    <a:noFill/>
                  </a:rPr>
                  <a:t> </a:t>
                </a:r>
              </a:p>
            </p:txBody>
          </p:sp>
        </mc:Fallback>
      </mc:AlternateContent>
      <p:sp>
        <p:nvSpPr>
          <p:cNvPr id="5" name="Slide Number Placeholder 4">
            <a:extLst>
              <a:ext uri="{FF2B5EF4-FFF2-40B4-BE49-F238E27FC236}">
                <a16:creationId xmlns:a16="http://schemas.microsoft.com/office/drawing/2014/main" id="{219843C6-7D4A-4046-0ED7-92975E9B36EB}"/>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10</a:t>
            </a:r>
            <a:endParaRPr lang="en-US" b="1" dirty="0">
              <a:solidFill>
                <a:schemeClr val="bg1"/>
              </a:solidFill>
              <a:latin typeface="Bodoni MT" panose="02070603080606020203" pitchFamily="18" charset="77"/>
            </a:endParaRPr>
          </a:p>
        </p:txBody>
      </p:sp>
      <p:pic>
        <p:nvPicPr>
          <p:cNvPr id="2" name="Picture 1">
            <a:extLst>
              <a:ext uri="{FF2B5EF4-FFF2-40B4-BE49-F238E27FC236}">
                <a16:creationId xmlns:a16="http://schemas.microsoft.com/office/drawing/2014/main" id="{378C4868-2F07-1D2A-1183-D39AE7B3C9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800" y="3415308"/>
            <a:ext cx="7772400" cy="695092"/>
          </a:xfrm>
          <a:prstGeom prst="rect">
            <a:avLst/>
          </a:prstGeom>
        </p:spPr>
      </p:pic>
      <p:pic>
        <p:nvPicPr>
          <p:cNvPr id="6" name="Picture 5" descr="A black arrow pointing to the right&#10;&#10;Description automatically generated">
            <a:extLst>
              <a:ext uri="{FF2B5EF4-FFF2-40B4-BE49-F238E27FC236}">
                <a16:creationId xmlns:a16="http://schemas.microsoft.com/office/drawing/2014/main" id="{2786F864-8A89-7DE7-77C0-16DA41AEC4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96371" y="6080949"/>
            <a:ext cx="2683385" cy="540000"/>
          </a:xfrm>
          <a:prstGeom prst="rect">
            <a:avLst/>
          </a:prstGeom>
        </p:spPr>
      </p:pic>
      <p:pic>
        <p:nvPicPr>
          <p:cNvPr id="7" name="Picture 6" descr="A black arrow pointing to the left&#10;&#10;Description automatically generated">
            <a:extLst>
              <a:ext uri="{FF2B5EF4-FFF2-40B4-BE49-F238E27FC236}">
                <a16:creationId xmlns:a16="http://schemas.microsoft.com/office/drawing/2014/main" id="{7B61DDDD-4BCF-AA82-5166-1C926F7D09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87616" y="5468821"/>
            <a:ext cx="2841639" cy="540000"/>
          </a:xfrm>
          <a:prstGeom prst="rect">
            <a:avLst/>
          </a:prstGeom>
        </p:spPr>
      </p:pic>
      <p:pic>
        <p:nvPicPr>
          <p:cNvPr id="8" name="Picture 7">
            <a:extLst>
              <a:ext uri="{FF2B5EF4-FFF2-40B4-BE49-F238E27FC236}">
                <a16:creationId xmlns:a16="http://schemas.microsoft.com/office/drawing/2014/main" id="{E50D3BA6-83EF-695C-D4EC-77154820D69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8700" y="7663780"/>
            <a:ext cx="12960000" cy="1395516"/>
          </a:xfrm>
          <a:prstGeom prst="rect">
            <a:avLst/>
          </a:prstGeom>
        </p:spPr>
      </p:pic>
      <p:pic>
        <p:nvPicPr>
          <p:cNvPr id="9" name="Picture 8" descr="A cartoon character thinking about something&#10;&#10;Description automatically generated">
            <a:extLst>
              <a:ext uri="{FF2B5EF4-FFF2-40B4-BE49-F238E27FC236}">
                <a16:creationId xmlns:a16="http://schemas.microsoft.com/office/drawing/2014/main" id="{676CBD79-EAF6-CF9A-8DA1-22DBB8ABCC9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605943" y="6134655"/>
            <a:ext cx="3539057" cy="3539057"/>
          </a:xfrm>
          <a:prstGeom prst="rect">
            <a:avLst/>
          </a:prstGeom>
        </p:spPr>
      </p:pic>
    </p:spTree>
    <p:extLst>
      <p:ext uri="{BB962C8B-B14F-4D97-AF65-F5344CB8AC3E}">
        <p14:creationId xmlns:p14="http://schemas.microsoft.com/office/powerpoint/2010/main" val="3237074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738AB182-96F3-A1B4-912A-22D90F886DBA}"/>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4E46D085-54D6-7904-D251-8851ACACD924}"/>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Decay Effect: Hadro-dissociation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5F2C7DB0-0956-70E2-65C5-82DB458F61BE}"/>
              </a:ext>
            </a:extLst>
          </p:cNvPr>
          <p:cNvSpPr txBox="1"/>
          <p:nvPr/>
        </p:nvSpPr>
        <p:spPr>
          <a:xfrm>
            <a:off x="1028700" y="2056887"/>
            <a:ext cx="15532124" cy="5484578"/>
          </a:xfrm>
          <a:prstGeom prst="rect">
            <a:avLst/>
          </a:prstGeom>
        </p:spPr>
        <p:txBody>
          <a:bodyPr wrap="square" lIns="0" tIns="0" rIns="0" bIns="0" rtlCol="0" anchor="t">
            <a:spAutoFit/>
          </a:bodyPr>
          <a:lstStyle/>
          <a:p>
            <a:pPr lvl="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   </a:t>
            </a:r>
            <a:r>
              <a:rPr lang="en-US" sz="4400" u="none" dirty="0">
                <a:solidFill>
                  <a:srgbClr val="FFFFFF"/>
                </a:solidFill>
                <a:latin typeface="STKaiti" panose="02010600040101010101" pitchFamily="2" charset="-122"/>
                <a:ea typeface="STKaiti" panose="02010600040101010101" pitchFamily="2" charset="-122"/>
              </a:rPr>
              <a:t>Charged mesons may destroy helium-4 to various final states</a:t>
            </a:r>
          </a:p>
          <a:p>
            <a:pPr marL="742950" lvl="0" indent="-742950">
              <a:lnSpc>
                <a:spcPct val="90000"/>
              </a:lnSpc>
              <a:spcBef>
                <a:spcPct val="0"/>
              </a:spcBef>
              <a:buFont typeface="+mj-lt"/>
              <a:buAutoNum type="alphaLcParenR" startAt="2"/>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sp>
        <p:nvSpPr>
          <p:cNvPr id="5" name="Slide Number Placeholder 4">
            <a:extLst>
              <a:ext uri="{FF2B5EF4-FFF2-40B4-BE49-F238E27FC236}">
                <a16:creationId xmlns:a16="http://schemas.microsoft.com/office/drawing/2014/main" id="{2A71DB12-296A-2BD5-F7BB-88136AFB61F0}"/>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11</a:t>
            </a:r>
            <a:endParaRPr lang="en-US" b="1" dirty="0">
              <a:solidFill>
                <a:schemeClr val="bg1"/>
              </a:solidFill>
              <a:latin typeface="Bodoni MT" panose="02070603080606020203" pitchFamily="18" charset="77"/>
            </a:endParaRPr>
          </a:p>
        </p:txBody>
      </p:sp>
      <p:pic>
        <p:nvPicPr>
          <p:cNvPr id="3" name="Picture 2" descr="A group of cartoon characters&#10;&#10;AI-generated content may be incorrect.">
            <a:extLst>
              <a:ext uri="{FF2B5EF4-FFF2-40B4-BE49-F238E27FC236}">
                <a16:creationId xmlns:a16="http://schemas.microsoft.com/office/drawing/2014/main" id="{2AEC7B0A-7BAA-25C5-1E78-E1DA257D1D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43771" y="6223620"/>
            <a:ext cx="3388924" cy="3388924"/>
          </a:xfrm>
          <a:prstGeom prst="rect">
            <a:avLst/>
          </a:prstGeom>
        </p:spPr>
      </p:pic>
      <p:pic>
        <p:nvPicPr>
          <p:cNvPr id="11" name="Picture 10" descr="A black text with arrows and letters&#10;&#10;AI-generated content may be incorrect.">
            <a:extLst>
              <a:ext uri="{FF2B5EF4-FFF2-40B4-BE49-F238E27FC236}">
                <a16:creationId xmlns:a16="http://schemas.microsoft.com/office/drawing/2014/main" id="{D02D3AE6-C69D-BCDA-1EB1-2D5A000DA1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7176" y="2832565"/>
            <a:ext cx="8527681" cy="1512000"/>
          </a:xfrm>
          <a:prstGeom prst="rect">
            <a:avLst/>
          </a:prstGeom>
        </p:spPr>
      </p:pic>
      <p:pic>
        <p:nvPicPr>
          <p:cNvPr id="6" name="Picture 5" descr="A diagram of a diagram of a line&#10;&#10;AI-generated content may be incorrect.">
            <a:extLst>
              <a:ext uri="{FF2B5EF4-FFF2-40B4-BE49-F238E27FC236}">
                <a16:creationId xmlns:a16="http://schemas.microsoft.com/office/drawing/2014/main" id="{BAA64EF8-695A-E45B-BC57-8A52B2005B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60535" y="4603930"/>
            <a:ext cx="6583465" cy="5187770"/>
          </a:xfrm>
          <a:prstGeom prst="rect">
            <a:avLst/>
          </a:prstGeom>
        </p:spPr>
      </p:pic>
    </p:spTree>
    <p:extLst>
      <p:ext uri="{BB962C8B-B14F-4D97-AF65-F5344CB8AC3E}">
        <p14:creationId xmlns:p14="http://schemas.microsoft.com/office/powerpoint/2010/main" val="3419532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69E7C734-1825-992B-74EC-10B49AC64304}"/>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A0C4D19B-44F2-880A-07AD-8746BEBE60E0}"/>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Decay Effect: Hadro-dissociation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E63AF493-88BA-D782-0645-4F9CF8600945}"/>
              </a:ext>
            </a:extLst>
          </p:cNvPr>
          <p:cNvSpPr txBox="1"/>
          <p:nvPr/>
        </p:nvSpPr>
        <p:spPr>
          <a:xfrm>
            <a:off x="1028700" y="2056887"/>
            <a:ext cx="15532124" cy="6093976"/>
          </a:xfrm>
          <a:prstGeom prst="rect">
            <a:avLst/>
          </a:prstGeom>
        </p:spPr>
        <p:txBody>
          <a:bodyPr wrap="square" lIns="0" tIns="0" rIns="0" bIns="0" rtlCol="0" anchor="t">
            <a:spAutoFit/>
          </a:bodyPr>
          <a:lstStyle/>
          <a:p>
            <a:pPr lvl="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   </a:t>
            </a:r>
            <a:r>
              <a:rPr lang="en-US" sz="4400" u="none" dirty="0">
                <a:solidFill>
                  <a:srgbClr val="FFFFFF"/>
                </a:solidFill>
                <a:latin typeface="STKaiti" panose="02010600040101010101" pitchFamily="2" charset="-122"/>
                <a:ea typeface="STKaiti" panose="02010600040101010101" pitchFamily="2" charset="-122"/>
              </a:rPr>
              <a:t>Charged mesons may destroy helium-4 to various final states</a:t>
            </a:r>
          </a:p>
          <a:p>
            <a:pPr marL="742950" lvl="0" indent="-742950">
              <a:lnSpc>
                <a:spcPct val="90000"/>
              </a:lnSpc>
              <a:spcBef>
                <a:spcPct val="0"/>
              </a:spcBef>
              <a:buFont typeface="+mj-lt"/>
              <a:buAutoNum type="alphaLcParenR" startAt="2"/>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lvl="1">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lvl="1">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Charged </a:t>
            </a:r>
            <a:r>
              <a:rPr lang="en-US" sz="4400" dirty="0">
                <a:solidFill>
                  <a:srgbClr val="FFFFFF"/>
                </a:solidFill>
                <a:latin typeface="STKaiti" panose="02010600040101010101" pitchFamily="2" charset="-122"/>
                <a:ea typeface="STKaiti" panose="02010600040101010101" pitchFamily="2" charset="-122"/>
              </a:rPr>
              <a:t>meson</a:t>
            </a:r>
            <a:r>
              <a:rPr lang="en-US" sz="4400" u="none" dirty="0">
                <a:solidFill>
                  <a:srgbClr val="FFFFFF"/>
                </a:solidFill>
                <a:latin typeface="STKaiti" panose="02010600040101010101" pitchFamily="2" charset="-122"/>
                <a:ea typeface="STKaiti" panose="02010600040101010101" pitchFamily="2" charset="-122"/>
              </a:rPr>
              <a:t>s are stopped before decay</a:t>
            </a: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pic>
        <p:nvPicPr>
          <p:cNvPr id="3" name="Picture 2" descr="A group of cartoon characters&#10;&#10;AI-generated content may be incorrect.">
            <a:extLst>
              <a:ext uri="{FF2B5EF4-FFF2-40B4-BE49-F238E27FC236}">
                <a16:creationId xmlns:a16="http://schemas.microsoft.com/office/drawing/2014/main" id="{7A3C7E47-F1E7-C0CD-7A20-A0B06D0CB0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43771" y="6223620"/>
            <a:ext cx="3388924" cy="3388924"/>
          </a:xfrm>
          <a:prstGeom prst="rect">
            <a:avLst/>
          </a:prstGeom>
        </p:spPr>
      </p:pic>
      <p:pic>
        <p:nvPicPr>
          <p:cNvPr id="11" name="Picture 10" descr="A black text with arrows and letters&#10;&#10;AI-generated content may be incorrect.">
            <a:extLst>
              <a:ext uri="{FF2B5EF4-FFF2-40B4-BE49-F238E27FC236}">
                <a16:creationId xmlns:a16="http://schemas.microsoft.com/office/drawing/2014/main" id="{52F6D671-D840-8FD5-3559-5E526BEAAB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7176" y="2832565"/>
            <a:ext cx="8527681" cy="1512000"/>
          </a:xfrm>
          <a:prstGeom prst="rect">
            <a:avLst/>
          </a:prstGeom>
        </p:spPr>
      </p:pic>
      <p:sp>
        <p:nvSpPr>
          <p:cNvPr id="2" name="Slide Number Placeholder 4">
            <a:extLst>
              <a:ext uri="{FF2B5EF4-FFF2-40B4-BE49-F238E27FC236}">
                <a16:creationId xmlns:a16="http://schemas.microsoft.com/office/drawing/2014/main" id="{F71C79A1-B173-7109-1198-93F4294713C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11</a:t>
            </a:r>
          </a:p>
        </p:txBody>
      </p:sp>
    </p:spTree>
    <p:extLst>
      <p:ext uri="{BB962C8B-B14F-4D97-AF65-F5344CB8AC3E}">
        <p14:creationId xmlns:p14="http://schemas.microsoft.com/office/powerpoint/2010/main" val="18527632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68D0B4D1-32AF-720C-C018-6073AA9678A2}"/>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870C97A8-9FF3-1EE7-0F53-7A5F1C2A39B8}"/>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Decay Effect: Hadro-dissociation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31578513-245E-055F-C3D3-E425DC7B6ADE}"/>
              </a:ext>
            </a:extLst>
          </p:cNvPr>
          <p:cNvSpPr txBox="1"/>
          <p:nvPr/>
        </p:nvSpPr>
        <p:spPr>
          <a:xfrm>
            <a:off x="1028700" y="2056887"/>
            <a:ext cx="15532124" cy="7922169"/>
          </a:xfrm>
          <a:prstGeom prst="rect">
            <a:avLst/>
          </a:prstGeom>
        </p:spPr>
        <p:txBody>
          <a:bodyPr wrap="square" lIns="0" tIns="0" rIns="0" bIns="0" rtlCol="0" anchor="t">
            <a:spAutoFit/>
          </a:bodyPr>
          <a:lstStyle/>
          <a:p>
            <a:pPr lvl="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   </a:t>
            </a:r>
            <a:r>
              <a:rPr lang="en-US" sz="4400" u="none" dirty="0">
                <a:solidFill>
                  <a:srgbClr val="FFFFFF"/>
                </a:solidFill>
                <a:latin typeface="STKaiti" panose="02010600040101010101" pitchFamily="2" charset="-122"/>
                <a:ea typeface="STKaiti" panose="02010600040101010101" pitchFamily="2" charset="-122"/>
              </a:rPr>
              <a:t>Charged mesons may destroy helium-4 to various final states</a:t>
            </a:r>
          </a:p>
          <a:p>
            <a:pPr marL="742950" lvl="0" indent="-742950">
              <a:lnSpc>
                <a:spcPct val="90000"/>
              </a:lnSpc>
              <a:spcBef>
                <a:spcPct val="0"/>
              </a:spcBef>
              <a:buFont typeface="+mj-lt"/>
              <a:buAutoNum type="alphaLcParenR" startAt="2"/>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lvl="1">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lvl="1">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Charged </a:t>
            </a:r>
            <a:r>
              <a:rPr lang="en-US" sz="4400" dirty="0">
                <a:solidFill>
                  <a:srgbClr val="FFFFFF"/>
                </a:solidFill>
                <a:latin typeface="STKaiti" panose="02010600040101010101" pitchFamily="2" charset="-122"/>
                <a:ea typeface="STKaiti" panose="02010600040101010101" pitchFamily="2" charset="-122"/>
              </a:rPr>
              <a:t>meson</a:t>
            </a:r>
            <a:r>
              <a:rPr lang="en-US" sz="4400" u="none" dirty="0">
                <a:solidFill>
                  <a:srgbClr val="FFFFFF"/>
                </a:solidFill>
                <a:latin typeface="STKaiti" panose="02010600040101010101" pitchFamily="2" charset="-122"/>
                <a:ea typeface="STKaiti" panose="02010600040101010101" pitchFamily="2" charset="-122"/>
              </a:rPr>
              <a:t>s are stopped before decay</a:t>
            </a:r>
          </a:p>
          <a:p>
            <a:pPr lvl="1">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Charged </a:t>
            </a:r>
            <a:r>
              <a:rPr lang="en-US" sz="4400" dirty="0">
                <a:solidFill>
                  <a:srgbClr val="FFFFFF"/>
                </a:solidFill>
                <a:latin typeface="STKaiti" panose="02010600040101010101" pitchFamily="2" charset="-122"/>
                <a:ea typeface="STKaiti" panose="02010600040101010101" pitchFamily="2" charset="-122"/>
              </a:rPr>
              <a:t>meson</a:t>
            </a:r>
            <a:r>
              <a:rPr lang="en-US" sz="4400" u="none" dirty="0">
                <a:solidFill>
                  <a:srgbClr val="FFFFFF"/>
                </a:solidFill>
                <a:latin typeface="STKaiti" panose="02010600040101010101" pitchFamily="2" charset="-122"/>
                <a:ea typeface="STKaiti" panose="02010600040101010101" pitchFamily="2" charset="-122"/>
              </a:rPr>
              <a:t>s from heavy neutrino decay can choose to decay, self-annihilation or participate in interactions</a:t>
            </a: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pic>
        <p:nvPicPr>
          <p:cNvPr id="3" name="Picture 2" descr="A group of cartoon characters&#10;&#10;AI-generated content may be incorrect.">
            <a:extLst>
              <a:ext uri="{FF2B5EF4-FFF2-40B4-BE49-F238E27FC236}">
                <a16:creationId xmlns:a16="http://schemas.microsoft.com/office/drawing/2014/main" id="{40D6E05A-82D7-C857-B77D-7F2E44F727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43771" y="6223620"/>
            <a:ext cx="3388924" cy="3388924"/>
          </a:xfrm>
          <a:prstGeom prst="rect">
            <a:avLst/>
          </a:prstGeom>
        </p:spPr>
      </p:pic>
      <p:pic>
        <p:nvPicPr>
          <p:cNvPr id="11" name="Picture 10" descr="A black text with arrows and letters&#10;&#10;AI-generated content may be incorrect.">
            <a:extLst>
              <a:ext uri="{FF2B5EF4-FFF2-40B4-BE49-F238E27FC236}">
                <a16:creationId xmlns:a16="http://schemas.microsoft.com/office/drawing/2014/main" id="{1AFE5186-45BF-F2D0-9EB9-042397549A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7176" y="2832565"/>
            <a:ext cx="8527681" cy="1512000"/>
          </a:xfrm>
          <a:prstGeom prst="rect">
            <a:avLst/>
          </a:prstGeom>
        </p:spPr>
      </p:pic>
      <p:pic>
        <p:nvPicPr>
          <p:cNvPr id="12" name="Picture 11" descr="A group of math equations&#10;&#10;AI-generated content may be incorrect.">
            <a:extLst>
              <a:ext uri="{FF2B5EF4-FFF2-40B4-BE49-F238E27FC236}">
                <a16:creationId xmlns:a16="http://schemas.microsoft.com/office/drawing/2014/main" id="{61DDECFC-EB98-0AF5-9B55-C7749B879C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39144" y="6367636"/>
            <a:ext cx="13164420" cy="2594446"/>
          </a:xfrm>
          <a:prstGeom prst="rect">
            <a:avLst/>
          </a:prstGeom>
        </p:spPr>
      </p:pic>
      <p:sp>
        <p:nvSpPr>
          <p:cNvPr id="2" name="Slide Number Placeholder 4">
            <a:extLst>
              <a:ext uri="{FF2B5EF4-FFF2-40B4-BE49-F238E27FC236}">
                <a16:creationId xmlns:a16="http://schemas.microsoft.com/office/drawing/2014/main" id="{26D0E384-BC9B-F420-06E0-0C0BC2D01DC9}"/>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11</a:t>
            </a:r>
            <a:endParaRPr lang="en-US" b="1" dirty="0">
              <a:solidFill>
                <a:schemeClr val="bg1"/>
              </a:solidFill>
              <a:latin typeface="Bodoni MT" panose="02070603080606020203" pitchFamily="18" charset="77"/>
            </a:endParaRPr>
          </a:p>
        </p:txBody>
      </p:sp>
    </p:spTree>
    <p:extLst>
      <p:ext uri="{BB962C8B-B14F-4D97-AF65-F5344CB8AC3E}">
        <p14:creationId xmlns:p14="http://schemas.microsoft.com/office/powerpoint/2010/main" val="23803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BBN Review</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12</a:t>
            </a:r>
            <a:endParaRPr lang="en-US" b="1" dirty="0">
              <a:solidFill>
                <a:schemeClr val="bg1"/>
              </a:solidFill>
              <a:latin typeface="Bodoni MT" panose="02070603080606020203" pitchFamily="18" charset="77"/>
            </a:endParaRPr>
          </a:p>
        </p:txBody>
      </p:sp>
      <p:sp>
        <p:nvSpPr>
          <p:cNvPr id="19" name="TextBox 4">
            <a:extLst>
              <a:ext uri="{FF2B5EF4-FFF2-40B4-BE49-F238E27FC236}">
                <a16:creationId xmlns:a16="http://schemas.microsoft.com/office/drawing/2014/main" id="{A3FBE3A4-29D0-B12F-AFAD-A446F023D457}"/>
              </a:ext>
            </a:extLst>
          </p:cNvPr>
          <p:cNvSpPr txBox="1"/>
          <p:nvPr/>
        </p:nvSpPr>
        <p:spPr>
          <a:xfrm>
            <a:off x="1028700" y="2056887"/>
            <a:ext cx="16230600" cy="7922169"/>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Two important temperatures:</a:t>
            </a: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p:pic>
        <p:nvPicPr>
          <p:cNvPr id="27" name="Picture 26" descr="A diagram of a molecule&#10;&#10;Description automatically generated">
            <a:extLst>
              <a:ext uri="{FF2B5EF4-FFF2-40B4-BE49-F238E27FC236}">
                <a16:creationId xmlns:a16="http://schemas.microsoft.com/office/drawing/2014/main" id="{4148C34B-4927-104C-FF69-55774D988C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197527" y="591553"/>
            <a:ext cx="5703828" cy="9395058"/>
          </a:xfrm>
          <a:prstGeom prst="rect">
            <a:avLst/>
          </a:prstGeom>
        </p:spPr>
      </p:pic>
    </p:spTree>
    <p:extLst>
      <p:ext uri="{BB962C8B-B14F-4D97-AF65-F5344CB8AC3E}">
        <p14:creationId xmlns:p14="http://schemas.microsoft.com/office/powerpoint/2010/main" val="9065509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9FAEEB66-D7D9-13FD-CD38-B6F38F176428}"/>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582886DA-CC75-2BF7-BB92-83E970939AFB}"/>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BBN Review</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mc:AlternateContent xmlns:mc="http://schemas.openxmlformats.org/markup-compatibility/2006" xmlns:a14="http://schemas.microsoft.com/office/drawing/2010/main">
        <mc:Choice Requires="a14">
          <p:sp>
            <p:nvSpPr>
              <p:cNvPr id="19" name="TextBox 4">
                <a:extLst>
                  <a:ext uri="{FF2B5EF4-FFF2-40B4-BE49-F238E27FC236}">
                    <a16:creationId xmlns:a16="http://schemas.microsoft.com/office/drawing/2014/main" id="{21345F05-E0C1-62CA-F4E8-E70E326E0A35}"/>
                  </a:ext>
                </a:extLst>
              </p:cNvPr>
              <p:cNvSpPr txBox="1"/>
              <p:nvPr/>
            </p:nvSpPr>
            <p:spPr>
              <a:xfrm>
                <a:off x="1028700" y="2056887"/>
                <a:ext cx="16230600" cy="10671063"/>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Two important temperatures:</a:t>
                </a:r>
              </a:p>
              <a:p>
                <a:pPr marL="742950" lvl="0" indent="-742950">
                  <a:lnSpc>
                    <a:spcPct val="90000"/>
                  </a:lnSpc>
                  <a:spcBef>
                    <a:spcPct val="0"/>
                  </a:spcBef>
                  <a:buFont typeface="+mj-lt"/>
                  <a:buAutoNum type="arabicParenR"/>
                </a:pPr>
                <a:r>
                  <a:rPr lang="en-US" sz="4400" dirty="0">
                    <a:solidFill>
                      <a:srgbClr val="FFFFFF"/>
                    </a:solidFill>
                    <a:latin typeface="STKaiti" panose="02010600040101010101" pitchFamily="2" charset="-122"/>
                    <a:ea typeface="STKaiti" panose="02010600040101010101" pitchFamily="2" charset="-122"/>
                  </a:rPr>
                  <a:t>T=0.8MeV</a:t>
                </a:r>
              </a:p>
              <a:p>
                <a:pPr lvl="1">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Weak interaction decouples,</a:t>
                </a:r>
              </a:p>
              <a:p>
                <a:pPr lvl="7">
                  <a:lnSpc>
                    <a:spcPct val="90000"/>
                  </a:lnSpc>
                  <a:spcBef>
                    <a:spcPct val="0"/>
                  </a:spcBef>
                </a:pPr>
                <a:r>
                  <a:rPr lang="en-US" sz="5400" b="0" dirty="0">
                    <a:solidFill>
                      <a:srgbClr val="FFFFFF"/>
                    </a:solidFill>
                    <a:ea typeface="STKaiti" panose="02010600040101010101" pitchFamily="2" charset="-122"/>
                  </a:rPr>
                  <a:t> </a:t>
                </a:r>
                <a14:m>
                  <m:oMath xmlns:m="http://schemas.openxmlformats.org/officeDocument/2006/math">
                    <m:f>
                      <m:fPr>
                        <m:ctrlPr>
                          <a:rPr lang="en-US" sz="5400" b="0" i="1" smtClean="0">
                            <a:solidFill>
                              <a:srgbClr val="FFFFFF"/>
                            </a:solidFill>
                            <a:latin typeface="Cambria Math" panose="02040503050406030204" pitchFamily="18" charset="0"/>
                            <a:ea typeface="STKaiti" panose="02010600040101010101" pitchFamily="2" charset="-122"/>
                          </a:rPr>
                        </m:ctrlPr>
                      </m:fPr>
                      <m:num>
                        <m:r>
                          <a:rPr lang="en-US" sz="5400" b="0" i="1" smtClean="0">
                            <a:solidFill>
                              <a:srgbClr val="FFFFFF"/>
                            </a:solidFill>
                            <a:latin typeface="Cambria Math" panose="02040503050406030204" pitchFamily="18" charset="0"/>
                            <a:ea typeface="STKaiti" panose="02010600040101010101" pitchFamily="2" charset="-122"/>
                          </a:rPr>
                          <m:t>𝑛</m:t>
                        </m:r>
                      </m:num>
                      <m:den>
                        <m:r>
                          <a:rPr lang="en-US" sz="5400" b="0" i="1" smtClean="0">
                            <a:solidFill>
                              <a:srgbClr val="FFFFFF"/>
                            </a:solidFill>
                            <a:latin typeface="Cambria Math" panose="02040503050406030204" pitchFamily="18" charset="0"/>
                            <a:ea typeface="STKaiti" panose="02010600040101010101" pitchFamily="2" charset="-122"/>
                          </a:rPr>
                          <m:t>𝑝</m:t>
                        </m:r>
                      </m:den>
                    </m:f>
                    <m:r>
                      <a:rPr lang="en-US" sz="5400" b="0" i="1" smtClean="0">
                        <a:solidFill>
                          <a:srgbClr val="FFFFFF"/>
                        </a:solidFill>
                        <a:latin typeface="Cambria Math" panose="02040503050406030204" pitchFamily="18" charset="0"/>
                        <a:ea typeface="STKaiti" panose="02010600040101010101" pitchFamily="2" charset="-122"/>
                      </a:rPr>
                      <m:t>=</m:t>
                    </m:r>
                    <m:f>
                      <m:fPr>
                        <m:ctrlPr>
                          <a:rPr lang="en-US" sz="5400" b="0" i="1" smtClean="0">
                            <a:solidFill>
                              <a:srgbClr val="FFFFFF"/>
                            </a:solidFill>
                            <a:latin typeface="Cambria Math" panose="02040503050406030204" pitchFamily="18" charset="0"/>
                            <a:ea typeface="STKaiti" panose="02010600040101010101" pitchFamily="2" charset="-122"/>
                          </a:rPr>
                        </m:ctrlPr>
                      </m:fPr>
                      <m:num>
                        <m:r>
                          <a:rPr lang="en-US" sz="5400" b="0" i="1" smtClean="0">
                            <a:solidFill>
                              <a:srgbClr val="FFFFFF"/>
                            </a:solidFill>
                            <a:latin typeface="Cambria Math" panose="02040503050406030204" pitchFamily="18" charset="0"/>
                            <a:ea typeface="STKaiti" panose="02010600040101010101" pitchFamily="2" charset="-122"/>
                          </a:rPr>
                          <m:t>1</m:t>
                        </m:r>
                      </m:num>
                      <m:den>
                        <m:r>
                          <a:rPr lang="en-US" sz="5400" b="0" i="1" smtClean="0">
                            <a:solidFill>
                              <a:srgbClr val="FFFFFF"/>
                            </a:solidFill>
                            <a:latin typeface="Cambria Math" panose="02040503050406030204" pitchFamily="18" charset="0"/>
                            <a:ea typeface="STKaiti" panose="02010600040101010101" pitchFamily="2" charset="-122"/>
                          </a:rPr>
                          <m:t>5</m:t>
                        </m:r>
                      </m:den>
                    </m:f>
                  </m:oMath>
                </a14:m>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mc:Choice>
        <mc:Fallback xmlns="">
          <p:sp>
            <p:nvSpPr>
              <p:cNvPr id="19" name="TextBox 4">
                <a:extLst>
                  <a:ext uri="{FF2B5EF4-FFF2-40B4-BE49-F238E27FC236}">
                    <a16:creationId xmlns:a16="http://schemas.microsoft.com/office/drawing/2014/main" id="{21345F05-E0C1-62CA-F4E8-E70E326E0A35}"/>
                  </a:ext>
                </a:extLst>
              </p:cNvPr>
              <p:cNvSpPr txBox="1">
                <a:spLocks noRot="1" noChangeAspect="1" noMove="1" noResize="1" noEditPoints="1" noAdjustHandles="1" noChangeArrowheads="1" noChangeShapeType="1" noTextEdit="1"/>
              </p:cNvSpPr>
              <p:nvPr/>
            </p:nvSpPr>
            <p:spPr>
              <a:xfrm>
                <a:off x="1028700" y="2056887"/>
                <a:ext cx="16230600" cy="10671063"/>
              </a:xfrm>
              <a:prstGeom prst="rect">
                <a:avLst/>
              </a:prstGeom>
              <a:blipFill>
                <a:blip r:embed="rId3"/>
                <a:stretch>
                  <a:fillRect l="-2113" t="-2138"/>
                </a:stretch>
              </a:blipFill>
            </p:spPr>
            <p:txBody>
              <a:bodyPr/>
              <a:lstStyle/>
              <a:p>
                <a:r>
                  <a:rPr lang="en-TW">
                    <a:noFill/>
                  </a:rPr>
                  <a:t> </a:t>
                </a:r>
              </a:p>
            </p:txBody>
          </p:sp>
        </mc:Fallback>
      </mc:AlternateContent>
      <p:pic>
        <p:nvPicPr>
          <p:cNvPr id="27" name="Picture 26" descr="A diagram of a molecule&#10;&#10;Description automatically generated">
            <a:extLst>
              <a:ext uri="{FF2B5EF4-FFF2-40B4-BE49-F238E27FC236}">
                <a16:creationId xmlns:a16="http://schemas.microsoft.com/office/drawing/2014/main" id="{C9072784-89AE-EB58-975E-614259A06E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10197527" y="591553"/>
            <a:ext cx="5703828" cy="9395058"/>
          </a:xfrm>
          <a:prstGeom prst="rect">
            <a:avLst/>
          </a:prstGeom>
        </p:spPr>
      </p:pic>
      <p:sp>
        <p:nvSpPr>
          <p:cNvPr id="2" name="Slide Number Placeholder 4">
            <a:extLst>
              <a:ext uri="{FF2B5EF4-FFF2-40B4-BE49-F238E27FC236}">
                <a16:creationId xmlns:a16="http://schemas.microsoft.com/office/drawing/2014/main" id="{B4A4364E-2D0F-0375-B743-BF253E2FE07D}"/>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12</a:t>
            </a:r>
          </a:p>
        </p:txBody>
      </p:sp>
    </p:spTree>
    <p:extLst>
      <p:ext uri="{BB962C8B-B14F-4D97-AF65-F5344CB8AC3E}">
        <p14:creationId xmlns:p14="http://schemas.microsoft.com/office/powerpoint/2010/main" val="27038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F751A422-466F-61EC-6105-A54A1439CC4E}"/>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423A18A2-478D-2A24-E69B-D35AC0C8A8AE}"/>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BBN Review</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mc:AlternateContent xmlns:mc="http://schemas.openxmlformats.org/markup-compatibility/2006" xmlns:a14="http://schemas.microsoft.com/office/drawing/2010/main">
        <mc:Choice Requires="a14">
          <p:sp>
            <p:nvSpPr>
              <p:cNvPr id="19" name="TextBox 4">
                <a:extLst>
                  <a:ext uri="{FF2B5EF4-FFF2-40B4-BE49-F238E27FC236}">
                    <a16:creationId xmlns:a16="http://schemas.microsoft.com/office/drawing/2014/main" id="{CCDBF0F4-3BD4-05BF-9F78-41B22D6B1FFB}"/>
                  </a:ext>
                </a:extLst>
              </p:cNvPr>
              <p:cNvSpPr txBox="1"/>
              <p:nvPr/>
            </p:nvSpPr>
            <p:spPr>
              <a:xfrm>
                <a:off x="1028700" y="2056887"/>
                <a:ext cx="16230600" cy="13503055"/>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Two important temperatures:</a:t>
                </a:r>
              </a:p>
              <a:p>
                <a:pPr marL="742950" lvl="0" indent="-742950">
                  <a:lnSpc>
                    <a:spcPct val="90000"/>
                  </a:lnSpc>
                  <a:spcBef>
                    <a:spcPct val="0"/>
                  </a:spcBef>
                  <a:buFont typeface="+mj-lt"/>
                  <a:buAutoNum type="arabicParenR"/>
                </a:pPr>
                <a:r>
                  <a:rPr lang="en-US" sz="4400" dirty="0">
                    <a:solidFill>
                      <a:srgbClr val="FFFFFF"/>
                    </a:solidFill>
                    <a:latin typeface="STKaiti" panose="02010600040101010101" pitchFamily="2" charset="-122"/>
                    <a:ea typeface="STKaiti" panose="02010600040101010101" pitchFamily="2" charset="-122"/>
                  </a:rPr>
                  <a:t>T=0.8MeV</a:t>
                </a:r>
              </a:p>
              <a:p>
                <a:pPr lvl="1">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Weak interaction decouples,</a:t>
                </a:r>
              </a:p>
              <a:p>
                <a:pPr lvl="7">
                  <a:lnSpc>
                    <a:spcPct val="90000"/>
                  </a:lnSpc>
                  <a:spcBef>
                    <a:spcPct val="0"/>
                  </a:spcBef>
                </a:pPr>
                <a:r>
                  <a:rPr lang="en-US" sz="5400" b="0" dirty="0">
                    <a:solidFill>
                      <a:srgbClr val="FFFFFF"/>
                    </a:solidFill>
                    <a:ea typeface="STKaiti" panose="02010600040101010101" pitchFamily="2" charset="-122"/>
                  </a:rPr>
                  <a:t> </a:t>
                </a:r>
                <a14:m>
                  <m:oMath xmlns:m="http://schemas.openxmlformats.org/officeDocument/2006/math">
                    <m:f>
                      <m:fPr>
                        <m:ctrlPr>
                          <a:rPr lang="en-US" sz="5400" b="0" i="1" smtClean="0">
                            <a:solidFill>
                              <a:srgbClr val="FFFFFF"/>
                            </a:solidFill>
                            <a:latin typeface="Cambria Math" panose="02040503050406030204" pitchFamily="18" charset="0"/>
                            <a:ea typeface="STKaiti" panose="02010600040101010101" pitchFamily="2" charset="-122"/>
                          </a:rPr>
                        </m:ctrlPr>
                      </m:fPr>
                      <m:num>
                        <m:r>
                          <a:rPr lang="en-US" sz="5400" b="0" i="1" smtClean="0">
                            <a:solidFill>
                              <a:srgbClr val="FFFFFF"/>
                            </a:solidFill>
                            <a:latin typeface="Cambria Math" panose="02040503050406030204" pitchFamily="18" charset="0"/>
                            <a:ea typeface="STKaiti" panose="02010600040101010101" pitchFamily="2" charset="-122"/>
                          </a:rPr>
                          <m:t>𝑛</m:t>
                        </m:r>
                      </m:num>
                      <m:den>
                        <m:r>
                          <a:rPr lang="en-US" sz="5400" b="0" i="1" smtClean="0">
                            <a:solidFill>
                              <a:srgbClr val="FFFFFF"/>
                            </a:solidFill>
                            <a:latin typeface="Cambria Math" panose="02040503050406030204" pitchFamily="18" charset="0"/>
                            <a:ea typeface="STKaiti" panose="02010600040101010101" pitchFamily="2" charset="-122"/>
                          </a:rPr>
                          <m:t>𝑝</m:t>
                        </m:r>
                      </m:den>
                    </m:f>
                    <m:r>
                      <a:rPr lang="en-US" sz="5400" b="0" i="1" smtClean="0">
                        <a:solidFill>
                          <a:srgbClr val="FFFFFF"/>
                        </a:solidFill>
                        <a:latin typeface="Cambria Math" panose="02040503050406030204" pitchFamily="18" charset="0"/>
                        <a:ea typeface="STKaiti" panose="02010600040101010101" pitchFamily="2" charset="-122"/>
                      </a:rPr>
                      <m:t>=</m:t>
                    </m:r>
                    <m:f>
                      <m:fPr>
                        <m:ctrlPr>
                          <a:rPr lang="en-US" sz="5400" b="0" i="1" smtClean="0">
                            <a:solidFill>
                              <a:srgbClr val="FFFFFF"/>
                            </a:solidFill>
                            <a:latin typeface="Cambria Math" panose="02040503050406030204" pitchFamily="18" charset="0"/>
                            <a:ea typeface="STKaiti" panose="02010600040101010101" pitchFamily="2" charset="-122"/>
                          </a:rPr>
                        </m:ctrlPr>
                      </m:fPr>
                      <m:num>
                        <m:r>
                          <a:rPr lang="en-US" sz="5400" b="0" i="1" smtClean="0">
                            <a:solidFill>
                              <a:srgbClr val="FFFFFF"/>
                            </a:solidFill>
                            <a:latin typeface="Cambria Math" panose="02040503050406030204" pitchFamily="18" charset="0"/>
                            <a:ea typeface="STKaiti" panose="02010600040101010101" pitchFamily="2" charset="-122"/>
                          </a:rPr>
                          <m:t>1</m:t>
                        </m:r>
                      </m:num>
                      <m:den>
                        <m:r>
                          <a:rPr lang="en-US" sz="5400" b="0" i="1" smtClean="0">
                            <a:solidFill>
                              <a:srgbClr val="FFFFFF"/>
                            </a:solidFill>
                            <a:latin typeface="Cambria Math" panose="02040503050406030204" pitchFamily="18" charset="0"/>
                            <a:ea typeface="STKaiti" panose="02010600040101010101" pitchFamily="2" charset="-122"/>
                          </a:rPr>
                          <m:t>5</m:t>
                        </m:r>
                      </m:den>
                    </m:f>
                  </m:oMath>
                </a14:m>
                <a:endParaRPr lang="en-US" sz="4400" dirty="0">
                  <a:solidFill>
                    <a:srgbClr val="FFFFFF"/>
                  </a:solidFill>
                  <a:latin typeface="STKaiti" panose="02010600040101010101" pitchFamily="2" charset="-122"/>
                  <a:ea typeface="STKaiti" panose="02010600040101010101" pitchFamily="2" charset="-122"/>
                </a:endParaRPr>
              </a:p>
              <a:p>
                <a:pPr lvl="7">
                  <a:lnSpc>
                    <a:spcPct val="90000"/>
                  </a:lnSpc>
                  <a:spcBef>
                    <a:spcPct val="0"/>
                  </a:spcBef>
                </a:pPr>
                <a:endParaRPr lang="en-US" sz="2800" dirty="0">
                  <a:solidFill>
                    <a:srgbClr val="FFFFFF"/>
                  </a:solidFill>
                  <a:latin typeface="STKaiti" panose="02010600040101010101" pitchFamily="2" charset="-122"/>
                  <a:ea typeface="STKaiti" panose="02010600040101010101" pitchFamily="2" charset="-122"/>
                </a:endParaRPr>
              </a:p>
              <a:p>
                <a:pPr marL="742950" indent="-742950">
                  <a:lnSpc>
                    <a:spcPct val="90000"/>
                  </a:lnSpc>
                  <a:spcBef>
                    <a:spcPct val="0"/>
                  </a:spcBef>
                  <a:buFont typeface="+mj-lt"/>
                  <a:buAutoNum type="arabicParenR"/>
                </a:pPr>
                <a:r>
                  <a:rPr lang="en-US" sz="4400" dirty="0">
                    <a:solidFill>
                      <a:srgbClr val="FFFFFF"/>
                    </a:solidFill>
                    <a:latin typeface="STKaiti" panose="02010600040101010101" pitchFamily="2" charset="-122"/>
                    <a:ea typeface="STKaiti" panose="02010600040101010101" pitchFamily="2" charset="-122"/>
                  </a:rPr>
                  <a:t>T=100keV</a:t>
                </a:r>
              </a:p>
              <a:p>
                <a:pPr lvl="1">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Deuterium bottleneck</a:t>
                </a:r>
              </a:p>
              <a:p>
                <a:pPr lvl="1">
                  <a:lnSpc>
                    <a:spcPct val="90000"/>
                  </a:lnSpc>
                  <a:spcBef>
                    <a:spcPct val="0"/>
                  </a:spcBef>
                </a:pPr>
                <a:endParaRPr lang="en-US" b="0" i="1" dirty="0">
                  <a:solidFill>
                    <a:srgbClr val="FFFFFF"/>
                  </a:solidFill>
                  <a:latin typeface="Cambria Math" panose="02040503050406030204" pitchFamily="18" charset="0"/>
                  <a:ea typeface="STKaiti" panose="02010600040101010101" pitchFamily="2" charset="-122"/>
                </a:endParaRPr>
              </a:p>
              <a:p>
                <a:pPr lvl="1">
                  <a:lnSpc>
                    <a:spcPct val="90000"/>
                  </a:lnSpc>
                  <a:spcBef>
                    <a:spcPct val="0"/>
                  </a:spcBef>
                </a:pPr>
                <a14:m>
                  <m:oMath xmlns:m="http://schemas.openxmlformats.org/officeDocument/2006/math">
                    <m:r>
                      <a:rPr lang="en-US" sz="4400" b="0" i="1" smtClean="0">
                        <a:solidFill>
                          <a:srgbClr val="FFFFFF"/>
                        </a:solidFill>
                        <a:latin typeface="Cambria Math" panose="02040503050406030204" pitchFamily="18" charset="0"/>
                        <a:ea typeface="STKaiti" panose="02010600040101010101" pitchFamily="2" charset="-122"/>
                      </a:rPr>
                      <m:t>𝑛</m:t>
                    </m:r>
                    <m:r>
                      <a:rPr lang="en-US" sz="4400" b="0" i="1" smtClean="0">
                        <a:solidFill>
                          <a:srgbClr val="FFFFFF"/>
                        </a:solidFill>
                        <a:latin typeface="Cambria Math" panose="02040503050406030204" pitchFamily="18" charset="0"/>
                        <a:ea typeface="STKaiti" panose="02010600040101010101" pitchFamily="2" charset="-122"/>
                      </a:rPr>
                      <m:t>+</m:t>
                    </m:r>
                    <m:r>
                      <a:rPr lang="en-US" sz="4400" b="0" i="1" smtClean="0">
                        <a:solidFill>
                          <a:srgbClr val="FFFFFF"/>
                        </a:solidFill>
                        <a:latin typeface="Cambria Math" panose="02040503050406030204" pitchFamily="18" charset="0"/>
                        <a:ea typeface="STKaiti" panose="02010600040101010101" pitchFamily="2" charset="-122"/>
                      </a:rPr>
                      <m:t>𝑝</m:t>
                    </m:r>
                    <m:r>
                      <a:rPr lang="en-US" sz="4400" b="0" i="1" smtClean="0">
                        <a:solidFill>
                          <a:srgbClr val="FFFFFF"/>
                        </a:solidFill>
                        <a:latin typeface="Cambria Math" panose="02040503050406030204" pitchFamily="18" charset="0"/>
                        <a:ea typeface="STKaiti" panose="02010600040101010101" pitchFamily="2" charset="-122"/>
                      </a:rPr>
                      <m:t>→</m:t>
                    </m:r>
                    <m:r>
                      <a:rPr lang="en-US" sz="4400" b="0" i="1" smtClean="0">
                        <a:solidFill>
                          <a:srgbClr val="FFFFFF"/>
                        </a:solidFill>
                        <a:latin typeface="Cambria Math" panose="02040503050406030204" pitchFamily="18" charset="0"/>
                        <a:ea typeface="STKaiti" panose="02010600040101010101" pitchFamily="2" charset="-122"/>
                      </a:rPr>
                      <m:t>𝑑</m:t>
                    </m:r>
                    <m:r>
                      <a:rPr lang="en-US" sz="4400" b="0" i="1" smtClean="0">
                        <a:solidFill>
                          <a:srgbClr val="FFFFFF"/>
                        </a:solidFill>
                        <a:latin typeface="Cambria Math" panose="02040503050406030204" pitchFamily="18" charset="0"/>
                        <a:ea typeface="STKaiti" panose="02010600040101010101" pitchFamily="2" charset="-122"/>
                      </a:rPr>
                      <m:t>+</m:t>
                    </m:r>
                    <m:sSub>
                      <m:sSubPr>
                        <m:ctrlPr>
                          <a:rPr lang="en-US" sz="4400" b="0" i="1" smtClean="0">
                            <a:solidFill>
                              <a:srgbClr val="FFFFFF"/>
                            </a:solidFill>
                            <a:latin typeface="Cambria Math" panose="02040503050406030204" pitchFamily="18" charset="0"/>
                            <a:ea typeface="Cambria Math" panose="02040503050406030204" pitchFamily="18" charset="0"/>
                          </a:rPr>
                        </m:ctrlPr>
                      </m:sSubPr>
                      <m:e>
                        <m:r>
                          <a:rPr lang="en-US" sz="4400" b="0" i="1" smtClean="0">
                            <a:solidFill>
                              <a:srgbClr val="FFFFFF"/>
                            </a:solidFill>
                            <a:latin typeface="Cambria Math" panose="02040503050406030204" pitchFamily="18" charset="0"/>
                            <a:ea typeface="Cambria Math" panose="02040503050406030204" pitchFamily="18" charset="0"/>
                          </a:rPr>
                          <m:t>𝛾</m:t>
                        </m:r>
                      </m:e>
                      <m:sub>
                        <m:r>
                          <a:rPr lang="en-US" sz="4400" b="0" i="1" smtClean="0">
                            <a:solidFill>
                              <a:srgbClr val="FFFFFF"/>
                            </a:solidFill>
                            <a:latin typeface="Cambria Math" panose="02040503050406030204" pitchFamily="18" charset="0"/>
                            <a:ea typeface="Cambria Math" panose="02040503050406030204" pitchFamily="18" charset="0"/>
                          </a:rPr>
                          <m:t>𝑡h</m:t>
                        </m:r>
                      </m:sub>
                    </m:sSub>
                    <m:r>
                      <a:rPr lang="en-US" sz="4400" b="0" i="1" smtClean="0">
                        <a:solidFill>
                          <a:srgbClr val="FFFFFF"/>
                        </a:solidFill>
                        <a:latin typeface="Cambria Math" panose="02040503050406030204" pitchFamily="18" charset="0"/>
                        <a:ea typeface="Cambria Math" panose="02040503050406030204" pitchFamily="18" charset="0"/>
                      </a:rPr>
                      <m:t>⟹</m:t>
                    </m:r>
                  </m:oMath>
                </a14:m>
                <a:r>
                  <a:rPr lang="en-US" sz="4400" dirty="0">
                    <a:solidFill>
                      <a:srgbClr val="FFFFFF"/>
                    </a:solidFill>
                    <a:ea typeface="Cambria Math" panose="02040503050406030204" pitchFamily="18" charset="0"/>
                  </a:rPr>
                  <a:t> </a:t>
                </a:r>
                <a14:m>
                  <m:oMath xmlns:m="http://schemas.openxmlformats.org/officeDocument/2006/math">
                    <m:f>
                      <m:fPr>
                        <m:ctrlPr>
                          <a:rPr lang="en-US" sz="5400" i="1">
                            <a:solidFill>
                              <a:srgbClr val="FFFFFF"/>
                            </a:solidFill>
                            <a:latin typeface="Cambria Math" panose="02040503050406030204" pitchFamily="18" charset="0"/>
                            <a:ea typeface="Cambria Math" panose="02040503050406030204" pitchFamily="18" charset="0"/>
                          </a:rPr>
                        </m:ctrlPr>
                      </m:fPr>
                      <m:num>
                        <m:r>
                          <a:rPr lang="en-US" sz="5400" i="1">
                            <a:solidFill>
                              <a:srgbClr val="FFFFFF"/>
                            </a:solidFill>
                            <a:latin typeface="Cambria Math" panose="02040503050406030204" pitchFamily="18" charset="0"/>
                            <a:ea typeface="Cambria Math" panose="02040503050406030204" pitchFamily="18" charset="0"/>
                          </a:rPr>
                          <m:t>𝑛</m:t>
                        </m:r>
                      </m:num>
                      <m:den>
                        <m:r>
                          <a:rPr lang="en-US" sz="5400" i="1">
                            <a:solidFill>
                              <a:srgbClr val="FFFFFF"/>
                            </a:solidFill>
                            <a:latin typeface="Cambria Math" panose="02040503050406030204" pitchFamily="18" charset="0"/>
                            <a:ea typeface="Cambria Math" panose="02040503050406030204" pitchFamily="18" charset="0"/>
                          </a:rPr>
                          <m:t>𝑝</m:t>
                        </m:r>
                      </m:den>
                    </m:f>
                    <m:r>
                      <a:rPr lang="en-US" sz="5400" i="1">
                        <a:solidFill>
                          <a:srgbClr val="FFFFFF"/>
                        </a:solidFill>
                        <a:latin typeface="Cambria Math" panose="02040503050406030204" pitchFamily="18" charset="0"/>
                        <a:ea typeface="Cambria Math" panose="02040503050406030204" pitchFamily="18" charset="0"/>
                      </a:rPr>
                      <m:t>=</m:t>
                    </m:r>
                    <m:f>
                      <m:fPr>
                        <m:ctrlPr>
                          <a:rPr lang="en-US" sz="5400" i="1">
                            <a:solidFill>
                              <a:srgbClr val="FFFFFF"/>
                            </a:solidFill>
                            <a:latin typeface="Cambria Math" panose="02040503050406030204" pitchFamily="18" charset="0"/>
                            <a:ea typeface="Cambria Math" panose="02040503050406030204" pitchFamily="18" charset="0"/>
                          </a:rPr>
                        </m:ctrlPr>
                      </m:fPr>
                      <m:num>
                        <m:r>
                          <a:rPr lang="en-US" sz="5400" i="1">
                            <a:solidFill>
                              <a:srgbClr val="FFFFFF"/>
                            </a:solidFill>
                            <a:latin typeface="Cambria Math" panose="02040503050406030204" pitchFamily="18" charset="0"/>
                            <a:ea typeface="Cambria Math" panose="02040503050406030204" pitchFamily="18" charset="0"/>
                          </a:rPr>
                          <m:t>1</m:t>
                        </m:r>
                      </m:num>
                      <m:den>
                        <m:r>
                          <a:rPr lang="en-US" sz="5400" i="1">
                            <a:solidFill>
                              <a:srgbClr val="FFFFFF"/>
                            </a:solidFill>
                            <a:latin typeface="Cambria Math" panose="02040503050406030204" pitchFamily="18" charset="0"/>
                            <a:ea typeface="Cambria Math" panose="02040503050406030204" pitchFamily="18" charset="0"/>
                          </a:rPr>
                          <m:t>7</m:t>
                        </m:r>
                      </m:den>
                    </m:f>
                  </m:oMath>
                </a14:m>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mc:Choice>
        <mc:Fallback xmlns="">
          <p:sp>
            <p:nvSpPr>
              <p:cNvPr id="19" name="TextBox 4">
                <a:extLst>
                  <a:ext uri="{FF2B5EF4-FFF2-40B4-BE49-F238E27FC236}">
                    <a16:creationId xmlns:a16="http://schemas.microsoft.com/office/drawing/2014/main" id="{CCDBF0F4-3BD4-05BF-9F78-41B22D6B1FFB}"/>
                  </a:ext>
                </a:extLst>
              </p:cNvPr>
              <p:cNvSpPr txBox="1">
                <a:spLocks noRot="1" noChangeAspect="1" noMove="1" noResize="1" noEditPoints="1" noAdjustHandles="1" noChangeArrowheads="1" noChangeShapeType="1" noTextEdit="1"/>
              </p:cNvSpPr>
              <p:nvPr/>
            </p:nvSpPr>
            <p:spPr>
              <a:xfrm>
                <a:off x="1028700" y="2056887"/>
                <a:ext cx="16230600" cy="13503055"/>
              </a:xfrm>
              <a:prstGeom prst="rect">
                <a:avLst/>
              </a:prstGeom>
              <a:blipFill>
                <a:blip r:embed="rId3"/>
                <a:stretch>
                  <a:fillRect l="-2113" t="-1692"/>
                </a:stretch>
              </a:blipFill>
            </p:spPr>
            <p:txBody>
              <a:bodyPr/>
              <a:lstStyle/>
              <a:p>
                <a:r>
                  <a:rPr lang="en-TW">
                    <a:noFill/>
                  </a:rPr>
                  <a:t> </a:t>
                </a:r>
              </a:p>
            </p:txBody>
          </p:sp>
        </mc:Fallback>
      </mc:AlternateContent>
      <p:pic>
        <p:nvPicPr>
          <p:cNvPr id="27" name="Picture 26" descr="A diagram of a molecule&#10;&#10;Description automatically generated">
            <a:extLst>
              <a:ext uri="{FF2B5EF4-FFF2-40B4-BE49-F238E27FC236}">
                <a16:creationId xmlns:a16="http://schemas.microsoft.com/office/drawing/2014/main" id="{C97A6E6D-8C37-1592-CA3B-80ACE41A43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10197527" y="591553"/>
            <a:ext cx="5703828" cy="9395058"/>
          </a:xfrm>
          <a:prstGeom prst="rect">
            <a:avLst/>
          </a:prstGeom>
        </p:spPr>
      </p:pic>
      <p:sp>
        <p:nvSpPr>
          <p:cNvPr id="2" name="Slide Number Placeholder 4">
            <a:extLst>
              <a:ext uri="{FF2B5EF4-FFF2-40B4-BE49-F238E27FC236}">
                <a16:creationId xmlns:a16="http://schemas.microsoft.com/office/drawing/2014/main" id="{35F22C5D-CA74-A1F6-0274-25F3E9342C4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12</a:t>
            </a:r>
            <a:endParaRPr lang="en-US" b="1" dirty="0">
              <a:solidFill>
                <a:schemeClr val="bg1"/>
              </a:solidFill>
              <a:latin typeface="Bodoni MT" panose="02070603080606020203" pitchFamily="18" charset="77"/>
            </a:endParaRPr>
          </a:p>
        </p:txBody>
      </p:sp>
    </p:spTree>
    <p:extLst>
      <p:ext uri="{BB962C8B-B14F-4D97-AF65-F5344CB8AC3E}">
        <p14:creationId xmlns:p14="http://schemas.microsoft.com/office/powerpoint/2010/main" val="2061109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A34AF8F4-CBEF-AF8A-9858-C4750A518DA2}"/>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F1D65A7F-A213-D0DB-39A1-4D619723E8C0}"/>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Decay Effect: Nucleon Conversion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05615778-2F9D-FD95-92A3-F84721F40D51}"/>
              </a:ext>
            </a:extLst>
          </p:cNvPr>
          <p:cNvSpPr txBox="1"/>
          <p:nvPr/>
        </p:nvSpPr>
        <p:spPr>
          <a:xfrm>
            <a:off x="1028700" y="2056887"/>
            <a:ext cx="16180196" cy="7008072"/>
          </a:xfrm>
          <a:prstGeom prst="rect">
            <a:avLst/>
          </a:prstGeom>
        </p:spPr>
        <p:txBody>
          <a:bodyPr wrap="square" lIns="0" tIns="0" rIns="0" bIns="0" rtlCol="0" anchor="t">
            <a:spAutoFit/>
          </a:bodyPr>
          <a:lstStyle/>
          <a:p>
            <a:pPr marL="742950" lvl="0" indent="-742950">
              <a:lnSpc>
                <a:spcPct val="90000"/>
              </a:lnSpc>
              <a:spcBef>
                <a:spcPct val="0"/>
              </a:spcBef>
              <a:buFont typeface="+mj-lt"/>
              <a:buAutoNum type="alphaLcParenR"/>
            </a:pPr>
            <a:r>
              <a:rPr lang="en-US" sz="4400" dirty="0">
                <a:solidFill>
                  <a:srgbClr val="FFFFFF"/>
                </a:solidFill>
                <a:latin typeface="STKaiti" panose="02010600040101010101" pitchFamily="2" charset="-122"/>
                <a:ea typeface="STKaiti" panose="02010600040101010101" pitchFamily="2" charset="-122"/>
              </a:rPr>
              <a:t>By charged mesons</a:t>
            </a:r>
          </a:p>
          <a:p>
            <a:pPr marL="742950" lvl="0" indent="-742950">
              <a:lnSpc>
                <a:spcPct val="90000"/>
              </a:lnSpc>
              <a:spcBef>
                <a:spcPct val="0"/>
              </a:spcBef>
              <a:buFont typeface="+mj-lt"/>
              <a:buAutoNum type="alphaLcParenR"/>
            </a:pPr>
            <a:endParaRPr lang="en-US" sz="4400" u="none" dirty="0">
              <a:solidFill>
                <a:srgbClr val="FFFFFF"/>
              </a:solidFill>
              <a:latin typeface="STKaiti" panose="02010600040101010101" pitchFamily="2" charset="-122"/>
              <a:ea typeface="STKaiti" panose="02010600040101010101" pitchFamily="2" charset="-122"/>
            </a:endParaRPr>
          </a:p>
          <a:p>
            <a:pPr marL="742950" lvl="0" indent="-742950">
              <a:lnSpc>
                <a:spcPct val="90000"/>
              </a:lnSpc>
              <a:spcBef>
                <a:spcPct val="0"/>
              </a:spcBef>
              <a:buFont typeface="+mj-lt"/>
              <a:buAutoNum type="alphaLcParenR"/>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6600" dirty="0">
              <a:solidFill>
                <a:srgbClr val="FFFFFF"/>
              </a:solidFill>
              <a:latin typeface="STKaiti" panose="02010600040101010101" pitchFamily="2" charset="-122"/>
              <a:ea typeface="STKaiti" panose="02010600040101010101" pitchFamily="2" charset="-122"/>
            </a:endParaRPr>
          </a:p>
          <a:p>
            <a:pPr lvl="1">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pic>
        <p:nvPicPr>
          <p:cNvPr id="14" name="Picture 13" descr="A black math equation with white text&#10;&#10;Description automatically generated with medium confidence">
            <a:extLst>
              <a:ext uri="{FF2B5EF4-FFF2-40B4-BE49-F238E27FC236}">
                <a16:creationId xmlns:a16="http://schemas.microsoft.com/office/drawing/2014/main" id="{F2A8A7CB-8690-2341-9686-FF2ED4D100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3017" y="2856398"/>
            <a:ext cx="6294153" cy="1783046"/>
          </a:xfrm>
          <a:prstGeom prst="rect">
            <a:avLst/>
          </a:prstGeom>
        </p:spPr>
      </p:pic>
      <p:pic>
        <p:nvPicPr>
          <p:cNvPr id="3" name="Picture 2" descr="A math equation with numbers and symbols&#10;&#10;AI-generated content may be incorrect.">
            <a:extLst>
              <a:ext uri="{FF2B5EF4-FFF2-40B4-BE49-F238E27FC236}">
                <a16:creationId xmlns:a16="http://schemas.microsoft.com/office/drawing/2014/main" id="{3F3E053F-59B8-8EA5-08F7-6DC793F3FA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9944" y="3017535"/>
            <a:ext cx="6523447" cy="1460772"/>
          </a:xfrm>
          <a:prstGeom prst="rect">
            <a:avLst/>
          </a:prstGeom>
        </p:spPr>
      </p:pic>
      <p:sp>
        <p:nvSpPr>
          <p:cNvPr id="2" name="Slide Number Placeholder 4">
            <a:extLst>
              <a:ext uri="{FF2B5EF4-FFF2-40B4-BE49-F238E27FC236}">
                <a16:creationId xmlns:a16="http://schemas.microsoft.com/office/drawing/2014/main" id="{515D5716-BF62-A87B-CD41-7923C9280BE9}"/>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13</a:t>
            </a:r>
            <a:endParaRPr lang="en-US" b="1" dirty="0">
              <a:solidFill>
                <a:schemeClr val="bg1"/>
              </a:solidFill>
              <a:latin typeface="Bodoni MT" panose="02070603080606020203" pitchFamily="18" charset="77"/>
            </a:endParaRPr>
          </a:p>
        </p:txBody>
      </p:sp>
      <p:pic>
        <p:nvPicPr>
          <p:cNvPr id="6" name="Picture 5" descr="A diagram of a mathematical equation&#10;&#10;AI-generated content may be incorrect.">
            <a:extLst>
              <a:ext uri="{FF2B5EF4-FFF2-40B4-BE49-F238E27FC236}">
                <a16:creationId xmlns:a16="http://schemas.microsoft.com/office/drawing/2014/main" id="{C61D8A93-584D-F388-23F5-A25E3497CEE6}"/>
              </a:ext>
            </a:extLst>
          </p:cNvPr>
          <p:cNvPicPr>
            <a:picLocks noChangeAspect="1"/>
          </p:cNvPicPr>
          <p:nvPr/>
        </p:nvPicPr>
        <p:blipFill>
          <a:blip r:embed="rId5">
            <a:extLst>
              <a:ext uri="{28A0092B-C50C-407E-A947-70E740481C1C}">
                <a14:useLocalDpi xmlns:a14="http://schemas.microsoft.com/office/drawing/2010/main" val="0"/>
              </a:ext>
            </a:extLst>
          </a:blip>
          <a:srcRect t="3526"/>
          <a:stretch>
            <a:fillRect/>
          </a:stretch>
        </p:blipFill>
        <p:spPr>
          <a:xfrm>
            <a:off x="5945156" y="4951638"/>
            <a:ext cx="6397688" cy="4957927"/>
          </a:xfrm>
          <a:prstGeom prst="rect">
            <a:avLst/>
          </a:prstGeom>
        </p:spPr>
      </p:pic>
    </p:spTree>
    <p:extLst>
      <p:ext uri="{BB962C8B-B14F-4D97-AF65-F5344CB8AC3E}">
        <p14:creationId xmlns:p14="http://schemas.microsoft.com/office/powerpoint/2010/main" val="896758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5C4FAF0D-8657-3130-88D2-08BF51E1543C}"/>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98AD52C8-9620-D944-7AB2-A92ECB8DBBE1}"/>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Decay Effect: Nucleon Conversion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3A6AB8C8-2CD5-A34E-B850-760DDBC39C59}"/>
              </a:ext>
            </a:extLst>
          </p:cNvPr>
          <p:cNvSpPr txBox="1"/>
          <p:nvPr/>
        </p:nvSpPr>
        <p:spPr>
          <a:xfrm>
            <a:off x="1028700" y="2056887"/>
            <a:ext cx="16180196" cy="8836265"/>
          </a:xfrm>
          <a:prstGeom prst="rect">
            <a:avLst/>
          </a:prstGeom>
        </p:spPr>
        <p:txBody>
          <a:bodyPr wrap="square" lIns="0" tIns="0" rIns="0" bIns="0" rtlCol="0" anchor="t">
            <a:spAutoFit/>
          </a:bodyPr>
          <a:lstStyle/>
          <a:p>
            <a:pPr marL="742950" lvl="0" indent="-742950">
              <a:lnSpc>
                <a:spcPct val="90000"/>
              </a:lnSpc>
              <a:spcBef>
                <a:spcPct val="0"/>
              </a:spcBef>
              <a:buFont typeface="+mj-lt"/>
              <a:buAutoNum type="alphaLcParenR"/>
            </a:pPr>
            <a:r>
              <a:rPr lang="en-US" sz="4400" dirty="0">
                <a:solidFill>
                  <a:srgbClr val="FFFFFF"/>
                </a:solidFill>
                <a:latin typeface="STKaiti" panose="02010600040101010101" pitchFamily="2" charset="-122"/>
                <a:ea typeface="STKaiti" panose="02010600040101010101" pitchFamily="2" charset="-122"/>
              </a:rPr>
              <a:t>By charged mesons</a:t>
            </a:r>
          </a:p>
          <a:p>
            <a:pPr marL="742950" lvl="0" indent="-742950">
              <a:lnSpc>
                <a:spcPct val="90000"/>
              </a:lnSpc>
              <a:spcBef>
                <a:spcPct val="0"/>
              </a:spcBef>
              <a:buFont typeface="+mj-lt"/>
              <a:buAutoNum type="alphaLcParenR"/>
            </a:pPr>
            <a:endParaRPr lang="en-US" sz="4400" u="none" dirty="0">
              <a:solidFill>
                <a:srgbClr val="FFFFFF"/>
              </a:solidFill>
              <a:latin typeface="STKaiti" panose="02010600040101010101" pitchFamily="2" charset="-122"/>
              <a:ea typeface="STKaiti" panose="02010600040101010101" pitchFamily="2" charset="-122"/>
            </a:endParaRPr>
          </a:p>
          <a:p>
            <a:pPr marL="742950" lvl="0" indent="-742950">
              <a:lnSpc>
                <a:spcPct val="90000"/>
              </a:lnSpc>
              <a:spcBef>
                <a:spcPct val="0"/>
              </a:spcBef>
              <a:buFont typeface="+mj-lt"/>
              <a:buAutoNum type="alphaLcParenR"/>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6600" dirty="0">
              <a:solidFill>
                <a:srgbClr val="FFFFFF"/>
              </a:solidFill>
              <a:latin typeface="STKaiti" panose="02010600040101010101" pitchFamily="2" charset="-122"/>
              <a:ea typeface="STKaiti" panose="02010600040101010101" pitchFamily="2" charset="-122"/>
            </a:endParaRPr>
          </a:p>
          <a:p>
            <a:pPr lvl="1">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Charged </a:t>
            </a:r>
            <a:r>
              <a:rPr lang="en-US" sz="4400" dirty="0">
                <a:solidFill>
                  <a:srgbClr val="FFFFFF"/>
                </a:solidFill>
                <a:latin typeface="STKaiti" panose="02010600040101010101" pitchFamily="2" charset="-122"/>
                <a:ea typeface="STKaiti" panose="02010600040101010101" pitchFamily="2" charset="-122"/>
              </a:rPr>
              <a:t>meson</a:t>
            </a:r>
            <a:r>
              <a:rPr lang="en-US" sz="4400" u="none" dirty="0">
                <a:solidFill>
                  <a:srgbClr val="FFFFFF"/>
                </a:solidFill>
                <a:latin typeface="STKaiti" panose="02010600040101010101" pitchFamily="2" charset="-122"/>
                <a:ea typeface="STKaiti" panose="02010600040101010101" pitchFamily="2" charset="-122"/>
              </a:rPr>
              <a:t>s are stopped before decay</a:t>
            </a:r>
          </a:p>
          <a:p>
            <a:pPr lvl="1">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Charged </a:t>
            </a:r>
            <a:r>
              <a:rPr lang="en-US" sz="4400" dirty="0">
                <a:solidFill>
                  <a:srgbClr val="FFFFFF"/>
                </a:solidFill>
                <a:latin typeface="STKaiti" panose="02010600040101010101" pitchFamily="2" charset="-122"/>
                <a:ea typeface="STKaiti" panose="02010600040101010101" pitchFamily="2" charset="-122"/>
              </a:rPr>
              <a:t>meson</a:t>
            </a:r>
            <a:r>
              <a:rPr lang="en-US" sz="4400" u="none" dirty="0">
                <a:solidFill>
                  <a:srgbClr val="FFFFFF"/>
                </a:solidFill>
                <a:latin typeface="STKaiti" panose="02010600040101010101" pitchFamily="2" charset="-122"/>
                <a:ea typeface="STKaiti" panose="02010600040101010101" pitchFamily="2" charset="-122"/>
              </a:rPr>
              <a:t>s from heavy neutrino decay can choose to decay, self-annihilation or participate in interactions</a:t>
            </a:r>
          </a:p>
          <a:p>
            <a:pPr lvl="1">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pic>
        <p:nvPicPr>
          <p:cNvPr id="14" name="Picture 13" descr="A black math equation with white text&#10;&#10;Description automatically generated with medium confidence">
            <a:extLst>
              <a:ext uri="{FF2B5EF4-FFF2-40B4-BE49-F238E27FC236}">
                <a16:creationId xmlns:a16="http://schemas.microsoft.com/office/drawing/2014/main" id="{D6862A30-CFF9-04E3-334B-0F0643E9EA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3017" y="2856398"/>
            <a:ext cx="6294153" cy="1783046"/>
          </a:xfrm>
          <a:prstGeom prst="rect">
            <a:avLst/>
          </a:prstGeom>
        </p:spPr>
      </p:pic>
      <p:pic>
        <p:nvPicPr>
          <p:cNvPr id="3" name="Picture 2" descr="A math equation with numbers and symbols&#10;&#10;AI-generated content may be incorrect.">
            <a:extLst>
              <a:ext uri="{FF2B5EF4-FFF2-40B4-BE49-F238E27FC236}">
                <a16:creationId xmlns:a16="http://schemas.microsoft.com/office/drawing/2014/main" id="{8F2AA324-204A-52AD-FE1E-197D1406AB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9944" y="3017535"/>
            <a:ext cx="6523447" cy="1460772"/>
          </a:xfrm>
          <a:prstGeom prst="rect">
            <a:avLst/>
          </a:prstGeom>
        </p:spPr>
      </p:pic>
      <p:pic>
        <p:nvPicPr>
          <p:cNvPr id="11" name="Picture 10">
            <a:extLst>
              <a:ext uri="{FF2B5EF4-FFF2-40B4-BE49-F238E27FC236}">
                <a16:creationId xmlns:a16="http://schemas.microsoft.com/office/drawing/2014/main" id="{9575C8BB-EC9F-F2D2-7AC2-2AC57D634C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83160" y="6719434"/>
            <a:ext cx="14890362" cy="1289816"/>
          </a:xfrm>
          <a:prstGeom prst="rect">
            <a:avLst/>
          </a:prstGeom>
        </p:spPr>
      </p:pic>
      <p:pic>
        <p:nvPicPr>
          <p:cNvPr id="13" name="Picture 12">
            <a:extLst>
              <a:ext uri="{FF2B5EF4-FFF2-40B4-BE49-F238E27FC236}">
                <a16:creationId xmlns:a16="http://schemas.microsoft.com/office/drawing/2014/main" id="{2BF28C12-4A0F-CE3E-10AB-E24120E470C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76502" y="8162401"/>
            <a:ext cx="14897020" cy="1288800"/>
          </a:xfrm>
          <a:prstGeom prst="rect">
            <a:avLst/>
          </a:prstGeom>
        </p:spPr>
      </p:pic>
      <p:sp>
        <p:nvSpPr>
          <p:cNvPr id="2" name="Slide Number Placeholder 4">
            <a:extLst>
              <a:ext uri="{FF2B5EF4-FFF2-40B4-BE49-F238E27FC236}">
                <a16:creationId xmlns:a16="http://schemas.microsoft.com/office/drawing/2014/main" id="{6A3A19F6-B7A8-5EBE-B74D-2D91D39ED610}"/>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13</a:t>
            </a:r>
            <a:endParaRPr lang="en-US" b="1" dirty="0">
              <a:solidFill>
                <a:schemeClr val="bg1"/>
              </a:solidFill>
              <a:latin typeface="Bodoni MT" panose="02070603080606020203" pitchFamily="18" charset="77"/>
            </a:endParaRPr>
          </a:p>
        </p:txBody>
      </p:sp>
    </p:spTree>
    <p:extLst>
      <p:ext uri="{BB962C8B-B14F-4D97-AF65-F5344CB8AC3E}">
        <p14:creationId xmlns:p14="http://schemas.microsoft.com/office/powerpoint/2010/main" val="1570274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298F1EE4-F026-384E-1411-739B55533355}"/>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7A8739F9-9985-6C9D-8BBA-6E137B435EC2}"/>
              </a:ext>
            </a:extLst>
          </p:cNvPr>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Big-Bang Nucleosynthesis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EB6FA83A-BFF1-A91C-6F5C-36D6FE7E60C7}"/>
              </a:ext>
            </a:extLst>
          </p:cNvPr>
          <p:cNvSpPr txBox="1"/>
          <p:nvPr/>
        </p:nvSpPr>
        <p:spPr>
          <a:xfrm>
            <a:off x="1028700" y="2056887"/>
            <a:ext cx="16230600" cy="7312771"/>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The first epoch in cosmology that we have precise observational data!</a:t>
            </a: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p:sp>
        <p:nvSpPr>
          <p:cNvPr id="5" name="Slide Number Placeholder 4">
            <a:extLst>
              <a:ext uri="{FF2B5EF4-FFF2-40B4-BE49-F238E27FC236}">
                <a16:creationId xmlns:a16="http://schemas.microsoft.com/office/drawing/2014/main" id="{6426500A-979A-9918-6AAD-963A75E99471}"/>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2</a:t>
            </a:r>
          </a:p>
        </p:txBody>
      </p:sp>
      <p:grpSp>
        <p:nvGrpSpPr>
          <p:cNvPr id="6" name="Group 5">
            <a:extLst>
              <a:ext uri="{FF2B5EF4-FFF2-40B4-BE49-F238E27FC236}">
                <a16:creationId xmlns:a16="http://schemas.microsoft.com/office/drawing/2014/main" id="{B9BEEC85-C825-7B17-A501-2A652E95BE36}"/>
              </a:ext>
            </a:extLst>
          </p:cNvPr>
          <p:cNvGrpSpPr/>
          <p:nvPr/>
        </p:nvGrpSpPr>
        <p:grpSpPr>
          <a:xfrm>
            <a:off x="10008096" y="3058411"/>
            <a:ext cx="7443377" cy="6752244"/>
            <a:chOff x="6604000" y="2956158"/>
            <a:chExt cx="7443377" cy="6752244"/>
          </a:xfrm>
        </p:grpSpPr>
        <p:sp>
          <p:nvSpPr>
            <p:cNvPr id="14" name="TextBox 13">
              <a:extLst>
                <a:ext uri="{FF2B5EF4-FFF2-40B4-BE49-F238E27FC236}">
                  <a16:creationId xmlns:a16="http://schemas.microsoft.com/office/drawing/2014/main" id="{39571F54-AD5F-8BC4-0606-AD214E17CED3}"/>
                </a:ext>
              </a:extLst>
            </p:cNvPr>
            <p:cNvSpPr txBox="1"/>
            <p:nvPr/>
          </p:nvSpPr>
          <p:spPr>
            <a:xfrm>
              <a:off x="12168336" y="9337019"/>
              <a:ext cx="1879041" cy="369332"/>
            </a:xfrm>
            <a:prstGeom prst="rect">
              <a:avLst/>
            </a:prstGeom>
            <a:noFill/>
          </p:spPr>
          <p:txBody>
            <a:bodyPr wrap="none" rtlCol="0">
              <a:spAutoFit/>
            </a:bodyPr>
            <a:lstStyle/>
            <a:p>
              <a:r>
                <a:rPr lang="en-US" dirty="0">
                  <a:solidFill>
                    <a:schemeClr val="bg1"/>
                  </a:solidFill>
                  <a:latin typeface="STKaiti" panose="02010600040101010101" pitchFamily="2" charset="-122"/>
                  <a:ea typeface="STKaiti" panose="02010600040101010101" pitchFamily="2" charset="-122"/>
                </a:rPr>
                <a:t>C</a:t>
              </a:r>
              <a:r>
                <a:rPr lang="en-TW" dirty="0">
                  <a:solidFill>
                    <a:schemeClr val="bg1"/>
                  </a:solidFill>
                  <a:latin typeface="STKaiti" panose="02010600040101010101" pitchFamily="2" charset="-122"/>
                  <a:ea typeface="STKaiti" panose="02010600040101010101" pitchFamily="2" charset="-122"/>
                </a:rPr>
                <a:t>redit: PDG 2022</a:t>
              </a:r>
            </a:p>
          </p:txBody>
        </p:sp>
        <p:pic>
          <p:nvPicPr>
            <p:cNvPr id="3" name="Picture 2" descr="A diagram of a mass fraction&#10;&#10;Description automatically generated">
              <a:extLst>
                <a:ext uri="{FF2B5EF4-FFF2-40B4-BE49-F238E27FC236}">
                  <a16:creationId xmlns:a16="http://schemas.microsoft.com/office/drawing/2014/main" id="{E951FB6A-E8E0-D15C-2282-E9C8AA540B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4000" y="2956158"/>
              <a:ext cx="5348312" cy="6752244"/>
            </a:xfrm>
            <a:prstGeom prst="rect">
              <a:avLst/>
            </a:prstGeom>
          </p:spPr>
        </p:pic>
      </p:grpSp>
      <p:pic>
        <p:nvPicPr>
          <p:cNvPr id="9" name="Picture 8" descr="A graph of a number of objects&#10;&#10;Description automatically generated with medium confidence">
            <a:extLst>
              <a:ext uri="{FF2B5EF4-FFF2-40B4-BE49-F238E27FC236}">
                <a16:creationId xmlns:a16="http://schemas.microsoft.com/office/drawing/2014/main" id="{D1DA67BA-D5C0-E23C-D370-BC37C446FF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7233" y="3570373"/>
            <a:ext cx="7646767" cy="5728320"/>
          </a:xfrm>
          <a:prstGeom prst="rect">
            <a:avLst/>
          </a:prstGeom>
        </p:spPr>
      </p:pic>
      <p:sp>
        <p:nvSpPr>
          <p:cNvPr id="10" name="TextBox 9">
            <a:extLst>
              <a:ext uri="{FF2B5EF4-FFF2-40B4-BE49-F238E27FC236}">
                <a16:creationId xmlns:a16="http://schemas.microsoft.com/office/drawing/2014/main" id="{D34FC7FE-5B03-7F9B-2157-139CE225FEFC}"/>
              </a:ext>
            </a:extLst>
          </p:cNvPr>
          <p:cNvSpPr txBox="1"/>
          <p:nvPr/>
        </p:nvSpPr>
        <p:spPr>
          <a:xfrm>
            <a:off x="7215267" y="9439272"/>
            <a:ext cx="1928733" cy="369332"/>
          </a:xfrm>
          <a:prstGeom prst="rect">
            <a:avLst/>
          </a:prstGeom>
          <a:noFill/>
        </p:spPr>
        <p:txBody>
          <a:bodyPr wrap="none" rtlCol="0">
            <a:spAutoFit/>
          </a:bodyPr>
          <a:lstStyle/>
          <a:p>
            <a:r>
              <a:rPr lang="en-US" dirty="0">
                <a:solidFill>
                  <a:schemeClr val="bg1"/>
                </a:solidFill>
                <a:latin typeface="STKaiti" panose="02010600040101010101" pitchFamily="2" charset="-122"/>
                <a:ea typeface="STKaiti" panose="02010600040101010101" pitchFamily="2" charset="-122"/>
              </a:rPr>
              <a:t>C</a:t>
            </a:r>
            <a:r>
              <a:rPr lang="en-TW" dirty="0">
                <a:solidFill>
                  <a:schemeClr val="bg1"/>
                </a:solidFill>
                <a:latin typeface="STKaiti" panose="02010600040101010101" pitchFamily="2" charset="-122"/>
                <a:ea typeface="STKaiti" panose="02010600040101010101" pitchFamily="2" charset="-122"/>
              </a:rPr>
              <a:t>redit: 2303.04140</a:t>
            </a:r>
          </a:p>
        </p:txBody>
      </p:sp>
    </p:spTree>
    <p:extLst>
      <p:ext uri="{BB962C8B-B14F-4D97-AF65-F5344CB8AC3E}">
        <p14:creationId xmlns:p14="http://schemas.microsoft.com/office/powerpoint/2010/main" val="36635558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Decay Effect: Nucleon Conversion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8B5088D9-B87B-601C-B354-188EE105072C}"/>
              </a:ext>
            </a:extLst>
          </p:cNvPr>
          <p:cNvSpPr txBox="1"/>
          <p:nvPr/>
        </p:nvSpPr>
        <p:spPr>
          <a:xfrm>
            <a:off x="1028700" y="2056887"/>
            <a:ext cx="13048636" cy="5484578"/>
          </a:xfrm>
          <a:prstGeom prst="rect">
            <a:avLst/>
          </a:prstGeom>
        </p:spPr>
        <p:txBody>
          <a:bodyPr wrap="square" lIns="0" tIns="0" rIns="0" bIns="0" rtlCol="0" anchor="t">
            <a:spAutoFit/>
          </a:bodyPr>
          <a:lstStyle/>
          <a:p>
            <a:pPr marL="742950" lvl="0" indent="-742950">
              <a:lnSpc>
                <a:spcPct val="90000"/>
              </a:lnSpc>
              <a:spcBef>
                <a:spcPct val="0"/>
              </a:spcBef>
              <a:buFont typeface="+mj-lt"/>
              <a:buAutoNum type="alphaLcParenR" startAt="2"/>
            </a:pPr>
            <a:r>
              <a:rPr lang="en-US" sz="4400" dirty="0">
                <a:solidFill>
                  <a:srgbClr val="FFFFFF"/>
                </a:solidFill>
                <a:latin typeface="STKaiti" panose="02010600040101010101" pitchFamily="2" charset="-122"/>
                <a:ea typeface="STKaiti" panose="02010600040101010101" pitchFamily="2" charset="-122"/>
              </a:rPr>
              <a:t>By neutrino</a:t>
            </a:r>
          </a:p>
          <a:p>
            <a:pPr marL="742950" lvl="0" indent="-742950">
              <a:lnSpc>
                <a:spcPct val="90000"/>
              </a:lnSpc>
              <a:spcBef>
                <a:spcPct val="0"/>
              </a:spcBef>
              <a:buFont typeface="+mj-lt"/>
              <a:buAutoNum type="alphaLcParenR" startAt="2"/>
            </a:pPr>
            <a:endParaRPr lang="en-US" sz="4400" u="none" dirty="0">
              <a:solidFill>
                <a:srgbClr val="FFFFFF"/>
              </a:solidFill>
              <a:latin typeface="STKaiti" panose="02010600040101010101" pitchFamily="2" charset="-122"/>
              <a:ea typeface="STKaiti" panose="02010600040101010101" pitchFamily="2" charset="-122"/>
            </a:endParaRPr>
          </a:p>
          <a:p>
            <a:pPr marL="742950" lvl="0" indent="-742950">
              <a:lnSpc>
                <a:spcPct val="90000"/>
              </a:lnSpc>
              <a:spcBef>
                <a:spcPct val="0"/>
              </a:spcBef>
              <a:buFont typeface="+mj-lt"/>
              <a:buAutoNum type="alphaLcParenR" startAt="2"/>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14</a:t>
            </a:r>
            <a:endParaRPr lang="en-US" b="1" dirty="0">
              <a:solidFill>
                <a:schemeClr val="bg1"/>
              </a:solidFill>
              <a:latin typeface="Bodoni MT" panose="02070603080606020203" pitchFamily="18" charset="77"/>
            </a:endParaRPr>
          </a:p>
        </p:txBody>
      </p:sp>
      <p:pic>
        <p:nvPicPr>
          <p:cNvPr id="7" name="Picture 6" descr="A mathematical equation with a white background&#10;&#10;Description automatically generated">
            <a:extLst>
              <a:ext uri="{FF2B5EF4-FFF2-40B4-BE49-F238E27FC236}">
                <a16:creationId xmlns:a16="http://schemas.microsoft.com/office/drawing/2014/main" id="{B362AEA9-55C2-0A37-40C0-AD07FE1B14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1152" y="2839244"/>
            <a:ext cx="9779022" cy="1505322"/>
          </a:xfrm>
          <a:prstGeom prst="rect">
            <a:avLst/>
          </a:prstGeom>
        </p:spPr>
      </p:pic>
      <p:pic>
        <p:nvPicPr>
          <p:cNvPr id="9" name="Picture 8" descr="Cartoon character with arms and legs and a couple of stars&#10;&#10;Description automatically generated with medium confidence">
            <a:extLst>
              <a:ext uri="{FF2B5EF4-FFF2-40B4-BE49-F238E27FC236}">
                <a16:creationId xmlns:a16="http://schemas.microsoft.com/office/drawing/2014/main" id="{BA3F0183-EF68-CD40-59C7-AFECE41168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77336" y="5152558"/>
            <a:ext cx="4149538" cy="4149538"/>
          </a:xfrm>
          <a:prstGeom prst="rect">
            <a:avLst/>
          </a:prstGeom>
        </p:spPr>
      </p:pic>
      <p:pic>
        <p:nvPicPr>
          <p:cNvPr id="3" name="Picture 2" descr="A diagram of a physical model&#10;&#10;AI-generated content may be incorrect.">
            <a:extLst>
              <a:ext uri="{FF2B5EF4-FFF2-40B4-BE49-F238E27FC236}">
                <a16:creationId xmlns:a16="http://schemas.microsoft.com/office/drawing/2014/main" id="{11D00B21-7AE5-8235-208D-EFC28AA00A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07296" y="4599401"/>
            <a:ext cx="7197576" cy="5227199"/>
          </a:xfrm>
          <a:prstGeom prst="rect">
            <a:avLst/>
          </a:prstGeom>
        </p:spPr>
      </p:pic>
    </p:spTree>
    <p:extLst>
      <p:ext uri="{BB962C8B-B14F-4D97-AF65-F5344CB8AC3E}">
        <p14:creationId xmlns:p14="http://schemas.microsoft.com/office/powerpoint/2010/main" val="11169080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7BEBA18A-BFF2-B924-2CC0-191473A34959}"/>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086E6164-798B-02E6-8239-5FB835F60238}"/>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Decay Effect: Nucleon Conversion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D7FD9C61-0129-342D-43CB-65163CFE96E3}"/>
              </a:ext>
            </a:extLst>
          </p:cNvPr>
          <p:cNvSpPr txBox="1"/>
          <p:nvPr/>
        </p:nvSpPr>
        <p:spPr>
          <a:xfrm>
            <a:off x="1028700" y="2056887"/>
            <a:ext cx="13048636" cy="7312771"/>
          </a:xfrm>
          <a:prstGeom prst="rect">
            <a:avLst/>
          </a:prstGeom>
        </p:spPr>
        <p:txBody>
          <a:bodyPr wrap="square" lIns="0" tIns="0" rIns="0" bIns="0" rtlCol="0" anchor="t">
            <a:spAutoFit/>
          </a:bodyPr>
          <a:lstStyle/>
          <a:p>
            <a:pPr marL="742950" lvl="0" indent="-742950">
              <a:lnSpc>
                <a:spcPct val="90000"/>
              </a:lnSpc>
              <a:spcBef>
                <a:spcPct val="0"/>
              </a:spcBef>
              <a:buFont typeface="+mj-lt"/>
              <a:buAutoNum type="alphaLcParenR" startAt="2"/>
            </a:pPr>
            <a:r>
              <a:rPr lang="en-US" sz="4400" dirty="0">
                <a:solidFill>
                  <a:srgbClr val="FFFFFF"/>
                </a:solidFill>
                <a:latin typeface="STKaiti" panose="02010600040101010101" pitchFamily="2" charset="-122"/>
                <a:ea typeface="STKaiti" panose="02010600040101010101" pitchFamily="2" charset="-122"/>
              </a:rPr>
              <a:t>By neutrino</a:t>
            </a:r>
          </a:p>
          <a:p>
            <a:pPr marL="742950" lvl="0" indent="-742950">
              <a:lnSpc>
                <a:spcPct val="90000"/>
              </a:lnSpc>
              <a:spcBef>
                <a:spcPct val="0"/>
              </a:spcBef>
              <a:buFont typeface="+mj-lt"/>
              <a:buAutoNum type="alphaLcParenR" startAt="2"/>
            </a:pPr>
            <a:endParaRPr lang="en-US" sz="4400" u="none" dirty="0">
              <a:solidFill>
                <a:srgbClr val="FFFFFF"/>
              </a:solidFill>
              <a:latin typeface="STKaiti" panose="02010600040101010101" pitchFamily="2" charset="-122"/>
              <a:ea typeface="STKaiti" panose="02010600040101010101" pitchFamily="2" charset="-122"/>
            </a:endParaRPr>
          </a:p>
          <a:p>
            <a:pPr marL="742950" lvl="0" indent="-742950">
              <a:lnSpc>
                <a:spcPct val="90000"/>
              </a:lnSpc>
              <a:spcBef>
                <a:spcPct val="0"/>
              </a:spcBef>
              <a:buFont typeface="+mj-lt"/>
              <a:buAutoNum type="alphaLcParenR" startAt="2"/>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lvl="1">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Only effective when heavy neutrino is lighter than charged pion</a:t>
            </a: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pic>
        <p:nvPicPr>
          <p:cNvPr id="7" name="Picture 6" descr="A mathematical equation with a white background&#10;&#10;Description automatically generated">
            <a:extLst>
              <a:ext uri="{FF2B5EF4-FFF2-40B4-BE49-F238E27FC236}">
                <a16:creationId xmlns:a16="http://schemas.microsoft.com/office/drawing/2014/main" id="{B9CE3B5D-4456-A214-D7F4-980328A6FD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1152" y="2839244"/>
            <a:ext cx="9779022" cy="1505322"/>
          </a:xfrm>
          <a:prstGeom prst="rect">
            <a:avLst/>
          </a:prstGeom>
        </p:spPr>
      </p:pic>
      <p:pic>
        <p:nvPicPr>
          <p:cNvPr id="9" name="Picture 8" descr="Cartoon character with arms and legs and a couple of stars&#10;&#10;Description automatically generated with medium confidence">
            <a:extLst>
              <a:ext uri="{FF2B5EF4-FFF2-40B4-BE49-F238E27FC236}">
                <a16:creationId xmlns:a16="http://schemas.microsoft.com/office/drawing/2014/main" id="{230B9344-CFB3-AB44-7E8C-79ADB49FD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77336" y="5152558"/>
            <a:ext cx="4149538" cy="4149538"/>
          </a:xfrm>
          <a:prstGeom prst="rect">
            <a:avLst/>
          </a:prstGeom>
        </p:spPr>
      </p:pic>
      <p:sp>
        <p:nvSpPr>
          <p:cNvPr id="2" name="Slide Number Placeholder 4">
            <a:extLst>
              <a:ext uri="{FF2B5EF4-FFF2-40B4-BE49-F238E27FC236}">
                <a16:creationId xmlns:a16="http://schemas.microsoft.com/office/drawing/2014/main" id="{F21E5E2D-1C2D-5EFB-BAB8-1B0902942E6B}"/>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14</a:t>
            </a:r>
            <a:endParaRPr lang="en-US" b="1" dirty="0">
              <a:solidFill>
                <a:schemeClr val="bg1"/>
              </a:solidFill>
              <a:latin typeface="Bodoni MT" panose="02070603080606020203" pitchFamily="18" charset="77"/>
            </a:endParaRPr>
          </a:p>
        </p:txBody>
      </p:sp>
    </p:spTree>
    <p:extLst>
      <p:ext uri="{BB962C8B-B14F-4D97-AF65-F5344CB8AC3E}">
        <p14:creationId xmlns:p14="http://schemas.microsoft.com/office/powerpoint/2010/main" val="15089107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8B2D44EF-07AF-4548-B57D-98DFDA34D89F}"/>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1CA70AEB-6FF2-F749-533F-8CB4B2329382}"/>
              </a:ext>
            </a:extLst>
          </p:cNvPr>
          <p:cNvSpPr txBox="1"/>
          <p:nvPr/>
        </p:nvSpPr>
        <p:spPr>
          <a:xfrm>
            <a:off x="1028700" y="495300"/>
            <a:ext cx="17116300" cy="1270797"/>
          </a:xfrm>
          <a:prstGeom prst="rect">
            <a:avLst/>
          </a:prstGeom>
        </p:spPr>
        <p:txBody>
          <a:bodyPr wrap="square" lIns="0" tIns="0" rIns="0" bIns="0" rtlCol="0" anchor="t">
            <a:spAutoFit/>
          </a:bodyPr>
          <a:lstStyle/>
          <a:p>
            <a:pPr marL="0" lvl="0" indent="0">
              <a:lnSpc>
                <a:spcPts val="10200"/>
              </a:lnSpc>
              <a:spcBef>
                <a:spcPct val="0"/>
              </a:spcBef>
            </a:pPr>
            <a:r>
              <a:rPr lang="en-US" sz="80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Decay Effect: Nucleon Conversion</a:t>
            </a:r>
            <a:endParaRPr lang="en-US" sz="80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E96F560B-B26C-D072-FF3C-AC0E4C3BEE3D}"/>
              </a:ext>
            </a:extLst>
          </p:cNvPr>
          <p:cNvSpPr txBox="1"/>
          <p:nvPr/>
        </p:nvSpPr>
        <p:spPr>
          <a:xfrm>
            <a:off x="1028700" y="2056887"/>
            <a:ext cx="13048636" cy="8531566"/>
          </a:xfrm>
          <a:prstGeom prst="rect">
            <a:avLst/>
          </a:prstGeom>
        </p:spPr>
        <p:txBody>
          <a:bodyPr wrap="square" lIns="0" tIns="0" rIns="0" bIns="0" rtlCol="0" anchor="t">
            <a:spAutoFit/>
          </a:bodyPr>
          <a:lstStyle/>
          <a:p>
            <a:pPr marL="742950" lvl="0" indent="-742950">
              <a:lnSpc>
                <a:spcPct val="90000"/>
              </a:lnSpc>
              <a:spcBef>
                <a:spcPct val="0"/>
              </a:spcBef>
              <a:buFont typeface="+mj-lt"/>
              <a:buAutoNum type="alphaLcParenR" startAt="2"/>
            </a:pPr>
            <a:r>
              <a:rPr lang="en-US" sz="4400" dirty="0">
                <a:solidFill>
                  <a:srgbClr val="FFFFFF"/>
                </a:solidFill>
                <a:latin typeface="STKaiti" panose="02010600040101010101" pitchFamily="2" charset="-122"/>
                <a:ea typeface="STKaiti" panose="02010600040101010101" pitchFamily="2" charset="-122"/>
              </a:rPr>
              <a:t>By neutrino</a:t>
            </a:r>
          </a:p>
          <a:p>
            <a:pPr marL="742950" lvl="0" indent="-742950">
              <a:lnSpc>
                <a:spcPct val="90000"/>
              </a:lnSpc>
              <a:spcBef>
                <a:spcPct val="0"/>
              </a:spcBef>
              <a:buFont typeface="+mj-lt"/>
              <a:buAutoNum type="alphaLcParenR" startAt="2"/>
            </a:pPr>
            <a:endParaRPr lang="en-US" sz="4400" u="none" dirty="0">
              <a:solidFill>
                <a:srgbClr val="FFFFFF"/>
              </a:solidFill>
              <a:latin typeface="STKaiti" panose="02010600040101010101" pitchFamily="2" charset="-122"/>
              <a:ea typeface="STKaiti" panose="02010600040101010101" pitchFamily="2" charset="-122"/>
            </a:endParaRPr>
          </a:p>
          <a:p>
            <a:pPr marL="742950" lvl="0" indent="-742950">
              <a:lnSpc>
                <a:spcPct val="90000"/>
              </a:lnSpc>
              <a:spcBef>
                <a:spcPct val="0"/>
              </a:spcBef>
              <a:buFont typeface="+mj-lt"/>
              <a:buAutoNum type="alphaLcParenR" startAt="2"/>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lvl="1">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Only effective when heavy neutrino is lighter than charged pion</a:t>
            </a:r>
          </a:p>
          <a:p>
            <a:pPr lvl="1">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Neutrinos from </a:t>
            </a:r>
            <a:r>
              <a:rPr lang="en-US" sz="4400" dirty="0">
                <a:solidFill>
                  <a:srgbClr val="FFFFFF"/>
                </a:solidFill>
                <a:latin typeface="STKaiti" panose="02010600040101010101" pitchFamily="2" charset="-122"/>
                <a:ea typeface="STKaiti" panose="02010600040101010101" pitchFamily="2" charset="-122"/>
              </a:rPr>
              <a:t>heavy neutrino</a:t>
            </a:r>
            <a:r>
              <a:rPr lang="en-US" sz="4400" u="none" dirty="0">
                <a:solidFill>
                  <a:srgbClr val="FFFFFF"/>
                </a:solidFill>
                <a:latin typeface="STKaiti" panose="02010600040101010101" pitchFamily="2" charset="-122"/>
                <a:ea typeface="STKaiti" panose="02010600040101010101" pitchFamily="2" charset="-122"/>
              </a:rPr>
              <a:t> decay can choose to free-stream or participate in interaction</a:t>
            </a: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p:txBody>
      </p:sp>
      <p:pic>
        <p:nvPicPr>
          <p:cNvPr id="7" name="Picture 6" descr="A mathematical equation with a white background&#10;&#10;Description automatically generated">
            <a:extLst>
              <a:ext uri="{FF2B5EF4-FFF2-40B4-BE49-F238E27FC236}">
                <a16:creationId xmlns:a16="http://schemas.microsoft.com/office/drawing/2014/main" id="{0CF10182-9699-C06C-AC04-051B1B7610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1152" y="2839244"/>
            <a:ext cx="9779022" cy="1505322"/>
          </a:xfrm>
          <a:prstGeom prst="rect">
            <a:avLst/>
          </a:prstGeom>
        </p:spPr>
      </p:pic>
      <p:pic>
        <p:nvPicPr>
          <p:cNvPr id="9" name="Picture 8" descr="Cartoon character with arms and legs and a couple of stars&#10;&#10;Description automatically generated with medium confidence">
            <a:extLst>
              <a:ext uri="{FF2B5EF4-FFF2-40B4-BE49-F238E27FC236}">
                <a16:creationId xmlns:a16="http://schemas.microsoft.com/office/drawing/2014/main" id="{17CBCC2E-AB51-36EF-4C21-13F8345569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77336" y="5152558"/>
            <a:ext cx="4149538" cy="4149538"/>
          </a:xfrm>
          <a:prstGeom prst="rect">
            <a:avLst/>
          </a:prstGeom>
        </p:spPr>
      </p:pic>
      <p:pic>
        <p:nvPicPr>
          <p:cNvPr id="3" name="Picture 2" descr="A group of black text&#10;&#10;AI-generated content may be incorrect.">
            <a:extLst>
              <a:ext uri="{FF2B5EF4-FFF2-40B4-BE49-F238E27FC236}">
                <a16:creationId xmlns:a16="http://schemas.microsoft.com/office/drawing/2014/main" id="{6636FD4E-C3AE-7AFD-DF74-546C7800F978}"/>
              </a:ext>
            </a:extLst>
          </p:cNvPr>
          <p:cNvPicPr>
            <a:picLocks noChangeAspect="1"/>
          </p:cNvPicPr>
          <p:nvPr/>
        </p:nvPicPr>
        <p:blipFill>
          <a:blip r:embed="rId5">
            <a:extLst>
              <a:ext uri="{28A0092B-C50C-407E-A947-70E740481C1C}">
                <a14:useLocalDpi xmlns:a14="http://schemas.microsoft.com/office/drawing/2010/main" val="0"/>
              </a:ext>
            </a:extLst>
          </a:blip>
          <a:srcRect t="50163"/>
          <a:stretch/>
        </p:blipFill>
        <p:spPr>
          <a:xfrm>
            <a:off x="1526364" y="8481534"/>
            <a:ext cx="11268000" cy="1342486"/>
          </a:xfrm>
          <a:prstGeom prst="rect">
            <a:avLst/>
          </a:prstGeom>
        </p:spPr>
      </p:pic>
      <p:pic>
        <p:nvPicPr>
          <p:cNvPr id="6" name="Picture 5" descr="A group of black text&#10;&#10;AI-generated content may be incorrect.">
            <a:extLst>
              <a:ext uri="{FF2B5EF4-FFF2-40B4-BE49-F238E27FC236}">
                <a16:creationId xmlns:a16="http://schemas.microsoft.com/office/drawing/2014/main" id="{497A87B4-927A-86B2-D0E8-EBA157730421}"/>
              </a:ext>
            </a:extLst>
          </p:cNvPr>
          <p:cNvPicPr>
            <a:picLocks noChangeAspect="1"/>
          </p:cNvPicPr>
          <p:nvPr/>
        </p:nvPicPr>
        <p:blipFill>
          <a:blip r:embed="rId5">
            <a:extLst>
              <a:ext uri="{28A0092B-C50C-407E-A947-70E740481C1C}">
                <a14:useLocalDpi xmlns:a14="http://schemas.microsoft.com/office/drawing/2010/main" val="0"/>
              </a:ext>
            </a:extLst>
          </a:blip>
          <a:srcRect b="49836"/>
          <a:stretch/>
        </p:blipFill>
        <p:spPr>
          <a:xfrm>
            <a:off x="1526364" y="6960556"/>
            <a:ext cx="11268000" cy="1351296"/>
          </a:xfrm>
          <a:prstGeom prst="rect">
            <a:avLst/>
          </a:prstGeom>
        </p:spPr>
      </p:pic>
      <p:sp>
        <p:nvSpPr>
          <p:cNvPr id="2" name="Slide Number Placeholder 4">
            <a:extLst>
              <a:ext uri="{FF2B5EF4-FFF2-40B4-BE49-F238E27FC236}">
                <a16:creationId xmlns:a16="http://schemas.microsoft.com/office/drawing/2014/main" id="{29EB339E-7F11-F85B-518D-7AEB49ACE45A}"/>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14</a:t>
            </a:r>
            <a:endParaRPr lang="en-US" b="1" dirty="0">
              <a:solidFill>
                <a:schemeClr val="bg1"/>
              </a:solidFill>
              <a:latin typeface="Bodoni MT" panose="02070603080606020203" pitchFamily="18" charset="77"/>
            </a:endParaRPr>
          </a:p>
        </p:txBody>
      </p:sp>
    </p:spTree>
    <p:extLst>
      <p:ext uri="{BB962C8B-B14F-4D97-AF65-F5344CB8AC3E}">
        <p14:creationId xmlns:p14="http://schemas.microsoft.com/office/powerpoint/2010/main" val="845518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41815"/>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Result: Mixing Angle Dependence</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15</a:t>
            </a:r>
            <a:endParaRPr lang="en-US" b="1" dirty="0">
              <a:solidFill>
                <a:schemeClr val="bg1"/>
              </a:solidFill>
              <a:latin typeface="Bodoni MT" panose="02070603080606020203" pitchFamily="18" charset="77"/>
            </a:endParaRPr>
          </a:p>
        </p:txBody>
      </p:sp>
      <p:pic>
        <p:nvPicPr>
          <p:cNvPr id="3" name="Picture 2">
            <a:extLst>
              <a:ext uri="{FF2B5EF4-FFF2-40B4-BE49-F238E27FC236}">
                <a16:creationId xmlns:a16="http://schemas.microsoft.com/office/drawing/2014/main" id="{7CD113BB-51E6-F07B-D8D1-93774F410921}"/>
              </a:ext>
            </a:extLst>
          </p:cNvPr>
          <p:cNvPicPr>
            <a:picLocks noChangeAspect="1"/>
          </p:cNvPicPr>
          <p:nvPr/>
        </p:nvPicPr>
        <p:blipFill>
          <a:blip r:embed="rId3"/>
          <a:srcRect b="50000"/>
          <a:stretch/>
        </p:blipFill>
        <p:spPr>
          <a:xfrm>
            <a:off x="2910713" y="2064837"/>
            <a:ext cx="12466574" cy="7974000"/>
          </a:xfrm>
          <a:prstGeom prst="rect">
            <a:avLst/>
          </a:prstGeom>
        </p:spPr>
      </p:pic>
    </p:spTree>
    <p:extLst>
      <p:ext uri="{BB962C8B-B14F-4D97-AF65-F5344CB8AC3E}">
        <p14:creationId xmlns:p14="http://schemas.microsoft.com/office/powerpoint/2010/main" val="22275386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41815"/>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Result: Time Evolution of Abundances</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16</a:t>
            </a:r>
            <a:endParaRPr lang="en-US" b="1" dirty="0">
              <a:solidFill>
                <a:schemeClr val="bg1"/>
              </a:solidFill>
              <a:latin typeface="Bodoni MT" panose="02070603080606020203" pitchFamily="18" charset="77"/>
            </a:endParaRPr>
          </a:p>
        </p:txBody>
      </p:sp>
      <p:pic>
        <p:nvPicPr>
          <p:cNvPr id="9" name="Picture 8">
            <a:extLst>
              <a:ext uri="{FF2B5EF4-FFF2-40B4-BE49-F238E27FC236}">
                <a16:creationId xmlns:a16="http://schemas.microsoft.com/office/drawing/2014/main" id="{08779451-E55B-5F55-D10B-128C44873229}"/>
              </a:ext>
            </a:extLst>
          </p:cNvPr>
          <p:cNvPicPr>
            <a:picLocks noChangeAspect="1"/>
          </p:cNvPicPr>
          <p:nvPr/>
        </p:nvPicPr>
        <p:blipFill>
          <a:blip r:embed="rId3"/>
          <a:srcRect r="49453"/>
          <a:stretch/>
        </p:blipFill>
        <p:spPr>
          <a:xfrm>
            <a:off x="3455368" y="1882274"/>
            <a:ext cx="11377264" cy="7974000"/>
          </a:xfrm>
          <a:prstGeom prst="rect">
            <a:avLst/>
          </a:prstGeom>
        </p:spPr>
      </p:pic>
    </p:spTree>
    <p:extLst>
      <p:ext uri="{BB962C8B-B14F-4D97-AF65-F5344CB8AC3E}">
        <p14:creationId xmlns:p14="http://schemas.microsoft.com/office/powerpoint/2010/main" val="25945240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41815"/>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Result: Time Evolution of Abundances</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17</a:t>
            </a:r>
            <a:endParaRPr lang="en-US" b="1" dirty="0">
              <a:solidFill>
                <a:schemeClr val="bg1"/>
              </a:solidFill>
              <a:latin typeface="Bodoni MT" panose="02070603080606020203" pitchFamily="18" charset="77"/>
            </a:endParaRPr>
          </a:p>
        </p:txBody>
      </p:sp>
      <p:pic>
        <p:nvPicPr>
          <p:cNvPr id="3" name="Picture 2">
            <a:extLst>
              <a:ext uri="{FF2B5EF4-FFF2-40B4-BE49-F238E27FC236}">
                <a16:creationId xmlns:a16="http://schemas.microsoft.com/office/drawing/2014/main" id="{F39CAE77-4593-4743-C5D0-11B99E1ED1C6}"/>
              </a:ext>
            </a:extLst>
          </p:cNvPr>
          <p:cNvPicPr>
            <a:picLocks noChangeAspect="1"/>
          </p:cNvPicPr>
          <p:nvPr/>
        </p:nvPicPr>
        <p:blipFill>
          <a:blip r:embed="rId3"/>
          <a:srcRect r="49430"/>
          <a:stretch/>
        </p:blipFill>
        <p:spPr>
          <a:xfrm>
            <a:off x="3452831" y="1882274"/>
            <a:ext cx="11382337" cy="7974000"/>
          </a:xfrm>
          <a:prstGeom prst="rect">
            <a:avLst/>
          </a:prstGeom>
        </p:spPr>
      </p:pic>
    </p:spTree>
    <p:extLst>
      <p:ext uri="{BB962C8B-B14F-4D97-AF65-F5344CB8AC3E}">
        <p14:creationId xmlns:p14="http://schemas.microsoft.com/office/powerpoint/2010/main" val="26235693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41815"/>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Result: Time Evolution of Abundances</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18</a:t>
            </a:r>
            <a:endParaRPr lang="en-US" b="1" dirty="0">
              <a:solidFill>
                <a:schemeClr val="bg1"/>
              </a:solidFill>
              <a:latin typeface="Bodoni MT" panose="02070603080606020203" pitchFamily="18" charset="77"/>
            </a:endParaRPr>
          </a:p>
        </p:txBody>
      </p:sp>
      <p:pic>
        <p:nvPicPr>
          <p:cNvPr id="12" name="Picture 11">
            <a:extLst>
              <a:ext uri="{FF2B5EF4-FFF2-40B4-BE49-F238E27FC236}">
                <a16:creationId xmlns:a16="http://schemas.microsoft.com/office/drawing/2014/main" id="{BE71704E-3217-1DCC-BF56-136822508AAB}"/>
              </a:ext>
            </a:extLst>
          </p:cNvPr>
          <p:cNvPicPr>
            <a:picLocks noChangeAspect="1"/>
          </p:cNvPicPr>
          <p:nvPr/>
        </p:nvPicPr>
        <p:blipFill>
          <a:blip r:embed="rId3"/>
          <a:srcRect l="49908"/>
          <a:stretch/>
        </p:blipFill>
        <p:spPr>
          <a:xfrm>
            <a:off x="3506618" y="1882274"/>
            <a:ext cx="11274764" cy="7974000"/>
          </a:xfrm>
          <a:prstGeom prst="rect">
            <a:avLst/>
          </a:prstGeom>
        </p:spPr>
      </p:pic>
    </p:spTree>
    <p:extLst>
      <p:ext uri="{BB962C8B-B14F-4D97-AF65-F5344CB8AC3E}">
        <p14:creationId xmlns:p14="http://schemas.microsoft.com/office/powerpoint/2010/main" val="22654471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34890"/>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Combined Result: TMD</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19</a:t>
            </a:r>
          </a:p>
        </p:txBody>
      </p:sp>
      <p:pic>
        <p:nvPicPr>
          <p:cNvPr id="3" name="Picture 2">
            <a:extLst>
              <a:ext uri="{FF2B5EF4-FFF2-40B4-BE49-F238E27FC236}">
                <a16:creationId xmlns:a16="http://schemas.microsoft.com/office/drawing/2014/main" id="{306BF83B-DFD4-2C90-7434-155BFAF1BA2B}"/>
              </a:ext>
            </a:extLst>
          </p:cNvPr>
          <p:cNvPicPr>
            <a:picLocks noChangeAspect="1"/>
          </p:cNvPicPr>
          <p:nvPr/>
        </p:nvPicPr>
        <p:blipFill>
          <a:blip r:embed="rId3"/>
          <a:stretch>
            <a:fillRect/>
          </a:stretch>
        </p:blipFill>
        <p:spPr>
          <a:xfrm>
            <a:off x="3747600" y="3016800"/>
            <a:ext cx="10792234" cy="6840000"/>
          </a:xfrm>
          <a:prstGeom prst="rect">
            <a:avLst/>
          </a:prstGeom>
        </p:spPr>
      </p:pic>
      <p:pic>
        <p:nvPicPr>
          <p:cNvPr id="6" name="Picture 5" descr="A black text on a white background&#10;&#10;AI-generated content may be incorrect.">
            <a:extLst>
              <a:ext uri="{FF2B5EF4-FFF2-40B4-BE49-F238E27FC236}">
                <a16:creationId xmlns:a16="http://schemas.microsoft.com/office/drawing/2014/main" id="{C078157A-5161-66C6-B206-D559E44B87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8573" y="1903140"/>
            <a:ext cx="6650854" cy="900731"/>
          </a:xfrm>
          <a:prstGeom prst="rect">
            <a:avLst/>
          </a:prstGeom>
        </p:spPr>
      </p:pic>
    </p:spTree>
    <p:extLst>
      <p:ext uri="{BB962C8B-B14F-4D97-AF65-F5344CB8AC3E}">
        <p14:creationId xmlns:p14="http://schemas.microsoft.com/office/powerpoint/2010/main" val="7826131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E93B8C71-8DBB-6D0F-CCFF-62F52FB323B4}"/>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8A729437-2B5D-067B-D73F-2C62C59746B5}"/>
              </a:ext>
            </a:extLst>
          </p:cNvPr>
          <p:cNvSpPr txBox="1"/>
          <p:nvPr/>
        </p:nvSpPr>
        <p:spPr>
          <a:xfrm>
            <a:off x="1028700" y="495300"/>
            <a:ext cx="17116300" cy="1234890"/>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Combined Result: Small Mass</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EB13BB8E-1FD9-7609-5287-AE588F98B989}"/>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20</a:t>
            </a:r>
          </a:p>
        </p:txBody>
      </p:sp>
      <p:pic>
        <p:nvPicPr>
          <p:cNvPr id="7" name="Picture 6">
            <a:extLst>
              <a:ext uri="{FF2B5EF4-FFF2-40B4-BE49-F238E27FC236}">
                <a16:creationId xmlns:a16="http://schemas.microsoft.com/office/drawing/2014/main" id="{185C4D8A-A5E5-223B-BEF6-06FAA05AD9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000" y="1764000"/>
            <a:ext cx="12240000" cy="939894"/>
          </a:xfrm>
          <a:prstGeom prst="rect">
            <a:avLst/>
          </a:prstGeom>
        </p:spPr>
      </p:pic>
      <p:pic>
        <p:nvPicPr>
          <p:cNvPr id="9" name="Picture 8">
            <a:extLst>
              <a:ext uri="{FF2B5EF4-FFF2-40B4-BE49-F238E27FC236}">
                <a16:creationId xmlns:a16="http://schemas.microsoft.com/office/drawing/2014/main" id="{466EC3CE-527E-3765-393A-95387C1F70BF}"/>
              </a:ext>
            </a:extLst>
          </p:cNvPr>
          <p:cNvPicPr>
            <a:picLocks noChangeAspect="1"/>
          </p:cNvPicPr>
          <p:nvPr/>
        </p:nvPicPr>
        <p:blipFill>
          <a:blip r:embed="rId4"/>
          <a:stretch>
            <a:fillRect/>
          </a:stretch>
        </p:blipFill>
        <p:spPr>
          <a:xfrm>
            <a:off x="3747883" y="3016274"/>
            <a:ext cx="10792234" cy="6840000"/>
          </a:xfrm>
          <a:prstGeom prst="rect">
            <a:avLst/>
          </a:prstGeom>
        </p:spPr>
      </p:pic>
    </p:spTree>
    <p:extLst>
      <p:ext uri="{BB962C8B-B14F-4D97-AF65-F5344CB8AC3E}">
        <p14:creationId xmlns:p14="http://schemas.microsoft.com/office/powerpoint/2010/main" val="39792552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34890"/>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Combined Result: Medium Mass</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21</a:t>
            </a:r>
            <a:endParaRPr lang="en-US" b="1" dirty="0">
              <a:solidFill>
                <a:schemeClr val="bg1"/>
              </a:solidFill>
              <a:latin typeface="Bodoni MT" panose="02070603080606020203" pitchFamily="18" charset="77"/>
            </a:endParaRPr>
          </a:p>
        </p:txBody>
      </p:sp>
      <p:pic>
        <p:nvPicPr>
          <p:cNvPr id="8" name="Picture 7">
            <a:extLst>
              <a:ext uri="{FF2B5EF4-FFF2-40B4-BE49-F238E27FC236}">
                <a16:creationId xmlns:a16="http://schemas.microsoft.com/office/drawing/2014/main" id="{050C4928-78AC-C5D4-4B34-5FA92254A8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000" y="1764000"/>
            <a:ext cx="12240000" cy="855373"/>
          </a:xfrm>
          <a:prstGeom prst="rect">
            <a:avLst/>
          </a:prstGeom>
        </p:spPr>
      </p:pic>
      <p:pic>
        <p:nvPicPr>
          <p:cNvPr id="10" name="Picture 9">
            <a:extLst>
              <a:ext uri="{FF2B5EF4-FFF2-40B4-BE49-F238E27FC236}">
                <a16:creationId xmlns:a16="http://schemas.microsoft.com/office/drawing/2014/main" id="{8A8D4076-F130-E8A4-6939-695A04727162}"/>
              </a:ext>
            </a:extLst>
          </p:cNvPr>
          <p:cNvPicPr>
            <a:picLocks noChangeAspect="1"/>
          </p:cNvPicPr>
          <p:nvPr/>
        </p:nvPicPr>
        <p:blipFill>
          <a:blip r:embed="rId4"/>
          <a:stretch>
            <a:fillRect/>
          </a:stretch>
        </p:blipFill>
        <p:spPr>
          <a:xfrm>
            <a:off x="3747883" y="3016800"/>
            <a:ext cx="10792234" cy="6840000"/>
          </a:xfrm>
          <a:prstGeom prst="rect">
            <a:avLst/>
          </a:prstGeom>
        </p:spPr>
      </p:pic>
    </p:spTree>
    <p:extLst>
      <p:ext uri="{BB962C8B-B14F-4D97-AF65-F5344CB8AC3E}">
        <p14:creationId xmlns:p14="http://schemas.microsoft.com/office/powerpoint/2010/main" val="2637466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Big-Bang Nucleosynthesis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8B5088D9-B87B-601C-B354-188EE105072C}"/>
              </a:ext>
            </a:extLst>
          </p:cNvPr>
          <p:cNvSpPr txBox="1"/>
          <p:nvPr/>
        </p:nvSpPr>
        <p:spPr>
          <a:xfrm>
            <a:off x="1028700" y="2056887"/>
            <a:ext cx="16230600" cy="7312771"/>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The first epoch in cosmology that we have precise observational data!</a:t>
            </a: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3</a:t>
            </a:r>
          </a:p>
        </p:txBody>
      </p:sp>
      <p:pic>
        <p:nvPicPr>
          <p:cNvPr id="7" name="Picture 6" descr="A diagram of a solar system&#10;&#10;Description automatically generated">
            <a:extLst>
              <a:ext uri="{FF2B5EF4-FFF2-40B4-BE49-F238E27FC236}">
                <a16:creationId xmlns:a16="http://schemas.microsoft.com/office/drawing/2014/main" id="{098453BF-F281-67C9-5653-28E0C3155B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6174" y="2892348"/>
            <a:ext cx="6520891" cy="4502304"/>
          </a:xfrm>
          <a:prstGeom prst="rect">
            <a:avLst/>
          </a:prstGeom>
        </p:spPr>
      </p:pic>
      <p:sp>
        <p:nvSpPr>
          <p:cNvPr id="14" name="TextBox 13">
            <a:extLst>
              <a:ext uri="{FF2B5EF4-FFF2-40B4-BE49-F238E27FC236}">
                <a16:creationId xmlns:a16="http://schemas.microsoft.com/office/drawing/2014/main" id="{5B4719A0-7181-25AE-4077-354E8AAD9B9B}"/>
              </a:ext>
            </a:extLst>
          </p:cNvPr>
          <p:cNvSpPr txBox="1"/>
          <p:nvPr/>
        </p:nvSpPr>
        <p:spPr>
          <a:xfrm>
            <a:off x="11472352" y="9669505"/>
            <a:ext cx="2581156" cy="369332"/>
          </a:xfrm>
          <a:prstGeom prst="rect">
            <a:avLst/>
          </a:prstGeom>
          <a:noFill/>
        </p:spPr>
        <p:txBody>
          <a:bodyPr wrap="none" rtlCol="0">
            <a:spAutoFit/>
          </a:bodyPr>
          <a:lstStyle/>
          <a:p>
            <a:r>
              <a:rPr lang="en-US" dirty="0">
                <a:solidFill>
                  <a:schemeClr val="bg1"/>
                </a:solidFill>
                <a:latin typeface="STKaiti" panose="02010600040101010101" pitchFamily="2" charset="-122"/>
                <a:ea typeface="STKaiti" panose="02010600040101010101" pitchFamily="2" charset="-122"/>
              </a:rPr>
              <a:t>C</a:t>
            </a:r>
            <a:r>
              <a:rPr lang="en-TW" dirty="0">
                <a:solidFill>
                  <a:schemeClr val="bg1"/>
                </a:solidFill>
                <a:latin typeface="STKaiti" panose="02010600040101010101" pitchFamily="2" charset="-122"/>
                <a:ea typeface="STKaiti" panose="02010600040101010101" pitchFamily="2" charset="-122"/>
              </a:rPr>
              <a:t>redit: arXiv: 1901.09966</a:t>
            </a:r>
          </a:p>
        </p:txBody>
      </p:sp>
    </p:spTree>
    <p:extLst>
      <p:ext uri="{BB962C8B-B14F-4D97-AF65-F5344CB8AC3E}">
        <p14:creationId xmlns:p14="http://schemas.microsoft.com/office/powerpoint/2010/main" val="1090039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C7D86ECE-62CC-CC45-320C-440450E3EAD0}"/>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91F3DE3A-55C9-4B44-1607-CD925CF6851F}"/>
              </a:ext>
            </a:extLst>
          </p:cNvPr>
          <p:cNvSpPr txBox="1"/>
          <p:nvPr/>
        </p:nvSpPr>
        <p:spPr>
          <a:xfrm>
            <a:off x="1028700" y="495300"/>
            <a:ext cx="17116300" cy="1234890"/>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Combined Result: Large Mass</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38BA9948-68DA-7FC3-DCDC-CA8D8989DFE6}"/>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22</a:t>
            </a:r>
            <a:endParaRPr lang="en-US" b="1" dirty="0">
              <a:solidFill>
                <a:schemeClr val="bg1"/>
              </a:solidFill>
              <a:latin typeface="Bodoni MT" panose="02070603080606020203" pitchFamily="18" charset="77"/>
            </a:endParaRPr>
          </a:p>
        </p:txBody>
      </p:sp>
      <p:pic>
        <p:nvPicPr>
          <p:cNvPr id="6" name="Picture 5">
            <a:extLst>
              <a:ext uri="{FF2B5EF4-FFF2-40B4-BE49-F238E27FC236}">
                <a16:creationId xmlns:a16="http://schemas.microsoft.com/office/drawing/2014/main" id="{96CAE267-8F99-ED48-F207-1317FAE0D4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000" y="1764000"/>
            <a:ext cx="12240000" cy="810280"/>
          </a:xfrm>
          <a:prstGeom prst="rect">
            <a:avLst/>
          </a:prstGeom>
        </p:spPr>
      </p:pic>
      <p:pic>
        <p:nvPicPr>
          <p:cNvPr id="3" name="Picture 2">
            <a:extLst>
              <a:ext uri="{FF2B5EF4-FFF2-40B4-BE49-F238E27FC236}">
                <a16:creationId xmlns:a16="http://schemas.microsoft.com/office/drawing/2014/main" id="{D3B9C816-4509-DEFD-987D-0F266D7A7A0A}"/>
              </a:ext>
            </a:extLst>
          </p:cNvPr>
          <p:cNvPicPr>
            <a:picLocks noChangeAspect="1"/>
          </p:cNvPicPr>
          <p:nvPr/>
        </p:nvPicPr>
        <p:blipFill>
          <a:blip r:embed="rId4"/>
          <a:stretch>
            <a:fillRect/>
          </a:stretch>
        </p:blipFill>
        <p:spPr>
          <a:xfrm>
            <a:off x="3747883" y="3016800"/>
            <a:ext cx="10792234" cy="6840000"/>
          </a:xfrm>
          <a:prstGeom prst="rect">
            <a:avLst/>
          </a:prstGeom>
        </p:spPr>
      </p:pic>
    </p:spTree>
    <p:extLst>
      <p:ext uri="{BB962C8B-B14F-4D97-AF65-F5344CB8AC3E}">
        <p14:creationId xmlns:p14="http://schemas.microsoft.com/office/powerpoint/2010/main" val="40185830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34890"/>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Combined Result: Electron flavor</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23</a:t>
            </a:r>
            <a:endParaRPr lang="en-US" b="1" dirty="0">
              <a:solidFill>
                <a:schemeClr val="bg1"/>
              </a:solidFill>
              <a:latin typeface="Bodoni MT" panose="02070603080606020203" pitchFamily="18" charset="77"/>
            </a:endParaRPr>
          </a:p>
        </p:txBody>
      </p:sp>
      <p:sp>
        <p:nvSpPr>
          <p:cNvPr id="10" name="TextBox 9">
            <a:extLst>
              <a:ext uri="{FF2B5EF4-FFF2-40B4-BE49-F238E27FC236}">
                <a16:creationId xmlns:a16="http://schemas.microsoft.com/office/drawing/2014/main" id="{709C1A61-410A-ECFA-AA01-E4A97FDAFC66}"/>
              </a:ext>
            </a:extLst>
          </p:cNvPr>
          <p:cNvSpPr txBox="1"/>
          <p:nvPr/>
        </p:nvSpPr>
        <p:spPr>
          <a:xfrm>
            <a:off x="15480704" y="8738415"/>
            <a:ext cx="2048895" cy="923330"/>
          </a:xfrm>
          <a:prstGeom prst="rect">
            <a:avLst/>
          </a:prstGeom>
          <a:noFill/>
        </p:spPr>
        <p:txBody>
          <a:bodyPr wrap="square" rtlCol="0">
            <a:spAutoFit/>
          </a:bodyPr>
          <a:lstStyle/>
          <a:p>
            <a:r>
              <a:rPr lang="en-US" dirty="0">
                <a:solidFill>
                  <a:schemeClr val="bg1"/>
                </a:solidFill>
                <a:latin typeface="STKaiti" panose="02010600040101010101" pitchFamily="2" charset="-122"/>
                <a:ea typeface="STKaiti" panose="02010600040101010101" pitchFamily="2" charset="-122"/>
              </a:rPr>
              <a:t>Data c</a:t>
            </a:r>
            <a:r>
              <a:rPr lang="en-TW" dirty="0">
                <a:solidFill>
                  <a:schemeClr val="bg1"/>
                </a:solidFill>
                <a:latin typeface="STKaiti" panose="02010600040101010101" pitchFamily="2" charset="-122"/>
                <a:ea typeface="STKaiti" panose="02010600040101010101" pitchFamily="2" charset="-122"/>
              </a:rPr>
              <a:t>redit: </a:t>
            </a:r>
            <a:r>
              <a:rPr lang="en-US" dirty="0">
                <a:solidFill>
                  <a:schemeClr val="bg1"/>
                </a:solidFill>
                <a:latin typeface="STKaiti" panose="02010600040101010101" pitchFamily="2" charset="-122"/>
                <a:ea typeface="STKaiti" panose="02010600040101010101" pitchFamily="2" charset="-122"/>
                <a:hlinkClick r:id="rId3">
                  <a:extLst>
                    <a:ext uri="{A12FA001-AC4F-418D-AE19-62706E023703}">
                      <ahyp:hlinkClr xmlns:ahyp="http://schemas.microsoft.com/office/drawing/2018/hyperlinkcolor" val="tx"/>
                    </a:ext>
                  </a:extLst>
                </a:hlinkClick>
              </a:rPr>
              <a:t>https://www.hep.ucl.ac.uk/~pbolton/</a:t>
            </a:r>
            <a:endParaRPr lang="en-TW" dirty="0">
              <a:solidFill>
                <a:schemeClr val="bg1"/>
              </a:solidFill>
              <a:latin typeface="STKaiti" panose="02010600040101010101" pitchFamily="2" charset="-122"/>
              <a:ea typeface="STKaiti" panose="02010600040101010101" pitchFamily="2" charset="-122"/>
            </a:endParaRPr>
          </a:p>
        </p:txBody>
      </p:sp>
      <p:pic>
        <p:nvPicPr>
          <p:cNvPr id="6" name="Picture 5">
            <a:extLst>
              <a:ext uri="{FF2B5EF4-FFF2-40B4-BE49-F238E27FC236}">
                <a16:creationId xmlns:a16="http://schemas.microsoft.com/office/drawing/2014/main" id="{2FE470CF-8042-3779-D93D-4469B0FA84E5}"/>
              </a:ext>
            </a:extLst>
          </p:cNvPr>
          <p:cNvPicPr>
            <a:picLocks noChangeAspect="1"/>
          </p:cNvPicPr>
          <p:nvPr/>
        </p:nvPicPr>
        <p:blipFill>
          <a:blip r:embed="rId4"/>
          <a:stretch>
            <a:fillRect/>
          </a:stretch>
        </p:blipFill>
        <p:spPr>
          <a:xfrm>
            <a:off x="2880000" y="1944000"/>
            <a:ext cx="12534901" cy="7920000"/>
          </a:xfrm>
          <a:prstGeom prst="rect">
            <a:avLst/>
          </a:prstGeom>
        </p:spPr>
      </p:pic>
    </p:spTree>
    <p:extLst>
      <p:ext uri="{BB962C8B-B14F-4D97-AF65-F5344CB8AC3E}">
        <p14:creationId xmlns:p14="http://schemas.microsoft.com/office/powerpoint/2010/main" val="8471391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41815"/>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Combined Result: Muon flavor</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24</a:t>
            </a:r>
            <a:endParaRPr lang="en-US" b="1" dirty="0">
              <a:solidFill>
                <a:schemeClr val="bg1"/>
              </a:solidFill>
              <a:latin typeface="Bodoni MT" panose="02070603080606020203" pitchFamily="18" charset="77"/>
            </a:endParaRPr>
          </a:p>
        </p:txBody>
      </p:sp>
      <p:sp>
        <p:nvSpPr>
          <p:cNvPr id="9" name="TextBox 8">
            <a:extLst>
              <a:ext uri="{FF2B5EF4-FFF2-40B4-BE49-F238E27FC236}">
                <a16:creationId xmlns:a16="http://schemas.microsoft.com/office/drawing/2014/main" id="{111971AC-DA79-FD83-7CAC-AFE998BE7C0F}"/>
              </a:ext>
            </a:extLst>
          </p:cNvPr>
          <p:cNvSpPr txBox="1"/>
          <p:nvPr/>
        </p:nvSpPr>
        <p:spPr>
          <a:xfrm>
            <a:off x="15480704" y="8738415"/>
            <a:ext cx="2048895" cy="923330"/>
          </a:xfrm>
          <a:prstGeom prst="rect">
            <a:avLst/>
          </a:prstGeom>
          <a:noFill/>
        </p:spPr>
        <p:txBody>
          <a:bodyPr wrap="square" rtlCol="0">
            <a:spAutoFit/>
          </a:bodyPr>
          <a:lstStyle/>
          <a:p>
            <a:r>
              <a:rPr lang="en-US" dirty="0">
                <a:solidFill>
                  <a:schemeClr val="bg1"/>
                </a:solidFill>
                <a:latin typeface="STKaiti" panose="02010600040101010101" pitchFamily="2" charset="-122"/>
                <a:ea typeface="STKaiti" panose="02010600040101010101" pitchFamily="2" charset="-122"/>
              </a:rPr>
              <a:t>Data c</a:t>
            </a:r>
            <a:r>
              <a:rPr lang="en-TW" dirty="0">
                <a:solidFill>
                  <a:schemeClr val="bg1"/>
                </a:solidFill>
                <a:latin typeface="STKaiti" panose="02010600040101010101" pitchFamily="2" charset="-122"/>
                <a:ea typeface="STKaiti" panose="02010600040101010101" pitchFamily="2" charset="-122"/>
              </a:rPr>
              <a:t>redit: </a:t>
            </a:r>
            <a:r>
              <a:rPr lang="en-US" dirty="0">
                <a:solidFill>
                  <a:schemeClr val="bg1"/>
                </a:solidFill>
                <a:latin typeface="STKaiti" panose="02010600040101010101" pitchFamily="2" charset="-122"/>
                <a:ea typeface="STKaiti" panose="02010600040101010101" pitchFamily="2" charset="-122"/>
                <a:hlinkClick r:id="rId3">
                  <a:extLst>
                    <a:ext uri="{A12FA001-AC4F-418D-AE19-62706E023703}">
                      <ahyp:hlinkClr xmlns:ahyp="http://schemas.microsoft.com/office/drawing/2018/hyperlinkcolor" val="tx"/>
                    </a:ext>
                  </a:extLst>
                </a:hlinkClick>
              </a:rPr>
              <a:t>https://www.hep.ucl.ac.uk/~pbolton/</a:t>
            </a:r>
            <a:endParaRPr lang="en-TW" dirty="0">
              <a:solidFill>
                <a:schemeClr val="bg1"/>
              </a:solidFill>
              <a:latin typeface="STKaiti" panose="02010600040101010101" pitchFamily="2" charset="-122"/>
              <a:ea typeface="STKaiti" panose="02010600040101010101" pitchFamily="2" charset="-122"/>
            </a:endParaRPr>
          </a:p>
        </p:txBody>
      </p:sp>
      <p:pic>
        <p:nvPicPr>
          <p:cNvPr id="6" name="Picture 5">
            <a:extLst>
              <a:ext uri="{FF2B5EF4-FFF2-40B4-BE49-F238E27FC236}">
                <a16:creationId xmlns:a16="http://schemas.microsoft.com/office/drawing/2014/main" id="{18052D12-4AF6-1955-F971-E47C08523311}"/>
              </a:ext>
            </a:extLst>
          </p:cNvPr>
          <p:cNvPicPr>
            <a:picLocks noChangeAspect="1"/>
          </p:cNvPicPr>
          <p:nvPr/>
        </p:nvPicPr>
        <p:blipFill>
          <a:blip r:embed="rId4"/>
          <a:stretch>
            <a:fillRect/>
          </a:stretch>
        </p:blipFill>
        <p:spPr>
          <a:xfrm>
            <a:off x="2880000" y="1944000"/>
            <a:ext cx="12559384" cy="7920000"/>
          </a:xfrm>
          <a:prstGeom prst="rect">
            <a:avLst/>
          </a:prstGeom>
        </p:spPr>
      </p:pic>
    </p:spTree>
    <p:extLst>
      <p:ext uri="{BB962C8B-B14F-4D97-AF65-F5344CB8AC3E}">
        <p14:creationId xmlns:p14="http://schemas.microsoft.com/office/powerpoint/2010/main" val="38526732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41815"/>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Combined Result: Tau flavor</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25</a:t>
            </a:r>
            <a:endParaRPr lang="en-US" b="1" dirty="0">
              <a:solidFill>
                <a:schemeClr val="bg1"/>
              </a:solidFill>
              <a:latin typeface="Bodoni MT" panose="02070603080606020203" pitchFamily="18" charset="77"/>
            </a:endParaRPr>
          </a:p>
        </p:txBody>
      </p:sp>
      <p:sp>
        <p:nvSpPr>
          <p:cNvPr id="10" name="TextBox 9">
            <a:extLst>
              <a:ext uri="{FF2B5EF4-FFF2-40B4-BE49-F238E27FC236}">
                <a16:creationId xmlns:a16="http://schemas.microsoft.com/office/drawing/2014/main" id="{AC185EF3-F871-750E-4323-E12D11870FB6}"/>
              </a:ext>
            </a:extLst>
          </p:cNvPr>
          <p:cNvSpPr txBox="1"/>
          <p:nvPr/>
        </p:nvSpPr>
        <p:spPr>
          <a:xfrm>
            <a:off x="15480704" y="8738415"/>
            <a:ext cx="2048895" cy="923330"/>
          </a:xfrm>
          <a:prstGeom prst="rect">
            <a:avLst/>
          </a:prstGeom>
          <a:noFill/>
        </p:spPr>
        <p:txBody>
          <a:bodyPr wrap="square" rtlCol="0">
            <a:spAutoFit/>
          </a:bodyPr>
          <a:lstStyle/>
          <a:p>
            <a:r>
              <a:rPr lang="en-US" dirty="0">
                <a:solidFill>
                  <a:schemeClr val="bg1"/>
                </a:solidFill>
                <a:latin typeface="STKaiti" panose="02010600040101010101" pitchFamily="2" charset="-122"/>
                <a:ea typeface="STKaiti" panose="02010600040101010101" pitchFamily="2" charset="-122"/>
              </a:rPr>
              <a:t>Data c</a:t>
            </a:r>
            <a:r>
              <a:rPr lang="en-TW" dirty="0">
                <a:solidFill>
                  <a:schemeClr val="bg1"/>
                </a:solidFill>
                <a:latin typeface="STKaiti" panose="02010600040101010101" pitchFamily="2" charset="-122"/>
                <a:ea typeface="STKaiti" panose="02010600040101010101" pitchFamily="2" charset="-122"/>
              </a:rPr>
              <a:t>redit: </a:t>
            </a:r>
            <a:r>
              <a:rPr lang="en-US" dirty="0">
                <a:solidFill>
                  <a:schemeClr val="bg1"/>
                </a:solidFill>
                <a:latin typeface="STKaiti" panose="02010600040101010101" pitchFamily="2" charset="-122"/>
                <a:ea typeface="STKaiti" panose="02010600040101010101" pitchFamily="2" charset="-122"/>
                <a:hlinkClick r:id="rId3">
                  <a:extLst>
                    <a:ext uri="{A12FA001-AC4F-418D-AE19-62706E023703}">
                      <ahyp:hlinkClr xmlns:ahyp="http://schemas.microsoft.com/office/drawing/2018/hyperlinkcolor" val="tx"/>
                    </a:ext>
                  </a:extLst>
                </a:hlinkClick>
              </a:rPr>
              <a:t>https://www.hep.ucl.ac.uk/~pbolton/</a:t>
            </a:r>
            <a:endParaRPr lang="en-TW" dirty="0">
              <a:solidFill>
                <a:schemeClr val="bg1"/>
              </a:solidFill>
              <a:latin typeface="STKaiti" panose="02010600040101010101" pitchFamily="2" charset="-122"/>
              <a:ea typeface="STKaiti" panose="02010600040101010101" pitchFamily="2" charset="-122"/>
            </a:endParaRPr>
          </a:p>
        </p:txBody>
      </p:sp>
      <p:pic>
        <p:nvPicPr>
          <p:cNvPr id="6" name="Picture 5">
            <a:extLst>
              <a:ext uri="{FF2B5EF4-FFF2-40B4-BE49-F238E27FC236}">
                <a16:creationId xmlns:a16="http://schemas.microsoft.com/office/drawing/2014/main" id="{0D02C0ED-E580-9487-1A34-C125979BD5B6}"/>
              </a:ext>
            </a:extLst>
          </p:cNvPr>
          <p:cNvPicPr>
            <a:picLocks noChangeAspect="1"/>
          </p:cNvPicPr>
          <p:nvPr/>
        </p:nvPicPr>
        <p:blipFill>
          <a:blip r:embed="rId4"/>
          <a:stretch>
            <a:fillRect/>
          </a:stretch>
        </p:blipFill>
        <p:spPr>
          <a:xfrm>
            <a:off x="2880000" y="1944000"/>
            <a:ext cx="12496271" cy="7920000"/>
          </a:xfrm>
          <a:prstGeom prst="rect">
            <a:avLst/>
          </a:prstGeom>
        </p:spPr>
      </p:pic>
    </p:spTree>
    <p:extLst>
      <p:ext uri="{BB962C8B-B14F-4D97-AF65-F5344CB8AC3E}">
        <p14:creationId xmlns:p14="http://schemas.microsoft.com/office/powerpoint/2010/main" val="5550993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7116300" cy="1241815"/>
          </a:xfrm>
          <a:prstGeom prst="rect">
            <a:avLst/>
          </a:prstGeom>
        </p:spPr>
        <p:txBody>
          <a:bodyPr wrap="square" lIns="0" tIns="0" rIns="0" bIns="0" rtlCol="0" anchor="t">
            <a:spAutoFit/>
          </a:bodyPr>
          <a:lstStyle/>
          <a:p>
            <a:pPr marL="0" lvl="0" indent="0">
              <a:lnSpc>
                <a:spcPts val="10200"/>
              </a:lnSpc>
              <a:spcBef>
                <a:spcPct val="0"/>
              </a:spcBef>
            </a:pPr>
            <a:r>
              <a:rPr lang="en-US" sz="72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Conclusion</a:t>
            </a:r>
            <a:endParaRPr lang="en-US" sz="72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mc:AlternateContent xmlns:mc="http://schemas.openxmlformats.org/markup-compatibility/2006" xmlns:a14="http://schemas.microsoft.com/office/drawing/2010/main">
        <mc:Choice Requires="a14">
          <p:sp>
            <p:nvSpPr>
              <p:cNvPr id="16" name="TextBox 4">
                <a:extLst>
                  <a:ext uri="{FF2B5EF4-FFF2-40B4-BE49-F238E27FC236}">
                    <a16:creationId xmlns:a16="http://schemas.microsoft.com/office/drawing/2014/main" id="{8B5088D9-B87B-601C-B354-188EE105072C}"/>
                  </a:ext>
                </a:extLst>
              </p:cNvPr>
              <p:cNvSpPr txBox="1"/>
              <p:nvPr/>
            </p:nvSpPr>
            <p:spPr>
              <a:xfrm>
                <a:off x="1028700" y="1769941"/>
                <a:ext cx="16230600" cy="4321311"/>
              </a:xfrm>
              <a:prstGeom prst="rect">
                <a:avLst/>
              </a:prstGeom>
            </p:spPr>
            <p:txBody>
              <a:bodyPr lIns="0" tIns="0" rIns="0" bIns="0" rtlCol="0" anchor="t">
                <a:spAutoFit/>
              </a:bodyPr>
              <a:lstStyle/>
              <a:p>
                <a:pPr lvl="0">
                  <a:lnSpc>
                    <a:spcPct val="90000"/>
                  </a:lnSpc>
                  <a:spcBef>
                    <a:spcPct val="0"/>
                  </a:spcBef>
                </a:pPr>
                <a:r>
                  <a:rPr lang="en-US" sz="4400" u="none" dirty="0">
                    <a:solidFill>
                      <a:srgbClr val="FFFFFF"/>
                    </a:solidFill>
                    <a:latin typeface="STKaiti" panose="02010600040101010101" pitchFamily="2" charset="-122"/>
                    <a:ea typeface="STKaiti" panose="02010600040101010101" pitchFamily="2" charset="-122"/>
                  </a:rPr>
                  <a:t>We improve the BBN constraint on </a:t>
                </a:r>
                <a:r>
                  <a:rPr lang="en-US" sz="4400" dirty="0">
                    <a:solidFill>
                      <a:srgbClr val="FFFFFF"/>
                    </a:solidFill>
                    <a:latin typeface="STKaiti" panose="02010600040101010101" pitchFamily="2" charset="-122"/>
                    <a:ea typeface="STKaiti" panose="02010600040101010101" pitchFamily="2" charset="-122"/>
                  </a:rPr>
                  <a:t>heavy neutrino</a:t>
                </a:r>
                <a:r>
                  <a:rPr lang="en-US" sz="4400" u="none" dirty="0">
                    <a:solidFill>
                      <a:srgbClr val="FFFFFF"/>
                    </a:solidFill>
                    <a:latin typeface="STKaiti" panose="02010600040101010101" pitchFamily="2" charset="-122"/>
                    <a:ea typeface="STKaiti" panose="02010600040101010101" pitchFamily="2" charset="-122"/>
                  </a:rPr>
                  <a:t> by considering</a:t>
                </a:r>
              </a:p>
              <a:p>
                <a:pPr marL="1200150" lvl="1" indent="-742950">
                  <a:lnSpc>
                    <a:spcPct val="90000"/>
                  </a:lnSpc>
                  <a:spcBef>
                    <a:spcPct val="0"/>
                  </a:spcBef>
                  <a:buFont typeface="+mj-lt"/>
                  <a:buAutoNum type="arabicParenR"/>
                </a:pPr>
                <a:r>
                  <a:rPr lang="en-US" sz="4400" u="none" dirty="0">
                    <a:solidFill>
                      <a:srgbClr val="FFFFFF"/>
                    </a:solidFill>
                    <a:latin typeface="STKaiti" panose="02010600040101010101" pitchFamily="2" charset="-122"/>
                    <a:ea typeface="STKaiti" panose="02010600040101010101" pitchFamily="2" charset="-122"/>
                  </a:rPr>
                  <a:t>Temporary </a:t>
                </a:r>
                <a:r>
                  <a:rPr lang="en-US" sz="4400" dirty="0">
                    <a:solidFill>
                      <a:srgbClr val="FFFFFF"/>
                    </a:solidFill>
                    <a:latin typeface="STKaiti" panose="02010600040101010101" pitchFamily="2" charset="-122"/>
                    <a:ea typeface="STKaiti" panose="02010600040101010101" pitchFamily="2" charset="-122"/>
                  </a:rPr>
                  <a:t>m</a:t>
                </a:r>
                <a:r>
                  <a:rPr lang="en-US" sz="4400" u="none" dirty="0">
                    <a:solidFill>
                      <a:srgbClr val="FFFFFF"/>
                    </a:solidFill>
                    <a:latin typeface="STKaiti" panose="02010600040101010101" pitchFamily="2" charset="-122"/>
                    <a:ea typeface="STKaiti" panose="02010600040101010101" pitchFamily="2" charset="-122"/>
                  </a:rPr>
                  <a:t>atter d</a:t>
                </a:r>
                <a:r>
                  <a:rPr lang="en-US" sz="4400" dirty="0">
                    <a:solidFill>
                      <a:srgbClr val="FFFFFF"/>
                    </a:solidFill>
                    <a:latin typeface="STKaiti" panose="02010600040101010101" pitchFamily="2" charset="-122"/>
                    <a:ea typeface="STKaiti" panose="02010600040101010101" pitchFamily="2" charset="-122"/>
                  </a:rPr>
                  <a:t>omination(</a:t>
                </a:r>
                <a14:m>
                  <m:oMath xmlns:m="http://schemas.openxmlformats.org/officeDocument/2006/math">
                    <m:sSub>
                      <m:sSubPr>
                        <m:ctrlPr>
                          <a:rPr lang="en-US" sz="4400" b="0" i="1" smtClean="0">
                            <a:solidFill>
                              <a:srgbClr val="FFFFFF"/>
                            </a:solidFill>
                            <a:latin typeface="Cambria Math" panose="02040503050406030204" pitchFamily="18" charset="0"/>
                            <a:ea typeface="Cambria Math" panose="02040503050406030204" pitchFamily="18" charset="0"/>
                          </a:rPr>
                        </m:ctrlPr>
                      </m:sSubPr>
                      <m:e>
                        <m:r>
                          <a:rPr lang="en-US" sz="4400" i="1" smtClean="0">
                            <a:solidFill>
                              <a:srgbClr val="FFFFFF"/>
                            </a:solidFill>
                            <a:latin typeface="Cambria Math" panose="02040503050406030204" pitchFamily="18" charset="0"/>
                            <a:ea typeface="Cambria Math" panose="02040503050406030204" pitchFamily="18" charset="0"/>
                          </a:rPr>
                          <m:t>𝜌</m:t>
                        </m:r>
                      </m:e>
                      <m:sub>
                        <m:sSub>
                          <m:sSubPr>
                            <m:ctrlPr>
                              <a:rPr lang="en-US" sz="4400" b="0" i="1" smtClean="0">
                                <a:solidFill>
                                  <a:srgbClr val="FFFFFF"/>
                                </a:solidFill>
                                <a:latin typeface="Cambria Math" panose="02040503050406030204" pitchFamily="18" charset="0"/>
                                <a:ea typeface="Cambria Math" panose="02040503050406030204" pitchFamily="18" charset="0"/>
                              </a:rPr>
                            </m:ctrlPr>
                          </m:sSubPr>
                          <m:e>
                            <m:r>
                              <a:rPr lang="en-US" sz="4400" b="0" i="1" smtClean="0">
                                <a:solidFill>
                                  <a:srgbClr val="FFFFFF"/>
                                </a:solidFill>
                                <a:latin typeface="Cambria Math" panose="02040503050406030204" pitchFamily="18" charset="0"/>
                                <a:ea typeface="Cambria Math" panose="02040503050406030204" pitchFamily="18" charset="0"/>
                              </a:rPr>
                              <m:t>𝜈</m:t>
                            </m:r>
                          </m:e>
                          <m:sub>
                            <m:r>
                              <a:rPr lang="en-US" sz="4400" b="0" i="1" smtClean="0">
                                <a:solidFill>
                                  <a:srgbClr val="FFFFFF"/>
                                </a:solidFill>
                                <a:latin typeface="Cambria Math" panose="02040503050406030204" pitchFamily="18" charset="0"/>
                                <a:ea typeface="Cambria Math" panose="02040503050406030204" pitchFamily="18" charset="0"/>
                              </a:rPr>
                              <m:t>𝑠</m:t>
                            </m:r>
                          </m:sub>
                        </m:sSub>
                      </m:sub>
                    </m:sSub>
                    <m:r>
                      <a:rPr lang="en-US" sz="4400" b="0" i="1" smtClean="0">
                        <a:solidFill>
                          <a:srgbClr val="FFFFFF"/>
                        </a:solidFill>
                        <a:latin typeface="Cambria Math" panose="02040503050406030204" pitchFamily="18" charset="0"/>
                        <a:ea typeface="Cambria Math" panose="02040503050406030204" pitchFamily="18" charset="0"/>
                      </a:rPr>
                      <m:t>&gt;</m:t>
                    </m:r>
                    <m:sSub>
                      <m:sSubPr>
                        <m:ctrlPr>
                          <a:rPr lang="en-US" sz="4400" b="0" i="1" smtClean="0">
                            <a:solidFill>
                              <a:srgbClr val="FFFFFF"/>
                            </a:solidFill>
                            <a:latin typeface="Cambria Math" panose="02040503050406030204" pitchFamily="18" charset="0"/>
                            <a:ea typeface="Cambria Math" panose="02040503050406030204" pitchFamily="18" charset="0"/>
                          </a:rPr>
                        </m:ctrlPr>
                      </m:sSubPr>
                      <m:e>
                        <m:r>
                          <a:rPr lang="en-US" sz="4400" b="0" i="1" smtClean="0">
                            <a:solidFill>
                              <a:srgbClr val="FFFFFF"/>
                            </a:solidFill>
                            <a:latin typeface="Cambria Math" panose="02040503050406030204" pitchFamily="18" charset="0"/>
                            <a:ea typeface="Cambria Math" panose="02040503050406030204" pitchFamily="18" charset="0"/>
                          </a:rPr>
                          <m:t>𝜌</m:t>
                        </m:r>
                      </m:e>
                      <m:sub>
                        <m:r>
                          <a:rPr lang="en-US" sz="4400" b="0" i="1" smtClean="0">
                            <a:solidFill>
                              <a:srgbClr val="FFFFFF"/>
                            </a:solidFill>
                            <a:latin typeface="Cambria Math" panose="02040503050406030204" pitchFamily="18" charset="0"/>
                            <a:ea typeface="Cambria Math" panose="02040503050406030204" pitchFamily="18" charset="0"/>
                          </a:rPr>
                          <m:t>𝑟</m:t>
                        </m:r>
                      </m:sub>
                    </m:sSub>
                  </m:oMath>
                </a14:m>
                <a:r>
                  <a:rPr lang="en-US" sz="4400" dirty="0">
                    <a:solidFill>
                      <a:srgbClr val="FFFFFF"/>
                    </a:solidFill>
                    <a:latin typeface="STKaiti" panose="02010600040101010101" pitchFamily="2" charset="-122"/>
                    <a:ea typeface="STKaiti" panose="02010600040101010101" pitchFamily="2" charset="-122"/>
                  </a:rPr>
                  <a:t>)        </a:t>
                </a:r>
              </a:p>
              <a:p>
                <a:pPr marL="1200150" lvl="1" indent="-742950">
                  <a:lnSpc>
                    <a:spcPct val="90000"/>
                  </a:lnSpc>
                  <a:spcBef>
                    <a:spcPct val="0"/>
                  </a:spcBef>
                  <a:buFont typeface="+mj-lt"/>
                  <a:buAutoNum type="arabicParenR"/>
                </a:pPr>
                <a:r>
                  <a:rPr lang="en-US" sz="4400" u="none" dirty="0">
                    <a:solidFill>
                      <a:srgbClr val="FFFFFF"/>
                    </a:solidFill>
                    <a:latin typeface="STKaiti" panose="02010600040101010101" pitchFamily="2" charset="-122"/>
                    <a:ea typeface="STKaiti" panose="02010600040101010101" pitchFamily="2" charset="-122"/>
                  </a:rPr>
                  <a:t>Decay </a:t>
                </a:r>
                <a:r>
                  <a:rPr lang="en-US" sz="4400" dirty="0">
                    <a:solidFill>
                      <a:srgbClr val="FFFFFF"/>
                    </a:solidFill>
                    <a:latin typeface="STKaiti" panose="02010600040101010101" pitchFamily="2" charset="-122"/>
                    <a:ea typeface="STKaiti" panose="02010600040101010101" pitchFamily="2" charset="-122"/>
                  </a:rPr>
                  <a:t>e</a:t>
                </a:r>
                <a:r>
                  <a:rPr lang="en-US" sz="4400" u="none" dirty="0">
                    <a:solidFill>
                      <a:srgbClr val="FFFFFF"/>
                    </a:solidFill>
                    <a:latin typeface="STKaiti" panose="02010600040101010101" pitchFamily="2" charset="-122"/>
                    <a:ea typeface="STKaiti" panose="02010600040101010101" pitchFamily="2" charset="-122"/>
                  </a:rPr>
                  <a:t>ffects</a:t>
                </a:r>
              </a:p>
              <a:p>
                <a:pPr marL="1657350" lvl="2" indent="-742950">
                  <a:lnSpc>
                    <a:spcPct val="90000"/>
                  </a:lnSpc>
                  <a:spcBef>
                    <a:spcPct val="0"/>
                  </a:spcBef>
                  <a:buFont typeface="+mj-lt"/>
                  <a:buAutoNum type="alphaLcParenR"/>
                </a:pPr>
                <a:r>
                  <a:rPr lang="en-US" sz="4400" dirty="0">
                    <a:solidFill>
                      <a:srgbClr val="FFFFFF"/>
                    </a:solidFill>
                    <a:latin typeface="STKaiti" panose="02010600040101010101" pitchFamily="2" charset="-122"/>
                    <a:ea typeface="STKaiti" panose="02010600040101010101" pitchFamily="2" charset="-122"/>
                  </a:rPr>
                  <a:t>Photodissociation</a:t>
                </a:r>
              </a:p>
              <a:p>
                <a:pPr marL="1657350" lvl="2" indent="-742950">
                  <a:lnSpc>
                    <a:spcPct val="90000"/>
                  </a:lnSpc>
                  <a:spcBef>
                    <a:spcPct val="0"/>
                  </a:spcBef>
                  <a:buFont typeface="+mj-lt"/>
                  <a:buAutoNum type="alphaLcParenR"/>
                </a:pPr>
                <a:r>
                  <a:rPr lang="en-US" sz="4400" dirty="0">
                    <a:solidFill>
                      <a:srgbClr val="FFFFFF"/>
                    </a:solidFill>
                    <a:latin typeface="STKaiti" panose="02010600040101010101" pitchFamily="2" charset="-122"/>
                    <a:ea typeface="STKaiti" panose="02010600040101010101" pitchFamily="2" charset="-122"/>
                  </a:rPr>
                  <a:t>Hadrodissociation</a:t>
                </a:r>
              </a:p>
              <a:p>
                <a:pPr marL="1657350" lvl="2" indent="-742950">
                  <a:lnSpc>
                    <a:spcPct val="90000"/>
                  </a:lnSpc>
                  <a:spcBef>
                    <a:spcPct val="0"/>
                  </a:spcBef>
                  <a:buFont typeface="+mj-lt"/>
                  <a:buAutoNum type="alphaLcParenR"/>
                </a:pPr>
                <a:r>
                  <a:rPr lang="en-US" sz="4400" u="none" dirty="0">
                    <a:solidFill>
                      <a:srgbClr val="FFFFFF"/>
                    </a:solidFill>
                    <a:latin typeface="STKaiti" panose="02010600040101010101" pitchFamily="2" charset="-122"/>
                    <a:ea typeface="STKaiti" panose="02010600040101010101" pitchFamily="2" charset="-122"/>
                  </a:rPr>
                  <a:t>Nucleon conversion by charged mesons</a:t>
                </a:r>
              </a:p>
              <a:p>
                <a:pPr marL="1657350" lvl="2" indent="-742950">
                  <a:lnSpc>
                    <a:spcPct val="90000"/>
                  </a:lnSpc>
                  <a:spcBef>
                    <a:spcPct val="0"/>
                  </a:spcBef>
                  <a:buFont typeface="+mj-lt"/>
                  <a:buAutoNum type="alphaLcParenR"/>
                </a:pPr>
                <a:r>
                  <a:rPr lang="en-US" sz="4400" dirty="0">
                    <a:solidFill>
                      <a:srgbClr val="FFFFFF"/>
                    </a:solidFill>
                    <a:latin typeface="STKaiti" panose="02010600040101010101" pitchFamily="2" charset="-122"/>
                    <a:ea typeface="STKaiti" panose="02010600040101010101" pitchFamily="2" charset="-122"/>
                  </a:rPr>
                  <a:t>Nucleon conversion by neutrinos</a:t>
                </a:r>
                <a:endParaRPr lang="en-US" sz="4400" u="none" dirty="0">
                  <a:solidFill>
                    <a:srgbClr val="FFFFFF"/>
                  </a:solidFill>
                  <a:latin typeface="STKaiti" panose="02010600040101010101" pitchFamily="2" charset="-122"/>
                  <a:ea typeface="STKaiti" panose="02010600040101010101" pitchFamily="2" charset="-122"/>
                </a:endParaRPr>
              </a:p>
            </p:txBody>
          </p:sp>
        </mc:Choice>
        <mc:Fallback xmlns="">
          <p:sp>
            <p:nvSpPr>
              <p:cNvPr id="16" name="TextBox 4">
                <a:extLst>
                  <a:ext uri="{FF2B5EF4-FFF2-40B4-BE49-F238E27FC236}">
                    <a16:creationId xmlns:a16="http://schemas.microsoft.com/office/drawing/2014/main" id="{8B5088D9-B87B-601C-B354-188EE105072C}"/>
                  </a:ext>
                </a:extLst>
              </p:cNvPr>
              <p:cNvSpPr txBox="1">
                <a:spLocks noRot="1" noChangeAspect="1" noMove="1" noResize="1" noEditPoints="1" noAdjustHandles="1" noChangeArrowheads="1" noChangeShapeType="1" noTextEdit="1"/>
              </p:cNvSpPr>
              <p:nvPr/>
            </p:nvSpPr>
            <p:spPr>
              <a:xfrm>
                <a:off x="1028700" y="1769941"/>
                <a:ext cx="16230600" cy="4321311"/>
              </a:xfrm>
              <a:prstGeom prst="rect">
                <a:avLst/>
              </a:prstGeom>
              <a:blipFill>
                <a:blip r:embed="rId2"/>
                <a:stretch>
                  <a:fillRect l="-2113" t="-5572" b="-7038"/>
                </a:stretch>
              </a:blipFill>
            </p:spPr>
            <p:txBody>
              <a:bodyPr/>
              <a:lstStyle/>
              <a:p>
                <a:r>
                  <a:rPr lang="en-TW">
                    <a:noFill/>
                  </a:rPr>
                  <a:t> </a:t>
                </a:r>
              </a:p>
            </p:txBody>
          </p:sp>
        </mc:Fallback>
      </mc:AlternateContent>
      <p:pic>
        <p:nvPicPr>
          <p:cNvPr id="8" name="Picture 7">
            <a:extLst>
              <a:ext uri="{FF2B5EF4-FFF2-40B4-BE49-F238E27FC236}">
                <a16:creationId xmlns:a16="http://schemas.microsoft.com/office/drawing/2014/main" id="{69A98A01-35BD-19FA-D62F-A89014345DDD}"/>
              </a:ext>
            </a:extLst>
          </p:cNvPr>
          <p:cNvPicPr>
            <a:picLocks noChangeAspect="1"/>
          </p:cNvPicPr>
          <p:nvPr/>
        </p:nvPicPr>
        <p:blipFill>
          <a:blip r:embed="rId3"/>
          <a:stretch>
            <a:fillRect/>
          </a:stretch>
        </p:blipFill>
        <p:spPr>
          <a:xfrm>
            <a:off x="12096328" y="6188036"/>
            <a:ext cx="5964130" cy="3780000"/>
          </a:xfrm>
          <a:prstGeom prst="rect">
            <a:avLst/>
          </a:prstGeom>
        </p:spPr>
      </p:pic>
      <p:pic>
        <p:nvPicPr>
          <p:cNvPr id="10" name="Picture 9">
            <a:extLst>
              <a:ext uri="{FF2B5EF4-FFF2-40B4-BE49-F238E27FC236}">
                <a16:creationId xmlns:a16="http://schemas.microsoft.com/office/drawing/2014/main" id="{F836C6FA-CEF3-C502-97C6-F60FEA3F954D}"/>
              </a:ext>
            </a:extLst>
          </p:cNvPr>
          <p:cNvPicPr>
            <a:picLocks noChangeAspect="1"/>
          </p:cNvPicPr>
          <p:nvPr/>
        </p:nvPicPr>
        <p:blipFill>
          <a:blip r:embed="rId4"/>
          <a:stretch>
            <a:fillRect/>
          </a:stretch>
        </p:blipFill>
        <p:spPr>
          <a:xfrm>
            <a:off x="6119664" y="6188036"/>
            <a:ext cx="5994251" cy="3780000"/>
          </a:xfrm>
          <a:prstGeom prst="rect">
            <a:avLst/>
          </a:prstGeom>
        </p:spPr>
      </p:pic>
      <p:pic>
        <p:nvPicPr>
          <p:cNvPr id="12" name="Picture 11">
            <a:extLst>
              <a:ext uri="{FF2B5EF4-FFF2-40B4-BE49-F238E27FC236}">
                <a16:creationId xmlns:a16="http://schemas.microsoft.com/office/drawing/2014/main" id="{515F83BF-5F66-0043-9794-F9D47654C7F5}"/>
              </a:ext>
            </a:extLst>
          </p:cNvPr>
          <p:cNvPicPr>
            <a:picLocks noChangeAspect="1"/>
          </p:cNvPicPr>
          <p:nvPr/>
        </p:nvPicPr>
        <p:blipFill>
          <a:blip r:embed="rId5"/>
          <a:stretch>
            <a:fillRect/>
          </a:stretch>
        </p:blipFill>
        <p:spPr>
          <a:xfrm>
            <a:off x="148983" y="6188036"/>
            <a:ext cx="5982566" cy="3780000"/>
          </a:xfrm>
          <a:prstGeom prst="rect">
            <a:avLst/>
          </a:prstGeom>
        </p:spPr>
      </p:pic>
    </p:spTree>
    <p:extLst>
      <p:ext uri="{BB962C8B-B14F-4D97-AF65-F5344CB8AC3E}">
        <p14:creationId xmlns:p14="http://schemas.microsoft.com/office/powerpoint/2010/main" val="37714542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2" name="Freeform 2"/>
          <p:cNvSpPr/>
          <p:nvPr/>
        </p:nvSpPr>
        <p:spPr>
          <a:xfrm>
            <a:off x="-975565" y="-4419942"/>
            <a:ext cx="10897285" cy="10897285"/>
          </a:xfrm>
          <a:custGeom>
            <a:avLst/>
            <a:gdLst/>
            <a:ahLst/>
            <a:cxnLst/>
            <a:rect l="l" t="t" r="r" b="b"/>
            <a:pathLst>
              <a:path w="10897285" h="10897285">
                <a:moveTo>
                  <a:pt x="0" y="0"/>
                </a:moveTo>
                <a:lnTo>
                  <a:pt x="10897285" y="0"/>
                </a:lnTo>
                <a:lnTo>
                  <a:pt x="10897285" y="10897284"/>
                </a:lnTo>
                <a:lnTo>
                  <a:pt x="0" y="1089728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TW"/>
          </a:p>
        </p:txBody>
      </p:sp>
      <p:sp>
        <p:nvSpPr>
          <p:cNvPr id="3" name="Freeform 3"/>
          <p:cNvSpPr/>
          <p:nvPr/>
        </p:nvSpPr>
        <p:spPr>
          <a:xfrm>
            <a:off x="-4936890" y="-551800"/>
            <a:ext cx="11931180" cy="11931180"/>
          </a:xfrm>
          <a:custGeom>
            <a:avLst/>
            <a:gdLst/>
            <a:ahLst/>
            <a:cxnLst/>
            <a:rect l="l" t="t" r="r" b="b"/>
            <a:pathLst>
              <a:path w="11931180" h="11931180">
                <a:moveTo>
                  <a:pt x="0" y="0"/>
                </a:moveTo>
                <a:lnTo>
                  <a:pt x="11931179" y="0"/>
                </a:lnTo>
                <a:lnTo>
                  <a:pt x="11931179" y="11931180"/>
                </a:lnTo>
                <a:lnTo>
                  <a:pt x="0" y="1193118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TW"/>
          </a:p>
        </p:txBody>
      </p:sp>
      <p:sp>
        <p:nvSpPr>
          <p:cNvPr id="4" name="Freeform 4"/>
          <p:cNvSpPr/>
          <p:nvPr/>
        </p:nvSpPr>
        <p:spPr>
          <a:xfrm>
            <a:off x="12283657" y="4118389"/>
            <a:ext cx="9093135" cy="9093135"/>
          </a:xfrm>
          <a:custGeom>
            <a:avLst/>
            <a:gdLst/>
            <a:ahLst/>
            <a:cxnLst/>
            <a:rect l="l" t="t" r="r" b="b"/>
            <a:pathLst>
              <a:path w="9093135" h="9093135">
                <a:moveTo>
                  <a:pt x="0" y="0"/>
                </a:moveTo>
                <a:lnTo>
                  <a:pt x="9093134" y="0"/>
                </a:lnTo>
                <a:lnTo>
                  <a:pt x="9093134" y="9093135"/>
                </a:lnTo>
                <a:lnTo>
                  <a:pt x="0" y="909313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TW"/>
          </a:p>
        </p:txBody>
      </p:sp>
      <p:grpSp>
        <p:nvGrpSpPr>
          <p:cNvPr id="5" name="Group 5"/>
          <p:cNvGrpSpPr/>
          <p:nvPr/>
        </p:nvGrpSpPr>
        <p:grpSpPr>
          <a:xfrm>
            <a:off x="1028700" y="1028700"/>
            <a:ext cx="16230600" cy="8229600"/>
            <a:chOff x="0" y="0"/>
            <a:chExt cx="65816818" cy="33371908"/>
          </a:xfrm>
        </p:grpSpPr>
        <p:sp>
          <p:nvSpPr>
            <p:cNvPr id="6" name="Freeform 6"/>
            <p:cNvSpPr/>
            <p:nvPr/>
          </p:nvSpPr>
          <p:spPr>
            <a:xfrm>
              <a:off x="0" y="0"/>
              <a:ext cx="65816820" cy="33371907"/>
            </a:xfrm>
            <a:custGeom>
              <a:avLst/>
              <a:gdLst/>
              <a:ahLst/>
              <a:cxnLst/>
              <a:rect l="l" t="t" r="r" b="b"/>
              <a:pathLst>
                <a:path w="65816820" h="33371907">
                  <a:moveTo>
                    <a:pt x="0" y="0"/>
                  </a:moveTo>
                  <a:lnTo>
                    <a:pt x="0" y="33371907"/>
                  </a:lnTo>
                  <a:lnTo>
                    <a:pt x="65816820" y="33371907"/>
                  </a:lnTo>
                  <a:lnTo>
                    <a:pt x="65816820" y="0"/>
                  </a:lnTo>
                  <a:lnTo>
                    <a:pt x="0" y="0"/>
                  </a:lnTo>
                  <a:close/>
                  <a:moveTo>
                    <a:pt x="65755856" y="33310947"/>
                  </a:moveTo>
                  <a:lnTo>
                    <a:pt x="59690" y="33310947"/>
                  </a:lnTo>
                  <a:lnTo>
                    <a:pt x="59690" y="59690"/>
                  </a:lnTo>
                  <a:lnTo>
                    <a:pt x="65755856" y="59690"/>
                  </a:lnTo>
                  <a:lnTo>
                    <a:pt x="65755856" y="33310947"/>
                  </a:lnTo>
                  <a:close/>
                </a:path>
              </a:pathLst>
            </a:custGeom>
            <a:solidFill>
              <a:srgbClr val="FFFFFF"/>
            </a:solidFill>
          </p:spPr>
          <p:txBody>
            <a:bodyPr/>
            <a:lstStyle/>
            <a:p>
              <a:endParaRPr lang="en-TW"/>
            </a:p>
          </p:txBody>
        </p:sp>
      </p:grpSp>
      <p:sp>
        <p:nvSpPr>
          <p:cNvPr id="8" name="TextBox 8"/>
          <p:cNvSpPr txBox="1"/>
          <p:nvPr/>
        </p:nvSpPr>
        <p:spPr>
          <a:xfrm>
            <a:off x="1994635" y="4104102"/>
            <a:ext cx="14298731" cy="1309688"/>
          </a:xfrm>
          <a:prstGeom prst="rect">
            <a:avLst/>
          </a:prstGeom>
        </p:spPr>
        <p:txBody>
          <a:bodyPr lIns="0" tIns="0" rIns="0" bIns="0" rtlCol="0" anchor="t">
            <a:spAutoFit/>
          </a:bodyPr>
          <a:lstStyle/>
          <a:p>
            <a:pPr marL="0" lvl="0" indent="0" algn="ctr">
              <a:lnSpc>
                <a:spcPts val="10200"/>
              </a:lnSpc>
              <a:spcBef>
                <a:spcPct val="0"/>
              </a:spcBef>
            </a:pPr>
            <a:r>
              <a:rPr lang="en-US" sz="8500" u="none">
                <a:solidFill>
                  <a:srgbClr val="FFFFFF"/>
                </a:solidFill>
                <a:latin typeface="Neue Machina"/>
              </a:rPr>
              <a:t>Thank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Big-Bang Nucleosynthesis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8B5088D9-B87B-601C-B354-188EE105072C}"/>
              </a:ext>
            </a:extLst>
          </p:cNvPr>
          <p:cNvSpPr txBox="1"/>
          <p:nvPr/>
        </p:nvSpPr>
        <p:spPr>
          <a:xfrm>
            <a:off x="1028700" y="2056887"/>
            <a:ext cx="16230600" cy="7312771"/>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The first epoch in cosmology that we have precise observational data!</a:t>
            </a: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3</a:t>
            </a:r>
            <a:endParaRPr lang="en-US" b="1" dirty="0">
              <a:solidFill>
                <a:schemeClr val="bg1"/>
              </a:solidFill>
              <a:latin typeface="Bodoni MT" panose="02070603080606020203" pitchFamily="18" charset="77"/>
            </a:endParaRPr>
          </a:p>
        </p:txBody>
      </p:sp>
      <p:pic>
        <p:nvPicPr>
          <p:cNvPr id="7" name="Picture 6" descr="A diagram of a solar system&#10;&#10;Description automatically generated">
            <a:extLst>
              <a:ext uri="{FF2B5EF4-FFF2-40B4-BE49-F238E27FC236}">
                <a16:creationId xmlns:a16="http://schemas.microsoft.com/office/drawing/2014/main" id="{098453BF-F281-67C9-5653-28E0C3155B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6174" y="2892348"/>
            <a:ext cx="6520891" cy="4502304"/>
          </a:xfrm>
          <a:prstGeom prst="rect">
            <a:avLst/>
          </a:prstGeom>
        </p:spPr>
      </p:pic>
      <p:pic>
        <p:nvPicPr>
          <p:cNvPr id="13" name="Picture 12" descr="A diagram of a graph&#10;&#10;Description automatically generated">
            <a:extLst>
              <a:ext uri="{FF2B5EF4-FFF2-40B4-BE49-F238E27FC236}">
                <a16:creationId xmlns:a16="http://schemas.microsoft.com/office/drawing/2014/main" id="{8DF97D1A-E985-3DC6-8A49-0C59560C33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3440" y="3389468"/>
            <a:ext cx="7535708" cy="4840645"/>
          </a:xfrm>
          <a:prstGeom prst="rect">
            <a:avLst/>
          </a:prstGeom>
          <a:effectLst>
            <a:outerShdw blurRad="50800" dist="38100" dir="8100000" sx="102000" sy="102000" algn="tr" rotWithShape="0">
              <a:prstClr val="black">
                <a:alpha val="40000"/>
              </a:prstClr>
            </a:outerShdw>
          </a:effectLst>
        </p:spPr>
      </p:pic>
      <p:sp>
        <p:nvSpPr>
          <p:cNvPr id="14" name="TextBox 13">
            <a:extLst>
              <a:ext uri="{FF2B5EF4-FFF2-40B4-BE49-F238E27FC236}">
                <a16:creationId xmlns:a16="http://schemas.microsoft.com/office/drawing/2014/main" id="{5B4719A0-7181-25AE-4077-354E8AAD9B9B}"/>
              </a:ext>
            </a:extLst>
          </p:cNvPr>
          <p:cNvSpPr txBox="1"/>
          <p:nvPr/>
        </p:nvSpPr>
        <p:spPr>
          <a:xfrm>
            <a:off x="11472352" y="9669505"/>
            <a:ext cx="2581156" cy="369332"/>
          </a:xfrm>
          <a:prstGeom prst="rect">
            <a:avLst/>
          </a:prstGeom>
          <a:noFill/>
        </p:spPr>
        <p:txBody>
          <a:bodyPr wrap="none" rtlCol="0">
            <a:spAutoFit/>
          </a:bodyPr>
          <a:lstStyle/>
          <a:p>
            <a:r>
              <a:rPr lang="en-US" dirty="0">
                <a:solidFill>
                  <a:schemeClr val="bg1"/>
                </a:solidFill>
                <a:latin typeface="STKaiti" panose="02010600040101010101" pitchFamily="2" charset="-122"/>
                <a:ea typeface="STKaiti" panose="02010600040101010101" pitchFamily="2" charset="-122"/>
              </a:rPr>
              <a:t>C</a:t>
            </a:r>
            <a:r>
              <a:rPr lang="en-TW" dirty="0">
                <a:solidFill>
                  <a:schemeClr val="bg1"/>
                </a:solidFill>
                <a:latin typeface="STKaiti" panose="02010600040101010101" pitchFamily="2" charset="-122"/>
                <a:ea typeface="STKaiti" panose="02010600040101010101" pitchFamily="2" charset="-122"/>
              </a:rPr>
              <a:t>redit: arXiv: 1901.09966</a:t>
            </a:r>
          </a:p>
        </p:txBody>
      </p:sp>
    </p:spTree>
    <p:extLst>
      <p:ext uri="{BB962C8B-B14F-4D97-AF65-F5344CB8AC3E}">
        <p14:creationId xmlns:p14="http://schemas.microsoft.com/office/powerpoint/2010/main" val="710614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Big-Bang Nucleosynthesis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8B5088D9-B87B-601C-B354-188EE105072C}"/>
              </a:ext>
            </a:extLst>
          </p:cNvPr>
          <p:cNvSpPr txBox="1"/>
          <p:nvPr/>
        </p:nvSpPr>
        <p:spPr>
          <a:xfrm>
            <a:off x="1028700" y="2056887"/>
            <a:ext cx="16230600" cy="7312771"/>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The first epoch in cosmology that we have precise observational data!</a:t>
            </a: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3</a:t>
            </a:r>
            <a:endParaRPr lang="en-US" b="1" dirty="0">
              <a:solidFill>
                <a:schemeClr val="bg1"/>
              </a:solidFill>
              <a:latin typeface="Bodoni MT" panose="02070603080606020203" pitchFamily="18" charset="77"/>
            </a:endParaRPr>
          </a:p>
        </p:txBody>
      </p:sp>
      <p:pic>
        <p:nvPicPr>
          <p:cNvPr id="7" name="Picture 6" descr="A diagram of a solar system&#10;&#10;Description automatically generated">
            <a:extLst>
              <a:ext uri="{FF2B5EF4-FFF2-40B4-BE49-F238E27FC236}">
                <a16:creationId xmlns:a16="http://schemas.microsoft.com/office/drawing/2014/main" id="{098453BF-F281-67C9-5653-28E0C3155B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6174" y="2892348"/>
            <a:ext cx="6520891" cy="4502304"/>
          </a:xfrm>
          <a:prstGeom prst="rect">
            <a:avLst/>
          </a:prstGeom>
        </p:spPr>
      </p:pic>
      <p:pic>
        <p:nvPicPr>
          <p:cNvPr id="13" name="Picture 12" descr="A diagram of a graph&#10;&#10;Description automatically generated">
            <a:extLst>
              <a:ext uri="{FF2B5EF4-FFF2-40B4-BE49-F238E27FC236}">
                <a16:creationId xmlns:a16="http://schemas.microsoft.com/office/drawing/2014/main" id="{8DF97D1A-E985-3DC6-8A49-0C59560C33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3440" y="3389468"/>
            <a:ext cx="7535708" cy="4840645"/>
          </a:xfrm>
          <a:prstGeom prst="rect">
            <a:avLst/>
          </a:prstGeom>
          <a:effectLst>
            <a:outerShdw blurRad="50800" dist="38100" dir="8100000" sx="102000" sy="102000" algn="tr" rotWithShape="0">
              <a:prstClr val="black">
                <a:alpha val="40000"/>
              </a:prstClr>
            </a:outerShdw>
          </a:effectLst>
        </p:spPr>
      </p:pic>
      <p:pic>
        <p:nvPicPr>
          <p:cNvPr id="9" name="Picture 8" descr="A graph of a dark scale&#10;&#10;Description automatically generated with medium confidence">
            <a:extLst>
              <a:ext uri="{FF2B5EF4-FFF2-40B4-BE49-F238E27FC236}">
                <a16:creationId xmlns:a16="http://schemas.microsoft.com/office/drawing/2014/main" id="{531E4232-A1BF-122B-A598-CF579DADD1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2185" y="4277101"/>
            <a:ext cx="7772400" cy="4525837"/>
          </a:xfrm>
          <a:prstGeom prst="rect">
            <a:avLst/>
          </a:prstGeom>
          <a:effectLst>
            <a:outerShdw blurRad="50800" dist="38100" dir="8100000" sx="102000" sy="102000" algn="tr" rotWithShape="0">
              <a:prstClr val="black">
                <a:alpha val="40000"/>
              </a:prstClr>
            </a:outerShdw>
          </a:effectLst>
        </p:spPr>
      </p:pic>
      <p:sp>
        <p:nvSpPr>
          <p:cNvPr id="14" name="TextBox 13">
            <a:extLst>
              <a:ext uri="{FF2B5EF4-FFF2-40B4-BE49-F238E27FC236}">
                <a16:creationId xmlns:a16="http://schemas.microsoft.com/office/drawing/2014/main" id="{5B4719A0-7181-25AE-4077-354E8AAD9B9B}"/>
              </a:ext>
            </a:extLst>
          </p:cNvPr>
          <p:cNvSpPr txBox="1"/>
          <p:nvPr/>
        </p:nvSpPr>
        <p:spPr>
          <a:xfrm>
            <a:off x="11472352" y="9669505"/>
            <a:ext cx="2581156" cy="369332"/>
          </a:xfrm>
          <a:prstGeom prst="rect">
            <a:avLst/>
          </a:prstGeom>
          <a:noFill/>
        </p:spPr>
        <p:txBody>
          <a:bodyPr wrap="none" rtlCol="0">
            <a:spAutoFit/>
          </a:bodyPr>
          <a:lstStyle/>
          <a:p>
            <a:r>
              <a:rPr lang="en-US" dirty="0">
                <a:solidFill>
                  <a:schemeClr val="bg1"/>
                </a:solidFill>
                <a:latin typeface="STKaiti" panose="02010600040101010101" pitchFamily="2" charset="-122"/>
                <a:ea typeface="STKaiti" panose="02010600040101010101" pitchFamily="2" charset="-122"/>
              </a:rPr>
              <a:t>C</a:t>
            </a:r>
            <a:r>
              <a:rPr lang="en-TW" dirty="0">
                <a:solidFill>
                  <a:schemeClr val="bg1"/>
                </a:solidFill>
                <a:latin typeface="STKaiti" panose="02010600040101010101" pitchFamily="2" charset="-122"/>
                <a:ea typeface="STKaiti" panose="02010600040101010101" pitchFamily="2" charset="-122"/>
              </a:rPr>
              <a:t>redit: arXiv: 1901.09966</a:t>
            </a:r>
          </a:p>
        </p:txBody>
      </p:sp>
    </p:spTree>
    <p:extLst>
      <p:ext uri="{BB962C8B-B14F-4D97-AF65-F5344CB8AC3E}">
        <p14:creationId xmlns:p14="http://schemas.microsoft.com/office/powerpoint/2010/main" val="903783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p:cNvGrpSpPr/>
        <p:nvPr/>
      </p:nvGrpSpPr>
      <p:grpSpPr>
        <a:xfrm>
          <a:off x="0" y="0"/>
          <a:ext cx="0" cy="0"/>
          <a:chOff x="0" y="0"/>
          <a:chExt cx="0" cy="0"/>
        </a:xfrm>
      </p:grpSpPr>
      <p:sp>
        <p:nvSpPr>
          <p:cNvPr id="4" name="TextBox 4"/>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Big-Bang Nucleosynthesis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16" name="TextBox 4">
            <a:extLst>
              <a:ext uri="{FF2B5EF4-FFF2-40B4-BE49-F238E27FC236}">
                <a16:creationId xmlns:a16="http://schemas.microsoft.com/office/drawing/2014/main" id="{8B5088D9-B87B-601C-B354-188EE105072C}"/>
              </a:ext>
            </a:extLst>
          </p:cNvPr>
          <p:cNvSpPr txBox="1"/>
          <p:nvPr/>
        </p:nvSpPr>
        <p:spPr>
          <a:xfrm>
            <a:off x="1028700" y="2056887"/>
            <a:ext cx="16230600" cy="7312771"/>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The first epoch in cosmology that we have precise observational data!</a:t>
            </a: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p:sp>
        <p:nvSpPr>
          <p:cNvPr id="5" name="Slide Number Placeholder 4">
            <a:extLst>
              <a:ext uri="{FF2B5EF4-FFF2-40B4-BE49-F238E27FC236}">
                <a16:creationId xmlns:a16="http://schemas.microsoft.com/office/drawing/2014/main" id="{C399C426-1E64-3237-0145-F2E812831A7F}"/>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3</a:t>
            </a:r>
            <a:endParaRPr lang="en-US" b="1" dirty="0">
              <a:solidFill>
                <a:schemeClr val="bg1"/>
              </a:solidFill>
              <a:latin typeface="Bodoni MT" panose="02070603080606020203" pitchFamily="18" charset="77"/>
            </a:endParaRPr>
          </a:p>
        </p:txBody>
      </p:sp>
      <p:pic>
        <p:nvPicPr>
          <p:cNvPr id="7" name="Picture 6" descr="A diagram of a solar system&#10;&#10;Description automatically generated">
            <a:extLst>
              <a:ext uri="{FF2B5EF4-FFF2-40B4-BE49-F238E27FC236}">
                <a16:creationId xmlns:a16="http://schemas.microsoft.com/office/drawing/2014/main" id="{098453BF-F281-67C9-5653-28E0C3155B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6174" y="2892348"/>
            <a:ext cx="6520891" cy="4502304"/>
          </a:xfrm>
          <a:prstGeom prst="rect">
            <a:avLst/>
          </a:prstGeom>
        </p:spPr>
      </p:pic>
      <p:pic>
        <p:nvPicPr>
          <p:cNvPr id="13" name="Picture 12" descr="A diagram of a graph&#10;&#10;Description automatically generated">
            <a:extLst>
              <a:ext uri="{FF2B5EF4-FFF2-40B4-BE49-F238E27FC236}">
                <a16:creationId xmlns:a16="http://schemas.microsoft.com/office/drawing/2014/main" id="{8DF97D1A-E985-3DC6-8A49-0C59560C33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3440" y="3389468"/>
            <a:ext cx="7535708" cy="4840645"/>
          </a:xfrm>
          <a:prstGeom prst="rect">
            <a:avLst/>
          </a:prstGeom>
          <a:effectLst>
            <a:outerShdw blurRad="50800" dist="38100" dir="8100000" sx="102000" sy="102000" algn="tr" rotWithShape="0">
              <a:prstClr val="black">
                <a:alpha val="40000"/>
              </a:prstClr>
            </a:outerShdw>
          </a:effectLst>
        </p:spPr>
      </p:pic>
      <p:pic>
        <p:nvPicPr>
          <p:cNvPr id="9" name="Picture 8" descr="A graph of a dark scale&#10;&#10;Description automatically generated with medium confidence">
            <a:extLst>
              <a:ext uri="{FF2B5EF4-FFF2-40B4-BE49-F238E27FC236}">
                <a16:creationId xmlns:a16="http://schemas.microsoft.com/office/drawing/2014/main" id="{531E4232-A1BF-122B-A598-CF579DADD1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2185" y="4277101"/>
            <a:ext cx="7772400" cy="4525837"/>
          </a:xfrm>
          <a:prstGeom prst="rect">
            <a:avLst/>
          </a:prstGeom>
          <a:effectLst>
            <a:outerShdw blurRad="50800" dist="38100" dir="8100000" sx="102000" sy="102000" algn="tr" rotWithShape="0">
              <a:prstClr val="black">
                <a:alpha val="40000"/>
              </a:prstClr>
            </a:outerShdw>
          </a:effectLst>
        </p:spPr>
      </p:pic>
      <p:pic>
        <p:nvPicPr>
          <p:cNvPr id="11" name="Picture 10" descr="A diagram of different colors&#10;&#10;Description automatically generated">
            <a:extLst>
              <a:ext uri="{FF2B5EF4-FFF2-40B4-BE49-F238E27FC236}">
                <a16:creationId xmlns:a16="http://schemas.microsoft.com/office/drawing/2014/main" id="{5ADB83DD-FE91-4531-9540-6E858F3187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97505" y="4953316"/>
            <a:ext cx="7772400" cy="4502075"/>
          </a:xfrm>
          <a:prstGeom prst="rect">
            <a:avLst/>
          </a:prstGeom>
          <a:effectLst>
            <a:outerShdw blurRad="50800" dist="38100" dir="8100000" sx="102000" sy="102000" algn="tr" rotWithShape="0">
              <a:prstClr val="black">
                <a:alpha val="40000"/>
              </a:prstClr>
            </a:outerShdw>
          </a:effectLst>
        </p:spPr>
      </p:pic>
      <p:sp>
        <p:nvSpPr>
          <p:cNvPr id="14" name="TextBox 13">
            <a:extLst>
              <a:ext uri="{FF2B5EF4-FFF2-40B4-BE49-F238E27FC236}">
                <a16:creationId xmlns:a16="http://schemas.microsoft.com/office/drawing/2014/main" id="{5B4719A0-7181-25AE-4077-354E8AAD9B9B}"/>
              </a:ext>
            </a:extLst>
          </p:cNvPr>
          <p:cNvSpPr txBox="1"/>
          <p:nvPr/>
        </p:nvSpPr>
        <p:spPr>
          <a:xfrm>
            <a:off x="11472352" y="9669505"/>
            <a:ext cx="2581156" cy="369332"/>
          </a:xfrm>
          <a:prstGeom prst="rect">
            <a:avLst/>
          </a:prstGeom>
          <a:noFill/>
        </p:spPr>
        <p:txBody>
          <a:bodyPr wrap="none" rtlCol="0">
            <a:spAutoFit/>
          </a:bodyPr>
          <a:lstStyle/>
          <a:p>
            <a:r>
              <a:rPr lang="en-US" dirty="0">
                <a:solidFill>
                  <a:schemeClr val="bg1"/>
                </a:solidFill>
                <a:latin typeface="STKaiti" panose="02010600040101010101" pitchFamily="2" charset="-122"/>
                <a:ea typeface="STKaiti" panose="02010600040101010101" pitchFamily="2" charset="-122"/>
              </a:rPr>
              <a:t>C</a:t>
            </a:r>
            <a:r>
              <a:rPr lang="en-TW" dirty="0">
                <a:solidFill>
                  <a:schemeClr val="bg1"/>
                </a:solidFill>
                <a:latin typeface="STKaiti" panose="02010600040101010101" pitchFamily="2" charset="-122"/>
                <a:ea typeface="STKaiti" panose="02010600040101010101" pitchFamily="2" charset="-122"/>
              </a:rPr>
              <a:t>redit: arXiv: 1901.09966</a:t>
            </a:r>
          </a:p>
        </p:txBody>
      </p:sp>
    </p:spTree>
    <p:extLst>
      <p:ext uri="{BB962C8B-B14F-4D97-AF65-F5344CB8AC3E}">
        <p14:creationId xmlns:p14="http://schemas.microsoft.com/office/powerpoint/2010/main" val="495921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1E8E4EF0-29BA-29BE-351B-CEC1093E4460}"/>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89329C9A-E64C-6936-CFFA-BB73E5D8C608}"/>
              </a:ext>
            </a:extLst>
          </p:cNvPr>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Why Heavy Neutrinos?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001418FD-63E3-6B3B-398B-948CB0007517}"/>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5</a:t>
            </a:r>
          </a:p>
        </p:txBody>
      </p:sp>
      <p:sp>
        <p:nvSpPr>
          <p:cNvPr id="10" name="TextBox 4">
            <a:extLst>
              <a:ext uri="{FF2B5EF4-FFF2-40B4-BE49-F238E27FC236}">
                <a16:creationId xmlns:a16="http://schemas.microsoft.com/office/drawing/2014/main" id="{32278522-F85C-4D6F-41DC-425FD2469F4B}"/>
              </a:ext>
            </a:extLst>
          </p:cNvPr>
          <p:cNvSpPr txBox="1"/>
          <p:nvPr/>
        </p:nvSpPr>
        <p:spPr>
          <a:xfrm>
            <a:off x="1028700" y="2056887"/>
            <a:ext cx="16230600" cy="1828193"/>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There is no heavy neutrino in the SM</a:t>
            </a:r>
          </a:p>
          <a:p>
            <a:pPr lvl="1">
              <a:lnSpc>
                <a:spcPct val="90000"/>
              </a:lnSpc>
              <a:spcBef>
                <a:spcPct val="0"/>
              </a:spcBef>
            </a:pPr>
            <a:endParaRPr lang="en-US" sz="4400" dirty="0">
              <a:solidFill>
                <a:srgbClr val="FFFFFF"/>
              </a:solidFill>
              <a:latin typeface="STKaiti" panose="02010600040101010101" pitchFamily="2" charset="-122"/>
              <a:ea typeface="STKaiti" panose="02010600040101010101" pitchFamily="2" charset="-122"/>
            </a:endParaRPr>
          </a:p>
          <a:p>
            <a:pPr marL="0" lvl="0" indent="0">
              <a:lnSpc>
                <a:spcPct val="90000"/>
              </a:lnSpc>
              <a:spcBef>
                <a:spcPct val="0"/>
              </a:spcBef>
            </a:pPr>
            <a:endParaRPr lang="en-US" sz="4400" u="none" dirty="0">
              <a:solidFill>
                <a:srgbClr val="FFFFFF"/>
              </a:solidFill>
              <a:latin typeface="STKaiti" panose="02010600040101010101" pitchFamily="2" charset="-122"/>
              <a:ea typeface="STKaiti" panose="02010600040101010101" pitchFamily="2" charset="-122"/>
            </a:endParaRPr>
          </a:p>
        </p:txBody>
      </p:sp>
      <p:sp>
        <p:nvSpPr>
          <p:cNvPr id="12" name="TextBox 4">
            <a:extLst>
              <a:ext uri="{FF2B5EF4-FFF2-40B4-BE49-F238E27FC236}">
                <a16:creationId xmlns:a16="http://schemas.microsoft.com/office/drawing/2014/main" id="{71759E9E-FBEC-A710-48F3-A2C97AD63E3D}"/>
              </a:ext>
            </a:extLst>
          </p:cNvPr>
          <p:cNvSpPr txBox="1"/>
          <p:nvPr/>
        </p:nvSpPr>
        <p:spPr>
          <a:xfrm>
            <a:off x="13225660" y="8348130"/>
            <a:ext cx="3866828" cy="387798"/>
          </a:xfrm>
          <a:prstGeom prst="rect">
            <a:avLst/>
          </a:prstGeom>
        </p:spPr>
        <p:txBody>
          <a:bodyPr wrap="square" lIns="0" tIns="0" rIns="0" bIns="0" rtlCol="0" anchor="t">
            <a:spAutoFit/>
          </a:bodyPr>
          <a:lstStyle/>
          <a:p>
            <a:pPr marL="0" lvl="0" indent="0">
              <a:lnSpc>
                <a:spcPct val="90000"/>
              </a:lnSpc>
              <a:spcBef>
                <a:spcPct val="0"/>
              </a:spcBef>
            </a:pPr>
            <a:r>
              <a:rPr lang="en-US" sz="2800" dirty="0">
                <a:solidFill>
                  <a:srgbClr val="FFFFFF"/>
                </a:solidFill>
                <a:latin typeface="STKaiti" panose="02010600040101010101" pitchFamily="2" charset="-122"/>
                <a:ea typeface="STKaiti" panose="02010600040101010101" pitchFamily="2" charset="-122"/>
              </a:rPr>
              <a:t>Figure credit: 1704.08635</a:t>
            </a:r>
            <a:endParaRPr lang="en-US" sz="2800" u="none" dirty="0">
              <a:solidFill>
                <a:srgbClr val="FFFFFF"/>
              </a:solidFill>
              <a:latin typeface="STKaiti" panose="02010600040101010101" pitchFamily="2" charset="-122"/>
              <a:ea typeface="STKaiti" panose="02010600040101010101" pitchFamily="2" charset="-122"/>
            </a:endParaRPr>
          </a:p>
        </p:txBody>
      </p:sp>
      <p:pic>
        <p:nvPicPr>
          <p:cNvPr id="13" name="Picture 12" descr="A screenshot of a computer&#10;&#10;Description automatically generated">
            <a:extLst>
              <a:ext uri="{FF2B5EF4-FFF2-40B4-BE49-F238E27FC236}">
                <a16:creationId xmlns:a16="http://schemas.microsoft.com/office/drawing/2014/main" id="{B2E16C0A-23D3-F66A-C5ED-666BAD9F4D51}"/>
              </a:ext>
            </a:extLst>
          </p:cNvPr>
          <p:cNvPicPr>
            <a:picLocks noChangeAspect="1"/>
          </p:cNvPicPr>
          <p:nvPr/>
        </p:nvPicPr>
        <p:blipFill rotWithShape="1">
          <a:blip r:embed="rId3">
            <a:extLst>
              <a:ext uri="{28A0092B-C50C-407E-A947-70E740481C1C}">
                <a14:useLocalDpi xmlns:a14="http://schemas.microsoft.com/office/drawing/2010/main" val="0"/>
              </a:ext>
            </a:extLst>
          </a:blip>
          <a:srcRect r="49719"/>
          <a:stretch/>
        </p:blipFill>
        <p:spPr>
          <a:xfrm>
            <a:off x="5252234" y="2975928"/>
            <a:ext cx="7783532" cy="5760000"/>
          </a:xfrm>
          <a:prstGeom prst="rect">
            <a:avLst/>
          </a:prstGeom>
        </p:spPr>
      </p:pic>
    </p:spTree>
    <p:extLst>
      <p:ext uri="{BB962C8B-B14F-4D97-AF65-F5344CB8AC3E}">
        <p14:creationId xmlns:p14="http://schemas.microsoft.com/office/powerpoint/2010/main" val="3936753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30303"/>
        </a:solidFill>
        <a:effectLst/>
      </p:bgPr>
    </p:bg>
    <p:spTree>
      <p:nvGrpSpPr>
        <p:cNvPr id="1" name="">
          <a:extLst>
            <a:ext uri="{FF2B5EF4-FFF2-40B4-BE49-F238E27FC236}">
              <a16:creationId xmlns:a16="http://schemas.microsoft.com/office/drawing/2014/main" id="{B6526E5C-EF99-62FF-1AE8-8507273FA59F}"/>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18A8E7F4-4E8B-E6D1-C2B2-611B53C57809}"/>
              </a:ext>
            </a:extLst>
          </p:cNvPr>
          <p:cNvSpPr txBox="1"/>
          <p:nvPr/>
        </p:nvSpPr>
        <p:spPr>
          <a:xfrm>
            <a:off x="1028700" y="495300"/>
            <a:ext cx="16230600" cy="1314450"/>
          </a:xfrm>
          <a:prstGeom prst="rect">
            <a:avLst/>
          </a:prstGeom>
        </p:spPr>
        <p:txBody>
          <a:bodyPr lIns="0" tIns="0" rIns="0" bIns="0" rtlCol="0" anchor="t">
            <a:spAutoFit/>
          </a:bodyPr>
          <a:lstStyle/>
          <a:p>
            <a:pPr marL="0" lvl="0" indent="0">
              <a:lnSpc>
                <a:spcPts val="10200"/>
              </a:lnSpc>
              <a:spcBef>
                <a:spcPct val="0"/>
              </a:spcBef>
            </a:pPr>
            <a:r>
              <a:rPr lang="en-US" sz="8500" b="1" i="1" dirty="0">
                <a:solidFill>
                  <a:srgbClr val="FFFFFF"/>
                </a:solidFill>
                <a:latin typeface="Bodoni MT" panose="020F0502020204030204" pitchFamily="34" charset="0"/>
                <a:ea typeface="STKaiti" panose="02010600040101010101" pitchFamily="2" charset="-122"/>
                <a:cs typeface="Bodoni MT" panose="020F0502020204030204" pitchFamily="34" charset="0"/>
              </a:rPr>
              <a:t>Why Heavy Neutrinos?</a:t>
            </a:r>
            <a:endParaRPr lang="en-US" sz="8500" b="1" i="1" u="none" dirty="0">
              <a:solidFill>
                <a:srgbClr val="FFFFFF"/>
              </a:solidFill>
              <a:latin typeface="Bodoni MT" panose="020F0502020204030204" pitchFamily="34" charset="0"/>
              <a:ea typeface="STKaiti" panose="02010600040101010101" pitchFamily="2" charset="-122"/>
              <a:cs typeface="Bodoni MT" panose="020F0502020204030204" pitchFamily="34" charset="0"/>
            </a:endParaRPr>
          </a:p>
        </p:txBody>
      </p:sp>
      <p:sp>
        <p:nvSpPr>
          <p:cNvPr id="5" name="Slide Number Placeholder 4">
            <a:extLst>
              <a:ext uri="{FF2B5EF4-FFF2-40B4-BE49-F238E27FC236}">
                <a16:creationId xmlns:a16="http://schemas.microsoft.com/office/drawing/2014/main" id="{1995F9CB-E375-BAA6-5476-67D6DC50B725}"/>
              </a:ext>
            </a:extLst>
          </p:cNvPr>
          <p:cNvSpPr>
            <a:spLocks noGrp="1"/>
          </p:cNvSpPr>
          <p:nvPr>
            <p:ph type="sldNum" sz="quarter" idx="12"/>
          </p:nvPr>
        </p:nvSpPr>
        <p:spPr>
          <a:xfrm>
            <a:off x="15840744" y="9673712"/>
            <a:ext cx="2133600" cy="365125"/>
          </a:xfrm>
        </p:spPr>
        <p:txBody>
          <a:bodyPr/>
          <a:lstStyle/>
          <a:p>
            <a:r>
              <a:rPr lang="en-US" sz="2400" b="1" dirty="0">
                <a:solidFill>
                  <a:schemeClr val="bg1"/>
                </a:solidFill>
                <a:latin typeface="Bodoni MT" panose="02070603080606020203" pitchFamily="18" charset="77"/>
              </a:rPr>
              <a:t>6</a:t>
            </a:r>
          </a:p>
        </p:txBody>
      </p:sp>
      <p:sp>
        <p:nvSpPr>
          <p:cNvPr id="2" name="TextBox 4">
            <a:extLst>
              <a:ext uri="{FF2B5EF4-FFF2-40B4-BE49-F238E27FC236}">
                <a16:creationId xmlns:a16="http://schemas.microsoft.com/office/drawing/2014/main" id="{808CD128-BD2C-A6BA-11CC-199585CCA88B}"/>
              </a:ext>
            </a:extLst>
          </p:cNvPr>
          <p:cNvSpPr txBox="1"/>
          <p:nvPr/>
        </p:nvSpPr>
        <p:spPr>
          <a:xfrm>
            <a:off x="1028700" y="2056887"/>
            <a:ext cx="16230600" cy="609398"/>
          </a:xfrm>
          <a:prstGeom prst="rect">
            <a:avLst/>
          </a:prstGeom>
        </p:spPr>
        <p:txBody>
          <a:bodyPr lIns="0" tIns="0" rIns="0" bIns="0" rtlCol="0" anchor="t">
            <a:spAutoFit/>
          </a:bodyPr>
          <a:lstStyle/>
          <a:p>
            <a:pPr marL="0" lvl="0" indent="0">
              <a:lnSpc>
                <a:spcPct val="90000"/>
              </a:lnSpc>
              <a:spcBef>
                <a:spcPct val="0"/>
              </a:spcBef>
            </a:pPr>
            <a:r>
              <a:rPr lang="en-US" sz="4400" dirty="0">
                <a:solidFill>
                  <a:srgbClr val="FFFFFF"/>
                </a:solidFill>
                <a:latin typeface="STKaiti" panose="02010600040101010101" pitchFamily="2" charset="-122"/>
                <a:ea typeface="STKaiti" panose="02010600040101010101" pitchFamily="2" charset="-122"/>
              </a:rPr>
              <a:t>But there is always room for new physics</a:t>
            </a:r>
          </a:p>
        </p:txBody>
      </p:sp>
      <p:pic>
        <p:nvPicPr>
          <p:cNvPr id="3" name="Picture 2" descr="A screenshot of a computer&#10;&#10;Description automatically generated">
            <a:extLst>
              <a:ext uri="{FF2B5EF4-FFF2-40B4-BE49-F238E27FC236}">
                <a16:creationId xmlns:a16="http://schemas.microsoft.com/office/drawing/2014/main" id="{0DCF6610-06A5-ED22-4395-43784557BF31}"/>
              </a:ext>
            </a:extLst>
          </p:cNvPr>
          <p:cNvPicPr>
            <a:picLocks noChangeAspect="1"/>
          </p:cNvPicPr>
          <p:nvPr/>
        </p:nvPicPr>
        <p:blipFill rotWithShape="1">
          <a:blip r:embed="rId3">
            <a:extLst>
              <a:ext uri="{28A0092B-C50C-407E-A947-70E740481C1C}">
                <a14:useLocalDpi xmlns:a14="http://schemas.microsoft.com/office/drawing/2010/main" val="0"/>
              </a:ext>
            </a:extLst>
          </a:blip>
          <a:srcRect l="49719"/>
          <a:stretch/>
        </p:blipFill>
        <p:spPr>
          <a:xfrm>
            <a:off x="5252234" y="2977200"/>
            <a:ext cx="7783532" cy="5760000"/>
          </a:xfrm>
          <a:prstGeom prst="rect">
            <a:avLst/>
          </a:prstGeom>
        </p:spPr>
      </p:pic>
      <p:sp>
        <p:nvSpPr>
          <p:cNvPr id="9" name="TextBox 4">
            <a:extLst>
              <a:ext uri="{FF2B5EF4-FFF2-40B4-BE49-F238E27FC236}">
                <a16:creationId xmlns:a16="http://schemas.microsoft.com/office/drawing/2014/main" id="{9E10B3B4-0D8D-1CC4-433F-FEEABD5FEF00}"/>
              </a:ext>
            </a:extLst>
          </p:cNvPr>
          <p:cNvSpPr txBox="1"/>
          <p:nvPr/>
        </p:nvSpPr>
        <p:spPr>
          <a:xfrm>
            <a:off x="13225660" y="8348130"/>
            <a:ext cx="3866828" cy="387798"/>
          </a:xfrm>
          <a:prstGeom prst="rect">
            <a:avLst/>
          </a:prstGeom>
        </p:spPr>
        <p:txBody>
          <a:bodyPr wrap="square" lIns="0" tIns="0" rIns="0" bIns="0" rtlCol="0" anchor="t">
            <a:spAutoFit/>
          </a:bodyPr>
          <a:lstStyle/>
          <a:p>
            <a:pPr marL="0" lvl="0" indent="0">
              <a:lnSpc>
                <a:spcPct val="90000"/>
              </a:lnSpc>
              <a:spcBef>
                <a:spcPct val="0"/>
              </a:spcBef>
            </a:pPr>
            <a:r>
              <a:rPr lang="en-US" sz="2800" dirty="0">
                <a:solidFill>
                  <a:srgbClr val="FFFFFF"/>
                </a:solidFill>
                <a:latin typeface="STKaiti" panose="02010600040101010101" pitchFamily="2" charset="-122"/>
                <a:ea typeface="STKaiti" panose="02010600040101010101" pitchFamily="2" charset="-122"/>
              </a:rPr>
              <a:t>Figure credit: 1704.08635</a:t>
            </a:r>
            <a:endParaRPr lang="en-US" sz="2800" u="none" dirty="0">
              <a:solidFill>
                <a:srgbClr val="FFFFFF"/>
              </a:solidFill>
              <a:latin typeface="STKaiti" panose="02010600040101010101" pitchFamily="2" charset="-122"/>
              <a:ea typeface="STKaiti" panose="02010600040101010101" pitchFamily="2" charset="-122"/>
            </a:endParaRPr>
          </a:p>
        </p:txBody>
      </p:sp>
    </p:spTree>
    <p:extLst>
      <p:ext uri="{BB962C8B-B14F-4D97-AF65-F5344CB8AC3E}">
        <p14:creationId xmlns:p14="http://schemas.microsoft.com/office/powerpoint/2010/main" val="9192067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3BE6513-87B2-5C4A-AD1B-CC71B3F95846}" vid="{01690FCE-9689-824E-92A7-41A2C330E37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21941</TotalTime>
  <Words>3114</Words>
  <Application>Microsoft Macintosh PowerPoint</Application>
  <PresentationFormat>Custom</PresentationFormat>
  <Paragraphs>445</Paragraphs>
  <Slides>45</Slides>
  <Notes>43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45</vt:i4>
      </vt:variant>
    </vt:vector>
  </HeadingPairs>
  <TitlesOfParts>
    <vt:vector size="55" baseType="lpstr">
      <vt:lpstr>STKaiti</vt:lpstr>
      <vt:lpstr>Cambria Math</vt:lpstr>
      <vt:lpstr>Calibri</vt:lpstr>
      <vt:lpstr>Telegraf</vt:lpstr>
      <vt:lpstr>Telegraf Bold</vt:lpstr>
      <vt:lpstr>Bodoni MT</vt:lpstr>
      <vt:lpstr>Aptos</vt:lpstr>
      <vt:lpstr>Neue Machina</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Yu-Ming Chen</dc:creator>
  <cp:lastModifiedBy>Yu-Ming Chen</cp:lastModifiedBy>
  <cp:revision>70</cp:revision>
  <dcterms:created xsi:type="dcterms:W3CDTF">2024-04-15T23:11:00Z</dcterms:created>
  <dcterms:modified xsi:type="dcterms:W3CDTF">2025-08-07T22:19:20Z</dcterms:modified>
  <dc:identifier>DAGChtEQeMs</dc:identifier>
</cp:coreProperties>
</file>