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65" r:id="rId3"/>
    <p:sldId id="264" r:id="rId4"/>
    <p:sldId id="266" r:id="rId5"/>
    <p:sldId id="267" r:id="rId6"/>
    <p:sldId id="269" r:id="rId7"/>
    <p:sldId id="268" r:id="rId8"/>
    <p:sldId id="263" r:id="rId9"/>
    <p:sldId id="258" r:id="rId10"/>
    <p:sldId id="262" r:id="rId11"/>
    <p:sldId id="259" r:id="rId12"/>
    <p:sldId id="257" r:id="rId13"/>
    <p:sldId id="260" r:id="rId14"/>
    <p:sldId id="261" r:id="rId15"/>
    <p:sldId id="271" r:id="rId16"/>
    <p:sldId id="272" r:id="rId17"/>
    <p:sldId id="278" r:id="rId18"/>
    <p:sldId id="936" r:id="rId19"/>
    <p:sldId id="270" r:id="rId20"/>
    <p:sldId id="274" r:id="rId21"/>
    <p:sldId id="275" r:id="rId22"/>
    <p:sldId id="276" r:id="rId23"/>
    <p:sldId id="279" r:id="rId24"/>
    <p:sldId id="280" r:id="rId25"/>
    <p:sldId id="935" r:id="rId26"/>
    <p:sldId id="937" r:id="rId27"/>
    <p:sldId id="281" r:id="rId28"/>
    <p:sldId id="282" r:id="rId29"/>
    <p:sldId id="283"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6327"/>
  </p:normalViewPr>
  <p:slideViewPr>
    <p:cSldViewPr snapToGrid="0">
      <p:cViewPr varScale="1">
        <p:scale>
          <a:sx n="104" d="100"/>
          <a:sy n="104" d="100"/>
        </p:scale>
        <p:origin x="232" y="7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6D45AB-5F82-1D46-A83D-C80EA58F91BB}" type="datetimeFigureOut">
              <a:rPr lang="en-US" smtClean="0"/>
              <a:t>8/7/25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07F27B-9196-5B4B-A39E-44B0A76BC595}" type="slidenum">
              <a:rPr lang="en-US" smtClean="0"/>
              <a:t>‹#›</a:t>
            </a:fld>
            <a:endParaRPr lang="en-US"/>
          </a:p>
        </p:txBody>
      </p:sp>
    </p:spTree>
    <p:extLst>
      <p:ext uri="{BB962C8B-B14F-4D97-AF65-F5344CB8AC3E}">
        <p14:creationId xmlns:p14="http://schemas.microsoft.com/office/powerpoint/2010/main" val="1485448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409BA-A34E-FEF1-EDCA-D56CC0776C7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2C4B8CD-12ED-09BF-1C75-1072B1D399A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87DA369-0B33-44D9-DFBE-313DE595884A}"/>
              </a:ext>
            </a:extLst>
          </p:cNvPr>
          <p:cNvSpPr>
            <a:spLocks noGrp="1"/>
          </p:cNvSpPr>
          <p:nvPr>
            <p:ph type="body" idx="1"/>
          </p:nvPr>
        </p:nvSpPr>
        <p:spPr/>
        <p:txBody>
          <a:bodyPr/>
          <a:lstStyle/>
          <a:p>
            <a:endParaRPr lang="en-CA" dirty="0"/>
          </a:p>
        </p:txBody>
      </p:sp>
      <p:sp>
        <p:nvSpPr>
          <p:cNvPr id="4" name="Espace réservé du numéro de diapositive 3">
            <a:extLst>
              <a:ext uri="{FF2B5EF4-FFF2-40B4-BE49-F238E27FC236}">
                <a16:creationId xmlns:a16="http://schemas.microsoft.com/office/drawing/2014/main" id="{ADA705BC-E198-AC9A-3B26-CD1C5F58EBBE}"/>
              </a:ext>
            </a:extLst>
          </p:cNvPr>
          <p:cNvSpPr>
            <a:spLocks noGrp="1"/>
          </p:cNvSpPr>
          <p:nvPr>
            <p:ph type="sldNum" sz="quarter" idx="5"/>
          </p:nvPr>
        </p:nvSpPr>
        <p:spPr/>
        <p:txBody>
          <a:bodyPr/>
          <a:lstStyle/>
          <a:p>
            <a:fld id="{3F4D624F-F0D8-4B3D-9A73-CD5962D55A87}" type="slidenum">
              <a:rPr lang="en-CA" smtClean="0"/>
              <a:t>26</a:t>
            </a:fld>
            <a:endParaRPr lang="en-CA"/>
          </a:p>
        </p:txBody>
      </p:sp>
    </p:spTree>
    <p:extLst>
      <p:ext uri="{BB962C8B-B14F-4D97-AF65-F5344CB8AC3E}">
        <p14:creationId xmlns:p14="http://schemas.microsoft.com/office/powerpoint/2010/main" val="3127604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646AC-5960-3956-2507-2EEC069AB7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EA25454-0779-383A-E261-7B4BAAA3D7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5DB03B-6572-FF3C-8F96-4549FF82CC06}"/>
              </a:ext>
            </a:extLst>
          </p:cNvPr>
          <p:cNvSpPr>
            <a:spLocks noGrp="1"/>
          </p:cNvSpPr>
          <p:nvPr>
            <p:ph type="dt" sz="half" idx="10"/>
          </p:nvPr>
        </p:nvSpPr>
        <p:spPr/>
        <p:txBody>
          <a:bodyPr/>
          <a:lstStyle/>
          <a:p>
            <a:fld id="{24518325-A732-C446-9760-BDFE14D76652}" type="datetime1">
              <a:rPr lang="en-CA" smtClean="0"/>
              <a:t>2025-08-07</a:t>
            </a:fld>
            <a:endParaRPr lang="en-US"/>
          </a:p>
        </p:txBody>
      </p:sp>
      <p:sp>
        <p:nvSpPr>
          <p:cNvPr id="5" name="Footer Placeholder 4">
            <a:extLst>
              <a:ext uri="{FF2B5EF4-FFF2-40B4-BE49-F238E27FC236}">
                <a16:creationId xmlns:a16="http://schemas.microsoft.com/office/drawing/2014/main" id="{3D6C77F3-CE54-CC8C-CFB2-C0E592461A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761276-FFFB-328A-128F-F4304A304D4C}"/>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4186529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E7AAF-DE42-61A3-D94A-C269E0B984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96F9C7F-F9AC-00C1-1431-0706D46E778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31CE07-5C39-01C0-9B72-D80BE5EBFEBE}"/>
              </a:ext>
            </a:extLst>
          </p:cNvPr>
          <p:cNvSpPr>
            <a:spLocks noGrp="1"/>
          </p:cNvSpPr>
          <p:nvPr>
            <p:ph type="dt" sz="half" idx="10"/>
          </p:nvPr>
        </p:nvSpPr>
        <p:spPr/>
        <p:txBody>
          <a:bodyPr/>
          <a:lstStyle/>
          <a:p>
            <a:fld id="{FC9F6C38-B819-BB46-967F-69DE9935F567}" type="datetime1">
              <a:rPr lang="en-CA" smtClean="0"/>
              <a:t>2025-08-07</a:t>
            </a:fld>
            <a:endParaRPr lang="en-US"/>
          </a:p>
        </p:txBody>
      </p:sp>
      <p:sp>
        <p:nvSpPr>
          <p:cNvPr id="5" name="Footer Placeholder 4">
            <a:extLst>
              <a:ext uri="{FF2B5EF4-FFF2-40B4-BE49-F238E27FC236}">
                <a16:creationId xmlns:a16="http://schemas.microsoft.com/office/drawing/2014/main" id="{A0594148-9ECF-951A-D4E7-6D9B692BE12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1CA62B-0E26-511C-53AC-36221709B278}"/>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1631869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5852B1-7927-0B41-6E0B-EB65E9F177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EE7E1E-CAD6-352C-646D-46CF17F2F0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F10162-D96E-AC79-5CD5-B718F518A85D}"/>
              </a:ext>
            </a:extLst>
          </p:cNvPr>
          <p:cNvSpPr>
            <a:spLocks noGrp="1"/>
          </p:cNvSpPr>
          <p:nvPr>
            <p:ph type="dt" sz="half" idx="10"/>
          </p:nvPr>
        </p:nvSpPr>
        <p:spPr/>
        <p:txBody>
          <a:bodyPr/>
          <a:lstStyle/>
          <a:p>
            <a:fld id="{703523E3-0AA0-F541-90AB-0AB50898B6F8}" type="datetime1">
              <a:rPr lang="en-CA" smtClean="0"/>
              <a:t>2025-08-07</a:t>
            </a:fld>
            <a:endParaRPr lang="en-US"/>
          </a:p>
        </p:txBody>
      </p:sp>
      <p:sp>
        <p:nvSpPr>
          <p:cNvPr id="5" name="Footer Placeholder 4">
            <a:extLst>
              <a:ext uri="{FF2B5EF4-FFF2-40B4-BE49-F238E27FC236}">
                <a16:creationId xmlns:a16="http://schemas.microsoft.com/office/drawing/2014/main" id="{7F717132-D4F7-3876-5009-58C48CE5CDE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A5682-D5DE-77D6-CB1A-3C90B27DB20B}"/>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3176419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ext page – one column">
    <p:bg>
      <p:bgPr>
        <a:solidFill>
          <a:srgbClr val="EBEB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475" y="329918"/>
            <a:ext cx="10897200" cy="627189"/>
          </a:xfrm>
          <a:prstGeom prst="rect">
            <a:avLst/>
          </a:prstGeom>
        </p:spPr>
        <p:txBody>
          <a:bodyPr anchor="t"/>
          <a:lstStyle>
            <a:lvl1pPr>
              <a:defRPr sz="2600" b="1" i="0" spc="50" baseline="0">
                <a:solidFill>
                  <a:schemeClr val="tx2"/>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fr-FR"/>
              <a:t>Modifiez le style du titre</a:t>
            </a:r>
            <a:endParaRPr lang="en-US" dirty="0"/>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442852"/>
            <a:ext cx="10897090" cy="3687948"/>
          </a:xfrm>
          <a:prstGeom prst="rect">
            <a:avLst/>
          </a:prstGeom>
        </p:spPr>
        <p:txBody>
          <a:bodyPr>
            <a:noAutofit/>
          </a:bodyPr>
          <a:lstStyle>
            <a:lvl1pPr marL="2286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1pPr>
            <a:lvl2pPr marL="457200" indent="-228600">
              <a:lnSpc>
                <a:spcPct val="100000"/>
              </a:lnSpc>
              <a:spcBef>
                <a:spcPts val="0"/>
              </a:spcBef>
              <a:spcAft>
                <a:spcPts val="1200"/>
              </a:spcAft>
              <a:buFont typeface="Arial" panose="020B0604020202020204" pitchFamily="34" charset="0"/>
              <a:buChar char="•"/>
              <a:tabLst/>
              <a:defRPr sz="1800">
                <a:solidFill>
                  <a:schemeClr val="tx1"/>
                </a:solidFill>
                <a:latin typeface="+mn-lt"/>
              </a:defRPr>
            </a:lvl2pPr>
            <a:lvl3pPr marL="685800" indent="-228600">
              <a:lnSpc>
                <a:spcPct val="100000"/>
              </a:lnSpc>
              <a:spcBef>
                <a:spcPts val="0"/>
              </a:spcBef>
              <a:spcAft>
                <a:spcPts val="1200"/>
              </a:spcAft>
              <a:buFont typeface="System Font Regular"/>
              <a:buChar char="⁃"/>
              <a:tabLst/>
              <a:defRPr sz="1800">
                <a:solidFill>
                  <a:schemeClr val="tx1"/>
                </a:solidFill>
                <a:latin typeface="+mn-lt"/>
              </a:defRPr>
            </a:lvl3pPr>
            <a:lvl4pPr marL="914400" indent="-228600">
              <a:lnSpc>
                <a:spcPct val="100000"/>
              </a:lnSpc>
              <a:spcBef>
                <a:spcPts val="0"/>
              </a:spcBef>
              <a:spcAft>
                <a:spcPts val="1200"/>
              </a:spcAft>
              <a:buFont typeface="Arial" panose="020B0604020202020204" pitchFamily="34" charset="0"/>
              <a:buChar char="•"/>
              <a:tabLst/>
              <a:defRPr sz="1600">
                <a:solidFill>
                  <a:schemeClr val="tx1"/>
                </a:solidFill>
                <a:latin typeface="+mn-lt"/>
              </a:defRPr>
            </a:lvl4pPr>
            <a:lvl5pPr marL="1143000" marR="0" indent="-228600" algn="l" defTabSz="914400" rtl="0" eaLnBrk="1" fontAlgn="auto" latinLnBrk="0" hangingPunct="1">
              <a:lnSpc>
                <a:spcPct val="100000"/>
              </a:lnSpc>
              <a:spcBef>
                <a:spcPts val="0"/>
              </a:spcBef>
              <a:spcAft>
                <a:spcPts val="1200"/>
              </a:spcAft>
              <a:buClrTx/>
              <a:buSzTx/>
              <a:buFont typeface="Arial" panose="020B0604020202020204" pitchFamily="34" charset="0"/>
              <a:buChar char="•"/>
              <a:tabLst>
                <a:tab pos="1370013" algn="l"/>
              </a:tabLst>
              <a:defRPr sz="1400">
                <a:solidFill>
                  <a:schemeClr val="tx1"/>
                </a:solidFill>
                <a:latin typeface="+mn-lt"/>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pic>
        <p:nvPicPr>
          <p:cNvPr id="6" name="Picture 5">
            <a:extLst>
              <a:ext uri="{FF2B5EF4-FFF2-40B4-BE49-F238E27FC236}">
                <a16:creationId xmlns:a16="http://schemas.microsoft.com/office/drawing/2014/main" id="{39CE587E-971A-AE4C-A03D-10208DBE7F6A}"/>
              </a:ext>
            </a:extLst>
          </p:cNvPr>
          <p:cNvPicPr>
            <a:picLocks noChangeAspect="1"/>
          </p:cNvPicPr>
          <p:nvPr/>
        </p:nvPicPr>
        <p:blipFill>
          <a:blip r:embed="rId2"/>
          <a:srcRect/>
          <a:stretch/>
        </p:blipFill>
        <p:spPr>
          <a:xfrm>
            <a:off x="0" y="0"/>
            <a:ext cx="12192000" cy="165100"/>
          </a:xfrm>
          <a:prstGeom prst="rect">
            <a:avLst/>
          </a:prstGeom>
        </p:spPr>
      </p:pic>
      <p:pic>
        <p:nvPicPr>
          <p:cNvPr id="8" name="Image 7">
            <a:extLst>
              <a:ext uri="{FF2B5EF4-FFF2-40B4-BE49-F238E27FC236}">
                <a16:creationId xmlns:a16="http://schemas.microsoft.com/office/drawing/2014/main" id="{7BABBBE7-2F7B-EB90-A50B-F9FD7F0182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5616" y="5789198"/>
            <a:ext cx="1198485" cy="1040904"/>
          </a:xfrm>
          <a:prstGeom prst="rect">
            <a:avLst/>
          </a:prstGeom>
        </p:spPr>
      </p:pic>
      <p:pic>
        <p:nvPicPr>
          <p:cNvPr id="13" name="Picture 7">
            <a:extLst>
              <a:ext uri="{FF2B5EF4-FFF2-40B4-BE49-F238E27FC236}">
                <a16:creationId xmlns:a16="http://schemas.microsoft.com/office/drawing/2014/main" id="{E5415542-604A-ACA6-8D22-E70C28610625}"/>
              </a:ext>
            </a:extLst>
          </p:cNvPr>
          <p:cNvPicPr>
            <a:picLocks noChangeAspect="1"/>
          </p:cNvPicPr>
          <p:nvPr/>
        </p:nvPicPr>
        <p:blipFill>
          <a:blip r:embed="rId4"/>
          <a:stretch>
            <a:fillRect/>
          </a:stretch>
        </p:blipFill>
        <p:spPr>
          <a:xfrm>
            <a:off x="9553575" y="6102290"/>
            <a:ext cx="1943100" cy="457200"/>
          </a:xfrm>
          <a:prstGeom prst="rect">
            <a:avLst/>
          </a:prstGeom>
        </p:spPr>
      </p:pic>
      <p:sp>
        <p:nvSpPr>
          <p:cNvPr id="5" name="ZoneTexte 4">
            <a:extLst>
              <a:ext uri="{FF2B5EF4-FFF2-40B4-BE49-F238E27FC236}">
                <a16:creationId xmlns:a16="http://schemas.microsoft.com/office/drawing/2014/main" id="{A7831F32-0E53-C120-9E59-018D42A3DDE6}"/>
              </a:ext>
            </a:extLst>
          </p:cNvPr>
          <p:cNvSpPr txBox="1"/>
          <p:nvPr userDrawn="1"/>
        </p:nvSpPr>
        <p:spPr>
          <a:xfrm>
            <a:off x="1065320" y="6383899"/>
            <a:ext cx="6222037" cy="369332"/>
          </a:xfrm>
          <a:prstGeom prst="rect">
            <a:avLst/>
          </a:prstGeom>
          <a:noFill/>
        </p:spPr>
        <p:txBody>
          <a:bodyPr wrap="square" rtlCol="0">
            <a:spAutoFit/>
          </a:bodyPr>
          <a:lstStyle/>
          <a:p>
            <a:r>
              <a:rPr lang="fr-CA" dirty="0">
                <a:solidFill>
                  <a:schemeClr val="accent2"/>
                </a:solidFill>
              </a:rPr>
              <a:t>ICRC 2025   –   Jean-Marie Coquillat   –   July 17</a:t>
            </a:r>
            <a:r>
              <a:rPr lang="fr-CA" baseline="30000" dirty="0">
                <a:solidFill>
                  <a:schemeClr val="accent2"/>
                </a:solidFill>
              </a:rPr>
              <a:t>th</a:t>
            </a:r>
          </a:p>
        </p:txBody>
      </p:sp>
    </p:spTree>
    <p:extLst>
      <p:ext uri="{BB962C8B-B14F-4D97-AF65-F5344CB8AC3E}">
        <p14:creationId xmlns:p14="http://schemas.microsoft.com/office/powerpoint/2010/main" val="1444942014"/>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F62DA-970B-4229-579D-025A2F5F55E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5A17D86-C3BE-C659-B261-03AFF860AEE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3C2001-7920-4C04-8E1A-86D6F3487304}"/>
              </a:ext>
            </a:extLst>
          </p:cNvPr>
          <p:cNvSpPr>
            <a:spLocks noGrp="1"/>
          </p:cNvSpPr>
          <p:nvPr>
            <p:ph type="dt" sz="half" idx="10"/>
          </p:nvPr>
        </p:nvSpPr>
        <p:spPr/>
        <p:txBody>
          <a:bodyPr/>
          <a:lstStyle/>
          <a:p>
            <a:fld id="{39F015C0-13D0-D44D-A878-507BA3E432AA}" type="datetime1">
              <a:rPr lang="en-CA" smtClean="0"/>
              <a:t>2025-08-07</a:t>
            </a:fld>
            <a:endParaRPr lang="en-US"/>
          </a:p>
        </p:txBody>
      </p:sp>
      <p:sp>
        <p:nvSpPr>
          <p:cNvPr id="5" name="Footer Placeholder 4">
            <a:extLst>
              <a:ext uri="{FF2B5EF4-FFF2-40B4-BE49-F238E27FC236}">
                <a16:creationId xmlns:a16="http://schemas.microsoft.com/office/drawing/2014/main" id="{38BC05AC-1C8E-A3B1-7DEE-7AD994945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BDE97D-097B-DCFF-B824-0A4DC581A536}"/>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34620974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14CC6-1222-50A0-C8DE-B78E939A4D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10FE9EE-7D2E-51E4-C7DC-934F69C5A41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E1D3E2-62ED-095B-27DC-DBDBCBAC0B72}"/>
              </a:ext>
            </a:extLst>
          </p:cNvPr>
          <p:cNvSpPr>
            <a:spLocks noGrp="1"/>
          </p:cNvSpPr>
          <p:nvPr>
            <p:ph type="dt" sz="half" idx="10"/>
          </p:nvPr>
        </p:nvSpPr>
        <p:spPr/>
        <p:txBody>
          <a:bodyPr/>
          <a:lstStyle/>
          <a:p>
            <a:fld id="{C2DB18D2-106D-0643-9555-3036DC140A7C}" type="datetime1">
              <a:rPr lang="en-CA" smtClean="0"/>
              <a:t>2025-08-07</a:t>
            </a:fld>
            <a:endParaRPr lang="en-US"/>
          </a:p>
        </p:txBody>
      </p:sp>
      <p:sp>
        <p:nvSpPr>
          <p:cNvPr id="5" name="Footer Placeholder 4">
            <a:extLst>
              <a:ext uri="{FF2B5EF4-FFF2-40B4-BE49-F238E27FC236}">
                <a16:creationId xmlns:a16="http://schemas.microsoft.com/office/drawing/2014/main" id="{561D485B-A3A1-ABC6-AF2D-4FFF9C721B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15B91B-066A-7875-04A1-45880E112A84}"/>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3926078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5972B-E008-3317-6047-EF7ECA91BC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15573B-EC6B-56E8-83E1-3C6CA07CB3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9E1053-3BDB-BFDE-B580-EF0BB424F6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B9A568-4AB8-FCB7-D33B-4925983895E9}"/>
              </a:ext>
            </a:extLst>
          </p:cNvPr>
          <p:cNvSpPr>
            <a:spLocks noGrp="1"/>
          </p:cNvSpPr>
          <p:nvPr>
            <p:ph type="dt" sz="half" idx="10"/>
          </p:nvPr>
        </p:nvSpPr>
        <p:spPr/>
        <p:txBody>
          <a:bodyPr/>
          <a:lstStyle/>
          <a:p>
            <a:fld id="{4F449155-2B94-4C40-BEED-BAF8E765C419}" type="datetime1">
              <a:rPr lang="en-CA" smtClean="0"/>
              <a:t>2025-08-07</a:t>
            </a:fld>
            <a:endParaRPr lang="en-US"/>
          </a:p>
        </p:txBody>
      </p:sp>
      <p:sp>
        <p:nvSpPr>
          <p:cNvPr id="6" name="Footer Placeholder 5">
            <a:extLst>
              <a:ext uri="{FF2B5EF4-FFF2-40B4-BE49-F238E27FC236}">
                <a16:creationId xmlns:a16="http://schemas.microsoft.com/office/drawing/2014/main" id="{3CAD82A9-D724-6418-6179-B813F5C123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2B2C94-6BEA-55C5-B999-3A722F3E3416}"/>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131261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C4245-8DD8-7366-EF6E-61EA8AB9941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C8B0728-A509-331E-ACD4-B37C54A8F4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E58EE38-A465-7D70-24BB-D414BB94A8F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C12A933-0214-FC92-0DEC-A30F03E6B1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39E0C06-8A4E-C913-4819-031D4F5502C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2D3DE1D-7C90-0B39-134D-204A47F0351B}"/>
              </a:ext>
            </a:extLst>
          </p:cNvPr>
          <p:cNvSpPr>
            <a:spLocks noGrp="1"/>
          </p:cNvSpPr>
          <p:nvPr>
            <p:ph type="dt" sz="half" idx="10"/>
          </p:nvPr>
        </p:nvSpPr>
        <p:spPr/>
        <p:txBody>
          <a:bodyPr/>
          <a:lstStyle/>
          <a:p>
            <a:fld id="{EE23D2D9-1A48-7945-BD5E-5183568685A8}" type="datetime1">
              <a:rPr lang="en-CA" smtClean="0"/>
              <a:t>2025-08-07</a:t>
            </a:fld>
            <a:endParaRPr lang="en-US"/>
          </a:p>
        </p:txBody>
      </p:sp>
      <p:sp>
        <p:nvSpPr>
          <p:cNvPr id="8" name="Footer Placeholder 7">
            <a:extLst>
              <a:ext uri="{FF2B5EF4-FFF2-40B4-BE49-F238E27FC236}">
                <a16:creationId xmlns:a16="http://schemas.microsoft.com/office/drawing/2014/main" id="{4BF57CE0-7C01-E645-FAAD-6F4AC52006E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6091830-96C6-C204-4D38-57DEFEFA7190}"/>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1838278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2B79FA-84CA-10D6-A2A3-719BE9D875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E2C3E0F-5ABC-30E4-D753-2452A3D73F59}"/>
              </a:ext>
            </a:extLst>
          </p:cNvPr>
          <p:cNvSpPr>
            <a:spLocks noGrp="1"/>
          </p:cNvSpPr>
          <p:nvPr>
            <p:ph type="dt" sz="half" idx="10"/>
          </p:nvPr>
        </p:nvSpPr>
        <p:spPr/>
        <p:txBody>
          <a:bodyPr/>
          <a:lstStyle/>
          <a:p>
            <a:fld id="{312BD83E-7EF0-4F42-B4A5-3930E91DE93C}" type="datetime1">
              <a:rPr lang="en-CA" smtClean="0"/>
              <a:t>2025-08-07</a:t>
            </a:fld>
            <a:endParaRPr lang="en-US"/>
          </a:p>
        </p:txBody>
      </p:sp>
      <p:sp>
        <p:nvSpPr>
          <p:cNvPr id="4" name="Footer Placeholder 3">
            <a:extLst>
              <a:ext uri="{FF2B5EF4-FFF2-40B4-BE49-F238E27FC236}">
                <a16:creationId xmlns:a16="http://schemas.microsoft.com/office/drawing/2014/main" id="{BD1D6298-B8B1-38C2-6E7C-9CBAEF372AB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9D4B7A-ABF1-09FD-145D-4CCD595EEB63}"/>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8285244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6C3AEFC-CE0B-2CAE-AF65-D031FA5A792C}"/>
              </a:ext>
            </a:extLst>
          </p:cNvPr>
          <p:cNvSpPr>
            <a:spLocks noGrp="1"/>
          </p:cNvSpPr>
          <p:nvPr>
            <p:ph type="dt" sz="half" idx="10"/>
          </p:nvPr>
        </p:nvSpPr>
        <p:spPr/>
        <p:txBody>
          <a:bodyPr/>
          <a:lstStyle/>
          <a:p>
            <a:fld id="{716D6310-6E95-C74B-81FF-AA55C5C19BB5}" type="datetime1">
              <a:rPr lang="en-CA" smtClean="0"/>
              <a:t>2025-08-07</a:t>
            </a:fld>
            <a:endParaRPr lang="en-US"/>
          </a:p>
        </p:txBody>
      </p:sp>
      <p:sp>
        <p:nvSpPr>
          <p:cNvPr id="3" name="Footer Placeholder 2">
            <a:extLst>
              <a:ext uri="{FF2B5EF4-FFF2-40B4-BE49-F238E27FC236}">
                <a16:creationId xmlns:a16="http://schemas.microsoft.com/office/drawing/2014/main" id="{2637BC18-C97F-4955-1DE3-C55D00ACE14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04626D0-C1D3-8AAC-DCB0-9C04B8888D2F}"/>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2088076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9AE0DD-9095-DBB8-10C9-8612453734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3CA87B5-DA54-C5A9-A419-668CA03D889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05C19D-0DD4-7F1F-76D8-B49DF18F2D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36E253-20E0-A4BA-3C49-884D03B1C81D}"/>
              </a:ext>
            </a:extLst>
          </p:cNvPr>
          <p:cNvSpPr>
            <a:spLocks noGrp="1"/>
          </p:cNvSpPr>
          <p:nvPr>
            <p:ph type="dt" sz="half" idx="10"/>
          </p:nvPr>
        </p:nvSpPr>
        <p:spPr/>
        <p:txBody>
          <a:bodyPr/>
          <a:lstStyle/>
          <a:p>
            <a:fld id="{AC19B01B-FE61-B642-9008-CC70D5417C75}" type="datetime1">
              <a:rPr lang="en-CA" smtClean="0"/>
              <a:t>2025-08-07</a:t>
            </a:fld>
            <a:endParaRPr lang="en-US"/>
          </a:p>
        </p:txBody>
      </p:sp>
      <p:sp>
        <p:nvSpPr>
          <p:cNvPr id="6" name="Footer Placeholder 5">
            <a:extLst>
              <a:ext uri="{FF2B5EF4-FFF2-40B4-BE49-F238E27FC236}">
                <a16:creationId xmlns:a16="http://schemas.microsoft.com/office/drawing/2014/main" id="{1A79F592-4EEC-E309-4B86-320553E807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605A6B-5E0D-3742-28EF-9BB0B1DA26BD}"/>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2878942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6FFAA3-E423-C51D-268B-E59B043A28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917FAEA-86EB-BD00-2CC7-1424336ACF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583DD76-9E62-2006-DE98-6871CE1F9B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364CA-DBAE-E055-4E76-9F25015AFC26}"/>
              </a:ext>
            </a:extLst>
          </p:cNvPr>
          <p:cNvSpPr>
            <a:spLocks noGrp="1"/>
          </p:cNvSpPr>
          <p:nvPr>
            <p:ph type="dt" sz="half" idx="10"/>
          </p:nvPr>
        </p:nvSpPr>
        <p:spPr/>
        <p:txBody>
          <a:bodyPr/>
          <a:lstStyle/>
          <a:p>
            <a:fld id="{77E69F89-8C63-0A4E-AF7C-495D5E5122DD}" type="datetime1">
              <a:rPr lang="en-CA" smtClean="0"/>
              <a:t>2025-08-07</a:t>
            </a:fld>
            <a:endParaRPr lang="en-US"/>
          </a:p>
        </p:txBody>
      </p:sp>
      <p:sp>
        <p:nvSpPr>
          <p:cNvPr id="6" name="Footer Placeholder 5">
            <a:extLst>
              <a:ext uri="{FF2B5EF4-FFF2-40B4-BE49-F238E27FC236}">
                <a16:creationId xmlns:a16="http://schemas.microsoft.com/office/drawing/2014/main" id="{9E23B1A8-40CC-8B66-A93B-D895B39BD5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45EC8F-4C97-91B8-988B-FFE86C637D1F}"/>
              </a:ext>
            </a:extLst>
          </p:cNvPr>
          <p:cNvSpPr>
            <a:spLocks noGrp="1"/>
          </p:cNvSpPr>
          <p:nvPr>
            <p:ph type="sldNum" sz="quarter" idx="12"/>
          </p:nvPr>
        </p:nvSpPr>
        <p:spPr/>
        <p:txBody>
          <a:bodyPr/>
          <a:lstStyle/>
          <a:p>
            <a:fld id="{130D7700-844D-904A-9955-C421F2C70BA2}" type="slidenum">
              <a:rPr lang="en-US" smtClean="0"/>
              <a:t>‹#›</a:t>
            </a:fld>
            <a:endParaRPr lang="en-US"/>
          </a:p>
        </p:txBody>
      </p:sp>
    </p:spTree>
    <p:extLst>
      <p:ext uri="{BB962C8B-B14F-4D97-AF65-F5344CB8AC3E}">
        <p14:creationId xmlns:p14="http://schemas.microsoft.com/office/powerpoint/2010/main" val="3937654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E74764-C7DC-609C-4E76-AE27AB6210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4DBA112-CB51-E1A5-71E7-74FD71BB8B3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CD02A25-EF7B-03C7-E40A-A443CD5F9E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E94814-420A-5E49-93D1-55EB5BE7E20B}" type="datetime1">
              <a:rPr lang="en-CA" smtClean="0"/>
              <a:t>2025-08-07</a:t>
            </a:fld>
            <a:endParaRPr lang="en-US"/>
          </a:p>
        </p:txBody>
      </p:sp>
      <p:sp>
        <p:nvSpPr>
          <p:cNvPr id="5" name="Footer Placeholder 4">
            <a:extLst>
              <a:ext uri="{FF2B5EF4-FFF2-40B4-BE49-F238E27FC236}">
                <a16:creationId xmlns:a16="http://schemas.microsoft.com/office/drawing/2014/main" id="{4496CFB5-0067-9613-4A96-AB3D1E2C7F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160D542-F01B-D828-4A8E-EE4B6D55C2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0D7700-844D-904A-9955-C421F2C70BA2}" type="slidenum">
              <a:rPr lang="en-US" smtClean="0"/>
              <a:t>‹#›</a:t>
            </a:fld>
            <a:endParaRPr lang="en-US"/>
          </a:p>
        </p:txBody>
      </p:sp>
    </p:spTree>
    <p:extLst>
      <p:ext uri="{BB962C8B-B14F-4D97-AF65-F5344CB8AC3E}">
        <p14:creationId xmlns:p14="http://schemas.microsoft.com/office/powerpoint/2010/main" val="26479224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8" Type="http://schemas.openxmlformats.org/officeDocument/2006/relationships/hyperlink" Target="https://iopscience.iop.org/article/10.1088/1742-6596/2156/1/012059" TargetMode="External"/><Relationship Id="rId3" Type="http://schemas.openxmlformats.org/officeDocument/2006/relationships/hyperlink" Target="https://doi.org/10.1140/epjc/s10052-022-11063-9" TargetMode="External"/><Relationship Id="rId7" Type="http://schemas.openxmlformats.org/officeDocument/2006/relationships/image" Target="../media/image40.png"/><Relationship Id="rId12" Type="http://schemas.openxmlformats.org/officeDocument/2006/relationships/image" Target="../media/image4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9.png"/><Relationship Id="rId11" Type="http://schemas.openxmlformats.org/officeDocument/2006/relationships/hyperlink" Target="https://doi.org/10.1103/PhysRevLett.134.141002" TargetMode="External"/><Relationship Id="rId5" Type="http://schemas.openxmlformats.org/officeDocument/2006/relationships/hyperlink" Target="https://doi.org/10.1103/PhysRevD.111.072007" TargetMode="External"/><Relationship Id="rId10" Type="http://schemas.openxmlformats.org/officeDocument/2006/relationships/image" Target="../media/image42.png"/><Relationship Id="rId4" Type="http://schemas.openxmlformats.org/officeDocument/2006/relationships/hyperlink" Target="https://doi.org/10.1016/j.astropartphys.2022.102707" TargetMode="External"/><Relationship Id="rId9" Type="http://schemas.openxmlformats.org/officeDocument/2006/relationships/image" Target="../media/image41.png"/></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00041-7411-F32F-80A3-312343D3BEF6}"/>
              </a:ext>
            </a:extLst>
          </p:cNvPr>
          <p:cNvSpPr>
            <a:spLocks noGrp="1"/>
          </p:cNvSpPr>
          <p:nvPr>
            <p:ph type="ctrTitle"/>
          </p:nvPr>
        </p:nvSpPr>
        <p:spPr>
          <a:xfrm>
            <a:off x="1524000" y="2172690"/>
            <a:ext cx="9144000" cy="2387600"/>
          </a:xfrm>
        </p:spPr>
        <p:txBody>
          <a:bodyPr/>
          <a:lstStyle/>
          <a:p>
            <a:r>
              <a:rPr lang="en-US" dirty="0"/>
              <a:t>NEWS-G</a:t>
            </a:r>
          </a:p>
        </p:txBody>
      </p:sp>
      <p:sp>
        <p:nvSpPr>
          <p:cNvPr id="3" name="Subtitle 2">
            <a:extLst>
              <a:ext uri="{FF2B5EF4-FFF2-40B4-BE49-F238E27FC236}">
                <a16:creationId xmlns:a16="http://schemas.microsoft.com/office/drawing/2014/main" id="{5C6F75F0-3A86-502A-DCEA-6AF2F8BCBAF6}"/>
              </a:ext>
            </a:extLst>
          </p:cNvPr>
          <p:cNvSpPr>
            <a:spLocks noGrp="1"/>
          </p:cNvSpPr>
          <p:nvPr>
            <p:ph type="subTitle" idx="1"/>
          </p:nvPr>
        </p:nvSpPr>
        <p:spPr>
          <a:xfrm>
            <a:off x="1524000" y="4652365"/>
            <a:ext cx="9144000" cy="1655762"/>
          </a:xfrm>
        </p:spPr>
        <p:txBody>
          <a:bodyPr/>
          <a:lstStyle/>
          <a:p>
            <a:r>
              <a:rPr lang="en-US" dirty="0"/>
              <a:t>Guillaume Giroux</a:t>
            </a:r>
          </a:p>
          <a:p>
            <a:r>
              <a:rPr lang="en-US" dirty="0"/>
              <a:t>Queen’s University</a:t>
            </a:r>
          </a:p>
          <a:p>
            <a:r>
              <a:rPr lang="en-US" dirty="0"/>
              <a:t>August 2025</a:t>
            </a:r>
          </a:p>
        </p:txBody>
      </p:sp>
      <p:pic>
        <p:nvPicPr>
          <p:cNvPr id="4" name="Picture 2">
            <a:extLst>
              <a:ext uri="{FF2B5EF4-FFF2-40B4-BE49-F238E27FC236}">
                <a16:creationId xmlns:a16="http://schemas.microsoft.com/office/drawing/2014/main" id="{4B5F2A6C-DED3-7258-98CF-E6A3FEA3491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414041" y="220184"/>
            <a:ext cx="3363918" cy="3146306"/>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BE54EB5C-B5A8-2ADE-A1BD-4F6822CA3766}"/>
              </a:ext>
            </a:extLst>
          </p:cNvPr>
          <p:cNvSpPr>
            <a:spLocks noGrp="1"/>
          </p:cNvSpPr>
          <p:nvPr>
            <p:ph type="sldNum" sz="quarter" idx="12"/>
          </p:nvPr>
        </p:nvSpPr>
        <p:spPr/>
        <p:txBody>
          <a:bodyPr/>
          <a:lstStyle/>
          <a:p>
            <a:fld id="{130D7700-844D-904A-9955-C421F2C70BA2}" type="slidenum">
              <a:rPr lang="en-US" smtClean="0"/>
              <a:t>1</a:t>
            </a:fld>
            <a:endParaRPr lang="en-US"/>
          </a:p>
        </p:txBody>
      </p:sp>
    </p:spTree>
    <p:extLst>
      <p:ext uri="{BB962C8B-B14F-4D97-AF65-F5344CB8AC3E}">
        <p14:creationId xmlns:p14="http://schemas.microsoft.com/office/powerpoint/2010/main" val="2961696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E36CF-86AB-1084-8023-DD5BBCC0CA6A}"/>
              </a:ext>
            </a:extLst>
          </p:cNvPr>
          <p:cNvSpPr>
            <a:spLocks noGrp="1"/>
          </p:cNvSpPr>
          <p:nvPr>
            <p:ph type="title"/>
          </p:nvPr>
        </p:nvSpPr>
        <p:spPr>
          <a:xfrm>
            <a:off x="467498" y="0"/>
            <a:ext cx="10515600" cy="1325563"/>
          </a:xfrm>
        </p:spPr>
        <p:txBody>
          <a:bodyPr/>
          <a:lstStyle/>
          <a:p>
            <a:r>
              <a:rPr lang="en-US" dirty="0"/>
              <a:t>Single electron background</a:t>
            </a:r>
          </a:p>
        </p:txBody>
      </p:sp>
      <p:sp>
        <p:nvSpPr>
          <p:cNvPr id="3" name="Content Placeholder 2">
            <a:extLst>
              <a:ext uri="{FF2B5EF4-FFF2-40B4-BE49-F238E27FC236}">
                <a16:creationId xmlns:a16="http://schemas.microsoft.com/office/drawing/2014/main" id="{E45F13CD-33C1-4C92-890A-08EBA9B7D048}"/>
              </a:ext>
            </a:extLst>
          </p:cNvPr>
          <p:cNvSpPr>
            <a:spLocks noGrp="1"/>
          </p:cNvSpPr>
          <p:nvPr>
            <p:ph idx="1"/>
          </p:nvPr>
        </p:nvSpPr>
        <p:spPr>
          <a:xfrm>
            <a:off x="467498" y="1253330"/>
            <a:ext cx="7077024" cy="4351338"/>
          </a:xfrm>
        </p:spPr>
        <p:txBody>
          <a:bodyPr>
            <a:normAutofit/>
          </a:bodyPr>
          <a:lstStyle/>
          <a:p>
            <a:r>
              <a:rPr lang="en-US" sz="2400" dirty="0"/>
              <a:t>Observation of an excess of single electrons</a:t>
            </a:r>
          </a:p>
          <a:p>
            <a:r>
              <a:rPr lang="en-US" sz="2400" dirty="0"/>
              <a:t>Especially high after alpha events</a:t>
            </a:r>
          </a:p>
          <a:p>
            <a:r>
              <a:rPr lang="en-US" sz="2400" dirty="0"/>
              <a:t>Removing 5 sec after each alpha reduces background rate by 70% (14% deadtime)</a:t>
            </a:r>
          </a:p>
        </p:txBody>
      </p:sp>
      <p:pic>
        <p:nvPicPr>
          <p:cNvPr id="4" name="Picture 3">
            <a:extLst>
              <a:ext uri="{FF2B5EF4-FFF2-40B4-BE49-F238E27FC236}">
                <a16:creationId xmlns:a16="http://schemas.microsoft.com/office/drawing/2014/main" id="{90DF4746-155E-0516-DAF6-3992265F0FD9}"/>
              </a:ext>
            </a:extLst>
          </p:cNvPr>
          <p:cNvPicPr>
            <a:picLocks noChangeAspect="1"/>
          </p:cNvPicPr>
          <p:nvPr/>
        </p:nvPicPr>
        <p:blipFill>
          <a:blip r:embed="rId2"/>
          <a:stretch>
            <a:fillRect/>
          </a:stretch>
        </p:blipFill>
        <p:spPr>
          <a:xfrm>
            <a:off x="7544522" y="662781"/>
            <a:ext cx="4267602" cy="5315948"/>
          </a:xfrm>
          <a:prstGeom prst="rect">
            <a:avLst/>
          </a:prstGeom>
        </p:spPr>
      </p:pic>
      <p:pic>
        <p:nvPicPr>
          <p:cNvPr id="5" name="Picture 4">
            <a:extLst>
              <a:ext uri="{FF2B5EF4-FFF2-40B4-BE49-F238E27FC236}">
                <a16:creationId xmlns:a16="http://schemas.microsoft.com/office/drawing/2014/main" id="{B4619389-B29F-C6EC-44DF-3C2B81B750D0}"/>
              </a:ext>
            </a:extLst>
          </p:cNvPr>
          <p:cNvPicPr>
            <a:picLocks noChangeAspect="1"/>
          </p:cNvPicPr>
          <p:nvPr/>
        </p:nvPicPr>
        <p:blipFill>
          <a:blip r:embed="rId3"/>
          <a:stretch>
            <a:fillRect/>
          </a:stretch>
        </p:blipFill>
        <p:spPr>
          <a:xfrm>
            <a:off x="1008691" y="3140011"/>
            <a:ext cx="5686799" cy="3336733"/>
          </a:xfrm>
          <a:prstGeom prst="rect">
            <a:avLst/>
          </a:prstGeom>
        </p:spPr>
      </p:pic>
      <p:sp>
        <p:nvSpPr>
          <p:cNvPr id="6" name="Slide Number Placeholder 5">
            <a:extLst>
              <a:ext uri="{FF2B5EF4-FFF2-40B4-BE49-F238E27FC236}">
                <a16:creationId xmlns:a16="http://schemas.microsoft.com/office/drawing/2014/main" id="{87CBA5D8-1DC6-4057-4CEB-81526FDC33EC}"/>
              </a:ext>
            </a:extLst>
          </p:cNvPr>
          <p:cNvSpPr>
            <a:spLocks noGrp="1"/>
          </p:cNvSpPr>
          <p:nvPr>
            <p:ph type="sldNum" sz="quarter" idx="12"/>
          </p:nvPr>
        </p:nvSpPr>
        <p:spPr/>
        <p:txBody>
          <a:bodyPr/>
          <a:lstStyle/>
          <a:p>
            <a:fld id="{130D7700-844D-904A-9955-C421F2C70BA2}" type="slidenum">
              <a:rPr lang="en-US" smtClean="0"/>
              <a:t>10</a:t>
            </a:fld>
            <a:endParaRPr lang="en-US"/>
          </a:p>
        </p:txBody>
      </p:sp>
    </p:spTree>
    <p:extLst>
      <p:ext uri="{BB962C8B-B14F-4D97-AF65-F5344CB8AC3E}">
        <p14:creationId xmlns:p14="http://schemas.microsoft.com/office/powerpoint/2010/main" val="1628908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F14CA-427D-07A3-8C8A-E5E80378CFD1}"/>
              </a:ext>
            </a:extLst>
          </p:cNvPr>
          <p:cNvSpPr>
            <a:spLocks noGrp="1"/>
          </p:cNvSpPr>
          <p:nvPr>
            <p:ph type="title"/>
          </p:nvPr>
        </p:nvSpPr>
        <p:spPr>
          <a:xfrm>
            <a:off x="645642" y="58508"/>
            <a:ext cx="10515600" cy="1325563"/>
          </a:xfrm>
        </p:spPr>
        <p:txBody>
          <a:bodyPr/>
          <a:lstStyle/>
          <a:p>
            <a:r>
              <a:rPr lang="en-US" dirty="0"/>
              <a:t>Electron Time Separation</a:t>
            </a:r>
          </a:p>
        </p:txBody>
      </p:sp>
      <p:sp>
        <p:nvSpPr>
          <p:cNvPr id="3" name="Content Placeholder 2">
            <a:extLst>
              <a:ext uri="{FF2B5EF4-FFF2-40B4-BE49-F238E27FC236}">
                <a16:creationId xmlns:a16="http://schemas.microsoft.com/office/drawing/2014/main" id="{3173C084-3075-9F70-B76C-2890CDA255EB}"/>
              </a:ext>
            </a:extLst>
          </p:cNvPr>
          <p:cNvSpPr>
            <a:spLocks noGrp="1"/>
          </p:cNvSpPr>
          <p:nvPr>
            <p:ph idx="1"/>
          </p:nvPr>
        </p:nvSpPr>
        <p:spPr>
          <a:xfrm>
            <a:off x="723128" y="1146003"/>
            <a:ext cx="10515600" cy="4351338"/>
          </a:xfrm>
        </p:spPr>
        <p:txBody>
          <a:bodyPr>
            <a:normAutofit/>
          </a:bodyPr>
          <a:lstStyle/>
          <a:p>
            <a:r>
              <a:rPr lang="en-US" sz="2400" dirty="0"/>
              <a:t>Single electrons are discarded</a:t>
            </a:r>
          </a:p>
          <a:p>
            <a:r>
              <a:rPr lang="en-US" sz="2400" dirty="0"/>
              <a:t>Time separation between electrons in &gt;1 electron events is a measure of diffusion and allows to reject backgrounds from inner surface</a:t>
            </a:r>
          </a:p>
        </p:txBody>
      </p:sp>
      <p:pic>
        <p:nvPicPr>
          <p:cNvPr id="4" name="Picture 3">
            <a:extLst>
              <a:ext uri="{FF2B5EF4-FFF2-40B4-BE49-F238E27FC236}">
                <a16:creationId xmlns:a16="http://schemas.microsoft.com/office/drawing/2014/main" id="{AA6E53FF-0865-7B2B-86FD-438078B58AD3}"/>
              </a:ext>
            </a:extLst>
          </p:cNvPr>
          <p:cNvPicPr>
            <a:picLocks noChangeAspect="1"/>
          </p:cNvPicPr>
          <p:nvPr/>
        </p:nvPicPr>
        <p:blipFill>
          <a:blip r:embed="rId2"/>
          <a:stretch>
            <a:fillRect/>
          </a:stretch>
        </p:blipFill>
        <p:spPr>
          <a:xfrm>
            <a:off x="6116249" y="2483028"/>
            <a:ext cx="5334514" cy="4113270"/>
          </a:xfrm>
          <a:prstGeom prst="rect">
            <a:avLst/>
          </a:prstGeom>
        </p:spPr>
      </p:pic>
      <p:pic>
        <p:nvPicPr>
          <p:cNvPr id="5" name="Picture 4">
            <a:extLst>
              <a:ext uri="{FF2B5EF4-FFF2-40B4-BE49-F238E27FC236}">
                <a16:creationId xmlns:a16="http://schemas.microsoft.com/office/drawing/2014/main" id="{8232FF3F-B598-FD45-0898-BB603D7FA685}"/>
              </a:ext>
            </a:extLst>
          </p:cNvPr>
          <p:cNvPicPr>
            <a:picLocks noChangeAspect="1"/>
          </p:cNvPicPr>
          <p:nvPr/>
        </p:nvPicPr>
        <p:blipFill>
          <a:blip r:embed="rId3"/>
          <a:stretch>
            <a:fillRect/>
          </a:stretch>
        </p:blipFill>
        <p:spPr>
          <a:xfrm>
            <a:off x="820091" y="2453723"/>
            <a:ext cx="5143500" cy="4025900"/>
          </a:xfrm>
          <a:prstGeom prst="rect">
            <a:avLst/>
          </a:prstGeom>
        </p:spPr>
      </p:pic>
      <p:sp>
        <p:nvSpPr>
          <p:cNvPr id="6" name="TextBox 5">
            <a:extLst>
              <a:ext uri="{FF2B5EF4-FFF2-40B4-BE49-F238E27FC236}">
                <a16:creationId xmlns:a16="http://schemas.microsoft.com/office/drawing/2014/main" id="{F1896C6A-0C0B-4F35-E7F7-D029FCD019C1}"/>
              </a:ext>
            </a:extLst>
          </p:cNvPr>
          <p:cNvSpPr txBox="1"/>
          <p:nvPr/>
        </p:nvSpPr>
        <p:spPr>
          <a:xfrm>
            <a:off x="8783506" y="4682316"/>
            <a:ext cx="1714315" cy="646331"/>
          </a:xfrm>
          <a:prstGeom prst="rect">
            <a:avLst/>
          </a:prstGeom>
          <a:noFill/>
        </p:spPr>
        <p:txBody>
          <a:bodyPr wrap="none" rtlCol="0">
            <a:spAutoFit/>
          </a:bodyPr>
          <a:lstStyle/>
          <a:p>
            <a:r>
              <a:rPr lang="en-US" b="1" dirty="0">
                <a:solidFill>
                  <a:schemeClr val="accent6"/>
                </a:solidFill>
              </a:rPr>
              <a:t>Laser 2-electron</a:t>
            </a:r>
          </a:p>
          <a:p>
            <a:pPr algn="ctr"/>
            <a:r>
              <a:rPr lang="en-US" b="1" dirty="0">
                <a:solidFill>
                  <a:schemeClr val="accent6"/>
                </a:solidFill>
              </a:rPr>
              <a:t>(surface)</a:t>
            </a:r>
          </a:p>
        </p:txBody>
      </p:sp>
      <p:sp>
        <p:nvSpPr>
          <p:cNvPr id="7" name="TextBox 6">
            <a:extLst>
              <a:ext uri="{FF2B5EF4-FFF2-40B4-BE49-F238E27FC236}">
                <a16:creationId xmlns:a16="http://schemas.microsoft.com/office/drawing/2014/main" id="{81F96D06-CDE9-A20D-D464-03FA49B99646}"/>
              </a:ext>
            </a:extLst>
          </p:cNvPr>
          <p:cNvSpPr txBox="1"/>
          <p:nvPr/>
        </p:nvSpPr>
        <p:spPr>
          <a:xfrm>
            <a:off x="6971701" y="3092582"/>
            <a:ext cx="1735476" cy="646331"/>
          </a:xfrm>
          <a:prstGeom prst="rect">
            <a:avLst/>
          </a:prstGeom>
          <a:noFill/>
        </p:spPr>
        <p:txBody>
          <a:bodyPr wrap="none" rtlCol="0">
            <a:spAutoFit/>
          </a:bodyPr>
          <a:lstStyle/>
          <a:p>
            <a:pPr algn="ctr"/>
            <a:r>
              <a:rPr lang="en-US" b="1" dirty="0">
                <a:solidFill>
                  <a:schemeClr val="accent2"/>
                </a:solidFill>
              </a:rPr>
              <a:t>Ar-37 2-electron</a:t>
            </a:r>
          </a:p>
          <a:p>
            <a:pPr algn="ctr"/>
            <a:r>
              <a:rPr lang="en-US" b="1" dirty="0">
                <a:solidFill>
                  <a:schemeClr val="accent2"/>
                </a:solidFill>
              </a:rPr>
              <a:t>(volume)</a:t>
            </a:r>
          </a:p>
        </p:txBody>
      </p:sp>
      <p:sp>
        <p:nvSpPr>
          <p:cNvPr id="8" name="Slide Number Placeholder 7">
            <a:extLst>
              <a:ext uri="{FF2B5EF4-FFF2-40B4-BE49-F238E27FC236}">
                <a16:creationId xmlns:a16="http://schemas.microsoft.com/office/drawing/2014/main" id="{62688F7E-E4C0-0426-6BE4-BC394DF0A4B2}"/>
              </a:ext>
            </a:extLst>
          </p:cNvPr>
          <p:cNvSpPr>
            <a:spLocks noGrp="1"/>
          </p:cNvSpPr>
          <p:nvPr>
            <p:ph type="sldNum" sz="quarter" idx="12"/>
          </p:nvPr>
        </p:nvSpPr>
        <p:spPr/>
        <p:txBody>
          <a:bodyPr/>
          <a:lstStyle/>
          <a:p>
            <a:fld id="{130D7700-844D-904A-9955-C421F2C70BA2}" type="slidenum">
              <a:rPr lang="en-US" smtClean="0"/>
              <a:t>11</a:t>
            </a:fld>
            <a:endParaRPr lang="en-US"/>
          </a:p>
        </p:txBody>
      </p:sp>
    </p:spTree>
    <p:extLst>
      <p:ext uri="{BB962C8B-B14F-4D97-AF65-F5344CB8AC3E}">
        <p14:creationId xmlns:p14="http://schemas.microsoft.com/office/powerpoint/2010/main" val="222968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FC696-5FDD-1665-7081-2E25E84F7692}"/>
              </a:ext>
            </a:extLst>
          </p:cNvPr>
          <p:cNvSpPr>
            <a:spLocks noGrp="1"/>
          </p:cNvSpPr>
          <p:nvPr>
            <p:ph type="title"/>
          </p:nvPr>
        </p:nvSpPr>
        <p:spPr>
          <a:xfrm>
            <a:off x="729758" y="101065"/>
            <a:ext cx="10515600" cy="1325563"/>
          </a:xfrm>
        </p:spPr>
        <p:txBody>
          <a:bodyPr/>
          <a:lstStyle/>
          <a:p>
            <a:r>
              <a:rPr lang="en-US" dirty="0"/>
              <a:t>Nuclear Recoil Ionization Yield</a:t>
            </a:r>
          </a:p>
        </p:txBody>
      </p:sp>
      <p:sp>
        <p:nvSpPr>
          <p:cNvPr id="3" name="Content Placeholder 2">
            <a:extLst>
              <a:ext uri="{FF2B5EF4-FFF2-40B4-BE49-F238E27FC236}">
                <a16:creationId xmlns:a16="http://schemas.microsoft.com/office/drawing/2014/main" id="{76B18029-59DC-876F-182B-B18DD4B2A2E8}"/>
              </a:ext>
            </a:extLst>
          </p:cNvPr>
          <p:cNvSpPr>
            <a:spLocks noGrp="1"/>
          </p:cNvSpPr>
          <p:nvPr>
            <p:ph idx="1"/>
          </p:nvPr>
        </p:nvSpPr>
        <p:spPr>
          <a:xfrm>
            <a:off x="690002" y="1274206"/>
            <a:ext cx="5761340" cy="3376569"/>
          </a:xfrm>
        </p:spPr>
        <p:txBody>
          <a:bodyPr/>
          <a:lstStyle/>
          <a:p>
            <a:r>
              <a:rPr lang="en-US" dirty="0"/>
              <a:t>Quenching factor values from existing W-value measurements for ions and measurements from COMIMAC</a:t>
            </a:r>
          </a:p>
          <a:p>
            <a:r>
              <a:rPr lang="en-US" dirty="0"/>
              <a:t>The more conservative logarithmic extrapolation was used to derive the expected WIMP signal</a:t>
            </a:r>
          </a:p>
        </p:txBody>
      </p:sp>
      <p:pic>
        <p:nvPicPr>
          <p:cNvPr id="5" name="Picture 4">
            <a:extLst>
              <a:ext uri="{FF2B5EF4-FFF2-40B4-BE49-F238E27FC236}">
                <a16:creationId xmlns:a16="http://schemas.microsoft.com/office/drawing/2014/main" id="{C63DD1E3-581D-AD3F-1ACF-648BB9B12926}"/>
              </a:ext>
            </a:extLst>
          </p:cNvPr>
          <p:cNvPicPr>
            <a:picLocks noChangeAspect="1"/>
          </p:cNvPicPr>
          <p:nvPr/>
        </p:nvPicPr>
        <p:blipFill>
          <a:blip r:embed="rId2"/>
          <a:stretch>
            <a:fillRect/>
          </a:stretch>
        </p:blipFill>
        <p:spPr>
          <a:xfrm>
            <a:off x="6557917" y="1533863"/>
            <a:ext cx="5498476" cy="3790274"/>
          </a:xfrm>
          <a:prstGeom prst="rect">
            <a:avLst/>
          </a:prstGeom>
        </p:spPr>
      </p:pic>
      <p:sp>
        <p:nvSpPr>
          <p:cNvPr id="6" name="TextBox 5">
            <a:extLst>
              <a:ext uri="{FF2B5EF4-FFF2-40B4-BE49-F238E27FC236}">
                <a16:creationId xmlns:a16="http://schemas.microsoft.com/office/drawing/2014/main" id="{42624684-1120-12D3-A970-0B893D259D5A}"/>
              </a:ext>
            </a:extLst>
          </p:cNvPr>
          <p:cNvSpPr txBox="1"/>
          <p:nvPr/>
        </p:nvSpPr>
        <p:spPr>
          <a:xfrm>
            <a:off x="7434489" y="6152255"/>
            <a:ext cx="6098058" cy="954107"/>
          </a:xfrm>
          <a:prstGeom prst="rect">
            <a:avLst/>
          </a:prstGeom>
          <a:noFill/>
        </p:spPr>
        <p:txBody>
          <a:bodyPr wrap="square">
            <a:spAutoFit/>
          </a:bodyPr>
          <a:lstStyle/>
          <a:p>
            <a:pPr rtl="0">
              <a:spcBef>
                <a:spcPts val="0"/>
              </a:spcBef>
              <a:spcAft>
                <a:spcPts val="0"/>
              </a:spcAft>
            </a:pPr>
            <a:r>
              <a:rPr lang="en-CA" sz="1400" b="0" i="0" u="none" strike="noStrike" dirty="0">
                <a:solidFill>
                  <a:srgbClr val="1155CC"/>
                </a:solidFill>
                <a:effectLst/>
                <a:latin typeface="Helvetica Neue" panose="02000503000000020004" pitchFamily="2" charset="0"/>
              </a:rPr>
              <a:t>[1] I. </a:t>
            </a:r>
            <a:r>
              <a:rPr lang="en-CA" sz="1400" b="0" i="0" u="none" strike="noStrike" dirty="0" err="1">
                <a:solidFill>
                  <a:srgbClr val="1155CC"/>
                </a:solidFill>
                <a:effectLst/>
                <a:latin typeface="Helvetica Neue" panose="02000503000000020004" pitchFamily="2" charset="0"/>
              </a:rPr>
              <a:t>Katsioulas</a:t>
            </a:r>
            <a:r>
              <a:rPr lang="en-CA" sz="1400" b="0" i="0" u="none" strike="noStrike" dirty="0">
                <a:solidFill>
                  <a:srgbClr val="1155CC"/>
                </a:solidFill>
                <a:effectLst/>
                <a:latin typeface="Helvetica Neue" panose="02000503000000020004" pitchFamily="2" charset="0"/>
              </a:rPr>
              <a:t> et al, </a:t>
            </a:r>
            <a:r>
              <a:rPr lang="en-CA" sz="1400" b="0" i="0" u="none" strike="noStrike" dirty="0" err="1">
                <a:solidFill>
                  <a:srgbClr val="1155CC"/>
                </a:solidFill>
                <a:effectLst/>
                <a:latin typeface="Helvetica Neue" panose="02000503000000020004" pitchFamily="2" charset="0"/>
              </a:rPr>
              <a:t>Astropart</a:t>
            </a:r>
            <a:r>
              <a:rPr lang="en-CA" sz="1400" b="0" i="0" u="none" strike="noStrike" dirty="0">
                <a:solidFill>
                  <a:srgbClr val="1155CC"/>
                </a:solidFill>
                <a:effectLst/>
                <a:latin typeface="Helvetica Neue" panose="02000503000000020004" pitchFamily="2" charset="0"/>
              </a:rPr>
              <a:t>. Phys. 141, 102707 (2022)</a:t>
            </a:r>
            <a:endParaRPr lang="en-CA" sz="1400" b="0" dirty="0">
              <a:effectLst/>
            </a:endParaRPr>
          </a:p>
          <a:p>
            <a:pPr rtl="0">
              <a:spcBef>
                <a:spcPts val="0"/>
              </a:spcBef>
              <a:spcAft>
                <a:spcPts val="0"/>
              </a:spcAft>
            </a:pPr>
            <a:r>
              <a:rPr lang="en-CA" sz="1400" b="0" i="0" u="none" strike="noStrike" dirty="0">
                <a:solidFill>
                  <a:srgbClr val="1155CC"/>
                </a:solidFill>
                <a:effectLst/>
                <a:latin typeface="Helvetica Neue" panose="02000503000000020004" pitchFamily="2" charset="0"/>
              </a:rPr>
              <a:t>[2] L. Balogh et al, EJP C, 2022</a:t>
            </a:r>
            <a:endParaRPr lang="en-CA" sz="1400" b="0" dirty="0">
              <a:effectLst/>
            </a:endParaRPr>
          </a:p>
          <a:p>
            <a:br>
              <a:rPr lang="en-CA" sz="1400" dirty="0"/>
            </a:br>
            <a:endParaRPr lang="en-US" sz="1400" dirty="0"/>
          </a:p>
        </p:txBody>
      </p:sp>
      <p:pic>
        <p:nvPicPr>
          <p:cNvPr id="7" name="Picture 6">
            <a:extLst>
              <a:ext uri="{FF2B5EF4-FFF2-40B4-BE49-F238E27FC236}">
                <a16:creationId xmlns:a16="http://schemas.microsoft.com/office/drawing/2014/main" id="{1B28F8C4-F70A-9552-732E-6FB3861F20CE}"/>
              </a:ext>
            </a:extLst>
          </p:cNvPr>
          <p:cNvPicPr>
            <a:picLocks noChangeAspect="1"/>
          </p:cNvPicPr>
          <p:nvPr/>
        </p:nvPicPr>
        <p:blipFill rotWithShape="1">
          <a:blip r:embed="rId3"/>
          <a:srcRect r="50405"/>
          <a:stretch/>
        </p:blipFill>
        <p:spPr>
          <a:xfrm>
            <a:off x="3810869" y="4504704"/>
            <a:ext cx="2830261" cy="2050739"/>
          </a:xfrm>
          <a:prstGeom prst="rect">
            <a:avLst/>
          </a:prstGeom>
        </p:spPr>
      </p:pic>
      <p:pic>
        <p:nvPicPr>
          <p:cNvPr id="8" name="Picture 7">
            <a:extLst>
              <a:ext uri="{FF2B5EF4-FFF2-40B4-BE49-F238E27FC236}">
                <a16:creationId xmlns:a16="http://schemas.microsoft.com/office/drawing/2014/main" id="{03158E55-2BF3-1760-1709-43D2F18576DD}"/>
              </a:ext>
            </a:extLst>
          </p:cNvPr>
          <p:cNvPicPr>
            <a:picLocks noChangeAspect="1"/>
          </p:cNvPicPr>
          <p:nvPr/>
        </p:nvPicPr>
        <p:blipFill rotWithShape="1">
          <a:blip r:embed="rId3"/>
          <a:srcRect l="50232"/>
          <a:stretch/>
        </p:blipFill>
        <p:spPr>
          <a:xfrm>
            <a:off x="761840" y="4504705"/>
            <a:ext cx="2942454" cy="2124604"/>
          </a:xfrm>
          <a:prstGeom prst="rect">
            <a:avLst/>
          </a:prstGeom>
        </p:spPr>
      </p:pic>
      <p:sp>
        <p:nvSpPr>
          <p:cNvPr id="4" name="Slide Number Placeholder 3">
            <a:extLst>
              <a:ext uri="{FF2B5EF4-FFF2-40B4-BE49-F238E27FC236}">
                <a16:creationId xmlns:a16="http://schemas.microsoft.com/office/drawing/2014/main" id="{C10D785A-8A78-A2F5-FB56-A709A4EF0E4C}"/>
              </a:ext>
            </a:extLst>
          </p:cNvPr>
          <p:cNvSpPr>
            <a:spLocks noGrp="1"/>
          </p:cNvSpPr>
          <p:nvPr>
            <p:ph type="sldNum" sz="quarter" idx="12"/>
          </p:nvPr>
        </p:nvSpPr>
        <p:spPr/>
        <p:txBody>
          <a:bodyPr/>
          <a:lstStyle/>
          <a:p>
            <a:fld id="{130D7700-844D-904A-9955-C421F2C70BA2}" type="slidenum">
              <a:rPr lang="en-US" smtClean="0"/>
              <a:t>12</a:t>
            </a:fld>
            <a:endParaRPr lang="en-US"/>
          </a:p>
        </p:txBody>
      </p:sp>
    </p:spTree>
    <p:extLst>
      <p:ext uri="{BB962C8B-B14F-4D97-AF65-F5344CB8AC3E}">
        <p14:creationId xmlns:p14="http://schemas.microsoft.com/office/powerpoint/2010/main" val="191155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C9C95-BFCA-12B6-385F-97F17689EDFC}"/>
              </a:ext>
            </a:extLst>
          </p:cNvPr>
          <p:cNvSpPr>
            <a:spLocks noGrp="1"/>
          </p:cNvSpPr>
          <p:nvPr>
            <p:ph type="title"/>
          </p:nvPr>
        </p:nvSpPr>
        <p:spPr>
          <a:xfrm>
            <a:off x="578708" y="192130"/>
            <a:ext cx="10515600" cy="1325563"/>
          </a:xfrm>
        </p:spPr>
        <p:txBody>
          <a:bodyPr/>
          <a:lstStyle/>
          <a:p>
            <a:r>
              <a:rPr lang="en-US" dirty="0"/>
              <a:t>Results</a:t>
            </a:r>
          </a:p>
        </p:txBody>
      </p:sp>
      <p:sp>
        <p:nvSpPr>
          <p:cNvPr id="3" name="Content Placeholder 2">
            <a:extLst>
              <a:ext uri="{FF2B5EF4-FFF2-40B4-BE49-F238E27FC236}">
                <a16:creationId xmlns:a16="http://schemas.microsoft.com/office/drawing/2014/main" id="{D6E4AEF5-E8C6-3B53-85A5-32D17679908F}"/>
              </a:ext>
            </a:extLst>
          </p:cNvPr>
          <p:cNvSpPr>
            <a:spLocks noGrp="1"/>
          </p:cNvSpPr>
          <p:nvPr>
            <p:ph idx="1"/>
          </p:nvPr>
        </p:nvSpPr>
        <p:spPr>
          <a:xfrm>
            <a:off x="578708" y="2299000"/>
            <a:ext cx="6140355" cy="4351338"/>
          </a:xfrm>
        </p:spPr>
        <p:txBody>
          <a:bodyPr/>
          <a:lstStyle/>
          <a:p>
            <a:r>
              <a:rPr lang="en-US" dirty="0"/>
              <a:t>1.12 kg-day CH</a:t>
            </a:r>
            <a:r>
              <a:rPr lang="en-US" baseline="-25000" dirty="0"/>
              <a:t>4</a:t>
            </a:r>
            <a:r>
              <a:rPr lang="en-US" dirty="0"/>
              <a:t> physics run</a:t>
            </a:r>
          </a:p>
          <a:p>
            <a:r>
              <a:rPr lang="en-US" dirty="0"/>
              <a:t>Profile likelihood fit on 2,3,4 electron events</a:t>
            </a:r>
          </a:p>
          <a:p>
            <a:r>
              <a:rPr lang="en-US" dirty="0"/>
              <a:t>Contribution from WIMP, surface, volume and single electron pileup (accidentals)</a:t>
            </a:r>
          </a:p>
          <a:p>
            <a:r>
              <a:rPr lang="en-US" dirty="0"/>
              <a:t>No significant WIMP signal is observed</a:t>
            </a:r>
          </a:p>
        </p:txBody>
      </p:sp>
      <p:pic>
        <p:nvPicPr>
          <p:cNvPr id="4" name="Picture 3">
            <a:extLst>
              <a:ext uri="{FF2B5EF4-FFF2-40B4-BE49-F238E27FC236}">
                <a16:creationId xmlns:a16="http://schemas.microsoft.com/office/drawing/2014/main" id="{38F1800F-5EEA-F8EA-4D1E-8D14A8662A49}"/>
              </a:ext>
            </a:extLst>
          </p:cNvPr>
          <p:cNvPicPr>
            <a:picLocks noChangeAspect="1"/>
          </p:cNvPicPr>
          <p:nvPr/>
        </p:nvPicPr>
        <p:blipFill>
          <a:blip r:embed="rId2"/>
          <a:stretch>
            <a:fillRect/>
          </a:stretch>
        </p:blipFill>
        <p:spPr>
          <a:xfrm>
            <a:off x="7146325" y="0"/>
            <a:ext cx="4877753" cy="6858000"/>
          </a:xfrm>
          <a:prstGeom prst="rect">
            <a:avLst/>
          </a:prstGeom>
        </p:spPr>
      </p:pic>
      <p:sp>
        <p:nvSpPr>
          <p:cNvPr id="7" name="TextBox 6">
            <a:extLst>
              <a:ext uri="{FF2B5EF4-FFF2-40B4-BE49-F238E27FC236}">
                <a16:creationId xmlns:a16="http://schemas.microsoft.com/office/drawing/2014/main" id="{76533C30-3ECB-F834-B52B-9572595B1DF0}"/>
              </a:ext>
            </a:extLst>
          </p:cNvPr>
          <p:cNvSpPr txBox="1"/>
          <p:nvPr/>
        </p:nvSpPr>
        <p:spPr>
          <a:xfrm>
            <a:off x="-716393" y="1248158"/>
            <a:ext cx="8021653" cy="461665"/>
          </a:xfrm>
          <a:prstGeom prst="rect">
            <a:avLst/>
          </a:prstGeom>
          <a:noFill/>
        </p:spPr>
        <p:txBody>
          <a:bodyPr wrap="square">
            <a:spAutoFit/>
          </a:bodyPr>
          <a:lstStyle/>
          <a:p>
            <a:r>
              <a:rPr lang="en-US" dirty="0"/>
              <a:t>	</a:t>
            </a:r>
            <a:r>
              <a:rPr lang="en-US" sz="2400" b="1" dirty="0">
                <a:solidFill>
                  <a:srgbClr val="C00000"/>
                </a:solidFill>
              </a:rPr>
              <a:t>NEW!: Physical Review Letters 134 (14), 141002 (2025)</a:t>
            </a:r>
            <a:endParaRPr lang="en-US" b="1" dirty="0">
              <a:solidFill>
                <a:srgbClr val="C00000"/>
              </a:solidFill>
            </a:endParaRPr>
          </a:p>
        </p:txBody>
      </p:sp>
      <p:sp>
        <p:nvSpPr>
          <p:cNvPr id="5" name="Slide Number Placeholder 4">
            <a:extLst>
              <a:ext uri="{FF2B5EF4-FFF2-40B4-BE49-F238E27FC236}">
                <a16:creationId xmlns:a16="http://schemas.microsoft.com/office/drawing/2014/main" id="{5186924C-524A-CEC7-4562-13A12256C0D7}"/>
              </a:ext>
            </a:extLst>
          </p:cNvPr>
          <p:cNvSpPr>
            <a:spLocks noGrp="1"/>
          </p:cNvSpPr>
          <p:nvPr>
            <p:ph type="sldNum" sz="quarter" idx="12"/>
          </p:nvPr>
        </p:nvSpPr>
        <p:spPr/>
        <p:txBody>
          <a:bodyPr/>
          <a:lstStyle/>
          <a:p>
            <a:fld id="{130D7700-844D-904A-9955-C421F2C70BA2}" type="slidenum">
              <a:rPr lang="en-US" smtClean="0"/>
              <a:t>13</a:t>
            </a:fld>
            <a:endParaRPr lang="en-US"/>
          </a:p>
        </p:txBody>
      </p:sp>
    </p:spTree>
    <p:extLst>
      <p:ext uri="{BB962C8B-B14F-4D97-AF65-F5344CB8AC3E}">
        <p14:creationId xmlns:p14="http://schemas.microsoft.com/office/powerpoint/2010/main" val="4229195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46F55-7B4B-AB29-F3E6-697BE2DF6FAF}"/>
              </a:ext>
            </a:extLst>
          </p:cNvPr>
          <p:cNvSpPr>
            <a:spLocks noGrp="1"/>
          </p:cNvSpPr>
          <p:nvPr>
            <p:ph type="title"/>
          </p:nvPr>
        </p:nvSpPr>
        <p:spPr>
          <a:xfrm>
            <a:off x="838200" y="0"/>
            <a:ext cx="10515600" cy="1325563"/>
          </a:xfrm>
        </p:spPr>
        <p:txBody>
          <a:bodyPr/>
          <a:lstStyle/>
          <a:p>
            <a:pPr algn="ctr"/>
            <a:r>
              <a:rPr lang="en-US" dirty="0"/>
              <a:t>New WIMP Constraints</a:t>
            </a:r>
          </a:p>
        </p:txBody>
      </p:sp>
      <p:sp>
        <p:nvSpPr>
          <p:cNvPr id="3" name="Content Placeholder 2">
            <a:extLst>
              <a:ext uri="{FF2B5EF4-FFF2-40B4-BE49-F238E27FC236}">
                <a16:creationId xmlns:a16="http://schemas.microsoft.com/office/drawing/2014/main" id="{DA7017AA-D8B3-33B5-F678-6D0EE27C9325}"/>
              </a:ext>
            </a:extLst>
          </p:cNvPr>
          <p:cNvSpPr>
            <a:spLocks noGrp="1"/>
          </p:cNvSpPr>
          <p:nvPr>
            <p:ph idx="1"/>
          </p:nvPr>
        </p:nvSpPr>
        <p:spPr>
          <a:xfrm>
            <a:off x="930728" y="935936"/>
            <a:ext cx="10653584" cy="1078213"/>
          </a:xfrm>
        </p:spPr>
        <p:txBody>
          <a:bodyPr/>
          <a:lstStyle/>
          <a:p>
            <a:pPr marL="0" indent="0" algn="ctr">
              <a:buNone/>
            </a:pPr>
            <a:r>
              <a:rPr lang="en-US" dirty="0"/>
              <a:t>Strongest constraints on spin-dependent WIMP-proton (directly on H) cross-section in the 0.18 – 1.2 GeV range!</a:t>
            </a:r>
          </a:p>
        </p:txBody>
      </p:sp>
      <p:pic>
        <p:nvPicPr>
          <p:cNvPr id="4" name="Picture 3">
            <a:extLst>
              <a:ext uri="{FF2B5EF4-FFF2-40B4-BE49-F238E27FC236}">
                <a16:creationId xmlns:a16="http://schemas.microsoft.com/office/drawing/2014/main" id="{3F4998F0-4EE3-A534-037A-42F02B321F2B}"/>
              </a:ext>
            </a:extLst>
          </p:cNvPr>
          <p:cNvPicPr>
            <a:picLocks noChangeAspect="1"/>
          </p:cNvPicPr>
          <p:nvPr/>
        </p:nvPicPr>
        <p:blipFill>
          <a:blip r:embed="rId2"/>
          <a:stretch>
            <a:fillRect/>
          </a:stretch>
        </p:blipFill>
        <p:spPr>
          <a:xfrm>
            <a:off x="2906597" y="2190750"/>
            <a:ext cx="6378805" cy="4667250"/>
          </a:xfrm>
          <a:prstGeom prst="rect">
            <a:avLst/>
          </a:prstGeom>
        </p:spPr>
      </p:pic>
      <p:sp>
        <p:nvSpPr>
          <p:cNvPr id="5" name="TextBox 4">
            <a:extLst>
              <a:ext uri="{FF2B5EF4-FFF2-40B4-BE49-F238E27FC236}">
                <a16:creationId xmlns:a16="http://schemas.microsoft.com/office/drawing/2014/main" id="{A3E4F952-6531-E93C-A0B7-B4332EFFE431}"/>
              </a:ext>
            </a:extLst>
          </p:cNvPr>
          <p:cNvSpPr txBox="1"/>
          <p:nvPr/>
        </p:nvSpPr>
        <p:spPr>
          <a:xfrm>
            <a:off x="3858025" y="1841296"/>
            <a:ext cx="6813646" cy="307777"/>
          </a:xfrm>
          <a:prstGeom prst="rect">
            <a:avLst/>
          </a:prstGeom>
          <a:noFill/>
        </p:spPr>
        <p:txBody>
          <a:bodyPr wrap="square">
            <a:spAutoFit/>
          </a:bodyPr>
          <a:lstStyle/>
          <a:p>
            <a:r>
              <a:rPr lang="en-US" sz="1400" b="1" dirty="0">
                <a:solidFill>
                  <a:srgbClr val="C00000"/>
                </a:solidFill>
              </a:rPr>
              <a:t>Physical Review Letters 134 (14), 141002 (2025)</a:t>
            </a:r>
          </a:p>
        </p:txBody>
      </p:sp>
      <p:sp>
        <p:nvSpPr>
          <p:cNvPr id="6" name="Slide Number Placeholder 5">
            <a:extLst>
              <a:ext uri="{FF2B5EF4-FFF2-40B4-BE49-F238E27FC236}">
                <a16:creationId xmlns:a16="http://schemas.microsoft.com/office/drawing/2014/main" id="{DFBFD8F8-18B8-5D92-EE60-65CC4F78FFA0}"/>
              </a:ext>
            </a:extLst>
          </p:cNvPr>
          <p:cNvSpPr>
            <a:spLocks noGrp="1"/>
          </p:cNvSpPr>
          <p:nvPr>
            <p:ph type="sldNum" sz="quarter" idx="12"/>
          </p:nvPr>
        </p:nvSpPr>
        <p:spPr/>
        <p:txBody>
          <a:bodyPr/>
          <a:lstStyle/>
          <a:p>
            <a:fld id="{130D7700-844D-904A-9955-C421F2C70BA2}" type="slidenum">
              <a:rPr lang="en-US" smtClean="0"/>
              <a:t>14</a:t>
            </a:fld>
            <a:endParaRPr lang="en-US"/>
          </a:p>
        </p:txBody>
      </p:sp>
    </p:spTree>
    <p:extLst>
      <p:ext uri="{BB962C8B-B14F-4D97-AF65-F5344CB8AC3E}">
        <p14:creationId xmlns:p14="http://schemas.microsoft.com/office/powerpoint/2010/main" val="2255005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62CCE-3B9A-F3D7-F578-77175F82FC76}"/>
              </a:ext>
            </a:extLst>
          </p:cNvPr>
          <p:cNvSpPr>
            <a:spLocks noGrp="1"/>
          </p:cNvSpPr>
          <p:nvPr>
            <p:ph type="title"/>
          </p:nvPr>
        </p:nvSpPr>
        <p:spPr/>
        <p:txBody>
          <a:bodyPr/>
          <a:lstStyle/>
          <a:p>
            <a:r>
              <a:rPr lang="en-US" dirty="0"/>
              <a:t>NEWS-G at SNOLAB</a:t>
            </a:r>
          </a:p>
        </p:txBody>
      </p:sp>
      <p:pic>
        <p:nvPicPr>
          <p:cNvPr id="4" name="Picture 3">
            <a:extLst>
              <a:ext uri="{FF2B5EF4-FFF2-40B4-BE49-F238E27FC236}">
                <a16:creationId xmlns:a16="http://schemas.microsoft.com/office/drawing/2014/main" id="{4F573A36-D9F7-0135-0DD3-0AF1615622B2}"/>
              </a:ext>
            </a:extLst>
          </p:cNvPr>
          <p:cNvPicPr>
            <a:picLocks noChangeAspect="1"/>
          </p:cNvPicPr>
          <p:nvPr/>
        </p:nvPicPr>
        <p:blipFill>
          <a:blip r:embed="rId2"/>
          <a:stretch>
            <a:fillRect/>
          </a:stretch>
        </p:blipFill>
        <p:spPr>
          <a:xfrm>
            <a:off x="1147944" y="3360692"/>
            <a:ext cx="9467336" cy="3132183"/>
          </a:xfrm>
          <a:prstGeom prst="rect">
            <a:avLst/>
          </a:prstGeom>
        </p:spPr>
      </p:pic>
      <p:sp>
        <p:nvSpPr>
          <p:cNvPr id="5" name="Content Placeholder 2">
            <a:extLst>
              <a:ext uri="{FF2B5EF4-FFF2-40B4-BE49-F238E27FC236}">
                <a16:creationId xmlns:a16="http://schemas.microsoft.com/office/drawing/2014/main" id="{85BAA2EA-F10C-A3D5-3282-380BFD92F544}"/>
              </a:ext>
            </a:extLst>
          </p:cNvPr>
          <p:cNvSpPr>
            <a:spLocks noGrp="1"/>
          </p:cNvSpPr>
          <p:nvPr>
            <p:ph idx="1"/>
          </p:nvPr>
        </p:nvSpPr>
        <p:spPr>
          <a:xfrm>
            <a:off x="988132" y="1580963"/>
            <a:ext cx="9786960" cy="1535865"/>
          </a:xfrm>
        </p:spPr>
        <p:txBody>
          <a:bodyPr anchor="ctr">
            <a:normAutofit/>
          </a:bodyPr>
          <a:lstStyle/>
          <a:p>
            <a:r>
              <a:rPr lang="en-CA" sz="1800"/>
              <a:t>Installation and commissioning heavily impacted by pandemic shutdown and restrictions</a:t>
            </a:r>
          </a:p>
          <a:p>
            <a:r>
              <a:rPr lang="en-CA" sz="1800"/>
              <a:t>Strong support from SNOLAB with contractor team installing NEWS-G during fall 2020</a:t>
            </a:r>
          </a:p>
          <a:p>
            <a:r>
              <a:rPr lang="en-CA" sz="1800"/>
              <a:t>Complete installation and beginning of commissioning in summer 2021</a:t>
            </a:r>
            <a:endParaRPr lang="en-US" sz="1800"/>
          </a:p>
        </p:txBody>
      </p:sp>
      <p:sp>
        <p:nvSpPr>
          <p:cNvPr id="3" name="Slide Number Placeholder 2">
            <a:extLst>
              <a:ext uri="{FF2B5EF4-FFF2-40B4-BE49-F238E27FC236}">
                <a16:creationId xmlns:a16="http://schemas.microsoft.com/office/drawing/2014/main" id="{2137F025-222E-6AAC-C2E7-92B790303E03}"/>
              </a:ext>
            </a:extLst>
          </p:cNvPr>
          <p:cNvSpPr>
            <a:spLocks noGrp="1"/>
          </p:cNvSpPr>
          <p:nvPr>
            <p:ph type="sldNum" sz="quarter" idx="12"/>
          </p:nvPr>
        </p:nvSpPr>
        <p:spPr/>
        <p:txBody>
          <a:bodyPr/>
          <a:lstStyle/>
          <a:p>
            <a:fld id="{130D7700-844D-904A-9955-C421F2C70BA2}" type="slidenum">
              <a:rPr lang="en-US" smtClean="0"/>
              <a:t>15</a:t>
            </a:fld>
            <a:endParaRPr lang="en-US"/>
          </a:p>
        </p:txBody>
      </p:sp>
    </p:spTree>
    <p:extLst>
      <p:ext uri="{BB962C8B-B14F-4D97-AF65-F5344CB8AC3E}">
        <p14:creationId xmlns:p14="http://schemas.microsoft.com/office/powerpoint/2010/main" val="310192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C3F8E-8AC3-DEED-44B0-458B43E8AB3B}"/>
              </a:ext>
            </a:extLst>
          </p:cNvPr>
          <p:cNvSpPr>
            <a:spLocks noGrp="1"/>
          </p:cNvSpPr>
          <p:nvPr>
            <p:ph type="title"/>
          </p:nvPr>
        </p:nvSpPr>
        <p:spPr>
          <a:xfrm>
            <a:off x="838200" y="18255"/>
            <a:ext cx="10515600" cy="1325563"/>
          </a:xfrm>
        </p:spPr>
        <p:txBody>
          <a:bodyPr/>
          <a:lstStyle/>
          <a:p>
            <a:r>
              <a:rPr lang="en-US" dirty="0"/>
              <a:t>NEWS-G at SNOLAB</a:t>
            </a:r>
          </a:p>
        </p:txBody>
      </p:sp>
      <p:sp>
        <p:nvSpPr>
          <p:cNvPr id="3" name="Content Placeholder 2">
            <a:extLst>
              <a:ext uri="{FF2B5EF4-FFF2-40B4-BE49-F238E27FC236}">
                <a16:creationId xmlns:a16="http://schemas.microsoft.com/office/drawing/2014/main" id="{7A2C87A3-AEAB-3D6B-8087-232F97611CF8}"/>
              </a:ext>
            </a:extLst>
          </p:cNvPr>
          <p:cNvSpPr>
            <a:spLocks noGrp="1"/>
          </p:cNvSpPr>
          <p:nvPr>
            <p:ph idx="1"/>
          </p:nvPr>
        </p:nvSpPr>
        <p:spPr>
          <a:xfrm>
            <a:off x="838200" y="1023730"/>
            <a:ext cx="10515600" cy="4461254"/>
          </a:xfrm>
        </p:spPr>
        <p:txBody>
          <a:bodyPr>
            <a:normAutofit/>
          </a:bodyPr>
          <a:lstStyle/>
          <a:p>
            <a:r>
              <a:rPr lang="en-US" sz="2400" dirty="0"/>
              <a:t>Physics runs were conducted with Ne-CH</a:t>
            </a:r>
            <a:r>
              <a:rPr lang="en-US" sz="2400" baseline="-25000" dirty="0"/>
              <a:t>4</a:t>
            </a:r>
            <a:r>
              <a:rPr lang="en-US" sz="2400" dirty="0"/>
              <a:t> and He-CH</a:t>
            </a:r>
            <a:r>
              <a:rPr lang="en-US" sz="2400" baseline="-25000" dirty="0"/>
              <a:t>4</a:t>
            </a:r>
            <a:r>
              <a:rPr lang="en-US" sz="2400" dirty="0"/>
              <a:t> targets</a:t>
            </a:r>
          </a:p>
          <a:p>
            <a:r>
              <a:rPr lang="en-US" sz="2400" dirty="0"/>
              <a:t>Surface background is addressed with in-situ etching</a:t>
            </a:r>
          </a:p>
          <a:p>
            <a:r>
              <a:rPr lang="en-US" sz="2400" dirty="0"/>
              <a:t>Single electron background is addressed with gas purity improvement and radon removal</a:t>
            </a:r>
          </a:p>
          <a:p>
            <a:r>
              <a:rPr lang="en-US" sz="2400" dirty="0"/>
              <a:t>Several improvements on gas purity and low-frequency noise are underway</a:t>
            </a:r>
          </a:p>
          <a:p>
            <a:r>
              <a:rPr lang="en-US" sz="2400" dirty="0"/>
              <a:t>More physics soon with Ne-CH</a:t>
            </a:r>
            <a:r>
              <a:rPr lang="en-US" sz="2400" baseline="-25000" dirty="0"/>
              <a:t>4</a:t>
            </a:r>
            <a:r>
              <a:rPr lang="en-US" sz="2400" dirty="0"/>
              <a:t>, CH</a:t>
            </a:r>
            <a:r>
              <a:rPr lang="en-US" sz="2400" baseline="-25000" dirty="0"/>
              <a:t>4</a:t>
            </a:r>
            <a:r>
              <a:rPr lang="en-US" sz="2400" dirty="0"/>
              <a:t> and He-CH</a:t>
            </a:r>
            <a:r>
              <a:rPr lang="en-US" sz="2400" baseline="-25000" dirty="0"/>
              <a:t>4</a:t>
            </a:r>
          </a:p>
        </p:txBody>
      </p:sp>
      <p:pic>
        <p:nvPicPr>
          <p:cNvPr id="4" name="Picture 3">
            <a:extLst>
              <a:ext uri="{FF2B5EF4-FFF2-40B4-BE49-F238E27FC236}">
                <a16:creationId xmlns:a16="http://schemas.microsoft.com/office/drawing/2014/main" id="{3A15E7DB-4189-0A8A-923F-4CCD0661CF7C}"/>
              </a:ext>
            </a:extLst>
          </p:cNvPr>
          <p:cNvPicPr>
            <a:picLocks noChangeAspect="1"/>
          </p:cNvPicPr>
          <p:nvPr/>
        </p:nvPicPr>
        <p:blipFill>
          <a:blip r:embed="rId2"/>
          <a:stretch>
            <a:fillRect/>
          </a:stretch>
        </p:blipFill>
        <p:spPr>
          <a:xfrm>
            <a:off x="2377285" y="3726034"/>
            <a:ext cx="2896209" cy="2564027"/>
          </a:xfrm>
          <a:prstGeom prst="rect">
            <a:avLst/>
          </a:prstGeom>
        </p:spPr>
      </p:pic>
      <p:pic>
        <p:nvPicPr>
          <p:cNvPr id="5" name="Picture 4">
            <a:extLst>
              <a:ext uri="{FF2B5EF4-FFF2-40B4-BE49-F238E27FC236}">
                <a16:creationId xmlns:a16="http://schemas.microsoft.com/office/drawing/2014/main" id="{E272DC7B-CBA2-E5B2-0D5E-965329EFE8CE}"/>
              </a:ext>
            </a:extLst>
          </p:cNvPr>
          <p:cNvPicPr>
            <a:picLocks noChangeAspect="1"/>
          </p:cNvPicPr>
          <p:nvPr/>
        </p:nvPicPr>
        <p:blipFill>
          <a:blip r:embed="rId3"/>
          <a:stretch>
            <a:fillRect/>
          </a:stretch>
        </p:blipFill>
        <p:spPr>
          <a:xfrm>
            <a:off x="5500166" y="3726035"/>
            <a:ext cx="4559739" cy="2564027"/>
          </a:xfrm>
          <a:prstGeom prst="rect">
            <a:avLst/>
          </a:prstGeom>
        </p:spPr>
      </p:pic>
      <p:sp>
        <p:nvSpPr>
          <p:cNvPr id="6" name="TextBox 5">
            <a:extLst>
              <a:ext uri="{FF2B5EF4-FFF2-40B4-BE49-F238E27FC236}">
                <a16:creationId xmlns:a16="http://schemas.microsoft.com/office/drawing/2014/main" id="{FBE837CA-5D6C-1788-9FE6-C54422899A29}"/>
              </a:ext>
            </a:extLst>
          </p:cNvPr>
          <p:cNvSpPr txBox="1"/>
          <p:nvPr/>
        </p:nvSpPr>
        <p:spPr>
          <a:xfrm>
            <a:off x="3213652" y="6316642"/>
            <a:ext cx="1223476" cy="369332"/>
          </a:xfrm>
          <a:prstGeom prst="rect">
            <a:avLst/>
          </a:prstGeom>
          <a:noFill/>
        </p:spPr>
        <p:txBody>
          <a:bodyPr wrap="none" rtlCol="0">
            <a:spAutoFit/>
          </a:bodyPr>
          <a:lstStyle/>
          <a:p>
            <a:r>
              <a:rPr lang="en-US" dirty="0"/>
              <a:t>Radon trap</a:t>
            </a:r>
          </a:p>
        </p:txBody>
      </p:sp>
      <p:sp>
        <p:nvSpPr>
          <p:cNvPr id="7" name="TextBox 6">
            <a:extLst>
              <a:ext uri="{FF2B5EF4-FFF2-40B4-BE49-F238E27FC236}">
                <a16:creationId xmlns:a16="http://schemas.microsoft.com/office/drawing/2014/main" id="{23B24BE2-747C-6AB0-B594-65ECB645B104}"/>
              </a:ext>
            </a:extLst>
          </p:cNvPr>
          <p:cNvSpPr txBox="1"/>
          <p:nvPr/>
        </p:nvSpPr>
        <p:spPr>
          <a:xfrm>
            <a:off x="7140276" y="6316642"/>
            <a:ext cx="1279517" cy="369332"/>
          </a:xfrm>
          <a:prstGeom prst="rect">
            <a:avLst/>
          </a:prstGeom>
          <a:noFill/>
        </p:spPr>
        <p:txBody>
          <a:bodyPr wrap="none" rtlCol="0">
            <a:spAutoFit/>
          </a:bodyPr>
          <a:lstStyle/>
          <a:p>
            <a:r>
              <a:rPr lang="en-US" dirty="0"/>
              <a:t>Gas purifier</a:t>
            </a:r>
          </a:p>
        </p:txBody>
      </p:sp>
      <p:sp>
        <p:nvSpPr>
          <p:cNvPr id="8" name="Slide Number Placeholder 7">
            <a:extLst>
              <a:ext uri="{FF2B5EF4-FFF2-40B4-BE49-F238E27FC236}">
                <a16:creationId xmlns:a16="http://schemas.microsoft.com/office/drawing/2014/main" id="{A28471BD-93F6-D314-1DE8-B92FEC10FAC5}"/>
              </a:ext>
            </a:extLst>
          </p:cNvPr>
          <p:cNvSpPr>
            <a:spLocks noGrp="1"/>
          </p:cNvSpPr>
          <p:nvPr>
            <p:ph type="sldNum" sz="quarter" idx="12"/>
          </p:nvPr>
        </p:nvSpPr>
        <p:spPr/>
        <p:txBody>
          <a:bodyPr/>
          <a:lstStyle/>
          <a:p>
            <a:fld id="{130D7700-844D-904A-9955-C421F2C70BA2}" type="slidenum">
              <a:rPr lang="en-US" smtClean="0"/>
              <a:t>16</a:t>
            </a:fld>
            <a:endParaRPr lang="en-US"/>
          </a:p>
        </p:txBody>
      </p:sp>
      <p:sp>
        <p:nvSpPr>
          <p:cNvPr id="9" name="TextBox 8">
            <a:extLst>
              <a:ext uri="{FF2B5EF4-FFF2-40B4-BE49-F238E27FC236}">
                <a16:creationId xmlns:a16="http://schemas.microsoft.com/office/drawing/2014/main" id="{E3A62B3B-F90A-0884-5E86-DB9C12121BEE}"/>
              </a:ext>
            </a:extLst>
          </p:cNvPr>
          <p:cNvSpPr txBox="1"/>
          <p:nvPr/>
        </p:nvSpPr>
        <p:spPr>
          <a:xfrm>
            <a:off x="6952847" y="803110"/>
            <a:ext cx="734496" cy="369332"/>
          </a:xfrm>
          <a:prstGeom prst="rect">
            <a:avLst/>
          </a:prstGeom>
          <a:noFill/>
        </p:spPr>
        <p:txBody>
          <a:bodyPr wrap="none" rtlCol="0">
            <a:spAutoFit/>
          </a:bodyPr>
          <a:lstStyle/>
          <a:p>
            <a:pPr algn="ctr"/>
            <a:r>
              <a:rPr lang="en-US" b="1" dirty="0">
                <a:solidFill>
                  <a:srgbClr val="FF0000"/>
                </a:solidFill>
              </a:rPr>
              <a:t>NEW!</a:t>
            </a:r>
          </a:p>
        </p:txBody>
      </p:sp>
    </p:spTree>
    <p:extLst>
      <p:ext uri="{BB962C8B-B14F-4D97-AF65-F5344CB8AC3E}">
        <p14:creationId xmlns:p14="http://schemas.microsoft.com/office/powerpoint/2010/main" val="2126828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432F9-AAB1-C143-382B-21C4982CAEDB}"/>
              </a:ext>
            </a:extLst>
          </p:cNvPr>
          <p:cNvSpPr>
            <a:spLocks noGrp="1"/>
          </p:cNvSpPr>
          <p:nvPr>
            <p:ph type="title"/>
          </p:nvPr>
        </p:nvSpPr>
        <p:spPr/>
        <p:txBody>
          <a:bodyPr/>
          <a:lstStyle/>
          <a:p>
            <a:pPr algn="ctr"/>
            <a:r>
              <a:rPr lang="en-US" dirty="0"/>
              <a:t>Single-electron background due to electron attachment</a:t>
            </a:r>
          </a:p>
        </p:txBody>
      </p:sp>
      <p:pic>
        <p:nvPicPr>
          <p:cNvPr id="4" name="2024-05-22_JClarke_attachment_animation_v06">
            <a:hlinkClick r:id="" action="ppaction://media"/>
            <a:extLst>
              <a:ext uri="{FF2B5EF4-FFF2-40B4-BE49-F238E27FC236}">
                <a16:creationId xmlns:a16="http://schemas.microsoft.com/office/drawing/2014/main" id="{3E548413-BB72-A04D-374D-37A197807440}"/>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2397593" y="1950303"/>
            <a:ext cx="7178207" cy="4037742"/>
          </a:xfrm>
          <a:prstGeom prst="rect">
            <a:avLst/>
          </a:prstGeom>
        </p:spPr>
      </p:pic>
      <p:sp>
        <p:nvSpPr>
          <p:cNvPr id="3" name="Slide Number Placeholder 2">
            <a:extLst>
              <a:ext uri="{FF2B5EF4-FFF2-40B4-BE49-F238E27FC236}">
                <a16:creationId xmlns:a16="http://schemas.microsoft.com/office/drawing/2014/main" id="{6B34D32D-1C83-422E-2381-C4291226974D}"/>
              </a:ext>
            </a:extLst>
          </p:cNvPr>
          <p:cNvSpPr>
            <a:spLocks noGrp="1"/>
          </p:cNvSpPr>
          <p:nvPr>
            <p:ph type="sldNum" sz="quarter" idx="12"/>
          </p:nvPr>
        </p:nvSpPr>
        <p:spPr/>
        <p:txBody>
          <a:bodyPr/>
          <a:lstStyle/>
          <a:p>
            <a:fld id="{130D7700-844D-904A-9955-C421F2C70BA2}" type="slidenum">
              <a:rPr lang="en-US" smtClean="0"/>
              <a:t>17</a:t>
            </a:fld>
            <a:endParaRPr lang="en-US"/>
          </a:p>
        </p:txBody>
      </p:sp>
    </p:spTree>
    <p:extLst>
      <p:ext uri="{BB962C8B-B14F-4D97-AF65-F5344CB8AC3E}">
        <p14:creationId xmlns:p14="http://schemas.microsoft.com/office/powerpoint/2010/main" val="360029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514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repeatCount="indefinite" fill="hold" display="0">
                  <p:stCondLst>
                    <p:cond delay="indefinite"/>
                  </p:stCondLst>
                </p:cTn>
                <p:tgtEl>
                  <p:spTgt spid="4"/>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38B01-0899-A399-DC80-8F732399E005}"/>
              </a:ext>
            </a:extLst>
          </p:cNvPr>
          <p:cNvSpPr>
            <a:spLocks noGrp="1"/>
          </p:cNvSpPr>
          <p:nvPr>
            <p:ph type="title"/>
          </p:nvPr>
        </p:nvSpPr>
        <p:spPr/>
        <p:txBody>
          <a:bodyPr/>
          <a:lstStyle/>
          <a:p>
            <a:r>
              <a:rPr lang="en-US" dirty="0"/>
              <a:t>Single-Electron Background</a:t>
            </a:r>
          </a:p>
        </p:txBody>
      </p:sp>
      <p:sp>
        <p:nvSpPr>
          <p:cNvPr id="3" name="Content Placeholder 2">
            <a:extLst>
              <a:ext uri="{FF2B5EF4-FFF2-40B4-BE49-F238E27FC236}">
                <a16:creationId xmlns:a16="http://schemas.microsoft.com/office/drawing/2014/main" id="{8AD3B330-1D5A-29B4-CF3C-73F568115D0A}"/>
              </a:ext>
            </a:extLst>
          </p:cNvPr>
          <p:cNvSpPr>
            <a:spLocks noGrp="1"/>
          </p:cNvSpPr>
          <p:nvPr>
            <p:ph idx="1"/>
          </p:nvPr>
        </p:nvSpPr>
        <p:spPr>
          <a:xfrm>
            <a:off x="838200" y="1567689"/>
            <a:ext cx="10515600" cy="4351338"/>
          </a:xfrm>
        </p:spPr>
        <p:txBody>
          <a:bodyPr/>
          <a:lstStyle/>
          <a:p>
            <a:r>
              <a:rPr lang="en-US" dirty="0"/>
              <a:t>Controlled injection of oxygen to understand the effect of electron attachment on the single-electron background (paper in progress)</a:t>
            </a:r>
          </a:p>
        </p:txBody>
      </p:sp>
      <p:sp>
        <p:nvSpPr>
          <p:cNvPr id="4" name="Slide Number Placeholder 3">
            <a:extLst>
              <a:ext uri="{FF2B5EF4-FFF2-40B4-BE49-F238E27FC236}">
                <a16:creationId xmlns:a16="http://schemas.microsoft.com/office/drawing/2014/main" id="{504C1A45-F984-9DCC-8218-8C4B1C8781AE}"/>
              </a:ext>
            </a:extLst>
          </p:cNvPr>
          <p:cNvSpPr>
            <a:spLocks noGrp="1"/>
          </p:cNvSpPr>
          <p:nvPr>
            <p:ph type="sldNum" sz="quarter" idx="12"/>
          </p:nvPr>
        </p:nvSpPr>
        <p:spPr/>
        <p:txBody>
          <a:bodyPr/>
          <a:lstStyle/>
          <a:p>
            <a:fld id="{130D7700-844D-904A-9955-C421F2C70BA2}" type="slidenum">
              <a:rPr lang="en-US" smtClean="0"/>
              <a:t>18</a:t>
            </a:fld>
            <a:endParaRPr lang="en-US"/>
          </a:p>
        </p:txBody>
      </p:sp>
      <p:grpSp>
        <p:nvGrpSpPr>
          <p:cNvPr id="5" name="Groupe 4">
            <a:extLst>
              <a:ext uri="{FF2B5EF4-FFF2-40B4-BE49-F238E27FC236}">
                <a16:creationId xmlns:a16="http://schemas.microsoft.com/office/drawing/2014/main" id="{2564565D-B7D0-3840-6C28-8D1026FA399A}"/>
              </a:ext>
            </a:extLst>
          </p:cNvPr>
          <p:cNvGrpSpPr/>
          <p:nvPr/>
        </p:nvGrpSpPr>
        <p:grpSpPr>
          <a:xfrm>
            <a:off x="2743868" y="2693629"/>
            <a:ext cx="7116823" cy="3929593"/>
            <a:chOff x="221758" y="3499700"/>
            <a:chExt cx="4661742" cy="2652393"/>
          </a:xfrm>
        </p:grpSpPr>
        <p:pic>
          <p:nvPicPr>
            <p:cNvPr id="6" name="Picture 9">
              <a:extLst>
                <a:ext uri="{FF2B5EF4-FFF2-40B4-BE49-F238E27FC236}">
                  <a16:creationId xmlns:a16="http://schemas.microsoft.com/office/drawing/2014/main" id="{E37512E2-399D-BB5F-876C-005D038C2769}"/>
                </a:ext>
              </a:extLst>
            </p:cNvPr>
            <p:cNvPicPr>
              <a:picLocks noChangeAspect="1"/>
            </p:cNvPicPr>
            <p:nvPr/>
          </p:nvPicPr>
          <p:blipFill>
            <a:blip r:embed="rId2"/>
            <a:stretch>
              <a:fillRect/>
            </a:stretch>
          </p:blipFill>
          <p:spPr>
            <a:xfrm>
              <a:off x="221758" y="3499700"/>
              <a:ext cx="4581355" cy="2574792"/>
            </a:xfrm>
            <a:prstGeom prst="rect">
              <a:avLst/>
            </a:prstGeom>
          </p:spPr>
        </p:pic>
        <p:sp>
          <p:nvSpPr>
            <p:cNvPr id="7" name="ZoneTexte 7">
              <a:extLst>
                <a:ext uri="{FF2B5EF4-FFF2-40B4-BE49-F238E27FC236}">
                  <a16:creationId xmlns:a16="http://schemas.microsoft.com/office/drawing/2014/main" id="{A205A4DA-0B92-C49B-04AE-D1443678EB44}"/>
                </a:ext>
              </a:extLst>
            </p:cNvPr>
            <p:cNvSpPr txBox="1"/>
            <p:nvPr/>
          </p:nvSpPr>
          <p:spPr>
            <a:xfrm>
              <a:off x="3788229" y="5844316"/>
              <a:ext cx="1095271" cy="307777"/>
            </a:xfrm>
            <a:prstGeom prst="rect">
              <a:avLst/>
            </a:prstGeom>
            <a:noFill/>
          </p:spPr>
          <p:txBody>
            <a:bodyPr wrap="square" rtlCol="0">
              <a:spAutoFit/>
            </a:bodyPr>
            <a:lstStyle/>
            <a:p>
              <a:pPr algn="r"/>
              <a:r>
                <a:rPr lang="en-CA" sz="1400" dirty="0"/>
                <a:t>J. Clarke</a:t>
              </a:r>
            </a:p>
          </p:txBody>
        </p:sp>
      </p:grpSp>
      <p:sp>
        <p:nvSpPr>
          <p:cNvPr id="8" name="TextBox 7">
            <a:extLst>
              <a:ext uri="{FF2B5EF4-FFF2-40B4-BE49-F238E27FC236}">
                <a16:creationId xmlns:a16="http://schemas.microsoft.com/office/drawing/2014/main" id="{5928F2C1-09DE-A584-DD9A-E32039B7E966}"/>
              </a:ext>
            </a:extLst>
          </p:cNvPr>
          <p:cNvSpPr txBox="1"/>
          <p:nvPr/>
        </p:nvSpPr>
        <p:spPr>
          <a:xfrm>
            <a:off x="7171508" y="843241"/>
            <a:ext cx="734496" cy="369332"/>
          </a:xfrm>
          <a:prstGeom prst="rect">
            <a:avLst/>
          </a:prstGeom>
          <a:noFill/>
        </p:spPr>
        <p:txBody>
          <a:bodyPr wrap="none" rtlCol="0">
            <a:spAutoFit/>
          </a:bodyPr>
          <a:lstStyle/>
          <a:p>
            <a:pPr algn="ctr"/>
            <a:r>
              <a:rPr lang="en-US" b="1" dirty="0">
                <a:solidFill>
                  <a:srgbClr val="FF0000"/>
                </a:solidFill>
              </a:rPr>
              <a:t>NEW!</a:t>
            </a:r>
          </a:p>
        </p:txBody>
      </p:sp>
      <p:sp>
        <p:nvSpPr>
          <p:cNvPr id="9" name="TextBox 8">
            <a:extLst>
              <a:ext uri="{FF2B5EF4-FFF2-40B4-BE49-F238E27FC236}">
                <a16:creationId xmlns:a16="http://schemas.microsoft.com/office/drawing/2014/main" id="{0D502B49-62E1-B05C-E046-34280953F9E9}"/>
              </a:ext>
            </a:extLst>
          </p:cNvPr>
          <p:cNvSpPr txBox="1"/>
          <p:nvPr/>
        </p:nvSpPr>
        <p:spPr>
          <a:xfrm rot="19422220">
            <a:off x="4968462" y="3490186"/>
            <a:ext cx="1907061" cy="523220"/>
          </a:xfrm>
          <a:prstGeom prst="rect">
            <a:avLst/>
          </a:prstGeom>
          <a:noFill/>
        </p:spPr>
        <p:txBody>
          <a:bodyPr wrap="none" rtlCol="0">
            <a:spAutoFit/>
          </a:bodyPr>
          <a:lstStyle/>
          <a:p>
            <a:pPr algn="ctr"/>
            <a:r>
              <a:rPr lang="en-US" sz="2800" b="1" dirty="0">
                <a:solidFill>
                  <a:srgbClr val="FF0000"/>
                </a:solidFill>
              </a:rPr>
              <a:t>Preliminary</a:t>
            </a:r>
          </a:p>
        </p:txBody>
      </p:sp>
    </p:spTree>
    <p:extLst>
      <p:ext uri="{BB962C8B-B14F-4D97-AF65-F5344CB8AC3E}">
        <p14:creationId xmlns:p14="http://schemas.microsoft.com/office/powerpoint/2010/main" val="3116453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14ED94A-C85D-4CD3-4205-438D21CE6B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9217" y="-1"/>
            <a:ext cx="5213267" cy="6883030"/>
            <a:chOff x="-19217" y="-1"/>
            <a:chExt cx="5213267" cy="6883030"/>
          </a:xfrm>
        </p:grpSpPr>
        <p:sp>
          <p:nvSpPr>
            <p:cNvPr id="10" name="Rectangle 9">
              <a:extLst>
                <a:ext uri="{FF2B5EF4-FFF2-40B4-BE49-F238E27FC236}">
                  <a16:creationId xmlns:a16="http://schemas.microsoft.com/office/drawing/2014/main" id="{E642BDB2-BF67-1D53-1C70-0B41D709E4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06" y="0"/>
              <a:ext cx="5204956" cy="6883029"/>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8E0D8CE-5DBF-B664-EB48-C29BF8AB48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19217" y="1731909"/>
              <a:ext cx="5204963" cy="5144400"/>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DFD140CE-7DE2-C88F-5EAE-F45EB69E6A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10" y="6723"/>
              <a:ext cx="3834567" cy="6876300"/>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57E87E3-413F-10EF-63D8-6016E986C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44601" y="833689"/>
              <a:ext cx="6872341" cy="5204961"/>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A681A2B7-AA6A-2A52-A49A-DD6BCB3992E1}"/>
              </a:ext>
            </a:extLst>
          </p:cNvPr>
          <p:cNvSpPr>
            <a:spLocks noGrp="1"/>
          </p:cNvSpPr>
          <p:nvPr>
            <p:ph type="title"/>
          </p:nvPr>
        </p:nvSpPr>
        <p:spPr>
          <a:xfrm>
            <a:off x="755484" y="739835"/>
            <a:ext cx="3702580" cy="1616203"/>
          </a:xfrm>
        </p:spPr>
        <p:txBody>
          <a:bodyPr anchor="b">
            <a:normAutofit/>
          </a:bodyPr>
          <a:lstStyle/>
          <a:p>
            <a:r>
              <a:rPr lang="en-US" sz="3200">
                <a:solidFill>
                  <a:srgbClr val="FFFFFF"/>
                </a:solidFill>
              </a:rPr>
              <a:t>SNOLAB Ne-CH</a:t>
            </a:r>
            <a:r>
              <a:rPr lang="en-US" sz="3200" baseline="-25000">
                <a:solidFill>
                  <a:srgbClr val="FFFFFF"/>
                </a:solidFill>
              </a:rPr>
              <a:t>4</a:t>
            </a:r>
            <a:r>
              <a:rPr lang="en-US" sz="3200">
                <a:solidFill>
                  <a:srgbClr val="FFFFFF"/>
                </a:solidFill>
              </a:rPr>
              <a:t> Physics Run Analysis</a:t>
            </a:r>
          </a:p>
        </p:txBody>
      </p:sp>
      <p:sp>
        <p:nvSpPr>
          <p:cNvPr id="3" name="Content Placeholder 2">
            <a:extLst>
              <a:ext uri="{FF2B5EF4-FFF2-40B4-BE49-F238E27FC236}">
                <a16:creationId xmlns:a16="http://schemas.microsoft.com/office/drawing/2014/main" id="{A60D103A-9D5D-8AE6-EEFC-ED20D0F64356}"/>
              </a:ext>
            </a:extLst>
          </p:cNvPr>
          <p:cNvSpPr>
            <a:spLocks noGrp="1"/>
          </p:cNvSpPr>
          <p:nvPr>
            <p:ph idx="1"/>
          </p:nvPr>
        </p:nvSpPr>
        <p:spPr>
          <a:xfrm>
            <a:off x="755484" y="2459116"/>
            <a:ext cx="3702579" cy="3524823"/>
          </a:xfrm>
        </p:spPr>
        <p:txBody>
          <a:bodyPr>
            <a:normAutofit/>
          </a:bodyPr>
          <a:lstStyle/>
          <a:p>
            <a:r>
              <a:rPr lang="en-US" sz="1400">
                <a:solidFill>
                  <a:srgbClr val="FFFFFF"/>
                </a:solidFill>
              </a:rPr>
              <a:t>2</a:t>
            </a:r>
            <a:r>
              <a:rPr lang="en-US" sz="1400" baseline="30000">
                <a:solidFill>
                  <a:srgbClr val="FFFFFF"/>
                </a:solidFill>
              </a:rPr>
              <a:t>nd</a:t>
            </a:r>
            <a:r>
              <a:rPr lang="en-US" sz="1400">
                <a:solidFill>
                  <a:srgbClr val="FFFFFF"/>
                </a:solidFill>
              </a:rPr>
              <a:t> SNOLAB physics run</a:t>
            </a:r>
          </a:p>
          <a:p>
            <a:pPr lvl="1"/>
            <a:r>
              <a:rPr lang="en-US" sz="1400">
                <a:solidFill>
                  <a:srgbClr val="FFFFFF"/>
                </a:solidFill>
              </a:rPr>
              <a:t>1-bar Ne(98)-CH</a:t>
            </a:r>
            <a:r>
              <a:rPr lang="en-US" sz="1400" baseline="-25000">
                <a:solidFill>
                  <a:srgbClr val="FFFFFF"/>
                </a:solidFill>
              </a:rPr>
              <a:t>4</a:t>
            </a:r>
            <a:r>
              <a:rPr lang="en-US" sz="1400">
                <a:solidFill>
                  <a:srgbClr val="FFFFFF"/>
                </a:solidFill>
              </a:rPr>
              <a:t>(2)</a:t>
            </a:r>
          </a:p>
          <a:p>
            <a:pPr lvl="1"/>
            <a:r>
              <a:rPr lang="en-US" sz="1400">
                <a:solidFill>
                  <a:srgbClr val="FFFFFF"/>
                </a:solidFill>
              </a:rPr>
              <a:t>Leak fixed, but no gas recirculation</a:t>
            </a:r>
          </a:p>
          <a:p>
            <a:pPr lvl="1"/>
            <a:r>
              <a:rPr lang="en-US" sz="1400">
                <a:solidFill>
                  <a:srgbClr val="FFFFFF"/>
                </a:solidFill>
              </a:rPr>
              <a:t>High-gain, low-noise</a:t>
            </a:r>
          </a:p>
          <a:p>
            <a:pPr lvl="1"/>
            <a:endParaRPr lang="en-US" sz="1400">
              <a:solidFill>
                <a:srgbClr val="FFFFFF"/>
              </a:solidFill>
            </a:endParaRPr>
          </a:p>
          <a:p>
            <a:r>
              <a:rPr lang="en-US" sz="1400">
                <a:solidFill>
                  <a:srgbClr val="FFFFFF"/>
                </a:solidFill>
              </a:rPr>
              <a:t>Analysis work underway to develop the electron diffusion model and the single electron response</a:t>
            </a:r>
          </a:p>
          <a:p>
            <a:endParaRPr lang="en-US" sz="1400">
              <a:solidFill>
                <a:srgbClr val="FFFFFF"/>
              </a:solidFill>
            </a:endParaRPr>
          </a:p>
          <a:p>
            <a:r>
              <a:rPr lang="en-US" sz="1400">
                <a:solidFill>
                  <a:srgbClr val="FFFFFF"/>
                </a:solidFill>
              </a:rPr>
              <a:t>Markov-Chain-Monte-Carlo fitting</a:t>
            </a:r>
          </a:p>
          <a:p>
            <a:endParaRPr lang="en-US" sz="1400">
              <a:solidFill>
                <a:srgbClr val="FFFFFF"/>
              </a:solidFill>
            </a:endParaRPr>
          </a:p>
          <a:p>
            <a:r>
              <a:rPr lang="en-US" sz="1400">
                <a:solidFill>
                  <a:srgbClr val="FFFFFF"/>
                </a:solidFill>
              </a:rPr>
              <a:t>Indications of a lower single-electron noise compared to LSM with pure CH</a:t>
            </a:r>
            <a:r>
              <a:rPr lang="en-US" sz="1400" baseline="-25000">
                <a:solidFill>
                  <a:srgbClr val="FFFFFF"/>
                </a:solidFill>
              </a:rPr>
              <a:t>4</a:t>
            </a:r>
          </a:p>
        </p:txBody>
      </p:sp>
      <p:pic>
        <p:nvPicPr>
          <p:cNvPr id="4" name="Picture 3">
            <a:extLst>
              <a:ext uri="{FF2B5EF4-FFF2-40B4-BE49-F238E27FC236}">
                <a16:creationId xmlns:a16="http://schemas.microsoft.com/office/drawing/2014/main" id="{B44B4D5B-5372-193D-B470-FA0339D24488}"/>
              </a:ext>
            </a:extLst>
          </p:cNvPr>
          <p:cNvPicPr>
            <a:picLocks noChangeAspect="1"/>
          </p:cNvPicPr>
          <p:nvPr/>
        </p:nvPicPr>
        <p:blipFill>
          <a:blip r:embed="rId2"/>
          <a:stretch>
            <a:fillRect/>
          </a:stretch>
        </p:blipFill>
        <p:spPr>
          <a:xfrm>
            <a:off x="6005304" y="1441927"/>
            <a:ext cx="5407002" cy="3974145"/>
          </a:xfrm>
          <a:prstGeom prst="rect">
            <a:avLst/>
          </a:prstGeom>
        </p:spPr>
      </p:pic>
      <p:sp>
        <p:nvSpPr>
          <p:cNvPr id="5" name="Slide Number Placeholder 4">
            <a:extLst>
              <a:ext uri="{FF2B5EF4-FFF2-40B4-BE49-F238E27FC236}">
                <a16:creationId xmlns:a16="http://schemas.microsoft.com/office/drawing/2014/main" id="{BCB9C273-CE0E-24A5-6C74-C5C261F979F4}"/>
              </a:ext>
            </a:extLst>
          </p:cNvPr>
          <p:cNvSpPr>
            <a:spLocks noGrp="1"/>
          </p:cNvSpPr>
          <p:nvPr>
            <p:ph type="sldNum" sz="quarter" idx="12"/>
          </p:nvPr>
        </p:nvSpPr>
        <p:spPr/>
        <p:txBody>
          <a:bodyPr/>
          <a:lstStyle/>
          <a:p>
            <a:fld id="{130D7700-844D-904A-9955-C421F2C70BA2}" type="slidenum">
              <a:rPr lang="en-US" smtClean="0"/>
              <a:t>19</a:t>
            </a:fld>
            <a:endParaRPr lang="en-US"/>
          </a:p>
        </p:txBody>
      </p:sp>
      <p:sp>
        <p:nvSpPr>
          <p:cNvPr id="6" name="TextBox 5">
            <a:extLst>
              <a:ext uri="{FF2B5EF4-FFF2-40B4-BE49-F238E27FC236}">
                <a16:creationId xmlns:a16="http://schemas.microsoft.com/office/drawing/2014/main" id="{1D2E160D-B341-119E-975C-BCA84F0680B0}"/>
              </a:ext>
            </a:extLst>
          </p:cNvPr>
          <p:cNvSpPr txBox="1"/>
          <p:nvPr/>
        </p:nvSpPr>
        <p:spPr>
          <a:xfrm rot="19422220">
            <a:off x="7657068" y="3012565"/>
            <a:ext cx="1907061" cy="523220"/>
          </a:xfrm>
          <a:prstGeom prst="rect">
            <a:avLst/>
          </a:prstGeom>
          <a:noFill/>
        </p:spPr>
        <p:txBody>
          <a:bodyPr wrap="none" rtlCol="0">
            <a:spAutoFit/>
          </a:bodyPr>
          <a:lstStyle/>
          <a:p>
            <a:pPr algn="ctr"/>
            <a:r>
              <a:rPr lang="en-US" sz="2800" b="1" dirty="0">
                <a:solidFill>
                  <a:srgbClr val="FF0000"/>
                </a:solidFill>
              </a:rPr>
              <a:t>Preliminary</a:t>
            </a:r>
          </a:p>
        </p:txBody>
      </p:sp>
    </p:spTree>
    <p:extLst>
      <p:ext uri="{BB962C8B-B14F-4D97-AF65-F5344CB8AC3E}">
        <p14:creationId xmlns:p14="http://schemas.microsoft.com/office/powerpoint/2010/main" val="2916148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74215-A4EF-650E-04C8-9EDB5534F667}"/>
              </a:ext>
            </a:extLst>
          </p:cNvPr>
          <p:cNvSpPr>
            <a:spLocks noGrp="1"/>
          </p:cNvSpPr>
          <p:nvPr>
            <p:ph type="title"/>
          </p:nvPr>
        </p:nvSpPr>
        <p:spPr>
          <a:xfrm>
            <a:off x="876693" y="741391"/>
            <a:ext cx="4597747" cy="1616203"/>
          </a:xfrm>
        </p:spPr>
        <p:txBody>
          <a:bodyPr anchor="b">
            <a:normAutofit/>
          </a:bodyPr>
          <a:lstStyle/>
          <a:p>
            <a:r>
              <a:rPr lang="en-US" sz="3200"/>
              <a:t>Search for low mass dark matter with SPCs</a:t>
            </a:r>
          </a:p>
        </p:txBody>
      </p:sp>
      <p:sp>
        <p:nvSpPr>
          <p:cNvPr id="4" name="Content Placeholder 2">
            <a:extLst>
              <a:ext uri="{FF2B5EF4-FFF2-40B4-BE49-F238E27FC236}">
                <a16:creationId xmlns:a16="http://schemas.microsoft.com/office/drawing/2014/main" id="{C7DB8A52-5C80-3BF3-68B0-4481A34E3716}"/>
              </a:ext>
            </a:extLst>
          </p:cNvPr>
          <p:cNvSpPr>
            <a:spLocks noGrp="1"/>
          </p:cNvSpPr>
          <p:nvPr>
            <p:ph idx="1"/>
          </p:nvPr>
        </p:nvSpPr>
        <p:spPr>
          <a:xfrm>
            <a:off x="876693" y="2533476"/>
            <a:ext cx="4597746" cy="3447832"/>
          </a:xfrm>
        </p:spPr>
        <p:txBody>
          <a:bodyPr anchor="t">
            <a:normAutofit/>
          </a:bodyPr>
          <a:lstStyle/>
          <a:p>
            <a:r>
              <a:rPr lang="en-US" sz="1400"/>
              <a:t>NEWS-G uses Spherical Proportional Counters (SPCs) to search for low mass WIMPs.</a:t>
            </a:r>
          </a:p>
          <a:p>
            <a:r>
              <a:rPr lang="en-US" sz="1400"/>
              <a:t>Low mass sensitivity is reached with:</a:t>
            </a:r>
          </a:p>
          <a:p>
            <a:pPr lvl="1"/>
            <a:r>
              <a:rPr lang="en-US" sz="1400"/>
              <a:t>Light atomic mass targets (H, He, Ne)</a:t>
            </a:r>
          </a:p>
          <a:p>
            <a:pPr lvl="1"/>
            <a:r>
              <a:rPr lang="en-US" sz="1400"/>
              <a:t>Low threshold</a:t>
            </a:r>
          </a:p>
          <a:p>
            <a:pPr lvl="2"/>
            <a:r>
              <a:rPr lang="en-US" sz="1400"/>
              <a:t>Low electronic noise</a:t>
            </a:r>
          </a:p>
          <a:p>
            <a:pPr lvl="2"/>
            <a:r>
              <a:rPr lang="en-US" sz="1400"/>
              <a:t>High amplification</a:t>
            </a:r>
          </a:p>
          <a:p>
            <a:pPr lvl="1"/>
            <a:r>
              <a:rPr lang="en-US" sz="1400"/>
              <a:t>Low background</a:t>
            </a:r>
          </a:p>
          <a:p>
            <a:pPr lvl="2"/>
            <a:r>
              <a:rPr lang="en-US" sz="1400"/>
              <a:t>Simple configuration, high purity copper</a:t>
            </a:r>
          </a:p>
          <a:p>
            <a:pPr lvl="2"/>
            <a:r>
              <a:rPr lang="en-US" sz="1400"/>
              <a:t>Surface electron rejection with pulse shape</a:t>
            </a:r>
          </a:p>
          <a:p>
            <a:r>
              <a:rPr lang="en-US" sz="1400"/>
              <a:t>Single electron counting</a:t>
            </a:r>
          </a:p>
        </p:txBody>
      </p:sp>
      <p:pic>
        <p:nvPicPr>
          <p:cNvPr id="5" name="Picture 4">
            <a:extLst>
              <a:ext uri="{FF2B5EF4-FFF2-40B4-BE49-F238E27FC236}">
                <a16:creationId xmlns:a16="http://schemas.microsoft.com/office/drawing/2014/main" id="{89BC67FA-3C35-B036-C721-D33FC6767B79}"/>
              </a:ext>
            </a:extLst>
          </p:cNvPr>
          <p:cNvPicPr>
            <a:picLocks noChangeAspect="1"/>
          </p:cNvPicPr>
          <p:nvPr/>
        </p:nvPicPr>
        <p:blipFill>
          <a:blip r:embed="rId2"/>
          <a:stretch>
            <a:fillRect/>
          </a:stretch>
        </p:blipFill>
        <p:spPr>
          <a:xfrm>
            <a:off x="5857462" y="1108560"/>
            <a:ext cx="5319062" cy="4640880"/>
          </a:xfrm>
          <a:prstGeom prst="rect">
            <a:avLst/>
          </a:prstGeom>
        </p:spPr>
      </p:pic>
      <p:grpSp>
        <p:nvGrpSpPr>
          <p:cNvPr id="10" name="Group 9">
            <a:extLst>
              <a:ext uri="{FF2B5EF4-FFF2-40B4-BE49-F238E27FC236}">
                <a16:creationId xmlns:a16="http://schemas.microsoft.com/office/drawing/2014/main" id="{1FD67D68-9B83-C338-8342-3348D8F2234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025" y="6737718"/>
            <a:ext cx="12207200" cy="123363"/>
            <a:chOff x="-5025" y="6737718"/>
            <a:chExt cx="12207200" cy="123363"/>
          </a:xfrm>
        </p:grpSpPr>
        <p:sp>
          <p:nvSpPr>
            <p:cNvPr id="11" name="Rectangle 10">
              <a:extLst>
                <a:ext uri="{FF2B5EF4-FFF2-40B4-BE49-F238E27FC236}">
                  <a16:creationId xmlns:a16="http://schemas.microsoft.com/office/drawing/2014/main" id="{1E397F34-6B84-0D3B-0F29-B1D134B3B8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flipH="1">
              <a:off x="6036894" y="695800"/>
              <a:ext cx="123362" cy="12207199"/>
            </a:xfrm>
            <a:prstGeom prst="rect">
              <a:avLst/>
            </a:prstGeom>
            <a:gradFill>
              <a:gsLst>
                <a:gs pos="0">
                  <a:schemeClr val="accent5"/>
                </a:gs>
                <a:gs pos="100000">
                  <a:schemeClr val="accent2"/>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BD98075-BFC1-BE9C-7FB7-23FE55E433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9176406" y="3835311"/>
              <a:ext cx="123362" cy="5928176"/>
            </a:xfrm>
            <a:prstGeom prst="rect">
              <a:avLst/>
            </a:prstGeom>
            <a:gradFill>
              <a:gsLst>
                <a:gs pos="19000">
                  <a:schemeClr val="accent5">
                    <a:alpha val="0"/>
                  </a:schemeClr>
                </a:gs>
                <a:gs pos="100000">
                  <a:schemeClr val="accent5">
                    <a:lumMod val="60000"/>
                    <a:lumOff val="40000"/>
                  </a:schemeClr>
                </a:gs>
              </a:gsLst>
              <a:lin ang="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a:extLst>
              <a:ext uri="{FF2B5EF4-FFF2-40B4-BE49-F238E27FC236}">
                <a16:creationId xmlns:a16="http://schemas.microsoft.com/office/drawing/2014/main" id="{0ECC6554-7B88-A9D9-CE2D-97ADCD9F9763}"/>
              </a:ext>
            </a:extLst>
          </p:cNvPr>
          <p:cNvSpPr>
            <a:spLocks noGrp="1"/>
          </p:cNvSpPr>
          <p:nvPr>
            <p:ph type="sldNum" sz="quarter" idx="12"/>
          </p:nvPr>
        </p:nvSpPr>
        <p:spPr/>
        <p:txBody>
          <a:bodyPr/>
          <a:lstStyle/>
          <a:p>
            <a:fld id="{130D7700-844D-904A-9955-C421F2C70BA2}" type="slidenum">
              <a:rPr lang="en-US" smtClean="0"/>
              <a:t>2</a:t>
            </a:fld>
            <a:endParaRPr lang="en-US"/>
          </a:p>
        </p:txBody>
      </p:sp>
    </p:spTree>
    <p:extLst>
      <p:ext uri="{BB962C8B-B14F-4D97-AF65-F5344CB8AC3E}">
        <p14:creationId xmlns:p14="http://schemas.microsoft.com/office/powerpoint/2010/main" val="4202455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84B050-438F-09A6-1BC8-D3851F894116}"/>
              </a:ext>
            </a:extLst>
          </p:cNvPr>
          <p:cNvPicPr>
            <a:picLocks noChangeAspect="1"/>
          </p:cNvPicPr>
          <p:nvPr/>
        </p:nvPicPr>
        <p:blipFill rotWithShape="1">
          <a:blip r:embed="rId2"/>
          <a:srcRect l="15221" t="4145" b="18198"/>
          <a:stretch/>
        </p:blipFill>
        <p:spPr>
          <a:xfrm>
            <a:off x="9006172" y="2739572"/>
            <a:ext cx="2813738" cy="3423112"/>
          </a:xfrm>
          <a:prstGeom prst="rect">
            <a:avLst/>
          </a:prstGeom>
        </p:spPr>
      </p:pic>
      <p:pic>
        <p:nvPicPr>
          <p:cNvPr id="5" name="Picture 4">
            <a:extLst>
              <a:ext uri="{FF2B5EF4-FFF2-40B4-BE49-F238E27FC236}">
                <a16:creationId xmlns:a16="http://schemas.microsoft.com/office/drawing/2014/main" id="{5D59051C-3313-A5DC-43B8-E53A06EFD22D}"/>
              </a:ext>
            </a:extLst>
          </p:cNvPr>
          <p:cNvPicPr>
            <a:picLocks noChangeAspect="1"/>
          </p:cNvPicPr>
          <p:nvPr/>
        </p:nvPicPr>
        <p:blipFill>
          <a:blip r:embed="rId3"/>
          <a:stretch>
            <a:fillRect/>
          </a:stretch>
        </p:blipFill>
        <p:spPr>
          <a:xfrm>
            <a:off x="420772" y="2739572"/>
            <a:ext cx="5109776" cy="3429380"/>
          </a:xfrm>
          <a:prstGeom prst="rect">
            <a:avLst/>
          </a:prstGeom>
        </p:spPr>
      </p:pic>
      <p:pic>
        <p:nvPicPr>
          <p:cNvPr id="6" name="Picture 5">
            <a:extLst>
              <a:ext uri="{FF2B5EF4-FFF2-40B4-BE49-F238E27FC236}">
                <a16:creationId xmlns:a16="http://schemas.microsoft.com/office/drawing/2014/main" id="{2856A8D1-DFB3-A14F-3DD9-29CDD0197464}"/>
              </a:ext>
            </a:extLst>
          </p:cNvPr>
          <p:cNvPicPr>
            <a:picLocks noChangeAspect="1"/>
          </p:cNvPicPr>
          <p:nvPr/>
        </p:nvPicPr>
        <p:blipFill>
          <a:blip r:embed="rId4"/>
          <a:stretch>
            <a:fillRect/>
          </a:stretch>
        </p:blipFill>
        <p:spPr>
          <a:xfrm>
            <a:off x="5659396" y="2739572"/>
            <a:ext cx="3217928" cy="3426015"/>
          </a:xfrm>
          <a:prstGeom prst="rect">
            <a:avLst/>
          </a:prstGeom>
        </p:spPr>
      </p:pic>
      <p:sp>
        <p:nvSpPr>
          <p:cNvPr id="7" name="TextBox 6">
            <a:extLst>
              <a:ext uri="{FF2B5EF4-FFF2-40B4-BE49-F238E27FC236}">
                <a16:creationId xmlns:a16="http://schemas.microsoft.com/office/drawing/2014/main" id="{5FA70C9E-F10C-F189-E8D6-8787A02D9831}"/>
              </a:ext>
            </a:extLst>
          </p:cNvPr>
          <p:cNvSpPr txBox="1"/>
          <p:nvPr/>
        </p:nvSpPr>
        <p:spPr>
          <a:xfrm>
            <a:off x="501655" y="345988"/>
            <a:ext cx="10518842" cy="523220"/>
          </a:xfrm>
          <a:prstGeom prst="rect">
            <a:avLst/>
          </a:prstGeom>
          <a:noFill/>
        </p:spPr>
        <p:txBody>
          <a:bodyPr wrap="none" rtlCol="0">
            <a:spAutoFit/>
          </a:bodyPr>
          <a:lstStyle/>
          <a:p>
            <a:r>
              <a:rPr lang="en-US" sz="2800" dirty="0" err="1"/>
              <a:t>MiniECuME</a:t>
            </a:r>
            <a:r>
              <a:rPr lang="en-US" sz="2800" dirty="0"/>
              <a:t>: A 30-cm intact underground-electroformed SPC prototype</a:t>
            </a:r>
          </a:p>
        </p:txBody>
      </p:sp>
      <p:sp>
        <p:nvSpPr>
          <p:cNvPr id="8" name="TextBox 7">
            <a:extLst>
              <a:ext uri="{FF2B5EF4-FFF2-40B4-BE49-F238E27FC236}">
                <a16:creationId xmlns:a16="http://schemas.microsoft.com/office/drawing/2014/main" id="{EB5E1955-1115-0EC4-67DB-7013D9AB612F}"/>
              </a:ext>
            </a:extLst>
          </p:cNvPr>
          <p:cNvSpPr txBox="1"/>
          <p:nvPr/>
        </p:nvSpPr>
        <p:spPr>
          <a:xfrm>
            <a:off x="1132591" y="6355654"/>
            <a:ext cx="3686137" cy="369332"/>
          </a:xfrm>
          <a:prstGeom prst="rect">
            <a:avLst/>
          </a:prstGeom>
          <a:noFill/>
        </p:spPr>
        <p:txBody>
          <a:bodyPr wrap="none" rtlCol="0">
            <a:spAutoFit/>
          </a:bodyPr>
          <a:lstStyle/>
          <a:p>
            <a:r>
              <a:rPr lang="en-US" dirty="0"/>
              <a:t>The ECA electroforming bath at PNNL</a:t>
            </a:r>
          </a:p>
        </p:txBody>
      </p:sp>
      <p:sp>
        <p:nvSpPr>
          <p:cNvPr id="9" name="TextBox 8">
            <a:extLst>
              <a:ext uri="{FF2B5EF4-FFF2-40B4-BE49-F238E27FC236}">
                <a16:creationId xmlns:a16="http://schemas.microsoft.com/office/drawing/2014/main" id="{259CFB4C-1800-1B6C-4787-6A31C58D364A}"/>
              </a:ext>
            </a:extLst>
          </p:cNvPr>
          <p:cNvSpPr txBox="1"/>
          <p:nvPr/>
        </p:nvSpPr>
        <p:spPr>
          <a:xfrm>
            <a:off x="5984560" y="6355654"/>
            <a:ext cx="2777427" cy="369332"/>
          </a:xfrm>
          <a:prstGeom prst="rect">
            <a:avLst/>
          </a:prstGeom>
          <a:noFill/>
        </p:spPr>
        <p:txBody>
          <a:bodyPr wrap="none" rtlCol="0">
            <a:spAutoFit/>
          </a:bodyPr>
          <a:lstStyle/>
          <a:p>
            <a:r>
              <a:rPr lang="en-US" dirty="0" err="1"/>
              <a:t>MiniECuME</a:t>
            </a:r>
            <a:r>
              <a:rPr lang="en-US" dirty="0"/>
              <a:t> mandrel holder</a:t>
            </a:r>
          </a:p>
        </p:txBody>
      </p:sp>
      <p:sp>
        <p:nvSpPr>
          <p:cNvPr id="10" name="TextBox 9">
            <a:extLst>
              <a:ext uri="{FF2B5EF4-FFF2-40B4-BE49-F238E27FC236}">
                <a16:creationId xmlns:a16="http://schemas.microsoft.com/office/drawing/2014/main" id="{AFCCE05C-A7CB-3098-0F7D-C4B497D4BFBD}"/>
              </a:ext>
            </a:extLst>
          </p:cNvPr>
          <p:cNvSpPr txBox="1"/>
          <p:nvPr/>
        </p:nvSpPr>
        <p:spPr>
          <a:xfrm>
            <a:off x="9058961" y="6355654"/>
            <a:ext cx="2760949" cy="369332"/>
          </a:xfrm>
          <a:prstGeom prst="rect">
            <a:avLst/>
          </a:prstGeom>
          <a:noFill/>
        </p:spPr>
        <p:txBody>
          <a:bodyPr wrap="none" rtlCol="0">
            <a:spAutoFit/>
          </a:bodyPr>
          <a:lstStyle/>
          <a:p>
            <a:r>
              <a:rPr lang="en-US" dirty="0" err="1"/>
              <a:t>MiniECuME</a:t>
            </a:r>
            <a:r>
              <a:rPr lang="en-US" dirty="0"/>
              <a:t> acrylic mandrel</a:t>
            </a:r>
          </a:p>
        </p:txBody>
      </p:sp>
      <p:sp>
        <p:nvSpPr>
          <p:cNvPr id="11" name="TextBox 10">
            <a:extLst>
              <a:ext uri="{FF2B5EF4-FFF2-40B4-BE49-F238E27FC236}">
                <a16:creationId xmlns:a16="http://schemas.microsoft.com/office/drawing/2014/main" id="{B2624A36-C941-CE69-0294-2D845F48E767}"/>
              </a:ext>
            </a:extLst>
          </p:cNvPr>
          <p:cNvSpPr txBox="1"/>
          <p:nvPr/>
        </p:nvSpPr>
        <p:spPr>
          <a:xfrm>
            <a:off x="336331" y="927227"/>
            <a:ext cx="1175056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Copper and acids samples from platting on a cylindrical mandrel reveal that lower-grade (10X cheaper) acid is viable option</a:t>
            </a:r>
          </a:p>
          <a:p>
            <a:pPr marL="285750" indent="-285750">
              <a:buFont typeface="Arial" panose="020B0604020202020204" pitchFamily="34" charset="0"/>
              <a:buChar char="•"/>
            </a:pPr>
            <a:r>
              <a:rPr lang="en-US" dirty="0"/>
              <a:t>Mini-</a:t>
            </a:r>
            <a:r>
              <a:rPr lang="en-US" dirty="0" err="1"/>
              <a:t>ECumE</a:t>
            </a:r>
            <a:r>
              <a:rPr lang="en-US" dirty="0"/>
              <a:t> mandrel holder assembled</a:t>
            </a:r>
          </a:p>
          <a:p>
            <a:pPr marL="285750" indent="-285750">
              <a:buFont typeface="Arial" panose="020B0604020202020204" pitchFamily="34" charset="0"/>
              <a:buChar char="•"/>
            </a:pPr>
            <a:r>
              <a:rPr lang="en-US" dirty="0"/>
              <a:t>Spherical acrylic mandrel was fabricated but present defects in copper non-electro forming and does not correspond to fabrication drawings</a:t>
            </a:r>
          </a:p>
          <a:p>
            <a:pPr marL="285750" indent="-285750">
              <a:buFont typeface="Arial" panose="020B0604020202020204" pitchFamily="34" charset="0"/>
              <a:buChar char="•"/>
            </a:pPr>
            <a:r>
              <a:rPr lang="en-US" dirty="0"/>
              <a:t>PNNL will proceed with electroforming on spherical mandrel to learn from the experience of platting a spherical object</a:t>
            </a:r>
          </a:p>
        </p:txBody>
      </p:sp>
      <p:sp>
        <p:nvSpPr>
          <p:cNvPr id="2" name="Slide Number Placeholder 1">
            <a:extLst>
              <a:ext uri="{FF2B5EF4-FFF2-40B4-BE49-F238E27FC236}">
                <a16:creationId xmlns:a16="http://schemas.microsoft.com/office/drawing/2014/main" id="{AD89338F-CCC5-1303-8D8C-F4D4D8CB6E4D}"/>
              </a:ext>
            </a:extLst>
          </p:cNvPr>
          <p:cNvSpPr>
            <a:spLocks noGrp="1"/>
          </p:cNvSpPr>
          <p:nvPr>
            <p:ph type="sldNum" sz="quarter" idx="12"/>
          </p:nvPr>
        </p:nvSpPr>
        <p:spPr/>
        <p:txBody>
          <a:bodyPr/>
          <a:lstStyle/>
          <a:p>
            <a:fld id="{130D7700-844D-904A-9955-C421F2C70BA2}" type="slidenum">
              <a:rPr lang="en-US" smtClean="0"/>
              <a:t>20</a:t>
            </a:fld>
            <a:endParaRPr lang="en-US"/>
          </a:p>
        </p:txBody>
      </p:sp>
    </p:spTree>
    <p:extLst>
      <p:ext uri="{BB962C8B-B14F-4D97-AF65-F5344CB8AC3E}">
        <p14:creationId xmlns:p14="http://schemas.microsoft.com/office/powerpoint/2010/main" val="1941518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1430A-5A18-7512-EC0C-1AB1E4DCF90B}"/>
              </a:ext>
            </a:extLst>
          </p:cNvPr>
          <p:cNvSpPr>
            <a:spLocks noGrp="1"/>
          </p:cNvSpPr>
          <p:nvPr>
            <p:ph type="title"/>
          </p:nvPr>
        </p:nvSpPr>
        <p:spPr>
          <a:xfrm>
            <a:off x="838200" y="-24714"/>
            <a:ext cx="10515600" cy="1325563"/>
          </a:xfrm>
        </p:spPr>
        <p:txBody>
          <a:bodyPr/>
          <a:lstStyle/>
          <a:p>
            <a:pPr algn="ctr"/>
            <a:r>
              <a:rPr lang="en-US" dirty="0"/>
              <a:t>Future of NEWS-G: </a:t>
            </a:r>
            <a:r>
              <a:rPr lang="en-US" dirty="0" err="1"/>
              <a:t>DarkSphere</a:t>
            </a:r>
            <a:br>
              <a:rPr lang="en-US" dirty="0"/>
            </a:br>
            <a:r>
              <a:rPr lang="en-US" sz="3200" dirty="0"/>
              <a:t>Proposal for a 3-m electroformed SPC at </a:t>
            </a:r>
            <a:r>
              <a:rPr lang="en-US" sz="3200" dirty="0" err="1"/>
              <a:t>Boulby</a:t>
            </a:r>
            <a:endParaRPr lang="en-US" dirty="0"/>
          </a:p>
        </p:txBody>
      </p:sp>
      <p:pic>
        <p:nvPicPr>
          <p:cNvPr id="4" name="Picture 3">
            <a:extLst>
              <a:ext uri="{FF2B5EF4-FFF2-40B4-BE49-F238E27FC236}">
                <a16:creationId xmlns:a16="http://schemas.microsoft.com/office/drawing/2014/main" id="{AA63C50E-BEC9-9455-7006-DE209120E1B7}"/>
              </a:ext>
            </a:extLst>
          </p:cNvPr>
          <p:cNvPicPr>
            <a:picLocks noChangeAspect="1"/>
          </p:cNvPicPr>
          <p:nvPr/>
        </p:nvPicPr>
        <p:blipFill>
          <a:blip r:embed="rId2"/>
          <a:stretch>
            <a:fillRect/>
          </a:stretch>
        </p:blipFill>
        <p:spPr>
          <a:xfrm>
            <a:off x="2315818" y="3938410"/>
            <a:ext cx="7772400" cy="2801600"/>
          </a:xfrm>
          <a:prstGeom prst="rect">
            <a:avLst/>
          </a:prstGeom>
        </p:spPr>
      </p:pic>
      <p:pic>
        <p:nvPicPr>
          <p:cNvPr id="5" name="Picture 4">
            <a:extLst>
              <a:ext uri="{FF2B5EF4-FFF2-40B4-BE49-F238E27FC236}">
                <a16:creationId xmlns:a16="http://schemas.microsoft.com/office/drawing/2014/main" id="{F014D86D-7E3A-6A6F-BE69-3CF1C456461C}"/>
              </a:ext>
            </a:extLst>
          </p:cNvPr>
          <p:cNvPicPr>
            <a:picLocks noChangeAspect="1"/>
          </p:cNvPicPr>
          <p:nvPr/>
        </p:nvPicPr>
        <p:blipFill>
          <a:blip r:embed="rId3"/>
          <a:stretch>
            <a:fillRect/>
          </a:stretch>
        </p:blipFill>
        <p:spPr>
          <a:xfrm>
            <a:off x="1930743" y="1377814"/>
            <a:ext cx="8330513" cy="2483631"/>
          </a:xfrm>
          <a:prstGeom prst="rect">
            <a:avLst/>
          </a:prstGeom>
        </p:spPr>
      </p:pic>
      <p:sp>
        <p:nvSpPr>
          <p:cNvPr id="3" name="Slide Number Placeholder 2">
            <a:extLst>
              <a:ext uri="{FF2B5EF4-FFF2-40B4-BE49-F238E27FC236}">
                <a16:creationId xmlns:a16="http://schemas.microsoft.com/office/drawing/2014/main" id="{ECC8FD78-8066-8C8D-6836-C4A153E5151C}"/>
              </a:ext>
            </a:extLst>
          </p:cNvPr>
          <p:cNvSpPr>
            <a:spLocks noGrp="1"/>
          </p:cNvSpPr>
          <p:nvPr>
            <p:ph type="sldNum" sz="quarter" idx="12"/>
          </p:nvPr>
        </p:nvSpPr>
        <p:spPr/>
        <p:txBody>
          <a:bodyPr/>
          <a:lstStyle/>
          <a:p>
            <a:fld id="{130D7700-844D-904A-9955-C421F2C70BA2}" type="slidenum">
              <a:rPr lang="en-US" smtClean="0"/>
              <a:t>21</a:t>
            </a:fld>
            <a:endParaRPr lang="en-US"/>
          </a:p>
        </p:txBody>
      </p:sp>
    </p:spTree>
    <p:extLst>
      <p:ext uri="{BB962C8B-B14F-4D97-AF65-F5344CB8AC3E}">
        <p14:creationId xmlns:p14="http://schemas.microsoft.com/office/powerpoint/2010/main" val="3018583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99ADB12-386A-A21D-6D30-E03AAB43D1AB}"/>
              </a:ext>
            </a:extLst>
          </p:cNvPr>
          <p:cNvPicPr>
            <a:picLocks noChangeAspect="1"/>
          </p:cNvPicPr>
          <p:nvPr/>
        </p:nvPicPr>
        <p:blipFill rotWithShape="1">
          <a:blip r:embed="rId2">
            <a:alphaModFix amt="35000"/>
          </a:blip>
          <a:srcRect l="11231" r="12769" b="-1"/>
          <a:stretch/>
        </p:blipFill>
        <p:spPr>
          <a:xfrm>
            <a:off x="20" y="10"/>
            <a:ext cx="12191979" cy="6857990"/>
          </a:xfrm>
          <a:prstGeom prst="rect">
            <a:avLst/>
          </a:prstGeom>
        </p:spPr>
      </p:pic>
      <p:sp>
        <p:nvSpPr>
          <p:cNvPr id="2" name="Title 1">
            <a:extLst>
              <a:ext uri="{FF2B5EF4-FFF2-40B4-BE49-F238E27FC236}">
                <a16:creationId xmlns:a16="http://schemas.microsoft.com/office/drawing/2014/main" id="{82904001-319D-53A2-B5DB-94C83F20FC74}"/>
              </a:ext>
            </a:extLst>
          </p:cNvPr>
          <p:cNvSpPr>
            <a:spLocks noGrp="1"/>
          </p:cNvSpPr>
          <p:nvPr>
            <p:ph type="title"/>
          </p:nvPr>
        </p:nvSpPr>
        <p:spPr>
          <a:xfrm>
            <a:off x="838200" y="365125"/>
            <a:ext cx="10515600" cy="1325563"/>
          </a:xfrm>
        </p:spPr>
        <p:txBody>
          <a:bodyPr>
            <a:normAutofit/>
          </a:bodyPr>
          <a:lstStyle/>
          <a:p>
            <a:r>
              <a:rPr lang="en-US">
                <a:solidFill>
                  <a:srgbClr val="FFFFFF"/>
                </a:solidFill>
              </a:rPr>
              <a:t>Conclusions</a:t>
            </a:r>
          </a:p>
        </p:txBody>
      </p:sp>
      <p:sp>
        <p:nvSpPr>
          <p:cNvPr id="3" name="Content Placeholder 2">
            <a:extLst>
              <a:ext uri="{FF2B5EF4-FFF2-40B4-BE49-F238E27FC236}">
                <a16:creationId xmlns:a16="http://schemas.microsoft.com/office/drawing/2014/main" id="{02022652-15FD-6C64-9188-B0FA6A9F1576}"/>
              </a:ext>
            </a:extLst>
          </p:cNvPr>
          <p:cNvSpPr>
            <a:spLocks noGrp="1"/>
          </p:cNvSpPr>
          <p:nvPr>
            <p:ph idx="1"/>
          </p:nvPr>
        </p:nvSpPr>
        <p:spPr>
          <a:xfrm>
            <a:off x="838200" y="1825625"/>
            <a:ext cx="10515600" cy="4351338"/>
          </a:xfrm>
        </p:spPr>
        <p:txBody>
          <a:bodyPr>
            <a:normAutofit/>
          </a:bodyPr>
          <a:lstStyle/>
          <a:p>
            <a:r>
              <a:rPr lang="en-US" dirty="0">
                <a:solidFill>
                  <a:srgbClr val="FFFFFF"/>
                </a:solidFill>
              </a:rPr>
              <a:t>New, world-leading spin-dependent WIMP-proton constraints at LSM</a:t>
            </a:r>
          </a:p>
          <a:p>
            <a:r>
              <a:rPr lang="en-US" dirty="0">
                <a:solidFill>
                  <a:srgbClr val="FFFFFF"/>
                </a:solidFill>
              </a:rPr>
              <a:t>Physics data was collected with neon and helium target at SNOLAB, data analysis underway</a:t>
            </a:r>
          </a:p>
          <a:p>
            <a:r>
              <a:rPr lang="en-US" dirty="0">
                <a:solidFill>
                  <a:srgbClr val="FFFFFF"/>
                </a:solidFill>
              </a:rPr>
              <a:t>Addressing surface background with electrochemistry</a:t>
            </a:r>
          </a:p>
          <a:p>
            <a:r>
              <a:rPr lang="en-US" dirty="0">
                <a:solidFill>
                  <a:srgbClr val="FFFFFF"/>
                </a:solidFill>
              </a:rPr>
              <a:t>Addressing single-electron background with gas purification</a:t>
            </a:r>
          </a:p>
          <a:p>
            <a:r>
              <a:rPr lang="en-US" dirty="0">
                <a:solidFill>
                  <a:srgbClr val="FFFFFF"/>
                </a:solidFill>
              </a:rPr>
              <a:t>We continue physics data taking at SNOLAB with Ne, He and H targets</a:t>
            </a:r>
          </a:p>
          <a:p>
            <a:r>
              <a:rPr lang="en-US" dirty="0">
                <a:solidFill>
                  <a:srgbClr val="FFFFFF"/>
                </a:solidFill>
              </a:rPr>
              <a:t>Electroforming </a:t>
            </a:r>
            <a:r>
              <a:rPr lang="en-US" dirty="0" err="1">
                <a:solidFill>
                  <a:srgbClr val="FFFFFF"/>
                </a:solidFill>
              </a:rPr>
              <a:t>MiniEcume</a:t>
            </a:r>
            <a:r>
              <a:rPr lang="en-US" dirty="0">
                <a:solidFill>
                  <a:srgbClr val="FFFFFF"/>
                </a:solidFill>
              </a:rPr>
              <a:t> at PNNL is concluding</a:t>
            </a:r>
          </a:p>
          <a:p>
            <a:r>
              <a:rPr lang="en-US" dirty="0">
                <a:solidFill>
                  <a:srgbClr val="FFFFFF"/>
                </a:solidFill>
              </a:rPr>
              <a:t>New-generation </a:t>
            </a:r>
            <a:r>
              <a:rPr lang="en-US" dirty="0" err="1">
                <a:solidFill>
                  <a:srgbClr val="FFFFFF"/>
                </a:solidFill>
              </a:rPr>
              <a:t>DarkSphere</a:t>
            </a:r>
            <a:r>
              <a:rPr lang="en-US" dirty="0">
                <a:solidFill>
                  <a:srgbClr val="FFFFFF"/>
                </a:solidFill>
              </a:rPr>
              <a:t> was proposed at </a:t>
            </a:r>
            <a:r>
              <a:rPr lang="en-US" dirty="0" err="1">
                <a:solidFill>
                  <a:srgbClr val="FFFFFF"/>
                </a:solidFill>
              </a:rPr>
              <a:t>Boulby</a:t>
            </a:r>
            <a:r>
              <a:rPr lang="en-US" dirty="0">
                <a:solidFill>
                  <a:srgbClr val="FFFFFF"/>
                </a:solidFill>
              </a:rPr>
              <a:t> while electroforming efforts have started</a:t>
            </a:r>
          </a:p>
        </p:txBody>
      </p:sp>
      <p:sp>
        <p:nvSpPr>
          <p:cNvPr id="5" name="Slide Number Placeholder 4">
            <a:extLst>
              <a:ext uri="{FF2B5EF4-FFF2-40B4-BE49-F238E27FC236}">
                <a16:creationId xmlns:a16="http://schemas.microsoft.com/office/drawing/2014/main" id="{8362EB4A-B242-A00F-4334-A5E74548349F}"/>
              </a:ext>
            </a:extLst>
          </p:cNvPr>
          <p:cNvSpPr>
            <a:spLocks noGrp="1"/>
          </p:cNvSpPr>
          <p:nvPr>
            <p:ph type="sldNum" sz="quarter" idx="12"/>
          </p:nvPr>
        </p:nvSpPr>
        <p:spPr/>
        <p:txBody>
          <a:bodyPr/>
          <a:lstStyle/>
          <a:p>
            <a:fld id="{130D7700-844D-904A-9955-C421F2C70BA2}" type="slidenum">
              <a:rPr lang="en-US" smtClean="0"/>
              <a:t>22</a:t>
            </a:fld>
            <a:endParaRPr lang="en-US"/>
          </a:p>
        </p:txBody>
      </p:sp>
    </p:spTree>
    <p:extLst>
      <p:ext uri="{BB962C8B-B14F-4D97-AF65-F5344CB8AC3E}">
        <p14:creationId xmlns:p14="http://schemas.microsoft.com/office/powerpoint/2010/main" val="1587358437"/>
      </p:ext>
    </p:extLst>
  </p:cSld>
  <p:clrMapOvr>
    <a:overrideClrMapping bg1="dk1" tx1="lt1" bg2="dk2" tx2="lt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4">
            <a:extLst>
              <a:ext uri="{FF2B5EF4-FFF2-40B4-BE49-F238E27FC236}">
                <a16:creationId xmlns:a16="http://schemas.microsoft.com/office/drawing/2014/main" id="{A292D0E7-06F6-FBA4-4BE9-C1AD31D04078}"/>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A5C0DE2B-CE5E-9544-9FFC-45A64743BA36}" type="slidenum">
              <a:rPr lang="en-US">
                <a:solidFill>
                  <a:srgbClr val="FFFFFF"/>
                </a:solidFill>
              </a:rPr>
              <a:pPr>
                <a:spcAft>
                  <a:spcPts val="600"/>
                </a:spcAft>
              </a:pPr>
              <a:t>23</a:t>
            </a:fld>
            <a:endParaRPr lang="en-US">
              <a:solidFill>
                <a:srgbClr val="FFFFFF"/>
              </a:solidFill>
            </a:endParaRPr>
          </a:p>
        </p:txBody>
      </p:sp>
      <p:pic>
        <p:nvPicPr>
          <p:cNvPr id="5" name="Picture 4">
            <a:extLst>
              <a:ext uri="{FF2B5EF4-FFF2-40B4-BE49-F238E27FC236}">
                <a16:creationId xmlns:a16="http://schemas.microsoft.com/office/drawing/2014/main" id="{F2C2141C-1715-7292-2B48-9578ED0833F2}"/>
              </a:ext>
            </a:extLst>
          </p:cNvPr>
          <p:cNvPicPr>
            <a:picLocks noChangeAspect="1"/>
          </p:cNvPicPr>
          <p:nvPr/>
        </p:nvPicPr>
        <p:blipFill rotWithShape="1">
          <a:blip r:embed="rId2"/>
          <a:srcRect l="636" t="1" r="116" b="1"/>
          <a:stretch/>
        </p:blipFill>
        <p:spPr>
          <a:xfrm>
            <a:off x="-1" y="847038"/>
            <a:ext cx="12188951" cy="5251210"/>
          </a:xfrm>
          <a:prstGeom prst="rect">
            <a:avLst/>
          </a:prstGeom>
        </p:spPr>
      </p:pic>
      <p:sp>
        <p:nvSpPr>
          <p:cNvPr id="6" name="TextBox 5">
            <a:extLst>
              <a:ext uri="{FF2B5EF4-FFF2-40B4-BE49-F238E27FC236}">
                <a16:creationId xmlns:a16="http://schemas.microsoft.com/office/drawing/2014/main" id="{C13FA6A4-8A58-748E-BFAA-C2C6E6DC3652}"/>
              </a:ext>
            </a:extLst>
          </p:cNvPr>
          <p:cNvSpPr txBox="1"/>
          <p:nvPr/>
        </p:nvSpPr>
        <p:spPr>
          <a:xfrm>
            <a:off x="5480107" y="6352143"/>
            <a:ext cx="1228734" cy="369332"/>
          </a:xfrm>
          <a:prstGeom prst="rect">
            <a:avLst/>
          </a:prstGeom>
          <a:noFill/>
        </p:spPr>
        <p:txBody>
          <a:bodyPr wrap="none" rtlCol="0">
            <a:spAutoFit/>
          </a:bodyPr>
          <a:lstStyle/>
          <a:p>
            <a:r>
              <a:rPr lang="en-US" dirty="0"/>
              <a:t>Thank you!</a:t>
            </a:r>
          </a:p>
        </p:txBody>
      </p:sp>
    </p:spTree>
    <p:extLst>
      <p:ext uri="{BB962C8B-B14F-4D97-AF65-F5344CB8AC3E}">
        <p14:creationId xmlns:p14="http://schemas.microsoft.com/office/powerpoint/2010/main" val="23295149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03C6F4E6-30A1-4F63-C8CC-028750B5AA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6668" cy="4570886"/>
            <a:chOff x="0" y="0"/>
            <a:chExt cx="12196668" cy="4570886"/>
          </a:xfrm>
        </p:grpSpPr>
        <p:sp>
          <p:nvSpPr>
            <p:cNvPr id="11" name="Rectangle 10">
              <a:extLst>
                <a:ext uri="{FF2B5EF4-FFF2-40B4-BE49-F238E27FC236}">
                  <a16:creationId xmlns:a16="http://schemas.microsoft.com/office/drawing/2014/main" id="{49EA7CA8-3AE6-4F5F-9932-63303CF2D4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12196668" cy="4570632"/>
            </a:xfrm>
            <a:prstGeom prst="rect">
              <a:avLst/>
            </a:prstGeom>
            <a:gradFill>
              <a:gsLst>
                <a:gs pos="0">
                  <a:schemeClr val="accent5"/>
                </a:gs>
                <a:gs pos="100000">
                  <a:schemeClr val="accent2"/>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6E3E019-A259-1130-CC5C-3165020BC5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791"/>
              <a:ext cx="10565988" cy="4568095"/>
            </a:xfrm>
            <a:prstGeom prst="rect">
              <a:avLst/>
            </a:prstGeom>
            <a:gradFill flip="none" rotWithShape="1">
              <a:gsLst>
                <a:gs pos="3000">
                  <a:schemeClr val="accent2"/>
                </a:gs>
                <a:gs pos="40000">
                  <a:schemeClr val="accent2">
                    <a:alpha val="0"/>
                  </a:schemeClr>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0769F99-CCA6-5CDC-D1E1-C59A4762F1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
              <a:ext cx="12192000" cy="4549891"/>
            </a:xfrm>
            <a:prstGeom prst="rect">
              <a:avLst/>
            </a:prstGeom>
            <a:gradFill>
              <a:gsLst>
                <a:gs pos="0">
                  <a:schemeClr val="accent5">
                    <a:alpha val="76000"/>
                  </a:schemeClr>
                </a:gs>
                <a:gs pos="67000">
                  <a:schemeClr val="accent2">
                    <a:alpha val="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13E73D3-029B-3D4E-1956-8EE7068A60C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4110544" y="18215"/>
              <a:ext cx="8086124" cy="4549887"/>
            </a:xfrm>
            <a:prstGeom prst="rect">
              <a:avLst/>
            </a:prstGeom>
            <a:gradFill flip="none" rotWithShape="1">
              <a:gsLst>
                <a:gs pos="0">
                  <a:schemeClr val="accent5">
                    <a:lumMod val="50000"/>
                    <a:alpha val="36000"/>
                  </a:schemeClr>
                </a:gs>
                <a:gs pos="45000">
                  <a:schemeClr val="accent5">
                    <a:alpha val="0"/>
                  </a:schemeClr>
                </a:gs>
              </a:gsLst>
              <a:lin ang="4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 name="Title 1">
            <a:extLst>
              <a:ext uri="{FF2B5EF4-FFF2-40B4-BE49-F238E27FC236}">
                <a16:creationId xmlns:a16="http://schemas.microsoft.com/office/drawing/2014/main" id="{02E01CC9-8945-E2F5-C9D4-AB6A9A254D8B}"/>
              </a:ext>
            </a:extLst>
          </p:cNvPr>
          <p:cNvSpPr>
            <a:spLocks noGrp="1"/>
          </p:cNvSpPr>
          <p:nvPr>
            <p:ph type="title"/>
          </p:nvPr>
        </p:nvSpPr>
        <p:spPr>
          <a:xfrm>
            <a:off x="1126348" y="1124262"/>
            <a:ext cx="8017652" cy="2690413"/>
          </a:xfrm>
        </p:spPr>
        <p:txBody>
          <a:bodyPr vert="horz" lIns="91440" tIns="45720" rIns="91440" bIns="45720" rtlCol="0" anchor="t">
            <a:normAutofit/>
          </a:bodyPr>
          <a:lstStyle/>
          <a:p>
            <a:r>
              <a:rPr lang="en-US" sz="5400" kern="1200">
                <a:solidFill>
                  <a:srgbClr val="FFFFFF"/>
                </a:solidFill>
                <a:latin typeface="+mj-lt"/>
                <a:ea typeface="+mj-ea"/>
                <a:cs typeface="+mj-cs"/>
              </a:rPr>
              <a:t>Extra slides</a:t>
            </a:r>
          </a:p>
        </p:txBody>
      </p:sp>
      <p:sp>
        <p:nvSpPr>
          <p:cNvPr id="4" name="Slide Number Placeholder 3">
            <a:extLst>
              <a:ext uri="{FF2B5EF4-FFF2-40B4-BE49-F238E27FC236}">
                <a16:creationId xmlns:a16="http://schemas.microsoft.com/office/drawing/2014/main" id="{2CF59FE3-4942-8790-1D8E-E027D00EFE9C}"/>
              </a:ext>
            </a:extLst>
          </p:cNvPr>
          <p:cNvSpPr>
            <a:spLocks noGrp="1"/>
          </p:cNvSpPr>
          <p:nvPr>
            <p:ph type="sldNum" sz="quarter" idx="12"/>
          </p:nvPr>
        </p:nvSpPr>
        <p:spPr/>
        <p:txBody>
          <a:bodyPr/>
          <a:lstStyle/>
          <a:p>
            <a:fld id="{130D7700-844D-904A-9955-C421F2C70BA2}" type="slidenum">
              <a:rPr lang="en-US" smtClean="0"/>
              <a:t>24</a:t>
            </a:fld>
            <a:endParaRPr lang="en-US"/>
          </a:p>
        </p:txBody>
      </p:sp>
    </p:spTree>
    <p:extLst>
      <p:ext uri="{BB962C8B-B14F-4D97-AF65-F5344CB8AC3E}">
        <p14:creationId xmlns:p14="http://schemas.microsoft.com/office/powerpoint/2010/main" val="2054308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65465-0429-8AD4-3C44-A2DF0A6C4DF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AB4EBC2-5AEE-7583-8C2A-8AEDED8B1B15}"/>
              </a:ext>
            </a:extLst>
          </p:cNvPr>
          <p:cNvSpPr>
            <a:spLocks noGrp="1"/>
          </p:cNvSpPr>
          <p:nvPr>
            <p:ph type="title"/>
          </p:nvPr>
        </p:nvSpPr>
        <p:spPr/>
        <p:txBody>
          <a:bodyPr/>
          <a:lstStyle/>
          <a:p>
            <a:r>
              <a:rPr lang="en-CA" dirty="0"/>
              <a:t>Dark matter preliminary analyses</a:t>
            </a:r>
            <a:endParaRPr lang="fr-CA" dirty="0"/>
          </a:p>
        </p:txBody>
      </p:sp>
      <p:sp>
        <p:nvSpPr>
          <p:cNvPr id="3" name="Espace réservé du contenu 2">
            <a:extLst>
              <a:ext uri="{FF2B5EF4-FFF2-40B4-BE49-F238E27FC236}">
                <a16:creationId xmlns:a16="http://schemas.microsoft.com/office/drawing/2014/main" id="{100DBEE0-6D74-2DE7-34E2-3B54015E1B01}"/>
              </a:ext>
            </a:extLst>
          </p:cNvPr>
          <p:cNvSpPr>
            <a:spLocks noGrp="1"/>
          </p:cNvSpPr>
          <p:nvPr>
            <p:ph sz="half" idx="1"/>
          </p:nvPr>
        </p:nvSpPr>
        <p:spPr>
          <a:xfrm>
            <a:off x="461240" y="1038224"/>
            <a:ext cx="7509047" cy="5252043"/>
          </a:xfrm>
        </p:spPr>
        <p:txBody>
          <a:bodyPr/>
          <a:lstStyle/>
          <a:p>
            <a:r>
              <a:rPr lang="en-CA" sz="2000" dirty="0"/>
              <a:t>The DM analysis for the neon data is ongoing.</a:t>
            </a:r>
          </a:p>
          <a:p>
            <a:r>
              <a:rPr lang="en-CA" sz="2000" dirty="0"/>
              <a:t>Laser calibration fits show the contributions from all numbers of primary electrons.</a:t>
            </a:r>
          </a:p>
          <a:p>
            <a:r>
              <a:rPr lang="en-CA" sz="2000" dirty="0"/>
              <a:t>Fits of </a:t>
            </a:r>
            <a:r>
              <a:rPr lang="en-CA" sz="2000" baseline="30000" dirty="0"/>
              <a:t>37</a:t>
            </a:r>
            <a:r>
              <a:rPr lang="en-CA" sz="2000" dirty="0"/>
              <a:t>Ar data show different gains for each southern anode of the </a:t>
            </a:r>
            <a:r>
              <a:rPr lang="en-CA" sz="2000" dirty="0" err="1"/>
              <a:t>achinos</a:t>
            </a:r>
            <a:r>
              <a:rPr lang="en-CA" sz="2000" dirty="0"/>
              <a:t> sensor.</a:t>
            </a:r>
          </a:p>
          <a:p>
            <a:r>
              <a:rPr lang="en-CA" sz="2000" dirty="0"/>
              <a:t>Physics test data for multiple number of electrons hint at a lesser contribution from the single-electron background compared to the LSM data. </a:t>
            </a:r>
          </a:p>
          <a:p>
            <a:r>
              <a:rPr lang="en-CA" sz="2000" dirty="0"/>
              <a:t>New diffusion model that takes</a:t>
            </a:r>
            <a:br>
              <a:rPr lang="en-CA" sz="2000" dirty="0"/>
            </a:br>
            <a:r>
              <a:rPr lang="en-CA" sz="2000" dirty="0"/>
              <a:t>fluctuations into account currently</a:t>
            </a:r>
            <a:br>
              <a:rPr lang="en-CA" sz="2000" dirty="0"/>
            </a:br>
            <a:r>
              <a:rPr lang="en-CA" sz="2000" dirty="0"/>
              <a:t>in the works.</a:t>
            </a:r>
          </a:p>
          <a:p>
            <a:r>
              <a:rPr lang="en-CA" sz="2000" dirty="0"/>
              <a:t>Working on limits using MCMC fits</a:t>
            </a:r>
          </a:p>
        </p:txBody>
      </p:sp>
      <p:sp>
        <p:nvSpPr>
          <p:cNvPr id="4" name="ZoneTexte 3">
            <a:extLst>
              <a:ext uri="{FF2B5EF4-FFF2-40B4-BE49-F238E27FC236}">
                <a16:creationId xmlns:a16="http://schemas.microsoft.com/office/drawing/2014/main" id="{22108BCD-DCE1-5DD2-3B28-91CE2D2B5797}"/>
              </a:ext>
            </a:extLst>
          </p:cNvPr>
          <p:cNvSpPr txBox="1"/>
          <p:nvPr/>
        </p:nvSpPr>
        <p:spPr>
          <a:xfrm>
            <a:off x="11654559" y="6418556"/>
            <a:ext cx="436827" cy="369332"/>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CB2057-3756-4FF5-8EE5-D441043AE783}" type="slidenum">
              <a:rPr kumimoji="0" lang="en-CA" sz="18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CA"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5" name="Image 4">
            <a:extLst>
              <a:ext uri="{FF2B5EF4-FFF2-40B4-BE49-F238E27FC236}">
                <a16:creationId xmlns:a16="http://schemas.microsoft.com/office/drawing/2014/main" id="{61504206-A328-3A86-FF8C-728BFCF8BD55}"/>
              </a:ext>
            </a:extLst>
          </p:cNvPr>
          <p:cNvPicPr>
            <a:picLocks noChangeAspect="1"/>
          </p:cNvPicPr>
          <p:nvPr/>
        </p:nvPicPr>
        <p:blipFill>
          <a:blip r:embed="rId2"/>
          <a:stretch>
            <a:fillRect/>
          </a:stretch>
        </p:blipFill>
        <p:spPr>
          <a:xfrm>
            <a:off x="7970288" y="2777330"/>
            <a:ext cx="4121098" cy="3019419"/>
          </a:xfrm>
          <a:prstGeom prst="rect">
            <a:avLst/>
          </a:prstGeom>
        </p:spPr>
      </p:pic>
      <p:pic>
        <p:nvPicPr>
          <p:cNvPr id="6" name="Image 5" descr="Une image contenant texte, diagramme, Tracé, capture d’écran&#10;&#10;Description générée automatiquement">
            <a:extLst>
              <a:ext uri="{FF2B5EF4-FFF2-40B4-BE49-F238E27FC236}">
                <a16:creationId xmlns:a16="http://schemas.microsoft.com/office/drawing/2014/main" id="{833FC615-307A-E10F-9DF8-2B7820EFDA14}"/>
              </a:ext>
            </a:extLst>
          </p:cNvPr>
          <p:cNvPicPr>
            <a:picLocks noChangeAspect="1"/>
          </p:cNvPicPr>
          <p:nvPr/>
        </p:nvPicPr>
        <p:blipFill rotWithShape="1">
          <a:blip r:embed="rId3">
            <a:extLst>
              <a:ext uri="{28A0092B-C50C-407E-A947-70E740481C1C}">
                <a14:useLocalDpi xmlns:a14="http://schemas.microsoft.com/office/drawing/2010/main" val="0"/>
              </a:ext>
            </a:extLst>
          </a:blip>
          <a:srcRect l="8056" t="7639" r="8519" b="3056"/>
          <a:stretch/>
        </p:blipFill>
        <p:spPr>
          <a:xfrm>
            <a:off x="8565784" y="213653"/>
            <a:ext cx="3525602" cy="2516052"/>
          </a:xfrm>
          <a:prstGeom prst="rect">
            <a:avLst/>
          </a:prstGeom>
        </p:spPr>
      </p:pic>
      <p:pic>
        <p:nvPicPr>
          <p:cNvPr id="7" name="Image 6" descr="Une image contenant texte, diagramme, Tracé, capture d’écran&#10;&#10;Description générée automatiquement">
            <a:extLst>
              <a:ext uri="{FF2B5EF4-FFF2-40B4-BE49-F238E27FC236}">
                <a16:creationId xmlns:a16="http://schemas.microsoft.com/office/drawing/2014/main" id="{26C9B664-A560-C6EE-80F8-02477A762D19}"/>
              </a:ext>
            </a:extLst>
          </p:cNvPr>
          <p:cNvPicPr>
            <a:picLocks noChangeAspect="1"/>
          </p:cNvPicPr>
          <p:nvPr/>
        </p:nvPicPr>
        <p:blipFill>
          <a:blip r:embed="rId4">
            <a:extLst>
              <a:ext uri="{28A0092B-C50C-407E-A947-70E740481C1C}">
                <a14:useLocalDpi xmlns:a14="http://schemas.microsoft.com/office/drawing/2010/main" val="0"/>
              </a:ext>
            </a:extLst>
          </a:blip>
          <a:srcRect l="7237" t="4662" r="4646" b="4124"/>
          <a:stretch/>
        </p:blipFill>
        <p:spPr>
          <a:xfrm>
            <a:off x="4556291" y="4130228"/>
            <a:ext cx="3315956" cy="2288328"/>
          </a:xfrm>
          <a:prstGeom prst="rect">
            <a:avLst/>
          </a:prstGeom>
        </p:spPr>
      </p:pic>
      <p:sp>
        <p:nvSpPr>
          <p:cNvPr id="8" name="ZoneTexte 7">
            <a:extLst>
              <a:ext uri="{FF2B5EF4-FFF2-40B4-BE49-F238E27FC236}">
                <a16:creationId xmlns:a16="http://schemas.microsoft.com/office/drawing/2014/main" id="{672EDE68-7E52-717E-3F9D-BB8FA9641A43}"/>
              </a:ext>
            </a:extLst>
          </p:cNvPr>
          <p:cNvSpPr txBox="1"/>
          <p:nvPr/>
        </p:nvSpPr>
        <p:spPr>
          <a:xfrm rot="1578140">
            <a:off x="9185191" y="1219545"/>
            <a:ext cx="2539862" cy="584775"/>
          </a:xfrm>
          <a:prstGeom prst="rect">
            <a:avLst/>
          </a:prstGeom>
          <a:noFill/>
        </p:spPr>
        <p:txBody>
          <a:bodyPr wrap="none" rtlCol="0">
            <a:spAutoFit/>
          </a:bodyPr>
          <a:lstStyle/>
          <a:p>
            <a:r>
              <a:rPr lang="en-CA" sz="3200" b="1" dirty="0">
                <a:solidFill>
                  <a:schemeClr val="tx1">
                    <a:lumMod val="75000"/>
                    <a:lumOff val="25000"/>
                  </a:schemeClr>
                </a:solidFill>
              </a:rPr>
              <a:t>PRELIMINARY</a:t>
            </a:r>
            <a:endParaRPr lang="en-CA" sz="2400" b="1" dirty="0">
              <a:solidFill>
                <a:schemeClr val="tx1">
                  <a:lumMod val="75000"/>
                  <a:lumOff val="25000"/>
                </a:schemeClr>
              </a:solidFill>
            </a:endParaRPr>
          </a:p>
        </p:txBody>
      </p:sp>
      <p:sp>
        <p:nvSpPr>
          <p:cNvPr id="9" name="ZoneTexte 8">
            <a:extLst>
              <a:ext uri="{FF2B5EF4-FFF2-40B4-BE49-F238E27FC236}">
                <a16:creationId xmlns:a16="http://schemas.microsoft.com/office/drawing/2014/main" id="{B47CC206-58C8-0D40-E2C3-5AAE0B458894}"/>
              </a:ext>
            </a:extLst>
          </p:cNvPr>
          <p:cNvSpPr txBox="1"/>
          <p:nvPr/>
        </p:nvSpPr>
        <p:spPr>
          <a:xfrm rot="1578140">
            <a:off x="8760905" y="3994651"/>
            <a:ext cx="2539862" cy="584775"/>
          </a:xfrm>
          <a:prstGeom prst="rect">
            <a:avLst/>
          </a:prstGeom>
          <a:noFill/>
        </p:spPr>
        <p:txBody>
          <a:bodyPr wrap="none" rtlCol="0">
            <a:spAutoFit/>
          </a:bodyPr>
          <a:lstStyle/>
          <a:p>
            <a:r>
              <a:rPr lang="en-CA" sz="3200" b="1" dirty="0">
                <a:solidFill>
                  <a:schemeClr val="tx1">
                    <a:lumMod val="75000"/>
                    <a:lumOff val="25000"/>
                  </a:schemeClr>
                </a:solidFill>
              </a:rPr>
              <a:t>PRELIMINARY</a:t>
            </a:r>
            <a:endParaRPr lang="en-CA" sz="2400" b="1" dirty="0">
              <a:solidFill>
                <a:schemeClr val="tx1">
                  <a:lumMod val="75000"/>
                  <a:lumOff val="25000"/>
                </a:schemeClr>
              </a:solidFill>
            </a:endParaRPr>
          </a:p>
        </p:txBody>
      </p:sp>
      <p:sp>
        <p:nvSpPr>
          <p:cNvPr id="10" name="ZoneTexte 9">
            <a:extLst>
              <a:ext uri="{FF2B5EF4-FFF2-40B4-BE49-F238E27FC236}">
                <a16:creationId xmlns:a16="http://schemas.microsoft.com/office/drawing/2014/main" id="{71A4915B-D090-59A3-03AA-DA7BFFE6C5B0}"/>
              </a:ext>
            </a:extLst>
          </p:cNvPr>
          <p:cNvSpPr txBox="1"/>
          <p:nvPr/>
        </p:nvSpPr>
        <p:spPr>
          <a:xfrm rot="1578140">
            <a:off x="4944337" y="4819484"/>
            <a:ext cx="2539862" cy="584775"/>
          </a:xfrm>
          <a:prstGeom prst="rect">
            <a:avLst/>
          </a:prstGeom>
          <a:noFill/>
        </p:spPr>
        <p:txBody>
          <a:bodyPr wrap="none" rtlCol="0">
            <a:spAutoFit/>
          </a:bodyPr>
          <a:lstStyle/>
          <a:p>
            <a:r>
              <a:rPr lang="en-CA" sz="3200" b="1" dirty="0">
                <a:solidFill>
                  <a:schemeClr val="tx1">
                    <a:lumMod val="75000"/>
                    <a:lumOff val="25000"/>
                  </a:schemeClr>
                </a:solidFill>
              </a:rPr>
              <a:t>PRELIMINARY</a:t>
            </a:r>
            <a:endParaRPr lang="en-CA" sz="2400" b="1" dirty="0">
              <a:solidFill>
                <a:schemeClr val="tx1">
                  <a:lumMod val="75000"/>
                  <a:lumOff val="25000"/>
                </a:schemeClr>
              </a:solidFill>
            </a:endParaRPr>
          </a:p>
        </p:txBody>
      </p:sp>
    </p:spTree>
    <p:extLst>
      <p:ext uri="{BB962C8B-B14F-4D97-AF65-F5344CB8AC3E}">
        <p14:creationId xmlns:p14="http://schemas.microsoft.com/office/powerpoint/2010/main" val="3454367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1EF3CB-CC83-6693-038F-F1946875C96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A426F15-4202-BF10-F9F1-F93D871DA5F8}"/>
              </a:ext>
            </a:extLst>
          </p:cNvPr>
          <p:cNvSpPr>
            <a:spLocks noGrp="1"/>
          </p:cNvSpPr>
          <p:nvPr>
            <p:ph type="title"/>
          </p:nvPr>
        </p:nvSpPr>
        <p:spPr>
          <a:xfrm>
            <a:off x="599475" y="421776"/>
            <a:ext cx="10897200" cy="627189"/>
          </a:xfrm>
        </p:spPr>
        <p:txBody>
          <a:bodyPr/>
          <a:lstStyle/>
          <a:p>
            <a:r>
              <a:rPr lang="en-CA" dirty="0"/>
              <a:t>Calibration</a:t>
            </a:r>
            <a:endParaRPr lang="fr-CA" dirty="0"/>
          </a:p>
        </p:txBody>
      </p:sp>
      <p:sp>
        <p:nvSpPr>
          <p:cNvPr id="4" name="Espace réservé du contenu 3">
            <a:extLst>
              <a:ext uri="{FF2B5EF4-FFF2-40B4-BE49-F238E27FC236}">
                <a16:creationId xmlns:a16="http://schemas.microsoft.com/office/drawing/2014/main" id="{529C171E-F886-AC4F-6AEC-1A8A9E413684}"/>
              </a:ext>
            </a:extLst>
          </p:cNvPr>
          <p:cNvSpPr>
            <a:spLocks noGrp="1"/>
          </p:cNvSpPr>
          <p:nvPr>
            <p:ph sz="half" idx="1"/>
          </p:nvPr>
        </p:nvSpPr>
        <p:spPr>
          <a:xfrm>
            <a:off x="492369" y="934497"/>
            <a:ext cx="7507236" cy="4119781"/>
          </a:xfrm>
        </p:spPr>
        <p:txBody>
          <a:bodyPr/>
          <a:lstStyle/>
          <a:p>
            <a:pPr>
              <a:lnSpc>
                <a:spcPct val="100000"/>
              </a:lnSpc>
            </a:pPr>
            <a:r>
              <a:rPr lang="en-CA" sz="1800" dirty="0">
                <a:latin typeface="+mn-lt"/>
                <a:cs typeface="Arial" panose="020B0604020202020204" pitchFamily="34" charset="0"/>
              </a:rPr>
              <a:t>A UV laser is directed at the inner copper surface of the sphere and releases electrons through the photoelectric effect. The UV light also goes to a photodetector so the laser events can be tagged as a control.</a:t>
            </a:r>
            <a:endParaRPr lang="fr-CA" sz="1800" dirty="0">
              <a:latin typeface="+mn-lt"/>
              <a:cs typeface="Arial" panose="020B0604020202020204" pitchFamily="34" charset="0"/>
            </a:endParaRPr>
          </a:p>
          <a:p>
            <a:pPr>
              <a:lnSpc>
                <a:spcPct val="100000"/>
              </a:lnSpc>
            </a:pPr>
            <a:r>
              <a:rPr lang="en-CA" sz="1800" dirty="0">
                <a:latin typeface="+mn-lt"/>
                <a:cs typeface="Arial" panose="020B0604020202020204" pitchFamily="34" charset="0"/>
              </a:rPr>
              <a:t>Some argon-37 is released inside the sphere, and the gas diffuses in the whole volume. This isotope is radioactive and has two peaks that enable energy calibration, as well as ionisation and attachment parametrization .</a:t>
            </a:r>
            <a:endParaRPr lang="en-CA" sz="1800" dirty="0">
              <a:latin typeface="+mn-lt"/>
            </a:endParaRPr>
          </a:p>
          <a:p>
            <a:pPr>
              <a:lnSpc>
                <a:spcPct val="100000"/>
              </a:lnSpc>
            </a:pPr>
            <a:r>
              <a:rPr lang="en-CA" sz="1800" dirty="0">
                <a:latin typeface="+mn-lt"/>
              </a:rPr>
              <a:t>The quenching factor was </a:t>
            </a:r>
            <a:r>
              <a:rPr lang="en-CA" sz="1800" dirty="0">
                <a:latin typeface="+mn-lt"/>
                <a:hlinkClick r:id="rId3"/>
              </a:rPr>
              <a:t>measured at COMIMAC</a:t>
            </a:r>
            <a:r>
              <a:rPr lang="en-CA" sz="1800" dirty="0">
                <a:latin typeface="+mn-lt"/>
              </a:rPr>
              <a:t> as well as </a:t>
            </a:r>
            <a:r>
              <a:rPr lang="en-CA" sz="1800" dirty="0">
                <a:latin typeface="+mn-lt"/>
                <a:hlinkClick r:id="rId4"/>
              </a:rPr>
              <a:t>obtained</a:t>
            </a:r>
            <a:br>
              <a:rPr lang="en-CA" sz="1800" dirty="0">
                <a:latin typeface="+mn-lt"/>
                <a:hlinkClick r:id="rId4"/>
              </a:rPr>
            </a:br>
            <a:r>
              <a:rPr lang="en-CA" sz="1800" dirty="0">
                <a:latin typeface="+mn-lt"/>
                <a:hlinkClick r:id="rId4"/>
              </a:rPr>
              <a:t>from literature W-values</a:t>
            </a:r>
            <a:r>
              <a:rPr lang="en-CA" sz="1800" dirty="0">
                <a:latin typeface="+mn-lt"/>
              </a:rPr>
              <a:t>. The </a:t>
            </a:r>
            <a:br>
              <a:rPr lang="en-CA" sz="1800" dirty="0">
                <a:latin typeface="+mn-lt"/>
              </a:rPr>
            </a:br>
            <a:r>
              <a:rPr lang="en-CA" sz="1800" dirty="0">
                <a:latin typeface="+mn-lt"/>
              </a:rPr>
              <a:t>ionization yield was </a:t>
            </a:r>
            <a:r>
              <a:rPr lang="en-CA" sz="1800" dirty="0">
                <a:latin typeface="+mn-lt"/>
                <a:hlinkClick r:id="rId5"/>
              </a:rPr>
              <a:t>measured in</a:t>
            </a:r>
            <a:br>
              <a:rPr lang="en-CA" sz="1800" dirty="0">
                <a:latin typeface="+mn-lt"/>
                <a:hlinkClick r:id="rId5"/>
              </a:rPr>
            </a:br>
            <a:r>
              <a:rPr lang="en-CA" sz="1800" dirty="0">
                <a:latin typeface="+mn-lt"/>
                <a:hlinkClick r:id="rId5"/>
              </a:rPr>
              <a:t>situ and in a 30 cm sphere at </a:t>
            </a:r>
            <a:br>
              <a:rPr lang="en-CA" sz="1800" dirty="0">
                <a:latin typeface="+mn-lt"/>
                <a:hlinkClick r:id="rId5"/>
              </a:rPr>
            </a:br>
            <a:r>
              <a:rPr lang="en-CA" sz="1800" dirty="0">
                <a:latin typeface="+mn-lt"/>
                <a:hlinkClick r:id="rId5"/>
              </a:rPr>
              <a:t>Queen’s University</a:t>
            </a:r>
            <a:r>
              <a:rPr lang="en-CA" sz="1800" dirty="0">
                <a:latin typeface="+mn-lt"/>
              </a:rPr>
              <a:t>.</a:t>
            </a:r>
            <a:endParaRPr lang="fr-CA" sz="1800" dirty="0">
              <a:latin typeface="+mn-lt"/>
            </a:endParaRPr>
          </a:p>
        </p:txBody>
      </p:sp>
      <p:pic>
        <p:nvPicPr>
          <p:cNvPr id="7" name="Image 6">
            <a:extLst>
              <a:ext uri="{FF2B5EF4-FFF2-40B4-BE49-F238E27FC236}">
                <a16:creationId xmlns:a16="http://schemas.microsoft.com/office/drawing/2014/main" id="{8BAB82CF-0C6F-4CB2-9A10-3A73D9610CE8}"/>
              </a:ext>
            </a:extLst>
          </p:cNvPr>
          <p:cNvPicPr>
            <a:picLocks noChangeAspect="1"/>
          </p:cNvPicPr>
          <p:nvPr/>
        </p:nvPicPr>
        <p:blipFill>
          <a:blip r:embed="rId6"/>
          <a:stretch>
            <a:fillRect/>
          </a:stretch>
        </p:blipFill>
        <p:spPr>
          <a:xfrm>
            <a:off x="8219466" y="3111896"/>
            <a:ext cx="3846989" cy="2574977"/>
          </a:xfrm>
          <a:prstGeom prst="rect">
            <a:avLst/>
          </a:prstGeom>
        </p:spPr>
      </p:pic>
      <p:pic>
        <p:nvPicPr>
          <p:cNvPr id="10" name="Image 9">
            <a:extLst>
              <a:ext uri="{FF2B5EF4-FFF2-40B4-BE49-F238E27FC236}">
                <a16:creationId xmlns:a16="http://schemas.microsoft.com/office/drawing/2014/main" id="{F0D3DBCE-09F2-2409-D6D7-8C9F34FB1D9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19466" y="346262"/>
            <a:ext cx="3574815" cy="2689490"/>
          </a:xfrm>
          <a:prstGeom prst="rect">
            <a:avLst/>
          </a:prstGeom>
        </p:spPr>
      </p:pic>
      <p:sp>
        <p:nvSpPr>
          <p:cNvPr id="3" name="ZoneTexte 2">
            <a:extLst>
              <a:ext uri="{FF2B5EF4-FFF2-40B4-BE49-F238E27FC236}">
                <a16:creationId xmlns:a16="http://schemas.microsoft.com/office/drawing/2014/main" id="{29EA8846-D18A-0B95-7090-435FDEE26625}"/>
              </a:ext>
            </a:extLst>
          </p:cNvPr>
          <p:cNvSpPr txBox="1"/>
          <p:nvPr/>
        </p:nvSpPr>
        <p:spPr>
          <a:xfrm>
            <a:off x="8913795" y="4095489"/>
            <a:ext cx="665353" cy="400110"/>
          </a:xfrm>
          <a:prstGeom prst="rect">
            <a:avLst/>
          </a:prstGeom>
          <a:noFill/>
        </p:spPr>
        <p:txBody>
          <a:bodyPr wrap="square" rtlCol="0">
            <a:spAutoFit/>
          </a:bodyPr>
          <a:lstStyle/>
          <a:p>
            <a:pPr algn="ctr"/>
            <a:r>
              <a:rPr lang="en-CA" sz="1000" dirty="0"/>
              <a:t>270 eV peak</a:t>
            </a:r>
          </a:p>
        </p:txBody>
      </p:sp>
      <p:sp>
        <p:nvSpPr>
          <p:cNvPr id="6" name="ZoneTexte 5">
            <a:extLst>
              <a:ext uri="{FF2B5EF4-FFF2-40B4-BE49-F238E27FC236}">
                <a16:creationId xmlns:a16="http://schemas.microsoft.com/office/drawing/2014/main" id="{CFD01C9A-6DB7-D0DD-9A78-E24E7D3E4067}"/>
              </a:ext>
            </a:extLst>
          </p:cNvPr>
          <p:cNvSpPr txBox="1"/>
          <p:nvPr/>
        </p:nvSpPr>
        <p:spPr>
          <a:xfrm>
            <a:off x="10286422" y="4236090"/>
            <a:ext cx="665353" cy="400110"/>
          </a:xfrm>
          <a:prstGeom prst="rect">
            <a:avLst/>
          </a:prstGeom>
          <a:noFill/>
        </p:spPr>
        <p:txBody>
          <a:bodyPr wrap="square" rtlCol="0">
            <a:spAutoFit/>
          </a:bodyPr>
          <a:lstStyle/>
          <a:p>
            <a:pPr algn="ctr"/>
            <a:r>
              <a:rPr lang="en-CA" sz="1000" dirty="0"/>
              <a:t>2.8 keV peak</a:t>
            </a:r>
          </a:p>
        </p:txBody>
      </p:sp>
      <p:sp>
        <p:nvSpPr>
          <p:cNvPr id="8" name="ZoneTexte 7">
            <a:extLst>
              <a:ext uri="{FF2B5EF4-FFF2-40B4-BE49-F238E27FC236}">
                <a16:creationId xmlns:a16="http://schemas.microsoft.com/office/drawing/2014/main" id="{81401380-19D0-22E1-8721-3B4DF0D0278E}"/>
              </a:ext>
            </a:extLst>
          </p:cNvPr>
          <p:cNvSpPr txBox="1"/>
          <p:nvPr/>
        </p:nvSpPr>
        <p:spPr>
          <a:xfrm>
            <a:off x="8780523" y="5650837"/>
            <a:ext cx="3271943" cy="307777"/>
          </a:xfrm>
          <a:prstGeom prst="rect">
            <a:avLst/>
          </a:prstGeom>
          <a:noFill/>
        </p:spPr>
        <p:txBody>
          <a:bodyPr wrap="square">
            <a:spAutoFit/>
          </a:bodyPr>
          <a:lstStyle/>
          <a:p>
            <a:r>
              <a:rPr lang="fr-CA" sz="1400" dirty="0">
                <a:effectLst/>
                <a:hlinkClick r:id="rId8"/>
              </a:rPr>
              <a:t>doi:10.1088/1742-6596/2156/1/012059</a:t>
            </a:r>
            <a:endParaRPr lang="fr-CA" sz="1400" dirty="0"/>
          </a:p>
        </p:txBody>
      </p:sp>
      <p:pic>
        <p:nvPicPr>
          <p:cNvPr id="12" name="Image 11" descr="Une image contenant texte, diagramme, ligne, capture d’écran&#10;&#10;Description générée automatiquement">
            <a:extLst>
              <a:ext uri="{FF2B5EF4-FFF2-40B4-BE49-F238E27FC236}">
                <a16:creationId xmlns:a16="http://schemas.microsoft.com/office/drawing/2014/main" id="{D60AAAF2-5FD7-ED48-42AA-A08D4460489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7641" y="4383467"/>
            <a:ext cx="2794605" cy="1943823"/>
          </a:xfrm>
          <a:prstGeom prst="rect">
            <a:avLst/>
          </a:prstGeom>
        </p:spPr>
      </p:pic>
      <p:sp>
        <p:nvSpPr>
          <p:cNvPr id="13" name="ZoneTexte 12">
            <a:extLst>
              <a:ext uri="{FF2B5EF4-FFF2-40B4-BE49-F238E27FC236}">
                <a16:creationId xmlns:a16="http://schemas.microsoft.com/office/drawing/2014/main" id="{24DFD9EB-B5F6-5A99-F436-CD4100963612}"/>
              </a:ext>
            </a:extLst>
          </p:cNvPr>
          <p:cNvSpPr txBox="1"/>
          <p:nvPr/>
        </p:nvSpPr>
        <p:spPr>
          <a:xfrm>
            <a:off x="3569659" y="6084004"/>
            <a:ext cx="4235057" cy="307777"/>
          </a:xfrm>
          <a:prstGeom prst="rect">
            <a:avLst/>
          </a:prstGeom>
          <a:noFill/>
        </p:spPr>
        <p:txBody>
          <a:bodyPr wrap="square">
            <a:spAutoFit/>
          </a:bodyPr>
          <a:lstStyle/>
          <a:p>
            <a:r>
              <a:rPr lang="en-CA" sz="1400" dirty="0">
                <a:hlinkClick r:id="rId3"/>
              </a:rPr>
              <a:t>doi:10.1140/</a:t>
            </a:r>
            <a:r>
              <a:rPr lang="en-CA" sz="1400" dirty="0" err="1">
                <a:hlinkClick r:id="rId3"/>
              </a:rPr>
              <a:t>epjc</a:t>
            </a:r>
            <a:r>
              <a:rPr lang="en-CA" sz="1400" dirty="0">
                <a:hlinkClick r:id="rId3"/>
              </a:rPr>
              <a:t>/s10052-022-11063-9</a:t>
            </a:r>
            <a:endParaRPr lang="fr-CA" sz="1400" dirty="0"/>
          </a:p>
        </p:txBody>
      </p:sp>
      <p:sp>
        <p:nvSpPr>
          <p:cNvPr id="14" name="ZoneTexte 13">
            <a:extLst>
              <a:ext uri="{FF2B5EF4-FFF2-40B4-BE49-F238E27FC236}">
                <a16:creationId xmlns:a16="http://schemas.microsoft.com/office/drawing/2014/main" id="{CA1C796F-A4D0-FB61-522D-8AA2DC7894F9}"/>
              </a:ext>
            </a:extLst>
          </p:cNvPr>
          <p:cNvSpPr txBox="1"/>
          <p:nvPr/>
        </p:nvSpPr>
        <p:spPr>
          <a:xfrm>
            <a:off x="11654559" y="6418556"/>
            <a:ext cx="436827" cy="369332"/>
          </a:xfrm>
          <a:prstGeom prst="rect">
            <a:avLst/>
          </a:prstGeom>
          <a:noFill/>
        </p:spPr>
        <p:txBody>
          <a:bodyPr wrap="square" rtlCol="0">
            <a:spAutoFit/>
          </a:bodyPr>
          <a:lstStyle/>
          <a:p>
            <a:pPr algn="r"/>
            <a:fld id="{E9CB2057-3756-4FF5-8EE5-D441043AE783}" type="slidenum">
              <a:rPr lang="en-CA" smtClean="0"/>
              <a:pPr algn="r"/>
              <a:t>26</a:t>
            </a:fld>
            <a:endParaRPr lang="en-CA" dirty="0"/>
          </a:p>
        </p:txBody>
      </p:sp>
      <p:pic>
        <p:nvPicPr>
          <p:cNvPr id="9" name="Image 8">
            <a:extLst>
              <a:ext uri="{FF2B5EF4-FFF2-40B4-BE49-F238E27FC236}">
                <a16:creationId xmlns:a16="http://schemas.microsoft.com/office/drawing/2014/main" id="{610B7805-EC52-A255-FC62-F28294DDFBCB}"/>
              </a:ext>
            </a:extLst>
          </p:cNvPr>
          <p:cNvPicPr>
            <a:picLocks noChangeAspect="1"/>
          </p:cNvPicPr>
          <p:nvPr/>
        </p:nvPicPr>
        <p:blipFill>
          <a:blip r:embed="rId10"/>
          <a:stretch>
            <a:fillRect/>
          </a:stretch>
        </p:blipFill>
        <p:spPr>
          <a:xfrm>
            <a:off x="4166769" y="3282806"/>
            <a:ext cx="3851031" cy="2706787"/>
          </a:xfrm>
          <a:prstGeom prst="rect">
            <a:avLst/>
          </a:prstGeom>
        </p:spPr>
      </p:pic>
      <p:sp>
        <p:nvSpPr>
          <p:cNvPr id="15" name="ZoneTexte 14">
            <a:extLst>
              <a:ext uri="{FF2B5EF4-FFF2-40B4-BE49-F238E27FC236}">
                <a16:creationId xmlns:a16="http://schemas.microsoft.com/office/drawing/2014/main" id="{EE0B0E98-6353-637A-0B1D-E4A028370ACD}"/>
              </a:ext>
            </a:extLst>
          </p:cNvPr>
          <p:cNvSpPr txBox="1"/>
          <p:nvPr/>
        </p:nvSpPr>
        <p:spPr>
          <a:xfrm>
            <a:off x="5905832" y="4998715"/>
            <a:ext cx="2019633" cy="523220"/>
          </a:xfrm>
          <a:prstGeom prst="rect">
            <a:avLst/>
          </a:prstGeom>
          <a:noFill/>
        </p:spPr>
        <p:txBody>
          <a:bodyPr wrap="square" rtlCol="0">
            <a:spAutoFit/>
          </a:bodyPr>
          <a:lstStyle/>
          <a:p>
            <a:pPr algn="r"/>
            <a:r>
              <a:rPr lang="en-CA" sz="1400" dirty="0" err="1">
                <a:latin typeface="+mn-lt"/>
                <a:hlinkClick r:id="rId11"/>
              </a:rPr>
              <a:t>doi</a:t>
            </a:r>
            <a:r>
              <a:rPr lang="en-CA" sz="1400" dirty="0">
                <a:latin typeface="+mn-lt"/>
                <a:hlinkClick r:id="rId11"/>
              </a:rPr>
              <a:t>: 10.1103/</a:t>
            </a:r>
            <a:br>
              <a:rPr lang="en-CA" sz="1400" dirty="0">
                <a:latin typeface="+mn-lt"/>
                <a:hlinkClick r:id="rId11"/>
              </a:rPr>
            </a:br>
            <a:r>
              <a:rPr lang="en-CA" sz="1400" dirty="0">
                <a:latin typeface="+mn-lt"/>
                <a:hlinkClick r:id="rId11"/>
              </a:rPr>
              <a:t>PhysRevLett.134.141002</a:t>
            </a:r>
            <a:endParaRPr lang="en-CA" sz="1400" dirty="0"/>
          </a:p>
        </p:txBody>
      </p:sp>
      <p:pic>
        <p:nvPicPr>
          <p:cNvPr id="11" name="Image 10" descr="Une image contenant diagramme, texte, croquis, dessin&#10;&#10;Description générée automatiquement">
            <a:extLst>
              <a:ext uri="{FF2B5EF4-FFF2-40B4-BE49-F238E27FC236}">
                <a16:creationId xmlns:a16="http://schemas.microsoft.com/office/drawing/2014/main" id="{BD28F089-A42F-FBDF-9801-C5184A69295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341455" y="3319811"/>
            <a:ext cx="3629442" cy="2351575"/>
          </a:xfrm>
          <a:prstGeom prst="rect">
            <a:avLst/>
          </a:prstGeom>
        </p:spPr>
      </p:pic>
    </p:spTree>
    <p:extLst>
      <p:ext uri="{BB962C8B-B14F-4D97-AF65-F5344CB8AC3E}">
        <p14:creationId xmlns:p14="http://schemas.microsoft.com/office/powerpoint/2010/main" val="346350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p:bldP spid="13"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5B4ED-0D6F-FB02-1970-9A7FC78134E9}"/>
              </a:ext>
            </a:extLst>
          </p:cNvPr>
          <p:cNvSpPr>
            <a:spLocks noGrp="1"/>
          </p:cNvSpPr>
          <p:nvPr>
            <p:ph type="title"/>
          </p:nvPr>
        </p:nvSpPr>
        <p:spPr>
          <a:xfrm>
            <a:off x="271849" y="0"/>
            <a:ext cx="10515600" cy="1325563"/>
          </a:xfrm>
        </p:spPr>
        <p:txBody>
          <a:bodyPr/>
          <a:lstStyle/>
          <a:p>
            <a:r>
              <a:rPr lang="en-US" b="1" dirty="0"/>
              <a:t>Quenching factor in Ne-CH4</a:t>
            </a:r>
          </a:p>
        </p:txBody>
      </p:sp>
      <p:pic>
        <p:nvPicPr>
          <p:cNvPr id="4" name="Picture 3">
            <a:extLst>
              <a:ext uri="{FF2B5EF4-FFF2-40B4-BE49-F238E27FC236}">
                <a16:creationId xmlns:a16="http://schemas.microsoft.com/office/drawing/2014/main" id="{E618002C-7C6B-4AD4-26CA-CC099B4C7112}"/>
              </a:ext>
            </a:extLst>
          </p:cNvPr>
          <p:cNvPicPr>
            <a:picLocks noChangeAspect="1"/>
          </p:cNvPicPr>
          <p:nvPr/>
        </p:nvPicPr>
        <p:blipFill>
          <a:blip r:embed="rId2"/>
          <a:stretch>
            <a:fillRect/>
          </a:stretch>
        </p:blipFill>
        <p:spPr>
          <a:xfrm>
            <a:off x="271849" y="136526"/>
            <a:ext cx="11479427" cy="5081518"/>
          </a:xfrm>
          <a:prstGeom prst="rect">
            <a:avLst/>
          </a:prstGeom>
        </p:spPr>
      </p:pic>
      <p:sp>
        <p:nvSpPr>
          <p:cNvPr id="5" name="TextBox 4">
            <a:extLst>
              <a:ext uri="{FF2B5EF4-FFF2-40B4-BE49-F238E27FC236}">
                <a16:creationId xmlns:a16="http://schemas.microsoft.com/office/drawing/2014/main" id="{D4B03E14-348D-95B7-1594-70FEA6935C7D}"/>
              </a:ext>
            </a:extLst>
          </p:cNvPr>
          <p:cNvSpPr txBox="1"/>
          <p:nvPr/>
        </p:nvSpPr>
        <p:spPr>
          <a:xfrm>
            <a:off x="5529649" y="6135757"/>
            <a:ext cx="1463734" cy="369332"/>
          </a:xfrm>
          <a:prstGeom prst="rect">
            <a:avLst/>
          </a:prstGeom>
          <a:noFill/>
        </p:spPr>
        <p:txBody>
          <a:bodyPr wrap="none" rtlCol="0">
            <a:spAutoFit/>
          </a:bodyPr>
          <a:lstStyle/>
          <a:p>
            <a:r>
              <a:rPr lang="en-US" dirty="0"/>
              <a:t>Neha Panchal</a:t>
            </a:r>
          </a:p>
        </p:txBody>
      </p:sp>
      <p:sp>
        <p:nvSpPr>
          <p:cNvPr id="6" name="Slide Number Placeholder 5">
            <a:extLst>
              <a:ext uri="{FF2B5EF4-FFF2-40B4-BE49-F238E27FC236}">
                <a16:creationId xmlns:a16="http://schemas.microsoft.com/office/drawing/2014/main" id="{B31189DF-77FD-F510-50CC-042E2AD62E2C}"/>
              </a:ext>
            </a:extLst>
          </p:cNvPr>
          <p:cNvSpPr>
            <a:spLocks noGrp="1"/>
          </p:cNvSpPr>
          <p:nvPr>
            <p:ph type="sldNum" sz="quarter" idx="12"/>
          </p:nvPr>
        </p:nvSpPr>
        <p:spPr/>
        <p:txBody>
          <a:bodyPr/>
          <a:lstStyle/>
          <a:p>
            <a:fld id="{130D7700-844D-904A-9955-C421F2C70BA2}" type="slidenum">
              <a:rPr lang="en-US" smtClean="0"/>
              <a:t>27</a:t>
            </a:fld>
            <a:endParaRPr lang="en-US"/>
          </a:p>
        </p:txBody>
      </p:sp>
    </p:spTree>
    <p:extLst>
      <p:ext uri="{BB962C8B-B14F-4D97-AF65-F5344CB8AC3E}">
        <p14:creationId xmlns:p14="http://schemas.microsoft.com/office/powerpoint/2010/main" val="1785398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7EA71-8B75-9211-C4E7-4FAB42D018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22336CC-7299-F674-3B29-E6183E4C39B3}"/>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582D15AC-6927-B916-CC63-DBF6E1D8EDB4}"/>
              </a:ext>
            </a:extLst>
          </p:cNvPr>
          <p:cNvPicPr>
            <a:picLocks noChangeAspect="1"/>
          </p:cNvPicPr>
          <p:nvPr/>
        </p:nvPicPr>
        <p:blipFill>
          <a:blip r:embed="rId2"/>
          <a:stretch>
            <a:fillRect/>
          </a:stretch>
        </p:blipFill>
        <p:spPr>
          <a:xfrm>
            <a:off x="428961" y="275464"/>
            <a:ext cx="11334077" cy="6217411"/>
          </a:xfrm>
          <a:prstGeom prst="rect">
            <a:avLst/>
          </a:prstGeom>
        </p:spPr>
      </p:pic>
      <p:sp>
        <p:nvSpPr>
          <p:cNvPr id="5" name="TextBox 4">
            <a:extLst>
              <a:ext uri="{FF2B5EF4-FFF2-40B4-BE49-F238E27FC236}">
                <a16:creationId xmlns:a16="http://schemas.microsoft.com/office/drawing/2014/main" id="{5A7F109C-2BFA-D9BD-AF4F-4B136B4C9D1B}"/>
              </a:ext>
            </a:extLst>
          </p:cNvPr>
          <p:cNvSpPr txBox="1"/>
          <p:nvPr/>
        </p:nvSpPr>
        <p:spPr>
          <a:xfrm>
            <a:off x="5529649" y="6337714"/>
            <a:ext cx="1463734" cy="369332"/>
          </a:xfrm>
          <a:prstGeom prst="rect">
            <a:avLst/>
          </a:prstGeom>
          <a:noFill/>
        </p:spPr>
        <p:txBody>
          <a:bodyPr wrap="none" rtlCol="0">
            <a:spAutoFit/>
          </a:bodyPr>
          <a:lstStyle/>
          <a:p>
            <a:r>
              <a:rPr lang="en-US" dirty="0"/>
              <a:t>Neha Panchal</a:t>
            </a:r>
          </a:p>
        </p:txBody>
      </p:sp>
      <p:sp>
        <p:nvSpPr>
          <p:cNvPr id="6" name="Slide Number Placeholder 5">
            <a:extLst>
              <a:ext uri="{FF2B5EF4-FFF2-40B4-BE49-F238E27FC236}">
                <a16:creationId xmlns:a16="http://schemas.microsoft.com/office/drawing/2014/main" id="{FC9AFB37-3B5E-5558-73BC-2295CA3DA2F2}"/>
              </a:ext>
            </a:extLst>
          </p:cNvPr>
          <p:cNvSpPr>
            <a:spLocks noGrp="1"/>
          </p:cNvSpPr>
          <p:nvPr>
            <p:ph type="sldNum" sz="quarter" idx="12"/>
          </p:nvPr>
        </p:nvSpPr>
        <p:spPr/>
        <p:txBody>
          <a:bodyPr/>
          <a:lstStyle/>
          <a:p>
            <a:fld id="{130D7700-844D-904A-9955-C421F2C70BA2}" type="slidenum">
              <a:rPr lang="en-US" smtClean="0"/>
              <a:t>28</a:t>
            </a:fld>
            <a:endParaRPr lang="en-US"/>
          </a:p>
        </p:txBody>
      </p:sp>
    </p:spTree>
    <p:extLst>
      <p:ext uri="{BB962C8B-B14F-4D97-AF65-F5344CB8AC3E}">
        <p14:creationId xmlns:p14="http://schemas.microsoft.com/office/powerpoint/2010/main" val="1992987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8F7D0-DAC9-7CA3-6256-FBC1F9528E6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C73C93E4-FBCA-D95C-DDD5-DE882B37BF64}"/>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C5DB806C-3E64-539C-7084-14F852E45E31}"/>
              </a:ext>
            </a:extLst>
          </p:cNvPr>
          <p:cNvPicPr>
            <a:picLocks noChangeAspect="1"/>
          </p:cNvPicPr>
          <p:nvPr/>
        </p:nvPicPr>
        <p:blipFill>
          <a:blip r:embed="rId2"/>
          <a:stretch>
            <a:fillRect/>
          </a:stretch>
        </p:blipFill>
        <p:spPr>
          <a:xfrm>
            <a:off x="140551" y="157742"/>
            <a:ext cx="9162475" cy="5026159"/>
          </a:xfrm>
          <a:prstGeom prst="rect">
            <a:avLst/>
          </a:prstGeom>
        </p:spPr>
      </p:pic>
      <p:sp>
        <p:nvSpPr>
          <p:cNvPr id="5" name="TextBox 4">
            <a:extLst>
              <a:ext uri="{FF2B5EF4-FFF2-40B4-BE49-F238E27FC236}">
                <a16:creationId xmlns:a16="http://schemas.microsoft.com/office/drawing/2014/main" id="{C202B0E6-032E-E4D0-EBCA-0EFA3EFE1965}"/>
              </a:ext>
            </a:extLst>
          </p:cNvPr>
          <p:cNvSpPr txBox="1"/>
          <p:nvPr/>
        </p:nvSpPr>
        <p:spPr>
          <a:xfrm>
            <a:off x="5503144" y="5992297"/>
            <a:ext cx="1463734" cy="369332"/>
          </a:xfrm>
          <a:prstGeom prst="rect">
            <a:avLst/>
          </a:prstGeom>
          <a:noFill/>
        </p:spPr>
        <p:txBody>
          <a:bodyPr wrap="none" rtlCol="0">
            <a:spAutoFit/>
          </a:bodyPr>
          <a:lstStyle/>
          <a:p>
            <a:r>
              <a:rPr lang="en-US" dirty="0"/>
              <a:t>Neha Panchal</a:t>
            </a:r>
          </a:p>
        </p:txBody>
      </p:sp>
      <p:sp>
        <p:nvSpPr>
          <p:cNvPr id="6" name="Slide Number Placeholder 5">
            <a:extLst>
              <a:ext uri="{FF2B5EF4-FFF2-40B4-BE49-F238E27FC236}">
                <a16:creationId xmlns:a16="http://schemas.microsoft.com/office/drawing/2014/main" id="{017464EE-0ED2-8EBA-C959-74408664B221}"/>
              </a:ext>
            </a:extLst>
          </p:cNvPr>
          <p:cNvSpPr>
            <a:spLocks noGrp="1"/>
          </p:cNvSpPr>
          <p:nvPr>
            <p:ph type="sldNum" sz="quarter" idx="12"/>
          </p:nvPr>
        </p:nvSpPr>
        <p:spPr>
          <a:xfrm>
            <a:off x="8610600" y="6227211"/>
            <a:ext cx="2743200" cy="365125"/>
          </a:xfrm>
        </p:spPr>
        <p:txBody>
          <a:bodyPr/>
          <a:lstStyle/>
          <a:p>
            <a:fld id="{130D7700-844D-904A-9955-C421F2C70BA2}" type="slidenum">
              <a:rPr lang="en-US" smtClean="0"/>
              <a:t>29</a:t>
            </a:fld>
            <a:endParaRPr lang="en-US"/>
          </a:p>
        </p:txBody>
      </p:sp>
      <p:pic>
        <p:nvPicPr>
          <p:cNvPr id="7" name="Picture 6">
            <a:extLst>
              <a:ext uri="{FF2B5EF4-FFF2-40B4-BE49-F238E27FC236}">
                <a16:creationId xmlns:a16="http://schemas.microsoft.com/office/drawing/2014/main" id="{49CBE979-272D-0E2F-E6A0-F8FEF0E877D2}"/>
              </a:ext>
            </a:extLst>
          </p:cNvPr>
          <p:cNvPicPr>
            <a:picLocks noChangeAspect="1"/>
          </p:cNvPicPr>
          <p:nvPr/>
        </p:nvPicPr>
        <p:blipFill>
          <a:blip r:embed="rId3"/>
          <a:stretch>
            <a:fillRect/>
          </a:stretch>
        </p:blipFill>
        <p:spPr>
          <a:xfrm>
            <a:off x="8957757" y="3521571"/>
            <a:ext cx="2741312" cy="2066528"/>
          </a:xfrm>
          <a:prstGeom prst="rect">
            <a:avLst/>
          </a:prstGeom>
        </p:spPr>
      </p:pic>
    </p:spTree>
    <p:extLst>
      <p:ext uri="{BB962C8B-B14F-4D97-AF65-F5344CB8AC3E}">
        <p14:creationId xmlns:p14="http://schemas.microsoft.com/office/powerpoint/2010/main" val="2511972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AB80B-F65B-BF32-798F-9F441F1ED514}"/>
              </a:ext>
            </a:extLst>
          </p:cNvPr>
          <p:cNvSpPr>
            <a:spLocks noGrp="1"/>
          </p:cNvSpPr>
          <p:nvPr>
            <p:ph type="title"/>
          </p:nvPr>
        </p:nvSpPr>
        <p:spPr>
          <a:xfrm>
            <a:off x="665206" y="55664"/>
            <a:ext cx="10515600" cy="1325563"/>
          </a:xfrm>
        </p:spPr>
        <p:txBody>
          <a:bodyPr/>
          <a:lstStyle/>
          <a:p>
            <a:r>
              <a:rPr lang="en-US" dirty="0"/>
              <a:t>First demonstration: SEDINE at LSM</a:t>
            </a:r>
          </a:p>
        </p:txBody>
      </p:sp>
      <p:sp>
        <p:nvSpPr>
          <p:cNvPr id="3" name="Content Placeholder 2">
            <a:extLst>
              <a:ext uri="{FF2B5EF4-FFF2-40B4-BE49-F238E27FC236}">
                <a16:creationId xmlns:a16="http://schemas.microsoft.com/office/drawing/2014/main" id="{8964D067-B907-7EE9-B41D-44DCA8239B2A}"/>
              </a:ext>
            </a:extLst>
          </p:cNvPr>
          <p:cNvSpPr>
            <a:spLocks noGrp="1"/>
          </p:cNvSpPr>
          <p:nvPr>
            <p:ph idx="1"/>
          </p:nvPr>
        </p:nvSpPr>
        <p:spPr>
          <a:xfrm>
            <a:off x="762001" y="1122388"/>
            <a:ext cx="10418805" cy="1325563"/>
          </a:xfrm>
        </p:spPr>
        <p:txBody>
          <a:bodyPr>
            <a:normAutofit fontScale="77500" lnSpcReduction="20000"/>
          </a:bodyPr>
          <a:lstStyle/>
          <a:p>
            <a:r>
              <a:rPr lang="en-US" dirty="0"/>
              <a:t>Fi</a:t>
            </a:r>
            <a:r>
              <a:rPr lang="en-US" b="1" dirty="0">
                <a:solidFill>
                  <a:schemeClr val="tx2"/>
                </a:solidFill>
              </a:rPr>
              <a:t>rst DM search results with a 60-cm SPC in 2018.</a:t>
            </a:r>
          </a:p>
          <a:p>
            <a:r>
              <a:rPr lang="en-US" dirty="0"/>
              <a:t>Simple analysis featuring a booster decision tree to choose the ROI in the rise time vs. energy parameter space</a:t>
            </a:r>
          </a:p>
          <a:p>
            <a:r>
              <a:rPr lang="en-US" dirty="0"/>
              <a:t>Observation of an </a:t>
            </a:r>
            <a:r>
              <a:rPr lang="en-US" b="1" dirty="0">
                <a:solidFill>
                  <a:schemeClr val="tx2"/>
                </a:solidFill>
              </a:rPr>
              <a:t>“exponential rise” at low energy</a:t>
            </a:r>
          </a:p>
        </p:txBody>
      </p:sp>
      <p:pic>
        <p:nvPicPr>
          <p:cNvPr id="5" name="Picture 4">
            <a:extLst>
              <a:ext uri="{FF2B5EF4-FFF2-40B4-BE49-F238E27FC236}">
                <a16:creationId xmlns:a16="http://schemas.microsoft.com/office/drawing/2014/main" id="{6CB7C305-10E1-8A23-6C18-286F14A29DDA}"/>
              </a:ext>
            </a:extLst>
          </p:cNvPr>
          <p:cNvPicPr>
            <a:picLocks noChangeAspect="1"/>
          </p:cNvPicPr>
          <p:nvPr/>
        </p:nvPicPr>
        <p:blipFill>
          <a:blip r:embed="rId2"/>
          <a:stretch>
            <a:fillRect/>
          </a:stretch>
        </p:blipFill>
        <p:spPr>
          <a:xfrm>
            <a:off x="7050668" y="2775331"/>
            <a:ext cx="5141332" cy="3744099"/>
          </a:xfrm>
          <a:prstGeom prst="rect">
            <a:avLst/>
          </a:prstGeom>
        </p:spPr>
      </p:pic>
      <p:pic>
        <p:nvPicPr>
          <p:cNvPr id="6" name="Picture 5">
            <a:extLst>
              <a:ext uri="{FF2B5EF4-FFF2-40B4-BE49-F238E27FC236}">
                <a16:creationId xmlns:a16="http://schemas.microsoft.com/office/drawing/2014/main" id="{65F7026E-FCD0-502E-4AB8-64E47EFF6EDE}"/>
              </a:ext>
            </a:extLst>
          </p:cNvPr>
          <p:cNvPicPr>
            <a:picLocks noChangeAspect="1"/>
          </p:cNvPicPr>
          <p:nvPr/>
        </p:nvPicPr>
        <p:blipFill>
          <a:blip r:embed="rId3"/>
          <a:stretch>
            <a:fillRect/>
          </a:stretch>
        </p:blipFill>
        <p:spPr>
          <a:xfrm>
            <a:off x="485535" y="2582560"/>
            <a:ext cx="6396003" cy="4129643"/>
          </a:xfrm>
          <a:prstGeom prst="rect">
            <a:avLst/>
          </a:prstGeom>
        </p:spPr>
      </p:pic>
      <p:sp>
        <p:nvSpPr>
          <p:cNvPr id="4" name="Slide Number Placeholder 3">
            <a:extLst>
              <a:ext uri="{FF2B5EF4-FFF2-40B4-BE49-F238E27FC236}">
                <a16:creationId xmlns:a16="http://schemas.microsoft.com/office/drawing/2014/main" id="{33C80828-A94F-117B-30FE-F7918BB57A9F}"/>
              </a:ext>
            </a:extLst>
          </p:cNvPr>
          <p:cNvSpPr>
            <a:spLocks noGrp="1"/>
          </p:cNvSpPr>
          <p:nvPr>
            <p:ph type="sldNum" sz="quarter" idx="12"/>
          </p:nvPr>
        </p:nvSpPr>
        <p:spPr/>
        <p:txBody>
          <a:bodyPr/>
          <a:lstStyle/>
          <a:p>
            <a:fld id="{130D7700-844D-904A-9955-C421F2C70BA2}" type="slidenum">
              <a:rPr lang="en-US" smtClean="0"/>
              <a:t>3</a:t>
            </a:fld>
            <a:endParaRPr lang="en-US"/>
          </a:p>
        </p:txBody>
      </p:sp>
    </p:spTree>
    <p:extLst>
      <p:ext uri="{BB962C8B-B14F-4D97-AF65-F5344CB8AC3E}">
        <p14:creationId xmlns:p14="http://schemas.microsoft.com/office/powerpoint/2010/main" val="706438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E5539EC-8CB8-002F-68C6-6788402826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 y="-29768"/>
            <a:ext cx="12202175" cy="1519356"/>
            <a:chOff x="-1" y="-29768"/>
            <a:chExt cx="12202175" cy="1519356"/>
          </a:xfrm>
        </p:grpSpPr>
        <p:sp>
          <p:nvSpPr>
            <p:cNvPr id="13" name="Rectangle 12">
              <a:extLst>
                <a:ext uri="{FF2B5EF4-FFF2-40B4-BE49-F238E27FC236}">
                  <a16:creationId xmlns:a16="http://schemas.microsoft.com/office/drawing/2014/main" id="{6C5D55A6-9EFD-CDA3-20CC-A99812CE1A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5341412" y="-5371175"/>
              <a:ext cx="1519350" cy="12202174"/>
            </a:xfrm>
            <a:prstGeom prst="rect">
              <a:avLst/>
            </a:prstGeom>
            <a:gradFill>
              <a:gsLst>
                <a:gs pos="0">
                  <a:schemeClr val="accent5"/>
                </a:gs>
                <a:gs pos="100000">
                  <a:schemeClr val="accent2"/>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5B6E73B-6DFD-AE6C-1628-DF8DC30085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8917093" y="-1801610"/>
              <a:ext cx="1507122" cy="5063040"/>
            </a:xfrm>
            <a:prstGeom prst="rect">
              <a:avLst/>
            </a:prstGeom>
            <a:gradFill>
              <a:gsLst>
                <a:gs pos="59000">
                  <a:schemeClr val="accent5">
                    <a:lumMod val="60000"/>
                    <a:lumOff val="40000"/>
                    <a:alpha val="0"/>
                  </a:schemeClr>
                </a:gs>
                <a:gs pos="100000">
                  <a:schemeClr val="accent5">
                    <a:lumMod val="60000"/>
                    <a:lumOff val="40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E00FC4-DDBC-F424-CF71-73AF7A284A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3100712" y="-3130481"/>
              <a:ext cx="1519356" cy="7720782"/>
            </a:xfrm>
            <a:prstGeom prst="rect">
              <a:avLst/>
            </a:prstGeom>
            <a:gradFill>
              <a:gsLst>
                <a:gs pos="29000">
                  <a:schemeClr val="accent5">
                    <a:lumMod val="60000"/>
                    <a:lumOff val="40000"/>
                    <a:alpha val="0"/>
                  </a:schemeClr>
                </a:gs>
                <a:gs pos="100000">
                  <a:schemeClr val="accent5">
                    <a:lumMod val="75000"/>
                  </a:scheme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89929FC7-07B2-A107-CF09-1C0E4699DFB5}"/>
              </a:ext>
            </a:extLst>
          </p:cNvPr>
          <p:cNvSpPr>
            <a:spLocks noGrp="1"/>
          </p:cNvSpPr>
          <p:nvPr>
            <p:ph type="title"/>
          </p:nvPr>
        </p:nvSpPr>
        <p:spPr>
          <a:xfrm>
            <a:off x="876691" y="301843"/>
            <a:ext cx="10477109" cy="1003532"/>
          </a:xfrm>
        </p:spPr>
        <p:txBody>
          <a:bodyPr anchor="ctr">
            <a:normAutofit/>
          </a:bodyPr>
          <a:lstStyle/>
          <a:p>
            <a:r>
              <a:rPr lang="en-US" sz="3200">
                <a:solidFill>
                  <a:srgbClr val="FFFFFF"/>
                </a:solidFill>
              </a:rPr>
              <a:t>The NEWS-G experiment</a:t>
            </a:r>
          </a:p>
        </p:txBody>
      </p:sp>
      <p:sp>
        <p:nvSpPr>
          <p:cNvPr id="4" name="Content Placeholder 2">
            <a:extLst>
              <a:ext uri="{FF2B5EF4-FFF2-40B4-BE49-F238E27FC236}">
                <a16:creationId xmlns:a16="http://schemas.microsoft.com/office/drawing/2014/main" id="{960A887F-2ECB-A036-A2CE-26FF96C4F0F7}"/>
              </a:ext>
            </a:extLst>
          </p:cNvPr>
          <p:cNvSpPr txBox="1">
            <a:spLocks/>
          </p:cNvSpPr>
          <p:nvPr/>
        </p:nvSpPr>
        <p:spPr>
          <a:xfrm>
            <a:off x="781620" y="2109038"/>
            <a:ext cx="4821428" cy="403776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0594" indent="-180594" defTabSz="722376">
              <a:spcBef>
                <a:spcPts val="790"/>
              </a:spcBef>
            </a:pPr>
            <a:r>
              <a:rPr lang="en-CA" sz="2400" kern="1200" dirty="0">
                <a:solidFill>
                  <a:schemeClr val="tx1"/>
                </a:solidFill>
                <a:latin typeface="+mn-lt"/>
                <a:ea typeface="+mn-ea"/>
                <a:cs typeface="+mn-cs"/>
              </a:rPr>
              <a:t>140-cm SPC made from commercial C10-100 copper, electroplated with 0.5 mm copper</a:t>
            </a:r>
          </a:p>
          <a:p>
            <a:pPr marL="180594" indent="-180594" defTabSz="722376">
              <a:spcBef>
                <a:spcPts val="790"/>
              </a:spcBef>
            </a:pPr>
            <a:r>
              <a:rPr lang="en-CA" sz="2400" kern="1200" dirty="0">
                <a:solidFill>
                  <a:schemeClr val="tx1"/>
                </a:solidFill>
                <a:latin typeface="+mn-lt"/>
                <a:ea typeface="+mn-ea"/>
                <a:cs typeface="+mn-cs"/>
              </a:rPr>
              <a:t>Compact shield with innermost layer archeological Pb</a:t>
            </a:r>
          </a:p>
          <a:p>
            <a:pPr marL="180594" indent="-180594" defTabSz="722376">
              <a:spcBef>
                <a:spcPts val="790"/>
              </a:spcBef>
            </a:pPr>
            <a:r>
              <a:rPr lang="en-CA" sz="2400" kern="1200" dirty="0">
                <a:solidFill>
                  <a:schemeClr val="tx1"/>
                </a:solidFill>
                <a:latin typeface="+mn-lt"/>
                <a:ea typeface="+mn-ea"/>
                <a:cs typeface="+mn-cs"/>
              </a:rPr>
              <a:t>Stainless steel shell flushed with nitrogen</a:t>
            </a:r>
          </a:p>
          <a:p>
            <a:pPr marL="180594" indent="-180594" defTabSz="722376">
              <a:spcBef>
                <a:spcPts val="790"/>
              </a:spcBef>
            </a:pPr>
            <a:r>
              <a:rPr lang="en-CA" sz="2400" kern="1200" dirty="0">
                <a:solidFill>
                  <a:schemeClr val="tx1"/>
                </a:solidFill>
                <a:latin typeface="+mn-lt"/>
                <a:ea typeface="+mn-ea"/>
                <a:cs typeface="+mn-cs"/>
              </a:rPr>
              <a:t>Gas circulation and radon trapping</a:t>
            </a:r>
          </a:p>
          <a:p>
            <a:pPr marL="180594" indent="-180594" defTabSz="722376">
              <a:spcBef>
                <a:spcPts val="790"/>
              </a:spcBef>
            </a:pPr>
            <a:r>
              <a:rPr lang="en-CA" sz="2400" kern="1200" dirty="0">
                <a:solidFill>
                  <a:schemeClr val="tx1"/>
                </a:solidFill>
                <a:latin typeface="+mn-lt"/>
                <a:ea typeface="+mn-ea"/>
                <a:cs typeface="+mn-cs"/>
              </a:rPr>
              <a:t>Installation completed in summer 2021</a:t>
            </a:r>
            <a:endParaRPr lang="en-US" sz="3200" dirty="0"/>
          </a:p>
        </p:txBody>
      </p:sp>
      <p:pic>
        <p:nvPicPr>
          <p:cNvPr id="5" name="Picture 4">
            <a:extLst>
              <a:ext uri="{FF2B5EF4-FFF2-40B4-BE49-F238E27FC236}">
                <a16:creationId xmlns:a16="http://schemas.microsoft.com/office/drawing/2014/main" id="{C944FA14-44CF-1316-1DEC-54C6A85131C1}"/>
              </a:ext>
            </a:extLst>
          </p:cNvPr>
          <p:cNvPicPr>
            <a:picLocks noChangeAspect="1"/>
          </p:cNvPicPr>
          <p:nvPr/>
        </p:nvPicPr>
        <p:blipFill>
          <a:blip r:embed="rId2"/>
          <a:stretch>
            <a:fillRect/>
          </a:stretch>
        </p:blipFill>
        <p:spPr>
          <a:xfrm>
            <a:off x="5691180" y="1821195"/>
            <a:ext cx="6269383" cy="3949709"/>
          </a:xfrm>
          <a:prstGeom prst="rect">
            <a:avLst/>
          </a:prstGeom>
        </p:spPr>
      </p:pic>
      <p:sp>
        <p:nvSpPr>
          <p:cNvPr id="7" name="TextBox 6">
            <a:extLst>
              <a:ext uri="{FF2B5EF4-FFF2-40B4-BE49-F238E27FC236}">
                <a16:creationId xmlns:a16="http://schemas.microsoft.com/office/drawing/2014/main" id="{C402FF53-269F-C0E6-7E87-5184080E6E37}"/>
              </a:ext>
            </a:extLst>
          </p:cNvPr>
          <p:cNvSpPr txBox="1"/>
          <p:nvPr/>
        </p:nvSpPr>
        <p:spPr>
          <a:xfrm>
            <a:off x="7139134" y="5888443"/>
            <a:ext cx="4821429" cy="311175"/>
          </a:xfrm>
          <a:prstGeom prst="rect">
            <a:avLst/>
          </a:prstGeom>
          <a:noFill/>
        </p:spPr>
        <p:txBody>
          <a:bodyPr wrap="square">
            <a:spAutoFit/>
          </a:bodyPr>
          <a:lstStyle/>
          <a:p>
            <a:pPr defTabSz="722376">
              <a:spcAft>
                <a:spcPts val="600"/>
              </a:spcAft>
            </a:pPr>
            <a:r>
              <a:rPr lang="en-CA" sz="1422" kern="1200" dirty="0">
                <a:solidFill>
                  <a:srgbClr val="333333"/>
                </a:solidFill>
                <a:latin typeface="-apple-system"/>
                <a:ea typeface="+mn-ea"/>
                <a:cs typeface="+mn-cs"/>
              </a:rPr>
              <a:t>L. Balogh </a:t>
            </a:r>
            <a:r>
              <a:rPr lang="en-CA" sz="1422" i="1" kern="1200" dirty="0">
                <a:solidFill>
                  <a:srgbClr val="333333"/>
                </a:solidFill>
                <a:latin typeface="-apple-system"/>
                <a:ea typeface="+mn-ea"/>
                <a:cs typeface="+mn-cs"/>
              </a:rPr>
              <a:t>et al</a:t>
            </a:r>
            <a:r>
              <a:rPr lang="en-CA" sz="1422" kern="1200" dirty="0">
                <a:solidFill>
                  <a:srgbClr val="333333"/>
                </a:solidFill>
                <a:latin typeface="-apple-system"/>
                <a:ea typeface="+mn-ea"/>
                <a:cs typeface="+mn-cs"/>
              </a:rPr>
              <a:t> 2023 </a:t>
            </a:r>
            <a:r>
              <a:rPr lang="en-CA" sz="1422" i="1" kern="1200" dirty="0">
                <a:solidFill>
                  <a:srgbClr val="333333"/>
                </a:solidFill>
                <a:latin typeface="-apple-system"/>
                <a:ea typeface="+mn-ea"/>
                <a:cs typeface="+mn-cs"/>
              </a:rPr>
              <a:t>JINST</a:t>
            </a:r>
            <a:r>
              <a:rPr lang="en-CA" sz="1422" kern="1200" dirty="0">
                <a:solidFill>
                  <a:srgbClr val="333333"/>
                </a:solidFill>
                <a:latin typeface="-apple-system"/>
                <a:ea typeface="+mn-ea"/>
                <a:cs typeface="+mn-cs"/>
              </a:rPr>
              <a:t> </a:t>
            </a:r>
            <a:r>
              <a:rPr lang="en-CA" sz="1422" b="1" kern="1200" dirty="0">
                <a:solidFill>
                  <a:srgbClr val="333333"/>
                </a:solidFill>
                <a:latin typeface="-apple-system"/>
                <a:ea typeface="+mn-ea"/>
                <a:cs typeface="+mn-cs"/>
              </a:rPr>
              <a:t>18</a:t>
            </a:r>
            <a:r>
              <a:rPr lang="en-CA" sz="1422" kern="1200" dirty="0">
                <a:solidFill>
                  <a:srgbClr val="333333"/>
                </a:solidFill>
                <a:latin typeface="-apple-system"/>
                <a:ea typeface="+mn-ea"/>
                <a:cs typeface="+mn-cs"/>
              </a:rPr>
              <a:t> T02005</a:t>
            </a:r>
            <a:endParaRPr lang="en-US" dirty="0"/>
          </a:p>
        </p:txBody>
      </p:sp>
      <p:sp>
        <p:nvSpPr>
          <p:cNvPr id="3" name="Slide Number Placeholder 2">
            <a:extLst>
              <a:ext uri="{FF2B5EF4-FFF2-40B4-BE49-F238E27FC236}">
                <a16:creationId xmlns:a16="http://schemas.microsoft.com/office/drawing/2014/main" id="{D6807B72-887A-3012-ADB7-07156AC718C1}"/>
              </a:ext>
            </a:extLst>
          </p:cNvPr>
          <p:cNvSpPr>
            <a:spLocks noGrp="1"/>
          </p:cNvSpPr>
          <p:nvPr>
            <p:ph type="sldNum" sz="quarter" idx="12"/>
          </p:nvPr>
        </p:nvSpPr>
        <p:spPr/>
        <p:txBody>
          <a:bodyPr/>
          <a:lstStyle/>
          <a:p>
            <a:fld id="{130D7700-844D-904A-9955-C421F2C70BA2}" type="slidenum">
              <a:rPr lang="en-US" smtClean="0"/>
              <a:t>4</a:t>
            </a:fld>
            <a:endParaRPr lang="en-US"/>
          </a:p>
        </p:txBody>
      </p:sp>
    </p:spTree>
    <p:extLst>
      <p:ext uri="{BB962C8B-B14F-4D97-AF65-F5344CB8AC3E}">
        <p14:creationId xmlns:p14="http://schemas.microsoft.com/office/powerpoint/2010/main" val="3438604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a:extLst>
              <a:ext uri="{FF2B5EF4-FFF2-40B4-BE49-F238E27FC236}">
                <a16:creationId xmlns:a16="http://schemas.microsoft.com/office/drawing/2014/main" id="{EB241420-EB3A-13E1-897D-5E485C609682}"/>
              </a:ext>
            </a:extLst>
          </p:cNvPr>
          <p:cNvPicPr>
            <a:picLocks noGrp="1" noChangeAspect="1"/>
          </p:cNvPicPr>
          <p:nvPr>
            <p:ph idx="1"/>
          </p:nvPr>
        </p:nvPicPr>
        <p:blipFill rotWithShape="1">
          <a:blip r:embed="rId2"/>
          <a:srcRect b="2192"/>
          <a:stretch/>
        </p:blipFill>
        <p:spPr>
          <a:xfrm>
            <a:off x="20" y="1282"/>
            <a:ext cx="12191980" cy="6856718"/>
          </a:xfrm>
          <a:prstGeom prst="rect">
            <a:avLst/>
          </a:prstGeom>
        </p:spPr>
      </p:pic>
      <p:sp>
        <p:nvSpPr>
          <p:cNvPr id="2" name="Slide Number Placeholder 1">
            <a:extLst>
              <a:ext uri="{FF2B5EF4-FFF2-40B4-BE49-F238E27FC236}">
                <a16:creationId xmlns:a16="http://schemas.microsoft.com/office/drawing/2014/main" id="{EC975E50-B2C2-CFA3-0E95-F7538E26DBBC}"/>
              </a:ext>
            </a:extLst>
          </p:cNvPr>
          <p:cNvSpPr>
            <a:spLocks noGrp="1"/>
          </p:cNvSpPr>
          <p:nvPr>
            <p:ph type="sldNum" sz="quarter" idx="12"/>
          </p:nvPr>
        </p:nvSpPr>
        <p:spPr/>
        <p:txBody>
          <a:bodyPr/>
          <a:lstStyle/>
          <a:p>
            <a:fld id="{130D7700-844D-904A-9955-C421F2C70BA2}" type="slidenum">
              <a:rPr lang="en-US" smtClean="0"/>
              <a:t>5</a:t>
            </a:fld>
            <a:endParaRPr lang="en-US"/>
          </a:p>
        </p:txBody>
      </p:sp>
    </p:spTree>
    <p:extLst>
      <p:ext uri="{BB962C8B-B14F-4D97-AF65-F5344CB8AC3E}">
        <p14:creationId xmlns:p14="http://schemas.microsoft.com/office/powerpoint/2010/main" val="18824345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8A1A0-B630-F94A-4413-C3D568BBE0A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45F33DB-571A-AF45-E396-16ADB0DCAF5B}"/>
              </a:ext>
            </a:extLst>
          </p:cNvPr>
          <p:cNvSpPr>
            <a:spLocks noGrp="1"/>
          </p:cNvSpPr>
          <p:nvPr>
            <p:ph idx="1"/>
          </p:nvPr>
        </p:nvSpPr>
        <p:spPr/>
        <p:txBody>
          <a:bodyPr/>
          <a:lstStyle/>
          <a:p>
            <a:endParaRPr lang="en-US"/>
          </a:p>
        </p:txBody>
      </p:sp>
      <p:pic>
        <p:nvPicPr>
          <p:cNvPr id="4" name="Content Placeholder 3">
            <a:extLst>
              <a:ext uri="{FF2B5EF4-FFF2-40B4-BE49-F238E27FC236}">
                <a16:creationId xmlns:a16="http://schemas.microsoft.com/office/drawing/2014/main" id="{7844DC56-8E60-BB7D-37F8-08A69C63A9A5}"/>
              </a:ext>
            </a:extLst>
          </p:cNvPr>
          <p:cNvPicPr>
            <a:picLocks noChangeAspect="1"/>
          </p:cNvPicPr>
          <p:nvPr/>
        </p:nvPicPr>
        <p:blipFill rotWithShape="1">
          <a:blip r:embed="rId2"/>
          <a:srcRect t="1138" r="-2" b="1088"/>
          <a:stretch/>
        </p:blipFill>
        <p:spPr>
          <a:xfrm>
            <a:off x="-6588" y="10"/>
            <a:ext cx="12198588" cy="6857990"/>
          </a:xfrm>
          <a:prstGeom prst="rect">
            <a:avLst/>
          </a:prstGeom>
        </p:spPr>
      </p:pic>
      <p:sp>
        <p:nvSpPr>
          <p:cNvPr id="5" name="Slide Number Placeholder 4">
            <a:extLst>
              <a:ext uri="{FF2B5EF4-FFF2-40B4-BE49-F238E27FC236}">
                <a16:creationId xmlns:a16="http://schemas.microsoft.com/office/drawing/2014/main" id="{CD7A4CC4-A7F0-75D1-C678-B134AD62A4F8}"/>
              </a:ext>
            </a:extLst>
          </p:cNvPr>
          <p:cNvSpPr>
            <a:spLocks noGrp="1"/>
          </p:cNvSpPr>
          <p:nvPr>
            <p:ph type="sldNum" sz="quarter" idx="12"/>
          </p:nvPr>
        </p:nvSpPr>
        <p:spPr/>
        <p:txBody>
          <a:bodyPr/>
          <a:lstStyle/>
          <a:p>
            <a:fld id="{130D7700-844D-904A-9955-C421F2C70BA2}" type="slidenum">
              <a:rPr lang="en-US" smtClean="0"/>
              <a:t>6</a:t>
            </a:fld>
            <a:endParaRPr lang="en-US"/>
          </a:p>
        </p:txBody>
      </p:sp>
    </p:spTree>
    <p:extLst>
      <p:ext uri="{BB962C8B-B14F-4D97-AF65-F5344CB8AC3E}">
        <p14:creationId xmlns:p14="http://schemas.microsoft.com/office/powerpoint/2010/main" val="717460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8A1A0-B630-F94A-4413-C3D568BBE0A8}"/>
              </a:ext>
            </a:extLst>
          </p:cNvPr>
          <p:cNvSpPr>
            <a:spLocks noGrp="1"/>
          </p:cNvSpPr>
          <p:nvPr>
            <p:ph type="title"/>
          </p:nvPr>
        </p:nvSpPr>
        <p:spPr>
          <a:xfrm>
            <a:off x="615781" y="-49428"/>
            <a:ext cx="5920946" cy="1325563"/>
          </a:xfrm>
        </p:spPr>
        <p:txBody>
          <a:bodyPr/>
          <a:lstStyle/>
          <a:p>
            <a:r>
              <a:rPr lang="en-US" dirty="0"/>
              <a:t>The ACHINOS sensor</a:t>
            </a:r>
          </a:p>
        </p:txBody>
      </p:sp>
      <p:sp>
        <p:nvSpPr>
          <p:cNvPr id="4" name="Content Placeholder 2">
            <a:extLst>
              <a:ext uri="{FF2B5EF4-FFF2-40B4-BE49-F238E27FC236}">
                <a16:creationId xmlns:a16="http://schemas.microsoft.com/office/drawing/2014/main" id="{9F8A4F4B-F641-DD92-4961-719A07383AA7}"/>
              </a:ext>
            </a:extLst>
          </p:cNvPr>
          <p:cNvSpPr txBox="1">
            <a:spLocks/>
          </p:cNvSpPr>
          <p:nvPr/>
        </p:nvSpPr>
        <p:spPr>
          <a:xfrm>
            <a:off x="479854" y="662781"/>
            <a:ext cx="5920946" cy="2101850"/>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Multi-ball sensor enhances the E-field at large radius, while conserving strong amplification</a:t>
            </a:r>
          </a:p>
          <a:p>
            <a:r>
              <a:rPr lang="en-US" sz="2000" dirty="0"/>
              <a:t>Multi-channel read-out allows for further background rejection (sparks, spurious)</a:t>
            </a:r>
          </a:p>
        </p:txBody>
      </p:sp>
      <p:pic>
        <p:nvPicPr>
          <p:cNvPr id="5" name="Picture 4">
            <a:extLst>
              <a:ext uri="{FF2B5EF4-FFF2-40B4-BE49-F238E27FC236}">
                <a16:creationId xmlns:a16="http://schemas.microsoft.com/office/drawing/2014/main" id="{92133DDC-5C34-358B-B698-6C153EA0A3AF}"/>
              </a:ext>
            </a:extLst>
          </p:cNvPr>
          <p:cNvPicPr>
            <a:picLocks noChangeAspect="1"/>
          </p:cNvPicPr>
          <p:nvPr/>
        </p:nvPicPr>
        <p:blipFill rotWithShape="1">
          <a:blip r:embed="rId2"/>
          <a:srcRect t="-1055" b="2573"/>
          <a:stretch/>
        </p:blipFill>
        <p:spPr>
          <a:xfrm>
            <a:off x="623314" y="2624343"/>
            <a:ext cx="5472686" cy="3988323"/>
          </a:xfrm>
          <a:prstGeom prst="rect">
            <a:avLst/>
          </a:prstGeom>
        </p:spPr>
      </p:pic>
      <p:pic>
        <p:nvPicPr>
          <p:cNvPr id="6" name="Picture 5">
            <a:extLst>
              <a:ext uri="{FF2B5EF4-FFF2-40B4-BE49-F238E27FC236}">
                <a16:creationId xmlns:a16="http://schemas.microsoft.com/office/drawing/2014/main" id="{2E42AE22-8385-E5E1-3529-3D03BDEE682C}"/>
              </a:ext>
            </a:extLst>
          </p:cNvPr>
          <p:cNvPicPr>
            <a:picLocks noChangeAspect="1"/>
          </p:cNvPicPr>
          <p:nvPr/>
        </p:nvPicPr>
        <p:blipFill rotWithShape="1">
          <a:blip r:embed="rId3"/>
          <a:srcRect t="12449" r="1" b="1"/>
          <a:stretch/>
        </p:blipFill>
        <p:spPr>
          <a:xfrm>
            <a:off x="6591299" y="1"/>
            <a:ext cx="5600701" cy="6857999"/>
          </a:xfrm>
          <a:prstGeom prst="rect">
            <a:avLst/>
          </a:prstGeom>
        </p:spPr>
      </p:pic>
      <p:sp>
        <p:nvSpPr>
          <p:cNvPr id="3" name="Slide Number Placeholder 2">
            <a:extLst>
              <a:ext uri="{FF2B5EF4-FFF2-40B4-BE49-F238E27FC236}">
                <a16:creationId xmlns:a16="http://schemas.microsoft.com/office/drawing/2014/main" id="{4A855BE3-F979-256C-E815-7A53B1D94D69}"/>
              </a:ext>
            </a:extLst>
          </p:cNvPr>
          <p:cNvSpPr>
            <a:spLocks noGrp="1"/>
          </p:cNvSpPr>
          <p:nvPr>
            <p:ph type="sldNum" sz="quarter" idx="12"/>
          </p:nvPr>
        </p:nvSpPr>
        <p:spPr/>
        <p:txBody>
          <a:bodyPr/>
          <a:lstStyle/>
          <a:p>
            <a:fld id="{130D7700-844D-904A-9955-C421F2C70BA2}" type="slidenum">
              <a:rPr lang="en-US" smtClean="0"/>
              <a:t>7</a:t>
            </a:fld>
            <a:endParaRPr lang="en-US"/>
          </a:p>
        </p:txBody>
      </p:sp>
    </p:spTree>
    <p:extLst>
      <p:ext uri="{BB962C8B-B14F-4D97-AF65-F5344CB8AC3E}">
        <p14:creationId xmlns:p14="http://schemas.microsoft.com/office/powerpoint/2010/main" val="2613646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F456D-0B6E-9C27-DC33-21979165C3B0}"/>
              </a:ext>
            </a:extLst>
          </p:cNvPr>
          <p:cNvSpPr>
            <a:spLocks noGrp="1"/>
          </p:cNvSpPr>
          <p:nvPr>
            <p:ph type="title"/>
          </p:nvPr>
        </p:nvSpPr>
        <p:spPr>
          <a:xfrm>
            <a:off x="838200" y="0"/>
            <a:ext cx="10515600" cy="1325563"/>
          </a:xfrm>
        </p:spPr>
        <p:txBody>
          <a:bodyPr/>
          <a:lstStyle/>
          <a:p>
            <a:r>
              <a:rPr lang="en-US" dirty="0"/>
              <a:t>NEWS-G at LSM</a:t>
            </a:r>
          </a:p>
        </p:txBody>
      </p:sp>
      <p:pic>
        <p:nvPicPr>
          <p:cNvPr id="4" name="Picture 3">
            <a:extLst>
              <a:ext uri="{FF2B5EF4-FFF2-40B4-BE49-F238E27FC236}">
                <a16:creationId xmlns:a16="http://schemas.microsoft.com/office/drawing/2014/main" id="{DFBCDEE8-F1BF-2569-32B8-FD6D11EA01ED}"/>
              </a:ext>
            </a:extLst>
          </p:cNvPr>
          <p:cNvPicPr>
            <a:picLocks noChangeAspect="1"/>
          </p:cNvPicPr>
          <p:nvPr/>
        </p:nvPicPr>
        <p:blipFill rotWithShape="1">
          <a:blip r:embed="rId2"/>
          <a:srcRect r="1" b="1713"/>
          <a:stretch/>
        </p:blipFill>
        <p:spPr>
          <a:xfrm>
            <a:off x="554416" y="2965947"/>
            <a:ext cx="11167447" cy="3484983"/>
          </a:xfrm>
          <a:prstGeom prst="rect">
            <a:avLst/>
          </a:prstGeom>
        </p:spPr>
      </p:pic>
      <p:sp>
        <p:nvSpPr>
          <p:cNvPr id="5" name="Content Placeholder 2">
            <a:extLst>
              <a:ext uri="{FF2B5EF4-FFF2-40B4-BE49-F238E27FC236}">
                <a16:creationId xmlns:a16="http://schemas.microsoft.com/office/drawing/2014/main" id="{C1DC7899-1FD5-DCEC-659F-F9AEF67A94E2}"/>
              </a:ext>
            </a:extLst>
          </p:cNvPr>
          <p:cNvSpPr>
            <a:spLocks noGrp="1"/>
          </p:cNvSpPr>
          <p:nvPr>
            <p:ph idx="1"/>
          </p:nvPr>
        </p:nvSpPr>
        <p:spPr>
          <a:xfrm>
            <a:off x="738447" y="1182243"/>
            <a:ext cx="10799384" cy="1535865"/>
          </a:xfrm>
        </p:spPr>
        <p:txBody>
          <a:bodyPr anchor="ctr">
            <a:normAutofit lnSpcReduction="10000"/>
          </a:bodyPr>
          <a:lstStyle/>
          <a:p>
            <a:r>
              <a:rPr lang="en-CA" sz="1800" dirty="0"/>
              <a:t>Sphere and Pb shield fabricated in France</a:t>
            </a:r>
          </a:p>
          <a:p>
            <a:r>
              <a:rPr lang="en-CA" sz="1800" dirty="0"/>
              <a:t>Storage of copper and electroplating at LSM (</a:t>
            </a:r>
            <a:r>
              <a:rPr lang="en-CA" sz="1800" dirty="0" err="1"/>
              <a:t>Laboratoire</a:t>
            </a:r>
            <a:r>
              <a:rPr lang="en-CA" sz="1800" dirty="0"/>
              <a:t> Souterrain de Modane) to mitigate cosmogenic activation</a:t>
            </a:r>
          </a:p>
          <a:p>
            <a:r>
              <a:rPr lang="en-CA" sz="1800" dirty="0"/>
              <a:t>Full installation, commissioning and physics run (pure CH</a:t>
            </a:r>
            <a:r>
              <a:rPr lang="en-CA" sz="1800" baseline="-25000" dirty="0"/>
              <a:t>4</a:t>
            </a:r>
            <a:r>
              <a:rPr lang="en-CA" sz="1800" dirty="0"/>
              <a:t>) at LSM in summer-fall 2019 before DAMIC-M needed the space (from installation to shipping out in 5 months!)</a:t>
            </a:r>
            <a:endParaRPr lang="en-US" sz="1800" dirty="0"/>
          </a:p>
        </p:txBody>
      </p:sp>
      <p:sp>
        <p:nvSpPr>
          <p:cNvPr id="3" name="Slide Number Placeholder 2">
            <a:extLst>
              <a:ext uri="{FF2B5EF4-FFF2-40B4-BE49-F238E27FC236}">
                <a16:creationId xmlns:a16="http://schemas.microsoft.com/office/drawing/2014/main" id="{D34751F4-F54A-B179-0D33-5CEFF1C623A4}"/>
              </a:ext>
            </a:extLst>
          </p:cNvPr>
          <p:cNvSpPr>
            <a:spLocks noGrp="1"/>
          </p:cNvSpPr>
          <p:nvPr>
            <p:ph type="sldNum" sz="quarter" idx="12"/>
          </p:nvPr>
        </p:nvSpPr>
        <p:spPr/>
        <p:txBody>
          <a:bodyPr/>
          <a:lstStyle/>
          <a:p>
            <a:fld id="{130D7700-844D-904A-9955-C421F2C70BA2}" type="slidenum">
              <a:rPr lang="en-US" smtClean="0"/>
              <a:t>8</a:t>
            </a:fld>
            <a:endParaRPr lang="en-US"/>
          </a:p>
        </p:txBody>
      </p:sp>
    </p:spTree>
    <p:extLst>
      <p:ext uri="{BB962C8B-B14F-4D97-AF65-F5344CB8AC3E}">
        <p14:creationId xmlns:p14="http://schemas.microsoft.com/office/powerpoint/2010/main" val="3724347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D720A0-4D54-1B1F-F425-40ABDE85DFE7}"/>
              </a:ext>
            </a:extLst>
          </p:cNvPr>
          <p:cNvSpPr>
            <a:spLocks noGrp="1"/>
          </p:cNvSpPr>
          <p:nvPr>
            <p:ph type="title"/>
          </p:nvPr>
        </p:nvSpPr>
        <p:spPr/>
        <p:txBody>
          <a:bodyPr/>
          <a:lstStyle/>
          <a:p>
            <a:r>
              <a:rPr lang="en-US" dirty="0"/>
              <a:t>Electron Counting</a:t>
            </a:r>
          </a:p>
        </p:txBody>
      </p:sp>
      <p:sp>
        <p:nvSpPr>
          <p:cNvPr id="3" name="Content Placeholder 2">
            <a:extLst>
              <a:ext uri="{FF2B5EF4-FFF2-40B4-BE49-F238E27FC236}">
                <a16:creationId xmlns:a16="http://schemas.microsoft.com/office/drawing/2014/main" id="{055452A1-E3DA-F25A-A40F-A5FFFB9B8493}"/>
              </a:ext>
            </a:extLst>
          </p:cNvPr>
          <p:cNvSpPr>
            <a:spLocks noGrp="1"/>
          </p:cNvSpPr>
          <p:nvPr>
            <p:ph idx="1"/>
          </p:nvPr>
        </p:nvSpPr>
        <p:spPr>
          <a:xfrm>
            <a:off x="838200" y="1825625"/>
            <a:ext cx="5257800" cy="4351338"/>
          </a:xfrm>
        </p:spPr>
        <p:txBody>
          <a:bodyPr/>
          <a:lstStyle/>
          <a:p>
            <a:r>
              <a:rPr lang="en-US" dirty="0"/>
              <a:t>Primary electrons diffuse during drift</a:t>
            </a:r>
          </a:p>
          <a:p>
            <a:r>
              <a:rPr lang="en-US" dirty="0"/>
              <a:t>After pulse processing (double deconvolution), individual electrons (~30 eV) become visible</a:t>
            </a:r>
          </a:p>
          <a:p>
            <a:r>
              <a:rPr lang="en-US" dirty="0"/>
              <a:t>Discrimination between 1 e</a:t>
            </a:r>
            <a:r>
              <a:rPr lang="en-US" baseline="30000" dirty="0"/>
              <a:t>-</a:t>
            </a:r>
            <a:r>
              <a:rPr lang="en-US" dirty="0"/>
              <a:t> and 2 e</a:t>
            </a:r>
            <a:r>
              <a:rPr lang="en-US" baseline="30000" dirty="0"/>
              <a:t>-</a:t>
            </a:r>
            <a:r>
              <a:rPr lang="en-US" dirty="0"/>
              <a:t> events (background suppression)</a:t>
            </a:r>
          </a:p>
        </p:txBody>
      </p:sp>
      <p:pic>
        <p:nvPicPr>
          <p:cNvPr id="6" name="Picture 5">
            <a:extLst>
              <a:ext uri="{FF2B5EF4-FFF2-40B4-BE49-F238E27FC236}">
                <a16:creationId xmlns:a16="http://schemas.microsoft.com/office/drawing/2014/main" id="{5810A35C-AA95-A9A3-7887-EE1902F8F056}"/>
              </a:ext>
            </a:extLst>
          </p:cNvPr>
          <p:cNvPicPr>
            <a:picLocks noChangeAspect="1"/>
          </p:cNvPicPr>
          <p:nvPr/>
        </p:nvPicPr>
        <p:blipFill>
          <a:blip r:embed="rId2"/>
          <a:stretch>
            <a:fillRect/>
          </a:stretch>
        </p:blipFill>
        <p:spPr>
          <a:xfrm>
            <a:off x="6283393" y="761801"/>
            <a:ext cx="5445195" cy="2754754"/>
          </a:xfrm>
          <a:prstGeom prst="rect">
            <a:avLst/>
          </a:prstGeom>
        </p:spPr>
      </p:pic>
      <p:pic>
        <p:nvPicPr>
          <p:cNvPr id="7" name="Picture 6">
            <a:extLst>
              <a:ext uri="{FF2B5EF4-FFF2-40B4-BE49-F238E27FC236}">
                <a16:creationId xmlns:a16="http://schemas.microsoft.com/office/drawing/2014/main" id="{33EC6848-BD3F-88A7-C62E-3D24024DF740}"/>
              </a:ext>
            </a:extLst>
          </p:cNvPr>
          <p:cNvPicPr>
            <a:picLocks noChangeAspect="1"/>
          </p:cNvPicPr>
          <p:nvPr/>
        </p:nvPicPr>
        <p:blipFill>
          <a:blip r:embed="rId3"/>
          <a:stretch>
            <a:fillRect/>
          </a:stretch>
        </p:blipFill>
        <p:spPr>
          <a:xfrm>
            <a:off x="6470789" y="3679317"/>
            <a:ext cx="5257799" cy="2659950"/>
          </a:xfrm>
          <a:prstGeom prst="rect">
            <a:avLst/>
          </a:prstGeom>
        </p:spPr>
      </p:pic>
      <p:sp>
        <p:nvSpPr>
          <p:cNvPr id="8" name="TextBox 7">
            <a:extLst>
              <a:ext uri="{FF2B5EF4-FFF2-40B4-BE49-F238E27FC236}">
                <a16:creationId xmlns:a16="http://schemas.microsoft.com/office/drawing/2014/main" id="{0BC5AC01-1599-DEED-F752-1C016542FCB7}"/>
              </a:ext>
            </a:extLst>
          </p:cNvPr>
          <p:cNvSpPr txBox="1"/>
          <p:nvPr/>
        </p:nvSpPr>
        <p:spPr>
          <a:xfrm>
            <a:off x="10957379" y="1103243"/>
            <a:ext cx="583814" cy="369332"/>
          </a:xfrm>
          <a:prstGeom prst="rect">
            <a:avLst/>
          </a:prstGeom>
          <a:solidFill>
            <a:schemeClr val="accent5">
              <a:lumMod val="40000"/>
              <a:lumOff val="60000"/>
            </a:schemeClr>
          </a:solidFill>
          <a:ln>
            <a:solidFill>
              <a:schemeClr val="accent1"/>
            </a:solidFill>
          </a:ln>
        </p:spPr>
        <p:txBody>
          <a:bodyPr wrap="none" rtlCol="0">
            <a:spAutoFit/>
          </a:bodyPr>
          <a:lstStyle/>
          <a:p>
            <a:r>
              <a:rPr lang="en-US" dirty="0">
                <a:solidFill>
                  <a:srgbClr val="FF0000"/>
                </a:solidFill>
              </a:rPr>
              <a:t>Raw</a:t>
            </a:r>
          </a:p>
        </p:txBody>
      </p:sp>
      <p:cxnSp>
        <p:nvCxnSpPr>
          <p:cNvPr id="11" name="Straight Arrow Connector 10">
            <a:extLst>
              <a:ext uri="{FF2B5EF4-FFF2-40B4-BE49-F238E27FC236}">
                <a16:creationId xmlns:a16="http://schemas.microsoft.com/office/drawing/2014/main" id="{68347CCD-0BDD-488D-432A-F1D5089DEE7B}"/>
              </a:ext>
            </a:extLst>
          </p:cNvPr>
          <p:cNvCxnSpPr/>
          <p:nvPr/>
        </p:nvCxnSpPr>
        <p:spPr>
          <a:xfrm flipH="1">
            <a:off x="8488017" y="2961861"/>
            <a:ext cx="611671" cy="191825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D33FBF28-BB50-4365-CDC4-CA28F35A856D}"/>
              </a:ext>
            </a:extLst>
          </p:cNvPr>
          <p:cNvCxnSpPr>
            <a:cxnSpLocks/>
          </p:cNvCxnSpPr>
          <p:nvPr/>
        </p:nvCxnSpPr>
        <p:spPr>
          <a:xfrm flipH="1">
            <a:off x="9099688" y="2961861"/>
            <a:ext cx="113886" cy="95912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5910C-7AEA-A9A4-8B2F-99DE746969AA}"/>
              </a:ext>
            </a:extLst>
          </p:cNvPr>
          <p:cNvCxnSpPr>
            <a:cxnSpLocks/>
          </p:cNvCxnSpPr>
          <p:nvPr/>
        </p:nvCxnSpPr>
        <p:spPr>
          <a:xfrm>
            <a:off x="9425323" y="1997765"/>
            <a:ext cx="901434" cy="3240157"/>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7D57551-633A-E8B3-3409-27AA31B11E93}"/>
              </a:ext>
            </a:extLst>
          </p:cNvPr>
          <p:cNvSpPr txBox="1"/>
          <p:nvPr/>
        </p:nvSpPr>
        <p:spPr>
          <a:xfrm>
            <a:off x="9515062" y="4032726"/>
            <a:ext cx="2123787" cy="369332"/>
          </a:xfrm>
          <a:prstGeom prst="rect">
            <a:avLst/>
          </a:prstGeom>
          <a:solidFill>
            <a:schemeClr val="accent5">
              <a:lumMod val="40000"/>
              <a:lumOff val="60000"/>
            </a:schemeClr>
          </a:solidFill>
          <a:ln>
            <a:solidFill>
              <a:schemeClr val="accent1"/>
            </a:solidFill>
          </a:ln>
        </p:spPr>
        <p:txBody>
          <a:bodyPr wrap="none" rtlCol="0">
            <a:spAutoFit/>
          </a:bodyPr>
          <a:lstStyle/>
          <a:p>
            <a:r>
              <a:rPr lang="en-US" dirty="0">
                <a:solidFill>
                  <a:srgbClr val="FF0000"/>
                </a:solidFill>
              </a:rPr>
              <a:t>Double Deconvolved</a:t>
            </a:r>
          </a:p>
        </p:txBody>
      </p:sp>
      <p:sp>
        <p:nvSpPr>
          <p:cNvPr id="4" name="Slide Number Placeholder 3">
            <a:extLst>
              <a:ext uri="{FF2B5EF4-FFF2-40B4-BE49-F238E27FC236}">
                <a16:creationId xmlns:a16="http://schemas.microsoft.com/office/drawing/2014/main" id="{C43FCB7E-8C17-FD12-A9CA-0B15FCEFDE64}"/>
              </a:ext>
            </a:extLst>
          </p:cNvPr>
          <p:cNvSpPr>
            <a:spLocks noGrp="1"/>
          </p:cNvSpPr>
          <p:nvPr>
            <p:ph type="sldNum" sz="quarter" idx="12"/>
          </p:nvPr>
        </p:nvSpPr>
        <p:spPr/>
        <p:txBody>
          <a:bodyPr/>
          <a:lstStyle/>
          <a:p>
            <a:fld id="{130D7700-844D-904A-9955-C421F2C70BA2}" type="slidenum">
              <a:rPr lang="en-US" smtClean="0"/>
              <a:t>9</a:t>
            </a:fld>
            <a:endParaRPr lang="en-US"/>
          </a:p>
        </p:txBody>
      </p:sp>
    </p:spTree>
    <p:extLst>
      <p:ext uri="{BB962C8B-B14F-4D97-AF65-F5344CB8AC3E}">
        <p14:creationId xmlns:p14="http://schemas.microsoft.com/office/powerpoint/2010/main" val="17154962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14618</TotalTime>
  <Words>1119</Words>
  <Application>Microsoft Macintosh PowerPoint</Application>
  <PresentationFormat>Widescreen</PresentationFormat>
  <Paragraphs>168</Paragraphs>
  <Slides>29</Slides>
  <Notes>1</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-apple-system</vt:lpstr>
      <vt:lpstr>Arial</vt:lpstr>
      <vt:lpstr>Calibri</vt:lpstr>
      <vt:lpstr>Calibri Light</vt:lpstr>
      <vt:lpstr>Helvetica Neue</vt:lpstr>
      <vt:lpstr>Open Sans Semibold</vt:lpstr>
      <vt:lpstr>System Font Regular</vt:lpstr>
      <vt:lpstr>Office Theme</vt:lpstr>
      <vt:lpstr>NEWS-G</vt:lpstr>
      <vt:lpstr>Search for low mass dark matter with SPCs</vt:lpstr>
      <vt:lpstr>First demonstration: SEDINE at LSM</vt:lpstr>
      <vt:lpstr>The NEWS-G experiment</vt:lpstr>
      <vt:lpstr>PowerPoint Presentation</vt:lpstr>
      <vt:lpstr>PowerPoint Presentation</vt:lpstr>
      <vt:lpstr>The ACHINOS sensor</vt:lpstr>
      <vt:lpstr>NEWS-G at LSM</vt:lpstr>
      <vt:lpstr>Electron Counting</vt:lpstr>
      <vt:lpstr>Single electron background</vt:lpstr>
      <vt:lpstr>Electron Time Separation</vt:lpstr>
      <vt:lpstr>Nuclear Recoil Ionization Yield</vt:lpstr>
      <vt:lpstr>Results</vt:lpstr>
      <vt:lpstr>New WIMP Constraints</vt:lpstr>
      <vt:lpstr>NEWS-G at SNOLAB</vt:lpstr>
      <vt:lpstr>NEWS-G at SNOLAB</vt:lpstr>
      <vt:lpstr>Single-electron background due to electron attachment</vt:lpstr>
      <vt:lpstr>Single-Electron Background</vt:lpstr>
      <vt:lpstr>SNOLAB Ne-CH4 Physics Run Analysis</vt:lpstr>
      <vt:lpstr>PowerPoint Presentation</vt:lpstr>
      <vt:lpstr>Future of NEWS-G: DarkSphere Proposal for a 3-m electroformed SPC at Boulby</vt:lpstr>
      <vt:lpstr>Conclusions</vt:lpstr>
      <vt:lpstr>PowerPoint Presentation</vt:lpstr>
      <vt:lpstr>Extra slides</vt:lpstr>
      <vt:lpstr>Dark matter preliminary analyses</vt:lpstr>
      <vt:lpstr>Calibration</vt:lpstr>
      <vt:lpstr>Quenching factor in Ne-CH4</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Guillaume Giroux</dc:creator>
  <cp:lastModifiedBy>Guillaume Giroux</cp:lastModifiedBy>
  <cp:revision>29</cp:revision>
  <dcterms:created xsi:type="dcterms:W3CDTF">2024-08-07T15:05:33Z</dcterms:created>
  <dcterms:modified xsi:type="dcterms:W3CDTF">2025-08-07T13:06:34Z</dcterms:modified>
</cp:coreProperties>
</file>