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embeddedFontLst>
    <p:embeddedFont>
      <p:font typeface="Open Sans SemiBold"/>
      <p:regular r:id="rId33"/>
      <p:bold r:id="rId34"/>
      <p:italic r:id="rId35"/>
      <p:boldItalic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3" Type="http://schemas.openxmlformats.org/officeDocument/2006/relationships/slide" Target="slides/slide8.xml"/><Relationship Id="rId39" Type="http://schemas.openxmlformats.org/officeDocument/2006/relationships/font" Target="fonts/OpenSans-italic.fntdata"/><Relationship Id="rId18" Type="http://schemas.openxmlformats.org/officeDocument/2006/relationships/slide" Target="slides/slide13.xml"/><Relationship Id="rId21" Type="http://schemas.openxmlformats.org/officeDocument/2006/relationships/slide" Target="slides/slide16.xml"/><Relationship Id="rId34" Type="http://schemas.openxmlformats.org/officeDocument/2006/relationships/font" Target="fonts/OpenSansSemiBold-bold.fntdata"/><Relationship Id="rId42" Type="http://schemas.openxmlformats.org/officeDocument/2006/relationships/customXml" Target="../customXml/item2.xml"/><Relationship Id="rId7" Type="http://schemas.openxmlformats.org/officeDocument/2006/relationships/slide" Target="slides/slide2.xml"/><Relationship Id="rId20" Type="http://schemas.openxmlformats.org/officeDocument/2006/relationships/slide" Target="slides/slide15.xml"/><Relationship Id="rId2" Type="http://schemas.openxmlformats.org/officeDocument/2006/relationships/viewProps" Target="viewProps.xml"/><Relationship Id="rId29" Type="http://schemas.openxmlformats.org/officeDocument/2006/relationships/slide" Target="slides/slide24.xml"/><Relationship Id="rId16" Type="http://schemas.openxmlformats.org/officeDocument/2006/relationships/slide" Target="slides/slide11.xml"/><Relationship Id="rId41" Type="http://schemas.openxmlformats.org/officeDocument/2006/relationships/customXml" Target="../customXml/item1.xml"/><Relationship Id="rId40" Type="http://schemas.openxmlformats.org/officeDocument/2006/relationships/font" Target="fonts/OpenSans-boldItalic.fntdata"/><Relationship Id="rId24" Type="http://schemas.openxmlformats.org/officeDocument/2006/relationships/slide" Target="slides/slide19.xml"/><Relationship Id="rId1" Type="http://schemas.openxmlformats.org/officeDocument/2006/relationships/theme" Target="theme/theme2.xml"/><Relationship Id="rId6" Type="http://schemas.openxmlformats.org/officeDocument/2006/relationships/slide" Target="slides/slide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font" Target="fonts/OpenSans-regular.fntdata"/><Relationship Id="rId23" Type="http://schemas.openxmlformats.org/officeDocument/2006/relationships/slide" Target="slides/slide18.xml"/><Relationship Id="rId28" Type="http://schemas.openxmlformats.org/officeDocument/2006/relationships/slide" Target="slides/slide23.xml"/><Relationship Id="rId5" Type="http://schemas.openxmlformats.org/officeDocument/2006/relationships/notesMaster" Target="notesMasters/notesMaster1.xml"/><Relationship Id="rId15" Type="http://schemas.openxmlformats.org/officeDocument/2006/relationships/slide" Target="slides/slide10.xml"/><Relationship Id="rId36" Type="http://schemas.openxmlformats.org/officeDocument/2006/relationships/font" Target="fonts/OpenSansSemiBold-boldItalic.fntdata"/><Relationship Id="rId31" Type="http://schemas.openxmlformats.org/officeDocument/2006/relationships/slide" Target="slides/slide26.xml"/><Relationship Id="rId10" Type="http://schemas.openxmlformats.org/officeDocument/2006/relationships/slide" Target="slides/slide5.xml"/><Relationship Id="rId19" Type="http://schemas.openxmlformats.org/officeDocument/2006/relationships/slide" Target="slides/slide14.xml"/><Relationship Id="rId22" Type="http://schemas.openxmlformats.org/officeDocument/2006/relationships/slide" Target="slides/slide17.xml"/><Relationship Id="rId4" Type="http://schemas.openxmlformats.org/officeDocument/2006/relationships/slideMaster" Target="slideMasters/slideMaster1.xml"/><Relationship Id="rId9" Type="http://schemas.openxmlformats.org/officeDocument/2006/relationships/slide" Target="slides/slide4.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OpenSansSemiBold-italic.fntdata"/><Relationship Id="rId14" Type="http://schemas.openxmlformats.org/officeDocument/2006/relationships/slide" Target="slides/slide9.xml"/><Relationship Id="rId43" Type="http://schemas.openxmlformats.org/officeDocument/2006/relationships/customXml" Target="../customXml/item3.xml"/><Relationship Id="rId8" Type="http://schemas.openxmlformats.org/officeDocument/2006/relationships/slide" Target="slides/slide3.xml"/><Relationship Id="rId3" Type="http://schemas.openxmlformats.org/officeDocument/2006/relationships/presProps" Target="presProps.xml"/><Relationship Id="rId25" Type="http://schemas.openxmlformats.org/officeDocument/2006/relationships/slide" Target="slides/slide20.xml"/><Relationship Id="rId33" Type="http://schemas.openxmlformats.org/officeDocument/2006/relationships/font" Target="fonts/OpenSansSemiBold-regular.fntdata"/><Relationship Id="rId12" Type="http://schemas.openxmlformats.org/officeDocument/2006/relationships/slide" Target="slides/slide7.xml"/><Relationship Id="rId17" Type="http://schemas.openxmlformats.org/officeDocument/2006/relationships/slide" Target="slides/slide12.xml"/><Relationship Id="rId38" Type="http://schemas.openxmlformats.org/officeDocument/2006/relationships/font" Target="fonts/Open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forms.gle/2a2CXEgiG2Yx44yd9" TargetMode="External"/><Relationship Id="rId3" Type="http://schemas.openxmlformats.org/officeDocument/2006/relationships/hyperlink" Target="https://forms.gle/2a2CXEgiG2Yx44yd9"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3338702a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3338702a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3f7f7262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3f7f726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lang="en" sz="1942">
                <a:solidFill>
                  <a:schemeClr val="dk1"/>
                </a:solidFill>
              </a:rPr>
              <a:t>Personnel cards can be created by submitting card information through this form:</a:t>
            </a:r>
            <a:r>
              <a:rPr lang="en" sz="1942">
                <a:solidFill>
                  <a:schemeClr val="dk1"/>
                </a:solidFill>
                <a:uFill>
                  <a:noFill/>
                </a:uFill>
                <a:hlinkClick r:id="rId2">
                  <a:extLst>
                    <a:ext uri="{A12FA001-AC4F-418D-AE19-62706E023703}">
                      <ahyp:hlinkClr val="tx"/>
                    </a:ext>
                  </a:extLst>
                </a:hlinkClick>
              </a:rPr>
              <a:t> </a:t>
            </a:r>
            <a:r>
              <a:rPr lang="en" sz="1942" u="sng">
                <a:solidFill>
                  <a:srgbClr val="0097A7"/>
                </a:solidFill>
                <a:hlinkClick r:id="rId3">
                  <a:extLst>
                    <a:ext uri="{A12FA001-AC4F-418D-AE19-62706E023703}">
                      <ahyp:hlinkClr val="tx"/>
                    </a:ext>
                  </a:extLst>
                </a:hlinkClick>
              </a:rPr>
              <a:t>https://forms.gle/2a2CXEgiG2Yx44yd9</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3f7f72629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3f7f72629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Pilot Program in development </a:t>
            </a:r>
            <a:endParaRPr/>
          </a:p>
          <a:p>
            <a:pPr indent="0" lvl="0" marL="0" rtl="0" algn="l">
              <a:lnSpc>
                <a:spcPct val="107916"/>
              </a:lnSpc>
              <a:spcBef>
                <a:spcPts val="0"/>
              </a:spcBef>
              <a:spcAft>
                <a:spcPts val="0"/>
              </a:spcAft>
              <a:buClr>
                <a:schemeClr val="dk1"/>
              </a:buClr>
              <a:buSzPts val="1100"/>
              <a:buFont typeface="Arial"/>
              <a:buNone/>
            </a:pPr>
            <a:r>
              <a:t/>
            </a:r>
            <a:endParaRPr b="1" sz="1300">
              <a:solidFill>
                <a:schemeClr val="dk1"/>
              </a:solidFill>
              <a:latin typeface="Aptos"/>
              <a:ea typeface="Aptos"/>
              <a:cs typeface="Aptos"/>
              <a:sym typeface="Aptos"/>
            </a:endParaRPr>
          </a:p>
          <a:p>
            <a:pPr indent="0" lvl="0" marL="0" rtl="0" algn="l">
              <a:lnSpc>
                <a:spcPct val="107916"/>
              </a:lnSpc>
              <a:spcBef>
                <a:spcPts val="800"/>
              </a:spcBef>
              <a:spcAft>
                <a:spcPts val="0"/>
              </a:spcAft>
              <a:buClr>
                <a:schemeClr val="dk1"/>
              </a:buClr>
              <a:buSzPts val="1100"/>
              <a:buFont typeface="Arial"/>
              <a:buNone/>
            </a:pPr>
            <a:r>
              <a:rPr b="1" lang="en">
                <a:solidFill>
                  <a:schemeClr val="dk1"/>
                </a:solidFill>
                <a:latin typeface="Aptos"/>
                <a:ea typeface="Aptos"/>
                <a:cs typeface="Aptos"/>
                <a:sym typeface="Aptos"/>
              </a:rPr>
              <a:t>Total Pool: $10,000</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No. of awards based on number of applicants</a:t>
            </a:r>
            <a:endParaRPr>
              <a:solidFill>
                <a:schemeClr val="dk1"/>
              </a:solidFill>
              <a:latin typeface="Aptos"/>
              <a:ea typeface="Aptos"/>
              <a:cs typeface="Aptos"/>
              <a:sym typeface="Aptos"/>
            </a:endParaRPr>
          </a:p>
          <a:p>
            <a:pPr indent="0" lvl="0" marL="0" rtl="0" algn="l">
              <a:lnSpc>
                <a:spcPct val="107916"/>
              </a:lnSpc>
              <a:spcBef>
                <a:spcPts val="800"/>
              </a:spcBef>
              <a:spcAft>
                <a:spcPts val="800"/>
              </a:spcAft>
              <a:buClr>
                <a:schemeClr val="dk1"/>
              </a:buClr>
              <a:buSzPts val="1100"/>
              <a:buFont typeface="Arial"/>
              <a:buNone/>
            </a:pPr>
            <a:r>
              <a:rPr lang="en">
                <a:solidFill>
                  <a:schemeClr val="dk1"/>
                </a:solidFill>
                <a:latin typeface="Aptos"/>
                <a:ea typeface="Aptos"/>
                <a:cs typeface="Aptos"/>
                <a:sym typeface="Aptos"/>
              </a:rPr>
              <a:t>$1000 per award. Each category will have multiple awards based on career stage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740ddde9f4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740ddde9f4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Pilot Program in development </a:t>
            </a:r>
            <a:endParaRPr/>
          </a:p>
          <a:p>
            <a:pPr indent="0" lvl="0" marL="0" rtl="0" algn="l">
              <a:lnSpc>
                <a:spcPct val="107916"/>
              </a:lnSpc>
              <a:spcBef>
                <a:spcPts val="0"/>
              </a:spcBef>
              <a:spcAft>
                <a:spcPts val="0"/>
              </a:spcAft>
              <a:buNone/>
            </a:pPr>
            <a:r>
              <a:t/>
            </a:r>
            <a:endParaRPr b="1" sz="1300">
              <a:solidFill>
                <a:schemeClr val="dk1"/>
              </a:solidFill>
              <a:latin typeface="Aptos"/>
              <a:ea typeface="Aptos"/>
              <a:cs typeface="Aptos"/>
              <a:sym typeface="Aptos"/>
            </a:endParaRPr>
          </a:p>
          <a:p>
            <a:pPr indent="0" lvl="0" marL="0" rtl="0" algn="l">
              <a:lnSpc>
                <a:spcPct val="107916"/>
              </a:lnSpc>
              <a:spcBef>
                <a:spcPts val="800"/>
              </a:spcBef>
              <a:spcAft>
                <a:spcPts val="0"/>
              </a:spcAft>
              <a:buNone/>
            </a:pPr>
            <a:r>
              <a:rPr b="1" lang="en">
                <a:solidFill>
                  <a:schemeClr val="dk1"/>
                </a:solidFill>
                <a:latin typeface="Aptos"/>
                <a:ea typeface="Aptos"/>
                <a:cs typeface="Aptos"/>
                <a:sym typeface="Aptos"/>
              </a:rPr>
              <a:t>Total Pool: $10,000</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No. of awards based on number of applicants</a:t>
            </a:r>
            <a:endParaRPr>
              <a:solidFill>
                <a:schemeClr val="dk1"/>
              </a:solidFill>
              <a:latin typeface="Aptos"/>
              <a:ea typeface="Aptos"/>
              <a:cs typeface="Aptos"/>
              <a:sym typeface="Aptos"/>
            </a:endParaRPr>
          </a:p>
          <a:p>
            <a:pPr indent="0" lvl="0" marL="0" rtl="0" algn="l">
              <a:lnSpc>
                <a:spcPct val="107916"/>
              </a:lnSpc>
              <a:spcBef>
                <a:spcPts val="800"/>
              </a:spcBef>
              <a:spcAft>
                <a:spcPts val="800"/>
              </a:spcAft>
              <a:buNone/>
            </a:pPr>
            <a:r>
              <a:rPr lang="en">
                <a:solidFill>
                  <a:schemeClr val="dk1"/>
                </a:solidFill>
                <a:latin typeface="Aptos"/>
                <a:ea typeface="Aptos"/>
                <a:cs typeface="Aptos"/>
                <a:sym typeface="Aptos"/>
              </a:rPr>
              <a:t>$1000 per award. Each category will have multiple awards based on career stage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740ddde9f4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740ddde9f4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Pilot Program in development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740ddde9f4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740ddde9f4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740ddde9f4_4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740ddde9f4_4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740ddde9f4_4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740ddde9f4_4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740ddde9f4_4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740ddde9f4_4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7f9eac4fa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7f9eac4f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7fafcb097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7fafcb097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e872ae395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e872ae39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HQPAC Presentation at the Annual Community Meeting: Wednesday, Aug 7th </a:t>
            </a:r>
            <a:r>
              <a:rPr b="1" lang="en"/>
              <a:t>11:00 - 11:20 AM</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I’m Zac, Communications Officer at the McDonald Institute. I’ve been involved in helping organize the HQPAC this year. I’ll pass this on to the committee members in a minute, but I wanted to give a very brief introduction and background on this initiative. </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So, before I go on, HQPAC stands for…</a:t>
            </a:r>
            <a:endParaRPr b="1"/>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7fafcb097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7fafcb097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7fafcb097b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7fafcb097b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740ddde9f4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740ddde9f4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ead7ed570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ead7ed57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eeab1de33f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2eeab1de33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740ddde9f4_3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740ddde9f4_3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73f7f7262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73f7f7262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just because we always get asked this… HQP are: </a:t>
            </a:r>
            <a:endParaRPr/>
          </a:p>
          <a:p>
            <a:pPr indent="0" lvl="0" marL="0" rtl="0" algn="l">
              <a:spcBef>
                <a:spcPts val="0"/>
              </a:spcBef>
              <a:spcAft>
                <a:spcPts val="0"/>
              </a:spcAft>
              <a:buNone/>
            </a:pPr>
            <a:br>
              <a:rPr lang="en"/>
            </a:br>
            <a:r>
              <a:rPr lang="en"/>
              <a:t>It’s a broad group.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2f0c32c7e4c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2f0c32c7e4c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Zac</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f0c32c7e4c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f0c32c7e4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just because we always get asked this… HQP are: </a:t>
            </a:r>
            <a:endParaRPr/>
          </a:p>
          <a:p>
            <a:pPr indent="0" lvl="0" marL="0" rtl="0" algn="l">
              <a:spcBef>
                <a:spcPts val="0"/>
              </a:spcBef>
              <a:spcAft>
                <a:spcPts val="0"/>
              </a:spcAft>
              <a:buNone/>
            </a:pPr>
            <a:br>
              <a:rPr lang="en"/>
            </a:br>
            <a:r>
              <a:rPr lang="en"/>
              <a:t>It’s a broad group.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f0c32c7e4c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f0c32c7e4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what do they do?</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73f7f7262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73f7f7262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Hussain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Here’s a list of our </a:t>
            </a:r>
            <a:r>
              <a:rPr lang="en"/>
              <a:t>ongoing</a:t>
            </a:r>
            <a:r>
              <a:rPr lang="en"/>
              <a:t> projects which includes the seminar series that you might be getting regular emails for. Newsletter, Mental health survey which will soon be sent out and nice thing about it is that some are actually based of feedback we received in the previous meeting such as having in person social events, support for student initiatives, and couple others that we are pursuing, and so we’re </a:t>
            </a:r>
            <a:r>
              <a:rPr lang="en"/>
              <a:t>eager</a:t>
            </a:r>
            <a:r>
              <a:rPr lang="en"/>
              <a:t> to hear what more could be done and what could be done differently this time around.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I’ll echo what Zac mentioned earlier/I highly encourage you scan the QR code here since in the days following the annual meeting, there will be several announcements, this includes the mental health survey which we plan to roll out in the next month or so. The announcement </a:t>
            </a:r>
            <a:r>
              <a:rPr lang="en">
                <a:solidFill>
                  <a:schemeClr val="dk1"/>
                </a:solidFill>
              </a:rPr>
              <a:t>for the </a:t>
            </a:r>
            <a:r>
              <a:rPr lang="en"/>
              <a:t>HQP </a:t>
            </a:r>
            <a:r>
              <a:rPr lang="en"/>
              <a:t>excellence</a:t>
            </a:r>
            <a:r>
              <a:rPr lang="en"/>
              <a:t> awards which Brian will tell us more about will also be made in the coming weeks. Our most recent event was the HQP day in Montreal. We plan on organising more of these at various </a:t>
            </a:r>
            <a:r>
              <a:rPr lang="en"/>
              <a:t>institutions</a:t>
            </a:r>
            <a:r>
              <a:rPr lang="en"/>
              <a:t> so stay tuned and if interested volunteer to organise. We will make the trip to help </a:t>
            </a:r>
            <a:r>
              <a:rPr lang="en"/>
              <a:t>facilitate</a:t>
            </a:r>
            <a:r>
              <a:rPr lang="en"/>
              <a:t> the event as Zac did this time.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73f7f7262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73f7f7262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73f7f72629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73f7f72629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740ddde9f4_3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740ddde9f4_3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73f7f72629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73f7f72629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5.png"/><Relationship Id="rId4" Type="http://schemas.openxmlformats.org/officeDocument/2006/relationships/hyperlink" Target="https://l.ead.me/hqp-survey"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8.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3.jpg"/><Relationship Id="rId7"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hyperlink" Target="mailto:hqpac@mcdonaldinstitute.ca" TargetMode="External"/><Relationship Id="rId5" Type="http://schemas.openxmlformats.org/officeDocument/2006/relationships/hyperlink" Target="https://www.youtube.com/@mcdonaldinstitute/streams" TargetMode="External"/><Relationship Id="rId6" Type="http://schemas.openxmlformats.org/officeDocument/2006/relationships/image" Target="../media/image2.png"/><Relationship Id="rId7"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s://drive.google.com/file/d/1L__mBc8vTMjruyLKof0unCqEreFLl0hm/view?usp=drive_link" TargetMode="External"/><Relationship Id="rId5" Type="http://schemas.openxmlformats.org/officeDocument/2006/relationships/image" Target="../media/image17.png"/><Relationship Id="rId6" Type="http://schemas.openxmlformats.org/officeDocument/2006/relationships/image" Target="../media/image7.png"/><Relationship Id="rId7"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a:p>
        </p:txBody>
      </p:sp>
      <p:pic>
        <p:nvPicPr>
          <p:cNvPr id="56" name="Google Shape;56;p13"/>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57" name="Google Shape;57;p13"/>
          <p:cNvPicPr preferRelativeResize="0"/>
          <p:nvPr/>
        </p:nvPicPr>
        <p:blipFill>
          <a:blip r:embed="rId4">
            <a:alphaModFix/>
          </a:blip>
          <a:stretch>
            <a:fillRect/>
          </a:stretch>
        </p:blipFill>
        <p:spPr>
          <a:xfrm>
            <a:off x="143675" y="122639"/>
            <a:ext cx="9144000" cy="4523072"/>
          </a:xfrm>
          <a:prstGeom prst="rect">
            <a:avLst/>
          </a:prstGeom>
          <a:noFill/>
          <a:ln>
            <a:noFill/>
          </a:ln>
        </p:spPr>
      </p:pic>
      <p:sp>
        <p:nvSpPr>
          <p:cNvPr id="58" name="Google Shape;58;p13"/>
          <p:cNvSpPr txBox="1"/>
          <p:nvPr>
            <p:ph idx="1" type="subTitle"/>
          </p:nvPr>
        </p:nvSpPr>
        <p:spPr>
          <a:xfrm>
            <a:off x="3329388" y="4456025"/>
            <a:ext cx="2485200" cy="382500"/>
          </a:xfrm>
          <a:prstGeom prst="rect">
            <a:avLst/>
          </a:prstGeom>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817">
                <a:solidFill>
                  <a:schemeClr val="lt1"/>
                </a:solidFill>
                <a:latin typeface="Open Sans"/>
                <a:ea typeface="Open Sans"/>
                <a:cs typeface="Open Sans"/>
                <a:sym typeface="Open Sans"/>
              </a:rPr>
              <a:t>mcdonaldinstitute.ca</a:t>
            </a:r>
            <a:endParaRPr sz="2110">
              <a:solidFill>
                <a:schemeClr val="lt1"/>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45" name="Shape 145"/>
        <p:cNvGrpSpPr/>
        <p:nvPr/>
      </p:nvGrpSpPr>
      <p:grpSpPr>
        <a:xfrm>
          <a:off x="0" y="0"/>
          <a:ext cx="0" cy="0"/>
          <a:chOff x="0" y="0"/>
          <a:chExt cx="0" cy="0"/>
        </a:xfrm>
      </p:grpSpPr>
      <p:pic>
        <p:nvPicPr>
          <p:cNvPr id="146" name="Google Shape;146;p22"/>
          <p:cNvPicPr preferRelativeResize="0"/>
          <p:nvPr/>
        </p:nvPicPr>
        <p:blipFill>
          <a:blip r:embed="rId3">
            <a:alphaModFix/>
          </a:blip>
          <a:stretch>
            <a:fillRect/>
          </a:stretch>
        </p:blipFill>
        <p:spPr>
          <a:xfrm>
            <a:off x="497613" y="1"/>
            <a:ext cx="8053974" cy="4606074"/>
          </a:xfrm>
          <a:prstGeom prst="rect">
            <a:avLst/>
          </a:prstGeom>
          <a:noFill/>
          <a:ln>
            <a:noFill/>
          </a:ln>
        </p:spPr>
      </p:pic>
      <p:sp>
        <p:nvSpPr>
          <p:cNvPr id="147" name="Google Shape;147;p22"/>
          <p:cNvSpPr txBox="1"/>
          <p:nvPr/>
        </p:nvSpPr>
        <p:spPr>
          <a:xfrm>
            <a:off x="209100" y="4633350"/>
            <a:ext cx="8631000" cy="37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b="1" lang="en" sz="1242">
                <a:solidFill>
                  <a:schemeClr val="lt1"/>
                </a:solidFill>
              </a:rPr>
              <a:t>Cards will be given out to new/current students, and postdocs as part of the HQP Welcome Package in the Fall</a:t>
            </a:r>
            <a:endParaRPr b="1" sz="700">
              <a:solidFill>
                <a:schemeClr val="l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23"/>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53" name="Google Shape;15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MI-HQP Excellence Awards (HExA)</a:t>
            </a:r>
            <a:endParaRPr b="1"/>
          </a:p>
        </p:txBody>
      </p:sp>
      <p:sp>
        <p:nvSpPr>
          <p:cNvPr id="154" name="Google Shape;154;p23"/>
          <p:cNvSpPr txBox="1"/>
          <p:nvPr>
            <p:ph idx="1" type="body"/>
          </p:nvPr>
        </p:nvSpPr>
        <p:spPr>
          <a:xfrm>
            <a:off x="311700" y="1017725"/>
            <a:ext cx="8520600" cy="4020000"/>
          </a:xfrm>
          <a:prstGeom prst="rect">
            <a:avLst/>
          </a:prstGeom>
        </p:spPr>
        <p:txBody>
          <a:bodyPr anchorCtr="0" anchor="t" bIns="91425" lIns="91425" spcFirstLastPara="1" rIns="91425" wrap="square" tIns="91425">
            <a:normAutofit/>
          </a:bodyPr>
          <a:lstStyle/>
          <a:p>
            <a:pPr indent="0" lvl="0" marL="0" marR="0" rtl="0" algn="l">
              <a:lnSpc>
                <a:spcPct val="107916"/>
              </a:lnSpc>
              <a:spcBef>
                <a:spcPts val="0"/>
              </a:spcBef>
              <a:spcAft>
                <a:spcPts val="0"/>
              </a:spcAft>
              <a:buClr>
                <a:schemeClr val="dk1"/>
              </a:buClr>
              <a:buSzPts val="1100"/>
              <a:buFont typeface="Arial"/>
              <a:buNone/>
            </a:pPr>
            <a:r>
              <a:rPr b="1" lang="en" sz="1600">
                <a:solidFill>
                  <a:schemeClr val="dk1"/>
                </a:solidFill>
                <a:latin typeface="Aptos"/>
                <a:ea typeface="Aptos"/>
                <a:cs typeface="Aptos"/>
                <a:sym typeface="Aptos"/>
              </a:rPr>
              <a:t>Purpose:</a:t>
            </a:r>
            <a:endParaRPr b="1" sz="1600">
              <a:solidFill>
                <a:schemeClr val="dk1"/>
              </a:solidFill>
              <a:latin typeface="Aptos"/>
              <a:ea typeface="Aptos"/>
              <a:cs typeface="Aptos"/>
              <a:sym typeface="Aptos"/>
            </a:endParaRPr>
          </a:p>
          <a:p>
            <a:pPr indent="0" lvl="0" marL="0" rtl="0" algn="l">
              <a:lnSpc>
                <a:spcPct val="107916"/>
              </a:lnSpc>
              <a:spcBef>
                <a:spcPts val="800"/>
              </a:spcBef>
              <a:spcAft>
                <a:spcPts val="0"/>
              </a:spcAft>
              <a:buClr>
                <a:schemeClr val="dk1"/>
              </a:buClr>
              <a:buSzPts val="1100"/>
              <a:buFont typeface="Arial"/>
              <a:buNone/>
            </a:pPr>
            <a:r>
              <a:rPr lang="en" sz="1600">
                <a:solidFill>
                  <a:schemeClr val="dk1"/>
                </a:solidFill>
                <a:latin typeface="Aptos"/>
                <a:ea typeface="Aptos"/>
                <a:cs typeface="Aptos"/>
                <a:sym typeface="Aptos"/>
              </a:rPr>
              <a:t>To recognize and support Highly Qualified Personnel (HQP) who demonstrate excellence or initiative in key areas:</a:t>
            </a:r>
            <a:endParaRPr sz="1600">
              <a:solidFill>
                <a:schemeClr val="dk1"/>
              </a:solidFill>
              <a:latin typeface="Aptos"/>
              <a:ea typeface="Aptos"/>
              <a:cs typeface="Aptos"/>
              <a:sym typeface="Aptos"/>
            </a:endParaRPr>
          </a:p>
          <a:p>
            <a:pPr indent="-327536" lvl="0" marL="457200" rtl="0" algn="l">
              <a:lnSpc>
                <a:spcPct val="150000"/>
              </a:lnSpc>
              <a:spcBef>
                <a:spcPts val="800"/>
              </a:spcBef>
              <a:spcAft>
                <a:spcPts val="0"/>
              </a:spcAft>
              <a:buClr>
                <a:schemeClr val="dk1"/>
              </a:buClr>
              <a:buSzPts val="1558"/>
              <a:buFont typeface="Aptos"/>
              <a:buChar char="●"/>
            </a:pPr>
            <a:r>
              <a:rPr b="1" lang="en" sz="1558">
                <a:solidFill>
                  <a:schemeClr val="dk1"/>
                </a:solidFill>
                <a:latin typeface="Aptos"/>
                <a:ea typeface="Aptos"/>
                <a:cs typeface="Aptos"/>
                <a:sym typeface="Aptos"/>
              </a:rPr>
              <a:t>Research and Academic Progress</a:t>
            </a:r>
            <a:endParaRPr b="1" sz="1558">
              <a:solidFill>
                <a:schemeClr val="dk1"/>
              </a:solidFill>
              <a:latin typeface="Aptos"/>
              <a:ea typeface="Aptos"/>
              <a:cs typeface="Aptos"/>
              <a:sym typeface="Aptos"/>
            </a:endParaRPr>
          </a:p>
          <a:p>
            <a:pPr indent="-327536" lvl="0" marL="457200" rtl="0" algn="l">
              <a:lnSpc>
                <a:spcPct val="150000"/>
              </a:lnSpc>
              <a:spcBef>
                <a:spcPts val="0"/>
              </a:spcBef>
              <a:spcAft>
                <a:spcPts val="0"/>
              </a:spcAft>
              <a:buClr>
                <a:schemeClr val="dk1"/>
              </a:buClr>
              <a:buSzPts val="1558"/>
              <a:buFont typeface="Aptos"/>
              <a:buChar char="●"/>
            </a:pPr>
            <a:r>
              <a:rPr b="1" lang="en" sz="1558">
                <a:solidFill>
                  <a:schemeClr val="dk1"/>
                </a:solidFill>
                <a:latin typeface="Aptos"/>
                <a:ea typeface="Aptos"/>
                <a:cs typeface="Aptos"/>
                <a:sym typeface="Aptos"/>
              </a:rPr>
              <a:t>Community Building / Mentorship</a:t>
            </a:r>
            <a:endParaRPr b="1" sz="1558">
              <a:solidFill>
                <a:schemeClr val="dk1"/>
              </a:solidFill>
              <a:latin typeface="Aptos"/>
              <a:ea typeface="Aptos"/>
              <a:cs typeface="Aptos"/>
              <a:sym typeface="Aptos"/>
            </a:endParaRPr>
          </a:p>
          <a:p>
            <a:pPr indent="-327536" lvl="0" marL="457200" rtl="0" algn="l">
              <a:lnSpc>
                <a:spcPct val="150000"/>
              </a:lnSpc>
              <a:spcBef>
                <a:spcPts val="0"/>
              </a:spcBef>
              <a:spcAft>
                <a:spcPts val="0"/>
              </a:spcAft>
              <a:buClr>
                <a:schemeClr val="dk1"/>
              </a:buClr>
              <a:buSzPts val="1558"/>
              <a:buFont typeface="Aptos"/>
              <a:buChar char="●"/>
            </a:pPr>
            <a:r>
              <a:rPr b="1" lang="en" sz="1558">
                <a:solidFill>
                  <a:schemeClr val="dk1"/>
                </a:solidFill>
                <a:latin typeface="Aptos"/>
                <a:ea typeface="Aptos"/>
                <a:cs typeface="Aptos"/>
                <a:sym typeface="Aptos"/>
              </a:rPr>
              <a:t>Teaching &amp; Science Communication</a:t>
            </a:r>
            <a:endParaRPr sz="1600">
              <a:solidFill>
                <a:schemeClr val="dk1"/>
              </a:solidFill>
            </a:endParaRPr>
          </a:p>
          <a:p>
            <a:pPr indent="0" lvl="0" marL="0" rtl="0" algn="l">
              <a:lnSpc>
                <a:spcPct val="107916"/>
              </a:lnSpc>
              <a:spcBef>
                <a:spcPts val="800"/>
              </a:spcBef>
              <a:spcAft>
                <a:spcPts val="0"/>
              </a:spcAft>
              <a:buClr>
                <a:schemeClr val="dk1"/>
              </a:buClr>
              <a:buSzPts val="1100"/>
              <a:buFont typeface="Arial"/>
              <a:buNone/>
            </a:pPr>
            <a:r>
              <a:t/>
            </a:r>
            <a:endParaRPr b="1" sz="1100">
              <a:solidFill>
                <a:schemeClr val="dk1"/>
              </a:solidFill>
              <a:latin typeface="Aptos"/>
              <a:ea typeface="Aptos"/>
              <a:cs typeface="Aptos"/>
              <a:sym typeface="Aptos"/>
            </a:endParaRPr>
          </a:p>
          <a:p>
            <a:pPr indent="0" lvl="0" marL="0" rtl="0" algn="l">
              <a:lnSpc>
                <a:spcPct val="107916"/>
              </a:lnSpc>
              <a:spcBef>
                <a:spcPts val="800"/>
              </a:spcBef>
              <a:spcAft>
                <a:spcPts val="0"/>
              </a:spcAft>
              <a:buClr>
                <a:schemeClr val="dk1"/>
              </a:buClr>
              <a:buSzPts val="1100"/>
              <a:buFont typeface="Arial"/>
              <a:buNone/>
            </a:pPr>
            <a:r>
              <a:rPr b="1" lang="en" sz="1600">
                <a:solidFill>
                  <a:schemeClr val="dk1"/>
                </a:solidFill>
                <a:latin typeface="Aptos"/>
                <a:ea typeface="Aptos"/>
                <a:cs typeface="Aptos"/>
                <a:sym typeface="Aptos"/>
              </a:rPr>
              <a:t>Budget:</a:t>
            </a:r>
            <a:r>
              <a:rPr b="1" lang="en" sz="1100">
                <a:solidFill>
                  <a:schemeClr val="dk1"/>
                </a:solidFill>
                <a:latin typeface="Aptos"/>
                <a:ea typeface="Aptos"/>
                <a:cs typeface="Aptos"/>
                <a:sym typeface="Aptos"/>
              </a:rPr>
              <a:t> </a:t>
            </a:r>
            <a:r>
              <a:rPr b="1" lang="en" sz="1600">
                <a:solidFill>
                  <a:schemeClr val="dk1"/>
                </a:solidFill>
                <a:latin typeface="Aptos"/>
                <a:ea typeface="Aptos"/>
                <a:cs typeface="Aptos"/>
                <a:sym typeface="Aptos"/>
              </a:rPr>
              <a:t>$10,000 total pool</a:t>
            </a:r>
            <a:endParaRPr b="1" sz="1600">
              <a:solidFill>
                <a:schemeClr val="dk1"/>
              </a:solidFill>
              <a:latin typeface="Aptos"/>
              <a:ea typeface="Aptos"/>
              <a:cs typeface="Aptos"/>
              <a:sym typeface="Aptos"/>
            </a:endParaRPr>
          </a:p>
          <a:p>
            <a:pPr indent="-330200" lvl="0" marL="457200" rtl="0" algn="l">
              <a:lnSpc>
                <a:spcPct val="107916"/>
              </a:lnSpc>
              <a:spcBef>
                <a:spcPts val="800"/>
              </a:spcBef>
              <a:spcAft>
                <a:spcPts val="0"/>
              </a:spcAft>
              <a:buClr>
                <a:schemeClr val="dk1"/>
              </a:buClr>
              <a:buSzPts val="1600"/>
              <a:buFont typeface="Aptos"/>
              <a:buChar char="●"/>
            </a:pPr>
            <a:r>
              <a:rPr lang="en" sz="1600">
                <a:solidFill>
                  <a:schemeClr val="dk1"/>
                </a:solidFill>
                <a:latin typeface="Aptos"/>
                <a:ea typeface="Aptos"/>
                <a:cs typeface="Aptos"/>
                <a:sym typeface="Aptos"/>
              </a:rPr>
              <a:t>No. of awards based on number of applicants</a:t>
            </a:r>
            <a:endParaRPr sz="1600">
              <a:solidFill>
                <a:schemeClr val="dk1"/>
              </a:solidFill>
              <a:latin typeface="Aptos"/>
              <a:ea typeface="Aptos"/>
              <a:cs typeface="Aptos"/>
              <a:sym typeface="Aptos"/>
            </a:endParaRPr>
          </a:p>
          <a:p>
            <a:pPr indent="-330200" lvl="0" marL="457200" rtl="0" algn="l">
              <a:lnSpc>
                <a:spcPct val="107916"/>
              </a:lnSpc>
              <a:spcBef>
                <a:spcPts val="0"/>
              </a:spcBef>
              <a:spcAft>
                <a:spcPts val="0"/>
              </a:spcAft>
              <a:buClr>
                <a:schemeClr val="dk1"/>
              </a:buClr>
              <a:buSzPts val="1600"/>
              <a:buFont typeface="Aptos"/>
              <a:buChar char="●"/>
            </a:pPr>
            <a:r>
              <a:rPr lang="en" sz="1600">
                <a:solidFill>
                  <a:schemeClr val="dk1"/>
                </a:solidFill>
                <a:latin typeface="Aptos"/>
                <a:ea typeface="Aptos"/>
                <a:cs typeface="Aptos"/>
                <a:sym typeface="Aptos"/>
              </a:rPr>
              <a:t>Each category will have multiple awards based on career stage (</a:t>
            </a:r>
            <a:r>
              <a:rPr lang="en" sz="1600">
                <a:solidFill>
                  <a:schemeClr val="dk1"/>
                </a:solidFill>
                <a:latin typeface="Aptos"/>
                <a:ea typeface="Aptos"/>
                <a:cs typeface="Aptos"/>
                <a:sym typeface="Aptos"/>
              </a:rPr>
              <a:t>$1000 per award)</a:t>
            </a:r>
            <a:endParaRPr sz="2100"/>
          </a:p>
        </p:txBody>
      </p:sp>
      <p:pic>
        <p:nvPicPr>
          <p:cNvPr id="155" name="Google Shape;155;p23"/>
          <p:cNvPicPr preferRelativeResize="0"/>
          <p:nvPr/>
        </p:nvPicPr>
        <p:blipFill>
          <a:blip r:embed="rId4">
            <a:alphaModFix/>
          </a:blip>
          <a:stretch>
            <a:fillRect/>
          </a:stretch>
        </p:blipFill>
        <p:spPr>
          <a:xfrm>
            <a:off x="0" y="-4"/>
            <a:ext cx="9144000" cy="1783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4"/>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61" name="Google Shape;161;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MI-HQP Excellence Awards (HExA)</a:t>
            </a:r>
            <a:endParaRPr b="1"/>
          </a:p>
        </p:txBody>
      </p:sp>
      <p:sp>
        <p:nvSpPr>
          <p:cNvPr id="162" name="Google Shape;162;p24"/>
          <p:cNvSpPr txBox="1"/>
          <p:nvPr>
            <p:ph idx="1" type="body"/>
          </p:nvPr>
        </p:nvSpPr>
        <p:spPr>
          <a:xfrm>
            <a:off x="311700" y="1017725"/>
            <a:ext cx="8520600" cy="4125900"/>
          </a:xfrm>
          <a:prstGeom prst="rect">
            <a:avLst/>
          </a:prstGeom>
        </p:spPr>
        <p:txBody>
          <a:bodyPr anchorCtr="0" anchor="t" bIns="91425" lIns="91425" spcFirstLastPara="1" rIns="91425" wrap="square" tIns="91425">
            <a:normAutofit fontScale="85000" lnSpcReduction="20000"/>
          </a:bodyPr>
          <a:lstStyle/>
          <a:p>
            <a:pPr indent="0" lvl="0" marL="0" rtl="0" algn="l">
              <a:lnSpc>
                <a:spcPct val="107916"/>
              </a:lnSpc>
              <a:spcBef>
                <a:spcPts val="0"/>
              </a:spcBef>
              <a:spcAft>
                <a:spcPts val="0"/>
              </a:spcAft>
              <a:buNone/>
            </a:pPr>
            <a:r>
              <a:rPr b="1" lang="en" sz="1850">
                <a:solidFill>
                  <a:schemeClr val="dk1"/>
                </a:solidFill>
                <a:latin typeface="Aptos"/>
                <a:ea typeface="Aptos"/>
                <a:cs typeface="Aptos"/>
                <a:sym typeface="Aptos"/>
              </a:rPr>
              <a:t>Award Categories:</a:t>
            </a:r>
            <a:endParaRPr b="1" sz="1850">
              <a:solidFill>
                <a:schemeClr val="dk1"/>
              </a:solidFill>
              <a:latin typeface="Aptos"/>
              <a:ea typeface="Aptos"/>
              <a:cs typeface="Aptos"/>
              <a:sym typeface="Aptos"/>
            </a:endParaRPr>
          </a:p>
          <a:p>
            <a:pPr indent="-325755" lvl="0" marL="457200" rtl="0" algn="l">
              <a:lnSpc>
                <a:spcPct val="107916"/>
              </a:lnSpc>
              <a:spcBef>
                <a:spcPts val="800"/>
              </a:spcBef>
              <a:spcAft>
                <a:spcPts val="0"/>
              </a:spcAft>
              <a:buClr>
                <a:schemeClr val="dk1"/>
              </a:buClr>
              <a:buSzPct val="100000"/>
              <a:buFont typeface="Aptos"/>
              <a:buChar char="●"/>
            </a:pPr>
            <a:r>
              <a:rPr b="1" lang="en">
                <a:solidFill>
                  <a:schemeClr val="dk1"/>
                </a:solidFill>
                <a:latin typeface="Aptos"/>
                <a:ea typeface="Aptos"/>
                <a:cs typeface="Aptos"/>
                <a:sym typeface="Aptos"/>
              </a:rPr>
              <a:t>Research Achievement Award</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For outstanding progress in thesis work, publications, </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or contributions to collaborative research. </a:t>
            </a:r>
            <a:endParaRPr>
              <a:solidFill>
                <a:schemeClr val="dk1"/>
              </a:solidFill>
              <a:latin typeface="Aptos"/>
              <a:ea typeface="Aptos"/>
              <a:cs typeface="Aptos"/>
              <a:sym typeface="Aptos"/>
            </a:endParaRPr>
          </a:p>
          <a:p>
            <a:pPr indent="0" lvl="0" marL="457200" rtl="0" algn="l">
              <a:lnSpc>
                <a:spcPct val="107916"/>
              </a:lnSpc>
              <a:spcBef>
                <a:spcPts val="800"/>
              </a:spcBef>
              <a:spcAft>
                <a:spcPts val="0"/>
              </a:spcAft>
              <a:buNone/>
            </a:pPr>
            <a:r>
              <a:rPr lang="en" sz="1329">
                <a:solidFill>
                  <a:schemeClr val="dk1"/>
                </a:solidFill>
                <a:latin typeface="Aptos"/>
                <a:ea typeface="Aptos"/>
                <a:cs typeface="Aptos"/>
                <a:sym typeface="Aptos"/>
              </a:rPr>
              <a:t>Eligibility: MSc, PhD, Postdoc</a:t>
            </a:r>
            <a:endParaRPr sz="1329">
              <a:solidFill>
                <a:schemeClr val="dk1"/>
              </a:solidFill>
              <a:latin typeface="Aptos"/>
              <a:ea typeface="Aptos"/>
              <a:cs typeface="Aptos"/>
              <a:sym typeface="Aptos"/>
            </a:endParaRPr>
          </a:p>
          <a:p>
            <a:pPr indent="-325755" lvl="0" marL="457200" rtl="0" algn="l">
              <a:lnSpc>
                <a:spcPct val="107916"/>
              </a:lnSpc>
              <a:spcBef>
                <a:spcPts val="800"/>
              </a:spcBef>
              <a:spcAft>
                <a:spcPts val="0"/>
              </a:spcAft>
              <a:buClr>
                <a:schemeClr val="dk1"/>
              </a:buClr>
              <a:buSzPct val="100000"/>
              <a:buFont typeface="Aptos"/>
              <a:buChar char="●"/>
            </a:pPr>
            <a:r>
              <a:rPr b="1" lang="en">
                <a:solidFill>
                  <a:schemeClr val="dk1"/>
                </a:solidFill>
                <a:latin typeface="Aptos"/>
                <a:ea typeface="Aptos"/>
                <a:cs typeface="Aptos"/>
                <a:sym typeface="Aptos"/>
              </a:rPr>
              <a:t>Community Leadership Award</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For fostering an inclusive, supportive, and engaged community </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(e.g., organizing events, mentoring, peer support). </a:t>
            </a:r>
            <a:endParaRPr>
              <a:solidFill>
                <a:schemeClr val="dk1"/>
              </a:solidFill>
              <a:latin typeface="Aptos"/>
              <a:ea typeface="Aptos"/>
              <a:cs typeface="Aptos"/>
              <a:sym typeface="Aptos"/>
            </a:endParaRPr>
          </a:p>
          <a:p>
            <a:pPr indent="0" lvl="0" marL="457200" rtl="0" algn="l">
              <a:lnSpc>
                <a:spcPct val="107916"/>
              </a:lnSpc>
              <a:spcBef>
                <a:spcPts val="800"/>
              </a:spcBef>
              <a:spcAft>
                <a:spcPts val="0"/>
              </a:spcAft>
              <a:buNone/>
            </a:pPr>
            <a:r>
              <a:rPr lang="en" sz="1329">
                <a:solidFill>
                  <a:schemeClr val="dk1"/>
                </a:solidFill>
                <a:latin typeface="Aptos"/>
                <a:ea typeface="Aptos"/>
                <a:cs typeface="Aptos"/>
                <a:sym typeface="Aptos"/>
              </a:rPr>
              <a:t>Eligibility: MSc, PhD, Postdoc</a:t>
            </a:r>
            <a:endParaRPr sz="1329">
              <a:solidFill>
                <a:schemeClr val="dk1"/>
              </a:solidFill>
              <a:latin typeface="Aptos"/>
              <a:ea typeface="Aptos"/>
              <a:cs typeface="Aptos"/>
              <a:sym typeface="Aptos"/>
            </a:endParaRPr>
          </a:p>
          <a:p>
            <a:pPr indent="-325755" lvl="0" marL="457200" rtl="0" algn="l">
              <a:lnSpc>
                <a:spcPct val="107916"/>
              </a:lnSpc>
              <a:spcBef>
                <a:spcPts val="800"/>
              </a:spcBef>
              <a:spcAft>
                <a:spcPts val="0"/>
              </a:spcAft>
              <a:buClr>
                <a:schemeClr val="dk1"/>
              </a:buClr>
              <a:buSzPct val="100000"/>
              <a:buFont typeface="Aptos"/>
              <a:buChar char="●"/>
            </a:pPr>
            <a:r>
              <a:rPr b="1" lang="en">
                <a:solidFill>
                  <a:schemeClr val="dk1"/>
                </a:solidFill>
                <a:latin typeface="Aptos"/>
                <a:ea typeface="Aptos"/>
                <a:cs typeface="Aptos"/>
                <a:sym typeface="Aptos"/>
              </a:rPr>
              <a:t>Teaching &amp; Science Communication</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For excellence in TA work, science outreach, workshops, </a:t>
            </a:r>
            <a:br>
              <a:rPr lang="en">
                <a:solidFill>
                  <a:schemeClr val="dk1"/>
                </a:solidFill>
                <a:latin typeface="Aptos"/>
                <a:ea typeface="Aptos"/>
                <a:cs typeface="Aptos"/>
                <a:sym typeface="Aptos"/>
              </a:rPr>
            </a:br>
            <a:r>
              <a:rPr lang="en">
                <a:solidFill>
                  <a:schemeClr val="dk1"/>
                </a:solidFill>
                <a:latin typeface="Aptos"/>
                <a:ea typeface="Aptos"/>
                <a:cs typeface="Aptos"/>
                <a:sym typeface="Aptos"/>
              </a:rPr>
              <a:t>and/or educational video/podcast creation. </a:t>
            </a:r>
            <a:endParaRPr>
              <a:solidFill>
                <a:schemeClr val="dk1"/>
              </a:solidFill>
              <a:latin typeface="Aptos"/>
              <a:ea typeface="Aptos"/>
              <a:cs typeface="Aptos"/>
              <a:sym typeface="Aptos"/>
            </a:endParaRPr>
          </a:p>
          <a:p>
            <a:pPr indent="0" lvl="0" marL="457200" rtl="0" algn="l">
              <a:lnSpc>
                <a:spcPct val="107916"/>
              </a:lnSpc>
              <a:spcBef>
                <a:spcPts val="800"/>
              </a:spcBef>
              <a:spcAft>
                <a:spcPts val="0"/>
              </a:spcAft>
              <a:buNone/>
            </a:pPr>
            <a:r>
              <a:rPr lang="en" sz="1329">
                <a:solidFill>
                  <a:schemeClr val="dk1"/>
                </a:solidFill>
                <a:latin typeface="Aptos"/>
                <a:ea typeface="Aptos"/>
                <a:cs typeface="Aptos"/>
                <a:sym typeface="Aptos"/>
              </a:rPr>
              <a:t>Eligibility: MSc, PhD, Postdoc</a:t>
            </a:r>
            <a:endParaRPr sz="1329">
              <a:solidFill>
                <a:schemeClr val="dk1"/>
              </a:solidFill>
              <a:latin typeface="Aptos"/>
              <a:ea typeface="Aptos"/>
              <a:cs typeface="Aptos"/>
              <a:sym typeface="Aptos"/>
            </a:endParaRPr>
          </a:p>
          <a:p>
            <a:pPr indent="-325755" lvl="0" marL="457200" rtl="0" algn="l">
              <a:lnSpc>
                <a:spcPct val="107916"/>
              </a:lnSpc>
              <a:spcBef>
                <a:spcPts val="800"/>
              </a:spcBef>
              <a:spcAft>
                <a:spcPts val="0"/>
              </a:spcAft>
              <a:buClr>
                <a:schemeClr val="dk1"/>
              </a:buClr>
              <a:buSzPct val="135398"/>
              <a:buFont typeface="Aptos"/>
              <a:buChar char="●"/>
            </a:pPr>
            <a:r>
              <a:rPr b="1" lang="en">
                <a:solidFill>
                  <a:schemeClr val="dk1"/>
                </a:solidFill>
                <a:latin typeface="Aptos"/>
                <a:ea typeface="Aptos"/>
                <a:cs typeface="Aptos"/>
                <a:sym typeface="Aptos"/>
              </a:rPr>
              <a:t>Undergraduate Award</a:t>
            </a:r>
            <a:br>
              <a:rPr b="1" lang="en">
                <a:solidFill>
                  <a:schemeClr val="dk1"/>
                </a:solidFill>
                <a:latin typeface="Aptos"/>
                <a:ea typeface="Aptos"/>
                <a:cs typeface="Aptos"/>
                <a:sym typeface="Aptos"/>
              </a:rPr>
            </a:br>
            <a:r>
              <a:rPr lang="en">
                <a:solidFill>
                  <a:schemeClr val="dk1"/>
                </a:solidFill>
                <a:latin typeface="Aptos"/>
                <a:ea typeface="Aptos"/>
                <a:cs typeface="Aptos"/>
                <a:sym typeface="Aptos"/>
              </a:rPr>
              <a:t>For contributions in one or multiple categories listed above. </a:t>
            </a:r>
            <a:br>
              <a:rPr lang="en">
                <a:solidFill>
                  <a:schemeClr val="dk1"/>
                </a:solidFill>
                <a:latin typeface="Aptos"/>
                <a:ea typeface="Aptos"/>
                <a:cs typeface="Aptos"/>
                <a:sym typeface="Aptos"/>
              </a:rPr>
            </a:br>
            <a:r>
              <a:rPr lang="en" sz="1329">
                <a:solidFill>
                  <a:schemeClr val="dk1"/>
                </a:solidFill>
                <a:latin typeface="Aptos"/>
                <a:ea typeface="Aptos"/>
                <a:cs typeface="Aptos"/>
                <a:sym typeface="Aptos"/>
              </a:rPr>
              <a:t>Eligibility: UG only</a:t>
            </a:r>
            <a:endParaRPr sz="1329">
              <a:solidFill>
                <a:schemeClr val="dk1"/>
              </a:solidFill>
              <a:latin typeface="Aptos"/>
              <a:ea typeface="Aptos"/>
              <a:cs typeface="Aptos"/>
              <a:sym typeface="Aptos"/>
            </a:endParaRPr>
          </a:p>
        </p:txBody>
      </p:sp>
      <p:pic>
        <p:nvPicPr>
          <p:cNvPr id="163" name="Google Shape;163;p24"/>
          <p:cNvPicPr preferRelativeResize="0"/>
          <p:nvPr/>
        </p:nvPicPr>
        <p:blipFill>
          <a:blip r:embed="rId4">
            <a:alphaModFix/>
          </a:blip>
          <a:stretch>
            <a:fillRect/>
          </a:stretch>
        </p:blipFill>
        <p:spPr>
          <a:xfrm>
            <a:off x="0" y="-4"/>
            <a:ext cx="9144000" cy="17830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25"/>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69" name="Google Shape;169;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MI-HQP Excellence Awards (HExA)</a:t>
            </a:r>
            <a:endParaRPr b="1"/>
          </a:p>
        </p:txBody>
      </p:sp>
      <p:sp>
        <p:nvSpPr>
          <p:cNvPr id="170" name="Google Shape;170;p25"/>
          <p:cNvSpPr txBox="1"/>
          <p:nvPr>
            <p:ph idx="1" type="body"/>
          </p:nvPr>
        </p:nvSpPr>
        <p:spPr>
          <a:xfrm>
            <a:off x="311700" y="1152475"/>
            <a:ext cx="8520600" cy="3747300"/>
          </a:xfrm>
          <a:prstGeom prst="rect">
            <a:avLst/>
          </a:prstGeom>
        </p:spPr>
        <p:txBody>
          <a:bodyPr anchorCtr="0" anchor="t" bIns="91425" lIns="91425" spcFirstLastPara="1" rIns="91425" wrap="square" tIns="91425">
            <a:normAutofit lnSpcReduction="10000"/>
          </a:bodyPr>
          <a:lstStyle/>
          <a:p>
            <a:pPr indent="0" lvl="0" marL="0" rtl="0" algn="l">
              <a:lnSpc>
                <a:spcPct val="107916"/>
              </a:lnSpc>
              <a:spcBef>
                <a:spcPts val="0"/>
              </a:spcBef>
              <a:spcAft>
                <a:spcPts val="0"/>
              </a:spcAft>
              <a:buClr>
                <a:schemeClr val="dk1"/>
              </a:buClr>
              <a:buSzPts val="1100"/>
              <a:buFont typeface="Arial"/>
              <a:buNone/>
            </a:pPr>
            <a:r>
              <a:rPr b="1" lang="en" sz="1600">
                <a:solidFill>
                  <a:schemeClr val="dk1"/>
                </a:solidFill>
                <a:latin typeface="Aptos"/>
                <a:ea typeface="Aptos"/>
                <a:cs typeface="Aptos"/>
                <a:sym typeface="Aptos"/>
              </a:rPr>
              <a:t>Eligibility:</a:t>
            </a:r>
            <a:endParaRPr b="1" sz="16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Open to all HQP affiliated with the institute (undergrads, grads, PDFs).</a:t>
            </a:r>
            <a:endParaRPr sz="1400">
              <a:solidFill>
                <a:schemeClr val="dk1"/>
              </a:solidFill>
              <a:latin typeface="Aptos"/>
              <a:ea typeface="Aptos"/>
              <a:cs typeface="Aptos"/>
              <a:sym typeface="Aptos"/>
            </a:endParaRPr>
          </a:p>
          <a:p>
            <a:pPr indent="-317500" lvl="0" marL="457200" rtl="0" algn="l">
              <a:lnSpc>
                <a:spcPct val="107916"/>
              </a:lnSpc>
              <a:spcBef>
                <a:spcPts val="800"/>
              </a:spcBef>
              <a:spcAft>
                <a:spcPts val="0"/>
              </a:spcAft>
              <a:buClr>
                <a:schemeClr val="dk1"/>
              </a:buClr>
              <a:buSzPts val="1400"/>
              <a:buFont typeface="Aptos"/>
              <a:buChar char="●"/>
            </a:pPr>
            <a:r>
              <a:rPr lang="en" sz="1400">
                <a:solidFill>
                  <a:schemeClr val="dk1"/>
                </a:solidFill>
                <a:latin typeface="Aptos"/>
                <a:ea typeface="Aptos"/>
                <a:cs typeface="Aptos"/>
                <a:sym typeface="Aptos"/>
              </a:rPr>
              <a:t>Consideration of achievement from September 2024 onwards</a:t>
            </a:r>
            <a:endParaRPr sz="14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Applicants can self-nominate or be nominated.</a:t>
            </a:r>
            <a:endParaRPr sz="14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Each person can apply for one category per round.</a:t>
            </a:r>
            <a:endParaRPr sz="1400">
              <a:solidFill>
                <a:schemeClr val="dk1"/>
              </a:solidFill>
              <a:latin typeface="Aptos"/>
              <a:ea typeface="Aptos"/>
              <a:cs typeface="Aptos"/>
              <a:sym typeface="Aptos"/>
            </a:endParaRPr>
          </a:p>
          <a:p>
            <a:pPr indent="0" lvl="0" marL="0" rtl="0" algn="l">
              <a:lnSpc>
                <a:spcPct val="107916"/>
              </a:lnSpc>
              <a:spcBef>
                <a:spcPts val="800"/>
              </a:spcBef>
              <a:spcAft>
                <a:spcPts val="0"/>
              </a:spcAft>
              <a:buClr>
                <a:schemeClr val="dk1"/>
              </a:buClr>
              <a:buSzPts val="1100"/>
              <a:buFont typeface="Arial"/>
              <a:buNone/>
            </a:pPr>
            <a:r>
              <a:rPr b="1" lang="en" sz="1600">
                <a:solidFill>
                  <a:schemeClr val="dk1"/>
                </a:solidFill>
                <a:latin typeface="Aptos"/>
                <a:ea typeface="Aptos"/>
                <a:cs typeface="Aptos"/>
                <a:sym typeface="Aptos"/>
              </a:rPr>
              <a:t>Application Requirements:</a:t>
            </a:r>
            <a:endParaRPr b="1" sz="16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1-page personal statement</a:t>
            </a:r>
            <a:endParaRPr sz="14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1-page CV</a:t>
            </a:r>
            <a:endParaRPr sz="1400">
              <a:solidFill>
                <a:schemeClr val="dk1"/>
              </a:solidFill>
              <a:latin typeface="Aptos"/>
              <a:ea typeface="Aptos"/>
              <a:cs typeface="Aptos"/>
              <a:sym typeface="Aptos"/>
            </a:endParaRPr>
          </a:p>
          <a:p>
            <a:pPr indent="-311150" lvl="0" marL="457200" rtl="0" algn="l">
              <a:lnSpc>
                <a:spcPct val="107916"/>
              </a:lnSpc>
              <a:spcBef>
                <a:spcPts val="800"/>
              </a:spcBef>
              <a:spcAft>
                <a:spcPts val="0"/>
              </a:spcAft>
              <a:buClr>
                <a:schemeClr val="dk1"/>
              </a:buClr>
              <a:buSzPts val="1300"/>
              <a:buFont typeface="Noto Sans Symbols"/>
              <a:buChar char="●"/>
            </a:pPr>
            <a:r>
              <a:rPr lang="en" sz="1400">
                <a:solidFill>
                  <a:schemeClr val="dk1"/>
                </a:solidFill>
                <a:latin typeface="Aptos"/>
                <a:ea typeface="Aptos"/>
                <a:cs typeface="Aptos"/>
                <a:sym typeface="Aptos"/>
              </a:rPr>
              <a:t>Support letter</a:t>
            </a:r>
            <a:endParaRPr sz="1400">
              <a:solidFill>
                <a:schemeClr val="dk1"/>
              </a:solidFill>
              <a:latin typeface="Aptos"/>
              <a:ea typeface="Aptos"/>
              <a:cs typeface="Aptos"/>
              <a:sym typeface="Aptos"/>
            </a:endParaRPr>
          </a:p>
          <a:p>
            <a:pPr indent="0" lvl="0" marL="0" rtl="0" algn="l">
              <a:lnSpc>
                <a:spcPct val="107916"/>
              </a:lnSpc>
              <a:spcBef>
                <a:spcPts val="800"/>
              </a:spcBef>
              <a:spcAft>
                <a:spcPts val="0"/>
              </a:spcAft>
              <a:buNone/>
            </a:pPr>
            <a:r>
              <a:rPr b="1" lang="en" sz="1600">
                <a:solidFill>
                  <a:schemeClr val="dk1"/>
                </a:solidFill>
                <a:latin typeface="Aptos"/>
                <a:ea typeface="Aptos"/>
                <a:cs typeface="Aptos"/>
                <a:sym typeface="Aptos"/>
              </a:rPr>
              <a:t>Application Deadline: </a:t>
            </a:r>
            <a:r>
              <a:rPr b="1" lang="en" sz="1600">
                <a:solidFill>
                  <a:srgbClr val="CC4125"/>
                </a:solidFill>
                <a:latin typeface="Aptos"/>
                <a:ea typeface="Aptos"/>
                <a:cs typeface="Aptos"/>
                <a:sym typeface="Aptos"/>
              </a:rPr>
              <a:t>November 15, 2025</a:t>
            </a:r>
            <a:endParaRPr b="1" sz="1600">
              <a:solidFill>
                <a:srgbClr val="CC4125"/>
              </a:solidFill>
              <a:latin typeface="Aptos"/>
              <a:ea typeface="Aptos"/>
              <a:cs typeface="Aptos"/>
              <a:sym typeface="Aptos"/>
            </a:endParaRPr>
          </a:p>
          <a:p>
            <a:pPr indent="-317500" lvl="0" marL="457200" rtl="0" algn="l">
              <a:lnSpc>
                <a:spcPct val="107916"/>
              </a:lnSpc>
              <a:spcBef>
                <a:spcPts val="800"/>
              </a:spcBef>
              <a:spcAft>
                <a:spcPts val="0"/>
              </a:spcAft>
              <a:buClr>
                <a:schemeClr val="dk1"/>
              </a:buClr>
              <a:buSzPts val="1400"/>
              <a:buFont typeface="Aptos"/>
              <a:buChar char="●"/>
            </a:pPr>
            <a:r>
              <a:rPr lang="en" sz="1400">
                <a:solidFill>
                  <a:schemeClr val="dk1"/>
                </a:solidFill>
                <a:latin typeface="Aptos"/>
                <a:ea typeface="Aptos"/>
                <a:cs typeface="Aptos"/>
                <a:sym typeface="Aptos"/>
              </a:rPr>
              <a:t>Look out for more information in a future Astroparticle Physics Community Newsletter!</a:t>
            </a:r>
            <a:endParaRPr/>
          </a:p>
        </p:txBody>
      </p:sp>
      <p:pic>
        <p:nvPicPr>
          <p:cNvPr id="171" name="Google Shape;171;p25"/>
          <p:cNvPicPr preferRelativeResize="0"/>
          <p:nvPr/>
        </p:nvPicPr>
        <p:blipFill>
          <a:blip r:embed="rId4">
            <a:alphaModFix/>
          </a:blip>
          <a:stretch>
            <a:fillRect/>
          </a:stretch>
        </p:blipFill>
        <p:spPr>
          <a:xfrm>
            <a:off x="0" y="-4"/>
            <a:ext cx="9144000" cy="17830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26"/>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177" name="Google Shape;177;p26"/>
          <p:cNvPicPr preferRelativeResize="0"/>
          <p:nvPr/>
        </p:nvPicPr>
        <p:blipFill>
          <a:blip r:embed="rId4">
            <a:alphaModFix/>
          </a:blip>
          <a:stretch>
            <a:fillRect/>
          </a:stretch>
        </p:blipFill>
        <p:spPr>
          <a:xfrm>
            <a:off x="0" y="-4"/>
            <a:ext cx="9144000" cy="178308"/>
          </a:xfrm>
          <a:prstGeom prst="rect">
            <a:avLst/>
          </a:prstGeom>
          <a:noFill/>
          <a:ln>
            <a:noFill/>
          </a:ln>
        </p:spPr>
      </p:pic>
      <p:sp>
        <p:nvSpPr>
          <p:cNvPr id="178" name="Google Shape;178;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HQPAC Last Year’s Recommendations</a:t>
            </a:r>
            <a:endParaRPr b="1"/>
          </a:p>
        </p:txBody>
      </p:sp>
      <p:sp>
        <p:nvSpPr>
          <p:cNvPr id="179" name="Google Shape;179;p26"/>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Increased MI national connectivity</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Help the broader HQP community develop professional skills and facilitate skills development</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Financial support for HQP</a:t>
            </a:r>
            <a:endParaRPr sz="1900">
              <a:solidFill>
                <a:schemeClr val="dk1"/>
              </a:solidFill>
            </a:endParaRPr>
          </a:p>
          <a:p>
            <a:pPr indent="0" lvl="0" marL="0" rtl="0" algn="l">
              <a:spcBef>
                <a:spcPts val="1200"/>
              </a:spcBef>
              <a:spcAft>
                <a:spcPts val="1200"/>
              </a:spcAft>
              <a:buNone/>
            </a:pPr>
            <a:r>
              <a:t/>
            </a:r>
            <a:endParaRPr sz="19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p27"/>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185" name="Google Shape;185;p27"/>
          <p:cNvPicPr preferRelativeResize="0"/>
          <p:nvPr/>
        </p:nvPicPr>
        <p:blipFill>
          <a:blip r:embed="rId4">
            <a:alphaModFix/>
          </a:blip>
          <a:stretch>
            <a:fillRect/>
          </a:stretch>
        </p:blipFill>
        <p:spPr>
          <a:xfrm>
            <a:off x="0" y="-4"/>
            <a:ext cx="9144000" cy="178308"/>
          </a:xfrm>
          <a:prstGeom prst="rect">
            <a:avLst/>
          </a:prstGeom>
          <a:noFill/>
          <a:ln>
            <a:noFill/>
          </a:ln>
        </p:spPr>
      </p:pic>
      <p:sp>
        <p:nvSpPr>
          <p:cNvPr id="186" name="Google Shape;186;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HQPAC Last Year’s Recommendations</a:t>
            </a:r>
            <a:endParaRPr b="1"/>
          </a:p>
        </p:txBody>
      </p:sp>
      <p:sp>
        <p:nvSpPr>
          <p:cNvPr id="187" name="Google Shape;187;p27"/>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Increased MI national connectivity</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HQP day in Montreal</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Welcome package from MI</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HQP Seminars</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HQPAC monthly town halls</a:t>
            </a:r>
            <a:endParaRPr sz="1900">
              <a:solidFill>
                <a:schemeClr val="dk1"/>
              </a:solidFill>
            </a:endParaRPr>
          </a:p>
          <a:p>
            <a:pPr indent="0" lvl="0" marL="0" rtl="0" algn="l">
              <a:spcBef>
                <a:spcPts val="1200"/>
              </a:spcBef>
              <a:spcAft>
                <a:spcPts val="1200"/>
              </a:spcAft>
              <a:buNone/>
            </a:pPr>
            <a:r>
              <a:t/>
            </a:r>
            <a:endParaRPr sz="19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pic>
        <p:nvPicPr>
          <p:cNvPr id="192" name="Google Shape;192;p28"/>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193" name="Google Shape;193;p28"/>
          <p:cNvPicPr preferRelativeResize="0"/>
          <p:nvPr/>
        </p:nvPicPr>
        <p:blipFill>
          <a:blip r:embed="rId4">
            <a:alphaModFix/>
          </a:blip>
          <a:stretch>
            <a:fillRect/>
          </a:stretch>
        </p:blipFill>
        <p:spPr>
          <a:xfrm>
            <a:off x="0" y="-4"/>
            <a:ext cx="9144000" cy="178308"/>
          </a:xfrm>
          <a:prstGeom prst="rect">
            <a:avLst/>
          </a:prstGeom>
          <a:noFill/>
          <a:ln>
            <a:noFill/>
          </a:ln>
        </p:spPr>
      </p:pic>
      <p:sp>
        <p:nvSpPr>
          <p:cNvPr id="194" name="Google Shape;194;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HQPAC Last Year’s Recommendations</a:t>
            </a:r>
            <a:endParaRPr b="1"/>
          </a:p>
        </p:txBody>
      </p:sp>
      <p:sp>
        <p:nvSpPr>
          <p:cNvPr id="195" name="Google Shape;195;p28"/>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Help the broader HQP community develop professional skills and facilitate skills development</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McDonald Institute hiring Folasade Aladesuyi as Education and Outreach Intern - planning professional development programming</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McDonald Institute hosting HQP PDO day (Aug 5th)</a:t>
            </a:r>
            <a:endParaRPr sz="1900">
              <a:solidFill>
                <a:schemeClr val="dk1"/>
              </a:solidFill>
            </a:endParaRPr>
          </a:p>
          <a:p>
            <a:pPr indent="0" lvl="0" marL="0" rtl="0" algn="l">
              <a:spcBef>
                <a:spcPts val="1200"/>
              </a:spcBef>
              <a:spcAft>
                <a:spcPts val="1200"/>
              </a:spcAft>
              <a:buNone/>
            </a:pPr>
            <a:r>
              <a:t/>
            </a:r>
            <a:endParaRPr sz="19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id="200" name="Google Shape;200;p29"/>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201" name="Google Shape;201;p29"/>
          <p:cNvPicPr preferRelativeResize="0"/>
          <p:nvPr/>
        </p:nvPicPr>
        <p:blipFill>
          <a:blip r:embed="rId4">
            <a:alphaModFix/>
          </a:blip>
          <a:stretch>
            <a:fillRect/>
          </a:stretch>
        </p:blipFill>
        <p:spPr>
          <a:xfrm>
            <a:off x="0" y="-4"/>
            <a:ext cx="9144000" cy="178308"/>
          </a:xfrm>
          <a:prstGeom prst="rect">
            <a:avLst/>
          </a:prstGeom>
          <a:noFill/>
          <a:ln>
            <a:noFill/>
          </a:ln>
        </p:spPr>
      </p:pic>
      <p:sp>
        <p:nvSpPr>
          <p:cNvPr id="202" name="Google Shape;202;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HQPAC Last Year’s Recommendations</a:t>
            </a:r>
            <a:endParaRPr b="1"/>
          </a:p>
        </p:txBody>
      </p:sp>
      <p:sp>
        <p:nvSpPr>
          <p:cNvPr id="203" name="Google Shape;203;p29"/>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Financial support for HQP</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Increased pooled tickets resources</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HQP Awards</a:t>
            </a:r>
            <a:endParaRPr sz="1900">
              <a:solidFill>
                <a:schemeClr val="dk1"/>
              </a:solidFill>
            </a:endParaRPr>
          </a:p>
          <a:p>
            <a:pPr indent="0" lvl="0" marL="0" rtl="0" algn="l">
              <a:spcBef>
                <a:spcPts val="1200"/>
              </a:spcBef>
              <a:spcAft>
                <a:spcPts val="1200"/>
              </a:spcAft>
              <a:buNone/>
            </a:pPr>
            <a:r>
              <a:t/>
            </a:r>
            <a:endParaRPr sz="19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7" name="Shape 207"/>
        <p:cNvGrpSpPr/>
        <p:nvPr/>
      </p:nvGrpSpPr>
      <p:grpSpPr>
        <a:xfrm>
          <a:off x="0" y="0"/>
          <a:ext cx="0" cy="0"/>
          <a:chOff x="0" y="0"/>
          <a:chExt cx="0" cy="0"/>
        </a:xfrm>
      </p:grpSpPr>
      <p:pic>
        <p:nvPicPr>
          <p:cNvPr id="208" name="Google Shape;208;p30"/>
          <p:cNvPicPr preferRelativeResize="0"/>
          <p:nvPr/>
        </p:nvPicPr>
        <p:blipFill>
          <a:blip r:embed="rId3">
            <a:alphaModFix/>
          </a:blip>
          <a:stretch>
            <a:fillRect/>
          </a:stretch>
        </p:blipFill>
        <p:spPr>
          <a:xfrm>
            <a:off x="479925" y="4086325"/>
            <a:ext cx="4582574" cy="802300"/>
          </a:xfrm>
          <a:prstGeom prst="rect">
            <a:avLst/>
          </a:prstGeom>
          <a:noFill/>
          <a:ln>
            <a:noFill/>
          </a:ln>
        </p:spPr>
      </p:pic>
      <p:pic>
        <p:nvPicPr>
          <p:cNvPr id="209" name="Google Shape;209;p30"/>
          <p:cNvPicPr preferRelativeResize="0"/>
          <p:nvPr/>
        </p:nvPicPr>
        <p:blipFill>
          <a:blip r:embed="rId3">
            <a:alphaModFix/>
          </a:blip>
          <a:stretch>
            <a:fillRect/>
          </a:stretch>
        </p:blipFill>
        <p:spPr>
          <a:xfrm>
            <a:off x="3925225" y="2527875"/>
            <a:ext cx="5276850" cy="1414975"/>
          </a:xfrm>
          <a:prstGeom prst="rect">
            <a:avLst/>
          </a:prstGeom>
          <a:noFill/>
          <a:ln>
            <a:noFill/>
          </a:ln>
        </p:spPr>
      </p:pic>
      <p:pic>
        <p:nvPicPr>
          <p:cNvPr id="210" name="Google Shape;210;p30"/>
          <p:cNvPicPr preferRelativeResize="0"/>
          <p:nvPr/>
        </p:nvPicPr>
        <p:blipFill>
          <a:blip r:embed="rId3">
            <a:alphaModFix/>
          </a:blip>
          <a:stretch>
            <a:fillRect/>
          </a:stretch>
        </p:blipFill>
        <p:spPr>
          <a:xfrm>
            <a:off x="382500" y="1206975"/>
            <a:ext cx="4261425" cy="802300"/>
          </a:xfrm>
          <a:prstGeom prst="rect">
            <a:avLst/>
          </a:prstGeom>
          <a:noFill/>
          <a:ln>
            <a:noFill/>
          </a:ln>
        </p:spPr>
      </p:pic>
      <p:sp>
        <p:nvSpPr>
          <p:cNvPr id="211" name="Google Shape;211;p30"/>
          <p:cNvSpPr txBox="1"/>
          <p:nvPr>
            <p:ph type="title"/>
          </p:nvPr>
        </p:nvSpPr>
        <p:spPr>
          <a:xfrm>
            <a:off x="258200" y="275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Recommendations to McDonald Institute</a:t>
            </a:r>
            <a:endParaRPr/>
          </a:p>
        </p:txBody>
      </p:sp>
      <p:sp>
        <p:nvSpPr>
          <p:cNvPr id="212" name="Google Shape;212;p30"/>
          <p:cNvSpPr txBox="1"/>
          <p:nvPr>
            <p:ph idx="1" type="body"/>
          </p:nvPr>
        </p:nvSpPr>
        <p:spPr>
          <a:xfrm>
            <a:off x="604725" y="1277275"/>
            <a:ext cx="3647700" cy="732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
                <a:solidFill>
                  <a:schemeClr val="dk1"/>
                </a:solidFill>
              </a:rPr>
              <a:t>Observation: Lack of professional development outside of Queen’s</a:t>
            </a:r>
            <a:endParaRPr>
              <a:solidFill>
                <a:schemeClr val="dk1"/>
              </a:solidFill>
            </a:endParaRPr>
          </a:p>
        </p:txBody>
      </p:sp>
      <p:pic>
        <p:nvPicPr>
          <p:cNvPr id="213" name="Google Shape;213;p30"/>
          <p:cNvPicPr preferRelativeResize="0"/>
          <p:nvPr/>
        </p:nvPicPr>
        <p:blipFill>
          <a:blip r:embed="rId4">
            <a:alphaModFix/>
          </a:blip>
          <a:stretch>
            <a:fillRect/>
          </a:stretch>
        </p:blipFill>
        <p:spPr>
          <a:xfrm>
            <a:off x="6223975" y="777900"/>
            <a:ext cx="1782150" cy="1659250"/>
          </a:xfrm>
          <a:prstGeom prst="rect">
            <a:avLst/>
          </a:prstGeom>
          <a:noFill/>
          <a:ln>
            <a:noFill/>
          </a:ln>
        </p:spPr>
      </p:pic>
      <p:sp>
        <p:nvSpPr>
          <p:cNvPr id="214" name="Google Shape;214;p30"/>
          <p:cNvSpPr txBox="1"/>
          <p:nvPr>
            <p:ph idx="1" type="body"/>
          </p:nvPr>
        </p:nvSpPr>
        <p:spPr>
          <a:xfrm>
            <a:off x="4151350" y="2732038"/>
            <a:ext cx="4824600" cy="1210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Our hope: Help the broader HQP community develop professional skills</a:t>
            </a:r>
            <a:endParaRPr>
              <a:solidFill>
                <a:schemeClr val="dk1"/>
              </a:solidFill>
            </a:endParaRPr>
          </a:p>
        </p:txBody>
      </p:sp>
      <p:sp>
        <p:nvSpPr>
          <p:cNvPr id="215" name="Google Shape;215;p30"/>
          <p:cNvSpPr txBox="1"/>
          <p:nvPr>
            <p:ph idx="1" type="body"/>
          </p:nvPr>
        </p:nvSpPr>
        <p:spPr>
          <a:xfrm>
            <a:off x="604725" y="4113125"/>
            <a:ext cx="4354800" cy="8022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1200"/>
              </a:spcAft>
              <a:buNone/>
            </a:pPr>
            <a:r>
              <a:rPr lang="en">
                <a:solidFill>
                  <a:schemeClr val="dk1"/>
                </a:solidFill>
              </a:rPr>
              <a:t>Our proposal: </a:t>
            </a:r>
            <a:r>
              <a:rPr lang="en">
                <a:solidFill>
                  <a:schemeClr val="dk1"/>
                </a:solidFill>
              </a:rPr>
              <a:t>More professional development that focuses on in-demand skill development</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9" name="Shape 219"/>
        <p:cNvGrpSpPr/>
        <p:nvPr/>
      </p:nvGrpSpPr>
      <p:grpSpPr>
        <a:xfrm>
          <a:off x="0" y="0"/>
          <a:ext cx="0" cy="0"/>
          <a:chOff x="0" y="0"/>
          <a:chExt cx="0" cy="0"/>
        </a:xfrm>
      </p:grpSpPr>
      <p:pic>
        <p:nvPicPr>
          <p:cNvPr id="220" name="Google Shape;220;p31"/>
          <p:cNvPicPr preferRelativeResize="0"/>
          <p:nvPr/>
        </p:nvPicPr>
        <p:blipFill>
          <a:blip r:embed="rId3">
            <a:alphaModFix/>
          </a:blip>
          <a:stretch>
            <a:fillRect/>
          </a:stretch>
        </p:blipFill>
        <p:spPr>
          <a:xfrm>
            <a:off x="61350" y="4187575"/>
            <a:ext cx="4582574" cy="802300"/>
          </a:xfrm>
          <a:prstGeom prst="rect">
            <a:avLst/>
          </a:prstGeom>
          <a:noFill/>
          <a:ln>
            <a:noFill/>
          </a:ln>
        </p:spPr>
      </p:pic>
      <p:pic>
        <p:nvPicPr>
          <p:cNvPr id="221" name="Google Shape;221;p31"/>
          <p:cNvPicPr preferRelativeResize="0"/>
          <p:nvPr/>
        </p:nvPicPr>
        <p:blipFill>
          <a:blip r:embed="rId3">
            <a:alphaModFix/>
          </a:blip>
          <a:stretch>
            <a:fillRect/>
          </a:stretch>
        </p:blipFill>
        <p:spPr>
          <a:xfrm>
            <a:off x="4016350" y="2752313"/>
            <a:ext cx="5276850" cy="1414975"/>
          </a:xfrm>
          <a:prstGeom prst="rect">
            <a:avLst/>
          </a:prstGeom>
          <a:noFill/>
          <a:ln>
            <a:noFill/>
          </a:ln>
        </p:spPr>
      </p:pic>
      <p:pic>
        <p:nvPicPr>
          <p:cNvPr id="222" name="Google Shape;222;p31"/>
          <p:cNvPicPr preferRelativeResize="0"/>
          <p:nvPr/>
        </p:nvPicPr>
        <p:blipFill>
          <a:blip r:embed="rId3">
            <a:alphaModFix/>
          </a:blip>
          <a:stretch>
            <a:fillRect/>
          </a:stretch>
        </p:blipFill>
        <p:spPr>
          <a:xfrm>
            <a:off x="382500" y="1206975"/>
            <a:ext cx="4261425" cy="1525075"/>
          </a:xfrm>
          <a:prstGeom prst="rect">
            <a:avLst/>
          </a:prstGeom>
          <a:noFill/>
          <a:ln>
            <a:noFill/>
          </a:ln>
        </p:spPr>
      </p:pic>
      <p:sp>
        <p:nvSpPr>
          <p:cNvPr id="223" name="Google Shape;223;p31"/>
          <p:cNvSpPr txBox="1"/>
          <p:nvPr>
            <p:ph type="title"/>
          </p:nvPr>
        </p:nvSpPr>
        <p:spPr>
          <a:xfrm>
            <a:off x="258200" y="275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Recommendations to McDonald Institute</a:t>
            </a:r>
            <a:endParaRPr/>
          </a:p>
        </p:txBody>
      </p:sp>
      <p:sp>
        <p:nvSpPr>
          <p:cNvPr id="224" name="Google Shape;224;p31"/>
          <p:cNvSpPr txBox="1"/>
          <p:nvPr>
            <p:ph idx="1" type="body"/>
          </p:nvPr>
        </p:nvSpPr>
        <p:spPr>
          <a:xfrm>
            <a:off x="604725" y="1277275"/>
            <a:ext cx="3850200" cy="12945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1200"/>
              </a:spcAft>
              <a:buNone/>
            </a:pPr>
            <a:r>
              <a:rPr lang="en">
                <a:solidFill>
                  <a:schemeClr val="dk1"/>
                </a:solidFill>
              </a:rPr>
              <a:t>Observation: The broader MI community doesn’t necessarily know they belong to this community. And those that do, don’t know who else is in it.</a:t>
            </a:r>
            <a:endParaRPr>
              <a:solidFill>
                <a:schemeClr val="dk1"/>
              </a:solidFill>
            </a:endParaRPr>
          </a:p>
        </p:txBody>
      </p:sp>
      <p:pic>
        <p:nvPicPr>
          <p:cNvPr id="225" name="Google Shape;225;p31"/>
          <p:cNvPicPr preferRelativeResize="0"/>
          <p:nvPr/>
        </p:nvPicPr>
        <p:blipFill>
          <a:blip r:embed="rId4">
            <a:alphaModFix/>
          </a:blip>
          <a:stretch>
            <a:fillRect/>
          </a:stretch>
        </p:blipFill>
        <p:spPr>
          <a:xfrm>
            <a:off x="6223975" y="777900"/>
            <a:ext cx="1782150" cy="1659250"/>
          </a:xfrm>
          <a:prstGeom prst="rect">
            <a:avLst/>
          </a:prstGeom>
          <a:noFill/>
          <a:ln>
            <a:noFill/>
          </a:ln>
        </p:spPr>
      </p:pic>
      <p:sp>
        <p:nvSpPr>
          <p:cNvPr id="226" name="Google Shape;226;p31"/>
          <p:cNvSpPr txBox="1"/>
          <p:nvPr>
            <p:ph idx="1" type="body"/>
          </p:nvPr>
        </p:nvSpPr>
        <p:spPr>
          <a:xfrm>
            <a:off x="4242475" y="2854425"/>
            <a:ext cx="4824600" cy="1210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solidFill>
                  <a:schemeClr val="dk1"/>
                </a:solidFill>
              </a:rPr>
              <a:t>Our hope: </a:t>
            </a:r>
            <a:r>
              <a:rPr lang="en">
                <a:solidFill>
                  <a:schemeClr val="dk1"/>
                </a:solidFill>
              </a:rPr>
              <a:t>Increase MI national connectivity</a:t>
            </a:r>
            <a:endParaRPr>
              <a:solidFill>
                <a:schemeClr val="dk1"/>
              </a:solidFill>
            </a:endParaRPr>
          </a:p>
          <a:p>
            <a:pPr indent="0" lvl="0" marL="0" rtl="0" algn="l">
              <a:spcBef>
                <a:spcPts val="1200"/>
              </a:spcBef>
              <a:spcAft>
                <a:spcPts val="1200"/>
              </a:spcAft>
              <a:buNone/>
            </a:pPr>
            <a:r>
              <a:t/>
            </a:r>
            <a:endParaRPr>
              <a:solidFill>
                <a:schemeClr val="dk1"/>
              </a:solidFill>
            </a:endParaRPr>
          </a:p>
        </p:txBody>
      </p:sp>
      <p:sp>
        <p:nvSpPr>
          <p:cNvPr id="227" name="Google Shape;227;p31"/>
          <p:cNvSpPr txBox="1"/>
          <p:nvPr>
            <p:ph idx="1" type="body"/>
          </p:nvPr>
        </p:nvSpPr>
        <p:spPr>
          <a:xfrm>
            <a:off x="187425" y="4167300"/>
            <a:ext cx="4456500" cy="802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Proposal: Increase </a:t>
            </a:r>
            <a:r>
              <a:rPr lang="en">
                <a:solidFill>
                  <a:schemeClr val="dk1"/>
                </a:solidFill>
              </a:rPr>
              <a:t>in-person </a:t>
            </a:r>
            <a:r>
              <a:rPr lang="en">
                <a:solidFill>
                  <a:schemeClr val="dk1"/>
                </a:solidFill>
              </a:rPr>
              <a:t>networking opportunities </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4"/>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64" name="Google Shape;64;p14"/>
          <p:cNvSpPr txBox="1"/>
          <p:nvPr/>
        </p:nvSpPr>
        <p:spPr>
          <a:xfrm>
            <a:off x="589825" y="1557200"/>
            <a:ext cx="6834300" cy="15318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2917">
                <a:solidFill>
                  <a:schemeClr val="dk1"/>
                </a:solidFill>
                <a:latin typeface="Open Sans SemiBold"/>
                <a:ea typeface="Open Sans SemiBold"/>
                <a:cs typeface="Open Sans SemiBold"/>
                <a:sym typeface="Open Sans SemiBold"/>
              </a:rPr>
              <a:t>McDonald Institute </a:t>
            </a:r>
            <a:endParaRPr sz="2917">
              <a:solidFill>
                <a:schemeClr val="dk1"/>
              </a:solidFill>
              <a:latin typeface="Open Sans SemiBold"/>
              <a:ea typeface="Open Sans SemiBold"/>
              <a:cs typeface="Open Sans SemiBold"/>
              <a:sym typeface="Open Sans SemiBold"/>
            </a:endParaRPr>
          </a:p>
          <a:p>
            <a:pPr indent="0" lvl="0" marL="0" rtl="0" algn="l">
              <a:lnSpc>
                <a:spcPct val="95000"/>
              </a:lnSpc>
              <a:spcBef>
                <a:spcPts val="0"/>
              </a:spcBef>
              <a:spcAft>
                <a:spcPts val="0"/>
              </a:spcAft>
              <a:buNone/>
            </a:pPr>
            <a:r>
              <a:rPr b="1" lang="en" sz="2917">
                <a:solidFill>
                  <a:schemeClr val="dk1"/>
                </a:solidFill>
                <a:latin typeface="Open Sans"/>
                <a:ea typeface="Open Sans"/>
                <a:cs typeface="Open Sans"/>
                <a:sym typeface="Open Sans"/>
              </a:rPr>
              <a:t>Highly Qualified Personnel</a:t>
            </a:r>
            <a:r>
              <a:rPr lang="en" sz="2917">
                <a:solidFill>
                  <a:schemeClr val="dk1"/>
                </a:solidFill>
                <a:latin typeface="Open Sans SemiBold"/>
                <a:ea typeface="Open Sans SemiBold"/>
                <a:cs typeface="Open Sans SemiBold"/>
                <a:sym typeface="Open Sans SemiBold"/>
              </a:rPr>
              <a:t> </a:t>
            </a:r>
            <a:endParaRPr sz="2917">
              <a:solidFill>
                <a:schemeClr val="dk1"/>
              </a:solidFill>
              <a:latin typeface="Open Sans SemiBold"/>
              <a:ea typeface="Open Sans SemiBold"/>
              <a:cs typeface="Open Sans SemiBold"/>
              <a:sym typeface="Open Sans SemiBold"/>
            </a:endParaRPr>
          </a:p>
          <a:p>
            <a:pPr indent="0" lvl="0" marL="0" rtl="0" algn="l">
              <a:lnSpc>
                <a:spcPct val="95000"/>
              </a:lnSpc>
              <a:spcBef>
                <a:spcPts val="0"/>
              </a:spcBef>
              <a:spcAft>
                <a:spcPts val="0"/>
              </a:spcAft>
              <a:buNone/>
            </a:pPr>
            <a:r>
              <a:rPr lang="en" sz="2917">
                <a:solidFill>
                  <a:schemeClr val="dk1"/>
                </a:solidFill>
                <a:latin typeface="Open Sans SemiBold"/>
                <a:ea typeface="Open Sans SemiBold"/>
                <a:cs typeface="Open Sans SemiBold"/>
                <a:sym typeface="Open Sans SemiBold"/>
              </a:rPr>
              <a:t>Advisory Committee</a:t>
            </a:r>
            <a:endParaRPr sz="2800">
              <a:latin typeface="Open Sans SemiBold"/>
              <a:ea typeface="Open Sans SemiBold"/>
              <a:cs typeface="Open Sans SemiBold"/>
              <a:sym typeface="Open Sans SemiBold"/>
            </a:endParaRPr>
          </a:p>
        </p:txBody>
      </p:sp>
      <p:pic>
        <p:nvPicPr>
          <p:cNvPr id="65" name="Google Shape;65;p14"/>
          <p:cNvPicPr preferRelativeResize="0"/>
          <p:nvPr/>
        </p:nvPicPr>
        <p:blipFill>
          <a:blip r:embed="rId4">
            <a:alphaModFix/>
          </a:blip>
          <a:stretch>
            <a:fillRect/>
          </a:stretch>
        </p:blipFill>
        <p:spPr>
          <a:xfrm>
            <a:off x="0" y="-4"/>
            <a:ext cx="9144000" cy="178308"/>
          </a:xfrm>
          <a:prstGeom prst="rect">
            <a:avLst/>
          </a:prstGeom>
          <a:noFill/>
          <a:ln>
            <a:noFill/>
          </a:ln>
        </p:spPr>
      </p:pic>
      <p:sp>
        <p:nvSpPr>
          <p:cNvPr id="66" name="Google Shape;66;p14"/>
          <p:cNvSpPr txBox="1"/>
          <p:nvPr>
            <p:ph idx="1" type="subTitle"/>
          </p:nvPr>
        </p:nvSpPr>
        <p:spPr>
          <a:xfrm>
            <a:off x="6524038" y="43862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67" name="Google Shape;67;p14"/>
          <p:cNvPicPr preferRelativeResize="0"/>
          <p:nvPr/>
        </p:nvPicPr>
        <p:blipFill>
          <a:blip r:embed="rId5">
            <a:alphaModFix/>
          </a:blip>
          <a:stretch>
            <a:fillRect/>
          </a:stretch>
        </p:blipFill>
        <p:spPr>
          <a:xfrm>
            <a:off x="7293700" y="2729050"/>
            <a:ext cx="1580800" cy="1580800"/>
          </a:xfrm>
          <a:prstGeom prst="rect">
            <a:avLst/>
          </a:prstGeom>
          <a:noFill/>
          <a:ln>
            <a:noFill/>
          </a:ln>
        </p:spPr>
      </p:pic>
      <p:sp>
        <p:nvSpPr>
          <p:cNvPr id="68" name="Google Shape;68;p14"/>
          <p:cNvSpPr txBox="1"/>
          <p:nvPr>
            <p:ph type="ctrTitle"/>
          </p:nvPr>
        </p:nvSpPr>
        <p:spPr>
          <a:xfrm>
            <a:off x="589825" y="807500"/>
            <a:ext cx="6255300" cy="79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b="1" lang="en" sz="6280">
                <a:latin typeface="Open Sans"/>
                <a:ea typeface="Open Sans"/>
                <a:cs typeface="Open Sans"/>
                <a:sym typeface="Open Sans"/>
              </a:rPr>
              <a:t>MI-HQPAC</a:t>
            </a:r>
            <a:endParaRPr b="1" sz="6280">
              <a:latin typeface="Open Sans"/>
              <a:ea typeface="Open Sans"/>
              <a:cs typeface="Open Sans"/>
              <a:sym typeface="Open Sans"/>
            </a:endParaRPr>
          </a:p>
        </p:txBody>
      </p:sp>
      <p:sp>
        <p:nvSpPr>
          <p:cNvPr id="69" name="Google Shape;69;p14"/>
          <p:cNvSpPr txBox="1"/>
          <p:nvPr/>
        </p:nvSpPr>
        <p:spPr>
          <a:xfrm>
            <a:off x="589825" y="3178125"/>
            <a:ext cx="6548700" cy="10827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2917">
                <a:solidFill>
                  <a:schemeClr val="dk1"/>
                </a:solidFill>
                <a:latin typeface="Open Sans SemiBold"/>
                <a:ea typeface="Open Sans SemiBold"/>
                <a:cs typeface="Open Sans SemiBold"/>
                <a:sym typeface="Open Sans SemiBold"/>
              </a:rPr>
              <a:t>…Also</a:t>
            </a:r>
            <a:endParaRPr sz="2917">
              <a:solidFill>
                <a:schemeClr val="dk1"/>
              </a:solidFill>
              <a:latin typeface="Open Sans SemiBold"/>
              <a:ea typeface="Open Sans SemiBold"/>
              <a:cs typeface="Open Sans SemiBold"/>
              <a:sym typeface="Open Sans SemiBold"/>
            </a:endParaRPr>
          </a:p>
          <a:p>
            <a:pPr indent="0" lvl="0" marL="0" rtl="0" algn="l">
              <a:lnSpc>
                <a:spcPct val="95000"/>
              </a:lnSpc>
              <a:spcBef>
                <a:spcPts val="0"/>
              </a:spcBef>
              <a:spcAft>
                <a:spcPts val="0"/>
              </a:spcAft>
              <a:buNone/>
            </a:pPr>
            <a:r>
              <a:rPr lang="en" sz="2917">
                <a:solidFill>
                  <a:schemeClr val="dk1"/>
                </a:solidFill>
                <a:latin typeface="Open Sans SemiBold"/>
                <a:ea typeface="Open Sans SemiBold"/>
                <a:cs typeface="Open Sans SemiBold"/>
                <a:sym typeface="Open Sans SemiBold"/>
              </a:rPr>
              <a:t>Advocacy/Action/Advancement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1000"/>
                                        <p:tgtEl>
                                          <p:spTgt spid="6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1" name="Shape 231"/>
        <p:cNvGrpSpPr/>
        <p:nvPr/>
      </p:nvGrpSpPr>
      <p:grpSpPr>
        <a:xfrm>
          <a:off x="0" y="0"/>
          <a:ext cx="0" cy="0"/>
          <a:chOff x="0" y="0"/>
          <a:chExt cx="0" cy="0"/>
        </a:xfrm>
      </p:grpSpPr>
      <p:pic>
        <p:nvPicPr>
          <p:cNvPr id="232" name="Google Shape;232;p32"/>
          <p:cNvPicPr preferRelativeResize="0"/>
          <p:nvPr/>
        </p:nvPicPr>
        <p:blipFill>
          <a:blip r:embed="rId3">
            <a:alphaModFix/>
          </a:blip>
          <a:stretch>
            <a:fillRect/>
          </a:stretch>
        </p:blipFill>
        <p:spPr>
          <a:xfrm>
            <a:off x="479925" y="4086325"/>
            <a:ext cx="4582574" cy="976175"/>
          </a:xfrm>
          <a:prstGeom prst="rect">
            <a:avLst/>
          </a:prstGeom>
          <a:noFill/>
          <a:ln>
            <a:noFill/>
          </a:ln>
        </p:spPr>
      </p:pic>
      <p:pic>
        <p:nvPicPr>
          <p:cNvPr id="233" name="Google Shape;233;p32"/>
          <p:cNvPicPr preferRelativeResize="0"/>
          <p:nvPr/>
        </p:nvPicPr>
        <p:blipFill>
          <a:blip r:embed="rId3">
            <a:alphaModFix/>
          </a:blip>
          <a:stretch>
            <a:fillRect/>
          </a:stretch>
        </p:blipFill>
        <p:spPr>
          <a:xfrm>
            <a:off x="3925225" y="2527875"/>
            <a:ext cx="5276850" cy="1414975"/>
          </a:xfrm>
          <a:prstGeom prst="rect">
            <a:avLst/>
          </a:prstGeom>
          <a:noFill/>
          <a:ln>
            <a:noFill/>
          </a:ln>
        </p:spPr>
      </p:pic>
      <p:pic>
        <p:nvPicPr>
          <p:cNvPr id="234" name="Google Shape;234;p32"/>
          <p:cNvPicPr preferRelativeResize="0"/>
          <p:nvPr/>
        </p:nvPicPr>
        <p:blipFill>
          <a:blip r:embed="rId3">
            <a:alphaModFix/>
          </a:blip>
          <a:stretch>
            <a:fillRect/>
          </a:stretch>
        </p:blipFill>
        <p:spPr>
          <a:xfrm>
            <a:off x="190125" y="1046425"/>
            <a:ext cx="4261425" cy="1364775"/>
          </a:xfrm>
          <a:prstGeom prst="rect">
            <a:avLst/>
          </a:prstGeom>
          <a:noFill/>
          <a:ln>
            <a:noFill/>
          </a:ln>
        </p:spPr>
      </p:pic>
      <p:sp>
        <p:nvSpPr>
          <p:cNvPr id="235" name="Google Shape;235;p32"/>
          <p:cNvSpPr txBox="1"/>
          <p:nvPr>
            <p:ph type="title"/>
          </p:nvPr>
        </p:nvSpPr>
        <p:spPr>
          <a:xfrm>
            <a:off x="258200" y="275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Recommendations to McDonald Institute</a:t>
            </a:r>
            <a:endParaRPr/>
          </a:p>
        </p:txBody>
      </p:sp>
      <p:sp>
        <p:nvSpPr>
          <p:cNvPr id="236" name="Google Shape;236;p32"/>
          <p:cNvSpPr txBox="1"/>
          <p:nvPr>
            <p:ph idx="1" type="body"/>
          </p:nvPr>
        </p:nvSpPr>
        <p:spPr>
          <a:xfrm>
            <a:off x="371850" y="1130575"/>
            <a:ext cx="3647700" cy="1115100"/>
          </a:xfrm>
          <a:prstGeom prst="rect">
            <a:avLst/>
          </a:prstGeom>
        </p:spPr>
        <p:txBody>
          <a:bodyPr anchorCtr="0" anchor="t" bIns="91425" lIns="91425" spcFirstLastPara="1" rIns="91425" wrap="square" tIns="91425">
            <a:normAutofit fontScale="70000"/>
          </a:bodyPr>
          <a:lstStyle/>
          <a:p>
            <a:pPr indent="0" lvl="0" marL="0" rtl="0" algn="l">
              <a:spcBef>
                <a:spcPts val="0"/>
              </a:spcBef>
              <a:spcAft>
                <a:spcPts val="1200"/>
              </a:spcAft>
              <a:buNone/>
            </a:pPr>
            <a:r>
              <a:rPr lang="en">
                <a:solidFill>
                  <a:schemeClr val="dk1"/>
                </a:solidFill>
              </a:rPr>
              <a:t>Observation: HQP dedicate a lot of time to equity issues, and outreach efforts, that can take away from progressing through their studies / doing other professional development</a:t>
            </a:r>
            <a:endParaRPr>
              <a:solidFill>
                <a:schemeClr val="dk1"/>
              </a:solidFill>
            </a:endParaRPr>
          </a:p>
        </p:txBody>
      </p:sp>
      <p:pic>
        <p:nvPicPr>
          <p:cNvPr id="237" name="Google Shape;237;p32"/>
          <p:cNvPicPr preferRelativeResize="0"/>
          <p:nvPr/>
        </p:nvPicPr>
        <p:blipFill>
          <a:blip r:embed="rId4">
            <a:alphaModFix/>
          </a:blip>
          <a:stretch>
            <a:fillRect/>
          </a:stretch>
        </p:blipFill>
        <p:spPr>
          <a:xfrm>
            <a:off x="6223975" y="777900"/>
            <a:ext cx="1782150" cy="1659250"/>
          </a:xfrm>
          <a:prstGeom prst="rect">
            <a:avLst/>
          </a:prstGeom>
          <a:noFill/>
          <a:ln>
            <a:noFill/>
          </a:ln>
        </p:spPr>
      </p:pic>
      <p:sp>
        <p:nvSpPr>
          <p:cNvPr id="238" name="Google Shape;238;p32"/>
          <p:cNvSpPr txBox="1"/>
          <p:nvPr>
            <p:ph idx="1" type="body"/>
          </p:nvPr>
        </p:nvSpPr>
        <p:spPr>
          <a:xfrm>
            <a:off x="4151350" y="2732038"/>
            <a:ext cx="4824600" cy="1210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rPr>
              <a:t>Our hope:  Facilitate HQP skill development</a:t>
            </a:r>
            <a:endParaRPr>
              <a:solidFill>
                <a:schemeClr val="dk1"/>
              </a:solidFill>
            </a:endParaRPr>
          </a:p>
        </p:txBody>
      </p:sp>
      <p:sp>
        <p:nvSpPr>
          <p:cNvPr id="239" name="Google Shape;239;p32"/>
          <p:cNvSpPr txBox="1"/>
          <p:nvPr>
            <p:ph idx="1" type="body"/>
          </p:nvPr>
        </p:nvSpPr>
        <p:spPr>
          <a:xfrm>
            <a:off x="604725" y="4059525"/>
            <a:ext cx="4261500" cy="1083900"/>
          </a:xfrm>
          <a:prstGeom prst="rect">
            <a:avLst/>
          </a:prstGeom>
        </p:spPr>
        <p:txBody>
          <a:bodyPr anchorCtr="0" anchor="t" bIns="91425" lIns="91425" spcFirstLastPara="1" rIns="91425" wrap="square" tIns="91425">
            <a:normAutofit fontScale="77500"/>
          </a:bodyPr>
          <a:lstStyle/>
          <a:p>
            <a:pPr indent="0" lvl="0" marL="0" rtl="0" algn="l">
              <a:spcBef>
                <a:spcPts val="0"/>
              </a:spcBef>
              <a:spcAft>
                <a:spcPts val="0"/>
              </a:spcAft>
              <a:buClr>
                <a:schemeClr val="dk1"/>
              </a:buClr>
              <a:buSzPct val="61111"/>
              <a:buFont typeface="Arial"/>
              <a:buNone/>
            </a:pPr>
            <a:r>
              <a:rPr lang="en">
                <a:solidFill>
                  <a:schemeClr val="dk1"/>
                </a:solidFill>
              </a:rPr>
              <a:t>Our proposal: </a:t>
            </a:r>
            <a:r>
              <a:rPr lang="en">
                <a:solidFill>
                  <a:schemeClr val="dk1"/>
                </a:solidFill>
              </a:rPr>
              <a:t>Outreach honorarium to supervisor so HQP can attend professional development.</a:t>
            </a:r>
            <a:endParaRPr>
              <a:solidFill>
                <a:schemeClr val="dk1"/>
              </a:solidFill>
            </a:endParaRPr>
          </a:p>
          <a:p>
            <a:pPr indent="0" lvl="0" marL="0" rtl="0" algn="l">
              <a:spcBef>
                <a:spcPts val="1200"/>
              </a:spcBef>
              <a:spcAft>
                <a:spcPts val="1200"/>
              </a:spcAft>
              <a:buNone/>
            </a:pPr>
            <a:r>
              <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3" name="Shape 243"/>
        <p:cNvGrpSpPr/>
        <p:nvPr/>
      </p:nvGrpSpPr>
      <p:grpSpPr>
        <a:xfrm>
          <a:off x="0" y="0"/>
          <a:ext cx="0" cy="0"/>
          <a:chOff x="0" y="0"/>
          <a:chExt cx="0" cy="0"/>
        </a:xfrm>
      </p:grpSpPr>
      <p:pic>
        <p:nvPicPr>
          <p:cNvPr id="244" name="Google Shape;244;p33"/>
          <p:cNvPicPr preferRelativeResize="0"/>
          <p:nvPr/>
        </p:nvPicPr>
        <p:blipFill>
          <a:blip r:embed="rId3">
            <a:alphaModFix/>
          </a:blip>
          <a:stretch>
            <a:fillRect/>
          </a:stretch>
        </p:blipFill>
        <p:spPr>
          <a:xfrm>
            <a:off x="479925" y="4086325"/>
            <a:ext cx="4582574" cy="802300"/>
          </a:xfrm>
          <a:prstGeom prst="rect">
            <a:avLst/>
          </a:prstGeom>
          <a:noFill/>
          <a:ln>
            <a:noFill/>
          </a:ln>
        </p:spPr>
      </p:pic>
      <p:pic>
        <p:nvPicPr>
          <p:cNvPr id="245" name="Google Shape;245;p33"/>
          <p:cNvPicPr preferRelativeResize="0"/>
          <p:nvPr/>
        </p:nvPicPr>
        <p:blipFill>
          <a:blip r:embed="rId3">
            <a:alphaModFix/>
          </a:blip>
          <a:stretch>
            <a:fillRect/>
          </a:stretch>
        </p:blipFill>
        <p:spPr>
          <a:xfrm>
            <a:off x="3925225" y="2527875"/>
            <a:ext cx="5276850" cy="1414975"/>
          </a:xfrm>
          <a:prstGeom prst="rect">
            <a:avLst/>
          </a:prstGeom>
          <a:noFill/>
          <a:ln>
            <a:noFill/>
          </a:ln>
        </p:spPr>
      </p:pic>
      <p:pic>
        <p:nvPicPr>
          <p:cNvPr id="246" name="Google Shape;246;p33"/>
          <p:cNvPicPr preferRelativeResize="0"/>
          <p:nvPr/>
        </p:nvPicPr>
        <p:blipFill>
          <a:blip r:embed="rId3">
            <a:alphaModFix/>
          </a:blip>
          <a:stretch>
            <a:fillRect/>
          </a:stretch>
        </p:blipFill>
        <p:spPr>
          <a:xfrm>
            <a:off x="382500" y="1206975"/>
            <a:ext cx="4261425" cy="802300"/>
          </a:xfrm>
          <a:prstGeom prst="rect">
            <a:avLst/>
          </a:prstGeom>
          <a:noFill/>
          <a:ln>
            <a:noFill/>
          </a:ln>
        </p:spPr>
      </p:pic>
      <p:sp>
        <p:nvSpPr>
          <p:cNvPr id="247" name="Google Shape;247;p33"/>
          <p:cNvSpPr txBox="1"/>
          <p:nvPr>
            <p:ph type="title"/>
          </p:nvPr>
        </p:nvSpPr>
        <p:spPr>
          <a:xfrm>
            <a:off x="258200" y="275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Recommendations to McDonald Institute</a:t>
            </a:r>
            <a:endParaRPr/>
          </a:p>
        </p:txBody>
      </p:sp>
      <p:sp>
        <p:nvSpPr>
          <p:cNvPr id="248" name="Google Shape;248;p33"/>
          <p:cNvSpPr txBox="1"/>
          <p:nvPr>
            <p:ph idx="1" type="body"/>
          </p:nvPr>
        </p:nvSpPr>
        <p:spPr>
          <a:xfrm>
            <a:off x="604725" y="1277275"/>
            <a:ext cx="3647700" cy="7320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1200"/>
              </a:spcAft>
              <a:buNone/>
            </a:pPr>
            <a:r>
              <a:rPr lang="en">
                <a:solidFill>
                  <a:schemeClr val="dk1"/>
                </a:solidFill>
              </a:rPr>
              <a:t>Observation: NSERC awards increased and cost of living increasing</a:t>
            </a:r>
            <a:endParaRPr>
              <a:solidFill>
                <a:schemeClr val="dk1"/>
              </a:solidFill>
            </a:endParaRPr>
          </a:p>
        </p:txBody>
      </p:sp>
      <p:pic>
        <p:nvPicPr>
          <p:cNvPr id="249" name="Google Shape;249;p33"/>
          <p:cNvPicPr preferRelativeResize="0"/>
          <p:nvPr/>
        </p:nvPicPr>
        <p:blipFill>
          <a:blip r:embed="rId4">
            <a:alphaModFix/>
          </a:blip>
          <a:stretch>
            <a:fillRect/>
          </a:stretch>
        </p:blipFill>
        <p:spPr>
          <a:xfrm>
            <a:off x="6223975" y="777900"/>
            <a:ext cx="1782150" cy="1659250"/>
          </a:xfrm>
          <a:prstGeom prst="rect">
            <a:avLst/>
          </a:prstGeom>
          <a:noFill/>
          <a:ln>
            <a:noFill/>
          </a:ln>
        </p:spPr>
      </p:pic>
      <p:sp>
        <p:nvSpPr>
          <p:cNvPr id="250" name="Google Shape;250;p33"/>
          <p:cNvSpPr txBox="1"/>
          <p:nvPr>
            <p:ph idx="1" type="body"/>
          </p:nvPr>
        </p:nvSpPr>
        <p:spPr>
          <a:xfrm>
            <a:off x="4151350" y="2732038"/>
            <a:ext cx="4824600" cy="12108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Clr>
                <a:schemeClr val="dk1"/>
              </a:buClr>
              <a:buSzPts val="1100"/>
              <a:buFont typeface="Arial"/>
              <a:buNone/>
            </a:pPr>
            <a:r>
              <a:rPr lang="en">
                <a:solidFill>
                  <a:schemeClr val="dk1"/>
                </a:solidFill>
              </a:rPr>
              <a:t>Our hope: Financial support of HQP for an improved standard of living</a:t>
            </a:r>
            <a:endParaRPr>
              <a:solidFill>
                <a:schemeClr val="dk1"/>
              </a:solidFill>
            </a:endParaRPr>
          </a:p>
          <a:p>
            <a:pPr indent="0" lvl="0" marL="0" rtl="0" algn="l">
              <a:spcBef>
                <a:spcPts val="1200"/>
              </a:spcBef>
              <a:spcAft>
                <a:spcPts val="1200"/>
              </a:spcAft>
              <a:buNone/>
            </a:pPr>
            <a:r>
              <a:t/>
            </a:r>
            <a:endParaRPr>
              <a:solidFill>
                <a:schemeClr val="dk1"/>
              </a:solidFill>
            </a:endParaRPr>
          </a:p>
        </p:txBody>
      </p:sp>
      <p:sp>
        <p:nvSpPr>
          <p:cNvPr id="251" name="Google Shape;251;p33"/>
          <p:cNvSpPr txBox="1"/>
          <p:nvPr>
            <p:ph idx="1" type="body"/>
          </p:nvPr>
        </p:nvSpPr>
        <p:spPr>
          <a:xfrm>
            <a:off x="604725" y="4121475"/>
            <a:ext cx="4190100" cy="732000"/>
          </a:xfrm>
          <a:prstGeom prst="rect">
            <a:avLst/>
          </a:prstGeom>
        </p:spPr>
        <p:txBody>
          <a:bodyPr anchorCtr="0" anchor="t" bIns="91425" lIns="91425" spcFirstLastPara="1" rIns="91425" wrap="square" tIns="91425">
            <a:normAutofit fontScale="77500"/>
          </a:bodyPr>
          <a:lstStyle/>
          <a:p>
            <a:pPr indent="0" lvl="0" marL="0" rtl="0" algn="l">
              <a:spcBef>
                <a:spcPts val="0"/>
              </a:spcBef>
              <a:spcAft>
                <a:spcPts val="1200"/>
              </a:spcAft>
              <a:buNone/>
            </a:pPr>
            <a:r>
              <a:rPr lang="en">
                <a:solidFill>
                  <a:schemeClr val="dk1"/>
                </a:solidFill>
              </a:rPr>
              <a:t>Our proposal: I</a:t>
            </a:r>
            <a:r>
              <a:rPr lang="en">
                <a:solidFill>
                  <a:schemeClr val="dk1"/>
                </a:solidFill>
              </a:rPr>
              <a:t>ncrease the number and amount of HQP pooled resources, pooled ticket</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34"/>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257" name="Google Shape;257;p34"/>
          <p:cNvPicPr preferRelativeResize="0"/>
          <p:nvPr/>
        </p:nvPicPr>
        <p:blipFill>
          <a:blip r:embed="rId4">
            <a:alphaModFix/>
          </a:blip>
          <a:stretch>
            <a:fillRect/>
          </a:stretch>
        </p:blipFill>
        <p:spPr>
          <a:xfrm>
            <a:off x="0" y="-4"/>
            <a:ext cx="9144000" cy="178308"/>
          </a:xfrm>
          <a:prstGeom prst="rect">
            <a:avLst/>
          </a:prstGeom>
          <a:noFill/>
          <a:ln>
            <a:noFill/>
          </a:ln>
        </p:spPr>
      </p:pic>
      <p:sp>
        <p:nvSpPr>
          <p:cNvPr id="258" name="Google Shape;258;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HQPAC New Recommendations</a:t>
            </a:r>
            <a:endParaRPr b="1"/>
          </a:p>
        </p:txBody>
      </p:sp>
      <p:sp>
        <p:nvSpPr>
          <p:cNvPr id="259" name="Google Shape;259;p34"/>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Annual meeting</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Broader topics of talks like community projects</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Improve networking connecting PIs to soon-to be looking students/postdocs</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Astroparticle thesis awards</a:t>
            </a:r>
            <a:endParaRPr sz="19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Give a talk about their thesis project</a:t>
            </a:r>
            <a:endParaRPr sz="1900">
              <a:solidFill>
                <a:schemeClr val="dk1"/>
              </a:solidFill>
            </a:endParaRPr>
          </a:p>
          <a:p>
            <a:pPr indent="0" lvl="0" marL="0" rtl="0" algn="l">
              <a:spcBef>
                <a:spcPts val="1200"/>
              </a:spcBef>
              <a:spcAft>
                <a:spcPts val="1200"/>
              </a:spcAft>
              <a:buNone/>
            </a:pPr>
            <a:r>
              <a:t/>
            </a:r>
            <a:endParaRPr sz="190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3" name="Shape 263"/>
        <p:cNvGrpSpPr/>
        <p:nvPr/>
      </p:nvGrpSpPr>
      <p:grpSpPr>
        <a:xfrm>
          <a:off x="0" y="0"/>
          <a:ext cx="0" cy="0"/>
          <a:chOff x="0" y="0"/>
          <a:chExt cx="0" cy="0"/>
        </a:xfrm>
      </p:grpSpPr>
      <p:sp>
        <p:nvSpPr>
          <p:cNvPr id="264" name="Google Shape;26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1200"/>
              </a:spcAft>
              <a:buClr>
                <a:schemeClr val="dk1"/>
              </a:buClr>
              <a:buSzPct val="61111"/>
              <a:buFont typeface="Arial"/>
              <a:buNone/>
            </a:pPr>
            <a:r>
              <a:rPr b="1" lang="en" sz="1800">
                <a:solidFill>
                  <a:schemeClr val="dk2"/>
                </a:solidFill>
              </a:rPr>
              <a:t>Suggestions for HQPAC:</a:t>
            </a:r>
            <a:endParaRPr b="1"/>
          </a:p>
        </p:txBody>
      </p:sp>
      <p:sp>
        <p:nvSpPr>
          <p:cNvPr id="265" name="Google Shape;265;p3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HQPAC newsletter? </a:t>
            </a:r>
            <a:endParaRPr/>
          </a:p>
          <a:p>
            <a:pPr indent="0" lvl="0" marL="0" rtl="0" algn="l">
              <a:spcBef>
                <a:spcPts val="1200"/>
              </a:spcBef>
              <a:spcAft>
                <a:spcPts val="0"/>
              </a:spcAft>
              <a:buNone/>
            </a:pPr>
            <a:r>
              <a:rPr lang="en"/>
              <a:t>How can we provide something more regular to the community? Maintain a presence. Job listings, funding calls, conderences, link to the next open meeting. </a:t>
            </a:r>
            <a:endParaRPr/>
          </a:p>
          <a:p>
            <a:pPr indent="0" lvl="0" marL="0" rtl="0" algn="l">
              <a:spcBef>
                <a:spcPts val="1200"/>
              </a:spcBef>
              <a:spcAft>
                <a:spcPts val="0"/>
              </a:spcAft>
              <a:buNone/>
            </a:pPr>
            <a:r>
              <a:rPr lang="en"/>
              <a:t>Share link to resource page </a:t>
            </a:r>
            <a:endParaRPr/>
          </a:p>
          <a:p>
            <a:pPr indent="0" lvl="0" marL="0" rtl="0" algn="l">
              <a:spcBef>
                <a:spcPts val="1200"/>
              </a:spcBef>
              <a:spcAft>
                <a:spcPts val="1200"/>
              </a:spcAft>
              <a:buNone/>
            </a:pPr>
            <a:r>
              <a:rPr lang="en"/>
              <a:t>Increased SNOLAB engagement with HQP</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HQPAC Survey: Where should our priorities be? </a:t>
            </a:r>
            <a:endParaRPr/>
          </a:p>
        </p:txBody>
      </p:sp>
      <p:sp>
        <p:nvSpPr>
          <p:cNvPr id="271" name="Google Shape;271;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HQP </a:t>
            </a:r>
            <a:r>
              <a:rPr lang="en">
                <a:solidFill>
                  <a:schemeClr val="dk1"/>
                </a:solidFill>
              </a:rPr>
              <a:t>Community Response (so far):</a:t>
            </a:r>
            <a:endParaRPr>
              <a:solidFill>
                <a:schemeClr val="dk1"/>
              </a:solidFill>
            </a:endParaRPr>
          </a:p>
          <a:p>
            <a:pPr indent="-342900" lvl="0" marL="457200" rtl="0" algn="l">
              <a:spcBef>
                <a:spcPts val="1200"/>
              </a:spcBef>
              <a:spcAft>
                <a:spcPts val="0"/>
              </a:spcAft>
              <a:buSzPts val="1800"/>
              <a:buAutoNum type="arabicPeriod"/>
            </a:pPr>
            <a:r>
              <a:rPr lang="en"/>
              <a:t>Professional Development </a:t>
            </a:r>
            <a:endParaRPr/>
          </a:p>
          <a:p>
            <a:pPr indent="-342900" lvl="0" marL="457200" rtl="0" algn="l">
              <a:spcBef>
                <a:spcPts val="0"/>
              </a:spcBef>
              <a:spcAft>
                <a:spcPts val="0"/>
              </a:spcAft>
              <a:buSzPts val="1800"/>
              <a:buAutoNum type="arabicPeriod"/>
            </a:pPr>
            <a:r>
              <a:rPr lang="en"/>
              <a:t>Mental Health</a:t>
            </a:r>
            <a:endParaRPr/>
          </a:p>
          <a:p>
            <a:pPr indent="-342900" lvl="0" marL="457200" rtl="0" algn="l">
              <a:spcBef>
                <a:spcPts val="0"/>
              </a:spcBef>
              <a:spcAft>
                <a:spcPts val="0"/>
              </a:spcAft>
              <a:buSzPts val="1800"/>
              <a:buAutoNum type="arabicPeriod"/>
            </a:pPr>
            <a:r>
              <a:rPr lang="en"/>
              <a:t>Research Community Events</a:t>
            </a:r>
            <a:endParaRPr/>
          </a:p>
          <a:p>
            <a:pPr indent="0" lvl="0" marL="0" rtl="0" algn="l">
              <a:spcBef>
                <a:spcPts val="1200"/>
              </a:spcBef>
              <a:spcAft>
                <a:spcPts val="0"/>
              </a:spcAft>
              <a:buNone/>
            </a:pPr>
            <a:r>
              <a:rPr lang="en" sz="1400"/>
              <a:t>(from 19 responses)</a:t>
            </a:r>
            <a:endParaRPr sz="1400"/>
          </a:p>
          <a:p>
            <a:pPr indent="0" lvl="0" marL="0" rtl="0" algn="l">
              <a:spcBef>
                <a:spcPts val="1200"/>
              </a:spcBef>
              <a:spcAft>
                <a:spcPts val="1200"/>
              </a:spcAft>
              <a:buNone/>
            </a:pPr>
            <a:r>
              <a:t/>
            </a:r>
            <a:endParaRPr/>
          </a:p>
        </p:txBody>
      </p:sp>
      <p:pic>
        <p:nvPicPr>
          <p:cNvPr id="272" name="Google Shape;272;p36"/>
          <p:cNvPicPr preferRelativeResize="0"/>
          <p:nvPr/>
        </p:nvPicPr>
        <p:blipFill>
          <a:blip r:embed="rId3">
            <a:alphaModFix/>
          </a:blip>
          <a:stretch>
            <a:fillRect/>
          </a:stretch>
        </p:blipFill>
        <p:spPr>
          <a:xfrm>
            <a:off x="5376150" y="1152475"/>
            <a:ext cx="3456148" cy="3456148"/>
          </a:xfrm>
          <a:prstGeom prst="rect">
            <a:avLst/>
          </a:prstGeom>
          <a:noFill/>
          <a:ln>
            <a:noFill/>
          </a:ln>
        </p:spPr>
      </p:pic>
      <p:sp>
        <p:nvSpPr>
          <p:cNvPr id="273" name="Google Shape;273;p36"/>
          <p:cNvSpPr txBox="1"/>
          <p:nvPr/>
        </p:nvSpPr>
        <p:spPr>
          <a:xfrm>
            <a:off x="5604225" y="4430325"/>
            <a:ext cx="30000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lang="en" sz="1800" u="sng">
                <a:solidFill>
                  <a:schemeClr val="accent5"/>
                </a:solidFill>
                <a:hlinkClick r:id="rId4">
                  <a:extLst>
                    <a:ext uri="{A12FA001-AC4F-418D-AE19-62706E023703}">
                      <ahyp:hlinkClr val="tx"/>
                    </a:ext>
                  </a:extLst>
                </a:hlinkClick>
              </a:rPr>
              <a:t>https://l.ead.me/hqp-survey</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pic>
        <p:nvPicPr>
          <p:cNvPr id="278" name="Google Shape;278;p37"/>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279" name="Google Shape;279;p37"/>
          <p:cNvSpPr txBox="1"/>
          <p:nvPr>
            <p:ph idx="1" type="subTitle"/>
          </p:nvPr>
        </p:nvSpPr>
        <p:spPr>
          <a:xfrm>
            <a:off x="525225" y="541125"/>
            <a:ext cx="4445400" cy="27075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358"/>
              <a:buNone/>
            </a:pPr>
            <a:r>
              <a:t/>
            </a:r>
            <a:endParaRPr sz="2200">
              <a:solidFill>
                <a:schemeClr val="dk1"/>
              </a:solidFill>
            </a:endParaRPr>
          </a:p>
          <a:p>
            <a:pPr indent="0" lvl="0" marL="0" rtl="0" algn="l">
              <a:lnSpc>
                <a:spcPct val="95000"/>
              </a:lnSpc>
              <a:spcBef>
                <a:spcPts val="0"/>
              </a:spcBef>
              <a:spcAft>
                <a:spcPts val="0"/>
              </a:spcAft>
              <a:buSzPts val="358"/>
              <a:buNone/>
            </a:pPr>
            <a:r>
              <a:rPr b="1" lang="en" sz="2200">
                <a:solidFill>
                  <a:schemeClr val="dk1"/>
                </a:solidFill>
              </a:rPr>
              <a:t>The Committee welcomes you to their next Town Hall Meeting: </a:t>
            </a:r>
            <a:endParaRPr b="1" sz="2200">
              <a:solidFill>
                <a:schemeClr val="dk1"/>
              </a:solidFill>
            </a:endParaRPr>
          </a:p>
          <a:p>
            <a:pPr indent="0" lvl="0" marL="0" rtl="0" algn="l">
              <a:lnSpc>
                <a:spcPct val="95000"/>
              </a:lnSpc>
              <a:spcBef>
                <a:spcPts val="0"/>
              </a:spcBef>
              <a:spcAft>
                <a:spcPts val="0"/>
              </a:spcAft>
              <a:buSzPts val="358"/>
              <a:buNone/>
            </a:pPr>
            <a:r>
              <a:t/>
            </a:r>
            <a:endParaRPr b="1" sz="2200">
              <a:solidFill>
                <a:schemeClr val="dk1"/>
              </a:solidFill>
            </a:endParaRPr>
          </a:p>
          <a:p>
            <a:pPr indent="0" lvl="0" marL="0" rtl="0" algn="l">
              <a:lnSpc>
                <a:spcPct val="95000"/>
              </a:lnSpc>
              <a:spcBef>
                <a:spcPts val="0"/>
              </a:spcBef>
              <a:spcAft>
                <a:spcPts val="0"/>
              </a:spcAft>
              <a:buSzPts val="358"/>
              <a:buNone/>
            </a:pPr>
            <a:r>
              <a:rPr b="1" lang="en" sz="2200">
                <a:solidFill>
                  <a:schemeClr val="dk1"/>
                </a:solidFill>
              </a:rPr>
              <a:t>August 11, 2025 </a:t>
            </a:r>
            <a:endParaRPr b="1" sz="2200">
              <a:solidFill>
                <a:schemeClr val="dk1"/>
              </a:solidFill>
            </a:endParaRPr>
          </a:p>
          <a:p>
            <a:pPr indent="0" lvl="0" marL="0" rtl="0" algn="l">
              <a:lnSpc>
                <a:spcPct val="95000"/>
              </a:lnSpc>
              <a:spcBef>
                <a:spcPts val="0"/>
              </a:spcBef>
              <a:spcAft>
                <a:spcPts val="0"/>
              </a:spcAft>
              <a:buSzPts val="358"/>
              <a:buNone/>
            </a:pPr>
            <a:r>
              <a:rPr b="1" lang="en" sz="2200">
                <a:solidFill>
                  <a:schemeClr val="dk1"/>
                </a:solidFill>
              </a:rPr>
              <a:t>2:00 - 3:00 PM ET</a:t>
            </a:r>
            <a:endParaRPr b="1" sz="2200">
              <a:solidFill>
                <a:schemeClr val="dk1"/>
              </a:solidFill>
            </a:endParaRPr>
          </a:p>
          <a:p>
            <a:pPr indent="0" lvl="0" marL="0" rtl="0" algn="ctr">
              <a:lnSpc>
                <a:spcPct val="80000"/>
              </a:lnSpc>
              <a:spcBef>
                <a:spcPts val="0"/>
              </a:spcBef>
              <a:spcAft>
                <a:spcPts val="0"/>
              </a:spcAft>
              <a:buSzPts val="358"/>
              <a:buNone/>
            </a:pPr>
            <a:r>
              <a:t/>
            </a:r>
            <a:endParaRPr sz="1600">
              <a:solidFill>
                <a:schemeClr val="dk1"/>
              </a:solidFill>
            </a:endParaRPr>
          </a:p>
        </p:txBody>
      </p:sp>
      <p:pic>
        <p:nvPicPr>
          <p:cNvPr id="280" name="Google Shape;280;p37"/>
          <p:cNvPicPr preferRelativeResize="0"/>
          <p:nvPr/>
        </p:nvPicPr>
        <p:blipFill>
          <a:blip r:embed="rId4">
            <a:alphaModFix/>
          </a:blip>
          <a:stretch>
            <a:fillRect/>
          </a:stretch>
        </p:blipFill>
        <p:spPr>
          <a:xfrm>
            <a:off x="0" y="-4"/>
            <a:ext cx="9144000" cy="178308"/>
          </a:xfrm>
          <a:prstGeom prst="rect">
            <a:avLst/>
          </a:prstGeom>
          <a:noFill/>
          <a:ln>
            <a:noFill/>
          </a:ln>
        </p:spPr>
      </p:pic>
      <p:sp>
        <p:nvSpPr>
          <p:cNvPr id="281" name="Google Shape;281;p37"/>
          <p:cNvSpPr txBox="1"/>
          <p:nvPr>
            <p:ph idx="1" type="subTitle"/>
          </p:nvPr>
        </p:nvSpPr>
        <p:spPr>
          <a:xfrm>
            <a:off x="1841738" y="46831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282" name="Google Shape;282;p37"/>
          <p:cNvPicPr preferRelativeResize="0"/>
          <p:nvPr/>
        </p:nvPicPr>
        <p:blipFill>
          <a:blip r:embed="rId5">
            <a:alphaModFix/>
          </a:blip>
          <a:stretch>
            <a:fillRect/>
          </a:stretch>
        </p:blipFill>
        <p:spPr>
          <a:xfrm>
            <a:off x="4529625" y="3981325"/>
            <a:ext cx="1084349" cy="1084349"/>
          </a:xfrm>
          <a:prstGeom prst="rect">
            <a:avLst/>
          </a:prstGeom>
          <a:noFill/>
          <a:ln>
            <a:noFill/>
          </a:ln>
        </p:spPr>
      </p:pic>
      <p:pic>
        <p:nvPicPr>
          <p:cNvPr id="283" name="Google Shape;283;p37"/>
          <p:cNvPicPr preferRelativeResize="0"/>
          <p:nvPr/>
        </p:nvPicPr>
        <p:blipFill>
          <a:blip r:embed="rId6">
            <a:alphaModFix/>
          </a:blip>
          <a:stretch>
            <a:fillRect/>
          </a:stretch>
        </p:blipFill>
        <p:spPr>
          <a:xfrm>
            <a:off x="5613985" y="178300"/>
            <a:ext cx="3530015" cy="4965199"/>
          </a:xfrm>
          <a:prstGeom prst="rect">
            <a:avLst/>
          </a:prstGeom>
          <a:noFill/>
          <a:ln>
            <a:noFill/>
          </a:ln>
        </p:spPr>
      </p:pic>
      <p:sp>
        <p:nvSpPr>
          <p:cNvPr id="284" name="Google Shape;284;p37"/>
          <p:cNvSpPr txBox="1"/>
          <p:nvPr/>
        </p:nvSpPr>
        <p:spPr>
          <a:xfrm>
            <a:off x="525225" y="3981325"/>
            <a:ext cx="3750300" cy="523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b="1" lang="en" sz="2200">
                <a:solidFill>
                  <a:schemeClr val="dk1"/>
                </a:solidFill>
              </a:rPr>
              <a:t>Join the HQP Mailing List: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8" name="Shape 288"/>
        <p:cNvGrpSpPr/>
        <p:nvPr/>
      </p:nvGrpSpPr>
      <p:grpSpPr>
        <a:xfrm>
          <a:off x="0" y="0"/>
          <a:ext cx="0" cy="0"/>
          <a:chOff x="0" y="0"/>
          <a:chExt cx="0" cy="0"/>
        </a:xfrm>
      </p:grpSpPr>
      <p:pic>
        <p:nvPicPr>
          <p:cNvPr id="289" name="Google Shape;289;p38"/>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290" name="Google Shape;290;p38"/>
          <p:cNvSpPr txBox="1"/>
          <p:nvPr>
            <p:ph idx="1" type="subTitle"/>
          </p:nvPr>
        </p:nvSpPr>
        <p:spPr>
          <a:xfrm>
            <a:off x="440400" y="1733700"/>
            <a:ext cx="6645600" cy="2398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b="1" lang="en" sz="1400">
                <a:solidFill>
                  <a:schemeClr val="dk1"/>
                </a:solidFill>
              </a:rPr>
              <a:t> </a:t>
            </a:r>
            <a:endParaRPr b="1" sz="1400">
              <a:solidFill>
                <a:schemeClr val="dk1"/>
              </a:solidFill>
            </a:endParaRPr>
          </a:p>
          <a:p>
            <a:pPr indent="0" lvl="0" marL="0" rtl="0" algn="ctr">
              <a:lnSpc>
                <a:spcPct val="80000"/>
              </a:lnSpc>
              <a:spcBef>
                <a:spcPts val="0"/>
              </a:spcBef>
              <a:spcAft>
                <a:spcPts val="0"/>
              </a:spcAft>
              <a:buSzPts val="358"/>
              <a:buNone/>
            </a:pPr>
            <a:r>
              <a:t/>
            </a:r>
            <a:endParaRPr sz="1400">
              <a:solidFill>
                <a:schemeClr val="dk1"/>
              </a:solidFill>
            </a:endParaRPr>
          </a:p>
        </p:txBody>
      </p:sp>
      <p:sp>
        <p:nvSpPr>
          <p:cNvPr id="291" name="Google Shape;291;p38"/>
          <p:cNvSpPr txBox="1"/>
          <p:nvPr>
            <p:ph idx="1" type="subTitle"/>
          </p:nvPr>
        </p:nvSpPr>
        <p:spPr>
          <a:xfrm>
            <a:off x="330025" y="569850"/>
            <a:ext cx="8218500" cy="4573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200">
                <a:solidFill>
                  <a:schemeClr val="dk1"/>
                </a:solidFill>
              </a:rPr>
              <a:t>Goals:</a:t>
            </a:r>
            <a:endParaRPr b="1" sz="2200">
              <a:solidFill>
                <a:schemeClr val="dk1"/>
              </a:solidFill>
            </a:endParaRPr>
          </a:p>
          <a:p>
            <a:pPr indent="0" lvl="0" marL="0" rtl="0" algn="l">
              <a:spcBef>
                <a:spcPts val="1200"/>
              </a:spcBef>
              <a:spcAft>
                <a:spcPts val="0"/>
              </a:spcAft>
              <a:buNone/>
            </a:pPr>
            <a:r>
              <a:rPr lang="en" sz="1800">
                <a:solidFill>
                  <a:schemeClr val="dk1"/>
                </a:solidFill>
              </a:rPr>
              <a:t>Strengthen the Canadian particle-astro community</a:t>
            </a:r>
            <a:endParaRPr sz="1800">
              <a:solidFill>
                <a:schemeClr val="dk1"/>
              </a:solidFill>
            </a:endParaRPr>
          </a:p>
          <a:p>
            <a:pPr indent="-342900" lvl="0" marL="457200" rtl="0" algn="l">
              <a:spcBef>
                <a:spcPts val="1200"/>
              </a:spcBef>
              <a:spcAft>
                <a:spcPts val="0"/>
              </a:spcAft>
              <a:buClr>
                <a:schemeClr val="dk1"/>
              </a:buClr>
              <a:buSzPts val="1800"/>
              <a:buChar char="●"/>
            </a:pPr>
            <a:r>
              <a:rPr lang="en" sz="1800">
                <a:solidFill>
                  <a:schemeClr val="dk1"/>
                </a:solidFill>
              </a:rPr>
              <a:t>HQP are a unique part of the community with experiences, concerns &amp; solutions in common</a:t>
            </a:r>
            <a:endParaRPr sz="1800">
              <a:solidFill>
                <a:schemeClr val="dk1"/>
              </a:solidFill>
            </a:endParaRPr>
          </a:p>
          <a:p>
            <a:pPr indent="-342900" lvl="0" marL="457200" rtl="0" algn="l">
              <a:spcBef>
                <a:spcPts val="0"/>
              </a:spcBef>
              <a:spcAft>
                <a:spcPts val="0"/>
              </a:spcAft>
              <a:buClr>
                <a:schemeClr val="dk1"/>
              </a:buClr>
              <a:buSzPts val="1800"/>
              <a:buChar char="●"/>
            </a:pPr>
            <a:r>
              <a:rPr lang="en" sz="1800">
                <a:solidFill>
                  <a:schemeClr val="dk1"/>
                </a:solidFill>
              </a:rPr>
              <a:t>Increased connectivity generates a wealth of positive outcomes</a:t>
            </a:r>
            <a:endParaRPr sz="1800">
              <a:solidFill>
                <a:schemeClr val="dk1"/>
              </a:solidFill>
            </a:endParaRPr>
          </a:p>
          <a:p>
            <a:pPr indent="0" lvl="0" marL="0" rtl="0" algn="l">
              <a:spcBef>
                <a:spcPts val="1200"/>
              </a:spcBef>
              <a:spcAft>
                <a:spcPts val="0"/>
              </a:spcAft>
              <a:buNone/>
            </a:pPr>
            <a:r>
              <a:rPr lang="en" sz="1800">
                <a:solidFill>
                  <a:schemeClr val="dk1"/>
                </a:solidFill>
              </a:rPr>
              <a:t>Increased awareness of the HQPAC as a resource &amp; encourage participation </a:t>
            </a:r>
            <a:endParaRPr sz="1800">
              <a:solidFill>
                <a:schemeClr val="dk1"/>
              </a:solidFill>
            </a:endParaRPr>
          </a:p>
          <a:p>
            <a:pPr indent="-342900" lvl="0" marL="457200" rtl="0" algn="l">
              <a:spcBef>
                <a:spcPts val="1200"/>
              </a:spcBef>
              <a:spcAft>
                <a:spcPts val="0"/>
              </a:spcAft>
              <a:buClr>
                <a:schemeClr val="dk1"/>
              </a:buClr>
              <a:buSzPts val="1800"/>
              <a:buChar char="●"/>
            </a:pPr>
            <a:r>
              <a:rPr lang="en" sz="1800">
                <a:solidFill>
                  <a:schemeClr val="dk1"/>
                </a:solidFill>
              </a:rPr>
              <a:t>Network of people across institutes for better representation &amp; points of contact</a:t>
            </a:r>
            <a:endParaRPr sz="1800">
              <a:solidFill>
                <a:schemeClr val="dk1"/>
              </a:solidFill>
            </a:endParaRPr>
          </a:p>
          <a:p>
            <a:pPr indent="-342900" lvl="0" marL="457200" rtl="0" algn="l">
              <a:spcBef>
                <a:spcPts val="0"/>
              </a:spcBef>
              <a:spcAft>
                <a:spcPts val="0"/>
              </a:spcAft>
              <a:buClr>
                <a:schemeClr val="dk1"/>
              </a:buClr>
              <a:buSzPts val="1800"/>
              <a:buChar char="●"/>
            </a:pPr>
            <a:r>
              <a:rPr lang="en" sz="1800">
                <a:solidFill>
                  <a:schemeClr val="dk1"/>
                </a:solidFill>
              </a:rPr>
              <a:t>Additional support (people!) needed to launch proposed projects</a:t>
            </a:r>
            <a:endParaRPr sz="1800">
              <a:solidFill>
                <a:schemeClr val="dk1"/>
              </a:solidFill>
            </a:endParaRPr>
          </a:p>
          <a:p>
            <a:pPr indent="0" lvl="0" marL="0" rtl="0" algn="l">
              <a:lnSpc>
                <a:spcPct val="100000"/>
              </a:lnSpc>
              <a:spcBef>
                <a:spcPts val="1200"/>
              </a:spcBef>
              <a:spcAft>
                <a:spcPts val="0"/>
              </a:spcAft>
              <a:buSzPts val="358"/>
              <a:buNone/>
            </a:pPr>
            <a:r>
              <a:t/>
            </a:r>
            <a:endParaRPr sz="1917">
              <a:solidFill>
                <a:schemeClr val="dk1"/>
              </a:solidFill>
              <a:latin typeface="Open Sans"/>
              <a:ea typeface="Open Sans"/>
              <a:cs typeface="Open Sans"/>
              <a:sym typeface="Open Sans"/>
            </a:endParaRPr>
          </a:p>
        </p:txBody>
      </p:sp>
      <p:pic>
        <p:nvPicPr>
          <p:cNvPr id="292" name="Google Shape;292;p38"/>
          <p:cNvPicPr preferRelativeResize="0"/>
          <p:nvPr/>
        </p:nvPicPr>
        <p:blipFill>
          <a:blip r:embed="rId4">
            <a:alphaModFix/>
          </a:blip>
          <a:stretch>
            <a:fillRect/>
          </a:stretch>
        </p:blipFill>
        <p:spPr>
          <a:xfrm>
            <a:off x="0" y="-4"/>
            <a:ext cx="9144000" cy="17830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6" name="Shape 296"/>
        <p:cNvGrpSpPr/>
        <p:nvPr/>
      </p:nvGrpSpPr>
      <p:grpSpPr>
        <a:xfrm>
          <a:off x="0" y="0"/>
          <a:ext cx="0" cy="0"/>
          <a:chOff x="0" y="0"/>
          <a:chExt cx="0" cy="0"/>
        </a:xfrm>
      </p:grpSpPr>
      <p:pic>
        <p:nvPicPr>
          <p:cNvPr id="297" name="Google Shape;297;p39"/>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298" name="Google Shape;298;p39"/>
          <p:cNvSpPr txBox="1"/>
          <p:nvPr>
            <p:ph type="ctrTitle"/>
          </p:nvPr>
        </p:nvSpPr>
        <p:spPr>
          <a:xfrm>
            <a:off x="524400" y="437850"/>
            <a:ext cx="6255300" cy="792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b="1" lang="en">
                <a:latin typeface="Open Sans"/>
                <a:ea typeface="Open Sans"/>
                <a:cs typeface="Open Sans"/>
                <a:sym typeface="Open Sans"/>
              </a:rPr>
              <a:t>MI-HQPAC</a:t>
            </a:r>
            <a:endParaRPr b="1">
              <a:latin typeface="Open Sans"/>
              <a:ea typeface="Open Sans"/>
              <a:cs typeface="Open Sans"/>
              <a:sym typeface="Open Sans"/>
            </a:endParaRPr>
          </a:p>
        </p:txBody>
      </p:sp>
      <p:sp>
        <p:nvSpPr>
          <p:cNvPr id="299" name="Google Shape;299;p39"/>
          <p:cNvSpPr txBox="1"/>
          <p:nvPr>
            <p:ph idx="1" type="subTitle"/>
          </p:nvPr>
        </p:nvSpPr>
        <p:spPr>
          <a:xfrm>
            <a:off x="440400" y="1733700"/>
            <a:ext cx="6645600" cy="3277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800">
                <a:solidFill>
                  <a:schemeClr val="dk1"/>
                </a:solidFill>
              </a:rPr>
              <a:t>Past Initiatives:</a:t>
            </a:r>
            <a:endParaRPr b="1" sz="1800">
              <a:solidFill>
                <a:schemeClr val="dk1"/>
              </a:solidFill>
            </a:endParaRPr>
          </a:p>
          <a:p>
            <a:pPr indent="-342900" lvl="0" marL="457200" rtl="0" algn="l">
              <a:lnSpc>
                <a:spcPct val="115000"/>
              </a:lnSpc>
              <a:spcBef>
                <a:spcPts val="1200"/>
              </a:spcBef>
              <a:spcAft>
                <a:spcPts val="0"/>
              </a:spcAft>
              <a:buClr>
                <a:schemeClr val="dk1"/>
              </a:buClr>
              <a:buSzPts val="1800"/>
              <a:buChar char="●"/>
            </a:pPr>
            <a:r>
              <a:rPr lang="en" sz="1800">
                <a:solidFill>
                  <a:schemeClr val="dk1"/>
                </a:solidFill>
              </a:rPr>
              <a:t>MINTERACT - virtual 1-1 mentoring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Astroparticle Physics Summer Student Workshop - Now organized independently of HQPAC.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HQP Art Contest</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HQP Community Discord</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HQP Opportunities collection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Several recommendations to McDonald Institute for Professional Development topics.</a:t>
            </a:r>
            <a:endParaRPr sz="1600">
              <a:solidFill>
                <a:schemeClr val="dk1"/>
              </a:solidFill>
            </a:endParaRPr>
          </a:p>
          <a:p>
            <a:pPr indent="0" lvl="0" marL="0" rtl="0" algn="ctr">
              <a:lnSpc>
                <a:spcPct val="80000"/>
              </a:lnSpc>
              <a:spcBef>
                <a:spcPts val="1200"/>
              </a:spcBef>
              <a:spcAft>
                <a:spcPts val="0"/>
              </a:spcAft>
              <a:buSzPts val="358"/>
              <a:buNone/>
            </a:pPr>
            <a:r>
              <a:t/>
            </a:r>
            <a:endParaRPr sz="1600">
              <a:solidFill>
                <a:schemeClr val="dk1"/>
              </a:solidFill>
            </a:endParaRPr>
          </a:p>
        </p:txBody>
      </p:sp>
      <p:sp>
        <p:nvSpPr>
          <p:cNvPr id="300" name="Google Shape;300;p39"/>
          <p:cNvSpPr txBox="1"/>
          <p:nvPr/>
        </p:nvSpPr>
        <p:spPr>
          <a:xfrm>
            <a:off x="589825" y="1195425"/>
            <a:ext cx="6834300" cy="418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517">
                <a:solidFill>
                  <a:schemeClr val="dk1"/>
                </a:solidFill>
                <a:latin typeface="Open Sans SemiBold"/>
                <a:ea typeface="Open Sans SemiBold"/>
                <a:cs typeface="Open Sans SemiBold"/>
                <a:sym typeface="Open Sans SemiBold"/>
              </a:rPr>
              <a:t>McDonald Institute </a:t>
            </a:r>
            <a:r>
              <a:rPr b="1" lang="en" sz="1517">
                <a:solidFill>
                  <a:schemeClr val="dk1"/>
                </a:solidFill>
                <a:latin typeface="Open Sans"/>
                <a:ea typeface="Open Sans"/>
                <a:cs typeface="Open Sans"/>
                <a:sym typeface="Open Sans"/>
              </a:rPr>
              <a:t>Highly Qualified Personnel</a:t>
            </a:r>
            <a:r>
              <a:rPr lang="en" sz="1517">
                <a:solidFill>
                  <a:schemeClr val="dk1"/>
                </a:solidFill>
                <a:latin typeface="Open Sans SemiBold"/>
                <a:ea typeface="Open Sans SemiBold"/>
                <a:cs typeface="Open Sans SemiBold"/>
                <a:sym typeface="Open Sans SemiBold"/>
              </a:rPr>
              <a:t> Advisory Committee</a:t>
            </a:r>
            <a:endParaRPr>
              <a:latin typeface="Open Sans SemiBold"/>
              <a:ea typeface="Open Sans SemiBold"/>
              <a:cs typeface="Open Sans SemiBold"/>
              <a:sym typeface="Open Sans SemiBold"/>
            </a:endParaRPr>
          </a:p>
        </p:txBody>
      </p:sp>
      <p:pic>
        <p:nvPicPr>
          <p:cNvPr id="301" name="Google Shape;301;p39"/>
          <p:cNvPicPr preferRelativeResize="0"/>
          <p:nvPr/>
        </p:nvPicPr>
        <p:blipFill>
          <a:blip r:embed="rId4">
            <a:alphaModFix/>
          </a:blip>
          <a:stretch>
            <a:fillRect/>
          </a:stretch>
        </p:blipFill>
        <p:spPr>
          <a:xfrm>
            <a:off x="0" y="-4"/>
            <a:ext cx="9144000" cy="178308"/>
          </a:xfrm>
          <a:prstGeom prst="rect">
            <a:avLst/>
          </a:prstGeom>
          <a:noFill/>
          <a:ln>
            <a:noFill/>
          </a:ln>
        </p:spPr>
      </p:pic>
      <p:sp>
        <p:nvSpPr>
          <p:cNvPr id="302" name="Google Shape;302;p39"/>
          <p:cNvSpPr txBox="1"/>
          <p:nvPr>
            <p:ph idx="1" type="subTitle"/>
          </p:nvPr>
        </p:nvSpPr>
        <p:spPr>
          <a:xfrm>
            <a:off x="6524038" y="43862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303" name="Google Shape;303;p39"/>
          <p:cNvPicPr preferRelativeResize="0"/>
          <p:nvPr/>
        </p:nvPicPr>
        <p:blipFill>
          <a:blip r:embed="rId5">
            <a:alphaModFix/>
          </a:blip>
          <a:stretch>
            <a:fillRect/>
          </a:stretch>
        </p:blipFill>
        <p:spPr>
          <a:xfrm>
            <a:off x="7293700" y="2729050"/>
            <a:ext cx="1580800" cy="1580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75" name="Google Shape;75;p15"/>
          <p:cNvSpPr txBox="1"/>
          <p:nvPr>
            <p:ph type="ctrTitle"/>
          </p:nvPr>
        </p:nvSpPr>
        <p:spPr>
          <a:xfrm>
            <a:off x="524400" y="437850"/>
            <a:ext cx="6255300" cy="792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b="1" lang="en">
                <a:latin typeface="Open Sans"/>
                <a:ea typeface="Open Sans"/>
                <a:cs typeface="Open Sans"/>
                <a:sym typeface="Open Sans"/>
              </a:rPr>
              <a:t>MI-HQPAC</a:t>
            </a:r>
            <a:endParaRPr b="1">
              <a:latin typeface="Open Sans"/>
              <a:ea typeface="Open Sans"/>
              <a:cs typeface="Open Sans"/>
              <a:sym typeface="Open Sans"/>
            </a:endParaRPr>
          </a:p>
        </p:txBody>
      </p:sp>
      <p:sp>
        <p:nvSpPr>
          <p:cNvPr id="76" name="Google Shape;76;p15"/>
          <p:cNvSpPr txBox="1"/>
          <p:nvPr>
            <p:ph idx="1" type="subTitle"/>
          </p:nvPr>
        </p:nvSpPr>
        <p:spPr>
          <a:xfrm>
            <a:off x="440400" y="1733700"/>
            <a:ext cx="6645600" cy="2398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b="1" lang="en" sz="1400">
                <a:solidFill>
                  <a:schemeClr val="dk1"/>
                </a:solidFill>
              </a:rPr>
              <a:t> </a:t>
            </a:r>
            <a:endParaRPr b="1" sz="1400">
              <a:solidFill>
                <a:schemeClr val="dk1"/>
              </a:solidFill>
            </a:endParaRPr>
          </a:p>
          <a:p>
            <a:pPr indent="0" lvl="0" marL="0" rtl="0" algn="ctr">
              <a:lnSpc>
                <a:spcPct val="80000"/>
              </a:lnSpc>
              <a:spcBef>
                <a:spcPts val="0"/>
              </a:spcBef>
              <a:spcAft>
                <a:spcPts val="0"/>
              </a:spcAft>
              <a:buSzPts val="358"/>
              <a:buNone/>
            </a:pPr>
            <a:r>
              <a:t/>
            </a:r>
            <a:endParaRPr sz="1400">
              <a:solidFill>
                <a:schemeClr val="dk1"/>
              </a:solidFill>
            </a:endParaRPr>
          </a:p>
        </p:txBody>
      </p:sp>
      <p:sp>
        <p:nvSpPr>
          <p:cNvPr id="77" name="Google Shape;77;p15"/>
          <p:cNvSpPr txBox="1"/>
          <p:nvPr/>
        </p:nvSpPr>
        <p:spPr>
          <a:xfrm>
            <a:off x="589825" y="1195425"/>
            <a:ext cx="6834300" cy="418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517">
                <a:solidFill>
                  <a:schemeClr val="dk1"/>
                </a:solidFill>
                <a:latin typeface="Open Sans SemiBold"/>
                <a:ea typeface="Open Sans SemiBold"/>
                <a:cs typeface="Open Sans SemiBold"/>
                <a:sym typeface="Open Sans SemiBold"/>
              </a:rPr>
              <a:t>McDonald Institute </a:t>
            </a:r>
            <a:r>
              <a:rPr b="1" lang="en" sz="1517">
                <a:solidFill>
                  <a:schemeClr val="dk1"/>
                </a:solidFill>
                <a:latin typeface="Open Sans"/>
                <a:ea typeface="Open Sans"/>
                <a:cs typeface="Open Sans"/>
                <a:sym typeface="Open Sans"/>
              </a:rPr>
              <a:t>Highly Qualified Personnel</a:t>
            </a:r>
            <a:r>
              <a:rPr lang="en" sz="1517">
                <a:solidFill>
                  <a:schemeClr val="dk1"/>
                </a:solidFill>
                <a:latin typeface="Open Sans SemiBold"/>
                <a:ea typeface="Open Sans SemiBold"/>
                <a:cs typeface="Open Sans SemiBold"/>
                <a:sym typeface="Open Sans SemiBold"/>
              </a:rPr>
              <a:t> Advisory Committee</a:t>
            </a:r>
            <a:endParaRPr>
              <a:latin typeface="Open Sans SemiBold"/>
              <a:ea typeface="Open Sans SemiBold"/>
              <a:cs typeface="Open Sans SemiBold"/>
              <a:sym typeface="Open Sans SemiBold"/>
            </a:endParaRPr>
          </a:p>
        </p:txBody>
      </p:sp>
      <p:sp>
        <p:nvSpPr>
          <p:cNvPr id="78" name="Google Shape;78;p15"/>
          <p:cNvSpPr txBox="1"/>
          <p:nvPr>
            <p:ph idx="1" type="subTitle"/>
          </p:nvPr>
        </p:nvSpPr>
        <p:spPr>
          <a:xfrm>
            <a:off x="589825" y="2244975"/>
            <a:ext cx="6189900" cy="2001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58"/>
              <a:buNone/>
            </a:pPr>
            <a:r>
              <a:rPr b="1" lang="en" sz="1917">
                <a:solidFill>
                  <a:schemeClr val="dk1"/>
                </a:solidFill>
                <a:latin typeface="Open Sans"/>
                <a:ea typeface="Open Sans"/>
                <a:cs typeface="Open Sans"/>
                <a:sym typeface="Open Sans"/>
              </a:rPr>
              <a:t>Who is HQP?   </a:t>
            </a:r>
            <a:r>
              <a:rPr lang="en" sz="1917">
                <a:solidFill>
                  <a:schemeClr val="dk1"/>
                </a:solidFill>
                <a:latin typeface="Open Sans"/>
                <a:ea typeface="Open Sans"/>
                <a:cs typeface="Open Sans"/>
                <a:sym typeface="Open Sans"/>
              </a:rPr>
              <a:t>All Graduate students, PhD Students, Postdocs, PDFs, and early career engineers, technicians, and researchers working in or studying astroparticle and related physics, or in cross/interdisciplinary research involving astroparticle and related physics. </a:t>
            </a:r>
            <a:endParaRPr sz="1917">
              <a:solidFill>
                <a:schemeClr val="dk1"/>
              </a:solidFill>
              <a:latin typeface="Open Sans"/>
              <a:ea typeface="Open Sans"/>
              <a:cs typeface="Open Sans"/>
              <a:sym typeface="Open Sans"/>
            </a:endParaRPr>
          </a:p>
          <a:p>
            <a:pPr indent="0" lvl="0" marL="0" rtl="0" algn="l">
              <a:lnSpc>
                <a:spcPct val="100000"/>
              </a:lnSpc>
              <a:spcBef>
                <a:spcPts val="0"/>
              </a:spcBef>
              <a:spcAft>
                <a:spcPts val="0"/>
              </a:spcAft>
              <a:buSzPts val="358"/>
              <a:buNone/>
            </a:pPr>
            <a:r>
              <a:rPr lang="en" sz="1917">
                <a:solidFill>
                  <a:schemeClr val="dk1"/>
                </a:solidFill>
                <a:latin typeface="Open Sans"/>
                <a:ea typeface="Open Sans"/>
                <a:cs typeface="Open Sans"/>
                <a:sym typeface="Open Sans"/>
              </a:rPr>
              <a:t>*and extra keen undergrads!</a:t>
            </a:r>
            <a:endParaRPr sz="1917">
              <a:solidFill>
                <a:schemeClr val="dk1"/>
              </a:solidFill>
              <a:latin typeface="Open Sans"/>
              <a:ea typeface="Open Sans"/>
              <a:cs typeface="Open Sans"/>
              <a:sym typeface="Open Sans"/>
            </a:endParaRPr>
          </a:p>
        </p:txBody>
      </p:sp>
      <p:pic>
        <p:nvPicPr>
          <p:cNvPr id="79" name="Google Shape;79;p15"/>
          <p:cNvPicPr preferRelativeResize="0"/>
          <p:nvPr/>
        </p:nvPicPr>
        <p:blipFill>
          <a:blip r:embed="rId4">
            <a:alphaModFix/>
          </a:blip>
          <a:stretch>
            <a:fillRect/>
          </a:stretch>
        </p:blipFill>
        <p:spPr>
          <a:xfrm>
            <a:off x="0" y="-4"/>
            <a:ext cx="9144000" cy="178308"/>
          </a:xfrm>
          <a:prstGeom prst="rect">
            <a:avLst/>
          </a:prstGeom>
          <a:noFill/>
          <a:ln>
            <a:noFill/>
          </a:ln>
        </p:spPr>
      </p:pic>
      <p:sp>
        <p:nvSpPr>
          <p:cNvPr id="80" name="Google Shape;80;p15"/>
          <p:cNvSpPr txBox="1"/>
          <p:nvPr>
            <p:ph idx="1" type="subTitle"/>
          </p:nvPr>
        </p:nvSpPr>
        <p:spPr>
          <a:xfrm>
            <a:off x="6524038" y="43862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81" name="Google Shape;81;p15"/>
          <p:cNvPicPr preferRelativeResize="0"/>
          <p:nvPr/>
        </p:nvPicPr>
        <p:blipFill>
          <a:blip r:embed="rId5">
            <a:alphaModFix/>
          </a:blip>
          <a:stretch>
            <a:fillRect/>
          </a:stretch>
        </p:blipFill>
        <p:spPr>
          <a:xfrm>
            <a:off x="7293700" y="2729050"/>
            <a:ext cx="1580800" cy="1580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6"/>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87" name="Google Shape;87;p16"/>
          <p:cNvSpPr txBox="1"/>
          <p:nvPr>
            <p:ph type="ctrTitle"/>
          </p:nvPr>
        </p:nvSpPr>
        <p:spPr>
          <a:xfrm>
            <a:off x="524400" y="437850"/>
            <a:ext cx="6255300" cy="792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b="1" lang="en">
                <a:latin typeface="Open Sans"/>
                <a:ea typeface="Open Sans"/>
                <a:cs typeface="Open Sans"/>
                <a:sym typeface="Open Sans"/>
              </a:rPr>
              <a:t>MI-HQPAC</a:t>
            </a:r>
            <a:endParaRPr b="1">
              <a:latin typeface="Open Sans"/>
              <a:ea typeface="Open Sans"/>
              <a:cs typeface="Open Sans"/>
              <a:sym typeface="Open Sans"/>
            </a:endParaRPr>
          </a:p>
        </p:txBody>
      </p:sp>
      <p:sp>
        <p:nvSpPr>
          <p:cNvPr id="88" name="Google Shape;88;p16"/>
          <p:cNvSpPr txBox="1"/>
          <p:nvPr>
            <p:ph idx="1" type="subTitle"/>
          </p:nvPr>
        </p:nvSpPr>
        <p:spPr>
          <a:xfrm>
            <a:off x="440400" y="1733700"/>
            <a:ext cx="6645600" cy="2398800"/>
          </a:xfrm>
          <a:prstGeom prst="rect">
            <a:avLst/>
          </a:prstGeom>
        </p:spPr>
        <p:txBody>
          <a:bodyPr anchorCtr="0" anchor="t" bIns="91425" lIns="91425" spcFirstLastPara="1" rIns="91425" wrap="square" tIns="91425">
            <a:noAutofit/>
          </a:bodyPr>
          <a:lstStyle/>
          <a:p>
            <a:pPr indent="-330200" lvl="0" marL="457200" rtl="0" algn="l">
              <a:lnSpc>
                <a:spcPct val="95000"/>
              </a:lnSpc>
              <a:spcBef>
                <a:spcPts val="0"/>
              </a:spcBef>
              <a:spcAft>
                <a:spcPts val="0"/>
              </a:spcAft>
              <a:buClr>
                <a:schemeClr val="dk1"/>
              </a:buClr>
              <a:buSzPts val="1600"/>
              <a:buChar char="●"/>
            </a:pPr>
            <a:r>
              <a:rPr lang="en" sz="1600">
                <a:solidFill>
                  <a:schemeClr val="dk1"/>
                </a:solidFill>
              </a:rPr>
              <a:t>Meets monthly to develop ideas and initiatives</a:t>
            </a:r>
            <a:endParaRPr sz="1600">
              <a:solidFill>
                <a:schemeClr val="dk1"/>
              </a:solidFill>
            </a:endParaRPr>
          </a:p>
          <a:p>
            <a:pPr indent="-330200" lvl="0" marL="457200" rtl="0" algn="l">
              <a:lnSpc>
                <a:spcPct val="95000"/>
              </a:lnSpc>
              <a:spcBef>
                <a:spcPts val="0"/>
              </a:spcBef>
              <a:spcAft>
                <a:spcPts val="0"/>
              </a:spcAft>
              <a:buClr>
                <a:schemeClr val="dk1"/>
              </a:buClr>
              <a:buSzPts val="1600"/>
              <a:buChar char="●"/>
            </a:pPr>
            <a:r>
              <a:rPr lang="en" sz="1600">
                <a:solidFill>
                  <a:schemeClr val="dk1"/>
                </a:solidFill>
              </a:rPr>
              <a:t>Hosts monthly virtual community open </a:t>
            </a:r>
            <a:r>
              <a:rPr b="1" lang="en" sz="1600">
                <a:solidFill>
                  <a:schemeClr val="dk1"/>
                </a:solidFill>
              </a:rPr>
              <a:t>Town Hall</a:t>
            </a:r>
            <a:r>
              <a:rPr lang="en" sz="1600">
                <a:solidFill>
                  <a:schemeClr val="dk1"/>
                </a:solidFill>
              </a:rPr>
              <a:t> discussions to talk about areas of improvement for the HQP Community</a:t>
            </a:r>
            <a:endParaRPr sz="1600">
              <a:solidFill>
                <a:schemeClr val="dk1"/>
              </a:solidFill>
            </a:endParaRPr>
          </a:p>
          <a:p>
            <a:pPr indent="-330200" lvl="0" marL="457200" rtl="0" algn="l">
              <a:lnSpc>
                <a:spcPct val="95000"/>
              </a:lnSpc>
              <a:spcBef>
                <a:spcPts val="0"/>
              </a:spcBef>
              <a:spcAft>
                <a:spcPts val="0"/>
              </a:spcAft>
              <a:buClr>
                <a:schemeClr val="dk1"/>
              </a:buClr>
              <a:buSzPts val="1600"/>
              <a:buChar char="●"/>
            </a:pPr>
            <a:r>
              <a:rPr lang="en" sz="1600">
                <a:solidFill>
                  <a:schemeClr val="dk1"/>
                </a:solidFill>
              </a:rPr>
              <a:t>Represents various education/career levels and institutes</a:t>
            </a:r>
            <a:endParaRPr sz="1600">
              <a:solidFill>
                <a:schemeClr val="dk1"/>
              </a:solidFill>
            </a:endParaRPr>
          </a:p>
          <a:p>
            <a:pPr indent="-330200" lvl="0" marL="457200" rtl="0" algn="l">
              <a:lnSpc>
                <a:spcPct val="95000"/>
              </a:lnSpc>
              <a:spcBef>
                <a:spcPts val="0"/>
              </a:spcBef>
              <a:spcAft>
                <a:spcPts val="0"/>
              </a:spcAft>
              <a:buClr>
                <a:schemeClr val="dk1"/>
              </a:buClr>
              <a:buSzPts val="1600"/>
              <a:buChar char="●"/>
            </a:pPr>
            <a:r>
              <a:rPr lang="en" sz="1600">
                <a:solidFill>
                  <a:schemeClr val="dk1"/>
                </a:solidFill>
              </a:rPr>
              <a:t>Has a </a:t>
            </a:r>
            <a:r>
              <a:rPr b="1" lang="en" sz="1600">
                <a:solidFill>
                  <a:schemeClr val="dk1"/>
                </a:solidFill>
              </a:rPr>
              <a:t>budget</a:t>
            </a:r>
            <a:r>
              <a:rPr lang="en" sz="1600">
                <a:solidFill>
                  <a:schemeClr val="dk1"/>
                </a:solidFill>
              </a:rPr>
              <a:t> to make things happen</a:t>
            </a:r>
            <a:endParaRPr sz="1600">
              <a:solidFill>
                <a:schemeClr val="dk1"/>
              </a:solidFill>
            </a:endParaRPr>
          </a:p>
          <a:p>
            <a:pPr indent="-330200" lvl="0" marL="457200" rtl="0" algn="l">
              <a:lnSpc>
                <a:spcPct val="95000"/>
              </a:lnSpc>
              <a:spcBef>
                <a:spcPts val="0"/>
              </a:spcBef>
              <a:spcAft>
                <a:spcPts val="0"/>
              </a:spcAft>
              <a:buClr>
                <a:schemeClr val="dk1"/>
              </a:buClr>
              <a:buSzPts val="1600"/>
              <a:buChar char="●"/>
            </a:pPr>
            <a:r>
              <a:rPr lang="en" sz="1600">
                <a:solidFill>
                  <a:schemeClr val="dk1"/>
                </a:solidFill>
              </a:rPr>
              <a:t>Advises the McDonald Institute on improvements for the HQP Community</a:t>
            </a:r>
            <a:endParaRPr sz="1600">
              <a:solidFill>
                <a:schemeClr val="dk1"/>
              </a:solidFill>
            </a:endParaRPr>
          </a:p>
          <a:p>
            <a:pPr indent="-330200" lvl="0" marL="457200" rtl="0" algn="l">
              <a:lnSpc>
                <a:spcPct val="95000"/>
              </a:lnSpc>
              <a:spcBef>
                <a:spcPts val="0"/>
              </a:spcBef>
              <a:spcAft>
                <a:spcPts val="0"/>
              </a:spcAft>
              <a:buClr>
                <a:schemeClr val="dk1"/>
              </a:buClr>
              <a:buSzPts val="1600"/>
              <a:buChar char="●"/>
            </a:pPr>
            <a:r>
              <a:rPr lang="en" sz="1600">
                <a:solidFill>
                  <a:schemeClr val="dk1"/>
                </a:solidFill>
              </a:rPr>
              <a:t>Is a great way to connect and practice community leadership!</a:t>
            </a:r>
            <a:endParaRPr sz="1600">
              <a:solidFill>
                <a:schemeClr val="dk1"/>
              </a:solidFill>
            </a:endParaRPr>
          </a:p>
          <a:p>
            <a:pPr indent="0" lvl="0" marL="0" rtl="0" algn="l">
              <a:lnSpc>
                <a:spcPct val="95000"/>
              </a:lnSpc>
              <a:spcBef>
                <a:spcPts val="0"/>
              </a:spcBef>
              <a:spcAft>
                <a:spcPts val="0"/>
              </a:spcAft>
              <a:buSzPts val="358"/>
              <a:buNone/>
            </a:pPr>
            <a:r>
              <a:t/>
            </a:r>
            <a:endParaRPr sz="1600">
              <a:solidFill>
                <a:schemeClr val="dk1"/>
              </a:solidFill>
            </a:endParaRPr>
          </a:p>
          <a:p>
            <a:pPr indent="0" lvl="0" marL="0" rtl="0" algn="l">
              <a:lnSpc>
                <a:spcPct val="95000"/>
              </a:lnSpc>
              <a:spcBef>
                <a:spcPts val="0"/>
              </a:spcBef>
              <a:spcAft>
                <a:spcPts val="0"/>
              </a:spcAft>
              <a:buSzPts val="358"/>
              <a:buNone/>
            </a:pPr>
            <a:r>
              <a:rPr b="1" lang="en" sz="1600">
                <a:solidFill>
                  <a:schemeClr val="dk1"/>
                </a:solidFill>
              </a:rPr>
              <a:t>The Committee welcomes you to their next open discussion! </a:t>
            </a:r>
            <a:endParaRPr b="1" sz="1600">
              <a:solidFill>
                <a:schemeClr val="dk1"/>
              </a:solidFill>
            </a:endParaRPr>
          </a:p>
          <a:p>
            <a:pPr indent="0" lvl="0" marL="0" rtl="0" algn="ctr">
              <a:lnSpc>
                <a:spcPct val="80000"/>
              </a:lnSpc>
              <a:spcBef>
                <a:spcPts val="0"/>
              </a:spcBef>
              <a:spcAft>
                <a:spcPts val="0"/>
              </a:spcAft>
              <a:buSzPts val="358"/>
              <a:buNone/>
            </a:pPr>
            <a:r>
              <a:t/>
            </a:r>
            <a:endParaRPr sz="1600">
              <a:solidFill>
                <a:schemeClr val="dk1"/>
              </a:solidFill>
            </a:endParaRPr>
          </a:p>
        </p:txBody>
      </p:sp>
      <p:sp>
        <p:nvSpPr>
          <p:cNvPr id="89" name="Google Shape;89;p16"/>
          <p:cNvSpPr txBox="1"/>
          <p:nvPr/>
        </p:nvSpPr>
        <p:spPr>
          <a:xfrm>
            <a:off x="589825" y="1195425"/>
            <a:ext cx="6834300" cy="418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517">
                <a:solidFill>
                  <a:schemeClr val="dk1"/>
                </a:solidFill>
                <a:latin typeface="Open Sans SemiBold"/>
                <a:ea typeface="Open Sans SemiBold"/>
                <a:cs typeface="Open Sans SemiBold"/>
                <a:sym typeface="Open Sans SemiBold"/>
              </a:rPr>
              <a:t>McDonald Institute </a:t>
            </a:r>
            <a:r>
              <a:rPr b="1" lang="en" sz="1517">
                <a:solidFill>
                  <a:schemeClr val="dk1"/>
                </a:solidFill>
                <a:latin typeface="Open Sans"/>
                <a:ea typeface="Open Sans"/>
                <a:cs typeface="Open Sans"/>
                <a:sym typeface="Open Sans"/>
              </a:rPr>
              <a:t>Highly Qualified Personnel</a:t>
            </a:r>
            <a:r>
              <a:rPr lang="en" sz="1517">
                <a:solidFill>
                  <a:schemeClr val="dk1"/>
                </a:solidFill>
                <a:latin typeface="Open Sans SemiBold"/>
                <a:ea typeface="Open Sans SemiBold"/>
                <a:cs typeface="Open Sans SemiBold"/>
                <a:sym typeface="Open Sans SemiBold"/>
              </a:rPr>
              <a:t> Advisory Committee</a:t>
            </a:r>
            <a:endParaRPr>
              <a:latin typeface="Open Sans SemiBold"/>
              <a:ea typeface="Open Sans SemiBold"/>
              <a:cs typeface="Open Sans SemiBold"/>
              <a:sym typeface="Open Sans SemiBold"/>
            </a:endParaRPr>
          </a:p>
        </p:txBody>
      </p:sp>
      <p:pic>
        <p:nvPicPr>
          <p:cNvPr id="90" name="Google Shape;90;p16"/>
          <p:cNvPicPr preferRelativeResize="0"/>
          <p:nvPr/>
        </p:nvPicPr>
        <p:blipFill>
          <a:blip r:embed="rId4">
            <a:alphaModFix/>
          </a:blip>
          <a:stretch>
            <a:fillRect/>
          </a:stretch>
        </p:blipFill>
        <p:spPr>
          <a:xfrm>
            <a:off x="0" y="-4"/>
            <a:ext cx="9144000" cy="178308"/>
          </a:xfrm>
          <a:prstGeom prst="rect">
            <a:avLst/>
          </a:prstGeom>
          <a:noFill/>
          <a:ln>
            <a:noFill/>
          </a:ln>
        </p:spPr>
      </p:pic>
      <p:sp>
        <p:nvSpPr>
          <p:cNvPr id="91" name="Google Shape;91;p16"/>
          <p:cNvSpPr txBox="1"/>
          <p:nvPr>
            <p:ph idx="1" type="subTitle"/>
          </p:nvPr>
        </p:nvSpPr>
        <p:spPr>
          <a:xfrm>
            <a:off x="6524038" y="43862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92" name="Google Shape;92;p16"/>
          <p:cNvPicPr preferRelativeResize="0"/>
          <p:nvPr/>
        </p:nvPicPr>
        <p:blipFill>
          <a:blip r:embed="rId5">
            <a:alphaModFix/>
          </a:blip>
          <a:stretch>
            <a:fillRect/>
          </a:stretch>
        </p:blipFill>
        <p:spPr>
          <a:xfrm>
            <a:off x="7293700" y="2729050"/>
            <a:ext cx="1580800" cy="1580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17"/>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98" name="Google Shape;98;p17"/>
          <p:cNvSpPr txBox="1"/>
          <p:nvPr>
            <p:ph type="ctrTitle"/>
          </p:nvPr>
        </p:nvSpPr>
        <p:spPr>
          <a:xfrm>
            <a:off x="524400" y="437850"/>
            <a:ext cx="6255300" cy="792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b="1" lang="en">
                <a:latin typeface="Open Sans"/>
                <a:ea typeface="Open Sans"/>
                <a:cs typeface="Open Sans"/>
                <a:sym typeface="Open Sans"/>
              </a:rPr>
              <a:t>HQPAC Projects</a:t>
            </a:r>
            <a:endParaRPr b="1">
              <a:latin typeface="Open Sans"/>
              <a:ea typeface="Open Sans"/>
              <a:cs typeface="Open Sans"/>
              <a:sym typeface="Open Sans"/>
            </a:endParaRPr>
          </a:p>
        </p:txBody>
      </p:sp>
      <p:sp>
        <p:nvSpPr>
          <p:cNvPr id="99" name="Google Shape;99;p17"/>
          <p:cNvSpPr txBox="1"/>
          <p:nvPr>
            <p:ph idx="1" type="subTitle"/>
          </p:nvPr>
        </p:nvSpPr>
        <p:spPr>
          <a:xfrm>
            <a:off x="440400" y="1733700"/>
            <a:ext cx="6645600" cy="3277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000">
                <a:solidFill>
                  <a:schemeClr val="dk1"/>
                </a:solidFill>
              </a:rPr>
              <a:t>Current initiatives:</a:t>
            </a:r>
            <a:endParaRPr b="1" sz="2000">
              <a:solidFill>
                <a:schemeClr val="dk1"/>
              </a:solidFill>
            </a:endParaRPr>
          </a:p>
          <a:p>
            <a:pPr indent="-355600" lvl="0" marL="457200" rtl="0" algn="l">
              <a:lnSpc>
                <a:spcPct val="115000"/>
              </a:lnSpc>
              <a:spcBef>
                <a:spcPts val="1200"/>
              </a:spcBef>
              <a:spcAft>
                <a:spcPts val="0"/>
              </a:spcAft>
              <a:buClr>
                <a:schemeClr val="dk1"/>
              </a:buClr>
              <a:buSzPts val="2000"/>
              <a:buChar char="●"/>
            </a:pPr>
            <a:r>
              <a:rPr lang="en" sz="2000">
                <a:solidFill>
                  <a:schemeClr val="dk1"/>
                </a:solidFill>
              </a:rPr>
              <a:t>MI-HQP Seminar Series</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a:solidFill>
                  <a:schemeClr val="dk1"/>
                </a:solidFill>
              </a:rPr>
              <a:t>Newsletter / Resource page</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a:solidFill>
                  <a:schemeClr val="dk1"/>
                </a:solidFill>
              </a:rPr>
              <a:t>Mental Health Survey</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a:solidFill>
                  <a:schemeClr val="dk1"/>
                </a:solidFill>
              </a:rPr>
              <a:t>In-person / Online Social Events</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a:solidFill>
                  <a:schemeClr val="dk1"/>
                </a:solidFill>
              </a:rPr>
              <a:t>MI-HQP Excellence Award (HExA)</a:t>
            </a:r>
            <a:endParaRPr sz="2000">
              <a:solidFill>
                <a:schemeClr val="dk1"/>
              </a:solidFill>
            </a:endParaRPr>
          </a:p>
          <a:p>
            <a:pPr indent="0" lvl="0" marL="457200" rtl="0" algn="l">
              <a:lnSpc>
                <a:spcPct val="115000"/>
              </a:lnSpc>
              <a:spcBef>
                <a:spcPts val="1200"/>
              </a:spcBef>
              <a:spcAft>
                <a:spcPts val="0"/>
              </a:spcAft>
              <a:buNone/>
            </a:pPr>
            <a:r>
              <a:t/>
            </a:r>
            <a:endParaRPr sz="2000">
              <a:solidFill>
                <a:schemeClr val="dk1"/>
              </a:solidFill>
            </a:endParaRPr>
          </a:p>
          <a:p>
            <a:pPr indent="0" lvl="0" marL="0" rtl="0" algn="ctr">
              <a:lnSpc>
                <a:spcPct val="80000"/>
              </a:lnSpc>
              <a:spcBef>
                <a:spcPts val="1200"/>
              </a:spcBef>
              <a:spcAft>
                <a:spcPts val="0"/>
              </a:spcAft>
              <a:buSzPts val="358"/>
              <a:buNone/>
            </a:pPr>
            <a:r>
              <a:t/>
            </a:r>
            <a:endParaRPr sz="1800">
              <a:solidFill>
                <a:schemeClr val="dk1"/>
              </a:solidFill>
            </a:endParaRPr>
          </a:p>
        </p:txBody>
      </p:sp>
      <p:sp>
        <p:nvSpPr>
          <p:cNvPr id="100" name="Google Shape;100;p17"/>
          <p:cNvSpPr txBox="1"/>
          <p:nvPr/>
        </p:nvSpPr>
        <p:spPr>
          <a:xfrm>
            <a:off x="589825" y="1195425"/>
            <a:ext cx="6834300" cy="418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517">
                <a:solidFill>
                  <a:schemeClr val="dk1"/>
                </a:solidFill>
                <a:latin typeface="Open Sans SemiBold"/>
                <a:ea typeface="Open Sans SemiBold"/>
                <a:cs typeface="Open Sans SemiBold"/>
                <a:sym typeface="Open Sans SemiBold"/>
              </a:rPr>
              <a:t>McDonald Institute </a:t>
            </a:r>
            <a:r>
              <a:rPr b="1" lang="en" sz="1517">
                <a:solidFill>
                  <a:schemeClr val="dk1"/>
                </a:solidFill>
                <a:latin typeface="Open Sans"/>
                <a:ea typeface="Open Sans"/>
                <a:cs typeface="Open Sans"/>
                <a:sym typeface="Open Sans"/>
              </a:rPr>
              <a:t>Highly Qualified Personnel</a:t>
            </a:r>
            <a:r>
              <a:rPr lang="en" sz="1517">
                <a:solidFill>
                  <a:schemeClr val="dk1"/>
                </a:solidFill>
                <a:latin typeface="Open Sans SemiBold"/>
                <a:ea typeface="Open Sans SemiBold"/>
                <a:cs typeface="Open Sans SemiBold"/>
                <a:sym typeface="Open Sans SemiBold"/>
              </a:rPr>
              <a:t> Advisory Committee</a:t>
            </a:r>
            <a:endParaRPr>
              <a:latin typeface="Open Sans SemiBold"/>
              <a:ea typeface="Open Sans SemiBold"/>
              <a:cs typeface="Open Sans SemiBold"/>
              <a:sym typeface="Open Sans SemiBold"/>
            </a:endParaRPr>
          </a:p>
        </p:txBody>
      </p:sp>
      <p:pic>
        <p:nvPicPr>
          <p:cNvPr id="101" name="Google Shape;101;p17"/>
          <p:cNvPicPr preferRelativeResize="0"/>
          <p:nvPr/>
        </p:nvPicPr>
        <p:blipFill>
          <a:blip r:embed="rId4">
            <a:alphaModFix/>
          </a:blip>
          <a:stretch>
            <a:fillRect/>
          </a:stretch>
        </p:blipFill>
        <p:spPr>
          <a:xfrm>
            <a:off x="0" y="-4"/>
            <a:ext cx="9144000" cy="178308"/>
          </a:xfrm>
          <a:prstGeom prst="rect">
            <a:avLst/>
          </a:prstGeom>
          <a:noFill/>
          <a:ln>
            <a:noFill/>
          </a:ln>
        </p:spPr>
      </p:pic>
      <p:sp>
        <p:nvSpPr>
          <p:cNvPr id="102" name="Google Shape;102;p17"/>
          <p:cNvSpPr txBox="1"/>
          <p:nvPr>
            <p:ph idx="1" type="subTitle"/>
          </p:nvPr>
        </p:nvSpPr>
        <p:spPr>
          <a:xfrm>
            <a:off x="6524038" y="4386275"/>
            <a:ext cx="2485200" cy="382500"/>
          </a:xfrm>
          <a:prstGeom prst="rect">
            <a:avLst/>
          </a:prstGeom>
        </p:spPr>
        <p:txBody>
          <a:bodyPr anchorCtr="0" anchor="t" bIns="91425" lIns="91425" spcFirstLastPara="1" rIns="91425" wrap="square" tIns="91425">
            <a:noAutofit/>
          </a:bodyPr>
          <a:lstStyle/>
          <a:p>
            <a:pPr indent="0" lvl="0" marL="0" rtl="0" algn="ctr">
              <a:lnSpc>
                <a:spcPct val="80000"/>
              </a:lnSpc>
              <a:spcBef>
                <a:spcPts val="0"/>
              </a:spcBef>
              <a:spcAft>
                <a:spcPts val="0"/>
              </a:spcAft>
              <a:buSzPts val="358"/>
              <a:buNone/>
            </a:pPr>
            <a:r>
              <a:rPr lang="en" sz="1317">
                <a:solidFill>
                  <a:schemeClr val="dk1"/>
                </a:solidFill>
                <a:latin typeface="Open Sans"/>
                <a:ea typeface="Open Sans"/>
                <a:cs typeface="Open Sans"/>
                <a:sym typeface="Open Sans"/>
              </a:rPr>
              <a:t>mcdonaldinstitute.ca/hqpac</a:t>
            </a:r>
            <a:endParaRPr sz="1610">
              <a:solidFill>
                <a:schemeClr val="dk1"/>
              </a:solidFill>
              <a:latin typeface="Open Sans"/>
              <a:ea typeface="Open Sans"/>
              <a:cs typeface="Open Sans"/>
              <a:sym typeface="Open Sans"/>
            </a:endParaRPr>
          </a:p>
        </p:txBody>
      </p:sp>
      <p:pic>
        <p:nvPicPr>
          <p:cNvPr id="103" name="Google Shape;103;p17"/>
          <p:cNvPicPr preferRelativeResize="0"/>
          <p:nvPr/>
        </p:nvPicPr>
        <p:blipFill>
          <a:blip r:embed="rId5">
            <a:alphaModFix/>
          </a:blip>
          <a:stretch>
            <a:fillRect/>
          </a:stretch>
        </p:blipFill>
        <p:spPr>
          <a:xfrm>
            <a:off x="7293700" y="2729050"/>
            <a:ext cx="1580800" cy="1580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pic>
        <p:nvPicPr>
          <p:cNvPr id="108" name="Google Shape;108;p18"/>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09" name="Google Shape;109;p18"/>
          <p:cNvSpPr txBox="1"/>
          <p:nvPr>
            <p:ph type="ctrTitle"/>
          </p:nvPr>
        </p:nvSpPr>
        <p:spPr>
          <a:xfrm>
            <a:off x="524400" y="437850"/>
            <a:ext cx="6255300" cy="79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b="1" lang="en" sz="3580">
                <a:latin typeface="Open Sans"/>
                <a:ea typeface="Open Sans"/>
                <a:cs typeface="Open Sans"/>
                <a:sym typeface="Open Sans"/>
              </a:rPr>
              <a:t>HQP day - Montreal</a:t>
            </a:r>
            <a:endParaRPr b="1" sz="3580">
              <a:latin typeface="Open Sans"/>
              <a:ea typeface="Open Sans"/>
              <a:cs typeface="Open Sans"/>
              <a:sym typeface="Open Sans"/>
            </a:endParaRPr>
          </a:p>
        </p:txBody>
      </p:sp>
      <p:sp>
        <p:nvSpPr>
          <p:cNvPr id="110" name="Google Shape;110;p18"/>
          <p:cNvSpPr txBox="1"/>
          <p:nvPr>
            <p:ph idx="1" type="subTitle"/>
          </p:nvPr>
        </p:nvSpPr>
        <p:spPr>
          <a:xfrm>
            <a:off x="440400" y="1733700"/>
            <a:ext cx="6645600" cy="32772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b="1" lang="en" sz="2000">
                <a:solidFill>
                  <a:schemeClr val="dk1"/>
                </a:solidFill>
              </a:rPr>
              <a:t>Pics from the HQP day go here</a:t>
            </a:r>
            <a:endParaRPr sz="2000">
              <a:solidFill>
                <a:schemeClr val="dk1"/>
              </a:solidFill>
            </a:endParaRPr>
          </a:p>
          <a:p>
            <a:pPr indent="0" lvl="0" marL="457200" rtl="0" algn="l">
              <a:lnSpc>
                <a:spcPct val="115000"/>
              </a:lnSpc>
              <a:spcBef>
                <a:spcPts val="1200"/>
              </a:spcBef>
              <a:spcAft>
                <a:spcPts val="0"/>
              </a:spcAft>
              <a:buNone/>
            </a:pPr>
            <a:r>
              <a:t/>
            </a:r>
            <a:endParaRPr sz="2000">
              <a:solidFill>
                <a:schemeClr val="dk1"/>
              </a:solidFill>
            </a:endParaRPr>
          </a:p>
          <a:p>
            <a:pPr indent="0" lvl="0" marL="0" rtl="0" algn="ctr">
              <a:lnSpc>
                <a:spcPct val="80000"/>
              </a:lnSpc>
              <a:spcBef>
                <a:spcPts val="1200"/>
              </a:spcBef>
              <a:spcAft>
                <a:spcPts val="0"/>
              </a:spcAft>
              <a:buSzPts val="358"/>
              <a:buNone/>
            </a:pPr>
            <a:r>
              <a:t/>
            </a:r>
            <a:endParaRPr sz="1800">
              <a:solidFill>
                <a:schemeClr val="dk1"/>
              </a:solidFill>
            </a:endParaRPr>
          </a:p>
        </p:txBody>
      </p:sp>
      <p:sp>
        <p:nvSpPr>
          <p:cNvPr id="111" name="Google Shape;111;p18"/>
          <p:cNvSpPr txBox="1"/>
          <p:nvPr/>
        </p:nvSpPr>
        <p:spPr>
          <a:xfrm>
            <a:off x="589825" y="1195425"/>
            <a:ext cx="6834300" cy="4182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0"/>
              </a:spcAft>
              <a:buNone/>
            </a:pPr>
            <a:r>
              <a:rPr lang="en" sz="1517">
                <a:solidFill>
                  <a:schemeClr val="dk1"/>
                </a:solidFill>
                <a:latin typeface="Open Sans SemiBold"/>
                <a:ea typeface="Open Sans SemiBold"/>
                <a:cs typeface="Open Sans SemiBold"/>
                <a:sym typeface="Open Sans SemiBold"/>
              </a:rPr>
              <a:t>First of a </a:t>
            </a:r>
            <a:r>
              <a:rPr lang="en" sz="1517">
                <a:solidFill>
                  <a:schemeClr val="dk1"/>
                </a:solidFill>
                <a:latin typeface="Open Sans SemiBold"/>
                <a:ea typeface="Open Sans SemiBold"/>
                <a:cs typeface="Open Sans SemiBold"/>
                <a:sym typeface="Open Sans SemiBold"/>
              </a:rPr>
              <a:t>series</a:t>
            </a:r>
            <a:r>
              <a:rPr lang="en" sz="1517">
                <a:solidFill>
                  <a:schemeClr val="dk1"/>
                </a:solidFill>
                <a:latin typeface="Open Sans SemiBold"/>
                <a:ea typeface="Open Sans SemiBold"/>
                <a:cs typeface="Open Sans SemiBold"/>
                <a:sym typeface="Open Sans SemiBold"/>
              </a:rPr>
              <a:t> of HQP days to be organised…</a:t>
            </a:r>
            <a:endParaRPr>
              <a:latin typeface="Open Sans SemiBold"/>
              <a:ea typeface="Open Sans SemiBold"/>
              <a:cs typeface="Open Sans SemiBold"/>
              <a:sym typeface="Open Sans SemiBold"/>
            </a:endParaRPr>
          </a:p>
        </p:txBody>
      </p:sp>
      <p:pic>
        <p:nvPicPr>
          <p:cNvPr id="112" name="Google Shape;112;p18"/>
          <p:cNvPicPr preferRelativeResize="0"/>
          <p:nvPr/>
        </p:nvPicPr>
        <p:blipFill>
          <a:blip r:embed="rId4">
            <a:alphaModFix/>
          </a:blip>
          <a:stretch>
            <a:fillRect/>
          </a:stretch>
        </p:blipFill>
        <p:spPr>
          <a:xfrm>
            <a:off x="0" y="-4"/>
            <a:ext cx="9144000" cy="178308"/>
          </a:xfrm>
          <a:prstGeom prst="rect">
            <a:avLst/>
          </a:prstGeom>
          <a:noFill/>
          <a:ln>
            <a:noFill/>
          </a:ln>
        </p:spPr>
      </p:pic>
      <p:pic>
        <p:nvPicPr>
          <p:cNvPr id="113" name="Google Shape;113;p18"/>
          <p:cNvPicPr preferRelativeResize="0"/>
          <p:nvPr/>
        </p:nvPicPr>
        <p:blipFill rotWithShape="1">
          <a:blip r:embed="rId5">
            <a:alphaModFix/>
          </a:blip>
          <a:srcRect b="0" l="16798" r="0" t="0"/>
          <a:stretch/>
        </p:blipFill>
        <p:spPr>
          <a:xfrm>
            <a:off x="5386025" y="3159500"/>
            <a:ext cx="3342075" cy="1675500"/>
          </a:xfrm>
          <a:prstGeom prst="rect">
            <a:avLst/>
          </a:prstGeom>
          <a:noFill/>
          <a:ln>
            <a:noFill/>
          </a:ln>
        </p:spPr>
      </p:pic>
      <p:pic>
        <p:nvPicPr>
          <p:cNvPr id="114" name="Google Shape;114;p18" title="IMG_1891.JPG"/>
          <p:cNvPicPr preferRelativeResize="0"/>
          <p:nvPr/>
        </p:nvPicPr>
        <p:blipFill>
          <a:blip r:embed="rId6">
            <a:alphaModFix/>
          </a:blip>
          <a:stretch>
            <a:fillRect/>
          </a:stretch>
        </p:blipFill>
        <p:spPr>
          <a:xfrm>
            <a:off x="589825" y="1684975"/>
            <a:ext cx="4499523" cy="3374650"/>
          </a:xfrm>
          <a:prstGeom prst="rect">
            <a:avLst/>
          </a:prstGeom>
          <a:noFill/>
          <a:ln>
            <a:noFill/>
          </a:ln>
        </p:spPr>
      </p:pic>
      <p:pic>
        <p:nvPicPr>
          <p:cNvPr id="115" name="Google Shape;115;p18" title="IMG_1897.JPG"/>
          <p:cNvPicPr preferRelativeResize="0"/>
          <p:nvPr/>
        </p:nvPicPr>
        <p:blipFill>
          <a:blip r:embed="rId7">
            <a:alphaModFix/>
          </a:blip>
          <a:stretch>
            <a:fillRect/>
          </a:stretch>
        </p:blipFill>
        <p:spPr>
          <a:xfrm>
            <a:off x="5386025" y="873975"/>
            <a:ext cx="2659574" cy="19946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19"/>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21" name="Google Shape;121;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 Seminars</a:t>
            </a:r>
            <a:endParaRPr b="1"/>
          </a:p>
        </p:txBody>
      </p:sp>
      <p:sp>
        <p:nvSpPr>
          <p:cNvPr id="122" name="Google Shape;122;p19"/>
          <p:cNvSpPr txBox="1"/>
          <p:nvPr>
            <p:ph idx="1" type="body"/>
          </p:nvPr>
        </p:nvSpPr>
        <p:spPr>
          <a:xfrm>
            <a:off x="311700" y="1152475"/>
            <a:ext cx="8520600" cy="3747300"/>
          </a:xfrm>
          <a:prstGeom prst="rect">
            <a:avLst/>
          </a:prstGeom>
        </p:spPr>
        <p:txBody>
          <a:bodyPr anchorCtr="0" anchor="t" bIns="91425" lIns="91425" spcFirstLastPara="1" rIns="91425" wrap="square" tIns="91425">
            <a:normAutofit/>
          </a:bodyPr>
          <a:lstStyle/>
          <a:p>
            <a:pPr indent="0" lvl="0" marL="0" rtl="0" algn="l">
              <a:lnSpc>
                <a:spcPct val="90000"/>
              </a:lnSpc>
              <a:spcBef>
                <a:spcPts val="1000"/>
              </a:spcBef>
              <a:spcAft>
                <a:spcPts val="0"/>
              </a:spcAft>
              <a:buClr>
                <a:schemeClr val="dk1"/>
              </a:buClr>
              <a:buSzPts val="1100"/>
              <a:buFont typeface="Arial"/>
              <a:buNone/>
            </a:pPr>
            <a:r>
              <a:rPr lang="en" sz="1900">
                <a:solidFill>
                  <a:schemeClr val="dk1"/>
                </a:solidFill>
              </a:rPr>
              <a:t>•Monthly 1 hr seminar aimed at graduate students and postdocs</a:t>
            </a:r>
            <a:endParaRPr sz="1900">
              <a:solidFill>
                <a:schemeClr val="dk1"/>
              </a:solidFill>
            </a:endParaRPr>
          </a:p>
          <a:p>
            <a:pPr indent="0" lvl="0" marL="0" rtl="0" algn="l">
              <a:lnSpc>
                <a:spcPct val="90000"/>
              </a:lnSpc>
              <a:spcBef>
                <a:spcPts val="1000"/>
              </a:spcBef>
              <a:spcAft>
                <a:spcPts val="0"/>
              </a:spcAft>
              <a:buClr>
                <a:schemeClr val="dk1"/>
              </a:buClr>
              <a:buSzPts val="1100"/>
              <a:buFont typeface="Arial"/>
              <a:buNone/>
            </a:pPr>
            <a:r>
              <a:rPr lang="en" sz="1900">
                <a:solidFill>
                  <a:schemeClr val="dk1"/>
                </a:solidFill>
              </a:rPr>
              <a:t>•Invited talk: good practice for thesis defense, interview talk</a:t>
            </a:r>
            <a:endParaRPr sz="1900">
              <a:solidFill>
                <a:schemeClr val="dk1"/>
              </a:solidFill>
            </a:endParaRPr>
          </a:p>
          <a:p>
            <a:pPr indent="0" lvl="0" marL="0" rtl="0" algn="l">
              <a:lnSpc>
                <a:spcPct val="90000"/>
              </a:lnSpc>
              <a:spcBef>
                <a:spcPts val="1000"/>
              </a:spcBef>
              <a:spcAft>
                <a:spcPts val="0"/>
              </a:spcAft>
              <a:buClr>
                <a:schemeClr val="dk1"/>
              </a:buClr>
              <a:buSzPts val="1100"/>
              <a:buFont typeface="Arial"/>
              <a:buNone/>
            </a:pPr>
            <a:r>
              <a:rPr lang="en" sz="1900">
                <a:solidFill>
                  <a:schemeClr val="dk1"/>
                </a:solidFill>
              </a:rPr>
              <a:t>•Open to all members of Canadian astroparticle physics</a:t>
            </a:r>
            <a:endParaRPr sz="1900">
              <a:solidFill>
                <a:schemeClr val="dk1"/>
              </a:solidFill>
            </a:endParaRPr>
          </a:p>
          <a:p>
            <a:pPr indent="0" lvl="0" marL="0" rtl="0" algn="l">
              <a:lnSpc>
                <a:spcPct val="90000"/>
              </a:lnSpc>
              <a:spcBef>
                <a:spcPts val="1000"/>
              </a:spcBef>
              <a:spcAft>
                <a:spcPts val="0"/>
              </a:spcAft>
              <a:buClr>
                <a:schemeClr val="dk1"/>
              </a:buClr>
              <a:buSzPts val="1100"/>
              <a:buFont typeface="Arial"/>
              <a:buNone/>
            </a:pPr>
            <a:r>
              <a:rPr lang="en" sz="1900">
                <a:solidFill>
                  <a:schemeClr val="dk1"/>
                </a:solidFill>
              </a:rPr>
              <a:t>•Started January 2025, happens last Wednesday of every month</a:t>
            </a:r>
            <a:endParaRPr sz="1900">
              <a:solidFill>
                <a:schemeClr val="dk1"/>
              </a:solidFill>
            </a:endParaRPr>
          </a:p>
          <a:p>
            <a:pPr indent="0" lvl="0" marL="0" rtl="0" algn="l">
              <a:lnSpc>
                <a:spcPct val="90000"/>
              </a:lnSpc>
              <a:spcBef>
                <a:spcPts val="1000"/>
              </a:spcBef>
              <a:spcAft>
                <a:spcPts val="0"/>
              </a:spcAft>
              <a:buNone/>
            </a:pPr>
            <a:r>
              <a:rPr lang="en" sz="1900">
                <a:solidFill>
                  <a:schemeClr val="dk1"/>
                </a:solidFill>
              </a:rPr>
              <a:t>•Lots of interest!</a:t>
            </a:r>
            <a:endParaRPr sz="1900">
              <a:solidFill>
                <a:schemeClr val="dk1"/>
              </a:solidFill>
            </a:endParaRPr>
          </a:p>
          <a:p>
            <a:pPr indent="0" lvl="0" marL="0" rtl="0" algn="l">
              <a:lnSpc>
                <a:spcPct val="90000"/>
              </a:lnSpc>
              <a:spcBef>
                <a:spcPts val="1000"/>
              </a:spcBef>
              <a:spcAft>
                <a:spcPts val="0"/>
              </a:spcAft>
              <a:buNone/>
            </a:pPr>
            <a:r>
              <a:rPr lang="en" sz="1900">
                <a:solidFill>
                  <a:schemeClr val="dk1"/>
                </a:solidFill>
              </a:rPr>
              <a:t>Please contact Ryan Curtis </a:t>
            </a:r>
            <a:r>
              <a:rPr lang="en" sz="1900" u="sng">
                <a:solidFill>
                  <a:schemeClr val="hlink"/>
                </a:solidFill>
                <a:hlinkClick r:id="rId4"/>
              </a:rPr>
              <a:t>hqpac@mcdonaldinstitute.ca</a:t>
            </a:r>
            <a:r>
              <a:rPr lang="en" sz="1900">
                <a:solidFill>
                  <a:schemeClr val="dk1"/>
                </a:solidFill>
              </a:rPr>
              <a:t> </a:t>
            </a:r>
            <a:endParaRPr sz="1900">
              <a:solidFill>
                <a:schemeClr val="dk1"/>
              </a:solidFill>
            </a:endParaRPr>
          </a:p>
          <a:p>
            <a:pPr indent="0" lvl="0" marL="0" rtl="0" algn="l">
              <a:lnSpc>
                <a:spcPct val="90000"/>
              </a:lnSpc>
              <a:spcBef>
                <a:spcPts val="1000"/>
              </a:spcBef>
              <a:spcAft>
                <a:spcPts val="0"/>
              </a:spcAft>
              <a:buNone/>
            </a:pPr>
            <a:r>
              <a:t/>
            </a:r>
            <a:endParaRPr sz="1900">
              <a:solidFill>
                <a:schemeClr val="dk1"/>
              </a:solidFill>
            </a:endParaRPr>
          </a:p>
          <a:p>
            <a:pPr indent="0" lvl="0" marL="0" rtl="0" algn="l">
              <a:lnSpc>
                <a:spcPct val="90000"/>
              </a:lnSpc>
              <a:spcBef>
                <a:spcPts val="1000"/>
              </a:spcBef>
              <a:spcAft>
                <a:spcPts val="0"/>
              </a:spcAft>
              <a:buClr>
                <a:schemeClr val="dk1"/>
              </a:buClr>
              <a:buSzPts val="1100"/>
              <a:buFont typeface="Arial"/>
              <a:buNone/>
            </a:pPr>
            <a:r>
              <a:rPr lang="en" sz="1900">
                <a:solidFill>
                  <a:schemeClr val="dk1"/>
                </a:solidFill>
              </a:rPr>
              <a:t>Recorded seminars available on the Youtube channel</a:t>
            </a:r>
            <a:endParaRPr sz="1900">
              <a:solidFill>
                <a:schemeClr val="dk1"/>
              </a:solidFill>
            </a:endParaRPr>
          </a:p>
          <a:p>
            <a:pPr indent="0" lvl="0" marL="0" rtl="0" algn="l">
              <a:spcBef>
                <a:spcPts val="0"/>
              </a:spcBef>
              <a:spcAft>
                <a:spcPts val="1200"/>
              </a:spcAft>
              <a:buNone/>
            </a:pPr>
            <a:r>
              <a:rPr lang="en" u="sng">
                <a:solidFill>
                  <a:schemeClr val="hlink"/>
                </a:solidFill>
                <a:hlinkClick r:id="rId5"/>
              </a:rPr>
              <a:t>https://www.youtube.com/@mcdonaldinstitute/streams</a:t>
            </a:r>
            <a:r>
              <a:rPr lang="en"/>
              <a:t> </a:t>
            </a:r>
            <a:endParaRPr/>
          </a:p>
        </p:txBody>
      </p:sp>
      <p:pic>
        <p:nvPicPr>
          <p:cNvPr id="123" name="Google Shape;123;p19"/>
          <p:cNvPicPr preferRelativeResize="0"/>
          <p:nvPr/>
        </p:nvPicPr>
        <p:blipFill>
          <a:blip r:embed="rId6">
            <a:alphaModFix/>
          </a:blip>
          <a:stretch>
            <a:fillRect/>
          </a:stretch>
        </p:blipFill>
        <p:spPr>
          <a:xfrm>
            <a:off x="0" y="-4"/>
            <a:ext cx="9144000" cy="178308"/>
          </a:xfrm>
          <a:prstGeom prst="rect">
            <a:avLst/>
          </a:prstGeom>
          <a:noFill/>
          <a:ln>
            <a:noFill/>
          </a:ln>
        </p:spPr>
      </p:pic>
      <p:pic>
        <p:nvPicPr>
          <p:cNvPr id="124" name="Google Shape;124;p19"/>
          <p:cNvPicPr preferRelativeResize="0"/>
          <p:nvPr/>
        </p:nvPicPr>
        <p:blipFill>
          <a:blip r:embed="rId7">
            <a:alphaModFix/>
          </a:blip>
          <a:stretch>
            <a:fillRect/>
          </a:stretch>
        </p:blipFill>
        <p:spPr>
          <a:xfrm>
            <a:off x="6674900" y="3136275"/>
            <a:ext cx="2280251" cy="1657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id="129" name="Google Shape;129;p20"/>
          <p:cNvPicPr preferRelativeResize="0"/>
          <p:nvPr/>
        </p:nvPicPr>
        <p:blipFill>
          <a:blip r:embed="rId3">
            <a:alphaModFix amt="40000"/>
          </a:blip>
          <a:stretch>
            <a:fillRect/>
          </a:stretch>
        </p:blipFill>
        <p:spPr>
          <a:xfrm>
            <a:off x="0" y="0"/>
            <a:ext cx="9144000" cy="5143500"/>
          </a:xfrm>
          <a:prstGeom prst="rect">
            <a:avLst/>
          </a:prstGeom>
          <a:noFill/>
          <a:ln>
            <a:noFill/>
          </a:ln>
        </p:spPr>
      </p:pic>
      <p:sp>
        <p:nvSpPr>
          <p:cNvPr id="130" name="Google Shape;130;p20"/>
          <p:cNvSpPr txBox="1"/>
          <p:nvPr>
            <p:ph idx="1" type="body"/>
          </p:nvPr>
        </p:nvSpPr>
        <p:spPr>
          <a:xfrm>
            <a:off x="5205700" y="3461200"/>
            <a:ext cx="3399000" cy="1271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u="sng">
                <a:solidFill>
                  <a:schemeClr val="hlink"/>
                </a:solidFill>
                <a:hlinkClick r:id="rId4"/>
              </a:rPr>
              <a:t>https://drive.google.com/file/d/1L__mBc8vTMjruyLKof0unCqEreFLl0hm/view?usp=drive_link</a:t>
            </a:r>
            <a:r>
              <a:rPr lang="en"/>
              <a:t> </a:t>
            </a:r>
            <a:endParaRPr/>
          </a:p>
        </p:txBody>
      </p:sp>
      <p:pic>
        <p:nvPicPr>
          <p:cNvPr id="131" name="Google Shape;131;p20"/>
          <p:cNvPicPr preferRelativeResize="0"/>
          <p:nvPr/>
        </p:nvPicPr>
        <p:blipFill>
          <a:blip r:embed="rId5">
            <a:alphaModFix/>
          </a:blip>
          <a:stretch>
            <a:fillRect/>
          </a:stretch>
        </p:blipFill>
        <p:spPr>
          <a:xfrm rot="-221163">
            <a:off x="897024" y="382337"/>
            <a:ext cx="3367450" cy="4378822"/>
          </a:xfrm>
          <a:prstGeom prst="rect">
            <a:avLst/>
          </a:prstGeom>
          <a:noFill/>
          <a:ln>
            <a:noFill/>
          </a:ln>
        </p:spPr>
      </p:pic>
      <p:pic>
        <p:nvPicPr>
          <p:cNvPr id="132" name="Google Shape;132;p20" title="frame (7).png"/>
          <p:cNvPicPr preferRelativeResize="0"/>
          <p:nvPr/>
        </p:nvPicPr>
        <p:blipFill>
          <a:blip r:embed="rId6">
            <a:alphaModFix/>
          </a:blip>
          <a:stretch>
            <a:fillRect/>
          </a:stretch>
        </p:blipFill>
        <p:spPr>
          <a:xfrm>
            <a:off x="5407363" y="337550"/>
            <a:ext cx="2995676" cy="2995676"/>
          </a:xfrm>
          <a:prstGeom prst="rect">
            <a:avLst/>
          </a:prstGeom>
          <a:noFill/>
          <a:ln>
            <a:noFill/>
          </a:ln>
        </p:spPr>
      </p:pic>
      <p:pic>
        <p:nvPicPr>
          <p:cNvPr id="133" name="Google Shape;133;p20"/>
          <p:cNvPicPr preferRelativeResize="0"/>
          <p:nvPr/>
        </p:nvPicPr>
        <p:blipFill>
          <a:blip r:embed="rId7">
            <a:alphaModFix/>
          </a:blip>
          <a:stretch>
            <a:fillRect/>
          </a:stretch>
        </p:blipFill>
        <p:spPr>
          <a:xfrm>
            <a:off x="0" y="-4"/>
            <a:ext cx="9144000" cy="17830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pic>
        <p:nvPicPr>
          <p:cNvPr id="138" name="Google Shape;138;p21"/>
          <p:cNvPicPr preferRelativeResize="0"/>
          <p:nvPr/>
        </p:nvPicPr>
        <p:blipFill>
          <a:blip r:embed="rId3">
            <a:alphaModFix amt="40000"/>
          </a:blip>
          <a:stretch>
            <a:fillRect/>
          </a:stretch>
        </p:blipFill>
        <p:spPr>
          <a:xfrm>
            <a:off x="0" y="0"/>
            <a:ext cx="9144000" cy="5143500"/>
          </a:xfrm>
          <a:prstGeom prst="rect">
            <a:avLst/>
          </a:prstGeom>
          <a:noFill/>
          <a:ln>
            <a:noFill/>
          </a:ln>
        </p:spPr>
      </p:pic>
      <p:pic>
        <p:nvPicPr>
          <p:cNvPr id="139" name="Google Shape;139;p21"/>
          <p:cNvPicPr preferRelativeResize="0"/>
          <p:nvPr/>
        </p:nvPicPr>
        <p:blipFill>
          <a:blip r:embed="rId4">
            <a:alphaModFix/>
          </a:blip>
          <a:stretch>
            <a:fillRect/>
          </a:stretch>
        </p:blipFill>
        <p:spPr>
          <a:xfrm>
            <a:off x="0" y="-4"/>
            <a:ext cx="9144000" cy="178308"/>
          </a:xfrm>
          <a:prstGeom prst="rect">
            <a:avLst/>
          </a:prstGeom>
          <a:noFill/>
          <a:ln>
            <a:noFill/>
          </a:ln>
        </p:spPr>
      </p:pic>
      <p:sp>
        <p:nvSpPr>
          <p:cNvPr id="140" name="Google Shape;140;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HQP Welcome Package</a:t>
            </a:r>
            <a:endParaRPr b="1"/>
          </a:p>
        </p:txBody>
      </p:sp>
      <p:sp>
        <p:nvSpPr>
          <p:cNvPr id="141" name="Google Shape;141;p21"/>
          <p:cNvSpPr txBox="1"/>
          <p:nvPr>
            <p:ph idx="1" type="body"/>
          </p:nvPr>
        </p:nvSpPr>
        <p:spPr>
          <a:xfrm>
            <a:off x="311700" y="1152475"/>
            <a:ext cx="8170800" cy="37473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Char char="●"/>
            </a:pPr>
            <a:r>
              <a:rPr lang="en" sz="1900">
                <a:solidFill>
                  <a:schemeClr val="dk1"/>
                </a:solidFill>
              </a:rPr>
              <a:t>Recommendation from the Committee </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A small package of goodies: coffee mug, stickers, pen, networking cards, etc. and information about McDonald Institute programs and opportunities. </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Links to pertinent websites and mailing list signups. </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Available</a:t>
            </a:r>
            <a:r>
              <a:rPr lang="en" sz="1900">
                <a:solidFill>
                  <a:schemeClr val="dk1"/>
                </a:solidFill>
              </a:rPr>
              <a:t> to all new and current HQP. </a:t>
            </a:r>
            <a:endParaRPr sz="1900">
              <a:solidFill>
                <a:schemeClr val="dk1"/>
              </a:solidFill>
            </a:endParaRPr>
          </a:p>
          <a:p>
            <a:pPr indent="-349250" lvl="0" marL="457200" rtl="0" algn="l">
              <a:spcBef>
                <a:spcPts val="0"/>
              </a:spcBef>
              <a:spcAft>
                <a:spcPts val="0"/>
              </a:spcAft>
              <a:buClr>
                <a:schemeClr val="dk1"/>
              </a:buClr>
              <a:buSzPts val="1900"/>
              <a:buChar char="●"/>
            </a:pPr>
            <a:r>
              <a:rPr lang="en" sz="1900">
                <a:solidFill>
                  <a:schemeClr val="dk1"/>
                </a:solidFill>
              </a:rPr>
              <a:t>Coming Fall 2025</a:t>
            </a:r>
            <a:endParaRPr sz="19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49AD3C1F86BB4D95B993BA4C907DC7" ma:contentTypeVersion="16" ma:contentTypeDescription="Create a new document." ma:contentTypeScope="" ma:versionID="1e5f031e24aa68a0fa8949ca92992125">
  <xsd:schema xmlns:xsd="http://www.w3.org/2001/XMLSchema" xmlns:xs="http://www.w3.org/2001/XMLSchema" xmlns:p="http://schemas.microsoft.com/office/2006/metadata/properties" xmlns:ns2="19890805-087c-40de-82e2-81a151efff6d" xmlns:ns3="871f4035-ead0-40f2-a8d9-39a8f8d6925f" targetNamespace="http://schemas.microsoft.com/office/2006/metadata/properties" ma:root="true" ma:fieldsID="93740df3a840482ebfc54b7012e5f6f3" ns2:_="" ns3:_="">
    <xsd:import namespace="19890805-087c-40de-82e2-81a151efff6d"/>
    <xsd:import namespace="871f4035-ead0-40f2-a8d9-39a8f8d6925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2:MediaServiceOCR" minOccurs="0"/>
                <xsd:element ref="ns3:SharedWithUsers" minOccurs="0"/>
                <xsd:element ref="ns3:SharedWithDetails" minOccurs="0"/>
                <xsd:element ref="ns2:MediaServiceSearchProperties" minOccurs="0"/>
                <xsd:element ref="ns2:Link"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890805-087c-40de-82e2-81a151efff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bd2e69d-a885-47d9-a849-8bc90acf94ca"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ink" ma:index="22"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71f4035-ead0-40f2-a8d9-39a8f8d6925f"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9890805-087c-40de-82e2-81a151efff6d">
      <Terms xmlns="http://schemas.microsoft.com/office/infopath/2007/PartnerControls"/>
    </lcf76f155ced4ddcb4097134ff3c332f>
    <Link xmlns="19890805-087c-40de-82e2-81a151efff6d">
      <Url xsi:nil="true"/>
      <Description xsi:nil="true"/>
    </Link>
  </documentManagement>
</p:properties>
</file>

<file path=customXml/itemProps1.xml><?xml version="1.0" encoding="utf-8"?>
<ds:datastoreItem xmlns:ds="http://schemas.openxmlformats.org/officeDocument/2006/customXml" ds:itemID="{BC65E3E5-85E3-4540-A6D9-956ECD3A6EF8}"/>
</file>

<file path=customXml/itemProps2.xml><?xml version="1.0" encoding="utf-8"?>
<ds:datastoreItem xmlns:ds="http://schemas.openxmlformats.org/officeDocument/2006/customXml" ds:itemID="{E7974499-CEC8-4EFB-A5C2-D322EEB4B24A}"/>
</file>

<file path=customXml/itemProps3.xml><?xml version="1.0" encoding="utf-8"?>
<ds:datastoreItem xmlns:ds="http://schemas.openxmlformats.org/officeDocument/2006/customXml" ds:itemID="{A359464B-87D5-4E36-9A98-F9766C114B23}"/>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0x0101005549AD3C1F86BB4D95B993BA4C907DC7</vt:lpwstr>
  </property>
</Properties>
</file>