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9.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0.xml" ContentType="application/vnd.openxmlformats-officedocument.presentationml.tags+xml"/>
  <Override PartName="/ppt/notesSlides/notesSlide24.xml" ContentType="application/vnd.openxmlformats-officedocument.presentationml.notesSlide+xml"/>
  <Override PartName="/ppt/tags/tag11.xml" ContentType="application/vnd.openxmlformats-officedocument.presentationml.tags+xml"/>
  <Override PartName="/ppt/notesSlides/notesSlide25.xml" ContentType="application/vnd.openxmlformats-officedocument.presentationml.notesSlide+xml"/>
  <Override PartName="/ppt/tags/tag12.xml" ContentType="application/vnd.openxmlformats-officedocument.presentationml.tags+xml"/>
  <Override PartName="/ppt/notesSlides/notesSlide26.xml" ContentType="application/vnd.openxmlformats-officedocument.presentationml.notesSlide+xml"/>
  <Override PartName="/ppt/tags/tag13.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4.xml" ContentType="application/vnd.openxmlformats-officedocument.presentationml.tags+xml"/>
  <Override PartName="/ppt/notesSlides/notesSlide31.xml" ContentType="application/vnd.openxmlformats-officedocument.presentationml.notesSlide+xml"/>
  <Override PartName="/ppt/tags/tag15.xml" ContentType="application/vnd.openxmlformats-officedocument.presentationml.tags+xml"/>
  <Override PartName="/ppt/notesSlides/notesSlide32.xml" ContentType="application/vnd.openxmlformats-officedocument.presentationml.notesSlide+xml"/>
  <Override PartName="/ppt/tags/tag16.xml" ContentType="application/vnd.openxmlformats-officedocument.presentationml.tags+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7"/>
  </p:notesMasterIdLst>
  <p:sldIdLst>
    <p:sldId id="558" r:id="rId2"/>
    <p:sldId id="608" r:id="rId3"/>
    <p:sldId id="325" r:id="rId4"/>
    <p:sldId id="585" r:id="rId5"/>
    <p:sldId id="330" r:id="rId6"/>
    <p:sldId id="587" r:id="rId7"/>
    <p:sldId id="588" r:id="rId8"/>
    <p:sldId id="584" r:id="rId9"/>
    <p:sldId id="404" r:id="rId10"/>
    <p:sldId id="388" r:id="rId11"/>
    <p:sldId id="478" r:id="rId12"/>
    <p:sldId id="467" r:id="rId13"/>
    <p:sldId id="539" r:id="rId14"/>
    <p:sldId id="458" r:id="rId15"/>
    <p:sldId id="594" r:id="rId16"/>
    <p:sldId id="537" r:id="rId17"/>
    <p:sldId id="516" r:id="rId18"/>
    <p:sldId id="595" r:id="rId19"/>
    <p:sldId id="597" r:id="rId20"/>
    <p:sldId id="493" r:id="rId21"/>
    <p:sldId id="599" r:id="rId22"/>
    <p:sldId id="600" r:id="rId23"/>
    <p:sldId id="601" r:id="rId24"/>
    <p:sldId id="604" r:id="rId25"/>
    <p:sldId id="605" r:id="rId26"/>
    <p:sldId id="606" r:id="rId27"/>
    <p:sldId id="607" r:id="rId28"/>
    <p:sldId id="590" r:id="rId29"/>
    <p:sldId id="591" r:id="rId30"/>
    <p:sldId id="486" r:id="rId31"/>
    <p:sldId id="495" r:id="rId32"/>
    <p:sldId id="496" r:id="rId33"/>
    <p:sldId id="609" r:id="rId34"/>
    <p:sldId id="610" r:id="rId35"/>
    <p:sldId id="589"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43"/>
    <p:restoredTop sz="78435"/>
  </p:normalViewPr>
  <p:slideViewPr>
    <p:cSldViewPr snapToGrid="0" snapToObjects="1">
      <p:cViewPr varScale="1">
        <p:scale>
          <a:sx n="99" d="100"/>
          <a:sy n="99" d="100"/>
        </p:scale>
        <p:origin x="1328" y="17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BA5518-5CEC-3844-B3A2-895DD1D51F36}" type="datetimeFigureOut">
              <a:rPr lang="en-GB" smtClean="0"/>
              <a:t>24/03/2025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36049B-9592-4B43-9B64-1596DA2861B0}" type="slidenum">
              <a:rPr lang="en-GB" smtClean="0"/>
              <a:t>‹#›</a:t>
            </a:fld>
            <a:endParaRPr lang="en-GB"/>
          </a:p>
        </p:txBody>
      </p:sp>
    </p:spTree>
    <p:extLst>
      <p:ext uri="{BB962C8B-B14F-4D97-AF65-F5344CB8AC3E}">
        <p14:creationId xmlns:p14="http://schemas.microsoft.com/office/powerpoint/2010/main" val="731118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76B381-E798-CEB6-ED83-74DE4616B0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501475-4C69-B6F3-FCB0-9B2AB9351B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BF75FE-4F95-E412-282E-3AB655D9AA0E}"/>
              </a:ext>
            </a:extLst>
          </p:cNvPr>
          <p:cNvSpPr>
            <a:spLocks noGrp="1"/>
          </p:cNvSpPr>
          <p:nvPr>
            <p:ph type="body" idx="1"/>
          </p:nvPr>
        </p:nvSpPr>
        <p:spPr/>
        <p:txBody>
          <a:bodyPr/>
          <a:lstStyle/>
          <a:p>
            <a:r>
              <a:rPr lang="en-GB" dirty="0"/>
              <a:t>Good morning. I am Zhenyu Cai from the University of Oxford. I am currently working in the Materials Department, but will move to the Engineering Department in the next few months to start my own group there. </a:t>
            </a:r>
          </a:p>
          <a:p>
            <a:endParaRPr lang="en-GB" dirty="0"/>
          </a:p>
          <a:p>
            <a:r>
              <a:rPr lang="en-GB" dirty="0"/>
              <a:t>My work mostly focuses on various ways that we deal with errors in quantum machines, which is crucial for any quantum applications, including lattice gauge theory simulation. Admittedly I am not an expert in the use of QC in lattice gauge theory and high energy physics. So in order to make a useful talk for you </a:t>
            </a:r>
            <a:r>
              <a:rPr lang="en-US" altLang="zh-CN" dirty="0"/>
              <a:t>I</a:t>
            </a:r>
            <a:r>
              <a:rPr lang="zh-CN" altLang="en-US" dirty="0"/>
              <a:t> </a:t>
            </a:r>
            <a:r>
              <a:rPr lang="en-US" altLang="zh-CN" dirty="0"/>
              <a:t>think</a:t>
            </a:r>
            <a:r>
              <a:rPr lang="zh-CN" altLang="en-US" dirty="0"/>
              <a:t> </a:t>
            </a:r>
            <a:r>
              <a:rPr lang="en-US" altLang="zh-CN" dirty="0"/>
              <a:t>my</a:t>
            </a:r>
            <a:r>
              <a:rPr lang="zh-CN" altLang="en-US" dirty="0"/>
              <a:t> </a:t>
            </a:r>
            <a:r>
              <a:rPr lang="en-US" altLang="zh-CN" dirty="0"/>
              <a:t>talk</a:t>
            </a:r>
            <a:r>
              <a:rPr lang="zh-CN" altLang="en-US" dirty="0"/>
              <a:t> </a:t>
            </a:r>
            <a:r>
              <a:rPr lang="en-US" altLang="zh-CN" dirty="0"/>
              <a:t>will</a:t>
            </a:r>
            <a:r>
              <a:rPr lang="zh-CN" altLang="en-US" dirty="0"/>
              <a:t> </a:t>
            </a:r>
            <a:r>
              <a:rPr lang="en-US" altLang="zh-CN" dirty="0"/>
              <a:t>be</a:t>
            </a:r>
            <a:r>
              <a:rPr lang="zh-CN" altLang="en-US" dirty="0"/>
              <a:t> </a:t>
            </a:r>
            <a:r>
              <a:rPr lang="en-US" altLang="zh-CN" dirty="0"/>
              <a:t>a</a:t>
            </a:r>
            <a:r>
              <a:rPr lang="zh-CN" altLang="en-US" dirty="0"/>
              <a:t> </a:t>
            </a:r>
            <a:r>
              <a:rPr lang="en-US" altLang="zh-CN" dirty="0"/>
              <a:t>bit</a:t>
            </a:r>
            <a:r>
              <a:rPr lang="zh-CN" altLang="en-US" dirty="0"/>
              <a:t> </a:t>
            </a:r>
            <a:r>
              <a:rPr lang="en-US" altLang="zh-CN" dirty="0"/>
              <a:t>of</a:t>
            </a:r>
            <a:r>
              <a:rPr lang="zh-CN" altLang="en-US" dirty="0"/>
              <a:t> </a:t>
            </a:r>
            <a:r>
              <a:rPr lang="en-GB" altLang="zh-CN" dirty="0"/>
              <a:t>a </a:t>
            </a:r>
            <a:r>
              <a:rPr lang="en-US" altLang="zh-CN" dirty="0"/>
              <a:t>more</a:t>
            </a:r>
            <a:r>
              <a:rPr lang="zh-CN" altLang="en-US" dirty="0"/>
              <a:t> </a:t>
            </a:r>
            <a:r>
              <a:rPr lang="en-US" altLang="zh-CN" dirty="0"/>
              <a:t>general</a:t>
            </a:r>
            <a:r>
              <a:rPr lang="zh-CN" altLang="en-US" dirty="0"/>
              <a:t> </a:t>
            </a:r>
            <a:r>
              <a:rPr lang="en-US" altLang="zh-CN" dirty="0"/>
              <a:t>talk</a:t>
            </a:r>
            <a:r>
              <a:rPr lang="zh-CN" altLang="en-US" dirty="0"/>
              <a:t> </a:t>
            </a:r>
            <a:r>
              <a:rPr lang="en-US" altLang="zh-CN" dirty="0"/>
              <a:t>on</a:t>
            </a:r>
            <a:r>
              <a:rPr lang="zh-CN" altLang="en-US" dirty="0"/>
              <a:t> </a:t>
            </a:r>
            <a:r>
              <a:rPr lang="en-US" altLang="zh-CN" dirty="0"/>
              <a:t>introducing</a:t>
            </a:r>
            <a:r>
              <a:rPr lang="zh-CN" altLang="en-US" dirty="0"/>
              <a:t> </a:t>
            </a:r>
            <a:r>
              <a:rPr lang="en-US" altLang="zh-CN" dirty="0"/>
              <a:t>quantum</a:t>
            </a:r>
            <a:r>
              <a:rPr lang="zh-CN" altLang="en-US" dirty="0"/>
              <a:t> </a:t>
            </a:r>
            <a:r>
              <a:rPr lang="en-US" altLang="zh-CN" dirty="0"/>
              <a:t>error</a:t>
            </a:r>
            <a:r>
              <a:rPr lang="zh-CN" altLang="en-US" dirty="0"/>
              <a:t> </a:t>
            </a:r>
            <a:r>
              <a:rPr lang="en-US" altLang="zh-CN" dirty="0"/>
              <a:t>correction</a:t>
            </a:r>
            <a:r>
              <a:rPr lang="zh-CN" altLang="en-US" dirty="0"/>
              <a:t> </a:t>
            </a:r>
            <a:r>
              <a:rPr lang="en-US" altLang="zh-CN" dirty="0"/>
              <a:t>and</a:t>
            </a:r>
            <a:r>
              <a:rPr lang="zh-CN" altLang="en-US" dirty="0"/>
              <a:t> </a:t>
            </a:r>
            <a:r>
              <a:rPr lang="en-US" altLang="zh-CN" dirty="0"/>
              <a:t>mitigation</a:t>
            </a:r>
            <a:r>
              <a:rPr lang="zh-CN" altLang="en-US" dirty="0"/>
              <a:t> </a:t>
            </a:r>
            <a:r>
              <a:rPr lang="en-US" altLang="zh-CN" dirty="0"/>
              <a:t>and</a:t>
            </a:r>
            <a:r>
              <a:rPr lang="zh-CN" altLang="en-US" dirty="0"/>
              <a:t> </a:t>
            </a:r>
            <a:r>
              <a:rPr lang="en-US" altLang="zh-CN" dirty="0"/>
              <a:t>then</a:t>
            </a:r>
            <a:r>
              <a:rPr lang="zh-CN" altLang="en-US" dirty="0"/>
              <a:t> </a:t>
            </a:r>
            <a:r>
              <a:rPr lang="en-US" altLang="zh-CN" dirty="0"/>
              <a:t>end</a:t>
            </a:r>
            <a:r>
              <a:rPr lang="zh-CN" altLang="en-US" dirty="0"/>
              <a:t> </a:t>
            </a:r>
            <a:r>
              <a:rPr lang="en-US" altLang="zh-CN" dirty="0"/>
              <a:t>with</a:t>
            </a:r>
            <a:r>
              <a:rPr lang="zh-CN" altLang="en-US" dirty="0"/>
              <a:t> </a:t>
            </a:r>
            <a:r>
              <a:rPr lang="en-US" altLang="zh-CN" dirty="0"/>
              <a:t>some</a:t>
            </a:r>
            <a:r>
              <a:rPr lang="zh-CN" altLang="en-US" dirty="0"/>
              <a:t> </a:t>
            </a:r>
            <a:r>
              <a:rPr lang="en-US" altLang="zh-CN" dirty="0"/>
              <a:t>example</a:t>
            </a:r>
            <a:r>
              <a:rPr lang="zh-CN" altLang="en-US" dirty="0"/>
              <a:t> </a:t>
            </a:r>
            <a:r>
              <a:rPr lang="en-US" altLang="zh-CN" dirty="0"/>
              <a:t>connection</a:t>
            </a:r>
            <a:r>
              <a:rPr lang="zh-CN" altLang="en-US" dirty="0"/>
              <a:t> </a:t>
            </a:r>
            <a:r>
              <a:rPr lang="en-US" altLang="zh-CN" dirty="0"/>
              <a:t>to</a:t>
            </a:r>
            <a:r>
              <a:rPr lang="zh-CN" altLang="en-US" dirty="0"/>
              <a:t> </a:t>
            </a:r>
            <a:r>
              <a:rPr lang="en-US" altLang="zh-CN" dirty="0"/>
              <a:t>high</a:t>
            </a:r>
            <a:r>
              <a:rPr lang="zh-CN" altLang="en-US" dirty="0"/>
              <a:t> </a:t>
            </a:r>
            <a:r>
              <a:rPr lang="en-US" altLang="zh-CN" dirty="0"/>
              <a:t>energy</a:t>
            </a:r>
            <a:r>
              <a:rPr lang="zh-CN" altLang="en-US" dirty="0"/>
              <a:t> </a:t>
            </a:r>
            <a:r>
              <a:rPr lang="en-US" altLang="zh-CN" dirty="0"/>
              <a:t>physics.</a:t>
            </a:r>
          </a:p>
          <a:p>
            <a:endParaRPr lang="en-US" dirty="0"/>
          </a:p>
          <a:p>
            <a:endParaRPr lang="en-GB" dirty="0"/>
          </a:p>
        </p:txBody>
      </p:sp>
      <p:sp>
        <p:nvSpPr>
          <p:cNvPr id="4" name="Slide Number Placeholder 3">
            <a:extLst>
              <a:ext uri="{FF2B5EF4-FFF2-40B4-BE49-F238E27FC236}">
                <a16:creationId xmlns:a16="http://schemas.microsoft.com/office/drawing/2014/main" id="{5B31F3CF-4039-0210-7B6F-F38C6A737CDC}"/>
              </a:ext>
            </a:extLst>
          </p:cNvPr>
          <p:cNvSpPr>
            <a:spLocks noGrp="1"/>
          </p:cNvSpPr>
          <p:nvPr>
            <p:ph type="sldNum" sz="quarter" idx="5"/>
          </p:nvPr>
        </p:nvSpPr>
        <p:spPr/>
        <p:txBody>
          <a:bodyPr/>
          <a:lstStyle/>
          <a:p>
            <a:fld id="{6636049B-9592-4B43-9B64-1596DA2861B0}" type="slidenum">
              <a:rPr lang="en-GB" smtClean="0"/>
              <a:t>1</a:t>
            </a:fld>
            <a:endParaRPr lang="en-GB"/>
          </a:p>
        </p:txBody>
      </p:sp>
    </p:spTree>
    <p:extLst>
      <p:ext uri="{BB962C8B-B14F-4D97-AF65-F5344CB8AC3E}">
        <p14:creationId xmlns:p14="http://schemas.microsoft.com/office/powerpoint/2010/main" val="746678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10</a:t>
            </a:fld>
            <a:endParaRPr lang="en-GB"/>
          </a:p>
        </p:txBody>
      </p:sp>
    </p:spTree>
    <p:extLst>
      <p:ext uri="{BB962C8B-B14F-4D97-AF65-F5344CB8AC3E}">
        <p14:creationId xmlns:p14="http://schemas.microsoft.com/office/powerpoint/2010/main" val="3553543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11</a:t>
            </a:fld>
            <a:endParaRPr lang="en-GB"/>
          </a:p>
        </p:txBody>
      </p:sp>
    </p:spTree>
    <p:extLst>
      <p:ext uri="{BB962C8B-B14F-4D97-AF65-F5344CB8AC3E}">
        <p14:creationId xmlns:p14="http://schemas.microsoft.com/office/powerpoint/2010/main" val="1788990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12</a:t>
            </a:fld>
            <a:endParaRPr lang="en-GB"/>
          </a:p>
        </p:txBody>
      </p:sp>
    </p:spTree>
    <p:extLst>
      <p:ext uri="{BB962C8B-B14F-4D97-AF65-F5344CB8AC3E}">
        <p14:creationId xmlns:p14="http://schemas.microsoft.com/office/powerpoint/2010/main" val="84955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13</a:t>
            </a:fld>
            <a:endParaRPr lang="en-GB"/>
          </a:p>
        </p:txBody>
      </p:sp>
    </p:spTree>
    <p:extLst>
      <p:ext uri="{BB962C8B-B14F-4D97-AF65-F5344CB8AC3E}">
        <p14:creationId xmlns:p14="http://schemas.microsoft.com/office/powerpoint/2010/main" val="8202214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 How can…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14</a:t>
            </a:fld>
            <a:endParaRPr lang="en-GB"/>
          </a:p>
        </p:txBody>
      </p:sp>
    </p:spTree>
    <p:extLst>
      <p:ext uri="{BB962C8B-B14F-4D97-AF65-F5344CB8AC3E}">
        <p14:creationId xmlns:p14="http://schemas.microsoft.com/office/powerpoint/2010/main" val="1371628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But how exactly do we perform quantum error mitigation, we will use a simple example of the method Zero-noise Extrapolation to illustrate. Suppose we want to obtain the output of a quantum circuit, but we only have a noise version of the circuit. The horizontal axis here is the noise level of the circuit with the lowest noise we are able to achieve defined as 1. The least noisy output we can obtain is as shown here, we cannot go into the forbidden zone, but we can further boost the noise and do this again. In the end, with these additional noisy circuit runs, we can actually try to extrapolate back to the zero noise point to obtain an estimate of the noiseless output. This idea though looks simple, but it is surprisingly effective in practice and has been implemented in many experiments, most recently on a 127 qubit machine. The most important question to this approach is of course what shape of the extrapolation curve to use. </a:t>
            </a:r>
          </a:p>
          <a:p>
            <a:endParaRPr lang="en-GB" dirty="0"/>
          </a:p>
          <a:p>
            <a:r>
              <a:rPr lang="en-GB" dirty="0"/>
              <a:t>1:30</a:t>
            </a:r>
          </a:p>
          <a:p>
            <a:endParaRPr lang="en-GB" dirty="0"/>
          </a:p>
          <a:p>
            <a:r>
              <a:rPr lang="en-GB" dirty="0"/>
              <a:t>12:50</a:t>
            </a:r>
          </a:p>
        </p:txBody>
      </p:sp>
      <p:sp>
        <p:nvSpPr>
          <p:cNvPr id="4" name="Slide Number Placeholder 3"/>
          <p:cNvSpPr>
            <a:spLocks noGrp="1"/>
          </p:cNvSpPr>
          <p:nvPr>
            <p:ph type="sldNum" sz="quarter" idx="5"/>
          </p:nvPr>
        </p:nvSpPr>
        <p:spPr/>
        <p:txBody>
          <a:bodyPr/>
          <a:lstStyle/>
          <a:p>
            <a:fld id="{8383CBD7-BAF9-5041-B1AB-96F183D1B6BD}" type="slidenum">
              <a:rPr lang="en-GB" smtClean="0"/>
              <a:t>15</a:t>
            </a:fld>
            <a:endParaRPr lang="en-GB"/>
          </a:p>
        </p:txBody>
      </p:sp>
    </p:spTree>
    <p:extLst>
      <p:ext uri="{BB962C8B-B14F-4D97-AF65-F5344CB8AC3E}">
        <p14:creationId xmlns:p14="http://schemas.microsoft.com/office/powerpoint/2010/main" val="231385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16</a:t>
            </a:fld>
            <a:endParaRPr lang="en-GB"/>
          </a:p>
        </p:txBody>
      </p:sp>
    </p:spTree>
    <p:extLst>
      <p:ext uri="{BB962C8B-B14F-4D97-AF65-F5344CB8AC3E}">
        <p14:creationId xmlns:p14="http://schemas.microsoft.com/office/powerpoint/2010/main" val="3208186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17</a:t>
            </a:fld>
            <a:endParaRPr lang="en-GB"/>
          </a:p>
        </p:txBody>
      </p:sp>
    </p:spTree>
    <p:extLst>
      <p:ext uri="{BB962C8B-B14F-4D97-AF65-F5344CB8AC3E}">
        <p14:creationId xmlns:p14="http://schemas.microsoft.com/office/powerpoint/2010/main" val="2763103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A95145-E08E-760B-4FF6-9062AAF4F3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C980BF-9971-5A1B-A303-DA0165E0A6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8063B0-4196-8D6F-42B5-CE5BFC96563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08C725BA-EE67-A907-349D-864D35D9A552}"/>
              </a:ext>
            </a:extLst>
          </p:cNvPr>
          <p:cNvSpPr>
            <a:spLocks noGrp="1"/>
          </p:cNvSpPr>
          <p:nvPr>
            <p:ph type="sldNum" sz="quarter" idx="5"/>
          </p:nvPr>
        </p:nvSpPr>
        <p:spPr/>
        <p:txBody>
          <a:bodyPr/>
          <a:lstStyle/>
          <a:p>
            <a:fld id="{6636049B-9592-4B43-9B64-1596DA2861B0}" type="slidenum">
              <a:rPr lang="en-GB" smtClean="0"/>
              <a:t>18</a:t>
            </a:fld>
            <a:endParaRPr lang="en-GB"/>
          </a:p>
        </p:txBody>
      </p:sp>
    </p:spTree>
    <p:extLst>
      <p:ext uri="{BB962C8B-B14F-4D97-AF65-F5344CB8AC3E}">
        <p14:creationId xmlns:p14="http://schemas.microsoft.com/office/powerpoint/2010/main" val="1784071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45220-1568-89DB-C8C6-B8A7B74FB3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F8453E-D8BC-A8FE-EA0F-B933E1961C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F1596D-2944-D1F4-D50B-A355ED952BE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54A3AC62-2829-610F-365C-3A9CC7207174}"/>
              </a:ext>
            </a:extLst>
          </p:cNvPr>
          <p:cNvSpPr>
            <a:spLocks noGrp="1"/>
          </p:cNvSpPr>
          <p:nvPr>
            <p:ph type="sldNum" sz="quarter" idx="5"/>
          </p:nvPr>
        </p:nvSpPr>
        <p:spPr/>
        <p:txBody>
          <a:bodyPr/>
          <a:lstStyle/>
          <a:p>
            <a:fld id="{6636049B-9592-4B43-9B64-1596DA2861B0}" type="slidenum">
              <a:rPr lang="en-GB" smtClean="0"/>
              <a:t>19</a:t>
            </a:fld>
            <a:endParaRPr lang="en-GB"/>
          </a:p>
        </p:txBody>
      </p:sp>
    </p:spTree>
    <p:extLst>
      <p:ext uri="{BB962C8B-B14F-4D97-AF65-F5344CB8AC3E}">
        <p14:creationId xmlns:p14="http://schemas.microsoft.com/office/powerpoint/2010/main" val="1913704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 it begs the question, why don’t we have a quantum computer for performing these tasks already? This is all because quantum computers are very susceptible to errors due to its interaction with the environment and imperfect controls.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today's talk I am going to tell you why are these errors so damaging, what are the possible solutions to this and my contributions, and then talk about some future outlook for addressing these challenges along with my plan. </a:t>
            </a:r>
          </a:p>
          <a:p>
            <a:endParaRPr lang="en-GB" dirty="0"/>
          </a:p>
          <a:p>
            <a:r>
              <a:rPr lang="en-GB" dirty="0"/>
              <a:t>20s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Tot:2min</a:t>
            </a:r>
            <a:r>
              <a:rPr lang="en-GB" altLang="zh-CN" dirty="0"/>
              <a:t>s</a:t>
            </a:r>
            <a:endParaRPr lang="en-GB" dirty="0"/>
          </a:p>
          <a:p>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2</a:t>
            </a:fld>
            <a:endParaRPr lang="en-GB"/>
          </a:p>
        </p:txBody>
      </p:sp>
    </p:spTree>
    <p:extLst>
      <p:ext uri="{BB962C8B-B14F-4D97-AF65-F5344CB8AC3E}">
        <p14:creationId xmlns:p14="http://schemas.microsoft.com/office/powerpoint/2010/main" val="15691783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20</a:t>
            </a:fld>
            <a:endParaRPr lang="en-GB"/>
          </a:p>
        </p:txBody>
      </p:sp>
    </p:spTree>
    <p:extLst>
      <p:ext uri="{BB962C8B-B14F-4D97-AF65-F5344CB8AC3E}">
        <p14:creationId xmlns:p14="http://schemas.microsoft.com/office/powerpoint/2010/main" val="28363700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8E1FA7-CE4E-0313-9EFE-99170AC25B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2A95DF-0EA7-C688-E7ED-5DBFCCB70D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5124E1-0EC2-EAB8-76C5-2129BF0BB01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After learning about QEC and QEC, a natural question is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whole section is about 5 min.</a:t>
            </a:r>
          </a:p>
        </p:txBody>
      </p:sp>
      <p:sp>
        <p:nvSpPr>
          <p:cNvPr id="4" name="Slide Number Placeholder 3">
            <a:extLst>
              <a:ext uri="{FF2B5EF4-FFF2-40B4-BE49-F238E27FC236}">
                <a16:creationId xmlns:a16="http://schemas.microsoft.com/office/drawing/2014/main" id="{12268863-F998-0E44-97D4-2B524A2B5C15}"/>
              </a:ext>
            </a:extLst>
          </p:cNvPr>
          <p:cNvSpPr>
            <a:spLocks noGrp="1"/>
          </p:cNvSpPr>
          <p:nvPr>
            <p:ph type="sldNum" sz="quarter" idx="5"/>
          </p:nvPr>
        </p:nvSpPr>
        <p:spPr/>
        <p:txBody>
          <a:bodyPr/>
          <a:lstStyle/>
          <a:p>
            <a:fld id="{6636049B-9592-4B43-9B64-1596DA2861B0}" type="slidenum">
              <a:rPr lang="en-GB" smtClean="0"/>
              <a:t>21</a:t>
            </a:fld>
            <a:endParaRPr lang="en-GB"/>
          </a:p>
        </p:txBody>
      </p:sp>
    </p:spTree>
    <p:extLst>
      <p:ext uri="{BB962C8B-B14F-4D97-AF65-F5344CB8AC3E}">
        <p14:creationId xmlns:p14="http://schemas.microsoft.com/office/powerpoint/2010/main" val="34328382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C8FB9-362F-4BB9-8A42-FC4C292FC9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AB00A5-C111-42EE-379E-3376018F57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5595A7-3F78-EF00-BBC4-024CC90DD49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the first protocol that natively combine QEM and QEC beyond concatenation. And we hope that this can inspire further works on an integrated framework between QEC and QEM. </a:t>
            </a:r>
          </a:p>
        </p:txBody>
      </p:sp>
      <p:sp>
        <p:nvSpPr>
          <p:cNvPr id="4" name="Slide Number Placeholder 3">
            <a:extLst>
              <a:ext uri="{FF2B5EF4-FFF2-40B4-BE49-F238E27FC236}">
                <a16:creationId xmlns:a16="http://schemas.microsoft.com/office/drawing/2014/main" id="{B1E11A0B-C282-FF3F-2E35-232798C7403A}"/>
              </a:ext>
            </a:extLst>
          </p:cNvPr>
          <p:cNvSpPr>
            <a:spLocks noGrp="1"/>
          </p:cNvSpPr>
          <p:nvPr>
            <p:ph type="sldNum" sz="quarter" idx="5"/>
          </p:nvPr>
        </p:nvSpPr>
        <p:spPr/>
        <p:txBody>
          <a:bodyPr/>
          <a:lstStyle/>
          <a:p>
            <a:fld id="{6636049B-9592-4B43-9B64-1596DA2861B0}" type="slidenum">
              <a:rPr lang="en-GB" smtClean="0"/>
              <a:t>22</a:t>
            </a:fld>
            <a:endParaRPr lang="en-GB"/>
          </a:p>
        </p:txBody>
      </p:sp>
    </p:spTree>
    <p:extLst>
      <p:ext uri="{BB962C8B-B14F-4D97-AF65-F5344CB8AC3E}">
        <p14:creationId xmlns:p14="http://schemas.microsoft.com/office/powerpoint/2010/main" val="40172109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A0989-33C9-06F7-C16E-8DC5AFB319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9A2031-E886-22E9-E087-01B8366D1A0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C3D87D-06C5-11B3-EABC-0706F742476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the first protocol that natively combine QEM and QEC beyond concatenation. And we hope that this can inspire further works on an integrated framework between QEC and QEM. </a:t>
            </a:r>
          </a:p>
        </p:txBody>
      </p:sp>
      <p:sp>
        <p:nvSpPr>
          <p:cNvPr id="4" name="Slide Number Placeholder 3">
            <a:extLst>
              <a:ext uri="{FF2B5EF4-FFF2-40B4-BE49-F238E27FC236}">
                <a16:creationId xmlns:a16="http://schemas.microsoft.com/office/drawing/2014/main" id="{0649F58C-27F1-3382-FE68-2899D71EEDBB}"/>
              </a:ext>
            </a:extLst>
          </p:cNvPr>
          <p:cNvSpPr>
            <a:spLocks noGrp="1"/>
          </p:cNvSpPr>
          <p:nvPr>
            <p:ph type="sldNum" sz="quarter" idx="5"/>
          </p:nvPr>
        </p:nvSpPr>
        <p:spPr/>
        <p:txBody>
          <a:bodyPr/>
          <a:lstStyle/>
          <a:p>
            <a:fld id="{6636049B-9592-4B43-9B64-1596DA2861B0}" type="slidenum">
              <a:rPr lang="en-GB" smtClean="0"/>
              <a:t>23</a:t>
            </a:fld>
            <a:endParaRPr lang="en-GB"/>
          </a:p>
        </p:txBody>
      </p:sp>
    </p:spTree>
    <p:extLst>
      <p:ext uri="{BB962C8B-B14F-4D97-AF65-F5344CB8AC3E}">
        <p14:creationId xmlns:p14="http://schemas.microsoft.com/office/powerpoint/2010/main" val="12891489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F59168-4B96-EC6C-436D-61E676D8C0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98795B-E1C0-0B99-35BC-FD24E2A3F4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411875-0B8E-927A-3F99-F2DAAF76F80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C1C0D31D-C437-B436-F42F-AC4456108EBA}"/>
              </a:ext>
            </a:extLst>
          </p:cNvPr>
          <p:cNvSpPr>
            <a:spLocks noGrp="1"/>
          </p:cNvSpPr>
          <p:nvPr>
            <p:ph type="sldNum" sz="quarter" idx="5"/>
          </p:nvPr>
        </p:nvSpPr>
        <p:spPr/>
        <p:txBody>
          <a:bodyPr/>
          <a:lstStyle/>
          <a:p>
            <a:fld id="{6636049B-9592-4B43-9B64-1596DA2861B0}" type="slidenum">
              <a:rPr lang="en-GB" smtClean="0"/>
              <a:t>24</a:t>
            </a:fld>
            <a:endParaRPr lang="en-GB"/>
          </a:p>
        </p:txBody>
      </p:sp>
    </p:spTree>
    <p:extLst>
      <p:ext uri="{BB962C8B-B14F-4D97-AF65-F5344CB8AC3E}">
        <p14:creationId xmlns:p14="http://schemas.microsoft.com/office/powerpoint/2010/main" val="27157948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47DB0-EBAB-46DA-2227-2868BB9CC9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5152D6D-3D0B-9645-56FC-2A9EF96C22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45C2DB9-8859-74A5-68FB-725610D017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941F7B15-04B9-5A63-61DF-0C3E37ABAA70}"/>
              </a:ext>
            </a:extLst>
          </p:cNvPr>
          <p:cNvSpPr>
            <a:spLocks noGrp="1"/>
          </p:cNvSpPr>
          <p:nvPr>
            <p:ph type="sldNum" sz="quarter" idx="5"/>
          </p:nvPr>
        </p:nvSpPr>
        <p:spPr/>
        <p:txBody>
          <a:bodyPr/>
          <a:lstStyle/>
          <a:p>
            <a:fld id="{6636049B-9592-4B43-9B64-1596DA2861B0}" type="slidenum">
              <a:rPr lang="en-GB" smtClean="0"/>
              <a:t>25</a:t>
            </a:fld>
            <a:endParaRPr lang="en-GB"/>
          </a:p>
        </p:txBody>
      </p:sp>
    </p:spTree>
    <p:extLst>
      <p:ext uri="{BB962C8B-B14F-4D97-AF65-F5344CB8AC3E}">
        <p14:creationId xmlns:p14="http://schemas.microsoft.com/office/powerpoint/2010/main" val="17417817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6D0F9-AC76-0E96-6966-8D5A6C1975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22A4C7-AD27-485D-DF96-97A8690A7A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E4BB7D-06FA-465E-C27F-8CC189CC835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EEBFCECA-234B-0E52-60B4-69E1C297148D}"/>
              </a:ext>
            </a:extLst>
          </p:cNvPr>
          <p:cNvSpPr>
            <a:spLocks noGrp="1"/>
          </p:cNvSpPr>
          <p:nvPr>
            <p:ph type="sldNum" sz="quarter" idx="5"/>
          </p:nvPr>
        </p:nvSpPr>
        <p:spPr/>
        <p:txBody>
          <a:bodyPr/>
          <a:lstStyle/>
          <a:p>
            <a:fld id="{6636049B-9592-4B43-9B64-1596DA2861B0}" type="slidenum">
              <a:rPr lang="en-GB" smtClean="0"/>
              <a:t>26</a:t>
            </a:fld>
            <a:endParaRPr lang="en-GB"/>
          </a:p>
        </p:txBody>
      </p:sp>
    </p:spTree>
    <p:extLst>
      <p:ext uri="{BB962C8B-B14F-4D97-AF65-F5344CB8AC3E}">
        <p14:creationId xmlns:p14="http://schemas.microsoft.com/office/powerpoint/2010/main" val="32176484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49CA5-2BE3-41D7-B44A-55DBF8C735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E28157-06D5-F3CD-8152-975ECBF2BA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85C789-3DC5-1A35-4002-F4FCAF643B7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Is applicable as long as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 we have hardware capability to prepare another independent copy and connect them via control permutation operation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 the main circuit is deep compared to the control-permutation operation</a:t>
            </a:r>
          </a:p>
        </p:txBody>
      </p:sp>
      <p:sp>
        <p:nvSpPr>
          <p:cNvPr id="4" name="Slide Number Placeholder 3">
            <a:extLst>
              <a:ext uri="{FF2B5EF4-FFF2-40B4-BE49-F238E27FC236}">
                <a16:creationId xmlns:a16="http://schemas.microsoft.com/office/drawing/2014/main" id="{8C6C6B71-00B8-7C31-8478-5E26122C8ACE}"/>
              </a:ext>
            </a:extLst>
          </p:cNvPr>
          <p:cNvSpPr>
            <a:spLocks noGrp="1"/>
          </p:cNvSpPr>
          <p:nvPr>
            <p:ph type="sldNum" sz="quarter" idx="5"/>
          </p:nvPr>
        </p:nvSpPr>
        <p:spPr/>
        <p:txBody>
          <a:bodyPr/>
          <a:lstStyle/>
          <a:p>
            <a:fld id="{6636049B-9592-4B43-9B64-1596DA2861B0}" type="slidenum">
              <a:rPr lang="en-GB" smtClean="0"/>
              <a:t>27</a:t>
            </a:fld>
            <a:endParaRPr lang="en-GB"/>
          </a:p>
        </p:txBody>
      </p:sp>
    </p:spTree>
    <p:extLst>
      <p:ext uri="{BB962C8B-B14F-4D97-AF65-F5344CB8AC3E}">
        <p14:creationId xmlns:p14="http://schemas.microsoft.com/office/powerpoint/2010/main" val="3221515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30</a:t>
            </a:fld>
            <a:endParaRPr lang="en-GB"/>
          </a:p>
        </p:txBody>
      </p:sp>
    </p:spTree>
    <p:extLst>
      <p:ext uri="{BB962C8B-B14F-4D97-AF65-F5344CB8AC3E}">
        <p14:creationId xmlns:p14="http://schemas.microsoft.com/office/powerpoint/2010/main" val="4193430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31</a:t>
            </a:fld>
            <a:endParaRPr lang="en-GB"/>
          </a:p>
        </p:txBody>
      </p:sp>
    </p:spTree>
    <p:extLst>
      <p:ext uri="{BB962C8B-B14F-4D97-AF65-F5344CB8AC3E}">
        <p14:creationId xmlns:p14="http://schemas.microsoft.com/office/powerpoint/2010/main" val="2782269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can try to first take a page out of the classical error correction literature. Hence, in order to protect this one bit, we can encode it into three bits. Now if an error occur, we can  Now by checking whether the first two bits are the same, i.e. checking their parity and then checking the parity of the last two bits, we can detect which bit went wrong and correct 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40s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Tot: 3:20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3</a:t>
            </a:fld>
            <a:endParaRPr lang="en-GB"/>
          </a:p>
        </p:txBody>
      </p:sp>
    </p:spTree>
    <p:extLst>
      <p:ext uri="{BB962C8B-B14F-4D97-AF65-F5344CB8AC3E}">
        <p14:creationId xmlns:p14="http://schemas.microsoft.com/office/powerpoint/2010/main" val="40157329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32</a:t>
            </a:fld>
            <a:endParaRPr lang="en-GB"/>
          </a:p>
        </p:txBody>
      </p:sp>
    </p:spTree>
    <p:extLst>
      <p:ext uri="{BB962C8B-B14F-4D97-AF65-F5344CB8AC3E}">
        <p14:creationId xmlns:p14="http://schemas.microsoft.com/office/powerpoint/2010/main" val="3168820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8472A-A3BE-9DB6-C4EA-8C4C30C2D9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0E80C1-D3E8-F348-74E2-E8B4A067C5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999EDD-EEE9-8959-9375-C4AF32CAD81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0EEF14E3-14DB-1E07-094C-F8FC65AC1BC8}"/>
              </a:ext>
            </a:extLst>
          </p:cNvPr>
          <p:cNvSpPr>
            <a:spLocks noGrp="1"/>
          </p:cNvSpPr>
          <p:nvPr>
            <p:ph type="sldNum" sz="quarter" idx="5"/>
          </p:nvPr>
        </p:nvSpPr>
        <p:spPr/>
        <p:txBody>
          <a:bodyPr/>
          <a:lstStyle/>
          <a:p>
            <a:fld id="{6636049B-9592-4B43-9B64-1596DA2861B0}" type="slidenum">
              <a:rPr lang="en-GB" smtClean="0"/>
              <a:t>33</a:t>
            </a:fld>
            <a:endParaRPr lang="en-GB"/>
          </a:p>
        </p:txBody>
      </p:sp>
    </p:spTree>
    <p:extLst>
      <p:ext uri="{BB962C8B-B14F-4D97-AF65-F5344CB8AC3E}">
        <p14:creationId xmlns:p14="http://schemas.microsoft.com/office/powerpoint/2010/main" val="11114484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451F0-9244-AFCB-306B-E3F5E020A6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97FB59-4B65-10F6-75A0-AA5D1373C5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1919CE-8B4E-7786-0A25-B8B630BB89E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D15B5E5A-EF7C-7924-E798-F2D2926D878B}"/>
              </a:ext>
            </a:extLst>
          </p:cNvPr>
          <p:cNvSpPr>
            <a:spLocks noGrp="1"/>
          </p:cNvSpPr>
          <p:nvPr>
            <p:ph type="sldNum" sz="quarter" idx="5"/>
          </p:nvPr>
        </p:nvSpPr>
        <p:spPr/>
        <p:txBody>
          <a:bodyPr/>
          <a:lstStyle/>
          <a:p>
            <a:fld id="{6636049B-9592-4B43-9B64-1596DA2861B0}" type="slidenum">
              <a:rPr lang="en-GB" smtClean="0"/>
              <a:t>34</a:t>
            </a:fld>
            <a:endParaRPr lang="en-GB"/>
          </a:p>
        </p:txBody>
      </p:sp>
    </p:spTree>
    <p:extLst>
      <p:ext uri="{BB962C8B-B14F-4D97-AF65-F5344CB8AC3E}">
        <p14:creationId xmlns:p14="http://schemas.microsoft.com/office/powerpoint/2010/main" val="41039862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35</a:t>
            </a:fld>
            <a:endParaRPr lang="en-GB"/>
          </a:p>
        </p:txBody>
      </p:sp>
    </p:spTree>
    <p:extLst>
      <p:ext uri="{BB962C8B-B14F-4D97-AF65-F5344CB8AC3E}">
        <p14:creationId xmlns:p14="http://schemas.microsoft.com/office/powerpoint/2010/main" val="3840533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idea of quantum error correction is similar, we store the information of one qubits into many physical qubits. And the qubit redundancy can protect our quantum information against errors.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difference is that besides the bit flip error that flip 0 to 1 and 1 to 0, quantum computers is also vulnerable against phase errors which flip the relative phases between the superposed basis. So instead of needing just one type of parity check to check the bit flip error, we have two types of parity checks, X and Z checks to check for phase flip errors and bit flip error respectively.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It seems quite straight-forward so far, however, when we actually trying to implement them in practice, the story is not so simple. First of all, there exists more dangerous errors than the two types that we mentioned here, which may require specialised schemes to deal with them. Secondly, the parity checks consists of faulty components, so how exactly do we implement them is of utmost importance.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large part of my research deal with these challenges.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1min 30s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4:50</a:t>
            </a:r>
          </a:p>
        </p:txBody>
      </p:sp>
      <p:sp>
        <p:nvSpPr>
          <p:cNvPr id="4" name="Slide Number Placeholder 3"/>
          <p:cNvSpPr>
            <a:spLocks noGrp="1"/>
          </p:cNvSpPr>
          <p:nvPr>
            <p:ph type="sldNum" sz="quarter" idx="5"/>
          </p:nvPr>
        </p:nvSpPr>
        <p:spPr/>
        <p:txBody>
          <a:bodyPr/>
          <a:lstStyle/>
          <a:p>
            <a:fld id="{6636049B-9592-4B43-9B64-1596DA2861B0}" type="slidenum">
              <a:rPr lang="en-GB" smtClean="0"/>
              <a:t>4</a:t>
            </a:fld>
            <a:endParaRPr lang="en-GB"/>
          </a:p>
        </p:txBody>
      </p:sp>
    </p:spTree>
    <p:extLst>
      <p:ext uri="{BB962C8B-B14F-4D97-AF65-F5344CB8AC3E}">
        <p14:creationId xmlns:p14="http://schemas.microsoft.com/office/powerpoint/2010/main" val="4034075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other question is on how to perform the parity checks. In order to see what checks we need to perform, let us look at the leading QEC code -- the surface code. A surface code is as shown here, which is a 2D array of qubits. The white dots here are data qubits, which correspond to these physical devices. The parity checks we need to performed are denoted using the red and plaquettes here. For example, this green square here means we want to perform Z checks on this 4 qubits.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 how do we carry out the parity checks? We simply use an additional qubit in the middle to interact with all the neighbouring qubits one by one, in such a way we can gather the parity information to the ancilla qubit and then obtain the parity by measuring out the ancilla qubits.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 we need to implement an array of qubits in actual hardware, and we see that there is a close relationship between the topology of our code and the hardware layout we try to achieve.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1min10s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Tot: 6:40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5</a:t>
            </a:fld>
            <a:endParaRPr lang="en-GB"/>
          </a:p>
        </p:txBody>
      </p:sp>
    </p:spTree>
    <p:extLst>
      <p:ext uri="{BB962C8B-B14F-4D97-AF65-F5344CB8AC3E}">
        <p14:creationId xmlns:p14="http://schemas.microsoft.com/office/powerpoint/2010/main" val="1496225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2E7D9D-06B5-4C52-2854-B327B62E58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451E3A-2F2A-168C-363C-B22CED9812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59067D-8CA8-032A-6B89-0E692BD03F8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9F694845-B899-7BD2-4648-6EAB5C827F93}"/>
              </a:ext>
            </a:extLst>
          </p:cNvPr>
          <p:cNvSpPr>
            <a:spLocks noGrp="1"/>
          </p:cNvSpPr>
          <p:nvPr>
            <p:ph type="sldNum" sz="quarter" idx="5"/>
          </p:nvPr>
        </p:nvSpPr>
        <p:spPr/>
        <p:txBody>
          <a:bodyPr/>
          <a:lstStyle/>
          <a:p>
            <a:fld id="{6636049B-9592-4B43-9B64-1596DA2861B0}" type="slidenum">
              <a:rPr lang="en-GB" smtClean="0"/>
              <a:t>6</a:t>
            </a:fld>
            <a:endParaRPr lang="en-GB"/>
          </a:p>
        </p:txBody>
      </p:sp>
    </p:spTree>
    <p:extLst>
      <p:ext uri="{BB962C8B-B14F-4D97-AF65-F5344CB8AC3E}">
        <p14:creationId xmlns:p14="http://schemas.microsoft.com/office/powerpoint/2010/main" val="1447408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7D296-C5BF-89CC-DBD3-097DF2ACAA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42902D-DF17-BD30-9ED9-81D0426352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AE7396-AC93-FCA8-84EF-4A8C818F6DA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6DED02D6-EC98-D6C7-F86A-A4FC321D15B0}"/>
              </a:ext>
            </a:extLst>
          </p:cNvPr>
          <p:cNvSpPr>
            <a:spLocks noGrp="1"/>
          </p:cNvSpPr>
          <p:nvPr>
            <p:ph type="sldNum" sz="quarter" idx="5"/>
          </p:nvPr>
        </p:nvSpPr>
        <p:spPr/>
        <p:txBody>
          <a:bodyPr/>
          <a:lstStyle/>
          <a:p>
            <a:fld id="{6636049B-9592-4B43-9B64-1596DA2861B0}" type="slidenum">
              <a:rPr lang="en-GB" smtClean="0"/>
              <a:t>7</a:t>
            </a:fld>
            <a:endParaRPr lang="en-GB"/>
          </a:p>
        </p:txBody>
      </p:sp>
    </p:spTree>
    <p:extLst>
      <p:ext uri="{BB962C8B-B14F-4D97-AF65-F5344CB8AC3E}">
        <p14:creationId xmlns:p14="http://schemas.microsoft.com/office/powerpoint/2010/main" val="3916332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735653-20E1-0845-658A-3DC24E6AD6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EEE7FB-236F-371E-5BDA-FDCCB19534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3BE0A9-0C77-E74D-175F-AA56D226F19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a:extLst>
              <a:ext uri="{FF2B5EF4-FFF2-40B4-BE49-F238E27FC236}">
                <a16:creationId xmlns:a16="http://schemas.microsoft.com/office/drawing/2014/main" id="{5B1D163E-B5F6-E327-6796-28188A0421B9}"/>
              </a:ext>
            </a:extLst>
          </p:cNvPr>
          <p:cNvSpPr>
            <a:spLocks noGrp="1"/>
          </p:cNvSpPr>
          <p:nvPr>
            <p:ph type="sldNum" sz="quarter" idx="5"/>
          </p:nvPr>
        </p:nvSpPr>
        <p:spPr/>
        <p:txBody>
          <a:bodyPr/>
          <a:lstStyle/>
          <a:p>
            <a:fld id="{6636049B-9592-4B43-9B64-1596DA2861B0}" type="slidenum">
              <a:rPr lang="en-GB" smtClean="0"/>
              <a:t>8</a:t>
            </a:fld>
            <a:endParaRPr lang="en-GB"/>
          </a:p>
        </p:txBody>
      </p:sp>
    </p:spTree>
    <p:extLst>
      <p:ext uri="{BB962C8B-B14F-4D97-AF65-F5344CB8AC3E}">
        <p14:creationId xmlns:p14="http://schemas.microsoft.com/office/powerpoint/2010/main" val="2525199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 How can…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6636049B-9592-4B43-9B64-1596DA2861B0}" type="slidenum">
              <a:rPr lang="en-GB" smtClean="0"/>
              <a:t>9</a:t>
            </a:fld>
            <a:endParaRPr lang="en-GB"/>
          </a:p>
        </p:txBody>
      </p:sp>
    </p:spTree>
    <p:extLst>
      <p:ext uri="{BB962C8B-B14F-4D97-AF65-F5344CB8AC3E}">
        <p14:creationId xmlns:p14="http://schemas.microsoft.com/office/powerpoint/2010/main" val="26591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92E243EA-3252-A249-87B4-7D86A59B0AF3}" type="datetime1">
              <a:rPr lang="en-GB" smtClean="0"/>
              <a:t>24/03/2025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1865615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724AE92-A4D0-FD45-8AC8-723C4742CE19}" type="datetime1">
              <a:rPr lang="en-GB" smtClean="0"/>
              <a:t>24/03/2025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245235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53D7D0B-EF4C-D14E-B59B-CF094331CC4C}" type="datetime1">
              <a:rPr lang="en-GB" smtClean="0"/>
              <a:t>24/03/2025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1588920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BC634E9A-449A-4241-BFC4-9292B1462586}" type="datetime1">
              <a:rPr lang="en-GB" smtClean="0"/>
              <a:t>24/03/2025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3831064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0D04969-1E84-AD48-A64C-A21E60EB7556}" type="datetime1">
              <a:rPr lang="en-GB" smtClean="0"/>
              <a:t>24/03/2025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1294790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BEB667C5-77F2-544B-8F4F-1907A130EAC7}" type="datetime1">
              <a:rPr lang="en-GB" smtClean="0"/>
              <a:t>24/03/2025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168231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A172C8E6-4008-A640-83BD-F890D9B93D1B}" type="datetime1">
              <a:rPr lang="en-GB" smtClean="0"/>
              <a:t>24/03/2025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1280910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9DF7AF8-E8D2-4444-B259-7B5E6DDD4F1C}" type="datetime1">
              <a:rPr lang="en-GB" smtClean="0"/>
              <a:t>24/03/2025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1183688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E8A6E6-15D4-6A47-A4D8-0CE5DEEF09DA}" type="datetime1">
              <a:rPr lang="en-GB" smtClean="0"/>
              <a:t>24/03/2025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564151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A7B3886E-90B3-4E42-BF4F-1E769C119C2B}" type="datetime1">
              <a:rPr lang="en-GB" smtClean="0"/>
              <a:t>24/03/2025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1355558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2046AE0E-1D22-1A48-8C4F-1FC5DBCA7700}" type="datetime1">
              <a:rPr lang="en-GB" smtClean="0"/>
              <a:t>24/03/2025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0EBCAD-E923-4A4A-9845-BD15ACBF54F3}" type="slidenum">
              <a:rPr lang="en-GB" smtClean="0"/>
              <a:t>‹#›</a:t>
            </a:fld>
            <a:endParaRPr lang="en-GB"/>
          </a:p>
        </p:txBody>
      </p:sp>
    </p:spTree>
    <p:extLst>
      <p:ext uri="{BB962C8B-B14F-4D97-AF65-F5344CB8AC3E}">
        <p14:creationId xmlns:p14="http://schemas.microsoft.com/office/powerpoint/2010/main" val="1107778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CC757A-040D-BD45-8F98-603D28F27C2F}" type="datetime1">
              <a:rPr lang="en-GB" smtClean="0"/>
              <a:t>24/03/2025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0EBCAD-E923-4A4A-9845-BD15ACBF54F3}" type="slidenum">
              <a:rPr lang="en-GB" smtClean="0"/>
              <a:t>‹#›</a:t>
            </a:fld>
            <a:endParaRPr lang="en-GB"/>
          </a:p>
        </p:txBody>
      </p:sp>
    </p:spTree>
    <p:extLst>
      <p:ext uri="{BB962C8B-B14F-4D97-AF65-F5344CB8AC3E}">
        <p14:creationId xmlns:p14="http://schemas.microsoft.com/office/powerpoint/2010/main" val="8926332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0.xml"/><Relationship Id="rId7"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27.emf"/><Relationship Id="rId4" Type="http://schemas.openxmlformats.org/officeDocument/2006/relationships/image" Target="../media/image26.emf"/></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8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9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20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32.png"/><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21.png"/><Relationship Id="rId5" Type="http://schemas.openxmlformats.org/officeDocument/2006/relationships/image" Target="../media/image33.png"/><Relationship Id="rId4" Type="http://schemas.openxmlformats.org/officeDocument/2006/relationships/image" Target="../media/image18.png"/><Relationship Id="rId9" Type="http://schemas.openxmlformats.org/officeDocument/2006/relationships/image" Target="../media/image23.png"/></Relationships>
</file>

<file path=ppt/slides/_rels/slide3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33.xml"/><Relationship Id="rId7"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20.png"/><Relationship Id="rId5" Type="http://schemas.openxmlformats.org/officeDocument/2006/relationships/image" Target="../media/image34.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8" Type="http://schemas.openxmlformats.org/officeDocument/2006/relationships/image" Target="../media/image11.emf"/><Relationship Id="rId13" Type="http://schemas.microsoft.com/office/2007/relationships/hdphoto" Target="../media/hdphoto1.wdp"/><Relationship Id="rId3" Type="http://schemas.openxmlformats.org/officeDocument/2006/relationships/notesSlide" Target="../notesSlides/notesSlide5.xml"/><Relationship Id="rId7" Type="http://schemas.openxmlformats.org/officeDocument/2006/relationships/image" Target="../media/image10.emf"/><Relationship Id="rId12"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9.emf"/><Relationship Id="rId11" Type="http://schemas.openxmlformats.org/officeDocument/2006/relationships/image" Target="../media/image14.png"/><Relationship Id="rId5" Type="http://schemas.openxmlformats.org/officeDocument/2006/relationships/image" Target="../media/image8.emf"/><Relationship Id="rId10" Type="http://schemas.openxmlformats.org/officeDocument/2006/relationships/image" Target="../media/image13.png"/><Relationship Id="rId4" Type="http://schemas.openxmlformats.org/officeDocument/2006/relationships/image" Target="../media/image7.emf"/><Relationship Id="rId9" Type="http://schemas.openxmlformats.org/officeDocument/2006/relationships/image" Target="../media/image12.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B3071-FC79-21F0-6997-FBFCAF5DDC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B436B0-2A67-8A50-5EE7-4B9E187CF75C}"/>
              </a:ext>
            </a:extLst>
          </p:cNvPr>
          <p:cNvSpPr>
            <a:spLocks noGrp="1"/>
          </p:cNvSpPr>
          <p:nvPr>
            <p:ph type="ctrTitle"/>
          </p:nvPr>
        </p:nvSpPr>
        <p:spPr>
          <a:xfrm>
            <a:off x="1524000" y="2107096"/>
            <a:ext cx="9144000" cy="1109249"/>
          </a:xfrm>
        </p:spPr>
        <p:txBody>
          <a:bodyPr>
            <a:normAutofit/>
          </a:bodyPr>
          <a:lstStyle/>
          <a:p>
            <a:r>
              <a:rPr lang="en-GB" dirty="0">
                <a:solidFill>
                  <a:schemeClr val="accent1">
                    <a:lumMod val="50000"/>
                  </a:schemeClr>
                </a:solidFill>
              </a:rPr>
              <a:t>Quantum error suppression</a:t>
            </a:r>
          </a:p>
        </p:txBody>
      </p:sp>
      <p:sp>
        <p:nvSpPr>
          <p:cNvPr id="3" name="Subtitle 2">
            <a:extLst>
              <a:ext uri="{FF2B5EF4-FFF2-40B4-BE49-F238E27FC236}">
                <a16:creationId xmlns:a16="http://schemas.microsoft.com/office/drawing/2014/main" id="{9D6A9419-6109-97A1-8A05-E61D1B07AB4E}"/>
              </a:ext>
            </a:extLst>
          </p:cNvPr>
          <p:cNvSpPr>
            <a:spLocks noGrp="1"/>
          </p:cNvSpPr>
          <p:nvPr>
            <p:ph type="subTitle" idx="1"/>
          </p:nvPr>
        </p:nvSpPr>
        <p:spPr>
          <a:xfrm>
            <a:off x="4789153" y="3571278"/>
            <a:ext cx="2261252" cy="628638"/>
          </a:xfrm>
        </p:spPr>
        <p:txBody>
          <a:bodyPr>
            <a:normAutofit/>
          </a:bodyPr>
          <a:lstStyle/>
          <a:p>
            <a:pPr algn="l"/>
            <a:r>
              <a:rPr lang="en-GB" sz="3200" dirty="0">
                <a:solidFill>
                  <a:schemeClr val="accent1">
                    <a:lumMod val="50000"/>
                  </a:schemeClr>
                </a:solidFill>
              </a:rPr>
              <a:t>Zhenyu Cai</a:t>
            </a:r>
          </a:p>
        </p:txBody>
      </p:sp>
      <p:cxnSp>
        <p:nvCxnSpPr>
          <p:cNvPr id="7" name="Straight Connector 6">
            <a:extLst>
              <a:ext uri="{FF2B5EF4-FFF2-40B4-BE49-F238E27FC236}">
                <a16:creationId xmlns:a16="http://schemas.microsoft.com/office/drawing/2014/main" id="{EB85B241-082B-BB3E-F247-3D94344E430D}"/>
              </a:ext>
            </a:extLst>
          </p:cNvPr>
          <p:cNvCxnSpPr/>
          <p:nvPr/>
        </p:nvCxnSpPr>
        <p:spPr>
          <a:xfrm>
            <a:off x="1255395" y="3287270"/>
            <a:ext cx="9681210" cy="0"/>
          </a:xfrm>
          <a:prstGeom prst="line">
            <a:avLst/>
          </a:prstGeom>
        </p:spPr>
        <p:style>
          <a:lnRef idx="1">
            <a:schemeClr val="accent2"/>
          </a:lnRef>
          <a:fillRef idx="0">
            <a:schemeClr val="accent2"/>
          </a:fillRef>
          <a:effectRef idx="0">
            <a:schemeClr val="accent2"/>
          </a:effectRef>
          <a:fontRef idx="minor">
            <a:schemeClr val="tx1"/>
          </a:fontRef>
        </p:style>
      </p:cxnSp>
      <p:sp>
        <p:nvSpPr>
          <p:cNvPr id="6" name="Slide Number Placeholder 5">
            <a:extLst>
              <a:ext uri="{FF2B5EF4-FFF2-40B4-BE49-F238E27FC236}">
                <a16:creationId xmlns:a16="http://schemas.microsoft.com/office/drawing/2014/main" id="{2E10A554-3C5A-2B6F-9986-09438CAF0B23}"/>
              </a:ext>
            </a:extLst>
          </p:cNvPr>
          <p:cNvSpPr>
            <a:spLocks noGrp="1"/>
          </p:cNvSpPr>
          <p:nvPr>
            <p:ph type="sldNum" sz="quarter" idx="12"/>
          </p:nvPr>
        </p:nvSpPr>
        <p:spPr/>
        <p:txBody>
          <a:bodyPr/>
          <a:lstStyle/>
          <a:p>
            <a:fld id="{D50EBCAD-E923-4A4A-9845-BD15ACBF54F3}" type="slidenum">
              <a:rPr lang="en-GB" smtClean="0"/>
              <a:t>1</a:t>
            </a:fld>
            <a:endParaRPr lang="en-GB"/>
          </a:p>
        </p:txBody>
      </p:sp>
      <p:pic>
        <p:nvPicPr>
          <p:cNvPr id="9" name="Graphic 8">
            <a:extLst>
              <a:ext uri="{FF2B5EF4-FFF2-40B4-BE49-F238E27FC236}">
                <a16:creationId xmlns:a16="http://schemas.microsoft.com/office/drawing/2014/main" id="{17B4C236-2E0F-9746-E750-1E1F73DA0C7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0405" y="5112562"/>
            <a:ext cx="3886200" cy="1172862"/>
          </a:xfrm>
          <a:prstGeom prst="rect">
            <a:avLst/>
          </a:prstGeom>
        </p:spPr>
      </p:pic>
      <p:pic>
        <p:nvPicPr>
          <p:cNvPr id="11" name="Graphic 10">
            <a:extLst>
              <a:ext uri="{FF2B5EF4-FFF2-40B4-BE49-F238E27FC236}">
                <a16:creationId xmlns:a16="http://schemas.microsoft.com/office/drawing/2014/main" id="{F2C5CEC7-19E1-3AB1-9593-07AA3D28578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11512" y="5014006"/>
            <a:ext cx="2877797" cy="1342344"/>
          </a:xfrm>
          <a:prstGeom prst="rect">
            <a:avLst/>
          </a:prstGeom>
        </p:spPr>
      </p:pic>
      <p:sp>
        <p:nvSpPr>
          <p:cNvPr id="12" name="Striped Right Arrow 11">
            <a:extLst>
              <a:ext uri="{FF2B5EF4-FFF2-40B4-BE49-F238E27FC236}">
                <a16:creationId xmlns:a16="http://schemas.microsoft.com/office/drawing/2014/main" id="{9867748B-E4B9-2846-A9C4-B5221D6551ED}"/>
              </a:ext>
            </a:extLst>
          </p:cNvPr>
          <p:cNvSpPr/>
          <p:nvPr/>
        </p:nvSpPr>
        <p:spPr>
          <a:xfrm>
            <a:off x="4992412" y="5304855"/>
            <a:ext cx="1591425" cy="788276"/>
          </a:xfrm>
          <a:prstGeom prst="strip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80046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8748EA49-3FC4-AC95-ABD3-8A6DBE9A59A6}"/>
              </a:ext>
            </a:extLst>
          </p:cNvPr>
          <p:cNvGrpSpPr/>
          <p:nvPr/>
        </p:nvGrpSpPr>
        <p:grpSpPr>
          <a:xfrm>
            <a:off x="3302000" y="2646363"/>
            <a:ext cx="5588000" cy="3530600"/>
            <a:chOff x="3302000" y="2646363"/>
            <a:chExt cx="5588000" cy="3530600"/>
          </a:xfrm>
        </p:grpSpPr>
        <p:pic>
          <p:nvPicPr>
            <p:cNvPr id="9" name="Picture 8">
              <a:extLst>
                <a:ext uri="{FF2B5EF4-FFF2-40B4-BE49-F238E27FC236}">
                  <a16:creationId xmlns:a16="http://schemas.microsoft.com/office/drawing/2014/main" id="{24EF1559-CBE6-0637-F5D4-180BCB71A1A3}"/>
                </a:ext>
              </a:extLst>
            </p:cNvPr>
            <p:cNvPicPr>
              <a:picLocks noChangeAspect="1"/>
            </p:cNvPicPr>
            <p:nvPr/>
          </p:nvPicPr>
          <p:blipFill>
            <a:blip r:embed="rId4"/>
            <a:stretch>
              <a:fillRect/>
            </a:stretch>
          </p:blipFill>
          <p:spPr>
            <a:xfrm>
              <a:off x="3302000" y="2646363"/>
              <a:ext cx="5588000" cy="3530600"/>
            </a:xfrm>
            <a:prstGeom prst="rect">
              <a:avLst/>
            </a:prstGeom>
          </p:spPr>
        </p:pic>
        <p:cxnSp>
          <p:nvCxnSpPr>
            <p:cNvPr id="15" name="Straight Arrow Connector 14">
              <a:extLst>
                <a:ext uri="{FF2B5EF4-FFF2-40B4-BE49-F238E27FC236}">
                  <a16:creationId xmlns:a16="http://schemas.microsoft.com/office/drawing/2014/main" id="{C8DCD901-52D7-F502-AEE7-7E7F37791D3C}"/>
                </a:ext>
              </a:extLst>
            </p:cNvPr>
            <p:cNvCxnSpPr>
              <a:cxnSpLocks/>
            </p:cNvCxnSpPr>
            <p:nvPr/>
          </p:nvCxnSpPr>
          <p:spPr>
            <a:xfrm>
              <a:off x="6884337" y="4116611"/>
              <a:ext cx="0" cy="1605551"/>
            </a:xfrm>
            <a:prstGeom prst="straightConnector1">
              <a:avLst/>
            </a:prstGeom>
            <a:ln w="28575" cap="flat" cmpd="sng" algn="ctr">
              <a:solidFill>
                <a:srgbClr val="C00000"/>
              </a:solidFill>
              <a:prstDash val="solid"/>
              <a:round/>
              <a:headEnd type="none" w="lg" len="sm"/>
              <a:tailEnd type="triangle" w="lg"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30B971C7-FD3F-DC23-D8FB-8254B564FEA5}"/>
                </a:ext>
              </a:extLst>
            </p:cNvPr>
            <p:cNvSpPr txBox="1"/>
            <p:nvPr/>
          </p:nvSpPr>
          <p:spPr>
            <a:xfrm>
              <a:off x="6716760" y="3491471"/>
              <a:ext cx="763860" cy="707886"/>
            </a:xfrm>
            <a:prstGeom prst="rect">
              <a:avLst/>
            </a:prstGeom>
            <a:noFill/>
          </p:spPr>
          <p:txBody>
            <a:bodyPr wrap="square">
              <a:spAutoFit/>
            </a:bodyPr>
            <a:lstStyle/>
            <a:p>
              <a:r>
                <a:rPr lang="en-GB" sz="2000" b="0" dirty="0">
                  <a:solidFill>
                    <a:srgbClr val="C00000"/>
                  </a:solidFill>
                </a:rPr>
                <a:t>Ideal value</a:t>
              </a:r>
              <a:endParaRPr lang="en-US" sz="2000" dirty="0">
                <a:solidFill>
                  <a:srgbClr val="C00000"/>
                </a:solidFill>
              </a:endParaRPr>
            </a:p>
          </p:txBody>
        </p:sp>
      </p:grpSp>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Quantum Error Mitigation</a:t>
            </a:r>
            <a:r>
              <a:rPr lang="en-US" dirty="0">
                <a:solidFill>
                  <a:schemeClr val="bg1"/>
                </a:solidFill>
              </a:rPr>
              <a:t> (QEM)</a:t>
            </a:r>
            <a:endParaRPr lang="en-GB" dirty="0">
              <a:solidFill>
                <a:schemeClr val="bg1"/>
              </a:solidFill>
            </a:endParaRP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F64DBEBC-3B21-49C2-8663-D325EF4B75BE}"/>
                  </a:ext>
                </a:extLst>
              </p:cNvPr>
              <p:cNvSpPr>
                <a:spLocks noGrp="1"/>
              </p:cNvSpPr>
              <p:nvPr>
                <p:ph idx="1"/>
              </p:nvPr>
            </p:nvSpPr>
            <p:spPr>
              <a:xfrm>
                <a:off x="838200" y="1443789"/>
                <a:ext cx="10515600" cy="4733174"/>
              </a:xfrm>
            </p:spPr>
            <p:txBody>
              <a:bodyPr/>
              <a:lstStyle/>
              <a:p>
                <a:pPr>
                  <a:buClr>
                    <a:schemeClr val="tx1"/>
                  </a:buClr>
                </a:pPr>
                <a:r>
                  <a:rPr lang="en-US" altLang="zh-CN" dirty="0">
                    <a:solidFill>
                      <a:schemeClr val="tx1"/>
                    </a:solidFill>
                  </a:rPr>
                  <a:t>Ideal</a:t>
                </a:r>
                <a:r>
                  <a:rPr lang="zh-CN" altLang="en-US" dirty="0">
                    <a:solidFill>
                      <a:schemeClr val="tx1"/>
                    </a:solidFill>
                  </a:rPr>
                  <a:t> </a:t>
                </a:r>
                <a:r>
                  <a:rPr lang="en-US" altLang="zh-CN" dirty="0">
                    <a:solidFill>
                      <a:schemeClr val="tx1"/>
                    </a:solidFill>
                  </a:rPr>
                  <a:t>state:</a:t>
                </a:r>
                <a:r>
                  <a:rPr lang="zh-CN" altLang="en-US" dirty="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𝜌</m:t>
                        </m:r>
                      </m:e>
                      <m:sub>
                        <m:r>
                          <a:rPr lang="en-GB" i="1">
                            <a:solidFill>
                              <a:schemeClr val="tx1"/>
                            </a:solidFill>
                            <a:latin typeface="Cambria Math" panose="02040503050406030204" pitchFamily="18" charset="0"/>
                          </a:rPr>
                          <m:t>0</m:t>
                        </m:r>
                      </m:sub>
                    </m:sSub>
                  </m:oMath>
                </a14:m>
                <a:r>
                  <a:rPr lang="zh-CN" altLang="en-US" dirty="0">
                    <a:solidFill>
                      <a:schemeClr val="tx1"/>
                    </a:solidFill>
                  </a:rPr>
                  <a:t> </a:t>
                </a:r>
                <a:r>
                  <a:rPr lang="en-US" altLang="zh-CN" dirty="0">
                    <a:solidFill>
                      <a:schemeClr val="tx1"/>
                    </a:solidFill>
                  </a:rPr>
                  <a:t>,</a:t>
                </a:r>
                <a:r>
                  <a:rPr lang="zh-CN" altLang="en-US" dirty="0">
                    <a:solidFill>
                      <a:schemeClr val="tx1"/>
                    </a:solidFill>
                  </a:rPr>
                  <a:t>   </a:t>
                </a:r>
                <a:r>
                  <a:rPr lang="en-US" altLang="zh-CN" dirty="0">
                    <a:solidFill>
                      <a:schemeClr val="tx1"/>
                    </a:solidFill>
                  </a:rPr>
                  <a:t>Noisy</a:t>
                </a:r>
                <a:r>
                  <a:rPr lang="zh-CN" altLang="en-US" dirty="0">
                    <a:solidFill>
                      <a:schemeClr val="tx1"/>
                    </a:solidFill>
                  </a:rPr>
                  <a:t> </a:t>
                </a:r>
                <a:r>
                  <a:rPr lang="en-US" altLang="zh-CN" dirty="0">
                    <a:solidFill>
                      <a:schemeClr val="tx1"/>
                    </a:solidFill>
                  </a:rPr>
                  <a:t>state:</a:t>
                </a:r>
                <a:r>
                  <a:rPr lang="zh-CN" altLang="en-US" dirty="0">
                    <a:solidFill>
                      <a:schemeClr val="tx1"/>
                    </a:solidFill>
                  </a:rPr>
                  <a:t> </a:t>
                </a:r>
                <a14:m>
                  <m:oMath xmlns:m="http://schemas.openxmlformats.org/officeDocument/2006/math">
                    <m:r>
                      <a:rPr lang="en-US" altLang="zh-CN" b="0" i="1" smtClean="0">
                        <a:solidFill>
                          <a:schemeClr val="tx1"/>
                        </a:solidFill>
                        <a:latin typeface="Cambria Math" panose="02040503050406030204" pitchFamily="18" charset="0"/>
                      </a:rPr>
                      <m:t>𝜌</m:t>
                    </m:r>
                  </m:oMath>
                </a14:m>
                <a:r>
                  <a:rPr lang="en-US" altLang="zh-CN" dirty="0">
                    <a:solidFill>
                      <a:schemeClr val="tx1"/>
                    </a:solidFill>
                  </a:rPr>
                  <a:t>,</a:t>
                </a:r>
                <a:r>
                  <a:rPr lang="zh-CN" altLang="en-US" dirty="0">
                    <a:solidFill>
                      <a:schemeClr val="tx1"/>
                    </a:solidFill>
                  </a:rPr>
                  <a:t>  </a:t>
                </a:r>
                <a:r>
                  <a:rPr lang="en-US" altLang="zh-CN" dirty="0">
                    <a:solidFill>
                      <a:schemeClr val="tx1"/>
                    </a:solidFill>
                  </a:rPr>
                  <a:t>Observable</a:t>
                </a:r>
                <a:r>
                  <a:rPr lang="zh-CN" altLang="en-US" dirty="0">
                    <a:solidFill>
                      <a:schemeClr val="tx1"/>
                    </a:solidFill>
                  </a:rPr>
                  <a:t> </a:t>
                </a:r>
                <a:r>
                  <a:rPr lang="en-US" altLang="zh-CN" dirty="0">
                    <a:solidFill>
                      <a:schemeClr val="tx1"/>
                    </a:solidFill>
                  </a:rPr>
                  <a:t>of</a:t>
                </a:r>
                <a:r>
                  <a:rPr lang="zh-CN" altLang="en-US" dirty="0">
                    <a:solidFill>
                      <a:schemeClr val="tx1"/>
                    </a:solidFill>
                  </a:rPr>
                  <a:t> </a:t>
                </a:r>
                <a:r>
                  <a:rPr lang="en-US" altLang="zh-CN" dirty="0">
                    <a:solidFill>
                      <a:schemeClr val="tx1"/>
                    </a:solidFill>
                  </a:rPr>
                  <a:t>interests:</a:t>
                </a:r>
                <a:r>
                  <a:rPr lang="zh-CN" altLang="en-US" dirty="0">
                    <a:solidFill>
                      <a:schemeClr val="tx1"/>
                    </a:solidFill>
                  </a:rPr>
                  <a:t> </a:t>
                </a:r>
                <a14:m>
                  <m:oMath xmlns:m="http://schemas.openxmlformats.org/officeDocument/2006/math">
                    <m:r>
                      <a:rPr lang="en-US" altLang="zh-CN" b="0" i="1" smtClean="0">
                        <a:solidFill>
                          <a:schemeClr val="tx1"/>
                        </a:solidFill>
                        <a:latin typeface="Cambria Math" panose="02040503050406030204" pitchFamily="18" charset="0"/>
                      </a:rPr>
                      <m:t>𝑂</m:t>
                    </m:r>
                  </m:oMath>
                </a14:m>
                <a:endParaRPr lang="en-GB" altLang="zh-CN" b="0" dirty="0">
                  <a:solidFill>
                    <a:schemeClr val="tx1"/>
                  </a:solidFill>
                </a:endParaRPr>
              </a:p>
              <a:p>
                <a:pPr>
                  <a:buClr>
                    <a:schemeClr val="tx1"/>
                  </a:buClr>
                </a:pPr>
                <a:endParaRPr lang="en-GB" dirty="0">
                  <a:solidFill>
                    <a:schemeClr val="tx1"/>
                  </a:solidFill>
                </a:endParaRPr>
              </a:p>
              <a:p>
                <a:pPr>
                  <a:buClr>
                    <a:schemeClr val="tx1"/>
                  </a:buClr>
                </a:pPr>
                <a:endParaRPr lang="en-GB" dirty="0"/>
              </a:p>
              <a:p>
                <a:pPr marL="0" indent="0">
                  <a:buClr>
                    <a:schemeClr val="tx1"/>
                  </a:buClr>
                  <a:buNone/>
                </a:pPr>
                <a:endParaRPr lang="en-GB" dirty="0"/>
              </a:p>
              <a:p>
                <a:pPr marL="0" indent="0">
                  <a:buClr>
                    <a:schemeClr val="tx1"/>
                  </a:buClr>
                  <a:buNone/>
                </a:pPr>
                <a:endParaRPr lang="en-GB" dirty="0"/>
              </a:p>
            </p:txBody>
          </p:sp>
        </mc:Choice>
        <mc:Fallback xmlns="">
          <p:sp>
            <p:nvSpPr>
              <p:cNvPr id="19" name="Content Placeholder 18">
                <a:extLst>
                  <a:ext uri="{FF2B5EF4-FFF2-40B4-BE49-F238E27FC236}">
                    <a16:creationId xmlns:a16="http://schemas.microsoft.com/office/drawing/2014/main" id="{F64DBEBC-3B21-49C2-8663-D325EF4B75BE}"/>
                  </a:ext>
                </a:extLst>
              </p:cNvPr>
              <p:cNvSpPr>
                <a:spLocks noGrp="1" noRot="1" noChangeAspect="1" noMove="1" noResize="1" noEditPoints="1" noAdjustHandles="1" noChangeArrowheads="1" noChangeShapeType="1" noTextEdit="1"/>
              </p:cNvSpPr>
              <p:nvPr>
                <p:ph idx="1"/>
              </p:nvPr>
            </p:nvSpPr>
            <p:spPr>
              <a:xfrm>
                <a:off x="838200" y="1443789"/>
                <a:ext cx="10515600" cy="4733174"/>
              </a:xfrm>
              <a:blipFill>
                <a:blip r:embed="rId5"/>
                <a:stretch>
                  <a:fillRect l="-1086" t="-2139"/>
                </a:stretch>
              </a:blipFill>
            </p:spPr>
            <p:txBody>
              <a:bodyPr/>
              <a:lstStyle/>
              <a:p>
                <a:r>
                  <a:rPr lang="en-GB">
                    <a:noFill/>
                  </a:rPr>
                  <a:t> </a:t>
                </a:r>
              </a:p>
            </p:txBody>
          </p:sp>
        </mc:Fallback>
      </mc:AlternateContent>
      <p:grpSp>
        <p:nvGrpSpPr>
          <p:cNvPr id="17" name="Group 16">
            <a:extLst>
              <a:ext uri="{FF2B5EF4-FFF2-40B4-BE49-F238E27FC236}">
                <a16:creationId xmlns:a16="http://schemas.microsoft.com/office/drawing/2014/main" id="{FE38F506-A2A0-E386-4AF3-9D1CE835851A}"/>
              </a:ext>
            </a:extLst>
          </p:cNvPr>
          <p:cNvGrpSpPr/>
          <p:nvPr/>
        </p:nvGrpSpPr>
        <p:grpSpPr>
          <a:xfrm>
            <a:off x="3867949" y="3558652"/>
            <a:ext cx="4597400" cy="2196532"/>
            <a:chOff x="3810000" y="2871041"/>
            <a:chExt cx="4597400" cy="2196532"/>
          </a:xfrm>
        </p:grpSpPr>
        <p:grpSp>
          <p:nvGrpSpPr>
            <p:cNvPr id="18" name="Group 17">
              <a:extLst>
                <a:ext uri="{FF2B5EF4-FFF2-40B4-BE49-F238E27FC236}">
                  <a16:creationId xmlns:a16="http://schemas.microsoft.com/office/drawing/2014/main" id="{51B3DF88-A0F4-8794-C3BD-12030DED55B5}"/>
                </a:ext>
              </a:extLst>
            </p:cNvPr>
            <p:cNvGrpSpPr/>
            <p:nvPr/>
          </p:nvGrpSpPr>
          <p:grpSpPr>
            <a:xfrm>
              <a:off x="3810000" y="3568973"/>
              <a:ext cx="4597400" cy="1498600"/>
              <a:chOff x="3810000" y="3568973"/>
              <a:chExt cx="4597400" cy="1498600"/>
            </a:xfrm>
          </p:grpSpPr>
          <p:pic>
            <p:nvPicPr>
              <p:cNvPr id="21" name="Picture 20">
                <a:extLst>
                  <a:ext uri="{FF2B5EF4-FFF2-40B4-BE49-F238E27FC236}">
                    <a16:creationId xmlns:a16="http://schemas.microsoft.com/office/drawing/2014/main" id="{0E41DEAF-CDC9-9EE3-2BA4-DE84AD80FE4C}"/>
                  </a:ext>
                </a:extLst>
              </p:cNvPr>
              <p:cNvPicPr>
                <a:picLocks noChangeAspect="1"/>
              </p:cNvPicPr>
              <p:nvPr/>
            </p:nvPicPr>
            <p:blipFill>
              <a:blip r:embed="rId6"/>
              <a:stretch>
                <a:fillRect/>
              </a:stretch>
            </p:blipFill>
            <p:spPr>
              <a:xfrm>
                <a:off x="3810000" y="3568973"/>
                <a:ext cx="4597400" cy="1498600"/>
              </a:xfrm>
              <a:prstGeom prst="rect">
                <a:avLst/>
              </a:prstGeom>
            </p:spPr>
          </p:pic>
          <p:cxnSp>
            <p:nvCxnSpPr>
              <p:cNvPr id="22" name="Straight Arrow Connector 21">
                <a:extLst>
                  <a:ext uri="{FF2B5EF4-FFF2-40B4-BE49-F238E27FC236}">
                    <a16:creationId xmlns:a16="http://schemas.microsoft.com/office/drawing/2014/main" id="{DFB2AD38-7121-EF6D-4E40-E8BE74616831}"/>
                  </a:ext>
                </a:extLst>
              </p:cNvPr>
              <p:cNvCxnSpPr>
                <a:cxnSpLocks/>
              </p:cNvCxnSpPr>
              <p:nvPr/>
            </p:nvCxnSpPr>
            <p:spPr>
              <a:xfrm>
                <a:off x="6281361" y="3568973"/>
                <a:ext cx="0" cy="1465578"/>
              </a:xfrm>
              <a:prstGeom prst="straightConnector1">
                <a:avLst/>
              </a:prstGeom>
              <a:ln w="28575" cap="flat" cmpd="sng" algn="ctr">
                <a:solidFill>
                  <a:schemeClr val="accent1"/>
                </a:solidFill>
                <a:prstDash val="solid"/>
                <a:round/>
                <a:headEnd type="none" w="lg" len="sm"/>
                <a:tailEnd type="triangle" w="lg" len="med"/>
              </a:ln>
            </p:spPr>
            <p:style>
              <a:lnRef idx="0">
                <a:scrgbClr r="0" g="0" b="0"/>
              </a:lnRef>
              <a:fillRef idx="0">
                <a:scrgbClr r="0" g="0" b="0"/>
              </a:fillRef>
              <a:effectRef idx="0">
                <a:scrgbClr r="0" g="0" b="0"/>
              </a:effectRef>
              <a:fontRef idx="minor">
                <a:schemeClr val="tx1"/>
              </a:fontRef>
            </p:style>
          </p:cxnSp>
        </p:grpSp>
        <p:sp>
          <p:nvSpPr>
            <p:cNvPr id="20" name="TextBox 19">
              <a:extLst>
                <a:ext uri="{FF2B5EF4-FFF2-40B4-BE49-F238E27FC236}">
                  <a16:creationId xmlns:a16="http://schemas.microsoft.com/office/drawing/2014/main" id="{489456F4-BCFA-F895-8389-3A91CB47E37D}"/>
                </a:ext>
              </a:extLst>
            </p:cNvPr>
            <p:cNvSpPr txBox="1"/>
            <p:nvPr/>
          </p:nvSpPr>
          <p:spPr>
            <a:xfrm>
              <a:off x="5557445" y="2871041"/>
              <a:ext cx="1256243" cy="707886"/>
            </a:xfrm>
            <a:prstGeom prst="rect">
              <a:avLst/>
            </a:prstGeom>
            <a:noFill/>
          </p:spPr>
          <p:txBody>
            <a:bodyPr wrap="square">
              <a:spAutoFit/>
            </a:bodyPr>
            <a:lstStyle/>
            <a:p>
              <a:pPr algn="ctr"/>
              <a:r>
                <a:rPr lang="en-GB" sz="2000" b="0" dirty="0">
                  <a:solidFill>
                    <a:schemeClr val="accent1"/>
                  </a:solidFill>
                </a:rPr>
                <a:t>Mitigated value</a:t>
              </a:r>
              <a:endParaRPr lang="en-US" sz="2000" dirty="0">
                <a:solidFill>
                  <a:schemeClr val="accent1"/>
                </a:solidFill>
              </a:endParaRPr>
            </a:p>
          </p:txBody>
        </p:sp>
      </p:grpSp>
      <p:grpSp>
        <p:nvGrpSpPr>
          <p:cNvPr id="10" name="Group 9">
            <a:extLst>
              <a:ext uri="{FF2B5EF4-FFF2-40B4-BE49-F238E27FC236}">
                <a16:creationId xmlns:a16="http://schemas.microsoft.com/office/drawing/2014/main" id="{5A355B63-8080-1970-C81B-AB60D1448E69}"/>
              </a:ext>
            </a:extLst>
          </p:cNvPr>
          <p:cNvGrpSpPr/>
          <p:nvPr/>
        </p:nvGrpSpPr>
        <p:grpSpPr>
          <a:xfrm>
            <a:off x="3842549" y="2735596"/>
            <a:ext cx="4622800" cy="2986566"/>
            <a:chOff x="3784600" y="2047985"/>
            <a:chExt cx="4622800" cy="2986566"/>
          </a:xfrm>
        </p:grpSpPr>
        <p:grpSp>
          <p:nvGrpSpPr>
            <p:cNvPr id="11" name="Group 10">
              <a:extLst>
                <a:ext uri="{FF2B5EF4-FFF2-40B4-BE49-F238E27FC236}">
                  <a16:creationId xmlns:a16="http://schemas.microsoft.com/office/drawing/2014/main" id="{FCE88623-CEEC-4BDA-E181-292D3620F20A}"/>
                </a:ext>
              </a:extLst>
            </p:cNvPr>
            <p:cNvGrpSpPr/>
            <p:nvPr/>
          </p:nvGrpSpPr>
          <p:grpSpPr>
            <a:xfrm>
              <a:off x="3784600" y="2088151"/>
              <a:ext cx="4622800" cy="2946400"/>
              <a:chOff x="3784600" y="2088151"/>
              <a:chExt cx="4622800" cy="2946400"/>
            </a:xfrm>
          </p:grpSpPr>
          <p:pic>
            <p:nvPicPr>
              <p:cNvPr id="13" name="Picture 12" descr="A line graph on a black background&#10;&#10;Description automatically generated">
                <a:extLst>
                  <a:ext uri="{FF2B5EF4-FFF2-40B4-BE49-F238E27FC236}">
                    <a16:creationId xmlns:a16="http://schemas.microsoft.com/office/drawing/2014/main" id="{295D4CE9-1586-85A8-8B71-8CA0415BB4CE}"/>
                  </a:ext>
                </a:extLst>
              </p:cNvPr>
              <p:cNvPicPr>
                <a:picLocks noChangeAspect="1"/>
              </p:cNvPicPr>
              <p:nvPr/>
            </p:nvPicPr>
            <p:blipFill>
              <a:blip r:embed="rId7"/>
              <a:stretch>
                <a:fillRect/>
              </a:stretch>
            </p:blipFill>
            <p:spPr>
              <a:xfrm>
                <a:off x="3784600" y="2088151"/>
                <a:ext cx="4622800" cy="2946400"/>
              </a:xfrm>
              <a:prstGeom prst="rect">
                <a:avLst/>
              </a:prstGeom>
            </p:spPr>
          </p:pic>
          <p:cxnSp>
            <p:nvCxnSpPr>
              <p:cNvPr id="14" name="Straight Arrow Connector 13">
                <a:extLst>
                  <a:ext uri="{FF2B5EF4-FFF2-40B4-BE49-F238E27FC236}">
                    <a16:creationId xmlns:a16="http://schemas.microsoft.com/office/drawing/2014/main" id="{9218D0F2-1FCE-BC70-6F4F-9156DC261AB7}"/>
                  </a:ext>
                </a:extLst>
              </p:cNvPr>
              <p:cNvCxnSpPr>
                <a:cxnSpLocks/>
              </p:cNvCxnSpPr>
              <p:nvPr/>
            </p:nvCxnSpPr>
            <p:spPr>
              <a:xfrm>
                <a:off x="5221705" y="2088151"/>
                <a:ext cx="0" cy="2946400"/>
              </a:xfrm>
              <a:prstGeom prst="straightConnector1">
                <a:avLst/>
              </a:prstGeom>
              <a:ln w="28575" cap="flat" cmpd="sng" algn="ctr">
                <a:solidFill>
                  <a:schemeClr val="accent2"/>
                </a:solidFill>
                <a:prstDash val="solid"/>
                <a:round/>
                <a:headEnd type="none" w="lg" len="sm"/>
                <a:tailEnd type="triangle" w="lg" len="med"/>
              </a:ln>
            </p:spPr>
            <p:style>
              <a:lnRef idx="0">
                <a:scrgbClr r="0" g="0" b="0"/>
              </a:lnRef>
              <a:fillRef idx="0">
                <a:scrgbClr r="0" g="0" b="0"/>
              </a:fillRef>
              <a:effectRef idx="0">
                <a:scrgbClr r="0" g="0" b="0"/>
              </a:effectRef>
              <a:fontRef idx="minor">
                <a:schemeClr val="tx1"/>
              </a:fontRef>
            </p:style>
          </p:cxnSp>
        </p:grpSp>
        <p:sp>
          <p:nvSpPr>
            <p:cNvPr id="12" name="TextBox 11">
              <a:extLst>
                <a:ext uri="{FF2B5EF4-FFF2-40B4-BE49-F238E27FC236}">
                  <a16:creationId xmlns:a16="http://schemas.microsoft.com/office/drawing/2014/main" id="{00A203D9-025C-D4CF-C6A0-393ECCB16D9D}"/>
                </a:ext>
              </a:extLst>
            </p:cNvPr>
            <p:cNvSpPr txBox="1"/>
            <p:nvPr/>
          </p:nvSpPr>
          <p:spPr>
            <a:xfrm>
              <a:off x="4207233" y="2047985"/>
              <a:ext cx="763860" cy="707886"/>
            </a:xfrm>
            <a:prstGeom prst="rect">
              <a:avLst/>
            </a:prstGeom>
            <a:noFill/>
          </p:spPr>
          <p:txBody>
            <a:bodyPr wrap="square">
              <a:spAutoFit/>
            </a:bodyPr>
            <a:lstStyle/>
            <a:p>
              <a:r>
                <a:rPr lang="en-GB" sz="2000" dirty="0">
                  <a:solidFill>
                    <a:schemeClr val="accent2"/>
                  </a:solidFill>
                </a:rPr>
                <a:t>Noisy</a:t>
              </a:r>
              <a:r>
                <a:rPr lang="en-GB" sz="2000" b="0" dirty="0">
                  <a:solidFill>
                    <a:schemeClr val="accent2"/>
                  </a:solidFill>
                </a:rPr>
                <a:t> value</a:t>
              </a:r>
              <a:endParaRPr lang="en-US" sz="2000" dirty="0">
                <a:solidFill>
                  <a:schemeClr val="accent2"/>
                </a:solidFill>
              </a:endParaRPr>
            </a:p>
          </p:txBody>
        </p:sp>
      </p:grpSp>
      <p:sp>
        <p:nvSpPr>
          <p:cNvPr id="26" name="Slide Number Placeholder 25">
            <a:extLst>
              <a:ext uri="{FF2B5EF4-FFF2-40B4-BE49-F238E27FC236}">
                <a16:creationId xmlns:a16="http://schemas.microsoft.com/office/drawing/2014/main" id="{99E5960A-A8A2-0570-16D1-2DD0A1BAA56D}"/>
              </a:ext>
            </a:extLst>
          </p:cNvPr>
          <p:cNvSpPr>
            <a:spLocks noGrp="1"/>
          </p:cNvSpPr>
          <p:nvPr>
            <p:ph type="sldNum" sz="quarter" idx="12"/>
          </p:nvPr>
        </p:nvSpPr>
        <p:spPr/>
        <p:txBody>
          <a:bodyPr/>
          <a:lstStyle/>
          <a:p>
            <a:fld id="{D50EBCAD-E923-4A4A-9845-BD15ACBF54F3}" type="slidenum">
              <a:rPr lang="en-GB" smtClean="0"/>
              <a:t>10</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A0E471B-CC95-F0A9-AEFC-370EE46BCA47}"/>
                  </a:ext>
                </a:extLst>
              </p:cNvPr>
              <p:cNvSpPr txBox="1"/>
              <p:nvPr/>
            </p:nvSpPr>
            <p:spPr>
              <a:xfrm>
                <a:off x="6597579" y="3175539"/>
                <a:ext cx="911909" cy="369332"/>
              </a:xfrm>
              <a:prstGeom prst="rect">
                <a:avLst/>
              </a:prstGeom>
              <a:noFill/>
            </p:spPr>
            <p:txBody>
              <a:bodyPr wrap="square">
                <a:spAutoFit/>
              </a:bodyPr>
              <a:lstStyle/>
              <a:p>
                <a14:m>
                  <m:oMath xmlns:m="http://schemas.openxmlformats.org/officeDocument/2006/math">
                    <m:r>
                      <m:rPr>
                        <m:sty m:val="p"/>
                      </m:rPr>
                      <a:rPr lang="en-GB" b="0" i="0" smtClean="0">
                        <a:solidFill>
                          <a:srgbClr val="C00000"/>
                        </a:solidFill>
                        <a:latin typeface="Cambria Math" panose="02040503050406030204" pitchFamily="18" charset="0"/>
                      </a:rPr>
                      <m:t>Tr</m:t>
                    </m:r>
                    <m:r>
                      <a:rPr lang="en-GB" b="0" i="1" smtClean="0">
                        <a:solidFill>
                          <a:srgbClr val="C00000"/>
                        </a:solidFill>
                        <a:latin typeface="Cambria Math" panose="02040503050406030204" pitchFamily="18" charset="0"/>
                      </a:rPr>
                      <m:t>[</m:t>
                    </m:r>
                    <m:r>
                      <a:rPr lang="en-GB" b="0" i="1" smtClean="0">
                        <a:solidFill>
                          <a:srgbClr val="C00000"/>
                        </a:solidFill>
                        <a:latin typeface="Cambria Math" panose="02040503050406030204" pitchFamily="18" charset="0"/>
                      </a:rPr>
                      <m:t>𝑂</m:t>
                    </m:r>
                    <m:sSub>
                      <m:sSubPr>
                        <m:ctrlPr>
                          <a:rPr lang="en-GB" b="0" i="1" smtClean="0">
                            <a:solidFill>
                              <a:srgbClr val="C00000"/>
                            </a:solidFill>
                            <a:latin typeface="Cambria Math" panose="02040503050406030204" pitchFamily="18" charset="0"/>
                          </a:rPr>
                        </m:ctrlPr>
                      </m:sSubPr>
                      <m:e>
                        <m:r>
                          <a:rPr lang="en-GB" b="0" i="1" smtClean="0">
                            <a:solidFill>
                              <a:srgbClr val="C00000"/>
                            </a:solidFill>
                            <a:latin typeface="Cambria Math" panose="02040503050406030204" pitchFamily="18" charset="0"/>
                          </a:rPr>
                          <m:t>𝜌</m:t>
                        </m:r>
                      </m:e>
                      <m:sub>
                        <m:r>
                          <a:rPr lang="en-GB" b="0" i="1" smtClean="0">
                            <a:solidFill>
                              <a:srgbClr val="C00000"/>
                            </a:solidFill>
                            <a:latin typeface="Cambria Math" panose="02040503050406030204" pitchFamily="18" charset="0"/>
                          </a:rPr>
                          <m:t>0</m:t>
                        </m:r>
                      </m:sub>
                    </m:sSub>
                    <m:r>
                      <a:rPr lang="en-GB" b="0" i="1" smtClean="0">
                        <a:solidFill>
                          <a:srgbClr val="C00000"/>
                        </a:solidFill>
                        <a:latin typeface="Cambria Math" panose="02040503050406030204" pitchFamily="18" charset="0"/>
                      </a:rPr>
                      <m:t>]</m:t>
                    </m:r>
                  </m:oMath>
                </a14:m>
                <a:r>
                  <a:rPr lang="en-GB" dirty="0">
                    <a:solidFill>
                      <a:srgbClr val="C00000"/>
                    </a:solidFill>
                  </a:rPr>
                  <a:t> </a:t>
                </a:r>
                <a:endParaRPr lang="en-US" dirty="0">
                  <a:solidFill>
                    <a:srgbClr val="C00000"/>
                  </a:solidFill>
                </a:endParaRPr>
              </a:p>
            </p:txBody>
          </p:sp>
        </mc:Choice>
        <mc:Fallback xmlns="">
          <p:sp>
            <p:nvSpPr>
              <p:cNvPr id="5" name="TextBox 4">
                <a:extLst>
                  <a:ext uri="{FF2B5EF4-FFF2-40B4-BE49-F238E27FC236}">
                    <a16:creationId xmlns:a16="http://schemas.microsoft.com/office/drawing/2014/main" id="{6A0E471B-CC95-F0A9-AEFC-370EE46BCA47}"/>
                  </a:ext>
                </a:extLst>
              </p:cNvPr>
              <p:cNvSpPr txBox="1">
                <a:spLocks noRot="1" noChangeAspect="1" noMove="1" noResize="1" noEditPoints="1" noAdjustHandles="1" noChangeArrowheads="1" noChangeShapeType="1" noTextEdit="1"/>
              </p:cNvSpPr>
              <p:nvPr/>
            </p:nvSpPr>
            <p:spPr>
              <a:xfrm>
                <a:off x="6597579" y="3175539"/>
                <a:ext cx="911909" cy="369332"/>
              </a:xfrm>
              <a:prstGeom prst="rect">
                <a:avLst/>
              </a:prstGeom>
              <a:blipFill>
                <a:blip r:embed="rId8"/>
                <a:stretch>
                  <a:fillRect r="-6849"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6A69CD7-65E3-72C0-7B4C-41DD2CFCEB68}"/>
                  </a:ext>
                </a:extLst>
              </p:cNvPr>
              <p:cNvSpPr txBox="1"/>
              <p:nvPr/>
            </p:nvSpPr>
            <p:spPr>
              <a:xfrm>
                <a:off x="4174690" y="2378867"/>
                <a:ext cx="884310" cy="369332"/>
              </a:xfrm>
              <a:prstGeom prst="rect">
                <a:avLst/>
              </a:prstGeom>
              <a:solidFill>
                <a:schemeClr val="bg1"/>
              </a:solidFill>
            </p:spPr>
            <p:txBody>
              <a:bodyPr wrap="square">
                <a:spAutoFit/>
              </a:bodyPr>
              <a:lstStyle/>
              <a:p>
                <a14:m>
                  <m:oMath xmlns:m="http://schemas.openxmlformats.org/officeDocument/2006/math">
                    <m:r>
                      <m:rPr>
                        <m:sty m:val="p"/>
                      </m:rPr>
                      <a:rPr lang="en-GB" b="0" i="0" smtClean="0">
                        <a:solidFill>
                          <a:schemeClr val="accent2"/>
                        </a:solidFill>
                        <a:latin typeface="Cambria Math" panose="02040503050406030204" pitchFamily="18" charset="0"/>
                      </a:rPr>
                      <m:t>Tr</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𝑂</m:t>
                    </m:r>
                    <m:r>
                      <a:rPr lang="en-GB" b="0" i="1" smtClean="0">
                        <a:solidFill>
                          <a:schemeClr val="accent2"/>
                        </a:solidFill>
                        <a:latin typeface="Cambria Math" panose="02040503050406030204" pitchFamily="18" charset="0"/>
                      </a:rPr>
                      <m:t>𝜌</m:t>
                    </m:r>
                    <m:r>
                      <a:rPr lang="en-GB" b="0" i="1" smtClean="0">
                        <a:solidFill>
                          <a:schemeClr val="accent2"/>
                        </a:solidFill>
                        <a:latin typeface="Cambria Math" panose="02040503050406030204" pitchFamily="18" charset="0"/>
                      </a:rPr>
                      <m:t>]</m:t>
                    </m:r>
                  </m:oMath>
                </a14:m>
                <a:r>
                  <a:rPr lang="en-GB" dirty="0">
                    <a:solidFill>
                      <a:schemeClr val="accent2"/>
                    </a:solidFill>
                  </a:rPr>
                  <a:t> </a:t>
                </a:r>
                <a:endParaRPr lang="en-US" dirty="0"/>
              </a:p>
            </p:txBody>
          </p:sp>
        </mc:Choice>
        <mc:Fallback xmlns="">
          <p:sp>
            <p:nvSpPr>
              <p:cNvPr id="7" name="TextBox 6">
                <a:extLst>
                  <a:ext uri="{FF2B5EF4-FFF2-40B4-BE49-F238E27FC236}">
                    <a16:creationId xmlns:a16="http://schemas.microsoft.com/office/drawing/2014/main" id="{46A69CD7-65E3-72C0-7B4C-41DD2CFCEB68}"/>
                  </a:ext>
                </a:extLst>
              </p:cNvPr>
              <p:cNvSpPr txBox="1">
                <a:spLocks noRot="1" noChangeAspect="1" noMove="1" noResize="1" noEditPoints="1" noAdjustHandles="1" noChangeArrowheads="1" noChangeShapeType="1" noTextEdit="1"/>
              </p:cNvSpPr>
              <p:nvPr/>
            </p:nvSpPr>
            <p:spPr>
              <a:xfrm>
                <a:off x="4174690" y="2378867"/>
                <a:ext cx="884310" cy="369332"/>
              </a:xfrm>
              <a:prstGeom prst="rect">
                <a:avLst/>
              </a:prstGeom>
              <a:blipFill>
                <a:blip r:embed="rId9"/>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6FC13A3-ECF5-9F98-D925-734D8F6DDF61}"/>
                  </a:ext>
                </a:extLst>
              </p:cNvPr>
              <p:cNvSpPr txBox="1"/>
              <p:nvPr/>
            </p:nvSpPr>
            <p:spPr>
              <a:xfrm>
                <a:off x="5689357" y="3189950"/>
                <a:ext cx="1068224" cy="37863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GB" b="0" i="0" smtClean="0">
                          <a:solidFill>
                            <a:schemeClr val="accent1"/>
                          </a:solidFill>
                          <a:latin typeface="Cambria Math" panose="02040503050406030204" pitchFamily="18" charset="0"/>
                        </a:rPr>
                        <m:t>E</m:t>
                      </m:r>
                      <m:r>
                        <a:rPr lang="en-GB" b="0" i="1" smtClean="0">
                          <a:solidFill>
                            <a:schemeClr val="accent1"/>
                          </a:solidFill>
                          <a:latin typeface="Cambria Math" panose="02040503050406030204" pitchFamily="18" charset="0"/>
                        </a:rPr>
                        <m:t>[</m:t>
                      </m:r>
                      <m:sSub>
                        <m:sSubPr>
                          <m:ctrlPr>
                            <a:rPr lang="en-GB" i="1" smtClean="0">
                              <a:solidFill>
                                <a:schemeClr val="accent1"/>
                              </a:solidFill>
                              <a:latin typeface="Cambria Math" panose="02040503050406030204" pitchFamily="18" charset="0"/>
                            </a:rPr>
                          </m:ctrlPr>
                        </m:sSubPr>
                        <m:e>
                          <m:acc>
                            <m:accPr>
                              <m:chr m:val="̂"/>
                              <m:ctrlPr>
                                <a:rPr lang="en-GB" i="1">
                                  <a:solidFill>
                                    <a:schemeClr val="accent1"/>
                                  </a:solidFill>
                                  <a:latin typeface="Cambria Math" panose="02040503050406030204" pitchFamily="18" charset="0"/>
                                </a:rPr>
                              </m:ctrlPr>
                            </m:accPr>
                            <m:e>
                              <m:r>
                                <a:rPr lang="en-GB" i="1">
                                  <a:solidFill>
                                    <a:schemeClr val="accent1"/>
                                  </a:solidFill>
                                  <a:latin typeface="Cambria Math" panose="02040503050406030204" pitchFamily="18" charset="0"/>
                                </a:rPr>
                                <m:t>𝑂</m:t>
                              </m:r>
                            </m:e>
                          </m:acc>
                        </m:e>
                        <m:sub>
                          <m:r>
                            <m:rPr>
                              <m:sty m:val="p"/>
                            </m:rPr>
                            <a:rPr lang="en-GB" b="0" i="0" smtClean="0">
                              <a:solidFill>
                                <a:schemeClr val="accent1"/>
                              </a:solidFill>
                              <a:latin typeface="Cambria Math" panose="02040503050406030204" pitchFamily="18" charset="0"/>
                            </a:rPr>
                            <m:t>em</m:t>
                          </m:r>
                        </m:sub>
                      </m:sSub>
                      <m:r>
                        <a:rPr lang="en-GB" b="0" i="1" smtClean="0">
                          <a:solidFill>
                            <a:schemeClr val="accent1"/>
                          </a:solidFill>
                          <a:latin typeface="Cambria Math" panose="02040503050406030204" pitchFamily="18" charset="0"/>
                        </a:rPr>
                        <m:t>]</m:t>
                      </m:r>
                    </m:oMath>
                  </m:oMathPara>
                </a14:m>
                <a:endParaRPr lang="en-US" dirty="0">
                  <a:solidFill>
                    <a:schemeClr val="accent1"/>
                  </a:solidFill>
                </a:endParaRPr>
              </a:p>
            </p:txBody>
          </p:sp>
        </mc:Choice>
        <mc:Fallback xmlns="">
          <p:sp>
            <p:nvSpPr>
              <p:cNvPr id="24" name="TextBox 23">
                <a:extLst>
                  <a:ext uri="{FF2B5EF4-FFF2-40B4-BE49-F238E27FC236}">
                    <a16:creationId xmlns:a16="http://schemas.microsoft.com/office/drawing/2014/main" id="{66FC13A3-ECF5-9F98-D925-734D8F6DDF61}"/>
                  </a:ext>
                </a:extLst>
              </p:cNvPr>
              <p:cNvSpPr txBox="1">
                <a:spLocks noRot="1" noChangeAspect="1" noMove="1" noResize="1" noEditPoints="1" noAdjustHandles="1" noChangeArrowheads="1" noChangeShapeType="1" noTextEdit="1"/>
              </p:cNvSpPr>
              <p:nvPr/>
            </p:nvSpPr>
            <p:spPr>
              <a:xfrm>
                <a:off x="5689357" y="3189950"/>
                <a:ext cx="1068224" cy="378630"/>
              </a:xfrm>
              <a:prstGeom prst="rect">
                <a:avLst/>
              </a:prstGeom>
              <a:blipFill>
                <a:blip r:embed="rId10"/>
                <a:stretch>
                  <a:fillRect t="-3333" b="-16667"/>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DA7DF7EA-CD94-9074-2147-C6E9363B49CD}"/>
              </a:ext>
            </a:extLst>
          </p:cNvPr>
          <p:cNvSpPr txBox="1"/>
          <p:nvPr/>
        </p:nvSpPr>
        <p:spPr>
          <a:xfrm>
            <a:off x="7046217" y="4379362"/>
            <a:ext cx="2126976" cy="646331"/>
          </a:xfrm>
          <a:prstGeom prst="rect">
            <a:avLst/>
          </a:prstGeom>
          <a:noFill/>
        </p:spPr>
        <p:txBody>
          <a:bodyPr wrap="square">
            <a:spAutoFit/>
          </a:bodyPr>
          <a:lstStyle/>
          <a:p>
            <a:r>
              <a:rPr lang="en-US" altLang="zh-CN" dirty="0">
                <a:solidFill>
                  <a:schemeClr val="accent1"/>
                </a:solidFill>
              </a:rPr>
              <a:t>smaller</a:t>
            </a:r>
            <a:r>
              <a:rPr lang="zh-CN" altLang="en-US" dirty="0">
                <a:solidFill>
                  <a:schemeClr val="accent1"/>
                </a:solidFill>
              </a:rPr>
              <a:t> </a:t>
            </a:r>
            <a:r>
              <a:rPr lang="en-GB" dirty="0">
                <a:solidFill>
                  <a:schemeClr val="accent1"/>
                </a:solidFill>
              </a:rPr>
              <a:t>bias</a:t>
            </a:r>
            <a:r>
              <a:rPr lang="en-US" altLang="zh-CN" dirty="0">
                <a:solidFill>
                  <a:schemeClr val="accent1"/>
                </a:solidFill>
              </a:rPr>
              <a:t>,</a:t>
            </a:r>
            <a:r>
              <a:rPr lang="en-GB" dirty="0">
                <a:solidFill>
                  <a:schemeClr val="accent1"/>
                </a:solidFill>
              </a:rPr>
              <a:t> increased variance</a:t>
            </a:r>
          </a:p>
        </p:txBody>
      </p:sp>
    </p:spTree>
    <p:custDataLst>
      <p:tags r:id="rId1"/>
    </p:custDataLst>
    <p:extLst>
      <p:ext uri="{BB962C8B-B14F-4D97-AF65-F5344CB8AC3E}">
        <p14:creationId xmlns:p14="http://schemas.microsoft.com/office/powerpoint/2010/main" val="99434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2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Dealing with dangerous errors</a:t>
            </a:r>
          </a:p>
        </p:txBody>
      </p:sp>
      <p:sp>
        <p:nvSpPr>
          <p:cNvPr id="6" name="Content Placeholder 5">
            <a:extLst>
              <a:ext uri="{FF2B5EF4-FFF2-40B4-BE49-F238E27FC236}">
                <a16:creationId xmlns:a16="http://schemas.microsoft.com/office/drawing/2014/main" id="{CEAF19E9-CAA2-EA4F-8AF2-A0D6A885E04C}"/>
              </a:ext>
            </a:extLst>
          </p:cNvPr>
          <p:cNvSpPr>
            <a:spLocks noGrp="1"/>
          </p:cNvSpPr>
          <p:nvPr>
            <p:ph idx="1"/>
          </p:nvPr>
        </p:nvSpPr>
        <p:spPr>
          <a:xfrm>
            <a:off x="973112" y="3008107"/>
            <a:ext cx="9542488" cy="841786"/>
          </a:xfrm>
        </p:spPr>
        <p:txBody>
          <a:bodyPr>
            <a:normAutofit fontScale="92500" lnSpcReduction="20000"/>
          </a:bodyPr>
          <a:lstStyle/>
          <a:p>
            <a:pPr marL="457200" lvl="1" indent="0" algn="ctr">
              <a:buClr>
                <a:schemeClr val="tx1"/>
              </a:buClr>
              <a:buNone/>
            </a:pPr>
            <a:r>
              <a:rPr lang="en-GB" sz="7200" dirty="0">
                <a:latin typeface="+mj-lt"/>
              </a:rPr>
              <a:t>Symmetry Verification</a:t>
            </a:r>
          </a:p>
          <a:p>
            <a:endParaRPr lang="en-GB" sz="7200" dirty="0">
              <a:latin typeface="+mj-lt"/>
            </a:endParaRPr>
          </a:p>
        </p:txBody>
      </p:sp>
      <p:sp>
        <p:nvSpPr>
          <p:cNvPr id="3" name="Slide Number Placeholder 2">
            <a:extLst>
              <a:ext uri="{FF2B5EF4-FFF2-40B4-BE49-F238E27FC236}">
                <a16:creationId xmlns:a16="http://schemas.microsoft.com/office/drawing/2014/main" id="{E6A09326-C0B4-9527-B008-8B265906E743}"/>
              </a:ext>
            </a:extLst>
          </p:cNvPr>
          <p:cNvSpPr>
            <a:spLocks noGrp="1"/>
          </p:cNvSpPr>
          <p:nvPr>
            <p:ph type="sldNum" sz="quarter" idx="12"/>
          </p:nvPr>
        </p:nvSpPr>
        <p:spPr/>
        <p:txBody>
          <a:bodyPr/>
          <a:lstStyle/>
          <a:p>
            <a:fld id="{D50EBCAD-E923-4A4A-9845-BD15ACBF54F3}" type="slidenum">
              <a:rPr lang="en-GB" smtClean="0"/>
              <a:t>11</a:t>
            </a:fld>
            <a:endParaRPr lang="en-GB"/>
          </a:p>
        </p:txBody>
      </p:sp>
    </p:spTree>
    <p:extLst>
      <p:ext uri="{BB962C8B-B14F-4D97-AF65-F5344CB8AC3E}">
        <p14:creationId xmlns:p14="http://schemas.microsoft.com/office/powerpoint/2010/main" val="4207426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Overall ideas</a:t>
            </a:r>
          </a:p>
        </p:txBody>
      </p:sp>
      <p:sp>
        <p:nvSpPr>
          <p:cNvPr id="19" name="Content Placeholder 18">
            <a:extLst>
              <a:ext uri="{FF2B5EF4-FFF2-40B4-BE49-F238E27FC236}">
                <a16:creationId xmlns:a16="http://schemas.microsoft.com/office/drawing/2014/main" id="{F64DBEBC-3B21-49C2-8663-D325EF4B75BE}"/>
              </a:ext>
            </a:extLst>
          </p:cNvPr>
          <p:cNvSpPr>
            <a:spLocks noGrp="1"/>
          </p:cNvSpPr>
          <p:nvPr>
            <p:ph idx="1"/>
          </p:nvPr>
        </p:nvSpPr>
        <p:spPr/>
        <p:txBody>
          <a:bodyPr>
            <a:normAutofit/>
          </a:bodyPr>
          <a:lstStyle/>
          <a:p>
            <a:pPr>
              <a:spcBef>
                <a:spcPts val="1200"/>
              </a:spcBef>
              <a:spcAft>
                <a:spcPts val="1200"/>
              </a:spcAft>
            </a:pPr>
            <a:r>
              <a:rPr lang="en-US" altLang="zh-CN" dirty="0"/>
              <a:t>Known</a:t>
            </a:r>
            <a:r>
              <a:rPr lang="en-GB" dirty="0"/>
              <a:t> symmetry </a:t>
            </a:r>
            <a:r>
              <a:rPr lang="en-US" altLang="zh-CN" dirty="0"/>
              <a:t>of</a:t>
            </a:r>
            <a:r>
              <a:rPr lang="zh-CN" altLang="en-US" dirty="0"/>
              <a:t> </a:t>
            </a:r>
            <a:r>
              <a:rPr lang="en-US" altLang="zh-CN" dirty="0"/>
              <a:t>the</a:t>
            </a:r>
            <a:r>
              <a:rPr lang="zh-CN" altLang="en-US" dirty="0"/>
              <a:t> </a:t>
            </a:r>
            <a:r>
              <a:rPr lang="en-GB" dirty="0"/>
              <a:t>ideal output state, </a:t>
            </a:r>
            <a:r>
              <a:rPr lang="en-US" altLang="zh-CN" dirty="0"/>
              <a:t>e.g.</a:t>
            </a:r>
            <a:r>
              <a:rPr lang="zh-CN" altLang="en-US" dirty="0"/>
              <a:t> </a:t>
            </a:r>
            <a:r>
              <a:rPr lang="en-US" altLang="zh-CN" dirty="0"/>
              <a:t>gauge</a:t>
            </a:r>
            <a:r>
              <a:rPr lang="zh-CN" altLang="en-US" dirty="0"/>
              <a:t> </a:t>
            </a:r>
            <a:r>
              <a:rPr lang="en-US" altLang="zh-CN" dirty="0"/>
              <a:t>symmetry</a:t>
            </a:r>
            <a:r>
              <a:rPr lang="zh-CN" altLang="en-US" dirty="0"/>
              <a:t> </a:t>
            </a:r>
            <a:r>
              <a:rPr lang="en-US" altLang="zh-CN" dirty="0"/>
              <a:t>constraints,</a:t>
            </a:r>
            <a:r>
              <a:rPr lang="zh-CN" altLang="en-US" dirty="0"/>
              <a:t> </a:t>
            </a:r>
            <a:r>
              <a:rPr lang="en-GB" dirty="0"/>
              <a:t>total spins, particle numbers, etc.</a:t>
            </a:r>
          </a:p>
          <a:p>
            <a:pPr>
              <a:spcBef>
                <a:spcPts val="1200"/>
              </a:spcBef>
              <a:spcAft>
                <a:spcPts val="1200"/>
              </a:spcAft>
            </a:pPr>
            <a:r>
              <a:rPr lang="en-US" altLang="zh-CN" dirty="0"/>
              <a:t>In</a:t>
            </a:r>
            <a:r>
              <a:rPr lang="zh-CN" altLang="en-US" dirty="0"/>
              <a:t> </a:t>
            </a:r>
            <a:r>
              <a:rPr lang="en-US" altLang="zh-CN" dirty="0"/>
              <a:t>many</a:t>
            </a:r>
            <a:r>
              <a:rPr lang="zh-CN" altLang="en-US" dirty="0"/>
              <a:t> </a:t>
            </a:r>
            <a:r>
              <a:rPr lang="en-US" altLang="zh-CN" dirty="0"/>
              <a:t>cases,</a:t>
            </a:r>
            <a:r>
              <a:rPr lang="zh-CN" altLang="en-US" dirty="0"/>
              <a:t> </a:t>
            </a:r>
            <a:r>
              <a:rPr lang="en-US" altLang="zh-CN" dirty="0"/>
              <a:t>we</a:t>
            </a:r>
            <a:r>
              <a:rPr lang="zh-CN" altLang="en-US" dirty="0"/>
              <a:t> </a:t>
            </a:r>
            <a:r>
              <a:rPr lang="en-US" altLang="zh-CN" dirty="0"/>
              <a:t>only</a:t>
            </a:r>
            <a:r>
              <a:rPr lang="zh-CN" altLang="en-US" dirty="0"/>
              <a:t> </a:t>
            </a:r>
            <a:r>
              <a:rPr lang="en-US" altLang="zh-CN" dirty="0"/>
              <a:t>have</a:t>
            </a:r>
            <a:r>
              <a:rPr lang="zh-CN" altLang="en-US" dirty="0"/>
              <a:t> </a:t>
            </a:r>
            <a:r>
              <a:rPr lang="en-US" altLang="zh-CN" dirty="0"/>
              <a:t>a</a:t>
            </a:r>
            <a:r>
              <a:rPr lang="zh-CN" altLang="en-US" dirty="0"/>
              <a:t> </a:t>
            </a:r>
            <a:r>
              <a:rPr lang="en-US" altLang="zh-CN" dirty="0"/>
              <a:t>small</a:t>
            </a:r>
            <a:r>
              <a:rPr lang="zh-CN" altLang="en-US" dirty="0"/>
              <a:t> </a:t>
            </a:r>
            <a:r>
              <a:rPr lang="en-US" altLang="zh-CN" dirty="0"/>
              <a:t>number</a:t>
            </a:r>
            <a:r>
              <a:rPr lang="zh-CN" altLang="en-US" dirty="0"/>
              <a:t> </a:t>
            </a:r>
            <a:r>
              <a:rPr lang="en-US" altLang="zh-CN" dirty="0"/>
              <a:t>of</a:t>
            </a:r>
            <a:r>
              <a:rPr lang="zh-CN" altLang="en-US" dirty="0"/>
              <a:t> </a:t>
            </a:r>
            <a:r>
              <a:rPr lang="en-US" altLang="zh-CN" dirty="0"/>
              <a:t>symmetries</a:t>
            </a:r>
            <a:r>
              <a:rPr lang="zh-CN" altLang="en-US" dirty="0"/>
              <a:t> </a:t>
            </a:r>
            <a:endParaRPr lang="en-GB" altLang="zh-CN" dirty="0"/>
          </a:p>
          <a:p>
            <a:pPr marL="0" indent="0">
              <a:spcBef>
                <a:spcPts val="1200"/>
              </a:spcBef>
              <a:spcAft>
                <a:spcPts val="1200"/>
              </a:spcAft>
              <a:buNone/>
            </a:pPr>
            <a:r>
              <a:rPr lang="zh-CN" altLang="en-US" dirty="0">
                <a:sym typeface="Wingdings" pitchFamily="2" charset="2"/>
              </a:rPr>
              <a:t>   </a:t>
            </a:r>
            <a:r>
              <a:rPr lang="en-US" altLang="zh-CN" dirty="0">
                <a:sym typeface="Wingdings" pitchFamily="2" charset="2"/>
              </a:rPr>
              <a:t></a:t>
            </a:r>
            <a:r>
              <a:rPr lang="zh-CN" altLang="en-US" dirty="0"/>
              <a:t> </a:t>
            </a:r>
            <a:r>
              <a:rPr lang="en-US" altLang="zh-CN" dirty="0"/>
              <a:t>not</a:t>
            </a:r>
            <a:r>
              <a:rPr lang="zh-CN" altLang="en-US" dirty="0"/>
              <a:t> </a:t>
            </a:r>
            <a:r>
              <a:rPr lang="en-US" altLang="zh-CN" dirty="0"/>
              <a:t>enough</a:t>
            </a:r>
            <a:r>
              <a:rPr lang="zh-CN" altLang="en-US" dirty="0"/>
              <a:t> </a:t>
            </a:r>
            <a:r>
              <a:rPr lang="en-US" altLang="zh-CN" dirty="0"/>
              <a:t>information</a:t>
            </a:r>
            <a:r>
              <a:rPr lang="zh-CN" altLang="en-US" dirty="0"/>
              <a:t> </a:t>
            </a:r>
            <a:r>
              <a:rPr lang="en-US" altLang="zh-CN" dirty="0"/>
              <a:t>to</a:t>
            </a:r>
            <a:r>
              <a:rPr lang="zh-CN" altLang="en-US" dirty="0"/>
              <a:t> </a:t>
            </a:r>
            <a:r>
              <a:rPr lang="en-US" altLang="zh-CN" dirty="0"/>
              <a:t>identify</a:t>
            </a:r>
            <a:r>
              <a:rPr lang="zh-CN" altLang="en-US" dirty="0"/>
              <a:t> </a:t>
            </a:r>
            <a:r>
              <a:rPr lang="en-US" altLang="zh-CN" dirty="0"/>
              <a:t>the</a:t>
            </a:r>
            <a:r>
              <a:rPr lang="zh-CN" altLang="en-US" dirty="0"/>
              <a:t> </a:t>
            </a:r>
            <a:r>
              <a:rPr lang="en-US" altLang="zh-CN" dirty="0"/>
              <a:t>error</a:t>
            </a:r>
            <a:r>
              <a:rPr lang="zh-CN" altLang="en-US" dirty="0"/>
              <a:t> </a:t>
            </a:r>
            <a:r>
              <a:rPr lang="en-US" altLang="zh-CN" dirty="0">
                <a:sym typeface="Wingdings" pitchFamily="2" charset="2"/>
              </a:rPr>
              <a:t></a:t>
            </a:r>
            <a:r>
              <a:rPr lang="zh-CN" altLang="en-US" dirty="0">
                <a:sym typeface="Wingdings" pitchFamily="2" charset="2"/>
              </a:rPr>
              <a:t> </a:t>
            </a:r>
            <a:r>
              <a:rPr lang="en-US" altLang="zh-CN" dirty="0">
                <a:sym typeface="Wingdings" pitchFamily="2" charset="2"/>
              </a:rPr>
              <a:t>no</a:t>
            </a:r>
            <a:r>
              <a:rPr lang="zh-CN" altLang="en-US" dirty="0">
                <a:sym typeface="Wingdings" pitchFamily="2" charset="2"/>
              </a:rPr>
              <a:t> </a:t>
            </a:r>
            <a:r>
              <a:rPr lang="en-US" altLang="zh-CN" dirty="0">
                <a:sym typeface="Wingdings" pitchFamily="2" charset="2"/>
              </a:rPr>
              <a:t>error</a:t>
            </a:r>
            <a:r>
              <a:rPr lang="zh-CN" altLang="en-US" dirty="0">
                <a:sym typeface="Wingdings" pitchFamily="2" charset="2"/>
              </a:rPr>
              <a:t> </a:t>
            </a:r>
            <a:r>
              <a:rPr lang="en-US" altLang="zh-CN" dirty="0"/>
              <a:t>correction</a:t>
            </a:r>
            <a:r>
              <a:rPr lang="zh-CN" altLang="en-US" dirty="0"/>
              <a:t>    </a:t>
            </a:r>
            <a:endParaRPr lang="en-GB" altLang="zh-CN" dirty="0"/>
          </a:p>
          <a:p>
            <a:pPr marL="0" indent="0">
              <a:spcBef>
                <a:spcPts val="1200"/>
              </a:spcBef>
              <a:spcAft>
                <a:spcPts val="1200"/>
              </a:spcAft>
              <a:buNone/>
            </a:pPr>
            <a:r>
              <a:rPr lang="zh-CN" altLang="en-US" dirty="0">
                <a:sym typeface="Wingdings" pitchFamily="2" charset="2"/>
              </a:rPr>
              <a:t>   </a:t>
            </a:r>
            <a:r>
              <a:rPr lang="en-US" altLang="zh-CN" dirty="0">
                <a:sym typeface="Wingdings" pitchFamily="2" charset="2"/>
              </a:rPr>
              <a:t></a:t>
            </a:r>
            <a:r>
              <a:rPr lang="zh-CN" altLang="en-US" dirty="0">
                <a:sym typeface="Wingdings" pitchFamily="2" charset="2"/>
              </a:rPr>
              <a:t> </a:t>
            </a:r>
            <a:r>
              <a:rPr lang="en-US" altLang="zh-CN" dirty="0">
                <a:sym typeface="Wingdings" pitchFamily="2" charset="2"/>
              </a:rPr>
              <a:t>error</a:t>
            </a:r>
            <a:r>
              <a:rPr lang="zh-CN" altLang="en-US" dirty="0">
                <a:sym typeface="Wingdings" pitchFamily="2" charset="2"/>
              </a:rPr>
              <a:t> </a:t>
            </a:r>
            <a:r>
              <a:rPr lang="en-US" altLang="zh-CN" dirty="0">
                <a:sym typeface="Wingdings" pitchFamily="2" charset="2"/>
              </a:rPr>
              <a:t>detection</a:t>
            </a:r>
            <a:r>
              <a:rPr lang="zh-CN" altLang="en-US" dirty="0">
                <a:sym typeface="Wingdings" pitchFamily="2" charset="2"/>
              </a:rPr>
              <a:t> </a:t>
            </a:r>
            <a:r>
              <a:rPr lang="en-US" altLang="zh-CN" dirty="0">
                <a:sym typeface="Wingdings" pitchFamily="2" charset="2"/>
              </a:rPr>
              <a:t>(post-selection)</a:t>
            </a:r>
            <a:r>
              <a:rPr lang="zh-CN" altLang="en-US" dirty="0">
                <a:sym typeface="Wingdings" pitchFamily="2" charset="2"/>
              </a:rPr>
              <a:t> </a:t>
            </a:r>
            <a:r>
              <a:rPr lang="en-US" altLang="zh-CN" dirty="0">
                <a:sym typeface="Wingdings" pitchFamily="2" charset="2"/>
              </a:rPr>
              <a:t>is</a:t>
            </a:r>
            <a:r>
              <a:rPr lang="zh-CN" altLang="en-US" dirty="0">
                <a:sym typeface="Wingdings" pitchFamily="2" charset="2"/>
              </a:rPr>
              <a:t> </a:t>
            </a:r>
            <a:r>
              <a:rPr lang="en-US" altLang="zh-CN" dirty="0">
                <a:sym typeface="Wingdings" pitchFamily="2" charset="2"/>
              </a:rPr>
              <a:t>still</a:t>
            </a:r>
            <a:r>
              <a:rPr lang="zh-CN" altLang="en-US" dirty="0">
                <a:sym typeface="Wingdings" pitchFamily="2" charset="2"/>
              </a:rPr>
              <a:t> </a:t>
            </a:r>
            <a:r>
              <a:rPr lang="en-US" altLang="zh-CN" dirty="0">
                <a:sym typeface="Wingdings" pitchFamily="2" charset="2"/>
              </a:rPr>
              <a:t>possible</a:t>
            </a:r>
            <a:endParaRPr lang="en-US" altLang="zh-CN" dirty="0"/>
          </a:p>
          <a:p>
            <a:pPr>
              <a:spcBef>
                <a:spcPts val="1200"/>
              </a:spcBef>
              <a:spcAft>
                <a:spcPts val="1200"/>
              </a:spcAft>
            </a:pPr>
            <a:r>
              <a:rPr lang="en-US" altLang="zh-CN" dirty="0"/>
              <a:t>Non-local</a:t>
            </a:r>
            <a:r>
              <a:rPr lang="zh-CN" altLang="en-US" dirty="0"/>
              <a:t> </a:t>
            </a:r>
            <a:r>
              <a:rPr lang="en-US" altLang="zh-CN" dirty="0"/>
              <a:t>symmetries</a:t>
            </a:r>
            <a:r>
              <a:rPr lang="zh-CN" altLang="en-US" dirty="0"/>
              <a:t> </a:t>
            </a:r>
            <a:r>
              <a:rPr lang="en-US" altLang="zh-CN" dirty="0"/>
              <a:t>are</a:t>
            </a:r>
            <a:r>
              <a:rPr lang="zh-CN" altLang="en-US" dirty="0"/>
              <a:t> </a:t>
            </a:r>
            <a:r>
              <a:rPr lang="en-US" altLang="zh-CN" dirty="0"/>
              <a:t>hard</a:t>
            </a:r>
            <a:r>
              <a:rPr lang="zh-CN" altLang="en-US" dirty="0"/>
              <a:t> </a:t>
            </a:r>
            <a:r>
              <a:rPr lang="en-US" altLang="zh-CN" dirty="0"/>
              <a:t>to</a:t>
            </a:r>
            <a:r>
              <a:rPr lang="zh-CN" altLang="en-US" dirty="0"/>
              <a:t> </a:t>
            </a:r>
            <a:r>
              <a:rPr lang="en-US" altLang="zh-CN" dirty="0"/>
              <a:t>measure</a:t>
            </a:r>
            <a:r>
              <a:rPr lang="zh-CN" altLang="en-US" dirty="0"/>
              <a:t> </a:t>
            </a:r>
            <a:r>
              <a:rPr lang="en-US" altLang="zh-CN" dirty="0"/>
              <a:t>directly,</a:t>
            </a:r>
            <a:r>
              <a:rPr lang="zh-CN" altLang="en-US" dirty="0"/>
              <a:t> </a:t>
            </a:r>
            <a:r>
              <a:rPr lang="en-US" altLang="zh-CN" dirty="0"/>
              <a:t>but</a:t>
            </a:r>
            <a:r>
              <a:rPr lang="zh-CN" altLang="en-US" dirty="0"/>
              <a:t> </a:t>
            </a:r>
            <a:r>
              <a:rPr lang="en-US" altLang="zh-CN" dirty="0"/>
              <a:t>can</a:t>
            </a:r>
            <a:r>
              <a:rPr lang="zh-CN" altLang="en-US" dirty="0"/>
              <a:t> </a:t>
            </a:r>
            <a:r>
              <a:rPr lang="en-US" altLang="zh-CN" dirty="0"/>
              <a:t>be</a:t>
            </a:r>
            <a:r>
              <a:rPr lang="zh-CN" altLang="en-US" dirty="0"/>
              <a:t> </a:t>
            </a:r>
            <a:r>
              <a:rPr lang="en-US" altLang="zh-CN" dirty="0"/>
              <a:t>obtained</a:t>
            </a:r>
            <a:r>
              <a:rPr lang="zh-CN" altLang="en-US" dirty="0"/>
              <a:t> </a:t>
            </a:r>
            <a:r>
              <a:rPr lang="en-US" altLang="zh-CN" dirty="0"/>
              <a:t>through</a:t>
            </a:r>
            <a:r>
              <a:rPr lang="zh-CN" altLang="en-US" dirty="0"/>
              <a:t> </a:t>
            </a:r>
            <a:r>
              <a:rPr lang="en-US" altLang="zh-CN" dirty="0"/>
              <a:t>post-processing.</a:t>
            </a:r>
            <a:endParaRPr lang="en-GB" dirty="0"/>
          </a:p>
        </p:txBody>
      </p:sp>
    </p:spTree>
    <p:extLst>
      <p:ext uri="{BB962C8B-B14F-4D97-AF65-F5344CB8AC3E}">
        <p14:creationId xmlns:p14="http://schemas.microsoft.com/office/powerpoint/2010/main" val="2956994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Experiment</a:t>
            </a:r>
          </a:p>
        </p:txBody>
      </p:sp>
      <p:sp>
        <p:nvSpPr>
          <p:cNvPr id="19" name="Content Placeholder 18">
            <a:extLst>
              <a:ext uri="{FF2B5EF4-FFF2-40B4-BE49-F238E27FC236}">
                <a16:creationId xmlns:a16="http://schemas.microsoft.com/office/drawing/2014/main" id="{F64DBEBC-3B21-49C2-8663-D325EF4B75BE}"/>
              </a:ext>
            </a:extLst>
          </p:cNvPr>
          <p:cNvSpPr>
            <a:spLocks noGrp="1"/>
          </p:cNvSpPr>
          <p:nvPr>
            <p:ph idx="1"/>
          </p:nvPr>
        </p:nvSpPr>
        <p:spPr>
          <a:xfrm>
            <a:off x="6520070" y="1825625"/>
            <a:ext cx="5221356" cy="4351338"/>
          </a:xfrm>
        </p:spPr>
        <p:txBody>
          <a:bodyPr>
            <a:normAutofit/>
          </a:bodyPr>
          <a:lstStyle/>
          <a:p>
            <a:r>
              <a:rPr lang="en-US" dirty="0"/>
              <a:t>Energy of a hydrogen chain</a:t>
            </a:r>
          </a:p>
          <a:p>
            <a:r>
              <a:rPr lang="en-US" dirty="0">
                <a:solidFill>
                  <a:schemeClr val="accent4"/>
                </a:solidFill>
              </a:rPr>
              <a:t>Yellow:</a:t>
            </a:r>
            <a:r>
              <a:rPr lang="en-US" dirty="0"/>
              <a:t> raw data</a:t>
            </a:r>
            <a:endParaRPr lang="en-US" dirty="0">
              <a:solidFill>
                <a:schemeClr val="accent6">
                  <a:lumMod val="75000"/>
                </a:schemeClr>
              </a:solidFill>
            </a:endParaRPr>
          </a:p>
          <a:p>
            <a:r>
              <a:rPr lang="en-US" dirty="0">
                <a:solidFill>
                  <a:schemeClr val="accent6">
                    <a:lumMod val="75000"/>
                  </a:schemeClr>
                </a:solidFill>
              </a:rPr>
              <a:t>Green: </a:t>
            </a:r>
            <a:r>
              <a:rPr lang="en-US" dirty="0"/>
              <a:t>SV with particle numbers</a:t>
            </a:r>
          </a:p>
          <a:p>
            <a:r>
              <a:rPr lang="en-US" dirty="0">
                <a:solidFill>
                  <a:schemeClr val="accent1"/>
                </a:solidFill>
              </a:rPr>
              <a:t>Blue</a:t>
            </a:r>
            <a:r>
              <a:rPr lang="en-US" dirty="0"/>
              <a:t> and </a:t>
            </a:r>
            <a:r>
              <a:rPr lang="en-US" dirty="0">
                <a:solidFill>
                  <a:srgbClr val="C00000"/>
                </a:solidFill>
              </a:rPr>
              <a:t>red</a:t>
            </a:r>
            <a:r>
              <a:rPr lang="en-US" dirty="0"/>
              <a:t>: Additional QEM (RDM and subspace expansion) on top of SV.</a:t>
            </a:r>
          </a:p>
        </p:txBody>
      </p:sp>
      <p:pic>
        <p:nvPicPr>
          <p:cNvPr id="5" name="Picture 4" descr="A graph of energy error&#10;&#10;Description automatically generated">
            <a:extLst>
              <a:ext uri="{FF2B5EF4-FFF2-40B4-BE49-F238E27FC236}">
                <a16:creationId xmlns:a16="http://schemas.microsoft.com/office/drawing/2014/main" id="{17668A89-2C5E-4A21-E040-9B81FF5F0760}"/>
              </a:ext>
            </a:extLst>
          </p:cNvPr>
          <p:cNvPicPr>
            <a:picLocks noChangeAspect="1"/>
          </p:cNvPicPr>
          <p:nvPr/>
        </p:nvPicPr>
        <p:blipFill>
          <a:blip r:embed="rId3"/>
          <a:stretch>
            <a:fillRect/>
          </a:stretch>
        </p:blipFill>
        <p:spPr>
          <a:xfrm>
            <a:off x="631963" y="1825625"/>
            <a:ext cx="5600700" cy="4305300"/>
          </a:xfrm>
          <a:prstGeom prst="rect">
            <a:avLst/>
          </a:prstGeom>
        </p:spPr>
      </p:pic>
      <p:sp>
        <p:nvSpPr>
          <p:cNvPr id="7" name="TextBox 6">
            <a:extLst>
              <a:ext uri="{FF2B5EF4-FFF2-40B4-BE49-F238E27FC236}">
                <a16:creationId xmlns:a16="http://schemas.microsoft.com/office/drawing/2014/main" id="{AF9D6CFE-7B8F-FD4A-C99A-16A5032A8821}"/>
              </a:ext>
            </a:extLst>
          </p:cNvPr>
          <p:cNvSpPr txBox="1"/>
          <p:nvPr/>
        </p:nvSpPr>
        <p:spPr>
          <a:xfrm>
            <a:off x="8974207" y="6176963"/>
            <a:ext cx="3054626" cy="369332"/>
          </a:xfrm>
          <a:prstGeom prst="rect">
            <a:avLst/>
          </a:prstGeom>
          <a:noFill/>
        </p:spPr>
        <p:txBody>
          <a:bodyPr wrap="square">
            <a:spAutoFit/>
          </a:bodyPr>
          <a:lstStyle/>
          <a:p>
            <a:r>
              <a:rPr lang="en-GB" dirty="0"/>
              <a:t>Science369,1084-1089(2020)</a:t>
            </a:r>
          </a:p>
        </p:txBody>
      </p:sp>
    </p:spTree>
    <p:extLst>
      <p:ext uri="{BB962C8B-B14F-4D97-AF65-F5344CB8AC3E}">
        <p14:creationId xmlns:p14="http://schemas.microsoft.com/office/powerpoint/2010/main" val="178388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Dealing with dangerous errors</a:t>
            </a:r>
          </a:p>
        </p:txBody>
      </p:sp>
      <p:sp>
        <p:nvSpPr>
          <p:cNvPr id="6" name="Content Placeholder 5">
            <a:extLst>
              <a:ext uri="{FF2B5EF4-FFF2-40B4-BE49-F238E27FC236}">
                <a16:creationId xmlns:a16="http://schemas.microsoft.com/office/drawing/2014/main" id="{CEAF19E9-CAA2-EA4F-8AF2-A0D6A885E04C}"/>
              </a:ext>
            </a:extLst>
          </p:cNvPr>
          <p:cNvSpPr>
            <a:spLocks noGrp="1"/>
          </p:cNvSpPr>
          <p:nvPr>
            <p:ph idx="1"/>
          </p:nvPr>
        </p:nvSpPr>
        <p:spPr>
          <a:xfrm>
            <a:off x="973112" y="3008107"/>
            <a:ext cx="9542488" cy="841786"/>
          </a:xfrm>
        </p:spPr>
        <p:txBody>
          <a:bodyPr>
            <a:normAutofit fontScale="92500" lnSpcReduction="20000"/>
          </a:bodyPr>
          <a:lstStyle/>
          <a:p>
            <a:pPr marL="457200" lvl="1" indent="0" algn="ctr">
              <a:buClr>
                <a:schemeClr val="tx1"/>
              </a:buClr>
              <a:buNone/>
            </a:pPr>
            <a:r>
              <a:rPr lang="en-GB" sz="7200" dirty="0">
                <a:latin typeface="+mj-lt"/>
              </a:rPr>
              <a:t>Zero-noise Extrapolation</a:t>
            </a:r>
          </a:p>
          <a:p>
            <a:endParaRPr lang="en-GB" sz="7200" dirty="0">
              <a:latin typeface="+mj-lt"/>
            </a:endParaRPr>
          </a:p>
        </p:txBody>
      </p:sp>
      <p:sp>
        <p:nvSpPr>
          <p:cNvPr id="3" name="Slide Number Placeholder 2">
            <a:extLst>
              <a:ext uri="{FF2B5EF4-FFF2-40B4-BE49-F238E27FC236}">
                <a16:creationId xmlns:a16="http://schemas.microsoft.com/office/drawing/2014/main" id="{E6A09326-C0B4-9527-B008-8B265906E743}"/>
              </a:ext>
            </a:extLst>
          </p:cNvPr>
          <p:cNvSpPr>
            <a:spLocks noGrp="1"/>
          </p:cNvSpPr>
          <p:nvPr>
            <p:ph type="sldNum" sz="quarter" idx="12"/>
          </p:nvPr>
        </p:nvSpPr>
        <p:spPr/>
        <p:txBody>
          <a:bodyPr/>
          <a:lstStyle/>
          <a:p>
            <a:fld id="{D50EBCAD-E923-4A4A-9845-BD15ACBF54F3}" type="slidenum">
              <a:rPr lang="en-GB" smtClean="0"/>
              <a:t>14</a:t>
            </a:fld>
            <a:endParaRPr lang="en-GB"/>
          </a:p>
        </p:txBody>
      </p:sp>
    </p:spTree>
    <p:extLst>
      <p:ext uri="{BB962C8B-B14F-4D97-AF65-F5344CB8AC3E}">
        <p14:creationId xmlns:p14="http://schemas.microsoft.com/office/powerpoint/2010/main" val="3780348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5167448C-EA6F-2A79-E316-05A9490C823E}"/>
              </a:ext>
            </a:extLst>
          </p:cNvPr>
          <p:cNvGrpSpPr/>
          <p:nvPr/>
        </p:nvGrpSpPr>
        <p:grpSpPr>
          <a:xfrm>
            <a:off x="2115338" y="1761534"/>
            <a:ext cx="7145681" cy="4563078"/>
            <a:chOff x="2115338" y="1761534"/>
            <a:chExt cx="7145681" cy="4563078"/>
          </a:xfrm>
        </p:grpSpPr>
        <p:grpSp>
          <p:nvGrpSpPr>
            <p:cNvPr id="28" name="Group 27">
              <a:extLst>
                <a:ext uri="{FF2B5EF4-FFF2-40B4-BE49-F238E27FC236}">
                  <a16:creationId xmlns:a16="http://schemas.microsoft.com/office/drawing/2014/main" id="{1B2C7D9B-33A6-FAFA-3A94-2F018F3521B3}"/>
                </a:ext>
              </a:extLst>
            </p:cNvPr>
            <p:cNvGrpSpPr/>
            <p:nvPr/>
          </p:nvGrpSpPr>
          <p:grpSpPr>
            <a:xfrm>
              <a:off x="2279648" y="1761534"/>
              <a:ext cx="6981371" cy="4563078"/>
              <a:chOff x="2279648" y="1761534"/>
              <a:chExt cx="6981371" cy="4563078"/>
            </a:xfrm>
          </p:grpSpPr>
          <p:pic>
            <p:nvPicPr>
              <p:cNvPr id="22" name="Picture 21">
                <a:extLst>
                  <a:ext uri="{FF2B5EF4-FFF2-40B4-BE49-F238E27FC236}">
                    <a16:creationId xmlns:a16="http://schemas.microsoft.com/office/drawing/2014/main" id="{CB0CB4B4-A729-2A83-CC37-85EFB2A75E28}"/>
                  </a:ext>
                </a:extLst>
              </p:cNvPr>
              <p:cNvPicPr>
                <a:picLocks noChangeAspect="1"/>
              </p:cNvPicPr>
              <p:nvPr/>
            </p:nvPicPr>
            <p:blipFill>
              <a:blip r:embed="rId4"/>
              <a:stretch>
                <a:fillRect/>
              </a:stretch>
            </p:blipFill>
            <p:spPr>
              <a:xfrm>
                <a:off x="2279648" y="1761534"/>
                <a:ext cx="6981371" cy="4452811"/>
              </a:xfrm>
              <a:prstGeom prst="rect">
                <a:avLst/>
              </a:prstGeom>
            </p:spPr>
          </p:pic>
          <p:sp>
            <p:nvSpPr>
              <p:cNvPr id="23" name="TextBox 22">
                <a:extLst>
                  <a:ext uri="{FF2B5EF4-FFF2-40B4-BE49-F238E27FC236}">
                    <a16:creationId xmlns:a16="http://schemas.microsoft.com/office/drawing/2014/main" id="{3DDAFEF6-56EA-397D-933E-2B8DEC5B5598}"/>
                  </a:ext>
                </a:extLst>
              </p:cNvPr>
              <p:cNvSpPr txBox="1"/>
              <p:nvPr/>
            </p:nvSpPr>
            <p:spPr>
              <a:xfrm>
                <a:off x="2805949" y="5689620"/>
                <a:ext cx="426369" cy="323165"/>
              </a:xfrm>
              <a:prstGeom prst="rect">
                <a:avLst/>
              </a:prstGeom>
              <a:noFill/>
            </p:spPr>
            <p:txBody>
              <a:bodyPr wrap="square">
                <a:spAutoFit/>
              </a:bodyPr>
              <a:lstStyle/>
              <a:p>
                <a:r>
                  <a:rPr lang="en-GB" sz="1500" dirty="0">
                    <a:latin typeface="+mj-lt"/>
                  </a:rPr>
                  <a:t>0</a:t>
                </a:r>
                <a:endParaRPr lang="en-US" sz="1500" dirty="0">
                  <a:latin typeface="+mj-lt"/>
                </a:endParaRPr>
              </a:p>
            </p:txBody>
          </p:sp>
          <p:sp>
            <p:nvSpPr>
              <p:cNvPr id="24" name="TextBox 23">
                <a:extLst>
                  <a:ext uri="{FF2B5EF4-FFF2-40B4-BE49-F238E27FC236}">
                    <a16:creationId xmlns:a16="http://schemas.microsoft.com/office/drawing/2014/main" id="{C6139049-83B1-6E46-AE93-A8C03BAECF70}"/>
                  </a:ext>
                </a:extLst>
              </p:cNvPr>
              <p:cNvSpPr txBox="1"/>
              <p:nvPr/>
            </p:nvSpPr>
            <p:spPr>
              <a:xfrm>
                <a:off x="4777028" y="5679228"/>
                <a:ext cx="426369" cy="323165"/>
              </a:xfrm>
              <a:prstGeom prst="rect">
                <a:avLst/>
              </a:prstGeom>
              <a:noFill/>
            </p:spPr>
            <p:txBody>
              <a:bodyPr wrap="square">
                <a:spAutoFit/>
              </a:bodyPr>
              <a:lstStyle/>
              <a:p>
                <a:r>
                  <a:rPr lang="en-GB" sz="1500" dirty="0">
                    <a:latin typeface="+mj-lt"/>
                  </a:rPr>
                  <a:t>1</a:t>
                </a:r>
                <a:endParaRPr lang="en-US" sz="1500" dirty="0">
                  <a:latin typeface="+mj-lt"/>
                </a:endParaRPr>
              </a:p>
            </p:txBody>
          </p:sp>
          <p:sp>
            <p:nvSpPr>
              <p:cNvPr id="25" name="TextBox 24">
                <a:extLst>
                  <a:ext uri="{FF2B5EF4-FFF2-40B4-BE49-F238E27FC236}">
                    <a16:creationId xmlns:a16="http://schemas.microsoft.com/office/drawing/2014/main" id="{E48D9EF7-5DD4-0885-0525-6D46D776CFC6}"/>
                  </a:ext>
                </a:extLst>
              </p:cNvPr>
              <p:cNvSpPr txBox="1"/>
              <p:nvPr/>
            </p:nvSpPr>
            <p:spPr>
              <a:xfrm>
                <a:off x="6751229" y="5686549"/>
                <a:ext cx="426369" cy="323165"/>
              </a:xfrm>
              <a:prstGeom prst="rect">
                <a:avLst/>
              </a:prstGeom>
              <a:noFill/>
            </p:spPr>
            <p:txBody>
              <a:bodyPr wrap="square">
                <a:spAutoFit/>
              </a:bodyPr>
              <a:lstStyle/>
              <a:p>
                <a:r>
                  <a:rPr lang="en-GB" sz="1500" dirty="0">
                    <a:latin typeface="+mj-lt"/>
                  </a:rPr>
                  <a:t>2</a:t>
                </a:r>
                <a:endParaRPr lang="en-US" sz="1500" dirty="0">
                  <a:latin typeface="+mj-lt"/>
                </a:endParaRPr>
              </a:p>
            </p:txBody>
          </p:sp>
          <p:sp>
            <p:nvSpPr>
              <p:cNvPr id="26" name="TextBox 25">
                <a:extLst>
                  <a:ext uri="{FF2B5EF4-FFF2-40B4-BE49-F238E27FC236}">
                    <a16:creationId xmlns:a16="http://schemas.microsoft.com/office/drawing/2014/main" id="{D66F81AA-618D-342C-14B6-F9E652192705}"/>
                  </a:ext>
                </a:extLst>
              </p:cNvPr>
              <p:cNvSpPr txBox="1"/>
              <p:nvPr/>
            </p:nvSpPr>
            <p:spPr>
              <a:xfrm>
                <a:off x="8738864" y="5676158"/>
                <a:ext cx="312485" cy="323165"/>
              </a:xfrm>
              <a:prstGeom prst="rect">
                <a:avLst/>
              </a:prstGeom>
              <a:noFill/>
            </p:spPr>
            <p:txBody>
              <a:bodyPr wrap="square">
                <a:spAutoFit/>
              </a:bodyPr>
              <a:lstStyle/>
              <a:p>
                <a:r>
                  <a:rPr lang="en-GB" sz="1500" dirty="0">
                    <a:latin typeface="+mj-lt"/>
                  </a:rPr>
                  <a:t>3</a:t>
                </a:r>
                <a:endParaRPr lang="en-US" sz="1500" dirty="0">
                  <a:latin typeface="+mj-lt"/>
                </a:endParaRPr>
              </a:p>
            </p:txBody>
          </p:sp>
          <p:sp>
            <p:nvSpPr>
              <p:cNvPr id="27" name="TextBox 26">
                <a:extLst>
                  <a:ext uri="{FF2B5EF4-FFF2-40B4-BE49-F238E27FC236}">
                    <a16:creationId xmlns:a16="http://schemas.microsoft.com/office/drawing/2014/main" id="{33313C32-5E1D-E1FC-8B29-886F57364B7A}"/>
                  </a:ext>
                </a:extLst>
              </p:cNvPr>
              <p:cNvSpPr txBox="1"/>
              <p:nvPr/>
            </p:nvSpPr>
            <p:spPr>
              <a:xfrm>
                <a:off x="4745631" y="5862947"/>
                <a:ext cx="3002074" cy="461665"/>
              </a:xfrm>
              <a:prstGeom prst="rect">
                <a:avLst/>
              </a:prstGeom>
              <a:noFill/>
            </p:spPr>
            <p:txBody>
              <a:bodyPr wrap="square">
                <a:spAutoFit/>
              </a:bodyPr>
              <a:lstStyle/>
              <a:p>
                <a:r>
                  <a:rPr lang="en-GB" sz="2300" dirty="0">
                    <a:latin typeface="+mj-lt"/>
                  </a:rPr>
                  <a:t>Relative Noise Level</a:t>
                </a:r>
                <a:endParaRPr lang="en-US" sz="2300" dirty="0">
                  <a:latin typeface="+mj-lt"/>
                </a:endParaRPr>
              </a:p>
            </p:txBody>
          </p:sp>
        </p:grpSp>
        <p:sp>
          <p:nvSpPr>
            <p:cNvPr id="41" name="TextBox 40">
              <a:extLst>
                <a:ext uri="{FF2B5EF4-FFF2-40B4-BE49-F238E27FC236}">
                  <a16:creationId xmlns:a16="http://schemas.microsoft.com/office/drawing/2014/main" id="{E0518D86-C0DF-6B2F-6E42-963B557A4868}"/>
                </a:ext>
              </a:extLst>
            </p:cNvPr>
            <p:cNvSpPr txBox="1"/>
            <p:nvPr/>
          </p:nvSpPr>
          <p:spPr>
            <a:xfrm rot="16200000">
              <a:off x="671389" y="3505193"/>
              <a:ext cx="3334173" cy="446276"/>
            </a:xfrm>
            <a:prstGeom prst="rect">
              <a:avLst/>
            </a:prstGeom>
            <a:solidFill>
              <a:schemeClr val="bg1"/>
            </a:solidFill>
          </p:spPr>
          <p:txBody>
            <a:bodyPr wrap="square">
              <a:spAutoFit/>
            </a:bodyPr>
            <a:lstStyle/>
            <a:p>
              <a:r>
                <a:rPr lang="en-GB" sz="2300" dirty="0">
                  <a:latin typeface="+mj-lt"/>
                </a:rPr>
                <a:t>Quantum Circuit Output</a:t>
              </a:r>
              <a:endParaRPr lang="en-US" sz="2300" dirty="0">
                <a:latin typeface="+mj-lt"/>
              </a:endParaRPr>
            </a:p>
          </p:txBody>
        </p:sp>
      </p:grpSp>
      <p:sp>
        <p:nvSpPr>
          <p:cNvPr id="3" name="Content Placeholder 2">
            <a:extLst>
              <a:ext uri="{FF2B5EF4-FFF2-40B4-BE49-F238E27FC236}">
                <a16:creationId xmlns:a16="http://schemas.microsoft.com/office/drawing/2014/main" id="{8A9EAB0F-A8A6-154E-B53D-B1036F5632F4}"/>
              </a:ext>
            </a:extLst>
          </p:cNvPr>
          <p:cNvSpPr>
            <a:spLocks noGrp="1"/>
          </p:cNvSpPr>
          <p:nvPr>
            <p:ph idx="1"/>
          </p:nvPr>
        </p:nvSpPr>
        <p:spPr>
          <a:xfrm>
            <a:off x="838200" y="1451428"/>
            <a:ext cx="10515600" cy="4879033"/>
          </a:xfrm>
        </p:spPr>
        <p:txBody>
          <a:bodyPr>
            <a:normAutofit/>
          </a:bodyPr>
          <a:lstStyle/>
          <a:p>
            <a:pPr lvl="1"/>
            <a:endParaRPr lang="en-GB" dirty="0"/>
          </a:p>
          <a:p>
            <a:pPr marL="0" indent="0">
              <a:buNone/>
            </a:pPr>
            <a:endParaRPr lang="en-GB" dirty="0"/>
          </a:p>
        </p:txBody>
      </p:sp>
      <p:sp>
        <p:nvSpPr>
          <p:cNvPr id="4" name="Rectangle 3">
            <a:extLst>
              <a:ext uri="{FF2B5EF4-FFF2-40B4-BE49-F238E27FC236}">
                <a16:creationId xmlns:a16="http://schemas.microsoft.com/office/drawing/2014/main" id="{FE0BEC11-7B2D-8E9F-120C-422CDAC41F87}"/>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04BD7EF0-DA0B-8008-B8A2-6B272C289BF1}"/>
              </a:ext>
            </a:extLst>
          </p:cNvPr>
          <p:cNvGrpSpPr/>
          <p:nvPr/>
        </p:nvGrpSpPr>
        <p:grpSpPr>
          <a:xfrm>
            <a:off x="2939294" y="1828801"/>
            <a:ext cx="1959391" cy="3805938"/>
            <a:chOff x="2939294" y="1828801"/>
            <a:chExt cx="1959391" cy="3805938"/>
          </a:xfrm>
        </p:grpSpPr>
        <p:sp>
          <p:nvSpPr>
            <p:cNvPr id="2" name="Rectangle 1">
              <a:extLst>
                <a:ext uri="{FF2B5EF4-FFF2-40B4-BE49-F238E27FC236}">
                  <a16:creationId xmlns:a16="http://schemas.microsoft.com/office/drawing/2014/main" id="{8C1E59B7-205A-8D40-9208-F3A8D66695E3}"/>
                </a:ext>
              </a:extLst>
            </p:cNvPr>
            <p:cNvSpPr/>
            <p:nvPr/>
          </p:nvSpPr>
          <p:spPr>
            <a:xfrm>
              <a:off x="2939294" y="1828801"/>
              <a:ext cx="1959391" cy="3805938"/>
            </a:xfrm>
            <a:prstGeom prst="rect">
              <a:avLst/>
            </a:prstGeom>
            <a:solidFill>
              <a:schemeClr val="accent2">
                <a:alpha val="46000"/>
              </a:schemeClr>
            </a:solidFill>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254E731F-BE07-7FFC-71C0-52DDEFD28C05}"/>
                </a:ext>
              </a:extLst>
            </p:cNvPr>
            <p:cNvSpPr txBox="1"/>
            <p:nvPr/>
          </p:nvSpPr>
          <p:spPr>
            <a:xfrm>
              <a:off x="3039179" y="4114169"/>
              <a:ext cx="1779113" cy="1015663"/>
            </a:xfrm>
            <a:prstGeom prst="rect">
              <a:avLst/>
            </a:prstGeom>
            <a:noFill/>
          </p:spPr>
          <p:txBody>
            <a:bodyPr wrap="square" rtlCol="0">
              <a:spAutoFit/>
            </a:bodyPr>
            <a:lstStyle/>
            <a:p>
              <a:pPr algn="ctr"/>
              <a:r>
                <a:rPr lang="en-US" sz="2000" dirty="0">
                  <a:solidFill>
                    <a:srgbClr val="FF0000"/>
                  </a:solidFill>
                </a:rPr>
                <a:t>Experimental Forbidden Zone</a:t>
              </a:r>
            </a:p>
          </p:txBody>
        </p:sp>
      </p:grpSp>
      <p:sp>
        <p:nvSpPr>
          <p:cNvPr id="5" name="Title 1">
            <a:extLst>
              <a:ext uri="{FF2B5EF4-FFF2-40B4-BE49-F238E27FC236}">
                <a16:creationId xmlns:a16="http://schemas.microsoft.com/office/drawing/2014/main" id="{83F2EC74-9243-1B17-0C50-81C0976042C7}"/>
              </a:ext>
            </a:extLst>
          </p:cNvPr>
          <p:cNvSpPr txBox="1">
            <a:spLocks/>
          </p:cNvSpPr>
          <p:nvPr/>
        </p:nvSpPr>
        <p:spPr>
          <a:xfrm>
            <a:off x="269822" y="-3201"/>
            <a:ext cx="10245777" cy="1019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solidFill>
                  <a:schemeClr val="bg1"/>
                </a:solidFill>
              </a:rPr>
              <a:t>QEM Example: Zero-noise Extrapolation</a:t>
            </a:r>
          </a:p>
        </p:txBody>
      </p:sp>
      <p:grpSp>
        <p:nvGrpSpPr>
          <p:cNvPr id="35" name="Group 34">
            <a:extLst>
              <a:ext uri="{FF2B5EF4-FFF2-40B4-BE49-F238E27FC236}">
                <a16:creationId xmlns:a16="http://schemas.microsoft.com/office/drawing/2014/main" id="{89C968B1-3B6E-B4D8-87A4-02CD2ACF01C7}"/>
              </a:ext>
            </a:extLst>
          </p:cNvPr>
          <p:cNvGrpSpPr/>
          <p:nvPr/>
        </p:nvGrpSpPr>
        <p:grpSpPr>
          <a:xfrm>
            <a:off x="4838985" y="3728332"/>
            <a:ext cx="143954" cy="1926806"/>
            <a:chOff x="4838985" y="3728332"/>
            <a:chExt cx="143954" cy="1926806"/>
          </a:xfrm>
        </p:grpSpPr>
        <p:sp>
          <p:nvSpPr>
            <p:cNvPr id="13" name="Oval 12">
              <a:extLst>
                <a:ext uri="{FF2B5EF4-FFF2-40B4-BE49-F238E27FC236}">
                  <a16:creationId xmlns:a16="http://schemas.microsoft.com/office/drawing/2014/main" id="{F66CE2A6-3CE5-6E39-563E-C8E45063E6A6}"/>
                </a:ext>
              </a:extLst>
            </p:cNvPr>
            <p:cNvSpPr/>
            <p:nvPr/>
          </p:nvSpPr>
          <p:spPr>
            <a:xfrm>
              <a:off x="4838985" y="3728332"/>
              <a:ext cx="143954" cy="14395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0" name="Straight Connector 29">
              <a:extLst>
                <a:ext uri="{FF2B5EF4-FFF2-40B4-BE49-F238E27FC236}">
                  <a16:creationId xmlns:a16="http://schemas.microsoft.com/office/drawing/2014/main" id="{87E91B0F-5879-7318-058B-6CBEED787AB1}"/>
                </a:ext>
              </a:extLst>
            </p:cNvPr>
            <p:cNvCxnSpPr/>
            <p:nvPr/>
          </p:nvCxnSpPr>
          <p:spPr>
            <a:xfrm>
              <a:off x="4910962" y="3869924"/>
              <a:ext cx="0" cy="1785214"/>
            </a:xfrm>
            <a:prstGeom prst="line">
              <a:avLst/>
            </a:prstGeom>
            <a:ln>
              <a:prstDash val="dash"/>
            </a:ln>
          </p:spPr>
          <p:style>
            <a:lnRef idx="3">
              <a:schemeClr val="accent1"/>
            </a:lnRef>
            <a:fillRef idx="0">
              <a:schemeClr val="accent1"/>
            </a:fillRef>
            <a:effectRef idx="2">
              <a:schemeClr val="accent1"/>
            </a:effectRef>
            <a:fontRef idx="minor">
              <a:schemeClr val="tx1"/>
            </a:fontRef>
          </p:style>
        </p:cxnSp>
      </p:grpSp>
      <p:grpSp>
        <p:nvGrpSpPr>
          <p:cNvPr id="36" name="Group 35">
            <a:extLst>
              <a:ext uri="{FF2B5EF4-FFF2-40B4-BE49-F238E27FC236}">
                <a16:creationId xmlns:a16="http://schemas.microsoft.com/office/drawing/2014/main" id="{210AD983-41B9-B804-ADC5-917C50F1683F}"/>
              </a:ext>
            </a:extLst>
          </p:cNvPr>
          <p:cNvGrpSpPr/>
          <p:nvPr/>
        </p:nvGrpSpPr>
        <p:grpSpPr>
          <a:xfrm>
            <a:off x="6809950" y="4699716"/>
            <a:ext cx="143954" cy="955422"/>
            <a:chOff x="6809950" y="4699716"/>
            <a:chExt cx="143954" cy="955422"/>
          </a:xfrm>
        </p:grpSpPr>
        <p:sp>
          <p:nvSpPr>
            <p:cNvPr id="16" name="Oval 15">
              <a:extLst>
                <a:ext uri="{FF2B5EF4-FFF2-40B4-BE49-F238E27FC236}">
                  <a16:creationId xmlns:a16="http://schemas.microsoft.com/office/drawing/2014/main" id="{D385511F-DBB5-C98A-E21E-8A212168CF75}"/>
                </a:ext>
              </a:extLst>
            </p:cNvPr>
            <p:cNvSpPr/>
            <p:nvPr/>
          </p:nvSpPr>
          <p:spPr>
            <a:xfrm>
              <a:off x="6809950" y="4699716"/>
              <a:ext cx="143954" cy="14395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a16="http://schemas.microsoft.com/office/drawing/2014/main" id="{E96E7D0B-5215-64D3-0D94-96E92A700233}"/>
                </a:ext>
              </a:extLst>
            </p:cNvPr>
            <p:cNvCxnSpPr>
              <a:cxnSpLocks/>
            </p:cNvCxnSpPr>
            <p:nvPr/>
          </p:nvCxnSpPr>
          <p:spPr>
            <a:xfrm>
              <a:off x="6881927" y="4843670"/>
              <a:ext cx="0" cy="811468"/>
            </a:xfrm>
            <a:prstGeom prst="line">
              <a:avLst/>
            </a:prstGeom>
            <a:ln>
              <a:prstDash val="dash"/>
            </a:ln>
          </p:spPr>
          <p:style>
            <a:lnRef idx="3">
              <a:schemeClr val="accent1"/>
            </a:lnRef>
            <a:fillRef idx="0">
              <a:schemeClr val="accent1"/>
            </a:fillRef>
            <a:effectRef idx="2">
              <a:schemeClr val="accent1"/>
            </a:effectRef>
            <a:fontRef idx="minor">
              <a:schemeClr val="tx1"/>
            </a:fontRef>
          </p:style>
        </p:cxnSp>
      </p:grpSp>
      <p:grpSp>
        <p:nvGrpSpPr>
          <p:cNvPr id="37" name="Group 36">
            <a:extLst>
              <a:ext uri="{FF2B5EF4-FFF2-40B4-BE49-F238E27FC236}">
                <a16:creationId xmlns:a16="http://schemas.microsoft.com/office/drawing/2014/main" id="{3F096913-BFEC-86D4-6826-33229039C141}"/>
              </a:ext>
            </a:extLst>
          </p:cNvPr>
          <p:cNvGrpSpPr/>
          <p:nvPr/>
        </p:nvGrpSpPr>
        <p:grpSpPr>
          <a:xfrm>
            <a:off x="8784249" y="5153758"/>
            <a:ext cx="143954" cy="427235"/>
            <a:chOff x="8784249" y="5153758"/>
            <a:chExt cx="143954" cy="427235"/>
          </a:xfrm>
        </p:grpSpPr>
        <p:sp>
          <p:nvSpPr>
            <p:cNvPr id="17" name="Oval 16">
              <a:extLst>
                <a:ext uri="{FF2B5EF4-FFF2-40B4-BE49-F238E27FC236}">
                  <a16:creationId xmlns:a16="http://schemas.microsoft.com/office/drawing/2014/main" id="{1AA53582-F334-1293-3C96-C6ABAB0D98E1}"/>
                </a:ext>
              </a:extLst>
            </p:cNvPr>
            <p:cNvSpPr/>
            <p:nvPr/>
          </p:nvSpPr>
          <p:spPr>
            <a:xfrm>
              <a:off x="8784249" y="5153758"/>
              <a:ext cx="143954" cy="14395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 name="Straight Connector 32">
              <a:extLst>
                <a:ext uri="{FF2B5EF4-FFF2-40B4-BE49-F238E27FC236}">
                  <a16:creationId xmlns:a16="http://schemas.microsoft.com/office/drawing/2014/main" id="{09485A89-1E78-05AF-1CC9-8B9ACCBF9CD9}"/>
                </a:ext>
              </a:extLst>
            </p:cNvPr>
            <p:cNvCxnSpPr>
              <a:cxnSpLocks/>
            </p:cNvCxnSpPr>
            <p:nvPr/>
          </p:nvCxnSpPr>
          <p:spPr>
            <a:xfrm>
              <a:off x="8856226" y="5249404"/>
              <a:ext cx="0" cy="331589"/>
            </a:xfrm>
            <a:prstGeom prst="line">
              <a:avLst/>
            </a:prstGeom>
            <a:ln>
              <a:prstDash val="dash"/>
            </a:ln>
          </p:spPr>
          <p:style>
            <a:lnRef idx="3">
              <a:schemeClr val="accent1"/>
            </a:lnRef>
            <a:fillRef idx="0">
              <a:schemeClr val="accent1"/>
            </a:fillRef>
            <a:effectRef idx="2">
              <a:schemeClr val="accent1"/>
            </a:effectRef>
            <a:fontRef idx="minor">
              <a:schemeClr val="tx1"/>
            </a:fontRef>
          </p:style>
        </p:cxnSp>
      </p:grpSp>
      <p:grpSp>
        <p:nvGrpSpPr>
          <p:cNvPr id="42" name="Group 41">
            <a:extLst>
              <a:ext uri="{FF2B5EF4-FFF2-40B4-BE49-F238E27FC236}">
                <a16:creationId xmlns:a16="http://schemas.microsoft.com/office/drawing/2014/main" id="{8DE31654-15C0-D6F2-96BE-D8416698EE1D}"/>
              </a:ext>
            </a:extLst>
          </p:cNvPr>
          <p:cNvGrpSpPr/>
          <p:nvPr/>
        </p:nvGrpSpPr>
        <p:grpSpPr>
          <a:xfrm>
            <a:off x="2398618" y="2201750"/>
            <a:ext cx="6475707" cy="3037904"/>
            <a:chOff x="2398618" y="2201750"/>
            <a:chExt cx="6475707" cy="3037904"/>
          </a:xfrm>
        </p:grpSpPr>
        <p:grpSp>
          <p:nvGrpSpPr>
            <p:cNvPr id="39" name="Group 38">
              <a:extLst>
                <a:ext uri="{FF2B5EF4-FFF2-40B4-BE49-F238E27FC236}">
                  <a16:creationId xmlns:a16="http://schemas.microsoft.com/office/drawing/2014/main" id="{A8C4124A-BC89-C7CF-D871-6A75872C2C4A}"/>
                </a:ext>
              </a:extLst>
            </p:cNvPr>
            <p:cNvGrpSpPr/>
            <p:nvPr/>
          </p:nvGrpSpPr>
          <p:grpSpPr>
            <a:xfrm>
              <a:off x="2867317" y="2301106"/>
              <a:ext cx="6007008" cy="2938548"/>
              <a:chOff x="2867317" y="2301106"/>
              <a:chExt cx="6007008" cy="2938548"/>
            </a:xfrm>
          </p:grpSpPr>
          <p:pic>
            <p:nvPicPr>
              <p:cNvPr id="11" name="Picture 10">
                <a:extLst>
                  <a:ext uri="{FF2B5EF4-FFF2-40B4-BE49-F238E27FC236}">
                    <a16:creationId xmlns:a16="http://schemas.microsoft.com/office/drawing/2014/main" id="{B90965B5-67B2-08AD-F066-DB1AE999A361}"/>
                  </a:ext>
                </a:extLst>
              </p:cNvPr>
              <p:cNvPicPr>
                <a:picLocks noChangeAspect="1"/>
              </p:cNvPicPr>
              <p:nvPr/>
            </p:nvPicPr>
            <p:blipFill>
              <a:blip r:embed="rId5"/>
              <a:stretch>
                <a:fillRect/>
              </a:stretch>
            </p:blipFill>
            <p:spPr>
              <a:xfrm>
                <a:off x="2934153" y="2373083"/>
                <a:ext cx="5940172" cy="2866571"/>
              </a:xfrm>
              <a:prstGeom prst="rect">
                <a:avLst/>
              </a:prstGeom>
            </p:spPr>
          </p:pic>
          <p:sp>
            <p:nvSpPr>
              <p:cNvPr id="38" name="Oval 37">
                <a:extLst>
                  <a:ext uri="{FF2B5EF4-FFF2-40B4-BE49-F238E27FC236}">
                    <a16:creationId xmlns:a16="http://schemas.microsoft.com/office/drawing/2014/main" id="{A4C40E82-014F-B45B-8CCF-1762E0D8D7D4}"/>
                  </a:ext>
                </a:extLst>
              </p:cNvPr>
              <p:cNvSpPr/>
              <p:nvPr/>
            </p:nvSpPr>
            <p:spPr>
              <a:xfrm>
                <a:off x="2867317" y="2301106"/>
                <a:ext cx="143954" cy="143954"/>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dirty="0"/>
              </a:p>
            </p:txBody>
          </p:sp>
        </p:grpSp>
        <p:sp>
          <p:nvSpPr>
            <p:cNvPr id="40" name="TextBox 39">
              <a:extLst>
                <a:ext uri="{FF2B5EF4-FFF2-40B4-BE49-F238E27FC236}">
                  <a16:creationId xmlns:a16="http://schemas.microsoft.com/office/drawing/2014/main" id="{11590956-71B9-7A9C-DBAE-5BF1BE95AD7F}"/>
                </a:ext>
              </a:extLst>
            </p:cNvPr>
            <p:cNvSpPr txBox="1"/>
            <p:nvPr/>
          </p:nvSpPr>
          <p:spPr>
            <a:xfrm>
              <a:off x="2398618" y="2201750"/>
              <a:ext cx="764784" cy="323165"/>
            </a:xfrm>
            <a:prstGeom prst="rect">
              <a:avLst/>
            </a:prstGeom>
            <a:noFill/>
          </p:spPr>
          <p:txBody>
            <a:bodyPr wrap="square">
              <a:spAutoFit/>
            </a:bodyPr>
            <a:lstStyle/>
            <a:p>
              <a:r>
                <a:rPr lang="en-GB" sz="1500" dirty="0">
                  <a:solidFill>
                    <a:schemeClr val="accent2"/>
                  </a:solidFill>
                  <a:latin typeface="+mj-lt"/>
                </a:rPr>
                <a:t>0.42</a:t>
              </a:r>
              <a:endParaRPr lang="en-US" sz="1500" dirty="0">
                <a:solidFill>
                  <a:schemeClr val="accent2"/>
                </a:solidFill>
                <a:latin typeface="+mj-lt"/>
              </a:endParaRPr>
            </a:p>
          </p:txBody>
        </p:sp>
      </p:grpSp>
    </p:spTree>
    <p:custDataLst>
      <p:tags r:id="rId1"/>
    </p:custDataLst>
    <p:extLst>
      <p:ext uri="{BB962C8B-B14F-4D97-AF65-F5344CB8AC3E}">
        <p14:creationId xmlns:p14="http://schemas.microsoft.com/office/powerpoint/2010/main" val="2638076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Experiment</a:t>
            </a:r>
          </a:p>
        </p:txBody>
      </p:sp>
      <p:pic>
        <p:nvPicPr>
          <p:cNvPr id="5" name="Content Placeholder 4" descr="A screenshot of a graph&#10;&#10;Description automatically generated">
            <a:extLst>
              <a:ext uri="{FF2B5EF4-FFF2-40B4-BE49-F238E27FC236}">
                <a16:creationId xmlns:a16="http://schemas.microsoft.com/office/drawing/2014/main" id="{EA628FA3-1940-0BEF-0EFD-A6553AB0F947}"/>
              </a:ext>
            </a:extLst>
          </p:cNvPr>
          <p:cNvPicPr>
            <a:picLocks noGrp="1" noChangeAspect="1"/>
          </p:cNvPicPr>
          <p:nvPr>
            <p:ph idx="1"/>
          </p:nvPr>
        </p:nvPicPr>
        <p:blipFill>
          <a:blip r:embed="rId3"/>
          <a:stretch>
            <a:fillRect/>
          </a:stretch>
        </p:blipFill>
        <p:spPr>
          <a:xfrm>
            <a:off x="838200" y="1219740"/>
            <a:ext cx="10515600" cy="4100067"/>
          </a:xfrm>
        </p:spPr>
      </p:pic>
      <p:sp>
        <p:nvSpPr>
          <p:cNvPr id="7" name="TextBox 6">
            <a:extLst>
              <a:ext uri="{FF2B5EF4-FFF2-40B4-BE49-F238E27FC236}">
                <a16:creationId xmlns:a16="http://schemas.microsoft.com/office/drawing/2014/main" id="{950B5AFA-B799-0B80-7BB3-E85064635BD2}"/>
              </a:ext>
            </a:extLst>
          </p:cNvPr>
          <p:cNvSpPr txBox="1"/>
          <p:nvPr/>
        </p:nvSpPr>
        <p:spPr>
          <a:xfrm>
            <a:off x="7790146" y="6176963"/>
            <a:ext cx="3934216" cy="369332"/>
          </a:xfrm>
          <a:prstGeom prst="rect">
            <a:avLst/>
          </a:prstGeom>
          <a:noFill/>
        </p:spPr>
        <p:txBody>
          <a:bodyPr wrap="square">
            <a:spAutoFit/>
          </a:bodyPr>
          <a:lstStyle/>
          <a:p>
            <a:r>
              <a:rPr lang="en-GB" b="0" i="1" dirty="0">
                <a:solidFill>
                  <a:srgbClr val="222222"/>
                </a:solidFill>
                <a:effectLst/>
                <a:highlight>
                  <a:srgbClr val="FFFFFF"/>
                </a:highlight>
                <a:latin typeface="-apple-system"/>
              </a:rPr>
              <a:t>Nature</a:t>
            </a:r>
            <a:r>
              <a:rPr lang="en-GB" b="0" i="0" dirty="0">
                <a:solidFill>
                  <a:srgbClr val="222222"/>
                </a:solidFill>
                <a:effectLst/>
                <a:highlight>
                  <a:srgbClr val="FFFFFF"/>
                </a:highlight>
                <a:latin typeface="-apple-system"/>
              </a:rPr>
              <a:t> </a:t>
            </a:r>
            <a:r>
              <a:rPr lang="en-GB" b="1" i="0" dirty="0">
                <a:solidFill>
                  <a:srgbClr val="222222"/>
                </a:solidFill>
                <a:effectLst/>
                <a:highlight>
                  <a:srgbClr val="FFFFFF"/>
                </a:highlight>
                <a:latin typeface="-apple-system"/>
              </a:rPr>
              <a:t>618</a:t>
            </a:r>
            <a:r>
              <a:rPr lang="en-GB" b="0" i="0" dirty="0">
                <a:solidFill>
                  <a:srgbClr val="222222"/>
                </a:solidFill>
                <a:effectLst/>
                <a:highlight>
                  <a:srgbClr val="FFFFFF"/>
                </a:highlight>
                <a:latin typeface="-apple-system"/>
              </a:rPr>
              <a:t>, 500–505</a:t>
            </a:r>
            <a:endParaRPr lang="en-US" dirty="0"/>
          </a:p>
        </p:txBody>
      </p:sp>
      <p:sp>
        <p:nvSpPr>
          <p:cNvPr id="8" name="TextBox 7">
            <a:extLst>
              <a:ext uri="{FF2B5EF4-FFF2-40B4-BE49-F238E27FC236}">
                <a16:creationId xmlns:a16="http://schemas.microsoft.com/office/drawing/2014/main" id="{6ECFEA16-6751-08DD-9683-958BE5AC7B15}"/>
              </a:ext>
            </a:extLst>
          </p:cNvPr>
          <p:cNvSpPr txBox="1"/>
          <p:nvPr/>
        </p:nvSpPr>
        <p:spPr>
          <a:xfrm>
            <a:off x="1171687" y="5379053"/>
            <a:ext cx="10080812" cy="830997"/>
          </a:xfrm>
          <a:prstGeom prst="rect">
            <a:avLst/>
          </a:prstGeom>
          <a:noFill/>
        </p:spPr>
        <p:txBody>
          <a:bodyPr wrap="square">
            <a:spAutoFit/>
          </a:bodyPr>
          <a:lstStyle/>
          <a:p>
            <a:r>
              <a:rPr lang="en-US" sz="2400" dirty="0"/>
              <a:t>Verifiable results up to 68 qubits, there are also results up to 120 qubits (depth 60) which was verified by later papers. </a:t>
            </a:r>
            <a:endParaRPr lang="en-GB" sz="2400" dirty="0"/>
          </a:p>
        </p:txBody>
      </p:sp>
    </p:spTree>
    <p:extLst>
      <p:ext uri="{BB962C8B-B14F-4D97-AF65-F5344CB8AC3E}">
        <p14:creationId xmlns:p14="http://schemas.microsoft.com/office/powerpoint/2010/main" val="29827960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Dealing with dangerous errors</a:t>
            </a:r>
          </a:p>
        </p:txBody>
      </p:sp>
      <p:sp>
        <p:nvSpPr>
          <p:cNvPr id="6" name="Content Placeholder 5">
            <a:extLst>
              <a:ext uri="{FF2B5EF4-FFF2-40B4-BE49-F238E27FC236}">
                <a16:creationId xmlns:a16="http://schemas.microsoft.com/office/drawing/2014/main" id="{CEAF19E9-CAA2-EA4F-8AF2-A0D6A885E04C}"/>
              </a:ext>
            </a:extLst>
          </p:cNvPr>
          <p:cNvSpPr>
            <a:spLocks noGrp="1"/>
          </p:cNvSpPr>
          <p:nvPr>
            <p:ph idx="1"/>
          </p:nvPr>
        </p:nvSpPr>
        <p:spPr>
          <a:xfrm>
            <a:off x="973112" y="3008107"/>
            <a:ext cx="9542488" cy="841786"/>
          </a:xfrm>
        </p:spPr>
        <p:txBody>
          <a:bodyPr>
            <a:normAutofit fontScale="92500" lnSpcReduction="20000"/>
          </a:bodyPr>
          <a:lstStyle/>
          <a:p>
            <a:pPr marL="457200" lvl="1" indent="0" algn="ctr">
              <a:buClr>
                <a:schemeClr val="tx1"/>
              </a:buClr>
              <a:buNone/>
            </a:pPr>
            <a:r>
              <a:rPr lang="en-US" altLang="zh-CN" sz="7200" dirty="0">
                <a:latin typeface="+mj-lt"/>
              </a:rPr>
              <a:t>Rescale</a:t>
            </a:r>
            <a:r>
              <a:rPr lang="zh-CN" altLang="en-US" sz="7200" dirty="0">
                <a:latin typeface="+mj-lt"/>
              </a:rPr>
              <a:t> </a:t>
            </a:r>
            <a:r>
              <a:rPr lang="en-US" altLang="zh-CN" sz="7200" dirty="0">
                <a:latin typeface="+mj-lt"/>
              </a:rPr>
              <a:t>and</a:t>
            </a:r>
            <a:r>
              <a:rPr lang="zh-CN" altLang="en-US" sz="7200" dirty="0">
                <a:latin typeface="+mj-lt"/>
              </a:rPr>
              <a:t> </a:t>
            </a:r>
            <a:r>
              <a:rPr lang="en-US" altLang="zh-CN" sz="7200" dirty="0">
                <a:latin typeface="+mj-lt"/>
              </a:rPr>
              <a:t>shift</a:t>
            </a:r>
            <a:endParaRPr lang="en-GB" sz="7200" dirty="0">
              <a:latin typeface="+mj-lt"/>
            </a:endParaRPr>
          </a:p>
          <a:p>
            <a:endParaRPr lang="en-GB" sz="7200" dirty="0">
              <a:latin typeface="+mj-lt"/>
            </a:endParaRPr>
          </a:p>
        </p:txBody>
      </p:sp>
      <p:sp>
        <p:nvSpPr>
          <p:cNvPr id="3" name="Slide Number Placeholder 2">
            <a:extLst>
              <a:ext uri="{FF2B5EF4-FFF2-40B4-BE49-F238E27FC236}">
                <a16:creationId xmlns:a16="http://schemas.microsoft.com/office/drawing/2014/main" id="{E6A09326-C0B4-9527-B008-8B265906E743}"/>
              </a:ext>
            </a:extLst>
          </p:cNvPr>
          <p:cNvSpPr>
            <a:spLocks noGrp="1"/>
          </p:cNvSpPr>
          <p:nvPr>
            <p:ph type="sldNum" sz="quarter" idx="12"/>
          </p:nvPr>
        </p:nvSpPr>
        <p:spPr/>
        <p:txBody>
          <a:bodyPr/>
          <a:lstStyle/>
          <a:p>
            <a:fld id="{D50EBCAD-E923-4A4A-9845-BD15ACBF54F3}" type="slidenum">
              <a:rPr lang="en-GB" smtClean="0"/>
              <a:t>17</a:t>
            </a:fld>
            <a:endParaRPr lang="en-GB"/>
          </a:p>
        </p:txBody>
      </p:sp>
    </p:spTree>
    <p:extLst>
      <p:ext uri="{BB962C8B-B14F-4D97-AF65-F5344CB8AC3E}">
        <p14:creationId xmlns:p14="http://schemas.microsoft.com/office/powerpoint/2010/main" val="3163632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A14192-9DBB-BD6C-E814-AD417E531BC9}"/>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8E5AD10F-EB83-28B0-C976-F276E5F98391}"/>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AAD2BE3D-FE22-EFBB-338D-AC9A7C50E008}"/>
              </a:ext>
            </a:extLst>
          </p:cNvPr>
          <p:cNvSpPr>
            <a:spLocks noGrp="1"/>
          </p:cNvSpPr>
          <p:nvPr>
            <p:ph type="title"/>
          </p:nvPr>
        </p:nvSpPr>
        <p:spPr>
          <a:xfrm>
            <a:off x="269822" y="-3201"/>
            <a:ext cx="10245777" cy="1019331"/>
          </a:xfrm>
        </p:spPr>
        <p:txBody>
          <a:bodyPr/>
          <a:lstStyle/>
          <a:p>
            <a:r>
              <a:rPr lang="en-US" altLang="zh-CN" dirty="0">
                <a:solidFill>
                  <a:schemeClr val="bg1"/>
                </a:solidFill>
              </a:rPr>
              <a:t>Motivating</a:t>
            </a:r>
            <a:r>
              <a:rPr lang="en-GB" dirty="0">
                <a:solidFill>
                  <a:schemeClr val="bg1"/>
                </a:solidFill>
              </a:rPr>
              <a:t> Example</a:t>
            </a: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6B8042EA-DA5E-7D7E-FEF6-3412BE4FC1D2}"/>
                  </a:ext>
                </a:extLst>
              </p:cNvPr>
              <p:cNvSpPr>
                <a:spLocks noGrp="1"/>
              </p:cNvSpPr>
              <p:nvPr>
                <p:ph idx="1"/>
              </p:nvPr>
            </p:nvSpPr>
            <p:spPr/>
            <p:txBody>
              <a:bodyPr>
                <a:normAutofit/>
              </a:bodyPr>
              <a:lstStyle/>
              <a:p>
                <a:r>
                  <a:rPr lang="en-US" altLang="zh-CN" dirty="0"/>
                  <a:t>I</a:t>
                </a:r>
                <a:r>
                  <a:rPr lang="en-US" dirty="0"/>
                  <a:t>f we have global </a:t>
                </a:r>
                <a:r>
                  <a:rPr lang="en-US" dirty="0" err="1"/>
                  <a:t>depolarising</a:t>
                </a:r>
                <a:r>
                  <a:rPr lang="en-US" dirty="0"/>
                  <a:t> noise, it will map our input state into the </a:t>
                </a:r>
                <a:r>
                  <a:rPr lang="en-US" dirty="0">
                    <a:solidFill>
                      <a:schemeClr val="accent2"/>
                    </a:solidFill>
                  </a:rPr>
                  <a:t>maximally mixed state</a:t>
                </a:r>
                <a:r>
                  <a:rPr lang="en-US" dirty="0"/>
                  <a:t> </a:t>
                </a:r>
              </a:p>
              <a:p>
                <a:pPr marL="0" indent="0">
                  <a:buNone/>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𝜌</m:t>
                      </m:r>
                      <m:r>
                        <a:rPr lang="en-US" altLang="zh-CN" b="0" i="1" smtClean="0">
                          <a:latin typeface="Cambria Math" panose="02040503050406030204" pitchFamily="18" charset="0"/>
                        </a:rPr>
                        <m:t>=</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1−</m:t>
                          </m:r>
                          <m:r>
                            <a:rPr lang="en-US" altLang="zh-CN" b="0" i="1" smtClean="0">
                              <a:latin typeface="Cambria Math" panose="02040503050406030204" pitchFamily="18" charset="0"/>
                            </a:rPr>
                            <m:t>𝑝</m:t>
                          </m:r>
                        </m:e>
                      </m:d>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𝜌</m:t>
                          </m:r>
                        </m:e>
                        <m:sub>
                          <m:r>
                            <a:rPr lang="en-US" altLang="zh-CN" b="0" i="1" smtClean="0">
                              <a:latin typeface="Cambria Math" panose="02040503050406030204" pitchFamily="18" charset="0"/>
                            </a:rPr>
                            <m:t>0</m:t>
                          </m:r>
                        </m:sub>
                      </m:sSub>
                      <m:r>
                        <a:rPr lang="en-US" altLang="zh-CN" b="0" i="1" smtClean="0">
                          <a:latin typeface="Cambria Math" panose="02040503050406030204" pitchFamily="18" charset="0"/>
                        </a:rPr>
                        <m:t>+</m:t>
                      </m:r>
                      <m:r>
                        <a:rPr lang="en-US" altLang="zh-CN" b="0" i="1" smtClean="0">
                          <a:latin typeface="Cambria Math" panose="02040503050406030204" pitchFamily="18" charset="0"/>
                        </a:rPr>
                        <m:t>𝑝</m:t>
                      </m:r>
                      <m:r>
                        <a:rPr lang="zh-CN" altLang="en-US" b="0" i="1" smtClean="0">
                          <a:latin typeface="Cambria Math" panose="02040503050406030204" pitchFamily="18" charset="0"/>
                        </a:rPr>
                        <m:t> </m:t>
                      </m:r>
                      <m:r>
                        <a:rPr lang="en-US" altLang="zh-CN" i="1">
                          <a:latin typeface="Cambria Math" panose="02040503050406030204" pitchFamily="18" charset="0"/>
                        </a:rPr>
                        <m:t>(</m:t>
                      </m:r>
                      <m:r>
                        <a:rPr lang="en-US" altLang="zh-CN" i="1">
                          <a:latin typeface="Cambria Math" panose="02040503050406030204" pitchFamily="18" charset="0"/>
                        </a:rPr>
                        <m:t>𝐼</m:t>
                      </m:r>
                      <m:r>
                        <a:rPr lang="en-US" altLang="zh-CN" i="1">
                          <a:latin typeface="Cambria Math" panose="02040503050406030204" pitchFamily="18" charset="0"/>
                        </a:rPr>
                        <m:t>/</m:t>
                      </m:r>
                      <m:r>
                        <a:rPr lang="en-US" altLang="zh-CN" i="1">
                          <a:latin typeface="Cambria Math" panose="02040503050406030204" pitchFamily="18" charset="0"/>
                        </a:rPr>
                        <m:t>𝑑</m:t>
                      </m:r>
                      <m:r>
                        <a:rPr lang="en-US" altLang="zh-CN" i="1">
                          <a:latin typeface="Cambria Math" panose="02040503050406030204" pitchFamily="18" charset="0"/>
                        </a:rPr>
                        <m:t>)</m:t>
                      </m:r>
                    </m:oMath>
                  </m:oMathPara>
                </a14:m>
                <a:endParaRPr lang="en-US" dirty="0"/>
              </a:p>
              <a:p>
                <a:r>
                  <a:rPr lang="en-US" altLang="zh-CN" dirty="0"/>
                  <a:t>Hence,</a:t>
                </a:r>
                <a:r>
                  <a:rPr lang="zh-CN" altLang="en-US" dirty="0"/>
                  <a:t> </a:t>
                </a:r>
                <a:r>
                  <a:rPr lang="en-US" altLang="zh-CN" dirty="0"/>
                  <a:t>the</a:t>
                </a:r>
                <a:r>
                  <a:rPr lang="zh-CN" altLang="en-US" dirty="0"/>
                  <a:t> </a:t>
                </a:r>
                <a:r>
                  <a:rPr lang="en-US" altLang="zh-CN" dirty="0"/>
                  <a:t>noisy</a:t>
                </a:r>
                <a:r>
                  <a:rPr lang="zh-CN" altLang="en-US" dirty="0"/>
                  <a:t> </a:t>
                </a:r>
                <a:r>
                  <a:rPr lang="en-US" altLang="zh-CN" dirty="0"/>
                  <a:t>expectation</a:t>
                </a:r>
                <a:r>
                  <a:rPr lang="zh-CN" altLang="en-US" dirty="0"/>
                  <a:t> </a:t>
                </a:r>
                <a:r>
                  <a:rPr lang="en-US" altLang="zh-CN" dirty="0"/>
                  <a:t>value</a:t>
                </a:r>
                <a:r>
                  <a:rPr lang="zh-CN" altLang="en-US" dirty="0"/>
                  <a:t> </a:t>
                </a:r>
                <a:r>
                  <a:rPr lang="en-US" altLang="zh-CN" dirty="0"/>
                  <a:t>is</a:t>
                </a:r>
                <a:r>
                  <a:rPr lang="zh-CN" altLang="en-US" dirty="0"/>
                  <a:t> </a:t>
                </a:r>
                <a:r>
                  <a:rPr lang="en-US" altLang="zh-CN" dirty="0"/>
                  <a:t>rescaled</a:t>
                </a:r>
                <a:r>
                  <a:rPr lang="zh-CN" altLang="en-US" dirty="0"/>
                  <a:t> </a:t>
                </a:r>
                <a:r>
                  <a:rPr lang="en-US" altLang="zh-CN" dirty="0"/>
                  <a:t>and</a:t>
                </a:r>
                <a:r>
                  <a:rPr lang="zh-CN" altLang="en-US" dirty="0"/>
                  <a:t> </a:t>
                </a:r>
                <a:r>
                  <a:rPr lang="en-US" altLang="zh-CN" dirty="0"/>
                  <a:t>shift</a:t>
                </a:r>
                <a:r>
                  <a:rPr lang="zh-CN" altLang="en-US" dirty="0"/>
                  <a:t> </a:t>
                </a:r>
                <a:r>
                  <a:rPr lang="en-US" altLang="zh-CN" dirty="0"/>
                  <a:t>vs</a:t>
                </a:r>
                <a:r>
                  <a:rPr lang="zh-CN" altLang="en-US" dirty="0"/>
                  <a:t> </a:t>
                </a:r>
                <a:r>
                  <a:rPr lang="en-US" altLang="zh-CN" dirty="0"/>
                  <a:t>the</a:t>
                </a:r>
                <a:r>
                  <a:rPr lang="zh-CN" altLang="en-US" dirty="0"/>
                  <a:t> </a:t>
                </a:r>
                <a:r>
                  <a:rPr lang="en-US" altLang="zh-CN" dirty="0"/>
                  <a:t>ideal</a:t>
                </a:r>
                <a:r>
                  <a:rPr lang="zh-CN" altLang="en-US" dirty="0"/>
                  <a:t> </a:t>
                </a:r>
                <a:r>
                  <a:rPr lang="en-US" altLang="zh-CN" dirty="0"/>
                  <a:t>expectation</a:t>
                </a:r>
                <a:r>
                  <a:rPr lang="zh-CN" altLang="en-US" dirty="0"/>
                  <a:t> </a:t>
                </a:r>
                <a:r>
                  <a:rPr lang="en-US" altLang="zh-CN" dirty="0"/>
                  <a:t>value</a:t>
                </a:r>
                <a:endParaRPr lang="en-US" dirty="0"/>
              </a:p>
              <a:p>
                <a:pPr marL="0" indent="0">
                  <a:buNone/>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𝑇𝑟</m:t>
                      </m:r>
                      <m:d>
                        <m:dPr>
                          <m:ctrlPr>
                            <a:rPr lang="en-GB" i="1">
                              <a:latin typeface="Cambria Math" panose="02040503050406030204" pitchFamily="18" charset="0"/>
                            </a:rPr>
                          </m:ctrlPr>
                        </m:dPr>
                        <m:e>
                          <m:r>
                            <a:rPr lang="en-GB" i="1">
                              <a:latin typeface="Cambria Math" panose="02040503050406030204" pitchFamily="18" charset="0"/>
                            </a:rPr>
                            <m:t>𝑂</m:t>
                          </m:r>
                          <m:r>
                            <a:rPr lang="en-GB" b="0" i="1" smtClean="0">
                              <a:latin typeface="Cambria Math" panose="02040503050406030204" pitchFamily="18" charset="0"/>
                            </a:rPr>
                            <m:t>𝜌</m:t>
                          </m:r>
                        </m:e>
                      </m:d>
                      <m:r>
                        <a:rPr lang="en-GB" b="0" i="1" smtClean="0">
                          <a:latin typeface="Cambria Math" panose="02040503050406030204" pitchFamily="18" charset="0"/>
                        </a:rPr>
                        <m:t>=</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1−</m:t>
                          </m:r>
                          <m:r>
                            <a:rPr lang="en-US" altLang="zh-CN" b="0" i="1" smtClean="0">
                              <a:latin typeface="Cambria Math" panose="02040503050406030204" pitchFamily="18" charset="0"/>
                            </a:rPr>
                            <m:t>𝑝</m:t>
                          </m:r>
                        </m:e>
                      </m:d>
                      <m:r>
                        <m:rPr>
                          <m:sty m:val="p"/>
                        </m:rPr>
                        <a:rPr lang="en-GB" b="0" i="0" smtClean="0">
                          <a:latin typeface="Cambria Math" panose="02040503050406030204" pitchFamily="18" charset="0"/>
                        </a:rPr>
                        <m:t>Tr</m:t>
                      </m:r>
                      <m:d>
                        <m:dPr>
                          <m:ctrlPr>
                            <a:rPr lang="en-GB" b="0" i="1" smtClean="0">
                              <a:latin typeface="Cambria Math" panose="02040503050406030204" pitchFamily="18" charset="0"/>
                            </a:rPr>
                          </m:ctrlPr>
                        </m:dPr>
                        <m:e>
                          <m:r>
                            <a:rPr lang="en-GB" b="0" i="1" smtClean="0">
                              <a:latin typeface="Cambria Math" panose="02040503050406030204" pitchFamily="18" charset="0"/>
                            </a:rPr>
                            <m:t>𝑂</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𝜌</m:t>
                              </m:r>
                            </m:e>
                            <m:sub>
                              <m:r>
                                <a:rPr lang="en-GB" b="0" i="1" smtClean="0">
                                  <a:latin typeface="Cambria Math" panose="02040503050406030204" pitchFamily="18" charset="0"/>
                                </a:rPr>
                                <m:t>0</m:t>
                              </m:r>
                            </m:sub>
                          </m:sSub>
                        </m:e>
                      </m:d>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en-US" altLang="zh-CN" b="0" i="1" smtClean="0">
                              <a:latin typeface="Cambria Math" panose="02040503050406030204" pitchFamily="18" charset="0"/>
                            </a:rPr>
                            <m:t>𝑝</m:t>
                          </m:r>
                        </m:num>
                        <m:den>
                          <m:r>
                            <a:rPr lang="en-US" altLang="zh-CN" b="0" i="1" smtClean="0">
                              <a:latin typeface="Cambria Math" panose="02040503050406030204" pitchFamily="18" charset="0"/>
                            </a:rPr>
                            <m:t>𝑑</m:t>
                          </m:r>
                        </m:den>
                      </m:f>
                      <m:r>
                        <m:rPr>
                          <m:sty m:val="p"/>
                        </m:rPr>
                        <a:rPr lang="en-US" altLang="zh-CN" b="0" i="0" smtClean="0">
                          <a:latin typeface="Cambria Math" panose="02040503050406030204" pitchFamily="18" charset="0"/>
                        </a:rPr>
                        <m:t>Tr</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𝑂</m:t>
                          </m:r>
                        </m:e>
                      </m:d>
                      <m:r>
                        <a:rPr lang="en-US" altLang="zh-CN" b="0" i="0"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𝜃</m:t>
                          </m:r>
                        </m:e>
                        <m:sub>
                          <m:r>
                            <a:rPr lang="en-US" altLang="zh-CN" b="0" i="1" smtClean="0">
                              <a:latin typeface="Cambria Math" panose="02040503050406030204" pitchFamily="18" charset="0"/>
                            </a:rPr>
                            <m:t>1</m:t>
                          </m:r>
                        </m:sub>
                      </m:sSub>
                      <m:r>
                        <m:rPr>
                          <m:sty m:val="p"/>
                        </m:rPr>
                        <a:rPr lang="en-GB">
                          <a:latin typeface="Cambria Math" panose="02040503050406030204" pitchFamily="18" charset="0"/>
                        </a:rPr>
                        <m:t>Tr</m:t>
                      </m:r>
                      <m:d>
                        <m:dPr>
                          <m:ctrlPr>
                            <a:rPr lang="en-GB" i="1">
                              <a:latin typeface="Cambria Math" panose="02040503050406030204" pitchFamily="18" charset="0"/>
                            </a:rPr>
                          </m:ctrlPr>
                        </m:dPr>
                        <m:e>
                          <m:r>
                            <a:rPr lang="en-GB" i="1">
                              <a:latin typeface="Cambria Math" panose="02040503050406030204" pitchFamily="18" charset="0"/>
                            </a:rPr>
                            <m:t>𝑂</m:t>
                          </m:r>
                          <m:sSub>
                            <m:sSubPr>
                              <m:ctrlPr>
                                <a:rPr lang="en-GB" i="1">
                                  <a:latin typeface="Cambria Math" panose="02040503050406030204" pitchFamily="18" charset="0"/>
                                </a:rPr>
                              </m:ctrlPr>
                            </m:sSubPr>
                            <m:e>
                              <m:r>
                                <a:rPr lang="en-GB" i="1">
                                  <a:latin typeface="Cambria Math" panose="02040503050406030204" pitchFamily="18" charset="0"/>
                                </a:rPr>
                                <m:t>𝜌</m:t>
                              </m:r>
                            </m:e>
                            <m:sub>
                              <m:r>
                                <a:rPr lang="en-GB" i="1">
                                  <a:latin typeface="Cambria Math" panose="02040503050406030204" pitchFamily="18" charset="0"/>
                                </a:rPr>
                                <m:t>0</m:t>
                              </m:r>
                            </m:sub>
                          </m:sSub>
                        </m:e>
                      </m:d>
                      <m:r>
                        <a:rPr lang="en-US" altLang="zh-CN" b="0" i="1" smtClean="0">
                          <a:latin typeface="Cambria Math" panose="02040503050406030204" pitchFamily="18" charset="0"/>
                        </a:rPr>
                        <m:t>+</m:t>
                      </m:r>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𝜃</m:t>
                          </m:r>
                        </m:e>
                        <m:sub>
                          <m:r>
                            <a:rPr lang="en-US" altLang="zh-CN" b="0" i="1" smtClean="0">
                              <a:latin typeface="Cambria Math" panose="02040503050406030204" pitchFamily="18" charset="0"/>
                            </a:rPr>
                            <m:t>2</m:t>
                          </m:r>
                        </m:sub>
                      </m:sSub>
                    </m:oMath>
                  </m:oMathPara>
                </a14:m>
                <a:endParaRPr lang="en-US" dirty="0"/>
              </a:p>
              <a:p>
                <a:r>
                  <a:rPr lang="en-US" altLang="zh-CN" dirty="0"/>
                  <a:t>Instead</a:t>
                </a:r>
                <a:r>
                  <a:rPr lang="zh-CN" altLang="en-US" dirty="0"/>
                  <a:t> </a:t>
                </a:r>
                <a:r>
                  <a:rPr lang="en-US" altLang="zh-CN" dirty="0"/>
                  <a:t>of</a:t>
                </a:r>
                <a:r>
                  <a:rPr lang="zh-CN" altLang="en-US" dirty="0"/>
                  <a:t> </a:t>
                </a:r>
                <a:r>
                  <a:rPr lang="en-US" altLang="zh-CN" dirty="0"/>
                  <a:t>obtaining</a:t>
                </a:r>
                <a:r>
                  <a:rPr lang="zh-CN" altLang="en-US" dirty="0"/>
                  <a:t> </a:t>
                </a:r>
                <a14:m>
                  <m:oMath xmlns:m="http://schemas.openxmlformats.org/officeDocument/2006/math">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𝜃</m:t>
                        </m:r>
                      </m:e>
                      <m:sub>
                        <m:r>
                          <a:rPr lang="en-US" altLang="zh-CN" b="0" i="1" smtClean="0">
                            <a:latin typeface="Cambria Math" panose="02040503050406030204" pitchFamily="18" charset="0"/>
                          </a:rPr>
                          <m:t>1</m:t>
                        </m:r>
                      </m:sub>
                    </m:sSub>
                  </m:oMath>
                </a14:m>
                <a:r>
                  <a:rPr lang="en-US" altLang="zh-CN" dirty="0"/>
                  <a:t>,</a:t>
                </a:r>
                <a:r>
                  <a:rPr lang="zh-CN" altLang="en-US"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𝜃</m:t>
                        </m:r>
                      </m:e>
                      <m:sub>
                        <m:r>
                          <a:rPr lang="en-US" altLang="zh-CN" b="0" i="1" smtClean="0">
                            <a:latin typeface="Cambria Math" panose="02040503050406030204" pitchFamily="18" charset="0"/>
                          </a:rPr>
                          <m:t>2</m:t>
                        </m:r>
                      </m:sub>
                    </m:sSub>
                  </m:oMath>
                </a14:m>
                <a:r>
                  <a:rPr lang="zh-CN" altLang="en-US" dirty="0"/>
                  <a:t> </a:t>
                </a:r>
                <a:r>
                  <a:rPr lang="en-US" altLang="zh-CN" dirty="0"/>
                  <a:t>via</a:t>
                </a:r>
                <a:r>
                  <a:rPr lang="zh-CN" altLang="en-US" dirty="0"/>
                  <a:t> </a:t>
                </a:r>
                <a:r>
                  <a:rPr lang="en-US" altLang="zh-CN" dirty="0"/>
                  <a:t>noise</a:t>
                </a:r>
                <a:r>
                  <a:rPr lang="zh-CN" altLang="en-US" dirty="0"/>
                  <a:t> </a:t>
                </a:r>
                <a:r>
                  <a:rPr lang="en-US" altLang="zh-CN" dirty="0"/>
                  <a:t>calibration,</a:t>
                </a:r>
                <a:r>
                  <a:rPr lang="zh-CN" altLang="en-US" dirty="0"/>
                  <a:t> </a:t>
                </a:r>
                <a:r>
                  <a:rPr lang="en-US" altLang="zh-CN" dirty="0"/>
                  <a:t>we</a:t>
                </a:r>
                <a:r>
                  <a:rPr lang="zh-CN" altLang="en-US" dirty="0"/>
                  <a:t> </a:t>
                </a:r>
                <a:r>
                  <a:rPr lang="en-US" altLang="zh-CN" dirty="0"/>
                  <a:t>can</a:t>
                </a:r>
                <a:r>
                  <a:rPr lang="zh-CN" altLang="en-US" dirty="0"/>
                  <a:t> </a:t>
                </a:r>
                <a:r>
                  <a:rPr lang="en-US" altLang="zh-CN" dirty="0"/>
                  <a:t>run</a:t>
                </a:r>
                <a:r>
                  <a:rPr lang="zh-CN" altLang="en-US" dirty="0"/>
                  <a:t> </a:t>
                </a:r>
                <a:r>
                  <a:rPr lang="en-US" altLang="zh-CN" dirty="0"/>
                  <a:t>circuits</a:t>
                </a:r>
                <a:r>
                  <a:rPr lang="zh-CN" altLang="en-US" dirty="0"/>
                  <a:t> </a:t>
                </a:r>
                <a:r>
                  <a:rPr lang="en-US" altLang="zh-CN" dirty="0"/>
                  <a:t>that</a:t>
                </a:r>
                <a:r>
                  <a:rPr lang="zh-CN" altLang="en-US" dirty="0"/>
                  <a:t> </a:t>
                </a:r>
                <a:r>
                  <a:rPr lang="en-US" altLang="zh-CN" dirty="0"/>
                  <a:t>are</a:t>
                </a:r>
                <a:r>
                  <a:rPr lang="zh-CN" altLang="en-US" dirty="0"/>
                  <a:t> </a:t>
                </a:r>
                <a:r>
                  <a:rPr lang="en-US" altLang="zh-CN" dirty="0">
                    <a:solidFill>
                      <a:schemeClr val="accent2"/>
                    </a:solidFill>
                  </a:rPr>
                  <a:t>similar</a:t>
                </a:r>
                <a:r>
                  <a:rPr lang="zh-CN" altLang="en-US" dirty="0">
                    <a:solidFill>
                      <a:schemeClr val="accent2"/>
                    </a:solidFill>
                  </a:rPr>
                  <a:t> </a:t>
                </a:r>
                <a:r>
                  <a:rPr lang="en-US" altLang="zh-CN" dirty="0">
                    <a:solidFill>
                      <a:schemeClr val="accent2"/>
                    </a:solidFill>
                  </a:rPr>
                  <a:t>but</a:t>
                </a:r>
                <a:r>
                  <a:rPr lang="zh-CN" altLang="en-US" dirty="0">
                    <a:solidFill>
                      <a:schemeClr val="accent2"/>
                    </a:solidFill>
                  </a:rPr>
                  <a:t> </a:t>
                </a:r>
                <a:r>
                  <a:rPr lang="en-US" altLang="zh-CN" dirty="0">
                    <a:solidFill>
                      <a:schemeClr val="accent2"/>
                    </a:solidFill>
                  </a:rPr>
                  <a:t>classically</a:t>
                </a:r>
                <a:r>
                  <a:rPr lang="zh-CN" altLang="en-US" dirty="0">
                    <a:solidFill>
                      <a:schemeClr val="accent2"/>
                    </a:solidFill>
                  </a:rPr>
                  <a:t> </a:t>
                </a:r>
                <a:r>
                  <a:rPr lang="en-US" altLang="zh-CN" dirty="0" err="1">
                    <a:solidFill>
                      <a:schemeClr val="accent2"/>
                    </a:solidFill>
                  </a:rPr>
                  <a:t>simulable</a:t>
                </a:r>
                <a:r>
                  <a:rPr lang="zh-CN" altLang="en-US" dirty="0"/>
                  <a:t> </a:t>
                </a:r>
                <a:r>
                  <a:rPr lang="en-US" altLang="zh-CN" dirty="0"/>
                  <a:t>to</a:t>
                </a:r>
                <a:r>
                  <a:rPr lang="zh-CN" altLang="en-US" dirty="0"/>
                  <a:t> </a:t>
                </a:r>
                <a:r>
                  <a:rPr lang="en-US" altLang="zh-CN" dirty="0"/>
                  <a:t>estimate</a:t>
                </a:r>
                <a:r>
                  <a:rPr lang="zh-CN" altLang="en-US"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𝜃</m:t>
                        </m:r>
                      </m:e>
                      <m:sub>
                        <m:r>
                          <a:rPr lang="en-US" altLang="zh-CN" i="1">
                            <a:latin typeface="Cambria Math" panose="02040503050406030204" pitchFamily="18" charset="0"/>
                          </a:rPr>
                          <m:t>1</m:t>
                        </m:r>
                      </m:sub>
                    </m:sSub>
                  </m:oMath>
                </a14:m>
                <a:r>
                  <a:rPr lang="en-US" altLang="zh-CN" dirty="0"/>
                  <a:t>,</a:t>
                </a:r>
                <a:r>
                  <a:rPr lang="zh-CN" altLang="en-US" dirty="0"/>
                  <a:t> </a:t>
                </a:r>
                <a14:m>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𝜃</m:t>
                        </m:r>
                      </m:e>
                      <m:sub>
                        <m:r>
                          <a:rPr lang="en-US" altLang="zh-CN" i="1">
                            <a:latin typeface="Cambria Math" panose="02040503050406030204" pitchFamily="18" charset="0"/>
                          </a:rPr>
                          <m:t>2</m:t>
                        </m:r>
                      </m:sub>
                    </m:sSub>
                  </m:oMath>
                </a14:m>
                <a:r>
                  <a:rPr lang="en-US" altLang="zh-CN" dirty="0"/>
                  <a:t>,</a:t>
                </a:r>
                <a:r>
                  <a:rPr lang="zh-CN" altLang="en-US" dirty="0"/>
                  <a:t> </a:t>
                </a:r>
                <a:r>
                  <a:rPr lang="en-US" altLang="zh-CN" dirty="0"/>
                  <a:t>e.g.</a:t>
                </a:r>
                <a:r>
                  <a:rPr lang="zh-CN" altLang="en-US" dirty="0"/>
                  <a:t> </a:t>
                </a:r>
                <a:r>
                  <a:rPr lang="en-US" altLang="zh-CN" dirty="0"/>
                  <a:t>Clifford</a:t>
                </a:r>
                <a:r>
                  <a:rPr lang="zh-CN" altLang="en-US" dirty="0"/>
                  <a:t> </a:t>
                </a:r>
                <a:r>
                  <a:rPr lang="en-US" altLang="zh-CN" dirty="0"/>
                  <a:t>approximation</a:t>
                </a:r>
                <a:r>
                  <a:rPr lang="zh-CN" altLang="en-US" dirty="0"/>
                  <a:t> </a:t>
                </a:r>
                <a:r>
                  <a:rPr lang="en-US" altLang="zh-CN" dirty="0"/>
                  <a:t>of</a:t>
                </a:r>
                <a:r>
                  <a:rPr lang="zh-CN" altLang="en-US" dirty="0"/>
                  <a:t> </a:t>
                </a:r>
                <a:r>
                  <a:rPr lang="en-US" altLang="zh-CN" dirty="0"/>
                  <a:t>the</a:t>
                </a:r>
                <a:r>
                  <a:rPr lang="zh-CN" altLang="en-US" dirty="0"/>
                  <a:t> </a:t>
                </a:r>
                <a:r>
                  <a:rPr lang="en-US" altLang="zh-CN" dirty="0"/>
                  <a:t>original</a:t>
                </a:r>
                <a:r>
                  <a:rPr lang="zh-CN" altLang="en-US" dirty="0"/>
                  <a:t> </a:t>
                </a:r>
                <a:r>
                  <a:rPr lang="en-US" altLang="zh-CN" dirty="0"/>
                  <a:t>circuit.</a:t>
                </a:r>
                <a:endParaRPr lang="en-US" dirty="0"/>
              </a:p>
              <a:p>
                <a:pPr marL="0" indent="0">
                  <a:buNone/>
                </a:pPr>
                <a:endParaRPr lang="en-US" dirty="0"/>
              </a:p>
              <a:p>
                <a:endParaRPr lang="en-US" dirty="0"/>
              </a:p>
            </p:txBody>
          </p:sp>
        </mc:Choice>
        <mc:Fallback xmlns="">
          <p:sp>
            <p:nvSpPr>
              <p:cNvPr id="19" name="Content Placeholder 18">
                <a:extLst>
                  <a:ext uri="{FF2B5EF4-FFF2-40B4-BE49-F238E27FC236}">
                    <a16:creationId xmlns:a16="http://schemas.microsoft.com/office/drawing/2014/main" id="{6B8042EA-DA5E-7D7E-FEF6-3412BE4FC1D2}"/>
                  </a:ext>
                </a:extLst>
              </p:cNvPr>
              <p:cNvSpPr>
                <a:spLocks noGrp="1" noRot="1" noChangeAspect="1" noMove="1" noResize="1" noEditPoints="1" noAdjustHandles="1" noChangeArrowheads="1" noChangeShapeType="1" noTextEdit="1"/>
              </p:cNvSpPr>
              <p:nvPr>
                <p:ph idx="1"/>
              </p:nvPr>
            </p:nvSpPr>
            <p:spPr>
              <a:blipFill>
                <a:blip r:embed="rId3"/>
                <a:stretch>
                  <a:fillRect l="-1086" t="-2326"/>
                </a:stretch>
              </a:blipFill>
            </p:spPr>
            <p:txBody>
              <a:bodyPr/>
              <a:lstStyle/>
              <a:p>
                <a:r>
                  <a:rPr lang="en-GB">
                    <a:noFill/>
                  </a:rPr>
                  <a:t> </a:t>
                </a:r>
              </a:p>
            </p:txBody>
          </p:sp>
        </mc:Fallback>
      </mc:AlternateContent>
    </p:spTree>
    <p:extLst>
      <p:ext uri="{BB962C8B-B14F-4D97-AF65-F5344CB8AC3E}">
        <p14:creationId xmlns:p14="http://schemas.microsoft.com/office/powerpoint/2010/main" val="365541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9FF584-3CD8-4F37-428F-052264DB999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4F77A89-C513-DD94-7D73-E9CF295E1167}"/>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D331DBB-75C1-CE8C-0623-4D2390DCD846}"/>
              </a:ext>
            </a:extLst>
          </p:cNvPr>
          <p:cNvSpPr>
            <a:spLocks noGrp="1"/>
          </p:cNvSpPr>
          <p:nvPr>
            <p:ph type="title"/>
          </p:nvPr>
        </p:nvSpPr>
        <p:spPr>
          <a:xfrm>
            <a:off x="269822" y="-3201"/>
            <a:ext cx="10245777" cy="1019331"/>
          </a:xfrm>
        </p:spPr>
        <p:txBody>
          <a:bodyPr/>
          <a:lstStyle/>
          <a:p>
            <a:r>
              <a:rPr lang="en-US" altLang="zh-CN" dirty="0">
                <a:solidFill>
                  <a:schemeClr val="bg1"/>
                </a:solidFill>
              </a:rPr>
              <a:t>Experimental</a:t>
            </a:r>
            <a:r>
              <a:rPr lang="zh-CN" altLang="en-US" dirty="0">
                <a:solidFill>
                  <a:schemeClr val="bg1"/>
                </a:solidFill>
              </a:rPr>
              <a:t> </a:t>
            </a:r>
            <a:r>
              <a:rPr lang="en-US" altLang="zh-CN" dirty="0">
                <a:solidFill>
                  <a:schemeClr val="bg1"/>
                </a:solidFill>
              </a:rPr>
              <a:t>example</a:t>
            </a:r>
            <a:endParaRPr lang="en-GB" dirty="0">
              <a:solidFill>
                <a:schemeClr val="bg1"/>
              </a:solidFill>
            </a:endParaRPr>
          </a:p>
        </p:txBody>
      </p:sp>
      <p:sp>
        <p:nvSpPr>
          <p:cNvPr id="19" name="Content Placeholder 18">
            <a:extLst>
              <a:ext uri="{FF2B5EF4-FFF2-40B4-BE49-F238E27FC236}">
                <a16:creationId xmlns:a16="http://schemas.microsoft.com/office/drawing/2014/main" id="{8955F9EC-8557-08E4-7F7C-6542C39FCE55}"/>
              </a:ext>
            </a:extLst>
          </p:cNvPr>
          <p:cNvSpPr>
            <a:spLocks noGrp="1"/>
          </p:cNvSpPr>
          <p:nvPr>
            <p:ph idx="1"/>
          </p:nvPr>
        </p:nvSpPr>
        <p:spPr>
          <a:xfrm>
            <a:off x="838200" y="5039359"/>
            <a:ext cx="10515600" cy="1137603"/>
          </a:xfrm>
        </p:spPr>
        <p:txBody>
          <a:bodyPr>
            <a:normAutofit fontScale="77500" lnSpcReduction="20000"/>
          </a:bodyPr>
          <a:lstStyle/>
          <a:p>
            <a:r>
              <a:rPr lang="en-US" altLang="zh-CN" dirty="0"/>
              <a:t>Prepare the vacuum of the lattice Schwinger model using VQE on 100 qubits (50 sites)</a:t>
            </a:r>
          </a:p>
          <a:p>
            <a:r>
              <a:rPr lang="en-US" altLang="zh-CN" dirty="0"/>
              <a:t>Use</a:t>
            </a:r>
            <a:r>
              <a:rPr lang="zh-CN" altLang="en-US" dirty="0"/>
              <a:t> </a:t>
            </a:r>
            <a:r>
              <a:rPr lang="en-GB" altLang="zh-CN" dirty="0"/>
              <a:t>the state preparation circuits with the variational parameters set to zero </a:t>
            </a:r>
            <a:r>
              <a:rPr lang="en-US" altLang="zh-CN" dirty="0"/>
              <a:t>as</a:t>
            </a:r>
            <a:r>
              <a:rPr lang="zh-CN" altLang="en-US" dirty="0"/>
              <a:t> </a:t>
            </a:r>
            <a:r>
              <a:rPr lang="en-US" altLang="zh-CN" dirty="0"/>
              <a:t>the</a:t>
            </a:r>
            <a:r>
              <a:rPr lang="zh-CN" altLang="en-US" dirty="0"/>
              <a:t> </a:t>
            </a:r>
            <a:r>
              <a:rPr lang="en-US" altLang="zh-CN" dirty="0"/>
              <a:t>reference</a:t>
            </a:r>
            <a:r>
              <a:rPr lang="zh-CN" altLang="en-US" dirty="0"/>
              <a:t> </a:t>
            </a:r>
            <a:r>
              <a:rPr lang="en-US" altLang="zh-CN" dirty="0"/>
              <a:t>circuit.</a:t>
            </a:r>
            <a:endParaRPr lang="en-US" dirty="0"/>
          </a:p>
        </p:txBody>
      </p:sp>
      <p:sp>
        <p:nvSpPr>
          <p:cNvPr id="5" name="TextBox 4">
            <a:extLst>
              <a:ext uri="{FF2B5EF4-FFF2-40B4-BE49-F238E27FC236}">
                <a16:creationId xmlns:a16="http://schemas.microsoft.com/office/drawing/2014/main" id="{62B93908-421E-95C0-E4DE-03660DBADA75}"/>
              </a:ext>
            </a:extLst>
          </p:cNvPr>
          <p:cNvSpPr txBox="1"/>
          <p:nvPr/>
        </p:nvSpPr>
        <p:spPr>
          <a:xfrm>
            <a:off x="8402321" y="6176963"/>
            <a:ext cx="3355788" cy="369332"/>
          </a:xfrm>
          <a:prstGeom prst="rect">
            <a:avLst/>
          </a:prstGeom>
          <a:noFill/>
        </p:spPr>
        <p:txBody>
          <a:bodyPr wrap="square">
            <a:spAutoFit/>
          </a:bodyPr>
          <a:lstStyle/>
          <a:p>
            <a:r>
              <a:rPr lang="en-GB" dirty="0"/>
              <a:t>PRX QUANTUM 5, 020315 (2024)</a:t>
            </a:r>
          </a:p>
        </p:txBody>
      </p:sp>
      <p:pic>
        <p:nvPicPr>
          <p:cNvPr id="8" name="Picture 7" descr="A table with numbers and text&#10;&#10;AI-generated content may be incorrect.">
            <a:extLst>
              <a:ext uri="{FF2B5EF4-FFF2-40B4-BE49-F238E27FC236}">
                <a16:creationId xmlns:a16="http://schemas.microsoft.com/office/drawing/2014/main" id="{9DA90A53-E3A9-D943-EA48-A348ED117043}"/>
              </a:ext>
            </a:extLst>
          </p:cNvPr>
          <p:cNvPicPr>
            <a:picLocks noChangeAspect="1"/>
          </p:cNvPicPr>
          <p:nvPr/>
        </p:nvPicPr>
        <p:blipFill>
          <a:blip r:embed="rId3"/>
          <a:stretch>
            <a:fillRect/>
          </a:stretch>
        </p:blipFill>
        <p:spPr>
          <a:xfrm>
            <a:off x="414053" y="1455420"/>
            <a:ext cx="11344055" cy="3147060"/>
          </a:xfrm>
          <a:prstGeom prst="rect">
            <a:avLst/>
          </a:prstGeom>
        </p:spPr>
      </p:pic>
      <p:sp>
        <p:nvSpPr>
          <p:cNvPr id="9" name="TextBox 8">
            <a:extLst>
              <a:ext uri="{FF2B5EF4-FFF2-40B4-BE49-F238E27FC236}">
                <a16:creationId xmlns:a16="http://schemas.microsoft.com/office/drawing/2014/main" id="{C2702A09-5FBA-3366-5CBA-1AFAC726E6C2}"/>
              </a:ext>
            </a:extLst>
          </p:cNvPr>
          <p:cNvSpPr txBox="1"/>
          <p:nvPr/>
        </p:nvSpPr>
        <p:spPr>
          <a:xfrm>
            <a:off x="4663440" y="4448295"/>
            <a:ext cx="1310640" cy="369332"/>
          </a:xfrm>
          <a:prstGeom prst="rect">
            <a:avLst/>
          </a:prstGeom>
          <a:noFill/>
        </p:spPr>
        <p:txBody>
          <a:bodyPr wrap="square" rtlCol="0">
            <a:spAutoFit/>
          </a:bodyPr>
          <a:lstStyle/>
          <a:p>
            <a:r>
              <a:rPr lang="en-US" altLang="zh-CN" dirty="0">
                <a:solidFill>
                  <a:schemeClr val="accent2"/>
                </a:solidFill>
              </a:rPr>
              <a:t>Noisy</a:t>
            </a:r>
            <a:r>
              <a:rPr lang="zh-CN" altLang="en-US" dirty="0">
                <a:solidFill>
                  <a:schemeClr val="accent2"/>
                </a:solidFill>
              </a:rPr>
              <a:t> </a:t>
            </a:r>
            <a:r>
              <a:rPr lang="en-US" altLang="zh-CN" dirty="0">
                <a:solidFill>
                  <a:schemeClr val="accent2"/>
                </a:solidFill>
              </a:rPr>
              <a:t>value</a:t>
            </a:r>
            <a:endParaRPr lang="en-GB" dirty="0">
              <a:solidFill>
                <a:schemeClr val="accent2"/>
              </a:solidFill>
            </a:endParaRPr>
          </a:p>
        </p:txBody>
      </p:sp>
      <p:sp>
        <p:nvSpPr>
          <p:cNvPr id="10" name="TextBox 9">
            <a:extLst>
              <a:ext uri="{FF2B5EF4-FFF2-40B4-BE49-F238E27FC236}">
                <a16:creationId xmlns:a16="http://schemas.microsoft.com/office/drawing/2014/main" id="{FA2F2761-94A9-EB2A-792A-48DF75C66CDF}"/>
              </a:ext>
            </a:extLst>
          </p:cNvPr>
          <p:cNvSpPr txBox="1"/>
          <p:nvPr/>
        </p:nvSpPr>
        <p:spPr>
          <a:xfrm>
            <a:off x="6972150" y="4448295"/>
            <a:ext cx="1686560" cy="369332"/>
          </a:xfrm>
          <a:prstGeom prst="rect">
            <a:avLst/>
          </a:prstGeom>
          <a:noFill/>
        </p:spPr>
        <p:txBody>
          <a:bodyPr wrap="square" rtlCol="0">
            <a:spAutoFit/>
          </a:bodyPr>
          <a:lstStyle/>
          <a:p>
            <a:r>
              <a:rPr lang="en-US" altLang="zh-CN" dirty="0">
                <a:solidFill>
                  <a:schemeClr val="accent2"/>
                </a:solidFill>
              </a:rPr>
              <a:t>Mitigated</a:t>
            </a:r>
            <a:r>
              <a:rPr lang="zh-CN" altLang="en-US" dirty="0">
                <a:solidFill>
                  <a:schemeClr val="accent2"/>
                </a:solidFill>
              </a:rPr>
              <a:t> </a:t>
            </a:r>
            <a:r>
              <a:rPr lang="en-US" altLang="zh-CN" dirty="0">
                <a:solidFill>
                  <a:schemeClr val="accent2"/>
                </a:solidFill>
              </a:rPr>
              <a:t>value</a:t>
            </a:r>
            <a:endParaRPr lang="en-GB" dirty="0">
              <a:solidFill>
                <a:schemeClr val="accent2"/>
              </a:solidFill>
            </a:endParaRPr>
          </a:p>
        </p:txBody>
      </p:sp>
      <p:sp>
        <p:nvSpPr>
          <p:cNvPr id="11" name="TextBox 10">
            <a:extLst>
              <a:ext uri="{FF2B5EF4-FFF2-40B4-BE49-F238E27FC236}">
                <a16:creationId xmlns:a16="http://schemas.microsoft.com/office/drawing/2014/main" id="{7015853F-772F-6A7C-7D37-936B4E68918C}"/>
              </a:ext>
            </a:extLst>
          </p:cNvPr>
          <p:cNvSpPr txBox="1"/>
          <p:nvPr/>
        </p:nvSpPr>
        <p:spPr>
          <a:xfrm>
            <a:off x="9113520" y="4448295"/>
            <a:ext cx="1310640" cy="369332"/>
          </a:xfrm>
          <a:prstGeom prst="rect">
            <a:avLst/>
          </a:prstGeom>
          <a:noFill/>
        </p:spPr>
        <p:txBody>
          <a:bodyPr wrap="square" rtlCol="0">
            <a:spAutoFit/>
          </a:bodyPr>
          <a:lstStyle/>
          <a:p>
            <a:r>
              <a:rPr lang="en-US" altLang="zh-CN" dirty="0">
                <a:solidFill>
                  <a:schemeClr val="accent2"/>
                </a:solidFill>
              </a:rPr>
              <a:t>Ideal</a:t>
            </a:r>
            <a:r>
              <a:rPr lang="zh-CN" altLang="en-US" dirty="0">
                <a:solidFill>
                  <a:schemeClr val="accent2"/>
                </a:solidFill>
              </a:rPr>
              <a:t> </a:t>
            </a:r>
            <a:r>
              <a:rPr lang="en-US" altLang="zh-CN" dirty="0">
                <a:solidFill>
                  <a:schemeClr val="accent2"/>
                </a:solidFill>
              </a:rPr>
              <a:t>value</a:t>
            </a:r>
            <a:endParaRPr lang="en-GB" dirty="0">
              <a:solidFill>
                <a:schemeClr val="accent2"/>
              </a:solidFill>
            </a:endParaRPr>
          </a:p>
        </p:txBody>
      </p:sp>
    </p:spTree>
    <p:extLst>
      <p:ext uri="{BB962C8B-B14F-4D97-AF65-F5344CB8AC3E}">
        <p14:creationId xmlns:p14="http://schemas.microsoft.com/office/powerpoint/2010/main" val="3653330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Where is my quantum computer?</a:t>
            </a:r>
          </a:p>
        </p:txBody>
      </p:sp>
      <p:pic>
        <p:nvPicPr>
          <p:cNvPr id="11" name="Picture 10" descr="A picture containing indoor, bottle, table, sitting&#10;&#10;Description automatically generated">
            <a:extLst>
              <a:ext uri="{FF2B5EF4-FFF2-40B4-BE49-F238E27FC236}">
                <a16:creationId xmlns:a16="http://schemas.microsoft.com/office/drawing/2014/main" id="{F4F156A6-517B-A849-8D93-521A5B4E8286}"/>
              </a:ext>
            </a:extLst>
          </p:cNvPr>
          <p:cNvPicPr>
            <a:picLocks noChangeAspect="1"/>
          </p:cNvPicPr>
          <p:nvPr/>
        </p:nvPicPr>
        <p:blipFill>
          <a:blip r:embed="rId4"/>
          <a:stretch>
            <a:fillRect/>
          </a:stretch>
        </p:blipFill>
        <p:spPr>
          <a:xfrm>
            <a:off x="6742445" y="1259828"/>
            <a:ext cx="3861706" cy="5157537"/>
          </a:xfrm>
          <a:prstGeom prst="rect">
            <a:avLst/>
          </a:prstGeom>
          <a:effectLst>
            <a:softEdge rad="63500"/>
          </a:effectLst>
        </p:spPr>
      </p:pic>
      <p:pic>
        <p:nvPicPr>
          <p:cNvPr id="14" name="Picture 13" descr="A picture containing room&#10;&#10;Description automatically generated">
            <a:extLst>
              <a:ext uri="{FF2B5EF4-FFF2-40B4-BE49-F238E27FC236}">
                <a16:creationId xmlns:a16="http://schemas.microsoft.com/office/drawing/2014/main" id="{C440D865-3D79-3841-8189-1AC12D1C1015}"/>
              </a:ext>
            </a:extLst>
          </p:cNvPr>
          <p:cNvPicPr>
            <a:picLocks noChangeAspect="1"/>
          </p:cNvPicPr>
          <p:nvPr/>
        </p:nvPicPr>
        <p:blipFill>
          <a:blip r:embed="rId5"/>
          <a:stretch>
            <a:fillRect/>
          </a:stretch>
        </p:blipFill>
        <p:spPr>
          <a:xfrm>
            <a:off x="6851174" y="2483494"/>
            <a:ext cx="3660012" cy="2933699"/>
          </a:xfrm>
          <a:prstGeom prst="rect">
            <a:avLst/>
          </a:prstGeom>
        </p:spPr>
      </p:pic>
      <p:sp>
        <p:nvSpPr>
          <p:cNvPr id="15" name="TextBox 14">
            <a:extLst>
              <a:ext uri="{FF2B5EF4-FFF2-40B4-BE49-F238E27FC236}">
                <a16:creationId xmlns:a16="http://schemas.microsoft.com/office/drawing/2014/main" id="{254E7443-1A73-F74E-A8B8-CE378F736D84}"/>
              </a:ext>
            </a:extLst>
          </p:cNvPr>
          <p:cNvSpPr txBox="1"/>
          <p:nvPr/>
        </p:nvSpPr>
        <p:spPr>
          <a:xfrm>
            <a:off x="7771920" y="3855093"/>
            <a:ext cx="1960702" cy="646331"/>
          </a:xfrm>
          <a:prstGeom prst="rect">
            <a:avLst/>
          </a:prstGeom>
          <a:noFill/>
        </p:spPr>
        <p:txBody>
          <a:bodyPr wrap="square" rtlCol="0">
            <a:spAutoFit/>
          </a:bodyPr>
          <a:lstStyle/>
          <a:p>
            <a:r>
              <a:rPr lang="en-GB" sz="3600" dirty="0"/>
              <a:t>ERRORS!</a:t>
            </a:r>
          </a:p>
        </p:txBody>
      </p:sp>
      <p:sp>
        <p:nvSpPr>
          <p:cNvPr id="16" name="TextBox 15">
            <a:extLst>
              <a:ext uri="{FF2B5EF4-FFF2-40B4-BE49-F238E27FC236}">
                <a16:creationId xmlns:a16="http://schemas.microsoft.com/office/drawing/2014/main" id="{1AB44D10-32CA-0143-ADC4-353EA7BD2A29}"/>
              </a:ext>
            </a:extLst>
          </p:cNvPr>
          <p:cNvSpPr txBox="1"/>
          <p:nvPr/>
        </p:nvSpPr>
        <p:spPr>
          <a:xfrm>
            <a:off x="9097536" y="6456193"/>
            <a:ext cx="2075376" cy="369332"/>
          </a:xfrm>
          <a:prstGeom prst="rect">
            <a:avLst/>
          </a:prstGeom>
          <a:noFill/>
        </p:spPr>
        <p:txBody>
          <a:bodyPr wrap="none" rtlCol="0">
            <a:spAutoFit/>
          </a:bodyPr>
          <a:lstStyle/>
          <a:p>
            <a:r>
              <a:rPr lang="en-GB" dirty="0">
                <a:solidFill>
                  <a:schemeClr val="accent3"/>
                </a:solidFill>
              </a:rPr>
              <a:t>Images from Google</a:t>
            </a:r>
          </a:p>
        </p:txBody>
      </p:sp>
      <p:sp>
        <p:nvSpPr>
          <p:cNvPr id="9" name="Content Placeholder 8">
            <a:extLst>
              <a:ext uri="{FF2B5EF4-FFF2-40B4-BE49-F238E27FC236}">
                <a16:creationId xmlns:a16="http://schemas.microsoft.com/office/drawing/2014/main" id="{86D05FA4-A409-8806-78B6-F819EFCC0D1C}"/>
              </a:ext>
            </a:extLst>
          </p:cNvPr>
          <p:cNvSpPr>
            <a:spLocks noGrp="1"/>
          </p:cNvSpPr>
          <p:nvPr>
            <p:ph idx="1"/>
          </p:nvPr>
        </p:nvSpPr>
        <p:spPr>
          <a:xfrm>
            <a:off x="838200" y="1825625"/>
            <a:ext cx="5125681" cy="4351338"/>
          </a:xfrm>
        </p:spPr>
        <p:txBody>
          <a:bodyPr>
            <a:normAutofit/>
          </a:bodyPr>
          <a:lstStyle/>
          <a:p>
            <a:r>
              <a:rPr lang="en-US" altLang="zh-CN" dirty="0"/>
              <a:t>Quantum</a:t>
            </a:r>
            <a:r>
              <a:rPr lang="zh-CN" altLang="en-US" dirty="0"/>
              <a:t> </a:t>
            </a:r>
            <a:r>
              <a:rPr lang="en-US" altLang="zh-CN" dirty="0"/>
              <a:t>Error</a:t>
            </a:r>
            <a:r>
              <a:rPr lang="zh-CN" altLang="en-US" dirty="0"/>
              <a:t> </a:t>
            </a:r>
            <a:r>
              <a:rPr lang="en-US" altLang="zh-CN" dirty="0"/>
              <a:t>Correction</a:t>
            </a:r>
            <a:endParaRPr lang="en-US" dirty="0"/>
          </a:p>
          <a:p>
            <a:endParaRPr lang="en-US" dirty="0"/>
          </a:p>
          <a:p>
            <a:r>
              <a:rPr lang="en-US" altLang="zh-CN" dirty="0"/>
              <a:t>Quantum</a:t>
            </a:r>
            <a:r>
              <a:rPr lang="zh-CN" altLang="en-US" dirty="0"/>
              <a:t> </a:t>
            </a:r>
            <a:r>
              <a:rPr lang="en-US" altLang="zh-CN" dirty="0"/>
              <a:t>Error</a:t>
            </a:r>
            <a:r>
              <a:rPr lang="zh-CN" altLang="en-US" dirty="0"/>
              <a:t> </a:t>
            </a:r>
            <a:r>
              <a:rPr lang="en-US" altLang="zh-CN" dirty="0"/>
              <a:t>Mitigation</a:t>
            </a:r>
          </a:p>
          <a:p>
            <a:endParaRPr lang="en-US" dirty="0"/>
          </a:p>
          <a:p>
            <a:r>
              <a:rPr lang="en-US" altLang="zh-CN" dirty="0"/>
              <a:t>Combination</a:t>
            </a:r>
            <a:r>
              <a:rPr lang="zh-CN" altLang="en-US" dirty="0"/>
              <a:t> </a:t>
            </a:r>
            <a:r>
              <a:rPr lang="en-US" altLang="zh-CN" dirty="0"/>
              <a:t>of</a:t>
            </a:r>
            <a:r>
              <a:rPr lang="zh-CN" altLang="en-US" dirty="0"/>
              <a:t> </a:t>
            </a:r>
            <a:r>
              <a:rPr lang="en-US" altLang="zh-CN" dirty="0"/>
              <a:t>them</a:t>
            </a:r>
          </a:p>
          <a:p>
            <a:endParaRPr lang="en-US" dirty="0"/>
          </a:p>
          <a:p>
            <a:r>
              <a:rPr lang="en-US" altLang="zh-CN" dirty="0"/>
              <a:t>Usage</a:t>
            </a:r>
            <a:r>
              <a:rPr lang="zh-CN" altLang="en-US" dirty="0"/>
              <a:t> </a:t>
            </a:r>
            <a:r>
              <a:rPr lang="en-US" altLang="zh-CN" dirty="0"/>
              <a:t>in</a:t>
            </a:r>
            <a:r>
              <a:rPr lang="zh-CN" altLang="en-US" dirty="0"/>
              <a:t> </a:t>
            </a:r>
            <a:r>
              <a:rPr lang="en-US" altLang="zh-CN" dirty="0"/>
              <a:t>existing</a:t>
            </a:r>
            <a:r>
              <a:rPr lang="zh-CN" altLang="en-US" dirty="0"/>
              <a:t> </a:t>
            </a:r>
            <a:r>
              <a:rPr lang="en-US" altLang="zh-CN" dirty="0"/>
              <a:t>work</a:t>
            </a:r>
            <a:r>
              <a:rPr lang="zh-CN" altLang="en-US" dirty="0"/>
              <a:t> </a:t>
            </a:r>
            <a:r>
              <a:rPr lang="en-US" altLang="zh-CN" dirty="0"/>
              <a:t>in</a:t>
            </a:r>
            <a:r>
              <a:rPr lang="zh-CN" altLang="en-US" dirty="0"/>
              <a:t> </a:t>
            </a:r>
            <a:r>
              <a:rPr lang="en-US" altLang="zh-CN" dirty="0"/>
              <a:t>LGT</a:t>
            </a:r>
            <a:r>
              <a:rPr lang="zh-CN" altLang="en-US" dirty="0"/>
              <a:t> </a:t>
            </a:r>
            <a:r>
              <a:rPr lang="en-US" altLang="zh-CN" dirty="0"/>
              <a:t>simulation</a:t>
            </a:r>
            <a:endParaRPr lang="en-US" dirty="0"/>
          </a:p>
          <a:p>
            <a:endParaRPr lang="en-US" dirty="0"/>
          </a:p>
          <a:p>
            <a:endParaRPr lang="en-US" dirty="0"/>
          </a:p>
        </p:txBody>
      </p:sp>
    </p:spTree>
    <p:custDataLst>
      <p:tags r:id="rId1"/>
    </p:custDataLst>
    <p:extLst>
      <p:ext uri="{BB962C8B-B14F-4D97-AF65-F5344CB8AC3E}">
        <p14:creationId xmlns:p14="http://schemas.microsoft.com/office/powerpoint/2010/main" val="2425885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US" altLang="zh-CN" dirty="0">
                <a:solidFill>
                  <a:schemeClr val="bg1"/>
                </a:solidFill>
              </a:rPr>
              <a:t>Many</a:t>
            </a:r>
            <a:r>
              <a:rPr lang="zh-CN" altLang="en-US" dirty="0">
                <a:solidFill>
                  <a:schemeClr val="bg1"/>
                </a:solidFill>
              </a:rPr>
              <a:t> </a:t>
            </a:r>
            <a:r>
              <a:rPr lang="en-US" altLang="zh-CN" dirty="0">
                <a:solidFill>
                  <a:schemeClr val="bg1"/>
                </a:solidFill>
              </a:rPr>
              <a:t>other</a:t>
            </a:r>
            <a:r>
              <a:rPr lang="zh-CN" altLang="en-US" dirty="0">
                <a:solidFill>
                  <a:schemeClr val="bg1"/>
                </a:solidFill>
              </a:rPr>
              <a:t> </a:t>
            </a:r>
            <a:r>
              <a:rPr lang="en-US" altLang="zh-CN" dirty="0">
                <a:solidFill>
                  <a:schemeClr val="bg1"/>
                </a:solidFill>
              </a:rPr>
              <a:t>QEM</a:t>
            </a:r>
            <a:r>
              <a:rPr lang="zh-CN" altLang="en-US" dirty="0">
                <a:solidFill>
                  <a:schemeClr val="bg1"/>
                </a:solidFill>
              </a:rPr>
              <a:t> </a:t>
            </a:r>
            <a:r>
              <a:rPr lang="en-US" altLang="zh-CN" dirty="0">
                <a:solidFill>
                  <a:schemeClr val="bg1"/>
                </a:solidFill>
              </a:rPr>
              <a:t>techniques</a:t>
            </a:r>
            <a:endParaRPr lang="en-GB" dirty="0">
              <a:solidFill>
                <a:schemeClr val="bg1"/>
              </a:solidFill>
            </a:endParaRPr>
          </a:p>
        </p:txBody>
      </p:sp>
      <p:sp>
        <p:nvSpPr>
          <p:cNvPr id="19" name="Content Placeholder 18">
            <a:extLst>
              <a:ext uri="{FF2B5EF4-FFF2-40B4-BE49-F238E27FC236}">
                <a16:creationId xmlns:a16="http://schemas.microsoft.com/office/drawing/2014/main" id="{F64DBEBC-3B21-49C2-8663-D325EF4B75BE}"/>
              </a:ext>
            </a:extLst>
          </p:cNvPr>
          <p:cNvSpPr>
            <a:spLocks noGrp="1"/>
          </p:cNvSpPr>
          <p:nvPr>
            <p:ph idx="1"/>
          </p:nvPr>
        </p:nvSpPr>
        <p:spPr/>
        <p:txBody>
          <a:bodyPr>
            <a:normAutofit/>
          </a:bodyPr>
          <a:lstStyle/>
          <a:p>
            <a:r>
              <a:rPr lang="en-US" altLang="zh-CN" dirty="0"/>
              <a:t>Rescale</a:t>
            </a:r>
            <a:r>
              <a:rPr lang="zh-CN" altLang="en-US" dirty="0"/>
              <a:t> </a:t>
            </a:r>
            <a:r>
              <a:rPr lang="en-US" altLang="zh-CN" dirty="0"/>
              <a:t>and</a:t>
            </a:r>
            <a:r>
              <a:rPr lang="zh-CN" altLang="en-US" dirty="0"/>
              <a:t> </a:t>
            </a:r>
            <a:r>
              <a:rPr lang="en-US" altLang="zh-CN" dirty="0"/>
              <a:t>shift</a:t>
            </a:r>
            <a:r>
              <a:rPr lang="zh-CN" altLang="en-US" dirty="0"/>
              <a:t> </a:t>
            </a:r>
            <a:r>
              <a:rPr lang="en-US" altLang="zh-CN" dirty="0"/>
              <a:t>belong</a:t>
            </a:r>
            <a:r>
              <a:rPr lang="zh-CN" altLang="en-US" dirty="0"/>
              <a:t> </a:t>
            </a:r>
            <a:r>
              <a:rPr lang="en-US" altLang="zh-CN" dirty="0"/>
              <a:t>to</a:t>
            </a:r>
            <a:r>
              <a:rPr lang="zh-CN" altLang="en-US" dirty="0"/>
              <a:t> </a:t>
            </a:r>
            <a:r>
              <a:rPr lang="en-US" altLang="zh-CN" dirty="0"/>
              <a:t>the</a:t>
            </a:r>
            <a:r>
              <a:rPr lang="zh-CN" altLang="en-US" dirty="0"/>
              <a:t> </a:t>
            </a:r>
            <a:r>
              <a:rPr lang="en-US" altLang="zh-CN" dirty="0"/>
              <a:t>more</a:t>
            </a:r>
            <a:r>
              <a:rPr lang="zh-CN" altLang="en-US" dirty="0"/>
              <a:t> </a:t>
            </a:r>
            <a:r>
              <a:rPr lang="en-US" altLang="zh-CN" dirty="0"/>
              <a:t>general</a:t>
            </a:r>
            <a:r>
              <a:rPr lang="zh-CN" altLang="en-US" dirty="0"/>
              <a:t> </a:t>
            </a:r>
            <a:r>
              <a:rPr lang="en-US" altLang="zh-CN" dirty="0">
                <a:solidFill>
                  <a:schemeClr val="accent2"/>
                </a:solidFill>
              </a:rPr>
              <a:t>learning-based</a:t>
            </a:r>
            <a:r>
              <a:rPr lang="zh-CN" altLang="en-US" dirty="0">
                <a:solidFill>
                  <a:schemeClr val="accent2"/>
                </a:solidFill>
              </a:rPr>
              <a:t> </a:t>
            </a:r>
            <a:r>
              <a:rPr lang="en-US" altLang="zh-CN" dirty="0">
                <a:solidFill>
                  <a:schemeClr val="accent2"/>
                </a:solidFill>
              </a:rPr>
              <a:t>method</a:t>
            </a:r>
            <a:r>
              <a:rPr lang="en-US" altLang="zh-CN" dirty="0"/>
              <a:t>,</a:t>
            </a:r>
            <a:r>
              <a:rPr lang="zh-CN" altLang="en-US" dirty="0"/>
              <a:t> </a:t>
            </a:r>
            <a:r>
              <a:rPr lang="en-US" altLang="zh-CN" dirty="0"/>
              <a:t>which</a:t>
            </a:r>
            <a:r>
              <a:rPr lang="zh-CN" altLang="en-US" dirty="0"/>
              <a:t> </a:t>
            </a:r>
            <a:r>
              <a:rPr lang="en-US" altLang="zh-CN" dirty="0"/>
              <a:t>uses</a:t>
            </a:r>
            <a:r>
              <a:rPr lang="zh-CN" altLang="en-US" dirty="0"/>
              <a:t> </a:t>
            </a:r>
            <a:r>
              <a:rPr lang="en-US" altLang="zh-CN" dirty="0"/>
              <a:t>reference</a:t>
            </a:r>
            <a:r>
              <a:rPr lang="zh-CN" altLang="en-US" dirty="0"/>
              <a:t> </a:t>
            </a:r>
            <a:r>
              <a:rPr lang="en-US" altLang="zh-CN" dirty="0"/>
              <a:t>circuit</a:t>
            </a:r>
            <a:r>
              <a:rPr lang="zh-CN" altLang="en-US" dirty="0"/>
              <a:t> </a:t>
            </a:r>
            <a:r>
              <a:rPr lang="en-US" altLang="zh-CN" dirty="0"/>
              <a:t>learning</a:t>
            </a:r>
            <a:r>
              <a:rPr lang="zh-CN" altLang="en-US" dirty="0"/>
              <a:t> </a:t>
            </a:r>
            <a:r>
              <a:rPr lang="en-US" altLang="zh-CN" dirty="0"/>
              <a:t>to</a:t>
            </a:r>
            <a:r>
              <a:rPr lang="zh-CN" altLang="en-US" dirty="0"/>
              <a:t> </a:t>
            </a:r>
            <a:r>
              <a:rPr lang="en-US" altLang="zh-CN" dirty="0"/>
              <a:t>replace</a:t>
            </a:r>
            <a:r>
              <a:rPr lang="zh-CN" altLang="en-US" dirty="0"/>
              <a:t> </a:t>
            </a:r>
            <a:r>
              <a:rPr lang="en-US" altLang="zh-CN" dirty="0"/>
              <a:t>noise</a:t>
            </a:r>
            <a:r>
              <a:rPr lang="zh-CN" altLang="en-US" dirty="0"/>
              <a:t> </a:t>
            </a:r>
            <a:r>
              <a:rPr lang="en-US" altLang="zh-CN" dirty="0"/>
              <a:t>calibration</a:t>
            </a:r>
            <a:r>
              <a:rPr lang="zh-CN" altLang="en-US" dirty="0"/>
              <a:t> </a:t>
            </a:r>
            <a:r>
              <a:rPr lang="en-US" altLang="zh-CN" dirty="0"/>
              <a:t>in</a:t>
            </a:r>
            <a:r>
              <a:rPr lang="zh-CN" altLang="en-US" dirty="0"/>
              <a:t> </a:t>
            </a:r>
            <a:r>
              <a:rPr lang="en-US" altLang="zh-CN" dirty="0"/>
              <a:t>various</a:t>
            </a:r>
            <a:r>
              <a:rPr lang="zh-CN" altLang="en-US" dirty="0"/>
              <a:t> </a:t>
            </a:r>
            <a:r>
              <a:rPr lang="en-US" altLang="zh-CN" dirty="0"/>
              <a:t>QEM</a:t>
            </a:r>
            <a:r>
              <a:rPr lang="zh-CN" altLang="en-US" dirty="0"/>
              <a:t> </a:t>
            </a:r>
            <a:r>
              <a:rPr lang="en-US" altLang="zh-CN" dirty="0"/>
              <a:t>techniques</a:t>
            </a:r>
          </a:p>
          <a:p>
            <a:r>
              <a:rPr lang="en-US" altLang="zh-CN" dirty="0">
                <a:solidFill>
                  <a:schemeClr val="accent2"/>
                </a:solidFill>
              </a:rPr>
              <a:t>Probabilistic</a:t>
            </a:r>
            <a:r>
              <a:rPr lang="zh-CN" altLang="en-US" dirty="0">
                <a:solidFill>
                  <a:schemeClr val="accent2"/>
                </a:solidFill>
              </a:rPr>
              <a:t> </a:t>
            </a:r>
            <a:r>
              <a:rPr lang="en-US" altLang="zh-CN" dirty="0">
                <a:solidFill>
                  <a:schemeClr val="accent2"/>
                </a:solidFill>
              </a:rPr>
              <a:t>error</a:t>
            </a:r>
            <a:r>
              <a:rPr lang="zh-CN" altLang="en-US" dirty="0">
                <a:solidFill>
                  <a:schemeClr val="accent2"/>
                </a:solidFill>
              </a:rPr>
              <a:t> </a:t>
            </a:r>
            <a:r>
              <a:rPr lang="en-US" altLang="zh-CN" dirty="0">
                <a:solidFill>
                  <a:schemeClr val="accent2"/>
                </a:solidFill>
              </a:rPr>
              <a:t>cancellation</a:t>
            </a:r>
          </a:p>
          <a:p>
            <a:r>
              <a:rPr lang="en-US" altLang="zh-CN" dirty="0">
                <a:solidFill>
                  <a:schemeClr val="accent2"/>
                </a:solidFill>
              </a:rPr>
              <a:t>Subspace</a:t>
            </a:r>
            <a:r>
              <a:rPr lang="zh-CN" altLang="en-US" dirty="0">
                <a:solidFill>
                  <a:schemeClr val="accent2"/>
                </a:solidFill>
              </a:rPr>
              <a:t> </a:t>
            </a:r>
            <a:r>
              <a:rPr lang="en-US" altLang="zh-CN" dirty="0">
                <a:solidFill>
                  <a:schemeClr val="accent2"/>
                </a:solidFill>
              </a:rPr>
              <a:t>expansion</a:t>
            </a:r>
          </a:p>
          <a:p>
            <a:r>
              <a:rPr lang="en-US" altLang="zh-CN" dirty="0">
                <a:solidFill>
                  <a:schemeClr val="accent2"/>
                </a:solidFill>
              </a:rPr>
              <a:t>Purification-based</a:t>
            </a:r>
            <a:r>
              <a:rPr lang="zh-CN" altLang="en-US" dirty="0">
                <a:solidFill>
                  <a:schemeClr val="accent2"/>
                </a:solidFill>
              </a:rPr>
              <a:t> </a:t>
            </a:r>
            <a:r>
              <a:rPr lang="en-US" altLang="zh-CN" dirty="0">
                <a:solidFill>
                  <a:schemeClr val="accent2"/>
                </a:solidFill>
              </a:rPr>
              <a:t>methods</a:t>
            </a:r>
            <a:endParaRPr lang="en-GB" altLang="zh-CN" dirty="0">
              <a:solidFill>
                <a:schemeClr val="accent2"/>
              </a:solidFill>
            </a:endParaRPr>
          </a:p>
          <a:p>
            <a:endParaRPr lang="en-US" altLang="zh-CN" dirty="0"/>
          </a:p>
          <a:p>
            <a:endParaRPr lang="en-US" dirty="0"/>
          </a:p>
        </p:txBody>
      </p:sp>
      <p:sp>
        <p:nvSpPr>
          <p:cNvPr id="3" name="TextBox 2">
            <a:extLst>
              <a:ext uri="{FF2B5EF4-FFF2-40B4-BE49-F238E27FC236}">
                <a16:creationId xmlns:a16="http://schemas.microsoft.com/office/drawing/2014/main" id="{F9DC5787-BE51-203E-DFEB-2F71FF32A5D4}"/>
              </a:ext>
            </a:extLst>
          </p:cNvPr>
          <p:cNvSpPr txBox="1"/>
          <p:nvPr/>
        </p:nvSpPr>
        <p:spPr>
          <a:xfrm>
            <a:off x="5246387" y="6325870"/>
            <a:ext cx="7250723" cy="369332"/>
          </a:xfrm>
          <a:prstGeom prst="rect">
            <a:avLst/>
          </a:prstGeom>
          <a:noFill/>
        </p:spPr>
        <p:txBody>
          <a:bodyPr wrap="square">
            <a:spAutoFit/>
          </a:bodyPr>
          <a:lstStyle/>
          <a:p>
            <a:r>
              <a:rPr lang="en-GB" sz="1800" dirty="0">
                <a:solidFill>
                  <a:schemeClr val="accent3"/>
                </a:solidFill>
                <a:effectLst/>
                <a:latin typeface="CMR9"/>
              </a:rPr>
              <a:t>Cai </a:t>
            </a:r>
            <a:r>
              <a:rPr lang="en-GB" sz="1800" i="1" dirty="0">
                <a:solidFill>
                  <a:schemeClr val="accent3"/>
                </a:solidFill>
                <a:effectLst/>
                <a:latin typeface="CMR9"/>
              </a:rPr>
              <a:t>et al</a:t>
            </a:r>
            <a:r>
              <a:rPr lang="en-GB" sz="1800" dirty="0">
                <a:solidFill>
                  <a:schemeClr val="accent3"/>
                </a:solidFill>
                <a:effectLst/>
                <a:latin typeface="CMR9"/>
              </a:rPr>
              <a:t>, Quantum error mitigation, Rev. Mod. Phys. </a:t>
            </a:r>
            <a:r>
              <a:rPr lang="en-GB" sz="1800" dirty="0">
                <a:solidFill>
                  <a:schemeClr val="accent3"/>
                </a:solidFill>
                <a:effectLst/>
                <a:latin typeface="CMBX9"/>
              </a:rPr>
              <a:t>95</a:t>
            </a:r>
            <a:r>
              <a:rPr lang="en-GB" sz="1800" dirty="0">
                <a:solidFill>
                  <a:schemeClr val="accent3"/>
                </a:solidFill>
                <a:effectLst/>
                <a:latin typeface="CMR9"/>
              </a:rPr>
              <a:t>, 045005 (2023). </a:t>
            </a:r>
            <a:endParaRPr lang="en-GB" dirty="0">
              <a:solidFill>
                <a:schemeClr val="accent3"/>
              </a:solidFill>
              <a:effectLst/>
            </a:endParaRPr>
          </a:p>
        </p:txBody>
      </p:sp>
    </p:spTree>
    <p:extLst>
      <p:ext uri="{BB962C8B-B14F-4D97-AF65-F5344CB8AC3E}">
        <p14:creationId xmlns:p14="http://schemas.microsoft.com/office/powerpoint/2010/main" val="26041413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A4F41B-E50C-E97A-1890-77E8D19EB0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7D2DD4-E6C3-EC58-EE2D-64EA8C3E37FF}"/>
              </a:ext>
            </a:extLst>
          </p:cNvPr>
          <p:cNvSpPr>
            <a:spLocks noGrp="1"/>
          </p:cNvSpPr>
          <p:nvPr>
            <p:ph type="title"/>
          </p:nvPr>
        </p:nvSpPr>
        <p:spPr>
          <a:xfrm>
            <a:off x="269822" y="-3201"/>
            <a:ext cx="10245777" cy="1019331"/>
          </a:xfrm>
        </p:spPr>
        <p:txBody>
          <a:bodyPr/>
          <a:lstStyle/>
          <a:p>
            <a:r>
              <a:rPr lang="en-GB" dirty="0">
                <a:solidFill>
                  <a:schemeClr val="bg1"/>
                </a:solidFill>
              </a:rPr>
              <a:t>Dealing with dangerous errors</a:t>
            </a:r>
          </a:p>
        </p:txBody>
      </p:sp>
      <p:sp>
        <p:nvSpPr>
          <p:cNvPr id="6" name="Content Placeholder 5">
            <a:extLst>
              <a:ext uri="{FF2B5EF4-FFF2-40B4-BE49-F238E27FC236}">
                <a16:creationId xmlns:a16="http://schemas.microsoft.com/office/drawing/2014/main" id="{763130B7-1417-E6FC-C332-2B9D560931D5}"/>
              </a:ext>
            </a:extLst>
          </p:cNvPr>
          <p:cNvSpPr>
            <a:spLocks noGrp="1"/>
          </p:cNvSpPr>
          <p:nvPr>
            <p:ph idx="1"/>
          </p:nvPr>
        </p:nvSpPr>
        <p:spPr>
          <a:xfrm>
            <a:off x="737937" y="3025042"/>
            <a:ext cx="10716126" cy="807916"/>
          </a:xfrm>
        </p:spPr>
        <p:txBody>
          <a:bodyPr>
            <a:normAutofit lnSpcReduction="10000"/>
          </a:bodyPr>
          <a:lstStyle/>
          <a:p>
            <a:pPr marL="0" indent="0" algn="ctr">
              <a:buNone/>
            </a:pPr>
            <a:r>
              <a:rPr lang="en-GB" sz="5400" dirty="0">
                <a:latin typeface="+mj-lt"/>
              </a:rPr>
              <a:t>Can QEC and QEM work together?</a:t>
            </a:r>
          </a:p>
        </p:txBody>
      </p:sp>
      <p:sp>
        <p:nvSpPr>
          <p:cNvPr id="3" name="Slide Number Placeholder 2">
            <a:extLst>
              <a:ext uri="{FF2B5EF4-FFF2-40B4-BE49-F238E27FC236}">
                <a16:creationId xmlns:a16="http://schemas.microsoft.com/office/drawing/2014/main" id="{BD8FE976-2A5B-9B2F-5CE7-74DE3C106984}"/>
              </a:ext>
            </a:extLst>
          </p:cNvPr>
          <p:cNvSpPr>
            <a:spLocks noGrp="1"/>
          </p:cNvSpPr>
          <p:nvPr>
            <p:ph type="sldNum" sz="quarter" idx="12"/>
          </p:nvPr>
        </p:nvSpPr>
        <p:spPr/>
        <p:txBody>
          <a:bodyPr/>
          <a:lstStyle/>
          <a:p>
            <a:fld id="{D50EBCAD-E923-4A4A-9845-BD15ACBF54F3}" type="slidenum">
              <a:rPr lang="en-GB" smtClean="0"/>
              <a:t>21</a:t>
            </a:fld>
            <a:endParaRPr lang="en-GB"/>
          </a:p>
        </p:txBody>
      </p:sp>
    </p:spTree>
    <p:extLst>
      <p:ext uri="{BB962C8B-B14F-4D97-AF65-F5344CB8AC3E}">
        <p14:creationId xmlns:p14="http://schemas.microsoft.com/office/powerpoint/2010/main" val="620008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39CCB2-A3EF-9060-B02B-0973AF6FE2C8}"/>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598B8D29-18DB-15E0-CA0E-6A5C25CDB6FA}"/>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722E211-1F9E-E181-AD9A-E62F68E414BE}"/>
              </a:ext>
            </a:extLst>
          </p:cNvPr>
          <p:cNvSpPr>
            <a:spLocks noGrp="1"/>
          </p:cNvSpPr>
          <p:nvPr>
            <p:ph type="title"/>
          </p:nvPr>
        </p:nvSpPr>
        <p:spPr>
          <a:xfrm>
            <a:off x="269822" y="-3201"/>
            <a:ext cx="10245777" cy="1019331"/>
          </a:xfrm>
        </p:spPr>
        <p:txBody>
          <a:bodyPr>
            <a:normAutofit/>
          </a:bodyPr>
          <a:lstStyle/>
          <a:p>
            <a:r>
              <a:rPr lang="en-GB" dirty="0">
                <a:solidFill>
                  <a:schemeClr val="bg1"/>
                </a:solidFill>
              </a:rPr>
              <a:t>Virtual Error Correction</a:t>
            </a:r>
          </a:p>
        </p:txBody>
      </p:sp>
      <mc:AlternateContent xmlns:mc="http://schemas.openxmlformats.org/markup-compatibility/2006" xmlns:a14="http://schemas.microsoft.com/office/drawing/2010/main">
        <mc:Choice Requires="a14">
          <p:sp>
            <p:nvSpPr>
              <p:cNvPr id="3" name="Content Placeholder 5">
                <a:extLst>
                  <a:ext uri="{FF2B5EF4-FFF2-40B4-BE49-F238E27FC236}">
                    <a16:creationId xmlns:a16="http://schemas.microsoft.com/office/drawing/2014/main" id="{410273D7-33F8-B91E-AB77-558C9FA968CA}"/>
                  </a:ext>
                </a:extLst>
              </p:cNvPr>
              <p:cNvSpPr>
                <a:spLocks noGrp="1"/>
              </p:cNvSpPr>
              <p:nvPr>
                <p:ph idx="1"/>
              </p:nvPr>
            </p:nvSpPr>
            <p:spPr>
              <a:xfrm>
                <a:off x="1140068" y="5228544"/>
                <a:ext cx="10336824" cy="1266036"/>
              </a:xfrm>
            </p:spPr>
            <p:txBody>
              <a:bodyPr>
                <a:normAutofit lnSpcReduction="10000"/>
              </a:bodyPr>
              <a:lstStyle/>
              <a:p>
                <a:r>
                  <a:rPr lang="en-US" altLang="zh-CN" dirty="0">
                    <a:solidFill>
                      <a:schemeClr val="tx1"/>
                    </a:solidFill>
                  </a:rPr>
                  <a:t>The</a:t>
                </a:r>
                <a:r>
                  <a:rPr lang="zh-CN" altLang="en-US" dirty="0">
                    <a:solidFill>
                      <a:schemeClr val="tx1"/>
                    </a:solidFill>
                  </a:rPr>
                  <a:t> </a:t>
                </a:r>
                <a:r>
                  <a:rPr lang="en-US" altLang="zh-CN" dirty="0">
                    <a:solidFill>
                      <a:schemeClr val="accent2"/>
                    </a:solidFill>
                  </a:rPr>
                  <a:t>unencoded</a:t>
                </a:r>
                <a:r>
                  <a:rPr lang="zh-CN" altLang="en-US" dirty="0">
                    <a:solidFill>
                      <a:schemeClr val="tx1"/>
                    </a:solidFill>
                  </a:rPr>
                  <a:t> </a:t>
                </a:r>
                <a:r>
                  <a:rPr lang="en-US" altLang="zh-CN" dirty="0">
                    <a:solidFill>
                      <a:schemeClr val="tx1"/>
                    </a:solidFill>
                  </a:rPr>
                  <a:t>state</a:t>
                </a:r>
                <a:r>
                  <a:rPr lang="zh-CN" altLang="en-US" dirty="0">
                    <a:solidFill>
                      <a:schemeClr val="tx1"/>
                    </a:solidFill>
                  </a:rPr>
                  <a:t> </a:t>
                </a:r>
                <a14:m>
                  <m:oMath xmlns:m="http://schemas.openxmlformats.org/officeDocument/2006/math">
                    <m:r>
                      <a:rPr lang="en-GB" i="1">
                        <a:solidFill>
                          <a:schemeClr val="tx1"/>
                        </a:solidFill>
                        <a:latin typeface="Cambria Math" panose="02040503050406030204" pitchFamily="18" charset="0"/>
                      </a:rPr>
                      <m:t>𝜌</m:t>
                    </m:r>
                  </m:oMath>
                </a14:m>
                <a:r>
                  <a:rPr lang="zh-CN" altLang="en-US" dirty="0">
                    <a:solidFill>
                      <a:schemeClr val="tx1"/>
                    </a:solidFill>
                  </a:rPr>
                  <a:t> </a:t>
                </a:r>
                <a:r>
                  <a:rPr lang="en-US" altLang="zh-CN" dirty="0">
                    <a:solidFill>
                      <a:schemeClr val="tx1"/>
                    </a:solidFill>
                  </a:rPr>
                  <a:t>shares</a:t>
                </a:r>
                <a:r>
                  <a:rPr lang="zh-CN" altLang="en-US" dirty="0">
                    <a:solidFill>
                      <a:schemeClr val="tx1"/>
                    </a:solidFill>
                  </a:rPr>
                  <a:t> </a:t>
                </a:r>
                <a:r>
                  <a:rPr lang="en-US" altLang="zh-CN" dirty="0">
                    <a:solidFill>
                      <a:schemeClr val="tx1"/>
                    </a:solidFill>
                  </a:rPr>
                  <a:t>the</a:t>
                </a:r>
                <a:r>
                  <a:rPr lang="zh-CN" altLang="en-US" dirty="0">
                    <a:solidFill>
                      <a:schemeClr val="tx1"/>
                    </a:solidFill>
                  </a:rPr>
                  <a:t> </a:t>
                </a:r>
                <a:r>
                  <a:rPr lang="en-US" altLang="zh-CN" dirty="0">
                    <a:solidFill>
                      <a:schemeClr val="tx1"/>
                    </a:solidFill>
                  </a:rPr>
                  <a:t>same</a:t>
                </a:r>
                <a:r>
                  <a:rPr lang="zh-CN" altLang="en-US" dirty="0">
                    <a:solidFill>
                      <a:schemeClr val="tx1"/>
                    </a:solidFill>
                  </a:rPr>
                  <a:t> </a:t>
                </a:r>
                <a:r>
                  <a:rPr lang="en-US" altLang="zh-CN" dirty="0">
                    <a:solidFill>
                      <a:schemeClr val="tx1"/>
                    </a:solidFill>
                  </a:rPr>
                  <a:t>error</a:t>
                </a:r>
                <a:r>
                  <a:rPr lang="zh-CN" altLang="en-US" dirty="0">
                    <a:solidFill>
                      <a:schemeClr val="tx1"/>
                    </a:solidFill>
                  </a:rPr>
                  <a:t> </a:t>
                </a:r>
                <a:r>
                  <a:rPr lang="en-US" altLang="zh-CN" dirty="0">
                    <a:solidFill>
                      <a:schemeClr val="tx1"/>
                    </a:solidFill>
                  </a:rPr>
                  <a:t>correction</a:t>
                </a:r>
                <a:r>
                  <a:rPr lang="zh-CN" altLang="en-US" dirty="0">
                    <a:solidFill>
                      <a:schemeClr val="tx1"/>
                    </a:solidFill>
                  </a:rPr>
                  <a:t> </a:t>
                </a:r>
                <a:r>
                  <a:rPr lang="en-US" altLang="zh-CN" dirty="0">
                    <a:solidFill>
                      <a:schemeClr val="tx1"/>
                    </a:solidFill>
                  </a:rPr>
                  <a:t>power</a:t>
                </a:r>
                <a:r>
                  <a:rPr lang="zh-CN" altLang="en-US" dirty="0">
                    <a:solidFill>
                      <a:schemeClr val="tx1"/>
                    </a:solidFill>
                  </a:rPr>
                  <a:t> </a:t>
                </a:r>
                <a:r>
                  <a:rPr lang="en-US" altLang="zh-CN" dirty="0">
                    <a:solidFill>
                      <a:schemeClr val="tx1"/>
                    </a:solidFill>
                  </a:rPr>
                  <a:t>as</a:t>
                </a:r>
                <a:r>
                  <a:rPr lang="zh-CN" altLang="en-US" dirty="0">
                    <a:solidFill>
                      <a:schemeClr val="tx1"/>
                    </a:solidFill>
                  </a:rPr>
                  <a:t> </a:t>
                </a:r>
                <a:r>
                  <a:rPr lang="en-US" altLang="zh-CN" dirty="0">
                    <a:solidFill>
                      <a:schemeClr val="tx1"/>
                    </a:solidFill>
                  </a:rPr>
                  <a:t>the</a:t>
                </a:r>
                <a:r>
                  <a:rPr lang="zh-CN" altLang="en-US" dirty="0">
                    <a:solidFill>
                      <a:schemeClr val="tx1"/>
                    </a:solidFill>
                  </a:rPr>
                  <a:t> </a:t>
                </a:r>
                <a:r>
                  <a:rPr lang="en-US" altLang="zh-CN" dirty="0">
                    <a:solidFill>
                      <a:schemeClr val="accent2"/>
                    </a:solidFill>
                  </a:rPr>
                  <a:t>encoded</a:t>
                </a:r>
                <a:r>
                  <a:rPr lang="zh-CN" altLang="en-US" dirty="0">
                    <a:solidFill>
                      <a:schemeClr val="tx1"/>
                    </a:solidFill>
                  </a:rPr>
                  <a:t> </a:t>
                </a:r>
                <a:r>
                  <a:rPr lang="en-US" altLang="zh-CN" dirty="0">
                    <a:solidFill>
                      <a:schemeClr val="tx1"/>
                    </a:solidFill>
                  </a:rPr>
                  <a:t>state</a:t>
                </a:r>
                <a:r>
                  <a:rPr lang="zh-CN" altLang="en-US" dirty="0">
                    <a:solidFill>
                      <a:schemeClr val="tx1"/>
                    </a:solidFill>
                  </a:rPr>
                  <a:t> </a:t>
                </a:r>
                <a14:m>
                  <m:oMath xmlns:m="http://schemas.openxmlformats.org/officeDocument/2006/math">
                    <m:r>
                      <a:rPr lang="en-US" altLang="zh-CN" b="0" i="1" smtClean="0">
                        <a:solidFill>
                          <a:schemeClr val="tx1"/>
                        </a:solidFill>
                        <a:latin typeface="Cambria Math" panose="02040503050406030204" pitchFamily="18" charset="0"/>
                      </a:rPr>
                      <m:t>𝜎</m:t>
                    </m:r>
                  </m:oMath>
                </a14:m>
                <a:endParaRPr lang="en-GB" dirty="0">
                  <a:solidFill>
                    <a:schemeClr val="tx1"/>
                  </a:solidFill>
                </a:endParaRPr>
              </a:p>
              <a:p>
                <a:r>
                  <a:rPr lang="en-US" altLang="zh-CN" dirty="0"/>
                  <a:t>Caveat:</a:t>
                </a:r>
                <a:r>
                  <a:rPr lang="zh-CN" altLang="en-US" dirty="0"/>
                  <a:t> </a:t>
                </a:r>
                <a:r>
                  <a:rPr lang="en-US" altLang="zh-CN" dirty="0"/>
                  <a:t>non-degenerate</a:t>
                </a:r>
                <a:r>
                  <a:rPr lang="zh-CN" altLang="en-US" dirty="0"/>
                  <a:t> </a:t>
                </a:r>
                <a:r>
                  <a:rPr lang="en-US" altLang="zh-CN" dirty="0"/>
                  <a:t>(classical)</a:t>
                </a:r>
                <a:r>
                  <a:rPr lang="zh-CN" altLang="en-US" dirty="0"/>
                  <a:t> </a:t>
                </a:r>
                <a:r>
                  <a:rPr lang="en-US" altLang="zh-CN" dirty="0"/>
                  <a:t>code,</a:t>
                </a:r>
                <a:r>
                  <a:rPr lang="zh-CN" altLang="en-US" dirty="0"/>
                  <a:t> </a:t>
                </a:r>
                <a:r>
                  <a:rPr lang="en-US" altLang="zh-CN" dirty="0"/>
                  <a:t>perfect</a:t>
                </a:r>
                <a:r>
                  <a:rPr lang="zh-CN" altLang="en-US" dirty="0"/>
                  <a:t> </a:t>
                </a:r>
                <a:r>
                  <a:rPr lang="en-US" altLang="zh-CN" dirty="0"/>
                  <a:t>syndrome</a:t>
                </a:r>
                <a:r>
                  <a:rPr lang="zh-CN" altLang="en-US" dirty="0"/>
                  <a:t> </a:t>
                </a:r>
                <a:r>
                  <a:rPr lang="en-US" altLang="zh-CN" dirty="0"/>
                  <a:t>checks</a:t>
                </a:r>
                <a:r>
                  <a:rPr lang="zh-CN" altLang="en-US" dirty="0"/>
                  <a:t> </a:t>
                </a:r>
                <a:endParaRPr lang="en-GB" dirty="0">
                  <a:solidFill>
                    <a:schemeClr val="tx1"/>
                  </a:solidFill>
                </a:endParaRPr>
              </a:p>
            </p:txBody>
          </p:sp>
        </mc:Choice>
        <mc:Fallback xmlns="">
          <p:sp>
            <p:nvSpPr>
              <p:cNvPr id="3" name="Content Placeholder 5">
                <a:extLst>
                  <a:ext uri="{FF2B5EF4-FFF2-40B4-BE49-F238E27FC236}">
                    <a16:creationId xmlns:a16="http://schemas.microsoft.com/office/drawing/2014/main" id="{410273D7-33F8-B91E-AB77-558C9FA968CA}"/>
                  </a:ext>
                </a:extLst>
              </p:cNvPr>
              <p:cNvSpPr>
                <a:spLocks noGrp="1" noRot="1" noChangeAspect="1" noMove="1" noResize="1" noEditPoints="1" noAdjustHandles="1" noChangeArrowheads="1" noChangeShapeType="1" noTextEdit="1"/>
              </p:cNvSpPr>
              <p:nvPr>
                <p:ph idx="1"/>
              </p:nvPr>
            </p:nvSpPr>
            <p:spPr>
              <a:xfrm>
                <a:off x="1140068" y="5228544"/>
                <a:ext cx="10336824" cy="1266036"/>
              </a:xfrm>
              <a:blipFill>
                <a:blip r:embed="rId3"/>
                <a:stretch>
                  <a:fillRect l="-982" t="-10891" b="-11881"/>
                </a:stretch>
              </a:blipFill>
            </p:spPr>
            <p:txBody>
              <a:bodyPr/>
              <a:lstStyle/>
              <a:p>
                <a:r>
                  <a:rPr lang="en-GB">
                    <a:noFill/>
                  </a:rPr>
                  <a:t> </a:t>
                </a:r>
              </a:p>
            </p:txBody>
          </p:sp>
        </mc:Fallback>
      </mc:AlternateContent>
      <p:pic>
        <p:nvPicPr>
          <p:cNvPr id="8" name="Picture 7">
            <a:extLst>
              <a:ext uri="{FF2B5EF4-FFF2-40B4-BE49-F238E27FC236}">
                <a16:creationId xmlns:a16="http://schemas.microsoft.com/office/drawing/2014/main" id="{00163528-7EEC-24A9-B224-18CE210CADB0}"/>
              </a:ext>
            </a:extLst>
          </p:cNvPr>
          <p:cNvPicPr>
            <a:picLocks noChangeAspect="1"/>
          </p:cNvPicPr>
          <p:nvPr/>
        </p:nvPicPr>
        <p:blipFill>
          <a:blip r:embed="rId4"/>
          <a:stretch>
            <a:fillRect/>
          </a:stretch>
        </p:blipFill>
        <p:spPr>
          <a:xfrm>
            <a:off x="2889209" y="1841346"/>
            <a:ext cx="5944657" cy="1772320"/>
          </a:xfrm>
          <a:prstGeom prst="rect">
            <a:avLst/>
          </a:prstGeom>
        </p:spPr>
      </p:pic>
      <p:sp>
        <p:nvSpPr>
          <p:cNvPr id="10" name="TextBox 9">
            <a:extLst>
              <a:ext uri="{FF2B5EF4-FFF2-40B4-BE49-F238E27FC236}">
                <a16:creationId xmlns:a16="http://schemas.microsoft.com/office/drawing/2014/main" id="{4376434C-9EE3-AC60-00B5-7394D53CFDD3}"/>
              </a:ext>
            </a:extLst>
          </p:cNvPr>
          <p:cNvSpPr txBox="1"/>
          <p:nvPr/>
        </p:nvSpPr>
        <p:spPr>
          <a:xfrm>
            <a:off x="9302791" y="1966556"/>
            <a:ext cx="2549770" cy="1569660"/>
          </a:xfrm>
          <a:prstGeom prst="rect">
            <a:avLst/>
          </a:prstGeom>
          <a:noFill/>
        </p:spPr>
        <p:txBody>
          <a:bodyPr wrap="square" rtlCol="0">
            <a:spAutoFit/>
          </a:bodyPr>
          <a:lstStyle/>
          <a:p>
            <a:r>
              <a:rPr lang="en-US" sz="2400" dirty="0">
                <a:solidFill>
                  <a:schemeClr val="accent2"/>
                </a:solidFill>
              </a:rPr>
              <a:t>Error check</a:t>
            </a:r>
            <a:r>
              <a:rPr lang="en-US" sz="2400" dirty="0"/>
              <a:t> </a:t>
            </a:r>
            <a:r>
              <a:rPr lang="en-US" sz="2400" dirty="0">
                <a:solidFill>
                  <a:schemeClr val="accent2"/>
                </a:solidFill>
              </a:rPr>
              <a:t>on</a:t>
            </a:r>
            <a:r>
              <a:rPr lang="en-US" sz="2400" dirty="0"/>
              <a:t> </a:t>
            </a:r>
            <a:r>
              <a:rPr lang="en-US" sz="2400" dirty="0" err="1">
                <a:solidFill>
                  <a:schemeClr val="accent2"/>
                </a:solidFill>
              </a:rPr>
              <a:t>anc</a:t>
            </a:r>
            <a:r>
              <a:rPr lang="en-US" sz="2400" dirty="0">
                <a:solidFill>
                  <a:schemeClr val="accent2"/>
                </a:solidFill>
              </a:rPr>
              <a:t> register</a:t>
            </a:r>
          </a:p>
          <a:p>
            <a:r>
              <a:rPr lang="en-US" sz="2400" dirty="0">
                <a:solidFill>
                  <a:schemeClr val="accent6"/>
                </a:solidFill>
              </a:rPr>
              <a:t>Correction on the main register</a:t>
            </a:r>
            <a:endParaRPr lang="en-US" sz="2400" dirty="0">
              <a:solidFill>
                <a:schemeClr val="accent2"/>
              </a:solidFill>
            </a:endParaRPr>
          </a:p>
        </p:txBody>
      </p:sp>
      <p:cxnSp>
        <p:nvCxnSpPr>
          <p:cNvPr id="11" name="Straight Arrow Connector 10">
            <a:extLst>
              <a:ext uri="{FF2B5EF4-FFF2-40B4-BE49-F238E27FC236}">
                <a16:creationId xmlns:a16="http://schemas.microsoft.com/office/drawing/2014/main" id="{8A3CB9A1-AC64-44C1-D722-5D993CB7B099}"/>
              </a:ext>
            </a:extLst>
          </p:cNvPr>
          <p:cNvCxnSpPr>
            <a:cxnSpLocks/>
          </p:cNvCxnSpPr>
          <p:nvPr/>
        </p:nvCxnSpPr>
        <p:spPr>
          <a:xfrm>
            <a:off x="8077200" y="2754923"/>
            <a:ext cx="1008185" cy="0"/>
          </a:xfrm>
          <a:prstGeom prst="straightConnector1">
            <a:avLst/>
          </a:prstGeom>
          <a:ln w="381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6" name="Rectangle 15">
            <a:extLst>
              <a:ext uri="{FF2B5EF4-FFF2-40B4-BE49-F238E27FC236}">
                <a16:creationId xmlns:a16="http://schemas.microsoft.com/office/drawing/2014/main" id="{08E9FD63-D0A1-7202-7183-D0677130D17F}"/>
              </a:ext>
            </a:extLst>
          </p:cNvPr>
          <p:cNvSpPr/>
          <p:nvPr/>
        </p:nvSpPr>
        <p:spPr>
          <a:xfrm>
            <a:off x="7420708" y="2441467"/>
            <a:ext cx="656492" cy="1266035"/>
          </a:xfrm>
          <a:prstGeom prst="rect">
            <a:avLst/>
          </a:prstGeom>
          <a:noFill/>
          <a:ln w="28575">
            <a:solidFill>
              <a:schemeClr val="accent2"/>
            </a:solidFill>
            <a:prstDash val="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9" name="Rectangle 18">
            <a:extLst>
              <a:ext uri="{FF2B5EF4-FFF2-40B4-BE49-F238E27FC236}">
                <a16:creationId xmlns:a16="http://schemas.microsoft.com/office/drawing/2014/main" id="{FA794A2F-732F-899F-C5E6-FFEBEB86E582}"/>
              </a:ext>
            </a:extLst>
          </p:cNvPr>
          <p:cNvSpPr/>
          <p:nvPr/>
        </p:nvSpPr>
        <p:spPr>
          <a:xfrm>
            <a:off x="4665785" y="2418315"/>
            <a:ext cx="637768" cy="629972"/>
          </a:xfrm>
          <a:prstGeom prst="rect">
            <a:avLst/>
          </a:prstGeom>
          <a:noFill/>
          <a:ln w="28575">
            <a:solidFill>
              <a:schemeClr val="accent2"/>
            </a:solidFill>
            <a:prstDash val="dash"/>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2792A6FA-2802-FCD5-CDCB-18A70FDF3FBE}"/>
              </a:ext>
            </a:extLst>
          </p:cNvPr>
          <p:cNvCxnSpPr>
            <a:cxnSpLocks/>
            <a:endCxn id="21" idx="2"/>
          </p:cNvCxnSpPr>
          <p:nvPr/>
        </p:nvCxnSpPr>
        <p:spPr>
          <a:xfrm flipH="1" flipV="1">
            <a:off x="4327566" y="1750387"/>
            <a:ext cx="338219" cy="776700"/>
          </a:xfrm>
          <a:prstGeom prst="straightConnector1">
            <a:avLst/>
          </a:prstGeom>
          <a:ln w="3810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1" name="TextBox 20">
            <a:extLst>
              <a:ext uri="{FF2B5EF4-FFF2-40B4-BE49-F238E27FC236}">
                <a16:creationId xmlns:a16="http://schemas.microsoft.com/office/drawing/2014/main" id="{B09C7BBF-2D77-2A36-F6F8-74E6A7374717}"/>
              </a:ext>
            </a:extLst>
          </p:cNvPr>
          <p:cNvSpPr txBox="1"/>
          <p:nvPr/>
        </p:nvSpPr>
        <p:spPr>
          <a:xfrm>
            <a:off x="3579039" y="1288722"/>
            <a:ext cx="1497053" cy="461665"/>
          </a:xfrm>
          <a:prstGeom prst="rect">
            <a:avLst/>
          </a:prstGeom>
          <a:noFill/>
        </p:spPr>
        <p:txBody>
          <a:bodyPr wrap="square" rtlCol="0">
            <a:spAutoFit/>
          </a:bodyPr>
          <a:lstStyle/>
          <a:p>
            <a:r>
              <a:rPr lang="en-US" sz="2400" dirty="0">
                <a:solidFill>
                  <a:schemeClr val="accent2"/>
                </a:solidFill>
              </a:rPr>
              <a:t>Code state</a:t>
            </a:r>
          </a:p>
        </p:txBody>
      </p:sp>
      <p:sp>
        <p:nvSpPr>
          <p:cNvPr id="30" name="Slide Number Placeholder 29">
            <a:extLst>
              <a:ext uri="{FF2B5EF4-FFF2-40B4-BE49-F238E27FC236}">
                <a16:creationId xmlns:a16="http://schemas.microsoft.com/office/drawing/2014/main" id="{66E9913D-FD23-142A-1A57-04DC857217F4}"/>
              </a:ext>
            </a:extLst>
          </p:cNvPr>
          <p:cNvSpPr>
            <a:spLocks noGrp="1"/>
          </p:cNvSpPr>
          <p:nvPr>
            <p:ph type="sldNum" sz="quarter" idx="12"/>
          </p:nvPr>
        </p:nvSpPr>
        <p:spPr/>
        <p:txBody>
          <a:bodyPr/>
          <a:lstStyle/>
          <a:p>
            <a:fld id="{D50EBCAD-E923-4A4A-9845-BD15ACBF54F3}" type="slidenum">
              <a:rPr lang="en-GB" smtClean="0"/>
              <a:t>22</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1406FB6-77FF-8241-A52B-DAD13F104586}"/>
                  </a:ext>
                </a:extLst>
              </p:cNvPr>
              <p:cNvSpPr txBox="1"/>
              <p:nvPr/>
            </p:nvSpPr>
            <p:spPr>
              <a:xfrm>
                <a:off x="4651853" y="3860990"/>
                <a:ext cx="3665179" cy="1030347"/>
              </a:xfrm>
              <a:prstGeom prst="rect">
                <a:avLst/>
              </a:prstGeom>
              <a:noFill/>
            </p:spPr>
            <p:txBody>
              <a:bodyPr wrap="square">
                <a:spAutoFit/>
              </a:bodyPr>
              <a:lstStyle/>
              <a:p>
                <a:pPr marL="0" indent="0">
                  <a:buNone/>
                </a:pPr>
                <a14:m>
                  <m:oMathPara xmlns:m="http://schemas.openxmlformats.org/officeDocument/2006/math">
                    <m:oMathParaPr>
                      <m:jc m:val="centerGroup"/>
                    </m:oMathParaPr>
                    <m:oMath xmlns:m="http://schemas.openxmlformats.org/officeDocument/2006/math">
                      <m:nary>
                        <m:naryPr>
                          <m:chr m:val="∑"/>
                          <m:supHide m:val="on"/>
                          <m:ctrlPr>
                            <a:rPr lang="en-GB" sz="2400" i="1" smtClean="0">
                              <a:latin typeface="Cambria Math" panose="02040503050406030204" pitchFamily="18" charset="0"/>
                            </a:rPr>
                          </m:ctrlPr>
                        </m:naryPr>
                        <m:sub>
                          <m:r>
                            <m:rPr>
                              <m:brk m:alnAt="7"/>
                            </m:rPr>
                            <a:rPr lang="en-GB" sz="2400" i="1">
                              <a:latin typeface="Cambria Math" panose="02040503050406030204" pitchFamily="18" charset="0"/>
                            </a:rPr>
                            <m:t>𝑖</m:t>
                          </m:r>
                          <m:r>
                            <a:rPr lang="en-GB" sz="2400" i="1">
                              <a:latin typeface="Cambria Math" panose="02040503050406030204" pitchFamily="18" charset="0"/>
                            </a:rPr>
                            <m:t>,</m:t>
                          </m:r>
                          <m:r>
                            <a:rPr lang="en-GB" sz="2400" i="1">
                              <a:latin typeface="Cambria Math" panose="02040503050406030204" pitchFamily="18" charset="0"/>
                            </a:rPr>
                            <m:t>𝑗</m:t>
                          </m:r>
                        </m:sub>
                        <m:sup/>
                        <m:e>
                          <m:sSub>
                            <m:sSubPr>
                              <m:ctrlPr>
                                <a:rPr lang="en-GB" sz="2400" i="1">
                                  <a:latin typeface="Cambria Math" panose="02040503050406030204" pitchFamily="18" charset="0"/>
                                </a:rPr>
                              </m:ctrlPr>
                            </m:sSubPr>
                            <m:e>
                              <m:r>
                                <a:rPr lang="en-GB" sz="2400" i="1">
                                  <a:latin typeface="Cambria Math" panose="02040503050406030204" pitchFamily="18" charset="0"/>
                                </a:rPr>
                                <m:t>𝑝</m:t>
                              </m:r>
                            </m:e>
                            <m:sub>
                              <m:r>
                                <a:rPr lang="en-GB" sz="2400" i="1">
                                  <a:latin typeface="Cambria Math" panose="02040503050406030204" pitchFamily="18" charset="0"/>
                                </a:rPr>
                                <m:t>𝑖</m:t>
                              </m:r>
                            </m:sub>
                          </m:sSub>
                          <m:sSub>
                            <m:sSubPr>
                              <m:ctrlPr>
                                <a:rPr lang="en-GB" sz="2400" i="1">
                                  <a:latin typeface="Cambria Math" panose="02040503050406030204" pitchFamily="18" charset="0"/>
                                </a:rPr>
                              </m:ctrlPr>
                            </m:sSubPr>
                            <m:e>
                              <m:r>
                                <a:rPr lang="en-GB" sz="2400" i="1">
                                  <a:latin typeface="Cambria Math" panose="02040503050406030204" pitchFamily="18" charset="0"/>
                                </a:rPr>
                                <m:t>𝑝</m:t>
                              </m:r>
                            </m:e>
                            <m:sub>
                              <m:r>
                                <a:rPr lang="en-GB" sz="2400" i="1">
                                  <a:latin typeface="Cambria Math" panose="02040503050406030204" pitchFamily="18" charset="0"/>
                                </a:rPr>
                                <m:t>𝑗</m:t>
                              </m:r>
                            </m:sub>
                          </m:sSub>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𝐸</m:t>
                                  </m:r>
                                </m:e>
                                <m:sub>
                                  <m:r>
                                    <a:rPr lang="en-GB" sz="2400" i="1">
                                      <a:latin typeface="Cambria Math" panose="02040503050406030204" pitchFamily="18" charset="0"/>
                                    </a:rPr>
                                    <m:t>𝑗</m:t>
                                  </m:r>
                                </m:sub>
                              </m:sSub>
                              <m:r>
                                <a:rPr lang="en-GB" sz="2400" i="1">
                                  <a:latin typeface="Cambria Math" panose="02040503050406030204" pitchFamily="18" charset="0"/>
                                </a:rPr>
                                <m:t>𝜎</m:t>
                              </m:r>
                              <m:sSubSup>
                                <m:sSubSupPr>
                                  <m:ctrlPr>
                                    <a:rPr lang="en-GB" sz="2400" i="1">
                                      <a:latin typeface="Cambria Math" panose="02040503050406030204" pitchFamily="18" charset="0"/>
                                    </a:rPr>
                                  </m:ctrlPr>
                                </m:sSubSupPr>
                                <m:e>
                                  <m:r>
                                    <a:rPr lang="en-GB" sz="2400" i="1">
                                      <a:latin typeface="Cambria Math" panose="02040503050406030204" pitchFamily="18" charset="0"/>
                                    </a:rPr>
                                    <m:t>𝐸</m:t>
                                  </m:r>
                                </m:e>
                                <m:sub>
                                  <m:r>
                                    <a:rPr lang="en-GB" sz="2400" i="1">
                                      <a:latin typeface="Cambria Math" panose="02040503050406030204" pitchFamily="18" charset="0"/>
                                    </a:rPr>
                                    <m:t>𝑖</m:t>
                                  </m:r>
                                </m:sub>
                                <m:sup>
                                  <m:r>
                                    <a:rPr lang="en-GB" sz="2400" i="1">
                                      <a:latin typeface="Cambria Math" panose="02040503050406030204" pitchFamily="18" charset="0"/>
                                    </a:rPr>
                                    <m:t>†</m:t>
                                  </m:r>
                                </m:sup>
                              </m:sSubSup>
                            </m:e>
                          </m:d>
                          <m:r>
                            <a:rPr lang="en-GB" sz="2400" i="1">
                              <a:latin typeface="Cambria Math" panose="02040503050406030204" pitchFamily="18" charset="0"/>
                            </a:rPr>
                            <m:t>⊗</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𝐸</m:t>
                                  </m:r>
                                </m:e>
                                <m:sub>
                                  <m:r>
                                    <a:rPr lang="en-GB" sz="2400" i="1">
                                      <a:latin typeface="Cambria Math" panose="02040503050406030204" pitchFamily="18" charset="0"/>
                                    </a:rPr>
                                    <m:t>𝑖</m:t>
                                  </m:r>
                                </m:sub>
                              </m:sSub>
                              <m:r>
                                <a:rPr lang="en-GB" sz="2400" i="1">
                                  <a:latin typeface="Cambria Math" panose="02040503050406030204" pitchFamily="18" charset="0"/>
                                </a:rPr>
                                <m:t>𝜌</m:t>
                              </m:r>
                              <m:sSubSup>
                                <m:sSubSupPr>
                                  <m:ctrlPr>
                                    <a:rPr lang="en-GB" sz="2400" i="1">
                                      <a:latin typeface="Cambria Math" panose="02040503050406030204" pitchFamily="18" charset="0"/>
                                    </a:rPr>
                                  </m:ctrlPr>
                                </m:sSubSupPr>
                                <m:e>
                                  <m:r>
                                    <a:rPr lang="en-GB" sz="2400" i="1">
                                      <a:latin typeface="Cambria Math" panose="02040503050406030204" pitchFamily="18" charset="0"/>
                                    </a:rPr>
                                    <m:t>𝐸</m:t>
                                  </m:r>
                                </m:e>
                                <m:sub>
                                  <m:r>
                                    <a:rPr lang="en-GB" sz="2400" i="1">
                                      <a:latin typeface="Cambria Math" panose="02040503050406030204" pitchFamily="18" charset="0"/>
                                    </a:rPr>
                                    <m:t>𝑗</m:t>
                                  </m:r>
                                </m:sub>
                                <m:sup>
                                  <m:r>
                                    <a:rPr lang="en-GB" sz="2400" i="1">
                                      <a:latin typeface="Cambria Math" panose="02040503050406030204" pitchFamily="18" charset="0"/>
                                    </a:rPr>
                                    <m:t>†</m:t>
                                  </m:r>
                                </m:sup>
                              </m:sSubSup>
                            </m:e>
                          </m:d>
                        </m:e>
                      </m:nary>
                    </m:oMath>
                  </m:oMathPara>
                </a14:m>
                <a:endParaRPr lang="en-GB" sz="2400" dirty="0"/>
              </a:p>
            </p:txBody>
          </p:sp>
        </mc:Choice>
        <mc:Fallback xmlns="">
          <p:sp>
            <p:nvSpPr>
              <p:cNvPr id="5" name="TextBox 4">
                <a:extLst>
                  <a:ext uri="{FF2B5EF4-FFF2-40B4-BE49-F238E27FC236}">
                    <a16:creationId xmlns:a16="http://schemas.microsoft.com/office/drawing/2014/main" id="{332CFFC5-3D72-5C54-0507-F4798DD6050E}"/>
                  </a:ext>
                </a:extLst>
              </p:cNvPr>
              <p:cNvSpPr txBox="1">
                <a:spLocks noRot="1" noChangeAspect="1" noMove="1" noResize="1" noEditPoints="1" noAdjustHandles="1" noChangeArrowheads="1" noChangeShapeType="1" noTextEdit="1"/>
              </p:cNvSpPr>
              <p:nvPr/>
            </p:nvSpPr>
            <p:spPr>
              <a:xfrm>
                <a:off x="4651853" y="3860990"/>
                <a:ext cx="3665179" cy="1030347"/>
              </a:xfrm>
              <a:prstGeom prst="rect">
                <a:avLst/>
              </a:prstGeom>
              <a:blipFill>
                <a:blip r:embed="rId5"/>
                <a:stretch>
                  <a:fillRect l="-29412" t="-124390" b="-169512"/>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0EC19F0E-750A-428E-BD00-B1ED05D074D5}"/>
              </a:ext>
            </a:extLst>
          </p:cNvPr>
          <p:cNvSpPr txBox="1"/>
          <p:nvPr/>
        </p:nvSpPr>
        <p:spPr>
          <a:xfrm>
            <a:off x="6568157" y="6490642"/>
            <a:ext cx="5034455" cy="461665"/>
          </a:xfrm>
          <a:prstGeom prst="rect">
            <a:avLst/>
          </a:prstGeom>
          <a:noFill/>
        </p:spPr>
        <p:txBody>
          <a:bodyPr wrap="square">
            <a:spAutoFit/>
          </a:bodyPr>
          <a:lstStyle/>
          <a:p>
            <a:r>
              <a:rPr lang="en-GB" sz="2400" i="0" dirty="0">
                <a:solidFill>
                  <a:schemeClr val="bg1">
                    <a:lumMod val="50000"/>
                  </a:schemeClr>
                </a:solidFill>
                <a:effectLst/>
              </a:rPr>
              <a:t>arXiv:2402.07866  TQC24, QCTiP</a:t>
            </a:r>
            <a:r>
              <a:rPr lang="en-GB" sz="2400" dirty="0">
                <a:solidFill>
                  <a:schemeClr val="bg1">
                    <a:lumMod val="50000"/>
                  </a:schemeClr>
                </a:solidFill>
              </a:rPr>
              <a:t>24</a:t>
            </a:r>
            <a:endParaRPr lang="en-GB" sz="2400" i="0" dirty="0">
              <a:solidFill>
                <a:schemeClr val="bg1">
                  <a:lumMod val="50000"/>
                </a:schemeClr>
              </a:solidFill>
              <a:effectLst/>
            </a:endParaRPr>
          </a:p>
        </p:txBody>
      </p:sp>
    </p:spTree>
    <p:extLst>
      <p:ext uri="{BB962C8B-B14F-4D97-AF65-F5344CB8AC3E}">
        <p14:creationId xmlns:p14="http://schemas.microsoft.com/office/powerpoint/2010/main" val="2580125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DF8CB9-E3BB-09A1-A45D-F08AA6BB70A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2E77EE0-CAC2-9FDF-BEBD-DCA6A17F699A}"/>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B3105C98-80D3-ADF3-A808-01DB6BA6D0B2}"/>
              </a:ext>
            </a:extLst>
          </p:cNvPr>
          <p:cNvSpPr>
            <a:spLocks noGrp="1"/>
          </p:cNvSpPr>
          <p:nvPr>
            <p:ph type="title"/>
          </p:nvPr>
        </p:nvSpPr>
        <p:spPr>
          <a:xfrm>
            <a:off x="269822" y="-3201"/>
            <a:ext cx="10245777" cy="1019331"/>
          </a:xfrm>
        </p:spPr>
        <p:txBody>
          <a:bodyPr/>
          <a:lstStyle/>
          <a:p>
            <a:r>
              <a:rPr lang="en-GB" dirty="0">
                <a:solidFill>
                  <a:schemeClr val="bg1"/>
                </a:solidFill>
              </a:rPr>
              <a:t>Multiple codes</a:t>
            </a:r>
          </a:p>
        </p:txBody>
      </p:sp>
      <p:sp>
        <p:nvSpPr>
          <p:cNvPr id="30" name="Slide Number Placeholder 29">
            <a:extLst>
              <a:ext uri="{FF2B5EF4-FFF2-40B4-BE49-F238E27FC236}">
                <a16:creationId xmlns:a16="http://schemas.microsoft.com/office/drawing/2014/main" id="{B4AAF344-A53C-EB94-7DBC-8D1574729BAB}"/>
              </a:ext>
            </a:extLst>
          </p:cNvPr>
          <p:cNvSpPr>
            <a:spLocks noGrp="1"/>
          </p:cNvSpPr>
          <p:nvPr>
            <p:ph type="sldNum" sz="quarter" idx="12"/>
          </p:nvPr>
        </p:nvSpPr>
        <p:spPr/>
        <p:txBody>
          <a:bodyPr/>
          <a:lstStyle/>
          <a:p>
            <a:fld id="{D50EBCAD-E923-4A4A-9845-BD15ACBF54F3}" type="slidenum">
              <a:rPr lang="en-GB" smtClean="0"/>
              <a:t>23</a:t>
            </a:fld>
            <a:endParaRPr lang="en-GB"/>
          </a:p>
        </p:txBody>
      </p:sp>
      <p:pic>
        <p:nvPicPr>
          <p:cNvPr id="5" name="Picture 4" descr="A diagram of a circuit&#10;&#10;Description automatically generated">
            <a:extLst>
              <a:ext uri="{FF2B5EF4-FFF2-40B4-BE49-F238E27FC236}">
                <a16:creationId xmlns:a16="http://schemas.microsoft.com/office/drawing/2014/main" id="{CDD38B2A-8051-57A5-98B4-0C91537591BA}"/>
              </a:ext>
            </a:extLst>
          </p:cNvPr>
          <p:cNvPicPr>
            <a:picLocks noChangeAspect="1"/>
          </p:cNvPicPr>
          <p:nvPr/>
        </p:nvPicPr>
        <p:blipFill>
          <a:blip r:embed="rId3"/>
          <a:stretch>
            <a:fillRect/>
          </a:stretch>
        </p:blipFill>
        <p:spPr>
          <a:xfrm>
            <a:off x="1768313" y="2353057"/>
            <a:ext cx="9134550" cy="2833176"/>
          </a:xfrm>
          <a:prstGeom prst="rect">
            <a:avLst/>
          </a:prstGeom>
        </p:spPr>
      </p:pic>
    </p:spTree>
    <p:extLst>
      <p:ext uri="{BB962C8B-B14F-4D97-AF65-F5344CB8AC3E}">
        <p14:creationId xmlns:p14="http://schemas.microsoft.com/office/powerpoint/2010/main" val="2753614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E67A4-DE93-B420-C01E-5F234D0DF75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5F1983C4-0252-ABFF-0F00-D8947ACD725F}"/>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1357829-BF2C-97BA-FDA1-9E9CCBDA30FC}"/>
              </a:ext>
            </a:extLst>
          </p:cNvPr>
          <p:cNvSpPr>
            <a:spLocks noGrp="1"/>
          </p:cNvSpPr>
          <p:nvPr>
            <p:ph type="title"/>
          </p:nvPr>
        </p:nvSpPr>
        <p:spPr>
          <a:xfrm>
            <a:off x="269822" y="-3201"/>
            <a:ext cx="10245777" cy="1019331"/>
          </a:xfrm>
        </p:spPr>
        <p:txBody>
          <a:bodyPr/>
          <a:lstStyle/>
          <a:p>
            <a:r>
              <a:rPr lang="en-GB" dirty="0">
                <a:solidFill>
                  <a:schemeClr val="bg1"/>
                </a:solidFill>
              </a:rPr>
              <a:t>QEM for </a:t>
            </a:r>
            <a:r>
              <a:rPr lang="en-US" altLang="zh-CN" dirty="0">
                <a:solidFill>
                  <a:schemeClr val="bg1"/>
                </a:solidFill>
              </a:rPr>
              <a:t>S</a:t>
            </a:r>
            <a:r>
              <a:rPr lang="en-GB" dirty="0" err="1">
                <a:solidFill>
                  <a:schemeClr val="bg1"/>
                </a:solidFill>
              </a:rPr>
              <a:t>ampling</a:t>
            </a:r>
            <a:r>
              <a:rPr lang="zh-CN" altLang="en-US" dirty="0">
                <a:solidFill>
                  <a:schemeClr val="bg1"/>
                </a:solidFill>
              </a:rPr>
              <a:t> </a:t>
            </a:r>
            <a:r>
              <a:rPr lang="en-US" altLang="zh-CN" dirty="0">
                <a:solidFill>
                  <a:schemeClr val="bg1"/>
                </a:solidFill>
              </a:rPr>
              <a:t>Algorithm</a:t>
            </a:r>
            <a:endParaRPr lang="en-GB" dirty="0">
              <a:solidFill>
                <a:schemeClr val="bg1"/>
              </a:solidFill>
            </a:endParaRP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3FCBDDEE-8D94-139B-AF41-09B6D610D98A}"/>
                  </a:ext>
                </a:extLst>
              </p:cNvPr>
              <p:cNvSpPr>
                <a:spLocks noGrp="1"/>
              </p:cNvSpPr>
              <p:nvPr>
                <p:ph idx="1"/>
              </p:nvPr>
            </p:nvSpPr>
            <p:spPr>
              <a:xfrm>
                <a:off x="838200" y="1443789"/>
                <a:ext cx="10515600" cy="4733174"/>
              </a:xfrm>
            </p:spPr>
            <p:txBody>
              <a:bodyPr>
                <a:normAutofit/>
              </a:bodyPr>
              <a:lstStyle/>
              <a:p>
                <a:pPr>
                  <a:buClr>
                    <a:schemeClr val="tx1"/>
                  </a:buClr>
                </a:pPr>
                <a:r>
                  <a:rPr lang="en-GB" dirty="0"/>
                  <a:t>QEM: Trying to approximate noiseless expectation value </a:t>
                </a:r>
                <a14:m>
                  <m:oMath xmlns:m="http://schemas.openxmlformats.org/officeDocument/2006/math">
                    <m:r>
                      <m:rPr>
                        <m:sty m:val="p"/>
                      </m:rPr>
                      <a:rPr lang="en-GB" sz="2800" b="0" i="0" smtClean="0">
                        <a:latin typeface="Cambria Math" panose="02040503050406030204" pitchFamily="18" charset="0"/>
                      </a:rPr>
                      <m:t>Tr</m:t>
                    </m:r>
                    <m:d>
                      <m:dPr>
                        <m:ctrlPr>
                          <a:rPr lang="en-GB" sz="2800" b="0" i="1" smtClean="0">
                            <a:latin typeface="Cambria Math" panose="02040503050406030204" pitchFamily="18" charset="0"/>
                          </a:rPr>
                        </m:ctrlPr>
                      </m:dPr>
                      <m:e>
                        <m:r>
                          <a:rPr lang="en-GB" sz="2800" b="0" i="1" smtClean="0">
                            <a:latin typeface="Cambria Math" panose="02040503050406030204" pitchFamily="18" charset="0"/>
                          </a:rPr>
                          <m:t>𝑂</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𝜌</m:t>
                            </m:r>
                          </m:e>
                          <m:sub>
                            <m:r>
                              <a:rPr lang="en-GB" sz="2800" b="0" i="1" smtClean="0">
                                <a:latin typeface="Cambria Math" panose="02040503050406030204" pitchFamily="18" charset="0"/>
                              </a:rPr>
                              <m:t>0</m:t>
                            </m:r>
                          </m:sub>
                        </m:sSub>
                      </m:e>
                    </m:d>
                  </m:oMath>
                </a14:m>
                <a:r>
                  <a:rPr lang="en-GB" dirty="0"/>
                  <a:t> using </a:t>
                </a:r>
                <a14:m>
                  <m:oMath xmlns:m="http://schemas.openxmlformats.org/officeDocument/2006/math">
                    <m:r>
                      <m:rPr>
                        <m:sty m:val="p"/>
                      </m:rPr>
                      <a:rPr lang="en-GB">
                        <a:latin typeface="Cambria Math" panose="02040503050406030204" pitchFamily="18" charset="0"/>
                      </a:rPr>
                      <m:t>Tr</m:t>
                    </m:r>
                    <m:r>
                      <a:rPr lang="en-GB" i="1">
                        <a:latin typeface="Cambria Math" panose="02040503050406030204" pitchFamily="18" charset="0"/>
                      </a:rPr>
                      <m:t>(</m:t>
                    </m:r>
                    <m:r>
                      <a:rPr lang="en-GB" i="1">
                        <a:latin typeface="Cambria Math" panose="02040503050406030204" pitchFamily="18" charset="0"/>
                      </a:rPr>
                      <m:t>𝑂</m:t>
                    </m:r>
                    <m:sSub>
                      <m:sSubPr>
                        <m:ctrlPr>
                          <a:rPr lang="en-GB" i="1">
                            <a:latin typeface="Cambria Math" panose="02040503050406030204" pitchFamily="18" charset="0"/>
                          </a:rPr>
                        </m:ctrlPr>
                      </m:sSubPr>
                      <m:e>
                        <m:r>
                          <a:rPr lang="en-GB" i="1">
                            <a:latin typeface="Cambria Math" panose="02040503050406030204" pitchFamily="18" charset="0"/>
                          </a:rPr>
                          <m:t>𝜌</m:t>
                        </m:r>
                      </m:e>
                      <m:sub>
                        <m:r>
                          <a:rPr lang="en-GB" b="0" i="1" smtClean="0">
                            <a:latin typeface="Cambria Math" panose="02040503050406030204" pitchFamily="18" charset="0"/>
                          </a:rPr>
                          <m:t>𝑒𝑚</m:t>
                        </m:r>
                      </m:sub>
                    </m:sSub>
                    <m:r>
                      <a:rPr lang="en-GB" i="1">
                        <a:latin typeface="Cambria Math" panose="02040503050406030204" pitchFamily="18" charset="0"/>
                      </a:rPr>
                      <m:t>)</m:t>
                    </m:r>
                  </m:oMath>
                </a14:m>
                <a:endParaRPr lang="en-GB" dirty="0"/>
              </a:p>
              <a:p>
                <a:pPr>
                  <a:buClr>
                    <a:schemeClr val="tx1"/>
                  </a:buClr>
                </a:pPr>
                <a:r>
                  <a:rPr lang="en-GB" dirty="0"/>
                  <a:t>How can we apply this to sampling-based algorithm like QPE?</a:t>
                </a:r>
              </a:p>
              <a:p>
                <a:pPr>
                  <a:buClr>
                    <a:schemeClr val="tx1"/>
                  </a:buClr>
                </a:pPr>
                <a:endParaRPr lang="en-GB" dirty="0"/>
              </a:p>
              <a:p>
                <a:pPr>
                  <a:buClr>
                    <a:schemeClr val="tx1"/>
                  </a:buClr>
                </a:pPr>
                <a:r>
                  <a:rPr lang="en-GB" dirty="0"/>
                  <a:t>Insight 1: the probability of obtaining a given output string </a:t>
                </a:r>
                <a14:m>
                  <m:oMath xmlns:m="http://schemas.openxmlformats.org/officeDocument/2006/math">
                    <m:r>
                      <a:rPr lang="en-GB" b="0" i="1" smtClean="0">
                        <a:latin typeface="Cambria Math" panose="02040503050406030204" pitchFamily="18" charset="0"/>
                      </a:rPr>
                      <m:t>𝑧</m:t>
                    </m:r>
                  </m:oMath>
                </a14:m>
                <a:r>
                  <a:rPr lang="en-GB" dirty="0"/>
                  <a:t> is simply the expectation value of the observable </a:t>
                </a:r>
                <a14:m>
                  <m:oMath xmlns:m="http://schemas.openxmlformats.org/officeDocument/2006/math">
                    <m:sSub>
                      <m:sSubPr>
                        <m:ctrlPr>
                          <a:rPr lang="en-GB" i="1">
                            <a:latin typeface="Cambria Math" panose="02040503050406030204" pitchFamily="18" charset="0"/>
                          </a:rPr>
                        </m:ctrlPr>
                      </m:sSubPr>
                      <m:e>
                        <m:r>
                          <m:rPr>
                            <m:sty m:val="p"/>
                          </m:rPr>
                          <a:rPr lang="en-GB">
                            <a:latin typeface="Cambria Math" panose="02040503050406030204" pitchFamily="18" charset="0"/>
                          </a:rPr>
                          <m:t>Π</m:t>
                        </m:r>
                      </m:e>
                      <m:sub>
                        <m:r>
                          <a:rPr lang="en-GB" i="1">
                            <a:latin typeface="Cambria Math" panose="02040503050406030204" pitchFamily="18" charset="0"/>
                          </a:rPr>
                          <m:t>𝑧</m:t>
                        </m:r>
                      </m:sub>
                    </m:sSub>
                    <m:r>
                      <a:rPr lang="en-GB" i="1">
                        <a:latin typeface="Cambria Math" panose="02040503050406030204" pitchFamily="18" charset="0"/>
                      </a:rPr>
                      <m:t>=|</m:t>
                    </m:r>
                    <m:r>
                      <a:rPr lang="en-GB" i="1">
                        <a:latin typeface="Cambria Math" panose="02040503050406030204" pitchFamily="18" charset="0"/>
                      </a:rPr>
                      <m:t>𝑧</m:t>
                    </m:r>
                    <m:r>
                      <a:rPr lang="en-GB" i="1">
                        <a:latin typeface="Cambria Math" panose="02040503050406030204" pitchFamily="18" charset="0"/>
                      </a:rPr>
                      <m:t>⟩⟨</m:t>
                    </m:r>
                    <m:r>
                      <a:rPr lang="en-GB" i="1">
                        <a:latin typeface="Cambria Math" panose="02040503050406030204" pitchFamily="18" charset="0"/>
                      </a:rPr>
                      <m:t>𝑧</m:t>
                    </m:r>
                    <m:r>
                      <a:rPr lang="en-GB" i="1">
                        <a:latin typeface="Cambria Math" panose="02040503050406030204" pitchFamily="18" charset="0"/>
                      </a:rPr>
                      <m:t>|.</m:t>
                    </m:r>
                  </m:oMath>
                </a14:m>
                <a:r>
                  <a:rPr lang="en-GB" dirty="0"/>
                  <a:t> </a:t>
                </a:r>
              </a:p>
              <a:p>
                <a:pPr>
                  <a:buClr>
                    <a:schemeClr val="tx1"/>
                  </a:buClr>
                </a:pPr>
                <a:r>
                  <a:rPr lang="en-GB" dirty="0"/>
                  <a:t>i.e. the ideal output distribution is</a:t>
                </a:r>
                <a:endParaRPr lang="en-GB" b="0" dirty="0"/>
              </a:p>
              <a:p>
                <a:pPr marL="0" indent="0">
                  <a:buClr>
                    <a:schemeClr val="tx1"/>
                  </a:buClr>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0</m:t>
                          </m:r>
                        </m:sub>
                      </m:sSub>
                      <m:d>
                        <m:dPr>
                          <m:ctrlPr>
                            <a:rPr lang="en-GB" b="0" i="1" smtClean="0">
                              <a:latin typeface="Cambria Math" panose="02040503050406030204" pitchFamily="18" charset="0"/>
                            </a:rPr>
                          </m:ctrlPr>
                        </m:dPr>
                        <m:e>
                          <m:r>
                            <m:rPr>
                              <m:sty m:val="p"/>
                            </m:rPr>
                            <a:rPr lang="en-GB" b="0" i="0" smtClean="0">
                              <a:latin typeface="Cambria Math" panose="02040503050406030204" pitchFamily="18" charset="0"/>
                            </a:rPr>
                            <m:t>z</m:t>
                          </m:r>
                        </m:e>
                      </m:d>
                      <m:r>
                        <a:rPr lang="en-GB" b="0" i="0" smtClean="0">
                          <a:latin typeface="Cambria Math" panose="02040503050406030204" pitchFamily="18" charset="0"/>
                        </a:rPr>
                        <m:t>=</m:t>
                      </m:r>
                      <m:r>
                        <m:rPr>
                          <m:sty m:val="p"/>
                        </m:rPr>
                        <a:rPr lang="en-GB" sz="2800" b="0" i="0" smtClean="0">
                          <a:latin typeface="Cambria Math" panose="02040503050406030204" pitchFamily="18" charset="0"/>
                        </a:rPr>
                        <m:t>Tr</m:t>
                      </m:r>
                      <m:d>
                        <m:dPr>
                          <m:ctrlPr>
                            <a:rPr lang="en-GB" sz="2800" b="0" i="1" smtClean="0">
                              <a:latin typeface="Cambria Math" panose="02040503050406030204" pitchFamily="18" charset="0"/>
                            </a:rPr>
                          </m:ctrlPr>
                        </m:dPr>
                        <m:e>
                          <m:sSub>
                            <m:sSubPr>
                              <m:ctrlPr>
                                <a:rPr lang="en-GB" i="1">
                                  <a:latin typeface="Cambria Math" panose="02040503050406030204" pitchFamily="18" charset="0"/>
                                </a:rPr>
                              </m:ctrlPr>
                            </m:sSubPr>
                            <m:e>
                              <m:r>
                                <m:rPr>
                                  <m:sty m:val="p"/>
                                </m:rPr>
                                <a:rPr lang="en-GB">
                                  <a:latin typeface="Cambria Math" panose="02040503050406030204" pitchFamily="18" charset="0"/>
                                </a:rPr>
                                <m:t>Π</m:t>
                              </m:r>
                            </m:e>
                            <m:sub>
                              <m:r>
                                <a:rPr lang="en-GB" i="1">
                                  <a:latin typeface="Cambria Math" panose="02040503050406030204" pitchFamily="18" charset="0"/>
                                </a:rPr>
                                <m:t>𝑧</m:t>
                              </m:r>
                            </m:sub>
                          </m:sSub>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𝜌</m:t>
                              </m:r>
                            </m:e>
                            <m:sub>
                              <m:r>
                                <a:rPr lang="en-GB" sz="2800" b="0" i="1" smtClean="0">
                                  <a:latin typeface="Cambria Math" panose="02040503050406030204" pitchFamily="18" charset="0"/>
                                </a:rPr>
                                <m:t>0</m:t>
                              </m:r>
                            </m:sub>
                          </m:sSub>
                        </m:e>
                      </m:d>
                    </m:oMath>
                  </m:oMathPara>
                </a14:m>
                <a:endParaRPr lang="en-GB" dirty="0"/>
              </a:p>
              <a:p>
                <a:pPr marL="0" indent="0">
                  <a:buClr>
                    <a:schemeClr val="tx1"/>
                  </a:buClr>
                  <a:buNone/>
                </a:pPr>
                <a:r>
                  <a:rPr lang="en-GB" dirty="0"/>
                  <a:t>and the error-mitigated distribution is</a:t>
                </a:r>
              </a:p>
              <a:p>
                <a:pPr marL="0" indent="0">
                  <a:buClr>
                    <a:schemeClr val="tx1"/>
                  </a:buClr>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𝑒𝑚</m:t>
                          </m:r>
                        </m:sub>
                      </m:sSub>
                      <m:d>
                        <m:dPr>
                          <m:ctrlPr>
                            <a:rPr lang="en-GB" b="0" i="1" smtClean="0">
                              <a:latin typeface="Cambria Math" panose="02040503050406030204" pitchFamily="18" charset="0"/>
                            </a:rPr>
                          </m:ctrlPr>
                        </m:dPr>
                        <m:e>
                          <m:r>
                            <m:rPr>
                              <m:sty m:val="p"/>
                            </m:rPr>
                            <a:rPr lang="en-GB" b="0" i="0" smtClean="0">
                              <a:latin typeface="Cambria Math" panose="02040503050406030204" pitchFamily="18" charset="0"/>
                            </a:rPr>
                            <m:t>z</m:t>
                          </m:r>
                        </m:e>
                      </m:d>
                      <m:r>
                        <a:rPr lang="en-GB" b="0" i="0" smtClean="0">
                          <a:latin typeface="Cambria Math" panose="02040503050406030204" pitchFamily="18" charset="0"/>
                        </a:rPr>
                        <m:t>=</m:t>
                      </m:r>
                      <m:r>
                        <m:rPr>
                          <m:sty m:val="p"/>
                        </m:rPr>
                        <a:rPr lang="en-GB" sz="2800" b="0" i="0" smtClean="0">
                          <a:latin typeface="Cambria Math" panose="02040503050406030204" pitchFamily="18" charset="0"/>
                        </a:rPr>
                        <m:t>Tr</m:t>
                      </m:r>
                      <m:d>
                        <m:dPr>
                          <m:ctrlPr>
                            <a:rPr lang="en-GB" sz="2800" b="0" i="1" smtClean="0">
                              <a:latin typeface="Cambria Math" panose="02040503050406030204" pitchFamily="18" charset="0"/>
                            </a:rPr>
                          </m:ctrlPr>
                        </m:dPr>
                        <m:e>
                          <m:sSub>
                            <m:sSubPr>
                              <m:ctrlPr>
                                <a:rPr lang="en-GB" i="1">
                                  <a:latin typeface="Cambria Math" panose="02040503050406030204" pitchFamily="18" charset="0"/>
                                </a:rPr>
                              </m:ctrlPr>
                            </m:sSubPr>
                            <m:e>
                              <m:r>
                                <m:rPr>
                                  <m:sty m:val="p"/>
                                </m:rPr>
                                <a:rPr lang="en-GB">
                                  <a:latin typeface="Cambria Math" panose="02040503050406030204" pitchFamily="18" charset="0"/>
                                </a:rPr>
                                <m:t>Π</m:t>
                              </m:r>
                            </m:e>
                            <m:sub>
                              <m:r>
                                <a:rPr lang="en-GB" b="0" i="1" smtClean="0">
                                  <a:latin typeface="Cambria Math" panose="02040503050406030204" pitchFamily="18" charset="0"/>
                                </a:rPr>
                                <m:t>𝑧</m:t>
                              </m:r>
                            </m:sub>
                          </m:sSub>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𝜌</m:t>
                              </m:r>
                            </m:e>
                            <m:sub>
                              <m:r>
                                <a:rPr lang="en-GB" i="1">
                                  <a:latin typeface="Cambria Math" panose="02040503050406030204" pitchFamily="18" charset="0"/>
                                </a:rPr>
                                <m:t>𝑒𝑚</m:t>
                              </m:r>
                            </m:sub>
                          </m:sSub>
                        </m:e>
                      </m:d>
                    </m:oMath>
                  </m:oMathPara>
                </a14:m>
                <a:endParaRPr lang="en-GB" dirty="0"/>
              </a:p>
              <a:p>
                <a:pPr marL="0" indent="0">
                  <a:buClr>
                    <a:schemeClr val="tx1"/>
                  </a:buClr>
                  <a:buNone/>
                </a:pPr>
                <a:endParaRPr lang="en-GB" dirty="0"/>
              </a:p>
              <a:p>
                <a:pPr marL="0" indent="0">
                  <a:buClr>
                    <a:schemeClr val="tx1"/>
                  </a:buClr>
                  <a:buNone/>
                </a:pPr>
                <a:endParaRPr lang="en-GB" dirty="0"/>
              </a:p>
            </p:txBody>
          </p:sp>
        </mc:Choice>
        <mc:Fallback xmlns="">
          <p:sp>
            <p:nvSpPr>
              <p:cNvPr id="19" name="Content Placeholder 18">
                <a:extLst>
                  <a:ext uri="{FF2B5EF4-FFF2-40B4-BE49-F238E27FC236}">
                    <a16:creationId xmlns:a16="http://schemas.microsoft.com/office/drawing/2014/main" id="{4F18E816-F987-E8BE-13F8-A3E5918DA17F}"/>
                  </a:ext>
                </a:extLst>
              </p:cNvPr>
              <p:cNvSpPr>
                <a:spLocks noGrp="1" noRot="1" noChangeAspect="1" noMove="1" noResize="1" noEditPoints="1" noAdjustHandles="1" noChangeArrowheads="1" noChangeShapeType="1" noTextEdit="1"/>
              </p:cNvSpPr>
              <p:nvPr>
                <p:ph idx="1"/>
              </p:nvPr>
            </p:nvSpPr>
            <p:spPr>
              <a:xfrm>
                <a:off x="838200" y="1443789"/>
                <a:ext cx="10515600" cy="4733174"/>
              </a:xfrm>
              <a:blipFill>
                <a:blip r:embed="rId4"/>
                <a:stretch>
                  <a:fillRect l="-1206" t="-2139" r="-724"/>
                </a:stretch>
              </a:blipFill>
            </p:spPr>
            <p:txBody>
              <a:bodyPr/>
              <a:lstStyle/>
              <a:p>
                <a:r>
                  <a:rPr lang="en-GB">
                    <a:noFill/>
                  </a:rPr>
                  <a:t> </a:t>
                </a:r>
              </a:p>
            </p:txBody>
          </p:sp>
        </mc:Fallback>
      </mc:AlternateContent>
      <p:sp>
        <p:nvSpPr>
          <p:cNvPr id="26" name="Slide Number Placeholder 25">
            <a:extLst>
              <a:ext uri="{FF2B5EF4-FFF2-40B4-BE49-F238E27FC236}">
                <a16:creationId xmlns:a16="http://schemas.microsoft.com/office/drawing/2014/main" id="{B0A48941-A89D-E73B-3211-47D2234B5C2C}"/>
              </a:ext>
            </a:extLst>
          </p:cNvPr>
          <p:cNvSpPr>
            <a:spLocks noGrp="1"/>
          </p:cNvSpPr>
          <p:nvPr>
            <p:ph type="sldNum" sz="quarter" idx="12"/>
          </p:nvPr>
        </p:nvSpPr>
        <p:spPr/>
        <p:txBody>
          <a:bodyPr/>
          <a:lstStyle/>
          <a:p>
            <a:fld id="{D50EBCAD-E923-4A4A-9845-BD15ACBF54F3}" type="slidenum">
              <a:rPr lang="en-GB" smtClean="0"/>
              <a:t>24</a:t>
            </a:fld>
            <a:endParaRPr lang="en-GB"/>
          </a:p>
        </p:txBody>
      </p:sp>
      <p:sp>
        <p:nvSpPr>
          <p:cNvPr id="3" name="TextBox 2">
            <a:extLst>
              <a:ext uri="{FF2B5EF4-FFF2-40B4-BE49-F238E27FC236}">
                <a16:creationId xmlns:a16="http://schemas.microsoft.com/office/drawing/2014/main" id="{B9B21EC1-A642-55BC-46F8-4B7B6B4DE85E}"/>
              </a:ext>
            </a:extLst>
          </p:cNvPr>
          <p:cNvSpPr txBox="1"/>
          <p:nvPr/>
        </p:nvSpPr>
        <p:spPr>
          <a:xfrm>
            <a:off x="7433442" y="6356350"/>
            <a:ext cx="3920358" cy="461665"/>
          </a:xfrm>
          <a:prstGeom prst="rect">
            <a:avLst/>
          </a:prstGeom>
          <a:noFill/>
        </p:spPr>
        <p:txBody>
          <a:bodyPr wrap="square">
            <a:spAutoFit/>
          </a:bodyPr>
          <a:lstStyle/>
          <a:p>
            <a:r>
              <a:rPr lang="en-GB" sz="2400" i="0" dirty="0">
                <a:solidFill>
                  <a:schemeClr val="bg1">
                    <a:lumMod val="50000"/>
                  </a:schemeClr>
                </a:solidFill>
                <a:effectLst/>
              </a:rPr>
              <a:t>arXiv:2502.11285   QCTiP25</a:t>
            </a:r>
          </a:p>
        </p:txBody>
      </p:sp>
    </p:spTree>
    <p:custDataLst>
      <p:tags r:id="rId1"/>
    </p:custDataLst>
    <p:extLst>
      <p:ext uri="{BB962C8B-B14F-4D97-AF65-F5344CB8AC3E}">
        <p14:creationId xmlns:p14="http://schemas.microsoft.com/office/powerpoint/2010/main" val="292478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EF1EF-766C-40F2-E20E-DE150B21FBC0}"/>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081C224-49FE-1C63-490C-35D3E265C48D}"/>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A3426B88-7CEB-6597-9652-6B03F8C75A80}"/>
              </a:ext>
            </a:extLst>
          </p:cNvPr>
          <p:cNvSpPr>
            <a:spLocks noGrp="1"/>
          </p:cNvSpPr>
          <p:nvPr>
            <p:ph type="title"/>
          </p:nvPr>
        </p:nvSpPr>
        <p:spPr>
          <a:xfrm>
            <a:off x="269822" y="-3201"/>
            <a:ext cx="10245777" cy="1019331"/>
          </a:xfrm>
        </p:spPr>
        <p:txBody>
          <a:bodyPr/>
          <a:lstStyle/>
          <a:p>
            <a:r>
              <a:rPr lang="en-GB" dirty="0">
                <a:solidFill>
                  <a:schemeClr val="bg1"/>
                </a:solidFill>
              </a:rPr>
              <a:t>QEM for </a:t>
            </a:r>
            <a:r>
              <a:rPr lang="en-US" altLang="zh-CN" dirty="0">
                <a:solidFill>
                  <a:schemeClr val="bg1"/>
                </a:solidFill>
              </a:rPr>
              <a:t>S</a:t>
            </a:r>
            <a:r>
              <a:rPr lang="en-GB" dirty="0" err="1">
                <a:solidFill>
                  <a:schemeClr val="bg1"/>
                </a:solidFill>
              </a:rPr>
              <a:t>ampling</a:t>
            </a:r>
            <a:r>
              <a:rPr lang="zh-CN" altLang="en-US" dirty="0">
                <a:solidFill>
                  <a:schemeClr val="bg1"/>
                </a:solidFill>
              </a:rPr>
              <a:t> </a:t>
            </a:r>
            <a:r>
              <a:rPr lang="en-US" altLang="zh-CN" dirty="0">
                <a:solidFill>
                  <a:schemeClr val="bg1"/>
                </a:solidFill>
              </a:rPr>
              <a:t>Algorithm</a:t>
            </a:r>
            <a:endParaRPr lang="en-GB" dirty="0">
              <a:solidFill>
                <a:schemeClr val="bg1"/>
              </a:solidFill>
            </a:endParaRP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538A83E5-3F12-C0EB-5A0A-87142955DCD1}"/>
                  </a:ext>
                </a:extLst>
              </p:cNvPr>
              <p:cNvSpPr>
                <a:spLocks noGrp="1"/>
              </p:cNvSpPr>
              <p:nvPr>
                <p:ph idx="1"/>
              </p:nvPr>
            </p:nvSpPr>
            <p:spPr>
              <a:xfrm>
                <a:off x="838200" y="1443789"/>
                <a:ext cx="10515600" cy="4733174"/>
              </a:xfrm>
            </p:spPr>
            <p:txBody>
              <a:bodyPr>
                <a:normAutofit/>
              </a:bodyPr>
              <a:lstStyle/>
              <a:p>
                <a:pPr>
                  <a:buClr>
                    <a:schemeClr val="tx1"/>
                  </a:buClr>
                </a:pPr>
                <a:r>
                  <a:rPr lang="en-GB" dirty="0"/>
                  <a:t>However, there are exponentially many observable </a:t>
                </a:r>
                <a14:m>
                  <m:oMath xmlns:m="http://schemas.openxmlformats.org/officeDocument/2006/math">
                    <m:sSub>
                      <m:sSubPr>
                        <m:ctrlPr>
                          <a:rPr lang="en-GB" i="1">
                            <a:latin typeface="Cambria Math" panose="02040503050406030204" pitchFamily="18" charset="0"/>
                          </a:rPr>
                        </m:ctrlPr>
                      </m:sSubPr>
                      <m:e>
                        <m:r>
                          <m:rPr>
                            <m:sty m:val="p"/>
                          </m:rPr>
                          <a:rPr lang="en-GB">
                            <a:latin typeface="Cambria Math" panose="02040503050406030204" pitchFamily="18" charset="0"/>
                          </a:rPr>
                          <m:t>Π</m:t>
                        </m:r>
                      </m:e>
                      <m:sub>
                        <m:r>
                          <a:rPr lang="en-GB" i="1">
                            <a:latin typeface="Cambria Math" panose="02040503050406030204" pitchFamily="18" charset="0"/>
                          </a:rPr>
                          <m:t>𝑧</m:t>
                        </m:r>
                      </m:sub>
                    </m:sSub>
                  </m:oMath>
                </a14:m>
                <a:r>
                  <a:rPr lang="en-GB" dirty="0"/>
                  <a:t>! </a:t>
                </a:r>
              </a:p>
              <a:p>
                <a:pPr>
                  <a:buClr>
                    <a:schemeClr val="tx1"/>
                  </a:buClr>
                </a:pPr>
                <a:endParaRPr lang="en-GB" dirty="0"/>
              </a:p>
              <a:p>
                <a:pPr>
                  <a:buClr>
                    <a:schemeClr val="tx1"/>
                  </a:buClr>
                </a:pPr>
                <a:r>
                  <a:rPr lang="en-GB" dirty="0"/>
                  <a:t>Insight 2: by running the circuit and measure in the computational basis which output the string </a:t>
                </a:r>
                <a14:m>
                  <m:oMath xmlns:m="http://schemas.openxmlformats.org/officeDocument/2006/math">
                    <m:r>
                      <a:rPr lang="en-GB" b="0" i="1" smtClean="0">
                        <a:latin typeface="Cambria Math" panose="02040503050406030204" pitchFamily="18" charset="0"/>
                      </a:rPr>
                      <m:t>𝑧</m:t>
                    </m:r>
                    <m:r>
                      <a:rPr lang="en-GB" b="0" i="1" smtClean="0">
                        <a:latin typeface="Cambria Math" panose="02040503050406030204" pitchFamily="18" charset="0"/>
                      </a:rPr>
                      <m:t>′</m:t>
                    </m:r>
                  </m:oMath>
                </a14:m>
                <a:r>
                  <a:rPr lang="en-GB" dirty="0"/>
                  <a:t> in a given run, we have actually obtain a sample for </a:t>
                </a:r>
                <a:r>
                  <a:rPr lang="en-GB" dirty="0">
                    <a:solidFill>
                      <a:schemeClr val="accent2"/>
                    </a:solidFill>
                  </a:rPr>
                  <a:t>all</a:t>
                </a:r>
                <a:r>
                  <a:rPr lang="en-GB" dirty="0"/>
                  <a:t> </a:t>
                </a:r>
                <a14:m>
                  <m:oMath xmlns:m="http://schemas.openxmlformats.org/officeDocument/2006/math">
                    <m:sSub>
                      <m:sSubPr>
                        <m:ctrlPr>
                          <a:rPr lang="en-GB" i="1">
                            <a:latin typeface="Cambria Math" panose="02040503050406030204" pitchFamily="18" charset="0"/>
                          </a:rPr>
                        </m:ctrlPr>
                      </m:sSubPr>
                      <m:e>
                        <m:r>
                          <a:rPr lang="en-GB" b="0" i="0" smtClean="0">
                            <a:latin typeface="Cambria Math" panose="02040503050406030204" pitchFamily="18" charset="0"/>
                          </a:rPr>
                          <m:t>{</m:t>
                        </m:r>
                        <m:r>
                          <m:rPr>
                            <m:sty m:val="p"/>
                          </m:rPr>
                          <a:rPr lang="en-GB">
                            <a:latin typeface="Cambria Math" panose="02040503050406030204" pitchFamily="18" charset="0"/>
                          </a:rPr>
                          <m:t>Π</m:t>
                        </m:r>
                      </m:e>
                      <m:sub>
                        <m:r>
                          <a:rPr lang="en-GB" i="1">
                            <a:latin typeface="Cambria Math" panose="02040503050406030204" pitchFamily="18" charset="0"/>
                          </a:rPr>
                          <m:t>𝑧</m:t>
                        </m:r>
                      </m:sub>
                    </m:sSub>
                    <m:r>
                      <a:rPr lang="en-GB" b="0" i="1" smtClean="0">
                        <a:latin typeface="Cambria Math" panose="02040503050406030204" pitchFamily="18" charset="0"/>
                      </a:rPr>
                      <m:t>}</m:t>
                    </m:r>
                  </m:oMath>
                </a14:m>
                <a:r>
                  <a:rPr lang="en-GB" dirty="0"/>
                  <a:t> with </a:t>
                </a:r>
              </a:p>
              <a:p>
                <a:pPr lvl="1">
                  <a:buClr>
                    <a:schemeClr val="tx1"/>
                  </a:buClr>
                </a:pPr>
                <a:r>
                  <a:rPr lang="en-GB" dirty="0"/>
                  <a:t>one sample of 1 for the </a:t>
                </a:r>
                <a14:m>
                  <m:oMath xmlns:m="http://schemas.openxmlformats.org/officeDocument/2006/math">
                    <m:sSub>
                      <m:sSubPr>
                        <m:ctrlPr>
                          <a:rPr lang="en-GB" i="1">
                            <a:latin typeface="Cambria Math" panose="02040503050406030204" pitchFamily="18" charset="0"/>
                          </a:rPr>
                        </m:ctrlPr>
                      </m:sSubPr>
                      <m:e>
                        <m:r>
                          <m:rPr>
                            <m:sty m:val="p"/>
                          </m:rPr>
                          <a:rPr lang="en-GB">
                            <a:latin typeface="Cambria Math" panose="02040503050406030204" pitchFamily="18" charset="0"/>
                          </a:rPr>
                          <m:t>Π</m:t>
                        </m:r>
                      </m:e>
                      <m:sub>
                        <m:r>
                          <a:rPr lang="en-GB" i="1">
                            <a:latin typeface="Cambria Math" panose="02040503050406030204" pitchFamily="18" charset="0"/>
                          </a:rPr>
                          <m:t>𝑧</m:t>
                        </m:r>
                      </m:sub>
                    </m:sSub>
                    <m:r>
                      <a:rPr lang="en-GB" i="1">
                        <a:latin typeface="Cambria Math" panose="02040503050406030204" pitchFamily="18" charset="0"/>
                      </a:rPr>
                      <m:t> </m:t>
                    </m:r>
                  </m:oMath>
                </a14:m>
                <a:r>
                  <a:rPr lang="en-GB" dirty="0"/>
                  <a:t>with </a:t>
                </a:r>
                <a14:m>
                  <m:oMath xmlns:m="http://schemas.openxmlformats.org/officeDocument/2006/math">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𝑧</m:t>
                    </m:r>
                    <m:r>
                      <a:rPr lang="en-GB" b="0" i="1" smtClean="0">
                        <a:latin typeface="Cambria Math" panose="02040503050406030204" pitchFamily="18" charset="0"/>
                      </a:rPr>
                      <m:t>′</m:t>
                    </m:r>
                  </m:oMath>
                </a14:m>
                <a:endParaRPr lang="en-GB" dirty="0"/>
              </a:p>
              <a:p>
                <a:pPr lvl="1">
                  <a:buClr>
                    <a:schemeClr val="tx1"/>
                  </a:buClr>
                </a:pPr>
                <a:r>
                  <a:rPr lang="en-GB" dirty="0"/>
                  <a:t>one sample of 0 for the </a:t>
                </a:r>
                <a14:m>
                  <m:oMath xmlns:m="http://schemas.openxmlformats.org/officeDocument/2006/math">
                    <m:sSub>
                      <m:sSubPr>
                        <m:ctrlPr>
                          <a:rPr lang="en-GB" i="1">
                            <a:latin typeface="Cambria Math" panose="02040503050406030204" pitchFamily="18" charset="0"/>
                          </a:rPr>
                        </m:ctrlPr>
                      </m:sSubPr>
                      <m:e>
                        <m:r>
                          <m:rPr>
                            <m:sty m:val="p"/>
                          </m:rPr>
                          <a:rPr lang="en-GB">
                            <a:latin typeface="Cambria Math" panose="02040503050406030204" pitchFamily="18" charset="0"/>
                          </a:rPr>
                          <m:t>Π</m:t>
                        </m:r>
                      </m:e>
                      <m:sub>
                        <m:r>
                          <a:rPr lang="en-GB" i="1">
                            <a:latin typeface="Cambria Math" panose="02040503050406030204" pitchFamily="18" charset="0"/>
                          </a:rPr>
                          <m:t>𝑧</m:t>
                        </m:r>
                      </m:sub>
                    </m:sSub>
                    <m:r>
                      <a:rPr lang="en-GB" i="1">
                        <a:latin typeface="Cambria Math" panose="02040503050406030204" pitchFamily="18" charset="0"/>
                      </a:rPr>
                      <m:t> </m:t>
                    </m:r>
                  </m:oMath>
                </a14:m>
                <a:r>
                  <a:rPr lang="en-GB" dirty="0"/>
                  <a:t>with </a:t>
                </a:r>
                <a14:m>
                  <m:oMath xmlns:m="http://schemas.openxmlformats.org/officeDocument/2006/math">
                    <m:r>
                      <a:rPr lang="en-GB" i="1">
                        <a:latin typeface="Cambria Math" panose="02040503050406030204" pitchFamily="18" charset="0"/>
                      </a:rPr>
                      <m:t>𝑧</m:t>
                    </m:r>
                    <m:r>
                      <a:rPr lang="en-GB" b="0" i="1" smtClean="0">
                        <a:latin typeface="Cambria Math" panose="02040503050406030204" pitchFamily="18" charset="0"/>
                      </a:rPr>
                      <m:t>≠</m:t>
                    </m:r>
                    <m:r>
                      <a:rPr lang="en-GB" i="1">
                        <a:latin typeface="Cambria Math" panose="02040503050406030204" pitchFamily="18" charset="0"/>
                      </a:rPr>
                      <m:t>𝑧</m:t>
                    </m:r>
                    <m:r>
                      <a:rPr lang="en-GB" i="1">
                        <a:latin typeface="Cambria Math" panose="02040503050406030204" pitchFamily="18" charset="0"/>
                      </a:rPr>
                      <m:t>′</m:t>
                    </m:r>
                  </m:oMath>
                </a14:m>
                <a:endParaRPr lang="en-GB" dirty="0"/>
              </a:p>
              <a:p>
                <a:pPr marL="0" indent="0">
                  <a:buClr>
                    <a:schemeClr val="tx1"/>
                  </a:buClr>
                  <a:buNone/>
                </a:pPr>
                <a:endParaRPr lang="en-GB" dirty="0"/>
              </a:p>
              <a:p>
                <a:pPr marL="0" indent="0">
                  <a:buClr>
                    <a:schemeClr val="tx1"/>
                  </a:buClr>
                  <a:buNone/>
                </a:pPr>
                <a:endParaRPr lang="en-GB" dirty="0"/>
              </a:p>
            </p:txBody>
          </p:sp>
        </mc:Choice>
        <mc:Fallback xmlns="">
          <p:sp>
            <p:nvSpPr>
              <p:cNvPr id="19" name="Content Placeholder 18">
                <a:extLst>
                  <a:ext uri="{FF2B5EF4-FFF2-40B4-BE49-F238E27FC236}">
                    <a16:creationId xmlns:a16="http://schemas.microsoft.com/office/drawing/2014/main" id="{4B16E636-38AB-6C95-2362-EE8FF1D7CF64}"/>
                  </a:ext>
                </a:extLst>
              </p:cNvPr>
              <p:cNvSpPr>
                <a:spLocks noGrp="1" noRot="1" noChangeAspect="1" noMove="1" noResize="1" noEditPoints="1" noAdjustHandles="1" noChangeArrowheads="1" noChangeShapeType="1" noTextEdit="1"/>
              </p:cNvSpPr>
              <p:nvPr>
                <p:ph idx="1"/>
              </p:nvPr>
            </p:nvSpPr>
            <p:spPr>
              <a:xfrm>
                <a:off x="838200" y="1443789"/>
                <a:ext cx="10515600" cy="4733174"/>
              </a:xfrm>
              <a:blipFill>
                <a:blip r:embed="rId4"/>
                <a:stretch>
                  <a:fillRect l="-1086" t="-2139"/>
                </a:stretch>
              </a:blipFill>
            </p:spPr>
            <p:txBody>
              <a:bodyPr/>
              <a:lstStyle/>
              <a:p>
                <a:r>
                  <a:rPr lang="en-GB">
                    <a:noFill/>
                  </a:rPr>
                  <a:t> </a:t>
                </a:r>
              </a:p>
            </p:txBody>
          </p:sp>
        </mc:Fallback>
      </mc:AlternateContent>
      <p:sp>
        <p:nvSpPr>
          <p:cNvPr id="26" name="Slide Number Placeholder 25">
            <a:extLst>
              <a:ext uri="{FF2B5EF4-FFF2-40B4-BE49-F238E27FC236}">
                <a16:creationId xmlns:a16="http://schemas.microsoft.com/office/drawing/2014/main" id="{C5EF5741-B895-D25E-1FB2-75B01F7B6F4E}"/>
              </a:ext>
            </a:extLst>
          </p:cNvPr>
          <p:cNvSpPr>
            <a:spLocks noGrp="1"/>
          </p:cNvSpPr>
          <p:nvPr>
            <p:ph type="sldNum" sz="quarter" idx="12"/>
          </p:nvPr>
        </p:nvSpPr>
        <p:spPr/>
        <p:txBody>
          <a:bodyPr/>
          <a:lstStyle/>
          <a:p>
            <a:fld id="{D50EBCAD-E923-4A4A-9845-BD15ACBF54F3}" type="slidenum">
              <a:rPr lang="en-GB" smtClean="0"/>
              <a:t>25</a:t>
            </a:fld>
            <a:endParaRPr lang="en-GB"/>
          </a:p>
        </p:txBody>
      </p:sp>
    </p:spTree>
    <p:custDataLst>
      <p:tags r:id="rId1"/>
    </p:custDataLst>
    <p:extLst>
      <p:ext uri="{BB962C8B-B14F-4D97-AF65-F5344CB8AC3E}">
        <p14:creationId xmlns:p14="http://schemas.microsoft.com/office/powerpoint/2010/main" val="3685107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037AD3-7B08-6B04-889D-9FF164595DE1}"/>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8D3AE41-7DD7-C494-495E-FB5FD87DB285}"/>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DE24D3E-E608-6781-B4EA-E66AB58B4EBD}"/>
              </a:ext>
            </a:extLst>
          </p:cNvPr>
          <p:cNvSpPr>
            <a:spLocks noGrp="1"/>
          </p:cNvSpPr>
          <p:nvPr>
            <p:ph type="title"/>
          </p:nvPr>
        </p:nvSpPr>
        <p:spPr>
          <a:xfrm>
            <a:off x="269822" y="-3201"/>
            <a:ext cx="10245777" cy="1019331"/>
          </a:xfrm>
        </p:spPr>
        <p:txBody>
          <a:bodyPr/>
          <a:lstStyle/>
          <a:p>
            <a:r>
              <a:rPr lang="en-GB" dirty="0">
                <a:solidFill>
                  <a:schemeClr val="bg1"/>
                </a:solidFill>
              </a:rPr>
              <a:t>QEM for </a:t>
            </a:r>
            <a:r>
              <a:rPr lang="en-US" altLang="zh-CN" dirty="0">
                <a:solidFill>
                  <a:schemeClr val="bg1"/>
                </a:solidFill>
              </a:rPr>
              <a:t>S</a:t>
            </a:r>
            <a:r>
              <a:rPr lang="en-GB" dirty="0" err="1">
                <a:solidFill>
                  <a:schemeClr val="bg1"/>
                </a:solidFill>
              </a:rPr>
              <a:t>ampling</a:t>
            </a:r>
            <a:r>
              <a:rPr lang="zh-CN" altLang="en-US" dirty="0">
                <a:solidFill>
                  <a:schemeClr val="bg1"/>
                </a:solidFill>
              </a:rPr>
              <a:t> </a:t>
            </a:r>
            <a:r>
              <a:rPr lang="en-US" altLang="zh-CN" dirty="0">
                <a:solidFill>
                  <a:schemeClr val="bg1"/>
                </a:solidFill>
              </a:rPr>
              <a:t>Algorithm</a:t>
            </a:r>
            <a:endParaRPr lang="en-GB" dirty="0">
              <a:solidFill>
                <a:schemeClr val="bg1"/>
              </a:solidFill>
            </a:endParaRP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4BE9AF70-4CB5-E41F-030E-CB516A1AAA8F}"/>
                  </a:ext>
                </a:extLst>
              </p:cNvPr>
              <p:cNvSpPr>
                <a:spLocks noGrp="1"/>
              </p:cNvSpPr>
              <p:nvPr>
                <p:ph idx="1"/>
              </p:nvPr>
            </p:nvSpPr>
            <p:spPr>
              <a:xfrm>
                <a:off x="838200" y="1443789"/>
                <a:ext cx="10515600" cy="4733174"/>
              </a:xfrm>
            </p:spPr>
            <p:txBody>
              <a:bodyPr>
                <a:normAutofit lnSpcReduction="10000"/>
              </a:bodyPr>
              <a:lstStyle/>
              <a:p>
                <a:pPr>
                  <a:buClr>
                    <a:schemeClr val="tx1"/>
                  </a:buClr>
                </a:pPr>
                <a:r>
                  <a:rPr lang="en-GB" dirty="0"/>
                  <a:t>What about the sampling overhead? </a:t>
                </a:r>
              </a:p>
              <a:p>
                <a:pPr>
                  <a:buClr>
                    <a:schemeClr val="tx1"/>
                  </a:buClr>
                </a:pPr>
                <a:endParaRPr lang="en-GB" dirty="0"/>
              </a:p>
              <a:p>
                <a:pPr>
                  <a:buClr>
                    <a:schemeClr val="tx1"/>
                  </a:buClr>
                </a:pPr>
                <a:r>
                  <a:rPr lang="en-GB" dirty="0"/>
                  <a:t>For a given number of circuit runs, the total variance achieved for all entries in the </a:t>
                </a:r>
                <a:r>
                  <a:rPr lang="en-GB" dirty="0">
                    <a:solidFill>
                      <a:schemeClr val="accent2"/>
                    </a:solidFill>
                  </a:rPr>
                  <a:t>entire estimated distribution</a:t>
                </a:r>
                <a:r>
                  <a:rPr lang="en-GB" dirty="0"/>
                  <a:t> is actually similar to the variance of </a:t>
                </a:r>
                <a:r>
                  <a:rPr lang="en-GB" dirty="0">
                    <a:solidFill>
                      <a:schemeClr val="accent2"/>
                    </a:solidFill>
                  </a:rPr>
                  <a:t>one single observable</a:t>
                </a:r>
                <a:r>
                  <a:rPr lang="en-GB" dirty="0"/>
                  <a:t>. </a:t>
                </a:r>
              </a:p>
              <a:p>
                <a:pPr>
                  <a:buClr>
                    <a:schemeClr val="tx1"/>
                  </a:buClr>
                </a:pPr>
                <a:endParaRPr lang="en-GB" dirty="0"/>
              </a:p>
              <a:p>
                <a:pPr>
                  <a:buClr>
                    <a:schemeClr val="tx1"/>
                  </a:buClr>
                </a:pPr>
                <a:r>
                  <a:rPr lang="en-GB" dirty="0"/>
                  <a:t>This is actually not surprising by thinking of the trivial observable </a:t>
                </a:r>
                <a14:m>
                  <m:oMath xmlns:m="http://schemas.openxmlformats.org/officeDocument/2006/math">
                    <m:r>
                      <a:rPr lang="en-GB" b="0" i="1" smtClean="0">
                        <a:latin typeface="Cambria Math" panose="02040503050406030204" pitchFamily="18" charset="0"/>
                      </a:rPr>
                      <m:t>𝐼</m:t>
                    </m:r>
                  </m:oMath>
                </a14:m>
                <a:r>
                  <a:rPr lang="en-GB" dirty="0"/>
                  <a:t>:</a:t>
                </a:r>
              </a:p>
              <a:p>
                <a:pPr marL="0" indent="0">
                  <a:buClr>
                    <a:schemeClr val="tx1"/>
                  </a:buClr>
                  <a:buNone/>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𝐼</m:t>
                      </m:r>
                      <m:r>
                        <a:rPr lang="en-GB" b="0" i="1" smtClean="0">
                          <a:latin typeface="Cambria Math" panose="02040503050406030204" pitchFamily="18" charset="0"/>
                        </a:rPr>
                        <m:t>=</m:t>
                      </m:r>
                      <m:nary>
                        <m:naryPr>
                          <m:chr m:val="∑"/>
                          <m:supHide m:val="on"/>
                          <m:ctrlPr>
                            <a:rPr lang="en-GB" b="0" i="1" smtClean="0">
                              <a:latin typeface="Cambria Math" panose="02040503050406030204" pitchFamily="18" charset="0"/>
                            </a:rPr>
                          </m:ctrlPr>
                        </m:naryPr>
                        <m:sub>
                          <m:r>
                            <a:rPr lang="en-GB" b="0" i="1" smtClean="0">
                              <a:latin typeface="Cambria Math" panose="02040503050406030204" pitchFamily="18" charset="0"/>
                            </a:rPr>
                            <m:t>𝑧</m:t>
                          </m:r>
                        </m:sub>
                        <m:sup/>
                        <m:e>
                          <m:sSub>
                            <m:sSubPr>
                              <m:ctrlPr>
                                <a:rPr lang="en-GB" i="1">
                                  <a:latin typeface="Cambria Math" panose="02040503050406030204" pitchFamily="18" charset="0"/>
                                </a:rPr>
                              </m:ctrlPr>
                            </m:sSubPr>
                            <m:e>
                              <m:r>
                                <m:rPr>
                                  <m:sty m:val="p"/>
                                </m:rPr>
                                <a:rPr lang="en-GB">
                                  <a:latin typeface="Cambria Math" panose="02040503050406030204" pitchFamily="18" charset="0"/>
                                </a:rPr>
                                <m:t>Π</m:t>
                              </m:r>
                            </m:e>
                            <m:sub>
                              <m:r>
                                <a:rPr lang="en-GB" i="1">
                                  <a:latin typeface="Cambria Math" panose="02040503050406030204" pitchFamily="18" charset="0"/>
                                </a:rPr>
                                <m:t>𝑧</m:t>
                              </m:r>
                            </m:sub>
                          </m:sSub>
                        </m:e>
                      </m:nary>
                    </m:oMath>
                  </m:oMathPara>
                </a14:m>
                <a:endParaRPr lang="en-GB" dirty="0"/>
              </a:p>
              <a:p>
                <a:pPr>
                  <a:buClr>
                    <a:schemeClr val="tx1"/>
                  </a:buClr>
                </a:pPr>
                <a:r>
                  <a:rPr lang="en-GB" dirty="0"/>
                  <a:t>More in the paper: how to sample from the error mitigated distribution, how to apply to QPE, etc.</a:t>
                </a:r>
              </a:p>
              <a:p>
                <a:pPr marL="0" indent="0">
                  <a:buClr>
                    <a:schemeClr val="tx1"/>
                  </a:buClr>
                  <a:buNone/>
                </a:pPr>
                <a:endParaRPr lang="en-GB" dirty="0"/>
              </a:p>
              <a:p>
                <a:pPr marL="0" indent="0">
                  <a:buClr>
                    <a:schemeClr val="tx1"/>
                  </a:buClr>
                  <a:buNone/>
                </a:pPr>
                <a:endParaRPr lang="en-GB" dirty="0"/>
              </a:p>
            </p:txBody>
          </p:sp>
        </mc:Choice>
        <mc:Fallback xmlns="">
          <p:sp>
            <p:nvSpPr>
              <p:cNvPr id="19" name="Content Placeholder 18">
                <a:extLst>
                  <a:ext uri="{FF2B5EF4-FFF2-40B4-BE49-F238E27FC236}">
                    <a16:creationId xmlns:a16="http://schemas.microsoft.com/office/drawing/2014/main" id="{A4C0B1CD-506E-A37F-CA9F-ADF16E9DCD8C}"/>
                  </a:ext>
                </a:extLst>
              </p:cNvPr>
              <p:cNvSpPr>
                <a:spLocks noGrp="1" noRot="1" noChangeAspect="1" noMove="1" noResize="1" noEditPoints="1" noAdjustHandles="1" noChangeArrowheads="1" noChangeShapeType="1" noTextEdit="1"/>
              </p:cNvSpPr>
              <p:nvPr>
                <p:ph idx="1"/>
              </p:nvPr>
            </p:nvSpPr>
            <p:spPr>
              <a:xfrm>
                <a:off x="838200" y="1443789"/>
                <a:ext cx="10515600" cy="4733174"/>
              </a:xfrm>
              <a:blipFill>
                <a:blip r:embed="rId4"/>
                <a:stretch>
                  <a:fillRect l="-1086" t="-2941" b="-27540"/>
                </a:stretch>
              </a:blipFill>
            </p:spPr>
            <p:txBody>
              <a:bodyPr/>
              <a:lstStyle/>
              <a:p>
                <a:r>
                  <a:rPr lang="en-GB">
                    <a:noFill/>
                  </a:rPr>
                  <a:t> </a:t>
                </a:r>
              </a:p>
            </p:txBody>
          </p:sp>
        </mc:Fallback>
      </mc:AlternateContent>
      <p:sp>
        <p:nvSpPr>
          <p:cNvPr id="26" name="Slide Number Placeholder 25">
            <a:extLst>
              <a:ext uri="{FF2B5EF4-FFF2-40B4-BE49-F238E27FC236}">
                <a16:creationId xmlns:a16="http://schemas.microsoft.com/office/drawing/2014/main" id="{6BE76ABA-222A-3D4A-DC1A-F4DAD404A3D6}"/>
              </a:ext>
            </a:extLst>
          </p:cNvPr>
          <p:cNvSpPr>
            <a:spLocks noGrp="1"/>
          </p:cNvSpPr>
          <p:nvPr>
            <p:ph type="sldNum" sz="quarter" idx="12"/>
          </p:nvPr>
        </p:nvSpPr>
        <p:spPr/>
        <p:txBody>
          <a:bodyPr/>
          <a:lstStyle/>
          <a:p>
            <a:fld id="{D50EBCAD-E923-4A4A-9845-BD15ACBF54F3}" type="slidenum">
              <a:rPr lang="en-GB" smtClean="0"/>
              <a:t>26</a:t>
            </a:fld>
            <a:endParaRPr lang="en-GB"/>
          </a:p>
        </p:txBody>
      </p:sp>
    </p:spTree>
    <p:custDataLst>
      <p:tags r:id="rId1"/>
    </p:custDataLst>
    <p:extLst>
      <p:ext uri="{BB962C8B-B14F-4D97-AF65-F5344CB8AC3E}">
        <p14:creationId xmlns:p14="http://schemas.microsoft.com/office/powerpoint/2010/main" val="108435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D37D87-A96A-27C6-E363-1FC2345AC07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3FB5A3F-88FD-3B13-0B7F-E248026FCA9C}"/>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52FB85EA-CB04-CE2C-99A6-6694D6DE3842}"/>
              </a:ext>
            </a:extLst>
          </p:cNvPr>
          <p:cNvSpPr>
            <a:spLocks noGrp="1"/>
          </p:cNvSpPr>
          <p:nvPr>
            <p:ph type="title"/>
          </p:nvPr>
        </p:nvSpPr>
        <p:spPr>
          <a:xfrm>
            <a:off x="269822" y="-3201"/>
            <a:ext cx="10770711" cy="1019331"/>
          </a:xfrm>
        </p:spPr>
        <p:txBody>
          <a:bodyPr>
            <a:normAutofit/>
          </a:bodyPr>
          <a:lstStyle/>
          <a:p>
            <a:r>
              <a:rPr lang="en-US" altLang="zh-CN" dirty="0">
                <a:solidFill>
                  <a:schemeClr val="bg1"/>
                </a:solidFill>
              </a:rPr>
              <a:t>Overall</a:t>
            </a:r>
            <a:r>
              <a:rPr lang="zh-CN" altLang="en-US" dirty="0">
                <a:solidFill>
                  <a:schemeClr val="bg1"/>
                </a:solidFill>
              </a:rPr>
              <a:t> </a:t>
            </a:r>
            <a:r>
              <a:rPr lang="en-US" altLang="zh-CN" dirty="0">
                <a:solidFill>
                  <a:schemeClr val="bg1"/>
                </a:solidFill>
              </a:rPr>
              <a:t>picture</a:t>
            </a:r>
            <a:endParaRPr lang="en-GB" dirty="0">
              <a:solidFill>
                <a:schemeClr val="bg1"/>
              </a:solidFill>
            </a:endParaRPr>
          </a:p>
        </p:txBody>
      </p:sp>
      <p:sp>
        <p:nvSpPr>
          <p:cNvPr id="5" name="Content Placeholder 2">
            <a:extLst>
              <a:ext uri="{FF2B5EF4-FFF2-40B4-BE49-F238E27FC236}">
                <a16:creationId xmlns:a16="http://schemas.microsoft.com/office/drawing/2014/main" id="{C6D294CA-6380-644F-BD5C-EA89AD4A26C9}"/>
              </a:ext>
            </a:extLst>
          </p:cNvPr>
          <p:cNvSpPr>
            <a:spLocks noGrp="1"/>
          </p:cNvSpPr>
          <p:nvPr>
            <p:ph idx="1"/>
          </p:nvPr>
        </p:nvSpPr>
        <p:spPr>
          <a:xfrm>
            <a:off x="838200" y="1676399"/>
            <a:ext cx="10715368" cy="4500563"/>
          </a:xfrm>
        </p:spPr>
        <p:txBody>
          <a:bodyPr>
            <a:normAutofit fontScale="92500" lnSpcReduction="10000"/>
          </a:bodyPr>
          <a:lstStyle/>
          <a:p>
            <a:r>
              <a:rPr lang="en-US" altLang="zh-CN" sz="3000" dirty="0"/>
              <a:t>QEC:</a:t>
            </a:r>
            <a:endParaRPr lang="en-GB" altLang="zh-CN" sz="3000" dirty="0"/>
          </a:p>
          <a:p>
            <a:pPr lvl="1"/>
            <a:r>
              <a:rPr lang="en-US" altLang="zh-CN" sz="3000" dirty="0"/>
              <a:t>more</a:t>
            </a:r>
            <a:r>
              <a:rPr lang="zh-CN" altLang="en-US" sz="3000" dirty="0"/>
              <a:t> </a:t>
            </a:r>
            <a:r>
              <a:rPr lang="en-US" altLang="zh-CN" sz="3000" dirty="0"/>
              <a:t>application-agnostic,</a:t>
            </a:r>
            <a:r>
              <a:rPr lang="zh-CN" altLang="en-US" sz="3000" dirty="0"/>
              <a:t> </a:t>
            </a:r>
            <a:r>
              <a:rPr lang="en-US" altLang="zh-CN" sz="3000" dirty="0"/>
              <a:t>acting</a:t>
            </a:r>
            <a:r>
              <a:rPr lang="zh-CN" altLang="en-US" sz="3000" dirty="0"/>
              <a:t> </a:t>
            </a:r>
            <a:r>
              <a:rPr lang="en-US" altLang="zh-CN" sz="3000" dirty="0"/>
              <a:t>as</a:t>
            </a:r>
            <a:r>
              <a:rPr lang="zh-CN" altLang="en-US" sz="3000" dirty="0"/>
              <a:t> </a:t>
            </a:r>
            <a:r>
              <a:rPr lang="en-US" altLang="zh-CN" sz="3000" dirty="0"/>
              <a:t>the</a:t>
            </a:r>
            <a:r>
              <a:rPr lang="zh-CN" altLang="en-US" sz="3000" dirty="0"/>
              <a:t> </a:t>
            </a:r>
            <a:r>
              <a:rPr lang="en-US" altLang="zh-CN" sz="3000" dirty="0"/>
              <a:t>underlying</a:t>
            </a:r>
            <a:r>
              <a:rPr lang="zh-CN" altLang="en-US" sz="3000" dirty="0"/>
              <a:t> </a:t>
            </a:r>
            <a:r>
              <a:rPr lang="en-US" altLang="zh-CN" sz="3000" dirty="0"/>
              <a:t>layer</a:t>
            </a:r>
          </a:p>
          <a:p>
            <a:pPr lvl="1"/>
            <a:r>
              <a:rPr lang="en-US" altLang="zh-CN" sz="3000" dirty="0"/>
              <a:t>interesting</a:t>
            </a:r>
            <a:r>
              <a:rPr lang="zh-CN" altLang="en-US" sz="3000" dirty="0"/>
              <a:t> </a:t>
            </a:r>
            <a:r>
              <a:rPr lang="en-US" altLang="zh-CN" sz="3000" dirty="0"/>
              <a:t>direction</a:t>
            </a:r>
            <a:r>
              <a:rPr lang="zh-CN" altLang="en-US" sz="3000" dirty="0"/>
              <a:t> </a:t>
            </a:r>
            <a:r>
              <a:rPr lang="en-US" altLang="zh-CN" sz="3000" dirty="0"/>
              <a:t>in</a:t>
            </a:r>
            <a:r>
              <a:rPr lang="zh-CN" altLang="en-US" sz="3000" dirty="0"/>
              <a:t> </a:t>
            </a:r>
            <a:r>
              <a:rPr lang="en-US" altLang="zh-CN" sz="3000" dirty="0" err="1"/>
              <a:t>optimising</a:t>
            </a:r>
            <a:r>
              <a:rPr lang="zh-CN" altLang="en-US" sz="3000" dirty="0"/>
              <a:t> </a:t>
            </a:r>
            <a:r>
              <a:rPr lang="en-GB" altLang="zh-CN" sz="3000" dirty="0"/>
              <a:t>the </a:t>
            </a:r>
            <a:r>
              <a:rPr lang="en-US" altLang="zh-CN" sz="3000" dirty="0"/>
              <a:t>architecture</a:t>
            </a:r>
            <a:r>
              <a:rPr lang="zh-CN" altLang="en-US" sz="3000" dirty="0"/>
              <a:t> </a:t>
            </a:r>
            <a:r>
              <a:rPr lang="en-US" altLang="zh-CN" sz="3000" dirty="0"/>
              <a:t>layout</a:t>
            </a:r>
            <a:r>
              <a:rPr lang="zh-CN" altLang="en-US" sz="3000" dirty="0"/>
              <a:t> </a:t>
            </a:r>
            <a:r>
              <a:rPr lang="en-US" altLang="zh-CN" sz="3000" dirty="0"/>
              <a:t>for</a:t>
            </a:r>
            <a:r>
              <a:rPr lang="zh-CN" altLang="en-US" sz="3000" dirty="0"/>
              <a:t> </a:t>
            </a:r>
            <a:r>
              <a:rPr lang="en-US" altLang="zh-CN" sz="3000" dirty="0"/>
              <a:t>a</a:t>
            </a:r>
            <a:r>
              <a:rPr lang="zh-CN" altLang="en-US" sz="3000" dirty="0"/>
              <a:t> </a:t>
            </a:r>
            <a:r>
              <a:rPr lang="en-US" altLang="zh-CN" sz="3000" dirty="0"/>
              <a:t>given</a:t>
            </a:r>
            <a:r>
              <a:rPr lang="zh-CN" altLang="en-US" sz="3000" dirty="0"/>
              <a:t> </a:t>
            </a:r>
            <a:r>
              <a:rPr lang="en-US" altLang="zh-CN" sz="3000" dirty="0"/>
              <a:t>application</a:t>
            </a:r>
            <a:r>
              <a:rPr lang="zh-CN" altLang="en-US" sz="3000" dirty="0"/>
              <a:t> </a:t>
            </a:r>
            <a:r>
              <a:rPr lang="en-US" altLang="zh-CN" sz="3000" dirty="0"/>
              <a:t>and</a:t>
            </a:r>
            <a:r>
              <a:rPr lang="zh-CN" altLang="en-US" sz="3000" dirty="0"/>
              <a:t> </a:t>
            </a:r>
            <a:r>
              <a:rPr lang="en-US" altLang="zh-CN" sz="3000" dirty="0"/>
              <a:t>performing</a:t>
            </a:r>
            <a:r>
              <a:rPr lang="zh-CN" altLang="en-US" sz="3000" dirty="0"/>
              <a:t> </a:t>
            </a:r>
            <a:r>
              <a:rPr lang="en-US" altLang="zh-CN" sz="3000" dirty="0"/>
              <a:t>resource</a:t>
            </a:r>
            <a:r>
              <a:rPr lang="zh-CN" altLang="en-US" sz="3000" dirty="0"/>
              <a:t> </a:t>
            </a:r>
            <a:r>
              <a:rPr lang="en-US" altLang="zh-CN" sz="3000" dirty="0"/>
              <a:t>estimate</a:t>
            </a:r>
          </a:p>
          <a:p>
            <a:r>
              <a:rPr lang="en-US" altLang="zh-CN" sz="3000" dirty="0"/>
              <a:t>QEM:</a:t>
            </a:r>
            <a:r>
              <a:rPr lang="zh-CN" altLang="en-US" sz="3000" dirty="0"/>
              <a:t> </a:t>
            </a:r>
            <a:endParaRPr lang="en-GB" altLang="zh-CN" sz="3000" dirty="0"/>
          </a:p>
          <a:p>
            <a:pPr lvl="1"/>
            <a:r>
              <a:rPr lang="en-US" altLang="zh-CN" sz="3000" dirty="0"/>
              <a:t>more</a:t>
            </a:r>
            <a:r>
              <a:rPr lang="zh-CN" altLang="en-US" sz="3000" dirty="0"/>
              <a:t> </a:t>
            </a:r>
            <a:r>
              <a:rPr lang="en-US" altLang="zh-CN" sz="3000" dirty="0"/>
              <a:t>dependent</a:t>
            </a:r>
            <a:r>
              <a:rPr lang="zh-CN" altLang="en-US" sz="3000" dirty="0"/>
              <a:t> </a:t>
            </a:r>
            <a:r>
              <a:rPr lang="en-US" altLang="zh-CN" sz="3000" dirty="0"/>
              <a:t>on</a:t>
            </a:r>
            <a:r>
              <a:rPr lang="zh-CN" altLang="en-US" sz="3000" dirty="0"/>
              <a:t> </a:t>
            </a:r>
            <a:r>
              <a:rPr lang="en-US" altLang="zh-CN" sz="3000" dirty="0"/>
              <a:t>the</a:t>
            </a:r>
            <a:r>
              <a:rPr lang="zh-CN" altLang="en-US" sz="3000" dirty="0"/>
              <a:t> </a:t>
            </a:r>
            <a:r>
              <a:rPr lang="en-US" altLang="zh-CN" sz="3000" dirty="0"/>
              <a:t>target</a:t>
            </a:r>
            <a:r>
              <a:rPr lang="zh-CN" altLang="en-US" sz="3000" dirty="0"/>
              <a:t> </a:t>
            </a:r>
            <a:r>
              <a:rPr lang="en-US" altLang="zh-CN" sz="3000" dirty="0"/>
              <a:t>problem,</a:t>
            </a:r>
            <a:r>
              <a:rPr lang="zh-CN" altLang="en-US" sz="3000" dirty="0"/>
              <a:t> </a:t>
            </a:r>
            <a:r>
              <a:rPr lang="en-US" altLang="zh-CN" sz="3000" dirty="0"/>
              <a:t>the</a:t>
            </a:r>
            <a:r>
              <a:rPr lang="zh-CN" altLang="en-US" sz="3000" dirty="0"/>
              <a:t> </a:t>
            </a:r>
            <a:r>
              <a:rPr lang="en-US" altLang="zh-CN" sz="3000" dirty="0"/>
              <a:t>target</a:t>
            </a:r>
            <a:r>
              <a:rPr lang="zh-CN" altLang="en-US" sz="3000" dirty="0"/>
              <a:t> </a:t>
            </a:r>
            <a:r>
              <a:rPr lang="en-US" altLang="zh-CN" sz="3000" dirty="0"/>
              <a:t>state</a:t>
            </a:r>
            <a:r>
              <a:rPr lang="zh-CN" altLang="en-US" sz="3000" dirty="0"/>
              <a:t> </a:t>
            </a:r>
            <a:r>
              <a:rPr lang="en-US" altLang="zh-CN" sz="3000" dirty="0"/>
              <a:t>and</a:t>
            </a:r>
            <a:r>
              <a:rPr lang="zh-CN" altLang="en-US" sz="3000" dirty="0"/>
              <a:t> </a:t>
            </a:r>
            <a:r>
              <a:rPr lang="en-US" altLang="zh-CN" sz="3000" dirty="0"/>
              <a:t>the</a:t>
            </a:r>
            <a:r>
              <a:rPr lang="zh-CN" altLang="en-US" sz="3000" dirty="0"/>
              <a:t> </a:t>
            </a:r>
            <a:r>
              <a:rPr lang="en-US" altLang="zh-CN" sz="3000" dirty="0"/>
              <a:t>circuit</a:t>
            </a:r>
            <a:r>
              <a:rPr lang="zh-CN" altLang="en-US" sz="3000" dirty="0"/>
              <a:t> </a:t>
            </a:r>
            <a:r>
              <a:rPr lang="en-US" altLang="zh-CN" sz="3000" dirty="0"/>
              <a:t>noise</a:t>
            </a:r>
            <a:r>
              <a:rPr lang="zh-CN" altLang="en-US" sz="3000" dirty="0"/>
              <a:t> </a:t>
            </a:r>
            <a:r>
              <a:rPr lang="en-US" altLang="zh-CN" sz="3000" dirty="0"/>
              <a:t>model</a:t>
            </a:r>
          </a:p>
          <a:p>
            <a:pPr lvl="1"/>
            <a:r>
              <a:rPr lang="en-US" altLang="zh-CN" sz="3000" dirty="0"/>
              <a:t>interesting</a:t>
            </a:r>
            <a:r>
              <a:rPr lang="zh-CN" altLang="en-US" sz="3000" dirty="0"/>
              <a:t> </a:t>
            </a:r>
            <a:r>
              <a:rPr lang="en-US" altLang="zh-CN" sz="3000" dirty="0"/>
              <a:t>direction</a:t>
            </a:r>
            <a:r>
              <a:rPr lang="zh-CN" altLang="en-US" sz="3000" dirty="0"/>
              <a:t> </a:t>
            </a:r>
            <a:r>
              <a:rPr lang="en-US" altLang="zh-CN" sz="3000" dirty="0"/>
              <a:t>in</a:t>
            </a:r>
            <a:r>
              <a:rPr lang="zh-CN" altLang="en-US" sz="3000" dirty="0"/>
              <a:t> </a:t>
            </a:r>
            <a:r>
              <a:rPr lang="en-US" altLang="zh-CN" sz="3000" dirty="0"/>
              <a:t>figuring</a:t>
            </a:r>
            <a:r>
              <a:rPr lang="zh-CN" altLang="en-US" sz="3000" dirty="0"/>
              <a:t> </a:t>
            </a:r>
            <a:r>
              <a:rPr lang="en-US" altLang="zh-CN" sz="3000" dirty="0"/>
              <a:t>out</a:t>
            </a:r>
            <a:r>
              <a:rPr lang="zh-CN" altLang="en-US" sz="3000" dirty="0"/>
              <a:t> </a:t>
            </a:r>
            <a:r>
              <a:rPr lang="en-US" altLang="zh-CN" sz="3000" dirty="0"/>
              <a:t>the</a:t>
            </a:r>
            <a:r>
              <a:rPr lang="zh-CN" altLang="en-US" sz="3000" dirty="0"/>
              <a:t> </a:t>
            </a:r>
            <a:r>
              <a:rPr lang="en-US" altLang="zh-CN" sz="3000" dirty="0"/>
              <a:t>best</a:t>
            </a:r>
            <a:r>
              <a:rPr lang="zh-CN" altLang="en-US" sz="3000" dirty="0"/>
              <a:t> </a:t>
            </a:r>
            <a:r>
              <a:rPr lang="en-US" altLang="zh-CN" sz="3000" dirty="0"/>
              <a:t>combination</a:t>
            </a:r>
            <a:r>
              <a:rPr lang="zh-CN" altLang="en-US" sz="3000" dirty="0"/>
              <a:t> </a:t>
            </a:r>
            <a:r>
              <a:rPr lang="en-US" altLang="zh-CN" sz="3000" dirty="0"/>
              <a:t>of</a:t>
            </a:r>
            <a:r>
              <a:rPr lang="zh-CN" altLang="en-US" sz="3000" dirty="0"/>
              <a:t> </a:t>
            </a:r>
            <a:r>
              <a:rPr lang="en-US" altLang="zh-CN" sz="3000" dirty="0"/>
              <a:t>QEM</a:t>
            </a:r>
            <a:r>
              <a:rPr lang="zh-CN" altLang="en-US" sz="3000" dirty="0"/>
              <a:t> </a:t>
            </a:r>
            <a:r>
              <a:rPr lang="en-US" altLang="zh-CN" sz="3000" dirty="0"/>
              <a:t>techniques</a:t>
            </a:r>
            <a:r>
              <a:rPr lang="zh-CN" altLang="en-US" sz="3000" dirty="0"/>
              <a:t> </a:t>
            </a:r>
            <a:r>
              <a:rPr lang="en-US" altLang="zh-CN" sz="3000" dirty="0"/>
              <a:t>for</a:t>
            </a:r>
            <a:r>
              <a:rPr lang="zh-CN" altLang="en-US" sz="3000" dirty="0"/>
              <a:t> </a:t>
            </a:r>
            <a:r>
              <a:rPr lang="en-US" altLang="zh-CN" sz="3000" dirty="0"/>
              <a:t>a</a:t>
            </a:r>
            <a:r>
              <a:rPr lang="zh-CN" altLang="en-US" sz="3000" dirty="0"/>
              <a:t> </a:t>
            </a:r>
            <a:r>
              <a:rPr lang="en-US" altLang="zh-CN" sz="3000" dirty="0"/>
              <a:t>given</a:t>
            </a:r>
            <a:r>
              <a:rPr lang="zh-CN" altLang="en-US" sz="3000" dirty="0"/>
              <a:t> </a:t>
            </a:r>
            <a:r>
              <a:rPr lang="en-US" altLang="zh-CN" sz="3000" dirty="0"/>
              <a:t>application</a:t>
            </a:r>
            <a:r>
              <a:rPr lang="zh-CN" altLang="en-US" sz="3000" dirty="0"/>
              <a:t> </a:t>
            </a:r>
            <a:r>
              <a:rPr lang="en-US" altLang="zh-CN" sz="3000" dirty="0"/>
              <a:t>scenario</a:t>
            </a:r>
            <a:endParaRPr lang="en-GB" altLang="zh-CN" sz="3000" dirty="0"/>
          </a:p>
          <a:p>
            <a:r>
              <a:rPr lang="en-US" altLang="zh-CN" sz="3000" dirty="0"/>
              <a:t>Many</a:t>
            </a:r>
            <a:r>
              <a:rPr lang="zh-CN" altLang="en-US" sz="3000" dirty="0"/>
              <a:t> </a:t>
            </a:r>
            <a:r>
              <a:rPr lang="en-US" altLang="zh-CN" sz="3000" dirty="0"/>
              <a:t>possibilities</a:t>
            </a:r>
            <a:r>
              <a:rPr lang="zh-CN" altLang="en-US" sz="3000" dirty="0"/>
              <a:t> </a:t>
            </a:r>
            <a:r>
              <a:rPr lang="en-US" altLang="zh-CN" sz="3000" dirty="0"/>
              <a:t>for</a:t>
            </a:r>
            <a:r>
              <a:rPr lang="zh-CN" altLang="en-US" sz="3000" dirty="0"/>
              <a:t> </a:t>
            </a:r>
            <a:r>
              <a:rPr lang="en-US" altLang="zh-CN" sz="3000" dirty="0"/>
              <a:t>combining</a:t>
            </a:r>
            <a:r>
              <a:rPr lang="zh-CN" altLang="en-US" sz="3000" dirty="0"/>
              <a:t> </a:t>
            </a:r>
            <a:r>
              <a:rPr lang="en-US" altLang="zh-CN" sz="3000" dirty="0"/>
              <a:t>QEC</a:t>
            </a:r>
            <a:r>
              <a:rPr lang="zh-CN" altLang="en-US" sz="3000" dirty="0"/>
              <a:t> </a:t>
            </a:r>
            <a:r>
              <a:rPr lang="en-US" altLang="zh-CN" sz="3000" dirty="0"/>
              <a:t>and</a:t>
            </a:r>
            <a:r>
              <a:rPr lang="zh-CN" altLang="en-US" sz="3000" dirty="0"/>
              <a:t> </a:t>
            </a:r>
            <a:r>
              <a:rPr lang="en-US" altLang="zh-CN" sz="3000" dirty="0"/>
              <a:t>QEM</a:t>
            </a:r>
            <a:r>
              <a:rPr lang="zh-CN" altLang="en-US" sz="3000" dirty="0"/>
              <a:t> </a:t>
            </a:r>
            <a:r>
              <a:rPr lang="en-US" altLang="zh-CN" sz="3000" dirty="0"/>
              <a:t>in</a:t>
            </a:r>
            <a:r>
              <a:rPr lang="zh-CN" altLang="en-US" sz="3000" dirty="0"/>
              <a:t> </a:t>
            </a:r>
            <a:r>
              <a:rPr lang="en-US" altLang="zh-CN" sz="3000" dirty="0"/>
              <a:t>the</a:t>
            </a:r>
            <a:r>
              <a:rPr lang="zh-CN" altLang="en-US" sz="3000" dirty="0"/>
              <a:t> </a:t>
            </a:r>
            <a:r>
              <a:rPr lang="en-US" altLang="zh-CN" sz="3000" dirty="0"/>
              <a:t>early</a:t>
            </a:r>
            <a:r>
              <a:rPr lang="zh-CN" altLang="en-US" sz="3000" dirty="0"/>
              <a:t> </a:t>
            </a:r>
            <a:r>
              <a:rPr lang="en-US" altLang="zh-CN" sz="3000" dirty="0"/>
              <a:t>fault-tolerant</a:t>
            </a:r>
            <a:r>
              <a:rPr lang="zh-CN" altLang="en-US" sz="3000" dirty="0"/>
              <a:t> </a:t>
            </a:r>
            <a:r>
              <a:rPr lang="en-US" altLang="zh-CN" sz="3000" dirty="0"/>
              <a:t>era</a:t>
            </a:r>
            <a:r>
              <a:rPr lang="zh-CN" altLang="en-US" sz="3000" dirty="0"/>
              <a:t> </a:t>
            </a:r>
            <a:r>
              <a:rPr lang="en-US" altLang="zh-CN" sz="3000" dirty="0"/>
              <a:t>that</a:t>
            </a:r>
            <a:r>
              <a:rPr lang="zh-CN" altLang="en-US" sz="3000" dirty="0"/>
              <a:t> </a:t>
            </a:r>
            <a:r>
              <a:rPr lang="en-US" altLang="zh-CN" sz="3000" dirty="0"/>
              <a:t>is</a:t>
            </a:r>
            <a:r>
              <a:rPr lang="zh-CN" altLang="en-US" sz="3000" dirty="0"/>
              <a:t> </a:t>
            </a:r>
            <a:r>
              <a:rPr lang="en-US" altLang="zh-CN" sz="3000" dirty="0"/>
              <a:t>right</a:t>
            </a:r>
            <a:r>
              <a:rPr lang="zh-CN" altLang="en-US" sz="3000" dirty="0"/>
              <a:t> </a:t>
            </a:r>
            <a:r>
              <a:rPr lang="en-US" altLang="zh-CN" sz="3000" dirty="0"/>
              <a:t>around</a:t>
            </a:r>
            <a:r>
              <a:rPr lang="zh-CN" altLang="en-US" sz="3000" dirty="0"/>
              <a:t> </a:t>
            </a:r>
            <a:r>
              <a:rPr lang="en-US" altLang="zh-CN" sz="3000" dirty="0"/>
              <a:t>the</a:t>
            </a:r>
            <a:r>
              <a:rPr lang="zh-CN" altLang="en-US" sz="3000" dirty="0"/>
              <a:t> </a:t>
            </a:r>
            <a:r>
              <a:rPr lang="en-US" altLang="zh-CN" sz="3000" dirty="0"/>
              <a:t>corner.</a:t>
            </a:r>
            <a:endParaRPr lang="en-GB" sz="3000" dirty="0"/>
          </a:p>
          <a:p>
            <a:endParaRPr lang="en-GB" sz="3600" dirty="0"/>
          </a:p>
          <a:p>
            <a:endParaRPr lang="en-GB" sz="3600" dirty="0"/>
          </a:p>
          <a:p>
            <a:pPr lvl="1"/>
            <a:endParaRPr lang="en-GB" sz="2800" dirty="0"/>
          </a:p>
          <a:p>
            <a:pPr lvl="1"/>
            <a:endParaRPr lang="en-GB" sz="3200" dirty="0"/>
          </a:p>
          <a:p>
            <a:pPr lvl="1"/>
            <a:endParaRPr lang="en-GB" sz="2800" dirty="0"/>
          </a:p>
        </p:txBody>
      </p:sp>
      <p:sp>
        <p:nvSpPr>
          <p:cNvPr id="3" name="Slide Number Placeholder 2">
            <a:extLst>
              <a:ext uri="{FF2B5EF4-FFF2-40B4-BE49-F238E27FC236}">
                <a16:creationId xmlns:a16="http://schemas.microsoft.com/office/drawing/2014/main" id="{ECAEFA11-6CDD-BB77-C901-FC2F3E5AC898}"/>
              </a:ext>
            </a:extLst>
          </p:cNvPr>
          <p:cNvSpPr>
            <a:spLocks noGrp="1"/>
          </p:cNvSpPr>
          <p:nvPr>
            <p:ph type="sldNum" sz="quarter" idx="12"/>
          </p:nvPr>
        </p:nvSpPr>
        <p:spPr/>
        <p:txBody>
          <a:bodyPr/>
          <a:lstStyle/>
          <a:p>
            <a:fld id="{D50EBCAD-E923-4A4A-9845-BD15ACBF54F3}" type="slidenum">
              <a:rPr lang="en-GB" smtClean="0"/>
              <a:t>27</a:t>
            </a:fld>
            <a:endParaRPr lang="en-GB"/>
          </a:p>
        </p:txBody>
      </p:sp>
    </p:spTree>
    <p:custDataLst>
      <p:tags r:id="rId1"/>
    </p:custDataLst>
    <p:extLst>
      <p:ext uri="{BB962C8B-B14F-4D97-AF65-F5344CB8AC3E}">
        <p14:creationId xmlns:p14="http://schemas.microsoft.com/office/powerpoint/2010/main" val="2668944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956E1-6E6D-383F-7CCD-00969035558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A354870-C6A2-EF4E-8B28-BF34CDB87574}"/>
              </a:ext>
            </a:extLst>
          </p:cNvPr>
          <p:cNvSpPr>
            <a:spLocks noGrp="1"/>
          </p:cNvSpPr>
          <p:nvPr>
            <p:ph idx="1"/>
          </p:nvPr>
        </p:nvSpPr>
        <p:spPr/>
        <p:txBody>
          <a:bodyPr/>
          <a:lstStyle/>
          <a:p>
            <a:endParaRPr lang="en-GB"/>
          </a:p>
        </p:txBody>
      </p:sp>
      <p:sp>
        <p:nvSpPr>
          <p:cNvPr id="4" name="Slide Number Placeholder 3">
            <a:extLst>
              <a:ext uri="{FF2B5EF4-FFF2-40B4-BE49-F238E27FC236}">
                <a16:creationId xmlns:a16="http://schemas.microsoft.com/office/drawing/2014/main" id="{6804886C-2D8F-EABD-4C96-2A9DC1CF503D}"/>
              </a:ext>
            </a:extLst>
          </p:cNvPr>
          <p:cNvSpPr>
            <a:spLocks noGrp="1"/>
          </p:cNvSpPr>
          <p:nvPr>
            <p:ph type="sldNum" sz="quarter" idx="12"/>
          </p:nvPr>
        </p:nvSpPr>
        <p:spPr/>
        <p:txBody>
          <a:bodyPr/>
          <a:lstStyle/>
          <a:p>
            <a:fld id="{D50EBCAD-E923-4A4A-9845-BD15ACBF54F3}" type="slidenum">
              <a:rPr lang="en-GB" smtClean="0"/>
              <a:t>28</a:t>
            </a:fld>
            <a:endParaRPr lang="en-GB"/>
          </a:p>
        </p:txBody>
      </p:sp>
    </p:spTree>
    <p:extLst>
      <p:ext uri="{BB962C8B-B14F-4D97-AF65-F5344CB8AC3E}">
        <p14:creationId xmlns:p14="http://schemas.microsoft.com/office/powerpoint/2010/main" val="33474050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7E864-2E89-4A99-833D-43F242189BF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D6E682F-0395-0E1E-2BC4-2071B2C9EE2D}"/>
              </a:ext>
            </a:extLst>
          </p:cNvPr>
          <p:cNvSpPr>
            <a:spLocks noGrp="1"/>
          </p:cNvSpPr>
          <p:nvPr>
            <p:ph idx="1"/>
          </p:nvPr>
        </p:nvSpPr>
        <p:spPr/>
        <p:txBody>
          <a:bodyPr/>
          <a:lstStyle/>
          <a:p>
            <a:endParaRPr lang="en-GB"/>
          </a:p>
        </p:txBody>
      </p:sp>
      <p:sp>
        <p:nvSpPr>
          <p:cNvPr id="4" name="Slide Number Placeholder 3">
            <a:extLst>
              <a:ext uri="{FF2B5EF4-FFF2-40B4-BE49-F238E27FC236}">
                <a16:creationId xmlns:a16="http://schemas.microsoft.com/office/drawing/2014/main" id="{0EE205CE-DFAB-8A58-1916-F2F4D9FABE6E}"/>
              </a:ext>
            </a:extLst>
          </p:cNvPr>
          <p:cNvSpPr>
            <a:spLocks noGrp="1"/>
          </p:cNvSpPr>
          <p:nvPr>
            <p:ph type="sldNum" sz="quarter" idx="12"/>
          </p:nvPr>
        </p:nvSpPr>
        <p:spPr/>
        <p:txBody>
          <a:bodyPr/>
          <a:lstStyle/>
          <a:p>
            <a:fld id="{D50EBCAD-E923-4A4A-9845-BD15ACBF54F3}" type="slidenum">
              <a:rPr lang="en-GB" smtClean="0"/>
              <a:t>29</a:t>
            </a:fld>
            <a:endParaRPr lang="en-GB"/>
          </a:p>
        </p:txBody>
      </p:sp>
    </p:spTree>
    <p:extLst>
      <p:ext uri="{BB962C8B-B14F-4D97-AF65-F5344CB8AC3E}">
        <p14:creationId xmlns:p14="http://schemas.microsoft.com/office/powerpoint/2010/main" val="3143949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Classical Error Correction</a:t>
            </a:r>
          </a:p>
        </p:txBody>
      </p:sp>
      <p:sp>
        <p:nvSpPr>
          <p:cNvPr id="6" name="TextBox 5">
            <a:extLst>
              <a:ext uri="{FF2B5EF4-FFF2-40B4-BE49-F238E27FC236}">
                <a16:creationId xmlns:a16="http://schemas.microsoft.com/office/drawing/2014/main" id="{EB5A5BC1-6570-0F4A-B7E7-B8C2CB81EA9D}"/>
              </a:ext>
            </a:extLst>
          </p:cNvPr>
          <p:cNvSpPr txBox="1"/>
          <p:nvPr/>
        </p:nvSpPr>
        <p:spPr>
          <a:xfrm>
            <a:off x="2120149" y="3514992"/>
            <a:ext cx="650250" cy="577834"/>
          </a:xfrm>
          <a:prstGeom prst="rect">
            <a:avLst/>
          </a:prstGeom>
          <a:noFill/>
        </p:spPr>
        <p:txBody>
          <a:bodyPr wrap="none" rtlCol="0">
            <a:spAutoFit/>
          </a:bodyPr>
          <a:lstStyle/>
          <a:p>
            <a:pPr algn="ctr"/>
            <a:r>
              <a:rPr lang="en-GB" sz="2800" dirty="0"/>
              <a:t>0</a:t>
            </a:r>
          </a:p>
        </p:txBody>
      </p:sp>
      <p:cxnSp>
        <p:nvCxnSpPr>
          <p:cNvPr id="8" name="Straight Arrow Connector 7">
            <a:extLst>
              <a:ext uri="{FF2B5EF4-FFF2-40B4-BE49-F238E27FC236}">
                <a16:creationId xmlns:a16="http://schemas.microsoft.com/office/drawing/2014/main" id="{41B6CE7F-E0B8-2640-AFFE-8E65C661CCED}"/>
              </a:ext>
            </a:extLst>
          </p:cNvPr>
          <p:cNvCxnSpPr>
            <a:cxnSpLocks/>
            <a:stCxn id="6" idx="3"/>
          </p:cNvCxnSpPr>
          <p:nvPr/>
        </p:nvCxnSpPr>
        <p:spPr>
          <a:xfrm flipV="1">
            <a:off x="2770399" y="3019307"/>
            <a:ext cx="1268826" cy="78460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Straight Arrow Connector 11">
            <a:extLst>
              <a:ext uri="{FF2B5EF4-FFF2-40B4-BE49-F238E27FC236}">
                <a16:creationId xmlns:a16="http://schemas.microsoft.com/office/drawing/2014/main" id="{034E965A-181E-A14C-99DC-C7B6BAAF62B2}"/>
              </a:ext>
            </a:extLst>
          </p:cNvPr>
          <p:cNvCxnSpPr>
            <a:cxnSpLocks/>
            <a:stCxn id="6" idx="3"/>
          </p:cNvCxnSpPr>
          <p:nvPr/>
        </p:nvCxnSpPr>
        <p:spPr>
          <a:xfrm>
            <a:off x="2770399" y="3803909"/>
            <a:ext cx="1268826" cy="78324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a:extLst>
              <a:ext uri="{FF2B5EF4-FFF2-40B4-BE49-F238E27FC236}">
                <a16:creationId xmlns:a16="http://schemas.microsoft.com/office/drawing/2014/main" id="{5331CD9D-BBDA-E249-867F-4AE5A9A14024}"/>
              </a:ext>
            </a:extLst>
          </p:cNvPr>
          <p:cNvCxnSpPr>
            <a:cxnSpLocks/>
            <a:stCxn id="6" idx="3"/>
          </p:cNvCxnSpPr>
          <p:nvPr/>
        </p:nvCxnSpPr>
        <p:spPr>
          <a:xfrm>
            <a:off x="2770399" y="3803909"/>
            <a:ext cx="126882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nvGrpSpPr>
          <p:cNvPr id="34" name="Group 33">
            <a:extLst>
              <a:ext uri="{FF2B5EF4-FFF2-40B4-BE49-F238E27FC236}">
                <a16:creationId xmlns:a16="http://schemas.microsoft.com/office/drawing/2014/main" id="{FBF96A46-8F08-A74F-82EF-ABF0A5E6C5BF}"/>
              </a:ext>
            </a:extLst>
          </p:cNvPr>
          <p:cNvGrpSpPr/>
          <p:nvPr/>
        </p:nvGrpSpPr>
        <p:grpSpPr>
          <a:xfrm>
            <a:off x="4039225" y="2719829"/>
            <a:ext cx="650250" cy="2156244"/>
            <a:chOff x="3249637" y="2007793"/>
            <a:chExt cx="367408" cy="1952448"/>
          </a:xfrm>
        </p:grpSpPr>
        <p:sp>
          <p:nvSpPr>
            <p:cNvPr id="18" name="TextBox 17">
              <a:extLst>
                <a:ext uri="{FF2B5EF4-FFF2-40B4-BE49-F238E27FC236}">
                  <a16:creationId xmlns:a16="http://schemas.microsoft.com/office/drawing/2014/main" id="{384A2A00-A711-5B40-990D-C3AD994F595E}"/>
                </a:ext>
              </a:extLst>
            </p:cNvPr>
            <p:cNvSpPr txBox="1"/>
            <p:nvPr/>
          </p:nvSpPr>
          <p:spPr>
            <a:xfrm>
              <a:off x="3249637" y="2007793"/>
              <a:ext cx="367408" cy="523220"/>
            </a:xfrm>
            <a:prstGeom prst="rect">
              <a:avLst/>
            </a:prstGeom>
            <a:noFill/>
          </p:spPr>
          <p:txBody>
            <a:bodyPr wrap="none" rtlCol="0">
              <a:spAutoFit/>
            </a:bodyPr>
            <a:lstStyle/>
            <a:p>
              <a:pPr algn="ctr"/>
              <a:r>
                <a:rPr lang="en-GB" sz="2800" dirty="0"/>
                <a:t>0</a:t>
              </a:r>
            </a:p>
          </p:txBody>
        </p:sp>
        <p:sp>
          <p:nvSpPr>
            <p:cNvPr id="20" name="TextBox 19">
              <a:extLst>
                <a:ext uri="{FF2B5EF4-FFF2-40B4-BE49-F238E27FC236}">
                  <a16:creationId xmlns:a16="http://schemas.microsoft.com/office/drawing/2014/main" id="{A18E55ED-DCEE-D14D-9B27-57C5F230D151}"/>
                </a:ext>
              </a:extLst>
            </p:cNvPr>
            <p:cNvSpPr txBox="1"/>
            <p:nvPr/>
          </p:nvSpPr>
          <p:spPr>
            <a:xfrm>
              <a:off x="3249637" y="2727801"/>
              <a:ext cx="367408" cy="523220"/>
            </a:xfrm>
            <a:prstGeom prst="rect">
              <a:avLst/>
            </a:prstGeom>
            <a:noFill/>
          </p:spPr>
          <p:txBody>
            <a:bodyPr wrap="none" rtlCol="0">
              <a:spAutoFit/>
            </a:bodyPr>
            <a:lstStyle/>
            <a:p>
              <a:pPr algn="ctr"/>
              <a:r>
                <a:rPr lang="en-GB" sz="2800" dirty="0"/>
                <a:t>0</a:t>
              </a:r>
            </a:p>
          </p:txBody>
        </p:sp>
        <p:sp>
          <p:nvSpPr>
            <p:cNvPr id="21" name="TextBox 20">
              <a:extLst>
                <a:ext uri="{FF2B5EF4-FFF2-40B4-BE49-F238E27FC236}">
                  <a16:creationId xmlns:a16="http://schemas.microsoft.com/office/drawing/2014/main" id="{2B7D0E3B-920F-9548-B03C-15459F64EB9B}"/>
                </a:ext>
              </a:extLst>
            </p:cNvPr>
            <p:cNvSpPr txBox="1"/>
            <p:nvPr/>
          </p:nvSpPr>
          <p:spPr>
            <a:xfrm>
              <a:off x="3249637" y="3437021"/>
              <a:ext cx="367408" cy="523220"/>
            </a:xfrm>
            <a:prstGeom prst="rect">
              <a:avLst/>
            </a:prstGeom>
            <a:noFill/>
          </p:spPr>
          <p:txBody>
            <a:bodyPr wrap="none" rtlCol="0">
              <a:spAutoFit/>
            </a:bodyPr>
            <a:lstStyle/>
            <a:p>
              <a:pPr algn="ctr"/>
              <a:r>
                <a:rPr lang="en-GB" sz="2800" dirty="0"/>
                <a:t>0</a:t>
              </a:r>
            </a:p>
          </p:txBody>
        </p:sp>
      </p:grpSp>
      <p:sp>
        <p:nvSpPr>
          <p:cNvPr id="56" name="TextBox 55">
            <a:extLst>
              <a:ext uri="{FF2B5EF4-FFF2-40B4-BE49-F238E27FC236}">
                <a16:creationId xmlns:a16="http://schemas.microsoft.com/office/drawing/2014/main" id="{A4703D46-ADDA-EB44-A8B6-07442C9BDA90}"/>
              </a:ext>
            </a:extLst>
          </p:cNvPr>
          <p:cNvSpPr txBox="1"/>
          <p:nvPr/>
        </p:nvSpPr>
        <p:spPr>
          <a:xfrm>
            <a:off x="2667711" y="2334549"/>
            <a:ext cx="1474203" cy="523220"/>
          </a:xfrm>
          <a:prstGeom prst="rect">
            <a:avLst/>
          </a:prstGeom>
          <a:noFill/>
        </p:spPr>
        <p:txBody>
          <a:bodyPr wrap="square" rtlCol="0">
            <a:spAutoFit/>
          </a:bodyPr>
          <a:lstStyle/>
          <a:p>
            <a:pPr algn="ctr"/>
            <a:r>
              <a:rPr lang="en-GB" sz="2800" dirty="0"/>
              <a:t>Encode</a:t>
            </a:r>
          </a:p>
        </p:txBody>
      </p:sp>
      <p:grpSp>
        <p:nvGrpSpPr>
          <p:cNvPr id="9" name="Group 8">
            <a:extLst>
              <a:ext uri="{FF2B5EF4-FFF2-40B4-BE49-F238E27FC236}">
                <a16:creationId xmlns:a16="http://schemas.microsoft.com/office/drawing/2014/main" id="{0F965DC5-7B1F-445F-DFEA-4F35F42C6C20}"/>
              </a:ext>
            </a:extLst>
          </p:cNvPr>
          <p:cNvGrpSpPr/>
          <p:nvPr/>
        </p:nvGrpSpPr>
        <p:grpSpPr>
          <a:xfrm>
            <a:off x="4689473" y="2719829"/>
            <a:ext cx="1919076" cy="2156244"/>
            <a:chOff x="4613273" y="2186429"/>
            <a:chExt cx="1919076" cy="2156244"/>
          </a:xfrm>
        </p:grpSpPr>
        <p:grpSp>
          <p:nvGrpSpPr>
            <p:cNvPr id="36" name="Group 35">
              <a:extLst>
                <a:ext uri="{FF2B5EF4-FFF2-40B4-BE49-F238E27FC236}">
                  <a16:creationId xmlns:a16="http://schemas.microsoft.com/office/drawing/2014/main" id="{5734F76D-1C57-8643-BB4E-BD39B6B42C5B}"/>
                </a:ext>
              </a:extLst>
            </p:cNvPr>
            <p:cNvGrpSpPr/>
            <p:nvPr/>
          </p:nvGrpSpPr>
          <p:grpSpPr>
            <a:xfrm>
              <a:off x="4613273" y="2485907"/>
              <a:ext cx="1268827" cy="1588592"/>
              <a:chOff x="3617044" y="2278966"/>
              <a:chExt cx="716920" cy="1438447"/>
            </a:xfrm>
          </p:grpSpPr>
          <p:cxnSp>
            <p:nvCxnSpPr>
              <p:cNvPr id="25" name="Straight Arrow Connector 24">
                <a:extLst>
                  <a:ext uri="{FF2B5EF4-FFF2-40B4-BE49-F238E27FC236}">
                    <a16:creationId xmlns:a16="http://schemas.microsoft.com/office/drawing/2014/main" id="{4A3D2D33-FA66-084D-A5D7-3CD747BB5F37}"/>
                  </a:ext>
                </a:extLst>
              </p:cNvPr>
              <p:cNvCxnSpPr>
                <a:cxnSpLocks/>
              </p:cNvCxnSpPr>
              <p:nvPr/>
            </p:nvCxnSpPr>
            <p:spPr>
              <a:xfrm>
                <a:off x="3617045" y="2278966"/>
                <a:ext cx="71691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51CC165A-FDAA-4946-8521-9D138AE12F21}"/>
                  </a:ext>
                </a:extLst>
              </p:cNvPr>
              <p:cNvCxnSpPr>
                <a:cxnSpLocks/>
              </p:cNvCxnSpPr>
              <p:nvPr/>
            </p:nvCxnSpPr>
            <p:spPr>
              <a:xfrm>
                <a:off x="3617045" y="2989411"/>
                <a:ext cx="71691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4B60CBC5-77C0-C744-AFD2-D50C0F890B47}"/>
                  </a:ext>
                </a:extLst>
              </p:cNvPr>
              <p:cNvCxnSpPr>
                <a:cxnSpLocks/>
              </p:cNvCxnSpPr>
              <p:nvPr/>
            </p:nvCxnSpPr>
            <p:spPr>
              <a:xfrm>
                <a:off x="3617044" y="3717413"/>
                <a:ext cx="71691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grpSp>
          <p:nvGrpSpPr>
            <p:cNvPr id="35" name="Group 34">
              <a:extLst>
                <a:ext uri="{FF2B5EF4-FFF2-40B4-BE49-F238E27FC236}">
                  <a16:creationId xmlns:a16="http://schemas.microsoft.com/office/drawing/2014/main" id="{3BB2021F-508D-BA4F-A93C-29935B1D1831}"/>
                </a:ext>
              </a:extLst>
            </p:cNvPr>
            <p:cNvGrpSpPr/>
            <p:nvPr/>
          </p:nvGrpSpPr>
          <p:grpSpPr>
            <a:xfrm>
              <a:off x="5882099" y="2186429"/>
              <a:ext cx="650250" cy="2156244"/>
              <a:chOff x="4333963" y="2007793"/>
              <a:chExt cx="367408" cy="1952448"/>
            </a:xfrm>
          </p:grpSpPr>
          <p:sp>
            <p:nvSpPr>
              <p:cNvPr id="28" name="TextBox 27">
                <a:extLst>
                  <a:ext uri="{FF2B5EF4-FFF2-40B4-BE49-F238E27FC236}">
                    <a16:creationId xmlns:a16="http://schemas.microsoft.com/office/drawing/2014/main" id="{06AF0B2B-4707-7143-88C1-9269E4096749}"/>
                  </a:ext>
                </a:extLst>
              </p:cNvPr>
              <p:cNvSpPr txBox="1"/>
              <p:nvPr/>
            </p:nvSpPr>
            <p:spPr>
              <a:xfrm>
                <a:off x="4333963" y="2007793"/>
                <a:ext cx="367408" cy="523220"/>
              </a:xfrm>
              <a:prstGeom prst="rect">
                <a:avLst/>
              </a:prstGeom>
              <a:noFill/>
            </p:spPr>
            <p:txBody>
              <a:bodyPr wrap="none" rtlCol="0">
                <a:spAutoFit/>
              </a:bodyPr>
              <a:lstStyle/>
              <a:p>
                <a:pPr algn="ctr"/>
                <a:r>
                  <a:rPr lang="en-GB" sz="2800" dirty="0"/>
                  <a:t>0</a:t>
                </a:r>
              </a:p>
            </p:txBody>
          </p:sp>
          <p:sp>
            <p:nvSpPr>
              <p:cNvPr id="29" name="TextBox 28">
                <a:extLst>
                  <a:ext uri="{FF2B5EF4-FFF2-40B4-BE49-F238E27FC236}">
                    <a16:creationId xmlns:a16="http://schemas.microsoft.com/office/drawing/2014/main" id="{1CEBE79F-F3B2-E649-BA46-9E36C7EA8119}"/>
                  </a:ext>
                </a:extLst>
              </p:cNvPr>
              <p:cNvSpPr txBox="1"/>
              <p:nvPr/>
            </p:nvSpPr>
            <p:spPr>
              <a:xfrm>
                <a:off x="4333963" y="2727801"/>
                <a:ext cx="367408" cy="523220"/>
              </a:xfrm>
              <a:prstGeom prst="rect">
                <a:avLst/>
              </a:prstGeom>
              <a:noFill/>
            </p:spPr>
            <p:txBody>
              <a:bodyPr wrap="none" rtlCol="0">
                <a:spAutoFit/>
              </a:bodyPr>
              <a:lstStyle/>
              <a:p>
                <a:pPr algn="ctr"/>
                <a:r>
                  <a:rPr lang="en-GB" sz="2800" dirty="0">
                    <a:solidFill>
                      <a:schemeClr val="accent2"/>
                    </a:solidFill>
                  </a:rPr>
                  <a:t>1</a:t>
                </a:r>
              </a:p>
            </p:txBody>
          </p:sp>
          <p:sp>
            <p:nvSpPr>
              <p:cNvPr id="30" name="TextBox 29">
                <a:extLst>
                  <a:ext uri="{FF2B5EF4-FFF2-40B4-BE49-F238E27FC236}">
                    <a16:creationId xmlns:a16="http://schemas.microsoft.com/office/drawing/2014/main" id="{92691793-88BE-BA40-91DB-BFD5948EAA43}"/>
                  </a:ext>
                </a:extLst>
              </p:cNvPr>
              <p:cNvSpPr txBox="1"/>
              <p:nvPr/>
            </p:nvSpPr>
            <p:spPr>
              <a:xfrm>
                <a:off x="4333963" y="3437021"/>
                <a:ext cx="367408" cy="523220"/>
              </a:xfrm>
              <a:prstGeom prst="rect">
                <a:avLst/>
              </a:prstGeom>
              <a:noFill/>
            </p:spPr>
            <p:txBody>
              <a:bodyPr wrap="none" rtlCol="0">
                <a:spAutoFit/>
              </a:bodyPr>
              <a:lstStyle/>
              <a:p>
                <a:pPr algn="ctr"/>
                <a:r>
                  <a:rPr lang="en-GB" sz="2800" dirty="0"/>
                  <a:t>0</a:t>
                </a:r>
              </a:p>
            </p:txBody>
          </p:sp>
        </p:grpSp>
        <p:sp>
          <p:nvSpPr>
            <p:cNvPr id="58" name="TextBox 57">
              <a:extLst>
                <a:ext uri="{FF2B5EF4-FFF2-40B4-BE49-F238E27FC236}">
                  <a16:creationId xmlns:a16="http://schemas.microsoft.com/office/drawing/2014/main" id="{B60B91DE-C126-E04C-824F-3A805CEE8CDE}"/>
                </a:ext>
              </a:extLst>
            </p:cNvPr>
            <p:cNvSpPr txBox="1"/>
            <p:nvPr/>
          </p:nvSpPr>
          <p:spPr>
            <a:xfrm>
              <a:off x="4692373" y="2821086"/>
              <a:ext cx="1078951" cy="523220"/>
            </a:xfrm>
            <a:prstGeom prst="rect">
              <a:avLst/>
            </a:prstGeom>
            <a:noFill/>
          </p:spPr>
          <p:txBody>
            <a:bodyPr wrap="square" rtlCol="0">
              <a:spAutoFit/>
            </a:bodyPr>
            <a:lstStyle/>
            <a:p>
              <a:pPr algn="ctr"/>
              <a:r>
                <a:rPr lang="en-GB" sz="2800" dirty="0">
                  <a:solidFill>
                    <a:schemeClr val="accent2"/>
                  </a:solidFill>
                </a:rPr>
                <a:t>Error</a:t>
              </a:r>
            </a:p>
          </p:txBody>
        </p:sp>
      </p:grpSp>
      <p:grpSp>
        <p:nvGrpSpPr>
          <p:cNvPr id="3" name="Group 2">
            <a:extLst>
              <a:ext uri="{FF2B5EF4-FFF2-40B4-BE49-F238E27FC236}">
                <a16:creationId xmlns:a16="http://schemas.microsoft.com/office/drawing/2014/main" id="{195310D7-60C3-BA79-AA76-8876F3A2E73B}"/>
              </a:ext>
            </a:extLst>
          </p:cNvPr>
          <p:cNvGrpSpPr/>
          <p:nvPr/>
        </p:nvGrpSpPr>
        <p:grpSpPr>
          <a:xfrm>
            <a:off x="6470694" y="2331328"/>
            <a:ext cx="3753557" cy="2544745"/>
            <a:chOff x="6394494" y="1797928"/>
            <a:chExt cx="3753557" cy="2544745"/>
          </a:xfrm>
        </p:grpSpPr>
        <p:grpSp>
          <p:nvGrpSpPr>
            <p:cNvPr id="37" name="Group 36">
              <a:extLst>
                <a:ext uri="{FF2B5EF4-FFF2-40B4-BE49-F238E27FC236}">
                  <a16:creationId xmlns:a16="http://schemas.microsoft.com/office/drawing/2014/main" id="{D06203EF-00AE-BA4F-9DF4-85CB4ED1BF33}"/>
                </a:ext>
              </a:extLst>
            </p:cNvPr>
            <p:cNvGrpSpPr/>
            <p:nvPr/>
          </p:nvGrpSpPr>
          <p:grpSpPr>
            <a:xfrm>
              <a:off x="6532349" y="2470054"/>
              <a:ext cx="1268827" cy="1588592"/>
              <a:chOff x="3617044" y="2278966"/>
              <a:chExt cx="716920" cy="1438447"/>
            </a:xfrm>
          </p:grpSpPr>
          <p:cxnSp>
            <p:nvCxnSpPr>
              <p:cNvPr id="38" name="Straight Arrow Connector 37">
                <a:extLst>
                  <a:ext uri="{FF2B5EF4-FFF2-40B4-BE49-F238E27FC236}">
                    <a16:creationId xmlns:a16="http://schemas.microsoft.com/office/drawing/2014/main" id="{91CAF087-7BDE-0C4D-B534-071BFC64BBFC}"/>
                  </a:ext>
                </a:extLst>
              </p:cNvPr>
              <p:cNvCxnSpPr>
                <a:cxnSpLocks/>
              </p:cNvCxnSpPr>
              <p:nvPr/>
            </p:nvCxnSpPr>
            <p:spPr>
              <a:xfrm>
                <a:off x="3617045" y="2278966"/>
                <a:ext cx="71691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9" name="Straight Arrow Connector 38">
                <a:extLst>
                  <a:ext uri="{FF2B5EF4-FFF2-40B4-BE49-F238E27FC236}">
                    <a16:creationId xmlns:a16="http://schemas.microsoft.com/office/drawing/2014/main" id="{97001BFB-F1C5-2A4C-BD3A-6D91FCB50916}"/>
                  </a:ext>
                </a:extLst>
              </p:cNvPr>
              <p:cNvCxnSpPr>
                <a:cxnSpLocks/>
              </p:cNvCxnSpPr>
              <p:nvPr/>
            </p:nvCxnSpPr>
            <p:spPr>
              <a:xfrm>
                <a:off x="3617045" y="2989411"/>
                <a:ext cx="71691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0" name="Straight Arrow Connector 39">
                <a:extLst>
                  <a:ext uri="{FF2B5EF4-FFF2-40B4-BE49-F238E27FC236}">
                    <a16:creationId xmlns:a16="http://schemas.microsoft.com/office/drawing/2014/main" id="{E7915E3C-9CBD-9D4C-ABAF-C442C8739351}"/>
                  </a:ext>
                </a:extLst>
              </p:cNvPr>
              <p:cNvCxnSpPr>
                <a:cxnSpLocks/>
              </p:cNvCxnSpPr>
              <p:nvPr/>
            </p:nvCxnSpPr>
            <p:spPr>
              <a:xfrm>
                <a:off x="3617044" y="3717413"/>
                <a:ext cx="71691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grpSp>
        <p:grpSp>
          <p:nvGrpSpPr>
            <p:cNvPr id="41" name="Group 40">
              <a:extLst>
                <a:ext uri="{FF2B5EF4-FFF2-40B4-BE49-F238E27FC236}">
                  <a16:creationId xmlns:a16="http://schemas.microsoft.com/office/drawing/2014/main" id="{955F9A02-D3C9-5542-917E-A6FC32884D92}"/>
                </a:ext>
              </a:extLst>
            </p:cNvPr>
            <p:cNvGrpSpPr/>
            <p:nvPr/>
          </p:nvGrpSpPr>
          <p:grpSpPr>
            <a:xfrm>
              <a:off x="7801175" y="2186429"/>
              <a:ext cx="650250" cy="2156244"/>
              <a:chOff x="4333963" y="2007793"/>
              <a:chExt cx="367408" cy="1952448"/>
            </a:xfrm>
          </p:grpSpPr>
          <p:sp>
            <p:nvSpPr>
              <p:cNvPr id="42" name="TextBox 41">
                <a:extLst>
                  <a:ext uri="{FF2B5EF4-FFF2-40B4-BE49-F238E27FC236}">
                    <a16:creationId xmlns:a16="http://schemas.microsoft.com/office/drawing/2014/main" id="{CAA573CA-7897-7741-8352-A1E135E65FFC}"/>
                  </a:ext>
                </a:extLst>
              </p:cNvPr>
              <p:cNvSpPr txBox="1"/>
              <p:nvPr/>
            </p:nvSpPr>
            <p:spPr>
              <a:xfrm>
                <a:off x="4333963" y="2007793"/>
                <a:ext cx="367408" cy="523220"/>
              </a:xfrm>
              <a:prstGeom prst="rect">
                <a:avLst/>
              </a:prstGeom>
              <a:noFill/>
            </p:spPr>
            <p:txBody>
              <a:bodyPr wrap="none" rtlCol="0">
                <a:spAutoFit/>
              </a:bodyPr>
              <a:lstStyle/>
              <a:p>
                <a:pPr algn="ctr"/>
                <a:r>
                  <a:rPr lang="en-GB" sz="2800" dirty="0"/>
                  <a:t>0</a:t>
                </a:r>
              </a:p>
            </p:txBody>
          </p:sp>
          <p:sp>
            <p:nvSpPr>
              <p:cNvPr id="43" name="TextBox 42">
                <a:extLst>
                  <a:ext uri="{FF2B5EF4-FFF2-40B4-BE49-F238E27FC236}">
                    <a16:creationId xmlns:a16="http://schemas.microsoft.com/office/drawing/2014/main" id="{3FA6750B-E333-4441-BB0E-2092513F5488}"/>
                  </a:ext>
                </a:extLst>
              </p:cNvPr>
              <p:cNvSpPr txBox="1"/>
              <p:nvPr/>
            </p:nvSpPr>
            <p:spPr>
              <a:xfrm>
                <a:off x="4333963" y="2727801"/>
                <a:ext cx="367408" cy="523220"/>
              </a:xfrm>
              <a:prstGeom prst="rect">
                <a:avLst/>
              </a:prstGeom>
              <a:noFill/>
            </p:spPr>
            <p:txBody>
              <a:bodyPr wrap="none" rtlCol="0">
                <a:spAutoFit/>
              </a:bodyPr>
              <a:lstStyle/>
              <a:p>
                <a:pPr algn="ctr"/>
                <a:r>
                  <a:rPr lang="en-GB" sz="2800" dirty="0">
                    <a:solidFill>
                      <a:schemeClr val="accent6"/>
                    </a:solidFill>
                  </a:rPr>
                  <a:t>0</a:t>
                </a:r>
              </a:p>
            </p:txBody>
          </p:sp>
          <p:sp>
            <p:nvSpPr>
              <p:cNvPr id="44" name="TextBox 43">
                <a:extLst>
                  <a:ext uri="{FF2B5EF4-FFF2-40B4-BE49-F238E27FC236}">
                    <a16:creationId xmlns:a16="http://schemas.microsoft.com/office/drawing/2014/main" id="{E8587DA8-DDE3-604E-8AA1-AB107503212E}"/>
                  </a:ext>
                </a:extLst>
              </p:cNvPr>
              <p:cNvSpPr txBox="1"/>
              <p:nvPr/>
            </p:nvSpPr>
            <p:spPr>
              <a:xfrm>
                <a:off x="4333963" y="3437021"/>
                <a:ext cx="367408" cy="523220"/>
              </a:xfrm>
              <a:prstGeom prst="rect">
                <a:avLst/>
              </a:prstGeom>
              <a:noFill/>
            </p:spPr>
            <p:txBody>
              <a:bodyPr wrap="none" rtlCol="0">
                <a:spAutoFit/>
              </a:bodyPr>
              <a:lstStyle/>
              <a:p>
                <a:pPr algn="ctr"/>
                <a:r>
                  <a:rPr lang="en-GB" sz="2800" dirty="0"/>
                  <a:t>0</a:t>
                </a:r>
              </a:p>
            </p:txBody>
          </p:sp>
        </p:grpSp>
        <p:cxnSp>
          <p:nvCxnSpPr>
            <p:cNvPr id="45" name="Straight Arrow Connector 44">
              <a:extLst>
                <a:ext uri="{FF2B5EF4-FFF2-40B4-BE49-F238E27FC236}">
                  <a16:creationId xmlns:a16="http://schemas.microsoft.com/office/drawing/2014/main" id="{9F0F8727-7787-EF49-90A0-4CF3D319E8C9}"/>
                </a:ext>
              </a:extLst>
            </p:cNvPr>
            <p:cNvCxnSpPr>
              <a:cxnSpLocks noChangeAspect="1"/>
              <a:endCxn id="42" idx="3"/>
            </p:cNvCxnSpPr>
            <p:nvPr/>
          </p:nvCxnSpPr>
          <p:spPr>
            <a:xfrm flipH="1" flipV="1">
              <a:off x="8451425" y="2475346"/>
              <a:ext cx="1161652" cy="736328"/>
            </a:xfrm>
            <a:prstGeom prst="straightConnector1">
              <a:avLst/>
            </a:prstGeom>
            <a:ln>
              <a:headEnd type="triangle" w="med" len="med"/>
              <a:tailEnd type="none" w="med" len="med"/>
            </a:ln>
          </p:spPr>
          <p:style>
            <a:lnRef idx="3">
              <a:schemeClr val="dk1"/>
            </a:lnRef>
            <a:fillRef idx="0">
              <a:schemeClr val="dk1"/>
            </a:fillRef>
            <a:effectRef idx="2">
              <a:schemeClr val="dk1"/>
            </a:effectRef>
            <a:fontRef idx="minor">
              <a:schemeClr val="tx1"/>
            </a:fontRef>
          </p:style>
        </p:cxnSp>
        <p:cxnSp>
          <p:nvCxnSpPr>
            <p:cNvPr id="46" name="Straight Arrow Connector 45">
              <a:extLst>
                <a:ext uri="{FF2B5EF4-FFF2-40B4-BE49-F238E27FC236}">
                  <a16:creationId xmlns:a16="http://schemas.microsoft.com/office/drawing/2014/main" id="{5416534D-8F1B-8545-A67E-2741420D0C18}"/>
                </a:ext>
              </a:extLst>
            </p:cNvPr>
            <p:cNvCxnSpPr>
              <a:cxnSpLocks noChangeAspect="1"/>
            </p:cNvCxnSpPr>
            <p:nvPr/>
          </p:nvCxnSpPr>
          <p:spPr>
            <a:xfrm flipH="1">
              <a:off x="8451425" y="3344306"/>
              <a:ext cx="1166370" cy="720000"/>
            </a:xfrm>
            <a:prstGeom prst="straightConnector1">
              <a:avLst/>
            </a:prstGeom>
            <a:ln>
              <a:headEnd type="triangle" w="med" len="med"/>
              <a:tailEnd type="none" w="med" len="med"/>
            </a:ln>
          </p:spPr>
          <p:style>
            <a:lnRef idx="3">
              <a:schemeClr val="dk1"/>
            </a:lnRef>
            <a:fillRef idx="0">
              <a:schemeClr val="dk1"/>
            </a:fillRef>
            <a:effectRef idx="2">
              <a:schemeClr val="dk1"/>
            </a:effectRef>
            <a:fontRef idx="minor">
              <a:schemeClr val="tx1"/>
            </a:fontRef>
          </p:style>
        </p:cxnSp>
        <p:cxnSp>
          <p:nvCxnSpPr>
            <p:cNvPr id="47" name="Straight Arrow Connector 46">
              <a:extLst>
                <a:ext uri="{FF2B5EF4-FFF2-40B4-BE49-F238E27FC236}">
                  <a16:creationId xmlns:a16="http://schemas.microsoft.com/office/drawing/2014/main" id="{70FD532D-2A9E-DD42-AE93-ED4AE3635E13}"/>
                </a:ext>
              </a:extLst>
            </p:cNvPr>
            <p:cNvCxnSpPr>
              <a:cxnSpLocks/>
            </p:cNvCxnSpPr>
            <p:nvPr/>
          </p:nvCxnSpPr>
          <p:spPr>
            <a:xfrm flipH="1">
              <a:off x="8451425" y="3277989"/>
              <a:ext cx="1161652" cy="0"/>
            </a:xfrm>
            <a:prstGeom prst="straightConnector1">
              <a:avLst/>
            </a:prstGeom>
            <a:ln>
              <a:headEnd type="triangle" w="med" len="med"/>
              <a:tailEnd type="none" w="med" len="med"/>
            </a:ln>
          </p:spPr>
          <p:style>
            <a:lnRef idx="3">
              <a:schemeClr val="dk1"/>
            </a:lnRef>
            <a:fillRef idx="0">
              <a:schemeClr val="dk1"/>
            </a:fillRef>
            <a:effectRef idx="2">
              <a:schemeClr val="dk1"/>
            </a:effectRef>
            <a:fontRef idx="minor">
              <a:schemeClr val="tx1"/>
            </a:fontRef>
          </p:style>
        </p:cxnSp>
        <p:sp>
          <p:nvSpPr>
            <p:cNvPr id="48" name="TextBox 47">
              <a:extLst>
                <a:ext uri="{FF2B5EF4-FFF2-40B4-BE49-F238E27FC236}">
                  <a16:creationId xmlns:a16="http://schemas.microsoft.com/office/drawing/2014/main" id="{37F5D849-C0ED-6648-923A-B140BF2ECDD0}"/>
                </a:ext>
              </a:extLst>
            </p:cNvPr>
            <p:cNvSpPr txBox="1"/>
            <p:nvPr/>
          </p:nvSpPr>
          <p:spPr>
            <a:xfrm>
              <a:off x="9497801" y="2977646"/>
              <a:ext cx="650250" cy="577834"/>
            </a:xfrm>
            <a:prstGeom prst="rect">
              <a:avLst/>
            </a:prstGeom>
            <a:noFill/>
          </p:spPr>
          <p:txBody>
            <a:bodyPr wrap="none" rtlCol="0">
              <a:spAutoFit/>
            </a:bodyPr>
            <a:lstStyle/>
            <a:p>
              <a:pPr algn="ctr"/>
              <a:r>
                <a:rPr lang="en-GB" sz="2800" dirty="0"/>
                <a:t>0</a:t>
              </a:r>
            </a:p>
          </p:txBody>
        </p:sp>
        <p:sp>
          <p:nvSpPr>
            <p:cNvPr id="57" name="TextBox 56">
              <a:extLst>
                <a:ext uri="{FF2B5EF4-FFF2-40B4-BE49-F238E27FC236}">
                  <a16:creationId xmlns:a16="http://schemas.microsoft.com/office/drawing/2014/main" id="{4F9F5983-9F9C-DA42-BEEB-8D96AC3CE009}"/>
                </a:ext>
              </a:extLst>
            </p:cNvPr>
            <p:cNvSpPr txBox="1"/>
            <p:nvPr/>
          </p:nvSpPr>
          <p:spPr>
            <a:xfrm>
              <a:off x="8274422" y="1797928"/>
              <a:ext cx="1515657" cy="523220"/>
            </a:xfrm>
            <a:prstGeom prst="rect">
              <a:avLst/>
            </a:prstGeom>
            <a:noFill/>
          </p:spPr>
          <p:txBody>
            <a:bodyPr wrap="square" rtlCol="0">
              <a:spAutoFit/>
            </a:bodyPr>
            <a:lstStyle/>
            <a:p>
              <a:pPr algn="ctr"/>
              <a:r>
                <a:rPr lang="en-GB" sz="2800" dirty="0"/>
                <a:t>Decode</a:t>
              </a:r>
            </a:p>
          </p:txBody>
        </p:sp>
        <p:sp>
          <p:nvSpPr>
            <p:cNvPr id="59" name="TextBox 58">
              <a:extLst>
                <a:ext uri="{FF2B5EF4-FFF2-40B4-BE49-F238E27FC236}">
                  <a16:creationId xmlns:a16="http://schemas.microsoft.com/office/drawing/2014/main" id="{B344EAD3-9553-F444-A61D-B78269E27211}"/>
                </a:ext>
              </a:extLst>
            </p:cNvPr>
            <p:cNvSpPr txBox="1"/>
            <p:nvPr/>
          </p:nvSpPr>
          <p:spPr>
            <a:xfrm>
              <a:off x="6394494" y="2821086"/>
              <a:ext cx="1481514" cy="523220"/>
            </a:xfrm>
            <a:prstGeom prst="rect">
              <a:avLst/>
            </a:prstGeom>
            <a:noFill/>
          </p:spPr>
          <p:txBody>
            <a:bodyPr wrap="square" rtlCol="0">
              <a:spAutoFit/>
            </a:bodyPr>
            <a:lstStyle/>
            <a:p>
              <a:pPr algn="ctr"/>
              <a:r>
                <a:rPr lang="en-GB" sz="2800" dirty="0">
                  <a:solidFill>
                    <a:schemeClr val="accent6"/>
                  </a:solidFill>
                </a:rPr>
                <a:t>Correct</a:t>
              </a:r>
            </a:p>
          </p:txBody>
        </p:sp>
      </p:grpSp>
      <p:sp>
        <p:nvSpPr>
          <p:cNvPr id="7" name="Rounded Rectangle 6">
            <a:extLst>
              <a:ext uri="{FF2B5EF4-FFF2-40B4-BE49-F238E27FC236}">
                <a16:creationId xmlns:a16="http://schemas.microsoft.com/office/drawing/2014/main" id="{B0013781-0AA2-7B94-74BE-CD23EEA152A7}"/>
              </a:ext>
            </a:extLst>
          </p:cNvPr>
          <p:cNvSpPr/>
          <p:nvPr/>
        </p:nvSpPr>
        <p:spPr>
          <a:xfrm>
            <a:off x="6078295" y="2719830"/>
            <a:ext cx="418583" cy="1369035"/>
          </a:xfrm>
          <a:prstGeom prst="roundRect">
            <a:avLst>
              <a:gd name="adj" fmla="val 50000"/>
            </a:avLst>
          </a:prstGeom>
          <a:noFill/>
          <a:ln w="28575"/>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0" name="Rounded Rectangle 9">
            <a:extLst>
              <a:ext uri="{FF2B5EF4-FFF2-40B4-BE49-F238E27FC236}">
                <a16:creationId xmlns:a16="http://schemas.microsoft.com/office/drawing/2014/main" id="{C8E7EAA8-8428-EC0D-9570-ADFCB1120A5D}"/>
              </a:ext>
            </a:extLst>
          </p:cNvPr>
          <p:cNvSpPr/>
          <p:nvPr/>
        </p:nvSpPr>
        <p:spPr>
          <a:xfrm>
            <a:off x="6073575" y="3503077"/>
            <a:ext cx="418583" cy="1369035"/>
          </a:xfrm>
          <a:prstGeom prst="roundRect">
            <a:avLst>
              <a:gd name="adj" fmla="val 50000"/>
            </a:avLst>
          </a:prstGeom>
          <a:noFill/>
          <a:ln w="28575">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1" name="TextBox 10">
            <a:extLst>
              <a:ext uri="{FF2B5EF4-FFF2-40B4-BE49-F238E27FC236}">
                <a16:creationId xmlns:a16="http://schemas.microsoft.com/office/drawing/2014/main" id="{F8C84125-DEEC-5153-5193-B9168C84F220}"/>
              </a:ext>
            </a:extLst>
          </p:cNvPr>
          <p:cNvSpPr txBox="1"/>
          <p:nvPr/>
        </p:nvSpPr>
        <p:spPr>
          <a:xfrm>
            <a:off x="5537358" y="4853542"/>
            <a:ext cx="1562629" cy="400110"/>
          </a:xfrm>
          <a:prstGeom prst="rect">
            <a:avLst/>
          </a:prstGeom>
          <a:noFill/>
        </p:spPr>
        <p:txBody>
          <a:bodyPr wrap="square" rtlCol="0">
            <a:spAutoFit/>
          </a:bodyPr>
          <a:lstStyle/>
          <a:p>
            <a:pPr algn="ctr"/>
            <a:r>
              <a:rPr lang="en-GB" sz="2000" dirty="0">
                <a:solidFill>
                  <a:schemeClr val="accent4"/>
                </a:solidFill>
              </a:rPr>
              <a:t>Check parity</a:t>
            </a:r>
          </a:p>
        </p:txBody>
      </p:sp>
      <p:sp>
        <p:nvSpPr>
          <p:cNvPr id="13" name="TextBox 12">
            <a:extLst>
              <a:ext uri="{FF2B5EF4-FFF2-40B4-BE49-F238E27FC236}">
                <a16:creationId xmlns:a16="http://schemas.microsoft.com/office/drawing/2014/main" id="{246BF5A2-6E1E-8957-47BB-4131D6BE2842}"/>
              </a:ext>
            </a:extLst>
          </p:cNvPr>
          <p:cNvSpPr txBox="1"/>
          <p:nvPr/>
        </p:nvSpPr>
        <p:spPr>
          <a:xfrm>
            <a:off x="5537358" y="2281777"/>
            <a:ext cx="1562629" cy="400110"/>
          </a:xfrm>
          <a:prstGeom prst="rect">
            <a:avLst/>
          </a:prstGeom>
          <a:noFill/>
        </p:spPr>
        <p:txBody>
          <a:bodyPr wrap="square" rtlCol="0">
            <a:spAutoFit/>
          </a:bodyPr>
          <a:lstStyle/>
          <a:p>
            <a:pPr algn="ctr"/>
            <a:r>
              <a:rPr lang="en-GB" sz="2000" dirty="0">
                <a:solidFill>
                  <a:schemeClr val="accent1"/>
                </a:solidFill>
              </a:rPr>
              <a:t>Check parity</a:t>
            </a:r>
          </a:p>
        </p:txBody>
      </p:sp>
    </p:spTree>
    <p:custDataLst>
      <p:tags r:id="rId1"/>
    </p:custDataLst>
    <p:extLst>
      <p:ext uri="{BB962C8B-B14F-4D97-AF65-F5344CB8AC3E}">
        <p14:creationId xmlns:p14="http://schemas.microsoft.com/office/powerpoint/2010/main" val="2950136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Post-processing SV</a:t>
            </a: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F64DBEBC-3B21-49C2-8663-D325EF4B75BE}"/>
                  </a:ext>
                </a:extLst>
              </p:cNvPr>
              <p:cNvSpPr>
                <a:spLocks noGrp="1"/>
              </p:cNvSpPr>
              <p:nvPr>
                <p:ph idx="1"/>
              </p:nvPr>
            </p:nvSpPr>
            <p:spPr>
              <a:xfrm>
                <a:off x="838200" y="1410345"/>
                <a:ext cx="10515600" cy="5145438"/>
              </a:xfrm>
            </p:spPr>
            <p:txBody>
              <a:bodyPr>
                <a:normAutofit/>
              </a:bodyPr>
              <a:lstStyle/>
              <a:p>
                <a:r>
                  <a:rPr lang="en-US" dirty="0"/>
                  <a:t>Recall that</a:t>
                </a:r>
              </a:p>
              <a:p>
                <a:pPr marL="0" indent="0">
                  <a:buNone/>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𝜌</m:t>
                          </m:r>
                        </m:e>
                        <m:sub>
                          <m:r>
                            <a:rPr lang="en-GB" i="1">
                              <a:latin typeface="Cambria Math" panose="02040503050406030204" pitchFamily="18" charset="0"/>
                              <a:ea typeface="Cambria Math" panose="02040503050406030204" pitchFamily="18" charset="0"/>
                            </a:rPr>
                            <m:t>𝑠𝑦𝑚</m:t>
                          </m:r>
                        </m:sub>
                      </m:sSub>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num>
                        <m:den>
                          <m:r>
                            <m:rPr>
                              <m:sty m:val="p"/>
                            </m:rPr>
                            <a:rPr lang="en-GB">
                              <a:latin typeface="Cambria Math" panose="02040503050406030204" pitchFamily="18" charset="0"/>
                              <a:ea typeface="Cambria Math" panose="02040503050406030204" pitchFamily="18" charset="0"/>
                            </a:rPr>
                            <m:t>Tr</m:t>
                          </m:r>
                          <m:r>
                            <a:rPr lang="en-GB">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r>
                            <a:rPr lang="en-GB" i="1">
                              <a:latin typeface="Cambria Math" panose="02040503050406030204" pitchFamily="18" charset="0"/>
                              <a:ea typeface="Cambria Math" panose="02040503050406030204" pitchFamily="18" charset="0"/>
                            </a:rPr>
                            <m:t>)</m:t>
                          </m:r>
                        </m:den>
                      </m:f>
                      <m:r>
                        <a:rPr lang="en-GB" b="0" i="1" smtClean="0">
                          <a:latin typeface="Cambria Math" panose="02040503050406030204" pitchFamily="18" charset="0"/>
                          <a:ea typeface="Cambria Math" panose="02040503050406030204" pitchFamily="18" charset="0"/>
                        </a:rPr>
                        <m:t>,  </m:t>
                      </m:r>
                      <m:sSub>
                        <m:sSubPr>
                          <m:ctrlPr>
                            <a:rPr lang="en-GB" b="0" i="1" smtClean="0">
                              <a:latin typeface="Cambria Math" panose="02040503050406030204" pitchFamily="18" charset="0"/>
                              <a:ea typeface="Cambria Math" panose="02040503050406030204" pitchFamily="18" charset="0"/>
                            </a:rPr>
                          </m:ctrlPr>
                        </m:sSubPr>
                        <m:e>
                          <m:r>
                            <m:rPr>
                              <m:sty m:val="p"/>
                            </m:rPr>
                            <a:rPr lang="en-GB" b="0" i="0" smtClean="0">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r>
                            <m:rPr>
                              <m:lit/>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𝑆</m:t>
                          </m:r>
                        </m:num>
                        <m:den>
                          <m:r>
                            <a:rPr lang="en-GB" b="0" i="1" smtClean="0">
                              <a:latin typeface="Cambria Math" panose="02040503050406030204" pitchFamily="18" charset="0"/>
                              <a:ea typeface="Cambria Math" panose="02040503050406030204" pitchFamily="18" charset="0"/>
                            </a:rPr>
                            <m:t>2</m:t>
                          </m:r>
                        </m:den>
                      </m:f>
                    </m:oMath>
                  </m:oMathPara>
                </a14:m>
                <a:endParaRPr lang="en-US" dirty="0"/>
              </a:p>
              <a:p>
                <a:r>
                  <a:rPr lang="en-US" dirty="0"/>
                  <a:t>Let us look back at the error-mitigated expectation value we obtained after symmetry verification:</a:t>
                </a:r>
              </a:p>
              <a:p>
                <a:pPr marL="0" indent="0">
                  <a:lnSpc>
                    <a:spcPct val="110000"/>
                  </a:lnSpc>
                  <a:buNone/>
                </a:pPr>
                <a14:m>
                  <m:oMathPara xmlns:m="http://schemas.openxmlformats.org/officeDocument/2006/math">
                    <m:oMathParaPr>
                      <m:jc m:val="centerGroup"/>
                    </m:oMathParaPr>
                    <m:oMath xmlns:m="http://schemas.openxmlformats.org/officeDocument/2006/math">
                      <m:r>
                        <m:rPr>
                          <m:sty m:val="p"/>
                        </m:rPr>
                        <a:rPr lang="en-GB" smtClean="0">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𝑂</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𝜌</m:t>
                              </m:r>
                            </m:e>
                            <m:sub>
                              <m:r>
                                <a:rPr lang="en-GB" i="1">
                                  <a:latin typeface="Cambria Math" panose="02040503050406030204" pitchFamily="18" charset="0"/>
                                  <a:ea typeface="Cambria Math" panose="02040503050406030204" pitchFamily="18" charset="0"/>
                                </a:rPr>
                                <m:t>𝑠𝑦𝑚</m:t>
                              </m:r>
                            </m:sub>
                          </m:sSub>
                        </m:e>
                      </m:d>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r>
                            <m:rPr>
                              <m:sty m:val="p"/>
                            </m:rPr>
                            <a:rPr lang="en-GB">
                              <a:latin typeface="Cambria Math" panose="02040503050406030204" pitchFamily="18" charset="0"/>
                              <a:ea typeface="Cambria Math" panose="02040503050406030204" pitchFamily="18" charset="0"/>
                            </a:rPr>
                            <m:t>Tr</m:t>
                          </m:r>
                          <m:r>
                            <a:rPr lang="en-GB">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𝑂</m:t>
                              </m:r>
                              <m:r>
                                <m:rPr>
                                  <m:sty m:val="p"/>
                                </m:rPr>
                                <a:rPr lang="en-GB" i="0">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sSub>
                            <m:sSubPr>
                              <m:ctrlPr>
                                <a:rPr lang="en-GB" i="1">
                                  <a:latin typeface="Cambria Math" panose="02040503050406030204" pitchFamily="18" charset="0"/>
                                  <a:ea typeface="Cambria Math" panose="02040503050406030204" pitchFamily="18" charset="0"/>
                                </a:rPr>
                              </m:ctrlPr>
                            </m:sSubPr>
                            <m:e>
                              <m:r>
                                <m:rPr>
                                  <m:sty m:val="p"/>
                                </m:rPr>
                                <a:rPr lang="en-GB" i="0">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m:t>
                          </m:r>
                        </m:num>
                        <m:den>
                          <m:r>
                            <m:rPr>
                              <m:sty m:val="p"/>
                            </m:rPr>
                            <a:rPr lang="en-GB">
                              <a:latin typeface="Cambria Math" panose="02040503050406030204" pitchFamily="18" charset="0"/>
                              <a:ea typeface="Cambria Math" panose="02040503050406030204" pitchFamily="18" charset="0"/>
                            </a:rPr>
                            <m:t>Tr</m:t>
                          </m:r>
                          <m:r>
                            <a:rPr lang="en-GB">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sty m:val="p"/>
                                </m:rPr>
                                <a:rPr lang="en-GB" i="0">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r>
                            <a:rPr lang="en-GB" i="1">
                              <a:latin typeface="Cambria Math" panose="02040503050406030204" pitchFamily="18" charset="0"/>
                              <a:ea typeface="Cambria Math" panose="02040503050406030204" pitchFamily="18" charset="0"/>
                            </a:rPr>
                            <m:t>)</m:t>
                          </m:r>
                        </m:den>
                      </m:f>
                    </m:oMath>
                  </m:oMathPara>
                </a14:m>
                <a:br>
                  <a:rPr lang="en-GB" dirty="0">
                    <a:ea typeface="Cambria Math" panose="02040503050406030204" pitchFamily="18" charset="0"/>
                  </a:rPr>
                </a:br>
                <a:endParaRPr lang="en-US" dirty="0"/>
              </a:p>
              <a:p>
                <a:pPr>
                  <a:lnSpc>
                    <a:spcPct val="110000"/>
                  </a:lnSpc>
                </a:pPr>
                <a:r>
                  <a:rPr lang="en-GB" dirty="0">
                    <a:ea typeface="Cambria Math" panose="02040503050406030204" pitchFamily="18" charset="0"/>
                  </a:rPr>
                  <a:t>What is </a:t>
                </a:r>
                <a14:m>
                  <m:oMath xmlns:m="http://schemas.openxmlformats.org/officeDocument/2006/math">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𝑂</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𝜌</m:t>
                            </m:r>
                          </m:e>
                          <m:sub>
                            <m:r>
                              <a:rPr lang="en-GB" i="1">
                                <a:latin typeface="Cambria Math" panose="02040503050406030204" pitchFamily="18" charset="0"/>
                                <a:ea typeface="Cambria Math" panose="02040503050406030204" pitchFamily="18" charset="0"/>
                              </a:rPr>
                              <m:t>𝑠𝑦𝑚</m:t>
                            </m:r>
                          </m:sub>
                        </m:sSub>
                      </m:e>
                    </m:d>
                  </m:oMath>
                </a14:m>
                <a:r>
                  <a:rPr lang="en-US" dirty="0"/>
                  <a:t> when </a:t>
                </a:r>
                <a14:m>
                  <m:oMath xmlns:m="http://schemas.openxmlformats.org/officeDocument/2006/math">
                    <m:r>
                      <a:rPr lang="en-GB" i="1">
                        <a:latin typeface="Cambria Math" panose="02040503050406030204" pitchFamily="18" charset="0"/>
                        <a:ea typeface="Cambria Math" panose="02040503050406030204" pitchFamily="18" charset="0"/>
                      </a:rPr>
                      <m:t>𝑂</m:t>
                    </m:r>
                  </m:oMath>
                </a14:m>
                <a:r>
                  <a:rPr lang="en-US" dirty="0"/>
                  <a:t> anti-commute with </a:t>
                </a:r>
                <a14:m>
                  <m:oMath xmlns:m="http://schemas.openxmlformats.org/officeDocument/2006/math">
                    <m:r>
                      <a:rPr lang="en-GB" i="1">
                        <a:latin typeface="Cambria Math" panose="02040503050406030204" pitchFamily="18" charset="0"/>
                        <a:ea typeface="Cambria Math" panose="02040503050406030204" pitchFamily="18" charset="0"/>
                      </a:rPr>
                      <m:t>𝑆</m:t>
                    </m:r>
                  </m:oMath>
                </a14:m>
                <a:r>
                  <a:rPr lang="en-US" dirty="0"/>
                  <a:t>? (Hint: </a:t>
                </a:r>
                <a14:m>
                  <m:oMath xmlns:m="http://schemas.openxmlformats.org/officeDocument/2006/math">
                    <m:r>
                      <a:rPr lang="en-GB" i="1">
                        <a:latin typeface="Cambria Math" panose="02040503050406030204" pitchFamily="18" charset="0"/>
                        <a:ea typeface="Cambria Math" panose="02040503050406030204" pitchFamily="18" charset="0"/>
                      </a:rPr>
                      <m:t>𝑂</m:t>
                    </m:r>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i="1">
                            <a:latin typeface="Cambria Math" panose="02040503050406030204" pitchFamily="18" charset="0"/>
                            <a:ea typeface="Cambria Math" panose="02040503050406030204" pitchFamily="18" charset="0"/>
                          </a:rPr>
                          <m:t>+</m:t>
                        </m:r>
                      </m:sub>
                    </m:sSub>
                    <m:r>
                      <a:rPr lang="en-GB" b="0" i="1" smtClean="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b="0" i="1" smtClean="0">
                        <a:latin typeface="Cambria Math" panose="02040503050406030204" pitchFamily="18" charset="0"/>
                        <a:ea typeface="Cambria Math" panose="02040503050406030204" pitchFamily="18" charset="0"/>
                      </a:rPr>
                      <m:t>𝑂</m:t>
                    </m:r>
                  </m:oMath>
                </a14:m>
                <a:r>
                  <a:rPr lang="en-US" dirty="0"/>
                  <a:t> and </a:t>
                </a:r>
                <a14:m>
                  <m:oMath xmlns:m="http://schemas.openxmlformats.org/officeDocument/2006/math">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i="1">
                            <a:latin typeface="Cambria Math" panose="02040503050406030204" pitchFamily="18" charset="0"/>
                            <a:ea typeface="Cambria Math" panose="02040503050406030204" pitchFamily="18" charset="0"/>
                          </a:rPr>
                          <m:t>+</m:t>
                        </m:r>
                      </m:sub>
                    </m:sSub>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b="0" i="1" smtClean="0">
                        <a:latin typeface="Cambria Math" panose="02040503050406030204" pitchFamily="18" charset="0"/>
                        <a:ea typeface="Cambria Math" panose="02040503050406030204" pitchFamily="18" charset="0"/>
                      </a:rPr>
                      <m:t>=0</m:t>
                    </m:r>
                  </m:oMath>
                </a14:m>
                <a:r>
                  <a:rPr lang="en-US" dirty="0"/>
                  <a:t>)</a:t>
                </a:r>
              </a:p>
              <a:p>
                <a:pPr>
                  <a:lnSpc>
                    <a:spcPct val="110000"/>
                  </a:lnSpc>
                </a:pPr>
                <a:r>
                  <a:rPr lang="en-US" dirty="0">
                    <a:solidFill>
                      <a:schemeClr val="accent2"/>
                    </a:solidFill>
                  </a:rPr>
                  <a:t>It is zero!</a:t>
                </a:r>
              </a:p>
              <a:p>
                <a:pPr>
                  <a:lnSpc>
                    <a:spcPct val="110000"/>
                  </a:lnSpc>
                </a:pPr>
                <a:endParaRPr lang="en-US" dirty="0"/>
              </a:p>
            </p:txBody>
          </p:sp>
        </mc:Choice>
        <mc:Fallback xmlns="">
          <p:sp>
            <p:nvSpPr>
              <p:cNvPr id="19" name="Content Placeholder 18">
                <a:extLst>
                  <a:ext uri="{FF2B5EF4-FFF2-40B4-BE49-F238E27FC236}">
                    <a16:creationId xmlns:a16="http://schemas.microsoft.com/office/drawing/2014/main" id="{F64DBEBC-3B21-49C2-8663-D325EF4B75BE}"/>
                  </a:ext>
                </a:extLst>
              </p:cNvPr>
              <p:cNvSpPr>
                <a:spLocks noGrp="1" noRot="1" noChangeAspect="1" noMove="1" noResize="1" noEditPoints="1" noAdjustHandles="1" noChangeArrowheads="1" noChangeShapeType="1" noTextEdit="1"/>
              </p:cNvSpPr>
              <p:nvPr>
                <p:ph idx="1"/>
              </p:nvPr>
            </p:nvSpPr>
            <p:spPr>
              <a:xfrm>
                <a:off x="838200" y="1410345"/>
                <a:ext cx="10515600" cy="5145438"/>
              </a:xfrm>
              <a:blipFill>
                <a:blip r:embed="rId3"/>
                <a:stretch>
                  <a:fillRect l="-1086" t="-1970" r="-1086"/>
                </a:stretch>
              </a:blipFill>
            </p:spPr>
            <p:txBody>
              <a:bodyPr/>
              <a:lstStyle/>
              <a:p>
                <a:r>
                  <a:rPr lang="en-US">
                    <a:noFill/>
                  </a:rPr>
                  <a:t> </a:t>
                </a:r>
              </a:p>
            </p:txBody>
          </p:sp>
        </mc:Fallback>
      </mc:AlternateContent>
    </p:spTree>
    <p:extLst>
      <p:ext uri="{BB962C8B-B14F-4D97-AF65-F5344CB8AC3E}">
        <p14:creationId xmlns:p14="http://schemas.microsoft.com/office/powerpoint/2010/main" val="367386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Post-processing SV</a:t>
            </a: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F64DBEBC-3B21-49C2-8663-D325EF4B75BE}"/>
                  </a:ext>
                </a:extLst>
              </p:cNvPr>
              <p:cNvSpPr>
                <a:spLocks noGrp="1"/>
              </p:cNvSpPr>
              <p:nvPr>
                <p:ph idx="1"/>
              </p:nvPr>
            </p:nvSpPr>
            <p:spPr/>
            <p:txBody>
              <a:bodyPr>
                <a:normAutofit/>
              </a:bodyPr>
              <a:lstStyle/>
              <a:p>
                <a:r>
                  <a:rPr lang="en-GB" dirty="0"/>
                  <a:t>Hence, we only need to consider when </a:t>
                </a:r>
                <a14:m>
                  <m:oMath xmlns:m="http://schemas.openxmlformats.org/officeDocument/2006/math">
                    <m:r>
                      <a:rPr lang="en-GB" i="1" smtClean="0">
                        <a:latin typeface="Cambria Math" panose="02040503050406030204" pitchFamily="18" charset="0"/>
                        <a:ea typeface="Cambria Math" panose="02040503050406030204" pitchFamily="18" charset="0"/>
                      </a:rPr>
                      <m:t>𝑂</m:t>
                    </m:r>
                  </m:oMath>
                </a14:m>
                <a:r>
                  <a:rPr lang="en-US" dirty="0"/>
                  <a:t> commute with </a:t>
                </a:r>
                <a14:m>
                  <m:oMath xmlns:m="http://schemas.openxmlformats.org/officeDocument/2006/math">
                    <m:r>
                      <a:rPr lang="en-GB" b="0" i="1" smtClean="0">
                        <a:latin typeface="Cambria Math" panose="02040503050406030204" pitchFamily="18" charset="0"/>
                        <a:ea typeface="Cambria Math" panose="02040503050406030204" pitchFamily="18" charset="0"/>
                      </a:rPr>
                      <m:t>𝑆</m:t>
                    </m:r>
                  </m:oMath>
                </a14:m>
                <a:r>
                  <a:rPr lang="en-US" dirty="0"/>
                  <a:t> (when considering Pauli observable and symmetry)</a:t>
                </a:r>
              </a:p>
              <a:p>
                <a:pPr marL="0" indent="0">
                  <a:lnSpc>
                    <a:spcPct val="110000"/>
                  </a:lnSpc>
                  <a:buNone/>
                </a:pPr>
                <a14:m>
                  <m:oMathPara xmlns:m="http://schemas.openxmlformats.org/officeDocument/2006/math">
                    <m:oMathParaPr>
                      <m:jc m:val="centerGroup"/>
                    </m:oMathParaPr>
                    <m:oMath xmlns:m="http://schemas.openxmlformats.org/officeDocument/2006/math">
                      <m:r>
                        <m:rPr>
                          <m:sty m:val="p"/>
                        </m:rPr>
                        <a:rPr lang="en-GB" smtClean="0">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𝑂</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𝜌</m:t>
                              </m:r>
                            </m:e>
                            <m:sub>
                              <m:r>
                                <a:rPr lang="en-GB" i="1">
                                  <a:latin typeface="Cambria Math" panose="02040503050406030204" pitchFamily="18" charset="0"/>
                                  <a:ea typeface="Cambria Math" panose="02040503050406030204" pitchFamily="18" charset="0"/>
                                </a:rPr>
                                <m:t>𝑠𝑦𝑚</m:t>
                              </m:r>
                            </m:sub>
                          </m:sSub>
                        </m:e>
                      </m:d>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r>
                            <m:rPr>
                              <m:sty m:val="p"/>
                            </m:rPr>
                            <a:rPr lang="en-GB">
                              <a:latin typeface="Cambria Math" panose="02040503050406030204" pitchFamily="18" charset="0"/>
                              <a:ea typeface="Cambria Math" panose="02040503050406030204" pitchFamily="18" charset="0"/>
                            </a:rPr>
                            <m:t>Tr</m:t>
                          </m:r>
                          <m:r>
                            <a:rPr lang="en-GB">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𝑂</m:t>
                              </m:r>
                              <m:r>
                                <m:rPr>
                                  <m:sty m:val="p"/>
                                </m:rPr>
                                <a:rPr lang="en-GB" i="0">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sSub>
                            <m:sSubPr>
                              <m:ctrlPr>
                                <a:rPr lang="en-GB" i="1">
                                  <a:latin typeface="Cambria Math" panose="02040503050406030204" pitchFamily="18" charset="0"/>
                                  <a:ea typeface="Cambria Math" panose="02040503050406030204" pitchFamily="18" charset="0"/>
                                </a:rPr>
                              </m:ctrlPr>
                            </m:sSubPr>
                            <m:e>
                              <m:r>
                                <m:rPr>
                                  <m:sty m:val="p"/>
                                </m:rPr>
                                <a:rPr lang="en-GB" i="0">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m:t>
                          </m:r>
                        </m:num>
                        <m:den>
                          <m:r>
                            <m:rPr>
                              <m:sty m:val="p"/>
                            </m:rPr>
                            <a:rPr lang="en-GB">
                              <a:latin typeface="Cambria Math" panose="02040503050406030204" pitchFamily="18" charset="0"/>
                              <a:ea typeface="Cambria Math" panose="02040503050406030204" pitchFamily="18" charset="0"/>
                            </a:rPr>
                            <m:t>Tr</m:t>
                          </m:r>
                          <m:r>
                            <a:rPr lang="en-GB">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sty m:val="p"/>
                                </m:rPr>
                                <a:rPr lang="en-GB" i="0">
                                  <a:latin typeface="Cambria Math" panose="02040503050406030204" pitchFamily="18" charset="0"/>
                                  <a:ea typeface="Cambria Math" panose="02040503050406030204" pitchFamily="18" charset="0"/>
                                </a:rPr>
                                <m:t>Π</m:t>
                              </m:r>
                            </m:e>
                            <m:sub>
                              <m:r>
                                <a:rPr lang="en-GB" b="0" i="1" smtClean="0">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r>
                            <a:rPr lang="en-GB" i="1">
                              <a:latin typeface="Cambria Math" panose="02040503050406030204" pitchFamily="18" charset="0"/>
                              <a:ea typeface="Cambria Math" panose="02040503050406030204" pitchFamily="18" charset="0"/>
                            </a:rPr>
                            <m:t>)</m:t>
                          </m:r>
                        </m:den>
                      </m:f>
                      <m:r>
                        <a:rPr lang="en-GB" b="0" i="1" smtClean="0">
                          <a:latin typeface="Cambria Math" panose="02040503050406030204" pitchFamily="18" charset="0"/>
                          <a:ea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r>
                            <m:rPr>
                              <m:sty m:val="p"/>
                            </m:rPr>
                            <a:rPr lang="en-GB">
                              <a:latin typeface="Cambria Math" panose="02040503050406030204" pitchFamily="18" charset="0"/>
                              <a:ea typeface="Cambria Math" panose="02040503050406030204" pitchFamily="18" charset="0"/>
                            </a:rPr>
                            <m:t>Tr</m:t>
                          </m:r>
                          <m:r>
                            <a:rPr lang="en-GB">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𝑂</m:t>
                              </m:r>
                              <m:r>
                                <m:rPr>
                                  <m:sty m:val="p"/>
                                </m:rPr>
                                <a:rPr lang="en-GB">
                                  <a:latin typeface="Cambria Math" panose="02040503050406030204" pitchFamily="18" charset="0"/>
                                  <a:ea typeface="Cambria Math" panose="02040503050406030204" pitchFamily="18" charset="0"/>
                                </a:rPr>
                                <m:t>Π</m:t>
                              </m:r>
                            </m:e>
                            <m:sub>
                              <m:r>
                                <a:rPr lang="en-GB" i="1">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r>
                            <a:rPr lang="en-GB" i="1">
                              <a:latin typeface="Cambria Math" panose="02040503050406030204" pitchFamily="18" charset="0"/>
                              <a:ea typeface="Cambria Math" panose="02040503050406030204" pitchFamily="18" charset="0"/>
                            </a:rPr>
                            <m:t>)</m:t>
                          </m:r>
                        </m:num>
                        <m:den>
                          <m:r>
                            <m:rPr>
                              <m:sty m:val="p"/>
                            </m:rPr>
                            <a:rPr lang="en-GB">
                              <a:latin typeface="Cambria Math" panose="02040503050406030204" pitchFamily="18" charset="0"/>
                              <a:ea typeface="Cambria Math" panose="02040503050406030204" pitchFamily="18" charset="0"/>
                            </a:rPr>
                            <m:t>Tr</m:t>
                          </m:r>
                          <m:r>
                            <a:rPr lang="en-GB">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i="1">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r>
                            <a:rPr lang="en-GB" i="1">
                              <a:latin typeface="Cambria Math" panose="02040503050406030204" pitchFamily="18" charset="0"/>
                              <a:ea typeface="Cambria Math" panose="02040503050406030204" pitchFamily="18" charset="0"/>
                            </a:rPr>
                            <m:t>)</m:t>
                          </m:r>
                        </m:den>
                      </m:f>
                    </m:oMath>
                    <m:oMath xmlns:m="http://schemas.openxmlformats.org/officeDocument/2006/math">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𝑂</m:t>
                              </m:r>
                              <m:r>
                                <a:rPr lang="en-GB" i="1">
                                  <a:latin typeface="Cambria Math" panose="02040503050406030204" pitchFamily="18" charset="0"/>
                                  <a:ea typeface="Cambria Math" panose="02040503050406030204" pitchFamily="18" charset="0"/>
                                </a:rPr>
                                <m:t>𝜌</m:t>
                              </m:r>
                            </m:e>
                          </m:d>
                          <m:r>
                            <a:rPr lang="en-GB">
                              <a:latin typeface="Cambria Math" panose="02040503050406030204" pitchFamily="18" charset="0"/>
                              <a:ea typeface="Cambria Math" panose="02040503050406030204" pitchFamily="18" charset="0"/>
                            </a:rPr>
                            <m:t>+</m:t>
                          </m:r>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𝑂</m:t>
                              </m:r>
                              <m:r>
                                <a:rPr lang="en-GB" b="0" i="1" smtClean="0">
                                  <a:latin typeface="Cambria Math" panose="02040503050406030204" pitchFamily="18" charset="0"/>
                                  <a:ea typeface="Cambria Math" panose="02040503050406030204" pitchFamily="18" charset="0"/>
                                </a:rPr>
                                <m:t>𝑆</m:t>
                              </m:r>
                              <m:r>
                                <a:rPr lang="en-GB" i="1">
                                  <a:latin typeface="Cambria Math" panose="02040503050406030204" pitchFamily="18" charset="0"/>
                                  <a:ea typeface="Cambria Math" panose="02040503050406030204" pitchFamily="18" charset="0"/>
                                </a:rPr>
                                <m:t>𝜌</m:t>
                              </m:r>
                            </m:e>
                          </m:d>
                        </m:num>
                        <m:den>
                          <m:r>
                            <a:rPr lang="en-GB" i="1">
                              <a:latin typeface="Cambria Math" panose="02040503050406030204" pitchFamily="18" charset="0"/>
                              <a:ea typeface="Cambria Math" panose="02040503050406030204" pitchFamily="18" charset="0"/>
                            </a:rPr>
                            <m:t>1+</m:t>
                          </m:r>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𝑆</m:t>
                              </m:r>
                              <m:r>
                                <a:rPr lang="en-GB" i="1">
                                  <a:latin typeface="Cambria Math" panose="02040503050406030204" pitchFamily="18" charset="0"/>
                                  <a:ea typeface="Cambria Math" panose="02040503050406030204" pitchFamily="18" charset="0"/>
                                </a:rPr>
                                <m:t>𝜌</m:t>
                              </m:r>
                            </m:e>
                          </m:d>
                        </m:den>
                      </m:f>
                    </m:oMath>
                  </m:oMathPara>
                </a14:m>
                <a:br>
                  <a:rPr lang="en-GB" dirty="0">
                    <a:ea typeface="Cambria Math" panose="02040503050406030204" pitchFamily="18" charset="0"/>
                  </a:rPr>
                </a:br>
                <a:endParaRPr lang="en-GB" dirty="0">
                  <a:ea typeface="Cambria Math" panose="02040503050406030204" pitchFamily="18" charset="0"/>
                </a:endParaRPr>
              </a:p>
              <a:p>
                <a:r>
                  <a:rPr lang="en-US" dirty="0"/>
                  <a:t>How can we measure </a:t>
                </a:r>
                <a14:m>
                  <m:oMath xmlns:m="http://schemas.openxmlformats.org/officeDocument/2006/math">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𝑂</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𝜌</m:t>
                            </m:r>
                          </m:e>
                          <m:sub>
                            <m:r>
                              <a:rPr lang="en-GB" i="1">
                                <a:latin typeface="Cambria Math" panose="02040503050406030204" pitchFamily="18" charset="0"/>
                                <a:ea typeface="Cambria Math" panose="02040503050406030204" pitchFamily="18" charset="0"/>
                              </a:rPr>
                              <m:t>𝑠𝑦𝑚</m:t>
                            </m:r>
                          </m:sub>
                        </m:sSub>
                      </m:e>
                    </m:d>
                  </m:oMath>
                </a14:m>
                <a:r>
                  <a:rPr lang="en-US" dirty="0"/>
                  <a:t> by only measuring one Pauli observable per circuit run?</a:t>
                </a:r>
              </a:p>
            </p:txBody>
          </p:sp>
        </mc:Choice>
        <mc:Fallback xmlns="">
          <p:sp>
            <p:nvSpPr>
              <p:cNvPr id="19" name="Content Placeholder 18">
                <a:extLst>
                  <a:ext uri="{FF2B5EF4-FFF2-40B4-BE49-F238E27FC236}">
                    <a16:creationId xmlns:a16="http://schemas.microsoft.com/office/drawing/2014/main" id="{F64DBEBC-3B21-49C2-8663-D325EF4B75BE}"/>
                  </a:ext>
                </a:extLst>
              </p:cNvPr>
              <p:cNvSpPr>
                <a:spLocks noGrp="1" noRot="1" noChangeAspect="1" noMove="1" noResize="1" noEditPoints="1" noAdjustHandles="1" noChangeArrowheads="1" noChangeShapeType="1" noTextEdit="1"/>
              </p:cNvSpPr>
              <p:nvPr>
                <p:ph idx="1"/>
              </p:nvPr>
            </p:nvSpPr>
            <p:spPr>
              <a:blipFill>
                <a:blip r:embed="rId3"/>
                <a:stretch>
                  <a:fillRect l="-1086" t="-2326"/>
                </a:stretch>
              </a:blipFill>
            </p:spPr>
            <p:txBody>
              <a:bodyPr/>
              <a:lstStyle/>
              <a:p>
                <a:r>
                  <a:rPr lang="en-US">
                    <a:noFill/>
                  </a:rPr>
                  <a:t> </a:t>
                </a:r>
              </a:p>
            </p:txBody>
          </p:sp>
        </mc:Fallback>
      </mc:AlternateContent>
    </p:spTree>
    <p:extLst>
      <p:ext uri="{BB962C8B-B14F-4D97-AF65-F5344CB8AC3E}">
        <p14:creationId xmlns:p14="http://schemas.microsoft.com/office/powerpoint/2010/main" val="33344333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Post-processing SV</a:t>
            </a: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F64DBEBC-3B21-49C2-8663-D325EF4B75BE}"/>
                  </a:ext>
                </a:extLst>
              </p:cNvPr>
              <p:cNvSpPr>
                <a:spLocks noGrp="1"/>
              </p:cNvSpPr>
              <p:nvPr>
                <p:ph idx="1"/>
              </p:nvPr>
            </p:nvSpPr>
            <p:spPr/>
            <p:txBody>
              <a:bodyPr>
                <a:normAutofit lnSpcReduction="10000"/>
              </a:bodyPr>
              <a:lstStyle/>
              <a:p>
                <a:pPr marL="0" indent="0">
                  <a:buNone/>
                </a:pPr>
                <a14:m>
                  <m:oMathPara xmlns:m="http://schemas.openxmlformats.org/officeDocument/2006/math">
                    <m:oMathParaPr>
                      <m:jc m:val="centerGroup"/>
                    </m:oMathParaPr>
                    <m:oMath xmlns:m="http://schemas.openxmlformats.org/officeDocument/2006/math">
                      <m:r>
                        <m:rPr>
                          <m:sty m:val="p"/>
                        </m:rPr>
                        <a:rPr lang="en-GB" smtClean="0">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𝑂</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𝜌</m:t>
                              </m:r>
                            </m:e>
                            <m:sub>
                              <m:r>
                                <a:rPr lang="en-GB" i="1">
                                  <a:latin typeface="Cambria Math" panose="02040503050406030204" pitchFamily="18" charset="0"/>
                                  <a:ea typeface="Cambria Math" panose="02040503050406030204" pitchFamily="18" charset="0"/>
                                </a:rPr>
                                <m:t>𝑠𝑦𝑚</m:t>
                              </m:r>
                            </m:sub>
                          </m:sSub>
                        </m:e>
                      </m:d>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𝑂</m:t>
                              </m:r>
                              <m:r>
                                <a:rPr lang="en-GB" i="1">
                                  <a:latin typeface="Cambria Math" panose="02040503050406030204" pitchFamily="18" charset="0"/>
                                  <a:ea typeface="Cambria Math" panose="02040503050406030204" pitchFamily="18" charset="0"/>
                                </a:rPr>
                                <m:t>𝜌</m:t>
                              </m:r>
                            </m:e>
                          </m:d>
                          <m:r>
                            <a:rPr lang="en-GB">
                              <a:latin typeface="Cambria Math" panose="02040503050406030204" pitchFamily="18" charset="0"/>
                              <a:ea typeface="Cambria Math" panose="02040503050406030204" pitchFamily="18" charset="0"/>
                            </a:rPr>
                            <m:t>+</m:t>
                          </m:r>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𝑂</m:t>
                              </m:r>
                              <m:r>
                                <a:rPr lang="en-GB" b="0" i="1" smtClean="0">
                                  <a:latin typeface="Cambria Math" panose="02040503050406030204" pitchFamily="18" charset="0"/>
                                  <a:ea typeface="Cambria Math" panose="02040503050406030204" pitchFamily="18" charset="0"/>
                                </a:rPr>
                                <m:t>𝑆</m:t>
                              </m:r>
                              <m:r>
                                <a:rPr lang="en-GB" i="1">
                                  <a:latin typeface="Cambria Math" panose="02040503050406030204" pitchFamily="18" charset="0"/>
                                  <a:ea typeface="Cambria Math" panose="02040503050406030204" pitchFamily="18" charset="0"/>
                                </a:rPr>
                                <m:t>𝜌</m:t>
                              </m:r>
                            </m:e>
                          </m:d>
                        </m:num>
                        <m:den>
                          <m:r>
                            <a:rPr lang="en-GB" i="1">
                              <a:latin typeface="Cambria Math" panose="02040503050406030204" pitchFamily="18" charset="0"/>
                              <a:ea typeface="Cambria Math" panose="02040503050406030204" pitchFamily="18" charset="0"/>
                            </a:rPr>
                            <m:t>1+</m:t>
                          </m:r>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𝑆</m:t>
                              </m:r>
                              <m:r>
                                <a:rPr lang="en-GB" i="1">
                                  <a:latin typeface="Cambria Math" panose="02040503050406030204" pitchFamily="18" charset="0"/>
                                  <a:ea typeface="Cambria Math" panose="02040503050406030204" pitchFamily="18" charset="0"/>
                                </a:rPr>
                                <m:t>𝜌</m:t>
                              </m:r>
                            </m:e>
                          </m:d>
                        </m:den>
                      </m:f>
                    </m:oMath>
                  </m:oMathPara>
                </a14:m>
                <a:endParaRPr lang="en-US" dirty="0"/>
              </a:p>
              <a:p>
                <a:r>
                  <a:rPr lang="en-US" dirty="0"/>
                  <a:t>This can just be obtained by measuring </a:t>
                </a:r>
                <a14:m>
                  <m:oMath xmlns:m="http://schemas.openxmlformats.org/officeDocument/2006/math">
                    <m:r>
                      <a:rPr lang="en-GB" i="1" smtClean="0">
                        <a:latin typeface="Cambria Math" panose="02040503050406030204" pitchFamily="18" charset="0"/>
                        <a:ea typeface="Cambria Math" panose="02040503050406030204" pitchFamily="18" charset="0"/>
                      </a:rPr>
                      <m:t>𝑂</m:t>
                    </m:r>
                  </m:oMath>
                </a14:m>
                <a:r>
                  <a:rPr lang="en-US" dirty="0"/>
                  <a:t>, </a:t>
                </a:r>
                <a14:m>
                  <m:oMath xmlns:m="http://schemas.openxmlformats.org/officeDocument/2006/math">
                    <m:r>
                      <a:rPr lang="en-GB" i="1">
                        <a:latin typeface="Cambria Math" panose="02040503050406030204" pitchFamily="18" charset="0"/>
                        <a:ea typeface="Cambria Math" panose="02040503050406030204" pitchFamily="18" charset="0"/>
                      </a:rPr>
                      <m:t>𝑂</m:t>
                    </m:r>
                    <m:r>
                      <a:rPr lang="en-GB" b="0" i="1" smtClean="0">
                        <a:latin typeface="Cambria Math" panose="02040503050406030204" pitchFamily="18" charset="0"/>
                        <a:ea typeface="Cambria Math" panose="02040503050406030204" pitchFamily="18" charset="0"/>
                      </a:rPr>
                      <m:t>𝑆</m:t>
                    </m:r>
                  </m:oMath>
                </a14:m>
                <a:r>
                  <a:rPr lang="en-US" dirty="0"/>
                  <a:t> and </a:t>
                </a:r>
                <a14:m>
                  <m:oMath xmlns:m="http://schemas.openxmlformats.org/officeDocument/2006/math">
                    <m:r>
                      <a:rPr lang="en-GB" b="0" i="1" smtClean="0">
                        <a:latin typeface="Cambria Math" panose="02040503050406030204" pitchFamily="18" charset="0"/>
                        <a:ea typeface="Cambria Math" panose="02040503050406030204" pitchFamily="18" charset="0"/>
                      </a:rPr>
                      <m:t>𝑆</m:t>
                    </m:r>
                  </m:oMath>
                </a14:m>
                <a:r>
                  <a:rPr lang="en-US" dirty="0"/>
                  <a:t> in different circuit runs and post-process. </a:t>
                </a:r>
              </a:p>
              <a:p>
                <a:endParaRPr lang="en-US" dirty="0"/>
              </a:p>
              <a:p>
                <a:r>
                  <a:rPr lang="en-US" dirty="0"/>
                  <a:t>We can measure </a:t>
                </a:r>
                <a14:m>
                  <m:oMath xmlns:m="http://schemas.openxmlformats.org/officeDocument/2006/math">
                    <m:r>
                      <m:rPr>
                        <m:sty m:val="p"/>
                      </m:rPr>
                      <a:rPr lang="en-GB" smtClean="0">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𝑆</m:t>
                        </m:r>
                        <m:r>
                          <a:rPr lang="en-GB" i="1">
                            <a:latin typeface="Cambria Math" panose="02040503050406030204" pitchFamily="18" charset="0"/>
                            <a:ea typeface="Cambria Math" panose="02040503050406030204" pitchFamily="18" charset="0"/>
                          </a:rPr>
                          <m:t>𝜌</m:t>
                        </m:r>
                      </m:e>
                    </m:d>
                  </m:oMath>
                </a14:m>
                <a:r>
                  <a:rPr lang="en-US" dirty="0"/>
                  <a:t> to high precision first to obtain the denominator which is proportional to </a:t>
                </a:r>
                <a14:m>
                  <m:oMath xmlns:m="http://schemas.openxmlformats.org/officeDocument/2006/math">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i="1">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e>
                    </m:d>
                    <m:r>
                      <a:rPr lang="en-GB" b="0" i="1" smtClean="0">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1+</m:t>
                    </m:r>
                    <m:r>
                      <m:rPr>
                        <m:sty m:val="p"/>
                      </m:rPr>
                      <a:rPr lang="en-GB">
                        <a:latin typeface="Cambria Math" panose="02040503050406030204" pitchFamily="18" charset="0"/>
                        <a:ea typeface="Cambria Math" panose="02040503050406030204" pitchFamily="18" charset="0"/>
                      </a:rPr>
                      <m:t>Tr</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𝑆</m:t>
                        </m:r>
                        <m:r>
                          <a:rPr lang="en-GB" i="1">
                            <a:latin typeface="Cambria Math" panose="02040503050406030204" pitchFamily="18" charset="0"/>
                            <a:ea typeface="Cambria Math" panose="02040503050406030204" pitchFamily="18" charset="0"/>
                          </a:rPr>
                          <m:t>𝜌</m:t>
                        </m:r>
                      </m:e>
                    </m:d>
                    <m:r>
                      <a:rPr lang="en-GB" b="0" i="1" smtClean="0">
                        <a:latin typeface="Cambria Math" panose="02040503050406030204" pitchFamily="18" charset="0"/>
                        <a:ea typeface="Cambria Math" panose="02040503050406030204" pitchFamily="18" charset="0"/>
                      </a:rPr>
                      <m:t>)/2</m:t>
                    </m:r>
                  </m:oMath>
                </a14:m>
                <a:r>
                  <a:rPr lang="en-US" dirty="0"/>
                  <a:t>. Then the remaining sampling overhead can be proven to be </a:t>
                </a:r>
                <a14:m>
                  <m:oMath xmlns:m="http://schemas.openxmlformats.org/officeDocument/2006/math">
                    <m:r>
                      <m:rPr>
                        <m:sty m:val="p"/>
                      </m:rPr>
                      <a:rPr lang="en-GB">
                        <a:latin typeface="Cambria Math" panose="02040503050406030204" pitchFamily="18" charset="0"/>
                        <a:ea typeface="Cambria Math" panose="02040503050406030204" pitchFamily="18" charset="0"/>
                      </a:rPr>
                      <m:t>Tr</m:t>
                    </m:r>
                    <m:sSup>
                      <m:sSupPr>
                        <m:ctrlPr>
                          <a:rPr lang="en-GB" b="0" i="1" smtClean="0">
                            <a:latin typeface="Cambria Math" panose="02040503050406030204" pitchFamily="18" charset="0"/>
                            <a:ea typeface="Cambria Math" panose="02040503050406030204" pitchFamily="18" charset="0"/>
                          </a:rPr>
                        </m:ctrlPr>
                      </m:sSupPr>
                      <m:e>
                        <m:d>
                          <m:dPr>
                            <m:ctrlPr>
                              <a:rPr lang="en-GB" i="1">
                                <a:latin typeface="Cambria Math" panose="02040503050406030204" pitchFamily="18" charset="0"/>
                                <a:ea typeface="Cambria Math" panose="02040503050406030204" pitchFamily="18" charset="0"/>
                              </a:rPr>
                            </m:ctrlPr>
                          </m:dPr>
                          <m:e>
                            <m:sSub>
                              <m:sSubPr>
                                <m:ctrlPr>
                                  <a:rPr lang="en-GB" i="1">
                                    <a:latin typeface="Cambria Math" panose="02040503050406030204" pitchFamily="18" charset="0"/>
                                    <a:ea typeface="Cambria Math" panose="02040503050406030204" pitchFamily="18" charset="0"/>
                                  </a:rPr>
                                </m:ctrlPr>
                              </m:sSubPr>
                              <m:e>
                                <m:r>
                                  <m:rPr>
                                    <m:sty m:val="p"/>
                                  </m:rPr>
                                  <a:rPr lang="en-GB">
                                    <a:latin typeface="Cambria Math" panose="02040503050406030204" pitchFamily="18" charset="0"/>
                                    <a:ea typeface="Cambria Math" panose="02040503050406030204" pitchFamily="18" charset="0"/>
                                  </a:rPr>
                                  <m:t>Π</m:t>
                                </m:r>
                              </m:e>
                              <m:sub>
                                <m:r>
                                  <a:rPr lang="en-GB" i="1">
                                    <a:latin typeface="Cambria Math" panose="02040503050406030204" pitchFamily="18" charset="0"/>
                                    <a:ea typeface="Cambria Math" panose="02040503050406030204" pitchFamily="18" charset="0"/>
                                  </a:rPr>
                                  <m:t>+</m:t>
                                </m:r>
                              </m:sub>
                            </m:sSub>
                            <m:r>
                              <a:rPr lang="en-GB" i="1">
                                <a:latin typeface="Cambria Math" panose="02040503050406030204" pitchFamily="18" charset="0"/>
                                <a:ea typeface="Cambria Math" panose="02040503050406030204" pitchFamily="18" charset="0"/>
                              </a:rPr>
                              <m:t>𝜌</m:t>
                            </m:r>
                          </m:e>
                        </m:d>
                      </m:e>
                      <m:sup>
                        <m:r>
                          <a:rPr lang="en-GB" b="0" i="1" smtClean="0">
                            <a:latin typeface="Cambria Math" panose="02040503050406030204" pitchFamily="18" charset="0"/>
                            <a:ea typeface="Cambria Math" panose="02040503050406030204" pitchFamily="18" charset="0"/>
                          </a:rPr>
                          <m:t>−2</m:t>
                        </m:r>
                      </m:sup>
                    </m:sSup>
                  </m:oMath>
                </a14:m>
                <a:r>
                  <a:rPr lang="en-US" dirty="0"/>
                  <a:t> which is </a:t>
                </a:r>
                <a:r>
                  <a:rPr lang="en-US" dirty="0">
                    <a:solidFill>
                      <a:schemeClr val="accent2"/>
                    </a:solidFill>
                  </a:rPr>
                  <a:t>square of the overhead for direct verification</a:t>
                </a:r>
                <a:r>
                  <a:rPr lang="en-US" dirty="0"/>
                  <a:t> in which we measure </a:t>
                </a:r>
                <a14:m>
                  <m:oMath xmlns:m="http://schemas.openxmlformats.org/officeDocument/2006/math">
                    <m:r>
                      <a:rPr lang="en-GB" b="0" i="1" smtClean="0">
                        <a:latin typeface="Cambria Math" panose="02040503050406030204" pitchFamily="18" charset="0"/>
                        <a:ea typeface="Cambria Math" panose="02040503050406030204" pitchFamily="18" charset="0"/>
                      </a:rPr>
                      <m:t>𝑂</m:t>
                    </m:r>
                  </m:oMath>
                </a14:m>
                <a:r>
                  <a:rPr lang="en-US" dirty="0"/>
                  <a:t> and </a:t>
                </a:r>
                <a14:m>
                  <m:oMath xmlns:m="http://schemas.openxmlformats.org/officeDocument/2006/math">
                    <m:r>
                      <a:rPr lang="en-GB" b="0" i="1" smtClean="0">
                        <a:latin typeface="Cambria Math" panose="02040503050406030204" pitchFamily="18" charset="0"/>
                        <a:ea typeface="Cambria Math" panose="02040503050406030204" pitchFamily="18" charset="0"/>
                      </a:rPr>
                      <m:t>𝑆</m:t>
                    </m:r>
                  </m:oMath>
                </a14:m>
                <a:r>
                  <a:rPr lang="en-US" dirty="0"/>
                  <a:t> in the same run.</a:t>
                </a:r>
              </a:p>
            </p:txBody>
          </p:sp>
        </mc:Choice>
        <mc:Fallback xmlns="">
          <p:sp>
            <p:nvSpPr>
              <p:cNvPr id="19" name="Content Placeholder 18">
                <a:extLst>
                  <a:ext uri="{FF2B5EF4-FFF2-40B4-BE49-F238E27FC236}">
                    <a16:creationId xmlns:a16="http://schemas.microsoft.com/office/drawing/2014/main" id="{F64DBEBC-3B21-49C2-8663-D325EF4B75BE}"/>
                  </a:ext>
                </a:extLst>
              </p:cNvPr>
              <p:cNvSpPr>
                <a:spLocks noGrp="1" noRot="1" noChangeAspect="1" noMove="1" noResize="1" noEditPoints="1" noAdjustHandles="1" noChangeArrowheads="1" noChangeShapeType="1" noTextEdit="1"/>
              </p:cNvSpPr>
              <p:nvPr>
                <p:ph idx="1"/>
              </p:nvPr>
            </p:nvSpPr>
            <p:spPr>
              <a:blipFill>
                <a:blip r:embed="rId3"/>
                <a:stretch>
                  <a:fillRect l="-1086" t="-581" r="-1930"/>
                </a:stretch>
              </a:blipFill>
            </p:spPr>
            <p:txBody>
              <a:bodyPr/>
              <a:lstStyle/>
              <a:p>
                <a:r>
                  <a:rPr lang="en-US">
                    <a:noFill/>
                  </a:rPr>
                  <a:t> </a:t>
                </a:r>
              </a:p>
            </p:txBody>
          </p:sp>
        </mc:Fallback>
      </mc:AlternateContent>
    </p:spTree>
    <p:extLst>
      <p:ext uri="{BB962C8B-B14F-4D97-AF65-F5344CB8AC3E}">
        <p14:creationId xmlns:p14="http://schemas.microsoft.com/office/powerpoint/2010/main" val="10715659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1B864-45EC-42E8-8F81-D9109C679FB1}"/>
            </a:ext>
          </a:extLst>
        </p:cNvPr>
        <p:cNvGrpSpPr/>
        <p:nvPr/>
      </p:nvGrpSpPr>
      <p:grpSpPr>
        <a:xfrm>
          <a:off x="0" y="0"/>
          <a:ext cx="0" cy="0"/>
          <a:chOff x="0" y="0"/>
          <a:chExt cx="0" cy="0"/>
        </a:xfrm>
      </p:grpSpPr>
      <p:grpSp>
        <p:nvGrpSpPr>
          <p:cNvPr id="25" name="Group 24">
            <a:extLst>
              <a:ext uri="{FF2B5EF4-FFF2-40B4-BE49-F238E27FC236}">
                <a16:creationId xmlns:a16="http://schemas.microsoft.com/office/drawing/2014/main" id="{75B6DFC0-120A-0DA4-8670-A784D2163832}"/>
              </a:ext>
            </a:extLst>
          </p:cNvPr>
          <p:cNvGrpSpPr/>
          <p:nvPr/>
        </p:nvGrpSpPr>
        <p:grpSpPr>
          <a:xfrm>
            <a:off x="3302000" y="2646363"/>
            <a:ext cx="5588000" cy="3530600"/>
            <a:chOff x="3302000" y="2646363"/>
            <a:chExt cx="5588000" cy="3530600"/>
          </a:xfrm>
        </p:grpSpPr>
        <p:pic>
          <p:nvPicPr>
            <p:cNvPr id="9" name="Picture 8">
              <a:extLst>
                <a:ext uri="{FF2B5EF4-FFF2-40B4-BE49-F238E27FC236}">
                  <a16:creationId xmlns:a16="http://schemas.microsoft.com/office/drawing/2014/main" id="{50BA313C-EF85-E000-13BB-6E1F8C447111}"/>
                </a:ext>
              </a:extLst>
            </p:cNvPr>
            <p:cNvPicPr>
              <a:picLocks noChangeAspect="1"/>
            </p:cNvPicPr>
            <p:nvPr/>
          </p:nvPicPr>
          <p:blipFill>
            <a:blip r:embed="rId4"/>
            <a:stretch>
              <a:fillRect/>
            </a:stretch>
          </p:blipFill>
          <p:spPr>
            <a:xfrm>
              <a:off x="3302000" y="2646363"/>
              <a:ext cx="5588000" cy="3530600"/>
            </a:xfrm>
            <a:prstGeom prst="rect">
              <a:avLst/>
            </a:prstGeom>
          </p:spPr>
        </p:pic>
        <p:cxnSp>
          <p:nvCxnSpPr>
            <p:cNvPr id="15" name="Straight Arrow Connector 14">
              <a:extLst>
                <a:ext uri="{FF2B5EF4-FFF2-40B4-BE49-F238E27FC236}">
                  <a16:creationId xmlns:a16="http://schemas.microsoft.com/office/drawing/2014/main" id="{AA1E1530-BF5C-34D7-A13C-2C6A0C38E379}"/>
                </a:ext>
              </a:extLst>
            </p:cNvPr>
            <p:cNvCxnSpPr>
              <a:cxnSpLocks/>
            </p:cNvCxnSpPr>
            <p:nvPr/>
          </p:nvCxnSpPr>
          <p:spPr>
            <a:xfrm>
              <a:off x="6884337" y="4116611"/>
              <a:ext cx="0" cy="1605551"/>
            </a:xfrm>
            <a:prstGeom prst="straightConnector1">
              <a:avLst/>
            </a:prstGeom>
            <a:ln w="28575" cap="flat" cmpd="sng" algn="ctr">
              <a:solidFill>
                <a:srgbClr val="C00000"/>
              </a:solidFill>
              <a:prstDash val="solid"/>
              <a:round/>
              <a:headEnd type="none" w="lg" len="sm"/>
              <a:tailEnd type="triangle" w="lg"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CA644C71-59D0-05B2-B087-BD663D7A613C}"/>
                </a:ext>
              </a:extLst>
            </p:cNvPr>
            <p:cNvSpPr txBox="1"/>
            <p:nvPr/>
          </p:nvSpPr>
          <p:spPr>
            <a:xfrm>
              <a:off x="6716760" y="3491471"/>
              <a:ext cx="763860" cy="707886"/>
            </a:xfrm>
            <a:prstGeom prst="rect">
              <a:avLst/>
            </a:prstGeom>
            <a:noFill/>
          </p:spPr>
          <p:txBody>
            <a:bodyPr wrap="square">
              <a:spAutoFit/>
            </a:bodyPr>
            <a:lstStyle/>
            <a:p>
              <a:r>
                <a:rPr lang="en-GB" sz="2000" b="0" dirty="0">
                  <a:solidFill>
                    <a:srgbClr val="C00000"/>
                  </a:solidFill>
                </a:rPr>
                <a:t>Ideal value</a:t>
              </a:r>
              <a:endParaRPr lang="en-US" sz="2000" dirty="0">
                <a:solidFill>
                  <a:srgbClr val="C00000"/>
                </a:solidFill>
              </a:endParaRPr>
            </a:p>
          </p:txBody>
        </p:sp>
      </p:grpSp>
      <p:sp>
        <p:nvSpPr>
          <p:cNvPr id="4" name="Rectangle 3">
            <a:extLst>
              <a:ext uri="{FF2B5EF4-FFF2-40B4-BE49-F238E27FC236}">
                <a16:creationId xmlns:a16="http://schemas.microsoft.com/office/drawing/2014/main" id="{10F055BE-4733-D07A-02F7-9322AE676D5E}"/>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4B89A00-F363-9E0D-7EC1-D4B925BF1AFF}"/>
              </a:ext>
            </a:extLst>
          </p:cNvPr>
          <p:cNvSpPr>
            <a:spLocks noGrp="1"/>
          </p:cNvSpPr>
          <p:nvPr>
            <p:ph type="title"/>
          </p:nvPr>
        </p:nvSpPr>
        <p:spPr>
          <a:xfrm>
            <a:off x="269822" y="-3201"/>
            <a:ext cx="10245777" cy="1019331"/>
          </a:xfrm>
        </p:spPr>
        <p:txBody>
          <a:bodyPr/>
          <a:lstStyle/>
          <a:p>
            <a:r>
              <a:rPr lang="en-GB" dirty="0">
                <a:solidFill>
                  <a:schemeClr val="bg1"/>
                </a:solidFill>
              </a:rPr>
              <a:t>Quantum Error Mitigation</a:t>
            </a:r>
            <a:r>
              <a:rPr lang="en-US" dirty="0">
                <a:solidFill>
                  <a:schemeClr val="bg1"/>
                </a:solidFill>
              </a:rPr>
              <a:t> (QEM)</a:t>
            </a:r>
            <a:endParaRPr lang="en-GB" dirty="0">
              <a:solidFill>
                <a:schemeClr val="bg1"/>
              </a:solidFill>
            </a:endParaRP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47A4DC8F-4EB6-6C48-B475-1C3168093B82}"/>
                  </a:ext>
                </a:extLst>
              </p:cNvPr>
              <p:cNvSpPr>
                <a:spLocks noGrp="1"/>
              </p:cNvSpPr>
              <p:nvPr>
                <p:ph idx="1"/>
              </p:nvPr>
            </p:nvSpPr>
            <p:spPr>
              <a:xfrm>
                <a:off x="838200" y="1443789"/>
                <a:ext cx="10515600" cy="931877"/>
              </a:xfrm>
            </p:spPr>
            <p:txBody>
              <a:bodyPr/>
              <a:lstStyle/>
              <a:p>
                <a:pPr>
                  <a:buClr>
                    <a:schemeClr val="tx1"/>
                  </a:buClr>
                </a:pPr>
                <a:r>
                  <a:rPr lang="en-GB" dirty="0"/>
                  <a:t>We would like to estimate the expectation value </a:t>
                </a:r>
                <a14:m>
                  <m:oMath xmlns:m="http://schemas.openxmlformats.org/officeDocument/2006/math">
                    <m:r>
                      <m:rPr>
                        <m:sty m:val="p"/>
                      </m:rPr>
                      <a:rPr lang="en-GB">
                        <a:solidFill>
                          <a:schemeClr val="accent2"/>
                        </a:solidFill>
                        <a:latin typeface="Cambria Math" panose="02040503050406030204" pitchFamily="18" charset="0"/>
                      </a:rPr>
                      <m:t>Tr</m:t>
                    </m:r>
                    <m:r>
                      <a:rPr lang="en-GB" i="1">
                        <a:solidFill>
                          <a:schemeClr val="accent2"/>
                        </a:solidFill>
                        <a:latin typeface="Cambria Math" panose="02040503050406030204" pitchFamily="18" charset="0"/>
                      </a:rPr>
                      <m:t>[</m:t>
                    </m:r>
                    <m:r>
                      <a:rPr lang="en-GB" i="1">
                        <a:solidFill>
                          <a:schemeClr val="accent2"/>
                        </a:solidFill>
                        <a:latin typeface="Cambria Math" panose="02040503050406030204" pitchFamily="18" charset="0"/>
                      </a:rPr>
                      <m:t>𝑂</m:t>
                    </m:r>
                    <m:sSub>
                      <m:sSubPr>
                        <m:ctrlPr>
                          <a:rPr lang="en-GB" i="1">
                            <a:solidFill>
                              <a:schemeClr val="accent2"/>
                            </a:solidFill>
                            <a:latin typeface="Cambria Math" panose="02040503050406030204" pitchFamily="18" charset="0"/>
                          </a:rPr>
                        </m:ctrlPr>
                      </m:sSubPr>
                      <m:e>
                        <m:r>
                          <a:rPr lang="en-GB" i="1">
                            <a:solidFill>
                              <a:schemeClr val="accent2"/>
                            </a:solidFill>
                            <a:latin typeface="Cambria Math" panose="02040503050406030204" pitchFamily="18" charset="0"/>
                          </a:rPr>
                          <m:t>𝜌</m:t>
                        </m:r>
                      </m:e>
                      <m:sub>
                        <m:r>
                          <a:rPr lang="en-GB" i="1">
                            <a:solidFill>
                              <a:schemeClr val="accent2"/>
                            </a:solidFill>
                            <a:latin typeface="Cambria Math" panose="02040503050406030204" pitchFamily="18" charset="0"/>
                          </a:rPr>
                          <m:t>0</m:t>
                        </m:r>
                      </m:sub>
                    </m:sSub>
                    <m:r>
                      <a:rPr lang="en-GB" i="1">
                        <a:solidFill>
                          <a:schemeClr val="accent2"/>
                        </a:solidFill>
                        <a:latin typeface="Cambria Math" panose="02040503050406030204" pitchFamily="18" charset="0"/>
                      </a:rPr>
                      <m:t>]</m:t>
                    </m:r>
                  </m:oMath>
                </a14:m>
                <a:r>
                  <a:rPr lang="en-GB" dirty="0">
                    <a:solidFill>
                      <a:schemeClr val="accent2"/>
                    </a:solidFill>
                  </a:rPr>
                  <a:t> </a:t>
                </a:r>
                <a:r>
                  <a:rPr lang="en-GB" dirty="0"/>
                  <a:t>for some </a:t>
                </a:r>
                <a:r>
                  <a:rPr lang="en-GB" dirty="0">
                    <a:solidFill>
                      <a:schemeClr val="accent2"/>
                    </a:solidFill>
                  </a:rPr>
                  <a:t>observable of interest</a:t>
                </a:r>
                <a:r>
                  <a:rPr lang="en-GB" dirty="0"/>
                  <a:t> </a:t>
                </a:r>
                <a14:m>
                  <m:oMath xmlns:m="http://schemas.openxmlformats.org/officeDocument/2006/math">
                    <m:r>
                      <a:rPr lang="en-GB" i="1">
                        <a:solidFill>
                          <a:schemeClr val="accent2"/>
                        </a:solidFill>
                        <a:latin typeface="Cambria Math" panose="02040503050406030204" pitchFamily="18" charset="0"/>
                      </a:rPr>
                      <m:t>𝑂</m:t>
                    </m:r>
                  </m:oMath>
                </a14:m>
                <a:r>
                  <a:rPr lang="en-US" dirty="0"/>
                  <a:t> and some </a:t>
                </a:r>
                <a:r>
                  <a:rPr lang="en-US" dirty="0">
                    <a:solidFill>
                      <a:schemeClr val="accent2"/>
                    </a:solidFill>
                  </a:rPr>
                  <a:t>ideal output state </a:t>
                </a:r>
                <a14:m>
                  <m:oMath xmlns:m="http://schemas.openxmlformats.org/officeDocument/2006/math">
                    <m:sSub>
                      <m:sSubPr>
                        <m:ctrlPr>
                          <a:rPr lang="en-GB" i="1">
                            <a:solidFill>
                              <a:schemeClr val="accent2"/>
                            </a:solidFill>
                            <a:latin typeface="Cambria Math" panose="02040503050406030204" pitchFamily="18" charset="0"/>
                          </a:rPr>
                        </m:ctrlPr>
                      </m:sSubPr>
                      <m:e>
                        <m:r>
                          <a:rPr lang="en-GB" i="1">
                            <a:solidFill>
                              <a:schemeClr val="accent2"/>
                            </a:solidFill>
                            <a:latin typeface="Cambria Math" panose="02040503050406030204" pitchFamily="18" charset="0"/>
                          </a:rPr>
                          <m:t>𝜌</m:t>
                        </m:r>
                      </m:e>
                      <m:sub>
                        <m:r>
                          <a:rPr lang="en-GB" i="1">
                            <a:solidFill>
                              <a:schemeClr val="accent2"/>
                            </a:solidFill>
                            <a:latin typeface="Cambria Math" panose="02040503050406030204" pitchFamily="18" charset="0"/>
                          </a:rPr>
                          <m:t>0</m:t>
                        </m:r>
                      </m:sub>
                    </m:sSub>
                  </m:oMath>
                </a14:m>
                <a:r>
                  <a:rPr lang="en-US" dirty="0"/>
                  <a:t>.</a:t>
                </a:r>
              </a:p>
              <a:p>
                <a:pPr>
                  <a:buClr>
                    <a:schemeClr val="tx1"/>
                  </a:buClr>
                </a:pPr>
                <a:endParaRPr lang="en-GB" dirty="0"/>
              </a:p>
              <a:p>
                <a:pPr>
                  <a:buClr>
                    <a:schemeClr val="tx1"/>
                  </a:buClr>
                </a:pPr>
                <a:endParaRPr lang="en-GB" dirty="0"/>
              </a:p>
              <a:p>
                <a:pPr marL="0" indent="0">
                  <a:buClr>
                    <a:schemeClr val="tx1"/>
                  </a:buClr>
                  <a:buNone/>
                </a:pPr>
                <a:endParaRPr lang="en-GB" dirty="0"/>
              </a:p>
              <a:p>
                <a:pPr marL="0" indent="0">
                  <a:buClr>
                    <a:schemeClr val="tx1"/>
                  </a:buClr>
                  <a:buNone/>
                </a:pPr>
                <a:endParaRPr lang="en-GB" dirty="0"/>
              </a:p>
            </p:txBody>
          </p:sp>
        </mc:Choice>
        <mc:Fallback xmlns="">
          <p:sp>
            <p:nvSpPr>
              <p:cNvPr id="19" name="Content Placeholder 18">
                <a:extLst>
                  <a:ext uri="{FF2B5EF4-FFF2-40B4-BE49-F238E27FC236}">
                    <a16:creationId xmlns:a16="http://schemas.microsoft.com/office/drawing/2014/main" id="{47A4DC8F-4EB6-6C48-B475-1C3168093B82}"/>
                  </a:ext>
                </a:extLst>
              </p:cNvPr>
              <p:cNvSpPr>
                <a:spLocks noGrp="1" noRot="1" noChangeAspect="1" noMove="1" noResize="1" noEditPoints="1" noAdjustHandles="1" noChangeArrowheads="1" noChangeShapeType="1" noTextEdit="1"/>
              </p:cNvSpPr>
              <p:nvPr>
                <p:ph idx="1"/>
              </p:nvPr>
            </p:nvSpPr>
            <p:spPr>
              <a:xfrm>
                <a:off x="838200" y="1443789"/>
                <a:ext cx="10515600" cy="931877"/>
              </a:xfrm>
              <a:blipFill>
                <a:blip r:embed="rId5"/>
                <a:stretch>
                  <a:fillRect l="-1086" t="-10667" b="-9333"/>
                </a:stretch>
              </a:blipFill>
            </p:spPr>
            <p:txBody>
              <a:bodyPr/>
              <a:lstStyle/>
              <a:p>
                <a:r>
                  <a:rPr lang="en-GB">
                    <a:noFill/>
                  </a:rPr>
                  <a:t> </a:t>
                </a:r>
              </a:p>
            </p:txBody>
          </p:sp>
        </mc:Fallback>
      </mc:AlternateContent>
      <p:sp>
        <p:nvSpPr>
          <p:cNvPr id="26" name="Slide Number Placeholder 25">
            <a:extLst>
              <a:ext uri="{FF2B5EF4-FFF2-40B4-BE49-F238E27FC236}">
                <a16:creationId xmlns:a16="http://schemas.microsoft.com/office/drawing/2014/main" id="{8412360B-4524-2EE2-52CF-7BE0D21CC766}"/>
              </a:ext>
            </a:extLst>
          </p:cNvPr>
          <p:cNvSpPr>
            <a:spLocks noGrp="1"/>
          </p:cNvSpPr>
          <p:nvPr>
            <p:ph type="sldNum" sz="quarter" idx="12"/>
          </p:nvPr>
        </p:nvSpPr>
        <p:spPr/>
        <p:txBody>
          <a:bodyPr/>
          <a:lstStyle/>
          <a:p>
            <a:fld id="{D50EBCAD-E923-4A4A-9845-BD15ACBF54F3}" type="slidenum">
              <a:rPr lang="en-GB" smtClean="0"/>
              <a:t>33</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48C2D39-5DD9-0349-D563-444DE9B97177}"/>
                  </a:ext>
                </a:extLst>
              </p:cNvPr>
              <p:cNvSpPr txBox="1"/>
              <p:nvPr/>
            </p:nvSpPr>
            <p:spPr>
              <a:xfrm>
                <a:off x="6597579" y="3175539"/>
                <a:ext cx="911909" cy="369332"/>
              </a:xfrm>
              <a:prstGeom prst="rect">
                <a:avLst/>
              </a:prstGeom>
              <a:noFill/>
            </p:spPr>
            <p:txBody>
              <a:bodyPr wrap="square">
                <a:spAutoFit/>
              </a:bodyPr>
              <a:lstStyle/>
              <a:p>
                <a14:m>
                  <m:oMath xmlns:m="http://schemas.openxmlformats.org/officeDocument/2006/math">
                    <m:r>
                      <m:rPr>
                        <m:sty m:val="p"/>
                      </m:rPr>
                      <a:rPr lang="en-GB" b="0" i="0" smtClean="0">
                        <a:solidFill>
                          <a:srgbClr val="C00000"/>
                        </a:solidFill>
                        <a:latin typeface="Cambria Math" panose="02040503050406030204" pitchFamily="18" charset="0"/>
                      </a:rPr>
                      <m:t>Tr</m:t>
                    </m:r>
                    <m:r>
                      <a:rPr lang="en-GB" b="0" i="1" smtClean="0">
                        <a:solidFill>
                          <a:srgbClr val="C00000"/>
                        </a:solidFill>
                        <a:latin typeface="Cambria Math" panose="02040503050406030204" pitchFamily="18" charset="0"/>
                      </a:rPr>
                      <m:t>[</m:t>
                    </m:r>
                    <m:r>
                      <a:rPr lang="en-GB" b="0" i="1" smtClean="0">
                        <a:solidFill>
                          <a:srgbClr val="C00000"/>
                        </a:solidFill>
                        <a:latin typeface="Cambria Math" panose="02040503050406030204" pitchFamily="18" charset="0"/>
                      </a:rPr>
                      <m:t>𝑂</m:t>
                    </m:r>
                    <m:sSub>
                      <m:sSubPr>
                        <m:ctrlPr>
                          <a:rPr lang="en-GB" b="0" i="1" smtClean="0">
                            <a:solidFill>
                              <a:srgbClr val="C00000"/>
                            </a:solidFill>
                            <a:latin typeface="Cambria Math" panose="02040503050406030204" pitchFamily="18" charset="0"/>
                          </a:rPr>
                        </m:ctrlPr>
                      </m:sSubPr>
                      <m:e>
                        <m:r>
                          <a:rPr lang="en-GB" b="0" i="1" smtClean="0">
                            <a:solidFill>
                              <a:srgbClr val="C00000"/>
                            </a:solidFill>
                            <a:latin typeface="Cambria Math" panose="02040503050406030204" pitchFamily="18" charset="0"/>
                          </a:rPr>
                          <m:t>𝜌</m:t>
                        </m:r>
                      </m:e>
                      <m:sub>
                        <m:r>
                          <a:rPr lang="en-GB" b="0" i="1" smtClean="0">
                            <a:solidFill>
                              <a:srgbClr val="C00000"/>
                            </a:solidFill>
                            <a:latin typeface="Cambria Math" panose="02040503050406030204" pitchFamily="18" charset="0"/>
                          </a:rPr>
                          <m:t>0</m:t>
                        </m:r>
                      </m:sub>
                    </m:sSub>
                    <m:r>
                      <a:rPr lang="en-GB" b="0" i="1" smtClean="0">
                        <a:solidFill>
                          <a:srgbClr val="C00000"/>
                        </a:solidFill>
                        <a:latin typeface="Cambria Math" panose="02040503050406030204" pitchFamily="18" charset="0"/>
                      </a:rPr>
                      <m:t>]</m:t>
                    </m:r>
                  </m:oMath>
                </a14:m>
                <a:r>
                  <a:rPr lang="en-GB" dirty="0">
                    <a:solidFill>
                      <a:srgbClr val="C00000"/>
                    </a:solidFill>
                  </a:rPr>
                  <a:t> </a:t>
                </a:r>
                <a:endParaRPr lang="en-US" dirty="0">
                  <a:solidFill>
                    <a:srgbClr val="C00000"/>
                  </a:solidFill>
                </a:endParaRPr>
              </a:p>
            </p:txBody>
          </p:sp>
        </mc:Choice>
        <mc:Fallback xmlns="">
          <p:sp>
            <p:nvSpPr>
              <p:cNvPr id="5" name="TextBox 4">
                <a:extLst>
                  <a:ext uri="{FF2B5EF4-FFF2-40B4-BE49-F238E27FC236}">
                    <a16:creationId xmlns:a16="http://schemas.microsoft.com/office/drawing/2014/main" id="{6A0E471B-CC95-F0A9-AEFC-370EE46BCA47}"/>
                  </a:ext>
                </a:extLst>
              </p:cNvPr>
              <p:cNvSpPr txBox="1">
                <a:spLocks noRot="1" noChangeAspect="1" noMove="1" noResize="1" noEditPoints="1" noAdjustHandles="1" noChangeArrowheads="1" noChangeShapeType="1" noTextEdit="1"/>
              </p:cNvSpPr>
              <p:nvPr/>
            </p:nvSpPr>
            <p:spPr>
              <a:xfrm>
                <a:off x="6597579" y="3175539"/>
                <a:ext cx="911909" cy="369332"/>
              </a:xfrm>
              <a:prstGeom prst="rect">
                <a:avLst/>
              </a:prstGeom>
              <a:blipFill>
                <a:blip r:embed="rId8"/>
                <a:stretch>
                  <a:fillRect r="-6849" b="-1333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056429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0C180B-5A70-C3A1-6E65-61D9D7273051}"/>
            </a:ext>
          </a:extLst>
        </p:cNvPr>
        <p:cNvGrpSpPr/>
        <p:nvPr/>
      </p:nvGrpSpPr>
      <p:grpSpPr>
        <a:xfrm>
          <a:off x="0" y="0"/>
          <a:ext cx="0" cy="0"/>
          <a:chOff x="0" y="0"/>
          <a:chExt cx="0" cy="0"/>
        </a:xfrm>
      </p:grpSpPr>
      <p:grpSp>
        <p:nvGrpSpPr>
          <p:cNvPr id="25" name="Group 24">
            <a:extLst>
              <a:ext uri="{FF2B5EF4-FFF2-40B4-BE49-F238E27FC236}">
                <a16:creationId xmlns:a16="http://schemas.microsoft.com/office/drawing/2014/main" id="{03433DB6-029C-5C0C-21F3-5B0FF2E4CCAF}"/>
              </a:ext>
            </a:extLst>
          </p:cNvPr>
          <p:cNvGrpSpPr/>
          <p:nvPr/>
        </p:nvGrpSpPr>
        <p:grpSpPr>
          <a:xfrm>
            <a:off x="3302000" y="2646363"/>
            <a:ext cx="5588000" cy="3530600"/>
            <a:chOff x="3302000" y="2646363"/>
            <a:chExt cx="5588000" cy="3530600"/>
          </a:xfrm>
        </p:grpSpPr>
        <p:pic>
          <p:nvPicPr>
            <p:cNvPr id="9" name="Picture 8">
              <a:extLst>
                <a:ext uri="{FF2B5EF4-FFF2-40B4-BE49-F238E27FC236}">
                  <a16:creationId xmlns:a16="http://schemas.microsoft.com/office/drawing/2014/main" id="{9DD70A64-CFC7-0BC1-B4A8-2534BB07B914}"/>
                </a:ext>
              </a:extLst>
            </p:cNvPr>
            <p:cNvPicPr>
              <a:picLocks noChangeAspect="1"/>
            </p:cNvPicPr>
            <p:nvPr/>
          </p:nvPicPr>
          <p:blipFill>
            <a:blip r:embed="rId4"/>
            <a:stretch>
              <a:fillRect/>
            </a:stretch>
          </p:blipFill>
          <p:spPr>
            <a:xfrm>
              <a:off x="3302000" y="2646363"/>
              <a:ext cx="5588000" cy="3530600"/>
            </a:xfrm>
            <a:prstGeom prst="rect">
              <a:avLst/>
            </a:prstGeom>
          </p:spPr>
        </p:pic>
        <p:cxnSp>
          <p:nvCxnSpPr>
            <p:cNvPr id="15" name="Straight Arrow Connector 14">
              <a:extLst>
                <a:ext uri="{FF2B5EF4-FFF2-40B4-BE49-F238E27FC236}">
                  <a16:creationId xmlns:a16="http://schemas.microsoft.com/office/drawing/2014/main" id="{321CE81C-D2F0-9733-233E-396DF93CE1D1}"/>
                </a:ext>
              </a:extLst>
            </p:cNvPr>
            <p:cNvCxnSpPr>
              <a:cxnSpLocks/>
            </p:cNvCxnSpPr>
            <p:nvPr/>
          </p:nvCxnSpPr>
          <p:spPr>
            <a:xfrm>
              <a:off x="6884337" y="4116611"/>
              <a:ext cx="0" cy="1605551"/>
            </a:xfrm>
            <a:prstGeom prst="straightConnector1">
              <a:avLst/>
            </a:prstGeom>
            <a:ln w="28575" cap="flat" cmpd="sng" algn="ctr">
              <a:solidFill>
                <a:srgbClr val="C00000"/>
              </a:solidFill>
              <a:prstDash val="solid"/>
              <a:round/>
              <a:headEnd type="none" w="lg" len="sm"/>
              <a:tailEnd type="triangle" w="lg"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9CFC1B21-2BAB-53F8-71E5-3605B5E983B4}"/>
                </a:ext>
              </a:extLst>
            </p:cNvPr>
            <p:cNvSpPr txBox="1"/>
            <p:nvPr/>
          </p:nvSpPr>
          <p:spPr>
            <a:xfrm>
              <a:off x="6716760" y="3491471"/>
              <a:ext cx="763860" cy="707886"/>
            </a:xfrm>
            <a:prstGeom prst="rect">
              <a:avLst/>
            </a:prstGeom>
            <a:noFill/>
          </p:spPr>
          <p:txBody>
            <a:bodyPr wrap="square">
              <a:spAutoFit/>
            </a:bodyPr>
            <a:lstStyle/>
            <a:p>
              <a:r>
                <a:rPr lang="en-GB" sz="2000" b="0" dirty="0">
                  <a:solidFill>
                    <a:srgbClr val="C00000"/>
                  </a:solidFill>
                </a:rPr>
                <a:t>Ideal value</a:t>
              </a:r>
              <a:endParaRPr lang="en-US" sz="2000" dirty="0">
                <a:solidFill>
                  <a:srgbClr val="C00000"/>
                </a:solidFill>
              </a:endParaRPr>
            </a:p>
          </p:txBody>
        </p:sp>
      </p:grpSp>
      <p:sp>
        <p:nvSpPr>
          <p:cNvPr id="4" name="Rectangle 3">
            <a:extLst>
              <a:ext uri="{FF2B5EF4-FFF2-40B4-BE49-F238E27FC236}">
                <a16:creationId xmlns:a16="http://schemas.microsoft.com/office/drawing/2014/main" id="{C0981975-E5FA-FBF2-52A6-5A7060B7A1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6054757-8593-5B3A-60B0-8FF59FD568F2}"/>
              </a:ext>
            </a:extLst>
          </p:cNvPr>
          <p:cNvSpPr>
            <a:spLocks noGrp="1"/>
          </p:cNvSpPr>
          <p:nvPr>
            <p:ph type="title"/>
          </p:nvPr>
        </p:nvSpPr>
        <p:spPr>
          <a:xfrm>
            <a:off x="269822" y="-3201"/>
            <a:ext cx="10245777" cy="1019331"/>
          </a:xfrm>
        </p:spPr>
        <p:txBody>
          <a:bodyPr/>
          <a:lstStyle/>
          <a:p>
            <a:r>
              <a:rPr lang="en-GB" dirty="0">
                <a:solidFill>
                  <a:schemeClr val="bg1"/>
                </a:solidFill>
              </a:rPr>
              <a:t>Quantum Error Mitigation</a:t>
            </a:r>
            <a:r>
              <a:rPr lang="en-US" dirty="0">
                <a:solidFill>
                  <a:schemeClr val="bg1"/>
                </a:solidFill>
              </a:rPr>
              <a:t> (QEM)</a:t>
            </a:r>
            <a:endParaRPr lang="en-GB" dirty="0">
              <a:solidFill>
                <a:schemeClr val="bg1"/>
              </a:solidFill>
            </a:endParaRP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070619D8-2941-3F4E-27C4-AB5B67CD46CC}"/>
                  </a:ext>
                </a:extLst>
              </p:cNvPr>
              <p:cNvSpPr>
                <a:spLocks noGrp="1"/>
              </p:cNvSpPr>
              <p:nvPr>
                <p:ph idx="1"/>
              </p:nvPr>
            </p:nvSpPr>
            <p:spPr>
              <a:xfrm>
                <a:off x="838200" y="1443789"/>
                <a:ext cx="10515600" cy="931877"/>
              </a:xfrm>
            </p:spPr>
            <p:txBody>
              <a:bodyPr/>
              <a:lstStyle/>
              <a:p>
                <a:pPr>
                  <a:buClr>
                    <a:schemeClr val="tx1"/>
                  </a:buClr>
                </a:pPr>
                <a:r>
                  <a:rPr lang="en-US" dirty="0"/>
                  <a:t>Noise </a:t>
                </a:r>
                <a:r>
                  <a:rPr lang="en-US" dirty="0">
                    <a:sym typeface="Wingdings" pitchFamily="2" charset="2"/>
                  </a:rPr>
                  <a:t></a:t>
                </a:r>
                <a:r>
                  <a:rPr lang="en-US" dirty="0"/>
                  <a:t> </a:t>
                </a:r>
                <a:r>
                  <a:rPr lang="en-US" dirty="0">
                    <a:solidFill>
                      <a:schemeClr val="accent2"/>
                    </a:solidFill>
                  </a:rPr>
                  <a:t>noisy output state </a:t>
                </a:r>
                <a14:m>
                  <m:oMath xmlns:m="http://schemas.openxmlformats.org/officeDocument/2006/math">
                    <m:r>
                      <a:rPr lang="en-GB" i="1">
                        <a:solidFill>
                          <a:schemeClr val="accent2"/>
                        </a:solidFill>
                        <a:latin typeface="Cambria Math" panose="02040503050406030204" pitchFamily="18" charset="0"/>
                      </a:rPr>
                      <m:t>𝜌</m:t>
                    </m:r>
                  </m:oMath>
                </a14:m>
                <a:r>
                  <a:rPr lang="en-GB" dirty="0">
                    <a:solidFill>
                      <a:schemeClr val="accent2"/>
                    </a:solidFill>
                  </a:rPr>
                  <a:t> </a:t>
                </a:r>
                <a:r>
                  <a:rPr lang="en-US" dirty="0">
                    <a:sym typeface="Wingdings" pitchFamily="2" charset="2"/>
                  </a:rPr>
                  <a:t></a:t>
                </a:r>
                <a:r>
                  <a:rPr lang="en-US" dirty="0"/>
                  <a:t> </a:t>
                </a:r>
                <a:r>
                  <a:rPr lang="en-US" dirty="0">
                    <a:solidFill>
                      <a:schemeClr val="accent2"/>
                    </a:solidFill>
                  </a:rPr>
                  <a:t>noisy </a:t>
                </a:r>
                <a:r>
                  <a:rPr lang="en-US" altLang="zh-CN" dirty="0">
                    <a:solidFill>
                      <a:schemeClr val="accent2"/>
                    </a:solidFill>
                  </a:rPr>
                  <a:t>expectation</a:t>
                </a:r>
                <a:r>
                  <a:rPr lang="zh-CN" altLang="en-US" dirty="0">
                    <a:solidFill>
                      <a:schemeClr val="accent2"/>
                    </a:solidFill>
                  </a:rPr>
                  <a:t> </a:t>
                </a:r>
                <a:r>
                  <a:rPr lang="en-US" altLang="zh-CN" dirty="0">
                    <a:solidFill>
                      <a:schemeClr val="accent2"/>
                    </a:solidFill>
                  </a:rPr>
                  <a:t>value</a:t>
                </a:r>
                <a:r>
                  <a:rPr lang="en-US" dirty="0">
                    <a:solidFill>
                      <a:schemeClr val="accent2"/>
                    </a:solidFill>
                  </a:rPr>
                  <a:t> </a:t>
                </a:r>
                <a14:m>
                  <m:oMath xmlns:m="http://schemas.openxmlformats.org/officeDocument/2006/math">
                    <m:r>
                      <m:rPr>
                        <m:sty m:val="p"/>
                      </m:rPr>
                      <a:rPr lang="en-GB">
                        <a:solidFill>
                          <a:schemeClr val="accent2"/>
                        </a:solidFill>
                        <a:latin typeface="Cambria Math" panose="02040503050406030204" pitchFamily="18" charset="0"/>
                      </a:rPr>
                      <m:t>Tr</m:t>
                    </m:r>
                    <m:r>
                      <a:rPr lang="en-GB" i="1">
                        <a:solidFill>
                          <a:schemeClr val="accent2"/>
                        </a:solidFill>
                        <a:latin typeface="Cambria Math" panose="02040503050406030204" pitchFamily="18" charset="0"/>
                      </a:rPr>
                      <m:t>[</m:t>
                    </m:r>
                    <m:r>
                      <a:rPr lang="en-GB" i="1">
                        <a:solidFill>
                          <a:schemeClr val="accent2"/>
                        </a:solidFill>
                        <a:latin typeface="Cambria Math" panose="02040503050406030204" pitchFamily="18" charset="0"/>
                      </a:rPr>
                      <m:t>𝑂</m:t>
                    </m:r>
                    <m:r>
                      <a:rPr lang="en-US" altLang="zh-CN" i="1">
                        <a:solidFill>
                          <a:schemeClr val="accent2"/>
                        </a:solidFill>
                        <a:latin typeface="Cambria Math" panose="02040503050406030204" pitchFamily="18" charset="0"/>
                      </a:rPr>
                      <m:t>𝜌</m:t>
                    </m:r>
                    <m:r>
                      <a:rPr lang="en-GB" i="1">
                        <a:solidFill>
                          <a:schemeClr val="accent2"/>
                        </a:solidFill>
                        <a:latin typeface="Cambria Math" panose="02040503050406030204" pitchFamily="18" charset="0"/>
                      </a:rPr>
                      <m:t>]</m:t>
                    </m:r>
                  </m:oMath>
                </a14:m>
                <a:r>
                  <a:rPr lang="en-US" dirty="0"/>
                  <a:t>.</a:t>
                </a:r>
              </a:p>
            </p:txBody>
          </p:sp>
        </mc:Choice>
        <mc:Fallback xmlns="">
          <p:sp>
            <p:nvSpPr>
              <p:cNvPr id="19" name="Content Placeholder 18">
                <a:extLst>
                  <a:ext uri="{FF2B5EF4-FFF2-40B4-BE49-F238E27FC236}">
                    <a16:creationId xmlns:a16="http://schemas.microsoft.com/office/drawing/2014/main" id="{070619D8-2941-3F4E-27C4-AB5B67CD46CC}"/>
                  </a:ext>
                </a:extLst>
              </p:cNvPr>
              <p:cNvSpPr>
                <a:spLocks noGrp="1" noRot="1" noChangeAspect="1" noMove="1" noResize="1" noEditPoints="1" noAdjustHandles="1" noChangeArrowheads="1" noChangeShapeType="1" noTextEdit="1"/>
              </p:cNvSpPr>
              <p:nvPr>
                <p:ph idx="1"/>
              </p:nvPr>
            </p:nvSpPr>
            <p:spPr>
              <a:xfrm>
                <a:off x="838200" y="1443789"/>
                <a:ext cx="10515600" cy="931877"/>
              </a:xfrm>
              <a:blipFill>
                <a:blip r:embed="rId5"/>
                <a:stretch>
                  <a:fillRect l="-1086" t="-12000"/>
                </a:stretch>
              </a:blipFill>
            </p:spPr>
            <p:txBody>
              <a:bodyPr/>
              <a:lstStyle/>
              <a:p>
                <a:r>
                  <a:rPr lang="en-GB">
                    <a:noFill/>
                  </a:rPr>
                  <a:t> </a:t>
                </a:r>
              </a:p>
            </p:txBody>
          </p:sp>
        </mc:Fallback>
      </mc:AlternateContent>
      <p:grpSp>
        <p:nvGrpSpPr>
          <p:cNvPr id="10" name="Group 9">
            <a:extLst>
              <a:ext uri="{FF2B5EF4-FFF2-40B4-BE49-F238E27FC236}">
                <a16:creationId xmlns:a16="http://schemas.microsoft.com/office/drawing/2014/main" id="{4B5FEF30-1AC1-AE74-EE9B-A7C3BA089191}"/>
              </a:ext>
            </a:extLst>
          </p:cNvPr>
          <p:cNvGrpSpPr/>
          <p:nvPr/>
        </p:nvGrpSpPr>
        <p:grpSpPr>
          <a:xfrm>
            <a:off x="3842549" y="2735596"/>
            <a:ext cx="4622800" cy="2986566"/>
            <a:chOff x="3784600" y="2047985"/>
            <a:chExt cx="4622800" cy="2986566"/>
          </a:xfrm>
        </p:grpSpPr>
        <p:grpSp>
          <p:nvGrpSpPr>
            <p:cNvPr id="11" name="Group 10">
              <a:extLst>
                <a:ext uri="{FF2B5EF4-FFF2-40B4-BE49-F238E27FC236}">
                  <a16:creationId xmlns:a16="http://schemas.microsoft.com/office/drawing/2014/main" id="{D51009D6-A1DD-D01A-C3D2-FA950E5B3D4F}"/>
                </a:ext>
              </a:extLst>
            </p:cNvPr>
            <p:cNvGrpSpPr/>
            <p:nvPr/>
          </p:nvGrpSpPr>
          <p:grpSpPr>
            <a:xfrm>
              <a:off x="3784600" y="2088151"/>
              <a:ext cx="4622800" cy="2946400"/>
              <a:chOff x="3784600" y="2088151"/>
              <a:chExt cx="4622800" cy="2946400"/>
            </a:xfrm>
          </p:grpSpPr>
          <p:pic>
            <p:nvPicPr>
              <p:cNvPr id="13" name="Picture 12" descr="A line graph on a black background&#10;&#10;Description automatically generated">
                <a:extLst>
                  <a:ext uri="{FF2B5EF4-FFF2-40B4-BE49-F238E27FC236}">
                    <a16:creationId xmlns:a16="http://schemas.microsoft.com/office/drawing/2014/main" id="{78E2C946-5856-100C-AB46-250EB9885A0F}"/>
                  </a:ext>
                </a:extLst>
              </p:cNvPr>
              <p:cNvPicPr>
                <a:picLocks noChangeAspect="1"/>
              </p:cNvPicPr>
              <p:nvPr/>
            </p:nvPicPr>
            <p:blipFill>
              <a:blip r:embed="rId6"/>
              <a:stretch>
                <a:fillRect/>
              </a:stretch>
            </p:blipFill>
            <p:spPr>
              <a:xfrm>
                <a:off x="3784600" y="2088151"/>
                <a:ext cx="4622800" cy="2946400"/>
              </a:xfrm>
              <a:prstGeom prst="rect">
                <a:avLst/>
              </a:prstGeom>
            </p:spPr>
          </p:pic>
          <p:cxnSp>
            <p:nvCxnSpPr>
              <p:cNvPr id="14" name="Straight Arrow Connector 13">
                <a:extLst>
                  <a:ext uri="{FF2B5EF4-FFF2-40B4-BE49-F238E27FC236}">
                    <a16:creationId xmlns:a16="http://schemas.microsoft.com/office/drawing/2014/main" id="{243A6B5F-F3EB-FCED-4E3F-503583037EE4}"/>
                  </a:ext>
                </a:extLst>
              </p:cNvPr>
              <p:cNvCxnSpPr>
                <a:cxnSpLocks/>
              </p:cNvCxnSpPr>
              <p:nvPr/>
            </p:nvCxnSpPr>
            <p:spPr>
              <a:xfrm>
                <a:off x="5221705" y="2088151"/>
                <a:ext cx="0" cy="2946400"/>
              </a:xfrm>
              <a:prstGeom prst="straightConnector1">
                <a:avLst/>
              </a:prstGeom>
              <a:ln w="28575" cap="flat" cmpd="sng" algn="ctr">
                <a:solidFill>
                  <a:schemeClr val="accent2"/>
                </a:solidFill>
                <a:prstDash val="solid"/>
                <a:round/>
                <a:headEnd type="none" w="lg" len="sm"/>
                <a:tailEnd type="triangle" w="lg" len="med"/>
              </a:ln>
            </p:spPr>
            <p:style>
              <a:lnRef idx="0">
                <a:scrgbClr r="0" g="0" b="0"/>
              </a:lnRef>
              <a:fillRef idx="0">
                <a:scrgbClr r="0" g="0" b="0"/>
              </a:fillRef>
              <a:effectRef idx="0">
                <a:scrgbClr r="0" g="0" b="0"/>
              </a:effectRef>
              <a:fontRef idx="minor">
                <a:schemeClr val="tx1"/>
              </a:fontRef>
            </p:style>
          </p:cxnSp>
        </p:grpSp>
        <p:sp>
          <p:nvSpPr>
            <p:cNvPr id="12" name="TextBox 11">
              <a:extLst>
                <a:ext uri="{FF2B5EF4-FFF2-40B4-BE49-F238E27FC236}">
                  <a16:creationId xmlns:a16="http://schemas.microsoft.com/office/drawing/2014/main" id="{899E9AE1-6103-AE71-F75D-2866D70E4DCB}"/>
                </a:ext>
              </a:extLst>
            </p:cNvPr>
            <p:cNvSpPr txBox="1"/>
            <p:nvPr/>
          </p:nvSpPr>
          <p:spPr>
            <a:xfrm>
              <a:off x="4207233" y="2047985"/>
              <a:ext cx="763860" cy="707886"/>
            </a:xfrm>
            <a:prstGeom prst="rect">
              <a:avLst/>
            </a:prstGeom>
            <a:noFill/>
          </p:spPr>
          <p:txBody>
            <a:bodyPr wrap="square">
              <a:spAutoFit/>
            </a:bodyPr>
            <a:lstStyle/>
            <a:p>
              <a:r>
                <a:rPr lang="en-GB" sz="2000" dirty="0">
                  <a:solidFill>
                    <a:schemeClr val="accent2"/>
                  </a:solidFill>
                </a:rPr>
                <a:t>Noisy</a:t>
              </a:r>
              <a:r>
                <a:rPr lang="en-GB" sz="2000" b="0" dirty="0">
                  <a:solidFill>
                    <a:schemeClr val="accent2"/>
                  </a:solidFill>
                </a:rPr>
                <a:t> value</a:t>
              </a:r>
              <a:endParaRPr lang="en-US" sz="2000" dirty="0">
                <a:solidFill>
                  <a:schemeClr val="accent2"/>
                </a:solidFill>
              </a:endParaRPr>
            </a:p>
          </p:txBody>
        </p:sp>
      </p:grpSp>
      <p:sp>
        <p:nvSpPr>
          <p:cNvPr id="26" name="Slide Number Placeholder 25">
            <a:extLst>
              <a:ext uri="{FF2B5EF4-FFF2-40B4-BE49-F238E27FC236}">
                <a16:creationId xmlns:a16="http://schemas.microsoft.com/office/drawing/2014/main" id="{2CEEE96D-39BB-BF8A-EC29-692EA9276CBA}"/>
              </a:ext>
            </a:extLst>
          </p:cNvPr>
          <p:cNvSpPr>
            <a:spLocks noGrp="1"/>
          </p:cNvSpPr>
          <p:nvPr>
            <p:ph type="sldNum" sz="quarter" idx="12"/>
          </p:nvPr>
        </p:nvSpPr>
        <p:spPr/>
        <p:txBody>
          <a:bodyPr/>
          <a:lstStyle/>
          <a:p>
            <a:fld id="{D50EBCAD-E923-4A4A-9845-BD15ACBF54F3}" type="slidenum">
              <a:rPr lang="en-GB" smtClean="0"/>
              <a:t>34</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143C871-7001-9348-78B9-C592F4BB8168}"/>
                  </a:ext>
                </a:extLst>
              </p:cNvPr>
              <p:cNvSpPr txBox="1"/>
              <p:nvPr/>
            </p:nvSpPr>
            <p:spPr>
              <a:xfrm>
                <a:off x="6597579" y="3175539"/>
                <a:ext cx="911909" cy="369332"/>
              </a:xfrm>
              <a:prstGeom prst="rect">
                <a:avLst/>
              </a:prstGeom>
              <a:noFill/>
            </p:spPr>
            <p:txBody>
              <a:bodyPr wrap="square">
                <a:spAutoFit/>
              </a:bodyPr>
              <a:lstStyle/>
              <a:p>
                <a14:m>
                  <m:oMath xmlns:m="http://schemas.openxmlformats.org/officeDocument/2006/math">
                    <m:r>
                      <m:rPr>
                        <m:sty m:val="p"/>
                      </m:rPr>
                      <a:rPr lang="en-GB" b="0" i="0" smtClean="0">
                        <a:solidFill>
                          <a:srgbClr val="C00000"/>
                        </a:solidFill>
                        <a:latin typeface="Cambria Math" panose="02040503050406030204" pitchFamily="18" charset="0"/>
                      </a:rPr>
                      <m:t>Tr</m:t>
                    </m:r>
                    <m:r>
                      <a:rPr lang="en-GB" b="0" i="1" smtClean="0">
                        <a:solidFill>
                          <a:srgbClr val="C00000"/>
                        </a:solidFill>
                        <a:latin typeface="Cambria Math" panose="02040503050406030204" pitchFamily="18" charset="0"/>
                      </a:rPr>
                      <m:t>[</m:t>
                    </m:r>
                    <m:r>
                      <a:rPr lang="en-GB" b="0" i="1" smtClean="0">
                        <a:solidFill>
                          <a:srgbClr val="C00000"/>
                        </a:solidFill>
                        <a:latin typeface="Cambria Math" panose="02040503050406030204" pitchFamily="18" charset="0"/>
                      </a:rPr>
                      <m:t>𝑂</m:t>
                    </m:r>
                    <m:sSub>
                      <m:sSubPr>
                        <m:ctrlPr>
                          <a:rPr lang="en-GB" b="0" i="1" smtClean="0">
                            <a:solidFill>
                              <a:srgbClr val="C00000"/>
                            </a:solidFill>
                            <a:latin typeface="Cambria Math" panose="02040503050406030204" pitchFamily="18" charset="0"/>
                          </a:rPr>
                        </m:ctrlPr>
                      </m:sSubPr>
                      <m:e>
                        <m:r>
                          <a:rPr lang="en-GB" b="0" i="1" smtClean="0">
                            <a:solidFill>
                              <a:srgbClr val="C00000"/>
                            </a:solidFill>
                            <a:latin typeface="Cambria Math" panose="02040503050406030204" pitchFamily="18" charset="0"/>
                          </a:rPr>
                          <m:t>𝜌</m:t>
                        </m:r>
                      </m:e>
                      <m:sub>
                        <m:r>
                          <a:rPr lang="en-GB" b="0" i="1" smtClean="0">
                            <a:solidFill>
                              <a:srgbClr val="C00000"/>
                            </a:solidFill>
                            <a:latin typeface="Cambria Math" panose="02040503050406030204" pitchFamily="18" charset="0"/>
                          </a:rPr>
                          <m:t>0</m:t>
                        </m:r>
                      </m:sub>
                    </m:sSub>
                    <m:r>
                      <a:rPr lang="en-GB" b="0" i="1" smtClean="0">
                        <a:solidFill>
                          <a:srgbClr val="C00000"/>
                        </a:solidFill>
                        <a:latin typeface="Cambria Math" panose="02040503050406030204" pitchFamily="18" charset="0"/>
                      </a:rPr>
                      <m:t>]</m:t>
                    </m:r>
                  </m:oMath>
                </a14:m>
                <a:r>
                  <a:rPr lang="en-GB" dirty="0">
                    <a:solidFill>
                      <a:srgbClr val="C00000"/>
                    </a:solidFill>
                  </a:rPr>
                  <a:t> </a:t>
                </a:r>
                <a:endParaRPr lang="en-US" dirty="0">
                  <a:solidFill>
                    <a:srgbClr val="C00000"/>
                  </a:solidFill>
                </a:endParaRPr>
              </a:p>
            </p:txBody>
          </p:sp>
        </mc:Choice>
        <mc:Fallback xmlns="">
          <p:sp>
            <p:nvSpPr>
              <p:cNvPr id="5" name="TextBox 4">
                <a:extLst>
                  <a:ext uri="{FF2B5EF4-FFF2-40B4-BE49-F238E27FC236}">
                    <a16:creationId xmlns:a16="http://schemas.microsoft.com/office/drawing/2014/main" id="{6A0E471B-CC95-F0A9-AEFC-370EE46BCA47}"/>
                  </a:ext>
                </a:extLst>
              </p:cNvPr>
              <p:cNvSpPr txBox="1">
                <a:spLocks noRot="1" noChangeAspect="1" noMove="1" noResize="1" noEditPoints="1" noAdjustHandles="1" noChangeArrowheads="1" noChangeShapeType="1" noTextEdit="1"/>
              </p:cNvSpPr>
              <p:nvPr/>
            </p:nvSpPr>
            <p:spPr>
              <a:xfrm>
                <a:off x="6597579" y="3175539"/>
                <a:ext cx="911909" cy="369332"/>
              </a:xfrm>
              <a:prstGeom prst="rect">
                <a:avLst/>
              </a:prstGeom>
              <a:blipFill>
                <a:blip r:embed="rId8"/>
                <a:stretch>
                  <a:fillRect r="-6849"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0A27C31-0262-C6C4-CD6F-89F7518C6B77}"/>
                  </a:ext>
                </a:extLst>
              </p:cNvPr>
              <p:cNvSpPr txBox="1"/>
              <p:nvPr/>
            </p:nvSpPr>
            <p:spPr>
              <a:xfrm>
                <a:off x="4174690" y="2378867"/>
                <a:ext cx="884310" cy="369332"/>
              </a:xfrm>
              <a:prstGeom prst="rect">
                <a:avLst/>
              </a:prstGeom>
              <a:solidFill>
                <a:schemeClr val="bg1"/>
              </a:solidFill>
            </p:spPr>
            <p:txBody>
              <a:bodyPr wrap="square">
                <a:spAutoFit/>
              </a:bodyPr>
              <a:lstStyle/>
              <a:p>
                <a14:m>
                  <m:oMath xmlns:m="http://schemas.openxmlformats.org/officeDocument/2006/math">
                    <m:r>
                      <m:rPr>
                        <m:sty m:val="p"/>
                      </m:rPr>
                      <a:rPr lang="en-GB" b="0" i="0" smtClean="0">
                        <a:solidFill>
                          <a:schemeClr val="accent2"/>
                        </a:solidFill>
                        <a:latin typeface="Cambria Math" panose="02040503050406030204" pitchFamily="18" charset="0"/>
                      </a:rPr>
                      <m:t>Tr</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𝑂</m:t>
                    </m:r>
                    <m:r>
                      <a:rPr lang="en-GB" b="0" i="1" smtClean="0">
                        <a:solidFill>
                          <a:schemeClr val="accent2"/>
                        </a:solidFill>
                        <a:latin typeface="Cambria Math" panose="02040503050406030204" pitchFamily="18" charset="0"/>
                      </a:rPr>
                      <m:t>𝜌</m:t>
                    </m:r>
                    <m:r>
                      <a:rPr lang="en-GB" b="0" i="1" smtClean="0">
                        <a:solidFill>
                          <a:schemeClr val="accent2"/>
                        </a:solidFill>
                        <a:latin typeface="Cambria Math" panose="02040503050406030204" pitchFamily="18" charset="0"/>
                      </a:rPr>
                      <m:t>]</m:t>
                    </m:r>
                  </m:oMath>
                </a14:m>
                <a:r>
                  <a:rPr lang="en-GB" dirty="0">
                    <a:solidFill>
                      <a:schemeClr val="accent2"/>
                    </a:solidFill>
                  </a:rPr>
                  <a:t> </a:t>
                </a:r>
                <a:endParaRPr lang="en-US" dirty="0"/>
              </a:p>
            </p:txBody>
          </p:sp>
        </mc:Choice>
        <mc:Fallback xmlns="">
          <p:sp>
            <p:nvSpPr>
              <p:cNvPr id="7" name="TextBox 6">
                <a:extLst>
                  <a:ext uri="{FF2B5EF4-FFF2-40B4-BE49-F238E27FC236}">
                    <a16:creationId xmlns:a16="http://schemas.microsoft.com/office/drawing/2014/main" id="{46A69CD7-65E3-72C0-7B4C-41DD2CFCEB68}"/>
                  </a:ext>
                </a:extLst>
              </p:cNvPr>
              <p:cNvSpPr txBox="1">
                <a:spLocks noRot="1" noChangeAspect="1" noMove="1" noResize="1" noEditPoints="1" noAdjustHandles="1" noChangeArrowheads="1" noChangeShapeType="1" noTextEdit="1"/>
              </p:cNvSpPr>
              <p:nvPr/>
            </p:nvSpPr>
            <p:spPr>
              <a:xfrm>
                <a:off x="4174690" y="2378867"/>
                <a:ext cx="884310" cy="369332"/>
              </a:xfrm>
              <a:prstGeom prst="rect">
                <a:avLst/>
              </a:prstGeom>
              <a:blipFill>
                <a:blip r:embed="rId9"/>
                <a:stretch>
                  <a:fillRect b="-1333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7120832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8748EA49-3FC4-AC95-ABD3-8A6DBE9A59A6}"/>
              </a:ext>
            </a:extLst>
          </p:cNvPr>
          <p:cNvGrpSpPr/>
          <p:nvPr/>
        </p:nvGrpSpPr>
        <p:grpSpPr>
          <a:xfrm>
            <a:off x="3302000" y="2646363"/>
            <a:ext cx="5588000" cy="3530600"/>
            <a:chOff x="3302000" y="2646363"/>
            <a:chExt cx="5588000" cy="3530600"/>
          </a:xfrm>
        </p:grpSpPr>
        <p:pic>
          <p:nvPicPr>
            <p:cNvPr id="9" name="Picture 8">
              <a:extLst>
                <a:ext uri="{FF2B5EF4-FFF2-40B4-BE49-F238E27FC236}">
                  <a16:creationId xmlns:a16="http://schemas.microsoft.com/office/drawing/2014/main" id="{24EF1559-CBE6-0637-F5D4-180BCB71A1A3}"/>
                </a:ext>
              </a:extLst>
            </p:cNvPr>
            <p:cNvPicPr>
              <a:picLocks noChangeAspect="1"/>
            </p:cNvPicPr>
            <p:nvPr/>
          </p:nvPicPr>
          <p:blipFill>
            <a:blip r:embed="rId4"/>
            <a:stretch>
              <a:fillRect/>
            </a:stretch>
          </p:blipFill>
          <p:spPr>
            <a:xfrm>
              <a:off x="3302000" y="2646363"/>
              <a:ext cx="5588000" cy="3530600"/>
            </a:xfrm>
            <a:prstGeom prst="rect">
              <a:avLst/>
            </a:prstGeom>
          </p:spPr>
        </p:pic>
        <p:cxnSp>
          <p:nvCxnSpPr>
            <p:cNvPr id="15" name="Straight Arrow Connector 14">
              <a:extLst>
                <a:ext uri="{FF2B5EF4-FFF2-40B4-BE49-F238E27FC236}">
                  <a16:creationId xmlns:a16="http://schemas.microsoft.com/office/drawing/2014/main" id="{C8DCD901-52D7-F502-AEE7-7E7F37791D3C}"/>
                </a:ext>
              </a:extLst>
            </p:cNvPr>
            <p:cNvCxnSpPr>
              <a:cxnSpLocks/>
            </p:cNvCxnSpPr>
            <p:nvPr/>
          </p:nvCxnSpPr>
          <p:spPr>
            <a:xfrm>
              <a:off x="6884337" y="4116611"/>
              <a:ext cx="0" cy="1605551"/>
            </a:xfrm>
            <a:prstGeom prst="straightConnector1">
              <a:avLst/>
            </a:prstGeom>
            <a:ln w="28575" cap="flat" cmpd="sng" algn="ctr">
              <a:solidFill>
                <a:srgbClr val="C00000"/>
              </a:solidFill>
              <a:prstDash val="solid"/>
              <a:round/>
              <a:headEnd type="none" w="lg" len="sm"/>
              <a:tailEnd type="triangle" w="lg"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30B971C7-FD3F-DC23-D8FB-8254B564FEA5}"/>
                </a:ext>
              </a:extLst>
            </p:cNvPr>
            <p:cNvSpPr txBox="1"/>
            <p:nvPr/>
          </p:nvSpPr>
          <p:spPr>
            <a:xfrm>
              <a:off x="6716760" y="3491471"/>
              <a:ext cx="763860" cy="707886"/>
            </a:xfrm>
            <a:prstGeom prst="rect">
              <a:avLst/>
            </a:prstGeom>
            <a:noFill/>
          </p:spPr>
          <p:txBody>
            <a:bodyPr wrap="square">
              <a:spAutoFit/>
            </a:bodyPr>
            <a:lstStyle/>
            <a:p>
              <a:r>
                <a:rPr lang="en-GB" sz="2000" b="0" dirty="0">
                  <a:solidFill>
                    <a:srgbClr val="C00000"/>
                  </a:solidFill>
                </a:rPr>
                <a:t>Ideal value</a:t>
              </a:r>
              <a:endParaRPr lang="en-US" sz="2000" dirty="0">
                <a:solidFill>
                  <a:srgbClr val="C00000"/>
                </a:solidFill>
              </a:endParaRPr>
            </a:p>
          </p:txBody>
        </p:sp>
      </p:grpSp>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Quantum Error Mitigation</a:t>
            </a:r>
            <a:r>
              <a:rPr lang="en-US" dirty="0">
                <a:solidFill>
                  <a:schemeClr val="bg1"/>
                </a:solidFill>
              </a:rPr>
              <a:t> (QEM)</a:t>
            </a:r>
            <a:endParaRPr lang="en-GB" dirty="0">
              <a:solidFill>
                <a:schemeClr val="bg1"/>
              </a:solidFill>
            </a:endParaRP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F64DBEBC-3B21-49C2-8663-D325EF4B75BE}"/>
                  </a:ext>
                </a:extLst>
              </p:cNvPr>
              <p:cNvSpPr>
                <a:spLocks noGrp="1"/>
              </p:cNvSpPr>
              <p:nvPr>
                <p:ph idx="1"/>
              </p:nvPr>
            </p:nvSpPr>
            <p:spPr>
              <a:xfrm>
                <a:off x="838200" y="1443789"/>
                <a:ext cx="10515600" cy="931877"/>
              </a:xfrm>
            </p:spPr>
            <p:txBody>
              <a:bodyPr/>
              <a:lstStyle/>
              <a:p>
                <a:pPr>
                  <a:buClr>
                    <a:schemeClr val="tx1"/>
                  </a:buClr>
                </a:pPr>
                <a:r>
                  <a:rPr lang="en-GB" dirty="0"/>
                  <a:t>Constructing an estimator </a:t>
                </a:r>
                <a14:m>
                  <m:oMath xmlns:m="http://schemas.openxmlformats.org/officeDocument/2006/math">
                    <m:sSub>
                      <m:sSubPr>
                        <m:ctrlPr>
                          <a:rPr lang="en-GB" i="1" smtClean="0">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𝑂</m:t>
                            </m:r>
                          </m:e>
                        </m:acc>
                      </m:e>
                      <m:sub>
                        <m:r>
                          <m:rPr>
                            <m:sty m:val="p"/>
                          </m:rPr>
                          <a:rPr lang="en-GB" b="0" i="0" smtClean="0">
                            <a:latin typeface="Cambria Math" panose="02040503050406030204" pitchFamily="18" charset="0"/>
                          </a:rPr>
                          <m:t>em</m:t>
                        </m:r>
                      </m:sub>
                    </m:sSub>
                  </m:oMath>
                </a14:m>
                <a:r>
                  <a:rPr lang="en-GB" dirty="0"/>
                  <a:t> to </a:t>
                </a:r>
                <a:r>
                  <a:rPr lang="en-GB" dirty="0">
                    <a:solidFill>
                      <a:schemeClr val="accent2"/>
                    </a:solidFill>
                  </a:rPr>
                  <a:t>reduce the bias</a:t>
                </a:r>
                <a:r>
                  <a:rPr lang="en-GB" dirty="0"/>
                  <a:t> compared to direct noisy estimation, at the cost of </a:t>
                </a:r>
                <a:r>
                  <a:rPr lang="en-GB" dirty="0">
                    <a:solidFill>
                      <a:schemeClr val="accent2"/>
                    </a:solidFill>
                  </a:rPr>
                  <a:t>increased variance</a:t>
                </a:r>
                <a:r>
                  <a:rPr lang="en-GB" dirty="0"/>
                  <a:t> (more circuit runs).</a:t>
                </a:r>
              </a:p>
              <a:p>
                <a:pPr>
                  <a:buClr>
                    <a:schemeClr val="tx1"/>
                  </a:buClr>
                </a:pPr>
                <a:endParaRPr lang="en-GB" dirty="0"/>
              </a:p>
              <a:p>
                <a:pPr>
                  <a:buClr>
                    <a:schemeClr val="tx1"/>
                  </a:buClr>
                </a:pPr>
                <a:endParaRPr lang="en-GB" dirty="0"/>
              </a:p>
              <a:p>
                <a:pPr marL="0" indent="0">
                  <a:buClr>
                    <a:schemeClr val="tx1"/>
                  </a:buClr>
                  <a:buNone/>
                </a:pPr>
                <a:endParaRPr lang="en-GB" dirty="0"/>
              </a:p>
              <a:p>
                <a:pPr marL="0" indent="0">
                  <a:buClr>
                    <a:schemeClr val="tx1"/>
                  </a:buClr>
                  <a:buNone/>
                </a:pPr>
                <a:endParaRPr lang="en-GB" dirty="0"/>
              </a:p>
            </p:txBody>
          </p:sp>
        </mc:Choice>
        <mc:Fallback xmlns="">
          <p:sp>
            <p:nvSpPr>
              <p:cNvPr id="19" name="Content Placeholder 18">
                <a:extLst>
                  <a:ext uri="{FF2B5EF4-FFF2-40B4-BE49-F238E27FC236}">
                    <a16:creationId xmlns:a16="http://schemas.microsoft.com/office/drawing/2014/main" id="{F64DBEBC-3B21-49C2-8663-D325EF4B75BE}"/>
                  </a:ext>
                </a:extLst>
              </p:cNvPr>
              <p:cNvSpPr>
                <a:spLocks noGrp="1" noRot="1" noChangeAspect="1" noMove="1" noResize="1" noEditPoints="1" noAdjustHandles="1" noChangeArrowheads="1" noChangeShapeType="1" noTextEdit="1"/>
              </p:cNvSpPr>
              <p:nvPr>
                <p:ph idx="1"/>
              </p:nvPr>
            </p:nvSpPr>
            <p:spPr>
              <a:xfrm>
                <a:off x="838200" y="1443789"/>
                <a:ext cx="10515600" cy="931877"/>
              </a:xfrm>
              <a:blipFill>
                <a:blip r:embed="rId5"/>
                <a:stretch>
                  <a:fillRect l="-1086" t="-9333" r="-603" b="-10667"/>
                </a:stretch>
              </a:blipFill>
            </p:spPr>
            <p:txBody>
              <a:bodyPr/>
              <a:lstStyle/>
              <a:p>
                <a:r>
                  <a:rPr lang="en-GB">
                    <a:noFill/>
                  </a:rPr>
                  <a:t> </a:t>
                </a:r>
              </a:p>
            </p:txBody>
          </p:sp>
        </mc:Fallback>
      </mc:AlternateContent>
      <p:grpSp>
        <p:nvGrpSpPr>
          <p:cNvPr id="17" name="Group 16">
            <a:extLst>
              <a:ext uri="{FF2B5EF4-FFF2-40B4-BE49-F238E27FC236}">
                <a16:creationId xmlns:a16="http://schemas.microsoft.com/office/drawing/2014/main" id="{FE38F506-A2A0-E386-4AF3-9D1CE835851A}"/>
              </a:ext>
            </a:extLst>
          </p:cNvPr>
          <p:cNvGrpSpPr/>
          <p:nvPr/>
        </p:nvGrpSpPr>
        <p:grpSpPr>
          <a:xfrm>
            <a:off x="3867949" y="3558652"/>
            <a:ext cx="4597400" cy="2196532"/>
            <a:chOff x="3810000" y="2871041"/>
            <a:chExt cx="4597400" cy="2196532"/>
          </a:xfrm>
        </p:grpSpPr>
        <p:grpSp>
          <p:nvGrpSpPr>
            <p:cNvPr id="18" name="Group 17">
              <a:extLst>
                <a:ext uri="{FF2B5EF4-FFF2-40B4-BE49-F238E27FC236}">
                  <a16:creationId xmlns:a16="http://schemas.microsoft.com/office/drawing/2014/main" id="{51B3DF88-A0F4-8794-C3BD-12030DED55B5}"/>
                </a:ext>
              </a:extLst>
            </p:cNvPr>
            <p:cNvGrpSpPr/>
            <p:nvPr/>
          </p:nvGrpSpPr>
          <p:grpSpPr>
            <a:xfrm>
              <a:off x="3810000" y="3568973"/>
              <a:ext cx="4597400" cy="1498600"/>
              <a:chOff x="3810000" y="3568973"/>
              <a:chExt cx="4597400" cy="1498600"/>
            </a:xfrm>
          </p:grpSpPr>
          <p:pic>
            <p:nvPicPr>
              <p:cNvPr id="21" name="Picture 20">
                <a:extLst>
                  <a:ext uri="{FF2B5EF4-FFF2-40B4-BE49-F238E27FC236}">
                    <a16:creationId xmlns:a16="http://schemas.microsoft.com/office/drawing/2014/main" id="{0E41DEAF-CDC9-9EE3-2BA4-DE84AD80FE4C}"/>
                  </a:ext>
                </a:extLst>
              </p:cNvPr>
              <p:cNvPicPr>
                <a:picLocks noChangeAspect="1"/>
              </p:cNvPicPr>
              <p:nvPr/>
            </p:nvPicPr>
            <p:blipFill>
              <a:blip r:embed="rId6"/>
              <a:stretch>
                <a:fillRect/>
              </a:stretch>
            </p:blipFill>
            <p:spPr>
              <a:xfrm>
                <a:off x="3810000" y="3568973"/>
                <a:ext cx="4597400" cy="1498600"/>
              </a:xfrm>
              <a:prstGeom prst="rect">
                <a:avLst/>
              </a:prstGeom>
            </p:spPr>
          </p:pic>
          <p:cxnSp>
            <p:nvCxnSpPr>
              <p:cNvPr id="22" name="Straight Arrow Connector 21">
                <a:extLst>
                  <a:ext uri="{FF2B5EF4-FFF2-40B4-BE49-F238E27FC236}">
                    <a16:creationId xmlns:a16="http://schemas.microsoft.com/office/drawing/2014/main" id="{DFB2AD38-7121-EF6D-4E40-E8BE74616831}"/>
                  </a:ext>
                </a:extLst>
              </p:cNvPr>
              <p:cNvCxnSpPr>
                <a:cxnSpLocks/>
              </p:cNvCxnSpPr>
              <p:nvPr/>
            </p:nvCxnSpPr>
            <p:spPr>
              <a:xfrm>
                <a:off x="6281361" y="3568973"/>
                <a:ext cx="0" cy="1465578"/>
              </a:xfrm>
              <a:prstGeom prst="straightConnector1">
                <a:avLst/>
              </a:prstGeom>
              <a:ln w="28575" cap="flat" cmpd="sng" algn="ctr">
                <a:solidFill>
                  <a:schemeClr val="accent1"/>
                </a:solidFill>
                <a:prstDash val="solid"/>
                <a:round/>
                <a:headEnd type="none" w="lg" len="sm"/>
                <a:tailEnd type="triangle" w="lg" len="med"/>
              </a:ln>
            </p:spPr>
            <p:style>
              <a:lnRef idx="0">
                <a:scrgbClr r="0" g="0" b="0"/>
              </a:lnRef>
              <a:fillRef idx="0">
                <a:scrgbClr r="0" g="0" b="0"/>
              </a:fillRef>
              <a:effectRef idx="0">
                <a:scrgbClr r="0" g="0" b="0"/>
              </a:effectRef>
              <a:fontRef idx="minor">
                <a:schemeClr val="tx1"/>
              </a:fontRef>
            </p:style>
          </p:cxnSp>
        </p:grpSp>
        <p:sp>
          <p:nvSpPr>
            <p:cNvPr id="20" name="TextBox 19">
              <a:extLst>
                <a:ext uri="{FF2B5EF4-FFF2-40B4-BE49-F238E27FC236}">
                  <a16:creationId xmlns:a16="http://schemas.microsoft.com/office/drawing/2014/main" id="{489456F4-BCFA-F895-8389-3A91CB47E37D}"/>
                </a:ext>
              </a:extLst>
            </p:cNvPr>
            <p:cNvSpPr txBox="1"/>
            <p:nvPr/>
          </p:nvSpPr>
          <p:spPr>
            <a:xfrm>
              <a:off x="5557445" y="2871041"/>
              <a:ext cx="1256243" cy="707886"/>
            </a:xfrm>
            <a:prstGeom prst="rect">
              <a:avLst/>
            </a:prstGeom>
            <a:noFill/>
          </p:spPr>
          <p:txBody>
            <a:bodyPr wrap="square">
              <a:spAutoFit/>
            </a:bodyPr>
            <a:lstStyle/>
            <a:p>
              <a:pPr algn="ctr"/>
              <a:r>
                <a:rPr lang="en-GB" sz="2000" b="0" dirty="0">
                  <a:solidFill>
                    <a:schemeClr val="accent1"/>
                  </a:solidFill>
                </a:rPr>
                <a:t>Mitigated value</a:t>
              </a:r>
              <a:endParaRPr lang="en-US" sz="2000" dirty="0">
                <a:solidFill>
                  <a:schemeClr val="accent1"/>
                </a:solidFill>
              </a:endParaRPr>
            </a:p>
          </p:txBody>
        </p:sp>
      </p:grpSp>
      <p:grpSp>
        <p:nvGrpSpPr>
          <p:cNvPr id="10" name="Group 9">
            <a:extLst>
              <a:ext uri="{FF2B5EF4-FFF2-40B4-BE49-F238E27FC236}">
                <a16:creationId xmlns:a16="http://schemas.microsoft.com/office/drawing/2014/main" id="{5A355B63-8080-1970-C81B-AB60D1448E69}"/>
              </a:ext>
            </a:extLst>
          </p:cNvPr>
          <p:cNvGrpSpPr/>
          <p:nvPr/>
        </p:nvGrpSpPr>
        <p:grpSpPr>
          <a:xfrm>
            <a:off x="3842549" y="2735596"/>
            <a:ext cx="4622800" cy="2986566"/>
            <a:chOff x="3784600" y="2047985"/>
            <a:chExt cx="4622800" cy="2986566"/>
          </a:xfrm>
        </p:grpSpPr>
        <p:grpSp>
          <p:nvGrpSpPr>
            <p:cNvPr id="11" name="Group 10">
              <a:extLst>
                <a:ext uri="{FF2B5EF4-FFF2-40B4-BE49-F238E27FC236}">
                  <a16:creationId xmlns:a16="http://schemas.microsoft.com/office/drawing/2014/main" id="{FCE88623-CEEC-4BDA-E181-292D3620F20A}"/>
                </a:ext>
              </a:extLst>
            </p:cNvPr>
            <p:cNvGrpSpPr/>
            <p:nvPr/>
          </p:nvGrpSpPr>
          <p:grpSpPr>
            <a:xfrm>
              <a:off x="3784600" y="2088151"/>
              <a:ext cx="4622800" cy="2946400"/>
              <a:chOff x="3784600" y="2088151"/>
              <a:chExt cx="4622800" cy="2946400"/>
            </a:xfrm>
          </p:grpSpPr>
          <p:pic>
            <p:nvPicPr>
              <p:cNvPr id="13" name="Picture 12" descr="A line graph on a black background&#10;&#10;Description automatically generated">
                <a:extLst>
                  <a:ext uri="{FF2B5EF4-FFF2-40B4-BE49-F238E27FC236}">
                    <a16:creationId xmlns:a16="http://schemas.microsoft.com/office/drawing/2014/main" id="{295D4CE9-1586-85A8-8B71-8CA0415BB4CE}"/>
                  </a:ext>
                </a:extLst>
              </p:cNvPr>
              <p:cNvPicPr>
                <a:picLocks noChangeAspect="1"/>
              </p:cNvPicPr>
              <p:nvPr/>
            </p:nvPicPr>
            <p:blipFill>
              <a:blip r:embed="rId7"/>
              <a:stretch>
                <a:fillRect/>
              </a:stretch>
            </p:blipFill>
            <p:spPr>
              <a:xfrm>
                <a:off x="3784600" y="2088151"/>
                <a:ext cx="4622800" cy="2946400"/>
              </a:xfrm>
              <a:prstGeom prst="rect">
                <a:avLst/>
              </a:prstGeom>
            </p:spPr>
          </p:pic>
          <p:cxnSp>
            <p:nvCxnSpPr>
              <p:cNvPr id="14" name="Straight Arrow Connector 13">
                <a:extLst>
                  <a:ext uri="{FF2B5EF4-FFF2-40B4-BE49-F238E27FC236}">
                    <a16:creationId xmlns:a16="http://schemas.microsoft.com/office/drawing/2014/main" id="{9218D0F2-1FCE-BC70-6F4F-9156DC261AB7}"/>
                  </a:ext>
                </a:extLst>
              </p:cNvPr>
              <p:cNvCxnSpPr>
                <a:cxnSpLocks/>
              </p:cNvCxnSpPr>
              <p:nvPr/>
            </p:nvCxnSpPr>
            <p:spPr>
              <a:xfrm>
                <a:off x="5221705" y="2088151"/>
                <a:ext cx="0" cy="2946400"/>
              </a:xfrm>
              <a:prstGeom prst="straightConnector1">
                <a:avLst/>
              </a:prstGeom>
              <a:ln w="28575" cap="flat" cmpd="sng" algn="ctr">
                <a:solidFill>
                  <a:schemeClr val="accent2"/>
                </a:solidFill>
                <a:prstDash val="solid"/>
                <a:round/>
                <a:headEnd type="none" w="lg" len="sm"/>
                <a:tailEnd type="triangle" w="lg" len="med"/>
              </a:ln>
            </p:spPr>
            <p:style>
              <a:lnRef idx="0">
                <a:scrgbClr r="0" g="0" b="0"/>
              </a:lnRef>
              <a:fillRef idx="0">
                <a:scrgbClr r="0" g="0" b="0"/>
              </a:fillRef>
              <a:effectRef idx="0">
                <a:scrgbClr r="0" g="0" b="0"/>
              </a:effectRef>
              <a:fontRef idx="minor">
                <a:schemeClr val="tx1"/>
              </a:fontRef>
            </p:style>
          </p:cxnSp>
        </p:grpSp>
        <p:sp>
          <p:nvSpPr>
            <p:cNvPr id="12" name="TextBox 11">
              <a:extLst>
                <a:ext uri="{FF2B5EF4-FFF2-40B4-BE49-F238E27FC236}">
                  <a16:creationId xmlns:a16="http://schemas.microsoft.com/office/drawing/2014/main" id="{00A203D9-025C-D4CF-C6A0-393ECCB16D9D}"/>
                </a:ext>
              </a:extLst>
            </p:cNvPr>
            <p:cNvSpPr txBox="1"/>
            <p:nvPr/>
          </p:nvSpPr>
          <p:spPr>
            <a:xfrm>
              <a:off x="4207233" y="2047985"/>
              <a:ext cx="763860" cy="707886"/>
            </a:xfrm>
            <a:prstGeom prst="rect">
              <a:avLst/>
            </a:prstGeom>
            <a:noFill/>
          </p:spPr>
          <p:txBody>
            <a:bodyPr wrap="square">
              <a:spAutoFit/>
            </a:bodyPr>
            <a:lstStyle/>
            <a:p>
              <a:r>
                <a:rPr lang="en-GB" sz="2000" dirty="0">
                  <a:solidFill>
                    <a:schemeClr val="accent2"/>
                  </a:solidFill>
                </a:rPr>
                <a:t>Noisy</a:t>
              </a:r>
              <a:r>
                <a:rPr lang="en-GB" sz="2000" b="0" dirty="0">
                  <a:solidFill>
                    <a:schemeClr val="accent2"/>
                  </a:solidFill>
                </a:rPr>
                <a:t> value</a:t>
              </a:r>
              <a:endParaRPr lang="en-US" sz="2000" dirty="0">
                <a:solidFill>
                  <a:schemeClr val="accent2"/>
                </a:solidFill>
              </a:endParaRPr>
            </a:p>
          </p:txBody>
        </p:sp>
      </p:grpSp>
      <p:sp>
        <p:nvSpPr>
          <p:cNvPr id="26" name="Slide Number Placeholder 25">
            <a:extLst>
              <a:ext uri="{FF2B5EF4-FFF2-40B4-BE49-F238E27FC236}">
                <a16:creationId xmlns:a16="http://schemas.microsoft.com/office/drawing/2014/main" id="{99E5960A-A8A2-0570-16D1-2DD0A1BAA56D}"/>
              </a:ext>
            </a:extLst>
          </p:cNvPr>
          <p:cNvSpPr>
            <a:spLocks noGrp="1"/>
          </p:cNvSpPr>
          <p:nvPr>
            <p:ph type="sldNum" sz="quarter" idx="12"/>
          </p:nvPr>
        </p:nvSpPr>
        <p:spPr/>
        <p:txBody>
          <a:bodyPr/>
          <a:lstStyle/>
          <a:p>
            <a:fld id="{D50EBCAD-E923-4A4A-9845-BD15ACBF54F3}" type="slidenum">
              <a:rPr lang="en-GB" smtClean="0"/>
              <a:t>35</a:t>
            </a:fld>
            <a:endParaRPr lang="en-GB"/>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A0E471B-CC95-F0A9-AEFC-370EE46BCA47}"/>
                  </a:ext>
                </a:extLst>
              </p:cNvPr>
              <p:cNvSpPr txBox="1"/>
              <p:nvPr/>
            </p:nvSpPr>
            <p:spPr>
              <a:xfrm>
                <a:off x="6597579" y="3175539"/>
                <a:ext cx="911909" cy="369332"/>
              </a:xfrm>
              <a:prstGeom prst="rect">
                <a:avLst/>
              </a:prstGeom>
              <a:noFill/>
            </p:spPr>
            <p:txBody>
              <a:bodyPr wrap="square">
                <a:spAutoFit/>
              </a:bodyPr>
              <a:lstStyle/>
              <a:p>
                <a14:m>
                  <m:oMath xmlns:m="http://schemas.openxmlformats.org/officeDocument/2006/math">
                    <m:r>
                      <m:rPr>
                        <m:sty m:val="p"/>
                      </m:rPr>
                      <a:rPr lang="en-GB" b="0" i="0" smtClean="0">
                        <a:solidFill>
                          <a:srgbClr val="C00000"/>
                        </a:solidFill>
                        <a:latin typeface="Cambria Math" panose="02040503050406030204" pitchFamily="18" charset="0"/>
                      </a:rPr>
                      <m:t>Tr</m:t>
                    </m:r>
                    <m:r>
                      <a:rPr lang="en-GB" b="0" i="1" smtClean="0">
                        <a:solidFill>
                          <a:srgbClr val="C00000"/>
                        </a:solidFill>
                        <a:latin typeface="Cambria Math" panose="02040503050406030204" pitchFamily="18" charset="0"/>
                      </a:rPr>
                      <m:t>[</m:t>
                    </m:r>
                    <m:r>
                      <a:rPr lang="en-GB" b="0" i="1" smtClean="0">
                        <a:solidFill>
                          <a:srgbClr val="C00000"/>
                        </a:solidFill>
                        <a:latin typeface="Cambria Math" panose="02040503050406030204" pitchFamily="18" charset="0"/>
                      </a:rPr>
                      <m:t>𝑂</m:t>
                    </m:r>
                    <m:sSub>
                      <m:sSubPr>
                        <m:ctrlPr>
                          <a:rPr lang="en-GB" b="0" i="1" smtClean="0">
                            <a:solidFill>
                              <a:srgbClr val="C00000"/>
                            </a:solidFill>
                            <a:latin typeface="Cambria Math" panose="02040503050406030204" pitchFamily="18" charset="0"/>
                          </a:rPr>
                        </m:ctrlPr>
                      </m:sSubPr>
                      <m:e>
                        <m:r>
                          <a:rPr lang="en-GB" b="0" i="1" smtClean="0">
                            <a:solidFill>
                              <a:srgbClr val="C00000"/>
                            </a:solidFill>
                            <a:latin typeface="Cambria Math" panose="02040503050406030204" pitchFamily="18" charset="0"/>
                          </a:rPr>
                          <m:t>𝜌</m:t>
                        </m:r>
                      </m:e>
                      <m:sub>
                        <m:r>
                          <a:rPr lang="en-GB" b="0" i="1" smtClean="0">
                            <a:solidFill>
                              <a:srgbClr val="C00000"/>
                            </a:solidFill>
                            <a:latin typeface="Cambria Math" panose="02040503050406030204" pitchFamily="18" charset="0"/>
                          </a:rPr>
                          <m:t>0</m:t>
                        </m:r>
                      </m:sub>
                    </m:sSub>
                    <m:r>
                      <a:rPr lang="en-GB" b="0" i="1" smtClean="0">
                        <a:solidFill>
                          <a:srgbClr val="C00000"/>
                        </a:solidFill>
                        <a:latin typeface="Cambria Math" panose="02040503050406030204" pitchFamily="18" charset="0"/>
                      </a:rPr>
                      <m:t>]</m:t>
                    </m:r>
                  </m:oMath>
                </a14:m>
                <a:r>
                  <a:rPr lang="en-GB" dirty="0">
                    <a:solidFill>
                      <a:srgbClr val="C00000"/>
                    </a:solidFill>
                  </a:rPr>
                  <a:t> </a:t>
                </a:r>
                <a:endParaRPr lang="en-US" dirty="0">
                  <a:solidFill>
                    <a:srgbClr val="C00000"/>
                  </a:solidFill>
                </a:endParaRPr>
              </a:p>
            </p:txBody>
          </p:sp>
        </mc:Choice>
        <mc:Fallback xmlns="">
          <p:sp>
            <p:nvSpPr>
              <p:cNvPr id="5" name="TextBox 4">
                <a:extLst>
                  <a:ext uri="{FF2B5EF4-FFF2-40B4-BE49-F238E27FC236}">
                    <a16:creationId xmlns:a16="http://schemas.microsoft.com/office/drawing/2014/main" id="{6A0E471B-CC95-F0A9-AEFC-370EE46BCA47}"/>
                  </a:ext>
                </a:extLst>
              </p:cNvPr>
              <p:cNvSpPr txBox="1">
                <a:spLocks noRot="1" noChangeAspect="1" noMove="1" noResize="1" noEditPoints="1" noAdjustHandles="1" noChangeArrowheads="1" noChangeShapeType="1" noTextEdit="1"/>
              </p:cNvSpPr>
              <p:nvPr/>
            </p:nvSpPr>
            <p:spPr>
              <a:xfrm>
                <a:off x="6597579" y="3175539"/>
                <a:ext cx="911909" cy="369332"/>
              </a:xfrm>
              <a:prstGeom prst="rect">
                <a:avLst/>
              </a:prstGeom>
              <a:blipFill>
                <a:blip r:embed="rId8"/>
                <a:stretch>
                  <a:fillRect r="-6849"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46A69CD7-65E3-72C0-7B4C-41DD2CFCEB68}"/>
                  </a:ext>
                </a:extLst>
              </p:cNvPr>
              <p:cNvSpPr txBox="1"/>
              <p:nvPr/>
            </p:nvSpPr>
            <p:spPr>
              <a:xfrm>
                <a:off x="4174690" y="2378867"/>
                <a:ext cx="884310" cy="369332"/>
              </a:xfrm>
              <a:prstGeom prst="rect">
                <a:avLst/>
              </a:prstGeom>
              <a:solidFill>
                <a:schemeClr val="bg1"/>
              </a:solidFill>
            </p:spPr>
            <p:txBody>
              <a:bodyPr wrap="square">
                <a:spAutoFit/>
              </a:bodyPr>
              <a:lstStyle/>
              <a:p>
                <a14:m>
                  <m:oMath xmlns:m="http://schemas.openxmlformats.org/officeDocument/2006/math">
                    <m:r>
                      <m:rPr>
                        <m:sty m:val="p"/>
                      </m:rPr>
                      <a:rPr lang="en-GB" b="0" i="0" smtClean="0">
                        <a:solidFill>
                          <a:schemeClr val="accent2"/>
                        </a:solidFill>
                        <a:latin typeface="Cambria Math" panose="02040503050406030204" pitchFamily="18" charset="0"/>
                      </a:rPr>
                      <m:t>Tr</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𝑂</m:t>
                    </m:r>
                    <m:r>
                      <a:rPr lang="en-GB" b="0" i="1" smtClean="0">
                        <a:solidFill>
                          <a:schemeClr val="accent2"/>
                        </a:solidFill>
                        <a:latin typeface="Cambria Math" panose="02040503050406030204" pitchFamily="18" charset="0"/>
                      </a:rPr>
                      <m:t>𝜌</m:t>
                    </m:r>
                    <m:r>
                      <a:rPr lang="en-GB" b="0" i="1" smtClean="0">
                        <a:solidFill>
                          <a:schemeClr val="accent2"/>
                        </a:solidFill>
                        <a:latin typeface="Cambria Math" panose="02040503050406030204" pitchFamily="18" charset="0"/>
                      </a:rPr>
                      <m:t>]</m:t>
                    </m:r>
                  </m:oMath>
                </a14:m>
                <a:r>
                  <a:rPr lang="en-GB" dirty="0">
                    <a:solidFill>
                      <a:schemeClr val="accent2"/>
                    </a:solidFill>
                  </a:rPr>
                  <a:t> </a:t>
                </a:r>
                <a:endParaRPr lang="en-US" dirty="0"/>
              </a:p>
            </p:txBody>
          </p:sp>
        </mc:Choice>
        <mc:Fallback xmlns="">
          <p:sp>
            <p:nvSpPr>
              <p:cNvPr id="7" name="TextBox 6">
                <a:extLst>
                  <a:ext uri="{FF2B5EF4-FFF2-40B4-BE49-F238E27FC236}">
                    <a16:creationId xmlns:a16="http://schemas.microsoft.com/office/drawing/2014/main" id="{46A69CD7-65E3-72C0-7B4C-41DD2CFCEB68}"/>
                  </a:ext>
                </a:extLst>
              </p:cNvPr>
              <p:cNvSpPr txBox="1">
                <a:spLocks noRot="1" noChangeAspect="1" noMove="1" noResize="1" noEditPoints="1" noAdjustHandles="1" noChangeArrowheads="1" noChangeShapeType="1" noTextEdit="1"/>
              </p:cNvSpPr>
              <p:nvPr/>
            </p:nvSpPr>
            <p:spPr>
              <a:xfrm>
                <a:off x="4174690" y="2378867"/>
                <a:ext cx="884310" cy="369332"/>
              </a:xfrm>
              <a:prstGeom prst="rect">
                <a:avLst/>
              </a:prstGeom>
              <a:blipFill>
                <a:blip r:embed="rId9"/>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6FC13A3-ECF5-9F98-D925-734D8F6DDF61}"/>
                  </a:ext>
                </a:extLst>
              </p:cNvPr>
              <p:cNvSpPr txBox="1"/>
              <p:nvPr/>
            </p:nvSpPr>
            <p:spPr>
              <a:xfrm>
                <a:off x="5689357" y="3189950"/>
                <a:ext cx="1068224" cy="37863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GB" b="0" i="0" smtClean="0">
                          <a:solidFill>
                            <a:schemeClr val="accent1"/>
                          </a:solidFill>
                          <a:latin typeface="Cambria Math" panose="02040503050406030204" pitchFamily="18" charset="0"/>
                        </a:rPr>
                        <m:t>E</m:t>
                      </m:r>
                      <m:r>
                        <a:rPr lang="en-GB" b="0" i="1" smtClean="0">
                          <a:solidFill>
                            <a:schemeClr val="accent1"/>
                          </a:solidFill>
                          <a:latin typeface="Cambria Math" panose="02040503050406030204" pitchFamily="18" charset="0"/>
                        </a:rPr>
                        <m:t>[</m:t>
                      </m:r>
                      <m:sSub>
                        <m:sSubPr>
                          <m:ctrlPr>
                            <a:rPr lang="en-GB" i="1" smtClean="0">
                              <a:solidFill>
                                <a:schemeClr val="accent1"/>
                              </a:solidFill>
                              <a:latin typeface="Cambria Math" panose="02040503050406030204" pitchFamily="18" charset="0"/>
                            </a:rPr>
                          </m:ctrlPr>
                        </m:sSubPr>
                        <m:e>
                          <m:acc>
                            <m:accPr>
                              <m:chr m:val="̂"/>
                              <m:ctrlPr>
                                <a:rPr lang="en-GB" i="1">
                                  <a:solidFill>
                                    <a:schemeClr val="accent1"/>
                                  </a:solidFill>
                                  <a:latin typeface="Cambria Math" panose="02040503050406030204" pitchFamily="18" charset="0"/>
                                </a:rPr>
                              </m:ctrlPr>
                            </m:accPr>
                            <m:e>
                              <m:r>
                                <a:rPr lang="en-GB" i="1">
                                  <a:solidFill>
                                    <a:schemeClr val="accent1"/>
                                  </a:solidFill>
                                  <a:latin typeface="Cambria Math" panose="02040503050406030204" pitchFamily="18" charset="0"/>
                                </a:rPr>
                                <m:t>𝑂</m:t>
                              </m:r>
                            </m:e>
                          </m:acc>
                        </m:e>
                        <m:sub>
                          <m:r>
                            <m:rPr>
                              <m:sty m:val="p"/>
                            </m:rPr>
                            <a:rPr lang="en-GB" b="0" i="0" smtClean="0">
                              <a:solidFill>
                                <a:schemeClr val="accent1"/>
                              </a:solidFill>
                              <a:latin typeface="Cambria Math" panose="02040503050406030204" pitchFamily="18" charset="0"/>
                            </a:rPr>
                            <m:t>em</m:t>
                          </m:r>
                        </m:sub>
                      </m:sSub>
                      <m:r>
                        <a:rPr lang="en-GB" b="0" i="1" smtClean="0">
                          <a:solidFill>
                            <a:schemeClr val="accent1"/>
                          </a:solidFill>
                          <a:latin typeface="Cambria Math" panose="02040503050406030204" pitchFamily="18" charset="0"/>
                        </a:rPr>
                        <m:t>]</m:t>
                      </m:r>
                    </m:oMath>
                  </m:oMathPara>
                </a14:m>
                <a:endParaRPr lang="en-US" dirty="0">
                  <a:solidFill>
                    <a:schemeClr val="accent1"/>
                  </a:solidFill>
                </a:endParaRPr>
              </a:p>
            </p:txBody>
          </p:sp>
        </mc:Choice>
        <mc:Fallback xmlns="">
          <p:sp>
            <p:nvSpPr>
              <p:cNvPr id="24" name="TextBox 23">
                <a:extLst>
                  <a:ext uri="{FF2B5EF4-FFF2-40B4-BE49-F238E27FC236}">
                    <a16:creationId xmlns:a16="http://schemas.microsoft.com/office/drawing/2014/main" id="{66FC13A3-ECF5-9F98-D925-734D8F6DDF61}"/>
                  </a:ext>
                </a:extLst>
              </p:cNvPr>
              <p:cNvSpPr txBox="1">
                <a:spLocks noRot="1" noChangeAspect="1" noMove="1" noResize="1" noEditPoints="1" noAdjustHandles="1" noChangeArrowheads="1" noChangeShapeType="1" noTextEdit="1"/>
              </p:cNvSpPr>
              <p:nvPr/>
            </p:nvSpPr>
            <p:spPr>
              <a:xfrm>
                <a:off x="5689357" y="3189950"/>
                <a:ext cx="1068224" cy="378630"/>
              </a:xfrm>
              <a:prstGeom prst="rect">
                <a:avLst/>
              </a:prstGeom>
              <a:blipFill>
                <a:blip r:embed="rId10"/>
                <a:stretch>
                  <a:fillRect t="-3333" b="-16667"/>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4245423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Quantum Error Correction (QEC)</a:t>
            </a:r>
          </a:p>
        </p:txBody>
      </p:sp>
      <p:sp>
        <p:nvSpPr>
          <p:cNvPr id="19" name="Content Placeholder 18">
            <a:extLst>
              <a:ext uri="{FF2B5EF4-FFF2-40B4-BE49-F238E27FC236}">
                <a16:creationId xmlns:a16="http://schemas.microsoft.com/office/drawing/2014/main" id="{F64DBEBC-3B21-49C2-8663-D325EF4B75BE}"/>
              </a:ext>
            </a:extLst>
          </p:cNvPr>
          <p:cNvSpPr>
            <a:spLocks noGrp="1"/>
          </p:cNvSpPr>
          <p:nvPr>
            <p:ph idx="1"/>
          </p:nvPr>
        </p:nvSpPr>
        <p:spPr/>
        <p:txBody>
          <a:bodyPr/>
          <a:lstStyle/>
          <a:p>
            <a:pPr>
              <a:buClr>
                <a:schemeClr val="tx1"/>
              </a:buClr>
            </a:pPr>
            <a:r>
              <a:rPr lang="en-GB" dirty="0"/>
              <a:t>Store the information of </a:t>
            </a:r>
            <a:r>
              <a:rPr lang="en-GB" dirty="0">
                <a:solidFill>
                  <a:schemeClr val="accent2"/>
                </a:solidFill>
              </a:rPr>
              <a:t>one</a:t>
            </a:r>
            <a:r>
              <a:rPr lang="en-GB" i="1" dirty="0"/>
              <a:t> </a:t>
            </a:r>
            <a:r>
              <a:rPr lang="en-GB" dirty="0">
                <a:solidFill>
                  <a:schemeClr val="accent2"/>
                </a:solidFill>
              </a:rPr>
              <a:t>logical</a:t>
            </a:r>
            <a:r>
              <a:rPr lang="en-GB" dirty="0"/>
              <a:t> qubit into </a:t>
            </a:r>
            <a:r>
              <a:rPr lang="en-GB" dirty="0">
                <a:solidFill>
                  <a:schemeClr val="accent2"/>
                </a:solidFill>
              </a:rPr>
              <a:t>many</a:t>
            </a:r>
            <a:r>
              <a:rPr lang="en-GB" dirty="0"/>
              <a:t> </a:t>
            </a:r>
            <a:r>
              <a:rPr lang="en-GB" dirty="0">
                <a:solidFill>
                  <a:schemeClr val="accent2"/>
                </a:solidFill>
              </a:rPr>
              <a:t>physical</a:t>
            </a:r>
            <a:r>
              <a:rPr lang="en-GB" dirty="0"/>
              <a:t> qubits, perform parity checks on subset of qubits to detect errors.</a:t>
            </a:r>
          </a:p>
          <a:p>
            <a:pPr marL="0" indent="0">
              <a:buClr>
                <a:schemeClr val="tx1"/>
              </a:buClr>
              <a:buNone/>
            </a:pPr>
            <a:endParaRPr lang="en-GB" dirty="0"/>
          </a:p>
          <a:p>
            <a:pPr>
              <a:buClr>
                <a:schemeClr val="tx1"/>
              </a:buClr>
            </a:pPr>
            <a:r>
              <a:rPr lang="en-GB" dirty="0"/>
              <a:t>Two types of errors: </a:t>
            </a:r>
            <a:r>
              <a:rPr lang="en-GB" dirty="0">
                <a:solidFill>
                  <a:schemeClr val="accent2"/>
                </a:solidFill>
              </a:rPr>
              <a:t>bit-</a:t>
            </a:r>
            <a:r>
              <a:rPr lang="en-GB" dirty="0"/>
              <a:t>flip errors and </a:t>
            </a:r>
            <a:r>
              <a:rPr lang="en-GB" dirty="0">
                <a:solidFill>
                  <a:schemeClr val="accent2"/>
                </a:solidFill>
              </a:rPr>
              <a:t>phase</a:t>
            </a:r>
            <a:r>
              <a:rPr lang="en-GB" dirty="0"/>
              <a:t>-flip errors.</a:t>
            </a:r>
          </a:p>
          <a:p>
            <a:pPr marL="0" indent="0">
              <a:buClr>
                <a:schemeClr val="tx1"/>
              </a:buClr>
              <a:buNone/>
            </a:pPr>
            <a:endParaRPr lang="en-GB" dirty="0"/>
          </a:p>
          <a:p>
            <a:pPr>
              <a:buClr>
                <a:schemeClr val="tx1"/>
              </a:buClr>
            </a:pPr>
            <a:r>
              <a:rPr lang="en-GB" dirty="0"/>
              <a:t>Two types of parity checks: </a:t>
            </a:r>
            <a:r>
              <a:rPr lang="en-GB" dirty="0">
                <a:solidFill>
                  <a:schemeClr val="accent2"/>
                </a:solidFill>
              </a:rPr>
              <a:t>Z</a:t>
            </a:r>
            <a:r>
              <a:rPr lang="en-GB" dirty="0"/>
              <a:t> parity and </a:t>
            </a:r>
            <a:r>
              <a:rPr lang="en-GB" dirty="0">
                <a:solidFill>
                  <a:schemeClr val="accent2"/>
                </a:solidFill>
              </a:rPr>
              <a:t>X</a:t>
            </a:r>
            <a:r>
              <a:rPr lang="en-GB" dirty="0"/>
              <a:t> parity. </a:t>
            </a:r>
          </a:p>
          <a:p>
            <a:endParaRPr lang="en-US" dirty="0"/>
          </a:p>
        </p:txBody>
      </p:sp>
    </p:spTree>
    <p:custDataLst>
      <p:tags r:id="rId1"/>
    </p:custDataLst>
    <p:extLst>
      <p:ext uri="{BB962C8B-B14F-4D97-AF65-F5344CB8AC3E}">
        <p14:creationId xmlns:p14="http://schemas.microsoft.com/office/powerpoint/2010/main" val="78530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DDFED1F-6F2A-F742-9F8B-D62F31F642C9}"/>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Leading QEC code: Surface Code</a:t>
            </a:r>
          </a:p>
        </p:txBody>
      </p:sp>
      <p:sp>
        <p:nvSpPr>
          <p:cNvPr id="14" name="Content Placeholder 2">
            <a:extLst>
              <a:ext uri="{FF2B5EF4-FFF2-40B4-BE49-F238E27FC236}">
                <a16:creationId xmlns:a16="http://schemas.microsoft.com/office/drawing/2014/main" id="{056F107C-08DA-0FAC-EB1B-2D8C6E9137FD}"/>
              </a:ext>
            </a:extLst>
          </p:cNvPr>
          <p:cNvSpPr>
            <a:spLocks noGrp="1"/>
          </p:cNvSpPr>
          <p:nvPr>
            <p:ph idx="1"/>
          </p:nvPr>
        </p:nvSpPr>
        <p:spPr>
          <a:xfrm>
            <a:off x="6576647" y="1215342"/>
            <a:ext cx="5259753" cy="5642658"/>
          </a:xfrm>
        </p:spPr>
        <p:txBody>
          <a:bodyPr>
            <a:normAutofit/>
          </a:bodyPr>
          <a:lstStyle/>
          <a:p>
            <a:pPr>
              <a:spcAft>
                <a:spcPts val="1200"/>
              </a:spcAft>
            </a:pPr>
            <a:r>
              <a:rPr lang="en-GB" dirty="0"/>
              <a:t>          Data qubits: store the quantum information</a:t>
            </a:r>
          </a:p>
          <a:p>
            <a:pPr>
              <a:spcAft>
                <a:spcPts val="1200"/>
              </a:spcAft>
            </a:pPr>
            <a:r>
              <a:rPr lang="en-GB" dirty="0"/>
              <a:t>           X checks,             Z checks</a:t>
            </a:r>
          </a:p>
          <a:p>
            <a:pPr>
              <a:spcAft>
                <a:spcPts val="1200"/>
              </a:spcAft>
            </a:pPr>
            <a:r>
              <a:rPr lang="en-GB" dirty="0"/>
              <a:t>          Ancilla qubits: carrying out parity checks</a:t>
            </a:r>
          </a:p>
        </p:txBody>
      </p:sp>
      <p:pic>
        <p:nvPicPr>
          <p:cNvPr id="19" name="Picture 18">
            <a:extLst>
              <a:ext uri="{FF2B5EF4-FFF2-40B4-BE49-F238E27FC236}">
                <a16:creationId xmlns:a16="http://schemas.microsoft.com/office/drawing/2014/main" id="{41A0A1AA-B1DD-7BAB-BD25-6464152E2F87}"/>
              </a:ext>
            </a:extLst>
          </p:cNvPr>
          <p:cNvPicPr>
            <a:picLocks noChangeAspect="1"/>
          </p:cNvPicPr>
          <p:nvPr/>
        </p:nvPicPr>
        <p:blipFill>
          <a:blip r:embed="rId4"/>
          <a:stretch>
            <a:fillRect/>
          </a:stretch>
        </p:blipFill>
        <p:spPr>
          <a:xfrm>
            <a:off x="7168109" y="1294556"/>
            <a:ext cx="279400" cy="279400"/>
          </a:xfrm>
          <a:prstGeom prst="rect">
            <a:avLst/>
          </a:prstGeom>
        </p:spPr>
      </p:pic>
      <p:pic>
        <p:nvPicPr>
          <p:cNvPr id="24" name="Picture 23">
            <a:extLst>
              <a:ext uri="{FF2B5EF4-FFF2-40B4-BE49-F238E27FC236}">
                <a16:creationId xmlns:a16="http://schemas.microsoft.com/office/drawing/2014/main" id="{D6FC19D7-6257-784C-C426-9835A90EC726}"/>
              </a:ext>
            </a:extLst>
          </p:cNvPr>
          <p:cNvPicPr>
            <a:picLocks noChangeAspect="1"/>
          </p:cNvPicPr>
          <p:nvPr/>
        </p:nvPicPr>
        <p:blipFill>
          <a:blip r:embed="rId5"/>
          <a:stretch>
            <a:fillRect/>
          </a:stretch>
        </p:blipFill>
        <p:spPr>
          <a:xfrm>
            <a:off x="9429229" y="2317518"/>
            <a:ext cx="571500" cy="342900"/>
          </a:xfrm>
          <a:prstGeom prst="rect">
            <a:avLst/>
          </a:prstGeom>
        </p:spPr>
      </p:pic>
      <p:pic>
        <p:nvPicPr>
          <p:cNvPr id="31" name="Picture 30">
            <a:extLst>
              <a:ext uri="{FF2B5EF4-FFF2-40B4-BE49-F238E27FC236}">
                <a16:creationId xmlns:a16="http://schemas.microsoft.com/office/drawing/2014/main" id="{7CC56213-1564-9295-46B3-952A1F8429FC}"/>
              </a:ext>
            </a:extLst>
          </p:cNvPr>
          <p:cNvPicPr>
            <a:picLocks noChangeAspect="1"/>
          </p:cNvPicPr>
          <p:nvPr/>
        </p:nvPicPr>
        <p:blipFill>
          <a:blip r:embed="rId6"/>
          <a:stretch>
            <a:fillRect/>
          </a:stretch>
        </p:blipFill>
        <p:spPr>
          <a:xfrm>
            <a:off x="7022059" y="2317518"/>
            <a:ext cx="571500" cy="342900"/>
          </a:xfrm>
          <a:prstGeom prst="rect">
            <a:avLst/>
          </a:prstGeom>
        </p:spPr>
      </p:pic>
      <p:pic>
        <p:nvPicPr>
          <p:cNvPr id="5" name="Picture 4">
            <a:extLst>
              <a:ext uri="{FF2B5EF4-FFF2-40B4-BE49-F238E27FC236}">
                <a16:creationId xmlns:a16="http://schemas.microsoft.com/office/drawing/2014/main" id="{B759540E-2087-46C9-9553-B49967154B2E}"/>
              </a:ext>
            </a:extLst>
          </p:cNvPr>
          <p:cNvPicPr>
            <a:picLocks noChangeAspect="1"/>
          </p:cNvPicPr>
          <p:nvPr/>
        </p:nvPicPr>
        <p:blipFill>
          <a:blip r:embed="rId7"/>
          <a:stretch>
            <a:fillRect/>
          </a:stretch>
        </p:blipFill>
        <p:spPr>
          <a:xfrm>
            <a:off x="727984" y="1438274"/>
            <a:ext cx="4887370" cy="4887370"/>
          </a:xfrm>
          <a:prstGeom prst="rect">
            <a:avLst/>
          </a:prstGeom>
        </p:spPr>
      </p:pic>
      <p:pic>
        <p:nvPicPr>
          <p:cNvPr id="6" name="Picture 5">
            <a:extLst>
              <a:ext uri="{FF2B5EF4-FFF2-40B4-BE49-F238E27FC236}">
                <a16:creationId xmlns:a16="http://schemas.microsoft.com/office/drawing/2014/main" id="{11E4F93F-ACB9-1FEA-266D-E984418AD07D}"/>
              </a:ext>
            </a:extLst>
          </p:cNvPr>
          <p:cNvPicPr>
            <a:picLocks noChangeAspect="1"/>
          </p:cNvPicPr>
          <p:nvPr/>
        </p:nvPicPr>
        <p:blipFill>
          <a:blip r:embed="rId8"/>
          <a:stretch>
            <a:fillRect/>
          </a:stretch>
        </p:blipFill>
        <p:spPr>
          <a:xfrm>
            <a:off x="2553355" y="2295952"/>
            <a:ext cx="279400" cy="279400"/>
          </a:xfrm>
          <a:prstGeom prst="rect">
            <a:avLst/>
          </a:prstGeom>
        </p:spPr>
      </p:pic>
      <p:pic>
        <p:nvPicPr>
          <p:cNvPr id="9" name="Picture 8">
            <a:extLst>
              <a:ext uri="{FF2B5EF4-FFF2-40B4-BE49-F238E27FC236}">
                <a16:creationId xmlns:a16="http://schemas.microsoft.com/office/drawing/2014/main" id="{4DFD0DA6-73E6-9A94-94BC-7B23A596239B}"/>
              </a:ext>
            </a:extLst>
          </p:cNvPr>
          <p:cNvPicPr>
            <a:picLocks noChangeAspect="1"/>
          </p:cNvPicPr>
          <p:nvPr/>
        </p:nvPicPr>
        <p:blipFill>
          <a:blip r:embed="rId9"/>
          <a:stretch>
            <a:fillRect/>
          </a:stretch>
        </p:blipFill>
        <p:spPr>
          <a:xfrm rot="19377746">
            <a:off x="2364286" y="1963979"/>
            <a:ext cx="175034" cy="474121"/>
          </a:xfrm>
          <a:prstGeom prst="rect">
            <a:avLst/>
          </a:prstGeom>
        </p:spPr>
      </p:pic>
      <p:pic>
        <p:nvPicPr>
          <p:cNvPr id="10" name="Picture 9">
            <a:extLst>
              <a:ext uri="{FF2B5EF4-FFF2-40B4-BE49-F238E27FC236}">
                <a16:creationId xmlns:a16="http://schemas.microsoft.com/office/drawing/2014/main" id="{7B16C628-6809-8F0E-6B27-2B12CA124189}"/>
              </a:ext>
            </a:extLst>
          </p:cNvPr>
          <p:cNvPicPr>
            <a:picLocks noChangeAspect="1"/>
          </p:cNvPicPr>
          <p:nvPr/>
        </p:nvPicPr>
        <p:blipFill>
          <a:blip r:embed="rId9"/>
          <a:stretch>
            <a:fillRect/>
          </a:stretch>
        </p:blipFill>
        <p:spPr>
          <a:xfrm rot="3079339">
            <a:off x="2832978" y="1933437"/>
            <a:ext cx="175034" cy="474121"/>
          </a:xfrm>
          <a:prstGeom prst="rect">
            <a:avLst/>
          </a:prstGeom>
        </p:spPr>
      </p:pic>
      <p:pic>
        <p:nvPicPr>
          <p:cNvPr id="11" name="Picture 10">
            <a:extLst>
              <a:ext uri="{FF2B5EF4-FFF2-40B4-BE49-F238E27FC236}">
                <a16:creationId xmlns:a16="http://schemas.microsoft.com/office/drawing/2014/main" id="{8B57438D-3BEF-965F-3C8E-9098FA72DD7B}"/>
              </a:ext>
            </a:extLst>
          </p:cNvPr>
          <p:cNvPicPr>
            <a:picLocks noChangeAspect="1"/>
          </p:cNvPicPr>
          <p:nvPr/>
        </p:nvPicPr>
        <p:blipFill>
          <a:blip r:embed="rId9"/>
          <a:stretch>
            <a:fillRect/>
          </a:stretch>
        </p:blipFill>
        <p:spPr>
          <a:xfrm rot="19299608">
            <a:off x="2849838" y="2438818"/>
            <a:ext cx="175034" cy="474121"/>
          </a:xfrm>
          <a:prstGeom prst="rect">
            <a:avLst/>
          </a:prstGeom>
        </p:spPr>
      </p:pic>
      <p:pic>
        <p:nvPicPr>
          <p:cNvPr id="12" name="Picture 11">
            <a:extLst>
              <a:ext uri="{FF2B5EF4-FFF2-40B4-BE49-F238E27FC236}">
                <a16:creationId xmlns:a16="http://schemas.microsoft.com/office/drawing/2014/main" id="{B17B1CB7-E9FC-2AC9-C653-71FFD6269656}"/>
              </a:ext>
            </a:extLst>
          </p:cNvPr>
          <p:cNvPicPr>
            <a:picLocks noChangeAspect="1"/>
          </p:cNvPicPr>
          <p:nvPr/>
        </p:nvPicPr>
        <p:blipFill>
          <a:blip r:embed="rId9"/>
          <a:stretch>
            <a:fillRect/>
          </a:stretch>
        </p:blipFill>
        <p:spPr>
          <a:xfrm rot="3333596">
            <a:off x="2377632" y="2422817"/>
            <a:ext cx="175034" cy="474121"/>
          </a:xfrm>
          <a:prstGeom prst="rect">
            <a:avLst/>
          </a:prstGeom>
        </p:spPr>
      </p:pic>
      <p:pic>
        <p:nvPicPr>
          <p:cNvPr id="13" name="Picture 12">
            <a:extLst>
              <a:ext uri="{FF2B5EF4-FFF2-40B4-BE49-F238E27FC236}">
                <a16:creationId xmlns:a16="http://schemas.microsoft.com/office/drawing/2014/main" id="{46CEC0F4-7731-137E-A40D-F3A5F7895B42}"/>
              </a:ext>
            </a:extLst>
          </p:cNvPr>
          <p:cNvPicPr>
            <a:picLocks noChangeAspect="1"/>
          </p:cNvPicPr>
          <p:nvPr/>
        </p:nvPicPr>
        <p:blipFill>
          <a:blip r:embed="rId8"/>
          <a:stretch>
            <a:fillRect/>
          </a:stretch>
        </p:blipFill>
        <p:spPr>
          <a:xfrm>
            <a:off x="7179821" y="3029828"/>
            <a:ext cx="279400" cy="279400"/>
          </a:xfrm>
          <a:prstGeom prst="rect">
            <a:avLst/>
          </a:prstGeom>
        </p:spPr>
      </p:pic>
      <p:sp>
        <p:nvSpPr>
          <p:cNvPr id="15" name="Rectangle 14">
            <a:extLst>
              <a:ext uri="{FF2B5EF4-FFF2-40B4-BE49-F238E27FC236}">
                <a16:creationId xmlns:a16="http://schemas.microsoft.com/office/drawing/2014/main" id="{39EDC738-82C2-DB58-D5D3-E66863B8337D}"/>
              </a:ext>
            </a:extLst>
          </p:cNvPr>
          <p:cNvSpPr/>
          <p:nvPr/>
        </p:nvSpPr>
        <p:spPr>
          <a:xfrm>
            <a:off x="2191272" y="1941580"/>
            <a:ext cx="984532" cy="974525"/>
          </a:xfrm>
          <a:prstGeom prst="rect">
            <a:avLst/>
          </a:prstGeom>
          <a:noFill/>
          <a:ln w="571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nvGrpSpPr>
          <p:cNvPr id="26" name="Group 25">
            <a:extLst>
              <a:ext uri="{FF2B5EF4-FFF2-40B4-BE49-F238E27FC236}">
                <a16:creationId xmlns:a16="http://schemas.microsoft.com/office/drawing/2014/main" id="{082E9699-11DB-82AC-6D60-5DBDDC5625F8}"/>
              </a:ext>
            </a:extLst>
          </p:cNvPr>
          <p:cNvGrpSpPr/>
          <p:nvPr/>
        </p:nvGrpSpPr>
        <p:grpSpPr>
          <a:xfrm>
            <a:off x="2051314" y="1789453"/>
            <a:ext cx="1267650" cy="1266884"/>
            <a:chOff x="2051314" y="1789453"/>
            <a:chExt cx="1267650" cy="1266884"/>
          </a:xfrm>
        </p:grpSpPr>
        <p:sp>
          <p:nvSpPr>
            <p:cNvPr id="18" name="Oval 17">
              <a:extLst>
                <a:ext uri="{FF2B5EF4-FFF2-40B4-BE49-F238E27FC236}">
                  <a16:creationId xmlns:a16="http://schemas.microsoft.com/office/drawing/2014/main" id="{E0D2CC52-E2A2-FCCB-8BDF-769E8BC9C54E}"/>
                </a:ext>
              </a:extLst>
            </p:cNvPr>
            <p:cNvSpPr/>
            <p:nvPr/>
          </p:nvSpPr>
          <p:spPr>
            <a:xfrm>
              <a:off x="2059857" y="1801348"/>
              <a:ext cx="280463" cy="280463"/>
            </a:xfrm>
            <a:prstGeom prst="ellipse">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21" name="Oval 20">
              <a:extLst>
                <a:ext uri="{FF2B5EF4-FFF2-40B4-BE49-F238E27FC236}">
                  <a16:creationId xmlns:a16="http://schemas.microsoft.com/office/drawing/2014/main" id="{1E787CF9-1FFF-1AD2-6F9B-DE394C03AADE}"/>
                </a:ext>
              </a:extLst>
            </p:cNvPr>
            <p:cNvSpPr/>
            <p:nvPr/>
          </p:nvSpPr>
          <p:spPr>
            <a:xfrm>
              <a:off x="2051314" y="2759675"/>
              <a:ext cx="280463" cy="280463"/>
            </a:xfrm>
            <a:prstGeom prst="ellipse">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23" name="Oval 22">
              <a:extLst>
                <a:ext uri="{FF2B5EF4-FFF2-40B4-BE49-F238E27FC236}">
                  <a16:creationId xmlns:a16="http://schemas.microsoft.com/office/drawing/2014/main" id="{D85BA126-5D3D-E321-48B4-186A3DB83D69}"/>
                </a:ext>
              </a:extLst>
            </p:cNvPr>
            <p:cNvSpPr/>
            <p:nvPr/>
          </p:nvSpPr>
          <p:spPr>
            <a:xfrm>
              <a:off x="3026756" y="2775874"/>
              <a:ext cx="280463" cy="280463"/>
            </a:xfrm>
            <a:prstGeom prst="ellipse">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25" name="Oval 24">
              <a:extLst>
                <a:ext uri="{FF2B5EF4-FFF2-40B4-BE49-F238E27FC236}">
                  <a16:creationId xmlns:a16="http://schemas.microsoft.com/office/drawing/2014/main" id="{E71F3270-63DA-C719-03B9-1F7CDA563511}"/>
                </a:ext>
              </a:extLst>
            </p:cNvPr>
            <p:cNvSpPr/>
            <p:nvPr/>
          </p:nvSpPr>
          <p:spPr>
            <a:xfrm>
              <a:off x="3038501" y="1789453"/>
              <a:ext cx="280463" cy="280463"/>
            </a:xfrm>
            <a:prstGeom prst="ellipse">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grpSp>
      <p:grpSp>
        <p:nvGrpSpPr>
          <p:cNvPr id="43" name="Group 42">
            <a:extLst>
              <a:ext uri="{FF2B5EF4-FFF2-40B4-BE49-F238E27FC236}">
                <a16:creationId xmlns:a16="http://schemas.microsoft.com/office/drawing/2014/main" id="{E6299A7D-3B8A-BFC4-FD17-215C0FBF5BB9}"/>
              </a:ext>
            </a:extLst>
          </p:cNvPr>
          <p:cNvGrpSpPr/>
          <p:nvPr/>
        </p:nvGrpSpPr>
        <p:grpSpPr>
          <a:xfrm>
            <a:off x="5074237" y="3768381"/>
            <a:ext cx="6112963" cy="3006825"/>
            <a:chOff x="5016364" y="3840114"/>
            <a:chExt cx="6112963" cy="3006825"/>
          </a:xfrm>
        </p:grpSpPr>
        <p:cxnSp>
          <p:nvCxnSpPr>
            <p:cNvPr id="32" name="Straight Connector 31">
              <a:extLst>
                <a:ext uri="{FF2B5EF4-FFF2-40B4-BE49-F238E27FC236}">
                  <a16:creationId xmlns:a16="http://schemas.microsoft.com/office/drawing/2014/main" id="{842D76B0-BA80-8504-BF82-DC1931B2E93F}"/>
                </a:ext>
              </a:extLst>
            </p:cNvPr>
            <p:cNvCxnSpPr>
              <a:cxnSpLocks/>
            </p:cNvCxnSpPr>
            <p:nvPr/>
          </p:nvCxnSpPr>
          <p:spPr>
            <a:xfrm flipV="1">
              <a:off x="5050541" y="3840114"/>
              <a:ext cx="2001757" cy="961805"/>
            </a:xfrm>
            <a:prstGeom prst="line">
              <a:avLst/>
            </a:prstGeom>
            <a:ln>
              <a:prstDash val="dash"/>
            </a:ln>
          </p:spPr>
          <p:style>
            <a:lnRef idx="3">
              <a:schemeClr val="dk1"/>
            </a:lnRef>
            <a:fillRef idx="0">
              <a:schemeClr val="dk1"/>
            </a:fillRef>
            <a:effectRef idx="2">
              <a:schemeClr val="dk1"/>
            </a:effectRef>
            <a:fontRef idx="minor">
              <a:schemeClr val="tx1"/>
            </a:fontRef>
          </p:style>
        </p:cxnSp>
        <p:cxnSp>
          <p:nvCxnSpPr>
            <p:cNvPr id="34" name="Straight Connector 33">
              <a:extLst>
                <a:ext uri="{FF2B5EF4-FFF2-40B4-BE49-F238E27FC236}">
                  <a16:creationId xmlns:a16="http://schemas.microsoft.com/office/drawing/2014/main" id="{1DA3DE9D-2517-ED0C-B2A2-EC900BAF1C26}"/>
                </a:ext>
              </a:extLst>
            </p:cNvPr>
            <p:cNvCxnSpPr>
              <a:cxnSpLocks/>
            </p:cNvCxnSpPr>
            <p:nvPr/>
          </p:nvCxnSpPr>
          <p:spPr>
            <a:xfrm>
              <a:off x="5016364" y="5014188"/>
              <a:ext cx="1865180" cy="1730399"/>
            </a:xfrm>
            <a:prstGeom prst="line">
              <a:avLst/>
            </a:prstGeom>
            <a:ln>
              <a:prstDash val="dash"/>
            </a:ln>
          </p:spPr>
          <p:style>
            <a:lnRef idx="3">
              <a:schemeClr val="dk1"/>
            </a:lnRef>
            <a:fillRef idx="0">
              <a:schemeClr val="dk1"/>
            </a:fillRef>
            <a:effectRef idx="2">
              <a:schemeClr val="dk1"/>
            </a:effectRef>
            <a:fontRef idx="minor">
              <a:schemeClr val="tx1"/>
            </a:fontRef>
          </p:style>
        </p:cxnSp>
        <p:grpSp>
          <p:nvGrpSpPr>
            <p:cNvPr id="40" name="Group 39">
              <a:extLst>
                <a:ext uri="{FF2B5EF4-FFF2-40B4-BE49-F238E27FC236}">
                  <a16:creationId xmlns:a16="http://schemas.microsoft.com/office/drawing/2014/main" id="{B0E1DBBB-175C-921C-2FF6-30F745D81F72}"/>
                </a:ext>
              </a:extLst>
            </p:cNvPr>
            <p:cNvGrpSpPr/>
            <p:nvPr/>
          </p:nvGrpSpPr>
          <p:grpSpPr>
            <a:xfrm>
              <a:off x="6687370" y="3840115"/>
              <a:ext cx="4441957" cy="3006824"/>
              <a:chOff x="7022058" y="3299279"/>
              <a:chExt cx="4441957" cy="3233299"/>
            </a:xfrm>
          </p:grpSpPr>
          <p:grpSp>
            <p:nvGrpSpPr>
              <p:cNvPr id="29" name="Group 28">
                <a:extLst>
                  <a:ext uri="{FF2B5EF4-FFF2-40B4-BE49-F238E27FC236}">
                    <a16:creationId xmlns:a16="http://schemas.microsoft.com/office/drawing/2014/main" id="{5BA5CB8D-5798-5A2C-0D0C-6CFCF5EF99A2}"/>
                  </a:ext>
                </a:extLst>
              </p:cNvPr>
              <p:cNvGrpSpPr/>
              <p:nvPr/>
            </p:nvGrpSpPr>
            <p:grpSpPr>
              <a:xfrm>
                <a:off x="7174953" y="3470896"/>
                <a:ext cx="4151380" cy="3061681"/>
                <a:chOff x="6717162" y="1165919"/>
                <a:chExt cx="4151380" cy="3061681"/>
              </a:xfrm>
            </p:grpSpPr>
            <p:pic>
              <p:nvPicPr>
                <p:cNvPr id="16" name="Picture 4" descr="Transmon - Wikipedia">
                  <a:extLst>
                    <a:ext uri="{FF2B5EF4-FFF2-40B4-BE49-F238E27FC236}">
                      <a16:creationId xmlns:a16="http://schemas.microsoft.com/office/drawing/2014/main" id="{D157FC40-3AEA-98A9-6208-D03160AE40E7}"/>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23941" b="19453"/>
                <a:stretch/>
              </p:blipFill>
              <p:spPr bwMode="auto">
                <a:xfrm>
                  <a:off x="8936943" y="1165919"/>
                  <a:ext cx="1898527" cy="109088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Quantum computer makes finding new physics more difficult">
                  <a:extLst>
                    <a:ext uri="{FF2B5EF4-FFF2-40B4-BE49-F238E27FC236}">
                      <a16:creationId xmlns:a16="http://schemas.microsoft.com/office/drawing/2014/main" id="{CF0CA669-5D1C-FC59-EDA1-28E1642AAA4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903868" y="2698477"/>
                  <a:ext cx="1964674" cy="125879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New silicon structure opens the gate to quantum computers">
                  <a:extLst>
                    <a:ext uri="{FF2B5EF4-FFF2-40B4-BE49-F238E27FC236}">
                      <a16:creationId xmlns:a16="http://schemas.microsoft.com/office/drawing/2014/main" id="{ABB7648C-F76E-D4E3-8FEF-77657C285E6E}"/>
                    </a:ext>
                  </a:extLst>
                </p:cNvPr>
                <p:cNvPicPr>
                  <a:picLocks noChangeAspect="1" noChangeArrowheads="1"/>
                </p:cNvPicPr>
                <p:nvPr/>
              </p:nvPicPr>
              <p:blipFill rotWithShape="1">
                <a:blip r:embed="rId12">
                  <a:extLst>
                    <a:ext uri="{BEBA8EAE-BF5A-486C-A8C5-ECC9F3942E4B}">
                      <a14:imgProps xmlns:a14="http://schemas.microsoft.com/office/drawing/2010/main">
                        <a14:imgLayer r:embed="rId13">
                          <a14:imgEffect>
                            <a14:backgroundRemoval t="10000" b="90000" l="10000" r="90000"/>
                          </a14:imgEffect>
                        </a14:imgLayer>
                      </a14:imgProps>
                    </a:ext>
                    <a:ext uri="{28A0092B-C50C-407E-A947-70E740481C1C}">
                      <a14:useLocalDpi xmlns:a14="http://schemas.microsoft.com/office/drawing/2010/main" val="0"/>
                    </a:ext>
                  </a:extLst>
                </a:blip>
                <a:srcRect l="12557" t="25649" r="43986" b="9405"/>
                <a:stretch/>
              </p:blipFill>
              <p:spPr bwMode="auto">
                <a:xfrm rot="5400000">
                  <a:off x="6343884" y="1610447"/>
                  <a:ext cx="2414553" cy="1667998"/>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5448D2B6-7548-F13A-FE32-063F1CAECDF2}"/>
                    </a:ext>
                  </a:extLst>
                </p:cNvPr>
                <p:cNvSpPr txBox="1"/>
                <p:nvPr/>
              </p:nvSpPr>
              <p:spPr>
                <a:xfrm>
                  <a:off x="6929195" y="3617050"/>
                  <a:ext cx="1243930" cy="369332"/>
                </a:xfrm>
                <a:prstGeom prst="rect">
                  <a:avLst/>
                </a:prstGeom>
                <a:noFill/>
              </p:spPr>
              <p:txBody>
                <a:bodyPr wrap="none" rtlCol="0">
                  <a:spAutoFit/>
                </a:bodyPr>
                <a:lstStyle/>
                <a:p>
                  <a:r>
                    <a:rPr lang="en-US" dirty="0"/>
                    <a:t>Silicon Spin</a:t>
                  </a:r>
                </a:p>
              </p:txBody>
            </p:sp>
            <p:sp>
              <p:nvSpPr>
                <p:cNvPr id="27" name="TextBox 26">
                  <a:extLst>
                    <a:ext uri="{FF2B5EF4-FFF2-40B4-BE49-F238E27FC236}">
                      <a16:creationId xmlns:a16="http://schemas.microsoft.com/office/drawing/2014/main" id="{0F0CF846-AA31-7432-7AF3-341E8879A7BF}"/>
                    </a:ext>
                  </a:extLst>
                </p:cNvPr>
                <p:cNvSpPr txBox="1"/>
                <p:nvPr/>
              </p:nvSpPr>
              <p:spPr>
                <a:xfrm>
                  <a:off x="9014121" y="2189991"/>
                  <a:ext cx="1767920" cy="369332"/>
                </a:xfrm>
                <a:prstGeom prst="rect">
                  <a:avLst/>
                </a:prstGeom>
                <a:noFill/>
              </p:spPr>
              <p:txBody>
                <a:bodyPr wrap="none" rtlCol="0">
                  <a:spAutoFit/>
                </a:bodyPr>
                <a:lstStyle/>
                <a:p>
                  <a:r>
                    <a:rPr lang="en-US" dirty="0"/>
                    <a:t>Superconducting</a:t>
                  </a:r>
                </a:p>
              </p:txBody>
            </p:sp>
            <p:sp>
              <p:nvSpPr>
                <p:cNvPr id="28" name="TextBox 27">
                  <a:extLst>
                    <a:ext uri="{FF2B5EF4-FFF2-40B4-BE49-F238E27FC236}">
                      <a16:creationId xmlns:a16="http://schemas.microsoft.com/office/drawing/2014/main" id="{FCB40883-D878-E7B8-089C-EA15E6C4867B}"/>
                    </a:ext>
                  </a:extLst>
                </p:cNvPr>
                <p:cNvSpPr txBox="1"/>
                <p:nvPr/>
              </p:nvSpPr>
              <p:spPr>
                <a:xfrm>
                  <a:off x="9206996" y="3858268"/>
                  <a:ext cx="1393523" cy="369332"/>
                </a:xfrm>
                <a:prstGeom prst="rect">
                  <a:avLst/>
                </a:prstGeom>
                <a:noFill/>
              </p:spPr>
              <p:txBody>
                <a:bodyPr wrap="none" rtlCol="0">
                  <a:spAutoFit/>
                </a:bodyPr>
                <a:lstStyle/>
                <a:p>
                  <a:r>
                    <a:rPr lang="en-US" dirty="0"/>
                    <a:t>Trapped Ions</a:t>
                  </a:r>
                </a:p>
              </p:txBody>
            </p:sp>
          </p:grpSp>
          <p:sp>
            <p:nvSpPr>
              <p:cNvPr id="39" name="Rounded Rectangle 38">
                <a:extLst>
                  <a:ext uri="{FF2B5EF4-FFF2-40B4-BE49-F238E27FC236}">
                    <a16:creationId xmlns:a16="http://schemas.microsoft.com/office/drawing/2014/main" id="{AE4F6B53-F440-D011-59AF-9154F74496BF}"/>
                  </a:ext>
                </a:extLst>
              </p:cNvPr>
              <p:cNvSpPr/>
              <p:nvPr/>
            </p:nvSpPr>
            <p:spPr>
              <a:xfrm>
                <a:off x="7022058" y="3299279"/>
                <a:ext cx="4441957" cy="3233299"/>
              </a:xfrm>
              <a:prstGeom prst="roundRect">
                <a:avLst/>
              </a:prstGeom>
              <a:noFill/>
              <a:ln w="28575"/>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grpSp>
    </p:spTree>
    <p:custDataLst>
      <p:tags r:id="rId1"/>
    </p:custDataLst>
    <p:extLst>
      <p:ext uri="{BB962C8B-B14F-4D97-AF65-F5344CB8AC3E}">
        <p14:creationId xmlns:p14="http://schemas.microsoft.com/office/powerpoint/2010/main" val="2288282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6"/>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5"/>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0"/>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9"/>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12"/>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C7875A-2E1C-3166-610B-3ED3C4C7E28B}"/>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A64FC123-ABCE-4F13-D9EB-7B6A44586C80}"/>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8AAEA07-96F8-2280-D72D-FE28E09106C1}"/>
              </a:ext>
            </a:extLst>
          </p:cNvPr>
          <p:cNvSpPr>
            <a:spLocks noGrp="1"/>
          </p:cNvSpPr>
          <p:nvPr>
            <p:ph type="title"/>
          </p:nvPr>
        </p:nvSpPr>
        <p:spPr>
          <a:xfrm>
            <a:off x="269822" y="-3201"/>
            <a:ext cx="10245777" cy="1019331"/>
          </a:xfrm>
        </p:spPr>
        <p:txBody>
          <a:bodyPr>
            <a:normAutofit/>
          </a:bodyPr>
          <a:lstStyle/>
          <a:p>
            <a:r>
              <a:rPr lang="en-US" altLang="zh-CN" dirty="0">
                <a:solidFill>
                  <a:schemeClr val="bg1"/>
                </a:solidFill>
              </a:rPr>
              <a:t>Properties</a:t>
            </a:r>
            <a:r>
              <a:rPr lang="zh-CN" altLang="en-US" dirty="0">
                <a:solidFill>
                  <a:schemeClr val="bg1"/>
                </a:solidFill>
              </a:rPr>
              <a:t> </a:t>
            </a:r>
            <a:r>
              <a:rPr lang="en-US" altLang="zh-CN" dirty="0">
                <a:solidFill>
                  <a:schemeClr val="bg1"/>
                </a:solidFill>
              </a:rPr>
              <a:t>of</a:t>
            </a:r>
            <a:r>
              <a:rPr lang="zh-CN" altLang="en-US" dirty="0">
                <a:solidFill>
                  <a:schemeClr val="bg1"/>
                </a:solidFill>
              </a:rPr>
              <a:t> </a:t>
            </a:r>
            <a:r>
              <a:rPr lang="en-US" altLang="zh-CN" dirty="0">
                <a:solidFill>
                  <a:schemeClr val="bg1"/>
                </a:solidFill>
              </a:rPr>
              <a:t>surface</a:t>
            </a:r>
            <a:r>
              <a:rPr lang="zh-CN" altLang="en-US" dirty="0">
                <a:solidFill>
                  <a:schemeClr val="bg1"/>
                </a:solidFill>
              </a:rPr>
              <a:t> </a:t>
            </a:r>
            <a:r>
              <a:rPr lang="en-US" altLang="zh-CN" dirty="0">
                <a:solidFill>
                  <a:schemeClr val="bg1"/>
                </a:solidFill>
              </a:rPr>
              <a:t>code</a:t>
            </a:r>
            <a:endParaRPr lang="en-GB" dirty="0">
              <a:solidFill>
                <a:schemeClr val="bg1"/>
              </a:solidFill>
            </a:endParaRP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C70B0F06-C1FF-1C34-22F1-7E042F6B3859}"/>
                  </a:ext>
                </a:extLst>
              </p:cNvPr>
              <p:cNvSpPr>
                <a:spLocks noGrp="1"/>
              </p:cNvSpPr>
              <p:nvPr>
                <p:ph idx="1"/>
              </p:nvPr>
            </p:nvSpPr>
            <p:spPr/>
            <p:txBody>
              <a:bodyPr>
                <a:normAutofit fontScale="92500" lnSpcReduction="20000"/>
              </a:bodyPr>
              <a:lstStyle/>
              <a:p>
                <a:pPr>
                  <a:buClr>
                    <a:schemeClr val="tx1"/>
                  </a:buClr>
                </a:pPr>
                <a:r>
                  <a:rPr lang="en-US" altLang="zh-CN" dirty="0"/>
                  <a:t>Size</a:t>
                </a:r>
                <a:r>
                  <a:rPr lang="zh-CN" altLang="en-US" dirty="0"/>
                  <a:t> </a:t>
                </a:r>
                <a:r>
                  <a:rPr lang="en-US" altLang="zh-CN" dirty="0"/>
                  <a:t>of</a:t>
                </a:r>
                <a:r>
                  <a:rPr lang="zh-CN" altLang="en-US" dirty="0"/>
                  <a:t> </a:t>
                </a:r>
                <a:r>
                  <a:rPr lang="en-US" altLang="zh-CN" dirty="0"/>
                  <a:t>each</a:t>
                </a:r>
                <a:r>
                  <a:rPr lang="zh-CN" altLang="en-US" dirty="0"/>
                  <a:t> </a:t>
                </a:r>
                <a:r>
                  <a:rPr lang="en-US" altLang="zh-CN" dirty="0"/>
                  <a:t>logical</a:t>
                </a:r>
                <a:r>
                  <a:rPr lang="zh-CN" altLang="en-US" dirty="0"/>
                  <a:t> </a:t>
                </a:r>
                <a:r>
                  <a:rPr lang="en-US" altLang="zh-CN" dirty="0"/>
                  <a:t>code</a:t>
                </a:r>
                <a:r>
                  <a:rPr lang="zh-CN" altLang="en-US" dirty="0"/>
                  <a:t> </a:t>
                </a:r>
                <a:r>
                  <a:rPr lang="en-US" altLang="zh-CN" dirty="0"/>
                  <a:t>patch</a:t>
                </a:r>
                <a:r>
                  <a:rPr lang="zh-CN" altLang="en-US" dirty="0"/>
                  <a:t> </a:t>
                </a:r>
                <a14:m>
                  <m:oMath xmlns:m="http://schemas.openxmlformats.org/officeDocument/2006/math">
                    <m:r>
                      <a:rPr lang="en-US" altLang="zh-CN" b="0" i="1" smtClean="0">
                        <a:latin typeface="Cambria Math" panose="02040503050406030204" pitchFamily="18" charset="0"/>
                      </a:rPr>
                      <m:t>∼</m:t>
                    </m:r>
                    <m:r>
                      <a:rPr lang="en-US" altLang="zh-CN" b="0" i="1" smtClean="0">
                        <a:latin typeface="Cambria Math" panose="02040503050406030204" pitchFamily="18" charset="0"/>
                      </a:rPr>
                      <m:t>𝑑</m:t>
                    </m:r>
                    <m:r>
                      <a:rPr lang="zh-CN" altLang="en-US" b="0" i="1" smtClean="0">
                        <a:latin typeface="Cambria Math" panose="02040503050406030204" pitchFamily="18" charset="0"/>
                      </a:rPr>
                      <m:t> </m:t>
                    </m:r>
                    <m:r>
                      <a:rPr lang="en-US" altLang="zh-CN" b="0" i="1" smtClean="0">
                        <a:latin typeface="Cambria Math" panose="02040503050406030204" pitchFamily="18" charset="0"/>
                      </a:rPr>
                      <m:t>×</m:t>
                    </m:r>
                    <m:r>
                      <a:rPr lang="zh-CN" altLang="en-US" b="0" i="1" smtClean="0">
                        <a:latin typeface="Cambria Math" panose="02040503050406030204" pitchFamily="18" charset="0"/>
                      </a:rPr>
                      <m:t> </m:t>
                    </m:r>
                    <m:r>
                      <a:rPr lang="en-US" altLang="zh-CN" b="0" i="1" smtClean="0">
                        <a:latin typeface="Cambria Math" panose="02040503050406030204" pitchFamily="18" charset="0"/>
                      </a:rPr>
                      <m:t>𝑑</m:t>
                    </m:r>
                  </m:oMath>
                </a14:m>
                <a:endParaRPr lang="en-US" altLang="zh-CN" dirty="0"/>
              </a:p>
              <a:p>
                <a:pPr>
                  <a:buClr>
                    <a:schemeClr val="tx1"/>
                  </a:buClr>
                </a:pPr>
                <a:r>
                  <a:rPr lang="en-US" altLang="zh-CN" dirty="0"/>
                  <a:t>Logical</a:t>
                </a:r>
                <a:r>
                  <a:rPr lang="zh-CN" altLang="en-US" dirty="0"/>
                  <a:t> </a:t>
                </a:r>
                <a:r>
                  <a:rPr lang="en-US" altLang="zh-CN" dirty="0"/>
                  <a:t>error</a:t>
                </a:r>
                <a:r>
                  <a:rPr lang="zh-CN" altLang="en-US" dirty="0"/>
                  <a:t> </a:t>
                </a:r>
                <a:r>
                  <a:rPr lang="en-US" altLang="zh-CN" dirty="0"/>
                  <a:t>rate</a:t>
                </a:r>
                <a:r>
                  <a:rPr lang="zh-CN" altLang="en-US" dirty="0"/>
                  <a:t> </a:t>
                </a:r>
                <a14:m>
                  <m:oMath xmlns:m="http://schemas.openxmlformats.org/officeDocument/2006/math">
                    <m:sSub>
                      <m:sSubPr>
                        <m:ctrlPr>
                          <a:rPr lang="en-US" altLang="zh-CN" b="0" i="1" smtClean="0">
                            <a:latin typeface="Cambria Math" panose="02040503050406030204" pitchFamily="18" charset="0"/>
                          </a:rPr>
                        </m:ctrlPr>
                      </m:sSubPr>
                      <m:e>
                        <m:r>
                          <a:rPr lang="en-US" altLang="zh-CN" i="1">
                            <a:latin typeface="Cambria Math" panose="02040503050406030204" pitchFamily="18" charset="0"/>
                          </a:rPr>
                          <m:t>𝑝</m:t>
                        </m:r>
                      </m:e>
                      <m:sub>
                        <m:r>
                          <a:rPr lang="en-US" altLang="zh-CN" b="0" i="1" smtClean="0">
                            <a:latin typeface="Cambria Math" panose="02040503050406030204" pitchFamily="18" charset="0"/>
                          </a:rPr>
                          <m:t>𝐿</m:t>
                        </m:r>
                      </m:sub>
                    </m:sSub>
                    <m:r>
                      <a:rPr lang="en-US" altLang="zh-CN" i="1">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0.1</m:t>
                        </m:r>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100</m:t>
                            </m:r>
                            <m:r>
                              <a:rPr lang="en-US" altLang="zh-CN" b="0" i="1" smtClean="0">
                                <a:latin typeface="Cambria Math" panose="02040503050406030204" pitchFamily="18" charset="0"/>
                              </a:rPr>
                              <m:t>𝑝</m:t>
                            </m:r>
                          </m:e>
                        </m:d>
                      </m:e>
                      <m:sup>
                        <m:f>
                          <m:fPr>
                            <m:ctrlPr>
                              <a:rPr lang="en-US" altLang="zh-CN" b="0" i="1" smtClean="0">
                                <a:latin typeface="Cambria Math" panose="02040503050406030204" pitchFamily="18" charset="0"/>
                              </a:rPr>
                            </m:ctrlPr>
                          </m:fPr>
                          <m:num>
                            <m:d>
                              <m:dPr>
                                <m:ctrlPr>
                                  <a:rPr lang="en-US" altLang="zh-CN" b="0" i="1" smtClean="0">
                                    <a:latin typeface="Cambria Math" panose="02040503050406030204" pitchFamily="18" charset="0"/>
                                  </a:rPr>
                                </m:ctrlPr>
                              </m:dPr>
                              <m:e>
                                <m:r>
                                  <a:rPr lang="en-US" altLang="zh-CN" b="0" i="1" smtClean="0">
                                    <a:latin typeface="Cambria Math" panose="02040503050406030204" pitchFamily="18" charset="0"/>
                                  </a:rPr>
                                  <m:t>𝑑</m:t>
                                </m:r>
                                <m:r>
                                  <a:rPr lang="en-US" altLang="zh-CN" b="0" i="1" smtClean="0">
                                    <a:latin typeface="Cambria Math" panose="02040503050406030204" pitchFamily="18" charset="0"/>
                                  </a:rPr>
                                  <m:t>+1</m:t>
                                </m:r>
                              </m:e>
                            </m:d>
                          </m:num>
                          <m:den>
                            <m:r>
                              <a:rPr lang="en-US" altLang="zh-CN" b="0" i="1" smtClean="0">
                                <a:latin typeface="Cambria Math" panose="02040503050406030204" pitchFamily="18" charset="0"/>
                              </a:rPr>
                              <m:t>2</m:t>
                            </m:r>
                          </m:den>
                        </m:f>
                      </m:sup>
                    </m:sSup>
                    <m:r>
                      <a:rPr lang="en-US" altLang="zh-CN" b="0" i="1" smtClean="0">
                        <a:latin typeface="Cambria Math" panose="02040503050406030204" pitchFamily="18" charset="0"/>
                      </a:rPr>
                      <m:t>∝</m:t>
                    </m:r>
                    <m:sSup>
                      <m:sSupPr>
                        <m:ctrlPr>
                          <a:rPr lang="en-US" altLang="zh-CN" b="0" i="1" smtClean="0">
                            <a:latin typeface="Cambria Math" panose="02040503050406030204" pitchFamily="18" charset="0"/>
                          </a:rPr>
                        </m:ctrlPr>
                      </m:sSupPr>
                      <m:e>
                        <m:r>
                          <a:rPr lang="en-US" altLang="zh-CN" b="0" i="1" smtClean="0">
                            <a:latin typeface="Cambria Math" panose="02040503050406030204" pitchFamily="18" charset="0"/>
                          </a:rPr>
                          <m:t>𝑝</m:t>
                        </m:r>
                      </m:e>
                      <m:sup>
                        <m:f>
                          <m:fPr>
                            <m:ctrlPr>
                              <a:rPr lang="en-US" altLang="zh-CN" i="1">
                                <a:latin typeface="Cambria Math" panose="02040503050406030204" pitchFamily="18" charset="0"/>
                              </a:rPr>
                            </m:ctrlPr>
                          </m:fPr>
                          <m:num>
                            <m:d>
                              <m:dPr>
                                <m:ctrlPr>
                                  <a:rPr lang="en-US" altLang="zh-CN" i="1">
                                    <a:latin typeface="Cambria Math" panose="02040503050406030204" pitchFamily="18" charset="0"/>
                                  </a:rPr>
                                </m:ctrlPr>
                              </m:dPr>
                              <m:e>
                                <m:r>
                                  <a:rPr lang="en-US" altLang="zh-CN" i="1">
                                    <a:latin typeface="Cambria Math" panose="02040503050406030204" pitchFamily="18" charset="0"/>
                                  </a:rPr>
                                  <m:t>𝑑</m:t>
                                </m:r>
                                <m:r>
                                  <a:rPr lang="en-US" altLang="zh-CN" i="1">
                                    <a:latin typeface="Cambria Math" panose="02040503050406030204" pitchFamily="18" charset="0"/>
                                  </a:rPr>
                                  <m:t>+1</m:t>
                                </m:r>
                              </m:e>
                            </m:d>
                          </m:num>
                          <m:den>
                            <m:r>
                              <a:rPr lang="en-US" altLang="zh-CN" i="1">
                                <a:latin typeface="Cambria Math" panose="02040503050406030204" pitchFamily="18" charset="0"/>
                              </a:rPr>
                              <m:t>2</m:t>
                            </m:r>
                          </m:den>
                        </m:f>
                      </m:sup>
                    </m:sSup>
                  </m:oMath>
                </a14:m>
                <a:endParaRPr lang="en-US" altLang="zh-CN" dirty="0"/>
              </a:p>
              <a:p>
                <a:pPr>
                  <a:buClr>
                    <a:schemeClr val="tx1"/>
                  </a:buClr>
                </a:pPr>
                <a:r>
                  <a:rPr lang="en-US" altLang="zh-CN" dirty="0"/>
                  <a:t>E.g.</a:t>
                </a:r>
                <a:r>
                  <a:rPr lang="zh-CN" altLang="en-US" dirty="0"/>
                  <a:t> </a:t>
                </a:r>
                <a:r>
                  <a:rPr lang="en-US" altLang="zh-CN" dirty="0"/>
                  <a:t>To</a:t>
                </a:r>
                <a:r>
                  <a:rPr lang="zh-CN" altLang="en-US" dirty="0"/>
                  <a:t> </a:t>
                </a:r>
                <a:r>
                  <a:rPr lang="en-US" altLang="zh-CN" dirty="0"/>
                  <a:t>factor</a:t>
                </a:r>
                <a:r>
                  <a:rPr lang="zh-CN" altLang="en-US" dirty="0"/>
                  <a:t> </a:t>
                </a:r>
                <a:r>
                  <a:rPr lang="en-US" altLang="zh-CN" dirty="0"/>
                  <a:t>a</a:t>
                </a:r>
                <a:r>
                  <a:rPr lang="zh-CN" altLang="en-US" dirty="0"/>
                  <a:t> </a:t>
                </a:r>
                <a:r>
                  <a:rPr lang="en-US" altLang="zh-CN" dirty="0"/>
                  <a:t>2048-bit</a:t>
                </a:r>
                <a:r>
                  <a:rPr lang="zh-CN" altLang="en-US" dirty="0"/>
                  <a:t> </a:t>
                </a:r>
                <a:r>
                  <a:rPr lang="en-US" altLang="zh-CN" dirty="0"/>
                  <a:t>number,</a:t>
                </a:r>
                <a:r>
                  <a:rPr lang="zh-CN" altLang="en-US" dirty="0"/>
                  <a:t> </a:t>
                </a:r>
                <a:r>
                  <a:rPr lang="en-US" altLang="zh-CN" dirty="0"/>
                  <a:t>we</a:t>
                </a:r>
                <a:r>
                  <a:rPr lang="zh-CN" altLang="en-US" dirty="0"/>
                  <a:t> </a:t>
                </a:r>
                <a:r>
                  <a:rPr lang="en-US" altLang="zh-CN" dirty="0"/>
                  <a:t>need</a:t>
                </a:r>
                <a:r>
                  <a:rPr lang="zh-CN" altLang="en-US" dirty="0"/>
                  <a:t> </a:t>
                </a:r>
                <a:endParaRPr lang="en-GB" altLang="zh-CN" dirty="0"/>
              </a:p>
              <a:p>
                <a:pPr lvl="1">
                  <a:buClr>
                    <a:schemeClr val="tx1"/>
                  </a:buClr>
                </a:pPr>
                <a:r>
                  <a:rPr lang="en-US" altLang="zh-CN" sz="2800" dirty="0"/>
                  <a:t>6000</a:t>
                </a:r>
                <a:r>
                  <a:rPr lang="zh-CN" altLang="en-US" sz="2800" dirty="0"/>
                  <a:t> </a:t>
                </a:r>
                <a:r>
                  <a:rPr lang="en-US" altLang="zh-CN" sz="2800" dirty="0"/>
                  <a:t>logical</a:t>
                </a:r>
                <a:r>
                  <a:rPr lang="zh-CN" altLang="en-US" sz="2800" dirty="0"/>
                  <a:t> </a:t>
                </a:r>
                <a:r>
                  <a:rPr lang="en-US" altLang="zh-CN" sz="2800" dirty="0"/>
                  <a:t>qubits.</a:t>
                </a:r>
                <a:r>
                  <a:rPr lang="zh-CN" altLang="en-US" sz="2800" dirty="0"/>
                  <a:t> </a:t>
                </a:r>
                <a:endParaRPr lang="en-GB" altLang="zh-CN" sz="2800" dirty="0"/>
              </a:p>
              <a:p>
                <a:pPr lvl="1">
                  <a:buClr>
                    <a:schemeClr val="tx1"/>
                  </a:buClr>
                </a:pPr>
                <a:r>
                  <a:rPr lang="en-US" altLang="zh-CN" sz="2800" dirty="0"/>
                  <a:t>logical</a:t>
                </a:r>
                <a:r>
                  <a:rPr lang="zh-CN" altLang="en-US" sz="2800" dirty="0"/>
                  <a:t> </a:t>
                </a:r>
                <a:r>
                  <a:rPr lang="en-US" altLang="zh-CN" sz="2800" dirty="0"/>
                  <a:t>error</a:t>
                </a:r>
                <a:r>
                  <a:rPr lang="zh-CN" altLang="en-US" sz="2800" dirty="0"/>
                  <a:t> </a:t>
                </a:r>
                <a:r>
                  <a:rPr lang="en-US" altLang="zh-CN" sz="2800" dirty="0"/>
                  <a:t>rate:</a:t>
                </a:r>
                <a:r>
                  <a:rPr lang="zh-CN" altLang="en-US" sz="2800" dirty="0"/>
                  <a:t> </a:t>
                </a:r>
                <a14:m>
                  <m:oMath xmlns:m="http://schemas.openxmlformats.org/officeDocument/2006/math">
                    <m:sSub>
                      <m:sSubPr>
                        <m:ctrlPr>
                          <a:rPr lang="en-US" altLang="zh-CN" sz="2800" i="1">
                            <a:latin typeface="Cambria Math" panose="02040503050406030204" pitchFamily="18" charset="0"/>
                          </a:rPr>
                        </m:ctrlPr>
                      </m:sSubPr>
                      <m:e>
                        <m:r>
                          <a:rPr lang="en-US" altLang="zh-CN" sz="2800" i="1">
                            <a:latin typeface="Cambria Math" panose="02040503050406030204" pitchFamily="18" charset="0"/>
                          </a:rPr>
                          <m:t>𝑝</m:t>
                        </m:r>
                      </m:e>
                      <m:sub>
                        <m:r>
                          <a:rPr lang="en-US" altLang="zh-CN" sz="2800" i="1">
                            <a:latin typeface="Cambria Math" panose="02040503050406030204" pitchFamily="18" charset="0"/>
                          </a:rPr>
                          <m:t>𝐿</m:t>
                        </m:r>
                      </m:sub>
                    </m:sSub>
                    <m:r>
                      <a:rPr lang="en-US" altLang="zh-CN" sz="2800" b="0" i="1" smtClean="0">
                        <a:latin typeface="Cambria Math" panose="02040503050406030204" pitchFamily="18" charset="0"/>
                      </a:rPr>
                      <m:t>∼</m:t>
                    </m:r>
                    <m:sSup>
                      <m:sSupPr>
                        <m:ctrlPr>
                          <a:rPr lang="en-US" altLang="zh-CN" sz="2800" b="0" i="1" smtClean="0">
                            <a:latin typeface="Cambria Math" panose="02040503050406030204" pitchFamily="18" charset="0"/>
                          </a:rPr>
                        </m:ctrlPr>
                      </m:sSupPr>
                      <m:e>
                        <m:r>
                          <a:rPr lang="en-US" altLang="zh-CN" sz="2800" b="0" i="1" smtClean="0">
                            <a:latin typeface="Cambria Math" panose="02040503050406030204" pitchFamily="18" charset="0"/>
                          </a:rPr>
                          <m:t>10</m:t>
                        </m:r>
                      </m:e>
                      <m:sup>
                        <m:r>
                          <a:rPr lang="en-US" altLang="zh-CN" sz="2800" b="0" i="1" smtClean="0">
                            <a:latin typeface="Cambria Math" panose="02040503050406030204" pitchFamily="18" charset="0"/>
                          </a:rPr>
                          <m:t>−15</m:t>
                        </m:r>
                      </m:sup>
                    </m:sSup>
                    <m:r>
                      <a:rPr lang="en-US" altLang="zh-CN" sz="2800" b="0" i="1" smtClean="0">
                        <a:latin typeface="Cambria Math" panose="02040503050406030204" pitchFamily="18" charset="0"/>
                      </a:rPr>
                      <m:t>⇒</m:t>
                    </m:r>
                    <m:r>
                      <a:rPr lang="en-US" altLang="zh-CN" sz="2800" b="0" i="1" smtClean="0">
                        <a:latin typeface="Cambria Math" panose="02040503050406030204" pitchFamily="18" charset="0"/>
                      </a:rPr>
                      <m:t>𝑑</m:t>
                    </m:r>
                    <m:r>
                      <a:rPr lang="en-US" altLang="zh-CN" sz="2800" b="0" i="1" smtClean="0">
                        <a:latin typeface="Cambria Math" panose="02040503050406030204" pitchFamily="18" charset="0"/>
                      </a:rPr>
                      <m:t>∼30</m:t>
                    </m:r>
                  </m:oMath>
                </a14:m>
                <a:r>
                  <a:rPr lang="zh-CN" altLang="en-US" sz="2800" dirty="0"/>
                  <a:t> </a:t>
                </a:r>
                <a:r>
                  <a:rPr lang="en-US" altLang="zh-CN" sz="2800" dirty="0"/>
                  <a:t>with</a:t>
                </a:r>
                <a:r>
                  <a:rPr lang="zh-CN" altLang="en-US" sz="2800" dirty="0"/>
                  <a:t> </a:t>
                </a:r>
                <a:r>
                  <a:rPr lang="en-US" altLang="zh-CN" sz="2800" dirty="0"/>
                  <a:t>physical</a:t>
                </a:r>
                <a:r>
                  <a:rPr lang="zh-CN" altLang="en-US" sz="2800" dirty="0"/>
                  <a:t> </a:t>
                </a:r>
                <a:r>
                  <a:rPr lang="en-US" altLang="zh-CN" sz="2800" dirty="0"/>
                  <a:t>error</a:t>
                </a:r>
                <a:r>
                  <a:rPr lang="zh-CN" altLang="en-US" sz="2800" dirty="0"/>
                  <a:t> </a:t>
                </a:r>
                <a:r>
                  <a:rPr lang="en-US" altLang="zh-CN" sz="2800" dirty="0"/>
                  <a:t>rate</a:t>
                </a:r>
                <a:r>
                  <a:rPr lang="zh-CN" altLang="en-US" sz="2800" dirty="0"/>
                  <a:t> </a:t>
                </a:r>
                <a14:m>
                  <m:oMath xmlns:m="http://schemas.openxmlformats.org/officeDocument/2006/math">
                    <m:r>
                      <a:rPr lang="en-US" altLang="zh-CN" sz="2800" i="1">
                        <a:latin typeface="Cambria Math" panose="02040503050406030204" pitchFamily="18" charset="0"/>
                      </a:rPr>
                      <m:t>𝑝</m:t>
                    </m:r>
                    <m:r>
                      <a:rPr lang="en-US" altLang="zh-CN" sz="2800" b="0" i="1" smtClean="0">
                        <a:latin typeface="Cambria Math" panose="02040503050406030204" pitchFamily="18" charset="0"/>
                      </a:rPr>
                      <m:t>=</m:t>
                    </m:r>
                    <m:sSup>
                      <m:sSupPr>
                        <m:ctrlPr>
                          <a:rPr lang="en-US" altLang="zh-CN" sz="2800" b="0" i="1" smtClean="0">
                            <a:latin typeface="Cambria Math" panose="02040503050406030204" pitchFamily="18" charset="0"/>
                          </a:rPr>
                        </m:ctrlPr>
                      </m:sSupPr>
                      <m:e>
                        <m:r>
                          <a:rPr lang="en-US" altLang="zh-CN" sz="2800" b="0" i="1" smtClean="0">
                            <a:latin typeface="Cambria Math" panose="02040503050406030204" pitchFamily="18" charset="0"/>
                          </a:rPr>
                          <m:t>10</m:t>
                        </m:r>
                      </m:e>
                      <m:sup>
                        <m:r>
                          <a:rPr lang="en-US" altLang="zh-CN" sz="2800" b="0" i="1" smtClean="0">
                            <a:latin typeface="Cambria Math" panose="02040503050406030204" pitchFamily="18" charset="0"/>
                          </a:rPr>
                          <m:t>−3</m:t>
                        </m:r>
                      </m:sup>
                    </m:sSup>
                  </m:oMath>
                </a14:m>
                <a:endParaRPr lang="en-GB" altLang="zh-CN" sz="2800" b="0" dirty="0"/>
              </a:p>
              <a:p>
                <a:pPr>
                  <a:buClr>
                    <a:schemeClr val="tx1"/>
                  </a:buClr>
                </a:pPr>
                <a:r>
                  <a:rPr lang="en-US" altLang="zh-CN" dirty="0">
                    <a:solidFill>
                      <a:schemeClr val="accent2"/>
                    </a:solidFill>
                  </a:rPr>
                  <a:t>Logical</a:t>
                </a:r>
                <a:r>
                  <a:rPr lang="zh-CN" altLang="en-US" dirty="0">
                    <a:solidFill>
                      <a:schemeClr val="accent2"/>
                    </a:solidFill>
                  </a:rPr>
                  <a:t> </a:t>
                </a:r>
                <a:r>
                  <a:rPr lang="en-US" altLang="zh-CN" dirty="0">
                    <a:solidFill>
                      <a:schemeClr val="accent2"/>
                    </a:solidFill>
                  </a:rPr>
                  <a:t>Clifford</a:t>
                </a:r>
                <a:r>
                  <a:rPr lang="zh-CN" altLang="en-US" dirty="0">
                    <a:solidFill>
                      <a:schemeClr val="accent2"/>
                    </a:solidFill>
                  </a:rPr>
                  <a:t> </a:t>
                </a:r>
                <a:r>
                  <a:rPr lang="en-US" altLang="zh-CN" dirty="0">
                    <a:solidFill>
                      <a:schemeClr val="accent2"/>
                    </a:solidFill>
                  </a:rPr>
                  <a:t>gates</a:t>
                </a:r>
                <a:r>
                  <a:rPr lang="zh-CN" altLang="en-US" dirty="0"/>
                  <a:t> </a:t>
                </a:r>
                <a:r>
                  <a:rPr lang="en-US" altLang="zh-CN" dirty="0"/>
                  <a:t>are</a:t>
                </a:r>
                <a:r>
                  <a:rPr lang="zh-CN" altLang="en-US" dirty="0"/>
                  <a:t> </a:t>
                </a:r>
                <a:r>
                  <a:rPr lang="en-US" altLang="zh-CN" dirty="0"/>
                  <a:t>implemented</a:t>
                </a:r>
                <a:r>
                  <a:rPr lang="zh-CN" altLang="en-US" dirty="0"/>
                  <a:t> </a:t>
                </a:r>
                <a:r>
                  <a:rPr lang="en-US" altLang="zh-CN" dirty="0"/>
                  <a:t>using</a:t>
                </a:r>
                <a:r>
                  <a:rPr lang="zh-CN" altLang="en-US" dirty="0"/>
                  <a:t> </a:t>
                </a:r>
                <a:r>
                  <a:rPr lang="en-US" altLang="zh-CN" dirty="0">
                    <a:solidFill>
                      <a:schemeClr val="accent2"/>
                    </a:solidFill>
                  </a:rPr>
                  <a:t>lattice</a:t>
                </a:r>
                <a:r>
                  <a:rPr lang="zh-CN" altLang="en-US" dirty="0">
                    <a:solidFill>
                      <a:schemeClr val="accent2"/>
                    </a:solidFill>
                  </a:rPr>
                  <a:t> </a:t>
                </a:r>
                <a:r>
                  <a:rPr lang="en-US" altLang="zh-CN" dirty="0">
                    <a:solidFill>
                      <a:schemeClr val="accent2"/>
                    </a:solidFill>
                  </a:rPr>
                  <a:t>surgeries</a:t>
                </a:r>
                <a:r>
                  <a:rPr lang="zh-CN" altLang="en-US" dirty="0"/>
                  <a:t> </a:t>
                </a:r>
                <a:r>
                  <a:rPr lang="en-US" altLang="zh-CN" dirty="0"/>
                  <a:t>or</a:t>
                </a:r>
                <a:r>
                  <a:rPr lang="zh-CN" altLang="en-US" dirty="0"/>
                  <a:t> </a:t>
                </a:r>
                <a:r>
                  <a:rPr lang="en-US" altLang="zh-CN" dirty="0">
                    <a:solidFill>
                      <a:schemeClr val="accent2"/>
                    </a:solidFill>
                  </a:rPr>
                  <a:t>transversal</a:t>
                </a:r>
                <a:r>
                  <a:rPr lang="zh-CN" altLang="en-US" dirty="0">
                    <a:solidFill>
                      <a:schemeClr val="accent2"/>
                    </a:solidFill>
                  </a:rPr>
                  <a:t> </a:t>
                </a:r>
                <a:r>
                  <a:rPr lang="en-US" altLang="zh-CN" dirty="0">
                    <a:solidFill>
                      <a:schemeClr val="accent2"/>
                    </a:solidFill>
                  </a:rPr>
                  <a:t>operations</a:t>
                </a:r>
                <a:r>
                  <a:rPr lang="en-US" altLang="zh-CN" dirty="0"/>
                  <a:t>,</a:t>
                </a:r>
                <a:r>
                  <a:rPr lang="zh-CN" altLang="en-US" dirty="0"/>
                  <a:t> </a:t>
                </a:r>
                <a:r>
                  <a:rPr lang="en-US" altLang="zh-CN" dirty="0"/>
                  <a:t>depending</a:t>
                </a:r>
                <a:r>
                  <a:rPr lang="zh-CN" altLang="en-US" dirty="0"/>
                  <a:t> </a:t>
                </a:r>
                <a:r>
                  <a:rPr lang="en-US" altLang="zh-CN" dirty="0"/>
                  <a:t>on</a:t>
                </a:r>
                <a:r>
                  <a:rPr lang="zh-CN" altLang="en-US" dirty="0"/>
                  <a:t> </a:t>
                </a:r>
                <a:r>
                  <a:rPr lang="en-US" altLang="zh-CN" dirty="0"/>
                  <a:t>hardware</a:t>
                </a:r>
                <a:r>
                  <a:rPr lang="zh-CN" altLang="en-US" dirty="0"/>
                  <a:t> </a:t>
                </a:r>
                <a:r>
                  <a:rPr lang="en-US" altLang="zh-CN" dirty="0"/>
                  <a:t>implementation.</a:t>
                </a:r>
              </a:p>
              <a:p>
                <a:pPr>
                  <a:buClr>
                    <a:schemeClr val="tx1"/>
                  </a:buClr>
                </a:pPr>
                <a:r>
                  <a:rPr lang="en-US" altLang="zh-CN" dirty="0">
                    <a:solidFill>
                      <a:schemeClr val="accent2"/>
                    </a:solidFill>
                  </a:rPr>
                  <a:t>Magic</a:t>
                </a:r>
                <a:r>
                  <a:rPr lang="zh-CN" altLang="en-US" dirty="0">
                    <a:solidFill>
                      <a:schemeClr val="accent2"/>
                    </a:solidFill>
                  </a:rPr>
                  <a:t> </a:t>
                </a:r>
                <a:r>
                  <a:rPr lang="en-US" altLang="zh-CN" dirty="0">
                    <a:solidFill>
                      <a:schemeClr val="accent2"/>
                    </a:solidFill>
                  </a:rPr>
                  <a:t>state</a:t>
                </a:r>
                <a:r>
                  <a:rPr lang="zh-CN" altLang="en-US" dirty="0">
                    <a:solidFill>
                      <a:schemeClr val="accent2"/>
                    </a:solidFill>
                  </a:rPr>
                  <a:t> </a:t>
                </a:r>
                <a:r>
                  <a:rPr lang="en-US" altLang="zh-CN" dirty="0">
                    <a:solidFill>
                      <a:schemeClr val="accent2"/>
                    </a:solidFill>
                  </a:rPr>
                  <a:t>distillation</a:t>
                </a:r>
                <a:r>
                  <a:rPr lang="en-US" altLang="zh-CN" dirty="0"/>
                  <a:t>/cultivation</a:t>
                </a:r>
                <a:r>
                  <a:rPr lang="zh-CN" altLang="en-US" dirty="0"/>
                  <a:t> </a:t>
                </a:r>
                <a:r>
                  <a:rPr lang="en-US" altLang="zh-CN" dirty="0"/>
                  <a:t>is</a:t>
                </a:r>
                <a:r>
                  <a:rPr lang="zh-CN" altLang="en-US" dirty="0"/>
                  <a:t> </a:t>
                </a:r>
                <a:r>
                  <a:rPr lang="en-US" altLang="zh-CN" dirty="0"/>
                  <a:t>required</a:t>
                </a:r>
                <a:r>
                  <a:rPr lang="zh-CN" altLang="en-US" dirty="0"/>
                  <a:t> </a:t>
                </a:r>
                <a:r>
                  <a:rPr lang="en-US" altLang="zh-CN" dirty="0"/>
                  <a:t>for</a:t>
                </a:r>
                <a:r>
                  <a:rPr lang="zh-CN" altLang="en-US" dirty="0"/>
                  <a:t> </a:t>
                </a:r>
                <a:r>
                  <a:rPr lang="en-US" altLang="zh-CN" dirty="0"/>
                  <a:t>full</a:t>
                </a:r>
                <a:r>
                  <a:rPr lang="zh-CN" altLang="en-US" dirty="0"/>
                  <a:t> </a:t>
                </a:r>
                <a:r>
                  <a:rPr lang="en-US" altLang="zh-CN" dirty="0"/>
                  <a:t>gate</a:t>
                </a:r>
                <a:r>
                  <a:rPr lang="zh-CN" altLang="en-US" dirty="0"/>
                  <a:t> </a:t>
                </a:r>
                <a:r>
                  <a:rPr lang="en-US" altLang="zh-CN" dirty="0"/>
                  <a:t>set.</a:t>
                </a:r>
              </a:p>
              <a:p>
                <a:pPr>
                  <a:buClr>
                    <a:schemeClr val="tx1"/>
                  </a:buClr>
                </a:pPr>
                <a:r>
                  <a:rPr lang="en-US" altLang="zh-CN" dirty="0"/>
                  <a:t>Many</a:t>
                </a:r>
                <a:r>
                  <a:rPr lang="zh-CN" altLang="en-US" dirty="0"/>
                  <a:t> </a:t>
                </a:r>
                <a:r>
                  <a:rPr lang="en-US" altLang="zh-CN" dirty="0"/>
                  <a:t>opportunities</a:t>
                </a:r>
                <a:r>
                  <a:rPr lang="zh-CN" altLang="en-US" dirty="0"/>
                  <a:t> </a:t>
                </a:r>
                <a:r>
                  <a:rPr lang="en-US" altLang="zh-CN" dirty="0"/>
                  <a:t>to</a:t>
                </a:r>
                <a:r>
                  <a:rPr lang="zh-CN" altLang="en-US" dirty="0"/>
                  <a:t> </a:t>
                </a:r>
                <a:r>
                  <a:rPr lang="en-US" altLang="zh-CN" dirty="0"/>
                  <a:t>architecture</a:t>
                </a:r>
                <a:r>
                  <a:rPr lang="zh-CN" altLang="en-US" dirty="0"/>
                  <a:t> </a:t>
                </a:r>
                <a:r>
                  <a:rPr lang="en-US" altLang="zh-CN" dirty="0"/>
                  <a:t>layout</a:t>
                </a:r>
                <a:r>
                  <a:rPr lang="zh-CN" altLang="en-US" dirty="0"/>
                  <a:t> </a:t>
                </a:r>
                <a:r>
                  <a:rPr lang="en-US" altLang="zh-CN" dirty="0" err="1"/>
                  <a:t>optimisation</a:t>
                </a:r>
                <a:r>
                  <a:rPr lang="zh-CN" altLang="en-US" dirty="0"/>
                  <a:t> </a:t>
                </a:r>
                <a:r>
                  <a:rPr lang="en-US" altLang="zh-CN" dirty="0"/>
                  <a:t>and</a:t>
                </a:r>
                <a:r>
                  <a:rPr lang="zh-CN" altLang="en-US" dirty="0"/>
                  <a:t> </a:t>
                </a:r>
                <a:r>
                  <a:rPr lang="en-US" altLang="zh-CN" dirty="0"/>
                  <a:t>resource</a:t>
                </a:r>
                <a:r>
                  <a:rPr lang="zh-CN" altLang="en-US" dirty="0"/>
                  <a:t> </a:t>
                </a:r>
                <a:r>
                  <a:rPr lang="en-US" altLang="zh-CN" dirty="0"/>
                  <a:t>estimation</a:t>
                </a:r>
                <a:r>
                  <a:rPr lang="zh-CN" altLang="en-US" dirty="0"/>
                  <a:t> </a:t>
                </a:r>
                <a:r>
                  <a:rPr lang="en-US" altLang="zh-CN" dirty="0"/>
                  <a:t>for</a:t>
                </a:r>
                <a:r>
                  <a:rPr lang="zh-CN" altLang="en-US" dirty="0"/>
                  <a:t> </a:t>
                </a:r>
                <a:r>
                  <a:rPr lang="en-US" altLang="zh-CN" dirty="0"/>
                  <a:t>HEP</a:t>
                </a:r>
                <a:r>
                  <a:rPr lang="zh-CN" altLang="en-US" dirty="0"/>
                  <a:t> </a:t>
                </a:r>
                <a:r>
                  <a:rPr lang="en-US" altLang="zh-CN" dirty="0"/>
                  <a:t>QC</a:t>
                </a:r>
                <a:r>
                  <a:rPr lang="zh-CN" altLang="en-US" dirty="0"/>
                  <a:t> </a:t>
                </a:r>
                <a:r>
                  <a:rPr lang="en-US" altLang="zh-CN" dirty="0"/>
                  <a:t>algorithms.</a:t>
                </a:r>
                <a:endParaRPr lang="en-GB" dirty="0"/>
              </a:p>
            </p:txBody>
          </p:sp>
        </mc:Choice>
        <mc:Fallback xmlns="">
          <p:sp>
            <p:nvSpPr>
              <p:cNvPr id="19" name="Content Placeholder 18">
                <a:extLst>
                  <a:ext uri="{FF2B5EF4-FFF2-40B4-BE49-F238E27FC236}">
                    <a16:creationId xmlns:a16="http://schemas.microsoft.com/office/drawing/2014/main" id="{C70B0F06-C1FF-1C34-22F1-7E042F6B3859}"/>
                  </a:ext>
                </a:extLst>
              </p:cNvPr>
              <p:cNvSpPr>
                <a:spLocks noGrp="1" noRot="1" noChangeAspect="1" noMove="1" noResize="1" noEditPoints="1" noAdjustHandles="1" noChangeArrowheads="1" noChangeShapeType="1" noTextEdit="1"/>
              </p:cNvSpPr>
              <p:nvPr>
                <p:ph idx="1"/>
              </p:nvPr>
            </p:nvSpPr>
            <p:spPr>
              <a:blipFill>
                <a:blip r:embed="rId4"/>
                <a:stretch>
                  <a:fillRect l="-965" t="-3488"/>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7D5592B9-D42F-B161-4C2C-21FDBB93A7F0}"/>
              </a:ext>
            </a:extLst>
          </p:cNvPr>
          <p:cNvSpPr>
            <a:spLocks noGrp="1"/>
          </p:cNvSpPr>
          <p:nvPr>
            <p:ph type="sldNum" sz="quarter" idx="12"/>
          </p:nvPr>
        </p:nvSpPr>
        <p:spPr/>
        <p:txBody>
          <a:bodyPr/>
          <a:lstStyle/>
          <a:p>
            <a:fld id="{D50EBCAD-E923-4A4A-9845-BD15ACBF54F3}" type="slidenum">
              <a:rPr lang="en-GB" smtClean="0"/>
              <a:t>6</a:t>
            </a:fld>
            <a:endParaRPr lang="en-GB"/>
          </a:p>
        </p:txBody>
      </p:sp>
    </p:spTree>
    <p:custDataLst>
      <p:tags r:id="rId1"/>
    </p:custDataLst>
    <p:extLst>
      <p:ext uri="{BB962C8B-B14F-4D97-AF65-F5344CB8AC3E}">
        <p14:creationId xmlns:p14="http://schemas.microsoft.com/office/powerpoint/2010/main" val="351474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66F62-F13E-79BC-8E75-B4C58D2CD0DA}"/>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C69958E1-C9C8-388C-244B-7976C4DCC75E}"/>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FFF55F9-18AA-51E8-E5B3-694C8C9CFE6D}"/>
              </a:ext>
            </a:extLst>
          </p:cNvPr>
          <p:cNvSpPr>
            <a:spLocks noGrp="1"/>
          </p:cNvSpPr>
          <p:nvPr>
            <p:ph type="title"/>
          </p:nvPr>
        </p:nvSpPr>
        <p:spPr>
          <a:xfrm>
            <a:off x="269822" y="-3201"/>
            <a:ext cx="10245777" cy="1019331"/>
          </a:xfrm>
        </p:spPr>
        <p:txBody>
          <a:bodyPr>
            <a:normAutofit/>
          </a:bodyPr>
          <a:lstStyle/>
          <a:p>
            <a:r>
              <a:rPr lang="en-US" altLang="zh-CN" dirty="0">
                <a:solidFill>
                  <a:schemeClr val="bg1"/>
                </a:solidFill>
              </a:rPr>
              <a:t>QEC</a:t>
            </a:r>
            <a:r>
              <a:rPr lang="zh-CN" altLang="en-US" dirty="0">
                <a:solidFill>
                  <a:schemeClr val="bg1"/>
                </a:solidFill>
              </a:rPr>
              <a:t> </a:t>
            </a:r>
            <a:r>
              <a:rPr lang="en-US" altLang="zh-CN" dirty="0">
                <a:solidFill>
                  <a:schemeClr val="bg1"/>
                </a:solidFill>
              </a:rPr>
              <a:t>and</a:t>
            </a:r>
            <a:r>
              <a:rPr lang="zh-CN" altLang="en-US" dirty="0">
                <a:solidFill>
                  <a:schemeClr val="bg1"/>
                </a:solidFill>
              </a:rPr>
              <a:t> </a:t>
            </a:r>
            <a:r>
              <a:rPr lang="en-US" altLang="zh-CN" dirty="0">
                <a:solidFill>
                  <a:schemeClr val="bg1"/>
                </a:solidFill>
              </a:rPr>
              <a:t>Lattice</a:t>
            </a:r>
            <a:r>
              <a:rPr lang="zh-CN" altLang="en-US" dirty="0">
                <a:solidFill>
                  <a:schemeClr val="bg1"/>
                </a:solidFill>
              </a:rPr>
              <a:t> </a:t>
            </a:r>
            <a:r>
              <a:rPr lang="en-US" altLang="zh-CN" dirty="0">
                <a:solidFill>
                  <a:schemeClr val="bg1"/>
                </a:solidFill>
              </a:rPr>
              <a:t>Gauge</a:t>
            </a:r>
            <a:r>
              <a:rPr lang="zh-CN" altLang="en-US" dirty="0">
                <a:solidFill>
                  <a:schemeClr val="bg1"/>
                </a:solidFill>
              </a:rPr>
              <a:t> </a:t>
            </a:r>
            <a:r>
              <a:rPr lang="en-US" altLang="zh-CN" dirty="0">
                <a:solidFill>
                  <a:schemeClr val="bg1"/>
                </a:solidFill>
              </a:rPr>
              <a:t>Theory</a:t>
            </a:r>
            <a:endParaRPr lang="en-GB" dirty="0">
              <a:solidFill>
                <a:schemeClr val="bg1"/>
              </a:solidFill>
            </a:endParaRPr>
          </a:p>
        </p:txBody>
      </p:sp>
      <mc:AlternateContent xmlns:mc="http://schemas.openxmlformats.org/markup-compatibility/2006" xmlns:a14="http://schemas.microsoft.com/office/drawing/2010/main">
        <mc:Choice Requires="a14">
          <p:sp>
            <p:nvSpPr>
              <p:cNvPr id="19" name="Content Placeholder 18">
                <a:extLst>
                  <a:ext uri="{FF2B5EF4-FFF2-40B4-BE49-F238E27FC236}">
                    <a16:creationId xmlns:a16="http://schemas.microsoft.com/office/drawing/2014/main" id="{D4574352-4020-8B16-7572-60E4E29EECA2}"/>
                  </a:ext>
                </a:extLst>
              </p:cNvPr>
              <p:cNvSpPr>
                <a:spLocks noGrp="1"/>
              </p:cNvSpPr>
              <p:nvPr>
                <p:ph idx="1"/>
              </p:nvPr>
            </p:nvSpPr>
            <p:spPr/>
            <p:txBody>
              <a:bodyPr/>
              <a:lstStyle/>
              <a:p>
                <a:pPr>
                  <a:buClr>
                    <a:schemeClr val="tx1"/>
                  </a:buClr>
                </a:pPr>
                <a:r>
                  <a:rPr lang="en-US" altLang="zh-CN" dirty="0"/>
                  <a:t>Surface</a:t>
                </a:r>
                <a:r>
                  <a:rPr lang="zh-CN" altLang="en-US" dirty="0"/>
                  <a:t> </a:t>
                </a:r>
                <a:r>
                  <a:rPr lang="en-US" altLang="zh-CN" dirty="0"/>
                  <a:t>code</a:t>
                </a:r>
                <a:r>
                  <a:rPr lang="zh-CN" altLang="en-US" dirty="0"/>
                  <a:t> </a:t>
                </a:r>
                <a:r>
                  <a:rPr lang="en-US" altLang="zh-CN" dirty="0"/>
                  <a:t>originates</a:t>
                </a:r>
                <a:r>
                  <a:rPr lang="zh-CN" altLang="en-US" dirty="0"/>
                  <a:t> </a:t>
                </a:r>
                <a:r>
                  <a:rPr lang="en-US" altLang="zh-CN" dirty="0"/>
                  <a:t>from</a:t>
                </a:r>
                <a:r>
                  <a:rPr lang="zh-CN" altLang="en-US" dirty="0"/>
                  <a:t> </a:t>
                </a:r>
                <a:r>
                  <a:rPr lang="en-US" altLang="zh-CN" dirty="0"/>
                  <a:t>a</a:t>
                </a:r>
                <a:r>
                  <a:rPr lang="zh-CN" altLang="en-US" dirty="0"/>
                  <a:t> </a:t>
                </a:r>
                <a:r>
                  <a:rPr lang="en-US" altLang="zh-CN" dirty="0"/>
                  <a:t>model</a:t>
                </a:r>
                <a:r>
                  <a:rPr lang="zh-CN" altLang="en-US" dirty="0"/>
                  <a:t> </a:t>
                </a:r>
                <a:r>
                  <a:rPr lang="en-US" altLang="zh-CN" dirty="0"/>
                  <a:t>in</a:t>
                </a:r>
                <a:r>
                  <a:rPr lang="zh-CN" altLang="en-US" dirty="0"/>
                  <a:t> </a:t>
                </a:r>
                <a:r>
                  <a:rPr lang="en-US" altLang="zh-CN" dirty="0"/>
                  <a:t>the</a:t>
                </a:r>
                <a:r>
                  <a:rPr lang="zh-CN" altLang="en-US" dirty="0"/>
                  <a:t> </a:t>
                </a:r>
                <a14:m>
                  <m:oMath xmlns:m="http://schemas.openxmlformats.org/officeDocument/2006/math">
                    <m:sSub>
                      <m:sSubPr>
                        <m:ctrlPr>
                          <a:rPr lang="en-US" altLang="zh-CN" b="0" i="1" smtClean="0">
                            <a:latin typeface="Cambria Math" panose="02040503050406030204" pitchFamily="18" charset="0"/>
                            <a:ea typeface="Cambria Math" panose="02040503050406030204" pitchFamily="18" charset="0"/>
                          </a:rPr>
                        </m:ctrlPr>
                      </m:sSubPr>
                      <m:e>
                        <m:r>
                          <a:rPr lang="en-US" altLang="zh-CN" i="1" smtClean="0">
                            <a:latin typeface="Cambria Math" panose="02040503050406030204" pitchFamily="18" charset="0"/>
                            <a:ea typeface="Cambria Math" panose="02040503050406030204" pitchFamily="18" charset="0"/>
                          </a:rPr>
                          <m:t>ℤ</m:t>
                        </m:r>
                      </m:e>
                      <m:sub>
                        <m:r>
                          <a:rPr lang="en-US" altLang="zh-CN" b="0" i="1" smtClean="0">
                            <a:latin typeface="Cambria Math" panose="02040503050406030204" pitchFamily="18" charset="0"/>
                            <a:ea typeface="Cambria Math" panose="02040503050406030204" pitchFamily="18" charset="0"/>
                          </a:rPr>
                          <m:t>2</m:t>
                        </m:r>
                      </m:sub>
                    </m:sSub>
                  </m:oMath>
                </a14:m>
                <a:r>
                  <a:rPr lang="zh-CN" altLang="en-US" dirty="0"/>
                  <a:t> </a:t>
                </a:r>
                <a:r>
                  <a:rPr lang="en-GB" altLang="zh-CN" dirty="0"/>
                  <a:t>Lattice Gauge Theory</a:t>
                </a:r>
                <a:r>
                  <a:rPr lang="en-US" altLang="zh-CN" dirty="0"/>
                  <a:t>,</a:t>
                </a:r>
                <a:r>
                  <a:rPr lang="zh-CN" altLang="en-US" dirty="0"/>
                  <a:t> </a:t>
                </a:r>
                <a:r>
                  <a:rPr lang="en-US" altLang="zh-CN" dirty="0"/>
                  <a:t>with</a:t>
                </a:r>
                <a:r>
                  <a:rPr lang="zh-CN" altLang="en-US" dirty="0"/>
                  <a:t> </a:t>
                </a:r>
                <a:r>
                  <a:rPr lang="en-US" altLang="zh-CN" dirty="0"/>
                  <a:t>the</a:t>
                </a:r>
                <a:r>
                  <a:rPr lang="zh-CN" altLang="en-US" dirty="0"/>
                  <a:t> </a:t>
                </a:r>
                <a:r>
                  <a:rPr lang="en-US" altLang="zh-CN" dirty="0"/>
                  <a:t>gauge</a:t>
                </a:r>
                <a:r>
                  <a:rPr lang="zh-CN" altLang="en-US" dirty="0"/>
                  <a:t> </a:t>
                </a:r>
                <a:r>
                  <a:rPr lang="en-US" altLang="zh-CN" dirty="0"/>
                  <a:t>symmetry</a:t>
                </a:r>
                <a:r>
                  <a:rPr lang="zh-CN" altLang="en-US" dirty="0"/>
                  <a:t> </a:t>
                </a:r>
                <a:r>
                  <a:rPr lang="en-US" altLang="zh-CN" dirty="0"/>
                  <a:t>constraints</a:t>
                </a:r>
                <a:r>
                  <a:rPr lang="zh-CN" altLang="en-US" dirty="0"/>
                  <a:t> </a:t>
                </a:r>
                <a:r>
                  <a:rPr lang="en-US" altLang="zh-CN" dirty="0"/>
                  <a:t>mapped</a:t>
                </a:r>
                <a:r>
                  <a:rPr lang="zh-CN" altLang="en-US" dirty="0"/>
                  <a:t> </a:t>
                </a:r>
                <a:r>
                  <a:rPr lang="en-US" altLang="zh-CN" dirty="0"/>
                  <a:t>to</a:t>
                </a:r>
                <a:r>
                  <a:rPr lang="zh-CN" altLang="en-US" dirty="0"/>
                  <a:t> </a:t>
                </a:r>
                <a:r>
                  <a:rPr lang="en-US" altLang="zh-CN" dirty="0"/>
                  <a:t>the</a:t>
                </a:r>
                <a:r>
                  <a:rPr lang="zh-CN" altLang="en-US" dirty="0"/>
                  <a:t> </a:t>
                </a:r>
                <a:r>
                  <a:rPr lang="en-US" altLang="zh-CN" dirty="0"/>
                  <a:t>X</a:t>
                </a:r>
                <a:r>
                  <a:rPr lang="zh-CN" altLang="en-US" dirty="0"/>
                  <a:t> </a:t>
                </a:r>
                <a:r>
                  <a:rPr lang="en-US" altLang="zh-CN" dirty="0"/>
                  <a:t>checks</a:t>
                </a:r>
                <a:r>
                  <a:rPr lang="zh-CN" altLang="en-US" dirty="0"/>
                  <a:t> </a:t>
                </a:r>
                <a:r>
                  <a:rPr lang="en-US" altLang="zh-CN" dirty="0"/>
                  <a:t>(Z</a:t>
                </a:r>
                <a:r>
                  <a:rPr lang="zh-CN" altLang="en-US" dirty="0"/>
                  <a:t> </a:t>
                </a:r>
                <a:r>
                  <a:rPr lang="en-US" altLang="zh-CN" dirty="0"/>
                  <a:t>checks</a:t>
                </a:r>
                <a:r>
                  <a:rPr lang="zh-CN" altLang="en-US" dirty="0"/>
                  <a:t> </a:t>
                </a:r>
                <a:r>
                  <a:rPr lang="en-US" altLang="zh-CN" dirty="0"/>
                  <a:t>are</a:t>
                </a:r>
                <a:r>
                  <a:rPr lang="zh-CN" altLang="en-US" dirty="0"/>
                  <a:t> </a:t>
                </a:r>
                <a:r>
                  <a:rPr lang="en-US" altLang="zh-CN" dirty="0"/>
                  <a:t>zero</a:t>
                </a:r>
                <a:r>
                  <a:rPr lang="zh-CN" altLang="en-US" dirty="0"/>
                  <a:t> </a:t>
                </a:r>
                <a:r>
                  <a:rPr lang="en-US" altLang="zh-CN" dirty="0"/>
                  <a:t>flux</a:t>
                </a:r>
                <a:r>
                  <a:rPr lang="zh-CN" altLang="en-US" dirty="0"/>
                  <a:t> </a:t>
                </a:r>
                <a:r>
                  <a:rPr lang="en-US" altLang="zh-CN" dirty="0"/>
                  <a:t>constraints).</a:t>
                </a:r>
              </a:p>
              <a:p>
                <a:r>
                  <a:rPr lang="en-GB" dirty="0"/>
                  <a:t>LGTs </a:t>
                </a:r>
                <a:r>
                  <a:rPr lang="en-US" altLang="zh-CN" dirty="0"/>
                  <a:t>Simulation</a:t>
                </a:r>
                <a:r>
                  <a:rPr lang="zh-CN" altLang="en-US" dirty="0"/>
                  <a:t> </a:t>
                </a:r>
                <a:r>
                  <a:rPr lang="en-US" altLang="zh-CN" dirty="0">
                    <a:sym typeface="Wingdings" pitchFamily="2" charset="2"/>
                  </a:rPr>
                  <a:t></a:t>
                </a:r>
                <a:r>
                  <a:rPr lang="zh-CN" altLang="en-US" dirty="0">
                    <a:sym typeface="Wingdings" pitchFamily="2" charset="2"/>
                  </a:rPr>
                  <a:t> </a:t>
                </a:r>
                <a:r>
                  <a:rPr lang="en-US" altLang="zh-CN" dirty="0">
                    <a:sym typeface="Wingdings" pitchFamily="2" charset="2"/>
                  </a:rPr>
                  <a:t>natural</a:t>
                </a:r>
                <a:r>
                  <a:rPr lang="zh-CN" altLang="en-US" dirty="0">
                    <a:sym typeface="Wingdings" pitchFamily="2" charset="2"/>
                  </a:rPr>
                  <a:t> </a:t>
                </a:r>
                <a:r>
                  <a:rPr lang="en-GB" dirty="0"/>
                  <a:t>physical local </a:t>
                </a:r>
                <a:r>
                  <a:rPr lang="en-GB" dirty="0" err="1"/>
                  <a:t>symmetr</a:t>
                </a:r>
                <a:r>
                  <a:rPr lang="en-US" altLang="zh-CN" dirty="0" err="1"/>
                  <a:t>ies</a:t>
                </a:r>
                <a:r>
                  <a:rPr lang="zh-CN" altLang="en-US" dirty="0"/>
                  <a:t> </a:t>
                </a:r>
                <a:r>
                  <a:rPr lang="en-US" altLang="zh-CN" dirty="0">
                    <a:sym typeface="Wingdings" pitchFamily="2" charset="2"/>
                  </a:rPr>
                  <a:t></a:t>
                </a:r>
                <a:r>
                  <a:rPr lang="zh-CN" altLang="en-US" dirty="0">
                    <a:sym typeface="Wingdings" pitchFamily="2" charset="2"/>
                  </a:rPr>
                  <a:t> </a:t>
                </a:r>
                <a:r>
                  <a:rPr lang="en-US" altLang="zh-CN" dirty="0">
                    <a:sym typeface="Wingdings" pitchFamily="2" charset="2"/>
                  </a:rPr>
                  <a:t>use</a:t>
                </a:r>
                <a:r>
                  <a:rPr lang="zh-CN" altLang="en-US" dirty="0">
                    <a:sym typeface="Wingdings" pitchFamily="2" charset="2"/>
                  </a:rPr>
                  <a:t> </a:t>
                </a:r>
                <a:r>
                  <a:rPr lang="en-US" altLang="zh-CN" dirty="0">
                    <a:sym typeface="Wingdings" pitchFamily="2" charset="2"/>
                  </a:rPr>
                  <a:t>them</a:t>
                </a:r>
                <a:r>
                  <a:rPr lang="zh-CN" altLang="en-US" dirty="0">
                    <a:sym typeface="Wingdings" pitchFamily="2" charset="2"/>
                  </a:rPr>
                  <a:t> </a:t>
                </a:r>
                <a:r>
                  <a:rPr lang="en-US" altLang="zh-CN" dirty="0">
                    <a:sym typeface="Wingdings" pitchFamily="2" charset="2"/>
                  </a:rPr>
                  <a:t>as</a:t>
                </a:r>
                <a:r>
                  <a:rPr lang="zh-CN" altLang="en-US" dirty="0">
                    <a:sym typeface="Wingdings" pitchFamily="2" charset="2"/>
                  </a:rPr>
                  <a:t> </a:t>
                </a:r>
                <a:r>
                  <a:rPr lang="en-US" altLang="zh-CN" dirty="0" err="1">
                    <a:sym typeface="Wingdings" pitchFamily="2" charset="2"/>
                  </a:rPr>
                  <a:t>stabiliser</a:t>
                </a:r>
                <a:r>
                  <a:rPr lang="zh-CN" altLang="en-US" dirty="0">
                    <a:sym typeface="Wingdings" pitchFamily="2" charset="2"/>
                  </a:rPr>
                  <a:t> </a:t>
                </a:r>
                <a:r>
                  <a:rPr lang="en-US" altLang="zh-CN" dirty="0">
                    <a:sym typeface="Wingdings" pitchFamily="2" charset="2"/>
                  </a:rPr>
                  <a:t>checks</a:t>
                </a:r>
                <a:endParaRPr lang="en-GB" dirty="0"/>
              </a:p>
              <a:p>
                <a:pPr>
                  <a:buClr>
                    <a:schemeClr val="tx1"/>
                  </a:buClr>
                </a:pPr>
                <a:r>
                  <a:rPr lang="en-GB" dirty="0" err="1"/>
                  <a:t>npj</a:t>
                </a:r>
                <a:r>
                  <a:rPr lang="en-GB" dirty="0"/>
                  <a:t> Quantum Information (2023) 9:41</a:t>
                </a:r>
                <a:r>
                  <a:rPr lang="zh-CN" altLang="en-US" dirty="0"/>
                  <a:t> </a:t>
                </a:r>
                <a:r>
                  <a:rPr lang="en-US" altLang="zh-CN" dirty="0"/>
                  <a:t>and</a:t>
                </a:r>
                <a:r>
                  <a:rPr lang="zh-CN" altLang="en-US" dirty="0"/>
                  <a:t> </a:t>
                </a:r>
                <a:r>
                  <a:rPr lang="en-GB" altLang="zh-CN" dirty="0" err="1"/>
                  <a:t>arxiv</a:t>
                </a:r>
                <a:r>
                  <a:rPr lang="en-US" altLang="zh-CN" dirty="0"/>
                  <a:t>:</a:t>
                </a:r>
                <a:r>
                  <a:rPr lang="en-GB" altLang="zh-CN" dirty="0"/>
                  <a:t>2405.19293</a:t>
                </a:r>
                <a:r>
                  <a:rPr lang="en-US" altLang="zh-CN" dirty="0"/>
                  <a:t>:</a:t>
                </a:r>
              </a:p>
              <a:p>
                <a:pPr lvl="1">
                  <a:buClr>
                    <a:schemeClr val="tx1"/>
                  </a:buClr>
                </a:pPr>
                <a:r>
                  <a:rPr lang="en-US" altLang="zh-CN" sz="2800" dirty="0"/>
                  <a:t>Map</a:t>
                </a:r>
                <a:r>
                  <a:rPr lang="zh-CN" altLang="en-US" sz="2800" dirty="0"/>
                  <a:t> </a:t>
                </a:r>
                <a:r>
                  <a:rPr lang="en-US" altLang="zh-CN" sz="2800" dirty="0"/>
                  <a:t>gauge</a:t>
                </a:r>
                <a:r>
                  <a:rPr lang="zh-CN" altLang="en-US" sz="2800" dirty="0"/>
                  <a:t> </a:t>
                </a:r>
                <a:r>
                  <a:rPr lang="en-US" altLang="zh-CN" sz="2800" dirty="0"/>
                  <a:t>symmetry</a:t>
                </a:r>
                <a:r>
                  <a:rPr lang="zh-CN" altLang="en-US" sz="2800" dirty="0"/>
                  <a:t> </a:t>
                </a:r>
                <a:r>
                  <a:rPr lang="en-US" altLang="zh-CN" sz="2800" dirty="0"/>
                  <a:t>constraints</a:t>
                </a:r>
                <a:r>
                  <a:rPr lang="zh-CN" altLang="en-US" sz="2800" dirty="0"/>
                  <a:t> </a:t>
                </a:r>
                <a:r>
                  <a:rPr lang="en-US" altLang="zh-CN" sz="2800" dirty="0"/>
                  <a:t>in</a:t>
                </a:r>
                <a:r>
                  <a:rPr lang="zh-CN" altLang="en-US" sz="2800" dirty="0"/>
                  <a:t> </a:t>
                </a:r>
                <a:r>
                  <a:rPr lang="en-US" altLang="zh-CN" sz="2800" dirty="0"/>
                  <a:t>some</a:t>
                </a:r>
                <a:r>
                  <a:rPr lang="zh-CN" altLang="en-US" sz="2800" dirty="0"/>
                  <a:t> </a:t>
                </a:r>
                <a:r>
                  <a:rPr lang="en-US" altLang="zh-CN" sz="2800" dirty="0"/>
                  <a:t>LGT</a:t>
                </a:r>
                <a:r>
                  <a:rPr lang="zh-CN" altLang="en-US" sz="2800" dirty="0"/>
                  <a:t> </a:t>
                </a:r>
                <a:r>
                  <a:rPr lang="en-US" altLang="zh-CN" sz="2800" dirty="0"/>
                  <a:t>model</a:t>
                </a:r>
                <a:r>
                  <a:rPr lang="zh-CN" altLang="en-US" sz="2800" dirty="0"/>
                  <a:t> </a:t>
                </a:r>
                <a:r>
                  <a:rPr lang="en-US" altLang="zh-CN" sz="2800" dirty="0"/>
                  <a:t>to</a:t>
                </a:r>
                <a:r>
                  <a:rPr lang="zh-CN" altLang="en-US" sz="2800" dirty="0"/>
                  <a:t> </a:t>
                </a:r>
                <a:r>
                  <a:rPr lang="en-US" altLang="zh-CN" sz="2800" dirty="0"/>
                  <a:t>Z</a:t>
                </a:r>
                <a:r>
                  <a:rPr lang="zh-CN" altLang="en-US" sz="2800" dirty="0"/>
                  <a:t> </a:t>
                </a:r>
                <a:r>
                  <a:rPr lang="en-US" altLang="zh-CN" sz="2800" dirty="0"/>
                  <a:t>checks.</a:t>
                </a:r>
                <a:r>
                  <a:rPr lang="zh-CN" altLang="en-US" sz="2800" dirty="0"/>
                  <a:t> </a:t>
                </a:r>
                <a:endParaRPr lang="en-GB" altLang="zh-CN" sz="2800" dirty="0"/>
              </a:p>
              <a:p>
                <a:pPr lvl="1">
                  <a:buClr>
                    <a:schemeClr val="tx1"/>
                  </a:buClr>
                </a:pPr>
                <a:r>
                  <a:rPr lang="en-US" altLang="zh-CN" sz="2800" dirty="0"/>
                  <a:t>Concatenating</a:t>
                </a:r>
                <a:r>
                  <a:rPr lang="zh-CN" altLang="en-US" sz="2800" dirty="0"/>
                  <a:t> </a:t>
                </a:r>
                <a:r>
                  <a:rPr lang="en-US" altLang="zh-CN" sz="2800" dirty="0"/>
                  <a:t>a</a:t>
                </a:r>
                <a:r>
                  <a:rPr lang="zh-CN" altLang="en-US" sz="2800" dirty="0"/>
                  <a:t> </a:t>
                </a:r>
                <a:r>
                  <a:rPr lang="en-US" altLang="zh-CN" sz="2800" dirty="0"/>
                  <a:t>phase-flip</a:t>
                </a:r>
                <a:r>
                  <a:rPr lang="zh-CN" altLang="en-US" sz="2800" dirty="0"/>
                  <a:t> </a:t>
                </a:r>
                <a:r>
                  <a:rPr lang="en-US" altLang="zh-CN" sz="2800" dirty="0"/>
                  <a:t>code</a:t>
                </a:r>
                <a:r>
                  <a:rPr lang="zh-CN" altLang="en-US" sz="2800" dirty="0"/>
                  <a:t> </a:t>
                </a:r>
                <a:r>
                  <a:rPr lang="en-US" altLang="zh-CN" sz="2800" dirty="0"/>
                  <a:t>underneath</a:t>
                </a:r>
                <a:r>
                  <a:rPr lang="zh-CN" altLang="en-US" sz="2800" dirty="0"/>
                  <a:t> </a:t>
                </a:r>
                <a:r>
                  <a:rPr lang="en-US" altLang="zh-CN" sz="2800" dirty="0"/>
                  <a:t>will</a:t>
                </a:r>
                <a:r>
                  <a:rPr lang="zh-CN" altLang="en-US" sz="2800" dirty="0"/>
                  <a:t> </a:t>
                </a:r>
                <a:r>
                  <a:rPr lang="en-US" altLang="zh-CN" sz="2800" dirty="0"/>
                  <a:t>enable the correction</a:t>
                </a:r>
                <a:r>
                  <a:rPr lang="zh-CN" altLang="en-US" sz="2800" dirty="0"/>
                  <a:t> </a:t>
                </a:r>
                <a:r>
                  <a:rPr lang="en-US" altLang="zh-CN" sz="2800" dirty="0"/>
                  <a:t>of</a:t>
                </a:r>
                <a:r>
                  <a:rPr lang="zh-CN" altLang="en-US" sz="2800" dirty="0"/>
                  <a:t> </a:t>
                </a:r>
                <a:r>
                  <a:rPr lang="en-US" altLang="zh-CN" sz="2800" dirty="0"/>
                  <a:t>arbitrary</a:t>
                </a:r>
                <a:r>
                  <a:rPr lang="zh-CN" altLang="en-US" sz="2800" dirty="0"/>
                  <a:t> </a:t>
                </a:r>
                <a:r>
                  <a:rPr lang="en-US" altLang="zh-CN" sz="2800" dirty="0"/>
                  <a:t>single-qubit</a:t>
                </a:r>
                <a:r>
                  <a:rPr lang="zh-CN" altLang="en-US" sz="2800" dirty="0"/>
                  <a:t> </a:t>
                </a:r>
                <a:r>
                  <a:rPr lang="en-US" altLang="zh-CN" sz="2800" dirty="0"/>
                  <a:t>errors.</a:t>
                </a:r>
                <a:r>
                  <a:rPr lang="zh-CN" altLang="en-US" sz="2800" dirty="0"/>
                  <a:t> </a:t>
                </a:r>
                <a:endParaRPr lang="en-GB" sz="2800" dirty="0"/>
              </a:p>
              <a:p>
                <a:pPr marL="0" indent="0">
                  <a:buClr>
                    <a:schemeClr val="tx1"/>
                  </a:buClr>
                  <a:buNone/>
                </a:pPr>
                <a:endParaRPr lang="en-GB" dirty="0"/>
              </a:p>
            </p:txBody>
          </p:sp>
        </mc:Choice>
        <mc:Fallback xmlns="">
          <p:sp>
            <p:nvSpPr>
              <p:cNvPr id="19" name="Content Placeholder 18">
                <a:extLst>
                  <a:ext uri="{FF2B5EF4-FFF2-40B4-BE49-F238E27FC236}">
                    <a16:creationId xmlns:a16="http://schemas.microsoft.com/office/drawing/2014/main" id="{D4574352-4020-8B16-7572-60E4E29EECA2}"/>
                  </a:ext>
                </a:extLst>
              </p:cNvPr>
              <p:cNvSpPr>
                <a:spLocks noGrp="1" noRot="1" noChangeAspect="1" noMove="1" noResize="1" noEditPoints="1" noAdjustHandles="1" noChangeArrowheads="1" noChangeShapeType="1" noTextEdit="1"/>
              </p:cNvSpPr>
              <p:nvPr>
                <p:ph idx="1"/>
              </p:nvPr>
            </p:nvSpPr>
            <p:spPr>
              <a:blipFill>
                <a:blip r:embed="rId4"/>
                <a:stretch>
                  <a:fillRect l="-1086" t="-2326"/>
                </a:stretch>
              </a:blipFill>
            </p:spPr>
            <p:txBody>
              <a:bodyPr/>
              <a:lstStyle/>
              <a:p>
                <a:r>
                  <a:rPr lang="en-GB">
                    <a:noFill/>
                  </a:rPr>
                  <a:t> </a:t>
                </a:r>
              </a:p>
            </p:txBody>
          </p:sp>
        </mc:Fallback>
      </mc:AlternateContent>
      <p:sp>
        <p:nvSpPr>
          <p:cNvPr id="3" name="Slide Number Placeholder 2">
            <a:extLst>
              <a:ext uri="{FF2B5EF4-FFF2-40B4-BE49-F238E27FC236}">
                <a16:creationId xmlns:a16="http://schemas.microsoft.com/office/drawing/2014/main" id="{2D9BC75B-4D8A-1AF4-9A72-C53D726D628D}"/>
              </a:ext>
            </a:extLst>
          </p:cNvPr>
          <p:cNvSpPr>
            <a:spLocks noGrp="1"/>
          </p:cNvSpPr>
          <p:nvPr>
            <p:ph type="sldNum" sz="quarter" idx="12"/>
          </p:nvPr>
        </p:nvSpPr>
        <p:spPr/>
        <p:txBody>
          <a:bodyPr/>
          <a:lstStyle/>
          <a:p>
            <a:fld id="{D50EBCAD-E923-4A4A-9845-BD15ACBF54F3}" type="slidenum">
              <a:rPr lang="en-GB" smtClean="0"/>
              <a:t>7</a:t>
            </a:fld>
            <a:endParaRPr lang="en-GB"/>
          </a:p>
        </p:txBody>
      </p:sp>
    </p:spTree>
    <p:custDataLst>
      <p:tags r:id="rId1"/>
    </p:custDataLst>
    <p:extLst>
      <p:ext uri="{BB962C8B-B14F-4D97-AF65-F5344CB8AC3E}">
        <p14:creationId xmlns:p14="http://schemas.microsoft.com/office/powerpoint/2010/main" val="878705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DE9A7B-7C86-63C3-7251-C8B0EB28599C}"/>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9580D67B-C7B4-CD4E-5950-26813C177D75}"/>
              </a:ext>
            </a:extLst>
          </p:cNvPr>
          <p:cNvSpPr/>
          <p:nvPr/>
        </p:nvSpPr>
        <p:spPr>
          <a:xfrm>
            <a:off x="0" y="0"/>
            <a:ext cx="12192000" cy="10193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625F310-9EDC-135B-C9C5-BBBED14E7CF2}"/>
              </a:ext>
            </a:extLst>
          </p:cNvPr>
          <p:cNvSpPr>
            <a:spLocks noGrp="1"/>
          </p:cNvSpPr>
          <p:nvPr>
            <p:ph type="title"/>
          </p:nvPr>
        </p:nvSpPr>
        <p:spPr>
          <a:xfrm>
            <a:off x="269822" y="-3201"/>
            <a:ext cx="10245777" cy="1019331"/>
          </a:xfrm>
        </p:spPr>
        <p:txBody>
          <a:bodyPr>
            <a:normAutofit/>
          </a:bodyPr>
          <a:lstStyle/>
          <a:p>
            <a:r>
              <a:rPr lang="en-US" altLang="zh-CN" dirty="0">
                <a:solidFill>
                  <a:schemeClr val="bg1"/>
                </a:solidFill>
              </a:rPr>
              <a:t>Quantum</a:t>
            </a:r>
            <a:r>
              <a:rPr lang="zh-CN" altLang="en-US" dirty="0">
                <a:solidFill>
                  <a:schemeClr val="bg1"/>
                </a:solidFill>
              </a:rPr>
              <a:t> </a:t>
            </a:r>
            <a:r>
              <a:rPr lang="en-US" altLang="zh-CN" dirty="0">
                <a:solidFill>
                  <a:schemeClr val="bg1"/>
                </a:solidFill>
              </a:rPr>
              <a:t>Error</a:t>
            </a:r>
            <a:r>
              <a:rPr lang="zh-CN" altLang="en-US" dirty="0">
                <a:solidFill>
                  <a:schemeClr val="bg1"/>
                </a:solidFill>
              </a:rPr>
              <a:t> </a:t>
            </a:r>
            <a:r>
              <a:rPr lang="en-US" altLang="zh-CN" dirty="0">
                <a:solidFill>
                  <a:schemeClr val="bg1"/>
                </a:solidFill>
              </a:rPr>
              <a:t>Correction</a:t>
            </a:r>
            <a:endParaRPr lang="en-GB" dirty="0">
              <a:solidFill>
                <a:schemeClr val="bg1"/>
              </a:solidFill>
            </a:endParaRPr>
          </a:p>
        </p:txBody>
      </p:sp>
      <p:sp>
        <p:nvSpPr>
          <p:cNvPr id="19" name="Content Placeholder 18">
            <a:extLst>
              <a:ext uri="{FF2B5EF4-FFF2-40B4-BE49-F238E27FC236}">
                <a16:creationId xmlns:a16="http://schemas.microsoft.com/office/drawing/2014/main" id="{F6961252-2AA7-2F14-2397-A3BD067D04E2}"/>
              </a:ext>
            </a:extLst>
          </p:cNvPr>
          <p:cNvSpPr>
            <a:spLocks noGrp="1"/>
          </p:cNvSpPr>
          <p:nvPr>
            <p:ph idx="1"/>
          </p:nvPr>
        </p:nvSpPr>
        <p:spPr/>
        <p:txBody>
          <a:bodyPr/>
          <a:lstStyle/>
          <a:p>
            <a:pPr>
              <a:buClr>
                <a:schemeClr val="tx1"/>
              </a:buClr>
            </a:pPr>
            <a:r>
              <a:rPr lang="en-GB" sz="3200" dirty="0"/>
              <a:t>Large qubit overhead.</a:t>
            </a:r>
          </a:p>
          <a:p>
            <a:pPr>
              <a:buClr>
                <a:schemeClr val="tx1"/>
              </a:buClr>
            </a:pPr>
            <a:r>
              <a:rPr lang="en-GB" sz="3200" dirty="0"/>
              <a:t>High requirement on gate fidelity.</a:t>
            </a:r>
          </a:p>
          <a:p>
            <a:pPr>
              <a:buClr>
                <a:schemeClr val="tx1"/>
              </a:buClr>
            </a:pPr>
            <a:r>
              <a:rPr lang="en-GB" sz="3200" dirty="0"/>
              <a:t>Logical gates on encoded qubits can be slow.</a:t>
            </a:r>
          </a:p>
          <a:p>
            <a:pPr marL="0" indent="0">
              <a:buClr>
                <a:schemeClr val="tx1"/>
              </a:buClr>
              <a:buNone/>
            </a:pPr>
            <a:endParaRPr lang="en-GB" dirty="0"/>
          </a:p>
        </p:txBody>
      </p:sp>
      <p:sp>
        <p:nvSpPr>
          <p:cNvPr id="3" name="Slide Number Placeholder 2">
            <a:extLst>
              <a:ext uri="{FF2B5EF4-FFF2-40B4-BE49-F238E27FC236}">
                <a16:creationId xmlns:a16="http://schemas.microsoft.com/office/drawing/2014/main" id="{F26395E3-2378-3047-C258-E6281E74A0FB}"/>
              </a:ext>
            </a:extLst>
          </p:cNvPr>
          <p:cNvSpPr>
            <a:spLocks noGrp="1"/>
          </p:cNvSpPr>
          <p:nvPr>
            <p:ph type="sldNum" sz="quarter" idx="12"/>
          </p:nvPr>
        </p:nvSpPr>
        <p:spPr/>
        <p:txBody>
          <a:bodyPr/>
          <a:lstStyle/>
          <a:p>
            <a:fld id="{D50EBCAD-E923-4A4A-9845-BD15ACBF54F3}" type="slidenum">
              <a:rPr lang="en-GB" smtClean="0"/>
              <a:t>8</a:t>
            </a:fld>
            <a:endParaRPr lang="en-GB"/>
          </a:p>
        </p:txBody>
      </p:sp>
    </p:spTree>
    <p:custDataLst>
      <p:tags r:id="rId1"/>
    </p:custDataLst>
    <p:extLst>
      <p:ext uri="{BB962C8B-B14F-4D97-AF65-F5344CB8AC3E}">
        <p14:creationId xmlns:p14="http://schemas.microsoft.com/office/powerpoint/2010/main" val="157909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26F13-ED26-B540-8305-0C4ECEA9A459}"/>
              </a:ext>
            </a:extLst>
          </p:cNvPr>
          <p:cNvSpPr>
            <a:spLocks noGrp="1"/>
          </p:cNvSpPr>
          <p:nvPr>
            <p:ph type="title"/>
          </p:nvPr>
        </p:nvSpPr>
        <p:spPr>
          <a:xfrm>
            <a:off x="269822" y="-3201"/>
            <a:ext cx="10245777" cy="1019331"/>
          </a:xfrm>
        </p:spPr>
        <p:txBody>
          <a:bodyPr/>
          <a:lstStyle/>
          <a:p>
            <a:r>
              <a:rPr lang="en-GB" dirty="0">
                <a:solidFill>
                  <a:schemeClr val="bg1"/>
                </a:solidFill>
              </a:rPr>
              <a:t>Dealing with dangerous errors</a:t>
            </a:r>
          </a:p>
        </p:txBody>
      </p:sp>
      <p:sp>
        <p:nvSpPr>
          <p:cNvPr id="6" name="Content Placeholder 5">
            <a:extLst>
              <a:ext uri="{FF2B5EF4-FFF2-40B4-BE49-F238E27FC236}">
                <a16:creationId xmlns:a16="http://schemas.microsoft.com/office/drawing/2014/main" id="{CEAF19E9-CAA2-EA4F-8AF2-A0D6A885E04C}"/>
              </a:ext>
            </a:extLst>
          </p:cNvPr>
          <p:cNvSpPr>
            <a:spLocks noGrp="1"/>
          </p:cNvSpPr>
          <p:nvPr>
            <p:ph idx="1"/>
          </p:nvPr>
        </p:nvSpPr>
        <p:spPr>
          <a:xfrm>
            <a:off x="914400" y="1932245"/>
            <a:ext cx="9874250" cy="2993510"/>
          </a:xfrm>
        </p:spPr>
        <p:txBody>
          <a:bodyPr>
            <a:normAutofit fontScale="92500"/>
          </a:bodyPr>
          <a:lstStyle/>
          <a:p>
            <a:pPr marL="457200" lvl="1" indent="0" algn="ctr">
              <a:buClr>
                <a:schemeClr val="tx1"/>
              </a:buClr>
              <a:buNone/>
            </a:pPr>
            <a:r>
              <a:rPr lang="en-GB" sz="5400" dirty="0">
                <a:latin typeface="+mj-lt"/>
              </a:rPr>
              <a:t>Is there a </a:t>
            </a:r>
            <a:r>
              <a:rPr lang="en-GB" sz="5400" dirty="0">
                <a:solidFill>
                  <a:schemeClr val="accent2"/>
                </a:solidFill>
                <a:latin typeface="+mj-lt"/>
              </a:rPr>
              <a:t>hardware-efficient</a:t>
            </a:r>
            <a:r>
              <a:rPr lang="en-GB" sz="5400" dirty="0">
                <a:latin typeface="+mj-lt"/>
              </a:rPr>
              <a:t> way to improve the stability of quantum computers </a:t>
            </a:r>
            <a:r>
              <a:rPr lang="en-GB" sz="5400" dirty="0">
                <a:solidFill>
                  <a:schemeClr val="accent2"/>
                </a:solidFill>
                <a:latin typeface="+mj-lt"/>
              </a:rPr>
              <a:t>outside QEC</a:t>
            </a:r>
            <a:r>
              <a:rPr lang="en-GB" sz="5400" dirty="0">
                <a:latin typeface="+mj-lt"/>
              </a:rPr>
              <a:t>?</a:t>
            </a:r>
          </a:p>
          <a:p>
            <a:pPr marL="457200" lvl="1" indent="0" algn="ctr">
              <a:buClr>
                <a:schemeClr val="tx1"/>
              </a:buClr>
              <a:buNone/>
            </a:pPr>
            <a:r>
              <a:rPr lang="en-GB" sz="5400" dirty="0">
                <a:latin typeface="+mj-lt"/>
                <a:sym typeface="Wingdings" pitchFamily="2" charset="2"/>
              </a:rPr>
              <a:t> </a:t>
            </a:r>
            <a:r>
              <a:rPr lang="en-GB" sz="5400" dirty="0">
                <a:solidFill>
                  <a:schemeClr val="accent2"/>
                </a:solidFill>
                <a:latin typeface="+mj-lt"/>
                <a:sym typeface="Wingdings" pitchFamily="2" charset="2"/>
              </a:rPr>
              <a:t>Quantum Error Mitigation (QEM)</a:t>
            </a:r>
            <a:endParaRPr lang="en-GB" sz="5400" dirty="0">
              <a:solidFill>
                <a:schemeClr val="accent2"/>
              </a:solidFill>
              <a:latin typeface="+mj-lt"/>
            </a:endParaRPr>
          </a:p>
          <a:p>
            <a:pPr marL="457200" lvl="1" indent="0" algn="ctr">
              <a:buClr>
                <a:schemeClr val="tx1"/>
              </a:buClr>
              <a:buNone/>
            </a:pPr>
            <a:endParaRPr lang="en-GB" sz="5400" dirty="0">
              <a:latin typeface="+mj-lt"/>
            </a:endParaRPr>
          </a:p>
          <a:p>
            <a:endParaRPr lang="en-GB" sz="5400" dirty="0">
              <a:latin typeface="+mj-lt"/>
            </a:endParaRPr>
          </a:p>
        </p:txBody>
      </p:sp>
      <p:sp>
        <p:nvSpPr>
          <p:cNvPr id="3" name="Slide Number Placeholder 2">
            <a:extLst>
              <a:ext uri="{FF2B5EF4-FFF2-40B4-BE49-F238E27FC236}">
                <a16:creationId xmlns:a16="http://schemas.microsoft.com/office/drawing/2014/main" id="{E6A09326-C0B4-9527-B008-8B265906E743}"/>
              </a:ext>
            </a:extLst>
          </p:cNvPr>
          <p:cNvSpPr>
            <a:spLocks noGrp="1"/>
          </p:cNvSpPr>
          <p:nvPr>
            <p:ph type="sldNum" sz="quarter" idx="12"/>
          </p:nvPr>
        </p:nvSpPr>
        <p:spPr/>
        <p:txBody>
          <a:bodyPr/>
          <a:lstStyle/>
          <a:p>
            <a:fld id="{D50EBCAD-E923-4A4A-9845-BD15ACBF54F3}" type="slidenum">
              <a:rPr lang="en-GB" smtClean="0"/>
              <a:t>9</a:t>
            </a:fld>
            <a:endParaRPr lang="en-GB"/>
          </a:p>
        </p:txBody>
      </p:sp>
      <p:sp>
        <p:nvSpPr>
          <p:cNvPr id="4" name="TextBox 3">
            <a:extLst>
              <a:ext uri="{FF2B5EF4-FFF2-40B4-BE49-F238E27FC236}">
                <a16:creationId xmlns:a16="http://schemas.microsoft.com/office/drawing/2014/main" id="{62F0AFC7-F255-7DBC-96F4-EB2A1B05FC59}"/>
              </a:ext>
            </a:extLst>
          </p:cNvPr>
          <p:cNvSpPr txBox="1"/>
          <p:nvPr/>
        </p:nvSpPr>
        <p:spPr>
          <a:xfrm>
            <a:off x="217187" y="6356350"/>
            <a:ext cx="7250723" cy="369332"/>
          </a:xfrm>
          <a:prstGeom prst="rect">
            <a:avLst/>
          </a:prstGeom>
          <a:noFill/>
        </p:spPr>
        <p:txBody>
          <a:bodyPr wrap="square">
            <a:spAutoFit/>
          </a:bodyPr>
          <a:lstStyle/>
          <a:p>
            <a:r>
              <a:rPr lang="en-GB" sz="1800" dirty="0">
                <a:solidFill>
                  <a:schemeClr val="accent3"/>
                </a:solidFill>
                <a:effectLst/>
                <a:latin typeface="CMR9"/>
              </a:rPr>
              <a:t>Cai </a:t>
            </a:r>
            <a:r>
              <a:rPr lang="en-GB" sz="1800" i="1" dirty="0">
                <a:solidFill>
                  <a:schemeClr val="accent3"/>
                </a:solidFill>
                <a:effectLst/>
                <a:latin typeface="CMR9"/>
              </a:rPr>
              <a:t>et al</a:t>
            </a:r>
            <a:r>
              <a:rPr lang="en-GB" sz="1800" dirty="0">
                <a:solidFill>
                  <a:schemeClr val="accent3"/>
                </a:solidFill>
                <a:effectLst/>
                <a:latin typeface="CMR9"/>
              </a:rPr>
              <a:t>, Quantum error mitigation, Rev. Mod. Phys. </a:t>
            </a:r>
            <a:r>
              <a:rPr lang="en-GB" sz="1800" dirty="0">
                <a:solidFill>
                  <a:schemeClr val="accent3"/>
                </a:solidFill>
                <a:effectLst/>
                <a:latin typeface="CMBX9"/>
              </a:rPr>
              <a:t>95</a:t>
            </a:r>
            <a:r>
              <a:rPr lang="en-GB" sz="1800" dirty="0">
                <a:solidFill>
                  <a:schemeClr val="accent3"/>
                </a:solidFill>
                <a:effectLst/>
                <a:latin typeface="CMR9"/>
              </a:rPr>
              <a:t>, 045005 (2023). </a:t>
            </a:r>
            <a:endParaRPr lang="en-GB" dirty="0">
              <a:solidFill>
                <a:schemeClr val="accent3"/>
              </a:solidFill>
              <a:effectLst/>
            </a:endParaRPr>
          </a:p>
        </p:txBody>
      </p:sp>
    </p:spTree>
    <p:extLst>
      <p:ext uri="{BB962C8B-B14F-4D97-AF65-F5344CB8AC3E}">
        <p14:creationId xmlns:p14="http://schemas.microsoft.com/office/powerpoint/2010/main" val="4132514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3|9.4|4.2|7.3"/>
</p:tagLst>
</file>

<file path=ppt/tags/tag10.xml><?xml version="1.0" encoding="utf-8"?>
<p:tagLst xmlns:a="http://schemas.openxmlformats.org/drawingml/2006/main" xmlns:r="http://schemas.openxmlformats.org/officeDocument/2006/relationships" xmlns:p="http://schemas.openxmlformats.org/presentationml/2006/main">
  <p:tag name="TIMING" val="|20.6|16.9|19.9|7.3"/>
</p:tagLst>
</file>

<file path=ppt/tags/tag11.xml><?xml version="1.0" encoding="utf-8"?>
<p:tagLst xmlns:a="http://schemas.openxmlformats.org/drawingml/2006/main" xmlns:r="http://schemas.openxmlformats.org/officeDocument/2006/relationships" xmlns:p="http://schemas.openxmlformats.org/presentationml/2006/main">
  <p:tag name="TIMING" val="|20.6|16.9|19.9|7.3"/>
</p:tagLst>
</file>

<file path=ppt/tags/tag12.xml><?xml version="1.0" encoding="utf-8"?>
<p:tagLst xmlns:a="http://schemas.openxmlformats.org/drawingml/2006/main" xmlns:r="http://schemas.openxmlformats.org/officeDocument/2006/relationships" xmlns:p="http://schemas.openxmlformats.org/presentationml/2006/main">
  <p:tag name="TIMING" val="|20.6|16.9|19.9|7.3"/>
</p:tagLst>
</file>

<file path=ppt/tags/tag13.xml><?xml version="1.0" encoding="utf-8"?>
<p:tagLst xmlns:a="http://schemas.openxmlformats.org/drawingml/2006/main" xmlns:r="http://schemas.openxmlformats.org/officeDocument/2006/relationships" xmlns:p="http://schemas.openxmlformats.org/presentationml/2006/main">
  <p:tag name="TIMING" val="|11.6|26.6"/>
</p:tagLst>
</file>

<file path=ppt/tags/tag14.xml><?xml version="1.0" encoding="utf-8"?>
<p:tagLst xmlns:a="http://schemas.openxmlformats.org/drawingml/2006/main" xmlns:r="http://schemas.openxmlformats.org/officeDocument/2006/relationships" xmlns:p="http://schemas.openxmlformats.org/presentationml/2006/main">
  <p:tag name="TIMING" val="|20.6|16.9|19.9|7.3"/>
</p:tagLst>
</file>

<file path=ppt/tags/tag15.xml><?xml version="1.0" encoding="utf-8"?>
<p:tagLst xmlns:a="http://schemas.openxmlformats.org/drawingml/2006/main" xmlns:r="http://schemas.openxmlformats.org/officeDocument/2006/relationships" xmlns:p="http://schemas.openxmlformats.org/presentationml/2006/main">
  <p:tag name="TIMING" val="|20.6|16.9|19.9|7.3"/>
</p:tagLst>
</file>

<file path=ppt/tags/tag16.xml><?xml version="1.0" encoding="utf-8"?>
<p:tagLst xmlns:a="http://schemas.openxmlformats.org/drawingml/2006/main" xmlns:r="http://schemas.openxmlformats.org/officeDocument/2006/relationships" xmlns:p="http://schemas.openxmlformats.org/presentationml/2006/main">
  <p:tag name="TIMING" val="|20.6|16.9|19.9|7.3"/>
</p:tagLst>
</file>

<file path=ppt/tags/tag2.xml><?xml version="1.0" encoding="utf-8"?>
<p:tagLst xmlns:a="http://schemas.openxmlformats.org/drawingml/2006/main" xmlns:r="http://schemas.openxmlformats.org/officeDocument/2006/relationships" xmlns:p="http://schemas.openxmlformats.org/presentationml/2006/main">
  <p:tag name="TIMING" val="|10.8|7.5|4.6|3.7"/>
</p:tagLst>
</file>

<file path=ppt/tags/tag3.xml><?xml version="1.0" encoding="utf-8"?>
<p:tagLst xmlns:a="http://schemas.openxmlformats.org/drawingml/2006/main" xmlns:r="http://schemas.openxmlformats.org/officeDocument/2006/relationships" xmlns:p="http://schemas.openxmlformats.org/presentationml/2006/main">
  <p:tag name="TIMING" val="|20.6|16.9|19.9|7.3"/>
</p:tagLst>
</file>

<file path=ppt/tags/tag4.xml><?xml version="1.0" encoding="utf-8"?>
<p:tagLst xmlns:a="http://schemas.openxmlformats.org/drawingml/2006/main" xmlns:r="http://schemas.openxmlformats.org/officeDocument/2006/relationships" xmlns:p="http://schemas.openxmlformats.org/presentationml/2006/main">
  <p:tag name="TIMING" val="|22.7|15.6|5.4|6.1|6.4|0.7|0.6|0.7|2.5"/>
</p:tagLst>
</file>

<file path=ppt/tags/tag5.xml><?xml version="1.0" encoding="utf-8"?>
<p:tagLst xmlns:a="http://schemas.openxmlformats.org/drawingml/2006/main" xmlns:r="http://schemas.openxmlformats.org/officeDocument/2006/relationships" xmlns:p="http://schemas.openxmlformats.org/presentationml/2006/main">
  <p:tag name="TIMING" val="|20.6|16.9|19.9|7.3"/>
</p:tagLst>
</file>

<file path=ppt/tags/tag6.xml><?xml version="1.0" encoding="utf-8"?>
<p:tagLst xmlns:a="http://schemas.openxmlformats.org/drawingml/2006/main" xmlns:r="http://schemas.openxmlformats.org/officeDocument/2006/relationships" xmlns:p="http://schemas.openxmlformats.org/presentationml/2006/main">
  <p:tag name="TIMING" val="|20.6|16.9|19.9|7.3"/>
</p:tagLst>
</file>

<file path=ppt/tags/tag7.xml><?xml version="1.0" encoding="utf-8"?>
<p:tagLst xmlns:a="http://schemas.openxmlformats.org/drawingml/2006/main" xmlns:r="http://schemas.openxmlformats.org/officeDocument/2006/relationships" xmlns:p="http://schemas.openxmlformats.org/presentationml/2006/main">
  <p:tag name="TIMING" val="|20.6|16.9|19.9|7.3"/>
</p:tagLst>
</file>

<file path=ppt/tags/tag8.xml><?xml version="1.0" encoding="utf-8"?>
<p:tagLst xmlns:a="http://schemas.openxmlformats.org/drawingml/2006/main" xmlns:r="http://schemas.openxmlformats.org/officeDocument/2006/relationships" xmlns:p="http://schemas.openxmlformats.org/presentationml/2006/main">
  <p:tag name="TIMING" val="|20.6|16.9|19.9|7.3"/>
</p:tagLst>
</file>

<file path=ppt/tags/tag9.xml><?xml version="1.0" encoding="utf-8"?>
<p:tagLst xmlns:a="http://schemas.openxmlformats.org/drawingml/2006/main" xmlns:r="http://schemas.openxmlformats.org/officeDocument/2006/relationships" xmlns:p="http://schemas.openxmlformats.org/presentationml/2006/main">
  <p:tag name="TIMING" val="|33.8|14|4.4|7.4"/>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yPresentation" id="{03977502-B7C0-3049-B1D0-3A9B767EAC9E}" vid="{436E6CE3-F5A3-F940-80D6-302E5F9D0D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44238</TotalTime>
  <Words>2593</Words>
  <Application>Microsoft Macintosh PowerPoint</Application>
  <PresentationFormat>Widescreen</PresentationFormat>
  <Paragraphs>318</Paragraphs>
  <Slides>35</Slides>
  <Notes>33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-apple-system</vt:lpstr>
      <vt:lpstr>CMBX9</vt:lpstr>
      <vt:lpstr>CMR9</vt:lpstr>
      <vt:lpstr>Arial</vt:lpstr>
      <vt:lpstr>Calibri</vt:lpstr>
      <vt:lpstr>Calibri Light</vt:lpstr>
      <vt:lpstr>Cambria Math</vt:lpstr>
      <vt:lpstr>Wingdings</vt:lpstr>
      <vt:lpstr>Office Theme</vt:lpstr>
      <vt:lpstr>Quantum error suppression</vt:lpstr>
      <vt:lpstr>Where is my quantum computer?</vt:lpstr>
      <vt:lpstr>Classical Error Correction</vt:lpstr>
      <vt:lpstr>Quantum Error Correction (QEC)</vt:lpstr>
      <vt:lpstr>Leading QEC code: Surface Code</vt:lpstr>
      <vt:lpstr>Properties of surface code</vt:lpstr>
      <vt:lpstr>QEC and Lattice Gauge Theory</vt:lpstr>
      <vt:lpstr>Quantum Error Correction</vt:lpstr>
      <vt:lpstr>Dealing with dangerous errors</vt:lpstr>
      <vt:lpstr>Quantum Error Mitigation (QEM)</vt:lpstr>
      <vt:lpstr>Dealing with dangerous errors</vt:lpstr>
      <vt:lpstr>Overall ideas</vt:lpstr>
      <vt:lpstr>Experiment</vt:lpstr>
      <vt:lpstr>Dealing with dangerous errors</vt:lpstr>
      <vt:lpstr>PowerPoint Presentation</vt:lpstr>
      <vt:lpstr>Experiment</vt:lpstr>
      <vt:lpstr>Dealing with dangerous errors</vt:lpstr>
      <vt:lpstr>Motivating Example</vt:lpstr>
      <vt:lpstr>Experimental example</vt:lpstr>
      <vt:lpstr>Many other QEM techniques</vt:lpstr>
      <vt:lpstr>Dealing with dangerous errors</vt:lpstr>
      <vt:lpstr>Virtual Error Correction</vt:lpstr>
      <vt:lpstr>Multiple codes</vt:lpstr>
      <vt:lpstr>QEM for Sampling Algorithm</vt:lpstr>
      <vt:lpstr>QEM for Sampling Algorithm</vt:lpstr>
      <vt:lpstr>QEM for Sampling Algorithm</vt:lpstr>
      <vt:lpstr>Overall picture</vt:lpstr>
      <vt:lpstr>PowerPoint Presentation</vt:lpstr>
      <vt:lpstr>PowerPoint Presentation</vt:lpstr>
      <vt:lpstr>Post-processing SV</vt:lpstr>
      <vt:lpstr>Post-processing SV</vt:lpstr>
      <vt:lpstr>Post-processing SV</vt:lpstr>
      <vt:lpstr>Quantum Error Mitigation (QEM)</vt:lpstr>
      <vt:lpstr>Quantum Error Mitigation (QEM)</vt:lpstr>
      <vt:lpstr>Quantum Error Mitigation (QEM)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Gentle Introduction into Quantum Computation  &amp; My Research</dc:title>
  <dc:creator>Zhenyu Cai</dc:creator>
  <cp:lastModifiedBy>Zhenyu Cai</cp:lastModifiedBy>
  <cp:revision>906</cp:revision>
  <dcterms:created xsi:type="dcterms:W3CDTF">2020-02-18T10:18:39Z</dcterms:created>
  <dcterms:modified xsi:type="dcterms:W3CDTF">2025-03-24T14:41:26Z</dcterms:modified>
</cp:coreProperties>
</file>