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172" r:id="rId5"/>
    <p:sldId id="9191" r:id="rId6"/>
    <p:sldId id="9190" r:id="rId7"/>
    <p:sldId id="269" r:id="rId8"/>
    <p:sldId id="9181" r:id="rId9"/>
    <p:sldId id="9183" r:id="rId10"/>
    <p:sldId id="9184" r:id="rId11"/>
    <p:sldId id="2252" r:id="rId12"/>
    <p:sldId id="2258" r:id="rId13"/>
    <p:sldId id="9187" r:id="rId14"/>
    <p:sldId id="2219" r:id="rId15"/>
    <p:sldId id="9186" r:id="rId16"/>
    <p:sldId id="9185" r:id="rId17"/>
    <p:sldId id="9189" r:id="rId18"/>
  </p:sldIdLst>
  <p:sldSz cx="12192000" cy="6858000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1pPr>
    <a:lvl2pPr marL="405216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2pPr>
    <a:lvl3pPr marL="810433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3pPr>
    <a:lvl4pPr marL="1215649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4pPr>
    <a:lvl5pPr marL="1620865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5pPr>
    <a:lvl6pPr marL="2026082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6pPr>
    <a:lvl7pPr marL="2431298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7pPr>
    <a:lvl8pPr marL="2836515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8pPr>
    <a:lvl9pPr marL="3241731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Rg st="1" end="10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15FF"/>
    <a:srgbClr val="FF9F82"/>
    <a:srgbClr val="22FF31"/>
    <a:srgbClr val="1CE7FF"/>
    <a:srgbClr val="1C951F"/>
    <a:srgbClr val="FF8581"/>
    <a:srgbClr val="FF0000"/>
    <a:srgbClr val="FF2F39"/>
    <a:srgbClr val="FF1E30"/>
    <a:srgbClr val="FF58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1261" autoAdjust="0"/>
    <p:restoredTop sz="89112" autoAdjust="0"/>
  </p:normalViewPr>
  <p:slideViewPr>
    <p:cSldViewPr>
      <p:cViewPr>
        <p:scale>
          <a:sx n="49" d="100"/>
          <a:sy n="49" d="100"/>
        </p:scale>
        <p:origin x="928" y="15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8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5D1F2373-68BE-524B-9229-C170FF0C0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70412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D8E801A9-2AA2-FA4A-90DB-4BA82C5BB3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80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0521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81043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2156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62086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026082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60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Science as a customer of QT: A focussed research programme aimed at demonstrating how the application of QT will advance the understanding of fundamental physics questions (£40M over 3 years)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839483-2AF6-4D65-B60E-38C0AA5AF856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8913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are the </a:t>
            </a:r>
            <a:r>
              <a:rPr lang="en-US" dirty="0" err="1"/>
              <a:t>sevdn</a:t>
            </a:r>
            <a:r>
              <a:rPr lang="en-US" dirty="0"/>
              <a:t> </a:t>
            </a:r>
            <a:r>
              <a:rPr lang="en-US" dirty="0" err="1"/>
              <a:t>fuded</a:t>
            </a:r>
            <a:r>
              <a:rPr lang="en-US" dirty="0"/>
              <a:t> projects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59B3E3-C32A-8744-9163-AC5F43D4455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572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758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007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CB096C-8433-DEF3-1B78-70D41222B7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23C18E-9478-DB5B-E84B-4BA57D82E5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87588" y="514350"/>
            <a:ext cx="4570412" cy="25717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2C8BEF-91BC-5DB9-AE63-CF666C530B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F9DE71-8BCF-F742-4708-85AA493971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194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65FCB-ED91-3444-2ED6-BDDD3E9B0B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A1FF71-6EBC-6C37-0D67-EA70027172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87588" y="514350"/>
            <a:ext cx="4570412" cy="25717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81E38B-89B7-51D0-EC8E-6406D97C29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D87C15-A078-3C45-C35E-28DCC01E10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67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381024"/>
            <a:ext cx="2743200" cy="574516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11" y="381024"/>
            <a:ext cx="8042031" cy="57451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22"/>
            <a:ext cx="10363200" cy="136207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1800"/>
            </a:lvl1pPr>
            <a:lvl2pPr marL="405216" indent="0">
              <a:buNone/>
              <a:defRPr sz="1600"/>
            </a:lvl2pPr>
            <a:lvl3pPr marL="810433" indent="0">
              <a:buNone/>
              <a:defRPr sz="1400"/>
            </a:lvl3pPr>
            <a:lvl4pPr marL="1215649" indent="0">
              <a:buNone/>
              <a:defRPr sz="1200"/>
            </a:lvl4pPr>
            <a:lvl5pPr marL="1620865" indent="0">
              <a:buNone/>
              <a:defRPr sz="1200"/>
            </a:lvl5pPr>
            <a:lvl6pPr marL="2026082" indent="0">
              <a:buNone/>
              <a:defRPr sz="1200"/>
            </a:lvl6pPr>
            <a:lvl7pPr marL="2431298" indent="0">
              <a:buNone/>
              <a:defRPr sz="1200"/>
            </a:lvl7pPr>
            <a:lvl8pPr marL="2836515" indent="0">
              <a:buNone/>
              <a:defRPr sz="1200"/>
            </a:lvl8pPr>
            <a:lvl9pPr marL="3241731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4" y="1600206"/>
            <a:ext cx="5392616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9784" y="1600206"/>
            <a:ext cx="5392616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755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5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710" y="1535114"/>
            <a:ext cx="5388708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710" y="2174875"/>
            <a:ext cx="5388708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1" y="273051"/>
            <a:ext cx="4011247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384" y="273074"/>
            <a:ext cx="6815016" cy="585311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11" y="1435104"/>
            <a:ext cx="4011247" cy="4691063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555" y="4800600"/>
            <a:ext cx="73152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555" y="612775"/>
            <a:ext cx="7315200" cy="4114800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555" y="5367338"/>
            <a:ext cx="7315200" cy="804862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469908" y="304821"/>
            <a:ext cx="11252200" cy="61912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sz="180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812800" y="990600"/>
            <a:ext cx="105664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sz="1800">
              <a:latin typeface="Helvetica" charset="0"/>
              <a:ea typeface="+mn-ea"/>
              <a:cs typeface="+mn-cs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749300" y="381000"/>
            <a:ext cx="1069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32" name="Picture 24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119336" y="44624"/>
            <a:ext cx="112744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 rot="16200000">
            <a:off x="-1489476" y="2160679"/>
            <a:ext cx="3600399" cy="52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043" tIns="40522" rIns="81043" bIns="40522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 i="0" u="none" strike="noStrike" kern="1200" noProof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Ｐゴシック" pitchFamily="1" charset="-128"/>
                <a:cs typeface="Times New Roman" panose="02020603050405020304" pitchFamily="18" charset="0"/>
              </a:rPr>
              <a:t>AION Days @ICL</a:t>
            </a:r>
            <a:r>
              <a:rPr lang="en-GB" sz="1200" i="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sz="1200" i="0" noProof="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/>
          </a:p>
        </p:txBody>
      </p:sp>
      <p:pic>
        <p:nvPicPr>
          <p:cNvPr id="10" name="AIONLogo.png" descr="AIONLogo.png">
            <a:extLst>
              <a:ext uri="{FF2B5EF4-FFF2-40B4-BE49-F238E27FC236}">
                <a16:creationId xmlns:a16="http://schemas.microsoft.com/office/drawing/2014/main" id="{9ED995A0-2F6E-A84A-AB55-775AC4344AB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403571" y="65785"/>
            <a:ext cx="789272" cy="457200"/>
          </a:xfrm>
          <a:prstGeom prst="rect">
            <a:avLst/>
          </a:prstGeom>
          <a:gradFill>
            <a:gsLst>
              <a:gs pos="41000">
                <a:srgbClr val="FFFFFF"/>
              </a:gs>
              <a:gs pos="100000">
                <a:srgbClr val="97C1E1"/>
              </a:gs>
            </a:gsLst>
            <a:lin ang="0" scaled="1"/>
          </a:gradFill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05216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6pPr>
      <a:lvl7pPr marL="810433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7pPr>
      <a:lvl8pPr marL="1215649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8pPr>
      <a:lvl9pPr marL="1620865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228690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633906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039123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444339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aion-project.web.cern.ch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79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2.JPG"/><Relationship Id="rId7" Type="http://schemas.openxmlformats.org/officeDocument/2006/relationships/image" Target="../media/image79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2.JPG"/><Relationship Id="rId7" Type="http://schemas.openxmlformats.org/officeDocument/2006/relationships/image" Target="../media/image79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7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B3846-095C-9F4B-96D9-871808559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2182" y="3121237"/>
            <a:ext cx="9215965" cy="1362076"/>
          </a:xfrm>
        </p:spPr>
        <p:txBody>
          <a:bodyPr/>
          <a:lstStyle/>
          <a:p>
            <a:pPr algn="ctr"/>
            <a:r>
              <a:rPr lang="en-GB" sz="3800" dirty="0">
                <a:solidFill>
                  <a:schemeClr val="tx1"/>
                </a:solidFill>
              </a:rPr>
              <a:t> AION Days @ICL</a:t>
            </a:r>
            <a:br>
              <a:rPr lang="en-GB" sz="3800" dirty="0">
                <a:solidFill>
                  <a:schemeClr val="tx1"/>
                </a:solidFill>
              </a:rPr>
            </a:br>
            <a:r>
              <a:rPr lang="en-GB" sz="3800" dirty="0">
                <a:solidFill>
                  <a:schemeClr val="tx1"/>
                </a:solidFill>
              </a:rPr>
              <a:t>26-28 March 2025</a:t>
            </a:r>
            <a:br>
              <a:rPr lang="en-GB" sz="380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3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D6C192-E48C-EA42-BA5A-27E3CCCB2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9478" y="3873918"/>
            <a:ext cx="7632850" cy="1500187"/>
          </a:xfrm>
        </p:spPr>
        <p:txBody>
          <a:bodyPr/>
          <a:lstStyle/>
          <a:p>
            <a:pPr algn="ctr"/>
            <a:r>
              <a:rPr lang="en-US" sz="2600" dirty="0"/>
              <a:t>Oliver </a:t>
            </a:r>
            <a:r>
              <a:rPr lang="en-US" sz="2600" dirty="0" err="1"/>
              <a:t>Buchmueller</a:t>
            </a:r>
            <a:r>
              <a:rPr lang="en-US" sz="2600" dirty="0"/>
              <a:t>, </a:t>
            </a:r>
          </a:p>
          <a:p>
            <a:pPr algn="ctr"/>
            <a:r>
              <a:rPr lang="en-US" sz="2600" dirty="0"/>
              <a:t>Imperial College London &amp; Oxford University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43479096-B9FE-DA44-8E66-9B1F0A7E6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192" y="1419447"/>
            <a:ext cx="3963405" cy="39546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6906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7"/>
    </mc:Choice>
    <mc:Fallback xmlns="">
      <p:transition spd="slow" advTm="5727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02A2BF-C5FD-B6E8-FF42-6E0CDE9FA4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0C828C2-5D08-110F-C812-9A6CB551B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300" y="381000"/>
            <a:ext cx="10693400" cy="457200"/>
          </a:xfrm>
        </p:spPr>
        <p:txBody>
          <a:bodyPr/>
          <a:lstStyle/>
          <a:p>
            <a:r>
              <a:rPr lang="en-US"/>
              <a:t>AION Collaboration Days in Oxford: Fall 2021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4F15ED2-2828-3814-C6CC-284C17759F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8743" b="3080"/>
          <a:stretch/>
        </p:blipFill>
        <p:spPr>
          <a:xfrm>
            <a:off x="207819" y="1268760"/>
            <a:ext cx="11776362" cy="4857409"/>
          </a:xfr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5CBE21-4BA5-1594-E826-652855199871}"/>
              </a:ext>
            </a:extLst>
          </p:cNvPr>
          <p:cNvSpPr txBox="1"/>
          <p:nvPr/>
        </p:nvSpPr>
        <p:spPr>
          <a:xfrm>
            <a:off x="4492149" y="1733855"/>
            <a:ext cx="2471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Start of AION in 2018</a:t>
            </a:r>
          </a:p>
          <a:p>
            <a:pPr algn="ctr"/>
            <a:r>
              <a:rPr lang="en-US" b="1">
                <a:solidFill>
                  <a:schemeClr val="bg1"/>
                </a:solidFill>
              </a:rPr>
              <a:t>~5 people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3C9343-7084-3CDA-1ACE-9099CF7C1831}"/>
              </a:ext>
            </a:extLst>
          </p:cNvPr>
          <p:cNvSpPr txBox="1"/>
          <p:nvPr/>
        </p:nvSpPr>
        <p:spPr>
          <a:xfrm>
            <a:off x="8328248" y="1556792"/>
            <a:ext cx="23519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Today, AION </a:t>
            </a:r>
          </a:p>
          <a:p>
            <a:pPr algn="ctr"/>
            <a:r>
              <a:rPr lang="en-US" b="1">
                <a:solidFill>
                  <a:schemeClr val="bg1"/>
                </a:solidFill>
              </a:rPr>
              <a:t>~60 people</a:t>
            </a:r>
          </a:p>
          <a:p>
            <a:pPr algn="ctr"/>
            <a:r>
              <a:rPr lang="en-US" b="1">
                <a:solidFill>
                  <a:schemeClr val="bg1"/>
                </a:solidFill>
              </a:rPr>
              <a:t>(52 came to Oxford)</a:t>
            </a:r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0B541FB2-C8BC-6FE3-06DD-7A4DD2E79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488" y="506225"/>
            <a:ext cx="2207567" cy="2202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4E87865-2B0C-0247-B255-6D69961CCFE6}"/>
              </a:ext>
            </a:extLst>
          </p:cNvPr>
          <p:cNvSpPr txBox="1"/>
          <p:nvPr/>
        </p:nvSpPr>
        <p:spPr>
          <a:xfrm>
            <a:off x="1415480" y="6237312"/>
            <a:ext cx="9623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Ratio of Cold Atom : Particle/Fundamental Physics people is 1:1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11460-D4B6-319B-CE69-7916BA8864AD}"/>
              </a:ext>
            </a:extLst>
          </p:cNvPr>
          <p:cNvSpPr txBox="1"/>
          <p:nvPr/>
        </p:nvSpPr>
        <p:spPr>
          <a:xfrm>
            <a:off x="3640782" y="5589240"/>
            <a:ext cx="63436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0" i="0">
                <a:solidFill>
                  <a:schemeClr val="bg1"/>
                </a:solidFill>
                <a:effectLst/>
                <a:latin typeface="Helvetica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https://aion-project.web.cern.ch</a:t>
            </a:r>
            <a:endParaRPr lang="en-US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045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1494170" y="1055716"/>
            <a:ext cx="3737734" cy="5465663"/>
            <a:chOff x="-29830" y="1055716"/>
            <a:chExt cx="3528392" cy="515954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384"/>
            <a:stretch/>
          </p:blipFill>
          <p:spPr>
            <a:xfrm>
              <a:off x="-29830" y="1055716"/>
              <a:ext cx="3528392" cy="5159544"/>
            </a:xfrm>
            <a:prstGeom prst="rect">
              <a:avLst/>
            </a:prstGeom>
          </p:spPr>
        </p:pic>
        <p:sp>
          <p:nvSpPr>
            <p:cNvPr id="12" name="Freeform 11"/>
            <p:cNvSpPr/>
            <p:nvPr/>
          </p:nvSpPr>
          <p:spPr>
            <a:xfrm>
              <a:off x="324196" y="4372495"/>
              <a:ext cx="723208" cy="548640"/>
            </a:xfrm>
            <a:custGeom>
              <a:avLst/>
              <a:gdLst>
                <a:gd name="connsiteX0" fmla="*/ 0 w 723208"/>
                <a:gd name="connsiteY0" fmla="*/ 415636 h 548640"/>
                <a:gd name="connsiteX1" fmla="*/ 0 w 723208"/>
                <a:gd name="connsiteY1" fmla="*/ 0 h 548640"/>
                <a:gd name="connsiteX2" fmla="*/ 723208 w 723208"/>
                <a:gd name="connsiteY2" fmla="*/ 207818 h 548640"/>
                <a:gd name="connsiteX3" fmla="*/ 723208 w 723208"/>
                <a:gd name="connsiteY3" fmla="*/ 440574 h 548640"/>
                <a:gd name="connsiteX4" fmla="*/ 681644 w 723208"/>
                <a:gd name="connsiteY4" fmla="*/ 473825 h 548640"/>
                <a:gd name="connsiteX5" fmla="*/ 573579 w 723208"/>
                <a:gd name="connsiteY5" fmla="*/ 432261 h 548640"/>
                <a:gd name="connsiteX6" fmla="*/ 390699 w 723208"/>
                <a:gd name="connsiteY6" fmla="*/ 548640 h 548640"/>
                <a:gd name="connsiteX7" fmla="*/ 0 w 723208"/>
                <a:gd name="connsiteY7" fmla="*/ 415636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208" h="548640">
                  <a:moveTo>
                    <a:pt x="0" y="415636"/>
                  </a:moveTo>
                  <a:lnTo>
                    <a:pt x="0" y="0"/>
                  </a:lnTo>
                  <a:lnTo>
                    <a:pt x="723208" y="207818"/>
                  </a:lnTo>
                  <a:lnTo>
                    <a:pt x="723208" y="440574"/>
                  </a:lnTo>
                  <a:lnTo>
                    <a:pt x="681644" y="473825"/>
                  </a:lnTo>
                  <a:lnTo>
                    <a:pt x="573579" y="432261"/>
                  </a:lnTo>
                  <a:lnTo>
                    <a:pt x="390699" y="548640"/>
                  </a:lnTo>
                  <a:lnTo>
                    <a:pt x="0" y="415636"/>
                  </a:lnTo>
                  <a:close/>
                </a:path>
              </a:pathLst>
            </a:custGeom>
            <a:solidFill>
              <a:srgbClr val="C00000">
                <a:alpha val="25098"/>
              </a:srgbClr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1138844" y="4497187"/>
              <a:ext cx="656705" cy="831272"/>
            </a:xfrm>
            <a:custGeom>
              <a:avLst/>
              <a:gdLst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415636 w 656705"/>
                <a:gd name="connsiteY4" fmla="*/ 349134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89956 h 847898"/>
                <a:gd name="connsiteX1" fmla="*/ 382385 w 656705"/>
                <a:gd name="connsiteY1" fmla="*/ 847898 h 847898"/>
                <a:gd name="connsiteX2" fmla="*/ 656705 w 656705"/>
                <a:gd name="connsiteY2" fmla="*/ 631767 h 847898"/>
                <a:gd name="connsiteX3" fmla="*/ 648392 w 656705"/>
                <a:gd name="connsiteY3" fmla="*/ 0 h 847898"/>
                <a:gd name="connsiteX4" fmla="*/ 415636 w 656705"/>
                <a:gd name="connsiteY4" fmla="*/ 382385 h 847898"/>
                <a:gd name="connsiteX5" fmla="*/ 232756 w 656705"/>
                <a:gd name="connsiteY5" fmla="*/ 473825 h 847898"/>
                <a:gd name="connsiteX6" fmla="*/ 66501 w 656705"/>
                <a:gd name="connsiteY6" fmla="*/ 423949 h 847898"/>
                <a:gd name="connsiteX7" fmla="*/ 8312 w 656705"/>
                <a:gd name="connsiteY7" fmla="*/ 448887 h 847898"/>
                <a:gd name="connsiteX8" fmla="*/ 0 w 656705"/>
                <a:gd name="connsiteY8" fmla="*/ 689956 h 847898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415636 w 656705"/>
                <a:gd name="connsiteY4" fmla="*/ 349134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382385 w 656705"/>
                <a:gd name="connsiteY4" fmla="*/ 374072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423948 w 656705"/>
                <a:gd name="connsiteY4" fmla="*/ 349133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440573 w 656705"/>
                <a:gd name="connsiteY4" fmla="*/ 598515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399009 w 656705"/>
                <a:gd name="connsiteY4" fmla="*/ 365758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399009 w 656705"/>
                <a:gd name="connsiteY4" fmla="*/ 365758 h 814647"/>
                <a:gd name="connsiteX5" fmla="*/ 232756 w 656705"/>
                <a:gd name="connsiteY5" fmla="*/ 440574 h 814647"/>
                <a:gd name="connsiteX6" fmla="*/ 66501 w 656705"/>
                <a:gd name="connsiteY6" fmla="*/ 507076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399009 w 656705"/>
                <a:gd name="connsiteY4" fmla="*/ 365758 h 814647"/>
                <a:gd name="connsiteX5" fmla="*/ 232756 w 656705"/>
                <a:gd name="connsiteY5" fmla="*/ 440574 h 814647"/>
                <a:gd name="connsiteX6" fmla="*/ 58189 w 656705"/>
                <a:gd name="connsiteY6" fmla="*/ 382385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448886 w 656705"/>
                <a:gd name="connsiteY4" fmla="*/ 548638 h 814647"/>
                <a:gd name="connsiteX5" fmla="*/ 232756 w 656705"/>
                <a:gd name="connsiteY5" fmla="*/ 440574 h 814647"/>
                <a:gd name="connsiteX6" fmla="*/ 58189 w 656705"/>
                <a:gd name="connsiteY6" fmla="*/ 382385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399009 w 656705"/>
                <a:gd name="connsiteY4" fmla="*/ 340819 h 814647"/>
                <a:gd name="connsiteX5" fmla="*/ 232756 w 656705"/>
                <a:gd name="connsiteY5" fmla="*/ 440574 h 814647"/>
                <a:gd name="connsiteX6" fmla="*/ 58189 w 656705"/>
                <a:gd name="connsiteY6" fmla="*/ 382385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814647"/>
                <a:gd name="connsiteY0" fmla="*/ 606828 h 764770"/>
                <a:gd name="connsiteX1" fmla="*/ 382385 w 814647"/>
                <a:gd name="connsiteY1" fmla="*/ 764770 h 764770"/>
                <a:gd name="connsiteX2" fmla="*/ 656705 w 814647"/>
                <a:gd name="connsiteY2" fmla="*/ 548639 h 764770"/>
                <a:gd name="connsiteX3" fmla="*/ 814647 w 814647"/>
                <a:gd name="connsiteY3" fmla="*/ 0 h 764770"/>
                <a:gd name="connsiteX4" fmla="*/ 399009 w 814647"/>
                <a:gd name="connsiteY4" fmla="*/ 290942 h 764770"/>
                <a:gd name="connsiteX5" fmla="*/ 232756 w 814647"/>
                <a:gd name="connsiteY5" fmla="*/ 390697 h 764770"/>
                <a:gd name="connsiteX6" fmla="*/ 58189 w 814647"/>
                <a:gd name="connsiteY6" fmla="*/ 332508 h 764770"/>
                <a:gd name="connsiteX7" fmla="*/ 8312 w 814647"/>
                <a:gd name="connsiteY7" fmla="*/ 365759 h 764770"/>
                <a:gd name="connsiteX8" fmla="*/ 0 w 814647"/>
                <a:gd name="connsiteY8" fmla="*/ 606828 h 764770"/>
                <a:gd name="connsiteX0" fmla="*/ 0 w 656705"/>
                <a:gd name="connsiteY0" fmla="*/ 673330 h 831272"/>
                <a:gd name="connsiteX1" fmla="*/ 382385 w 656705"/>
                <a:gd name="connsiteY1" fmla="*/ 831272 h 831272"/>
                <a:gd name="connsiteX2" fmla="*/ 656705 w 656705"/>
                <a:gd name="connsiteY2" fmla="*/ 615141 h 831272"/>
                <a:gd name="connsiteX3" fmla="*/ 648392 w 656705"/>
                <a:gd name="connsiteY3" fmla="*/ 0 h 831272"/>
                <a:gd name="connsiteX4" fmla="*/ 399009 w 656705"/>
                <a:gd name="connsiteY4" fmla="*/ 357444 h 831272"/>
                <a:gd name="connsiteX5" fmla="*/ 232756 w 656705"/>
                <a:gd name="connsiteY5" fmla="*/ 457199 h 831272"/>
                <a:gd name="connsiteX6" fmla="*/ 58189 w 656705"/>
                <a:gd name="connsiteY6" fmla="*/ 399010 h 831272"/>
                <a:gd name="connsiteX7" fmla="*/ 8312 w 656705"/>
                <a:gd name="connsiteY7" fmla="*/ 432261 h 831272"/>
                <a:gd name="connsiteX8" fmla="*/ 0 w 656705"/>
                <a:gd name="connsiteY8" fmla="*/ 673330 h 831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6705" h="831272">
                  <a:moveTo>
                    <a:pt x="0" y="673330"/>
                  </a:moveTo>
                  <a:lnTo>
                    <a:pt x="382385" y="831272"/>
                  </a:lnTo>
                  <a:lnTo>
                    <a:pt x="656705" y="615141"/>
                  </a:lnTo>
                  <a:lnTo>
                    <a:pt x="648392" y="0"/>
                  </a:lnTo>
                  <a:lnTo>
                    <a:pt x="399009" y="357444"/>
                  </a:lnTo>
                  <a:lnTo>
                    <a:pt x="232756" y="457199"/>
                  </a:lnTo>
                  <a:lnTo>
                    <a:pt x="58189" y="399010"/>
                  </a:lnTo>
                  <a:lnTo>
                    <a:pt x="8312" y="432261"/>
                  </a:lnTo>
                  <a:lnTo>
                    <a:pt x="0" y="673330"/>
                  </a:lnTo>
                  <a:close/>
                </a:path>
              </a:pathLst>
            </a:custGeom>
            <a:solidFill>
              <a:srgbClr val="C00000">
                <a:alpha val="25098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1015923" y="3341716"/>
              <a:ext cx="763002" cy="1197033"/>
            </a:xfrm>
            <a:custGeom>
              <a:avLst/>
              <a:gdLst>
                <a:gd name="connsiteX0" fmla="*/ 0 w 648393"/>
                <a:gd name="connsiteY0" fmla="*/ 1197033 h 1197033"/>
                <a:gd name="connsiteX1" fmla="*/ 266007 w 648393"/>
                <a:gd name="connsiteY1" fmla="*/ 1047404 h 1197033"/>
                <a:gd name="connsiteX2" fmla="*/ 648393 w 648393"/>
                <a:gd name="connsiteY2" fmla="*/ 515389 h 1197033"/>
                <a:gd name="connsiteX3" fmla="*/ 648393 w 648393"/>
                <a:gd name="connsiteY3" fmla="*/ 0 h 1197033"/>
                <a:gd name="connsiteX4" fmla="*/ 415636 w 648393"/>
                <a:gd name="connsiteY4" fmla="*/ 290946 h 1197033"/>
                <a:gd name="connsiteX5" fmla="*/ 232756 w 648393"/>
                <a:gd name="connsiteY5" fmla="*/ 340822 h 1197033"/>
                <a:gd name="connsiteX6" fmla="*/ 58189 w 648393"/>
                <a:gd name="connsiteY6" fmla="*/ 307571 h 1197033"/>
                <a:gd name="connsiteX7" fmla="*/ 0 w 648393"/>
                <a:gd name="connsiteY7" fmla="*/ 357448 h 1197033"/>
                <a:gd name="connsiteX8" fmla="*/ 0 w 648393"/>
                <a:gd name="connsiteY8" fmla="*/ 1197033 h 1197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8393" h="1197033">
                  <a:moveTo>
                    <a:pt x="0" y="1197033"/>
                  </a:moveTo>
                  <a:lnTo>
                    <a:pt x="266007" y="1047404"/>
                  </a:lnTo>
                  <a:lnTo>
                    <a:pt x="648393" y="515389"/>
                  </a:lnTo>
                  <a:lnTo>
                    <a:pt x="648393" y="0"/>
                  </a:lnTo>
                  <a:lnTo>
                    <a:pt x="415636" y="290946"/>
                  </a:lnTo>
                  <a:lnTo>
                    <a:pt x="232756" y="340822"/>
                  </a:lnTo>
                  <a:lnTo>
                    <a:pt x="58189" y="307571"/>
                  </a:lnTo>
                  <a:lnTo>
                    <a:pt x="0" y="357448"/>
                  </a:lnTo>
                  <a:lnTo>
                    <a:pt x="0" y="1197033"/>
                  </a:lnTo>
                  <a:close/>
                </a:path>
              </a:pathLst>
            </a:custGeom>
            <a:solidFill>
              <a:srgbClr val="C00000">
                <a:alpha val="25098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/>
                <a:t>AION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1122219" y="3341716"/>
              <a:ext cx="65194" cy="49876"/>
            </a:xfrm>
            <a:custGeom>
              <a:avLst/>
              <a:gdLst>
                <a:gd name="connsiteX0" fmla="*/ 0 w 656706"/>
                <a:gd name="connsiteY0" fmla="*/ 714895 h 714895"/>
                <a:gd name="connsiteX1" fmla="*/ 191193 w 656706"/>
                <a:gd name="connsiteY1" fmla="*/ 590204 h 714895"/>
                <a:gd name="connsiteX2" fmla="*/ 199506 w 656706"/>
                <a:gd name="connsiteY2" fmla="*/ 498764 h 714895"/>
                <a:gd name="connsiteX3" fmla="*/ 199506 w 656706"/>
                <a:gd name="connsiteY3" fmla="*/ 498764 h 714895"/>
                <a:gd name="connsiteX4" fmla="*/ 241069 w 656706"/>
                <a:gd name="connsiteY4" fmla="*/ 440575 h 714895"/>
                <a:gd name="connsiteX5" fmla="*/ 282633 w 656706"/>
                <a:gd name="connsiteY5" fmla="*/ 448887 h 714895"/>
                <a:gd name="connsiteX6" fmla="*/ 299258 w 656706"/>
                <a:gd name="connsiteY6" fmla="*/ 498764 h 714895"/>
                <a:gd name="connsiteX7" fmla="*/ 615142 w 656706"/>
                <a:gd name="connsiteY7" fmla="*/ 166255 h 714895"/>
                <a:gd name="connsiteX8" fmla="*/ 615142 w 656706"/>
                <a:gd name="connsiteY8" fmla="*/ 116378 h 714895"/>
                <a:gd name="connsiteX9" fmla="*/ 656706 w 656706"/>
                <a:gd name="connsiteY9" fmla="*/ 99753 h 714895"/>
                <a:gd name="connsiteX10" fmla="*/ 656706 w 656706"/>
                <a:gd name="connsiteY10" fmla="*/ 0 h 714895"/>
                <a:gd name="connsiteX11" fmla="*/ 357447 w 656706"/>
                <a:gd name="connsiteY11" fmla="*/ 83127 h 714895"/>
                <a:gd name="connsiteX12" fmla="*/ 0 w 656706"/>
                <a:gd name="connsiteY12" fmla="*/ 58189 h 714895"/>
                <a:gd name="connsiteX13" fmla="*/ 0 w 656706"/>
                <a:gd name="connsiteY13" fmla="*/ 714895 h 714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6706" h="714895">
                  <a:moveTo>
                    <a:pt x="0" y="714895"/>
                  </a:moveTo>
                  <a:lnTo>
                    <a:pt x="191193" y="590204"/>
                  </a:lnTo>
                  <a:lnTo>
                    <a:pt x="199506" y="498764"/>
                  </a:lnTo>
                  <a:lnTo>
                    <a:pt x="199506" y="498764"/>
                  </a:lnTo>
                  <a:lnTo>
                    <a:pt x="241069" y="440575"/>
                  </a:lnTo>
                  <a:lnTo>
                    <a:pt x="282633" y="448887"/>
                  </a:lnTo>
                  <a:lnTo>
                    <a:pt x="299258" y="498764"/>
                  </a:lnTo>
                  <a:lnTo>
                    <a:pt x="615142" y="166255"/>
                  </a:lnTo>
                  <a:lnTo>
                    <a:pt x="615142" y="116378"/>
                  </a:lnTo>
                  <a:lnTo>
                    <a:pt x="656706" y="99753"/>
                  </a:lnTo>
                  <a:lnTo>
                    <a:pt x="656706" y="0"/>
                  </a:lnTo>
                  <a:lnTo>
                    <a:pt x="357447" y="83127"/>
                  </a:lnTo>
                  <a:lnTo>
                    <a:pt x="0" y="58189"/>
                  </a:lnTo>
                  <a:lnTo>
                    <a:pt x="0" y="714895"/>
                  </a:lnTo>
                  <a:close/>
                </a:path>
              </a:pathLst>
            </a:custGeom>
            <a:solidFill>
              <a:srgbClr val="C00000">
                <a:alpha val="25098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1979712" y="2960948"/>
              <a:ext cx="0" cy="224802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Beecroft building, Oxford Physics 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699070" y="2935502"/>
            <a:ext cx="3457560" cy="21602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75207" y="2970549"/>
            <a:ext cx="1053494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/>
              <a:t>Ground level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063552" y="5085185"/>
            <a:ext cx="0" cy="99382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75405" y="5851869"/>
            <a:ext cx="920445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/>
              <a:t>Laser lab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908626" y="1124744"/>
            <a:ext cx="2674075" cy="89255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/>
              <a:t>Ultralow vibration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All plant isolated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Thick concrete walls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03713" y="3814926"/>
            <a:ext cx="582211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/>
              <a:t>12 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657618" y="6130493"/>
            <a:ext cx="618750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Void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46916" y="6213601"/>
            <a:ext cx="864095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Keel slab</a:t>
            </a:r>
          </a:p>
        </p:txBody>
      </p:sp>
      <p:cxnSp>
        <p:nvCxnSpPr>
          <p:cNvPr id="40" name="Straight Arrow Connector 39"/>
          <p:cNvCxnSpPr>
            <a:stCxn id="38" idx="0"/>
          </p:cNvCxnSpPr>
          <p:nvPr/>
        </p:nvCxnSpPr>
        <p:spPr>
          <a:xfrm flipV="1">
            <a:off x="4278963" y="5944425"/>
            <a:ext cx="0" cy="26917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5303912" y="1292752"/>
            <a:ext cx="2493762" cy="5232592"/>
            <a:chOff x="6276154" y="1386552"/>
            <a:chExt cx="2493762" cy="5232592"/>
          </a:xfrm>
        </p:grpSpPr>
        <p:pic>
          <p:nvPicPr>
            <p:cNvPr id="1026" name="Picture 2" descr="C:\Users\bentine\Downloads\20190206_165928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61" b="12201"/>
            <a:stretch/>
          </p:blipFill>
          <p:spPr bwMode="auto">
            <a:xfrm rot="5400000">
              <a:off x="6720051" y="4569279"/>
              <a:ext cx="1605968" cy="2493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bentine\Downloads\20190206_17052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4" t="5947" r="1963" b="14985"/>
            <a:stretch/>
          </p:blipFill>
          <p:spPr bwMode="auto">
            <a:xfrm>
              <a:off x="6276154" y="3341262"/>
              <a:ext cx="2490636" cy="1610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bentine\Downloads\20190206_165744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2" r="9273" b="13321"/>
            <a:stretch/>
          </p:blipFill>
          <p:spPr bwMode="auto">
            <a:xfrm>
              <a:off x="6276154" y="1386552"/>
              <a:ext cx="2493762" cy="18935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7908627" y="2133872"/>
                <a:ext cx="2674075" cy="1569660"/>
              </a:xfrm>
              <a:prstGeom prst="rect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2000"/>
                  <a:t>Adjacent laser lab reserved for AION use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200"/>
                  <a:t>keel slabs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200" i="1">
                        <a:latin typeface="Cambria Math"/>
                      </a:rPr>
                      <m:t>±</m:t>
                    </m:r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i="1">
                            <a:latin typeface="Cambria Math"/>
                          </a:rPr>
                          <m:t>0.1</m:t>
                        </m:r>
                      </m:e>
                      <m:sup>
                        <m:r>
                          <a:rPr lang="en-GB" sz="1200" i="1">
                            <a:latin typeface="Cambria Math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GB" sz="1200"/>
                  <a:t>C stability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200"/>
                  <a:t>Isolated mains</a:t>
                </a: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8627" y="2133872"/>
                <a:ext cx="2674075" cy="1569660"/>
              </a:xfrm>
              <a:prstGeom prst="rect">
                <a:avLst/>
              </a:prstGeom>
              <a:blipFill>
                <a:blip r:embed="rId7"/>
                <a:stretch>
                  <a:fillRect l="-1878" t="-787"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/>
          <p:cNvSpPr txBox="1"/>
          <p:nvPr/>
        </p:nvSpPr>
        <p:spPr>
          <a:xfrm>
            <a:off x="7908628" y="3822720"/>
            <a:ext cx="2674075" cy="104644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/>
              <a:t>Vertical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12m basement to ground floor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14.7m floor to ceiling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919746" y="4953362"/>
            <a:ext cx="2674075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/>
              <a:t>Stairwell is </a:t>
            </a:r>
            <a:r>
              <a:rPr lang="en-GB" sz="2000" b="1"/>
              <a:t>not</a:t>
            </a:r>
            <a:r>
              <a:rPr lang="en-GB" sz="2000"/>
              <a:t> a fire escape route.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908628" y="5877272"/>
            <a:ext cx="2674075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err="1"/>
              <a:t>Bakeout</a:t>
            </a:r>
            <a:r>
              <a:rPr lang="en-GB" sz="2000"/>
              <a:t> room  and cleanroom nearby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583833" y="4731285"/>
            <a:ext cx="1736645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err="1"/>
              <a:t>Aircon</a:t>
            </a:r>
            <a:r>
              <a:rPr lang="en-GB" sz="1400"/>
              <a:t> infrastructure</a:t>
            </a:r>
          </a:p>
        </p:txBody>
      </p:sp>
      <p:cxnSp>
        <p:nvCxnSpPr>
          <p:cNvPr id="51" name="Straight Arrow Connector 50"/>
          <p:cNvCxnSpPr>
            <a:stCxn id="57" idx="1"/>
          </p:cNvCxnSpPr>
          <p:nvPr/>
        </p:nvCxnSpPr>
        <p:spPr>
          <a:xfrm flipH="1" flipV="1">
            <a:off x="4190118" y="4745401"/>
            <a:ext cx="393714" cy="24749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121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2B0F6-A33D-6B11-5BB4-CDD6ADF6E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1FC0ADC5-1371-0452-5831-740697AC7241}"/>
              </a:ext>
            </a:extLst>
          </p:cNvPr>
          <p:cNvGrpSpPr/>
          <p:nvPr/>
        </p:nvGrpSpPr>
        <p:grpSpPr>
          <a:xfrm>
            <a:off x="1494170" y="1055716"/>
            <a:ext cx="3737734" cy="5465663"/>
            <a:chOff x="-29830" y="1055716"/>
            <a:chExt cx="3528392" cy="515954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96D44C6-9FAF-BA35-A208-D4194094AC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384"/>
            <a:stretch/>
          </p:blipFill>
          <p:spPr>
            <a:xfrm>
              <a:off x="-29830" y="1055716"/>
              <a:ext cx="3528392" cy="5159544"/>
            </a:xfrm>
            <a:prstGeom prst="rect">
              <a:avLst/>
            </a:prstGeom>
          </p:spPr>
        </p:pic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C646FE0B-3019-9768-E7D6-26A50F4D4304}"/>
                </a:ext>
              </a:extLst>
            </p:cNvPr>
            <p:cNvSpPr/>
            <p:nvPr/>
          </p:nvSpPr>
          <p:spPr>
            <a:xfrm>
              <a:off x="324196" y="4372495"/>
              <a:ext cx="723208" cy="548640"/>
            </a:xfrm>
            <a:custGeom>
              <a:avLst/>
              <a:gdLst>
                <a:gd name="connsiteX0" fmla="*/ 0 w 723208"/>
                <a:gd name="connsiteY0" fmla="*/ 415636 h 548640"/>
                <a:gd name="connsiteX1" fmla="*/ 0 w 723208"/>
                <a:gd name="connsiteY1" fmla="*/ 0 h 548640"/>
                <a:gd name="connsiteX2" fmla="*/ 723208 w 723208"/>
                <a:gd name="connsiteY2" fmla="*/ 207818 h 548640"/>
                <a:gd name="connsiteX3" fmla="*/ 723208 w 723208"/>
                <a:gd name="connsiteY3" fmla="*/ 440574 h 548640"/>
                <a:gd name="connsiteX4" fmla="*/ 681644 w 723208"/>
                <a:gd name="connsiteY4" fmla="*/ 473825 h 548640"/>
                <a:gd name="connsiteX5" fmla="*/ 573579 w 723208"/>
                <a:gd name="connsiteY5" fmla="*/ 432261 h 548640"/>
                <a:gd name="connsiteX6" fmla="*/ 390699 w 723208"/>
                <a:gd name="connsiteY6" fmla="*/ 548640 h 548640"/>
                <a:gd name="connsiteX7" fmla="*/ 0 w 723208"/>
                <a:gd name="connsiteY7" fmla="*/ 415636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208" h="548640">
                  <a:moveTo>
                    <a:pt x="0" y="415636"/>
                  </a:moveTo>
                  <a:lnTo>
                    <a:pt x="0" y="0"/>
                  </a:lnTo>
                  <a:lnTo>
                    <a:pt x="723208" y="207818"/>
                  </a:lnTo>
                  <a:lnTo>
                    <a:pt x="723208" y="440574"/>
                  </a:lnTo>
                  <a:lnTo>
                    <a:pt x="681644" y="473825"/>
                  </a:lnTo>
                  <a:lnTo>
                    <a:pt x="573579" y="432261"/>
                  </a:lnTo>
                  <a:lnTo>
                    <a:pt x="390699" y="548640"/>
                  </a:lnTo>
                  <a:lnTo>
                    <a:pt x="0" y="415636"/>
                  </a:lnTo>
                  <a:close/>
                </a:path>
              </a:pathLst>
            </a:custGeom>
            <a:solidFill>
              <a:srgbClr val="C00000">
                <a:alpha val="25098"/>
              </a:srgbClr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F0545BCC-A977-D718-57FF-DEC370278152}"/>
                </a:ext>
              </a:extLst>
            </p:cNvPr>
            <p:cNvSpPr/>
            <p:nvPr/>
          </p:nvSpPr>
          <p:spPr>
            <a:xfrm>
              <a:off x="1138844" y="4497187"/>
              <a:ext cx="656705" cy="831272"/>
            </a:xfrm>
            <a:custGeom>
              <a:avLst/>
              <a:gdLst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415636 w 656705"/>
                <a:gd name="connsiteY4" fmla="*/ 349134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89956 h 847898"/>
                <a:gd name="connsiteX1" fmla="*/ 382385 w 656705"/>
                <a:gd name="connsiteY1" fmla="*/ 847898 h 847898"/>
                <a:gd name="connsiteX2" fmla="*/ 656705 w 656705"/>
                <a:gd name="connsiteY2" fmla="*/ 631767 h 847898"/>
                <a:gd name="connsiteX3" fmla="*/ 648392 w 656705"/>
                <a:gd name="connsiteY3" fmla="*/ 0 h 847898"/>
                <a:gd name="connsiteX4" fmla="*/ 415636 w 656705"/>
                <a:gd name="connsiteY4" fmla="*/ 382385 h 847898"/>
                <a:gd name="connsiteX5" fmla="*/ 232756 w 656705"/>
                <a:gd name="connsiteY5" fmla="*/ 473825 h 847898"/>
                <a:gd name="connsiteX6" fmla="*/ 66501 w 656705"/>
                <a:gd name="connsiteY6" fmla="*/ 423949 h 847898"/>
                <a:gd name="connsiteX7" fmla="*/ 8312 w 656705"/>
                <a:gd name="connsiteY7" fmla="*/ 448887 h 847898"/>
                <a:gd name="connsiteX8" fmla="*/ 0 w 656705"/>
                <a:gd name="connsiteY8" fmla="*/ 689956 h 847898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415636 w 656705"/>
                <a:gd name="connsiteY4" fmla="*/ 349134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382385 w 656705"/>
                <a:gd name="connsiteY4" fmla="*/ 374072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423948 w 656705"/>
                <a:gd name="connsiteY4" fmla="*/ 349133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440573 w 656705"/>
                <a:gd name="connsiteY4" fmla="*/ 598515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399009 w 656705"/>
                <a:gd name="connsiteY4" fmla="*/ 365758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399009 w 656705"/>
                <a:gd name="connsiteY4" fmla="*/ 365758 h 814647"/>
                <a:gd name="connsiteX5" fmla="*/ 232756 w 656705"/>
                <a:gd name="connsiteY5" fmla="*/ 440574 h 814647"/>
                <a:gd name="connsiteX6" fmla="*/ 66501 w 656705"/>
                <a:gd name="connsiteY6" fmla="*/ 507076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399009 w 656705"/>
                <a:gd name="connsiteY4" fmla="*/ 365758 h 814647"/>
                <a:gd name="connsiteX5" fmla="*/ 232756 w 656705"/>
                <a:gd name="connsiteY5" fmla="*/ 440574 h 814647"/>
                <a:gd name="connsiteX6" fmla="*/ 58189 w 656705"/>
                <a:gd name="connsiteY6" fmla="*/ 382385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448886 w 656705"/>
                <a:gd name="connsiteY4" fmla="*/ 548638 h 814647"/>
                <a:gd name="connsiteX5" fmla="*/ 232756 w 656705"/>
                <a:gd name="connsiteY5" fmla="*/ 440574 h 814647"/>
                <a:gd name="connsiteX6" fmla="*/ 58189 w 656705"/>
                <a:gd name="connsiteY6" fmla="*/ 382385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399009 w 656705"/>
                <a:gd name="connsiteY4" fmla="*/ 340819 h 814647"/>
                <a:gd name="connsiteX5" fmla="*/ 232756 w 656705"/>
                <a:gd name="connsiteY5" fmla="*/ 440574 h 814647"/>
                <a:gd name="connsiteX6" fmla="*/ 58189 w 656705"/>
                <a:gd name="connsiteY6" fmla="*/ 382385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814647"/>
                <a:gd name="connsiteY0" fmla="*/ 606828 h 764770"/>
                <a:gd name="connsiteX1" fmla="*/ 382385 w 814647"/>
                <a:gd name="connsiteY1" fmla="*/ 764770 h 764770"/>
                <a:gd name="connsiteX2" fmla="*/ 656705 w 814647"/>
                <a:gd name="connsiteY2" fmla="*/ 548639 h 764770"/>
                <a:gd name="connsiteX3" fmla="*/ 814647 w 814647"/>
                <a:gd name="connsiteY3" fmla="*/ 0 h 764770"/>
                <a:gd name="connsiteX4" fmla="*/ 399009 w 814647"/>
                <a:gd name="connsiteY4" fmla="*/ 290942 h 764770"/>
                <a:gd name="connsiteX5" fmla="*/ 232756 w 814647"/>
                <a:gd name="connsiteY5" fmla="*/ 390697 h 764770"/>
                <a:gd name="connsiteX6" fmla="*/ 58189 w 814647"/>
                <a:gd name="connsiteY6" fmla="*/ 332508 h 764770"/>
                <a:gd name="connsiteX7" fmla="*/ 8312 w 814647"/>
                <a:gd name="connsiteY7" fmla="*/ 365759 h 764770"/>
                <a:gd name="connsiteX8" fmla="*/ 0 w 814647"/>
                <a:gd name="connsiteY8" fmla="*/ 606828 h 764770"/>
                <a:gd name="connsiteX0" fmla="*/ 0 w 656705"/>
                <a:gd name="connsiteY0" fmla="*/ 673330 h 831272"/>
                <a:gd name="connsiteX1" fmla="*/ 382385 w 656705"/>
                <a:gd name="connsiteY1" fmla="*/ 831272 h 831272"/>
                <a:gd name="connsiteX2" fmla="*/ 656705 w 656705"/>
                <a:gd name="connsiteY2" fmla="*/ 615141 h 831272"/>
                <a:gd name="connsiteX3" fmla="*/ 648392 w 656705"/>
                <a:gd name="connsiteY3" fmla="*/ 0 h 831272"/>
                <a:gd name="connsiteX4" fmla="*/ 399009 w 656705"/>
                <a:gd name="connsiteY4" fmla="*/ 357444 h 831272"/>
                <a:gd name="connsiteX5" fmla="*/ 232756 w 656705"/>
                <a:gd name="connsiteY5" fmla="*/ 457199 h 831272"/>
                <a:gd name="connsiteX6" fmla="*/ 58189 w 656705"/>
                <a:gd name="connsiteY6" fmla="*/ 399010 h 831272"/>
                <a:gd name="connsiteX7" fmla="*/ 8312 w 656705"/>
                <a:gd name="connsiteY7" fmla="*/ 432261 h 831272"/>
                <a:gd name="connsiteX8" fmla="*/ 0 w 656705"/>
                <a:gd name="connsiteY8" fmla="*/ 673330 h 831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6705" h="831272">
                  <a:moveTo>
                    <a:pt x="0" y="673330"/>
                  </a:moveTo>
                  <a:lnTo>
                    <a:pt x="382385" y="831272"/>
                  </a:lnTo>
                  <a:lnTo>
                    <a:pt x="656705" y="615141"/>
                  </a:lnTo>
                  <a:lnTo>
                    <a:pt x="648392" y="0"/>
                  </a:lnTo>
                  <a:lnTo>
                    <a:pt x="399009" y="357444"/>
                  </a:lnTo>
                  <a:lnTo>
                    <a:pt x="232756" y="457199"/>
                  </a:lnTo>
                  <a:lnTo>
                    <a:pt x="58189" y="399010"/>
                  </a:lnTo>
                  <a:lnTo>
                    <a:pt x="8312" y="432261"/>
                  </a:lnTo>
                  <a:lnTo>
                    <a:pt x="0" y="673330"/>
                  </a:lnTo>
                  <a:close/>
                </a:path>
              </a:pathLst>
            </a:custGeom>
            <a:solidFill>
              <a:srgbClr val="C00000">
                <a:alpha val="25098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0B57FB7-6130-2C60-F590-26FCD5C0EC4C}"/>
                </a:ext>
              </a:extLst>
            </p:cNvPr>
            <p:cNvSpPr/>
            <p:nvPr/>
          </p:nvSpPr>
          <p:spPr>
            <a:xfrm>
              <a:off x="1015923" y="3341716"/>
              <a:ext cx="763002" cy="1197033"/>
            </a:xfrm>
            <a:custGeom>
              <a:avLst/>
              <a:gdLst>
                <a:gd name="connsiteX0" fmla="*/ 0 w 648393"/>
                <a:gd name="connsiteY0" fmla="*/ 1197033 h 1197033"/>
                <a:gd name="connsiteX1" fmla="*/ 266007 w 648393"/>
                <a:gd name="connsiteY1" fmla="*/ 1047404 h 1197033"/>
                <a:gd name="connsiteX2" fmla="*/ 648393 w 648393"/>
                <a:gd name="connsiteY2" fmla="*/ 515389 h 1197033"/>
                <a:gd name="connsiteX3" fmla="*/ 648393 w 648393"/>
                <a:gd name="connsiteY3" fmla="*/ 0 h 1197033"/>
                <a:gd name="connsiteX4" fmla="*/ 415636 w 648393"/>
                <a:gd name="connsiteY4" fmla="*/ 290946 h 1197033"/>
                <a:gd name="connsiteX5" fmla="*/ 232756 w 648393"/>
                <a:gd name="connsiteY5" fmla="*/ 340822 h 1197033"/>
                <a:gd name="connsiteX6" fmla="*/ 58189 w 648393"/>
                <a:gd name="connsiteY6" fmla="*/ 307571 h 1197033"/>
                <a:gd name="connsiteX7" fmla="*/ 0 w 648393"/>
                <a:gd name="connsiteY7" fmla="*/ 357448 h 1197033"/>
                <a:gd name="connsiteX8" fmla="*/ 0 w 648393"/>
                <a:gd name="connsiteY8" fmla="*/ 1197033 h 1197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8393" h="1197033">
                  <a:moveTo>
                    <a:pt x="0" y="1197033"/>
                  </a:moveTo>
                  <a:lnTo>
                    <a:pt x="266007" y="1047404"/>
                  </a:lnTo>
                  <a:lnTo>
                    <a:pt x="648393" y="515389"/>
                  </a:lnTo>
                  <a:lnTo>
                    <a:pt x="648393" y="0"/>
                  </a:lnTo>
                  <a:lnTo>
                    <a:pt x="415636" y="290946"/>
                  </a:lnTo>
                  <a:lnTo>
                    <a:pt x="232756" y="340822"/>
                  </a:lnTo>
                  <a:lnTo>
                    <a:pt x="58189" y="307571"/>
                  </a:lnTo>
                  <a:lnTo>
                    <a:pt x="0" y="357448"/>
                  </a:lnTo>
                  <a:lnTo>
                    <a:pt x="0" y="1197033"/>
                  </a:lnTo>
                  <a:close/>
                </a:path>
              </a:pathLst>
            </a:custGeom>
            <a:solidFill>
              <a:srgbClr val="C00000">
                <a:alpha val="25098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/>
                <a:t>AION</a:t>
              </a:r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4BEB6B9-8D1E-78F8-0632-9B85C246C59E}"/>
                </a:ext>
              </a:extLst>
            </p:cNvPr>
            <p:cNvSpPr/>
            <p:nvPr/>
          </p:nvSpPr>
          <p:spPr>
            <a:xfrm>
              <a:off x="1122219" y="3341716"/>
              <a:ext cx="65194" cy="49876"/>
            </a:xfrm>
            <a:custGeom>
              <a:avLst/>
              <a:gdLst>
                <a:gd name="connsiteX0" fmla="*/ 0 w 656706"/>
                <a:gd name="connsiteY0" fmla="*/ 714895 h 714895"/>
                <a:gd name="connsiteX1" fmla="*/ 191193 w 656706"/>
                <a:gd name="connsiteY1" fmla="*/ 590204 h 714895"/>
                <a:gd name="connsiteX2" fmla="*/ 199506 w 656706"/>
                <a:gd name="connsiteY2" fmla="*/ 498764 h 714895"/>
                <a:gd name="connsiteX3" fmla="*/ 199506 w 656706"/>
                <a:gd name="connsiteY3" fmla="*/ 498764 h 714895"/>
                <a:gd name="connsiteX4" fmla="*/ 241069 w 656706"/>
                <a:gd name="connsiteY4" fmla="*/ 440575 h 714895"/>
                <a:gd name="connsiteX5" fmla="*/ 282633 w 656706"/>
                <a:gd name="connsiteY5" fmla="*/ 448887 h 714895"/>
                <a:gd name="connsiteX6" fmla="*/ 299258 w 656706"/>
                <a:gd name="connsiteY6" fmla="*/ 498764 h 714895"/>
                <a:gd name="connsiteX7" fmla="*/ 615142 w 656706"/>
                <a:gd name="connsiteY7" fmla="*/ 166255 h 714895"/>
                <a:gd name="connsiteX8" fmla="*/ 615142 w 656706"/>
                <a:gd name="connsiteY8" fmla="*/ 116378 h 714895"/>
                <a:gd name="connsiteX9" fmla="*/ 656706 w 656706"/>
                <a:gd name="connsiteY9" fmla="*/ 99753 h 714895"/>
                <a:gd name="connsiteX10" fmla="*/ 656706 w 656706"/>
                <a:gd name="connsiteY10" fmla="*/ 0 h 714895"/>
                <a:gd name="connsiteX11" fmla="*/ 357447 w 656706"/>
                <a:gd name="connsiteY11" fmla="*/ 83127 h 714895"/>
                <a:gd name="connsiteX12" fmla="*/ 0 w 656706"/>
                <a:gd name="connsiteY12" fmla="*/ 58189 h 714895"/>
                <a:gd name="connsiteX13" fmla="*/ 0 w 656706"/>
                <a:gd name="connsiteY13" fmla="*/ 714895 h 714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6706" h="714895">
                  <a:moveTo>
                    <a:pt x="0" y="714895"/>
                  </a:moveTo>
                  <a:lnTo>
                    <a:pt x="191193" y="590204"/>
                  </a:lnTo>
                  <a:lnTo>
                    <a:pt x="199506" y="498764"/>
                  </a:lnTo>
                  <a:lnTo>
                    <a:pt x="199506" y="498764"/>
                  </a:lnTo>
                  <a:lnTo>
                    <a:pt x="241069" y="440575"/>
                  </a:lnTo>
                  <a:lnTo>
                    <a:pt x="282633" y="448887"/>
                  </a:lnTo>
                  <a:lnTo>
                    <a:pt x="299258" y="498764"/>
                  </a:lnTo>
                  <a:lnTo>
                    <a:pt x="615142" y="166255"/>
                  </a:lnTo>
                  <a:lnTo>
                    <a:pt x="615142" y="116378"/>
                  </a:lnTo>
                  <a:lnTo>
                    <a:pt x="656706" y="99753"/>
                  </a:lnTo>
                  <a:lnTo>
                    <a:pt x="656706" y="0"/>
                  </a:lnTo>
                  <a:lnTo>
                    <a:pt x="357447" y="83127"/>
                  </a:lnTo>
                  <a:lnTo>
                    <a:pt x="0" y="58189"/>
                  </a:lnTo>
                  <a:lnTo>
                    <a:pt x="0" y="714895"/>
                  </a:lnTo>
                  <a:close/>
                </a:path>
              </a:pathLst>
            </a:custGeom>
            <a:solidFill>
              <a:srgbClr val="C00000">
                <a:alpha val="25098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0E5B5BF0-BB3C-B292-007A-2EAAC759EFE3}"/>
                </a:ext>
              </a:extLst>
            </p:cNvPr>
            <p:cNvCxnSpPr/>
            <p:nvPr/>
          </p:nvCxnSpPr>
          <p:spPr>
            <a:xfrm>
              <a:off x="1979712" y="2960948"/>
              <a:ext cx="0" cy="224802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935D2B2-FFA0-E575-0A51-CED1F697C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Beecroft building, Oxford Physics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C95A167-F6F2-6BAA-9645-2138A3A7E385}"/>
              </a:ext>
            </a:extLst>
          </p:cNvPr>
          <p:cNvCxnSpPr/>
          <p:nvPr/>
        </p:nvCxnSpPr>
        <p:spPr>
          <a:xfrm>
            <a:off x="1699070" y="2935502"/>
            <a:ext cx="3457560" cy="21602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1C96009-5696-75CA-2979-A9635BA24361}"/>
              </a:ext>
            </a:extLst>
          </p:cNvPr>
          <p:cNvSpPr txBox="1"/>
          <p:nvPr/>
        </p:nvSpPr>
        <p:spPr>
          <a:xfrm>
            <a:off x="4175207" y="2970549"/>
            <a:ext cx="1053494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/>
              <a:t>Ground level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0C485B5-FFB5-3AB1-3155-A2239DA7B8C1}"/>
              </a:ext>
            </a:extLst>
          </p:cNvPr>
          <p:cNvCxnSpPr/>
          <p:nvPr/>
        </p:nvCxnSpPr>
        <p:spPr>
          <a:xfrm>
            <a:off x="2063552" y="5085185"/>
            <a:ext cx="0" cy="99382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76C9675-0192-214F-ADE0-DE516743A04A}"/>
              </a:ext>
            </a:extLst>
          </p:cNvPr>
          <p:cNvSpPr txBox="1"/>
          <p:nvPr/>
        </p:nvSpPr>
        <p:spPr>
          <a:xfrm>
            <a:off x="1575405" y="5851869"/>
            <a:ext cx="920445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/>
              <a:t>Laser lab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7812DF-B90A-61BC-BC07-0CBB18C83F92}"/>
              </a:ext>
            </a:extLst>
          </p:cNvPr>
          <p:cNvSpPr txBox="1"/>
          <p:nvPr/>
        </p:nvSpPr>
        <p:spPr>
          <a:xfrm>
            <a:off x="7908626" y="1124744"/>
            <a:ext cx="2674075" cy="89255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/>
              <a:t>Ultralow vibration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All plant isolated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Thick concrete walls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79EA86-84AC-9B11-71C6-C9F0FEF7BFDD}"/>
              </a:ext>
            </a:extLst>
          </p:cNvPr>
          <p:cNvSpPr txBox="1"/>
          <p:nvPr/>
        </p:nvSpPr>
        <p:spPr>
          <a:xfrm>
            <a:off x="3503713" y="3814926"/>
            <a:ext cx="582211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/>
              <a:t>12 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DBB5EB1-8684-8025-B781-3424032C3492}"/>
              </a:ext>
            </a:extLst>
          </p:cNvPr>
          <p:cNvSpPr txBox="1"/>
          <p:nvPr/>
        </p:nvSpPr>
        <p:spPr>
          <a:xfrm>
            <a:off x="2657618" y="6130493"/>
            <a:ext cx="618750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Void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AF22BFA-DAD0-3831-C38A-92A2AEF8CAB2}"/>
              </a:ext>
            </a:extLst>
          </p:cNvPr>
          <p:cNvSpPr txBox="1"/>
          <p:nvPr/>
        </p:nvSpPr>
        <p:spPr>
          <a:xfrm>
            <a:off x="3846916" y="6213601"/>
            <a:ext cx="864095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Keel slab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F8F2D52-FDEB-A713-F5B4-63A0A476A30B}"/>
              </a:ext>
            </a:extLst>
          </p:cNvPr>
          <p:cNvCxnSpPr>
            <a:stCxn id="38" idx="0"/>
          </p:cNvCxnSpPr>
          <p:nvPr/>
        </p:nvCxnSpPr>
        <p:spPr>
          <a:xfrm flipV="1">
            <a:off x="4278963" y="5944425"/>
            <a:ext cx="0" cy="26917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C8BAA73-2C3E-6AD5-65E9-4A703700F9E2}"/>
              </a:ext>
            </a:extLst>
          </p:cNvPr>
          <p:cNvGrpSpPr/>
          <p:nvPr/>
        </p:nvGrpSpPr>
        <p:grpSpPr>
          <a:xfrm>
            <a:off x="5303912" y="1292752"/>
            <a:ext cx="2493762" cy="5232592"/>
            <a:chOff x="6276154" y="1386552"/>
            <a:chExt cx="2493762" cy="5232592"/>
          </a:xfrm>
        </p:grpSpPr>
        <p:pic>
          <p:nvPicPr>
            <p:cNvPr id="1026" name="Picture 2" descr="C:\Users\bentine\Downloads\20190206_165928.jpg">
              <a:extLst>
                <a:ext uri="{FF2B5EF4-FFF2-40B4-BE49-F238E27FC236}">
                  <a16:creationId xmlns:a16="http://schemas.microsoft.com/office/drawing/2014/main" id="{E0EF4F76-5FD9-B7D3-B454-96B7B95D0F1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61" b="12201"/>
            <a:stretch/>
          </p:blipFill>
          <p:spPr bwMode="auto">
            <a:xfrm rot="5400000">
              <a:off x="6720051" y="4569279"/>
              <a:ext cx="1605968" cy="2493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bentine\Downloads\20190206_170522.jpg">
              <a:extLst>
                <a:ext uri="{FF2B5EF4-FFF2-40B4-BE49-F238E27FC236}">
                  <a16:creationId xmlns:a16="http://schemas.microsoft.com/office/drawing/2014/main" id="{50A70037-52F4-482C-477C-86D1A733745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4" t="5947" r="1963" b="14985"/>
            <a:stretch/>
          </p:blipFill>
          <p:spPr bwMode="auto">
            <a:xfrm>
              <a:off x="6276154" y="3341262"/>
              <a:ext cx="2490636" cy="1610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bentine\Downloads\20190206_165744.jpg">
              <a:extLst>
                <a:ext uri="{FF2B5EF4-FFF2-40B4-BE49-F238E27FC236}">
                  <a16:creationId xmlns:a16="http://schemas.microsoft.com/office/drawing/2014/main" id="{182E13D4-5BA2-0DCC-6D06-CDFF10CE235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2" r="9273" b="13321"/>
            <a:stretch/>
          </p:blipFill>
          <p:spPr bwMode="auto">
            <a:xfrm>
              <a:off x="6276154" y="1386552"/>
              <a:ext cx="2493762" cy="18935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873B14C4-8C1B-A372-6E71-5D3E969B1C0E}"/>
                  </a:ext>
                </a:extLst>
              </p:cNvPr>
              <p:cNvSpPr txBox="1"/>
              <p:nvPr/>
            </p:nvSpPr>
            <p:spPr>
              <a:xfrm>
                <a:off x="7908627" y="2133872"/>
                <a:ext cx="2674075" cy="1569660"/>
              </a:xfrm>
              <a:prstGeom prst="rect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2000"/>
                  <a:t>Adjacent laser lab reserved for AION use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200"/>
                  <a:t>keel slabs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200" i="1">
                        <a:latin typeface="Cambria Math"/>
                      </a:rPr>
                      <m:t>±</m:t>
                    </m:r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i="1">
                            <a:latin typeface="Cambria Math"/>
                          </a:rPr>
                          <m:t>0.1</m:t>
                        </m:r>
                      </m:e>
                      <m:sup>
                        <m:r>
                          <a:rPr lang="en-GB" sz="1200" i="1">
                            <a:latin typeface="Cambria Math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GB" sz="1200"/>
                  <a:t>C stability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200"/>
                  <a:t>Isolated mains</a:t>
                </a: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8627" y="2133872"/>
                <a:ext cx="2674075" cy="1569660"/>
              </a:xfrm>
              <a:prstGeom prst="rect">
                <a:avLst/>
              </a:prstGeom>
              <a:blipFill>
                <a:blip r:embed="rId7"/>
                <a:stretch>
                  <a:fillRect l="-1878" t="-787"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C13E9B3F-B404-48E9-A28C-EB06D5F2A700}"/>
              </a:ext>
            </a:extLst>
          </p:cNvPr>
          <p:cNvSpPr txBox="1"/>
          <p:nvPr/>
        </p:nvSpPr>
        <p:spPr>
          <a:xfrm>
            <a:off x="7908628" y="3822720"/>
            <a:ext cx="2674075" cy="104644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/>
              <a:t>Vertical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12m basement to ground floor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14.7m floor to ceiling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28C3AF5-2F77-824A-805E-D74967176933}"/>
              </a:ext>
            </a:extLst>
          </p:cNvPr>
          <p:cNvSpPr txBox="1"/>
          <p:nvPr/>
        </p:nvSpPr>
        <p:spPr>
          <a:xfrm>
            <a:off x="7919746" y="4953362"/>
            <a:ext cx="2674075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/>
              <a:t>Stairwell is </a:t>
            </a:r>
            <a:r>
              <a:rPr lang="en-GB" sz="2000" b="1"/>
              <a:t>not</a:t>
            </a:r>
            <a:r>
              <a:rPr lang="en-GB" sz="2000"/>
              <a:t> a fire escape route.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6827B0E-A34D-66BB-E378-B20AB244D1D1}"/>
              </a:ext>
            </a:extLst>
          </p:cNvPr>
          <p:cNvSpPr txBox="1"/>
          <p:nvPr/>
        </p:nvSpPr>
        <p:spPr>
          <a:xfrm>
            <a:off x="7908628" y="5877272"/>
            <a:ext cx="2674075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err="1"/>
              <a:t>Bakeout</a:t>
            </a:r>
            <a:r>
              <a:rPr lang="en-GB" sz="2000"/>
              <a:t> room  and cleanroom nearby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584D4B3-3102-D01B-71D6-1CD0FC628205}"/>
              </a:ext>
            </a:extLst>
          </p:cNvPr>
          <p:cNvSpPr txBox="1"/>
          <p:nvPr/>
        </p:nvSpPr>
        <p:spPr>
          <a:xfrm>
            <a:off x="4583833" y="4731285"/>
            <a:ext cx="1736645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err="1"/>
              <a:t>Aircon</a:t>
            </a:r>
            <a:r>
              <a:rPr lang="en-GB" sz="1400"/>
              <a:t> infrastructure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59DE2F0-7AAA-E710-EC69-7718D45732D0}"/>
              </a:ext>
            </a:extLst>
          </p:cNvPr>
          <p:cNvCxnSpPr>
            <a:stCxn id="57" idx="1"/>
          </p:cNvCxnSpPr>
          <p:nvPr/>
        </p:nvCxnSpPr>
        <p:spPr>
          <a:xfrm flipH="1" flipV="1">
            <a:off x="4190118" y="4745401"/>
            <a:ext cx="393714" cy="24749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group of people standing in a circle&#10;&#10;AI-generated content may be incorrect.">
            <a:extLst>
              <a:ext uri="{FF2B5EF4-FFF2-40B4-BE49-F238E27FC236}">
                <a16:creationId xmlns:a16="http://schemas.microsoft.com/office/drawing/2014/main" id="{270AFCEA-58BF-2429-4265-1318A9B207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1986" y="1226107"/>
            <a:ext cx="52578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189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91887E-220B-862D-AFAD-2D1C7F403C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54CEB09A-FEFF-FB9F-E1FB-A31D5DF69C07}"/>
              </a:ext>
            </a:extLst>
          </p:cNvPr>
          <p:cNvGrpSpPr/>
          <p:nvPr/>
        </p:nvGrpSpPr>
        <p:grpSpPr>
          <a:xfrm>
            <a:off x="1494170" y="1055716"/>
            <a:ext cx="3737734" cy="5465663"/>
            <a:chOff x="-29830" y="1055716"/>
            <a:chExt cx="3528392" cy="515954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C4186CE-748D-1F36-2CE1-3D2D51B32A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384"/>
            <a:stretch/>
          </p:blipFill>
          <p:spPr>
            <a:xfrm>
              <a:off x="-29830" y="1055716"/>
              <a:ext cx="3528392" cy="5159544"/>
            </a:xfrm>
            <a:prstGeom prst="rect">
              <a:avLst/>
            </a:prstGeom>
          </p:spPr>
        </p:pic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B5CE6F01-EC11-A56B-331A-206A7765B493}"/>
                </a:ext>
              </a:extLst>
            </p:cNvPr>
            <p:cNvSpPr/>
            <p:nvPr/>
          </p:nvSpPr>
          <p:spPr>
            <a:xfrm>
              <a:off x="324196" y="4372495"/>
              <a:ext cx="723208" cy="548640"/>
            </a:xfrm>
            <a:custGeom>
              <a:avLst/>
              <a:gdLst>
                <a:gd name="connsiteX0" fmla="*/ 0 w 723208"/>
                <a:gd name="connsiteY0" fmla="*/ 415636 h 548640"/>
                <a:gd name="connsiteX1" fmla="*/ 0 w 723208"/>
                <a:gd name="connsiteY1" fmla="*/ 0 h 548640"/>
                <a:gd name="connsiteX2" fmla="*/ 723208 w 723208"/>
                <a:gd name="connsiteY2" fmla="*/ 207818 h 548640"/>
                <a:gd name="connsiteX3" fmla="*/ 723208 w 723208"/>
                <a:gd name="connsiteY3" fmla="*/ 440574 h 548640"/>
                <a:gd name="connsiteX4" fmla="*/ 681644 w 723208"/>
                <a:gd name="connsiteY4" fmla="*/ 473825 h 548640"/>
                <a:gd name="connsiteX5" fmla="*/ 573579 w 723208"/>
                <a:gd name="connsiteY5" fmla="*/ 432261 h 548640"/>
                <a:gd name="connsiteX6" fmla="*/ 390699 w 723208"/>
                <a:gd name="connsiteY6" fmla="*/ 548640 h 548640"/>
                <a:gd name="connsiteX7" fmla="*/ 0 w 723208"/>
                <a:gd name="connsiteY7" fmla="*/ 415636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208" h="548640">
                  <a:moveTo>
                    <a:pt x="0" y="415636"/>
                  </a:moveTo>
                  <a:lnTo>
                    <a:pt x="0" y="0"/>
                  </a:lnTo>
                  <a:lnTo>
                    <a:pt x="723208" y="207818"/>
                  </a:lnTo>
                  <a:lnTo>
                    <a:pt x="723208" y="440574"/>
                  </a:lnTo>
                  <a:lnTo>
                    <a:pt x="681644" y="473825"/>
                  </a:lnTo>
                  <a:lnTo>
                    <a:pt x="573579" y="432261"/>
                  </a:lnTo>
                  <a:lnTo>
                    <a:pt x="390699" y="548640"/>
                  </a:lnTo>
                  <a:lnTo>
                    <a:pt x="0" y="415636"/>
                  </a:lnTo>
                  <a:close/>
                </a:path>
              </a:pathLst>
            </a:custGeom>
            <a:solidFill>
              <a:srgbClr val="C00000">
                <a:alpha val="25098"/>
              </a:srgbClr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4F6586D1-8086-1D2A-040D-FEA9EC306AFB}"/>
                </a:ext>
              </a:extLst>
            </p:cNvPr>
            <p:cNvSpPr/>
            <p:nvPr/>
          </p:nvSpPr>
          <p:spPr>
            <a:xfrm>
              <a:off x="1138844" y="4497187"/>
              <a:ext cx="656705" cy="831272"/>
            </a:xfrm>
            <a:custGeom>
              <a:avLst/>
              <a:gdLst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415636 w 656705"/>
                <a:gd name="connsiteY4" fmla="*/ 349134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89956 h 847898"/>
                <a:gd name="connsiteX1" fmla="*/ 382385 w 656705"/>
                <a:gd name="connsiteY1" fmla="*/ 847898 h 847898"/>
                <a:gd name="connsiteX2" fmla="*/ 656705 w 656705"/>
                <a:gd name="connsiteY2" fmla="*/ 631767 h 847898"/>
                <a:gd name="connsiteX3" fmla="*/ 648392 w 656705"/>
                <a:gd name="connsiteY3" fmla="*/ 0 h 847898"/>
                <a:gd name="connsiteX4" fmla="*/ 415636 w 656705"/>
                <a:gd name="connsiteY4" fmla="*/ 382385 h 847898"/>
                <a:gd name="connsiteX5" fmla="*/ 232756 w 656705"/>
                <a:gd name="connsiteY5" fmla="*/ 473825 h 847898"/>
                <a:gd name="connsiteX6" fmla="*/ 66501 w 656705"/>
                <a:gd name="connsiteY6" fmla="*/ 423949 h 847898"/>
                <a:gd name="connsiteX7" fmla="*/ 8312 w 656705"/>
                <a:gd name="connsiteY7" fmla="*/ 448887 h 847898"/>
                <a:gd name="connsiteX8" fmla="*/ 0 w 656705"/>
                <a:gd name="connsiteY8" fmla="*/ 689956 h 847898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415636 w 656705"/>
                <a:gd name="connsiteY4" fmla="*/ 349134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382385 w 656705"/>
                <a:gd name="connsiteY4" fmla="*/ 374072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423948 w 656705"/>
                <a:gd name="connsiteY4" fmla="*/ 349133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440573 w 656705"/>
                <a:gd name="connsiteY4" fmla="*/ 598515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399009 w 656705"/>
                <a:gd name="connsiteY4" fmla="*/ 365758 h 814647"/>
                <a:gd name="connsiteX5" fmla="*/ 232756 w 656705"/>
                <a:gd name="connsiteY5" fmla="*/ 440574 h 814647"/>
                <a:gd name="connsiteX6" fmla="*/ 66501 w 656705"/>
                <a:gd name="connsiteY6" fmla="*/ 390698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399009 w 656705"/>
                <a:gd name="connsiteY4" fmla="*/ 365758 h 814647"/>
                <a:gd name="connsiteX5" fmla="*/ 232756 w 656705"/>
                <a:gd name="connsiteY5" fmla="*/ 440574 h 814647"/>
                <a:gd name="connsiteX6" fmla="*/ 66501 w 656705"/>
                <a:gd name="connsiteY6" fmla="*/ 507076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399009 w 656705"/>
                <a:gd name="connsiteY4" fmla="*/ 365758 h 814647"/>
                <a:gd name="connsiteX5" fmla="*/ 232756 w 656705"/>
                <a:gd name="connsiteY5" fmla="*/ 440574 h 814647"/>
                <a:gd name="connsiteX6" fmla="*/ 58189 w 656705"/>
                <a:gd name="connsiteY6" fmla="*/ 382385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448886 w 656705"/>
                <a:gd name="connsiteY4" fmla="*/ 548638 h 814647"/>
                <a:gd name="connsiteX5" fmla="*/ 232756 w 656705"/>
                <a:gd name="connsiteY5" fmla="*/ 440574 h 814647"/>
                <a:gd name="connsiteX6" fmla="*/ 58189 w 656705"/>
                <a:gd name="connsiteY6" fmla="*/ 382385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656705"/>
                <a:gd name="connsiteY0" fmla="*/ 656705 h 814647"/>
                <a:gd name="connsiteX1" fmla="*/ 382385 w 656705"/>
                <a:gd name="connsiteY1" fmla="*/ 814647 h 814647"/>
                <a:gd name="connsiteX2" fmla="*/ 656705 w 656705"/>
                <a:gd name="connsiteY2" fmla="*/ 598516 h 814647"/>
                <a:gd name="connsiteX3" fmla="*/ 648392 w 656705"/>
                <a:gd name="connsiteY3" fmla="*/ 0 h 814647"/>
                <a:gd name="connsiteX4" fmla="*/ 399009 w 656705"/>
                <a:gd name="connsiteY4" fmla="*/ 340819 h 814647"/>
                <a:gd name="connsiteX5" fmla="*/ 232756 w 656705"/>
                <a:gd name="connsiteY5" fmla="*/ 440574 h 814647"/>
                <a:gd name="connsiteX6" fmla="*/ 58189 w 656705"/>
                <a:gd name="connsiteY6" fmla="*/ 382385 h 814647"/>
                <a:gd name="connsiteX7" fmla="*/ 8312 w 656705"/>
                <a:gd name="connsiteY7" fmla="*/ 415636 h 814647"/>
                <a:gd name="connsiteX8" fmla="*/ 0 w 656705"/>
                <a:gd name="connsiteY8" fmla="*/ 656705 h 814647"/>
                <a:gd name="connsiteX0" fmla="*/ 0 w 814647"/>
                <a:gd name="connsiteY0" fmla="*/ 606828 h 764770"/>
                <a:gd name="connsiteX1" fmla="*/ 382385 w 814647"/>
                <a:gd name="connsiteY1" fmla="*/ 764770 h 764770"/>
                <a:gd name="connsiteX2" fmla="*/ 656705 w 814647"/>
                <a:gd name="connsiteY2" fmla="*/ 548639 h 764770"/>
                <a:gd name="connsiteX3" fmla="*/ 814647 w 814647"/>
                <a:gd name="connsiteY3" fmla="*/ 0 h 764770"/>
                <a:gd name="connsiteX4" fmla="*/ 399009 w 814647"/>
                <a:gd name="connsiteY4" fmla="*/ 290942 h 764770"/>
                <a:gd name="connsiteX5" fmla="*/ 232756 w 814647"/>
                <a:gd name="connsiteY5" fmla="*/ 390697 h 764770"/>
                <a:gd name="connsiteX6" fmla="*/ 58189 w 814647"/>
                <a:gd name="connsiteY6" fmla="*/ 332508 h 764770"/>
                <a:gd name="connsiteX7" fmla="*/ 8312 w 814647"/>
                <a:gd name="connsiteY7" fmla="*/ 365759 h 764770"/>
                <a:gd name="connsiteX8" fmla="*/ 0 w 814647"/>
                <a:gd name="connsiteY8" fmla="*/ 606828 h 764770"/>
                <a:gd name="connsiteX0" fmla="*/ 0 w 656705"/>
                <a:gd name="connsiteY0" fmla="*/ 673330 h 831272"/>
                <a:gd name="connsiteX1" fmla="*/ 382385 w 656705"/>
                <a:gd name="connsiteY1" fmla="*/ 831272 h 831272"/>
                <a:gd name="connsiteX2" fmla="*/ 656705 w 656705"/>
                <a:gd name="connsiteY2" fmla="*/ 615141 h 831272"/>
                <a:gd name="connsiteX3" fmla="*/ 648392 w 656705"/>
                <a:gd name="connsiteY3" fmla="*/ 0 h 831272"/>
                <a:gd name="connsiteX4" fmla="*/ 399009 w 656705"/>
                <a:gd name="connsiteY4" fmla="*/ 357444 h 831272"/>
                <a:gd name="connsiteX5" fmla="*/ 232756 w 656705"/>
                <a:gd name="connsiteY5" fmla="*/ 457199 h 831272"/>
                <a:gd name="connsiteX6" fmla="*/ 58189 w 656705"/>
                <a:gd name="connsiteY6" fmla="*/ 399010 h 831272"/>
                <a:gd name="connsiteX7" fmla="*/ 8312 w 656705"/>
                <a:gd name="connsiteY7" fmla="*/ 432261 h 831272"/>
                <a:gd name="connsiteX8" fmla="*/ 0 w 656705"/>
                <a:gd name="connsiteY8" fmla="*/ 673330 h 831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6705" h="831272">
                  <a:moveTo>
                    <a:pt x="0" y="673330"/>
                  </a:moveTo>
                  <a:lnTo>
                    <a:pt x="382385" y="831272"/>
                  </a:lnTo>
                  <a:lnTo>
                    <a:pt x="656705" y="615141"/>
                  </a:lnTo>
                  <a:lnTo>
                    <a:pt x="648392" y="0"/>
                  </a:lnTo>
                  <a:lnTo>
                    <a:pt x="399009" y="357444"/>
                  </a:lnTo>
                  <a:lnTo>
                    <a:pt x="232756" y="457199"/>
                  </a:lnTo>
                  <a:lnTo>
                    <a:pt x="58189" y="399010"/>
                  </a:lnTo>
                  <a:lnTo>
                    <a:pt x="8312" y="432261"/>
                  </a:lnTo>
                  <a:lnTo>
                    <a:pt x="0" y="673330"/>
                  </a:lnTo>
                  <a:close/>
                </a:path>
              </a:pathLst>
            </a:custGeom>
            <a:solidFill>
              <a:srgbClr val="C00000">
                <a:alpha val="25098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7FD9C797-EC1A-AB99-BEA3-B915002B0EFB}"/>
                </a:ext>
              </a:extLst>
            </p:cNvPr>
            <p:cNvSpPr/>
            <p:nvPr/>
          </p:nvSpPr>
          <p:spPr>
            <a:xfrm>
              <a:off x="1015923" y="3341716"/>
              <a:ext cx="763002" cy="1197033"/>
            </a:xfrm>
            <a:custGeom>
              <a:avLst/>
              <a:gdLst>
                <a:gd name="connsiteX0" fmla="*/ 0 w 648393"/>
                <a:gd name="connsiteY0" fmla="*/ 1197033 h 1197033"/>
                <a:gd name="connsiteX1" fmla="*/ 266007 w 648393"/>
                <a:gd name="connsiteY1" fmla="*/ 1047404 h 1197033"/>
                <a:gd name="connsiteX2" fmla="*/ 648393 w 648393"/>
                <a:gd name="connsiteY2" fmla="*/ 515389 h 1197033"/>
                <a:gd name="connsiteX3" fmla="*/ 648393 w 648393"/>
                <a:gd name="connsiteY3" fmla="*/ 0 h 1197033"/>
                <a:gd name="connsiteX4" fmla="*/ 415636 w 648393"/>
                <a:gd name="connsiteY4" fmla="*/ 290946 h 1197033"/>
                <a:gd name="connsiteX5" fmla="*/ 232756 w 648393"/>
                <a:gd name="connsiteY5" fmla="*/ 340822 h 1197033"/>
                <a:gd name="connsiteX6" fmla="*/ 58189 w 648393"/>
                <a:gd name="connsiteY6" fmla="*/ 307571 h 1197033"/>
                <a:gd name="connsiteX7" fmla="*/ 0 w 648393"/>
                <a:gd name="connsiteY7" fmla="*/ 357448 h 1197033"/>
                <a:gd name="connsiteX8" fmla="*/ 0 w 648393"/>
                <a:gd name="connsiteY8" fmla="*/ 1197033 h 1197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8393" h="1197033">
                  <a:moveTo>
                    <a:pt x="0" y="1197033"/>
                  </a:moveTo>
                  <a:lnTo>
                    <a:pt x="266007" y="1047404"/>
                  </a:lnTo>
                  <a:lnTo>
                    <a:pt x="648393" y="515389"/>
                  </a:lnTo>
                  <a:lnTo>
                    <a:pt x="648393" y="0"/>
                  </a:lnTo>
                  <a:lnTo>
                    <a:pt x="415636" y="290946"/>
                  </a:lnTo>
                  <a:lnTo>
                    <a:pt x="232756" y="340822"/>
                  </a:lnTo>
                  <a:lnTo>
                    <a:pt x="58189" y="307571"/>
                  </a:lnTo>
                  <a:lnTo>
                    <a:pt x="0" y="357448"/>
                  </a:lnTo>
                  <a:lnTo>
                    <a:pt x="0" y="1197033"/>
                  </a:lnTo>
                  <a:close/>
                </a:path>
              </a:pathLst>
            </a:custGeom>
            <a:solidFill>
              <a:srgbClr val="C00000">
                <a:alpha val="25098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/>
                <a:t>AION</a:t>
              </a:r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4B8749BF-8BFA-64AF-835A-5185D6CF2BC5}"/>
                </a:ext>
              </a:extLst>
            </p:cNvPr>
            <p:cNvSpPr/>
            <p:nvPr/>
          </p:nvSpPr>
          <p:spPr>
            <a:xfrm>
              <a:off x="1122219" y="3341716"/>
              <a:ext cx="65194" cy="49876"/>
            </a:xfrm>
            <a:custGeom>
              <a:avLst/>
              <a:gdLst>
                <a:gd name="connsiteX0" fmla="*/ 0 w 656706"/>
                <a:gd name="connsiteY0" fmla="*/ 714895 h 714895"/>
                <a:gd name="connsiteX1" fmla="*/ 191193 w 656706"/>
                <a:gd name="connsiteY1" fmla="*/ 590204 h 714895"/>
                <a:gd name="connsiteX2" fmla="*/ 199506 w 656706"/>
                <a:gd name="connsiteY2" fmla="*/ 498764 h 714895"/>
                <a:gd name="connsiteX3" fmla="*/ 199506 w 656706"/>
                <a:gd name="connsiteY3" fmla="*/ 498764 h 714895"/>
                <a:gd name="connsiteX4" fmla="*/ 241069 w 656706"/>
                <a:gd name="connsiteY4" fmla="*/ 440575 h 714895"/>
                <a:gd name="connsiteX5" fmla="*/ 282633 w 656706"/>
                <a:gd name="connsiteY5" fmla="*/ 448887 h 714895"/>
                <a:gd name="connsiteX6" fmla="*/ 299258 w 656706"/>
                <a:gd name="connsiteY6" fmla="*/ 498764 h 714895"/>
                <a:gd name="connsiteX7" fmla="*/ 615142 w 656706"/>
                <a:gd name="connsiteY7" fmla="*/ 166255 h 714895"/>
                <a:gd name="connsiteX8" fmla="*/ 615142 w 656706"/>
                <a:gd name="connsiteY8" fmla="*/ 116378 h 714895"/>
                <a:gd name="connsiteX9" fmla="*/ 656706 w 656706"/>
                <a:gd name="connsiteY9" fmla="*/ 99753 h 714895"/>
                <a:gd name="connsiteX10" fmla="*/ 656706 w 656706"/>
                <a:gd name="connsiteY10" fmla="*/ 0 h 714895"/>
                <a:gd name="connsiteX11" fmla="*/ 357447 w 656706"/>
                <a:gd name="connsiteY11" fmla="*/ 83127 h 714895"/>
                <a:gd name="connsiteX12" fmla="*/ 0 w 656706"/>
                <a:gd name="connsiteY12" fmla="*/ 58189 h 714895"/>
                <a:gd name="connsiteX13" fmla="*/ 0 w 656706"/>
                <a:gd name="connsiteY13" fmla="*/ 714895 h 714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6706" h="714895">
                  <a:moveTo>
                    <a:pt x="0" y="714895"/>
                  </a:moveTo>
                  <a:lnTo>
                    <a:pt x="191193" y="590204"/>
                  </a:lnTo>
                  <a:lnTo>
                    <a:pt x="199506" y="498764"/>
                  </a:lnTo>
                  <a:lnTo>
                    <a:pt x="199506" y="498764"/>
                  </a:lnTo>
                  <a:lnTo>
                    <a:pt x="241069" y="440575"/>
                  </a:lnTo>
                  <a:lnTo>
                    <a:pt x="282633" y="448887"/>
                  </a:lnTo>
                  <a:lnTo>
                    <a:pt x="299258" y="498764"/>
                  </a:lnTo>
                  <a:lnTo>
                    <a:pt x="615142" y="166255"/>
                  </a:lnTo>
                  <a:lnTo>
                    <a:pt x="615142" y="116378"/>
                  </a:lnTo>
                  <a:lnTo>
                    <a:pt x="656706" y="99753"/>
                  </a:lnTo>
                  <a:lnTo>
                    <a:pt x="656706" y="0"/>
                  </a:lnTo>
                  <a:lnTo>
                    <a:pt x="357447" y="83127"/>
                  </a:lnTo>
                  <a:lnTo>
                    <a:pt x="0" y="58189"/>
                  </a:lnTo>
                  <a:lnTo>
                    <a:pt x="0" y="714895"/>
                  </a:lnTo>
                  <a:close/>
                </a:path>
              </a:pathLst>
            </a:custGeom>
            <a:solidFill>
              <a:srgbClr val="C00000">
                <a:alpha val="25098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6563BE9-1504-57D4-2FCE-04E4EB5968C8}"/>
                </a:ext>
              </a:extLst>
            </p:cNvPr>
            <p:cNvCxnSpPr/>
            <p:nvPr/>
          </p:nvCxnSpPr>
          <p:spPr>
            <a:xfrm>
              <a:off x="1979712" y="2960948"/>
              <a:ext cx="0" cy="224802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6377845-FE34-C3D0-F090-403E12D3A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Beecroft building, Oxford Physics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BD4AC7A-6932-D88D-6154-D117C617DF42}"/>
              </a:ext>
            </a:extLst>
          </p:cNvPr>
          <p:cNvCxnSpPr/>
          <p:nvPr/>
        </p:nvCxnSpPr>
        <p:spPr>
          <a:xfrm>
            <a:off x="1699070" y="2935502"/>
            <a:ext cx="3457560" cy="21602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63D4F42-9327-791A-FF52-82D2005C9642}"/>
              </a:ext>
            </a:extLst>
          </p:cNvPr>
          <p:cNvSpPr txBox="1"/>
          <p:nvPr/>
        </p:nvSpPr>
        <p:spPr>
          <a:xfrm>
            <a:off x="4175207" y="2970549"/>
            <a:ext cx="1053494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/>
              <a:t>Ground level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8101EA1-30EF-D0F4-19B8-1A60A55C3290}"/>
              </a:ext>
            </a:extLst>
          </p:cNvPr>
          <p:cNvCxnSpPr/>
          <p:nvPr/>
        </p:nvCxnSpPr>
        <p:spPr>
          <a:xfrm>
            <a:off x="2063552" y="5085185"/>
            <a:ext cx="0" cy="99382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4848D96-3C69-C06F-BAF2-D027EF737BF5}"/>
              </a:ext>
            </a:extLst>
          </p:cNvPr>
          <p:cNvSpPr txBox="1"/>
          <p:nvPr/>
        </p:nvSpPr>
        <p:spPr>
          <a:xfrm>
            <a:off x="1575405" y="5851869"/>
            <a:ext cx="920445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/>
              <a:t>Laser lab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02EA37-99AD-07D3-A41C-F08D38E6C891}"/>
              </a:ext>
            </a:extLst>
          </p:cNvPr>
          <p:cNvSpPr txBox="1"/>
          <p:nvPr/>
        </p:nvSpPr>
        <p:spPr>
          <a:xfrm>
            <a:off x="7908626" y="1124744"/>
            <a:ext cx="2674075" cy="89255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/>
              <a:t>Ultralow vibration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All plant isolated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Thick concrete walls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6384CA5-95B0-CB81-63AA-D4DB84C1743F}"/>
              </a:ext>
            </a:extLst>
          </p:cNvPr>
          <p:cNvSpPr txBox="1"/>
          <p:nvPr/>
        </p:nvSpPr>
        <p:spPr>
          <a:xfrm>
            <a:off x="3503713" y="3814926"/>
            <a:ext cx="582211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/>
              <a:t>12 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1A52DC-1E22-9085-8538-158904B50366}"/>
              </a:ext>
            </a:extLst>
          </p:cNvPr>
          <p:cNvSpPr txBox="1"/>
          <p:nvPr/>
        </p:nvSpPr>
        <p:spPr>
          <a:xfrm>
            <a:off x="2657618" y="6130493"/>
            <a:ext cx="618750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Void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300CEF7-64BF-4151-8713-DBB2CA8373D9}"/>
              </a:ext>
            </a:extLst>
          </p:cNvPr>
          <p:cNvSpPr txBox="1"/>
          <p:nvPr/>
        </p:nvSpPr>
        <p:spPr>
          <a:xfrm>
            <a:off x="3846916" y="6213601"/>
            <a:ext cx="864095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Keel slab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6BD8139-85DF-88D9-9D54-734CB6D88925}"/>
              </a:ext>
            </a:extLst>
          </p:cNvPr>
          <p:cNvCxnSpPr>
            <a:stCxn id="38" idx="0"/>
          </p:cNvCxnSpPr>
          <p:nvPr/>
        </p:nvCxnSpPr>
        <p:spPr>
          <a:xfrm flipV="1">
            <a:off x="4278963" y="5944425"/>
            <a:ext cx="0" cy="26917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18BF400-8CAC-B4CD-9CD2-DF49139C8C41}"/>
              </a:ext>
            </a:extLst>
          </p:cNvPr>
          <p:cNvGrpSpPr/>
          <p:nvPr/>
        </p:nvGrpSpPr>
        <p:grpSpPr>
          <a:xfrm>
            <a:off x="5303912" y="1292752"/>
            <a:ext cx="2493762" cy="5232592"/>
            <a:chOff x="6276154" y="1386552"/>
            <a:chExt cx="2493762" cy="5232592"/>
          </a:xfrm>
        </p:grpSpPr>
        <p:pic>
          <p:nvPicPr>
            <p:cNvPr id="1026" name="Picture 2" descr="C:\Users\bentine\Downloads\20190206_165928.jpg">
              <a:extLst>
                <a:ext uri="{FF2B5EF4-FFF2-40B4-BE49-F238E27FC236}">
                  <a16:creationId xmlns:a16="http://schemas.microsoft.com/office/drawing/2014/main" id="{CBC16051-187D-660D-084A-F108DD73574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61" b="12201"/>
            <a:stretch/>
          </p:blipFill>
          <p:spPr bwMode="auto">
            <a:xfrm rot="5400000">
              <a:off x="6720051" y="4569279"/>
              <a:ext cx="1605968" cy="2493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bentine\Downloads\20190206_170522.jpg">
              <a:extLst>
                <a:ext uri="{FF2B5EF4-FFF2-40B4-BE49-F238E27FC236}">
                  <a16:creationId xmlns:a16="http://schemas.microsoft.com/office/drawing/2014/main" id="{9B985573-0300-FE13-6B2F-A122D42FA5B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4" t="5947" r="1963" b="14985"/>
            <a:stretch/>
          </p:blipFill>
          <p:spPr bwMode="auto">
            <a:xfrm>
              <a:off x="6276154" y="3341262"/>
              <a:ext cx="2490636" cy="1610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bentine\Downloads\20190206_165744.jpg">
              <a:extLst>
                <a:ext uri="{FF2B5EF4-FFF2-40B4-BE49-F238E27FC236}">
                  <a16:creationId xmlns:a16="http://schemas.microsoft.com/office/drawing/2014/main" id="{EC221CDB-8A91-A778-D3D5-7E8BAD74925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2" r="9273" b="13321"/>
            <a:stretch/>
          </p:blipFill>
          <p:spPr bwMode="auto">
            <a:xfrm>
              <a:off x="6276154" y="1386552"/>
              <a:ext cx="2493762" cy="18935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30C19523-783E-149D-84F9-7A476A299358}"/>
                  </a:ext>
                </a:extLst>
              </p:cNvPr>
              <p:cNvSpPr txBox="1"/>
              <p:nvPr/>
            </p:nvSpPr>
            <p:spPr>
              <a:xfrm>
                <a:off x="7908627" y="2133872"/>
                <a:ext cx="2674075" cy="1569660"/>
              </a:xfrm>
              <a:prstGeom prst="rect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2000"/>
                  <a:t>Adjacent laser lab reserved for AION use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200"/>
                  <a:t>keel slabs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200" i="1">
                        <a:latin typeface="Cambria Math"/>
                      </a:rPr>
                      <m:t>±</m:t>
                    </m:r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i="1">
                            <a:latin typeface="Cambria Math"/>
                          </a:rPr>
                          <m:t>0.1</m:t>
                        </m:r>
                      </m:e>
                      <m:sup>
                        <m:r>
                          <a:rPr lang="en-GB" sz="1200" i="1">
                            <a:latin typeface="Cambria Math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GB" sz="1200"/>
                  <a:t>C stability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200"/>
                  <a:t>Isolated mains</a:t>
                </a: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8627" y="2133872"/>
                <a:ext cx="2674075" cy="1569660"/>
              </a:xfrm>
              <a:prstGeom prst="rect">
                <a:avLst/>
              </a:prstGeom>
              <a:blipFill>
                <a:blip r:embed="rId7"/>
                <a:stretch>
                  <a:fillRect l="-1878" t="-787"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1D9F9F94-D10F-B729-FFE5-8221028C8277}"/>
              </a:ext>
            </a:extLst>
          </p:cNvPr>
          <p:cNvSpPr txBox="1"/>
          <p:nvPr/>
        </p:nvSpPr>
        <p:spPr>
          <a:xfrm>
            <a:off x="7908628" y="3822720"/>
            <a:ext cx="2674075" cy="104644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/>
              <a:t>Vertical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12m basement to ground floor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14.7m floor to ceiling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1A35D00-BD2A-8691-8BDC-AF7A674E4D2C}"/>
              </a:ext>
            </a:extLst>
          </p:cNvPr>
          <p:cNvSpPr txBox="1"/>
          <p:nvPr/>
        </p:nvSpPr>
        <p:spPr>
          <a:xfrm>
            <a:off x="7919746" y="4953362"/>
            <a:ext cx="2674075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/>
              <a:t>Stairwell is </a:t>
            </a:r>
            <a:r>
              <a:rPr lang="en-GB" sz="2000" b="1"/>
              <a:t>not</a:t>
            </a:r>
            <a:r>
              <a:rPr lang="en-GB" sz="2000"/>
              <a:t> a fire escape route.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680FACA-CF27-505A-0791-A7D2EC939BB4}"/>
              </a:ext>
            </a:extLst>
          </p:cNvPr>
          <p:cNvSpPr txBox="1"/>
          <p:nvPr/>
        </p:nvSpPr>
        <p:spPr>
          <a:xfrm>
            <a:off x="7908628" y="5877272"/>
            <a:ext cx="2674075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err="1"/>
              <a:t>Bakeout</a:t>
            </a:r>
            <a:r>
              <a:rPr lang="en-GB" sz="2000"/>
              <a:t> room  and cleanroom nearby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83ED3BD-6156-EE1B-4BC9-E2CD722DB70D}"/>
              </a:ext>
            </a:extLst>
          </p:cNvPr>
          <p:cNvSpPr txBox="1"/>
          <p:nvPr/>
        </p:nvSpPr>
        <p:spPr>
          <a:xfrm>
            <a:off x="4583833" y="4731285"/>
            <a:ext cx="1736645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err="1"/>
              <a:t>Aircon</a:t>
            </a:r>
            <a:r>
              <a:rPr lang="en-GB" sz="1400"/>
              <a:t> infrastructure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E4B7B01-8F05-C89B-2FC6-76F618DD316E}"/>
              </a:ext>
            </a:extLst>
          </p:cNvPr>
          <p:cNvCxnSpPr>
            <a:stCxn id="57" idx="1"/>
          </p:cNvCxnSpPr>
          <p:nvPr/>
        </p:nvCxnSpPr>
        <p:spPr>
          <a:xfrm flipH="1" flipV="1">
            <a:off x="4190118" y="4745401"/>
            <a:ext cx="393714" cy="24749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group of people standing in a circle&#10;&#10;AI-generated content may be incorrect.">
            <a:extLst>
              <a:ext uri="{FF2B5EF4-FFF2-40B4-BE49-F238E27FC236}">
                <a16:creationId xmlns:a16="http://schemas.microsoft.com/office/drawing/2014/main" id="{2043915A-4236-9AF7-2328-69E15A0629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1986" y="1226107"/>
            <a:ext cx="5257800" cy="5257800"/>
          </a:xfrm>
          <a:prstGeom prst="rect">
            <a:avLst/>
          </a:prstGeom>
        </p:spPr>
      </p:pic>
      <p:pic>
        <p:nvPicPr>
          <p:cNvPr id="11" name="Picture 10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DE251A38-6E53-E260-03E2-2FBFD25CB5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75920" y="1226107"/>
            <a:ext cx="5616624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661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holding coffee cups&#10;&#10;AI-generated content may be incorrect.">
            <a:extLst>
              <a:ext uri="{FF2B5EF4-FFF2-40B4-BE49-F238E27FC236}">
                <a16:creationId xmlns:a16="http://schemas.microsoft.com/office/drawing/2014/main" id="{41AC9E3D-D812-EF32-7BF0-5F258F15F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755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305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63D0F-B237-7755-48A0-3F18BA075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AION Days @ICL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52B99-6315-FCB4-EF91-94D9AFEAE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66018"/>
            <a:ext cx="109728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2600" dirty="0"/>
              <a:t>These are our final AION days within the first phase of QTFP, ending on March 31, 2025.</a:t>
            </a:r>
          </a:p>
          <a:p>
            <a:pPr>
              <a:buFont typeface="Wingdings" pitchFamily="2" charset="2"/>
              <a:buChar char="Ø"/>
            </a:pPr>
            <a:endParaRPr lang="en-GB" sz="2600" dirty="0"/>
          </a:p>
          <a:p>
            <a:pPr>
              <a:buFont typeface="Wingdings" pitchFamily="2" charset="2"/>
              <a:buChar char="Ø"/>
            </a:pPr>
            <a:r>
              <a:rPr lang="en-GB" sz="2600" dirty="0"/>
              <a:t>The next phase, QTFP2, is expected to begin later this year; AION already has bridging funds secured until then.</a:t>
            </a:r>
          </a:p>
          <a:p>
            <a:pPr>
              <a:buFont typeface="Wingdings" pitchFamily="2" charset="2"/>
              <a:buChar char="Ø"/>
            </a:pPr>
            <a:endParaRPr lang="en-GB" sz="2600" dirty="0"/>
          </a:p>
          <a:p>
            <a:pPr>
              <a:buFont typeface="Wingdings" pitchFamily="2" charset="2"/>
              <a:buChar char="Ø"/>
            </a:pPr>
            <a:r>
              <a:rPr lang="en-GB" sz="2600" dirty="0"/>
              <a:t>While the exact scope of QTFP2 is not yet fully determined, we are confident it will provide a solid pathway for AION to move into its second phase, focusing on building a real detector.</a:t>
            </a:r>
          </a:p>
          <a:p>
            <a:pPr>
              <a:buFont typeface="Wingdings" pitchFamily="2" charset="2"/>
              <a:buChar char="Ø"/>
            </a:pPr>
            <a:endParaRPr lang="en-GB" sz="2600" dirty="0"/>
          </a:p>
          <a:p>
            <a:pPr>
              <a:buFont typeface="Wingdings" pitchFamily="2" charset="2"/>
              <a:buChar char="Ø"/>
            </a:pPr>
            <a:r>
              <a:rPr lang="en-GB" sz="2600" dirty="0"/>
              <a:t>During these AION days, we will review our progress to date and prepare the project for the QTFP2 application, ensuring the next major step for AION.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613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CB922-ECB2-9AD4-AFC3-6F364353F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</a:t>
            </a:r>
          </a:p>
        </p:txBody>
      </p:sp>
      <p:pic>
        <p:nvPicPr>
          <p:cNvPr id="4" name="Picture 3" descr="A screenshot of a phone&#10;&#10;AI-generated content may be incorrect.">
            <a:extLst>
              <a:ext uri="{FF2B5EF4-FFF2-40B4-BE49-F238E27FC236}">
                <a16:creationId xmlns:a16="http://schemas.microsoft.com/office/drawing/2014/main" id="{E94FE268-CBF1-A270-9C74-6304F07C03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656" y="1080880"/>
            <a:ext cx="5492037" cy="577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671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6C68C-AEB2-680A-C21A-7CA2FC9285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392" y="2132856"/>
            <a:ext cx="539261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A true pioneer of the AION project and QTFP, whose legacy will continue to guide and inspire us.</a:t>
            </a:r>
          </a:p>
          <a:p>
            <a:pPr marL="0" indent="0">
              <a:buNone/>
            </a:pPr>
            <a:endParaRPr lang="en-GB" sz="24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He was also a dear friend, a remarkable colleague, a brilliant physicist, and a truly exceptional person who will forever remain in our hearts.</a:t>
            </a:r>
            <a:endParaRPr lang="en-US" sz="2400" dirty="0">
              <a:latin typeface="+mj-lt"/>
            </a:endParaRPr>
          </a:p>
        </p:txBody>
      </p:sp>
      <p:pic>
        <p:nvPicPr>
          <p:cNvPr id="8" name="Picture 7" descr="A person in a blue suit&#10;&#10;AI-generated content may be incorrect.">
            <a:extLst>
              <a:ext uri="{FF2B5EF4-FFF2-40B4-BE49-F238E27FC236}">
                <a16:creationId xmlns:a16="http://schemas.microsoft.com/office/drawing/2014/main" id="{06C72DD3-D282-0115-771A-BE7B3A3CC7B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259" r="-1" b="38383"/>
          <a:stretch/>
        </p:blipFill>
        <p:spPr>
          <a:xfrm>
            <a:off x="6175994" y="1783357"/>
            <a:ext cx="5392616" cy="4525963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7273A9D-2B07-0C7D-1DC3-D3BAADA87637}"/>
              </a:ext>
            </a:extLst>
          </p:cNvPr>
          <p:cNvSpPr txBox="1"/>
          <p:nvPr/>
        </p:nvSpPr>
        <p:spPr>
          <a:xfrm>
            <a:off x="0" y="1106741"/>
            <a:ext cx="634854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Ian Shipsey</a:t>
            </a:r>
            <a:br>
              <a:rPr lang="en-US" sz="2800" dirty="0"/>
            </a:br>
            <a:r>
              <a:rPr lang="en-US" sz="2800" dirty="0"/>
              <a:t>25 July 1959 – 7 October 2024 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AB69EF7C-8288-ADB3-BF9A-4AE7B051F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84342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C587C-CB34-D1CC-88D8-952F75738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QTFP: Quantum Technology For Fundamental Physics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4AB7B8-2D86-C073-07B3-73F34859B9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49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3ED28-A636-13D7-124D-2DA1A95E3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A poster of a physics experiment&#10;&#10;AI-generated content may be incorrect.">
            <a:extLst>
              <a:ext uri="{FF2B5EF4-FFF2-40B4-BE49-F238E27FC236}">
                <a16:creationId xmlns:a16="http://schemas.microsoft.com/office/drawing/2014/main" id="{F7A5400D-793E-1CBE-85B1-B0C4ACB83F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79008" cy="3518158"/>
          </a:xfrm>
        </p:spPr>
      </p:pic>
      <p:pic>
        <p:nvPicPr>
          <p:cNvPr id="9" name="Picture 8" descr="A map of the united kingdom&#10;&#10;AI-generated content may be incorrect.">
            <a:extLst>
              <a:ext uri="{FF2B5EF4-FFF2-40B4-BE49-F238E27FC236}">
                <a16:creationId xmlns:a16="http://schemas.microsoft.com/office/drawing/2014/main" id="{C0DCD58F-A9AC-A789-0FE6-3CFEC8F05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18158"/>
            <a:ext cx="4007768" cy="34011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82B072-44FD-6C19-812F-CC43C7584618}"/>
              </a:ext>
            </a:extLst>
          </p:cNvPr>
          <p:cNvSpPr txBox="1"/>
          <p:nvPr/>
        </p:nvSpPr>
        <p:spPr>
          <a:xfrm>
            <a:off x="4495596" y="4095352"/>
            <a:ext cx="69471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000000"/>
                </a:solidFill>
                <a:effectLst/>
                <a:latin typeface="Helvetica" pitchFamily="2" charset="0"/>
              </a:rPr>
              <a:t>16th October, 2018 First QSFP Workshop</a:t>
            </a:r>
          </a:p>
          <a:p>
            <a:endParaRPr lang="en-US" sz="3200" dirty="0"/>
          </a:p>
          <a:p>
            <a:pPr algn="ctr"/>
            <a:r>
              <a:rPr lang="en-US" sz="3200" dirty="0"/>
              <a:t>QSFP </a:t>
            </a:r>
            <a:r>
              <a:rPr lang="en-US" sz="3200" dirty="0" err="1"/>
              <a:t>Programme</a:t>
            </a:r>
            <a:r>
              <a:rPr lang="en-US" sz="3200" dirty="0"/>
              <a:t>, lead by Ian, was instrumental to unlock UK funding </a:t>
            </a:r>
          </a:p>
        </p:txBody>
      </p:sp>
    </p:spTree>
    <p:extLst>
      <p:ext uri="{BB962C8B-B14F-4D97-AF65-F5344CB8AC3E}">
        <p14:creationId xmlns:p14="http://schemas.microsoft.com/office/powerpoint/2010/main" val="1212747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2FDDE1-3DEB-A3E6-ECE2-8FC6A3A922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7E114-B91B-1F65-7A6C-C080369C8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000000"/>
                </a:solidFill>
                <a:effectLst/>
                <a:latin typeface="Helvetica" pitchFamily="2" charset="0"/>
              </a:rPr>
              <a:t>16th October, 2018 First QSFP Workshop</a:t>
            </a:r>
            <a:endParaRPr lang="en-US" dirty="0"/>
          </a:p>
        </p:txBody>
      </p:sp>
      <p:pic>
        <p:nvPicPr>
          <p:cNvPr id="7" name="Picture 6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6BD6A1D3-1543-7BCE-6D69-7203F4321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7757"/>
            <a:ext cx="12144632" cy="525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972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52813" y="359435"/>
            <a:ext cx="9794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£1bn UK National Quantum Technology Programme </a:t>
            </a:r>
            <a:r>
              <a:rPr lang="en-GB" sz="3200" dirty="0">
                <a:latin typeface="Calibri" panose="020F0502020204030204"/>
              </a:rPr>
              <a:t>Pillars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Content Placeholder 2">
            <a:extLst>
              <a:ext uri="{FF2B5EF4-FFF2-40B4-BE49-F238E27FC236}">
                <a16:creationId xmlns:a16="http://schemas.microsoft.com/office/drawing/2014/main" id="{B119FFAE-8222-49C5-89E7-E103E14472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02" t="79592" b="6711"/>
          <a:stretch/>
        </p:blipFill>
        <p:spPr>
          <a:xfrm>
            <a:off x="9826953" y="5921471"/>
            <a:ext cx="2365047" cy="93954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62DEC83-64A0-44EF-B537-DCB6F593AAC8}"/>
              </a:ext>
            </a:extLst>
          </p:cNvPr>
          <p:cNvSpPr txBox="1"/>
          <p:nvPr/>
        </p:nvSpPr>
        <p:spPr>
          <a:xfrm>
            <a:off x="231881" y="1872931"/>
            <a:ext cx="3852439" cy="2862322"/>
          </a:xfrm>
          <a:prstGeom prst="rect">
            <a:avLst/>
          </a:prstGeom>
          <a:solidFill>
            <a:srgbClr val="0066FF">
              <a:alpha val="30196"/>
            </a:srgbClr>
          </a:solidFill>
          <a:ln w="698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Quantum Technologies for Fundamental Physics (QTFP)</a:t>
            </a:r>
          </a:p>
          <a:p>
            <a:pPr algn="ctr"/>
            <a:r>
              <a:rPr lang="en-GB" dirty="0"/>
              <a:t>£40M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New Ideas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Attracting worldwide talent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Internationally leading science</a:t>
            </a:r>
          </a:p>
          <a:p>
            <a:pPr algn="ctr"/>
            <a:r>
              <a:rPr lang="en-GB" dirty="0"/>
              <a:t>across 7 projects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6CDAC17-6F32-4700-8EA9-364D09CD7EF2}"/>
              </a:ext>
            </a:extLst>
          </p:cNvPr>
          <p:cNvSpPr txBox="1"/>
          <p:nvPr/>
        </p:nvSpPr>
        <p:spPr>
          <a:xfrm>
            <a:off x="4596617" y="1872932"/>
            <a:ext cx="3852438" cy="2031325"/>
          </a:xfrm>
          <a:prstGeom prst="rect">
            <a:avLst/>
          </a:prstGeom>
          <a:solidFill>
            <a:srgbClr val="00CC99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QT Hubs, Training and Skills, CDTs</a:t>
            </a:r>
          </a:p>
          <a:p>
            <a:pPr algn="ctr"/>
            <a:r>
              <a:rPr lang="en-GB" dirty="0"/>
              <a:t>£360M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Translating research into applications</a:t>
            </a:r>
          </a:p>
          <a:p>
            <a:pPr algn="ctr"/>
            <a:r>
              <a:rPr lang="en-GB" dirty="0"/>
              <a:t>Industry-pick up points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D8F1CED-2BE7-415B-8207-E0FFB2365882}"/>
              </a:ext>
            </a:extLst>
          </p:cNvPr>
          <p:cNvSpPr txBox="1"/>
          <p:nvPr/>
        </p:nvSpPr>
        <p:spPr>
          <a:xfrm>
            <a:off x="8998788" y="1872931"/>
            <a:ext cx="2627453" cy="2308324"/>
          </a:xfrm>
          <a:prstGeom prst="rect">
            <a:avLst/>
          </a:prstGeom>
          <a:solidFill>
            <a:srgbClr val="CC00CC">
              <a:alpha val="2509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IUK, ISCF, Industry</a:t>
            </a:r>
          </a:p>
          <a:p>
            <a:pPr algn="ctr"/>
            <a:r>
              <a:rPr lang="en-GB" dirty="0"/>
              <a:t>£450M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Prototypes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Products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Spin-offs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C1DD6B1-203D-441A-91F6-D64C7EC4A40D}"/>
              </a:ext>
            </a:extLst>
          </p:cNvPr>
          <p:cNvSpPr txBox="1"/>
          <p:nvPr/>
        </p:nvSpPr>
        <p:spPr>
          <a:xfrm>
            <a:off x="4596617" y="4611156"/>
            <a:ext cx="3852439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Quantum Metrology Institute</a:t>
            </a:r>
          </a:p>
          <a:p>
            <a:pPr algn="ctr"/>
            <a:r>
              <a:rPr lang="en-GB" dirty="0"/>
              <a:t>£30M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Standards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Validation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3A0EF43-1BF0-4723-9D02-7E5844B8A960}"/>
              </a:ext>
            </a:extLst>
          </p:cNvPr>
          <p:cNvSpPr txBox="1"/>
          <p:nvPr/>
        </p:nvSpPr>
        <p:spPr>
          <a:xfrm>
            <a:off x="231881" y="4875982"/>
            <a:ext cx="3852439" cy="923330"/>
          </a:xfrm>
          <a:prstGeom prst="rect">
            <a:avLst/>
          </a:prstGeom>
          <a:solidFill>
            <a:srgbClr val="0066FF">
              <a:alpha val="3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National Quantum Computing Centre</a:t>
            </a:r>
          </a:p>
          <a:p>
            <a:pPr algn="ctr"/>
            <a:r>
              <a:rPr lang="en-GB" dirty="0"/>
              <a:t>£93M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B6BDBF-04BF-4431-A932-0CEF70E6CA38}"/>
              </a:ext>
            </a:extLst>
          </p:cNvPr>
          <p:cNvSpPr txBox="1"/>
          <p:nvPr/>
        </p:nvSpPr>
        <p:spPr>
          <a:xfrm>
            <a:off x="8998788" y="5367861"/>
            <a:ext cx="2627453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Other</a:t>
            </a:r>
          </a:p>
          <a:p>
            <a:pPr algn="ctr"/>
            <a:r>
              <a:rPr lang="en-GB" dirty="0"/>
              <a:t>£80M</a:t>
            </a:r>
          </a:p>
        </p:txBody>
      </p:sp>
      <p:pic>
        <p:nvPicPr>
          <p:cNvPr id="1026" name="Picture 2" descr="New Innovate UK brand launched as part of unified UKRI identity - GOV.UK">
            <a:extLst>
              <a:ext uri="{FF2B5EF4-FFF2-40B4-BE49-F238E27FC236}">
                <a16:creationId xmlns:a16="http://schemas.microsoft.com/office/drawing/2014/main" id="{FB74D5AA-C063-46F9-A779-FC849389B7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37" b="25044"/>
          <a:stretch/>
        </p:blipFill>
        <p:spPr bwMode="auto">
          <a:xfrm>
            <a:off x="9071906" y="1106674"/>
            <a:ext cx="2180257" cy="76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ome - EPSRC website">
            <a:extLst>
              <a:ext uri="{FF2B5EF4-FFF2-40B4-BE49-F238E27FC236}">
                <a16:creationId xmlns:a16="http://schemas.microsoft.com/office/drawing/2014/main" id="{B9A3D793-05BE-47BD-B502-244BCB54F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982" y="1203678"/>
            <a:ext cx="2196362" cy="54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ile:UKRI STF Council-Logo Horiz-RGB.png - Wikimedia Commons">
            <a:extLst>
              <a:ext uri="{FF2B5EF4-FFF2-40B4-BE49-F238E27FC236}">
                <a16:creationId xmlns:a16="http://schemas.microsoft.com/office/drawing/2014/main" id="{AF08B472-4613-439E-9D6E-3D7605EFD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39" y="1203678"/>
            <a:ext cx="1930327" cy="57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BEIS-logo - Glass and Glazing Federation">
            <a:extLst>
              <a:ext uri="{FF2B5EF4-FFF2-40B4-BE49-F238E27FC236}">
                <a16:creationId xmlns:a16="http://schemas.microsoft.com/office/drawing/2014/main" id="{CC1DDD26-FC9B-4891-8B41-6C5E36BA2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053" y="3936130"/>
            <a:ext cx="1029899" cy="63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NPL logo - SC21 - 21st Century Supply Chains">
            <a:extLst>
              <a:ext uri="{FF2B5EF4-FFF2-40B4-BE49-F238E27FC236}">
                <a16:creationId xmlns:a16="http://schemas.microsoft.com/office/drawing/2014/main" id="{EA7095D8-3130-46D6-8FC1-28C4571BE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039" y="3940452"/>
            <a:ext cx="1158210" cy="62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ome - EPSRC website">
            <a:extLst>
              <a:ext uri="{FF2B5EF4-FFF2-40B4-BE49-F238E27FC236}">
                <a16:creationId xmlns:a16="http://schemas.microsoft.com/office/drawing/2014/main" id="{6076CB6B-B49D-4FB3-A15F-19DA7FBA4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049" y="1203678"/>
            <a:ext cx="1488092" cy="54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GCHQ">
            <a:extLst>
              <a:ext uri="{FF2B5EF4-FFF2-40B4-BE49-F238E27FC236}">
                <a16:creationId xmlns:a16="http://schemas.microsoft.com/office/drawing/2014/main" id="{631614DF-CB75-4FB0-AD2C-392A29EBD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0020" y="4601721"/>
            <a:ext cx="1049297" cy="691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Defence Science and Technology Laboratory">
            <a:extLst>
              <a:ext uri="{FF2B5EF4-FFF2-40B4-BE49-F238E27FC236}">
                <a16:creationId xmlns:a16="http://schemas.microsoft.com/office/drawing/2014/main" id="{EFBCDFE2-F04B-41DC-8D2C-56AE73F5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87" y="4646971"/>
            <a:ext cx="946468" cy="62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Ministry of Defence (United Kingdom) - Wikipedia">
            <a:extLst>
              <a:ext uri="{FF2B5EF4-FFF2-40B4-BE49-F238E27FC236}">
                <a16:creationId xmlns:a16="http://schemas.microsoft.com/office/drawing/2014/main" id="{E9767780-E456-496D-96BB-F20B0D205F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1756" y="4678109"/>
            <a:ext cx="667894" cy="538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F5E6C2D-B3C9-124E-B2A8-FE5C70EA6FA1}"/>
              </a:ext>
            </a:extLst>
          </p:cNvPr>
          <p:cNvSpPr txBox="1"/>
          <p:nvPr/>
        </p:nvSpPr>
        <p:spPr>
          <a:xfrm>
            <a:off x="10615384" y="488915"/>
            <a:ext cx="1018227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91315-C679-7E45-9DC0-0DD11D2C9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7DF8328-4521-3A47-B2AA-83CB0E54BC7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DFBD62-7C1D-052B-CB75-C45AEDF84021}"/>
              </a:ext>
            </a:extLst>
          </p:cNvPr>
          <p:cNvSpPr txBox="1"/>
          <p:nvPr/>
        </p:nvSpPr>
        <p:spPr>
          <a:xfrm>
            <a:off x="725730" y="6313899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2"/>
                </a:solidFill>
              </a:rPr>
              <a:t>Slide from Ian Shipsey</a:t>
            </a:r>
          </a:p>
        </p:txBody>
      </p:sp>
    </p:spTree>
    <p:extLst>
      <p:ext uri="{BB962C8B-B14F-4D97-AF65-F5344CB8AC3E}">
        <p14:creationId xmlns:p14="http://schemas.microsoft.com/office/powerpoint/2010/main" val="2384425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57AF60-ED9A-8F45-93FD-1626FEF5A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7DF8328-4521-3A47-B2AA-83CB0E54BC7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774111-09DE-FE49-BDEA-2BF05D0AD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612"/>
            <a:ext cx="6323528" cy="57726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64C34F-BC74-AA44-B82B-461287531E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3528" y="0"/>
            <a:ext cx="5868472" cy="53318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349108-4CC1-1741-944C-FCBD504154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3528" y="5307670"/>
            <a:ext cx="5868472" cy="15503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F23D8B3-793E-B850-895D-561D6A485F6C}"/>
              </a:ext>
            </a:extLst>
          </p:cNvPr>
          <p:cNvSpPr txBox="1"/>
          <p:nvPr/>
        </p:nvSpPr>
        <p:spPr>
          <a:xfrm>
            <a:off x="2049921" y="6453336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2"/>
                </a:solidFill>
              </a:rPr>
              <a:t>Slide from Ian Shipsey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E3A7BB-061D-483C-CA72-55CE67191E01}"/>
              </a:ext>
            </a:extLst>
          </p:cNvPr>
          <p:cNvSpPr txBox="1"/>
          <p:nvPr/>
        </p:nvSpPr>
        <p:spPr>
          <a:xfrm>
            <a:off x="639244" y="5807005"/>
            <a:ext cx="4551880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7 main projects plus 17 other </a:t>
            </a:r>
          </a:p>
          <a:p>
            <a:pPr algn="ctr"/>
            <a:r>
              <a:rPr lang="en-GB" sz="1200" dirty="0"/>
              <a:t>smaller scale funded research projects. </a:t>
            </a:r>
            <a:br>
              <a:rPr lang="en-GB" sz="1200" dirty="0"/>
            </a:br>
            <a:r>
              <a:rPr lang="en-GB" sz="1200" dirty="0"/>
              <a:t>See backup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205858071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CA1E1007DEC640AD3DBE254F2CA6D3" ma:contentTypeVersion="13" ma:contentTypeDescription="Create a new document." ma:contentTypeScope="" ma:versionID="4865a249105297cca9c8ea72de8ae216">
  <xsd:schema xmlns:xsd="http://www.w3.org/2001/XMLSchema" xmlns:xs="http://www.w3.org/2001/XMLSchema" xmlns:p="http://schemas.microsoft.com/office/2006/metadata/properties" xmlns:ns2="c6285fa6-761d-49d1-a461-66208846b1dc" xmlns:ns3="0a50c1b3-cc6d-4a13-ad05-ba85da5ad2e0" targetNamespace="http://schemas.microsoft.com/office/2006/metadata/properties" ma:root="true" ma:fieldsID="fd4bb593965d9587da3a9ec656ab1201" ns2:_="" ns3:_="">
    <xsd:import namespace="c6285fa6-761d-49d1-a461-66208846b1dc"/>
    <xsd:import namespace="0a50c1b3-cc6d-4a13-ad05-ba85da5ad2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285fa6-761d-49d1-a461-66208846b1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50c1b3-cc6d-4a13-ad05-ba85da5ad2e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80ECF14-FEFC-4E0F-B6C2-754B0E13BA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D812A6-BCFE-461B-A04F-3C7658906493}">
  <ds:schemaRefs>
    <ds:schemaRef ds:uri="0a50c1b3-cc6d-4a13-ad05-ba85da5ad2e0"/>
    <ds:schemaRef ds:uri="c6285fa6-761d-49d1-a461-66208846b1d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97FEB07-7AC3-4493-BE4E-F4F81A4B6FF5}">
  <ds:schemaRefs>
    <ds:schemaRef ds:uri="0a50c1b3-cc6d-4a13-ad05-ba85da5ad2e0"/>
    <ds:schemaRef ds:uri="c6285fa6-761d-49d1-a461-66208846b1d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487364</TotalTime>
  <Words>612</Words>
  <Application>Microsoft Macintosh PowerPoint</Application>
  <PresentationFormat>Widescreen</PresentationFormat>
  <Paragraphs>138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Cambria Math</vt:lpstr>
      <vt:lpstr>Helvetica</vt:lpstr>
      <vt:lpstr>Tahoma</vt:lpstr>
      <vt:lpstr>Times</vt:lpstr>
      <vt:lpstr>Times New Roman</vt:lpstr>
      <vt:lpstr>Wingdings</vt:lpstr>
      <vt:lpstr>Blank Presentation</vt:lpstr>
      <vt:lpstr> AION Days @ICL 26-28 March 2025  </vt:lpstr>
      <vt:lpstr>AION Days @ICL</vt:lpstr>
      <vt:lpstr>Today</vt:lpstr>
      <vt:lpstr>PowerPoint Presentation</vt:lpstr>
      <vt:lpstr>QTFP: Quantum Technology For Fundamental Physics </vt:lpstr>
      <vt:lpstr>PowerPoint Presentation</vt:lpstr>
      <vt:lpstr>16th October, 2018 First QSFP Workshop</vt:lpstr>
      <vt:lpstr>PowerPoint Presentation</vt:lpstr>
      <vt:lpstr>PowerPoint Presentation</vt:lpstr>
      <vt:lpstr>AION Collaboration Days in Oxford: Fall 2021</vt:lpstr>
      <vt:lpstr>Beecroft building, Oxford Physics </vt:lpstr>
      <vt:lpstr>Beecroft building, Oxford Physics </vt:lpstr>
      <vt:lpstr>Beecroft building, Oxford Physics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Buchmueller, Oliver L</cp:lastModifiedBy>
  <cp:revision>3196</cp:revision>
  <cp:lastPrinted>2020-03-29T14:25:03Z</cp:lastPrinted>
  <dcterms:created xsi:type="dcterms:W3CDTF">2012-08-23T09:50:06Z</dcterms:created>
  <dcterms:modified xsi:type="dcterms:W3CDTF">2025-03-26T09:44:47Z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0x01010057CA1E1007DEC640AD3DBE254F2CA6D3</vt:lpwstr>
  </property>
</Properties>
</file>