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5649" r:id="rId1"/>
    <p:sldMasterId id="2147485662" r:id="rId2"/>
    <p:sldMasterId id="2147485676" r:id="rId3"/>
  </p:sldMasterIdLst>
  <p:notesMasterIdLst>
    <p:notesMasterId r:id="rId13"/>
  </p:notesMasterIdLst>
  <p:handoutMasterIdLst>
    <p:handoutMasterId r:id="rId14"/>
  </p:handoutMasterIdLst>
  <p:sldIdLst>
    <p:sldId id="931" r:id="rId4"/>
    <p:sldId id="4759" r:id="rId5"/>
    <p:sldId id="4763" r:id="rId6"/>
    <p:sldId id="4764" r:id="rId7"/>
    <p:sldId id="4766" r:id="rId8"/>
    <p:sldId id="4767" r:id="rId9"/>
    <p:sldId id="4768" r:id="rId10"/>
    <p:sldId id="4765" r:id="rId11"/>
    <p:sldId id="4743" r:id="rId12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1pPr>
    <a:lvl2pPr marL="45714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2pPr>
    <a:lvl3pPr marL="91428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3pPr>
    <a:lvl4pPr marL="137142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4pPr>
    <a:lvl5pPr marL="182856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5pPr>
    <a:lvl6pPr marL="2285700" algn="l" defTabSz="45714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6pPr>
    <a:lvl7pPr marL="2742841" algn="l" defTabSz="45714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7pPr>
    <a:lvl8pPr marL="3199980" algn="l" defTabSz="45714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8pPr>
    <a:lvl9pPr marL="3657120" algn="l" defTabSz="45714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" initials="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CCCC"/>
    <a:srgbClr val="FFFFCC"/>
    <a:srgbClr val="660033"/>
    <a:srgbClr val="FFFFFF"/>
    <a:srgbClr val="FFCC99"/>
    <a:srgbClr val="FFCC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78"/>
    <p:restoredTop sz="94591"/>
  </p:normalViewPr>
  <p:slideViewPr>
    <p:cSldViewPr snapToGrid="0">
      <p:cViewPr>
        <p:scale>
          <a:sx n="172" d="100"/>
          <a:sy n="172" d="100"/>
        </p:scale>
        <p:origin x="2528" y="11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fld id="{65185BF1-B5A8-D04A-A202-B7C229FEA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801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2588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fld id="{0AFFC9E6-33DA-B64B-BAAA-820285741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07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ＭＳ Ｐゴシック" charset="0"/>
      </a:defRPr>
    </a:lvl1pPr>
    <a:lvl2pPr marL="45714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+mn-cs"/>
      </a:defRPr>
    </a:lvl2pPr>
    <a:lvl3pPr marL="91428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+mn-cs"/>
      </a:defRPr>
    </a:lvl3pPr>
    <a:lvl4pPr marL="137142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+mn-cs"/>
      </a:defRPr>
    </a:lvl4pPr>
    <a:lvl5pPr marL="182856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+mn-cs"/>
      </a:defRPr>
    </a:lvl5pPr>
    <a:lvl6pPr marL="2285700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1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0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0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B62F74-7D08-5848-A651-96DF10017B68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0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2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710783" y="277416"/>
            <a:ext cx="7722577" cy="1037034"/>
          </a:xfrm>
          <a:effectLst>
            <a:outerShdw dist="17961" dir="2700000" algn="ctr" rotWithShape="0">
              <a:srgbClr val="95ACD9">
                <a:alpha val="50000"/>
              </a:srgbClr>
            </a:outerShdw>
          </a:effectLst>
        </p:spPr>
        <p:txBody>
          <a:bodyPr/>
          <a:lstStyle>
            <a:lvl1pPr>
              <a:defRPr sz="2216"/>
            </a:lvl1pPr>
          </a:lstStyle>
          <a:p>
            <a:r>
              <a:rPr lang="en-US" alt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05979"/>
            <a:ext cx="7773163" cy="6474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066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1" b="1"/>
            </a:lvl1pPr>
            <a:lvl2pPr marL="316523" indent="0">
              <a:buNone/>
              <a:defRPr sz="1385" b="1"/>
            </a:lvl2pPr>
            <a:lvl3pPr marL="633047" indent="0">
              <a:buNone/>
              <a:defRPr sz="1247" b="1"/>
            </a:lvl3pPr>
            <a:lvl4pPr marL="949569" indent="0">
              <a:buNone/>
              <a:defRPr sz="1108" b="1"/>
            </a:lvl4pPr>
            <a:lvl5pPr marL="1266092" indent="0">
              <a:buNone/>
              <a:defRPr sz="1108" b="1"/>
            </a:lvl5pPr>
            <a:lvl6pPr marL="1582616" indent="0">
              <a:buNone/>
              <a:defRPr sz="1108" b="1"/>
            </a:lvl6pPr>
            <a:lvl7pPr marL="1899139" indent="0">
              <a:buNone/>
              <a:defRPr sz="1108" b="1"/>
            </a:lvl7pPr>
            <a:lvl8pPr marL="2215661" indent="0">
              <a:buNone/>
              <a:defRPr sz="1108" b="1"/>
            </a:lvl8pPr>
            <a:lvl9pPr marL="2532185" indent="0">
              <a:buNone/>
              <a:defRPr sz="11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066" cy="2963466"/>
          </a:xfrm>
          <a:prstGeom prst="rect">
            <a:avLst/>
          </a:prstGeo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151335"/>
            <a:ext cx="4041531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1" b="1"/>
            </a:lvl1pPr>
            <a:lvl2pPr marL="316523" indent="0">
              <a:buNone/>
              <a:defRPr sz="1385" b="1"/>
            </a:lvl2pPr>
            <a:lvl3pPr marL="633047" indent="0">
              <a:buNone/>
              <a:defRPr sz="1247" b="1"/>
            </a:lvl3pPr>
            <a:lvl4pPr marL="949569" indent="0">
              <a:buNone/>
              <a:defRPr sz="1108" b="1"/>
            </a:lvl4pPr>
            <a:lvl5pPr marL="1266092" indent="0">
              <a:buNone/>
              <a:defRPr sz="1108" b="1"/>
            </a:lvl5pPr>
            <a:lvl6pPr marL="1582616" indent="0">
              <a:buNone/>
              <a:defRPr sz="1108" b="1"/>
            </a:lvl6pPr>
            <a:lvl7pPr marL="1899139" indent="0">
              <a:buNone/>
              <a:defRPr sz="1108" b="1"/>
            </a:lvl7pPr>
            <a:lvl8pPr marL="2215661" indent="0">
              <a:buNone/>
              <a:defRPr sz="1108" b="1"/>
            </a:lvl8pPr>
            <a:lvl9pPr marL="2532185" indent="0">
              <a:buNone/>
              <a:defRPr sz="11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1631156"/>
            <a:ext cx="4041531" cy="2963466"/>
          </a:xfrm>
          <a:prstGeom prst="rect">
            <a:avLst/>
          </a:prstGeo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22C1-7051-FD49-A893-0461A81127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 descr="475px-Coat_of_arms_of_Croatia">
            <a:extLst>
              <a:ext uri="{FF2B5EF4-FFF2-40B4-BE49-F238E27FC236}">
                <a16:creationId xmlns:a16="http://schemas.microsoft.com/office/drawing/2014/main" id="{25FE4DC5-3466-7EB7-8381-F516DF54C0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2E7569-8C27-951B-5301-B0C63B8BDF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811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3600451"/>
            <a:ext cx="5486400" cy="425054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16"/>
            </a:lvl1pPr>
            <a:lvl2pPr marL="316523" indent="0">
              <a:buNone/>
              <a:defRPr sz="1939"/>
            </a:lvl2pPr>
            <a:lvl3pPr marL="633047" indent="0">
              <a:buNone/>
              <a:defRPr sz="1661"/>
            </a:lvl3pPr>
            <a:lvl4pPr marL="949569" indent="0">
              <a:buNone/>
              <a:defRPr sz="1385"/>
            </a:lvl4pPr>
            <a:lvl5pPr marL="1266092" indent="0">
              <a:buNone/>
              <a:defRPr sz="1385"/>
            </a:lvl5pPr>
            <a:lvl6pPr marL="1582616" indent="0">
              <a:buNone/>
              <a:defRPr sz="1385"/>
            </a:lvl6pPr>
            <a:lvl7pPr marL="1899139" indent="0">
              <a:buNone/>
              <a:defRPr sz="1385"/>
            </a:lvl7pPr>
            <a:lvl8pPr marL="2215661" indent="0">
              <a:buNone/>
              <a:defRPr sz="1385"/>
            </a:lvl8pPr>
            <a:lvl9pPr marL="2532185" indent="0">
              <a:buNone/>
              <a:defRPr sz="1385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9"/>
            </a:lvl1pPr>
            <a:lvl2pPr marL="316523" indent="0">
              <a:buNone/>
              <a:defRPr sz="831"/>
            </a:lvl2pPr>
            <a:lvl3pPr marL="633047" indent="0">
              <a:buNone/>
              <a:defRPr sz="692"/>
            </a:lvl3pPr>
            <a:lvl4pPr marL="949569" indent="0">
              <a:buNone/>
              <a:defRPr sz="623"/>
            </a:lvl4pPr>
            <a:lvl5pPr marL="1266092" indent="0">
              <a:buNone/>
              <a:defRPr sz="623"/>
            </a:lvl5pPr>
            <a:lvl6pPr marL="1582616" indent="0">
              <a:buNone/>
              <a:defRPr sz="623"/>
            </a:lvl6pPr>
            <a:lvl7pPr marL="1899139" indent="0">
              <a:buNone/>
              <a:defRPr sz="623"/>
            </a:lvl7pPr>
            <a:lvl8pPr marL="2215661" indent="0">
              <a:buNone/>
              <a:defRPr sz="623"/>
            </a:lvl8pPr>
            <a:lvl9pPr marL="2532185" indent="0">
              <a:buNone/>
              <a:defRPr sz="62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4DCF-72E0-BF41-97B7-C1343A4EE4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077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501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16523" indent="0" algn="ctr">
              <a:buNone/>
              <a:defRPr/>
            </a:lvl2pPr>
            <a:lvl3pPr marL="633047" indent="0" algn="ctr">
              <a:buNone/>
              <a:defRPr/>
            </a:lvl3pPr>
            <a:lvl4pPr marL="949569" indent="0" algn="ctr">
              <a:buNone/>
              <a:defRPr/>
            </a:lvl4pPr>
            <a:lvl5pPr marL="1266092" indent="0" algn="ctr">
              <a:buNone/>
              <a:defRPr/>
            </a:lvl5pPr>
            <a:lvl6pPr marL="1582616" indent="0" algn="ctr">
              <a:buNone/>
              <a:defRPr/>
            </a:lvl6pPr>
            <a:lvl7pPr marL="1899139" indent="0" algn="ctr">
              <a:buNone/>
              <a:defRPr/>
            </a:lvl7pPr>
            <a:lvl8pPr marL="2215661" indent="0" algn="ctr">
              <a:buNone/>
              <a:defRPr/>
            </a:lvl8pPr>
            <a:lvl9pPr marL="2532185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215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710783" y="277416"/>
            <a:ext cx="7722577" cy="1037034"/>
          </a:xfrm>
          <a:effectLst>
            <a:outerShdw dist="17961" dir="2700000" algn="ctr" rotWithShape="0">
              <a:srgbClr val="95ACD9">
                <a:alpha val="50000"/>
              </a:srgbClr>
            </a:outerShdw>
          </a:effectLst>
        </p:spPr>
        <p:txBody>
          <a:bodyPr/>
          <a:lstStyle>
            <a:lvl1pPr>
              <a:defRPr sz="2216"/>
            </a:lvl1pPr>
          </a:lstStyle>
          <a:p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6410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147" y="114302"/>
            <a:ext cx="7437532" cy="6474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92280" y="4876007"/>
            <a:ext cx="1918769" cy="15319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E279A-ED44-5449-85C8-E36720473A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748B8D76-05D2-6693-D0E4-C3EC771D38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475px-Coat_of_arms_of_Croatia">
            <a:extLst>
              <a:ext uri="{FF2B5EF4-FFF2-40B4-BE49-F238E27FC236}">
                <a16:creationId xmlns:a16="http://schemas.microsoft.com/office/drawing/2014/main" id="{4C89D96D-FD6C-6D8E-EECD-29EFAA52C9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676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21724"/>
            <a:ext cx="7772400" cy="1021556"/>
          </a:xfrm>
        </p:spPr>
        <p:txBody>
          <a:bodyPr anchor="t"/>
          <a:lstStyle>
            <a:lvl1pPr algn="l">
              <a:defRPr sz="2769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9007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85"/>
            </a:lvl1pPr>
            <a:lvl2pPr marL="316523" indent="0">
              <a:buNone/>
              <a:defRPr sz="1247"/>
            </a:lvl2pPr>
            <a:lvl3pPr marL="633047" indent="0">
              <a:buNone/>
              <a:defRPr sz="1108"/>
            </a:lvl3pPr>
            <a:lvl4pPr marL="949569" indent="0">
              <a:buNone/>
              <a:defRPr sz="969"/>
            </a:lvl4pPr>
            <a:lvl5pPr marL="1266092" indent="0">
              <a:buNone/>
              <a:defRPr sz="969"/>
            </a:lvl5pPr>
            <a:lvl6pPr marL="1582616" indent="0">
              <a:buNone/>
              <a:defRPr sz="969"/>
            </a:lvl6pPr>
            <a:lvl7pPr marL="1899139" indent="0">
              <a:buNone/>
              <a:defRPr sz="969"/>
            </a:lvl7pPr>
            <a:lvl8pPr marL="2215661" indent="0">
              <a:buNone/>
              <a:defRPr sz="969"/>
            </a:lvl8pPr>
            <a:lvl9pPr marL="2532185" indent="0">
              <a:buNone/>
              <a:defRPr sz="969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F373-84CC-844A-AD3D-6DAC78FDE6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7C709B52-27C1-B694-5E3A-D36CCC5C9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475px-Coat_of_arms_of_Croatia">
            <a:extLst>
              <a:ext uri="{FF2B5EF4-FFF2-40B4-BE49-F238E27FC236}">
                <a16:creationId xmlns:a16="http://schemas.microsoft.com/office/drawing/2014/main" id="{6EA21A99-16F4-5A24-B022-54CC97E56B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239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05979"/>
            <a:ext cx="7773163" cy="6474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066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1" b="1"/>
            </a:lvl1pPr>
            <a:lvl2pPr marL="316523" indent="0">
              <a:buNone/>
              <a:defRPr sz="1385" b="1"/>
            </a:lvl2pPr>
            <a:lvl3pPr marL="633047" indent="0">
              <a:buNone/>
              <a:defRPr sz="1247" b="1"/>
            </a:lvl3pPr>
            <a:lvl4pPr marL="949569" indent="0">
              <a:buNone/>
              <a:defRPr sz="1108" b="1"/>
            </a:lvl4pPr>
            <a:lvl5pPr marL="1266092" indent="0">
              <a:buNone/>
              <a:defRPr sz="1108" b="1"/>
            </a:lvl5pPr>
            <a:lvl6pPr marL="1582616" indent="0">
              <a:buNone/>
              <a:defRPr sz="1108" b="1"/>
            </a:lvl6pPr>
            <a:lvl7pPr marL="1899139" indent="0">
              <a:buNone/>
              <a:defRPr sz="1108" b="1"/>
            </a:lvl7pPr>
            <a:lvl8pPr marL="2215661" indent="0">
              <a:buNone/>
              <a:defRPr sz="1108" b="1"/>
            </a:lvl8pPr>
            <a:lvl9pPr marL="2532185" indent="0">
              <a:buNone/>
              <a:defRPr sz="11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066" cy="2963466"/>
          </a:xfrm>
          <a:prstGeom prst="rect">
            <a:avLst/>
          </a:prstGeo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151335"/>
            <a:ext cx="4041531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1" b="1"/>
            </a:lvl1pPr>
            <a:lvl2pPr marL="316523" indent="0">
              <a:buNone/>
              <a:defRPr sz="1385" b="1"/>
            </a:lvl2pPr>
            <a:lvl3pPr marL="633047" indent="0">
              <a:buNone/>
              <a:defRPr sz="1247" b="1"/>
            </a:lvl3pPr>
            <a:lvl4pPr marL="949569" indent="0">
              <a:buNone/>
              <a:defRPr sz="1108" b="1"/>
            </a:lvl4pPr>
            <a:lvl5pPr marL="1266092" indent="0">
              <a:buNone/>
              <a:defRPr sz="1108" b="1"/>
            </a:lvl5pPr>
            <a:lvl6pPr marL="1582616" indent="0">
              <a:buNone/>
              <a:defRPr sz="1108" b="1"/>
            </a:lvl6pPr>
            <a:lvl7pPr marL="1899139" indent="0">
              <a:buNone/>
              <a:defRPr sz="1108" b="1"/>
            </a:lvl7pPr>
            <a:lvl8pPr marL="2215661" indent="0">
              <a:buNone/>
              <a:defRPr sz="1108" b="1"/>
            </a:lvl8pPr>
            <a:lvl9pPr marL="2532185" indent="0">
              <a:buNone/>
              <a:defRPr sz="11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1631156"/>
            <a:ext cx="4041531" cy="2963466"/>
          </a:xfrm>
          <a:prstGeom prst="rect">
            <a:avLst/>
          </a:prstGeo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22C1-7051-FD49-A893-0461A81127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 descr="475px-Coat_of_arms_of_Croatia">
            <a:extLst>
              <a:ext uri="{FF2B5EF4-FFF2-40B4-BE49-F238E27FC236}">
                <a16:creationId xmlns:a16="http://schemas.microsoft.com/office/drawing/2014/main" id="{25FE4DC5-3466-7EB7-8381-F516DF54C0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2E7569-8C27-951B-5301-B0C63B8BDF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490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3600451"/>
            <a:ext cx="5486400" cy="425054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16"/>
            </a:lvl1pPr>
            <a:lvl2pPr marL="316523" indent="0">
              <a:buNone/>
              <a:defRPr sz="1939"/>
            </a:lvl2pPr>
            <a:lvl3pPr marL="633047" indent="0">
              <a:buNone/>
              <a:defRPr sz="1661"/>
            </a:lvl3pPr>
            <a:lvl4pPr marL="949569" indent="0">
              <a:buNone/>
              <a:defRPr sz="1385"/>
            </a:lvl4pPr>
            <a:lvl5pPr marL="1266092" indent="0">
              <a:buNone/>
              <a:defRPr sz="1385"/>
            </a:lvl5pPr>
            <a:lvl6pPr marL="1582616" indent="0">
              <a:buNone/>
              <a:defRPr sz="1385"/>
            </a:lvl6pPr>
            <a:lvl7pPr marL="1899139" indent="0">
              <a:buNone/>
              <a:defRPr sz="1385"/>
            </a:lvl7pPr>
            <a:lvl8pPr marL="2215661" indent="0">
              <a:buNone/>
              <a:defRPr sz="1385"/>
            </a:lvl8pPr>
            <a:lvl9pPr marL="2532185" indent="0">
              <a:buNone/>
              <a:defRPr sz="1385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9"/>
            </a:lvl1pPr>
            <a:lvl2pPr marL="316523" indent="0">
              <a:buNone/>
              <a:defRPr sz="831"/>
            </a:lvl2pPr>
            <a:lvl3pPr marL="633047" indent="0">
              <a:buNone/>
              <a:defRPr sz="692"/>
            </a:lvl3pPr>
            <a:lvl4pPr marL="949569" indent="0">
              <a:buNone/>
              <a:defRPr sz="623"/>
            </a:lvl4pPr>
            <a:lvl5pPr marL="1266092" indent="0">
              <a:buNone/>
              <a:defRPr sz="623"/>
            </a:lvl5pPr>
            <a:lvl6pPr marL="1582616" indent="0">
              <a:buNone/>
              <a:defRPr sz="623"/>
            </a:lvl6pPr>
            <a:lvl7pPr marL="1899139" indent="0">
              <a:buNone/>
              <a:defRPr sz="623"/>
            </a:lvl7pPr>
            <a:lvl8pPr marL="2215661" indent="0">
              <a:buNone/>
              <a:defRPr sz="623"/>
            </a:lvl8pPr>
            <a:lvl9pPr marL="2532185" indent="0">
              <a:buNone/>
              <a:defRPr sz="62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4DCF-72E0-BF41-97B7-C1343A4EE4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292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147" y="114302"/>
            <a:ext cx="7437532" cy="6474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92280" y="4876007"/>
            <a:ext cx="1918769" cy="15319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E279A-ED44-5449-85C8-E36720473A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748B8D76-05D2-6693-D0E4-C3EC771D38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475px-Coat_of_arms_of_Croatia">
            <a:extLst>
              <a:ext uri="{FF2B5EF4-FFF2-40B4-BE49-F238E27FC236}">
                <a16:creationId xmlns:a16="http://schemas.microsoft.com/office/drawing/2014/main" id="{4C89D96D-FD6C-6D8E-EECD-29EFAA52C9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21724"/>
            <a:ext cx="7772400" cy="1021556"/>
          </a:xfrm>
        </p:spPr>
        <p:txBody>
          <a:bodyPr anchor="t"/>
          <a:lstStyle>
            <a:lvl1pPr algn="l">
              <a:defRPr sz="276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9007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85"/>
            </a:lvl1pPr>
            <a:lvl2pPr marL="316523" indent="0">
              <a:buNone/>
              <a:defRPr sz="1247"/>
            </a:lvl2pPr>
            <a:lvl3pPr marL="633047" indent="0">
              <a:buNone/>
              <a:defRPr sz="1108"/>
            </a:lvl3pPr>
            <a:lvl4pPr marL="949569" indent="0">
              <a:buNone/>
              <a:defRPr sz="969"/>
            </a:lvl4pPr>
            <a:lvl5pPr marL="1266092" indent="0">
              <a:buNone/>
              <a:defRPr sz="969"/>
            </a:lvl5pPr>
            <a:lvl6pPr marL="1582616" indent="0">
              <a:buNone/>
              <a:defRPr sz="969"/>
            </a:lvl6pPr>
            <a:lvl7pPr marL="1899139" indent="0">
              <a:buNone/>
              <a:defRPr sz="969"/>
            </a:lvl7pPr>
            <a:lvl8pPr marL="2215661" indent="0">
              <a:buNone/>
              <a:defRPr sz="969"/>
            </a:lvl8pPr>
            <a:lvl9pPr marL="2532185" indent="0">
              <a:buNone/>
              <a:defRPr sz="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F373-84CC-844A-AD3D-6DAC78FDE6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7C709B52-27C1-B694-5E3A-D36CCC5C9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475px-Coat_of_arms_of_Croatia">
            <a:extLst>
              <a:ext uri="{FF2B5EF4-FFF2-40B4-BE49-F238E27FC236}">
                <a16:creationId xmlns:a16="http://schemas.microsoft.com/office/drawing/2014/main" id="{6EA21A99-16F4-5A24-B022-54CC97E56B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05979"/>
            <a:ext cx="7773163" cy="6474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066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1" b="1"/>
            </a:lvl1pPr>
            <a:lvl2pPr marL="316523" indent="0">
              <a:buNone/>
              <a:defRPr sz="1385" b="1"/>
            </a:lvl2pPr>
            <a:lvl3pPr marL="633047" indent="0">
              <a:buNone/>
              <a:defRPr sz="1247" b="1"/>
            </a:lvl3pPr>
            <a:lvl4pPr marL="949569" indent="0">
              <a:buNone/>
              <a:defRPr sz="1108" b="1"/>
            </a:lvl4pPr>
            <a:lvl5pPr marL="1266092" indent="0">
              <a:buNone/>
              <a:defRPr sz="1108" b="1"/>
            </a:lvl5pPr>
            <a:lvl6pPr marL="1582616" indent="0">
              <a:buNone/>
              <a:defRPr sz="1108" b="1"/>
            </a:lvl6pPr>
            <a:lvl7pPr marL="1899139" indent="0">
              <a:buNone/>
              <a:defRPr sz="1108" b="1"/>
            </a:lvl7pPr>
            <a:lvl8pPr marL="2215661" indent="0">
              <a:buNone/>
              <a:defRPr sz="1108" b="1"/>
            </a:lvl8pPr>
            <a:lvl9pPr marL="2532185" indent="0">
              <a:buNone/>
              <a:defRPr sz="11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066" cy="2963466"/>
          </a:xfrm>
          <a:prstGeom prst="rect">
            <a:avLst/>
          </a:prstGeo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151335"/>
            <a:ext cx="4041531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1" b="1"/>
            </a:lvl1pPr>
            <a:lvl2pPr marL="316523" indent="0">
              <a:buNone/>
              <a:defRPr sz="1385" b="1"/>
            </a:lvl2pPr>
            <a:lvl3pPr marL="633047" indent="0">
              <a:buNone/>
              <a:defRPr sz="1247" b="1"/>
            </a:lvl3pPr>
            <a:lvl4pPr marL="949569" indent="0">
              <a:buNone/>
              <a:defRPr sz="1108" b="1"/>
            </a:lvl4pPr>
            <a:lvl5pPr marL="1266092" indent="0">
              <a:buNone/>
              <a:defRPr sz="1108" b="1"/>
            </a:lvl5pPr>
            <a:lvl6pPr marL="1582616" indent="0">
              <a:buNone/>
              <a:defRPr sz="1108" b="1"/>
            </a:lvl6pPr>
            <a:lvl7pPr marL="1899139" indent="0">
              <a:buNone/>
              <a:defRPr sz="1108" b="1"/>
            </a:lvl7pPr>
            <a:lvl8pPr marL="2215661" indent="0">
              <a:buNone/>
              <a:defRPr sz="1108" b="1"/>
            </a:lvl8pPr>
            <a:lvl9pPr marL="2532185" indent="0">
              <a:buNone/>
              <a:defRPr sz="11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1631156"/>
            <a:ext cx="4041531" cy="2963466"/>
          </a:xfrm>
          <a:prstGeom prst="rect">
            <a:avLst/>
          </a:prstGeo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22C1-7051-FD49-A893-0461A81127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 descr="475px-Coat_of_arms_of_Croatia">
            <a:extLst>
              <a:ext uri="{FF2B5EF4-FFF2-40B4-BE49-F238E27FC236}">
                <a16:creationId xmlns:a16="http://schemas.microsoft.com/office/drawing/2014/main" id="{25FE4DC5-3466-7EB7-8381-F516DF54C0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2E7569-8C27-951B-5301-B0C63B8BDF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3600451"/>
            <a:ext cx="5486400" cy="425054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16"/>
            </a:lvl1pPr>
            <a:lvl2pPr marL="316523" indent="0">
              <a:buNone/>
              <a:defRPr sz="1939"/>
            </a:lvl2pPr>
            <a:lvl3pPr marL="633047" indent="0">
              <a:buNone/>
              <a:defRPr sz="1661"/>
            </a:lvl3pPr>
            <a:lvl4pPr marL="949569" indent="0">
              <a:buNone/>
              <a:defRPr sz="1385"/>
            </a:lvl4pPr>
            <a:lvl5pPr marL="1266092" indent="0">
              <a:buNone/>
              <a:defRPr sz="1385"/>
            </a:lvl5pPr>
            <a:lvl6pPr marL="1582616" indent="0">
              <a:buNone/>
              <a:defRPr sz="1385"/>
            </a:lvl6pPr>
            <a:lvl7pPr marL="1899139" indent="0">
              <a:buNone/>
              <a:defRPr sz="1385"/>
            </a:lvl7pPr>
            <a:lvl8pPr marL="2215661" indent="0">
              <a:buNone/>
              <a:defRPr sz="1385"/>
            </a:lvl8pPr>
            <a:lvl9pPr marL="2532185" indent="0">
              <a:buNone/>
              <a:defRPr sz="1385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9"/>
            </a:lvl1pPr>
            <a:lvl2pPr marL="316523" indent="0">
              <a:buNone/>
              <a:defRPr sz="831"/>
            </a:lvl2pPr>
            <a:lvl3pPr marL="633047" indent="0">
              <a:buNone/>
              <a:defRPr sz="692"/>
            </a:lvl3pPr>
            <a:lvl4pPr marL="949569" indent="0">
              <a:buNone/>
              <a:defRPr sz="623"/>
            </a:lvl4pPr>
            <a:lvl5pPr marL="1266092" indent="0">
              <a:buNone/>
              <a:defRPr sz="623"/>
            </a:lvl5pPr>
            <a:lvl6pPr marL="1582616" indent="0">
              <a:buNone/>
              <a:defRPr sz="623"/>
            </a:lvl6pPr>
            <a:lvl7pPr marL="1899139" indent="0">
              <a:buNone/>
              <a:defRPr sz="623"/>
            </a:lvl7pPr>
            <a:lvl8pPr marL="2215661" indent="0">
              <a:buNone/>
              <a:defRPr sz="623"/>
            </a:lvl8pPr>
            <a:lvl9pPr marL="2532185" indent="0">
              <a:buNone/>
              <a:defRPr sz="62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4DCF-72E0-BF41-97B7-C1343A4EE4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501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16523" indent="0" algn="ctr">
              <a:buNone/>
              <a:defRPr/>
            </a:lvl2pPr>
            <a:lvl3pPr marL="633047" indent="0" algn="ctr">
              <a:buNone/>
              <a:defRPr/>
            </a:lvl3pPr>
            <a:lvl4pPr marL="949569" indent="0" algn="ctr">
              <a:buNone/>
              <a:defRPr/>
            </a:lvl4pPr>
            <a:lvl5pPr marL="1266092" indent="0" algn="ctr">
              <a:buNone/>
              <a:defRPr/>
            </a:lvl5pPr>
            <a:lvl6pPr marL="1582616" indent="0" algn="ctr">
              <a:buNone/>
              <a:defRPr/>
            </a:lvl6pPr>
            <a:lvl7pPr marL="1899139" indent="0" algn="ctr">
              <a:buNone/>
              <a:defRPr/>
            </a:lvl7pPr>
            <a:lvl8pPr marL="2215661" indent="0" algn="ctr">
              <a:buNone/>
              <a:defRPr/>
            </a:lvl8pPr>
            <a:lvl9pPr marL="2532185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710783" y="277416"/>
            <a:ext cx="7722577" cy="1037034"/>
          </a:xfrm>
          <a:effectLst>
            <a:outerShdw dist="17961" dir="2700000" algn="ctr" rotWithShape="0">
              <a:srgbClr val="95ACD9">
                <a:alpha val="50000"/>
              </a:srgbClr>
            </a:outerShdw>
          </a:effectLst>
        </p:spPr>
        <p:txBody>
          <a:bodyPr/>
          <a:lstStyle>
            <a:lvl1pPr>
              <a:defRPr sz="2216"/>
            </a:lvl1pPr>
          </a:lstStyle>
          <a:p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0655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147" y="114302"/>
            <a:ext cx="7437532" cy="6474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92280" y="4876007"/>
            <a:ext cx="1918769" cy="15319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E279A-ED44-5449-85C8-E36720473A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748B8D76-05D2-6693-D0E4-C3EC771D38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475px-Coat_of_arms_of_Croatia">
            <a:extLst>
              <a:ext uri="{FF2B5EF4-FFF2-40B4-BE49-F238E27FC236}">
                <a16:creationId xmlns:a16="http://schemas.microsoft.com/office/drawing/2014/main" id="{4C89D96D-FD6C-6D8E-EECD-29EFAA52C9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047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21724"/>
            <a:ext cx="7772400" cy="1021556"/>
          </a:xfrm>
        </p:spPr>
        <p:txBody>
          <a:bodyPr anchor="t"/>
          <a:lstStyle>
            <a:lvl1pPr algn="l">
              <a:defRPr sz="2769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9007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85"/>
            </a:lvl1pPr>
            <a:lvl2pPr marL="316523" indent="0">
              <a:buNone/>
              <a:defRPr sz="1247"/>
            </a:lvl2pPr>
            <a:lvl3pPr marL="633047" indent="0">
              <a:buNone/>
              <a:defRPr sz="1108"/>
            </a:lvl3pPr>
            <a:lvl4pPr marL="949569" indent="0">
              <a:buNone/>
              <a:defRPr sz="969"/>
            </a:lvl4pPr>
            <a:lvl5pPr marL="1266092" indent="0">
              <a:buNone/>
              <a:defRPr sz="969"/>
            </a:lvl5pPr>
            <a:lvl6pPr marL="1582616" indent="0">
              <a:buNone/>
              <a:defRPr sz="969"/>
            </a:lvl6pPr>
            <a:lvl7pPr marL="1899139" indent="0">
              <a:buNone/>
              <a:defRPr sz="969"/>
            </a:lvl7pPr>
            <a:lvl8pPr marL="2215661" indent="0">
              <a:buNone/>
              <a:defRPr sz="969"/>
            </a:lvl8pPr>
            <a:lvl9pPr marL="2532185" indent="0">
              <a:buNone/>
              <a:defRPr sz="969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F373-84CC-844A-AD3D-6DAC78FDE6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7C709B52-27C1-B694-5E3A-D36CCC5C9B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475px-Coat_of_arms_of_Croatia">
            <a:extLst>
              <a:ext uri="{FF2B5EF4-FFF2-40B4-BE49-F238E27FC236}">
                <a16:creationId xmlns:a16="http://schemas.microsoft.com/office/drawing/2014/main" id="{6EA21A99-16F4-5A24-B022-54CC97E56B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25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7514" y="4929189"/>
            <a:ext cx="1903535" cy="10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554" smtClean="0"/>
            </a:lvl1pPr>
          </a:lstStyle>
          <a:p>
            <a:pPr>
              <a:defRPr/>
            </a:pPr>
            <a:fld id="{9C4F9FDA-CA09-0348-A04C-C2BFF534EA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22185" y="114300"/>
            <a:ext cx="8302869" cy="3429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698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50" r:id="rId1"/>
    <p:sldLayoutId id="2147485651" r:id="rId2"/>
    <p:sldLayoutId id="2147485652" r:id="rId3"/>
    <p:sldLayoutId id="2147485654" r:id="rId4"/>
    <p:sldLayoutId id="2147485658" r:id="rId5"/>
    <p:sldLayoutId id="2147485661" r:id="rId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316523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6pPr>
      <a:lvl7pPr marL="633047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7pPr>
      <a:lvl8pPr marL="949569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8pPr>
      <a:lvl9pPr marL="1266092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9pPr>
    </p:titleStyle>
    <p:bodyStyle>
      <a:lvl1pPr marL="237392" indent="-237392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14350" indent="-197827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791307" indent="-158262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107831" indent="-158262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1424354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1740877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057401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2373924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2690446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6523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3047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9569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6092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82616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9139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15661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32185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7514" y="4929189"/>
            <a:ext cx="1903535" cy="10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554" smtClean="0"/>
            </a:lvl1pPr>
          </a:lstStyle>
          <a:p>
            <a:pPr>
              <a:defRPr/>
            </a:pPr>
            <a:fld id="{9C4F9FDA-CA09-0348-A04C-C2BFF534EA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22185" y="114300"/>
            <a:ext cx="8302869" cy="3429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943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63" r:id="rId1"/>
    <p:sldLayoutId id="2147485664" r:id="rId2"/>
    <p:sldLayoutId id="2147485665" r:id="rId3"/>
    <p:sldLayoutId id="2147485666" r:id="rId4"/>
    <p:sldLayoutId id="2147485667" r:id="rId5"/>
    <p:sldLayoutId id="2147485668" r:id="rId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316523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6pPr>
      <a:lvl7pPr marL="633047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7pPr>
      <a:lvl8pPr marL="949569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8pPr>
      <a:lvl9pPr marL="1266092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9pPr>
    </p:titleStyle>
    <p:bodyStyle>
      <a:lvl1pPr marL="237392" indent="-237392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14350" indent="-197827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791307" indent="-158262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107831" indent="-158262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1424354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1740877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057401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2373924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2690446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6523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3047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9569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6092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82616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9139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15661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32185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7514" y="4929189"/>
            <a:ext cx="1903535" cy="10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554" smtClean="0"/>
            </a:lvl1pPr>
          </a:lstStyle>
          <a:p>
            <a:pPr>
              <a:defRPr/>
            </a:pPr>
            <a:fld id="{9C4F9FDA-CA09-0348-A04C-C2BFF534EA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22185" y="114300"/>
            <a:ext cx="8302869" cy="3429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23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77" r:id="rId1"/>
    <p:sldLayoutId id="2147485678" r:id="rId2"/>
    <p:sldLayoutId id="2147485679" r:id="rId3"/>
    <p:sldLayoutId id="2147485680" r:id="rId4"/>
    <p:sldLayoutId id="2147485681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316523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6pPr>
      <a:lvl7pPr marL="633047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7pPr>
      <a:lvl8pPr marL="949569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8pPr>
      <a:lvl9pPr marL="1266092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9pPr>
    </p:titleStyle>
    <p:bodyStyle>
      <a:lvl1pPr marL="237392" indent="-237392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14350" indent="-197827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791307" indent="-158262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107831" indent="-158262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1424354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1740877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057401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2373924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2690446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6523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3047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9569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6092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82616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9139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15661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32185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32073" y="987574"/>
            <a:ext cx="6580424" cy="1694957"/>
          </a:xfrm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/>
          <a:lstStyle/>
          <a:p>
            <a:r>
              <a:rPr lang="en-US" sz="4154" dirty="0">
                <a:latin typeface="Verdana"/>
                <a:cs typeface="Verdana"/>
              </a:rPr>
              <a:t>Issues with our</a:t>
            </a:r>
            <a:br>
              <a:rPr lang="en-US" sz="4154" dirty="0">
                <a:latin typeface="Verdana"/>
                <a:cs typeface="Verdana"/>
              </a:rPr>
            </a:br>
            <a:r>
              <a:rPr lang="en-US" sz="4154" dirty="0">
                <a:latin typeface="Verdana"/>
                <a:cs typeface="Verdana"/>
              </a:rPr>
              <a:t>public Agencies</a:t>
            </a:r>
            <a:br>
              <a:rPr lang="en-US" sz="4154" dirty="0">
                <a:latin typeface="Verdana"/>
                <a:cs typeface="Verdana"/>
              </a:rPr>
            </a:br>
            <a:r>
              <a:rPr lang="en-US" sz="4154" dirty="0">
                <a:latin typeface="Verdana"/>
                <a:cs typeface="Verdana"/>
              </a:rPr>
              <a:t>(HRZZ, AZVO, MSEY)</a:t>
            </a:r>
          </a:p>
        </p:txBody>
      </p:sp>
      <p:sp>
        <p:nvSpPr>
          <p:cNvPr id="6" name="Rectangle 205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684084" y="4024672"/>
            <a:ext cx="5932610" cy="62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r">
              <a:lnSpc>
                <a:spcPct val="90000"/>
              </a:lnSpc>
              <a:buNone/>
            </a:pPr>
            <a:r>
              <a:rPr lang="hr-HR" sz="1661" dirty="0">
                <a:solidFill>
                  <a:srgbClr val="660033"/>
                </a:solidFill>
                <a:latin typeface="Tahoma" charset="0"/>
                <a:cs typeface="Tahoma" charset="0"/>
              </a:rPr>
              <a:t>CROHEP </a:t>
            </a:r>
            <a:r>
              <a:rPr lang="hr-HR" sz="1661" dirty="0" err="1">
                <a:solidFill>
                  <a:srgbClr val="660033"/>
                </a:solidFill>
                <a:latin typeface="Tahoma" charset="0"/>
                <a:cs typeface="Tahoma" charset="0"/>
              </a:rPr>
              <a:t>Meeting</a:t>
            </a:r>
            <a:r>
              <a:rPr lang="hr-HR" sz="1661" dirty="0">
                <a:solidFill>
                  <a:srgbClr val="660033"/>
                </a:solidFill>
                <a:latin typeface="Tahoma" charset="0"/>
                <a:cs typeface="Tahoma" charset="0"/>
              </a:rPr>
              <a:t> 2025</a:t>
            </a:r>
          </a:p>
          <a:p>
            <a:pPr marL="0" indent="0" algn="r">
              <a:lnSpc>
                <a:spcPct val="90000"/>
              </a:lnSpc>
              <a:buNone/>
            </a:pPr>
            <a:r>
              <a:rPr lang="en-US" sz="1661" i="1" dirty="0">
                <a:solidFill>
                  <a:srgbClr val="003366"/>
                </a:solidFill>
                <a:latin typeface="Tahoma" charset="0"/>
                <a:cs typeface="Tahoma" charset="0"/>
              </a:rPr>
              <a:t>PMF, Zagreb, February 18 2025</a:t>
            </a:r>
            <a:endParaRPr lang="ta-IN" sz="1661" i="1" dirty="0">
              <a:solidFill>
                <a:srgbClr val="003366"/>
              </a:solidFill>
              <a:latin typeface="Tahoma" charset="0"/>
              <a:cs typeface="Tahoma" charset="0"/>
            </a:endParaRPr>
          </a:p>
          <a:p>
            <a:pPr marL="0" indent="0" algn="r">
              <a:lnSpc>
                <a:spcPct val="90000"/>
              </a:lnSpc>
              <a:buNone/>
            </a:pPr>
            <a:endParaRPr lang="hr-HR" sz="1661" dirty="0">
              <a:solidFill>
                <a:srgbClr val="003366"/>
              </a:solidFill>
              <a:latin typeface="Tahoma" charset="0"/>
              <a:cs typeface="Tahoma" charset="0"/>
            </a:endParaRPr>
          </a:p>
        </p:txBody>
      </p:sp>
      <p:pic>
        <p:nvPicPr>
          <p:cNvPr id="7" name="Picture 8" descr="475px-Coat_of_arms_of_Croat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15" y="1508262"/>
            <a:ext cx="672387" cy="84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567" y="1524868"/>
            <a:ext cx="830873" cy="83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3DA6B8-FE84-2A00-A4B5-EA829B96685C}"/>
              </a:ext>
            </a:extLst>
          </p:cNvPr>
          <p:cNvSpPr txBox="1"/>
          <p:nvPr/>
        </p:nvSpPr>
        <p:spPr>
          <a:xfrm>
            <a:off x="806808" y="2999658"/>
            <a:ext cx="7489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>
                <a:solidFill>
                  <a:srgbClr val="92D050"/>
                </a:solidFill>
              </a:rPr>
              <a:t>These slides were not presented nor discussed during the CROHEP meeting due to lack of time</a:t>
            </a:r>
          </a:p>
        </p:txBody>
      </p:sp>
    </p:spTree>
    <p:extLst>
      <p:ext uri="{BB962C8B-B14F-4D97-AF65-F5344CB8AC3E}">
        <p14:creationId xmlns:p14="http://schemas.microsoft.com/office/powerpoint/2010/main" val="170462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C1319A9-080F-E849-7985-C3E5BF112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Funding: CERN specific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23A5D-0FC6-BB28-AD7B-73589A9E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67585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Ministry of Science, Education and Youth (MSEY) funds directly: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Membership in some CERN collaborations (through </a:t>
            </a:r>
            <a:r>
              <a:rPr lang="en-GB" dirty="0" err="1"/>
              <a:t>MoUs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Covers our share in maintenance and operation costs of experiments</a:t>
            </a:r>
          </a:p>
          <a:p>
            <a:pPr lvl="1"/>
            <a:endParaRPr lang="en-GB" dirty="0"/>
          </a:p>
          <a:p>
            <a:r>
              <a:rPr lang="en-GB" dirty="0"/>
              <a:t>Support to cover travel and subsistence at CERN (~5-20 </a:t>
            </a:r>
            <a:r>
              <a:rPr lang="en-GB" dirty="0" err="1"/>
              <a:t>kEUR</a:t>
            </a:r>
            <a:r>
              <a:rPr lang="en-GB" dirty="0"/>
              <a:t>/</a:t>
            </a:r>
            <a:r>
              <a:rPr lang="en-GB" dirty="0" err="1"/>
              <a:t>yr</a:t>
            </a:r>
            <a:r>
              <a:rPr lang="en-GB" dirty="0"/>
              <a:t> by group)</a:t>
            </a:r>
          </a:p>
          <a:p>
            <a:pPr lvl="1"/>
            <a:r>
              <a:rPr lang="en-GB" dirty="0"/>
              <a:t>Allows regular short trips to CERN (meetings, shifts, …)</a:t>
            </a:r>
          </a:p>
          <a:p>
            <a:pPr lvl="1"/>
            <a:r>
              <a:rPr lang="en-GB" dirty="0"/>
              <a:t>Not sufficient for long-term (several months or longer) stays at CERN</a:t>
            </a:r>
          </a:p>
          <a:p>
            <a:pPr lvl="1"/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This support has allowed us to actively participate in some of the best and most challenging scientific projects in our field, thanks!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B71A33-10BE-5D5C-FA38-377E986826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C2F373-84CC-844A-AD3D-6DAC78FDE6F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9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63C63-AE5A-AA53-37EA-8811B1828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typical national research grant from CSF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AE2CF-4315-5324-77AF-B066AC514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5757"/>
            <a:ext cx="7263517" cy="3761459"/>
          </a:xfrm>
        </p:spPr>
        <p:txBody>
          <a:bodyPr/>
          <a:lstStyle/>
          <a:p>
            <a:r>
              <a:rPr lang="en-GB" dirty="0"/>
              <a:t>Characteristics of Croatian Science Foundation research grants:</a:t>
            </a:r>
          </a:p>
          <a:p>
            <a:pPr lvl="1"/>
            <a:r>
              <a:rPr lang="en-GB" dirty="0"/>
              <a:t>Up to 4 years (3 years for the last 2 calls)</a:t>
            </a:r>
          </a:p>
          <a:p>
            <a:pPr lvl="1"/>
            <a:r>
              <a:rPr lang="en-GB" dirty="0"/>
              <a:t>Total budget up to 200 </a:t>
            </a:r>
            <a:r>
              <a:rPr lang="en-GB" dirty="0" err="1"/>
              <a:t>kEUR</a:t>
            </a:r>
            <a:endParaRPr lang="en-GB" dirty="0"/>
          </a:p>
          <a:p>
            <a:r>
              <a:rPr lang="en-GB" dirty="0"/>
              <a:t>The good:</a:t>
            </a:r>
          </a:p>
          <a:p>
            <a:pPr lvl="1"/>
            <a:r>
              <a:rPr lang="en-GB" dirty="0"/>
              <a:t>International peer review </a:t>
            </a:r>
          </a:p>
          <a:p>
            <a:pPr lvl="1"/>
            <a:r>
              <a:rPr lang="en-GB" dirty="0"/>
              <a:t>7 calls in the period (2014-2024), 1 open now</a:t>
            </a:r>
          </a:p>
          <a:p>
            <a:pPr lvl="1"/>
            <a:r>
              <a:rPr lang="en-GB" dirty="0"/>
              <a:t>Supported the basic needs of many of our groups in the last 10 years</a:t>
            </a:r>
          </a:p>
          <a:p>
            <a:r>
              <a:rPr lang="en-GB" dirty="0"/>
              <a:t>The challenge:</a:t>
            </a:r>
          </a:p>
          <a:p>
            <a:pPr lvl="1"/>
            <a:r>
              <a:rPr lang="en-GB" dirty="0"/>
              <a:t>Irregular and unpredictable calls and review times, with longer breaks (~ 2 years w/o call 2020-2022)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071D02-B414-9310-FA9D-FDC1EA53A5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20" name="Table 18">
            <a:extLst>
              <a:ext uri="{FF2B5EF4-FFF2-40B4-BE49-F238E27FC236}">
                <a16:creationId xmlns:a16="http://schemas.microsoft.com/office/drawing/2014/main" id="{244B605F-C19A-015D-52DF-AB41A0C7AE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050572"/>
              </p:ext>
            </p:extLst>
          </p:nvPr>
        </p:nvGraphicFramePr>
        <p:xfrm>
          <a:off x="7601447" y="1200155"/>
          <a:ext cx="1350254" cy="343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254">
                  <a:extLst>
                    <a:ext uri="{9D8B030D-6E8A-4147-A177-3AD203B41FA5}">
                      <a16:colId xmlns:a16="http://schemas.microsoft.com/office/drawing/2014/main" val="40418857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CSF Calls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97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IP-2014-09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657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IP-2016-06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725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IP-2018-01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735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IP-2019-04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0494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IP-2020-02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304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IP-2022-10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904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IP-2024-05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750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IP-2025-02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(open)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4540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847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15897-B74E-6072-77E4-CF3410D10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Issues with Croatian Science Foundation 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A178C-0F8F-4210-B330-B46A18042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Since 2018 CSF calls exclude funding for </a:t>
            </a:r>
          </a:p>
          <a:p>
            <a:pPr marL="276958" lvl="1" indent="0">
              <a:buNone/>
            </a:pPr>
            <a:r>
              <a:rPr lang="en-US" i="1" dirty="0">
                <a:solidFill>
                  <a:srgbClr val="0070C0"/>
                </a:solidFill>
              </a:rPr>
              <a:t>”research that is carried out </a:t>
            </a:r>
            <a:r>
              <a:rPr lang="en-US" i="1" dirty="0">
                <a:solidFill>
                  <a:srgbClr val="FF0000"/>
                </a:solidFill>
              </a:rPr>
              <a:t>as part of cooperation in international collaborations</a:t>
            </a:r>
            <a:r>
              <a:rPr lang="en-US" i="1" dirty="0">
                <a:solidFill>
                  <a:srgbClr val="0070C0"/>
                </a:solidFill>
              </a:rPr>
              <a:t>, as </a:t>
            </a:r>
            <a:r>
              <a:rPr lang="en-US" i="1" dirty="0">
                <a:solidFill>
                  <a:srgbClr val="FF0000"/>
                </a:solidFill>
              </a:rPr>
              <a:t>a part international (longitudinal) research</a:t>
            </a:r>
            <a:r>
              <a:rPr lang="en-US" i="1" dirty="0">
                <a:solidFill>
                  <a:srgbClr val="0070C0"/>
                </a:solidFill>
              </a:rPr>
              <a:t> or as </a:t>
            </a:r>
            <a:r>
              <a:rPr lang="en-US" i="1" dirty="0">
                <a:solidFill>
                  <a:srgbClr val="FF0000"/>
                </a:solidFill>
              </a:rPr>
              <a:t>part of long-term research”</a:t>
            </a:r>
          </a:p>
          <a:p>
            <a:pPr marL="276958" lvl="1" indent="0">
              <a:buNone/>
            </a:pPr>
            <a:r>
              <a:rPr lang="en-US" dirty="0"/>
              <a:t>Fortunately not strictly enforced</a:t>
            </a:r>
          </a:p>
          <a:p>
            <a:pPr marL="285750" indent="-285750"/>
            <a:r>
              <a:rPr lang="en-US" dirty="0"/>
              <a:t>All 3 (in red) restrictions scientifically make no sense</a:t>
            </a:r>
          </a:p>
          <a:p>
            <a:pPr marL="285750" indent="-285750"/>
            <a:r>
              <a:rPr lang="en-US" dirty="0"/>
              <a:t>What should be required from every project, including those working in a collaboration: specific recognizable scientific new contribution</a:t>
            </a:r>
          </a:p>
          <a:p>
            <a:pPr marL="285750" indent="-285750"/>
            <a:endParaRPr lang="en-US" dirty="0"/>
          </a:p>
          <a:p>
            <a:pPr marL="285750" indent="-285750"/>
            <a:r>
              <a:rPr lang="en-US" dirty="0"/>
              <a:t>Request from HRZZ: drop this condition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869EA-61D5-C91E-8B70-76BE4B384E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90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15897-B74E-6072-77E4-CF3410D10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Issues with CSF 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A178C-0F8F-4210-B330-B46A18042C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987552"/>
            <a:ext cx="5486400" cy="3607070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Drop 2 years limit on postdoc employment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Drop or increase funding limit for equipment in grants (60k EUR):</a:t>
            </a:r>
          </a:p>
          <a:p>
            <a:pPr lvl="1"/>
            <a:r>
              <a:rPr lang="en-GB" dirty="0"/>
              <a:t>Very discouraging for instrumentation research</a:t>
            </a:r>
          </a:p>
          <a:p>
            <a:pPr lvl="1"/>
            <a:endParaRPr lang="en-GB" dirty="0"/>
          </a:p>
          <a:p>
            <a:r>
              <a:rPr lang="en-GB" dirty="0">
                <a:solidFill>
                  <a:srgbClr val="FFC000"/>
                </a:solidFill>
              </a:rPr>
              <a:t>Include doctoral grants in CSF projects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Otherwise Doctoral student schedule out of synch with project</a:t>
            </a:r>
          </a:p>
          <a:p>
            <a:endParaRPr lang="en-GB" dirty="0"/>
          </a:p>
          <a:p>
            <a:r>
              <a:rPr lang="en-GB" dirty="0">
                <a:solidFill>
                  <a:srgbClr val="00B050"/>
                </a:solidFill>
              </a:rPr>
              <a:t>Drop requirement on submission in </a:t>
            </a:r>
            <a:r>
              <a:rPr lang="en-GB" dirty="0" err="1">
                <a:solidFill>
                  <a:srgbClr val="00B050"/>
                </a:solidFill>
              </a:rPr>
              <a:t>English+Croatian</a:t>
            </a:r>
            <a:endParaRPr lang="en-GB" dirty="0">
              <a:solidFill>
                <a:srgbClr val="00B050"/>
              </a:solidFill>
            </a:endParaRPr>
          </a:p>
          <a:p>
            <a:pPr lvl="1"/>
            <a:r>
              <a:rPr lang="en-GB" dirty="0"/>
              <a:t>Not sure it’s worth the battle and AI helps us </a:t>
            </a:r>
            <a:r>
              <a:rPr lang="en-GB" dirty="0" err="1"/>
              <a:t>anwyay</a:t>
            </a:r>
            <a:endParaRPr lang="en-GB" dirty="0"/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C3C047-7676-1FB0-C6FF-D6B051B94A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9632" y="1151335"/>
            <a:ext cx="2487205" cy="479822"/>
          </a:xfrm>
        </p:spPr>
        <p:txBody>
          <a:bodyPr/>
          <a:lstStyle/>
          <a:p>
            <a:r>
              <a:rPr lang="en-GB" dirty="0"/>
              <a:t>Priority scale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30831E-2F5F-DDD4-CC9D-2A81157165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9632" y="1631156"/>
            <a:ext cx="2487205" cy="2963466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VERY IMPORTANT</a:t>
            </a:r>
          </a:p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IMPORTANT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RELEVANT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NICE TO HAVE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869EA-61D5-C91E-8B70-76BE4B384E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80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1ED06-8B09-8A56-8190-CA11F1F0A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issues with CSF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1FAED-1A71-684C-8903-AD6F65FD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5"/>
            <a:ext cx="5760720" cy="3394472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Free projects from VAT payment</a:t>
            </a:r>
          </a:p>
          <a:p>
            <a:pPr lvl="1"/>
            <a:r>
              <a:rPr lang="en-GB" dirty="0"/>
              <a:t>We receive public money to pay taxes </a:t>
            </a:r>
            <a:r>
              <a:rPr lang="en-GB" dirty="0">
                <a:sym typeface="Wingdings" pitchFamily="2" charset="2"/>
              </a:rPr>
              <a:t></a:t>
            </a:r>
          </a:p>
          <a:p>
            <a:pPr lvl="1"/>
            <a:r>
              <a:rPr lang="en-GB" dirty="0">
                <a:sym typeface="Wingdings" pitchFamily="2" charset="2"/>
              </a:rPr>
              <a:t>The Swiss NSF does this</a:t>
            </a:r>
          </a:p>
          <a:p>
            <a:pPr lvl="1"/>
            <a:r>
              <a:rPr lang="en-GB" dirty="0">
                <a:sym typeface="Wingdings" pitchFamily="2" charset="2"/>
              </a:rPr>
              <a:t>Probably a legal nightmare battle</a:t>
            </a:r>
          </a:p>
          <a:p>
            <a:r>
              <a:rPr lang="en-GB" dirty="0">
                <a:solidFill>
                  <a:srgbClr val="FFC000"/>
                </a:solidFill>
                <a:sym typeface="Wingdings" pitchFamily="2" charset="2"/>
              </a:rPr>
              <a:t>Allow larger grants for bigger groups</a:t>
            </a:r>
          </a:p>
          <a:p>
            <a:pPr lvl="1"/>
            <a:r>
              <a:rPr lang="en-GB" dirty="0">
                <a:sym typeface="Wingdings" pitchFamily="2" charset="2"/>
              </a:rPr>
              <a:t>We often stress the importance of focus and strengthening groups, not realistic with current funding limits</a:t>
            </a:r>
          </a:p>
          <a:p>
            <a:pPr lvl="1"/>
            <a:r>
              <a:rPr lang="en-GB" dirty="0">
                <a:sym typeface="Wingdings" pitchFamily="2" charset="2"/>
              </a:rPr>
              <a:t>Allow co-</a:t>
            </a:r>
            <a:r>
              <a:rPr lang="en-GB" dirty="0" err="1">
                <a:sym typeface="Wingdings" pitchFamily="2" charset="2"/>
              </a:rPr>
              <a:t>Pis</a:t>
            </a:r>
            <a:r>
              <a:rPr lang="en-GB" dirty="0">
                <a:sym typeface="Wingdings" pitchFamily="2" charset="2"/>
              </a:rPr>
              <a:t> on such larger grants</a:t>
            </a:r>
          </a:p>
          <a:p>
            <a:endParaRPr lang="en-GB" dirty="0">
              <a:sym typeface="Wingdings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4C728-003B-CC59-5FC5-6E15D1C047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8342CC06-0B5B-5DE9-75F7-67472DDF8FED}"/>
              </a:ext>
            </a:extLst>
          </p:cNvPr>
          <p:cNvSpPr txBox="1">
            <a:spLocks/>
          </p:cNvSpPr>
          <p:nvPr/>
        </p:nvSpPr>
        <p:spPr>
          <a:xfrm>
            <a:off x="6199632" y="1151335"/>
            <a:ext cx="2487205" cy="479822"/>
          </a:xfrm>
          <a:prstGeom prst="rect">
            <a:avLst/>
          </a:prstGeom>
        </p:spPr>
        <p:txBody>
          <a:bodyPr/>
          <a:lstStyle>
            <a:lvl1pPr marL="237392" indent="-23739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14350" indent="-197827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79130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10783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42435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174087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05740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237392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2690446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/>
              <a:t>Priority scale</a:t>
            </a:r>
            <a:endParaRPr lang="en-GB" sz="1800" kern="0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336F0701-02D6-80EA-C977-A81EEF2C4C79}"/>
              </a:ext>
            </a:extLst>
          </p:cNvPr>
          <p:cNvSpPr txBox="1">
            <a:spLocks/>
          </p:cNvSpPr>
          <p:nvPr/>
        </p:nvSpPr>
        <p:spPr>
          <a:xfrm>
            <a:off x="6199632" y="1631156"/>
            <a:ext cx="2487205" cy="2963466"/>
          </a:xfrm>
          <a:prstGeom prst="rect">
            <a:avLst/>
          </a:prstGeom>
        </p:spPr>
        <p:txBody>
          <a:bodyPr/>
          <a:lstStyle>
            <a:lvl1pPr marL="237392" indent="-23739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14350" indent="-197827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79130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10783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42435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174087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05740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237392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2690446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sz="1800" kern="0">
                <a:solidFill>
                  <a:srgbClr val="FF0000"/>
                </a:solidFill>
              </a:rPr>
              <a:t>VERY IMPORTANT</a:t>
            </a:r>
          </a:p>
          <a:p>
            <a:pPr marL="0" indent="0">
              <a:buFontTx/>
              <a:buNone/>
            </a:pPr>
            <a:r>
              <a:rPr lang="en-GB" sz="1800" kern="0">
                <a:solidFill>
                  <a:srgbClr val="FFC000"/>
                </a:solidFill>
              </a:rPr>
              <a:t>IMPORTANT</a:t>
            </a:r>
          </a:p>
          <a:p>
            <a:pPr marL="0" indent="0">
              <a:buFontTx/>
              <a:buNone/>
            </a:pPr>
            <a:r>
              <a:rPr lang="en-GB" sz="1800" kern="0">
                <a:solidFill>
                  <a:srgbClr val="0070C0"/>
                </a:solidFill>
              </a:rPr>
              <a:t>RELEVANT</a:t>
            </a:r>
          </a:p>
          <a:p>
            <a:pPr marL="0" indent="0">
              <a:buFontTx/>
              <a:buNone/>
            </a:pPr>
            <a:r>
              <a:rPr lang="en-GB" sz="1800" kern="0">
                <a:solidFill>
                  <a:srgbClr val="00B050"/>
                </a:solidFill>
              </a:rPr>
              <a:t>NICE TO HAVE</a:t>
            </a:r>
            <a:endParaRPr lang="en-GB" sz="1800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126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1ED06-8B09-8A56-8190-CA11F1F0A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 More issues with CSF: 2 correlated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1FAED-1A71-684C-8903-AD6F65FD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464" y="896112"/>
            <a:ext cx="6501384" cy="369851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Drop requirement that the PI should have at least one team member from a Croatian institution:</a:t>
            </a:r>
          </a:p>
          <a:p>
            <a:pPr lvl="1"/>
            <a:r>
              <a:rPr lang="en-GB" dirty="0"/>
              <a:t>Penalizing people who have only </a:t>
            </a:r>
            <a:r>
              <a:rPr lang="en-GB" dirty="0" err="1"/>
              <a:t>foreighn</a:t>
            </a:r>
            <a:r>
              <a:rPr lang="en-GB" dirty="0"/>
              <a:t> collaborators (e.g. because no one else specializes in this topic in Croatia) or creating a new group in a new research direction</a:t>
            </a:r>
          </a:p>
          <a:p>
            <a:pPr lvl="1"/>
            <a:r>
              <a:rPr lang="en-GB" dirty="0"/>
              <a:t>Especially absurd for starting grants (UIP)</a:t>
            </a:r>
          </a:p>
          <a:p>
            <a:r>
              <a:rPr lang="en-GB" dirty="0">
                <a:solidFill>
                  <a:srgbClr val="FF0000"/>
                </a:solidFill>
              </a:rPr>
              <a:t>Drop requirement on max. number of projects someone can be on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We are a small community</a:t>
            </a:r>
          </a:p>
          <a:p>
            <a:pPr lvl="1"/>
            <a:r>
              <a:rPr lang="en-GB" dirty="0"/>
              <a:t>Change this to the max. amount of time you are allowed to commit (100%)</a:t>
            </a:r>
          </a:p>
          <a:p>
            <a:pPr lvl="1"/>
            <a:r>
              <a:rPr lang="en-GB" dirty="0"/>
              <a:t>Less important if first requirement dropped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4C728-003B-CC59-5FC5-6E15D1C047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8342CC06-0B5B-5DE9-75F7-67472DDF8FED}"/>
              </a:ext>
            </a:extLst>
          </p:cNvPr>
          <p:cNvSpPr txBox="1">
            <a:spLocks/>
          </p:cNvSpPr>
          <p:nvPr/>
        </p:nvSpPr>
        <p:spPr>
          <a:xfrm>
            <a:off x="6693408" y="1151335"/>
            <a:ext cx="1993429" cy="479822"/>
          </a:xfrm>
          <a:prstGeom prst="rect">
            <a:avLst/>
          </a:prstGeom>
        </p:spPr>
        <p:txBody>
          <a:bodyPr/>
          <a:lstStyle>
            <a:lvl1pPr marL="237392" indent="-23739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14350" indent="-197827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79130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10783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42435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174087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05740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237392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2690446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800" kern="0" dirty="0"/>
              <a:t>Priority scale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336F0701-02D6-80EA-C977-A81EEF2C4C79}"/>
              </a:ext>
            </a:extLst>
          </p:cNvPr>
          <p:cNvSpPr txBox="1">
            <a:spLocks/>
          </p:cNvSpPr>
          <p:nvPr/>
        </p:nvSpPr>
        <p:spPr>
          <a:xfrm>
            <a:off x="6693408" y="1631156"/>
            <a:ext cx="1993429" cy="2963466"/>
          </a:xfrm>
          <a:prstGeom prst="rect">
            <a:avLst/>
          </a:prstGeom>
        </p:spPr>
        <p:txBody>
          <a:bodyPr/>
          <a:lstStyle>
            <a:lvl1pPr marL="237392" indent="-23739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14350" indent="-197827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79130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10783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42435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174087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05740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237392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2690446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sz="1800" kern="0" dirty="0">
                <a:solidFill>
                  <a:srgbClr val="FF0000"/>
                </a:solidFill>
              </a:rPr>
              <a:t>VERY IMPORTANT</a:t>
            </a:r>
          </a:p>
          <a:p>
            <a:pPr marL="0" indent="0">
              <a:buFontTx/>
              <a:buNone/>
            </a:pPr>
            <a:r>
              <a:rPr lang="en-GB" sz="1800" kern="0" dirty="0">
                <a:solidFill>
                  <a:srgbClr val="FFC000"/>
                </a:solidFill>
              </a:rPr>
              <a:t>IMPORTANT</a:t>
            </a:r>
          </a:p>
          <a:p>
            <a:pPr marL="0" indent="0">
              <a:buFontTx/>
              <a:buNone/>
            </a:pPr>
            <a:r>
              <a:rPr lang="en-GB" sz="1800" kern="0" dirty="0">
                <a:solidFill>
                  <a:srgbClr val="0070C0"/>
                </a:solidFill>
              </a:rPr>
              <a:t>RELEVANT</a:t>
            </a:r>
          </a:p>
          <a:p>
            <a:pPr marL="0" indent="0">
              <a:buFontTx/>
              <a:buNone/>
            </a:pPr>
            <a:r>
              <a:rPr lang="en-GB" sz="1800" kern="0" dirty="0">
                <a:solidFill>
                  <a:srgbClr val="00B050"/>
                </a:solidFill>
              </a:rPr>
              <a:t>NICE TO HAVE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C72327-427F-9D8C-9594-80B6628C2E7D}"/>
              </a:ext>
            </a:extLst>
          </p:cNvPr>
          <p:cNvSpPr txBox="1"/>
          <p:nvPr/>
        </p:nvSpPr>
        <p:spPr>
          <a:xfrm>
            <a:off x="6867106" y="3578959"/>
            <a:ext cx="19934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/>
              <a:t>Especially deal breakers in theory</a:t>
            </a:r>
          </a:p>
        </p:txBody>
      </p:sp>
    </p:spTree>
    <p:extLst>
      <p:ext uri="{BB962C8B-B14F-4D97-AF65-F5344CB8AC3E}">
        <p14:creationId xmlns:p14="http://schemas.microsoft.com/office/powerpoint/2010/main" val="1652095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6AB5E-0297-8F1A-E9D5-917D081C5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AZVO – Difficulties with bringing in foreign colleagues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6A9DA-183C-8139-7882-9662C2DB7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5"/>
            <a:ext cx="6391656" cy="3394472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Drop requirement of full official degree for AZVO degree recognition</a:t>
            </a:r>
          </a:p>
          <a:p>
            <a:pPr lvl="1"/>
            <a:r>
              <a:rPr lang="en-GB" dirty="0"/>
              <a:t>Recognition of foreign degrees by AZVO is a condition to get hired</a:t>
            </a:r>
          </a:p>
          <a:p>
            <a:pPr lvl="1"/>
            <a:r>
              <a:rPr lang="en-GB" dirty="0"/>
              <a:t>AZVO requires the formal diploma degree, often given a year or longer after graduation</a:t>
            </a:r>
          </a:p>
          <a:p>
            <a:pPr lvl="1"/>
            <a:r>
              <a:rPr lang="en-GB" dirty="0"/>
              <a:t>They do not accept the degree confirmation given by most university right after obtaining the degree (Master or PhD)</a:t>
            </a:r>
          </a:p>
          <a:p>
            <a:pPr lvl="1"/>
            <a:r>
              <a:rPr lang="en-GB" dirty="0"/>
              <a:t>This slows down and has some time stopped some candidates to apply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5CA3E-4CBB-76B3-930B-6961690174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0300BD3-0C3C-7CE1-907B-F42A329201AB}"/>
              </a:ext>
            </a:extLst>
          </p:cNvPr>
          <p:cNvSpPr txBox="1">
            <a:spLocks/>
          </p:cNvSpPr>
          <p:nvPr/>
        </p:nvSpPr>
        <p:spPr>
          <a:xfrm>
            <a:off x="6848856" y="1151335"/>
            <a:ext cx="1837981" cy="479822"/>
          </a:xfrm>
          <a:prstGeom prst="rect">
            <a:avLst/>
          </a:prstGeom>
        </p:spPr>
        <p:txBody>
          <a:bodyPr/>
          <a:lstStyle>
            <a:lvl1pPr marL="237392" indent="-23739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14350" indent="-197827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79130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10783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42435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174087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05740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237392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2690446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/>
              <a:t>Priority scale</a:t>
            </a:r>
            <a:endParaRPr lang="en-GB" sz="1800" kern="0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E807916B-11D1-5941-6188-37277554DAB3}"/>
              </a:ext>
            </a:extLst>
          </p:cNvPr>
          <p:cNvSpPr txBox="1">
            <a:spLocks/>
          </p:cNvSpPr>
          <p:nvPr/>
        </p:nvSpPr>
        <p:spPr>
          <a:xfrm>
            <a:off x="6848856" y="1631156"/>
            <a:ext cx="1837981" cy="2963466"/>
          </a:xfrm>
          <a:prstGeom prst="rect">
            <a:avLst/>
          </a:prstGeom>
        </p:spPr>
        <p:txBody>
          <a:bodyPr/>
          <a:lstStyle>
            <a:lvl1pPr marL="237392" indent="-23739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14350" indent="-197827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79130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10783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42435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1740877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057401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2373924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2690446" indent="-15826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sz="1800" kern="0">
                <a:solidFill>
                  <a:srgbClr val="FF0000"/>
                </a:solidFill>
              </a:rPr>
              <a:t>VERY IMPORTANT</a:t>
            </a:r>
          </a:p>
          <a:p>
            <a:pPr marL="0" indent="0">
              <a:buFontTx/>
              <a:buNone/>
            </a:pPr>
            <a:r>
              <a:rPr lang="en-GB" sz="1800" kern="0">
                <a:solidFill>
                  <a:srgbClr val="FFC000"/>
                </a:solidFill>
              </a:rPr>
              <a:t>IMPORTANT</a:t>
            </a:r>
          </a:p>
          <a:p>
            <a:pPr marL="0" indent="0">
              <a:buFontTx/>
              <a:buNone/>
            </a:pPr>
            <a:r>
              <a:rPr lang="en-GB" sz="1800" kern="0">
                <a:solidFill>
                  <a:srgbClr val="0070C0"/>
                </a:solidFill>
              </a:rPr>
              <a:t>RELEVANT</a:t>
            </a:r>
          </a:p>
          <a:p>
            <a:pPr marL="0" indent="0">
              <a:buFontTx/>
              <a:buNone/>
            </a:pPr>
            <a:r>
              <a:rPr lang="en-GB" sz="1800" kern="0">
                <a:solidFill>
                  <a:srgbClr val="00B050"/>
                </a:solidFill>
              </a:rPr>
              <a:t>NICE TO HAVE</a:t>
            </a:r>
            <a:endParaRPr lang="en-GB" sz="1800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00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018EF-527A-1543-A5CA-EA91BACCB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899" y="1275609"/>
            <a:ext cx="5829300" cy="2243327"/>
          </a:xfrm>
        </p:spPr>
        <p:txBody>
          <a:bodyPr/>
          <a:lstStyle/>
          <a:p>
            <a:pPr algn="ctr"/>
            <a:r>
              <a:rPr lang="en-GB" dirty="0"/>
              <a:t>Thank you!</a:t>
            </a:r>
            <a:br>
              <a:rPr lang="en-GB" dirty="0"/>
            </a:br>
            <a:br>
              <a:rPr lang="en-GB" dirty="0"/>
            </a:br>
            <a:r>
              <a:rPr lang="en-GB" dirty="0" err="1"/>
              <a:t>Hvala</a:t>
            </a:r>
            <a:r>
              <a:rPr lang="en-GB" dirty="0"/>
              <a:t>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764A6C-964E-A38A-CA3E-FB97DFBEB6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33047">
              <a:defRPr/>
            </a:pPr>
            <a:fld id="{D88E279A-ED44-5449-85C8-E36720473AD4}" type="slidenum">
              <a:rPr lang="en-US">
                <a:solidFill>
                  <a:srgbClr val="000000"/>
                </a:solidFill>
              </a:rPr>
              <a:pPr defTabSz="633047"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034910"/>
      </p:ext>
    </p:extLst>
  </p:cSld>
  <p:clrMapOvr>
    <a:masterClrMapping/>
  </p:clrMapOvr>
</p:sld>
</file>

<file path=ppt/theme/theme1.xml><?xml version="1.0" encoding="utf-8"?>
<a:theme xmlns:a="http://schemas.openxmlformats.org/drawingml/2006/main" name="3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7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11382</TotalTime>
  <Words>691</Words>
  <Application>Microsoft Macintosh PowerPoint</Application>
  <PresentationFormat>On-screen Show (16:9)</PresentationFormat>
  <Paragraphs>110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Helvetica</vt:lpstr>
      <vt:lpstr>Tahoma</vt:lpstr>
      <vt:lpstr>Times</vt:lpstr>
      <vt:lpstr>Verdana</vt:lpstr>
      <vt:lpstr>36_Blank Presentation</vt:lpstr>
      <vt:lpstr>37_Blank Presentation</vt:lpstr>
      <vt:lpstr>39_Blank Presentation</vt:lpstr>
      <vt:lpstr>Issues with our public Agencies (HRZZ, AZVO, MSEY)</vt:lpstr>
      <vt:lpstr>Funding: CERN specific</vt:lpstr>
      <vt:lpstr>The typical national research grant from CSF</vt:lpstr>
      <vt:lpstr>Issues with Croatian Science Foundation Funding</vt:lpstr>
      <vt:lpstr>Other Issues with CSF Funding</vt:lpstr>
      <vt:lpstr>More issues with CSF</vt:lpstr>
      <vt:lpstr>Even More issues with CSF: 2 correlated issues</vt:lpstr>
      <vt:lpstr>AZVO – Difficulties with bringing in foreign colleagues</vt:lpstr>
      <vt:lpstr>Thank you!  Hvala!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Vuko Brigljevic</cp:lastModifiedBy>
  <cp:revision>461</cp:revision>
  <cp:lastPrinted>2024-12-06T14:41:07Z</cp:lastPrinted>
  <dcterms:created xsi:type="dcterms:W3CDTF">2011-03-25T21:23:07Z</dcterms:created>
  <dcterms:modified xsi:type="dcterms:W3CDTF">2025-10-10T17:19:49Z</dcterms:modified>
</cp:coreProperties>
</file>