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60" r:id="rId5"/>
    <p:sldId id="261" r:id="rId6"/>
    <p:sldId id="262" r:id="rId7"/>
    <p:sldId id="263" r:id="rId8"/>
    <p:sldId id="264" r:id="rId9"/>
    <p:sldId id="265" r:id="rId10"/>
    <p:sldId id="267" r:id="rId11"/>
    <p:sldId id="266" r:id="rId12"/>
    <p:sldId id="268" r:id="rId13"/>
    <p:sldId id="269" r:id="rId14"/>
    <p:sldId id="270" r:id="rId15"/>
    <p:sldId id="271" r:id="rId16"/>
    <p:sldId id="272" r:id="rId17"/>
    <p:sldId id="286" r:id="rId18"/>
    <p:sldId id="287" r:id="rId19"/>
    <p:sldId id="288" r:id="rId20"/>
    <p:sldId id="289" r:id="rId21"/>
    <p:sldId id="259" r:id="rId22"/>
    <p:sldId id="293" r:id="rId23"/>
    <p:sldId id="290" r:id="rId24"/>
    <p:sldId id="291" r:id="rId25"/>
    <p:sldId id="292"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0006" autoAdjust="0"/>
    <p:restoredTop sz="94660"/>
  </p:normalViewPr>
  <p:slideViewPr>
    <p:cSldViewPr snapToGrid="0">
      <p:cViewPr varScale="1">
        <p:scale>
          <a:sx n="133" d="100"/>
          <a:sy n="133" d="100"/>
        </p:scale>
        <p:origin x="108" y="620"/>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922081-B6A1-47AD-83CD-51BA738893F9}" type="datetimeFigureOut">
              <a:rPr lang="en-US" smtClean="0"/>
              <a:t>11/14/2024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FE4930-F908-456E-86ED-0225BDB51A22}" type="slidenum">
              <a:rPr lang="en-US" smtClean="0"/>
              <a:t>‹#›</a:t>
            </a:fld>
            <a:endParaRPr lang="en-US"/>
          </a:p>
        </p:txBody>
      </p:sp>
    </p:spTree>
    <p:extLst>
      <p:ext uri="{BB962C8B-B14F-4D97-AF65-F5344CB8AC3E}">
        <p14:creationId xmlns:p14="http://schemas.microsoft.com/office/powerpoint/2010/main" val="2712893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6" name="Google Shape;9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83762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9" name="Google Shape;149;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7" name="Google Shape;157;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2" name="Google Shape;17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20D5A-F7F4-2D20-ECE4-DF8AF372927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86FDF93-262E-DAF5-29D2-84536A5859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E77C64C-6671-1457-D045-2394DE728C88}"/>
              </a:ext>
            </a:extLst>
          </p:cNvPr>
          <p:cNvSpPr>
            <a:spLocks noGrp="1"/>
          </p:cNvSpPr>
          <p:nvPr>
            <p:ph type="dt" sz="half" idx="10"/>
          </p:nvPr>
        </p:nvSpPr>
        <p:spPr/>
        <p:txBody>
          <a:bodyPr/>
          <a:lstStyle/>
          <a:p>
            <a:fld id="{8306B111-16A7-4348-9723-4AA6A0735E76}" type="datetimeFigureOut">
              <a:rPr lang="en-US" smtClean="0"/>
              <a:t>11/14/2024</a:t>
            </a:fld>
            <a:endParaRPr lang="en-US"/>
          </a:p>
        </p:txBody>
      </p:sp>
      <p:sp>
        <p:nvSpPr>
          <p:cNvPr id="5" name="Footer Placeholder 4">
            <a:extLst>
              <a:ext uri="{FF2B5EF4-FFF2-40B4-BE49-F238E27FC236}">
                <a16:creationId xmlns:a16="http://schemas.microsoft.com/office/drawing/2014/main" id="{4858459A-3DC6-B052-7147-178CFE03F9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5E138E-1CEF-1BB0-7756-3184C3F52824}"/>
              </a:ext>
            </a:extLst>
          </p:cNvPr>
          <p:cNvSpPr>
            <a:spLocks noGrp="1"/>
          </p:cNvSpPr>
          <p:nvPr>
            <p:ph type="sldNum" sz="quarter" idx="12"/>
          </p:nvPr>
        </p:nvSpPr>
        <p:spPr/>
        <p:txBody>
          <a:bodyPr/>
          <a:lstStyle/>
          <a:p>
            <a:fld id="{013247D2-CE3B-4303-BF3B-B4C0B928274A}" type="slidenum">
              <a:rPr lang="en-US" smtClean="0"/>
              <a:t>‹#›</a:t>
            </a:fld>
            <a:endParaRPr lang="en-US"/>
          </a:p>
        </p:txBody>
      </p:sp>
    </p:spTree>
    <p:extLst>
      <p:ext uri="{BB962C8B-B14F-4D97-AF65-F5344CB8AC3E}">
        <p14:creationId xmlns:p14="http://schemas.microsoft.com/office/powerpoint/2010/main" val="17095887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DDBDB-8DA6-6E83-83B7-6206604AE56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EE66EC5-434C-18FE-167D-A0FADD8D5E9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EF0C34-A52D-F124-6F48-438B47C9451F}"/>
              </a:ext>
            </a:extLst>
          </p:cNvPr>
          <p:cNvSpPr>
            <a:spLocks noGrp="1"/>
          </p:cNvSpPr>
          <p:nvPr>
            <p:ph type="dt" sz="half" idx="10"/>
          </p:nvPr>
        </p:nvSpPr>
        <p:spPr/>
        <p:txBody>
          <a:bodyPr/>
          <a:lstStyle/>
          <a:p>
            <a:fld id="{8306B111-16A7-4348-9723-4AA6A0735E76}" type="datetimeFigureOut">
              <a:rPr lang="en-US" smtClean="0"/>
              <a:t>11/14/2024</a:t>
            </a:fld>
            <a:endParaRPr lang="en-US"/>
          </a:p>
        </p:txBody>
      </p:sp>
      <p:sp>
        <p:nvSpPr>
          <p:cNvPr id="5" name="Footer Placeholder 4">
            <a:extLst>
              <a:ext uri="{FF2B5EF4-FFF2-40B4-BE49-F238E27FC236}">
                <a16:creationId xmlns:a16="http://schemas.microsoft.com/office/drawing/2014/main" id="{63D4F4A0-8EEC-34F2-6720-238171E974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990D569-214E-5BC0-9336-EC00A2050735}"/>
              </a:ext>
            </a:extLst>
          </p:cNvPr>
          <p:cNvSpPr>
            <a:spLocks noGrp="1"/>
          </p:cNvSpPr>
          <p:nvPr>
            <p:ph type="sldNum" sz="quarter" idx="12"/>
          </p:nvPr>
        </p:nvSpPr>
        <p:spPr/>
        <p:txBody>
          <a:bodyPr/>
          <a:lstStyle/>
          <a:p>
            <a:fld id="{013247D2-CE3B-4303-BF3B-B4C0B928274A}" type="slidenum">
              <a:rPr lang="en-US" smtClean="0"/>
              <a:t>‹#›</a:t>
            </a:fld>
            <a:endParaRPr lang="en-US"/>
          </a:p>
        </p:txBody>
      </p:sp>
    </p:spTree>
    <p:extLst>
      <p:ext uri="{BB962C8B-B14F-4D97-AF65-F5344CB8AC3E}">
        <p14:creationId xmlns:p14="http://schemas.microsoft.com/office/powerpoint/2010/main" val="26674123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049375-1EF4-3446-4ADD-B441A9A8B52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05F9906-CED2-AA1B-B93D-6DDD6CF807B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CA8738-982B-A778-A5F9-76698122DD91}"/>
              </a:ext>
            </a:extLst>
          </p:cNvPr>
          <p:cNvSpPr>
            <a:spLocks noGrp="1"/>
          </p:cNvSpPr>
          <p:nvPr>
            <p:ph type="dt" sz="half" idx="10"/>
          </p:nvPr>
        </p:nvSpPr>
        <p:spPr/>
        <p:txBody>
          <a:bodyPr/>
          <a:lstStyle/>
          <a:p>
            <a:fld id="{8306B111-16A7-4348-9723-4AA6A0735E76}" type="datetimeFigureOut">
              <a:rPr lang="en-US" smtClean="0"/>
              <a:t>11/14/2024</a:t>
            </a:fld>
            <a:endParaRPr lang="en-US"/>
          </a:p>
        </p:txBody>
      </p:sp>
      <p:sp>
        <p:nvSpPr>
          <p:cNvPr id="5" name="Footer Placeholder 4">
            <a:extLst>
              <a:ext uri="{FF2B5EF4-FFF2-40B4-BE49-F238E27FC236}">
                <a16:creationId xmlns:a16="http://schemas.microsoft.com/office/drawing/2014/main" id="{D5591EF4-FC44-9090-085B-857501739F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B4A1122-8BD6-6B61-07DA-F8C2A9B9C1CB}"/>
              </a:ext>
            </a:extLst>
          </p:cNvPr>
          <p:cNvSpPr>
            <a:spLocks noGrp="1"/>
          </p:cNvSpPr>
          <p:nvPr>
            <p:ph type="sldNum" sz="quarter" idx="12"/>
          </p:nvPr>
        </p:nvSpPr>
        <p:spPr/>
        <p:txBody>
          <a:bodyPr/>
          <a:lstStyle/>
          <a:p>
            <a:fld id="{013247D2-CE3B-4303-BF3B-B4C0B928274A}" type="slidenum">
              <a:rPr lang="en-US" smtClean="0"/>
              <a:t>‹#›</a:t>
            </a:fld>
            <a:endParaRPr lang="en-US"/>
          </a:p>
        </p:txBody>
      </p:sp>
    </p:spTree>
    <p:extLst>
      <p:ext uri="{BB962C8B-B14F-4D97-AF65-F5344CB8AC3E}">
        <p14:creationId xmlns:p14="http://schemas.microsoft.com/office/powerpoint/2010/main" val="9552001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C34FE-C111-A311-E4B2-6CDF1CB7199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1B763D4-4810-130B-8828-EEDB2AC7686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D3E20F-AD3D-8B06-9E53-FC58542356C3}"/>
              </a:ext>
            </a:extLst>
          </p:cNvPr>
          <p:cNvSpPr>
            <a:spLocks noGrp="1"/>
          </p:cNvSpPr>
          <p:nvPr>
            <p:ph type="dt" sz="half" idx="10"/>
          </p:nvPr>
        </p:nvSpPr>
        <p:spPr/>
        <p:txBody>
          <a:bodyPr/>
          <a:lstStyle/>
          <a:p>
            <a:fld id="{8306B111-16A7-4348-9723-4AA6A0735E76}" type="datetimeFigureOut">
              <a:rPr lang="en-US" smtClean="0"/>
              <a:t>11/14/2024</a:t>
            </a:fld>
            <a:endParaRPr lang="en-US"/>
          </a:p>
        </p:txBody>
      </p:sp>
      <p:sp>
        <p:nvSpPr>
          <p:cNvPr id="5" name="Footer Placeholder 4">
            <a:extLst>
              <a:ext uri="{FF2B5EF4-FFF2-40B4-BE49-F238E27FC236}">
                <a16:creationId xmlns:a16="http://schemas.microsoft.com/office/drawing/2014/main" id="{C77AA850-2FDA-E90D-45AB-441DE84B4CB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A555CB-99A0-00AB-8193-404573F4258F}"/>
              </a:ext>
            </a:extLst>
          </p:cNvPr>
          <p:cNvSpPr>
            <a:spLocks noGrp="1"/>
          </p:cNvSpPr>
          <p:nvPr>
            <p:ph type="sldNum" sz="quarter" idx="12"/>
          </p:nvPr>
        </p:nvSpPr>
        <p:spPr/>
        <p:txBody>
          <a:bodyPr/>
          <a:lstStyle/>
          <a:p>
            <a:fld id="{013247D2-CE3B-4303-BF3B-B4C0B928274A}" type="slidenum">
              <a:rPr lang="en-US" smtClean="0"/>
              <a:t>‹#›</a:t>
            </a:fld>
            <a:endParaRPr lang="en-US"/>
          </a:p>
        </p:txBody>
      </p:sp>
    </p:spTree>
    <p:extLst>
      <p:ext uri="{BB962C8B-B14F-4D97-AF65-F5344CB8AC3E}">
        <p14:creationId xmlns:p14="http://schemas.microsoft.com/office/powerpoint/2010/main" val="3682010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0B9D4-9992-CB01-AB01-D738112EA54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C12ADBD-730E-B200-73E6-8205E1C0BC3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79DFBF1-F77B-7B49-BBBC-78BD30BD624F}"/>
              </a:ext>
            </a:extLst>
          </p:cNvPr>
          <p:cNvSpPr>
            <a:spLocks noGrp="1"/>
          </p:cNvSpPr>
          <p:nvPr>
            <p:ph type="dt" sz="half" idx="10"/>
          </p:nvPr>
        </p:nvSpPr>
        <p:spPr/>
        <p:txBody>
          <a:bodyPr/>
          <a:lstStyle/>
          <a:p>
            <a:fld id="{8306B111-16A7-4348-9723-4AA6A0735E76}" type="datetimeFigureOut">
              <a:rPr lang="en-US" smtClean="0"/>
              <a:t>11/14/2024</a:t>
            </a:fld>
            <a:endParaRPr lang="en-US"/>
          </a:p>
        </p:txBody>
      </p:sp>
      <p:sp>
        <p:nvSpPr>
          <p:cNvPr id="5" name="Footer Placeholder 4">
            <a:extLst>
              <a:ext uri="{FF2B5EF4-FFF2-40B4-BE49-F238E27FC236}">
                <a16:creationId xmlns:a16="http://schemas.microsoft.com/office/drawing/2014/main" id="{A7DC45AE-5017-9F86-2337-1CFCDCFB32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579F07-1972-E7AD-D7BC-46532D5892E4}"/>
              </a:ext>
            </a:extLst>
          </p:cNvPr>
          <p:cNvSpPr>
            <a:spLocks noGrp="1"/>
          </p:cNvSpPr>
          <p:nvPr>
            <p:ph type="sldNum" sz="quarter" idx="12"/>
          </p:nvPr>
        </p:nvSpPr>
        <p:spPr/>
        <p:txBody>
          <a:bodyPr/>
          <a:lstStyle/>
          <a:p>
            <a:fld id="{013247D2-CE3B-4303-BF3B-B4C0B928274A}" type="slidenum">
              <a:rPr lang="en-US" smtClean="0"/>
              <a:t>‹#›</a:t>
            </a:fld>
            <a:endParaRPr lang="en-US"/>
          </a:p>
        </p:txBody>
      </p:sp>
    </p:spTree>
    <p:extLst>
      <p:ext uri="{BB962C8B-B14F-4D97-AF65-F5344CB8AC3E}">
        <p14:creationId xmlns:p14="http://schemas.microsoft.com/office/powerpoint/2010/main" val="14351009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E0C1A-044C-5F0F-A4E8-31F5C2971F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1FC3637-C546-91B2-C9DE-3E40A499563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C4980D1-FA29-DB6A-02DB-845842E9339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870D644-7F4D-C09F-5CDA-33087D9F87DB}"/>
              </a:ext>
            </a:extLst>
          </p:cNvPr>
          <p:cNvSpPr>
            <a:spLocks noGrp="1"/>
          </p:cNvSpPr>
          <p:nvPr>
            <p:ph type="dt" sz="half" idx="10"/>
          </p:nvPr>
        </p:nvSpPr>
        <p:spPr/>
        <p:txBody>
          <a:bodyPr/>
          <a:lstStyle/>
          <a:p>
            <a:fld id="{8306B111-16A7-4348-9723-4AA6A0735E76}" type="datetimeFigureOut">
              <a:rPr lang="en-US" smtClean="0"/>
              <a:t>11/14/2024</a:t>
            </a:fld>
            <a:endParaRPr lang="en-US"/>
          </a:p>
        </p:txBody>
      </p:sp>
      <p:sp>
        <p:nvSpPr>
          <p:cNvPr id="6" name="Footer Placeholder 5">
            <a:extLst>
              <a:ext uri="{FF2B5EF4-FFF2-40B4-BE49-F238E27FC236}">
                <a16:creationId xmlns:a16="http://schemas.microsoft.com/office/drawing/2014/main" id="{B32B0FF8-693D-4EE8-ADB8-E26A27B6B5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AE3EA36-4CC7-3611-8F0E-2B22BC8EC8D8}"/>
              </a:ext>
            </a:extLst>
          </p:cNvPr>
          <p:cNvSpPr>
            <a:spLocks noGrp="1"/>
          </p:cNvSpPr>
          <p:nvPr>
            <p:ph type="sldNum" sz="quarter" idx="12"/>
          </p:nvPr>
        </p:nvSpPr>
        <p:spPr/>
        <p:txBody>
          <a:bodyPr/>
          <a:lstStyle/>
          <a:p>
            <a:fld id="{013247D2-CE3B-4303-BF3B-B4C0B928274A}" type="slidenum">
              <a:rPr lang="en-US" smtClean="0"/>
              <a:t>‹#›</a:t>
            </a:fld>
            <a:endParaRPr lang="en-US"/>
          </a:p>
        </p:txBody>
      </p:sp>
    </p:spTree>
    <p:extLst>
      <p:ext uri="{BB962C8B-B14F-4D97-AF65-F5344CB8AC3E}">
        <p14:creationId xmlns:p14="http://schemas.microsoft.com/office/powerpoint/2010/main" val="965948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D134C-E252-88A6-4822-0EACB996303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E30B790-289C-0225-9BA4-AB304C4E4D4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2FA5A0F-21B3-2160-AFBF-C536750742A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0742DCB-43B8-BCEB-0133-918E5227950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E3158DF-0408-3338-98C6-C214D1106C0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5C5D86F-36AB-D74F-2412-5983D8E85B52}"/>
              </a:ext>
            </a:extLst>
          </p:cNvPr>
          <p:cNvSpPr>
            <a:spLocks noGrp="1"/>
          </p:cNvSpPr>
          <p:nvPr>
            <p:ph type="dt" sz="half" idx="10"/>
          </p:nvPr>
        </p:nvSpPr>
        <p:spPr/>
        <p:txBody>
          <a:bodyPr/>
          <a:lstStyle/>
          <a:p>
            <a:fld id="{8306B111-16A7-4348-9723-4AA6A0735E76}" type="datetimeFigureOut">
              <a:rPr lang="en-US" smtClean="0"/>
              <a:t>11/14/2024</a:t>
            </a:fld>
            <a:endParaRPr lang="en-US"/>
          </a:p>
        </p:txBody>
      </p:sp>
      <p:sp>
        <p:nvSpPr>
          <p:cNvPr id="8" name="Footer Placeholder 7">
            <a:extLst>
              <a:ext uri="{FF2B5EF4-FFF2-40B4-BE49-F238E27FC236}">
                <a16:creationId xmlns:a16="http://schemas.microsoft.com/office/drawing/2014/main" id="{FBA25B8D-EC9C-5748-0230-04606A99B43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AEB384C-2F41-F1EF-1138-A322A200773E}"/>
              </a:ext>
            </a:extLst>
          </p:cNvPr>
          <p:cNvSpPr>
            <a:spLocks noGrp="1"/>
          </p:cNvSpPr>
          <p:nvPr>
            <p:ph type="sldNum" sz="quarter" idx="12"/>
          </p:nvPr>
        </p:nvSpPr>
        <p:spPr/>
        <p:txBody>
          <a:bodyPr/>
          <a:lstStyle/>
          <a:p>
            <a:fld id="{013247D2-CE3B-4303-BF3B-B4C0B928274A}" type="slidenum">
              <a:rPr lang="en-US" smtClean="0"/>
              <a:t>‹#›</a:t>
            </a:fld>
            <a:endParaRPr lang="en-US"/>
          </a:p>
        </p:txBody>
      </p:sp>
    </p:spTree>
    <p:extLst>
      <p:ext uri="{BB962C8B-B14F-4D97-AF65-F5344CB8AC3E}">
        <p14:creationId xmlns:p14="http://schemas.microsoft.com/office/powerpoint/2010/main" val="30474882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645D0-E875-9E17-AAB2-00F71CF2B22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2E9EF7B-44CD-C5B0-8007-2A7E46D32B04}"/>
              </a:ext>
            </a:extLst>
          </p:cNvPr>
          <p:cNvSpPr>
            <a:spLocks noGrp="1"/>
          </p:cNvSpPr>
          <p:nvPr>
            <p:ph type="dt" sz="half" idx="10"/>
          </p:nvPr>
        </p:nvSpPr>
        <p:spPr/>
        <p:txBody>
          <a:bodyPr/>
          <a:lstStyle/>
          <a:p>
            <a:fld id="{8306B111-16A7-4348-9723-4AA6A0735E76}" type="datetimeFigureOut">
              <a:rPr lang="en-US" smtClean="0"/>
              <a:t>11/14/2024</a:t>
            </a:fld>
            <a:endParaRPr lang="en-US"/>
          </a:p>
        </p:txBody>
      </p:sp>
      <p:sp>
        <p:nvSpPr>
          <p:cNvPr id="4" name="Footer Placeholder 3">
            <a:extLst>
              <a:ext uri="{FF2B5EF4-FFF2-40B4-BE49-F238E27FC236}">
                <a16:creationId xmlns:a16="http://schemas.microsoft.com/office/drawing/2014/main" id="{6304B7CA-0E4D-09EB-BCFB-B96E8E4BDCE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637321E-BA7E-4DC1-0F93-E1DF98EA4557}"/>
              </a:ext>
            </a:extLst>
          </p:cNvPr>
          <p:cNvSpPr>
            <a:spLocks noGrp="1"/>
          </p:cNvSpPr>
          <p:nvPr>
            <p:ph type="sldNum" sz="quarter" idx="12"/>
          </p:nvPr>
        </p:nvSpPr>
        <p:spPr/>
        <p:txBody>
          <a:bodyPr/>
          <a:lstStyle/>
          <a:p>
            <a:fld id="{013247D2-CE3B-4303-BF3B-B4C0B928274A}" type="slidenum">
              <a:rPr lang="en-US" smtClean="0"/>
              <a:t>‹#›</a:t>
            </a:fld>
            <a:endParaRPr lang="en-US"/>
          </a:p>
        </p:txBody>
      </p:sp>
    </p:spTree>
    <p:extLst>
      <p:ext uri="{BB962C8B-B14F-4D97-AF65-F5344CB8AC3E}">
        <p14:creationId xmlns:p14="http://schemas.microsoft.com/office/powerpoint/2010/main" val="4130732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CBEA48-9D38-AF16-F773-3590DA83311B}"/>
              </a:ext>
            </a:extLst>
          </p:cNvPr>
          <p:cNvSpPr>
            <a:spLocks noGrp="1"/>
          </p:cNvSpPr>
          <p:nvPr>
            <p:ph type="dt" sz="half" idx="10"/>
          </p:nvPr>
        </p:nvSpPr>
        <p:spPr/>
        <p:txBody>
          <a:bodyPr/>
          <a:lstStyle/>
          <a:p>
            <a:fld id="{8306B111-16A7-4348-9723-4AA6A0735E76}" type="datetimeFigureOut">
              <a:rPr lang="en-US" smtClean="0"/>
              <a:t>11/14/2024</a:t>
            </a:fld>
            <a:endParaRPr lang="en-US"/>
          </a:p>
        </p:txBody>
      </p:sp>
      <p:sp>
        <p:nvSpPr>
          <p:cNvPr id="3" name="Footer Placeholder 2">
            <a:extLst>
              <a:ext uri="{FF2B5EF4-FFF2-40B4-BE49-F238E27FC236}">
                <a16:creationId xmlns:a16="http://schemas.microsoft.com/office/drawing/2014/main" id="{4F985AFA-00BE-411B-DC25-420998C2235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958ADE2-239F-80AC-0B0F-1425F333540D}"/>
              </a:ext>
            </a:extLst>
          </p:cNvPr>
          <p:cNvSpPr>
            <a:spLocks noGrp="1"/>
          </p:cNvSpPr>
          <p:nvPr>
            <p:ph type="sldNum" sz="quarter" idx="12"/>
          </p:nvPr>
        </p:nvSpPr>
        <p:spPr/>
        <p:txBody>
          <a:bodyPr/>
          <a:lstStyle/>
          <a:p>
            <a:fld id="{013247D2-CE3B-4303-BF3B-B4C0B928274A}" type="slidenum">
              <a:rPr lang="en-US" smtClean="0"/>
              <a:t>‹#›</a:t>
            </a:fld>
            <a:endParaRPr lang="en-US"/>
          </a:p>
        </p:txBody>
      </p:sp>
    </p:spTree>
    <p:extLst>
      <p:ext uri="{BB962C8B-B14F-4D97-AF65-F5344CB8AC3E}">
        <p14:creationId xmlns:p14="http://schemas.microsoft.com/office/powerpoint/2010/main" val="3068660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D6A16-AEE3-316E-1488-31128636438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468D508-BB89-5A9F-3D4B-02D0E5F03F3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EE20B22-42DB-4F4A-186D-56858E7FB4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E52736-92F7-B055-D038-1BEE5E3A488A}"/>
              </a:ext>
            </a:extLst>
          </p:cNvPr>
          <p:cNvSpPr>
            <a:spLocks noGrp="1"/>
          </p:cNvSpPr>
          <p:nvPr>
            <p:ph type="dt" sz="half" idx="10"/>
          </p:nvPr>
        </p:nvSpPr>
        <p:spPr/>
        <p:txBody>
          <a:bodyPr/>
          <a:lstStyle/>
          <a:p>
            <a:fld id="{8306B111-16A7-4348-9723-4AA6A0735E76}" type="datetimeFigureOut">
              <a:rPr lang="en-US" smtClean="0"/>
              <a:t>11/14/2024</a:t>
            </a:fld>
            <a:endParaRPr lang="en-US"/>
          </a:p>
        </p:txBody>
      </p:sp>
      <p:sp>
        <p:nvSpPr>
          <p:cNvPr id="6" name="Footer Placeholder 5">
            <a:extLst>
              <a:ext uri="{FF2B5EF4-FFF2-40B4-BE49-F238E27FC236}">
                <a16:creationId xmlns:a16="http://schemas.microsoft.com/office/drawing/2014/main" id="{6A4D9B2D-7054-39E8-BC3A-91CAB90DF8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398E527-3105-33EF-70CE-68D907DBF61C}"/>
              </a:ext>
            </a:extLst>
          </p:cNvPr>
          <p:cNvSpPr>
            <a:spLocks noGrp="1"/>
          </p:cNvSpPr>
          <p:nvPr>
            <p:ph type="sldNum" sz="quarter" idx="12"/>
          </p:nvPr>
        </p:nvSpPr>
        <p:spPr/>
        <p:txBody>
          <a:bodyPr/>
          <a:lstStyle/>
          <a:p>
            <a:fld id="{013247D2-CE3B-4303-BF3B-B4C0B928274A}" type="slidenum">
              <a:rPr lang="en-US" smtClean="0"/>
              <a:t>‹#›</a:t>
            </a:fld>
            <a:endParaRPr lang="en-US"/>
          </a:p>
        </p:txBody>
      </p:sp>
    </p:spTree>
    <p:extLst>
      <p:ext uri="{BB962C8B-B14F-4D97-AF65-F5344CB8AC3E}">
        <p14:creationId xmlns:p14="http://schemas.microsoft.com/office/powerpoint/2010/main" val="1588896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6E0E8-D3AB-4659-66B8-F73C94AAEA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16512C4-A21B-BF1E-7680-CDF9DF8062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3883475-DF9D-5A90-F2D0-D42148EE8F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27A61C6-F9E2-A65B-81A9-B0B9EA796DC0}"/>
              </a:ext>
            </a:extLst>
          </p:cNvPr>
          <p:cNvSpPr>
            <a:spLocks noGrp="1"/>
          </p:cNvSpPr>
          <p:nvPr>
            <p:ph type="dt" sz="half" idx="10"/>
          </p:nvPr>
        </p:nvSpPr>
        <p:spPr/>
        <p:txBody>
          <a:bodyPr/>
          <a:lstStyle/>
          <a:p>
            <a:fld id="{8306B111-16A7-4348-9723-4AA6A0735E76}" type="datetimeFigureOut">
              <a:rPr lang="en-US" smtClean="0"/>
              <a:t>11/14/2024</a:t>
            </a:fld>
            <a:endParaRPr lang="en-US"/>
          </a:p>
        </p:txBody>
      </p:sp>
      <p:sp>
        <p:nvSpPr>
          <p:cNvPr id="6" name="Footer Placeholder 5">
            <a:extLst>
              <a:ext uri="{FF2B5EF4-FFF2-40B4-BE49-F238E27FC236}">
                <a16:creationId xmlns:a16="http://schemas.microsoft.com/office/drawing/2014/main" id="{431FDC07-FFCA-2C6E-2CAF-B46D57A440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CEC381-66D8-7EC9-AA1F-AF6F32A9F1B6}"/>
              </a:ext>
            </a:extLst>
          </p:cNvPr>
          <p:cNvSpPr>
            <a:spLocks noGrp="1"/>
          </p:cNvSpPr>
          <p:nvPr>
            <p:ph type="sldNum" sz="quarter" idx="12"/>
          </p:nvPr>
        </p:nvSpPr>
        <p:spPr/>
        <p:txBody>
          <a:bodyPr/>
          <a:lstStyle/>
          <a:p>
            <a:fld id="{013247D2-CE3B-4303-BF3B-B4C0B928274A}" type="slidenum">
              <a:rPr lang="en-US" smtClean="0"/>
              <a:t>‹#›</a:t>
            </a:fld>
            <a:endParaRPr lang="en-US"/>
          </a:p>
        </p:txBody>
      </p:sp>
    </p:spTree>
    <p:extLst>
      <p:ext uri="{BB962C8B-B14F-4D97-AF65-F5344CB8AC3E}">
        <p14:creationId xmlns:p14="http://schemas.microsoft.com/office/powerpoint/2010/main" val="188538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0180CBB-93CB-E4C5-6099-D4C6F80462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A590034-8ED0-DFD5-DB7F-3890AAF53C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D9C9E0-B69B-136E-3B5D-BB2F2B1FEB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306B111-16A7-4348-9723-4AA6A0735E76}" type="datetimeFigureOut">
              <a:rPr lang="en-US" smtClean="0"/>
              <a:t>11/14/2024</a:t>
            </a:fld>
            <a:endParaRPr lang="en-US"/>
          </a:p>
        </p:txBody>
      </p:sp>
      <p:sp>
        <p:nvSpPr>
          <p:cNvPr id="5" name="Footer Placeholder 4">
            <a:extLst>
              <a:ext uri="{FF2B5EF4-FFF2-40B4-BE49-F238E27FC236}">
                <a16:creationId xmlns:a16="http://schemas.microsoft.com/office/drawing/2014/main" id="{0739041E-6712-6E31-33E1-AFD78D2B93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A6C9B0C-F1D9-1276-E9A6-4B74F65975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13247D2-CE3B-4303-BF3B-B4C0B928274A}" type="slidenum">
              <a:rPr lang="en-US" smtClean="0"/>
              <a:t>‹#›</a:t>
            </a:fld>
            <a:endParaRPr lang="en-US"/>
          </a:p>
        </p:txBody>
      </p:sp>
    </p:spTree>
    <p:extLst>
      <p:ext uri="{BB962C8B-B14F-4D97-AF65-F5344CB8AC3E}">
        <p14:creationId xmlns:p14="http://schemas.microsoft.com/office/powerpoint/2010/main" val="40556899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indico.slac.stanford.edu/event/9297/"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B1834-715F-8615-EF0F-6D2BE3466DCF}"/>
              </a:ext>
            </a:extLst>
          </p:cNvPr>
          <p:cNvSpPr>
            <a:spLocks noGrp="1"/>
          </p:cNvSpPr>
          <p:nvPr>
            <p:ph type="ctrTitle"/>
          </p:nvPr>
        </p:nvSpPr>
        <p:spPr/>
        <p:txBody>
          <a:bodyPr/>
          <a:lstStyle/>
          <a:p>
            <a:r>
              <a:rPr lang="en-US" sz="2800" b="0" i="0" dirty="0">
                <a:effectLst/>
                <a:latin typeface="Roboto" panose="02000000000000000000" pitchFamily="2" charset="0"/>
              </a:rPr>
              <a:t>Summary </a:t>
            </a:r>
            <a:br>
              <a:rPr lang="en-US" sz="2800" b="0" i="0" dirty="0">
                <a:effectLst/>
                <a:latin typeface="Roboto" panose="02000000000000000000" pitchFamily="2" charset="0"/>
              </a:rPr>
            </a:br>
            <a:br>
              <a:rPr lang="en-US" sz="1800" b="0" i="0" dirty="0">
                <a:solidFill>
                  <a:srgbClr val="0070C0"/>
                </a:solidFill>
                <a:effectLst/>
                <a:latin typeface="Roboto" panose="02000000000000000000" pitchFamily="2" charset="0"/>
              </a:rPr>
            </a:br>
            <a:r>
              <a:rPr lang="en-US" sz="2400" b="0" i="0" dirty="0">
                <a:solidFill>
                  <a:srgbClr val="0070C0"/>
                </a:solidFill>
                <a:effectLst/>
                <a:latin typeface="Roboto" panose="02000000000000000000" pitchFamily="2" charset="0"/>
              </a:rPr>
              <a:t>Strategic Joint M Strategic Joint Meeting of the HFCC</a:t>
            </a:r>
            <a:br>
              <a:rPr lang="en-US" sz="1800" b="0" i="0" dirty="0">
                <a:solidFill>
                  <a:srgbClr val="0070C0"/>
                </a:solidFill>
                <a:effectLst/>
                <a:latin typeface="Roboto" panose="02000000000000000000" pitchFamily="2" charset="0"/>
              </a:rPr>
            </a:br>
            <a:br>
              <a:rPr lang="en-US" sz="1800" b="0" i="0" dirty="0">
                <a:solidFill>
                  <a:srgbClr val="0070C0"/>
                </a:solidFill>
                <a:effectLst/>
                <a:latin typeface="Roboto" panose="02000000000000000000" pitchFamily="2" charset="0"/>
              </a:rPr>
            </a:br>
            <a:r>
              <a:rPr lang="en-US" sz="1800" b="0" i="0" dirty="0">
                <a:effectLst/>
                <a:latin typeface="Roboto" panose="02000000000000000000" pitchFamily="2" charset="0"/>
              </a:rPr>
              <a:t>Nov. 8 – 9, at Stony Brook University</a:t>
            </a:r>
            <a:br>
              <a:rPr lang="en-US" sz="1800" b="0" i="0" dirty="0">
                <a:solidFill>
                  <a:srgbClr val="F9F9F9"/>
                </a:solidFill>
                <a:effectLst/>
                <a:latin typeface="Roboto" panose="02000000000000000000" pitchFamily="2" charset="0"/>
              </a:rPr>
            </a:br>
            <a:r>
              <a:rPr lang="en-US" sz="1800" b="0" i="0" dirty="0">
                <a:solidFill>
                  <a:srgbClr val="F9F9F9"/>
                </a:solidFill>
                <a:effectLst/>
                <a:latin typeface="Roboto" panose="02000000000000000000" pitchFamily="2" charset="0"/>
              </a:rPr>
              <a:t>S</a:t>
            </a:r>
            <a:endParaRPr lang="en-US" dirty="0"/>
          </a:p>
        </p:txBody>
      </p:sp>
      <p:sp>
        <p:nvSpPr>
          <p:cNvPr id="3" name="Subtitle 2">
            <a:extLst>
              <a:ext uri="{FF2B5EF4-FFF2-40B4-BE49-F238E27FC236}">
                <a16:creationId xmlns:a16="http://schemas.microsoft.com/office/drawing/2014/main" id="{CB4A99D2-F50D-2783-A354-5508C934E617}"/>
              </a:ext>
            </a:extLst>
          </p:cNvPr>
          <p:cNvSpPr>
            <a:spLocks noGrp="1"/>
          </p:cNvSpPr>
          <p:nvPr>
            <p:ph type="subTitle" idx="1"/>
          </p:nvPr>
        </p:nvSpPr>
        <p:spPr/>
        <p:txBody>
          <a:bodyPr/>
          <a:lstStyle/>
          <a:p>
            <a:r>
              <a:rPr lang="en-US" dirty="0"/>
              <a:t>https://indico.bnl.gov/event/24922/</a:t>
            </a:r>
          </a:p>
        </p:txBody>
      </p:sp>
      <p:sp>
        <p:nvSpPr>
          <p:cNvPr id="5" name="TextBox 4">
            <a:extLst>
              <a:ext uri="{FF2B5EF4-FFF2-40B4-BE49-F238E27FC236}">
                <a16:creationId xmlns:a16="http://schemas.microsoft.com/office/drawing/2014/main" id="{2474BE16-9E95-44C6-CC16-C44C87347894}"/>
              </a:ext>
            </a:extLst>
          </p:cNvPr>
          <p:cNvSpPr txBox="1"/>
          <p:nvPr/>
        </p:nvSpPr>
        <p:spPr>
          <a:xfrm>
            <a:off x="2378471" y="4668221"/>
            <a:ext cx="6096798" cy="461665"/>
          </a:xfrm>
          <a:prstGeom prst="rect">
            <a:avLst/>
          </a:prstGeom>
          <a:noFill/>
        </p:spPr>
        <p:txBody>
          <a:bodyPr wrap="square">
            <a:spAutoFit/>
          </a:bodyPr>
          <a:lstStyle/>
          <a:p>
            <a:r>
              <a:rPr lang="en-US" sz="2400" dirty="0">
                <a:solidFill>
                  <a:srgbClr val="C00000"/>
                </a:solidFill>
              </a:rPr>
              <a:t>Two main objectives for this meeting</a:t>
            </a:r>
          </a:p>
        </p:txBody>
      </p:sp>
      <p:pic>
        <p:nvPicPr>
          <p:cNvPr id="7" name="Picture 6">
            <a:extLst>
              <a:ext uri="{FF2B5EF4-FFF2-40B4-BE49-F238E27FC236}">
                <a16:creationId xmlns:a16="http://schemas.microsoft.com/office/drawing/2014/main" id="{8298ED31-B817-2D37-1F5B-44F620F5F7A1}"/>
              </a:ext>
            </a:extLst>
          </p:cNvPr>
          <p:cNvPicPr>
            <a:picLocks noChangeAspect="1"/>
          </p:cNvPicPr>
          <p:nvPr/>
        </p:nvPicPr>
        <p:blipFill>
          <a:blip r:embed="rId2"/>
          <a:stretch>
            <a:fillRect/>
          </a:stretch>
        </p:blipFill>
        <p:spPr>
          <a:xfrm>
            <a:off x="3583395" y="5129886"/>
            <a:ext cx="5373269" cy="1332831"/>
          </a:xfrm>
          <a:prstGeom prst="rect">
            <a:avLst/>
          </a:prstGeom>
        </p:spPr>
      </p:pic>
    </p:spTree>
    <p:extLst>
      <p:ext uri="{BB962C8B-B14F-4D97-AF65-F5344CB8AC3E}">
        <p14:creationId xmlns:p14="http://schemas.microsoft.com/office/powerpoint/2010/main" val="4003079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DF6EEE1-7404-380E-EF17-2E2860652293}"/>
              </a:ext>
            </a:extLst>
          </p:cNvPr>
          <p:cNvPicPr>
            <a:picLocks noGrp="1" noChangeAspect="1"/>
          </p:cNvPicPr>
          <p:nvPr>
            <p:ph idx="1"/>
          </p:nvPr>
        </p:nvPicPr>
        <p:blipFill>
          <a:blip r:embed="rId2"/>
          <a:stretch>
            <a:fillRect/>
          </a:stretch>
        </p:blipFill>
        <p:spPr>
          <a:xfrm>
            <a:off x="134154" y="293645"/>
            <a:ext cx="11642865" cy="6164604"/>
          </a:xfrm>
        </p:spPr>
      </p:pic>
      <p:sp>
        <p:nvSpPr>
          <p:cNvPr id="6" name="TextBox 5">
            <a:extLst>
              <a:ext uri="{FF2B5EF4-FFF2-40B4-BE49-F238E27FC236}">
                <a16:creationId xmlns:a16="http://schemas.microsoft.com/office/drawing/2014/main" id="{B298420A-B823-E368-3F0E-2441B133F40D}"/>
              </a:ext>
            </a:extLst>
          </p:cNvPr>
          <p:cNvSpPr txBox="1"/>
          <p:nvPr/>
        </p:nvSpPr>
        <p:spPr>
          <a:xfrm>
            <a:off x="9080566" y="275278"/>
            <a:ext cx="2610349" cy="369332"/>
          </a:xfrm>
          <a:prstGeom prst="rect">
            <a:avLst/>
          </a:prstGeom>
          <a:noFill/>
        </p:spPr>
        <p:txBody>
          <a:bodyPr wrap="square">
            <a:spAutoFit/>
          </a:bodyPr>
          <a:lstStyle/>
          <a:p>
            <a:r>
              <a:rPr lang="en-US" b="0" i="0" dirty="0">
                <a:solidFill>
                  <a:srgbClr val="777777"/>
                </a:solidFill>
                <a:effectLst/>
                <a:latin typeface="Roboto" panose="02000000000000000000" pitchFamily="2" charset="0"/>
              </a:rPr>
              <a:t>Sally Dawson (BNL)</a:t>
            </a:r>
            <a:endParaRPr lang="en-US" dirty="0"/>
          </a:p>
        </p:txBody>
      </p:sp>
    </p:spTree>
    <p:extLst>
      <p:ext uri="{BB962C8B-B14F-4D97-AF65-F5344CB8AC3E}">
        <p14:creationId xmlns:p14="http://schemas.microsoft.com/office/powerpoint/2010/main" val="11131087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2BC04149-1B09-0CC2-03F6-43DAA840CD65}"/>
              </a:ext>
            </a:extLst>
          </p:cNvPr>
          <p:cNvPicPr>
            <a:picLocks noGrp="1" noChangeAspect="1"/>
          </p:cNvPicPr>
          <p:nvPr>
            <p:ph idx="1"/>
          </p:nvPr>
        </p:nvPicPr>
        <p:blipFill>
          <a:blip r:embed="rId2"/>
          <a:stretch>
            <a:fillRect/>
          </a:stretch>
        </p:blipFill>
        <p:spPr>
          <a:xfrm>
            <a:off x="83046" y="560129"/>
            <a:ext cx="11845884" cy="6022593"/>
          </a:xfrm>
        </p:spPr>
      </p:pic>
      <p:sp>
        <p:nvSpPr>
          <p:cNvPr id="7" name="TextBox 6">
            <a:extLst>
              <a:ext uri="{FF2B5EF4-FFF2-40B4-BE49-F238E27FC236}">
                <a16:creationId xmlns:a16="http://schemas.microsoft.com/office/drawing/2014/main" id="{5FC0A124-7E80-9FC6-7FA0-1008DDC05027}"/>
              </a:ext>
            </a:extLst>
          </p:cNvPr>
          <p:cNvSpPr txBox="1"/>
          <p:nvPr/>
        </p:nvSpPr>
        <p:spPr>
          <a:xfrm>
            <a:off x="9080566" y="275278"/>
            <a:ext cx="2610349" cy="369332"/>
          </a:xfrm>
          <a:prstGeom prst="rect">
            <a:avLst/>
          </a:prstGeom>
          <a:noFill/>
        </p:spPr>
        <p:txBody>
          <a:bodyPr wrap="square">
            <a:spAutoFit/>
          </a:bodyPr>
          <a:lstStyle/>
          <a:p>
            <a:r>
              <a:rPr lang="en-US" b="0" i="0" dirty="0">
                <a:solidFill>
                  <a:srgbClr val="777777"/>
                </a:solidFill>
                <a:effectLst/>
                <a:latin typeface="Roboto" panose="02000000000000000000" pitchFamily="2" charset="0"/>
              </a:rPr>
              <a:t>Sally Dawson (BNL)</a:t>
            </a:r>
            <a:endParaRPr lang="en-US" dirty="0"/>
          </a:p>
        </p:txBody>
      </p:sp>
    </p:spTree>
    <p:extLst>
      <p:ext uri="{BB962C8B-B14F-4D97-AF65-F5344CB8AC3E}">
        <p14:creationId xmlns:p14="http://schemas.microsoft.com/office/powerpoint/2010/main" val="42682390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3D90C94F-EF9D-CAFE-FF06-02FD8BCBE6DB}"/>
              </a:ext>
            </a:extLst>
          </p:cNvPr>
          <p:cNvPicPr>
            <a:picLocks noGrp="1" noChangeAspect="1"/>
          </p:cNvPicPr>
          <p:nvPr>
            <p:ph idx="1"/>
          </p:nvPr>
        </p:nvPicPr>
        <p:blipFill>
          <a:blip r:embed="rId2"/>
          <a:stretch>
            <a:fillRect/>
          </a:stretch>
        </p:blipFill>
        <p:spPr>
          <a:xfrm>
            <a:off x="142971" y="423409"/>
            <a:ext cx="11906058" cy="6011182"/>
          </a:xfrm>
        </p:spPr>
      </p:pic>
      <p:sp>
        <p:nvSpPr>
          <p:cNvPr id="6" name="TextBox 5">
            <a:extLst>
              <a:ext uri="{FF2B5EF4-FFF2-40B4-BE49-F238E27FC236}">
                <a16:creationId xmlns:a16="http://schemas.microsoft.com/office/drawing/2014/main" id="{EF82A897-86E6-83EA-AAB0-189E1DBB8E3C}"/>
              </a:ext>
            </a:extLst>
          </p:cNvPr>
          <p:cNvSpPr txBox="1"/>
          <p:nvPr/>
        </p:nvSpPr>
        <p:spPr>
          <a:xfrm>
            <a:off x="9080566" y="275278"/>
            <a:ext cx="2610349" cy="369332"/>
          </a:xfrm>
          <a:prstGeom prst="rect">
            <a:avLst/>
          </a:prstGeom>
          <a:noFill/>
        </p:spPr>
        <p:txBody>
          <a:bodyPr wrap="square">
            <a:spAutoFit/>
          </a:bodyPr>
          <a:lstStyle/>
          <a:p>
            <a:r>
              <a:rPr lang="en-US" b="0" i="0" dirty="0">
                <a:solidFill>
                  <a:srgbClr val="777777"/>
                </a:solidFill>
                <a:effectLst/>
                <a:latin typeface="Roboto" panose="02000000000000000000" pitchFamily="2" charset="0"/>
              </a:rPr>
              <a:t>Sally Dawson (BNL)</a:t>
            </a:r>
            <a:endParaRPr lang="en-US" dirty="0"/>
          </a:p>
        </p:txBody>
      </p:sp>
    </p:spTree>
    <p:extLst>
      <p:ext uri="{BB962C8B-B14F-4D97-AF65-F5344CB8AC3E}">
        <p14:creationId xmlns:p14="http://schemas.microsoft.com/office/powerpoint/2010/main" val="4953930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38C39C8B-E9E3-B47C-5F50-3B031E5482C2}"/>
              </a:ext>
            </a:extLst>
          </p:cNvPr>
          <p:cNvPicPr>
            <a:picLocks noGrp="1" noChangeAspect="1"/>
          </p:cNvPicPr>
          <p:nvPr>
            <p:ph idx="1"/>
          </p:nvPr>
        </p:nvPicPr>
        <p:blipFill>
          <a:blip r:embed="rId2"/>
          <a:stretch>
            <a:fillRect/>
          </a:stretch>
        </p:blipFill>
        <p:spPr>
          <a:xfrm>
            <a:off x="500414" y="456975"/>
            <a:ext cx="11008579" cy="5944050"/>
          </a:xfrm>
        </p:spPr>
      </p:pic>
      <p:sp>
        <p:nvSpPr>
          <p:cNvPr id="6" name="TextBox 5">
            <a:extLst>
              <a:ext uri="{FF2B5EF4-FFF2-40B4-BE49-F238E27FC236}">
                <a16:creationId xmlns:a16="http://schemas.microsoft.com/office/drawing/2014/main" id="{04CA0084-CCEE-C46A-908A-01405ABAB8CD}"/>
              </a:ext>
            </a:extLst>
          </p:cNvPr>
          <p:cNvSpPr txBox="1"/>
          <p:nvPr/>
        </p:nvSpPr>
        <p:spPr>
          <a:xfrm>
            <a:off x="10326496" y="545768"/>
            <a:ext cx="627095" cy="369332"/>
          </a:xfrm>
          <a:prstGeom prst="rect">
            <a:avLst/>
          </a:prstGeom>
          <a:noFill/>
        </p:spPr>
        <p:txBody>
          <a:bodyPr wrap="none" rtlCol="0">
            <a:spAutoFit/>
          </a:bodyPr>
          <a:lstStyle/>
          <a:p>
            <a:r>
              <a:rPr lang="en-US" dirty="0"/>
              <a:t>Srini</a:t>
            </a:r>
          </a:p>
        </p:txBody>
      </p:sp>
    </p:spTree>
    <p:extLst>
      <p:ext uri="{BB962C8B-B14F-4D97-AF65-F5344CB8AC3E}">
        <p14:creationId xmlns:p14="http://schemas.microsoft.com/office/powerpoint/2010/main" val="27039953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B4C9BF57-0382-34EF-51A2-E22342E1693D}"/>
              </a:ext>
            </a:extLst>
          </p:cNvPr>
          <p:cNvPicPr>
            <a:picLocks noGrp="1" noChangeAspect="1"/>
          </p:cNvPicPr>
          <p:nvPr>
            <p:ph idx="1"/>
          </p:nvPr>
        </p:nvPicPr>
        <p:blipFill>
          <a:blip r:embed="rId2"/>
          <a:stretch>
            <a:fillRect/>
          </a:stretch>
        </p:blipFill>
        <p:spPr>
          <a:xfrm>
            <a:off x="302760" y="469170"/>
            <a:ext cx="11586480" cy="6099190"/>
          </a:xfrm>
        </p:spPr>
      </p:pic>
      <p:sp>
        <p:nvSpPr>
          <p:cNvPr id="6" name="TextBox 5">
            <a:extLst>
              <a:ext uri="{FF2B5EF4-FFF2-40B4-BE49-F238E27FC236}">
                <a16:creationId xmlns:a16="http://schemas.microsoft.com/office/drawing/2014/main" id="{52FD818B-939C-4B06-6C16-19318E758F57}"/>
              </a:ext>
            </a:extLst>
          </p:cNvPr>
          <p:cNvSpPr txBox="1"/>
          <p:nvPr/>
        </p:nvSpPr>
        <p:spPr>
          <a:xfrm>
            <a:off x="10326496" y="545768"/>
            <a:ext cx="627095" cy="369332"/>
          </a:xfrm>
          <a:prstGeom prst="rect">
            <a:avLst/>
          </a:prstGeom>
          <a:noFill/>
        </p:spPr>
        <p:txBody>
          <a:bodyPr wrap="none" rtlCol="0">
            <a:spAutoFit/>
          </a:bodyPr>
          <a:lstStyle/>
          <a:p>
            <a:r>
              <a:rPr lang="en-US" dirty="0"/>
              <a:t>Srini</a:t>
            </a:r>
          </a:p>
        </p:txBody>
      </p:sp>
    </p:spTree>
    <p:extLst>
      <p:ext uri="{BB962C8B-B14F-4D97-AF65-F5344CB8AC3E}">
        <p14:creationId xmlns:p14="http://schemas.microsoft.com/office/powerpoint/2010/main" val="33439506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DBE837A-187C-67F4-B8AC-9FD0CBD75214}"/>
              </a:ext>
            </a:extLst>
          </p:cNvPr>
          <p:cNvPicPr>
            <a:picLocks noGrp="1" noChangeAspect="1"/>
          </p:cNvPicPr>
          <p:nvPr>
            <p:ph idx="1"/>
          </p:nvPr>
        </p:nvPicPr>
        <p:blipFill>
          <a:blip r:embed="rId2"/>
          <a:stretch>
            <a:fillRect/>
          </a:stretch>
        </p:blipFill>
        <p:spPr>
          <a:xfrm>
            <a:off x="87728" y="368632"/>
            <a:ext cx="11815512" cy="6233240"/>
          </a:xfrm>
        </p:spPr>
      </p:pic>
      <p:sp>
        <p:nvSpPr>
          <p:cNvPr id="6" name="TextBox 5">
            <a:extLst>
              <a:ext uri="{FF2B5EF4-FFF2-40B4-BE49-F238E27FC236}">
                <a16:creationId xmlns:a16="http://schemas.microsoft.com/office/drawing/2014/main" id="{6D754D8C-B0E7-9D77-41F9-1BE5DF6096CB}"/>
              </a:ext>
            </a:extLst>
          </p:cNvPr>
          <p:cNvSpPr txBox="1"/>
          <p:nvPr/>
        </p:nvSpPr>
        <p:spPr>
          <a:xfrm>
            <a:off x="10326496" y="545768"/>
            <a:ext cx="627095" cy="369332"/>
          </a:xfrm>
          <a:prstGeom prst="rect">
            <a:avLst/>
          </a:prstGeom>
          <a:noFill/>
        </p:spPr>
        <p:txBody>
          <a:bodyPr wrap="none" rtlCol="0">
            <a:spAutoFit/>
          </a:bodyPr>
          <a:lstStyle/>
          <a:p>
            <a:r>
              <a:rPr lang="en-US" dirty="0"/>
              <a:t>Srini</a:t>
            </a:r>
          </a:p>
        </p:txBody>
      </p:sp>
    </p:spTree>
    <p:extLst>
      <p:ext uri="{BB962C8B-B14F-4D97-AF65-F5344CB8AC3E}">
        <p14:creationId xmlns:p14="http://schemas.microsoft.com/office/powerpoint/2010/main" val="35411955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36E3E-AA35-684E-07A7-52E84779F484}"/>
              </a:ext>
            </a:extLst>
          </p:cNvPr>
          <p:cNvSpPr>
            <a:spLocks noGrp="1"/>
          </p:cNvSpPr>
          <p:nvPr>
            <p:ph type="title"/>
          </p:nvPr>
        </p:nvSpPr>
        <p:spPr>
          <a:xfrm>
            <a:off x="914856" y="18255"/>
            <a:ext cx="10515600" cy="1325563"/>
          </a:xfrm>
        </p:spPr>
        <p:txBody>
          <a:bodyPr>
            <a:normAutofit/>
          </a:bodyPr>
          <a:lstStyle/>
          <a:p>
            <a:pPr algn="ctr"/>
            <a:r>
              <a:rPr lang="en-US" sz="3200" b="1" i="0" dirty="0">
                <a:solidFill>
                  <a:srgbClr val="1A63A0"/>
                </a:solidFill>
                <a:effectLst/>
                <a:latin typeface="Roboto" panose="02000000000000000000" pitchFamily="2" charset="0"/>
              </a:rPr>
              <a:t>Technical discussion on near term needs, preparing for the SLAC workshop, and the ESPP input</a:t>
            </a:r>
            <a:endParaRPr lang="en-US" sz="3200" dirty="0"/>
          </a:p>
        </p:txBody>
      </p:sp>
      <p:pic>
        <p:nvPicPr>
          <p:cNvPr id="9" name="Content Placeholder 8">
            <a:extLst>
              <a:ext uri="{FF2B5EF4-FFF2-40B4-BE49-F238E27FC236}">
                <a16:creationId xmlns:a16="http://schemas.microsoft.com/office/drawing/2014/main" id="{FF501995-D648-7727-EE03-3064D9DB4C90}"/>
              </a:ext>
            </a:extLst>
          </p:cNvPr>
          <p:cNvPicPr>
            <a:picLocks noGrp="1" noChangeAspect="1"/>
          </p:cNvPicPr>
          <p:nvPr>
            <p:ph idx="1"/>
          </p:nvPr>
        </p:nvPicPr>
        <p:blipFill>
          <a:blip r:embed="rId2"/>
          <a:stretch>
            <a:fillRect/>
          </a:stretch>
        </p:blipFill>
        <p:spPr>
          <a:xfrm>
            <a:off x="1690998" y="1179557"/>
            <a:ext cx="9022294" cy="5445736"/>
          </a:xfrm>
        </p:spPr>
      </p:pic>
      <p:sp>
        <p:nvSpPr>
          <p:cNvPr id="10" name="TextBox 9">
            <a:extLst>
              <a:ext uri="{FF2B5EF4-FFF2-40B4-BE49-F238E27FC236}">
                <a16:creationId xmlns:a16="http://schemas.microsoft.com/office/drawing/2014/main" id="{4660751B-BBD0-9119-8388-E834F6370065}"/>
              </a:ext>
            </a:extLst>
          </p:cNvPr>
          <p:cNvSpPr txBox="1"/>
          <p:nvPr/>
        </p:nvSpPr>
        <p:spPr>
          <a:xfrm>
            <a:off x="914856" y="5862897"/>
            <a:ext cx="1552284" cy="369332"/>
          </a:xfrm>
          <a:prstGeom prst="rect">
            <a:avLst/>
          </a:prstGeom>
          <a:noFill/>
        </p:spPr>
        <p:txBody>
          <a:bodyPr wrap="none" rtlCol="0">
            <a:spAutoFit/>
          </a:bodyPr>
          <a:lstStyle/>
          <a:p>
            <a:r>
              <a:rPr lang="en-US" dirty="0">
                <a:solidFill>
                  <a:srgbClr val="C00000"/>
                </a:solidFill>
              </a:rPr>
              <a:t>FY25 Request</a:t>
            </a:r>
          </a:p>
        </p:txBody>
      </p:sp>
      <p:sp>
        <p:nvSpPr>
          <p:cNvPr id="11" name="TextBox 10">
            <a:extLst>
              <a:ext uri="{FF2B5EF4-FFF2-40B4-BE49-F238E27FC236}">
                <a16:creationId xmlns:a16="http://schemas.microsoft.com/office/drawing/2014/main" id="{3EE08F95-12A8-2329-2075-32F017D52488}"/>
              </a:ext>
            </a:extLst>
          </p:cNvPr>
          <p:cNvSpPr txBox="1"/>
          <p:nvPr/>
        </p:nvSpPr>
        <p:spPr>
          <a:xfrm>
            <a:off x="2854534" y="5890083"/>
            <a:ext cx="809837" cy="369332"/>
          </a:xfrm>
          <a:prstGeom prst="rect">
            <a:avLst/>
          </a:prstGeom>
          <a:noFill/>
        </p:spPr>
        <p:txBody>
          <a:bodyPr wrap="none" rtlCol="0">
            <a:spAutoFit/>
          </a:bodyPr>
          <a:lstStyle/>
          <a:p>
            <a:r>
              <a:rPr lang="en-US" dirty="0">
                <a:solidFill>
                  <a:srgbClr val="C00000"/>
                </a:solidFill>
              </a:rPr>
              <a:t>$700K</a:t>
            </a:r>
          </a:p>
        </p:txBody>
      </p:sp>
      <p:sp>
        <p:nvSpPr>
          <p:cNvPr id="12" name="TextBox 11">
            <a:extLst>
              <a:ext uri="{FF2B5EF4-FFF2-40B4-BE49-F238E27FC236}">
                <a16:creationId xmlns:a16="http://schemas.microsoft.com/office/drawing/2014/main" id="{7246ED27-EC52-C091-5F12-56CFFAC233D4}"/>
              </a:ext>
            </a:extLst>
          </p:cNvPr>
          <p:cNvSpPr txBox="1"/>
          <p:nvPr/>
        </p:nvSpPr>
        <p:spPr>
          <a:xfrm>
            <a:off x="4179855" y="5883080"/>
            <a:ext cx="809837" cy="369332"/>
          </a:xfrm>
          <a:prstGeom prst="rect">
            <a:avLst/>
          </a:prstGeom>
          <a:noFill/>
        </p:spPr>
        <p:txBody>
          <a:bodyPr wrap="none" rtlCol="0">
            <a:spAutoFit/>
          </a:bodyPr>
          <a:lstStyle/>
          <a:p>
            <a:r>
              <a:rPr lang="en-US" dirty="0">
                <a:solidFill>
                  <a:srgbClr val="C00000"/>
                </a:solidFill>
              </a:rPr>
              <a:t>$340K</a:t>
            </a:r>
          </a:p>
        </p:txBody>
      </p:sp>
      <p:sp>
        <p:nvSpPr>
          <p:cNvPr id="13" name="TextBox 12">
            <a:extLst>
              <a:ext uri="{FF2B5EF4-FFF2-40B4-BE49-F238E27FC236}">
                <a16:creationId xmlns:a16="http://schemas.microsoft.com/office/drawing/2014/main" id="{F15373CF-0EF4-A7F2-DD22-D18C41E014FC}"/>
              </a:ext>
            </a:extLst>
          </p:cNvPr>
          <p:cNvSpPr txBox="1"/>
          <p:nvPr/>
        </p:nvSpPr>
        <p:spPr>
          <a:xfrm>
            <a:off x="5377086" y="5890083"/>
            <a:ext cx="1059906" cy="369332"/>
          </a:xfrm>
          <a:prstGeom prst="rect">
            <a:avLst/>
          </a:prstGeom>
          <a:noFill/>
        </p:spPr>
        <p:txBody>
          <a:bodyPr wrap="none" rtlCol="0">
            <a:spAutoFit/>
          </a:bodyPr>
          <a:lstStyle/>
          <a:p>
            <a:r>
              <a:rPr lang="en-US" dirty="0">
                <a:solidFill>
                  <a:srgbClr val="C00000"/>
                </a:solidFill>
              </a:rPr>
              <a:t>$150K(?)</a:t>
            </a:r>
          </a:p>
        </p:txBody>
      </p:sp>
      <p:sp>
        <p:nvSpPr>
          <p:cNvPr id="14" name="TextBox 13">
            <a:extLst>
              <a:ext uri="{FF2B5EF4-FFF2-40B4-BE49-F238E27FC236}">
                <a16:creationId xmlns:a16="http://schemas.microsoft.com/office/drawing/2014/main" id="{23085EE4-C1BA-7AB0-9094-A00E3B892D3E}"/>
              </a:ext>
            </a:extLst>
          </p:cNvPr>
          <p:cNvSpPr txBox="1"/>
          <p:nvPr/>
        </p:nvSpPr>
        <p:spPr>
          <a:xfrm>
            <a:off x="6824386" y="5864435"/>
            <a:ext cx="300082" cy="369332"/>
          </a:xfrm>
          <a:prstGeom prst="rect">
            <a:avLst/>
          </a:prstGeom>
          <a:noFill/>
        </p:spPr>
        <p:txBody>
          <a:bodyPr wrap="none" rtlCol="0">
            <a:spAutoFit/>
          </a:bodyPr>
          <a:lstStyle/>
          <a:p>
            <a:r>
              <a:rPr lang="en-US" dirty="0">
                <a:solidFill>
                  <a:srgbClr val="C00000"/>
                </a:solidFill>
              </a:rPr>
              <a:t>?</a:t>
            </a:r>
          </a:p>
        </p:txBody>
      </p:sp>
      <p:sp>
        <p:nvSpPr>
          <p:cNvPr id="15" name="TextBox 14">
            <a:extLst>
              <a:ext uri="{FF2B5EF4-FFF2-40B4-BE49-F238E27FC236}">
                <a16:creationId xmlns:a16="http://schemas.microsoft.com/office/drawing/2014/main" id="{E3EFB502-61EE-8A20-DC43-6E6ABEB67AC6}"/>
              </a:ext>
            </a:extLst>
          </p:cNvPr>
          <p:cNvSpPr txBox="1"/>
          <p:nvPr/>
        </p:nvSpPr>
        <p:spPr>
          <a:xfrm>
            <a:off x="7899256" y="5862897"/>
            <a:ext cx="1059906" cy="369332"/>
          </a:xfrm>
          <a:prstGeom prst="rect">
            <a:avLst/>
          </a:prstGeom>
          <a:noFill/>
        </p:spPr>
        <p:txBody>
          <a:bodyPr wrap="none" rtlCol="0">
            <a:spAutoFit/>
          </a:bodyPr>
          <a:lstStyle/>
          <a:p>
            <a:r>
              <a:rPr lang="en-US" dirty="0">
                <a:solidFill>
                  <a:srgbClr val="C00000"/>
                </a:solidFill>
              </a:rPr>
              <a:t>$270K(?)</a:t>
            </a:r>
          </a:p>
        </p:txBody>
      </p:sp>
      <p:sp>
        <p:nvSpPr>
          <p:cNvPr id="16" name="TextBox 15">
            <a:extLst>
              <a:ext uri="{FF2B5EF4-FFF2-40B4-BE49-F238E27FC236}">
                <a16:creationId xmlns:a16="http://schemas.microsoft.com/office/drawing/2014/main" id="{E4B2FF29-1DD5-2AED-F092-3CC6516EC239}"/>
              </a:ext>
            </a:extLst>
          </p:cNvPr>
          <p:cNvSpPr txBox="1"/>
          <p:nvPr/>
        </p:nvSpPr>
        <p:spPr>
          <a:xfrm>
            <a:off x="9516885" y="5891621"/>
            <a:ext cx="790601" cy="369332"/>
          </a:xfrm>
          <a:prstGeom prst="rect">
            <a:avLst/>
          </a:prstGeom>
          <a:noFill/>
        </p:spPr>
        <p:txBody>
          <a:bodyPr wrap="none" rtlCol="0">
            <a:spAutoFit/>
          </a:bodyPr>
          <a:lstStyle/>
          <a:p>
            <a:r>
              <a:rPr lang="en-US" dirty="0">
                <a:solidFill>
                  <a:srgbClr val="C00000"/>
                </a:solidFill>
              </a:rPr>
              <a:t>$350k</a:t>
            </a:r>
          </a:p>
        </p:txBody>
      </p:sp>
    </p:spTree>
    <p:extLst>
      <p:ext uri="{BB962C8B-B14F-4D97-AF65-F5344CB8AC3E}">
        <p14:creationId xmlns:p14="http://schemas.microsoft.com/office/powerpoint/2010/main" val="25720087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2"/>
          <p:cNvSpPr txBox="1">
            <a:spLocks noGrp="1"/>
          </p:cNvSpPr>
          <p:nvPr>
            <p:ph type="title"/>
          </p:nvPr>
        </p:nvSpPr>
        <p:spPr>
          <a:xfrm>
            <a:off x="895649" y="116178"/>
            <a:ext cx="10515600" cy="1109511"/>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0070C0"/>
              </a:buClr>
              <a:buSzPts val="4400"/>
              <a:buFont typeface="Arial Black"/>
              <a:buNone/>
            </a:pPr>
            <a:r>
              <a:rPr lang="en-US">
                <a:solidFill>
                  <a:srgbClr val="0070C0"/>
                </a:solidFill>
                <a:latin typeface="Arial Black"/>
                <a:ea typeface="Arial Black"/>
                <a:cs typeface="Arial Black"/>
                <a:sym typeface="Arial Black"/>
              </a:rPr>
              <a:t>The FCC-ee Muon System R&amp;D</a:t>
            </a:r>
            <a:endParaRPr b="1">
              <a:solidFill>
                <a:srgbClr val="0070C0"/>
              </a:solidFill>
            </a:endParaRPr>
          </a:p>
        </p:txBody>
      </p:sp>
      <p:sp>
        <p:nvSpPr>
          <p:cNvPr id="100" name="Google Shape;100;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17</a:t>
            </a:fld>
            <a:endParaRPr/>
          </a:p>
        </p:txBody>
      </p:sp>
      <p:sp>
        <p:nvSpPr>
          <p:cNvPr id="101" name="Google Shape;101;p2"/>
          <p:cNvSpPr/>
          <p:nvPr/>
        </p:nvSpPr>
        <p:spPr>
          <a:xfrm>
            <a:off x="511479" y="1129420"/>
            <a:ext cx="11125199" cy="1723508"/>
          </a:xfrm>
          <a:prstGeom prst="rect">
            <a:avLst/>
          </a:prstGeom>
          <a:noFill/>
          <a:ln>
            <a:noFill/>
          </a:ln>
        </p:spPr>
        <p:txBody>
          <a:bodyPr spcFirstLastPara="1" wrap="square" lIns="91425" tIns="45700" rIns="91425" bIns="45700" anchor="t" anchorCtr="0">
            <a:spAutoFit/>
          </a:bodyPr>
          <a:lstStyle/>
          <a:p>
            <a:pPr marL="285750" indent="-285750">
              <a:spcAft>
                <a:spcPts val="600"/>
              </a:spcAft>
              <a:buFont typeface="Wingdings" panose="05000000000000000000" pitchFamily="2" charset="2"/>
              <a:buChar char="v"/>
            </a:pPr>
            <a:r>
              <a:rPr lang="en-US" sz="2400" dirty="0">
                <a:solidFill>
                  <a:schemeClr val="tx1"/>
                </a:solidFill>
                <a:latin typeface="Tw Cen MT" panose="020B0602020104020603" pitchFamily="34" charset="0"/>
                <a:ea typeface="Twentieth Century"/>
                <a:cs typeface="Twentieth Century"/>
                <a:sym typeface="Twentieth Century"/>
              </a:rPr>
              <a:t>Our highest priority is to develop robust, large-area muon/gaseous detectors with fast timing and high spatial resolution. The initial R&amp;D will focus on the muon detector and electronics technology choice for the FCC-</a:t>
            </a:r>
            <a:r>
              <a:rPr lang="en-US" sz="2400" dirty="0" err="1">
                <a:solidFill>
                  <a:schemeClr val="tx1"/>
                </a:solidFill>
                <a:latin typeface="Tw Cen MT" panose="020B0602020104020603" pitchFamily="34" charset="0"/>
                <a:ea typeface="Twentieth Century"/>
                <a:cs typeface="Twentieth Century"/>
                <a:sym typeface="Twentieth Century"/>
              </a:rPr>
              <a:t>ee</a:t>
            </a:r>
            <a:r>
              <a:rPr lang="en-US" sz="2400" dirty="0">
                <a:solidFill>
                  <a:schemeClr val="tx1"/>
                </a:solidFill>
                <a:latin typeface="Tw Cen MT" panose="020B0602020104020603" pitchFamily="34" charset="0"/>
                <a:ea typeface="Twentieth Century"/>
                <a:cs typeface="Twentieth Century"/>
                <a:sym typeface="Twentieth Century"/>
              </a:rPr>
              <a:t> experiments</a:t>
            </a:r>
          </a:p>
          <a:p>
            <a:pPr marL="285750" indent="-285750">
              <a:spcAft>
                <a:spcPts val="600"/>
              </a:spcAft>
              <a:buFont typeface="Wingdings" panose="05000000000000000000" pitchFamily="2" charset="2"/>
              <a:buChar char="v"/>
            </a:pPr>
            <a:r>
              <a:rPr lang="en-US" sz="2400" dirty="0">
                <a:solidFill>
                  <a:schemeClr val="tx1"/>
                </a:solidFill>
                <a:latin typeface="Tw Cen MT" panose="020B0602020104020603" pitchFamily="34" charset="0"/>
                <a:ea typeface="Twentieth Century"/>
                <a:cs typeface="Twentieth Century"/>
                <a:sym typeface="Twentieth Century"/>
              </a:rPr>
              <a:t>Proposed R&amp;D for FY2025, with modest funding request</a:t>
            </a:r>
          </a:p>
        </p:txBody>
      </p:sp>
      <p:sp>
        <p:nvSpPr>
          <p:cNvPr id="106" name="Google Shape;106;p2"/>
          <p:cNvSpPr/>
          <p:nvPr/>
        </p:nvSpPr>
        <p:spPr>
          <a:xfrm>
            <a:off x="465978" y="2850333"/>
            <a:ext cx="10643419" cy="350861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dirty="0">
                <a:solidFill>
                  <a:srgbClr val="0070C0"/>
                </a:solidFill>
                <a:latin typeface="Tw Cen MT" panose="020B0602020104020603" pitchFamily="34" charset="0"/>
                <a:ea typeface="Twentieth Century"/>
                <a:cs typeface="Twentieth Century"/>
                <a:sym typeface="Twentieth Century"/>
              </a:rPr>
              <a:t>There are three muon detector R&amp;D areas (L3’s) in the US</a:t>
            </a:r>
            <a:endParaRPr sz="2400" dirty="0">
              <a:solidFill>
                <a:srgbClr val="0070C0"/>
              </a:solidFill>
              <a:latin typeface="Tw Cen MT" panose="020B0602020104020603" pitchFamily="34" charset="0"/>
            </a:endParaRPr>
          </a:p>
          <a:p>
            <a:pPr marL="285750" marR="0" lvl="0" indent="-285750" algn="l" rtl="0">
              <a:spcBef>
                <a:spcPts val="0"/>
              </a:spcBef>
              <a:spcAft>
                <a:spcPts val="0"/>
              </a:spcAft>
              <a:buClr>
                <a:schemeClr val="dk1"/>
              </a:buClr>
              <a:buSzPts val="1800"/>
              <a:buFont typeface="Arial"/>
              <a:buChar char="•"/>
            </a:pPr>
            <a:r>
              <a:rPr lang="en-US" sz="2400" b="1" dirty="0">
                <a:solidFill>
                  <a:schemeClr val="dk1"/>
                </a:solidFill>
                <a:latin typeface="Tw Cen MT" panose="020B0602020104020603" pitchFamily="34" charset="0"/>
                <a:ea typeface="Twentieth Century"/>
                <a:cs typeface="Twentieth Century"/>
                <a:sym typeface="Twentieth Century"/>
              </a:rPr>
              <a:t>Drift tube based detector</a:t>
            </a:r>
          </a:p>
          <a:p>
            <a:pPr lvl="2">
              <a:buClr>
                <a:schemeClr val="dk1"/>
              </a:buClr>
              <a:buSzPts val="1800"/>
            </a:pPr>
            <a:r>
              <a:rPr lang="en-US" sz="2400" dirty="0">
                <a:latin typeface="Tw Cen MT" panose="020B0602020104020603" pitchFamily="34" charset="0"/>
              </a:rPr>
              <a:t>    </a:t>
            </a:r>
            <a:r>
              <a:rPr lang="en-US" sz="1800" dirty="0">
                <a:latin typeface="Tw Cen MT" panose="020B0602020104020603" pitchFamily="34" charset="0"/>
              </a:rPr>
              <a:t>- Study DT chamber gas mixture to meet the Eco-friendly gas requirement</a:t>
            </a:r>
          </a:p>
          <a:p>
            <a:pPr lvl="2">
              <a:buClr>
                <a:schemeClr val="dk1"/>
              </a:buClr>
              <a:buSzPts val="1800"/>
            </a:pPr>
            <a:r>
              <a:rPr lang="en-US" sz="1800" dirty="0">
                <a:latin typeface="Tw Cen MT" panose="020B0602020104020603" pitchFamily="34" charset="0"/>
              </a:rPr>
              <a:t>     - Build 1” square drift tube prototype to study the resolution and efficiency, combined with gas studies</a:t>
            </a:r>
            <a:endParaRPr sz="2400" dirty="0">
              <a:latin typeface="Tw Cen MT" panose="020B0602020104020603" pitchFamily="34" charset="0"/>
            </a:endParaRPr>
          </a:p>
          <a:p>
            <a:pPr marL="285750" marR="0" lvl="0" indent="-285750" algn="l" rtl="0">
              <a:spcBef>
                <a:spcPts val="0"/>
              </a:spcBef>
              <a:spcAft>
                <a:spcPts val="0"/>
              </a:spcAft>
              <a:buClr>
                <a:schemeClr val="dk1"/>
              </a:buClr>
              <a:buSzPts val="1800"/>
              <a:buFont typeface="Arial"/>
              <a:buChar char="•"/>
            </a:pPr>
            <a:r>
              <a:rPr lang="en-US" sz="2400" b="1" dirty="0">
                <a:solidFill>
                  <a:schemeClr val="dk1"/>
                </a:solidFill>
                <a:latin typeface="Tw Cen MT" panose="020B0602020104020603" pitchFamily="34" charset="0"/>
                <a:ea typeface="Twentieth Century"/>
                <a:cs typeface="Twentieth Century"/>
                <a:sym typeface="Twentieth Century"/>
              </a:rPr>
              <a:t>μ-RWELL (MPGD) based detector</a:t>
            </a:r>
          </a:p>
          <a:p>
            <a:pPr>
              <a:buClr>
                <a:schemeClr val="dk1"/>
              </a:buClr>
              <a:buSzPts val="1800"/>
            </a:pPr>
            <a:r>
              <a:rPr lang="en-US" sz="2400" dirty="0">
                <a:solidFill>
                  <a:schemeClr val="dk1"/>
                </a:solidFill>
                <a:latin typeface="Tw Cen MT" panose="020B0602020104020603" pitchFamily="34" charset="0"/>
                <a:sym typeface="Twentieth Century"/>
              </a:rPr>
              <a:t>    - </a:t>
            </a:r>
            <a:r>
              <a:rPr lang="en-US" sz="1800" dirty="0">
                <a:solidFill>
                  <a:schemeClr val="dk1"/>
                </a:solidFill>
                <a:latin typeface="Tw Cen MT" panose="020B0602020104020603" pitchFamily="34" charset="0"/>
                <a:ea typeface="Twentieth Century"/>
                <a:cs typeface="Twentieth Century"/>
                <a:sym typeface="Twentieth Century"/>
              </a:rPr>
              <a:t>Begin developing MPGD production capabilities in the US</a:t>
            </a:r>
          </a:p>
          <a:p>
            <a:pPr>
              <a:buClr>
                <a:schemeClr val="dk1"/>
              </a:buClr>
              <a:buSzPts val="1800"/>
            </a:pPr>
            <a:r>
              <a:rPr lang="en-US" sz="1800" dirty="0">
                <a:solidFill>
                  <a:schemeClr val="dk1"/>
                </a:solidFill>
                <a:latin typeface="Tw Cen MT" panose="020B0602020104020603" pitchFamily="34" charset="0"/>
                <a:ea typeface="Twentieth Century"/>
                <a:cs typeface="Twentieth Century"/>
                <a:sym typeface="Twentieth Century"/>
              </a:rPr>
              <a:t>     - Study eco-friendly gas mixtures for </a:t>
            </a:r>
            <a:r>
              <a:rPr lang="en-US" sz="1800" dirty="0" err="1">
                <a:solidFill>
                  <a:schemeClr val="dk1"/>
                </a:solidFill>
                <a:latin typeface="Tw Cen MT" panose="020B0602020104020603" pitchFamily="34" charset="0"/>
                <a:ea typeface="Calibri"/>
                <a:cs typeface="Calibri"/>
                <a:sym typeface="Calibri"/>
              </a:rPr>
              <a:t>μ</a:t>
            </a:r>
            <a:r>
              <a:rPr lang="en-US" sz="1800" dirty="0" err="1">
                <a:solidFill>
                  <a:schemeClr val="dk1"/>
                </a:solidFill>
                <a:latin typeface="Tw Cen MT" panose="020B0602020104020603" pitchFamily="34" charset="0"/>
                <a:ea typeface="Twentieth Century"/>
                <a:cs typeface="Twentieth Century"/>
                <a:sym typeface="Twentieth Century"/>
              </a:rPr>
              <a:t>RWELL</a:t>
            </a:r>
            <a:endParaRPr sz="2400" dirty="0">
              <a:latin typeface="Tw Cen MT" panose="020B0602020104020603" pitchFamily="34" charset="0"/>
            </a:endParaRPr>
          </a:p>
          <a:p>
            <a:pPr marL="285750" marR="0" lvl="0" indent="-285750" algn="l" rtl="0">
              <a:spcBef>
                <a:spcPts val="0"/>
              </a:spcBef>
              <a:spcAft>
                <a:spcPts val="0"/>
              </a:spcAft>
              <a:buClr>
                <a:schemeClr val="dk1"/>
              </a:buClr>
              <a:buSzPts val="1800"/>
              <a:buFont typeface="Arial"/>
              <a:buChar char="•"/>
            </a:pPr>
            <a:r>
              <a:rPr lang="en-US" sz="2400" b="1" dirty="0">
                <a:solidFill>
                  <a:schemeClr val="dk1"/>
                </a:solidFill>
                <a:latin typeface="Tw Cen MT" panose="020B0602020104020603" pitchFamily="34" charset="0"/>
                <a:ea typeface="Twentieth Century"/>
                <a:cs typeface="Twentieth Century"/>
                <a:sym typeface="Twentieth Century"/>
              </a:rPr>
              <a:t>Electronics for muon detection</a:t>
            </a:r>
          </a:p>
          <a:p>
            <a:pPr>
              <a:buClr>
                <a:schemeClr val="dk1"/>
              </a:buClr>
              <a:buSzPts val="1800"/>
            </a:pPr>
            <a:r>
              <a:rPr lang="en-US" sz="2400" dirty="0">
                <a:solidFill>
                  <a:schemeClr val="dk1"/>
                </a:solidFill>
                <a:latin typeface="Tw Cen MT" panose="020B0602020104020603" pitchFamily="34" charset="0"/>
                <a:sym typeface="Twentieth Century"/>
              </a:rPr>
              <a:t>    - </a:t>
            </a:r>
            <a:r>
              <a:rPr lang="en-US" sz="1800" dirty="0">
                <a:solidFill>
                  <a:schemeClr val="dk1"/>
                </a:solidFill>
                <a:latin typeface="Tw Cen MT" panose="020B0602020104020603" pitchFamily="34" charset="0"/>
                <a:ea typeface="Twentieth Century"/>
                <a:cs typeface="Twentieth Century"/>
                <a:sym typeface="Twentieth Century"/>
              </a:rPr>
              <a:t>Study extensions of current drift tubes to satisfy 3D tracking &amp; trigger requirements </a:t>
            </a:r>
          </a:p>
          <a:p>
            <a:pPr>
              <a:buClr>
                <a:schemeClr val="dk1"/>
              </a:buClr>
              <a:buSzPts val="1800"/>
            </a:pPr>
            <a:r>
              <a:rPr lang="en-US" sz="1800" dirty="0">
                <a:solidFill>
                  <a:schemeClr val="dk1"/>
                </a:solidFill>
                <a:latin typeface="Tw Cen MT" panose="020B0602020104020603" pitchFamily="34" charset="0"/>
                <a:ea typeface="Twentieth Century"/>
                <a:cs typeface="Twentieth Century"/>
                <a:sym typeface="Twentieth Century"/>
              </a:rPr>
              <a:t>     - Investigate new low-power electronics with precise timing resolution</a:t>
            </a:r>
          </a:p>
        </p:txBody>
      </p:sp>
    </p:spTree>
    <p:extLst>
      <p:ext uri="{BB962C8B-B14F-4D97-AF65-F5344CB8AC3E}">
        <p14:creationId xmlns:p14="http://schemas.microsoft.com/office/powerpoint/2010/main" val="16771214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5"/>
          <p:cNvSpPr txBox="1">
            <a:spLocks noGrp="1"/>
          </p:cNvSpPr>
          <p:nvPr>
            <p:ph type="title"/>
          </p:nvPr>
        </p:nvSpPr>
        <p:spPr>
          <a:xfrm>
            <a:off x="369586" y="91818"/>
            <a:ext cx="11490474" cy="634692"/>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070C0"/>
              </a:buClr>
              <a:buSzPts val="2600"/>
              <a:buFont typeface="Arial Black"/>
              <a:buNone/>
            </a:pPr>
            <a:r>
              <a:rPr lang="en-US" sz="2600">
                <a:solidFill>
                  <a:srgbClr val="0070C0"/>
                </a:solidFill>
                <a:latin typeface="Arial Black"/>
                <a:ea typeface="Arial Black"/>
                <a:cs typeface="Arial Black"/>
                <a:sym typeface="Arial Black"/>
              </a:rPr>
              <a:t>The Drift Tube Muon Detector R&amp;D for HF</a:t>
            </a:r>
            <a:endParaRPr/>
          </a:p>
        </p:txBody>
      </p:sp>
      <p:sp>
        <p:nvSpPr>
          <p:cNvPr id="152" name="Google Shape;152;p5"/>
          <p:cNvSpPr txBox="1">
            <a:spLocks noGrp="1"/>
          </p:cNvSpPr>
          <p:nvPr>
            <p:ph type="body" idx="1"/>
          </p:nvPr>
        </p:nvSpPr>
        <p:spPr>
          <a:xfrm>
            <a:off x="675845" y="807929"/>
            <a:ext cx="10892569" cy="1179810"/>
          </a:xfrm>
          <a:prstGeom prst="rect">
            <a:avLst/>
          </a:prstGeom>
          <a:noFill/>
          <a:ln w="9525" cap="flat" cmpd="sng">
            <a:solidFill>
              <a:srgbClr val="00B0F0"/>
            </a:solidFill>
            <a:prstDash val="solid"/>
            <a:round/>
            <a:headEnd type="none" w="sm" len="sm"/>
            <a:tailEnd type="none" w="sm" len="sm"/>
          </a:ln>
        </p:spPr>
        <p:txBody>
          <a:bodyPr spcFirstLastPara="1" wrap="square" lIns="91425" tIns="45700" rIns="91425" bIns="45700" anchor="t" anchorCtr="0">
            <a:spAutoFit/>
          </a:bodyPr>
          <a:lstStyle/>
          <a:p>
            <a:pPr marL="228600" lvl="0" indent="-228600" algn="l" rtl="0">
              <a:lnSpc>
                <a:spcPct val="90000"/>
              </a:lnSpc>
              <a:spcBef>
                <a:spcPts val="0"/>
              </a:spcBef>
              <a:spcAft>
                <a:spcPts val="0"/>
              </a:spcAft>
              <a:buClr>
                <a:schemeClr val="dk1"/>
              </a:buClr>
              <a:buSzPts val="2000"/>
              <a:buChar char="•"/>
            </a:pPr>
            <a:r>
              <a:rPr lang="en-US" sz="2000" b="1" dirty="0">
                <a:latin typeface="Tw Cen MT" panose="020B0602020104020603" pitchFamily="34" charset="0"/>
                <a:ea typeface="Twentieth Century"/>
                <a:cs typeface="Twentieth Century"/>
                <a:sym typeface="Twentieth Century"/>
              </a:rPr>
              <a:t>Simple, Robust,</a:t>
            </a:r>
            <a:r>
              <a:rPr lang="en-US" sz="2000" dirty="0">
                <a:latin typeface="Tw Cen MT" panose="020B0602020104020603" pitchFamily="34" charset="0"/>
                <a:ea typeface="Twentieth Century"/>
                <a:cs typeface="Twentieth Century"/>
                <a:sym typeface="Twentieth Century"/>
              </a:rPr>
              <a:t> and </a:t>
            </a:r>
            <a:r>
              <a:rPr lang="en-US" sz="2000" b="1" dirty="0">
                <a:latin typeface="Tw Cen MT" panose="020B0602020104020603" pitchFamily="34" charset="0"/>
                <a:ea typeface="Twentieth Century"/>
                <a:cs typeface="Twentieth Century"/>
                <a:sym typeface="Twentieth Century"/>
              </a:rPr>
              <a:t>inexpensive</a:t>
            </a:r>
            <a:r>
              <a:rPr lang="en-US" sz="2000" dirty="0">
                <a:latin typeface="Tw Cen MT" panose="020B0602020104020603" pitchFamily="34" charset="0"/>
                <a:ea typeface="Twentieth Century"/>
                <a:cs typeface="Twentieth Century"/>
                <a:sym typeface="Twentieth Century"/>
              </a:rPr>
              <a:t> suitable for large scale construction</a:t>
            </a:r>
            <a:endParaRPr dirty="0">
              <a:latin typeface="Tw Cen MT" panose="020B0602020104020603" pitchFamily="34" charset="0"/>
            </a:endParaRPr>
          </a:p>
          <a:p>
            <a:pPr marL="228600" lvl="0" indent="-228600" algn="l" rtl="0">
              <a:lnSpc>
                <a:spcPct val="90000"/>
              </a:lnSpc>
              <a:spcBef>
                <a:spcPts val="1000"/>
              </a:spcBef>
              <a:spcAft>
                <a:spcPts val="0"/>
              </a:spcAft>
              <a:buClr>
                <a:schemeClr val="dk1"/>
              </a:buClr>
              <a:buSzPts val="2000"/>
              <a:buChar char="•"/>
            </a:pPr>
            <a:r>
              <a:rPr lang="en-US" sz="2000" dirty="0">
                <a:latin typeface="Tw Cen MT" panose="020B0602020104020603" pitchFamily="34" charset="0"/>
                <a:ea typeface="Twentieth Century"/>
                <a:cs typeface="Twentieth Century"/>
                <a:sym typeface="Twentieth Century"/>
              </a:rPr>
              <a:t>Capable of achieving </a:t>
            </a:r>
            <a:r>
              <a:rPr lang="en-US" sz="2000" b="1" dirty="0">
                <a:latin typeface="Tw Cen MT" panose="020B0602020104020603" pitchFamily="34" charset="0"/>
                <a:ea typeface="Twentieth Century"/>
                <a:cs typeface="Twentieth Century"/>
                <a:sym typeface="Twentieth Century"/>
              </a:rPr>
              <a:t>&lt; 200 </a:t>
            </a:r>
            <a:r>
              <a:rPr lang="en-US" sz="2000" b="1" dirty="0" err="1">
                <a:latin typeface="Tw Cen MT" panose="020B0602020104020603" pitchFamily="34" charset="0"/>
                <a:ea typeface="Noto Sans Symbols"/>
                <a:cs typeface="Noto Sans Symbols"/>
                <a:sym typeface="Noto Sans Symbols"/>
              </a:rPr>
              <a:t>μ</a:t>
            </a:r>
            <a:r>
              <a:rPr lang="en-US" sz="2000" b="1" dirty="0" err="1">
                <a:latin typeface="Tw Cen MT" panose="020B0602020104020603" pitchFamily="34" charset="0"/>
                <a:ea typeface="Twentieth Century"/>
                <a:cs typeface="Twentieth Century"/>
                <a:sym typeface="Twentieth Century"/>
              </a:rPr>
              <a:t>m</a:t>
            </a:r>
            <a:r>
              <a:rPr lang="en-US" sz="2000" b="1" dirty="0">
                <a:latin typeface="Tw Cen MT" panose="020B0602020104020603" pitchFamily="34" charset="0"/>
                <a:ea typeface="Twentieth Century"/>
                <a:cs typeface="Twentieth Century"/>
                <a:sym typeface="Twentieth Century"/>
              </a:rPr>
              <a:t> single wire resolution</a:t>
            </a:r>
            <a:r>
              <a:rPr lang="en-US" sz="2000" dirty="0">
                <a:latin typeface="Tw Cen MT" panose="020B0602020104020603" pitchFamily="34" charset="0"/>
                <a:ea typeface="Twentieth Century"/>
                <a:cs typeface="Twentieth Century"/>
                <a:sym typeface="Twentieth Century"/>
              </a:rPr>
              <a:t> for all muon incident angles</a:t>
            </a:r>
            <a:endParaRPr dirty="0">
              <a:latin typeface="Tw Cen MT" panose="020B0602020104020603" pitchFamily="34" charset="0"/>
            </a:endParaRPr>
          </a:p>
          <a:p>
            <a:pPr marL="228600" lvl="0" indent="-228600" algn="l" rtl="0">
              <a:lnSpc>
                <a:spcPct val="90000"/>
              </a:lnSpc>
              <a:spcBef>
                <a:spcPts val="1000"/>
              </a:spcBef>
              <a:spcAft>
                <a:spcPts val="0"/>
              </a:spcAft>
              <a:buClr>
                <a:schemeClr val="dk1"/>
              </a:buClr>
              <a:buSzPts val="2000"/>
              <a:buChar char="•"/>
            </a:pPr>
            <a:r>
              <a:rPr lang="en-US" sz="2000" dirty="0">
                <a:latin typeface="Tw Cen MT" panose="020B0602020104020603" pitchFamily="34" charset="0"/>
                <a:ea typeface="Twentieth Century"/>
                <a:cs typeface="Twentieth Century"/>
                <a:sym typeface="Twentieth Century"/>
              </a:rPr>
              <a:t>Capable of determining T</a:t>
            </a:r>
            <a:r>
              <a:rPr lang="en-US" sz="2000" baseline="-25000" dirty="0">
                <a:latin typeface="Tw Cen MT" panose="020B0602020104020603" pitchFamily="34" charset="0"/>
                <a:ea typeface="Twentieth Century"/>
                <a:cs typeface="Twentieth Century"/>
                <a:sym typeface="Twentieth Century"/>
              </a:rPr>
              <a:t>0</a:t>
            </a:r>
            <a:r>
              <a:rPr lang="en-US" sz="2000" dirty="0">
                <a:latin typeface="Tw Cen MT" panose="020B0602020104020603" pitchFamily="34" charset="0"/>
                <a:ea typeface="Twentieth Century"/>
                <a:cs typeface="Twentieth Century"/>
                <a:sym typeface="Twentieth Century"/>
              </a:rPr>
              <a:t> with </a:t>
            </a:r>
            <a:r>
              <a:rPr lang="en-US" sz="2000" dirty="0" err="1">
                <a:latin typeface="Tw Cen MT" panose="020B0602020104020603" pitchFamily="34" charset="0"/>
                <a:ea typeface="Twentieth Century"/>
                <a:cs typeface="Twentieth Century"/>
                <a:sym typeface="Twentieth Century"/>
              </a:rPr>
              <a:t>triggerless</a:t>
            </a:r>
            <a:r>
              <a:rPr lang="en-US" sz="2000" dirty="0">
                <a:latin typeface="Tw Cen MT" panose="020B0602020104020603" pitchFamily="34" charset="0"/>
                <a:ea typeface="Twentieth Century"/>
                <a:cs typeface="Twentieth Century"/>
                <a:sym typeface="Twentieth Century"/>
              </a:rPr>
              <a:t> readout mode with ~ns time resolution, determine BCID</a:t>
            </a:r>
            <a:endParaRPr dirty="0">
              <a:latin typeface="Tw Cen MT" panose="020B0602020104020603" pitchFamily="34" charset="0"/>
            </a:endParaRPr>
          </a:p>
        </p:txBody>
      </p:sp>
      <p:sp>
        <p:nvSpPr>
          <p:cNvPr id="153" name="Google Shape;153;p5"/>
          <p:cNvSpPr txBox="1">
            <a:spLocks noGrp="1"/>
          </p:cNvSpPr>
          <p:nvPr>
            <p:ph type="sldNum" idx="12"/>
          </p:nvPr>
        </p:nvSpPr>
        <p:spPr>
          <a:xfrm>
            <a:off x="9124167" y="640739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18</a:t>
            </a:fld>
            <a:endParaRPr/>
          </a:p>
        </p:txBody>
      </p:sp>
      <p:sp>
        <p:nvSpPr>
          <p:cNvPr id="154" name="Google Shape;154;p5"/>
          <p:cNvSpPr txBox="1"/>
          <p:nvPr/>
        </p:nvSpPr>
        <p:spPr>
          <a:xfrm>
            <a:off x="519549" y="2145849"/>
            <a:ext cx="11205159" cy="4548938"/>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2000"/>
              <a:buFont typeface="Arial"/>
              <a:buNone/>
            </a:pPr>
            <a:r>
              <a:rPr lang="en-US" sz="2000" dirty="0">
                <a:solidFill>
                  <a:schemeClr val="dk1"/>
                </a:solidFill>
                <a:latin typeface="Tw Cen MT" panose="020B0602020104020603" pitchFamily="34" charset="0"/>
                <a:ea typeface="Arial Black"/>
                <a:cs typeface="Arial Black"/>
                <a:sym typeface="Arial Black"/>
              </a:rPr>
              <a:t>The proposed R&amp;D with high priority; modest funding request in FY2025 ($50k)</a:t>
            </a:r>
            <a:endParaRPr sz="2000" b="1" dirty="0">
              <a:solidFill>
                <a:schemeClr val="dk1"/>
              </a:solidFill>
              <a:latin typeface="Tw Cen MT" panose="020B0602020104020603" pitchFamily="34" charset="0"/>
              <a:ea typeface="Twentieth Century"/>
              <a:cs typeface="Twentieth Century"/>
              <a:sym typeface="Twentieth Century"/>
            </a:endParaRPr>
          </a:p>
          <a:p>
            <a:pPr marL="228600" marR="0" lvl="0" indent="-228600" algn="l" rtl="0">
              <a:lnSpc>
                <a:spcPct val="90000"/>
              </a:lnSpc>
              <a:spcBef>
                <a:spcPts val="1000"/>
              </a:spcBef>
              <a:spcAft>
                <a:spcPts val="0"/>
              </a:spcAft>
              <a:buClr>
                <a:schemeClr val="dk1"/>
              </a:buClr>
              <a:buSzPts val="2000"/>
              <a:buFont typeface="Arial"/>
              <a:buChar char="•"/>
            </a:pPr>
            <a:r>
              <a:rPr lang="en-US" sz="2000" b="1" dirty="0">
                <a:solidFill>
                  <a:schemeClr val="dk1"/>
                </a:solidFill>
                <a:latin typeface="Tw Cen MT" panose="020B0602020104020603" pitchFamily="34" charset="0"/>
                <a:ea typeface="Twentieth Century"/>
                <a:cs typeface="Twentieth Century"/>
                <a:sym typeface="Twentieth Century"/>
              </a:rPr>
              <a:t>Study of chamber drift gas mixture</a:t>
            </a:r>
            <a:endParaRPr sz="2000" dirty="0">
              <a:solidFill>
                <a:schemeClr val="dk1"/>
              </a:solidFill>
              <a:latin typeface="Tw Cen MT" panose="020B0602020104020603" pitchFamily="34" charset="0"/>
              <a:ea typeface="Twentieth Century"/>
              <a:cs typeface="Twentieth Century"/>
              <a:sym typeface="Twentieth Century"/>
            </a:endParaRPr>
          </a:p>
          <a:p>
            <a:pPr marL="685800" marR="0" lvl="1" indent="-228600" algn="l" rtl="0">
              <a:lnSpc>
                <a:spcPct val="90000"/>
              </a:lnSpc>
              <a:spcBef>
                <a:spcPts val="500"/>
              </a:spcBef>
              <a:spcAft>
                <a:spcPts val="0"/>
              </a:spcAft>
              <a:buClr>
                <a:srgbClr val="0070C0"/>
              </a:buClr>
              <a:buSzPts val="1600"/>
              <a:buFont typeface="Arial"/>
              <a:buChar char="•"/>
            </a:pPr>
            <a:r>
              <a:rPr lang="en-US" sz="1600" b="0" i="0" u="none" strike="noStrike" cap="none" dirty="0">
                <a:solidFill>
                  <a:srgbClr val="0070C0"/>
                </a:solidFill>
                <a:latin typeface="Tw Cen MT" panose="020B0602020104020603" pitchFamily="34" charset="0"/>
                <a:ea typeface="Twentieth Century"/>
                <a:cs typeface="Twentieth Century"/>
                <a:sym typeface="Twentieth Century"/>
              </a:rPr>
              <a:t>Climate change a growing concern; Greenhouse Gas emissions is one of the major problems. The search for new environmentally friendly gas mixtures is necessary to reduce GHG emissions and costs as well as to optimize detector’s performance (alternative gas: C</a:t>
            </a:r>
            <a:r>
              <a:rPr lang="en-US" sz="1600" b="0" i="0" u="none" strike="noStrike" cap="none" baseline="-25000" dirty="0">
                <a:solidFill>
                  <a:srgbClr val="0070C0"/>
                </a:solidFill>
                <a:latin typeface="Tw Cen MT" panose="020B0602020104020603" pitchFamily="34" charset="0"/>
                <a:ea typeface="Twentieth Century"/>
                <a:cs typeface="Twentieth Century"/>
                <a:sym typeface="Twentieth Century"/>
              </a:rPr>
              <a:t>2</a:t>
            </a:r>
            <a:r>
              <a:rPr lang="en-US" sz="1600" b="0" i="0" u="none" strike="noStrike" cap="none" dirty="0">
                <a:solidFill>
                  <a:srgbClr val="0070C0"/>
                </a:solidFill>
                <a:latin typeface="Tw Cen MT" panose="020B0602020104020603" pitchFamily="34" charset="0"/>
                <a:ea typeface="Twentieth Century"/>
                <a:cs typeface="Twentieth Century"/>
                <a:sym typeface="Twentieth Century"/>
              </a:rPr>
              <a:t>H</a:t>
            </a:r>
            <a:r>
              <a:rPr lang="en-US" sz="1600" b="0" i="0" u="none" strike="noStrike" cap="none" baseline="-25000" dirty="0">
                <a:solidFill>
                  <a:srgbClr val="0070C0"/>
                </a:solidFill>
                <a:latin typeface="Tw Cen MT" panose="020B0602020104020603" pitchFamily="34" charset="0"/>
                <a:ea typeface="Twentieth Century"/>
                <a:cs typeface="Twentieth Century"/>
                <a:sym typeface="Twentieth Century"/>
              </a:rPr>
              <a:t>2</a:t>
            </a:r>
            <a:r>
              <a:rPr lang="en-US" sz="1600" b="0" i="0" u="none" strike="noStrike" cap="none" dirty="0">
                <a:solidFill>
                  <a:srgbClr val="0070C0"/>
                </a:solidFill>
                <a:latin typeface="Tw Cen MT" panose="020B0602020104020603" pitchFamily="34" charset="0"/>
                <a:ea typeface="Twentieth Century"/>
                <a:cs typeface="Twentieth Century"/>
                <a:sym typeface="Twentieth Century"/>
              </a:rPr>
              <a:t>F</a:t>
            </a:r>
            <a:r>
              <a:rPr lang="en-US" sz="1600" b="0" i="0" u="none" strike="noStrike" cap="none" baseline="-25000" dirty="0">
                <a:solidFill>
                  <a:srgbClr val="0070C0"/>
                </a:solidFill>
                <a:latin typeface="Tw Cen MT" panose="020B0602020104020603" pitchFamily="34" charset="0"/>
                <a:ea typeface="Twentieth Century"/>
                <a:cs typeface="Twentieth Century"/>
                <a:sym typeface="Twentieth Century"/>
              </a:rPr>
              <a:t>4</a:t>
            </a:r>
            <a:r>
              <a:rPr lang="en-US" sz="1600" b="0" i="0" u="none" strike="noStrike" cap="none" dirty="0">
                <a:solidFill>
                  <a:srgbClr val="0070C0"/>
                </a:solidFill>
                <a:latin typeface="Tw Cen MT" panose="020B0602020104020603" pitchFamily="34" charset="0"/>
                <a:ea typeface="Twentieth Century"/>
                <a:cs typeface="Twentieth Century"/>
                <a:sym typeface="Twentieth Century"/>
              </a:rPr>
              <a:t>, SF</a:t>
            </a:r>
            <a:r>
              <a:rPr lang="en-US" sz="1600" b="0" i="0" u="none" strike="noStrike" cap="none" baseline="-25000" dirty="0">
                <a:solidFill>
                  <a:srgbClr val="0070C0"/>
                </a:solidFill>
                <a:latin typeface="Tw Cen MT" panose="020B0602020104020603" pitchFamily="34" charset="0"/>
                <a:ea typeface="Twentieth Century"/>
                <a:cs typeface="Twentieth Century"/>
                <a:sym typeface="Twentieth Century"/>
              </a:rPr>
              <a:t>6</a:t>
            </a:r>
            <a:r>
              <a:rPr lang="en-US" sz="1600" b="0" i="0" u="none" strike="noStrike" cap="none" dirty="0">
                <a:solidFill>
                  <a:srgbClr val="0070C0"/>
                </a:solidFill>
                <a:latin typeface="Tw Cen MT" panose="020B0602020104020603" pitchFamily="34" charset="0"/>
                <a:ea typeface="Twentieth Century"/>
                <a:cs typeface="Twentieth Century"/>
                <a:sym typeface="Twentieth Century"/>
              </a:rPr>
              <a:t>, CF</a:t>
            </a:r>
            <a:r>
              <a:rPr lang="en-US" sz="1600" b="0" i="0" u="none" strike="noStrike" cap="none" baseline="-25000" dirty="0">
                <a:solidFill>
                  <a:srgbClr val="0070C0"/>
                </a:solidFill>
                <a:latin typeface="Tw Cen MT" panose="020B0602020104020603" pitchFamily="34" charset="0"/>
                <a:ea typeface="Twentieth Century"/>
                <a:cs typeface="Twentieth Century"/>
                <a:sym typeface="Twentieth Century"/>
              </a:rPr>
              <a:t>4</a:t>
            </a:r>
            <a:r>
              <a:rPr lang="en-US" sz="1600" b="0" i="0" u="none" strike="noStrike" cap="none" dirty="0">
                <a:solidFill>
                  <a:srgbClr val="0070C0"/>
                </a:solidFill>
                <a:latin typeface="Tw Cen MT" panose="020B0602020104020603" pitchFamily="34" charset="0"/>
                <a:ea typeface="Twentieth Century"/>
                <a:cs typeface="Twentieth Century"/>
                <a:sym typeface="Twentieth Century"/>
              </a:rPr>
              <a:t>,…).</a:t>
            </a:r>
            <a:endParaRPr dirty="0">
              <a:latin typeface="Tw Cen MT" panose="020B0602020104020603" pitchFamily="34" charset="0"/>
            </a:endParaRPr>
          </a:p>
          <a:p>
            <a:pPr marL="685800" marR="0" lvl="1" indent="-228600" algn="l" rtl="0">
              <a:lnSpc>
                <a:spcPct val="90000"/>
              </a:lnSpc>
              <a:spcBef>
                <a:spcPts val="500"/>
              </a:spcBef>
              <a:spcAft>
                <a:spcPts val="0"/>
              </a:spcAft>
              <a:buClr>
                <a:srgbClr val="0070C0"/>
              </a:buClr>
              <a:buSzPts val="1600"/>
              <a:buFont typeface="Arial"/>
              <a:buChar char="•"/>
            </a:pPr>
            <a:r>
              <a:rPr lang="en-US" sz="1600" b="1" i="0" u="none" strike="noStrike" cap="none" dirty="0">
                <a:solidFill>
                  <a:srgbClr val="0070C0"/>
                </a:solidFill>
                <a:latin typeface="Tw Cen MT" panose="020B0602020104020603" pitchFamily="34" charset="0"/>
                <a:ea typeface="Twentieth Century"/>
                <a:cs typeface="Twentieth Century"/>
                <a:sym typeface="Twentieth Century"/>
              </a:rPr>
              <a:t>build a four-channel gas mixture system to test various gas mixture performance on prototype DT chambers</a:t>
            </a:r>
            <a:endParaRPr dirty="0">
              <a:latin typeface="Tw Cen MT" panose="020B0602020104020603" pitchFamily="34" charset="0"/>
            </a:endParaRPr>
          </a:p>
          <a:p>
            <a:pPr marL="685800" marR="0" lvl="1" indent="-228600" algn="l" rtl="0">
              <a:lnSpc>
                <a:spcPct val="90000"/>
              </a:lnSpc>
              <a:spcBef>
                <a:spcPts val="500"/>
              </a:spcBef>
              <a:spcAft>
                <a:spcPts val="0"/>
              </a:spcAft>
              <a:buClr>
                <a:schemeClr val="dk1"/>
              </a:buClr>
              <a:buSzPts val="1600"/>
              <a:buFont typeface="Arial"/>
              <a:buChar char="•"/>
            </a:pPr>
            <a:r>
              <a:rPr lang="en-US" sz="1600" b="0" i="0" u="none" strike="noStrike" cap="none" dirty="0">
                <a:solidFill>
                  <a:schemeClr val="dk1"/>
                </a:solidFill>
                <a:latin typeface="Tw Cen MT" panose="020B0602020104020603" pitchFamily="34" charset="0"/>
                <a:ea typeface="Twentieth Century"/>
                <a:cs typeface="Twentieth Century"/>
                <a:sym typeface="Twentieth Century"/>
              </a:rPr>
              <a:t>Using the existing MDT (</a:t>
            </a:r>
            <a:r>
              <a:rPr lang="en-US" sz="1600" b="0" i="0" u="none" strike="noStrike" cap="none" dirty="0" err="1">
                <a:solidFill>
                  <a:schemeClr val="dk1"/>
                </a:solidFill>
                <a:latin typeface="Tw Cen MT" panose="020B0602020104020603" pitchFamily="34" charset="0"/>
                <a:ea typeface="Twentieth Century"/>
                <a:cs typeface="Twentieth Century"/>
                <a:sym typeface="Twentieth Century"/>
              </a:rPr>
              <a:t>sMDT</a:t>
            </a:r>
            <a:r>
              <a:rPr lang="en-US" sz="1600" b="0" i="0" u="none" strike="noStrike" cap="none" dirty="0">
                <a:solidFill>
                  <a:schemeClr val="dk1"/>
                </a:solidFill>
                <a:latin typeface="Tw Cen MT" panose="020B0602020104020603" pitchFamily="34" charset="0"/>
                <a:ea typeface="Twentieth Century"/>
                <a:cs typeface="Twentieth Century"/>
                <a:sym typeface="Twentieth Century"/>
              </a:rPr>
              <a:t>) detector prototypes and the ATLAS MDT front-end electronics to study different gas mixture with cosmic rays and test beams, comparing with the ATLAS MDT performance (efficiency, resolution)</a:t>
            </a:r>
            <a:endParaRPr sz="1600" b="0" i="0" u="none" strike="noStrike" cap="none" dirty="0">
              <a:solidFill>
                <a:srgbClr val="0070C0"/>
              </a:solidFill>
              <a:latin typeface="Tw Cen MT" panose="020B0602020104020603" pitchFamily="34" charset="0"/>
              <a:ea typeface="Twentieth Century"/>
              <a:cs typeface="Twentieth Century"/>
              <a:sym typeface="Twentieth Century"/>
            </a:endParaRPr>
          </a:p>
          <a:p>
            <a:pPr marL="228600" marR="0" lvl="0" indent="-228600" algn="l" rtl="0">
              <a:lnSpc>
                <a:spcPct val="100000"/>
              </a:lnSpc>
              <a:spcBef>
                <a:spcPts val="1000"/>
              </a:spcBef>
              <a:spcAft>
                <a:spcPts val="0"/>
              </a:spcAft>
              <a:buClr>
                <a:schemeClr val="dk1"/>
              </a:buClr>
              <a:buSzPts val="2000"/>
              <a:buFont typeface="Arial"/>
              <a:buChar char="•"/>
            </a:pPr>
            <a:r>
              <a:rPr lang="en-US" sz="2000" b="1" dirty="0">
                <a:solidFill>
                  <a:schemeClr val="dk1"/>
                </a:solidFill>
                <a:latin typeface="Tw Cen MT" panose="020B0602020104020603" pitchFamily="34" charset="0"/>
                <a:ea typeface="Twentieth Century"/>
                <a:cs typeface="Twentieth Century"/>
                <a:sym typeface="Twentieth Century"/>
              </a:rPr>
              <a:t>Construct and study the squared drift tube performance</a:t>
            </a:r>
            <a:endParaRPr dirty="0">
              <a:latin typeface="Tw Cen MT" panose="020B0602020104020603" pitchFamily="34" charset="0"/>
            </a:endParaRPr>
          </a:p>
          <a:p>
            <a:pPr marL="285750" marR="0" lvl="0" indent="-285750" algn="l" rtl="0">
              <a:lnSpc>
                <a:spcPct val="90000"/>
              </a:lnSpc>
              <a:spcBef>
                <a:spcPts val="1000"/>
              </a:spcBef>
              <a:spcAft>
                <a:spcPts val="0"/>
              </a:spcAft>
              <a:buClr>
                <a:schemeClr val="dk1"/>
              </a:buClr>
              <a:buSzPts val="1800"/>
              <a:buFont typeface="Arial"/>
              <a:buChar char="•"/>
            </a:pPr>
            <a:r>
              <a:rPr lang="en-US" sz="1800" b="1" dirty="0">
                <a:solidFill>
                  <a:schemeClr val="dk1"/>
                </a:solidFill>
                <a:latin typeface="Tw Cen MT" panose="020B0602020104020603" pitchFamily="34" charset="0"/>
                <a:ea typeface="Twentieth Century"/>
                <a:cs typeface="Twentieth Century"/>
                <a:sym typeface="Twentieth Century"/>
              </a:rPr>
              <a:t>Build a prototype chamber </a:t>
            </a:r>
            <a:r>
              <a:rPr lang="en-US" sz="1800" dirty="0">
                <a:solidFill>
                  <a:schemeClr val="dk1"/>
                </a:solidFill>
                <a:latin typeface="Tw Cen MT" panose="020B0602020104020603" pitchFamily="34" charset="0"/>
                <a:ea typeface="Twentieth Century"/>
                <a:cs typeface="Twentieth Century"/>
                <a:sym typeface="Twentieth Century"/>
              </a:rPr>
              <a:t>by using the existing UM squared-drift tubes to with redesigned end-plugs to locate wire with high precision, in a configuration of 2 multi-layers, each has 4 drift tube layers. To develop and study</a:t>
            </a:r>
            <a:endParaRPr dirty="0">
              <a:latin typeface="Tw Cen MT" panose="020B0602020104020603" pitchFamily="34" charset="0"/>
            </a:endParaRPr>
          </a:p>
          <a:p>
            <a:pPr marL="742950" marR="0" lvl="1" indent="-285750" algn="l" rtl="0">
              <a:lnSpc>
                <a:spcPct val="90000"/>
              </a:lnSpc>
              <a:spcBef>
                <a:spcPts val="500"/>
              </a:spcBef>
              <a:spcAft>
                <a:spcPts val="0"/>
              </a:spcAft>
              <a:buClr>
                <a:srgbClr val="0070C0"/>
              </a:buClr>
              <a:buSzPts val="1800"/>
              <a:buFont typeface="Arial"/>
              <a:buChar char="•"/>
            </a:pPr>
            <a:r>
              <a:rPr lang="en-US" sz="1800" b="0" i="0" u="none" strike="noStrike" cap="none" dirty="0">
                <a:solidFill>
                  <a:srgbClr val="0070C0"/>
                </a:solidFill>
                <a:latin typeface="Tw Cen MT" panose="020B0602020104020603" pitchFamily="34" charset="0"/>
                <a:ea typeface="Twentieth Century"/>
                <a:cs typeface="Twentieth Century"/>
                <a:sym typeface="Twentieth Century"/>
              </a:rPr>
              <a:t>An efficient wiring process with high precision, including an on chamber gas system</a:t>
            </a:r>
            <a:endParaRPr dirty="0">
              <a:latin typeface="Tw Cen MT" panose="020B0602020104020603" pitchFamily="34" charset="0"/>
            </a:endParaRPr>
          </a:p>
          <a:p>
            <a:pPr marL="742950" marR="0" lvl="1" indent="-285750" algn="l" rtl="0">
              <a:lnSpc>
                <a:spcPct val="90000"/>
              </a:lnSpc>
              <a:spcBef>
                <a:spcPts val="500"/>
              </a:spcBef>
              <a:spcAft>
                <a:spcPts val="0"/>
              </a:spcAft>
              <a:buClr>
                <a:srgbClr val="0070C0"/>
              </a:buClr>
              <a:buSzPts val="1800"/>
              <a:buFont typeface="Arial"/>
              <a:buChar char="•"/>
            </a:pPr>
            <a:r>
              <a:rPr lang="en-US" sz="1800" b="0" i="0" u="none" strike="noStrike" cap="none" dirty="0">
                <a:solidFill>
                  <a:srgbClr val="0070C0"/>
                </a:solidFill>
                <a:latin typeface="Tw Cen MT" panose="020B0602020104020603" pitchFamily="34" charset="0"/>
                <a:ea typeface="Twentieth Century"/>
                <a:cs typeface="Twentieth Century"/>
                <a:sym typeface="Twentieth Century"/>
              </a:rPr>
              <a:t>Measure the spatial resolution and efficiency using the ATLAS MDT electronics and </a:t>
            </a:r>
            <a:r>
              <a:rPr lang="en-US" sz="1800" b="0" i="0" u="none" strike="noStrike" cap="none" dirty="0" err="1">
                <a:solidFill>
                  <a:srgbClr val="0070C0"/>
                </a:solidFill>
                <a:latin typeface="Tw Cen MT" panose="020B0602020104020603" pitchFamily="34" charset="0"/>
                <a:ea typeface="Twentieth Century"/>
                <a:cs typeface="Twentieth Century"/>
                <a:sym typeface="Twentieth Century"/>
              </a:rPr>
              <a:t>MiniDAQ</a:t>
            </a:r>
            <a:r>
              <a:rPr lang="en-US" sz="1800" b="0" i="0" u="none" strike="noStrike" cap="none" dirty="0">
                <a:solidFill>
                  <a:srgbClr val="0070C0"/>
                </a:solidFill>
                <a:latin typeface="Tw Cen MT" panose="020B0602020104020603" pitchFamily="34" charset="0"/>
                <a:ea typeface="Twentieth Century"/>
                <a:cs typeface="Twentieth Century"/>
                <a:sym typeface="Twentieth Century"/>
              </a:rPr>
              <a:t> system with cosmic rays and test beams</a:t>
            </a:r>
            <a:endParaRPr dirty="0">
              <a:latin typeface="Tw Cen MT" panose="020B0602020104020603" pitchFamily="34" charset="0"/>
            </a:endParaRPr>
          </a:p>
          <a:p>
            <a:pPr marL="742950" marR="0" lvl="1" indent="-285750" algn="l" rtl="0">
              <a:lnSpc>
                <a:spcPct val="90000"/>
              </a:lnSpc>
              <a:spcBef>
                <a:spcPts val="500"/>
              </a:spcBef>
              <a:spcAft>
                <a:spcPts val="0"/>
              </a:spcAft>
              <a:buClr>
                <a:srgbClr val="0070C0"/>
              </a:buClr>
              <a:buSzPts val="1800"/>
              <a:buFont typeface="Arial"/>
              <a:buChar char="•"/>
            </a:pPr>
            <a:r>
              <a:rPr lang="en-US" sz="1800" b="0" i="0" u="none" strike="noStrike" cap="none" dirty="0">
                <a:solidFill>
                  <a:srgbClr val="0070C0"/>
                </a:solidFill>
                <a:latin typeface="Tw Cen MT" panose="020B0602020104020603" pitchFamily="34" charset="0"/>
                <a:ea typeface="Twentieth Century"/>
                <a:cs typeface="Twentieth Century"/>
                <a:sym typeface="Twentieth Century"/>
              </a:rPr>
              <a:t>Compare the test results with Garfield simulations</a:t>
            </a:r>
            <a:endParaRPr dirty="0">
              <a:latin typeface="Tw Cen MT" panose="020B0602020104020603"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6"/>
          <p:cNvSpPr txBox="1">
            <a:spLocks noGrp="1"/>
          </p:cNvSpPr>
          <p:nvPr>
            <p:ph type="title"/>
          </p:nvPr>
        </p:nvSpPr>
        <p:spPr>
          <a:xfrm>
            <a:off x="369586" y="91818"/>
            <a:ext cx="11490474" cy="634692"/>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070C0"/>
              </a:buClr>
              <a:buSzPts val="2600"/>
              <a:buFont typeface="Arial Black"/>
              <a:buNone/>
            </a:pPr>
            <a:r>
              <a:rPr lang="en-US" sz="2600">
                <a:solidFill>
                  <a:srgbClr val="0070C0"/>
                </a:solidFill>
                <a:latin typeface="Arial Black"/>
                <a:ea typeface="Arial Black"/>
                <a:cs typeface="Arial Black"/>
                <a:sym typeface="Arial Black"/>
              </a:rPr>
              <a:t>The </a:t>
            </a:r>
            <a:r>
              <a:rPr lang="en-US" sz="2600">
                <a:solidFill>
                  <a:srgbClr val="0070C0"/>
                </a:solidFill>
                <a:latin typeface="Noto Sans Symbols"/>
                <a:ea typeface="Noto Sans Symbols"/>
                <a:cs typeface="Noto Sans Symbols"/>
                <a:sym typeface="Noto Sans Symbols"/>
              </a:rPr>
              <a:t>μ</a:t>
            </a:r>
            <a:r>
              <a:rPr lang="en-US" sz="2600">
                <a:solidFill>
                  <a:srgbClr val="0070C0"/>
                </a:solidFill>
                <a:latin typeface="Arial Black"/>
                <a:ea typeface="Arial Black"/>
                <a:cs typeface="Arial Black"/>
                <a:sym typeface="Arial Black"/>
              </a:rPr>
              <a:t>RWELL Muon Detector R&amp;D for HF</a:t>
            </a:r>
            <a:endParaRPr/>
          </a:p>
        </p:txBody>
      </p:sp>
      <p:sp>
        <p:nvSpPr>
          <p:cNvPr id="160" name="Google Shape;160;p6"/>
          <p:cNvSpPr txBox="1">
            <a:spLocks noGrp="1"/>
          </p:cNvSpPr>
          <p:nvPr>
            <p:ph type="sldNum" idx="12"/>
          </p:nvPr>
        </p:nvSpPr>
        <p:spPr>
          <a:xfrm>
            <a:off x="9124167" y="640739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19</a:t>
            </a:fld>
            <a:endParaRPr/>
          </a:p>
        </p:txBody>
      </p:sp>
      <p:sp>
        <p:nvSpPr>
          <p:cNvPr id="161" name="Google Shape;161;p6"/>
          <p:cNvSpPr txBox="1"/>
          <p:nvPr/>
        </p:nvSpPr>
        <p:spPr>
          <a:xfrm>
            <a:off x="10081864" y="3329539"/>
            <a:ext cx="169597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lt1"/>
                </a:solidFill>
                <a:latin typeface="Calibri"/>
                <a:ea typeface="Calibri"/>
                <a:cs typeface="Calibri"/>
                <a:sym typeface="Calibri"/>
              </a:rPr>
              <a:t>Endcap CSC disk</a:t>
            </a:r>
            <a:endParaRPr/>
          </a:p>
        </p:txBody>
      </p:sp>
      <p:sp>
        <p:nvSpPr>
          <p:cNvPr id="162" name="Google Shape;162;p6"/>
          <p:cNvSpPr txBox="1"/>
          <p:nvPr/>
        </p:nvSpPr>
        <p:spPr>
          <a:xfrm>
            <a:off x="10234264" y="3481939"/>
            <a:ext cx="169597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lt1"/>
                </a:solidFill>
                <a:latin typeface="Calibri"/>
                <a:ea typeface="Calibri"/>
                <a:cs typeface="Calibri"/>
                <a:sym typeface="Calibri"/>
              </a:rPr>
              <a:t>Endcap CSC disk</a:t>
            </a:r>
            <a:endParaRPr/>
          </a:p>
        </p:txBody>
      </p:sp>
      <p:sp>
        <p:nvSpPr>
          <p:cNvPr id="163" name="Google Shape;163;p6"/>
          <p:cNvSpPr txBox="1"/>
          <p:nvPr/>
        </p:nvSpPr>
        <p:spPr>
          <a:xfrm>
            <a:off x="10386664" y="3634339"/>
            <a:ext cx="169597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lt1"/>
                </a:solidFill>
                <a:latin typeface="Calibri"/>
                <a:ea typeface="Calibri"/>
                <a:cs typeface="Calibri"/>
                <a:sym typeface="Calibri"/>
              </a:rPr>
              <a:t>Endcap CSC disk</a:t>
            </a:r>
            <a:endParaRPr/>
          </a:p>
        </p:txBody>
      </p:sp>
      <p:sp>
        <p:nvSpPr>
          <p:cNvPr id="164" name="Google Shape;164;p6"/>
          <p:cNvSpPr txBox="1"/>
          <p:nvPr/>
        </p:nvSpPr>
        <p:spPr>
          <a:xfrm>
            <a:off x="9124167" y="6407390"/>
            <a:ext cx="2743200" cy="365125"/>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fld id="{00000000-1234-1234-1234-123412341234}" type="slidenum">
              <a:rPr lang="en-US" sz="1200">
                <a:solidFill>
                  <a:srgbClr val="888888"/>
                </a:solidFill>
                <a:latin typeface="Calibri"/>
                <a:ea typeface="Calibri"/>
                <a:cs typeface="Calibri"/>
                <a:sym typeface="Calibri"/>
              </a:rPr>
              <a:t>19</a:t>
            </a:fld>
            <a:endParaRPr sz="1200">
              <a:solidFill>
                <a:srgbClr val="888888"/>
              </a:solidFill>
              <a:latin typeface="Calibri"/>
              <a:ea typeface="Calibri"/>
              <a:cs typeface="Calibri"/>
              <a:sym typeface="Calibri"/>
            </a:endParaRPr>
          </a:p>
        </p:txBody>
      </p:sp>
      <p:sp>
        <p:nvSpPr>
          <p:cNvPr id="165" name="Google Shape;165;p6"/>
          <p:cNvSpPr txBox="1"/>
          <p:nvPr/>
        </p:nvSpPr>
        <p:spPr>
          <a:xfrm>
            <a:off x="512243" y="2080067"/>
            <a:ext cx="6850582" cy="4509440"/>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2000"/>
              <a:buFont typeface="Arial"/>
              <a:buNone/>
            </a:pPr>
            <a:r>
              <a:rPr lang="en-US" sz="2000" dirty="0">
                <a:solidFill>
                  <a:schemeClr val="dk1"/>
                </a:solidFill>
                <a:latin typeface="Tw Cen MT" panose="020B0602020104020603" pitchFamily="34" charset="0"/>
                <a:ea typeface="Arial Black"/>
                <a:cs typeface="Arial Black"/>
                <a:sym typeface="Arial Black"/>
              </a:rPr>
              <a:t>The Proposed R&amp;D with high priority; modest funding request in FY2025</a:t>
            </a:r>
            <a:endParaRPr sz="2000" b="1" dirty="0">
              <a:solidFill>
                <a:schemeClr val="dk1"/>
              </a:solidFill>
              <a:latin typeface="Tw Cen MT" panose="020B0602020104020603" pitchFamily="34" charset="0"/>
              <a:ea typeface="Twentieth Century"/>
              <a:cs typeface="Twentieth Century"/>
              <a:sym typeface="Twentieth Century"/>
            </a:endParaRPr>
          </a:p>
          <a:p>
            <a:pPr marL="228600" marR="0" lvl="0" indent="-228600" algn="l" rtl="0">
              <a:lnSpc>
                <a:spcPct val="90000"/>
              </a:lnSpc>
              <a:spcBef>
                <a:spcPts val="1000"/>
              </a:spcBef>
              <a:spcAft>
                <a:spcPts val="0"/>
              </a:spcAft>
              <a:buClr>
                <a:schemeClr val="dk1"/>
              </a:buClr>
              <a:buSzPts val="2000"/>
              <a:buFont typeface="Arial"/>
              <a:buChar char="•"/>
            </a:pPr>
            <a:r>
              <a:rPr lang="en-US" sz="2000" b="1" dirty="0">
                <a:solidFill>
                  <a:schemeClr val="dk1"/>
                </a:solidFill>
                <a:latin typeface="Tw Cen MT" panose="020B0602020104020603" pitchFamily="34" charset="0"/>
                <a:ea typeface="Twentieth Century"/>
                <a:cs typeface="Twentieth Century"/>
                <a:sym typeface="Twentieth Century"/>
              </a:rPr>
              <a:t>Begin developing MPGD production capabilities in the US</a:t>
            </a:r>
            <a:endParaRPr sz="2000" dirty="0">
              <a:solidFill>
                <a:schemeClr val="dk1"/>
              </a:solidFill>
              <a:latin typeface="Tw Cen MT" panose="020B0602020104020603" pitchFamily="34" charset="0"/>
              <a:ea typeface="Twentieth Century"/>
              <a:cs typeface="Twentieth Century"/>
              <a:sym typeface="Twentieth Century"/>
            </a:endParaRPr>
          </a:p>
          <a:p>
            <a:pPr marL="685800" marR="0" lvl="1" indent="-228600" algn="l" rtl="0">
              <a:lnSpc>
                <a:spcPct val="90000"/>
              </a:lnSpc>
              <a:spcBef>
                <a:spcPts val="500"/>
              </a:spcBef>
              <a:spcAft>
                <a:spcPts val="0"/>
              </a:spcAft>
              <a:buClr>
                <a:srgbClr val="0070C0"/>
              </a:buClr>
              <a:buSzPts val="1600"/>
              <a:buFont typeface="Arial"/>
              <a:buChar char="•"/>
            </a:pPr>
            <a:r>
              <a:rPr lang="en-US" sz="1600" b="0" i="0" u="none" strike="noStrike" cap="none" dirty="0">
                <a:solidFill>
                  <a:srgbClr val="0070C0"/>
                </a:solidFill>
                <a:latin typeface="Tw Cen MT" panose="020B0602020104020603" pitchFamily="34" charset="0"/>
                <a:ea typeface="Twentieth Century"/>
                <a:cs typeface="Twentieth Century"/>
                <a:sym typeface="Twentieth Century"/>
              </a:rPr>
              <a:t>Currently only CERN can provide MPGD components</a:t>
            </a:r>
            <a:endParaRPr dirty="0">
              <a:latin typeface="Tw Cen MT" panose="020B0602020104020603" pitchFamily="34" charset="0"/>
            </a:endParaRPr>
          </a:p>
          <a:p>
            <a:pPr marL="685800" marR="0" lvl="1" indent="-228600" algn="l" rtl="0">
              <a:lnSpc>
                <a:spcPct val="90000"/>
              </a:lnSpc>
              <a:spcBef>
                <a:spcPts val="500"/>
              </a:spcBef>
              <a:spcAft>
                <a:spcPts val="0"/>
              </a:spcAft>
              <a:buClr>
                <a:srgbClr val="0070C0"/>
              </a:buClr>
              <a:buSzPts val="1600"/>
              <a:buFont typeface="Arial"/>
              <a:buChar char="•"/>
            </a:pPr>
            <a:r>
              <a:rPr lang="en-US" sz="1600" b="0" i="0" u="none" strike="noStrike" cap="none" dirty="0">
                <a:solidFill>
                  <a:srgbClr val="0070C0"/>
                </a:solidFill>
                <a:latin typeface="Tw Cen MT" panose="020B0602020104020603" pitchFamily="34" charset="0"/>
                <a:ea typeface="Twentieth Century"/>
                <a:cs typeface="Twentieth Century"/>
                <a:sym typeface="Twentieth Century"/>
              </a:rPr>
              <a:t>Lead times for procurements are long (6-12 mos.) and increasing</a:t>
            </a:r>
            <a:endParaRPr dirty="0">
              <a:latin typeface="Tw Cen MT" panose="020B0602020104020603" pitchFamily="34" charset="0"/>
            </a:endParaRPr>
          </a:p>
          <a:p>
            <a:pPr marL="685800" marR="0" lvl="1" indent="-228600" algn="l" rtl="0">
              <a:lnSpc>
                <a:spcPct val="90000"/>
              </a:lnSpc>
              <a:spcBef>
                <a:spcPts val="500"/>
              </a:spcBef>
              <a:spcAft>
                <a:spcPts val="0"/>
              </a:spcAft>
              <a:buClr>
                <a:srgbClr val="0070C0"/>
              </a:buClr>
              <a:buSzPts val="1600"/>
              <a:buFont typeface="Arial"/>
              <a:buChar char="•"/>
            </a:pPr>
            <a:r>
              <a:rPr lang="en-US" sz="1600" b="0" i="0" u="none" strike="noStrike" cap="none" dirty="0">
                <a:solidFill>
                  <a:srgbClr val="0070C0"/>
                </a:solidFill>
                <a:latin typeface="Tw Cen MT" panose="020B0602020104020603" pitchFamily="34" charset="0"/>
                <a:ea typeface="Twentieth Century"/>
                <a:cs typeface="Twentieth Century"/>
                <a:sym typeface="Twentieth Century"/>
              </a:rPr>
              <a:t>Efforts in the past decade to develop commercial vendors (</a:t>
            </a:r>
            <a:r>
              <a:rPr lang="en-US" sz="1600" b="0" i="0" u="none" strike="noStrike" cap="none" dirty="0" err="1">
                <a:solidFill>
                  <a:srgbClr val="0070C0"/>
                </a:solidFill>
                <a:latin typeface="Tw Cen MT" panose="020B0602020104020603" pitchFamily="34" charset="0"/>
                <a:ea typeface="Twentieth Century"/>
                <a:cs typeface="Twentieth Century"/>
                <a:sym typeface="Twentieth Century"/>
              </a:rPr>
              <a:t>TechEtch</a:t>
            </a:r>
            <a:r>
              <a:rPr lang="en-US" sz="1600" b="0" i="0" u="none" strike="noStrike" cap="none" dirty="0">
                <a:solidFill>
                  <a:srgbClr val="0070C0"/>
                </a:solidFill>
                <a:latin typeface="Tw Cen MT" panose="020B0602020104020603" pitchFamily="34" charset="0"/>
                <a:ea typeface="Twentieth Century"/>
                <a:cs typeface="Twentieth Century"/>
                <a:sym typeface="Twentieth Century"/>
              </a:rPr>
              <a:t>, </a:t>
            </a:r>
            <a:r>
              <a:rPr lang="en-US" sz="1600" b="0" i="0" u="none" strike="noStrike" cap="none" dirty="0" err="1">
                <a:solidFill>
                  <a:srgbClr val="0070C0"/>
                </a:solidFill>
                <a:latin typeface="Tw Cen MT" panose="020B0602020104020603" pitchFamily="34" charset="0"/>
                <a:ea typeface="Twentieth Century"/>
                <a:cs typeface="Twentieth Century"/>
                <a:sym typeface="Twentieth Century"/>
              </a:rPr>
              <a:t>Mecaro</a:t>
            </a:r>
            <a:r>
              <a:rPr lang="en-US" sz="1600" b="0" i="0" u="none" strike="noStrike" cap="none" dirty="0">
                <a:solidFill>
                  <a:srgbClr val="0070C0"/>
                </a:solidFill>
                <a:latin typeface="Tw Cen MT" panose="020B0602020104020603" pitchFamily="34" charset="0"/>
                <a:ea typeface="Twentieth Century"/>
                <a:cs typeface="Twentieth Century"/>
                <a:sym typeface="Twentieth Century"/>
              </a:rPr>
              <a:t>, </a:t>
            </a:r>
            <a:r>
              <a:rPr lang="en-US" sz="1600" b="0" i="0" u="none" strike="noStrike" cap="none" dirty="0" err="1">
                <a:solidFill>
                  <a:srgbClr val="0070C0"/>
                </a:solidFill>
                <a:latin typeface="Tw Cen MT" panose="020B0602020104020603" pitchFamily="34" charset="0"/>
                <a:ea typeface="Twentieth Century"/>
                <a:cs typeface="Twentieth Century"/>
                <a:sym typeface="Twentieth Century"/>
              </a:rPr>
              <a:t>Tectra</a:t>
            </a:r>
            <a:r>
              <a:rPr lang="en-US" sz="1600" b="0" i="0" u="none" strike="noStrike" cap="none" dirty="0">
                <a:solidFill>
                  <a:srgbClr val="0070C0"/>
                </a:solidFill>
                <a:latin typeface="Tw Cen MT" panose="020B0602020104020603" pitchFamily="34" charset="0"/>
                <a:ea typeface="Twentieth Century"/>
                <a:cs typeface="Twentieth Century"/>
                <a:sym typeface="Twentieth Century"/>
              </a:rPr>
              <a:t>) have failed; presumably market too small</a:t>
            </a:r>
            <a:endParaRPr dirty="0">
              <a:latin typeface="Tw Cen MT" panose="020B0602020104020603" pitchFamily="34" charset="0"/>
            </a:endParaRPr>
          </a:p>
          <a:p>
            <a:pPr marL="685800" marR="0" lvl="1" indent="-228600" algn="l" rtl="0">
              <a:lnSpc>
                <a:spcPct val="90000"/>
              </a:lnSpc>
              <a:spcBef>
                <a:spcPts val="500"/>
              </a:spcBef>
              <a:spcAft>
                <a:spcPts val="0"/>
              </a:spcAft>
              <a:buClr>
                <a:srgbClr val="0070C0"/>
              </a:buClr>
              <a:buSzPts val="1600"/>
              <a:buFont typeface="Arial"/>
              <a:buChar char="•"/>
            </a:pPr>
            <a:r>
              <a:rPr lang="en-US" sz="1600" b="0" i="0" u="none" strike="noStrike" cap="none" dirty="0">
                <a:solidFill>
                  <a:srgbClr val="0070C0"/>
                </a:solidFill>
                <a:latin typeface="Tw Cen MT" panose="020B0602020104020603" pitchFamily="34" charset="0"/>
                <a:ea typeface="Twentieth Century"/>
                <a:cs typeface="Twentieth Century"/>
                <a:sym typeface="Twentieth Century"/>
              </a:rPr>
              <a:t>A national lab would be an appropriate location for a fabrication site to supply US researchers; JLAB is interested in developing a fabrication site</a:t>
            </a:r>
            <a:endParaRPr dirty="0">
              <a:latin typeface="Tw Cen MT" panose="020B0602020104020603" pitchFamily="34" charset="0"/>
            </a:endParaRPr>
          </a:p>
          <a:p>
            <a:pPr marL="685800" marR="0" lvl="1" indent="-228600" algn="l" rtl="0">
              <a:lnSpc>
                <a:spcPct val="90000"/>
              </a:lnSpc>
              <a:spcBef>
                <a:spcPts val="500"/>
              </a:spcBef>
              <a:spcAft>
                <a:spcPts val="0"/>
              </a:spcAft>
              <a:buClr>
                <a:srgbClr val="0070C0"/>
              </a:buClr>
              <a:buSzPts val="1600"/>
              <a:buFont typeface="Arial"/>
              <a:buChar char="•"/>
            </a:pPr>
            <a:r>
              <a:rPr lang="en-US" sz="1600" b="0" i="0" u="none" strike="noStrike" cap="none" dirty="0">
                <a:solidFill>
                  <a:srgbClr val="0070C0"/>
                </a:solidFill>
                <a:latin typeface="Tw Cen MT" panose="020B0602020104020603" pitchFamily="34" charset="0"/>
                <a:ea typeface="Twentieth Century"/>
                <a:cs typeface="Twentieth Century"/>
                <a:sym typeface="Twentieth Century"/>
              </a:rPr>
              <a:t>Use funding to enable JLAB to transfer MPGD production technology  from CERN. Longer-term effort =&gt;  need to start now to have production capability (even just for R&amp;D) in a few years.</a:t>
            </a:r>
            <a:endParaRPr dirty="0">
              <a:latin typeface="Tw Cen MT" panose="020B0602020104020603" pitchFamily="34" charset="0"/>
            </a:endParaRPr>
          </a:p>
          <a:p>
            <a:pPr marL="228600" marR="0" lvl="0" indent="-228600" algn="l" rtl="0">
              <a:lnSpc>
                <a:spcPct val="90000"/>
              </a:lnSpc>
              <a:spcBef>
                <a:spcPts val="1000"/>
              </a:spcBef>
              <a:spcAft>
                <a:spcPts val="0"/>
              </a:spcAft>
              <a:buClr>
                <a:schemeClr val="dk1"/>
              </a:buClr>
              <a:buSzPts val="2200"/>
              <a:buFont typeface="Arial"/>
              <a:buChar char="•"/>
            </a:pPr>
            <a:r>
              <a:rPr lang="en-US" sz="2200" b="1" dirty="0">
                <a:solidFill>
                  <a:schemeClr val="dk1"/>
                </a:solidFill>
                <a:latin typeface="Tw Cen MT" panose="020B0602020104020603" pitchFamily="34" charset="0"/>
                <a:ea typeface="Twentieth Century"/>
                <a:cs typeface="Twentieth Century"/>
                <a:sym typeface="Twentieth Century"/>
              </a:rPr>
              <a:t>Study eco-friendly gas mixtures for </a:t>
            </a:r>
            <a:r>
              <a:rPr lang="en-US" sz="2200" b="1" dirty="0" err="1">
                <a:solidFill>
                  <a:schemeClr val="dk1"/>
                </a:solidFill>
                <a:latin typeface="Tw Cen MT" panose="020B0602020104020603" pitchFamily="34" charset="0"/>
                <a:ea typeface="Calibri"/>
                <a:cs typeface="Calibri"/>
                <a:sym typeface="Calibri"/>
              </a:rPr>
              <a:t>μ</a:t>
            </a:r>
            <a:r>
              <a:rPr lang="en-US" sz="2200" b="1" dirty="0" err="1">
                <a:solidFill>
                  <a:schemeClr val="dk1"/>
                </a:solidFill>
                <a:latin typeface="Tw Cen MT" panose="020B0602020104020603" pitchFamily="34" charset="0"/>
                <a:ea typeface="Twentieth Century"/>
                <a:cs typeface="Twentieth Century"/>
                <a:sym typeface="Twentieth Century"/>
              </a:rPr>
              <a:t>RWELL</a:t>
            </a:r>
            <a:endParaRPr dirty="0">
              <a:latin typeface="Tw Cen MT" panose="020B0602020104020603" pitchFamily="34" charset="0"/>
            </a:endParaRPr>
          </a:p>
          <a:p>
            <a:pPr marL="685800" marR="0" lvl="1" indent="-228600" algn="l" rtl="0">
              <a:lnSpc>
                <a:spcPct val="90000"/>
              </a:lnSpc>
              <a:spcBef>
                <a:spcPts val="500"/>
              </a:spcBef>
              <a:spcAft>
                <a:spcPts val="0"/>
              </a:spcAft>
              <a:buClr>
                <a:schemeClr val="dk1"/>
              </a:buClr>
              <a:buSzPts val="1400"/>
              <a:buFont typeface="Arial"/>
              <a:buChar char="•"/>
            </a:pPr>
            <a:r>
              <a:rPr lang="en-US" sz="1600" i="0" u="none" strike="noStrike" cap="none" dirty="0">
                <a:solidFill>
                  <a:schemeClr val="dk1"/>
                </a:solidFill>
                <a:latin typeface="Tw Cen MT" panose="020B0602020104020603" pitchFamily="34" charset="0"/>
                <a:ea typeface="Twentieth Century"/>
                <a:cs typeface="Twentieth Century"/>
                <a:sym typeface="Twentieth Century"/>
              </a:rPr>
              <a:t>Using a gas mixing station developed with FY24 US-HF funds measure performance stability of small </a:t>
            </a:r>
            <a:r>
              <a:rPr lang="en-US" sz="1600" i="0" u="none" strike="noStrike" cap="none" dirty="0" err="1">
                <a:solidFill>
                  <a:schemeClr val="dk1"/>
                </a:solidFill>
                <a:latin typeface="Tw Cen MT" panose="020B0602020104020603" pitchFamily="34" charset="0"/>
                <a:ea typeface="Calibri"/>
                <a:cs typeface="Calibri"/>
                <a:sym typeface="Calibri"/>
              </a:rPr>
              <a:t>μRWELL</a:t>
            </a:r>
            <a:r>
              <a:rPr lang="en-US" sz="1600" i="0" u="none" strike="noStrike" cap="none" dirty="0">
                <a:solidFill>
                  <a:schemeClr val="dk1"/>
                </a:solidFill>
                <a:latin typeface="Tw Cen MT" panose="020B0602020104020603" pitchFamily="34" charset="0"/>
                <a:ea typeface="Calibri"/>
                <a:cs typeface="Calibri"/>
                <a:sym typeface="Calibri"/>
              </a:rPr>
              <a:t> as function of gas composition; in particular attempt to minimize CO</a:t>
            </a:r>
            <a:r>
              <a:rPr lang="en-US" sz="1600" i="0" u="none" strike="noStrike" cap="none" baseline="-25000" dirty="0">
                <a:solidFill>
                  <a:schemeClr val="dk1"/>
                </a:solidFill>
                <a:latin typeface="Tw Cen MT" panose="020B0602020104020603" pitchFamily="34" charset="0"/>
                <a:ea typeface="Calibri"/>
                <a:cs typeface="Calibri"/>
                <a:sym typeface="Calibri"/>
              </a:rPr>
              <a:t>2</a:t>
            </a:r>
            <a:r>
              <a:rPr lang="en-US" sz="1600" i="0" u="none" strike="noStrike" cap="none" dirty="0">
                <a:solidFill>
                  <a:schemeClr val="dk1"/>
                </a:solidFill>
                <a:latin typeface="Tw Cen MT" panose="020B0602020104020603" pitchFamily="34" charset="0"/>
                <a:ea typeface="Calibri"/>
                <a:cs typeface="Calibri"/>
                <a:sym typeface="Calibri"/>
              </a:rPr>
              <a:t> concentration.</a:t>
            </a:r>
            <a:endParaRPr sz="1600" i="0" u="none" strike="noStrike" cap="none" dirty="0">
              <a:solidFill>
                <a:schemeClr val="dk1"/>
              </a:solidFill>
              <a:latin typeface="Tw Cen MT" panose="020B0602020104020603" pitchFamily="34" charset="0"/>
              <a:ea typeface="Twentieth Century"/>
              <a:cs typeface="Twentieth Century"/>
              <a:sym typeface="Twentieth Century"/>
            </a:endParaRPr>
          </a:p>
        </p:txBody>
      </p:sp>
      <p:pic>
        <p:nvPicPr>
          <p:cNvPr id="166" name="Google Shape;166;p6"/>
          <p:cNvPicPr preferRelativeResize="0"/>
          <p:nvPr/>
        </p:nvPicPr>
        <p:blipFill rotWithShape="1">
          <a:blip r:embed="rId3">
            <a:alphaModFix/>
          </a:blip>
          <a:srcRect l="1539" r="49303" b="9866"/>
          <a:stretch/>
        </p:blipFill>
        <p:spPr>
          <a:xfrm>
            <a:off x="7359024" y="769463"/>
            <a:ext cx="4495017" cy="4908395"/>
          </a:xfrm>
          <a:prstGeom prst="rect">
            <a:avLst/>
          </a:prstGeom>
          <a:noFill/>
          <a:ln>
            <a:noFill/>
          </a:ln>
        </p:spPr>
      </p:pic>
      <p:sp>
        <p:nvSpPr>
          <p:cNvPr id="167" name="Google Shape;167;p6"/>
          <p:cNvSpPr txBox="1">
            <a:spLocks noGrp="1"/>
          </p:cNvSpPr>
          <p:nvPr>
            <p:ph type="body" idx="1"/>
          </p:nvPr>
        </p:nvSpPr>
        <p:spPr>
          <a:xfrm>
            <a:off x="512243" y="989371"/>
            <a:ext cx="6250507" cy="1051570"/>
          </a:xfrm>
          <a:prstGeom prst="rect">
            <a:avLst/>
          </a:prstGeom>
          <a:noFill/>
          <a:ln w="9525" cap="flat" cmpd="sng">
            <a:solidFill>
              <a:srgbClr val="00B0F0"/>
            </a:solidFill>
            <a:prstDash val="solid"/>
            <a:round/>
            <a:headEnd type="none" w="sm" len="sm"/>
            <a:tailEnd type="none" w="sm" len="sm"/>
          </a:ln>
        </p:spPr>
        <p:txBody>
          <a:bodyPr spcFirstLastPara="1" wrap="square" lIns="91425" tIns="45700" rIns="91425" bIns="45700" anchor="t" anchorCtr="0">
            <a:spAutoFit/>
          </a:bodyPr>
          <a:lstStyle/>
          <a:p>
            <a:pPr marL="228600" lvl="0" indent="-228600" algn="l" rtl="0">
              <a:lnSpc>
                <a:spcPct val="90000"/>
              </a:lnSpc>
              <a:spcBef>
                <a:spcPts val="0"/>
              </a:spcBef>
              <a:spcAft>
                <a:spcPts val="0"/>
              </a:spcAft>
              <a:buClr>
                <a:schemeClr val="dk1"/>
              </a:buClr>
              <a:buSzPts val="2000"/>
              <a:buChar char="•"/>
            </a:pPr>
            <a:r>
              <a:rPr lang="en-US" sz="2000" dirty="0">
                <a:latin typeface="Tw Cen MT" panose="020B0602020104020603" pitchFamily="34" charset="0"/>
                <a:ea typeface="Twentieth Century"/>
                <a:cs typeface="Twentieth Century"/>
                <a:sym typeface="Twentieth Century"/>
              </a:rPr>
              <a:t>A modern micro-pattern gas detector (MPGD) with single amplification stage</a:t>
            </a:r>
            <a:endParaRPr dirty="0">
              <a:latin typeface="Tw Cen MT" panose="020B0602020104020603" pitchFamily="34" charset="0"/>
            </a:endParaRPr>
          </a:p>
          <a:p>
            <a:pPr marL="228600" lvl="0" indent="-228600" algn="l" rtl="0">
              <a:lnSpc>
                <a:spcPct val="90000"/>
              </a:lnSpc>
              <a:spcBef>
                <a:spcPts val="1000"/>
              </a:spcBef>
              <a:spcAft>
                <a:spcPts val="0"/>
              </a:spcAft>
              <a:buClr>
                <a:schemeClr val="dk1"/>
              </a:buClr>
              <a:buSzPts val="2000"/>
              <a:buChar char="•"/>
            </a:pPr>
            <a:r>
              <a:rPr lang="en-US" sz="2000" dirty="0">
                <a:latin typeface="Tw Cen MT" panose="020B0602020104020603" pitchFamily="34" charset="0"/>
                <a:ea typeface="Twentieth Century"/>
                <a:cs typeface="Twentieth Century"/>
                <a:sym typeface="Twentieth Century"/>
              </a:rPr>
              <a:t>Currently proposed by IDEA experiment for muon system</a:t>
            </a:r>
            <a:endParaRPr dirty="0">
              <a:latin typeface="Tw Cen MT" panose="020B0602020104020603" pitchFamily="34" charset="0"/>
            </a:endParaRPr>
          </a:p>
        </p:txBody>
      </p:sp>
      <p:sp>
        <p:nvSpPr>
          <p:cNvPr id="168" name="Google Shape;168;p6"/>
          <p:cNvSpPr txBox="1"/>
          <p:nvPr/>
        </p:nvSpPr>
        <p:spPr>
          <a:xfrm>
            <a:off x="7359024" y="1009650"/>
            <a:ext cx="1018530"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Calibri"/>
                <a:ea typeface="Calibri"/>
                <a:cs typeface="Calibri"/>
                <a:sym typeface="Calibri"/>
              </a:rPr>
              <a:t>IDEA</a:t>
            </a:r>
            <a:endParaRPr dirty="0"/>
          </a:p>
          <a:p>
            <a:pPr marL="0" marR="0" lvl="0" indent="0" algn="l" rtl="0">
              <a:spcBef>
                <a:spcPts val="0"/>
              </a:spcBef>
              <a:spcAft>
                <a:spcPts val="0"/>
              </a:spcAft>
              <a:buNone/>
            </a:pPr>
            <a:r>
              <a:rPr lang="en-US" sz="1800" dirty="0">
                <a:solidFill>
                  <a:schemeClr val="dk1"/>
                </a:solidFill>
                <a:latin typeface="Calibri"/>
                <a:ea typeface="Calibri"/>
                <a:cs typeface="Calibri"/>
                <a:sym typeface="Calibri"/>
              </a:rPr>
              <a:t>Muon</a:t>
            </a:r>
            <a:endParaRPr dirty="0"/>
          </a:p>
          <a:p>
            <a:pPr marL="0" marR="0" lvl="0" indent="0" algn="l" rtl="0">
              <a:spcBef>
                <a:spcPts val="0"/>
              </a:spcBef>
              <a:spcAft>
                <a:spcPts val="0"/>
              </a:spcAft>
              <a:buNone/>
            </a:pPr>
            <a:r>
              <a:rPr lang="en-US" sz="1800" dirty="0">
                <a:solidFill>
                  <a:schemeClr val="dk1"/>
                </a:solidFill>
                <a:latin typeface="Calibri"/>
                <a:ea typeface="Calibri"/>
                <a:cs typeface="Calibri"/>
                <a:sym typeface="Calibri"/>
              </a:rPr>
              <a:t>system</a:t>
            </a:r>
            <a:endParaRPr dirty="0"/>
          </a:p>
        </p:txBody>
      </p:sp>
      <p:sp>
        <p:nvSpPr>
          <p:cNvPr id="169" name="Google Shape;169;p6"/>
          <p:cNvSpPr txBox="1"/>
          <p:nvPr/>
        </p:nvSpPr>
        <p:spPr>
          <a:xfrm>
            <a:off x="9271807" y="5717045"/>
            <a:ext cx="1808059"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dirty="0">
                <a:solidFill>
                  <a:schemeClr val="dk1"/>
                </a:solidFill>
                <a:latin typeface="Calibri"/>
                <a:ea typeface="Calibri"/>
                <a:cs typeface="Calibri"/>
                <a:sym typeface="Calibri"/>
              </a:rPr>
              <a:t>50cm x 50cm</a:t>
            </a:r>
            <a:endParaRPr dirty="0"/>
          </a:p>
          <a:p>
            <a:pPr marL="0" marR="0" lvl="0" indent="0" algn="ctr" rtl="0">
              <a:spcBef>
                <a:spcPts val="0"/>
              </a:spcBef>
              <a:spcAft>
                <a:spcPts val="0"/>
              </a:spcAft>
              <a:buNone/>
            </a:pPr>
            <a:r>
              <a:rPr lang="en-US" sz="1800" dirty="0" err="1">
                <a:solidFill>
                  <a:schemeClr val="dk1"/>
                </a:solidFill>
                <a:latin typeface="Calibri"/>
                <a:ea typeface="Calibri"/>
                <a:cs typeface="Calibri"/>
                <a:sym typeface="Calibri"/>
              </a:rPr>
              <a:t>μRWELL</a:t>
            </a:r>
            <a:r>
              <a:rPr lang="en-US" sz="1800" dirty="0">
                <a:solidFill>
                  <a:schemeClr val="dk1"/>
                </a:solidFill>
                <a:latin typeface="Calibri"/>
                <a:ea typeface="Calibri"/>
                <a:cs typeface="Calibri"/>
                <a:sym typeface="Calibri"/>
              </a:rPr>
              <a:t> modules</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312B3C54-7781-FE7B-9095-18BB3C2A2C10}"/>
              </a:ext>
            </a:extLst>
          </p:cNvPr>
          <p:cNvGraphicFramePr>
            <a:graphicFrameLocks noGrp="1"/>
          </p:cNvGraphicFramePr>
          <p:nvPr>
            <p:ph idx="1"/>
            <p:extLst>
              <p:ext uri="{D42A27DB-BD31-4B8C-83A1-F6EECF244321}">
                <p14:modId xmlns:p14="http://schemas.microsoft.com/office/powerpoint/2010/main" val="1332453867"/>
              </p:ext>
            </p:extLst>
          </p:nvPr>
        </p:nvGraphicFramePr>
        <p:xfrm>
          <a:off x="3711064" y="263309"/>
          <a:ext cx="3652010" cy="6534844"/>
        </p:xfrm>
        <a:graphic>
          <a:graphicData uri="http://schemas.openxmlformats.org/drawingml/2006/table">
            <a:tbl>
              <a:tblPr/>
              <a:tblGrid>
                <a:gridCol w="1848003">
                  <a:extLst>
                    <a:ext uri="{9D8B030D-6E8A-4147-A177-3AD203B41FA5}">
                      <a16:colId xmlns:a16="http://schemas.microsoft.com/office/drawing/2014/main" val="3922664531"/>
                    </a:ext>
                  </a:extLst>
                </a:gridCol>
                <a:gridCol w="1804007">
                  <a:extLst>
                    <a:ext uri="{9D8B030D-6E8A-4147-A177-3AD203B41FA5}">
                      <a16:colId xmlns:a16="http://schemas.microsoft.com/office/drawing/2014/main" val="3673710568"/>
                    </a:ext>
                  </a:extLst>
                </a:gridCol>
              </a:tblGrid>
              <a:tr h="157755">
                <a:tc>
                  <a:txBody>
                    <a:bodyPr/>
                    <a:lstStyle/>
                    <a:p>
                      <a:pPr>
                        <a:spcAft>
                          <a:spcPts val="0"/>
                        </a:spcAft>
                      </a:pPr>
                      <a:r>
                        <a:rPr lang="en-US" sz="600" i="1">
                          <a:solidFill>
                            <a:srgbClr val="555555"/>
                          </a:solidFill>
                          <a:effectLst/>
                          <a:latin typeface="Corbel" panose="020B0503020204020204" pitchFamily="34" charset="0"/>
                        </a:rPr>
                        <a:t>Abidi, Haider, BNL</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Janot, Patrick, CERN</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1811948374"/>
                  </a:ext>
                </a:extLst>
              </a:tr>
              <a:tr h="277516">
                <a:tc>
                  <a:txBody>
                    <a:bodyPr/>
                    <a:lstStyle/>
                    <a:p>
                      <a:pPr>
                        <a:spcAft>
                          <a:spcPts val="0"/>
                        </a:spcAft>
                      </a:pPr>
                      <a:r>
                        <a:rPr lang="en-US" sz="600" i="1">
                          <a:solidFill>
                            <a:srgbClr val="555555"/>
                          </a:solidFill>
                          <a:effectLst/>
                          <a:latin typeface="Corbel" panose="020B0503020204020204" pitchFamily="34" charset="0"/>
                        </a:rPr>
                        <a:t>Arnold, Hannah, Stony Brook Univ</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Li, Derun, DOE</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3707982654"/>
                  </a:ext>
                </a:extLst>
              </a:tr>
              <a:tr h="157755">
                <a:tc>
                  <a:txBody>
                    <a:bodyPr/>
                    <a:lstStyle/>
                    <a:p>
                      <a:pPr>
                        <a:spcAft>
                          <a:spcPts val="0"/>
                        </a:spcAft>
                      </a:pPr>
                      <a:r>
                        <a:rPr lang="en-US" sz="600" i="1">
                          <a:solidFill>
                            <a:srgbClr val="555555"/>
                          </a:solidFill>
                          <a:effectLst/>
                          <a:latin typeface="Corbel" panose="020B0503020204020204" pitchFamily="34" charset="0"/>
                        </a:rPr>
                        <a:t>Bafia, Daniel, FNAL</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Lipeles, Elliot, UPenn</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3547170394"/>
                  </a:ext>
                </a:extLst>
              </a:tr>
              <a:tr h="157755">
                <a:tc>
                  <a:txBody>
                    <a:bodyPr/>
                    <a:lstStyle/>
                    <a:p>
                      <a:pPr>
                        <a:spcAft>
                          <a:spcPts val="0"/>
                        </a:spcAft>
                      </a:pPr>
                      <a:r>
                        <a:rPr lang="en-US" sz="600" i="1">
                          <a:solidFill>
                            <a:srgbClr val="555555"/>
                          </a:solidFill>
                          <a:effectLst/>
                          <a:latin typeface="Corbel" panose="020B0503020204020204" pitchFamily="34" charset="0"/>
                        </a:rPr>
                        <a:t>Bai, Mei, SLAC</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Lykken, Joseph, FNAL</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2393240066"/>
                  </a:ext>
                </a:extLst>
              </a:tr>
              <a:tr h="277516">
                <a:tc>
                  <a:txBody>
                    <a:bodyPr/>
                    <a:lstStyle/>
                    <a:p>
                      <a:pPr>
                        <a:spcAft>
                          <a:spcPts val="0"/>
                        </a:spcAft>
                      </a:pPr>
                      <a:r>
                        <a:rPr lang="en-US" sz="600" i="1">
                          <a:solidFill>
                            <a:srgbClr val="555555"/>
                          </a:solidFill>
                          <a:effectLst/>
                          <a:latin typeface="Corbel" panose="020B0503020204020204" pitchFamily="34" charset="0"/>
                        </a:rPr>
                        <a:t>Barish, Barry, CalTech</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dirty="0">
                          <a:solidFill>
                            <a:srgbClr val="555555"/>
                          </a:solidFill>
                          <a:effectLst/>
                          <a:latin typeface="Corbel" panose="020B0503020204020204" pitchFamily="34" charset="0"/>
                        </a:rPr>
                        <a:t>Madrid, Christopher, Texas Tech</a:t>
                      </a:r>
                      <a:endParaRPr lang="en-US" sz="600" dirty="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3572406684"/>
                  </a:ext>
                </a:extLst>
              </a:tr>
              <a:tr h="277516">
                <a:tc>
                  <a:txBody>
                    <a:bodyPr/>
                    <a:lstStyle/>
                    <a:p>
                      <a:pPr>
                        <a:spcAft>
                          <a:spcPts val="0"/>
                        </a:spcAft>
                      </a:pPr>
                      <a:r>
                        <a:rPr lang="en-US" sz="600" i="1" dirty="0" err="1">
                          <a:solidFill>
                            <a:srgbClr val="555555"/>
                          </a:solidFill>
                          <a:effectLst/>
                          <a:latin typeface="Corbel" panose="020B0503020204020204" pitchFamily="34" charset="0"/>
                        </a:rPr>
                        <a:t>Bauerdick</a:t>
                      </a:r>
                      <a:r>
                        <a:rPr lang="en-US" sz="600" i="1" dirty="0">
                          <a:solidFill>
                            <a:srgbClr val="555555"/>
                          </a:solidFill>
                          <a:effectLst/>
                          <a:latin typeface="Corbel" panose="020B0503020204020204" pitchFamily="34" charset="0"/>
                        </a:rPr>
                        <a:t>, Lothar, FNAL</a:t>
                      </a:r>
                      <a:endParaRPr lang="en-US" sz="600" dirty="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Nakada, Tatsuya, EPFL</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2849165035"/>
                  </a:ext>
                </a:extLst>
              </a:tr>
              <a:tr h="277516">
                <a:tc>
                  <a:txBody>
                    <a:bodyPr/>
                    <a:lstStyle/>
                    <a:p>
                      <a:pPr>
                        <a:spcAft>
                          <a:spcPts val="0"/>
                        </a:spcAft>
                      </a:pPr>
                      <a:r>
                        <a:rPr lang="en-US" sz="600" i="1">
                          <a:solidFill>
                            <a:srgbClr val="555555"/>
                          </a:solidFill>
                          <a:effectLst/>
                          <a:latin typeface="Corbel" panose="020B0503020204020204" pitchFamily="34" charset="0"/>
                        </a:rPr>
                        <a:t>Bee, Chris, Stony Brook Univ</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Paramonov, Alexander, ANL</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760291117"/>
                  </a:ext>
                </a:extLst>
              </a:tr>
              <a:tr h="277516">
                <a:tc>
                  <a:txBody>
                    <a:bodyPr/>
                    <a:lstStyle/>
                    <a:p>
                      <a:pPr>
                        <a:spcAft>
                          <a:spcPts val="0"/>
                        </a:spcAft>
                      </a:pPr>
                      <a:r>
                        <a:rPr lang="en-US" sz="600" i="1">
                          <a:solidFill>
                            <a:srgbClr val="555555"/>
                          </a:solidFill>
                          <a:effectLst/>
                          <a:latin typeface="Corbel" panose="020B0503020204020204" pitchFamily="34" charset="0"/>
                        </a:rPr>
                        <a:t>Begel, Michael, BNL</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Passarelli, Donato, FNAL</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2518785925"/>
                  </a:ext>
                </a:extLst>
              </a:tr>
              <a:tr h="277516">
                <a:tc>
                  <a:txBody>
                    <a:bodyPr/>
                    <a:lstStyle/>
                    <a:p>
                      <a:pPr>
                        <a:spcAft>
                          <a:spcPts val="0"/>
                        </a:spcAft>
                      </a:pPr>
                      <a:r>
                        <a:rPr lang="en-US" sz="600" i="1">
                          <a:solidFill>
                            <a:srgbClr val="555555"/>
                          </a:solidFill>
                          <a:effectLst/>
                          <a:latin typeface="Corbel" panose="020B0503020204020204" pitchFamily="34" charset="0"/>
                        </a:rPr>
                        <a:t>Belomestnykh, Sergey, FNAL</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Patterson, Ritchie, Cornell Univ</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3679461563"/>
                  </a:ext>
                </a:extLst>
              </a:tr>
              <a:tr h="157755">
                <a:tc>
                  <a:txBody>
                    <a:bodyPr/>
                    <a:lstStyle/>
                    <a:p>
                      <a:pPr>
                        <a:spcAft>
                          <a:spcPts val="0"/>
                        </a:spcAft>
                      </a:pPr>
                      <a:r>
                        <a:rPr lang="en-US" sz="600" i="1">
                          <a:solidFill>
                            <a:srgbClr val="555555"/>
                          </a:solidFill>
                          <a:effectLst/>
                          <a:latin typeface="Corbel" panose="020B0503020204020204" pitchFamily="34" charset="0"/>
                        </a:rPr>
                        <a:t>Bendavid, Josh, MIT</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Patwa, Abid, DOE</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282151389"/>
                  </a:ext>
                </a:extLst>
              </a:tr>
              <a:tr h="157755">
                <a:tc>
                  <a:txBody>
                    <a:bodyPr/>
                    <a:lstStyle/>
                    <a:p>
                      <a:pPr>
                        <a:spcAft>
                          <a:spcPts val="0"/>
                        </a:spcAft>
                      </a:pPr>
                      <a:r>
                        <a:rPr lang="en-US" sz="600" i="1">
                          <a:solidFill>
                            <a:srgbClr val="555555"/>
                          </a:solidFill>
                          <a:effectLst/>
                          <a:latin typeface="Corbel" panose="020B0503020204020204" pitchFamily="34" charset="0"/>
                        </a:rPr>
                        <a:t>Canepa, Anadi, FNAL</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Paus, Christoph, MIT</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2360784826"/>
                  </a:ext>
                </a:extLst>
              </a:tr>
              <a:tr h="157755">
                <a:tc>
                  <a:txBody>
                    <a:bodyPr/>
                    <a:lstStyle/>
                    <a:p>
                      <a:pPr>
                        <a:spcAft>
                          <a:spcPts val="0"/>
                        </a:spcAft>
                      </a:pPr>
                      <a:r>
                        <a:rPr lang="en-US" sz="600" i="1">
                          <a:solidFill>
                            <a:srgbClr val="555555"/>
                          </a:solidFill>
                          <a:effectLst/>
                          <a:latin typeface="Corbel" panose="020B0503020204020204" pitchFamily="34" charset="0"/>
                        </a:rPr>
                        <a:t>Dawson, Sally, BNL</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Pilat, Fulvia, ORNL</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1030058001"/>
                  </a:ext>
                </a:extLst>
              </a:tr>
              <a:tr h="277516">
                <a:tc>
                  <a:txBody>
                    <a:bodyPr/>
                    <a:lstStyle/>
                    <a:p>
                      <a:pPr>
                        <a:spcAft>
                          <a:spcPts val="0"/>
                        </a:spcAft>
                      </a:pPr>
                      <a:r>
                        <a:rPr lang="en-US" sz="600" i="1">
                          <a:solidFill>
                            <a:srgbClr val="555555"/>
                          </a:solidFill>
                          <a:effectLst/>
                          <a:latin typeface="Corbel" panose="020B0503020204020204" pitchFamily="34" charset="0"/>
                        </a:rPr>
                        <a:t>Demarteau, Marcel, ORNL</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Posen, Sam, FNAL</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2638401372"/>
                  </a:ext>
                </a:extLst>
              </a:tr>
              <a:tr h="277516">
                <a:tc>
                  <a:txBody>
                    <a:bodyPr/>
                    <a:lstStyle/>
                    <a:p>
                      <a:pPr>
                        <a:spcAft>
                          <a:spcPts val="0"/>
                        </a:spcAft>
                      </a:pPr>
                      <a:r>
                        <a:rPr lang="en-US" sz="600" i="1">
                          <a:solidFill>
                            <a:srgbClr val="555555"/>
                          </a:solidFill>
                          <a:effectLst/>
                          <a:latin typeface="Corbel" panose="020B0503020204020204" pitchFamily="34" charset="0"/>
                        </a:rPr>
                        <a:t>Denisov, Dmitri, BNL</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Rajagopalan, Srini, BNL</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341253820"/>
                  </a:ext>
                </a:extLst>
              </a:tr>
              <a:tr h="277516">
                <a:tc>
                  <a:txBody>
                    <a:bodyPr/>
                    <a:lstStyle/>
                    <a:p>
                      <a:pPr>
                        <a:spcAft>
                          <a:spcPts val="0"/>
                        </a:spcAft>
                      </a:pPr>
                      <a:r>
                        <a:rPr lang="en-US" sz="600" i="1">
                          <a:solidFill>
                            <a:srgbClr val="555555"/>
                          </a:solidFill>
                          <a:effectLst/>
                          <a:latin typeface="Corbel" panose="020B0503020204020204" pitchFamily="34" charset="0"/>
                        </a:rPr>
                        <a:t>Eno, Sarah, Univ of Maryland</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Raubenheimer, Tor, SLAC</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706561478"/>
                  </a:ext>
                </a:extLst>
              </a:tr>
              <a:tr h="277516">
                <a:tc>
                  <a:txBody>
                    <a:bodyPr/>
                    <a:lstStyle/>
                    <a:p>
                      <a:pPr>
                        <a:spcAft>
                          <a:spcPts val="0"/>
                        </a:spcAft>
                      </a:pPr>
                      <a:r>
                        <a:rPr lang="en-US" sz="600" i="1">
                          <a:solidFill>
                            <a:srgbClr val="555555"/>
                          </a:solidFill>
                          <a:effectLst/>
                          <a:latin typeface="Corbel" panose="020B0503020204020204" pitchFamily="34" charset="0"/>
                        </a:rPr>
                        <a:t>Fischer, Wolfram, BNL</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Reina, Laura, Florida State</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150157182"/>
                  </a:ext>
                </a:extLst>
              </a:tr>
              <a:tr h="277516">
                <a:tc>
                  <a:txBody>
                    <a:bodyPr/>
                    <a:lstStyle/>
                    <a:p>
                      <a:pPr>
                        <a:spcAft>
                          <a:spcPts val="0"/>
                        </a:spcAft>
                      </a:pPr>
                      <a:r>
                        <a:rPr lang="en-US" sz="600" i="1">
                          <a:solidFill>
                            <a:srgbClr val="555555"/>
                          </a:solidFill>
                          <a:effectLst/>
                          <a:latin typeface="Corbel" panose="020B0503020204020204" pitchFamily="34" charset="0"/>
                        </a:rPr>
                        <a:t>Geddes, Cameron, LBNL</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Reynolds, Elliot, Univ of Kansas</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3332397909"/>
                  </a:ext>
                </a:extLst>
              </a:tr>
              <a:tr h="277516">
                <a:tc>
                  <a:txBody>
                    <a:bodyPr/>
                    <a:lstStyle/>
                    <a:p>
                      <a:pPr>
                        <a:spcAft>
                          <a:spcPts val="0"/>
                        </a:spcAft>
                      </a:pPr>
                      <a:r>
                        <a:rPr lang="en-US" sz="600" i="1">
                          <a:solidFill>
                            <a:srgbClr val="555555"/>
                          </a:solidFill>
                          <a:effectLst/>
                          <a:latin typeface="Corbel" panose="020B0503020204020204" pitchFamily="34" charset="0"/>
                        </a:rPr>
                        <a:t>Gessner, Spencer, SLAC</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Seryi, Andrei, JLab</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526661844"/>
                  </a:ext>
                </a:extLst>
              </a:tr>
              <a:tr h="157755">
                <a:tc>
                  <a:txBody>
                    <a:bodyPr/>
                    <a:lstStyle/>
                    <a:p>
                      <a:pPr>
                        <a:spcAft>
                          <a:spcPts val="0"/>
                        </a:spcAft>
                      </a:pPr>
                      <a:r>
                        <a:rPr lang="en-US" sz="600" i="1">
                          <a:solidFill>
                            <a:srgbClr val="555555"/>
                          </a:solidFill>
                          <a:effectLst/>
                          <a:latin typeface="Corbel" panose="020B0503020204020204" pitchFamily="34" charset="0"/>
                        </a:rPr>
                        <a:t>Gonski, Julia, SLAC</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Shank, James, NSF</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3203470693"/>
                  </a:ext>
                </a:extLst>
              </a:tr>
              <a:tr h="277516">
                <a:tc>
                  <a:txBody>
                    <a:bodyPr/>
                    <a:lstStyle/>
                    <a:p>
                      <a:pPr>
                        <a:spcAft>
                          <a:spcPts val="0"/>
                        </a:spcAft>
                      </a:pPr>
                      <a:r>
                        <a:rPr lang="en-US" sz="600" i="1">
                          <a:solidFill>
                            <a:srgbClr val="555555"/>
                          </a:solidFill>
                          <a:effectLst/>
                          <a:latin typeface="Corbel" panose="020B0503020204020204" pitchFamily="34" charset="0"/>
                        </a:rPr>
                        <a:t>Gordon, Howard, BNL</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Tuts, Michael, Columbia Univ</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4077808469"/>
                  </a:ext>
                </a:extLst>
              </a:tr>
              <a:tr h="277516">
                <a:tc>
                  <a:txBody>
                    <a:bodyPr/>
                    <a:lstStyle/>
                    <a:p>
                      <a:pPr>
                        <a:spcAft>
                          <a:spcPts val="0"/>
                        </a:spcAft>
                      </a:pPr>
                      <a:r>
                        <a:rPr lang="en-US" sz="600" i="1" dirty="0" err="1">
                          <a:solidFill>
                            <a:srgbClr val="555555"/>
                          </a:solidFill>
                          <a:effectLst/>
                          <a:latin typeface="Corbel" panose="020B0503020204020204" pitchFamily="34" charset="0"/>
                        </a:rPr>
                        <a:t>Gourlay</a:t>
                      </a:r>
                      <a:r>
                        <a:rPr lang="en-US" sz="600" i="1" dirty="0">
                          <a:solidFill>
                            <a:srgbClr val="555555"/>
                          </a:solidFill>
                          <a:effectLst/>
                          <a:latin typeface="Corbel" panose="020B0503020204020204" pitchFamily="34" charset="0"/>
                        </a:rPr>
                        <a:t>, Stephen, FNAL</a:t>
                      </a:r>
                      <a:endParaRPr lang="en-US" sz="600" dirty="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Vay, Jean-Luc, LBNL</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3950707768"/>
                  </a:ext>
                </a:extLst>
              </a:tr>
              <a:tr h="277516">
                <a:tc>
                  <a:txBody>
                    <a:bodyPr/>
                    <a:lstStyle/>
                    <a:p>
                      <a:pPr>
                        <a:spcAft>
                          <a:spcPts val="0"/>
                        </a:spcAft>
                      </a:pPr>
                      <a:r>
                        <a:rPr lang="en-US" sz="600" i="1">
                          <a:solidFill>
                            <a:srgbClr val="555555"/>
                          </a:solidFill>
                          <a:effectLst/>
                          <a:latin typeface="Corbel" panose="020B0503020204020204" pitchFamily="34" charset="0"/>
                        </a:rPr>
                        <a:t>Grannis, Paul, Stony Brook Univ</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Vernieri, Caterina, SLAC</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4288956668"/>
                  </a:ext>
                </a:extLst>
              </a:tr>
              <a:tr h="277516">
                <a:tc>
                  <a:txBody>
                    <a:bodyPr/>
                    <a:lstStyle/>
                    <a:p>
                      <a:pPr>
                        <a:spcAft>
                          <a:spcPts val="0"/>
                        </a:spcAft>
                      </a:pPr>
                      <a:r>
                        <a:rPr lang="en-US" sz="600" i="1">
                          <a:solidFill>
                            <a:srgbClr val="555555"/>
                          </a:solidFill>
                          <a:effectLst/>
                          <a:latin typeface="Corbel" panose="020B0503020204020204" pitchFamily="34" charset="0"/>
                        </a:rPr>
                        <a:t>Haber, Carl, LBNL</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Yoshida, Rikutaro, ANL</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3506127848"/>
                  </a:ext>
                </a:extLst>
              </a:tr>
              <a:tr h="277516">
                <a:tc>
                  <a:txBody>
                    <a:bodyPr/>
                    <a:lstStyle/>
                    <a:p>
                      <a:pPr>
                        <a:spcAft>
                          <a:spcPts val="0"/>
                        </a:spcAft>
                      </a:pPr>
                      <a:r>
                        <a:rPr lang="en-US" sz="600" i="1">
                          <a:solidFill>
                            <a:srgbClr val="555555"/>
                          </a:solidFill>
                          <a:effectLst/>
                          <a:latin typeface="Corbel" panose="020B0503020204020204" pitchFamily="34" charset="0"/>
                        </a:rPr>
                        <a:t>Hirosky, Robert, Univ of Virginia</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Zhou, Bing, Univ of Michigan</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2948286184"/>
                  </a:ext>
                </a:extLst>
              </a:tr>
              <a:tr h="277516">
                <a:tc>
                  <a:txBody>
                    <a:bodyPr/>
                    <a:lstStyle/>
                    <a:p>
                      <a:pPr>
                        <a:spcAft>
                          <a:spcPts val="0"/>
                        </a:spcAft>
                      </a:pPr>
                      <a:r>
                        <a:rPr lang="en-US" sz="600" i="1">
                          <a:solidFill>
                            <a:srgbClr val="555555"/>
                          </a:solidFill>
                          <a:effectLst/>
                          <a:latin typeface="Corbel" panose="020B0503020204020204" pitchFamily="34" charset="0"/>
                        </a:rPr>
                        <a:t>Hirschauer, James, FNAL</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Zimmermann, Frank, CERN</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3885247229"/>
                  </a:ext>
                </a:extLst>
              </a:tr>
              <a:tr h="277516">
                <a:tc>
                  <a:txBody>
                    <a:bodyPr/>
                    <a:lstStyle/>
                    <a:p>
                      <a:pPr>
                        <a:spcAft>
                          <a:spcPts val="0"/>
                        </a:spcAft>
                      </a:pPr>
                      <a:r>
                        <a:rPr lang="en-US" sz="600" i="1">
                          <a:solidFill>
                            <a:srgbClr val="555555"/>
                          </a:solidFill>
                          <a:effectLst/>
                          <a:latin typeface="Corbel" panose="020B0503020204020204" pitchFamily="34" charset="0"/>
                        </a:rPr>
                        <a:t>Hobbs, John, Stony Brook Univ</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a:solidFill>
                            <a:srgbClr val="555555"/>
                          </a:solidFill>
                          <a:effectLst/>
                          <a:latin typeface="Corbel" panose="020B0503020204020204" pitchFamily="34" charset="0"/>
                        </a:rPr>
                        <a:t> </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4030423878"/>
                  </a:ext>
                </a:extLst>
              </a:tr>
              <a:tr h="157755">
                <a:tc>
                  <a:txBody>
                    <a:bodyPr/>
                    <a:lstStyle/>
                    <a:p>
                      <a:pPr>
                        <a:spcAft>
                          <a:spcPts val="0"/>
                        </a:spcAft>
                      </a:pPr>
                      <a:r>
                        <a:rPr lang="en-US" sz="600" i="1">
                          <a:solidFill>
                            <a:srgbClr val="555555"/>
                          </a:solidFill>
                          <a:effectLst/>
                          <a:latin typeface="Corbel" panose="020B0503020204020204" pitchFamily="34" charset="0"/>
                        </a:rPr>
                        <a:t>Jakobs, Karl, Freiburg</a:t>
                      </a:r>
                      <a:endParaRPr lang="en-US" sz="600">
                        <a:solidFill>
                          <a:srgbClr val="555555"/>
                        </a:solidFill>
                        <a:effectLst/>
                      </a:endParaRPr>
                    </a:p>
                  </a:txBody>
                  <a:tcPr marL="21757" marR="21757" marT="14504" marB="14504" anchor="ctr">
                    <a:lnL>
                      <a:noFill/>
                    </a:lnL>
                    <a:lnR>
                      <a:noFill/>
                    </a:lnR>
                    <a:lnT>
                      <a:noFill/>
                    </a:lnT>
                    <a:lnB>
                      <a:noFill/>
                    </a:lnB>
                    <a:solidFill>
                      <a:srgbClr val="FFFFFF"/>
                    </a:solidFill>
                  </a:tcPr>
                </a:tc>
                <a:tc>
                  <a:txBody>
                    <a:bodyPr/>
                    <a:lstStyle/>
                    <a:p>
                      <a:pPr>
                        <a:spcAft>
                          <a:spcPts val="0"/>
                        </a:spcAft>
                      </a:pPr>
                      <a:r>
                        <a:rPr lang="en-US" sz="600" i="1" dirty="0">
                          <a:solidFill>
                            <a:srgbClr val="555555"/>
                          </a:solidFill>
                          <a:effectLst/>
                          <a:latin typeface="Corbel" panose="020B0503020204020204" pitchFamily="34" charset="0"/>
                        </a:rPr>
                        <a:t> </a:t>
                      </a:r>
                      <a:endParaRPr lang="en-US" sz="600" dirty="0">
                        <a:solidFill>
                          <a:srgbClr val="555555"/>
                        </a:solidFill>
                        <a:effectLst/>
                      </a:endParaRPr>
                    </a:p>
                  </a:txBody>
                  <a:tcPr marL="21757" marR="21757" marT="14504" marB="14504" anchor="ctr">
                    <a:lnL>
                      <a:noFill/>
                    </a:lnL>
                    <a:lnR>
                      <a:noFill/>
                    </a:lnR>
                    <a:lnT>
                      <a:noFill/>
                    </a:lnT>
                    <a:lnB>
                      <a:noFill/>
                    </a:lnB>
                    <a:solidFill>
                      <a:srgbClr val="FFFFFF"/>
                    </a:solidFill>
                  </a:tcPr>
                </a:tc>
                <a:extLst>
                  <a:ext uri="{0D108BD9-81ED-4DB2-BD59-A6C34878D82A}">
                    <a16:rowId xmlns:a16="http://schemas.microsoft.com/office/drawing/2014/main" val="1897536664"/>
                  </a:ext>
                </a:extLst>
              </a:tr>
            </a:tbl>
          </a:graphicData>
        </a:graphic>
      </p:graphicFrame>
      <p:graphicFrame>
        <p:nvGraphicFramePr>
          <p:cNvPr id="7" name="Content Placeholder 3">
            <a:extLst>
              <a:ext uri="{FF2B5EF4-FFF2-40B4-BE49-F238E27FC236}">
                <a16:creationId xmlns:a16="http://schemas.microsoft.com/office/drawing/2014/main" id="{012B6A78-BBA0-F121-8F86-1EE7BB2C4F8B}"/>
              </a:ext>
            </a:extLst>
          </p:cNvPr>
          <p:cNvGraphicFramePr>
            <a:graphicFrameLocks/>
          </p:cNvGraphicFramePr>
          <p:nvPr>
            <p:extLst>
              <p:ext uri="{D42A27DB-BD31-4B8C-83A1-F6EECF244321}">
                <p14:modId xmlns:p14="http://schemas.microsoft.com/office/powerpoint/2010/main" val="1694365992"/>
              </p:ext>
            </p:extLst>
          </p:nvPr>
        </p:nvGraphicFramePr>
        <p:xfrm>
          <a:off x="8458631" y="561980"/>
          <a:ext cx="2377855" cy="4368516"/>
        </p:xfrm>
        <a:graphic>
          <a:graphicData uri="http://schemas.openxmlformats.org/drawingml/2006/table">
            <a:tbl>
              <a:tblPr/>
              <a:tblGrid>
                <a:gridCol w="2377855">
                  <a:extLst>
                    <a:ext uri="{9D8B030D-6E8A-4147-A177-3AD203B41FA5}">
                      <a16:colId xmlns:a16="http://schemas.microsoft.com/office/drawing/2014/main" val="794558022"/>
                    </a:ext>
                  </a:extLst>
                </a:gridCol>
              </a:tblGrid>
              <a:tr h="342240">
                <a:tc>
                  <a:txBody>
                    <a:bodyPr/>
                    <a:lstStyle/>
                    <a:p>
                      <a:pPr>
                        <a:spcAft>
                          <a:spcPts val="0"/>
                        </a:spcAft>
                      </a:pPr>
                      <a:r>
                        <a:rPr lang="en-US" sz="1000" i="1" dirty="0">
                          <a:solidFill>
                            <a:srgbClr val="555555"/>
                          </a:solidFill>
                          <a:effectLst/>
                          <a:latin typeface="Corbel" panose="020B0503020204020204" pitchFamily="34" charset="0"/>
                        </a:rPr>
                        <a:t>Benedikt, Michael, CERN</a:t>
                      </a:r>
                      <a:endParaRPr lang="en-US" sz="1000" dirty="0">
                        <a:solidFill>
                          <a:srgbClr val="555555"/>
                        </a:solidFill>
                        <a:effectLst/>
                      </a:endParaRPr>
                    </a:p>
                  </a:txBody>
                  <a:tcPr marL="36669" marR="36669" marT="24446" marB="24446" anchor="ctr">
                    <a:lnL>
                      <a:noFill/>
                    </a:lnL>
                    <a:lnR>
                      <a:noFill/>
                    </a:lnR>
                    <a:lnT>
                      <a:noFill/>
                    </a:lnT>
                    <a:lnB>
                      <a:noFill/>
                    </a:lnB>
                    <a:solidFill>
                      <a:srgbClr val="FFFFFF"/>
                    </a:solidFill>
                  </a:tcPr>
                </a:tc>
                <a:extLst>
                  <a:ext uri="{0D108BD9-81ED-4DB2-BD59-A6C34878D82A}">
                    <a16:rowId xmlns:a16="http://schemas.microsoft.com/office/drawing/2014/main" val="3253141153"/>
                  </a:ext>
                </a:extLst>
              </a:tr>
              <a:tr h="342240">
                <a:tc>
                  <a:txBody>
                    <a:bodyPr/>
                    <a:lstStyle/>
                    <a:p>
                      <a:pPr>
                        <a:spcAft>
                          <a:spcPts val="0"/>
                        </a:spcAft>
                      </a:pPr>
                      <a:r>
                        <a:rPr lang="en-US" sz="1000" i="1">
                          <a:solidFill>
                            <a:srgbClr val="555555"/>
                          </a:solidFill>
                          <a:effectLst/>
                          <a:latin typeface="Corbel" panose="020B0503020204020204" pitchFamily="34" charset="0"/>
                        </a:rPr>
                        <a:t>Burkett, Kevin, FNAL</a:t>
                      </a:r>
                      <a:endParaRPr lang="en-US" sz="1000">
                        <a:solidFill>
                          <a:srgbClr val="555555"/>
                        </a:solidFill>
                        <a:effectLst/>
                      </a:endParaRPr>
                    </a:p>
                  </a:txBody>
                  <a:tcPr marL="36669" marR="36669" marT="24446" marB="24446" anchor="ctr">
                    <a:lnL>
                      <a:noFill/>
                    </a:lnL>
                    <a:lnR>
                      <a:noFill/>
                    </a:lnR>
                    <a:lnT>
                      <a:noFill/>
                    </a:lnT>
                    <a:lnB>
                      <a:noFill/>
                    </a:lnB>
                    <a:solidFill>
                      <a:srgbClr val="FFFFFF"/>
                    </a:solidFill>
                  </a:tcPr>
                </a:tc>
                <a:extLst>
                  <a:ext uri="{0D108BD9-81ED-4DB2-BD59-A6C34878D82A}">
                    <a16:rowId xmlns:a16="http://schemas.microsoft.com/office/drawing/2014/main" val="109497517"/>
                  </a:ext>
                </a:extLst>
              </a:tr>
              <a:tr h="342240">
                <a:tc>
                  <a:txBody>
                    <a:bodyPr/>
                    <a:lstStyle/>
                    <a:p>
                      <a:pPr>
                        <a:spcAft>
                          <a:spcPts val="0"/>
                        </a:spcAft>
                      </a:pPr>
                      <a:r>
                        <a:rPr lang="en-US" sz="1000" i="1">
                          <a:solidFill>
                            <a:srgbClr val="555555"/>
                          </a:solidFill>
                          <a:effectLst/>
                          <a:latin typeface="Corbel" panose="020B0503020204020204" pitchFamily="34" charset="0"/>
                        </a:rPr>
                        <a:t>Cairo, Valentina, CERN</a:t>
                      </a:r>
                      <a:endParaRPr lang="en-US" sz="1000">
                        <a:solidFill>
                          <a:srgbClr val="555555"/>
                        </a:solidFill>
                        <a:effectLst/>
                      </a:endParaRPr>
                    </a:p>
                  </a:txBody>
                  <a:tcPr marL="36669" marR="36669" marT="24446" marB="24446" anchor="ctr">
                    <a:lnL>
                      <a:noFill/>
                    </a:lnL>
                    <a:lnR>
                      <a:noFill/>
                    </a:lnR>
                    <a:lnT>
                      <a:noFill/>
                    </a:lnT>
                    <a:lnB>
                      <a:noFill/>
                    </a:lnB>
                    <a:solidFill>
                      <a:srgbClr val="FFFFFF"/>
                    </a:solidFill>
                  </a:tcPr>
                </a:tc>
                <a:extLst>
                  <a:ext uri="{0D108BD9-81ED-4DB2-BD59-A6C34878D82A}">
                    <a16:rowId xmlns:a16="http://schemas.microsoft.com/office/drawing/2014/main" val="3909011736"/>
                  </a:ext>
                </a:extLst>
              </a:tr>
              <a:tr h="342240">
                <a:tc>
                  <a:txBody>
                    <a:bodyPr/>
                    <a:lstStyle/>
                    <a:p>
                      <a:pPr>
                        <a:spcAft>
                          <a:spcPts val="0"/>
                        </a:spcAft>
                      </a:pPr>
                      <a:r>
                        <a:rPr lang="en-US" sz="1000" i="1">
                          <a:solidFill>
                            <a:srgbClr val="555555"/>
                          </a:solidFill>
                          <a:effectLst/>
                          <a:latin typeface="Corbel" panose="020B0503020204020204" pitchFamily="34" charset="0"/>
                        </a:rPr>
                        <a:t>Grojean, Christophe, DESY</a:t>
                      </a:r>
                      <a:endParaRPr lang="en-US" sz="1000">
                        <a:solidFill>
                          <a:srgbClr val="555555"/>
                        </a:solidFill>
                        <a:effectLst/>
                      </a:endParaRPr>
                    </a:p>
                  </a:txBody>
                  <a:tcPr marL="36669" marR="36669" marT="24446" marB="24446" anchor="ctr">
                    <a:lnL>
                      <a:noFill/>
                    </a:lnL>
                    <a:lnR>
                      <a:noFill/>
                    </a:lnR>
                    <a:lnT>
                      <a:noFill/>
                    </a:lnT>
                    <a:lnB>
                      <a:noFill/>
                    </a:lnB>
                    <a:solidFill>
                      <a:srgbClr val="FFFFFF"/>
                    </a:solidFill>
                  </a:tcPr>
                </a:tc>
                <a:extLst>
                  <a:ext uri="{0D108BD9-81ED-4DB2-BD59-A6C34878D82A}">
                    <a16:rowId xmlns:a16="http://schemas.microsoft.com/office/drawing/2014/main" val="150076156"/>
                  </a:ext>
                </a:extLst>
              </a:tr>
              <a:tr h="342240">
                <a:tc>
                  <a:txBody>
                    <a:bodyPr/>
                    <a:lstStyle/>
                    <a:p>
                      <a:pPr>
                        <a:spcAft>
                          <a:spcPts val="0"/>
                        </a:spcAft>
                      </a:pPr>
                      <a:r>
                        <a:rPr lang="en-US" sz="1000" i="1">
                          <a:solidFill>
                            <a:srgbClr val="555555"/>
                          </a:solidFill>
                          <a:effectLst/>
                          <a:latin typeface="Corbel" panose="020B0503020204020204" pitchFamily="34" charset="0"/>
                        </a:rPr>
                        <a:t>Hance, Michael, UCSC</a:t>
                      </a:r>
                      <a:endParaRPr lang="en-US" sz="1000">
                        <a:solidFill>
                          <a:srgbClr val="555555"/>
                        </a:solidFill>
                        <a:effectLst/>
                      </a:endParaRPr>
                    </a:p>
                  </a:txBody>
                  <a:tcPr marL="36669" marR="36669" marT="24446" marB="24446" anchor="ctr">
                    <a:lnL>
                      <a:noFill/>
                    </a:lnL>
                    <a:lnR>
                      <a:noFill/>
                    </a:lnR>
                    <a:lnT>
                      <a:noFill/>
                    </a:lnT>
                    <a:lnB>
                      <a:noFill/>
                    </a:lnB>
                    <a:solidFill>
                      <a:srgbClr val="FFFFFF"/>
                    </a:solidFill>
                  </a:tcPr>
                </a:tc>
                <a:extLst>
                  <a:ext uri="{0D108BD9-81ED-4DB2-BD59-A6C34878D82A}">
                    <a16:rowId xmlns:a16="http://schemas.microsoft.com/office/drawing/2014/main" val="1502414400"/>
                  </a:ext>
                </a:extLst>
              </a:tr>
              <a:tr h="342240">
                <a:tc>
                  <a:txBody>
                    <a:bodyPr/>
                    <a:lstStyle/>
                    <a:p>
                      <a:pPr>
                        <a:spcAft>
                          <a:spcPts val="0"/>
                        </a:spcAft>
                      </a:pPr>
                      <a:r>
                        <a:rPr lang="en-US" sz="1000" i="1">
                          <a:solidFill>
                            <a:srgbClr val="555555"/>
                          </a:solidFill>
                          <a:effectLst/>
                          <a:latin typeface="Corbel" panose="020B0503020204020204" pitchFamily="34" charset="0"/>
                        </a:rPr>
                        <a:t>Liepe, Matthias, Cornell Univ</a:t>
                      </a:r>
                      <a:endParaRPr lang="en-US" sz="1000">
                        <a:solidFill>
                          <a:srgbClr val="555555"/>
                        </a:solidFill>
                        <a:effectLst/>
                      </a:endParaRPr>
                    </a:p>
                  </a:txBody>
                  <a:tcPr marL="36669" marR="36669" marT="24446" marB="24446" anchor="ctr">
                    <a:lnL>
                      <a:noFill/>
                    </a:lnL>
                    <a:lnR>
                      <a:noFill/>
                    </a:lnR>
                    <a:lnT>
                      <a:noFill/>
                    </a:lnT>
                    <a:lnB>
                      <a:noFill/>
                    </a:lnB>
                    <a:solidFill>
                      <a:srgbClr val="FFFFFF"/>
                    </a:solidFill>
                  </a:tcPr>
                </a:tc>
                <a:extLst>
                  <a:ext uri="{0D108BD9-81ED-4DB2-BD59-A6C34878D82A}">
                    <a16:rowId xmlns:a16="http://schemas.microsoft.com/office/drawing/2014/main" val="78980821"/>
                  </a:ext>
                </a:extLst>
              </a:tr>
              <a:tr h="342240">
                <a:tc>
                  <a:txBody>
                    <a:bodyPr/>
                    <a:lstStyle/>
                    <a:p>
                      <a:pPr>
                        <a:spcAft>
                          <a:spcPts val="0"/>
                        </a:spcAft>
                      </a:pPr>
                      <a:r>
                        <a:rPr lang="en-US" sz="1000" i="1">
                          <a:solidFill>
                            <a:srgbClr val="555555"/>
                          </a:solidFill>
                          <a:effectLst/>
                          <a:latin typeface="Corbel" panose="020B0503020204020204" pitchFamily="34" charset="0"/>
                        </a:rPr>
                        <a:t>Marsiske, Helmut, DOE</a:t>
                      </a:r>
                      <a:endParaRPr lang="en-US" sz="1000">
                        <a:solidFill>
                          <a:srgbClr val="555555"/>
                        </a:solidFill>
                        <a:effectLst/>
                      </a:endParaRPr>
                    </a:p>
                  </a:txBody>
                  <a:tcPr marL="36669" marR="36669" marT="24446" marB="24446" anchor="ctr">
                    <a:lnL>
                      <a:noFill/>
                    </a:lnL>
                    <a:lnR>
                      <a:noFill/>
                    </a:lnR>
                    <a:lnT>
                      <a:noFill/>
                    </a:lnT>
                    <a:lnB>
                      <a:noFill/>
                    </a:lnB>
                    <a:solidFill>
                      <a:srgbClr val="FFFFFF"/>
                    </a:solidFill>
                  </a:tcPr>
                </a:tc>
                <a:extLst>
                  <a:ext uri="{0D108BD9-81ED-4DB2-BD59-A6C34878D82A}">
                    <a16:rowId xmlns:a16="http://schemas.microsoft.com/office/drawing/2014/main" val="524980980"/>
                  </a:ext>
                </a:extLst>
              </a:tr>
              <a:tr h="195566">
                <a:tc>
                  <a:txBody>
                    <a:bodyPr/>
                    <a:lstStyle/>
                    <a:p>
                      <a:pPr>
                        <a:spcAft>
                          <a:spcPts val="0"/>
                        </a:spcAft>
                      </a:pPr>
                      <a:r>
                        <a:rPr lang="en-US" sz="1000" i="1">
                          <a:solidFill>
                            <a:srgbClr val="555555"/>
                          </a:solidFill>
                          <a:effectLst/>
                          <a:latin typeface="Corbel" panose="020B0503020204020204" pitchFamily="34" charset="0"/>
                        </a:rPr>
                        <a:t>Piot, Philippe, ANL</a:t>
                      </a:r>
                      <a:endParaRPr lang="en-US" sz="1000">
                        <a:solidFill>
                          <a:srgbClr val="555555"/>
                        </a:solidFill>
                        <a:effectLst/>
                      </a:endParaRPr>
                    </a:p>
                  </a:txBody>
                  <a:tcPr marL="36669" marR="36669" marT="24446" marB="24446" anchor="ctr">
                    <a:lnL>
                      <a:noFill/>
                    </a:lnL>
                    <a:lnR>
                      <a:noFill/>
                    </a:lnR>
                    <a:lnT>
                      <a:noFill/>
                    </a:lnT>
                    <a:lnB>
                      <a:noFill/>
                    </a:lnB>
                    <a:solidFill>
                      <a:srgbClr val="FFFFFF"/>
                    </a:solidFill>
                  </a:tcPr>
                </a:tc>
                <a:extLst>
                  <a:ext uri="{0D108BD9-81ED-4DB2-BD59-A6C34878D82A}">
                    <a16:rowId xmlns:a16="http://schemas.microsoft.com/office/drawing/2014/main" val="4123495081"/>
                  </a:ext>
                </a:extLst>
              </a:tr>
              <a:tr h="342240">
                <a:tc>
                  <a:txBody>
                    <a:bodyPr/>
                    <a:lstStyle/>
                    <a:p>
                      <a:pPr>
                        <a:spcAft>
                          <a:spcPts val="0"/>
                        </a:spcAft>
                      </a:pPr>
                      <a:r>
                        <a:rPr lang="en-US" sz="1000" i="1" dirty="0" err="1">
                          <a:solidFill>
                            <a:srgbClr val="555555"/>
                          </a:solidFill>
                          <a:effectLst/>
                          <a:latin typeface="Corbel" panose="020B0503020204020204" pitchFamily="34" charset="0"/>
                        </a:rPr>
                        <a:t>Rameika</a:t>
                      </a:r>
                      <a:r>
                        <a:rPr lang="en-US" sz="1000" i="1" dirty="0">
                          <a:solidFill>
                            <a:srgbClr val="555555"/>
                          </a:solidFill>
                          <a:effectLst/>
                          <a:latin typeface="Corbel" panose="020B0503020204020204" pitchFamily="34" charset="0"/>
                        </a:rPr>
                        <a:t>, Regina, DOE</a:t>
                      </a:r>
                      <a:endParaRPr lang="en-US" sz="1000" dirty="0">
                        <a:solidFill>
                          <a:srgbClr val="555555"/>
                        </a:solidFill>
                        <a:effectLst/>
                      </a:endParaRPr>
                    </a:p>
                  </a:txBody>
                  <a:tcPr marL="36669" marR="36669" marT="24446" marB="24446" anchor="ctr">
                    <a:lnL>
                      <a:noFill/>
                    </a:lnL>
                    <a:lnR>
                      <a:noFill/>
                    </a:lnR>
                    <a:lnT>
                      <a:noFill/>
                    </a:lnT>
                    <a:lnB>
                      <a:noFill/>
                    </a:lnB>
                    <a:solidFill>
                      <a:srgbClr val="FFFFFF"/>
                    </a:solidFill>
                  </a:tcPr>
                </a:tc>
                <a:extLst>
                  <a:ext uri="{0D108BD9-81ED-4DB2-BD59-A6C34878D82A}">
                    <a16:rowId xmlns:a16="http://schemas.microsoft.com/office/drawing/2014/main" val="3101479925"/>
                  </a:ext>
                </a:extLst>
              </a:tr>
              <a:tr h="195566">
                <a:tc>
                  <a:txBody>
                    <a:bodyPr/>
                    <a:lstStyle/>
                    <a:p>
                      <a:pPr>
                        <a:spcAft>
                          <a:spcPts val="0"/>
                        </a:spcAft>
                      </a:pPr>
                      <a:r>
                        <a:rPr lang="en-US" sz="1000" i="1">
                          <a:solidFill>
                            <a:srgbClr val="555555"/>
                          </a:solidFill>
                          <a:effectLst/>
                          <a:latin typeface="Corbel" panose="020B0503020204020204" pitchFamily="34" charset="0"/>
                        </a:rPr>
                        <a:t>Roe, Natalie, LBNL</a:t>
                      </a:r>
                      <a:endParaRPr lang="en-US" sz="1000">
                        <a:solidFill>
                          <a:srgbClr val="555555"/>
                        </a:solidFill>
                        <a:effectLst/>
                      </a:endParaRPr>
                    </a:p>
                  </a:txBody>
                  <a:tcPr marL="36669" marR="36669" marT="24446" marB="24446" anchor="ctr">
                    <a:lnL>
                      <a:noFill/>
                    </a:lnL>
                    <a:lnR>
                      <a:noFill/>
                    </a:lnR>
                    <a:lnT>
                      <a:noFill/>
                    </a:lnT>
                    <a:lnB>
                      <a:noFill/>
                    </a:lnB>
                    <a:solidFill>
                      <a:srgbClr val="FFFFFF"/>
                    </a:solidFill>
                  </a:tcPr>
                </a:tc>
                <a:extLst>
                  <a:ext uri="{0D108BD9-81ED-4DB2-BD59-A6C34878D82A}">
                    <a16:rowId xmlns:a16="http://schemas.microsoft.com/office/drawing/2014/main" val="2316523311"/>
                  </a:ext>
                </a:extLst>
              </a:tr>
              <a:tr h="342240">
                <a:tc>
                  <a:txBody>
                    <a:bodyPr/>
                    <a:lstStyle/>
                    <a:p>
                      <a:pPr>
                        <a:spcAft>
                          <a:spcPts val="0"/>
                        </a:spcAft>
                      </a:pPr>
                      <a:r>
                        <a:rPr lang="en-US" sz="1000" i="1">
                          <a:solidFill>
                            <a:srgbClr val="555555"/>
                          </a:solidFill>
                          <a:effectLst/>
                          <a:latin typeface="Corbel" panose="020B0503020204020204" pitchFamily="34" charset="0"/>
                        </a:rPr>
                        <a:t>Russell, Steven, LANL</a:t>
                      </a:r>
                      <a:endParaRPr lang="en-US" sz="1000">
                        <a:solidFill>
                          <a:srgbClr val="555555"/>
                        </a:solidFill>
                        <a:effectLst/>
                      </a:endParaRPr>
                    </a:p>
                  </a:txBody>
                  <a:tcPr marL="36669" marR="36669" marT="24446" marB="24446" anchor="ctr">
                    <a:lnL>
                      <a:noFill/>
                    </a:lnL>
                    <a:lnR>
                      <a:noFill/>
                    </a:lnR>
                    <a:lnT>
                      <a:noFill/>
                    </a:lnT>
                    <a:lnB>
                      <a:noFill/>
                    </a:lnB>
                    <a:solidFill>
                      <a:srgbClr val="FFFFFF"/>
                    </a:solidFill>
                  </a:tcPr>
                </a:tc>
                <a:extLst>
                  <a:ext uri="{0D108BD9-81ED-4DB2-BD59-A6C34878D82A}">
                    <a16:rowId xmlns:a16="http://schemas.microsoft.com/office/drawing/2014/main" val="537436975"/>
                  </a:ext>
                </a:extLst>
              </a:tr>
              <a:tr h="342240">
                <a:tc>
                  <a:txBody>
                    <a:bodyPr/>
                    <a:lstStyle/>
                    <a:p>
                      <a:pPr>
                        <a:spcAft>
                          <a:spcPts val="0"/>
                        </a:spcAft>
                      </a:pPr>
                      <a:r>
                        <a:rPr lang="en-US" sz="1000" i="1" dirty="0" err="1">
                          <a:solidFill>
                            <a:srgbClr val="555555"/>
                          </a:solidFill>
                          <a:effectLst/>
                          <a:latin typeface="Corbel" panose="020B0503020204020204" pitchFamily="34" charset="0"/>
                        </a:rPr>
                        <a:t>Shiltsev</a:t>
                      </a:r>
                      <a:r>
                        <a:rPr lang="en-US" sz="1000" i="1" dirty="0">
                          <a:solidFill>
                            <a:srgbClr val="555555"/>
                          </a:solidFill>
                          <a:effectLst/>
                          <a:latin typeface="Corbel" panose="020B0503020204020204" pitchFamily="34" charset="0"/>
                        </a:rPr>
                        <a:t>, Vladimir, NIU</a:t>
                      </a:r>
                      <a:endParaRPr lang="en-US" sz="1000" dirty="0">
                        <a:solidFill>
                          <a:srgbClr val="555555"/>
                        </a:solidFill>
                        <a:effectLst/>
                      </a:endParaRPr>
                    </a:p>
                  </a:txBody>
                  <a:tcPr marL="36669" marR="36669" marT="24446" marB="24446" anchor="ctr">
                    <a:lnL>
                      <a:noFill/>
                    </a:lnL>
                    <a:lnR>
                      <a:noFill/>
                    </a:lnR>
                    <a:lnT>
                      <a:noFill/>
                    </a:lnT>
                    <a:lnB>
                      <a:noFill/>
                    </a:lnB>
                    <a:solidFill>
                      <a:srgbClr val="FFFFFF"/>
                    </a:solidFill>
                  </a:tcPr>
                </a:tc>
                <a:extLst>
                  <a:ext uri="{0D108BD9-81ED-4DB2-BD59-A6C34878D82A}">
                    <a16:rowId xmlns:a16="http://schemas.microsoft.com/office/drawing/2014/main" val="3856790462"/>
                  </a:ext>
                </a:extLst>
              </a:tr>
              <a:tr h="342240">
                <a:tc>
                  <a:txBody>
                    <a:bodyPr/>
                    <a:lstStyle/>
                    <a:p>
                      <a:pPr>
                        <a:spcAft>
                          <a:spcPts val="0"/>
                        </a:spcAft>
                      </a:pPr>
                      <a:r>
                        <a:rPr lang="en-US" sz="1000" i="1">
                          <a:solidFill>
                            <a:srgbClr val="555555"/>
                          </a:solidFill>
                          <a:effectLst/>
                          <a:latin typeface="Corbel" panose="020B0503020204020204" pitchFamily="34" charset="0"/>
                        </a:rPr>
                        <a:t>Stapnes, Steiner, CERN</a:t>
                      </a:r>
                      <a:endParaRPr lang="en-US" sz="1000">
                        <a:solidFill>
                          <a:srgbClr val="555555"/>
                        </a:solidFill>
                        <a:effectLst/>
                      </a:endParaRPr>
                    </a:p>
                  </a:txBody>
                  <a:tcPr marL="36669" marR="36669" marT="24446" marB="24446" anchor="ctr">
                    <a:lnL>
                      <a:noFill/>
                    </a:lnL>
                    <a:lnR>
                      <a:noFill/>
                    </a:lnR>
                    <a:lnT>
                      <a:noFill/>
                    </a:lnT>
                    <a:lnB>
                      <a:noFill/>
                    </a:lnB>
                    <a:solidFill>
                      <a:srgbClr val="FFFFFF"/>
                    </a:solidFill>
                  </a:tcPr>
                </a:tc>
                <a:extLst>
                  <a:ext uri="{0D108BD9-81ED-4DB2-BD59-A6C34878D82A}">
                    <a16:rowId xmlns:a16="http://schemas.microsoft.com/office/drawing/2014/main" val="2048316479"/>
                  </a:ext>
                </a:extLst>
              </a:tr>
              <a:tr h="195566">
                <a:tc>
                  <a:txBody>
                    <a:bodyPr/>
                    <a:lstStyle/>
                    <a:p>
                      <a:pPr>
                        <a:spcAft>
                          <a:spcPts val="0"/>
                        </a:spcAft>
                      </a:pPr>
                      <a:r>
                        <a:rPr lang="en-US" sz="1000" i="1" dirty="0">
                          <a:solidFill>
                            <a:srgbClr val="555555"/>
                          </a:solidFill>
                          <a:effectLst/>
                          <a:latin typeface="Corbel" panose="020B0503020204020204" pitchFamily="34" charset="0"/>
                        </a:rPr>
                        <a:t> </a:t>
                      </a:r>
                      <a:endParaRPr lang="en-US" sz="1000" dirty="0">
                        <a:solidFill>
                          <a:srgbClr val="555555"/>
                        </a:solidFill>
                        <a:effectLst/>
                      </a:endParaRPr>
                    </a:p>
                  </a:txBody>
                  <a:tcPr marL="36669" marR="36669" marT="24446" marB="24446" anchor="ctr">
                    <a:lnL>
                      <a:noFill/>
                    </a:lnL>
                    <a:lnR>
                      <a:noFill/>
                    </a:lnR>
                    <a:lnT>
                      <a:noFill/>
                    </a:lnT>
                    <a:lnB>
                      <a:noFill/>
                    </a:lnB>
                    <a:solidFill>
                      <a:srgbClr val="FFFFFF"/>
                    </a:solidFill>
                  </a:tcPr>
                </a:tc>
                <a:extLst>
                  <a:ext uri="{0D108BD9-81ED-4DB2-BD59-A6C34878D82A}">
                    <a16:rowId xmlns:a16="http://schemas.microsoft.com/office/drawing/2014/main" val="3229409649"/>
                  </a:ext>
                </a:extLst>
              </a:tr>
            </a:tbl>
          </a:graphicData>
        </a:graphic>
      </p:graphicFrame>
      <p:sp>
        <p:nvSpPr>
          <p:cNvPr id="8" name="TextBox 7">
            <a:extLst>
              <a:ext uri="{FF2B5EF4-FFF2-40B4-BE49-F238E27FC236}">
                <a16:creationId xmlns:a16="http://schemas.microsoft.com/office/drawing/2014/main" id="{A2CC1DA4-CF9D-991D-7A6A-4CC3CAFCF63C}"/>
              </a:ext>
            </a:extLst>
          </p:cNvPr>
          <p:cNvSpPr txBox="1"/>
          <p:nvPr/>
        </p:nvSpPr>
        <p:spPr>
          <a:xfrm>
            <a:off x="546382" y="306396"/>
            <a:ext cx="1618264" cy="369332"/>
          </a:xfrm>
          <a:prstGeom prst="rect">
            <a:avLst/>
          </a:prstGeom>
          <a:noFill/>
        </p:spPr>
        <p:txBody>
          <a:bodyPr wrap="none" rtlCol="0">
            <a:spAutoFit/>
          </a:bodyPr>
          <a:lstStyle/>
          <a:p>
            <a:r>
              <a:rPr lang="en-US" dirty="0"/>
              <a:t>Participant list</a:t>
            </a:r>
          </a:p>
        </p:txBody>
      </p:sp>
    </p:spTree>
    <p:extLst>
      <p:ext uri="{BB962C8B-B14F-4D97-AF65-F5344CB8AC3E}">
        <p14:creationId xmlns:p14="http://schemas.microsoft.com/office/powerpoint/2010/main" val="37833939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7"/>
          <p:cNvSpPr txBox="1">
            <a:spLocks noGrp="1"/>
          </p:cNvSpPr>
          <p:nvPr>
            <p:ph type="title"/>
          </p:nvPr>
        </p:nvSpPr>
        <p:spPr>
          <a:xfrm>
            <a:off x="369586" y="91818"/>
            <a:ext cx="11490474" cy="634692"/>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070C0"/>
              </a:buClr>
              <a:buSzPts val="2600"/>
              <a:buFont typeface="Arial Black"/>
              <a:buNone/>
            </a:pPr>
            <a:r>
              <a:rPr lang="en-US" sz="2600">
                <a:solidFill>
                  <a:srgbClr val="0070C0"/>
                </a:solidFill>
                <a:latin typeface="Arial Black"/>
                <a:ea typeface="Arial Black"/>
                <a:cs typeface="Arial Black"/>
                <a:sym typeface="Arial Black"/>
              </a:rPr>
              <a:t>The Muon Detector Electronics R&amp;D</a:t>
            </a:r>
            <a:endParaRPr/>
          </a:p>
        </p:txBody>
      </p:sp>
      <p:sp>
        <p:nvSpPr>
          <p:cNvPr id="175" name="Google Shape;175;p7"/>
          <p:cNvSpPr txBox="1">
            <a:spLocks noGrp="1"/>
          </p:cNvSpPr>
          <p:nvPr>
            <p:ph type="sldNum" idx="12"/>
          </p:nvPr>
        </p:nvSpPr>
        <p:spPr>
          <a:xfrm>
            <a:off x="9124167" y="640739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20</a:t>
            </a:fld>
            <a:endParaRPr/>
          </a:p>
        </p:txBody>
      </p:sp>
      <p:sp>
        <p:nvSpPr>
          <p:cNvPr id="176" name="Google Shape;176;p7"/>
          <p:cNvSpPr txBox="1"/>
          <p:nvPr/>
        </p:nvSpPr>
        <p:spPr>
          <a:xfrm>
            <a:off x="4619012" y="1545039"/>
            <a:ext cx="7248355" cy="5348131"/>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2000"/>
              <a:buFont typeface="Arial"/>
              <a:buNone/>
            </a:pPr>
            <a:r>
              <a:rPr lang="en-US" sz="2000" dirty="0">
                <a:solidFill>
                  <a:schemeClr val="dk1"/>
                </a:solidFill>
                <a:latin typeface="Tw Cen MT" panose="020B0602020104020603" pitchFamily="34" charset="0"/>
                <a:ea typeface="Arial Black"/>
                <a:cs typeface="Arial Black"/>
                <a:sym typeface="Arial Black"/>
              </a:rPr>
              <a:t>The Proposed R&amp;D with high priority; modest funding request in FY2025 ($50k)</a:t>
            </a:r>
            <a:endParaRPr sz="2000" b="1" dirty="0">
              <a:solidFill>
                <a:schemeClr val="dk1"/>
              </a:solidFill>
              <a:latin typeface="Tw Cen MT" panose="020B0602020104020603" pitchFamily="34" charset="0"/>
              <a:ea typeface="Twentieth Century"/>
              <a:cs typeface="Twentieth Century"/>
              <a:sym typeface="Twentieth Century"/>
            </a:endParaRPr>
          </a:p>
          <a:p>
            <a:pPr marL="228600" marR="0" lvl="0" indent="-228600" algn="l" rtl="0">
              <a:lnSpc>
                <a:spcPct val="90000"/>
              </a:lnSpc>
              <a:spcBef>
                <a:spcPts val="1000"/>
              </a:spcBef>
              <a:spcAft>
                <a:spcPts val="0"/>
              </a:spcAft>
              <a:buClr>
                <a:schemeClr val="dk1"/>
              </a:buClr>
              <a:buSzPts val="2000"/>
              <a:buFont typeface="Arial"/>
              <a:buChar char="•"/>
            </a:pPr>
            <a:r>
              <a:rPr lang="en-US" sz="2000" b="1" dirty="0">
                <a:solidFill>
                  <a:schemeClr val="dk1"/>
                </a:solidFill>
                <a:latin typeface="Tw Cen MT" panose="020B0602020104020603" pitchFamily="34" charset="0"/>
                <a:ea typeface="Twentieth Century"/>
                <a:cs typeface="Twentieth Century"/>
                <a:sym typeface="Twentieth Century"/>
              </a:rPr>
              <a:t>Study extensions of current drift tubes to satisfy 3D tracking &amp; trigger requirements – would make it possible to use drift tubes as single technology for muons</a:t>
            </a:r>
            <a:endParaRPr sz="2000" dirty="0">
              <a:solidFill>
                <a:schemeClr val="dk1"/>
              </a:solidFill>
              <a:latin typeface="Tw Cen MT" panose="020B0602020104020603" pitchFamily="34" charset="0"/>
              <a:ea typeface="Twentieth Century"/>
              <a:cs typeface="Twentieth Century"/>
              <a:sym typeface="Twentieth Century"/>
            </a:endParaRPr>
          </a:p>
          <a:p>
            <a:pPr marL="685800" marR="0" lvl="1" indent="-228600" algn="l" rtl="0">
              <a:lnSpc>
                <a:spcPct val="90000"/>
              </a:lnSpc>
              <a:spcBef>
                <a:spcPts val="500"/>
              </a:spcBef>
              <a:spcAft>
                <a:spcPts val="0"/>
              </a:spcAft>
              <a:buClr>
                <a:srgbClr val="0070C0"/>
              </a:buClr>
              <a:buSzPts val="1600"/>
              <a:buFont typeface="Arial"/>
              <a:buChar char="•"/>
            </a:pPr>
            <a:r>
              <a:rPr lang="en-US" sz="1600" b="0" i="0" u="none" strike="noStrike" cap="none" dirty="0">
                <a:solidFill>
                  <a:srgbClr val="0070C0"/>
                </a:solidFill>
                <a:latin typeface="Tw Cen MT" panose="020B0602020104020603" pitchFamily="34" charset="0"/>
                <a:ea typeface="Twentieth Century"/>
                <a:cs typeface="Twentieth Century"/>
                <a:sym typeface="Twentieth Century"/>
              </a:rPr>
              <a:t>Explore use of drift tubes for 3D tracking, including the non-precision 2</a:t>
            </a:r>
            <a:r>
              <a:rPr lang="en-US" sz="1600" b="0" i="0" u="none" strike="noStrike" cap="none" baseline="30000" dirty="0">
                <a:solidFill>
                  <a:srgbClr val="0070C0"/>
                </a:solidFill>
                <a:latin typeface="Tw Cen MT" panose="020B0602020104020603" pitchFamily="34" charset="0"/>
                <a:ea typeface="Twentieth Century"/>
                <a:cs typeface="Twentieth Century"/>
                <a:sym typeface="Twentieth Century"/>
              </a:rPr>
              <a:t>nd</a:t>
            </a:r>
            <a:r>
              <a:rPr lang="en-US" sz="1600" b="0" i="0" u="none" strike="noStrike" cap="none" dirty="0">
                <a:solidFill>
                  <a:srgbClr val="0070C0"/>
                </a:solidFill>
                <a:latin typeface="Tw Cen MT" panose="020B0602020104020603" pitchFamily="34" charset="0"/>
                <a:ea typeface="Twentieth Century"/>
                <a:cs typeface="Twentieth Century"/>
                <a:sym typeface="Twentieth Century"/>
              </a:rPr>
              <a:t> coordinate (along the tube direction. Investigate how to read out signal from both ends (currently only one is used) and extract position from time difference. </a:t>
            </a:r>
            <a:r>
              <a:rPr lang="en-US" sz="1600" b="1" i="0" u="none" strike="noStrike" cap="none" dirty="0">
                <a:solidFill>
                  <a:srgbClr val="0070C0"/>
                </a:solidFill>
                <a:latin typeface="Tw Cen MT" panose="020B0602020104020603" pitchFamily="34" charset="0"/>
                <a:ea typeface="Twentieth Century"/>
                <a:cs typeface="Twentieth Century"/>
                <a:sym typeface="Twentieth Century"/>
              </a:rPr>
              <a:t>Study signals in simulation, build design and prototype new electronics hedgehog card</a:t>
            </a:r>
            <a:endParaRPr dirty="0">
              <a:latin typeface="Tw Cen MT" panose="020B0602020104020603" pitchFamily="34" charset="0"/>
            </a:endParaRPr>
          </a:p>
          <a:p>
            <a:pPr marL="685800" marR="0" lvl="1" indent="-228600" algn="l" rtl="0">
              <a:lnSpc>
                <a:spcPct val="90000"/>
              </a:lnSpc>
              <a:spcBef>
                <a:spcPts val="500"/>
              </a:spcBef>
              <a:spcAft>
                <a:spcPts val="0"/>
              </a:spcAft>
              <a:buClr>
                <a:srgbClr val="0070C0"/>
              </a:buClr>
              <a:buSzPts val="1600"/>
              <a:buFont typeface="Arial"/>
              <a:buChar char="•"/>
            </a:pPr>
            <a:r>
              <a:rPr lang="en-US" sz="1600" b="0" i="0" u="none" strike="noStrike" cap="none" dirty="0">
                <a:solidFill>
                  <a:srgbClr val="0070C0"/>
                </a:solidFill>
                <a:latin typeface="Tw Cen MT" panose="020B0602020104020603" pitchFamily="34" charset="0"/>
                <a:ea typeface="Twentieth Century"/>
                <a:cs typeface="Twentieth Century"/>
                <a:sym typeface="Twentieth Century"/>
              </a:rPr>
              <a:t>Read out MDT signals using </a:t>
            </a:r>
            <a:r>
              <a:rPr lang="en-US" sz="1600" b="0" i="0" u="none" strike="noStrike" cap="none" dirty="0" err="1">
                <a:solidFill>
                  <a:srgbClr val="0070C0"/>
                </a:solidFill>
                <a:latin typeface="Tw Cen MT" panose="020B0602020104020603" pitchFamily="34" charset="0"/>
                <a:ea typeface="Twentieth Century"/>
                <a:cs typeface="Twentieth Century"/>
                <a:sym typeface="Twentieth Century"/>
              </a:rPr>
              <a:t>triggerless</a:t>
            </a:r>
            <a:r>
              <a:rPr lang="en-US" sz="1600" b="0" i="0" u="none" strike="noStrike" cap="none" dirty="0">
                <a:solidFill>
                  <a:srgbClr val="0070C0"/>
                </a:solidFill>
                <a:latin typeface="Tw Cen MT" panose="020B0602020104020603" pitchFamily="34" charset="0"/>
                <a:ea typeface="Twentieth Century"/>
                <a:cs typeface="Twentieth Century"/>
                <a:sym typeface="Twentieth Century"/>
              </a:rPr>
              <a:t> streaming mode and build events for data recording in an FPGA with </a:t>
            </a:r>
            <a:r>
              <a:rPr lang="en-US" sz="1600" b="1" i="0" u="none" strike="noStrike" cap="none" dirty="0">
                <a:solidFill>
                  <a:srgbClr val="0070C0"/>
                </a:solidFill>
                <a:latin typeface="Tw Cen MT" panose="020B0602020104020603" pitchFamily="34" charset="0"/>
                <a:ea typeface="Twentieth Century"/>
                <a:cs typeface="Twentieth Century"/>
                <a:sym typeface="Twentieth Century"/>
              </a:rPr>
              <a:t>BCID determination using current electronics</a:t>
            </a:r>
            <a:endParaRPr dirty="0">
              <a:latin typeface="Tw Cen MT" panose="020B0602020104020603" pitchFamily="34" charset="0"/>
            </a:endParaRPr>
          </a:p>
          <a:p>
            <a:pPr marL="685800" marR="0" lvl="1" indent="-228600" algn="l" rtl="0">
              <a:lnSpc>
                <a:spcPct val="90000"/>
              </a:lnSpc>
              <a:spcBef>
                <a:spcPts val="500"/>
              </a:spcBef>
              <a:spcAft>
                <a:spcPts val="0"/>
              </a:spcAft>
              <a:buClr>
                <a:srgbClr val="0070C0"/>
              </a:buClr>
              <a:buSzPts val="1600"/>
              <a:buFont typeface="Arial"/>
              <a:buChar char="•"/>
            </a:pPr>
            <a:r>
              <a:rPr lang="en-US" sz="1600" b="0" i="0" u="none" strike="noStrike" cap="none" dirty="0">
                <a:solidFill>
                  <a:srgbClr val="0070C0"/>
                </a:solidFill>
                <a:latin typeface="Tw Cen MT" panose="020B0602020104020603" pitchFamily="34" charset="0"/>
                <a:ea typeface="Twentieth Century"/>
                <a:cs typeface="Twentieth Century"/>
                <a:sym typeface="Twentieth Century"/>
              </a:rPr>
              <a:t>Study signals from </a:t>
            </a:r>
            <a:r>
              <a:rPr lang="en-US" sz="1600" b="1" i="0" u="none" strike="noStrike" cap="none" dirty="0">
                <a:solidFill>
                  <a:srgbClr val="0070C0"/>
                </a:solidFill>
                <a:latin typeface="Tw Cen MT" panose="020B0602020104020603" pitchFamily="34" charset="0"/>
                <a:ea typeface="Twentieth Century"/>
                <a:cs typeface="Twentieth Century"/>
                <a:sym typeface="Twentieth Century"/>
              </a:rPr>
              <a:t>alternative gas choice and geometry </a:t>
            </a:r>
            <a:r>
              <a:rPr lang="en-US" sz="1600" b="0" i="0" u="none" strike="noStrike" cap="none" dirty="0">
                <a:solidFill>
                  <a:srgbClr val="0070C0"/>
                </a:solidFill>
                <a:latin typeface="Tw Cen MT" panose="020B0602020104020603" pitchFamily="34" charset="0"/>
                <a:ea typeface="Twentieth Century"/>
                <a:cs typeface="Twentieth Century"/>
                <a:sym typeface="Twentieth Century"/>
              </a:rPr>
              <a:t>(e.g. square tube) and investigate changes in the </a:t>
            </a:r>
            <a:r>
              <a:rPr lang="en-US" sz="1600" b="1" i="0" u="none" strike="noStrike" cap="none" dirty="0">
                <a:solidFill>
                  <a:srgbClr val="0070C0"/>
                </a:solidFill>
                <a:latin typeface="Tw Cen MT" panose="020B0602020104020603" pitchFamily="34" charset="0"/>
                <a:ea typeface="Twentieth Century"/>
                <a:cs typeface="Twentieth Century"/>
                <a:sym typeface="Twentieth Century"/>
              </a:rPr>
              <a:t>electronics requirements </a:t>
            </a:r>
            <a:r>
              <a:rPr lang="en-US" sz="1600" b="0" i="0" u="none" strike="noStrike" cap="none" dirty="0">
                <a:solidFill>
                  <a:srgbClr val="0070C0"/>
                </a:solidFill>
                <a:latin typeface="Tw Cen MT" panose="020B0602020104020603" pitchFamily="34" charset="0"/>
                <a:ea typeface="Twentieth Century"/>
                <a:cs typeface="Twentieth Century"/>
                <a:sym typeface="Twentieth Century"/>
              </a:rPr>
              <a:t>using simulations.</a:t>
            </a:r>
            <a:endParaRPr sz="1600" b="1" i="0" u="none" strike="noStrike" cap="none" dirty="0">
              <a:solidFill>
                <a:srgbClr val="0070C0"/>
              </a:solidFill>
              <a:latin typeface="Tw Cen MT" panose="020B0602020104020603" pitchFamily="34" charset="0"/>
              <a:ea typeface="Twentieth Century"/>
              <a:cs typeface="Twentieth Century"/>
              <a:sym typeface="Twentieth Century"/>
            </a:endParaRPr>
          </a:p>
          <a:p>
            <a:pPr marL="228600" marR="0" lvl="0" indent="-228600" algn="l" rtl="0">
              <a:lnSpc>
                <a:spcPct val="100000"/>
              </a:lnSpc>
              <a:spcBef>
                <a:spcPts val="1000"/>
              </a:spcBef>
              <a:spcAft>
                <a:spcPts val="0"/>
              </a:spcAft>
              <a:buClr>
                <a:schemeClr val="dk1"/>
              </a:buClr>
              <a:buSzPts val="2000"/>
              <a:buFont typeface="Arial"/>
              <a:buChar char="•"/>
            </a:pPr>
            <a:r>
              <a:rPr lang="en-US" sz="2000" b="1" dirty="0">
                <a:solidFill>
                  <a:schemeClr val="dk1"/>
                </a:solidFill>
                <a:latin typeface="Tw Cen MT" panose="020B0602020104020603" pitchFamily="34" charset="0"/>
                <a:ea typeface="Twentieth Century"/>
                <a:cs typeface="Twentieth Century"/>
                <a:sym typeface="Twentieth Century"/>
              </a:rPr>
              <a:t>Investigate new low-power electronics with precise timing resolution</a:t>
            </a:r>
            <a:endParaRPr dirty="0">
              <a:latin typeface="Tw Cen MT" panose="020B0602020104020603" pitchFamily="34" charset="0"/>
            </a:endParaRPr>
          </a:p>
          <a:p>
            <a:pPr marL="742950" marR="0" lvl="1" indent="-285750" algn="l" rtl="0">
              <a:lnSpc>
                <a:spcPct val="90000"/>
              </a:lnSpc>
              <a:spcBef>
                <a:spcPts val="500"/>
              </a:spcBef>
              <a:spcAft>
                <a:spcPts val="0"/>
              </a:spcAft>
              <a:buClr>
                <a:srgbClr val="0070C0"/>
              </a:buClr>
              <a:buSzPts val="1800"/>
              <a:buFont typeface="Arial"/>
              <a:buChar char="•"/>
            </a:pPr>
            <a:r>
              <a:rPr lang="en-US" sz="1800" b="0" i="0" u="none" strike="noStrike" cap="none" dirty="0">
                <a:solidFill>
                  <a:srgbClr val="0070C0"/>
                </a:solidFill>
                <a:latin typeface="Tw Cen MT" panose="020B0602020104020603" pitchFamily="34" charset="0"/>
                <a:ea typeface="Twentieth Century"/>
                <a:cs typeface="Twentieth Century"/>
                <a:sym typeface="Twentieth Century"/>
              </a:rPr>
              <a:t>Simulations for pathfinding toward future low-power digital TDC designs with sub-200ps measurement resolution. Improved position and timing resolution for tracking and triggering. </a:t>
            </a:r>
            <a:endParaRPr dirty="0">
              <a:latin typeface="Tw Cen MT" panose="020B0602020104020603" pitchFamily="34" charset="0"/>
            </a:endParaRPr>
          </a:p>
        </p:txBody>
      </p:sp>
      <p:pic>
        <p:nvPicPr>
          <p:cNvPr id="177" name="Google Shape;177;p7" descr="page7image21169376"/>
          <p:cNvPicPr preferRelativeResize="0"/>
          <p:nvPr/>
        </p:nvPicPr>
        <p:blipFill rotWithShape="1">
          <a:blip r:embed="rId3">
            <a:alphaModFix/>
          </a:blip>
          <a:srcRect/>
          <a:stretch/>
        </p:blipFill>
        <p:spPr>
          <a:xfrm>
            <a:off x="501721" y="4219104"/>
            <a:ext cx="3904957" cy="2424506"/>
          </a:xfrm>
          <a:prstGeom prst="rect">
            <a:avLst/>
          </a:prstGeom>
          <a:noFill/>
          <a:ln>
            <a:noFill/>
          </a:ln>
        </p:spPr>
      </p:pic>
      <p:sp>
        <p:nvSpPr>
          <p:cNvPr id="178" name="Google Shape;178;p7"/>
          <p:cNvSpPr/>
          <p:nvPr/>
        </p:nvSpPr>
        <p:spPr>
          <a:xfrm>
            <a:off x="0" y="1592195"/>
            <a:ext cx="2871724" cy="2715627"/>
          </a:xfrm>
          <a:prstGeom prst="rect">
            <a:avLst/>
          </a:prstGeom>
          <a:solidFill>
            <a:srgbClr val="FFFFFF"/>
          </a:solidFill>
          <a:ln>
            <a:noFill/>
          </a:ln>
        </p:spPr>
        <p:txBody>
          <a:bodyPr/>
          <a:lstStyle/>
          <a:p>
            <a:endParaRPr lang="en-US"/>
          </a:p>
        </p:txBody>
      </p:sp>
      <p:sp>
        <p:nvSpPr>
          <p:cNvPr id="179" name="Google Shape;179;p7"/>
          <p:cNvSpPr/>
          <p:nvPr/>
        </p:nvSpPr>
        <p:spPr>
          <a:xfrm>
            <a:off x="2417340" y="3195865"/>
            <a:ext cx="2020077" cy="1086428"/>
          </a:xfrm>
          <a:prstGeom prst="rect">
            <a:avLst/>
          </a:prstGeom>
          <a:solidFill>
            <a:srgbClr val="FFFFFF"/>
          </a:solidFill>
          <a:ln>
            <a:noFill/>
          </a:ln>
        </p:spPr>
        <p:txBody>
          <a:bodyPr/>
          <a:lstStyle/>
          <a:p>
            <a:endParaRPr lang="en-US"/>
          </a:p>
        </p:txBody>
      </p:sp>
      <p:pic>
        <p:nvPicPr>
          <p:cNvPr id="180" name="Google Shape;180;p7"/>
          <p:cNvPicPr preferRelativeResize="0"/>
          <p:nvPr/>
        </p:nvPicPr>
        <p:blipFill rotWithShape="1">
          <a:blip r:embed="rId4">
            <a:alphaModFix/>
          </a:blip>
          <a:srcRect/>
          <a:stretch/>
        </p:blipFill>
        <p:spPr>
          <a:xfrm>
            <a:off x="1487627" y="1752000"/>
            <a:ext cx="1384097" cy="1577618"/>
          </a:xfrm>
          <a:prstGeom prst="rect">
            <a:avLst/>
          </a:prstGeom>
          <a:noFill/>
          <a:ln>
            <a:noFill/>
          </a:ln>
        </p:spPr>
      </p:pic>
      <p:sp>
        <p:nvSpPr>
          <p:cNvPr id="181" name="Google Shape;181;p7"/>
          <p:cNvSpPr txBox="1">
            <a:spLocks noGrp="1"/>
          </p:cNvSpPr>
          <p:nvPr>
            <p:ph type="body" idx="1"/>
          </p:nvPr>
        </p:nvSpPr>
        <p:spPr>
          <a:xfrm>
            <a:off x="89940" y="688009"/>
            <a:ext cx="11977141" cy="774571"/>
          </a:xfrm>
          <a:prstGeom prst="rect">
            <a:avLst/>
          </a:prstGeom>
          <a:noFill/>
          <a:ln w="9525" cap="flat" cmpd="sng">
            <a:solidFill>
              <a:srgbClr val="00B0F0"/>
            </a:solidFill>
            <a:prstDash val="solid"/>
            <a:round/>
            <a:headEnd type="none" w="sm" len="sm"/>
            <a:tailEnd type="none" w="sm" len="sm"/>
          </a:ln>
        </p:spPr>
        <p:txBody>
          <a:bodyPr spcFirstLastPara="1" wrap="square" lIns="91425" tIns="45700" rIns="91425" bIns="45700" anchor="t" anchorCtr="0">
            <a:spAutoFit/>
          </a:bodyPr>
          <a:lstStyle/>
          <a:p>
            <a:pPr marL="228600" lvl="0" indent="-228600" algn="l" rtl="0">
              <a:lnSpc>
                <a:spcPct val="90000"/>
              </a:lnSpc>
              <a:spcBef>
                <a:spcPts val="0"/>
              </a:spcBef>
              <a:spcAft>
                <a:spcPts val="0"/>
              </a:spcAft>
              <a:buClr>
                <a:schemeClr val="dk1"/>
              </a:buClr>
              <a:buSzPts val="2000"/>
              <a:buChar char="•"/>
            </a:pPr>
            <a:r>
              <a:rPr lang="en-US" sz="2000" dirty="0">
                <a:latin typeface="Tw Cen MT" panose="020B0602020104020603" pitchFamily="34" charset="0"/>
                <a:ea typeface="Twentieth Century"/>
                <a:cs typeface="Twentieth Century"/>
                <a:sym typeface="Twentieth Century"/>
              </a:rPr>
              <a:t>Capable of </a:t>
            </a:r>
            <a:r>
              <a:rPr lang="en-US" sz="2000" b="1" dirty="0">
                <a:latin typeface="Tw Cen MT" panose="020B0602020104020603" pitchFamily="34" charset="0"/>
                <a:ea typeface="Twentieth Century"/>
                <a:cs typeface="Twentieth Century"/>
                <a:sym typeface="Twentieth Century"/>
              </a:rPr>
              <a:t>3D</a:t>
            </a:r>
            <a:r>
              <a:rPr lang="en-US" sz="2000" dirty="0">
                <a:latin typeface="Tw Cen MT" panose="020B0602020104020603" pitchFamily="34" charset="0"/>
                <a:ea typeface="Twentieth Century"/>
                <a:cs typeface="Twentieth Century"/>
                <a:sym typeface="Twentieth Century"/>
              </a:rPr>
              <a:t> tracking achieving </a:t>
            </a:r>
            <a:r>
              <a:rPr lang="en-US" sz="2000" b="1" dirty="0">
                <a:latin typeface="Tw Cen MT" panose="020B0602020104020603" pitchFamily="34" charset="0"/>
                <a:ea typeface="Twentieth Century"/>
                <a:cs typeface="Twentieth Century"/>
                <a:sym typeface="Twentieth Century"/>
              </a:rPr>
              <a:t>&lt; 200 </a:t>
            </a:r>
            <a:r>
              <a:rPr lang="en-US" sz="2000" b="1" dirty="0" err="1">
                <a:latin typeface="Tw Cen MT" panose="020B0602020104020603" pitchFamily="34" charset="0"/>
                <a:ea typeface="Noto Sans Symbols"/>
                <a:cs typeface="Noto Sans Symbols"/>
                <a:sym typeface="Noto Sans Symbols"/>
              </a:rPr>
              <a:t>μ</a:t>
            </a:r>
            <a:r>
              <a:rPr lang="en-US" sz="2000" b="1" dirty="0" err="1">
                <a:latin typeface="Tw Cen MT" panose="020B0602020104020603" pitchFamily="34" charset="0"/>
                <a:ea typeface="Twentieth Century"/>
                <a:cs typeface="Twentieth Century"/>
                <a:sym typeface="Twentieth Century"/>
              </a:rPr>
              <a:t>m</a:t>
            </a:r>
            <a:r>
              <a:rPr lang="en-US" sz="2000" b="1" dirty="0">
                <a:latin typeface="Tw Cen MT" panose="020B0602020104020603" pitchFamily="34" charset="0"/>
                <a:ea typeface="Twentieth Century"/>
                <a:cs typeface="Twentieth Century"/>
                <a:sym typeface="Twentieth Century"/>
              </a:rPr>
              <a:t> single wire resolution</a:t>
            </a:r>
            <a:r>
              <a:rPr lang="en-US" sz="2000" dirty="0">
                <a:latin typeface="Tw Cen MT" panose="020B0602020104020603" pitchFamily="34" charset="0"/>
                <a:ea typeface="Twentieth Century"/>
                <a:cs typeface="Twentieth Century"/>
                <a:sym typeface="Twentieth Century"/>
              </a:rPr>
              <a:t> and &lt;</a:t>
            </a:r>
            <a:r>
              <a:rPr lang="en-US" sz="2000" b="1" dirty="0">
                <a:latin typeface="Tw Cen MT" panose="020B0602020104020603" pitchFamily="34" charset="0"/>
                <a:ea typeface="Twentieth Century"/>
                <a:cs typeface="Twentieth Century"/>
                <a:sym typeface="Twentieth Century"/>
              </a:rPr>
              <a:t>1cm in 2</a:t>
            </a:r>
            <a:r>
              <a:rPr lang="en-US" sz="2000" b="1" baseline="30000" dirty="0">
                <a:latin typeface="Tw Cen MT" panose="020B0602020104020603" pitchFamily="34" charset="0"/>
                <a:ea typeface="Twentieth Century"/>
                <a:cs typeface="Twentieth Century"/>
                <a:sym typeface="Twentieth Century"/>
              </a:rPr>
              <a:t>nd</a:t>
            </a:r>
            <a:r>
              <a:rPr lang="en-US" sz="2000" b="1" dirty="0">
                <a:latin typeface="Tw Cen MT" panose="020B0602020104020603" pitchFamily="34" charset="0"/>
                <a:ea typeface="Twentieth Century"/>
                <a:cs typeface="Twentieth Century"/>
                <a:sym typeface="Twentieth Century"/>
              </a:rPr>
              <a:t> </a:t>
            </a:r>
            <a:r>
              <a:rPr lang="en-US" sz="2000" b="1" dirty="0" err="1">
                <a:latin typeface="Tw Cen MT" panose="020B0602020104020603" pitchFamily="34" charset="0"/>
                <a:ea typeface="Twentieth Century"/>
                <a:cs typeface="Twentieth Century"/>
                <a:sym typeface="Twentieth Century"/>
              </a:rPr>
              <a:t>coord</a:t>
            </a:r>
            <a:r>
              <a:rPr lang="en-US" sz="2000" b="1" dirty="0">
                <a:latin typeface="Tw Cen MT" panose="020B0602020104020603" pitchFamily="34" charset="0"/>
                <a:ea typeface="Twentieth Century"/>
                <a:cs typeface="Twentieth Century"/>
                <a:sym typeface="Twentieth Century"/>
              </a:rPr>
              <a:t> (along tube) </a:t>
            </a:r>
            <a:endParaRPr dirty="0">
              <a:latin typeface="Tw Cen MT" panose="020B0602020104020603" pitchFamily="34" charset="0"/>
            </a:endParaRPr>
          </a:p>
          <a:p>
            <a:pPr marL="228600" lvl="0" indent="-228600" algn="l" rtl="0">
              <a:lnSpc>
                <a:spcPct val="90000"/>
              </a:lnSpc>
              <a:spcBef>
                <a:spcPts val="1000"/>
              </a:spcBef>
              <a:spcAft>
                <a:spcPts val="0"/>
              </a:spcAft>
              <a:buClr>
                <a:schemeClr val="dk1"/>
              </a:buClr>
              <a:buSzPts val="2000"/>
              <a:buChar char="•"/>
            </a:pPr>
            <a:r>
              <a:rPr lang="en-US" sz="2000" dirty="0">
                <a:latin typeface="Tw Cen MT" panose="020B0602020104020603" pitchFamily="34" charset="0"/>
                <a:ea typeface="Twentieth Century"/>
                <a:cs typeface="Twentieth Century"/>
                <a:sym typeface="Twentieth Century"/>
              </a:rPr>
              <a:t>Capable of </a:t>
            </a:r>
            <a:r>
              <a:rPr lang="en-US" sz="2000" b="1" dirty="0">
                <a:latin typeface="Tw Cen MT" panose="020B0602020104020603" pitchFamily="34" charset="0"/>
                <a:ea typeface="Twentieth Century"/>
                <a:cs typeface="Twentieth Century"/>
                <a:sym typeface="Twentieth Century"/>
              </a:rPr>
              <a:t>trigger:</a:t>
            </a:r>
            <a:r>
              <a:rPr lang="en-US" sz="2000" dirty="0">
                <a:latin typeface="Tw Cen MT" panose="020B0602020104020603" pitchFamily="34" charset="0"/>
                <a:ea typeface="Twentieth Century"/>
                <a:cs typeface="Twentieth Century"/>
                <a:sym typeface="Twentieth Century"/>
              </a:rPr>
              <a:t> determining t</a:t>
            </a:r>
            <a:r>
              <a:rPr lang="en-US" sz="2000" baseline="-25000" dirty="0">
                <a:latin typeface="Tw Cen MT" panose="020B0602020104020603" pitchFamily="34" charset="0"/>
                <a:ea typeface="Twentieth Century"/>
                <a:cs typeface="Twentieth Century"/>
                <a:sym typeface="Twentieth Century"/>
              </a:rPr>
              <a:t>0</a:t>
            </a:r>
            <a:r>
              <a:rPr lang="en-US" sz="2000" dirty="0">
                <a:latin typeface="Tw Cen MT" panose="020B0602020104020603" pitchFamily="34" charset="0"/>
                <a:ea typeface="Twentieth Century"/>
                <a:cs typeface="Twentieth Century"/>
                <a:sym typeface="Twentieth Century"/>
              </a:rPr>
              <a:t> with </a:t>
            </a:r>
            <a:r>
              <a:rPr lang="en-US" sz="2000" dirty="0" err="1">
                <a:latin typeface="Tw Cen MT" panose="020B0602020104020603" pitchFamily="34" charset="0"/>
                <a:ea typeface="Twentieth Century"/>
                <a:cs typeface="Twentieth Century"/>
                <a:sym typeface="Twentieth Century"/>
              </a:rPr>
              <a:t>triggerless</a:t>
            </a:r>
            <a:r>
              <a:rPr lang="en-US" sz="2000" dirty="0">
                <a:latin typeface="Tw Cen MT" panose="020B0602020104020603" pitchFamily="34" charset="0"/>
                <a:ea typeface="Twentieth Century"/>
                <a:cs typeface="Twentieth Century"/>
                <a:sym typeface="Twentieth Century"/>
              </a:rPr>
              <a:t> readout mode with &lt;ns time resolution, determine BCID</a:t>
            </a:r>
            <a:endParaRPr dirty="0">
              <a:latin typeface="Tw Cen MT" panose="020B0602020104020603"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932FD9A5-EEAD-6107-332B-CAEA39D0BFE4}"/>
              </a:ext>
            </a:extLst>
          </p:cNvPr>
          <p:cNvPicPr>
            <a:picLocks noGrp="1" noChangeAspect="1"/>
          </p:cNvPicPr>
          <p:nvPr>
            <p:ph idx="1"/>
          </p:nvPr>
        </p:nvPicPr>
        <p:blipFill>
          <a:blip r:embed="rId2"/>
          <a:stretch>
            <a:fillRect/>
          </a:stretch>
        </p:blipFill>
        <p:spPr>
          <a:xfrm>
            <a:off x="268493" y="459593"/>
            <a:ext cx="11492416" cy="5720984"/>
          </a:xfrm>
        </p:spPr>
      </p:pic>
      <p:sp>
        <p:nvSpPr>
          <p:cNvPr id="6" name="TextBox 5">
            <a:extLst>
              <a:ext uri="{FF2B5EF4-FFF2-40B4-BE49-F238E27FC236}">
                <a16:creationId xmlns:a16="http://schemas.microsoft.com/office/drawing/2014/main" id="{92DD32AA-4CA1-F282-7154-A3D7BDA6846F}"/>
              </a:ext>
            </a:extLst>
          </p:cNvPr>
          <p:cNvSpPr txBox="1"/>
          <p:nvPr/>
        </p:nvSpPr>
        <p:spPr>
          <a:xfrm>
            <a:off x="10968012" y="134049"/>
            <a:ext cx="627095" cy="369332"/>
          </a:xfrm>
          <a:prstGeom prst="rect">
            <a:avLst/>
          </a:prstGeom>
          <a:noFill/>
        </p:spPr>
        <p:txBody>
          <a:bodyPr wrap="none" rtlCol="0">
            <a:spAutoFit/>
          </a:bodyPr>
          <a:lstStyle/>
          <a:p>
            <a:r>
              <a:rPr lang="en-US" dirty="0"/>
              <a:t>Srini</a:t>
            </a:r>
          </a:p>
        </p:txBody>
      </p:sp>
    </p:spTree>
    <p:extLst>
      <p:ext uri="{BB962C8B-B14F-4D97-AF65-F5344CB8AC3E}">
        <p14:creationId xmlns:p14="http://schemas.microsoft.com/office/powerpoint/2010/main" val="30119311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13304A-230F-EBF9-18F5-E32692CADC88}"/>
              </a:ext>
            </a:extLst>
          </p:cNvPr>
          <p:cNvSpPr>
            <a:spLocks noGrp="1"/>
          </p:cNvSpPr>
          <p:nvPr>
            <p:ph type="title"/>
          </p:nvPr>
        </p:nvSpPr>
        <p:spPr/>
        <p:txBody>
          <a:bodyPr/>
          <a:lstStyle/>
          <a:p>
            <a:r>
              <a:rPr kumimoji="0" lang="en-US" altLang="en-US" sz="4400" b="1" i="0" u="none" strike="noStrike" cap="none" normalizeH="0" baseline="0" dirty="0">
                <a:ln>
                  <a:noFill/>
                </a:ln>
                <a:solidFill>
                  <a:srgbClr val="222222"/>
                </a:solidFill>
                <a:effectLst/>
                <a:latin typeface="Arial" panose="020B0604020202020204" pitchFamily="34" charset="0"/>
                <a:cs typeface="Arial" panose="020B0604020202020204" pitchFamily="34" charset="0"/>
              </a:rPr>
              <a:t>US Higgs Factory Planning Workshop - Physics Experiments and Detectors</a:t>
            </a:r>
            <a:endParaRPr lang="en-US" dirty="0"/>
          </a:p>
        </p:txBody>
      </p:sp>
      <p:sp>
        <p:nvSpPr>
          <p:cNvPr id="4" name="Rectangle 1">
            <a:extLst>
              <a:ext uri="{FF2B5EF4-FFF2-40B4-BE49-F238E27FC236}">
                <a16:creationId xmlns:a16="http://schemas.microsoft.com/office/drawing/2014/main" id="{654BFEB0-F3F2-B548-60AE-C12CBE5CBDE5}"/>
              </a:ext>
            </a:extLst>
          </p:cNvPr>
          <p:cNvSpPr>
            <a:spLocks noGrp="1" noChangeArrowheads="1"/>
          </p:cNvSpPr>
          <p:nvPr>
            <p:ph idx="1"/>
          </p:nvPr>
        </p:nvSpPr>
        <p:spPr bwMode="auto">
          <a:xfrm>
            <a:off x="392570" y="1830223"/>
            <a:ext cx="10855906" cy="480131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rPr>
            </a:br>
            <a:r>
              <a:rPr kumimoji="0" lang="en-US" altLang="en-US" sz="2400" b="0" i="0" u="none" strike="noStrike" cap="none" normalizeH="0" baseline="0" dirty="0">
                <a:ln>
                  <a:noFill/>
                </a:ln>
                <a:solidFill>
                  <a:srgbClr val="222222"/>
                </a:solidFill>
                <a:effectLst/>
                <a:latin typeface="Arial" panose="020B0604020202020204" pitchFamily="34" charset="0"/>
                <a:cs typeface="Arial" panose="020B0604020202020204" pitchFamily="34" charset="0"/>
              </a:rPr>
              <a:t>The workshop will take place on December 19-20 at SLAC and registration is open at </a:t>
            </a:r>
            <a:r>
              <a:rPr kumimoji="0" lang="en-US" altLang="en-US" sz="2400" b="0" i="0" u="none" strike="noStrike" cap="none" normalizeH="0" baseline="0" dirty="0">
                <a:ln>
                  <a:noFill/>
                </a:ln>
                <a:solidFill>
                  <a:srgbClr val="1155CC"/>
                </a:solidFill>
                <a:effectLst/>
                <a:latin typeface="Arial" panose="020B0604020202020204" pitchFamily="34" charset="0"/>
                <a:cs typeface="Arial" panose="020B0604020202020204" pitchFamily="34" charset="0"/>
                <a:hlinkClick r:id="rId2"/>
              </a:rPr>
              <a:t>https://indico.slac.stanford.edu/event/9297/</a:t>
            </a:r>
            <a:r>
              <a:rPr kumimoji="0" lang="en-US" altLang="en-US" sz="2400" b="0" i="0" u="none" strike="noStrike" cap="none" normalizeH="0" baseline="0" dirty="0">
                <a:ln>
                  <a:noFill/>
                </a:ln>
                <a:solidFill>
                  <a:srgbClr val="222222"/>
                </a:solidFill>
                <a:effectLst/>
                <a:latin typeface="Arial" panose="020B0604020202020204" pitchFamily="34" charset="0"/>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2400" b="0" i="0" u="none" strike="noStrike" cap="none" normalizeH="0" baseline="0" dirty="0">
                <a:ln>
                  <a:noFill/>
                </a:ln>
                <a:solidFill>
                  <a:schemeClr val="tx1"/>
                </a:solidFill>
                <a:effectLst/>
              </a:rPr>
            </a:br>
            <a:r>
              <a:rPr kumimoji="0" lang="en-US" altLang="en-US" sz="2400" b="0" i="0" u="none" strike="noStrike" cap="none" normalizeH="0" baseline="0" dirty="0">
                <a:ln>
                  <a:noFill/>
                </a:ln>
                <a:solidFill>
                  <a:srgbClr val="222222"/>
                </a:solidFill>
                <a:effectLst/>
                <a:latin typeface="Arial" panose="020B0604020202020204" pitchFamily="34" charset="0"/>
                <a:cs typeface="Arial" panose="020B0604020202020204" pitchFamily="34" charset="0"/>
              </a:rPr>
              <a:t>The purposes of the workshop are:</a:t>
            </a:r>
            <a:br>
              <a:rPr kumimoji="0" lang="en-US" altLang="en-US" sz="2400" b="0" i="0" u="none" strike="noStrike" cap="none" normalizeH="0" baseline="0" dirty="0">
                <a:ln>
                  <a:noFill/>
                </a:ln>
                <a:solidFill>
                  <a:schemeClr val="tx1"/>
                </a:solidFill>
                <a:effectLst/>
              </a:rPr>
            </a:br>
            <a:br>
              <a:rPr kumimoji="0" lang="en-US" altLang="en-US" sz="2400" b="0" i="0" u="none" strike="noStrike" cap="none" normalizeH="0" baseline="0" dirty="0">
                <a:ln>
                  <a:noFill/>
                </a:ln>
                <a:solidFill>
                  <a:schemeClr val="tx1"/>
                </a:solidFill>
                <a:effectLst/>
                <a:latin typeface="Arial" panose="020B0604020202020204" pitchFamily="34" charset="0"/>
              </a:rPr>
            </a:br>
            <a:r>
              <a:rPr kumimoji="0" lang="en-US" altLang="en-US" sz="2400" b="0" i="0" u="none" strike="noStrike" cap="none" normalizeH="0" baseline="0" dirty="0">
                <a:ln>
                  <a:noFill/>
                </a:ln>
                <a:solidFill>
                  <a:srgbClr val="222222"/>
                </a:solidFill>
                <a:effectLst/>
                <a:latin typeface="Arial" panose="020B0604020202020204" pitchFamily="34" charset="0"/>
                <a:cs typeface="Arial" panose="020B0604020202020204" pitchFamily="34" charset="0"/>
              </a:rPr>
              <a:t>    1) Discussion of the near term needs for Higgs Factory detector R&amp;D and software development</a:t>
            </a: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2400" b="0" i="0" u="none" strike="noStrike" cap="none" normalizeH="0" baseline="0" dirty="0">
                <a:ln>
                  <a:noFill/>
                </a:ln>
                <a:solidFill>
                  <a:schemeClr val="tx1"/>
                </a:solidFill>
                <a:effectLst/>
              </a:rPr>
            </a:br>
            <a:r>
              <a:rPr kumimoji="0" lang="en-US" altLang="en-US" sz="2400" b="0" i="0" u="none" strike="noStrike" cap="none" normalizeH="0" baseline="0" dirty="0">
                <a:ln>
                  <a:noFill/>
                </a:ln>
                <a:solidFill>
                  <a:srgbClr val="222222"/>
                </a:solidFill>
                <a:effectLst/>
                <a:latin typeface="Arial" panose="020B0604020202020204" pitchFamily="34" charset="0"/>
                <a:cs typeface="Arial" panose="020B0604020202020204" pitchFamily="34" charset="0"/>
              </a:rPr>
              <a:t>    2) Initial discussion of the U.S. HFCC input to European Strategy for Particle Physics, both technical and strategic. </a:t>
            </a: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2400" b="0" i="0" u="none" strike="noStrike" cap="none" normalizeH="0" baseline="0" dirty="0">
                <a:ln>
                  <a:noFill/>
                </a:ln>
                <a:solidFill>
                  <a:schemeClr val="tx1"/>
                </a:solidFill>
                <a:effectLst/>
              </a:rPr>
            </a:br>
            <a:r>
              <a:rPr kumimoji="0" lang="en-US" altLang="en-US" sz="2400" b="0" i="0" u="none" strike="noStrike" cap="none" normalizeH="0" baseline="0" dirty="0">
                <a:ln>
                  <a:noFill/>
                </a:ln>
                <a:solidFill>
                  <a:srgbClr val="222222"/>
                </a:solidFill>
                <a:effectLst/>
                <a:latin typeface="Arial" panose="020B0604020202020204" pitchFamily="34" charset="0"/>
                <a:cs typeface="Arial" panose="020B0604020202020204" pitchFamily="34" charset="0"/>
              </a:rPr>
              <a:t>    3) Discussion of US expressions of interest to international partners. </a:t>
            </a:r>
            <a:r>
              <a:rPr kumimoji="0" lang="en-US" altLang="en-US" sz="2400" b="0" i="0" u="none" strike="noStrike" cap="none" normalizeH="0" baseline="0" dirty="0">
                <a:ln>
                  <a:noFill/>
                </a:ln>
                <a:solidFill>
                  <a:schemeClr val="tx1"/>
                </a:solidFill>
                <a:effectLst/>
              </a:rPr>
              <a:t> </a:t>
            </a:r>
            <a:endParaRPr kumimoji="0" lang="en-US" altLang="en-US"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494627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0E24A-6731-5A14-B039-60820A7902C4}"/>
              </a:ext>
            </a:extLst>
          </p:cNvPr>
          <p:cNvSpPr>
            <a:spLocks noGrp="1"/>
          </p:cNvSpPr>
          <p:nvPr>
            <p:ph type="title"/>
          </p:nvPr>
        </p:nvSpPr>
        <p:spPr>
          <a:xfrm>
            <a:off x="838200" y="140116"/>
            <a:ext cx="10515600" cy="1325563"/>
          </a:xfrm>
        </p:spPr>
        <p:txBody>
          <a:bodyPr>
            <a:normAutofit/>
          </a:bodyPr>
          <a:lstStyle/>
          <a:p>
            <a:r>
              <a:rPr lang="en-US" sz="4000" dirty="0"/>
              <a:t>Prepare for the SLAC (PED) meeting (12/18-12/19)</a:t>
            </a:r>
          </a:p>
        </p:txBody>
      </p:sp>
      <p:sp>
        <p:nvSpPr>
          <p:cNvPr id="3" name="Content Placeholder 2">
            <a:extLst>
              <a:ext uri="{FF2B5EF4-FFF2-40B4-BE49-F238E27FC236}">
                <a16:creationId xmlns:a16="http://schemas.microsoft.com/office/drawing/2014/main" id="{46910C55-FF4B-78C9-F5F1-A593EBBD91F3}"/>
              </a:ext>
            </a:extLst>
          </p:cNvPr>
          <p:cNvSpPr>
            <a:spLocks noGrp="1"/>
          </p:cNvSpPr>
          <p:nvPr>
            <p:ph idx="1"/>
          </p:nvPr>
        </p:nvSpPr>
        <p:spPr>
          <a:xfrm>
            <a:off x="795113" y="2055422"/>
            <a:ext cx="10515600" cy="4991682"/>
          </a:xfrm>
        </p:spPr>
        <p:txBody>
          <a:bodyPr>
            <a:normAutofit fontScale="55000" lnSpcReduction="20000"/>
          </a:bodyPr>
          <a:lstStyle/>
          <a:p>
            <a:pPr algn="l"/>
            <a:r>
              <a:rPr lang="en-US" b="1" i="0" dirty="0">
                <a:solidFill>
                  <a:srgbClr val="212121"/>
                </a:solidFill>
                <a:effectLst/>
                <a:latin typeface="Arial" panose="020B0604020202020204" pitchFamily="34" charset="0"/>
              </a:rPr>
              <a:t>Thursday, Dec. 19: (Day 1)</a:t>
            </a:r>
            <a:endParaRPr lang="en-US" b="0" i="0" dirty="0">
              <a:solidFill>
                <a:srgbClr val="222222"/>
              </a:solidFill>
              <a:effectLst/>
              <a:latin typeface="Arial" panose="020B0604020202020204" pitchFamily="34" charset="0"/>
            </a:endParaRPr>
          </a:p>
          <a:p>
            <a:pPr algn="l"/>
            <a:r>
              <a:rPr lang="en-US" b="0" i="0" dirty="0">
                <a:solidFill>
                  <a:srgbClr val="212121"/>
                </a:solidFill>
                <a:effectLst/>
                <a:latin typeface="Arial" panose="020B0604020202020204" pitchFamily="34" charset="0"/>
              </a:rPr>
              <a:t>08:30 – 10:00 : Plenary:</a:t>
            </a:r>
            <a:endParaRPr lang="en-US" b="0" i="0" dirty="0">
              <a:solidFill>
                <a:srgbClr val="222222"/>
              </a:solidFill>
              <a:effectLst/>
              <a:latin typeface="Arial" panose="020B0604020202020204" pitchFamily="34" charset="0"/>
            </a:endParaRPr>
          </a:p>
          <a:p>
            <a:pPr marL="914400" algn="l"/>
            <a:r>
              <a:rPr lang="en-US" b="0" i="0" dirty="0">
                <a:solidFill>
                  <a:srgbClr val="000000"/>
                </a:solidFill>
                <a:effectLst/>
                <a:latin typeface="Arial" panose="020B0604020202020204" pitchFamily="34" charset="0"/>
              </a:rPr>
              <a:t>Discuss the strategic component of our input to the ESPPU, the various alternative options with their constraints. </a:t>
            </a:r>
            <a:endParaRPr lang="en-US" b="0" i="0" dirty="0">
              <a:solidFill>
                <a:srgbClr val="222222"/>
              </a:solidFill>
              <a:effectLst/>
              <a:latin typeface="Arial" panose="020B0604020202020204" pitchFamily="34" charset="0"/>
            </a:endParaRPr>
          </a:p>
          <a:p>
            <a:pPr marL="0" indent="0" algn="l">
              <a:buNone/>
            </a:pPr>
            <a:r>
              <a:rPr lang="en-US" b="0" i="0" dirty="0">
                <a:solidFill>
                  <a:srgbClr val="212121"/>
                </a:solidFill>
                <a:effectLst/>
                <a:latin typeface="Arial" panose="020B0604020202020204" pitchFamily="34" charset="0"/>
              </a:rPr>
              <a:t> </a:t>
            </a:r>
            <a:endParaRPr lang="en-US" b="0" i="0" dirty="0">
              <a:solidFill>
                <a:srgbClr val="222222"/>
              </a:solidFill>
              <a:effectLst/>
              <a:latin typeface="Arial" panose="020B0604020202020204" pitchFamily="34" charset="0"/>
            </a:endParaRPr>
          </a:p>
          <a:p>
            <a:pPr algn="l"/>
            <a:r>
              <a:rPr lang="en-US" b="0" i="0" dirty="0">
                <a:solidFill>
                  <a:srgbClr val="212121"/>
                </a:solidFill>
                <a:effectLst/>
                <a:latin typeface="Arial" panose="020B0604020202020204" pitchFamily="34" charset="0"/>
              </a:rPr>
              <a:t>10:30 – 12:30.   </a:t>
            </a:r>
            <a:r>
              <a:rPr lang="en-US" b="1" i="0" dirty="0">
                <a:solidFill>
                  <a:srgbClr val="212121"/>
                </a:solidFill>
                <a:effectLst/>
                <a:latin typeface="Arial" panose="020B0604020202020204" pitchFamily="34" charset="0"/>
              </a:rPr>
              <a:t>Detector Parallel sessions</a:t>
            </a:r>
            <a:endParaRPr lang="en-US" b="1" i="0" dirty="0">
              <a:solidFill>
                <a:srgbClr val="222222"/>
              </a:solidFill>
              <a:effectLst/>
              <a:latin typeface="Arial" panose="020B0604020202020204" pitchFamily="34" charset="0"/>
            </a:endParaRPr>
          </a:p>
          <a:p>
            <a:pPr marL="914400" algn="l"/>
            <a:r>
              <a:rPr lang="en-US" b="0" i="0" dirty="0">
                <a:solidFill>
                  <a:srgbClr val="000000"/>
                </a:solidFill>
                <a:effectLst/>
                <a:latin typeface="Arial" panose="020B0604020202020204" pitchFamily="34" charset="0"/>
              </a:rPr>
              <a:t>Discuss the research areas at high level where the US has strength and ambition to contribute to a future Higgs Factory. Identify the grand challenges for a future Higgs factory detector and the US ambitions in this space. </a:t>
            </a:r>
            <a:endParaRPr lang="en-US" b="0" i="0" dirty="0">
              <a:solidFill>
                <a:srgbClr val="222222"/>
              </a:solidFill>
              <a:effectLst/>
              <a:latin typeface="Arial" panose="020B0604020202020204" pitchFamily="34" charset="0"/>
            </a:endParaRPr>
          </a:p>
          <a:p>
            <a:pPr algn="l"/>
            <a:endParaRPr lang="en-US" b="0" i="0" dirty="0">
              <a:solidFill>
                <a:srgbClr val="212121"/>
              </a:solidFill>
              <a:effectLst/>
              <a:latin typeface="Arial" panose="020B0604020202020204" pitchFamily="34" charset="0"/>
            </a:endParaRPr>
          </a:p>
          <a:p>
            <a:pPr algn="l"/>
            <a:r>
              <a:rPr lang="en-US" b="0" i="0" dirty="0">
                <a:solidFill>
                  <a:srgbClr val="212121"/>
                </a:solidFill>
                <a:effectLst/>
                <a:latin typeface="Arial" panose="020B0604020202020204" pitchFamily="34" charset="0"/>
              </a:rPr>
              <a:t>12:30 – 2:00       Lunch</a:t>
            </a:r>
            <a:endParaRPr lang="en-US" b="0" i="0" dirty="0">
              <a:solidFill>
                <a:srgbClr val="222222"/>
              </a:solidFill>
              <a:effectLst/>
              <a:latin typeface="Arial" panose="020B0604020202020204" pitchFamily="34" charset="0"/>
            </a:endParaRPr>
          </a:p>
          <a:p>
            <a:pPr marL="0" indent="0" algn="l">
              <a:buNone/>
            </a:pPr>
            <a:endParaRPr lang="en-US" b="0" i="0" dirty="0">
              <a:solidFill>
                <a:srgbClr val="222222"/>
              </a:solidFill>
              <a:effectLst/>
              <a:latin typeface="Arial" panose="020B0604020202020204" pitchFamily="34" charset="0"/>
            </a:endParaRPr>
          </a:p>
          <a:p>
            <a:pPr algn="l"/>
            <a:r>
              <a:rPr lang="en-US" b="0" i="0" dirty="0">
                <a:solidFill>
                  <a:srgbClr val="212121"/>
                </a:solidFill>
                <a:effectLst/>
                <a:latin typeface="Arial" panose="020B0604020202020204" pitchFamily="34" charset="0"/>
              </a:rPr>
              <a:t>2:00 – 3:30.        </a:t>
            </a:r>
            <a:r>
              <a:rPr lang="en-US" b="1" i="0" dirty="0">
                <a:solidFill>
                  <a:srgbClr val="212121"/>
                </a:solidFill>
                <a:effectLst/>
                <a:latin typeface="Arial" panose="020B0604020202020204" pitchFamily="34" charset="0"/>
              </a:rPr>
              <a:t>Detector Parallel sessions</a:t>
            </a:r>
            <a:endParaRPr lang="en-US" b="1" i="0" dirty="0">
              <a:solidFill>
                <a:srgbClr val="222222"/>
              </a:solidFill>
              <a:effectLst/>
              <a:latin typeface="Arial" panose="020B0604020202020204" pitchFamily="34" charset="0"/>
            </a:endParaRPr>
          </a:p>
          <a:p>
            <a:pPr marL="914400" algn="l"/>
            <a:r>
              <a:rPr lang="en-US" b="0" i="0" dirty="0">
                <a:solidFill>
                  <a:srgbClr val="000000"/>
                </a:solidFill>
                <a:effectLst/>
                <a:latin typeface="Arial" panose="020B0604020202020204" pitchFamily="34" charset="0"/>
              </a:rPr>
              <a:t>Continue the morning discussion; also address the prioritization of the near-term needs. </a:t>
            </a:r>
            <a:endParaRPr lang="en-US" b="0" i="0" dirty="0">
              <a:solidFill>
                <a:srgbClr val="222222"/>
              </a:solidFill>
              <a:effectLst/>
              <a:latin typeface="Arial" panose="020B0604020202020204" pitchFamily="34" charset="0"/>
            </a:endParaRPr>
          </a:p>
          <a:p>
            <a:pPr algn="l"/>
            <a:r>
              <a:rPr lang="en-US" b="0" i="0" dirty="0">
                <a:solidFill>
                  <a:srgbClr val="212121"/>
                </a:solidFill>
                <a:effectLst/>
                <a:latin typeface="Arial" panose="020B0604020202020204" pitchFamily="34" charset="0"/>
              </a:rPr>
              <a:t> </a:t>
            </a:r>
            <a:endParaRPr lang="en-US" b="0" i="0" dirty="0">
              <a:solidFill>
                <a:srgbClr val="222222"/>
              </a:solidFill>
              <a:effectLst/>
              <a:latin typeface="Arial" panose="020B0604020202020204" pitchFamily="34" charset="0"/>
            </a:endParaRPr>
          </a:p>
          <a:p>
            <a:pPr algn="l"/>
            <a:r>
              <a:rPr lang="en-US" b="0" i="0" dirty="0">
                <a:solidFill>
                  <a:srgbClr val="212121"/>
                </a:solidFill>
                <a:effectLst/>
                <a:latin typeface="Arial" panose="020B0604020202020204" pitchFamily="34" charset="0"/>
              </a:rPr>
              <a:t>4:00 – 5:30.        Joint Detector Session</a:t>
            </a:r>
            <a:endParaRPr lang="en-US" b="0" i="0" dirty="0">
              <a:solidFill>
                <a:srgbClr val="222222"/>
              </a:solidFill>
              <a:effectLst/>
              <a:latin typeface="Arial" panose="020B0604020202020204" pitchFamily="34" charset="0"/>
            </a:endParaRPr>
          </a:p>
          <a:p>
            <a:pPr marL="914400" algn="l"/>
            <a:r>
              <a:rPr lang="en-US" b="0" i="0" dirty="0">
                <a:solidFill>
                  <a:srgbClr val="000000"/>
                </a:solidFill>
                <a:effectLst/>
                <a:latin typeface="Arial" panose="020B0604020202020204" pitchFamily="34" charset="0"/>
              </a:rPr>
              <a:t>Roundtable to discuss cross-cutting areas and refine the grand challenges and priority research areas for US participation taking into account the overlap between the working groups. Refine the near-term needs as well.</a:t>
            </a:r>
            <a:endParaRPr lang="en-US" b="0" i="0" dirty="0">
              <a:solidFill>
                <a:srgbClr val="222222"/>
              </a:solidFill>
              <a:effectLst/>
              <a:latin typeface="Arial" panose="020B0604020202020204" pitchFamily="34" charset="0"/>
            </a:endParaRPr>
          </a:p>
          <a:p>
            <a:endParaRPr lang="en-US" dirty="0"/>
          </a:p>
        </p:txBody>
      </p:sp>
      <p:sp>
        <p:nvSpPr>
          <p:cNvPr id="4" name="TextBox 3">
            <a:extLst>
              <a:ext uri="{FF2B5EF4-FFF2-40B4-BE49-F238E27FC236}">
                <a16:creationId xmlns:a16="http://schemas.microsoft.com/office/drawing/2014/main" id="{3C5767B5-C46E-3D06-0E3F-6024B08FFDCD}"/>
              </a:ext>
            </a:extLst>
          </p:cNvPr>
          <p:cNvSpPr txBox="1"/>
          <p:nvPr/>
        </p:nvSpPr>
        <p:spPr>
          <a:xfrm>
            <a:off x="3126195" y="1298885"/>
            <a:ext cx="6098914" cy="461665"/>
          </a:xfrm>
          <a:prstGeom prst="rect">
            <a:avLst/>
          </a:prstGeom>
          <a:noFill/>
        </p:spPr>
        <p:txBody>
          <a:bodyPr wrap="none" rtlCol="0">
            <a:spAutoFit/>
          </a:bodyPr>
          <a:lstStyle/>
          <a:p>
            <a:r>
              <a:rPr lang="en-US" sz="2400" b="1" dirty="0">
                <a:solidFill>
                  <a:srgbClr val="C00000"/>
                </a:solidFill>
              </a:rPr>
              <a:t>Open meeting for all the community members</a:t>
            </a:r>
          </a:p>
        </p:txBody>
      </p:sp>
    </p:spTree>
    <p:extLst>
      <p:ext uri="{BB962C8B-B14F-4D97-AF65-F5344CB8AC3E}">
        <p14:creationId xmlns:p14="http://schemas.microsoft.com/office/powerpoint/2010/main" val="5459499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4958D-5FF9-7523-AE7C-F58BA5CC10EE}"/>
              </a:ext>
            </a:extLst>
          </p:cNvPr>
          <p:cNvSpPr>
            <a:spLocks noGrp="1"/>
          </p:cNvSpPr>
          <p:nvPr>
            <p:ph type="title"/>
          </p:nvPr>
        </p:nvSpPr>
        <p:spPr/>
        <p:txBody>
          <a:bodyPr>
            <a:normAutofit/>
          </a:bodyPr>
          <a:lstStyle/>
          <a:p>
            <a:r>
              <a:rPr lang="en-US" sz="4000" dirty="0"/>
              <a:t>Prepare for the SLAC (PED) meeting (12/18-12/19)</a:t>
            </a:r>
          </a:p>
        </p:txBody>
      </p:sp>
      <p:sp>
        <p:nvSpPr>
          <p:cNvPr id="3" name="Content Placeholder 2">
            <a:extLst>
              <a:ext uri="{FF2B5EF4-FFF2-40B4-BE49-F238E27FC236}">
                <a16:creationId xmlns:a16="http://schemas.microsoft.com/office/drawing/2014/main" id="{DBAA2F0D-66EC-6D90-E7C6-BDA8936E5228}"/>
              </a:ext>
            </a:extLst>
          </p:cNvPr>
          <p:cNvSpPr>
            <a:spLocks noGrp="1"/>
          </p:cNvSpPr>
          <p:nvPr>
            <p:ph idx="1"/>
          </p:nvPr>
        </p:nvSpPr>
        <p:spPr>
          <a:xfrm>
            <a:off x="838199" y="1725087"/>
            <a:ext cx="10603769" cy="4493789"/>
          </a:xfrm>
        </p:spPr>
        <p:txBody>
          <a:bodyPr>
            <a:normAutofit fontScale="70000" lnSpcReduction="20000"/>
          </a:bodyPr>
          <a:lstStyle/>
          <a:p>
            <a:pPr algn="l"/>
            <a:r>
              <a:rPr lang="en-US" b="1" i="0" dirty="0">
                <a:solidFill>
                  <a:srgbClr val="212121"/>
                </a:solidFill>
                <a:effectLst/>
                <a:latin typeface="Arial" panose="020B0604020202020204" pitchFamily="34" charset="0"/>
              </a:rPr>
              <a:t>Friday, Dec. 20: (Day 2)</a:t>
            </a:r>
          </a:p>
          <a:p>
            <a:pPr algn="l"/>
            <a:endParaRPr lang="en-US" b="0" i="0" dirty="0">
              <a:solidFill>
                <a:srgbClr val="222222"/>
              </a:solidFill>
              <a:effectLst/>
              <a:latin typeface="Arial" panose="020B0604020202020204" pitchFamily="34" charset="0"/>
            </a:endParaRPr>
          </a:p>
          <a:p>
            <a:pPr algn="l"/>
            <a:r>
              <a:rPr lang="en-US" b="0" i="0" dirty="0">
                <a:solidFill>
                  <a:srgbClr val="212121"/>
                </a:solidFill>
                <a:effectLst/>
                <a:latin typeface="Arial" panose="020B0604020202020204" pitchFamily="34" charset="0"/>
              </a:rPr>
              <a:t>08:30 – 10:00     Joint Detector Session discussion.</a:t>
            </a:r>
            <a:endParaRPr lang="en-US" b="0" i="0" dirty="0">
              <a:solidFill>
                <a:srgbClr val="222222"/>
              </a:solidFill>
              <a:effectLst/>
              <a:latin typeface="Arial" panose="020B0604020202020204" pitchFamily="34" charset="0"/>
            </a:endParaRPr>
          </a:p>
          <a:p>
            <a:pPr marL="914400" algn="l"/>
            <a:r>
              <a:rPr lang="en-US" b="0" i="0" dirty="0">
                <a:solidFill>
                  <a:srgbClr val="000000"/>
                </a:solidFill>
                <a:effectLst/>
                <a:latin typeface="Arial" panose="020B0604020202020204" pitchFamily="34" charset="0"/>
              </a:rPr>
              <a:t>Develop a first pass articulation of the US input to ESG for the R&amp;D program. </a:t>
            </a:r>
            <a:endParaRPr lang="en-US" b="0" i="0" dirty="0">
              <a:solidFill>
                <a:srgbClr val="222222"/>
              </a:solidFill>
              <a:effectLst/>
              <a:latin typeface="Arial" panose="020B0604020202020204" pitchFamily="34" charset="0"/>
            </a:endParaRPr>
          </a:p>
          <a:p>
            <a:pPr algn="l"/>
            <a:endParaRPr lang="en-US" b="0" i="0" dirty="0">
              <a:solidFill>
                <a:srgbClr val="212121"/>
              </a:solidFill>
              <a:effectLst/>
              <a:latin typeface="Arial" panose="020B0604020202020204" pitchFamily="34" charset="0"/>
            </a:endParaRPr>
          </a:p>
          <a:p>
            <a:pPr algn="l"/>
            <a:r>
              <a:rPr lang="en-US" b="0" i="0" dirty="0">
                <a:solidFill>
                  <a:srgbClr val="212121"/>
                </a:solidFill>
                <a:effectLst/>
                <a:latin typeface="Arial" panose="020B0604020202020204" pitchFamily="34" charset="0"/>
              </a:rPr>
              <a:t>08:30 – 10:00    Other parallel sessions</a:t>
            </a:r>
            <a:endParaRPr lang="en-US" b="0" i="0" dirty="0">
              <a:solidFill>
                <a:srgbClr val="222222"/>
              </a:solidFill>
              <a:effectLst/>
              <a:latin typeface="Arial" panose="020B0604020202020204" pitchFamily="34" charset="0"/>
            </a:endParaRPr>
          </a:p>
          <a:p>
            <a:pPr marL="914400" algn="l"/>
            <a:r>
              <a:rPr lang="en-US" b="0" i="0" dirty="0">
                <a:solidFill>
                  <a:srgbClr val="212121"/>
                </a:solidFill>
                <a:effectLst/>
                <a:latin typeface="Arial" panose="020B0604020202020204" pitchFamily="34" charset="0"/>
              </a:rPr>
              <a:t>may be organized here including an ECR session </a:t>
            </a:r>
            <a:r>
              <a:rPr lang="en-US" b="0" i="0" dirty="0">
                <a:solidFill>
                  <a:srgbClr val="000000"/>
                </a:solidFill>
                <a:effectLst/>
                <a:latin typeface="Arial" panose="020B0604020202020204" pitchFamily="34" charset="0"/>
              </a:rPr>
              <a:t>(as needed) </a:t>
            </a:r>
            <a:endParaRPr lang="en-US" b="0" i="0" dirty="0">
              <a:solidFill>
                <a:srgbClr val="222222"/>
              </a:solidFill>
              <a:effectLst/>
              <a:latin typeface="Arial" panose="020B0604020202020204" pitchFamily="34" charset="0"/>
            </a:endParaRPr>
          </a:p>
          <a:p>
            <a:pPr marL="685800" indent="0" algn="l">
              <a:buNone/>
            </a:pPr>
            <a:r>
              <a:rPr lang="en-US" b="0" i="0" dirty="0">
                <a:solidFill>
                  <a:srgbClr val="000000"/>
                </a:solidFill>
                <a:effectLst/>
                <a:latin typeface="Arial" panose="020B0604020202020204" pitchFamily="34" charset="0"/>
              </a:rPr>
              <a:t> </a:t>
            </a:r>
            <a:endParaRPr lang="en-US" b="0" i="0" dirty="0">
              <a:solidFill>
                <a:srgbClr val="222222"/>
              </a:solidFill>
              <a:effectLst/>
              <a:latin typeface="Arial" panose="020B0604020202020204" pitchFamily="34" charset="0"/>
            </a:endParaRPr>
          </a:p>
          <a:p>
            <a:pPr algn="l"/>
            <a:r>
              <a:rPr lang="en-US" b="0" i="0" dirty="0">
                <a:solidFill>
                  <a:srgbClr val="212121"/>
                </a:solidFill>
                <a:effectLst/>
                <a:latin typeface="Arial" panose="020B0604020202020204" pitchFamily="34" charset="0"/>
              </a:rPr>
              <a:t>10:30 – 12:30     Plenary session</a:t>
            </a:r>
            <a:endParaRPr lang="en-US" b="0" i="0" dirty="0">
              <a:solidFill>
                <a:srgbClr val="222222"/>
              </a:solidFill>
              <a:effectLst/>
              <a:latin typeface="Arial" panose="020B0604020202020204" pitchFamily="34" charset="0"/>
            </a:endParaRPr>
          </a:p>
          <a:p>
            <a:pPr marL="914400" algn="l"/>
            <a:r>
              <a:rPr lang="en-US" b="0" i="0" dirty="0">
                <a:solidFill>
                  <a:srgbClr val="212121"/>
                </a:solidFill>
                <a:effectLst/>
                <a:latin typeface="Arial" panose="020B0604020202020204" pitchFamily="34" charset="0"/>
              </a:rPr>
              <a:t>including summary of detectors and other parallel sessions.</a:t>
            </a:r>
            <a:endParaRPr lang="en-US" b="0" i="0" dirty="0">
              <a:solidFill>
                <a:srgbClr val="222222"/>
              </a:solidFill>
              <a:effectLst/>
              <a:latin typeface="Arial" panose="020B0604020202020204" pitchFamily="34" charset="0"/>
            </a:endParaRPr>
          </a:p>
          <a:p>
            <a:pPr marL="685800" indent="0" algn="l">
              <a:buNone/>
            </a:pPr>
            <a:endParaRPr lang="en-US" b="0" i="0" dirty="0">
              <a:solidFill>
                <a:srgbClr val="222222"/>
              </a:solidFill>
              <a:effectLst/>
              <a:latin typeface="Arial" panose="020B0604020202020204" pitchFamily="34" charset="0"/>
            </a:endParaRPr>
          </a:p>
          <a:p>
            <a:pPr algn="l"/>
            <a:r>
              <a:rPr lang="en-US" b="0" i="0" dirty="0">
                <a:solidFill>
                  <a:srgbClr val="212121"/>
                </a:solidFill>
                <a:effectLst/>
                <a:latin typeface="Arial" panose="020B0604020202020204" pitchFamily="34" charset="0"/>
              </a:rPr>
              <a:t>2:00 – 5:00        Community wide discussion on input to ESG: </a:t>
            </a:r>
            <a:endParaRPr lang="en-US" b="0" i="0" dirty="0">
              <a:solidFill>
                <a:srgbClr val="222222"/>
              </a:solidFill>
              <a:effectLst/>
              <a:latin typeface="Arial" panose="020B0604020202020204" pitchFamily="34" charset="0"/>
            </a:endParaRPr>
          </a:p>
          <a:p>
            <a:pPr marL="914400" algn="l"/>
            <a:r>
              <a:rPr lang="en-US" b="0" i="0" dirty="0">
                <a:solidFill>
                  <a:srgbClr val="000000"/>
                </a:solidFill>
                <a:effectLst/>
                <a:latin typeface="Arial" panose="020B0604020202020204" pitchFamily="34" charset="0"/>
              </a:rPr>
              <a:t>Discussion of the First draft of the framework of the input to the ESPPU.</a:t>
            </a:r>
            <a:endParaRPr lang="en-US" b="0" i="0" dirty="0">
              <a:solidFill>
                <a:srgbClr val="222222"/>
              </a:solidFill>
              <a:effectLst/>
              <a:latin typeface="Arial" panose="020B0604020202020204" pitchFamily="34" charset="0"/>
            </a:endParaRPr>
          </a:p>
          <a:p>
            <a:endParaRPr lang="en-US" dirty="0"/>
          </a:p>
        </p:txBody>
      </p:sp>
    </p:spTree>
    <p:extLst>
      <p:ext uri="{BB962C8B-B14F-4D97-AF65-F5344CB8AC3E}">
        <p14:creationId xmlns:p14="http://schemas.microsoft.com/office/powerpoint/2010/main" val="5637931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875AA6-FEBD-1F32-D973-1B98B9C583E1}"/>
              </a:ext>
            </a:extLst>
          </p:cNvPr>
          <p:cNvSpPr>
            <a:spLocks noGrp="1"/>
          </p:cNvSpPr>
          <p:nvPr>
            <p:ph type="title"/>
          </p:nvPr>
        </p:nvSpPr>
        <p:spPr>
          <a:xfrm>
            <a:off x="838200" y="225567"/>
            <a:ext cx="10515600" cy="961718"/>
          </a:xfrm>
        </p:spPr>
        <p:txBody>
          <a:bodyPr/>
          <a:lstStyle/>
          <a:p>
            <a:r>
              <a:rPr lang="en-US" dirty="0"/>
              <a:t>Muon/Gaseous Detector R&amp;D Discussions</a:t>
            </a:r>
          </a:p>
        </p:txBody>
      </p:sp>
      <p:sp>
        <p:nvSpPr>
          <p:cNvPr id="3" name="Content Placeholder 2">
            <a:extLst>
              <a:ext uri="{FF2B5EF4-FFF2-40B4-BE49-F238E27FC236}">
                <a16:creationId xmlns:a16="http://schemas.microsoft.com/office/drawing/2014/main" id="{4D55236C-23EF-8295-8BB8-160BE536B2DD}"/>
              </a:ext>
            </a:extLst>
          </p:cNvPr>
          <p:cNvSpPr>
            <a:spLocks noGrp="1"/>
          </p:cNvSpPr>
          <p:nvPr>
            <p:ph idx="1"/>
          </p:nvPr>
        </p:nvSpPr>
        <p:spPr>
          <a:xfrm>
            <a:off x="766387" y="1375831"/>
            <a:ext cx="10752179" cy="5256602"/>
          </a:xfrm>
        </p:spPr>
        <p:txBody>
          <a:bodyPr>
            <a:normAutofit lnSpcReduction="10000"/>
          </a:bodyPr>
          <a:lstStyle/>
          <a:p>
            <a:r>
              <a:rPr lang="en-US" dirty="0">
                <a:latin typeface="Tw Cen MT" panose="020B0602020104020603" pitchFamily="34" charset="0"/>
              </a:rPr>
              <a:t>There will be total 2.0 hours (morning) + 1.5 hours (afternoon) parallel sections</a:t>
            </a:r>
          </a:p>
          <a:p>
            <a:r>
              <a:rPr lang="en-US" dirty="0">
                <a:latin typeface="Tw Cen MT" panose="020B0602020104020603" pitchFamily="34" charset="0"/>
              </a:rPr>
              <a:t>Encourage all the muon community members, particularly L2/L3’s, to participate in this meeting, preferred in-person. It is also OK if participate remotely – please make a registration as soon as possible (So far, 53 people registered in this workshop)</a:t>
            </a:r>
          </a:p>
          <a:p>
            <a:r>
              <a:rPr lang="en-US" dirty="0">
                <a:latin typeface="Tw Cen MT" panose="020B0602020104020603" pitchFamily="34" charset="0"/>
              </a:rPr>
              <a:t>All L3’s together with the collaborators should prepare slides to present the R&amp;D plan in FY2025</a:t>
            </a:r>
          </a:p>
          <a:p>
            <a:pPr lvl="1"/>
            <a:r>
              <a:rPr lang="en-US" dirty="0">
                <a:latin typeface="Tw Cen MT" panose="020B0602020104020603" pitchFamily="34" charset="0"/>
              </a:rPr>
              <a:t>What progress was made in FY2024</a:t>
            </a:r>
          </a:p>
          <a:p>
            <a:pPr lvl="1"/>
            <a:r>
              <a:rPr lang="en-US" dirty="0">
                <a:latin typeface="Tw Cen MT" panose="020B0602020104020603" pitchFamily="34" charset="0"/>
              </a:rPr>
              <a:t>The deliverables</a:t>
            </a:r>
          </a:p>
          <a:p>
            <a:pPr lvl="1"/>
            <a:r>
              <a:rPr lang="en-US" dirty="0">
                <a:latin typeface="Tw Cen MT" panose="020B0602020104020603" pitchFamily="34" charset="0"/>
              </a:rPr>
              <a:t>Milestones</a:t>
            </a:r>
          </a:p>
          <a:p>
            <a:pPr lvl="1"/>
            <a:r>
              <a:rPr lang="en-US" dirty="0">
                <a:latin typeface="Tw Cen MT" panose="020B0602020104020603" pitchFamily="34" charset="0"/>
              </a:rPr>
              <a:t>Funding request (indicates what manpower can be provided from the base programs)</a:t>
            </a:r>
          </a:p>
          <a:p>
            <a:pPr lvl="1"/>
            <a:r>
              <a:rPr lang="en-US" dirty="0">
                <a:latin typeface="Tw Cen MT" panose="020B0602020104020603" pitchFamily="34" charset="0"/>
              </a:rPr>
              <a:t>Progress report</a:t>
            </a:r>
          </a:p>
          <a:p>
            <a:pPr lvl="1"/>
            <a:endParaRPr lang="en-US" dirty="0"/>
          </a:p>
          <a:p>
            <a:endParaRPr lang="en-US" dirty="0"/>
          </a:p>
        </p:txBody>
      </p:sp>
    </p:spTree>
    <p:extLst>
      <p:ext uri="{BB962C8B-B14F-4D97-AF65-F5344CB8AC3E}">
        <p14:creationId xmlns:p14="http://schemas.microsoft.com/office/powerpoint/2010/main" val="40765121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EC6E9C-AC3C-5876-67AD-97F1CB54EA76}"/>
              </a:ext>
            </a:extLst>
          </p:cNvPr>
          <p:cNvSpPr>
            <a:spLocks noGrp="1"/>
          </p:cNvSpPr>
          <p:nvPr>
            <p:ph type="title"/>
          </p:nvPr>
        </p:nvSpPr>
        <p:spPr>
          <a:xfrm>
            <a:off x="953099" y="97457"/>
            <a:ext cx="3465503" cy="816944"/>
          </a:xfrm>
        </p:spPr>
        <p:txBody>
          <a:bodyPr/>
          <a:lstStyle/>
          <a:p>
            <a:r>
              <a:rPr lang="en-US" dirty="0"/>
              <a:t>Agenda</a:t>
            </a:r>
          </a:p>
        </p:txBody>
      </p:sp>
      <p:pic>
        <p:nvPicPr>
          <p:cNvPr id="9" name="Content Placeholder 8">
            <a:extLst>
              <a:ext uri="{FF2B5EF4-FFF2-40B4-BE49-F238E27FC236}">
                <a16:creationId xmlns:a16="http://schemas.microsoft.com/office/drawing/2014/main" id="{38C90561-B9B2-F1B2-2C08-FD626C1C2711}"/>
              </a:ext>
            </a:extLst>
          </p:cNvPr>
          <p:cNvPicPr>
            <a:picLocks noGrp="1" noChangeAspect="1"/>
          </p:cNvPicPr>
          <p:nvPr>
            <p:ph idx="1"/>
          </p:nvPr>
        </p:nvPicPr>
        <p:blipFill>
          <a:blip r:embed="rId2"/>
          <a:stretch>
            <a:fillRect/>
          </a:stretch>
        </p:blipFill>
        <p:spPr>
          <a:xfrm>
            <a:off x="933975" y="875239"/>
            <a:ext cx="3751971" cy="5162053"/>
          </a:xfrm>
        </p:spPr>
      </p:pic>
      <p:pic>
        <p:nvPicPr>
          <p:cNvPr id="11" name="Picture 10">
            <a:extLst>
              <a:ext uri="{FF2B5EF4-FFF2-40B4-BE49-F238E27FC236}">
                <a16:creationId xmlns:a16="http://schemas.microsoft.com/office/drawing/2014/main" id="{07198E5E-FDB0-8A24-E6B9-BC5A27B4717A}"/>
              </a:ext>
            </a:extLst>
          </p:cNvPr>
          <p:cNvPicPr>
            <a:picLocks noChangeAspect="1"/>
          </p:cNvPicPr>
          <p:nvPr/>
        </p:nvPicPr>
        <p:blipFill>
          <a:blip r:embed="rId3"/>
          <a:stretch>
            <a:fillRect/>
          </a:stretch>
        </p:blipFill>
        <p:spPr>
          <a:xfrm>
            <a:off x="6653000" y="181158"/>
            <a:ext cx="4560356" cy="3082677"/>
          </a:xfrm>
          <a:prstGeom prst="rect">
            <a:avLst/>
          </a:prstGeom>
        </p:spPr>
      </p:pic>
      <p:pic>
        <p:nvPicPr>
          <p:cNvPr id="13" name="Picture 12">
            <a:extLst>
              <a:ext uri="{FF2B5EF4-FFF2-40B4-BE49-F238E27FC236}">
                <a16:creationId xmlns:a16="http://schemas.microsoft.com/office/drawing/2014/main" id="{CD9238FC-B2CC-3FCC-E983-D3F3452CDD61}"/>
              </a:ext>
            </a:extLst>
          </p:cNvPr>
          <p:cNvPicPr>
            <a:picLocks noChangeAspect="1"/>
          </p:cNvPicPr>
          <p:nvPr/>
        </p:nvPicPr>
        <p:blipFill>
          <a:blip r:embed="rId4"/>
          <a:stretch>
            <a:fillRect/>
          </a:stretch>
        </p:blipFill>
        <p:spPr>
          <a:xfrm>
            <a:off x="6653000" y="3178787"/>
            <a:ext cx="4605025" cy="2943553"/>
          </a:xfrm>
          <a:prstGeom prst="rect">
            <a:avLst/>
          </a:prstGeom>
        </p:spPr>
      </p:pic>
      <p:pic>
        <p:nvPicPr>
          <p:cNvPr id="15" name="Picture 14">
            <a:extLst>
              <a:ext uri="{FF2B5EF4-FFF2-40B4-BE49-F238E27FC236}">
                <a16:creationId xmlns:a16="http://schemas.microsoft.com/office/drawing/2014/main" id="{0A1A3869-178C-B516-CFBB-5C8F6DE633F6}"/>
              </a:ext>
            </a:extLst>
          </p:cNvPr>
          <p:cNvPicPr>
            <a:picLocks noChangeAspect="1"/>
          </p:cNvPicPr>
          <p:nvPr/>
        </p:nvPicPr>
        <p:blipFill>
          <a:blip r:embed="rId5"/>
          <a:stretch>
            <a:fillRect/>
          </a:stretch>
        </p:blipFill>
        <p:spPr>
          <a:xfrm>
            <a:off x="2743571" y="6037292"/>
            <a:ext cx="9209335" cy="819592"/>
          </a:xfrm>
          <a:prstGeom prst="rect">
            <a:avLst/>
          </a:prstGeom>
          <a:ln>
            <a:solidFill>
              <a:srgbClr val="FF0000"/>
            </a:solidFill>
          </a:ln>
        </p:spPr>
      </p:pic>
    </p:spTree>
    <p:extLst>
      <p:ext uri="{BB962C8B-B14F-4D97-AF65-F5344CB8AC3E}">
        <p14:creationId xmlns:p14="http://schemas.microsoft.com/office/powerpoint/2010/main" val="1557458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A59A2C80-A7C2-B430-5CA7-0FF4ED5A7F5A}"/>
              </a:ext>
            </a:extLst>
          </p:cNvPr>
          <p:cNvPicPr>
            <a:picLocks noGrp="1" noChangeAspect="1"/>
          </p:cNvPicPr>
          <p:nvPr>
            <p:ph idx="1"/>
          </p:nvPr>
        </p:nvPicPr>
        <p:blipFill>
          <a:blip r:embed="rId2"/>
          <a:stretch>
            <a:fillRect/>
          </a:stretch>
        </p:blipFill>
        <p:spPr>
          <a:xfrm>
            <a:off x="764827" y="183534"/>
            <a:ext cx="10662345" cy="6571536"/>
          </a:xfrm>
        </p:spPr>
      </p:pic>
      <p:sp>
        <p:nvSpPr>
          <p:cNvPr id="7" name="TextBox 6">
            <a:extLst>
              <a:ext uri="{FF2B5EF4-FFF2-40B4-BE49-F238E27FC236}">
                <a16:creationId xmlns:a16="http://schemas.microsoft.com/office/drawing/2014/main" id="{982AC67B-D8D8-E883-0E57-78BEE92D1248}"/>
              </a:ext>
            </a:extLst>
          </p:cNvPr>
          <p:cNvSpPr txBox="1"/>
          <p:nvPr/>
        </p:nvSpPr>
        <p:spPr>
          <a:xfrm>
            <a:off x="7998606" y="327589"/>
            <a:ext cx="3874231" cy="369332"/>
          </a:xfrm>
          <a:prstGeom prst="rect">
            <a:avLst/>
          </a:prstGeom>
          <a:noFill/>
        </p:spPr>
        <p:txBody>
          <a:bodyPr wrap="square">
            <a:spAutoFit/>
          </a:bodyPr>
          <a:lstStyle/>
          <a:p>
            <a:r>
              <a:rPr lang="en-US" b="0" i="0" dirty="0">
                <a:solidFill>
                  <a:srgbClr val="777777"/>
                </a:solidFill>
                <a:effectLst/>
                <a:latin typeface="Roboto" panose="02000000000000000000" pitchFamily="2" charset="0"/>
              </a:rPr>
              <a:t> Karl </a:t>
            </a:r>
            <a:r>
              <a:rPr lang="en-US" b="0" i="0" dirty="0" err="1">
                <a:solidFill>
                  <a:srgbClr val="777777"/>
                </a:solidFill>
                <a:effectLst/>
                <a:latin typeface="Roboto" panose="02000000000000000000" pitchFamily="2" charset="0"/>
              </a:rPr>
              <a:t>Jakobs</a:t>
            </a:r>
            <a:r>
              <a:rPr lang="en-US" b="0" i="0" dirty="0">
                <a:solidFill>
                  <a:srgbClr val="777777"/>
                </a:solidFill>
                <a:effectLst/>
                <a:latin typeface="Roboto" panose="02000000000000000000" pitchFamily="2" charset="0"/>
              </a:rPr>
              <a:t> (University of Freiburg)</a:t>
            </a:r>
            <a:endParaRPr lang="en-US" dirty="0"/>
          </a:p>
        </p:txBody>
      </p:sp>
    </p:spTree>
    <p:extLst>
      <p:ext uri="{BB962C8B-B14F-4D97-AF65-F5344CB8AC3E}">
        <p14:creationId xmlns:p14="http://schemas.microsoft.com/office/powerpoint/2010/main" val="8417265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7198916-FD6B-3A57-97E8-2577AB870FC9}"/>
              </a:ext>
            </a:extLst>
          </p:cNvPr>
          <p:cNvPicPr>
            <a:picLocks noGrp="1" noChangeAspect="1"/>
          </p:cNvPicPr>
          <p:nvPr>
            <p:ph idx="1"/>
          </p:nvPr>
        </p:nvPicPr>
        <p:blipFill>
          <a:blip r:embed="rId2"/>
          <a:stretch>
            <a:fillRect/>
          </a:stretch>
        </p:blipFill>
        <p:spPr>
          <a:xfrm>
            <a:off x="776249" y="197481"/>
            <a:ext cx="10468711" cy="6463037"/>
          </a:xfrm>
        </p:spPr>
      </p:pic>
      <p:sp>
        <p:nvSpPr>
          <p:cNvPr id="6" name="TextBox 5">
            <a:extLst>
              <a:ext uri="{FF2B5EF4-FFF2-40B4-BE49-F238E27FC236}">
                <a16:creationId xmlns:a16="http://schemas.microsoft.com/office/drawing/2014/main" id="{DCE347DA-20C5-9748-C07E-8F9D4A18F84B}"/>
              </a:ext>
            </a:extLst>
          </p:cNvPr>
          <p:cNvSpPr txBox="1"/>
          <p:nvPr/>
        </p:nvSpPr>
        <p:spPr>
          <a:xfrm>
            <a:off x="8317769" y="418550"/>
            <a:ext cx="3874231" cy="369332"/>
          </a:xfrm>
          <a:prstGeom prst="rect">
            <a:avLst/>
          </a:prstGeom>
          <a:noFill/>
        </p:spPr>
        <p:txBody>
          <a:bodyPr wrap="square">
            <a:spAutoFit/>
          </a:bodyPr>
          <a:lstStyle/>
          <a:p>
            <a:r>
              <a:rPr lang="en-US" b="0" i="0" dirty="0">
                <a:solidFill>
                  <a:srgbClr val="777777"/>
                </a:solidFill>
                <a:effectLst/>
                <a:latin typeface="Roboto" panose="02000000000000000000" pitchFamily="2" charset="0"/>
              </a:rPr>
              <a:t> Karl </a:t>
            </a:r>
            <a:r>
              <a:rPr lang="en-US" b="0" i="0" dirty="0" err="1">
                <a:solidFill>
                  <a:srgbClr val="777777"/>
                </a:solidFill>
                <a:effectLst/>
                <a:latin typeface="Roboto" panose="02000000000000000000" pitchFamily="2" charset="0"/>
              </a:rPr>
              <a:t>Jakobs</a:t>
            </a:r>
            <a:r>
              <a:rPr lang="en-US" b="0" i="0" dirty="0">
                <a:solidFill>
                  <a:srgbClr val="777777"/>
                </a:solidFill>
                <a:effectLst/>
                <a:latin typeface="Roboto" panose="02000000000000000000" pitchFamily="2" charset="0"/>
              </a:rPr>
              <a:t> (University of Freiburg)</a:t>
            </a:r>
            <a:endParaRPr lang="en-US" dirty="0"/>
          </a:p>
        </p:txBody>
      </p:sp>
    </p:spTree>
    <p:extLst>
      <p:ext uri="{BB962C8B-B14F-4D97-AF65-F5344CB8AC3E}">
        <p14:creationId xmlns:p14="http://schemas.microsoft.com/office/powerpoint/2010/main" val="393649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60687B85-613A-A91D-CCF8-C8F2F14AEF53}"/>
              </a:ext>
            </a:extLst>
          </p:cNvPr>
          <p:cNvPicPr>
            <a:picLocks noGrp="1" noChangeAspect="1"/>
          </p:cNvPicPr>
          <p:nvPr>
            <p:ph idx="1"/>
          </p:nvPr>
        </p:nvPicPr>
        <p:blipFill>
          <a:blip r:embed="rId2"/>
          <a:stretch>
            <a:fillRect/>
          </a:stretch>
        </p:blipFill>
        <p:spPr>
          <a:xfrm>
            <a:off x="511439" y="81385"/>
            <a:ext cx="10855247" cy="6740709"/>
          </a:xfrm>
        </p:spPr>
      </p:pic>
      <p:sp>
        <p:nvSpPr>
          <p:cNvPr id="6" name="TextBox 5">
            <a:extLst>
              <a:ext uri="{FF2B5EF4-FFF2-40B4-BE49-F238E27FC236}">
                <a16:creationId xmlns:a16="http://schemas.microsoft.com/office/drawing/2014/main" id="{4365909A-0714-C932-802B-58FE8BE45498}"/>
              </a:ext>
            </a:extLst>
          </p:cNvPr>
          <p:cNvSpPr txBox="1"/>
          <p:nvPr/>
        </p:nvSpPr>
        <p:spPr>
          <a:xfrm>
            <a:off x="8032118" y="212691"/>
            <a:ext cx="3874231" cy="369332"/>
          </a:xfrm>
          <a:prstGeom prst="rect">
            <a:avLst/>
          </a:prstGeom>
          <a:noFill/>
        </p:spPr>
        <p:txBody>
          <a:bodyPr wrap="square">
            <a:spAutoFit/>
          </a:bodyPr>
          <a:lstStyle/>
          <a:p>
            <a:r>
              <a:rPr lang="en-US" b="0" i="0" dirty="0">
                <a:solidFill>
                  <a:srgbClr val="777777"/>
                </a:solidFill>
                <a:effectLst/>
                <a:latin typeface="Roboto" panose="02000000000000000000" pitchFamily="2" charset="0"/>
              </a:rPr>
              <a:t> Karl </a:t>
            </a:r>
            <a:r>
              <a:rPr lang="en-US" b="0" i="0" dirty="0" err="1">
                <a:solidFill>
                  <a:srgbClr val="777777"/>
                </a:solidFill>
                <a:effectLst/>
                <a:latin typeface="Roboto" panose="02000000000000000000" pitchFamily="2" charset="0"/>
              </a:rPr>
              <a:t>Jakobs</a:t>
            </a:r>
            <a:r>
              <a:rPr lang="en-US" b="0" i="0" dirty="0">
                <a:solidFill>
                  <a:srgbClr val="777777"/>
                </a:solidFill>
                <a:effectLst/>
                <a:latin typeface="Roboto" panose="02000000000000000000" pitchFamily="2" charset="0"/>
              </a:rPr>
              <a:t> (University of Freiburg)</a:t>
            </a:r>
            <a:endParaRPr lang="en-US" dirty="0"/>
          </a:p>
        </p:txBody>
      </p:sp>
    </p:spTree>
    <p:extLst>
      <p:ext uri="{BB962C8B-B14F-4D97-AF65-F5344CB8AC3E}">
        <p14:creationId xmlns:p14="http://schemas.microsoft.com/office/powerpoint/2010/main" val="33128336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E8DC7B23-CD02-3130-6E26-E6879D3D6EAC}"/>
              </a:ext>
            </a:extLst>
          </p:cNvPr>
          <p:cNvPicPr>
            <a:picLocks noGrp="1" noChangeAspect="1"/>
          </p:cNvPicPr>
          <p:nvPr>
            <p:ph idx="1"/>
          </p:nvPr>
        </p:nvPicPr>
        <p:blipFill>
          <a:blip r:embed="rId2"/>
          <a:stretch>
            <a:fillRect/>
          </a:stretch>
        </p:blipFill>
        <p:spPr>
          <a:xfrm>
            <a:off x="750558" y="144221"/>
            <a:ext cx="10690883" cy="6665305"/>
          </a:xfrm>
        </p:spPr>
      </p:pic>
      <p:sp>
        <p:nvSpPr>
          <p:cNvPr id="6" name="TextBox 5">
            <a:extLst>
              <a:ext uri="{FF2B5EF4-FFF2-40B4-BE49-F238E27FC236}">
                <a16:creationId xmlns:a16="http://schemas.microsoft.com/office/drawing/2014/main" id="{FB485179-576E-3C66-F5CA-BA722F1937AB}"/>
              </a:ext>
            </a:extLst>
          </p:cNvPr>
          <p:cNvSpPr txBox="1"/>
          <p:nvPr/>
        </p:nvSpPr>
        <p:spPr>
          <a:xfrm>
            <a:off x="8317769" y="96347"/>
            <a:ext cx="3874231" cy="369332"/>
          </a:xfrm>
          <a:prstGeom prst="rect">
            <a:avLst/>
          </a:prstGeom>
          <a:noFill/>
        </p:spPr>
        <p:txBody>
          <a:bodyPr wrap="square">
            <a:spAutoFit/>
          </a:bodyPr>
          <a:lstStyle/>
          <a:p>
            <a:r>
              <a:rPr lang="en-US" b="0" i="0" dirty="0">
                <a:solidFill>
                  <a:srgbClr val="777777"/>
                </a:solidFill>
                <a:effectLst/>
                <a:latin typeface="Roboto" panose="02000000000000000000" pitchFamily="2" charset="0"/>
              </a:rPr>
              <a:t> Karl </a:t>
            </a:r>
            <a:r>
              <a:rPr lang="en-US" b="0" i="0" dirty="0" err="1">
                <a:solidFill>
                  <a:srgbClr val="777777"/>
                </a:solidFill>
                <a:effectLst/>
                <a:latin typeface="Roboto" panose="02000000000000000000" pitchFamily="2" charset="0"/>
              </a:rPr>
              <a:t>Jakobs</a:t>
            </a:r>
            <a:r>
              <a:rPr lang="en-US" b="0" i="0" dirty="0">
                <a:solidFill>
                  <a:srgbClr val="777777"/>
                </a:solidFill>
                <a:effectLst/>
                <a:latin typeface="Roboto" panose="02000000000000000000" pitchFamily="2" charset="0"/>
              </a:rPr>
              <a:t> (University of Freiburg)</a:t>
            </a:r>
            <a:endParaRPr lang="en-US" dirty="0"/>
          </a:p>
        </p:txBody>
      </p:sp>
    </p:spTree>
    <p:extLst>
      <p:ext uri="{BB962C8B-B14F-4D97-AF65-F5344CB8AC3E}">
        <p14:creationId xmlns:p14="http://schemas.microsoft.com/office/powerpoint/2010/main" val="2594416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8AD6C466-E234-8503-197A-BEA817E3EA77}"/>
              </a:ext>
            </a:extLst>
          </p:cNvPr>
          <p:cNvPicPr>
            <a:picLocks noGrp="1" noChangeAspect="1"/>
          </p:cNvPicPr>
          <p:nvPr>
            <p:ph idx="1"/>
          </p:nvPr>
        </p:nvPicPr>
        <p:blipFill>
          <a:blip r:embed="rId2"/>
          <a:stretch>
            <a:fillRect/>
          </a:stretch>
        </p:blipFill>
        <p:spPr>
          <a:xfrm>
            <a:off x="800303" y="119189"/>
            <a:ext cx="10591394" cy="6619622"/>
          </a:xfrm>
        </p:spPr>
      </p:pic>
      <p:sp>
        <p:nvSpPr>
          <p:cNvPr id="6" name="TextBox 5">
            <a:extLst>
              <a:ext uri="{FF2B5EF4-FFF2-40B4-BE49-F238E27FC236}">
                <a16:creationId xmlns:a16="http://schemas.microsoft.com/office/drawing/2014/main" id="{CE84CFE4-8129-C1AB-CC3E-137FCD1F3131}"/>
              </a:ext>
            </a:extLst>
          </p:cNvPr>
          <p:cNvSpPr txBox="1"/>
          <p:nvPr/>
        </p:nvSpPr>
        <p:spPr>
          <a:xfrm>
            <a:off x="7998606" y="327589"/>
            <a:ext cx="3874231" cy="369332"/>
          </a:xfrm>
          <a:prstGeom prst="rect">
            <a:avLst/>
          </a:prstGeom>
          <a:noFill/>
        </p:spPr>
        <p:txBody>
          <a:bodyPr wrap="square">
            <a:spAutoFit/>
          </a:bodyPr>
          <a:lstStyle/>
          <a:p>
            <a:r>
              <a:rPr lang="en-US" b="0" i="0" dirty="0">
                <a:solidFill>
                  <a:srgbClr val="777777"/>
                </a:solidFill>
                <a:effectLst/>
                <a:latin typeface="Roboto" panose="02000000000000000000" pitchFamily="2" charset="0"/>
              </a:rPr>
              <a:t> Karl </a:t>
            </a:r>
            <a:r>
              <a:rPr lang="en-US" b="0" i="0" dirty="0" err="1">
                <a:solidFill>
                  <a:srgbClr val="777777"/>
                </a:solidFill>
                <a:effectLst/>
                <a:latin typeface="Roboto" panose="02000000000000000000" pitchFamily="2" charset="0"/>
              </a:rPr>
              <a:t>Jakobs</a:t>
            </a:r>
            <a:r>
              <a:rPr lang="en-US" b="0" i="0" dirty="0">
                <a:solidFill>
                  <a:srgbClr val="777777"/>
                </a:solidFill>
                <a:effectLst/>
                <a:latin typeface="Roboto" panose="02000000000000000000" pitchFamily="2" charset="0"/>
              </a:rPr>
              <a:t> (University of Freiburg)</a:t>
            </a:r>
            <a:endParaRPr lang="en-US" dirty="0"/>
          </a:p>
        </p:txBody>
      </p:sp>
    </p:spTree>
    <p:extLst>
      <p:ext uri="{BB962C8B-B14F-4D97-AF65-F5344CB8AC3E}">
        <p14:creationId xmlns:p14="http://schemas.microsoft.com/office/powerpoint/2010/main" val="27294585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414F062-881D-5B0A-AD84-80B56E922CE3}"/>
              </a:ext>
            </a:extLst>
          </p:cNvPr>
          <p:cNvPicPr>
            <a:picLocks noGrp="1" noChangeAspect="1"/>
          </p:cNvPicPr>
          <p:nvPr>
            <p:ph idx="1"/>
          </p:nvPr>
        </p:nvPicPr>
        <p:blipFill>
          <a:blip r:embed="rId2"/>
          <a:stretch>
            <a:fillRect/>
          </a:stretch>
        </p:blipFill>
        <p:spPr>
          <a:xfrm>
            <a:off x="678906" y="159182"/>
            <a:ext cx="10547992" cy="6539636"/>
          </a:xfrm>
        </p:spPr>
      </p:pic>
      <p:sp>
        <p:nvSpPr>
          <p:cNvPr id="6" name="TextBox 5">
            <a:extLst>
              <a:ext uri="{FF2B5EF4-FFF2-40B4-BE49-F238E27FC236}">
                <a16:creationId xmlns:a16="http://schemas.microsoft.com/office/drawing/2014/main" id="{858C6032-2277-38F9-0419-1971E81CC669}"/>
              </a:ext>
            </a:extLst>
          </p:cNvPr>
          <p:cNvSpPr txBox="1"/>
          <p:nvPr/>
        </p:nvSpPr>
        <p:spPr>
          <a:xfrm>
            <a:off x="7998606" y="327589"/>
            <a:ext cx="3874231" cy="369332"/>
          </a:xfrm>
          <a:prstGeom prst="rect">
            <a:avLst/>
          </a:prstGeom>
          <a:noFill/>
        </p:spPr>
        <p:txBody>
          <a:bodyPr wrap="square">
            <a:spAutoFit/>
          </a:bodyPr>
          <a:lstStyle/>
          <a:p>
            <a:r>
              <a:rPr lang="en-US" b="0" i="0" dirty="0">
                <a:solidFill>
                  <a:srgbClr val="777777"/>
                </a:solidFill>
                <a:effectLst/>
                <a:latin typeface="Roboto" panose="02000000000000000000" pitchFamily="2" charset="0"/>
              </a:rPr>
              <a:t> Karl </a:t>
            </a:r>
            <a:r>
              <a:rPr lang="en-US" b="0" i="0" dirty="0" err="1">
                <a:solidFill>
                  <a:srgbClr val="777777"/>
                </a:solidFill>
                <a:effectLst/>
                <a:latin typeface="Roboto" panose="02000000000000000000" pitchFamily="2" charset="0"/>
              </a:rPr>
              <a:t>Jakobs</a:t>
            </a:r>
            <a:r>
              <a:rPr lang="en-US" b="0" i="0" dirty="0">
                <a:solidFill>
                  <a:srgbClr val="777777"/>
                </a:solidFill>
                <a:effectLst/>
                <a:latin typeface="Roboto" panose="02000000000000000000" pitchFamily="2" charset="0"/>
              </a:rPr>
              <a:t> (University of Freiburg)</a:t>
            </a:r>
            <a:endParaRPr lang="en-US" dirty="0"/>
          </a:p>
        </p:txBody>
      </p:sp>
    </p:spTree>
    <p:extLst>
      <p:ext uri="{BB962C8B-B14F-4D97-AF65-F5344CB8AC3E}">
        <p14:creationId xmlns:p14="http://schemas.microsoft.com/office/powerpoint/2010/main" val="14909043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366</TotalTime>
  <Words>1864</Words>
  <Application>Microsoft Office PowerPoint</Application>
  <PresentationFormat>Widescreen</PresentationFormat>
  <Paragraphs>200</Paragraphs>
  <Slides>25</Slides>
  <Notes>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Aptos</vt:lpstr>
      <vt:lpstr>Aptos Display</vt:lpstr>
      <vt:lpstr>Arial</vt:lpstr>
      <vt:lpstr>Arial Black</vt:lpstr>
      <vt:lpstr>Calibri</vt:lpstr>
      <vt:lpstr>Corbel</vt:lpstr>
      <vt:lpstr>Noto Sans Symbols</vt:lpstr>
      <vt:lpstr>Roboto</vt:lpstr>
      <vt:lpstr>Tw Cen MT</vt:lpstr>
      <vt:lpstr>Wingdings</vt:lpstr>
      <vt:lpstr>Office Theme</vt:lpstr>
      <vt:lpstr>Summary   Strategic Joint M Strategic Joint Meeting of the HFCC  Nov. 8 – 9, at Stony Brook University S</vt:lpstr>
      <vt:lpstr>PowerPoint Presentation</vt:lpstr>
      <vt:lpstr>Agenda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Technical discussion on near term needs, preparing for the SLAC workshop, and the ESPP input</vt:lpstr>
      <vt:lpstr>The FCC-ee Muon System R&amp;D</vt:lpstr>
      <vt:lpstr>The Drift Tube Muon Detector R&amp;D for HF</vt:lpstr>
      <vt:lpstr>The μRWELL Muon Detector R&amp;D for HF</vt:lpstr>
      <vt:lpstr>The Muon Detector Electronics R&amp;D</vt:lpstr>
      <vt:lpstr>PowerPoint Presentation</vt:lpstr>
      <vt:lpstr>US Higgs Factory Planning Workshop - Physics Experiments and Detectors</vt:lpstr>
      <vt:lpstr>Prepare for the SLAC (PED) meeting (12/18-12/19)</vt:lpstr>
      <vt:lpstr>Prepare for the SLAC (PED) meeting (12/18-12/19)</vt:lpstr>
      <vt:lpstr>Muon/Gaseous Detector R&amp;D Discussions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Zhou, Bing</dc:creator>
  <cp:lastModifiedBy>Zhou, Bing</cp:lastModifiedBy>
  <cp:revision>1</cp:revision>
  <dcterms:created xsi:type="dcterms:W3CDTF">2024-11-14T13:54:54Z</dcterms:created>
  <dcterms:modified xsi:type="dcterms:W3CDTF">2024-11-14T20:01:43Z</dcterms:modified>
</cp:coreProperties>
</file>