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8" r:id="rId1"/>
    <p:sldMasterId id="2147483709" r:id="rId2"/>
    <p:sldMasterId id="2147483710" r:id="rId3"/>
    <p:sldMasterId id="2147483711" r:id="rId4"/>
    <p:sldMasterId id="2147483712" r:id="rId5"/>
  </p:sldMasterIdLst>
  <p:notesMasterIdLst>
    <p:notesMasterId r:id="rId24"/>
  </p:notesMasterIdLst>
  <p:sldIdLst>
    <p:sldId id="256" r:id="rId6"/>
    <p:sldId id="370" r:id="rId7"/>
    <p:sldId id="257" r:id="rId8"/>
    <p:sldId id="772" r:id="rId9"/>
    <p:sldId id="769" r:id="rId10"/>
    <p:sldId id="773" r:id="rId11"/>
    <p:sldId id="317" r:id="rId12"/>
    <p:sldId id="315" r:id="rId13"/>
    <p:sldId id="316" r:id="rId14"/>
    <p:sldId id="770" r:id="rId15"/>
    <p:sldId id="313" r:id="rId16"/>
    <p:sldId id="367" r:id="rId17"/>
    <p:sldId id="776" r:id="rId18"/>
    <p:sldId id="774" r:id="rId19"/>
    <p:sldId id="777" r:id="rId20"/>
    <p:sldId id="778" r:id="rId21"/>
    <p:sldId id="295" r:id="rId22"/>
    <p:sldId id="351" r:id="rId23"/>
  </p:sldIdLst>
  <p:sldSz cx="10080625" cy="5670550"/>
  <p:notesSz cx="7772400" cy="10058400"/>
  <p:embeddedFontLst>
    <p:embeddedFont>
      <p:font typeface="Cambria Math" panose="02040503050406030204" pitchFamily="18" charset="0"/>
      <p:regular r:id="rId25"/>
    </p:embeddedFont>
    <p:embeddedFont>
      <p:font typeface="Verdana" panose="020B060403050404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6B50"/>
    <a:srgbClr val="0432FF"/>
    <a:srgbClr val="008B51"/>
    <a:srgbClr val="00BB93"/>
    <a:srgbClr val="009193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18"/>
    <p:restoredTop sz="89254"/>
  </p:normalViewPr>
  <p:slideViewPr>
    <p:cSldViewPr snapToGrid="0">
      <p:cViewPr varScale="1">
        <p:scale>
          <a:sx n="91" d="100"/>
          <a:sy n="91" d="100"/>
        </p:scale>
        <p:origin x="192" y="7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98" d="100"/>
          <a:sy n="198" d="100"/>
        </p:scale>
        <p:origin x="936" y="-26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1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4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3.fntdata"/><Relationship Id="rId30" Type="http://schemas.openxmlformats.org/officeDocument/2006/relationships/commentAuthors" Target="commentAuthors.xml"/><Relationship Id="rId8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6-26T09:07:17.760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95650" y="754375"/>
            <a:ext cx="5181850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472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9875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475722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963885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7374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92901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24401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13398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8701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4009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8" name="Google Shape;27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2" name="Google Shape;3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4494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3452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0119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003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564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754063"/>
            <a:ext cx="6702425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98777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4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3"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4"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5"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6"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subTitle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subTitle" idx="1"/>
          </p:nvPr>
        </p:nvSpPr>
        <p:spPr>
          <a:xfrm>
            <a:off x="503640" y="225720"/>
            <a:ext cx="9071280" cy="4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1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body" idx="3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4"/>
          <p:cNvSpPr txBox="1">
            <a:spLocks noGrp="1"/>
          </p:cNvSpPr>
          <p:nvPr>
            <p:ph type="body" idx="2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5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5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5"/>
          <p:cNvSpPr txBox="1">
            <a:spLocks noGrp="1"/>
          </p:cNvSpPr>
          <p:nvPr>
            <p:ph type="body" idx="4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6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6"/>
          <p:cNvSpPr txBox="1">
            <a:spLocks noGrp="1"/>
          </p:cNvSpPr>
          <p:nvPr>
            <p:ph type="body" idx="2"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body" idx="3"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6"/>
          <p:cNvSpPr txBox="1">
            <a:spLocks noGrp="1"/>
          </p:cNvSpPr>
          <p:nvPr>
            <p:ph type="body" idx="4"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body" idx="5"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6"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9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9"/>
          <p:cNvSpPr txBox="1">
            <a:spLocks noGrp="1"/>
          </p:cNvSpPr>
          <p:nvPr>
            <p:ph type="subTitle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0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0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1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1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31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2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3"/>
          <p:cNvSpPr txBox="1">
            <a:spLocks noGrp="1"/>
          </p:cNvSpPr>
          <p:nvPr>
            <p:ph type="subTitle" idx="1"/>
          </p:nvPr>
        </p:nvSpPr>
        <p:spPr>
          <a:xfrm>
            <a:off x="503640" y="225720"/>
            <a:ext cx="9071280" cy="4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4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4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34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4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5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5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35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35"/>
          <p:cNvSpPr txBox="1">
            <a:spLocks noGrp="1"/>
          </p:cNvSpPr>
          <p:nvPr>
            <p:ph type="body" idx="3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6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36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6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7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7"/>
          <p:cNvSpPr txBox="1">
            <a:spLocks noGrp="1"/>
          </p:cNvSpPr>
          <p:nvPr>
            <p:ph type="body" idx="2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8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38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38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8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body" idx="4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9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9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9"/>
          <p:cNvSpPr txBox="1">
            <a:spLocks noGrp="1"/>
          </p:cNvSpPr>
          <p:nvPr>
            <p:ph type="body" idx="2"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9"/>
          <p:cNvSpPr txBox="1">
            <a:spLocks noGrp="1"/>
          </p:cNvSpPr>
          <p:nvPr>
            <p:ph type="body" idx="3"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39"/>
          <p:cNvSpPr txBox="1">
            <a:spLocks noGrp="1"/>
          </p:cNvSpPr>
          <p:nvPr>
            <p:ph type="body" idx="4"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9"/>
          <p:cNvSpPr txBox="1">
            <a:spLocks noGrp="1"/>
          </p:cNvSpPr>
          <p:nvPr>
            <p:ph type="body" idx="5"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9"/>
          <p:cNvSpPr txBox="1">
            <a:spLocks noGrp="1"/>
          </p:cNvSpPr>
          <p:nvPr>
            <p:ph type="body" idx="6"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2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42"/>
          <p:cNvSpPr txBox="1">
            <a:spLocks noGrp="1"/>
          </p:cNvSpPr>
          <p:nvPr>
            <p:ph type="subTitle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3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43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4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44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44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5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6"/>
          <p:cNvSpPr txBox="1">
            <a:spLocks noGrp="1"/>
          </p:cNvSpPr>
          <p:nvPr>
            <p:ph type="subTitle" idx="1"/>
          </p:nvPr>
        </p:nvSpPr>
        <p:spPr>
          <a:xfrm>
            <a:off x="503640" y="225720"/>
            <a:ext cx="9071280" cy="4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7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47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47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47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8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48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48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48"/>
          <p:cNvSpPr txBox="1">
            <a:spLocks noGrp="1"/>
          </p:cNvSpPr>
          <p:nvPr>
            <p:ph type="body" idx="3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9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49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49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49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50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50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50"/>
          <p:cNvSpPr txBox="1">
            <a:spLocks noGrp="1"/>
          </p:cNvSpPr>
          <p:nvPr>
            <p:ph type="body" idx="2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51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51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51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51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51"/>
          <p:cNvSpPr txBox="1">
            <a:spLocks noGrp="1"/>
          </p:cNvSpPr>
          <p:nvPr>
            <p:ph type="body" idx="4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2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52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52"/>
          <p:cNvSpPr txBox="1">
            <a:spLocks noGrp="1"/>
          </p:cNvSpPr>
          <p:nvPr>
            <p:ph type="body" idx="2"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52"/>
          <p:cNvSpPr txBox="1">
            <a:spLocks noGrp="1"/>
          </p:cNvSpPr>
          <p:nvPr>
            <p:ph type="body" idx="3"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52"/>
          <p:cNvSpPr txBox="1">
            <a:spLocks noGrp="1"/>
          </p:cNvSpPr>
          <p:nvPr>
            <p:ph type="body" idx="4"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52"/>
          <p:cNvSpPr txBox="1">
            <a:spLocks noGrp="1"/>
          </p:cNvSpPr>
          <p:nvPr>
            <p:ph type="body" idx="5"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52"/>
          <p:cNvSpPr txBox="1">
            <a:spLocks noGrp="1"/>
          </p:cNvSpPr>
          <p:nvPr>
            <p:ph type="body" idx="6"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55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55"/>
          <p:cNvSpPr txBox="1">
            <a:spLocks noGrp="1"/>
          </p:cNvSpPr>
          <p:nvPr>
            <p:ph type="subTitle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6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56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7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57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57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58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9"/>
          <p:cNvSpPr txBox="1">
            <a:spLocks noGrp="1"/>
          </p:cNvSpPr>
          <p:nvPr>
            <p:ph type="subTitle" idx="1"/>
          </p:nvPr>
        </p:nvSpPr>
        <p:spPr>
          <a:xfrm>
            <a:off x="503640" y="225720"/>
            <a:ext cx="9071280" cy="4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60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60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60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60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61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61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61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61"/>
          <p:cNvSpPr txBox="1">
            <a:spLocks noGrp="1"/>
          </p:cNvSpPr>
          <p:nvPr>
            <p:ph type="body" idx="3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62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62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62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62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63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63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63"/>
          <p:cNvSpPr txBox="1">
            <a:spLocks noGrp="1"/>
          </p:cNvSpPr>
          <p:nvPr>
            <p:ph type="body" idx="2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64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64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64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64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64"/>
          <p:cNvSpPr txBox="1">
            <a:spLocks noGrp="1"/>
          </p:cNvSpPr>
          <p:nvPr>
            <p:ph type="body" idx="4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subTitle" idx="1"/>
          </p:nvPr>
        </p:nvSpPr>
        <p:spPr>
          <a:xfrm>
            <a:off x="503640" y="225720"/>
            <a:ext cx="9071280" cy="438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65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65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65"/>
          <p:cNvSpPr txBox="1">
            <a:spLocks noGrp="1"/>
          </p:cNvSpPr>
          <p:nvPr>
            <p:ph type="body" idx="2"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65"/>
          <p:cNvSpPr txBox="1">
            <a:spLocks noGrp="1"/>
          </p:cNvSpPr>
          <p:nvPr>
            <p:ph type="body" idx="3"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65"/>
          <p:cNvSpPr txBox="1">
            <a:spLocks noGrp="1"/>
          </p:cNvSpPr>
          <p:nvPr>
            <p:ph type="body" idx="4"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65"/>
          <p:cNvSpPr txBox="1">
            <a:spLocks noGrp="1"/>
          </p:cNvSpPr>
          <p:nvPr>
            <p:ph type="body" idx="5"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65"/>
          <p:cNvSpPr txBox="1">
            <a:spLocks noGrp="1"/>
          </p:cNvSpPr>
          <p:nvPr>
            <p:ph type="body" idx="6"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3"/>
          </p:nvPr>
        </p:nvSpPr>
        <p:spPr>
          <a:xfrm>
            <a:off x="5151960" y="304380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5151960" y="1326240"/>
            <a:ext cx="442656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503640" y="3043800"/>
            <a:ext cx="9071280" cy="156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buNone/>
              <a:defRPr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buNone/>
              <a:defRPr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buNone/>
              <a:defRPr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buNone/>
              <a:defRPr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buNone/>
              <a:defRPr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buNone/>
              <a:defRPr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buNone/>
              <a:defRPr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buNone/>
              <a:defRPr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12" name="Google Shape;112;p27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0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63" name="Google Shape;163;p40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3"/>
          <p:cNvSpPr txBox="1">
            <a:spLocks noGrp="1"/>
          </p:cNvSpPr>
          <p:nvPr>
            <p:ph type="title"/>
          </p:nvPr>
        </p:nvSpPr>
        <p:spPr>
          <a:xfrm>
            <a:off x="503640" y="225720"/>
            <a:ext cx="9071280" cy="946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14" name="Google Shape;214;p53"/>
          <p:cNvSpPr txBox="1">
            <a:spLocks noGrp="1"/>
          </p:cNvSpPr>
          <p:nvPr>
            <p:ph type="body" idx="1"/>
          </p:nvPr>
        </p:nvSpPr>
        <p:spPr>
          <a:xfrm>
            <a:off x="503640" y="1326240"/>
            <a:ext cx="9071280" cy="328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comments" Target="../comments/comment1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72BC9293-026E-5C92-8DFC-B66E929ABA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87913" y="2682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X"/>
          </a:p>
        </p:txBody>
      </p:sp>
      <p:sp>
        <p:nvSpPr>
          <p:cNvPr id="3" name="Google Shape;268;p66">
            <a:extLst>
              <a:ext uri="{FF2B5EF4-FFF2-40B4-BE49-F238E27FC236}">
                <a16:creationId xmlns:a16="http://schemas.microsoft.com/office/drawing/2014/main" id="{6A431B8B-8B06-6CA9-B834-5DC653B2680A}"/>
              </a:ext>
            </a:extLst>
          </p:cNvPr>
          <p:cNvSpPr txBox="1"/>
          <p:nvPr/>
        </p:nvSpPr>
        <p:spPr>
          <a:xfrm>
            <a:off x="1984146" y="1374026"/>
            <a:ext cx="5760000" cy="679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/>
            <a:r>
              <a:rPr lang="en-US" sz="2800" b="1" dirty="0">
                <a:solidFill>
                  <a:srgbClr val="136B50"/>
                </a:solidFill>
              </a:rPr>
              <a:t>Adnan Bashir</a:t>
            </a:r>
            <a:endParaRPr lang="en-US" sz="2800" dirty="0">
              <a:solidFill>
                <a:srgbClr val="136B50"/>
              </a:solidFill>
            </a:endParaRPr>
          </a:p>
        </p:txBody>
      </p:sp>
      <p:sp>
        <p:nvSpPr>
          <p:cNvPr id="5" name="Google Shape;271;p66">
            <a:extLst>
              <a:ext uri="{FF2B5EF4-FFF2-40B4-BE49-F238E27FC236}">
                <a16:creationId xmlns:a16="http://schemas.microsoft.com/office/drawing/2014/main" id="{02562F78-8F12-7D46-39D7-3E7D9009730C}"/>
              </a:ext>
            </a:extLst>
          </p:cNvPr>
          <p:cNvSpPr txBox="1"/>
          <p:nvPr/>
        </p:nvSpPr>
        <p:spPr>
          <a:xfrm>
            <a:off x="699911" y="3196180"/>
            <a:ext cx="8308621" cy="701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algn="ctr"/>
            <a:r>
              <a:rPr lang="en-US" sz="1800" dirty="0">
                <a:solidFill>
                  <a:srgbClr val="136B50"/>
                </a:solidFill>
              </a:rPr>
              <a:t>Southeast Asian Workshop on Nuclear and Hadron Physics</a:t>
            </a:r>
            <a:br>
              <a:rPr lang="en-US" sz="1800" dirty="0">
                <a:solidFill>
                  <a:srgbClr val="136B50"/>
                </a:solidFill>
              </a:rPr>
            </a:br>
            <a:r>
              <a:rPr lang="en-US" sz="1800" dirty="0">
                <a:solidFill>
                  <a:srgbClr val="136B50"/>
                </a:solidFill>
              </a:rPr>
              <a:t>Yogyakarta, Indonesia, August 19-21</a:t>
            </a:r>
            <a:r>
              <a:rPr lang="en-US" sz="1800" strike="noStrike" dirty="0">
                <a:solidFill>
                  <a:srgbClr val="136B50"/>
                </a:solidFill>
                <a:sym typeface="Arial"/>
              </a:rPr>
              <a:t>, 2025</a:t>
            </a:r>
            <a:endParaRPr sz="1800" strike="noStrike" dirty="0">
              <a:solidFill>
                <a:srgbClr val="136B50"/>
              </a:solidFill>
              <a:sym typeface="Arial"/>
            </a:endParaRPr>
          </a:p>
        </p:txBody>
      </p:sp>
      <p:sp>
        <p:nvSpPr>
          <p:cNvPr id="6" name="Google Shape;273;p66">
            <a:extLst>
              <a:ext uri="{FF2B5EF4-FFF2-40B4-BE49-F238E27FC236}">
                <a16:creationId xmlns:a16="http://schemas.microsoft.com/office/drawing/2014/main" id="{683E0544-6CFA-55DB-6F79-67F7C2F31495}"/>
              </a:ext>
            </a:extLst>
          </p:cNvPr>
          <p:cNvSpPr txBox="1"/>
          <p:nvPr/>
        </p:nvSpPr>
        <p:spPr>
          <a:xfrm>
            <a:off x="1222018" y="1967082"/>
            <a:ext cx="7256834" cy="1285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/>
            <a:r>
              <a:rPr lang="en-US" sz="1800" dirty="0">
                <a:solidFill>
                  <a:schemeClr val="tx1"/>
                </a:solidFill>
              </a:rPr>
              <a:t>Department of Integrated Sciences</a:t>
            </a:r>
          </a:p>
          <a:p>
            <a:pPr lvl="0" algn="ctr"/>
            <a:r>
              <a:rPr lang="en-US" sz="1800" dirty="0">
                <a:solidFill>
                  <a:schemeClr val="tx1"/>
                </a:solidFill>
              </a:rPr>
              <a:t>University of Huelva, Huelva, Spain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C00000"/>
                </a:solidFill>
              </a:rPr>
              <a:t>Institute of Physics and Mathematics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C00000"/>
                </a:solidFill>
              </a:rPr>
              <a:t>University of Michoacán, Morelia, Michoacán, Mexico</a:t>
            </a:r>
            <a:r>
              <a:rPr lang="en-US" sz="1800" b="0" strike="noStrike" dirty="0">
                <a:solidFill>
                  <a:srgbClr val="C00000"/>
                </a:solidFill>
                <a:sym typeface="Arial"/>
              </a:rPr>
              <a:t> </a:t>
            </a:r>
          </a:p>
        </p:txBody>
      </p:sp>
      <p:pic>
        <p:nvPicPr>
          <p:cNvPr id="7" name="Picture 12" descr="Universidad Michoacana de San Nicolás de Hidalgo - Wikiwand">
            <a:extLst>
              <a:ext uri="{FF2B5EF4-FFF2-40B4-BE49-F238E27FC236}">
                <a16:creationId xmlns:a16="http://schemas.microsoft.com/office/drawing/2014/main" id="{BD4EAC68-936D-EE38-602B-88095E9A8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06550"/>
            <a:ext cx="1646586" cy="176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dentidad corporativa UHU | Portal de Comunicación">
            <a:extLst>
              <a:ext uri="{FF2B5EF4-FFF2-40B4-BE49-F238E27FC236}">
                <a16:creationId xmlns:a16="http://schemas.microsoft.com/office/drawing/2014/main" id="{6D3A9EC4-650F-4DA3-F07D-3461765F5A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04" t="3825" r="16415" b="55048"/>
          <a:stretch/>
        </p:blipFill>
        <p:spPr bwMode="auto">
          <a:xfrm>
            <a:off x="8635997" y="3839669"/>
            <a:ext cx="1445169" cy="181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267;p66">
            <a:extLst>
              <a:ext uri="{FF2B5EF4-FFF2-40B4-BE49-F238E27FC236}">
                <a16:creationId xmlns:a16="http://schemas.microsoft.com/office/drawing/2014/main" id="{9D6F0428-9FA6-D0E9-142A-5D77AA40CBA9}"/>
              </a:ext>
            </a:extLst>
          </p:cNvPr>
          <p:cNvSpPr txBox="1"/>
          <p:nvPr/>
        </p:nvSpPr>
        <p:spPr>
          <a:xfrm>
            <a:off x="114299" y="220151"/>
            <a:ext cx="9882373" cy="981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/>
            <a:r>
              <a:rPr lang="en-US" sz="3400" b="1" dirty="0"/>
              <a:t> </a:t>
            </a:r>
            <a:r>
              <a:rPr lang="en-US" sz="3200" b="1" dirty="0"/>
              <a:t>Electro-excitation Form Factors of the Proton</a:t>
            </a:r>
            <a:endParaRPr lang="en-US" sz="3200" b="1" dirty="0">
              <a:solidFill>
                <a:schemeClr val="tx1"/>
              </a:solidFill>
            </a:endParaRPr>
          </a:p>
        </p:txBody>
      </p:sp>
      <p:cxnSp>
        <p:nvCxnSpPr>
          <p:cNvPr id="11" name="Google Shape;269;p66">
            <a:extLst>
              <a:ext uri="{FF2B5EF4-FFF2-40B4-BE49-F238E27FC236}">
                <a16:creationId xmlns:a16="http://schemas.microsoft.com/office/drawing/2014/main" id="{154C9EB4-8ADA-E185-0FB8-0AFEBCE1CE64}"/>
              </a:ext>
            </a:extLst>
          </p:cNvPr>
          <p:cNvCxnSpPr>
            <a:cxnSpLocks/>
          </p:cNvCxnSpPr>
          <p:nvPr/>
        </p:nvCxnSpPr>
        <p:spPr>
          <a:xfrm>
            <a:off x="393405" y="1280410"/>
            <a:ext cx="9133367" cy="0"/>
          </a:xfrm>
          <a:prstGeom prst="straightConnector1">
            <a:avLst/>
          </a:prstGeom>
          <a:noFill/>
          <a:ln w="291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" name="Rectangle 1">
            <a:extLst>
              <a:ext uri="{FF2B5EF4-FFF2-40B4-BE49-F238E27FC236}">
                <a16:creationId xmlns:a16="http://schemas.microsoft.com/office/drawing/2014/main" id="{4C476CD8-5D73-9B74-1C57-6AC076092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CA791187-CC99-EB46-5D38-CE05BB28A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C3D8B1F8-3EB5-5926-8035-D6AF08094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81BB88-DA30-271F-42C0-0ACBE6106D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8076" y="4149812"/>
            <a:ext cx="5660282" cy="1494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47;p70">
            <a:extLst>
              <a:ext uri="{FF2B5EF4-FFF2-40B4-BE49-F238E27FC236}">
                <a16:creationId xmlns:a16="http://schemas.microsoft.com/office/drawing/2014/main" id="{06130509-D19B-BA73-CCA8-2FB43A144C88}"/>
              </a:ext>
            </a:extLst>
          </p:cNvPr>
          <p:cNvSpPr/>
          <p:nvPr/>
        </p:nvSpPr>
        <p:spPr>
          <a:xfrm>
            <a:off x="5988737" y="4380252"/>
            <a:ext cx="3741054" cy="678344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4" name="Google Shape;347;p70">
            <a:extLst>
              <a:ext uri="{FF2B5EF4-FFF2-40B4-BE49-F238E27FC236}">
                <a16:creationId xmlns:a16="http://schemas.microsoft.com/office/drawing/2014/main" id="{A213D829-5BE3-03BC-1EDE-006DF9D78A3D}"/>
              </a:ext>
            </a:extLst>
          </p:cNvPr>
          <p:cNvSpPr/>
          <p:nvPr/>
        </p:nvSpPr>
        <p:spPr>
          <a:xfrm>
            <a:off x="728042" y="4440094"/>
            <a:ext cx="2481248" cy="396240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3" name="Google Shape;347;p70">
            <a:extLst>
              <a:ext uri="{FF2B5EF4-FFF2-40B4-BE49-F238E27FC236}">
                <a16:creationId xmlns:a16="http://schemas.microsoft.com/office/drawing/2014/main" id="{54C5773D-29C9-996B-AA59-F329AEC39BE5}"/>
              </a:ext>
            </a:extLst>
          </p:cNvPr>
          <p:cNvSpPr/>
          <p:nvPr/>
        </p:nvSpPr>
        <p:spPr>
          <a:xfrm>
            <a:off x="2925816" y="3122964"/>
            <a:ext cx="3741054" cy="420935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2" name="Google Shape;347;p70">
            <a:extLst>
              <a:ext uri="{FF2B5EF4-FFF2-40B4-BE49-F238E27FC236}">
                <a16:creationId xmlns:a16="http://schemas.microsoft.com/office/drawing/2014/main" id="{25A46460-3025-1AA4-A407-46455E9F68FE}"/>
              </a:ext>
            </a:extLst>
          </p:cNvPr>
          <p:cNvSpPr/>
          <p:nvPr/>
        </p:nvSpPr>
        <p:spPr>
          <a:xfrm>
            <a:off x="3152126" y="1294153"/>
            <a:ext cx="3448703" cy="354551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8" name="Google Shape;348;p70"/>
          <p:cNvSpPr/>
          <p:nvPr/>
        </p:nvSpPr>
        <p:spPr>
          <a:xfrm>
            <a:off x="165535" y="-2160"/>
            <a:ext cx="9564256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Truncating</a:t>
            </a:r>
            <a:r>
              <a:rPr lang="en-US" sz="3200" b="1" strike="noStrik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Schwinger-Dyson </a:t>
            </a:r>
            <a:r>
              <a:rPr lang="en-US" sz="32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Equations: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noFill/>
          <a:ln w="291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" name="Rectangle 5">
            <a:extLst>
              <a:ext uri="{FF2B5EF4-FFF2-40B4-BE49-F238E27FC236}">
                <a16:creationId xmlns:a16="http://schemas.microsoft.com/office/drawing/2014/main" id="{09F8F1E8-950A-9E9A-8A02-45DE87EA6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535" y="1453019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X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F83C0B-95B7-6B3A-8BC9-B764984A429F}"/>
              </a:ext>
            </a:extLst>
          </p:cNvPr>
          <p:cNvSpPr txBox="1"/>
          <p:nvPr/>
        </p:nvSpPr>
        <p:spPr>
          <a:xfrm>
            <a:off x="2768252" y="499788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MX" dirty="0"/>
          </a:p>
        </p:txBody>
      </p:sp>
      <p:sp>
        <p:nvSpPr>
          <p:cNvPr id="16" name="Google Shape;331;p69">
            <a:extLst>
              <a:ext uri="{FF2B5EF4-FFF2-40B4-BE49-F238E27FC236}">
                <a16:creationId xmlns:a16="http://schemas.microsoft.com/office/drawing/2014/main" id="{EE92A8DA-588B-16F1-16CB-EF729419B183}"/>
              </a:ext>
            </a:extLst>
          </p:cNvPr>
          <p:cNvSpPr/>
          <p:nvPr/>
        </p:nvSpPr>
        <p:spPr>
          <a:xfrm>
            <a:off x="3280730" y="1316814"/>
            <a:ext cx="3377246" cy="371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2000" b="1" dirty="0">
                <a:solidFill>
                  <a:srgbClr val="C00000"/>
                </a:solidFill>
              </a:rPr>
              <a:t>Sophisticated Truncations</a:t>
            </a:r>
            <a:endParaRPr sz="2000" b="0" strike="noStrike" dirty="0">
              <a:sym typeface="Arial"/>
            </a:endParaRPr>
          </a:p>
        </p:txBody>
      </p:sp>
      <p:sp>
        <p:nvSpPr>
          <p:cNvPr id="20" name="Google Shape;331;p69">
            <a:extLst>
              <a:ext uri="{FF2B5EF4-FFF2-40B4-BE49-F238E27FC236}">
                <a16:creationId xmlns:a16="http://schemas.microsoft.com/office/drawing/2014/main" id="{67151B58-17E8-9F67-99C6-FBB018C2661D}"/>
              </a:ext>
            </a:extLst>
          </p:cNvPr>
          <p:cNvSpPr/>
          <p:nvPr/>
        </p:nvSpPr>
        <p:spPr>
          <a:xfrm>
            <a:off x="3061689" y="3172951"/>
            <a:ext cx="3596287" cy="323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2000" b="1" dirty="0">
                <a:solidFill>
                  <a:srgbClr val="C00000"/>
                </a:solidFill>
              </a:rPr>
              <a:t>Schwinger-Dyson Equations</a:t>
            </a:r>
            <a:endParaRPr sz="2000" b="0" strike="noStrike" dirty="0">
              <a:sym typeface="Arial"/>
            </a:endParaRPr>
          </a:p>
        </p:txBody>
      </p:sp>
      <p:sp>
        <p:nvSpPr>
          <p:cNvPr id="41" name="Google Shape;331;p69">
            <a:extLst>
              <a:ext uri="{FF2B5EF4-FFF2-40B4-BE49-F238E27FC236}">
                <a16:creationId xmlns:a16="http://schemas.microsoft.com/office/drawing/2014/main" id="{ABBDD597-4D8E-8453-C6CD-0AEA15A73DA5}"/>
              </a:ext>
            </a:extLst>
          </p:cNvPr>
          <p:cNvSpPr/>
          <p:nvPr/>
        </p:nvSpPr>
        <p:spPr>
          <a:xfrm>
            <a:off x="801434" y="4494783"/>
            <a:ext cx="2713293" cy="360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2000" b="1" dirty="0">
                <a:solidFill>
                  <a:srgbClr val="C00000"/>
                </a:solidFill>
              </a:rPr>
              <a:t>Contact Interaction</a:t>
            </a:r>
            <a:endParaRPr sz="2000" b="0" strike="noStrike" dirty="0">
              <a:sym typeface="Arial"/>
            </a:endParaRPr>
          </a:p>
        </p:txBody>
      </p:sp>
      <p:sp>
        <p:nvSpPr>
          <p:cNvPr id="42" name="Google Shape;331;p69">
            <a:extLst>
              <a:ext uri="{FF2B5EF4-FFF2-40B4-BE49-F238E27FC236}">
                <a16:creationId xmlns:a16="http://schemas.microsoft.com/office/drawing/2014/main" id="{51FA4D1B-52CE-778E-10C0-E751BADAE312}"/>
              </a:ext>
            </a:extLst>
          </p:cNvPr>
          <p:cNvSpPr/>
          <p:nvPr/>
        </p:nvSpPr>
        <p:spPr>
          <a:xfrm>
            <a:off x="5988737" y="4407187"/>
            <a:ext cx="3741054" cy="590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ctr">
              <a:buSzPts val="1800"/>
            </a:pPr>
            <a:r>
              <a:rPr lang="en-US" sz="2000" b="1" dirty="0">
                <a:solidFill>
                  <a:srgbClr val="C00000"/>
                </a:solidFill>
              </a:rPr>
              <a:t>QCD-Inspired &amp; Data Driven</a:t>
            </a:r>
          </a:p>
          <a:p>
            <a:pPr marL="3600" lvl="0" algn="ctr">
              <a:buSzPts val="1800"/>
            </a:pPr>
            <a:r>
              <a:rPr lang="en-US" sz="2000" b="1" dirty="0">
                <a:solidFill>
                  <a:srgbClr val="C00000"/>
                </a:solidFill>
              </a:rPr>
              <a:t> Algebraic Models</a:t>
            </a:r>
            <a:endParaRPr sz="2000" b="0" strike="noStrike" dirty="0">
              <a:sym typeface="Arial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F013A33-CAFF-A357-65F9-8E98EE63CD39}"/>
              </a:ext>
            </a:extLst>
          </p:cNvPr>
          <p:cNvCxnSpPr>
            <a:cxnSpLocks/>
          </p:cNvCxnSpPr>
          <p:nvPr/>
        </p:nvCxnSpPr>
        <p:spPr>
          <a:xfrm>
            <a:off x="5167872" y="3640803"/>
            <a:ext cx="1218641" cy="678344"/>
          </a:xfrm>
          <a:prstGeom prst="straightConnector1">
            <a:avLst/>
          </a:prstGeom>
          <a:ln w="76200">
            <a:solidFill>
              <a:srgbClr val="0432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CE3FFF7-80D0-7216-698E-B2BC31BB1E50}"/>
              </a:ext>
            </a:extLst>
          </p:cNvPr>
          <p:cNvCxnSpPr>
            <a:cxnSpLocks/>
          </p:cNvCxnSpPr>
          <p:nvPr/>
        </p:nvCxnSpPr>
        <p:spPr>
          <a:xfrm flipH="1">
            <a:off x="3382715" y="3650898"/>
            <a:ext cx="1039754" cy="775721"/>
          </a:xfrm>
          <a:prstGeom prst="straightConnector1">
            <a:avLst/>
          </a:prstGeom>
          <a:ln w="76200">
            <a:solidFill>
              <a:srgbClr val="0432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085ADF3-F127-CBD8-3A6A-FBD6A218BCCB}"/>
              </a:ext>
            </a:extLst>
          </p:cNvPr>
          <p:cNvCxnSpPr>
            <a:cxnSpLocks/>
          </p:cNvCxnSpPr>
          <p:nvPr/>
        </p:nvCxnSpPr>
        <p:spPr>
          <a:xfrm flipV="1">
            <a:off x="4820209" y="1807348"/>
            <a:ext cx="0" cy="1126681"/>
          </a:xfrm>
          <a:prstGeom prst="straightConnector1">
            <a:avLst/>
          </a:prstGeom>
          <a:ln w="76200">
            <a:solidFill>
              <a:srgbClr val="0432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Google Shape;331;p69">
            <a:extLst>
              <a:ext uri="{FF2B5EF4-FFF2-40B4-BE49-F238E27FC236}">
                <a16:creationId xmlns:a16="http://schemas.microsoft.com/office/drawing/2014/main" id="{04F64A67-4E1F-DAAB-014C-A4B6D8727D64}"/>
              </a:ext>
            </a:extLst>
          </p:cNvPr>
          <p:cNvSpPr/>
          <p:nvPr/>
        </p:nvSpPr>
        <p:spPr>
          <a:xfrm>
            <a:off x="1418584" y="1897844"/>
            <a:ext cx="2967673" cy="594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rgbClr val="136B50"/>
                </a:solidFill>
              </a:rPr>
              <a:t>Numerically Demanding</a:t>
            </a:r>
          </a:p>
          <a:p>
            <a:pPr marL="3600" lvl="0" algn="just">
              <a:buSzPts val="1800"/>
            </a:pPr>
            <a:r>
              <a:rPr lang="en-US" sz="1800" b="1" dirty="0">
                <a:solidFill>
                  <a:srgbClr val="136B50"/>
                </a:solidFill>
              </a:rPr>
              <a:t>“QCD Predictions”</a:t>
            </a:r>
          </a:p>
        </p:txBody>
      </p:sp>
      <p:sp>
        <p:nvSpPr>
          <p:cNvPr id="58" name="Google Shape;331;p69">
            <a:extLst>
              <a:ext uri="{FF2B5EF4-FFF2-40B4-BE49-F238E27FC236}">
                <a16:creationId xmlns:a16="http://schemas.microsoft.com/office/drawing/2014/main" id="{CCEAE726-E160-0786-B339-599B20D761C0}"/>
              </a:ext>
            </a:extLst>
          </p:cNvPr>
          <p:cNvSpPr/>
          <p:nvPr/>
        </p:nvSpPr>
        <p:spPr>
          <a:xfrm>
            <a:off x="5390880" y="1879428"/>
            <a:ext cx="4129709" cy="63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QCD Green Functions</a:t>
            </a:r>
          </a:p>
          <a:p>
            <a:pPr marL="3600" lvl="0" algn="just"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Mesons – Static, FFs, PDAs, PDFs</a:t>
            </a:r>
          </a:p>
        </p:txBody>
      </p:sp>
      <p:sp>
        <p:nvSpPr>
          <p:cNvPr id="59" name="Google Shape;331;p69">
            <a:extLst>
              <a:ext uri="{FF2B5EF4-FFF2-40B4-BE49-F238E27FC236}">
                <a16:creationId xmlns:a16="http://schemas.microsoft.com/office/drawing/2014/main" id="{B5A0D071-EEE1-D1FD-7AD0-1FDA3C0B04EE}"/>
              </a:ext>
            </a:extLst>
          </p:cNvPr>
          <p:cNvSpPr/>
          <p:nvPr/>
        </p:nvSpPr>
        <p:spPr>
          <a:xfrm>
            <a:off x="801435" y="4923165"/>
            <a:ext cx="2756156" cy="594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rgbClr val="136B50"/>
                </a:solidFill>
              </a:rPr>
              <a:t>Simple Implementation</a:t>
            </a:r>
          </a:p>
          <a:p>
            <a:pPr marL="3600" lvl="0" algn="just">
              <a:buSzPts val="1800"/>
            </a:pPr>
            <a:r>
              <a:rPr lang="en-US" sz="1800" b="1" dirty="0">
                <a:solidFill>
                  <a:srgbClr val="136B50"/>
                </a:solidFill>
              </a:rPr>
              <a:t>Insightful - Mindful</a:t>
            </a:r>
          </a:p>
        </p:txBody>
      </p:sp>
      <p:sp>
        <p:nvSpPr>
          <p:cNvPr id="60" name="Google Shape;331;p69">
            <a:extLst>
              <a:ext uri="{FF2B5EF4-FFF2-40B4-BE49-F238E27FC236}">
                <a16:creationId xmlns:a16="http://schemas.microsoft.com/office/drawing/2014/main" id="{A9E9CEAD-B57B-31D6-9D79-A275B98FACDC}"/>
              </a:ext>
            </a:extLst>
          </p:cNvPr>
          <p:cNvSpPr/>
          <p:nvPr/>
        </p:nvSpPr>
        <p:spPr>
          <a:xfrm>
            <a:off x="762956" y="3788908"/>
            <a:ext cx="2151700" cy="594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Most Observables </a:t>
            </a:r>
          </a:p>
          <a:p>
            <a:pPr marL="3600" lvl="0" algn="just"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Mesons, Baryons</a:t>
            </a:r>
          </a:p>
        </p:txBody>
      </p:sp>
      <p:sp>
        <p:nvSpPr>
          <p:cNvPr id="320" name="Google Shape;331;p69">
            <a:extLst>
              <a:ext uri="{FF2B5EF4-FFF2-40B4-BE49-F238E27FC236}">
                <a16:creationId xmlns:a16="http://schemas.microsoft.com/office/drawing/2014/main" id="{6B6ED465-A756-F9C0-26C3-9AF33C719FD4}"/>
              </a:ext>
            </a:extLst>
          </p:cNvPr>
          <p:cNvSpPr/>
          <p:nvPr/>
        </p:nvSpPr>
        <p:spPr>
          <a:xfrm>
            <a:off x="6711697" y="3724953"/>
            <a:ext cx="2756156" cy="594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rgbClr val="136B50"/>
                </a:solidFill>
              </a:rPr>
              <a:t>Moderate Simplicity</a:t>
            </a:r>
          </a:p>
          <a:p>
            <a:pPr marL="3600" lvl="0" algn="just">
              <a:buSzPts val="1800"/>
            </a:pPr>
            <a:r>
              <a:rPr lang="en-US" sz="1800" b="1" dirty="0">
                <a:solidFill>
                  <a:srgbClr val="136B50"/>
                </a:solidFill>
              </a:rPr>
              <a:t>QCD-like Predictions </a:t>
            </a:r>
          </a:p>
        </p:txBody>
      </p:sp>
      <p:sp>
        <p:nvSpPr>
          <p:cNvPr id="321" name="Google Shape;331;p69">
            <a:extLst>
              <a:ext uri="{FF2B5EF4-FFF2-40B4-BE49-F238E27FC236}">
                <a16:creationId xmlns:a16="http://schemas.microsoft.com/office/drawing/2014/main" id="{FD5FCDD9-F3B6-B950-6872-CED1738739F8}"/>
              </a:ext>
            </a:extLst>
          </p:cNvPr>
          <p:cNvSpPr/>
          <p:nvPr/>
        </p:nvSpPr>
        <p:spPr>
          <a:xfrm>
            <a:off x="6210174" y="5061590"/>
            <a:ext cx="3328017" cy="594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LFWFs, GPDs, TMDs,</a:t>
            </a:r>
          </a:p>
          <a:p>
            <a:pPr marL="3600" lvl="0" algn="just"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PDFs, FFs, Mesons, Baryons</a:t>
            </a:r>
          </a:p>
          <a:p>
            <a:pPr marL="3600" lvl="0" algn="just">
              <a:buSzPts val="1800"/>
            </a:pPr>
            <a:endParaRPr lang="en-US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53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" grpId="0" animBg="1"/>
      <p:bldP spid="324" grpId="0" animBg="1"/>
      <p:bldP spid="323" grpId="0" animBg="1"/>
      <p:bldP spid="322" grpId="0" animBg="1"/>
      <p:bldP spid="348" grpId="0"/>
      <p:bldP spid="16" grpId="0"/>
      <p:bldP spid="20" grpId="0"/>
      <p:bldP spid="41" grpId="0"/>
      <p:bldP spid="42" grpId="0"/>
      <p:bldP spid="57" grpId="0"/>
      <p:bldP spid="58" grpId="0"/>
      <p:bldP spid="59" grpId="0"/>
      <p:bldP spid="60" grpId="0"/>
      <p:bldP spid="320" grpId="0"/>
      <p:bldP spid="3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186612" y="-2160"/>
            <a:ext cx="9523446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Contact </a:t>
            </a:r>
            <a:r>
              <a:rPr lang="en-US" sz="3600" b="1" dirty="0">
                <a:solidFill>
                  <a:srgbClr val="C00000"/>
                </a:solidFill>
              </a:rPr>
              <a:t>Interaction: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136B50"/>
                </a:solidFill>
              </a:rPr>
              <a:t>N➔N*(1535)</a:t>
            </a:r>
            <a:endParaRPr sz="3200" b="0" strike="noStrike" dirty="0">
              <a:solidFill>
                <a:srgbClr val="136B50"/>
              </a:solidFill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BF1B6E8-A42B-175A-EFBB-2829B6E749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725" b="12211"/>
          <a:stretch/>
        </p:blipFill>
        <p:spPr>
          <a:xfrm>
            <a:off x="1410521" y="1037718"/>
            <a:ext cx="6835398" cy="580043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394BFC93-0463-EC7F-7D31-5671783C6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1566" y="1737235"/>
            <a:ext cx="683539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/>
              <a:t>Spin ½  initial and final states but with opposite parity</a:t>
            </a:r>
            <a:r>
              <a:rPr lang="en-US" sz="1800" dirty="0">
                <a:solidFill>
                  <a:schemeClr val="tx1"/>
                </a:solidFill>
              </a:rPr>
              <a:t>. </a:t>
            </a:r>
            <a:endParaRPr kumimoji="0" lang="en-US" altLang="en-MX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7F1527-2DAA-5416-9D2E-29DFBB04F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1" y="1681828"/>
            <a:ext cx="2239846" cy="3364378"/>
          </a:xfrm>
          <a:prstGeom prst="rect">
            <a:avLst/>
          </a:prstGeom>
        </p:spPr>
      </p:pic>
      <p:sp>
        <p:nvSpPr>
          <p:cNvPr id="10" name="Google Shape;331;p69">
            <a:extLst>
              <a:ext uri="{FF2B5EF4-FFF2-40B4-BE49-F238E27FC236}">
                <a16:creationId xmlns:a16="http://schemas.microsoft.com/office/drawing/2014/main" id="{442FC671-05EE-3F8D-3315-3DB9F30DEC47}"/>
              </a:ext>
            </a:extLst>
          </p:cNvPr>
          <p:cNvSpPr/>
          <p:nvPr/>
        </p:nvSpPr>
        <p:spPr>
          <a:xfrm>
            <a:off x="3773347" y="2184482"/>
            <a:ext cx="4294207" cy="21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432FF"/>
                </a:solidFill>
              </a:rPr>
              <a:t>I. </a:t>
            </a:r>
            <a:r>
              <a:rPr lang="en-US" dirty="0" err="1">
                <a:solidFill>
                  <a:srgbClr val="0432FF"/>
                </a:solidFill>
              </a:rPr>
              <a:t>Aznauryan</a:t>
            </a:r>
            <a:r>
              <a:rPr lang="en-US" dirty="0">
                <a:solidFill>
                  <a:srgbClr val="0432FF"/>
                </a:solidFill>
              </a:rPr>
              <a:t> et al., Phys. Rev. C 80, 055203 (2009)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FA42EA-E503-772B-9483-38BE024497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2678" y="2517851"/>
            <a:ext cx="7409308" cy="2448404"/>
          </a:xfrm>
          <a:prstGeom prst="rect">
            <a:avLst/>
          </a:prstGeom>
        </p:spPr>
      </p:pic>
      <p:sp>
        <p:nvSpPr>
          <p:cNvPr id="2" name="Google Shape;331;p69">
            <a:extLst>
              <a:ext uri="{FF2B5EF4-FFF2-40B4-BE49-F238E27FC236}">
                <a16:creationId xmlns:a16="http://schemas.microsoft.com/office/drawing/2014/main" id="{50E9A702-91F0-B93A-311A-E0241B7CBCA6}"/>
              </a:ext>
            </a:extLst>
          </p:cNvPr>
          <p:cNvSpPr/>
          <p:nvPr/>
        </p:nvSpPr>
        <p:spPr>
          <a:xfrm>
            <a:off x="367623" y="5302190"/>
            <a:ext cx="9161106" cy="199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432FF"/>
                </a:solidFill>
              </a:rPr>
              <a:t>K. Raya, L.X. Gutiérrez, AB, L. Chang, Z-F. Cui, Y. Lu, C.D. Roberts, J. Segovia, Eur. Phys. J. A 57 (2021) 9, 266</a:t>
            </a:r>
          </a:p>
        </p:txBody>
      </p:sp>
    </p:spTree>
    <p:extLst>
      <p:ext uri="{BB962C8B-B14F-4D97-AF65-F5344CB8AC3E}">
        <p14:creationId xmlns:p14="http://schemas.microsoft.com/office/powerpoint/2010/main" val="253225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7" grpId="0"/>
      <p:bldP spid="1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325F314-791D-9CC2-0D81-A6938774B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5322" y="1918071"/>
            <a:ext cx="4859902" cy="33533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F48D42-05C6-E447-FAA2-F84D59A60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18" y="1964162"/>
            <a:ext cx="4858601" cy="3282255"/>
          </a:xfrm>
          <a:prstGeom prst="rect">
            <a:avLst/>
          </a:prstGeom>
        </p:spPr>
      </p:pic>
      <p:sp>
        <p:nvSpPr>
          <p:cNvPr id="348" name="Google Shape;348;p70"/>
          <p:cNvSpPr/>
          <p:nvPr/>
        </p:nvSpPr>
        <p:spPr>
          <a:xfrm>
            <a:off x="186611" y="-2160"/>
            <a:ext cx="10171047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N(940)➔∆(1700)3/2</a:t>
            </a:r>
            <a:r>
              <a:rPr lang="en-US" sz="3600" b="1" baseline="30000" dirty="0">
                <a:solidFill>
                  <a:schemeClr val="tx1"/>
                </a:solidFill>
              </a:rPr>
              <a:t>-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CE181E"/>
                </a:solidFill>
              </a:rPr>
              <a:t>Transition </a:t>
            </a:r>
            <a:r>
              <a:rPr lang="en-US" sz="3600" b="1" dirty="0">
                <a:solidFill>
                  <a:srgbClr val="136B50"/>
                </a:solidFill>
              </a:rPr>
              <a:t>Form Factors</a:t>
            </a:r>
            <a:r>
              <a:rPr lang="en-US" sz="32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24346"/>
            <a:ext cx="9647280" cy="36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" name="Google Shape;331;p69">
            <a:extLst>
              <a:ext uri="{FF2B5EF4-FFF2-40B4-BE49-F238E27FC236}">
                <a16:creationId xmlns:a16="http://schemas.microsoft.com/office/drawing/2014/main" id="{1BA69B06-4B8F-AEA0-BF0D-A8E0F8C048E2}"/>
              </a:ext>
            </a:extLst>
          </p:cNvPr>
          <p:cNvSpPr/>
          <p:nvPr/>
        </p:nvSpPr>
        <p:spPr>
          <a:xfrm>
            <a:off x="317500" y="5364182"/>
            <a:ext cx="9198529" cy="306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432FF"/>
                </a:solidFill>
              </a:rPr>
              <a:t>L. Albino, G. Paredes, K. Raya, AB, J. Segovia, e-Print: 2502.06206 [hep-</a:t>
            </a:r>
            <a:r>
              <a:rPr lang="en-US" dirty="0" err="1">
                <a:solidFill>
                  <a:srgbClr val="0432FF"/>
                </a:solidFill>
              </a:rPr>
              <a:t>ph</a:t>
            </a:r>
            <a:r>
              <a:rPr lang="en-US" dirty="0">
                <a:solidFill>
                  <a:srgbClr val="0432FF"/>
                </a:solidFill>
              </a:rPr>
              <a:t>] -  PhD Thesis: Gustavo Paredes</a:t>
            </a:r>
          </a:p>
        </p:txBody>
      </p:sp>
      <p:sp>
        <p:nvSpPr>
          <p:cNvPr id="7" name="Google Shape;331;p69">
            <a:extLst>
              <a:ext uri="{FF2B5EF4-FFF2-40B4-BE49-F238E27FC236}">
                <a16:creationId xmlns:a16="http://schemas.microsoft.com/office/drawing/2014/main" id="{F9043103-DBB4-A254-9CA1-D958EF530B7B}"/>
              </a:ext>
            </a:extLst>
          </p:cNvPr>
          <p:cNvSpPr/>
          <p:nvPr/>
        </p:nvSpPr>
        <p:spPr>
          <a:xfrm>
            <a:off x="215640" y="918693"/>
            <a:ext cx="9647280" cy="635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dirty="0"/>
              <a:t>The </a:t>
            </a:r>
            <a:r>
              <a:rPr lang="el-GR" sz="1800" b="1" dirty="0">
                <a:solidFill>
                  <a:srgbClr val="C00000"/>
                </a:solidFill>
              </a:rPr>
              <a:t>Δ(1700) </a:t>
            </a:r>
            <a:r>
              <a:rPr lang="en-US" sz="1800" dirty="0"/>
              <a:t>and </a:t>
            </a:r>
            <a:r>
              <a:rPr lang="en-US" sz="1800" b="1" dirty="0">
                <a:solidFill>
                  <a:srgbClr val="C00000"/>
                </a:solidFill>
              </a:rPr>
              <a:t>N(1520)</a:t>
            </a:r>
            <a:r>
              <a:rPr lang="en-US" sz="1800" b="1" dirty="0"/>
              <a:t> </a:t>
            </a:r>
            <a:r>
              <a:rPr lang="en-US" sz="1800" dirty="0"/>
              <a:t>states in the </a:t>
            </a:r>
            <a:r>
              <a:rPr lang="en-US" sz="1800" b="1" dirty="0">
                <a:solidFill>
                  <a:srgbClr val="C00000"/>
                </a:solidFill>
              </a:rPr>
              <a:t>CI</a:t>
            </a:r>
            <a:r>
              <a:rPr lang="en-US" sz="1800" dirty="0"/>
              <a:t> are characterized by a single </a:t>
            </a:r>
            <a:r>
              <a:rPr lang="en-US" sz="1800" b="1" dirty="0" err="1">
                <a:solidFill>
                  <a:srgbClr val="C00000"/>
                </a:solidFill>
              </a:rPr>
              <a:t>Faddeev</a:t>
            </a:r>
            <a:r>
              <a:rPr lang="en-US" sz="1800" b="1" dirty="0">
                <a:solidFill>
                  <a:srgbClr val="C00000"/>
                </a:solidFill>
              </a:rPr>
              <a:t> amplitude</a:t>
            </a:r>
            <a:r>
              <a:rPr lang="en-US" sz="1800" dirty="0"/>
              <a:t>, associated with the </a:t>
            </a:r>
            <a:r>
              <a:rPr lang="en-US" sz="1800" b="1" dirty="0">
                <a:solidFill>
                  <a:srgbClr val="C00000"/>
                </a:solidFill>
              </a:rPr>
              <a:t>1</a:t>
            </a:r>
            <a:r>
              <a:rPr lang="en-US" sz="1800" b="1" baseline="30000" dirty="0">
                <a:solidFill>
                  <a:srgbClr val="C00000"/>
                </a:solidFill>
              </a:rPr>
              <a:t>+</a:t>
            </a:r>
            <a:r>
              <a:rPr lang="en-US" sz="1800" b="1" dirty="0">
                <a:solidFill>
                  <a:srgbClr val="C00000"/>
                </a:solidFill>
              </a:rPr>
              <a:t> diquark</a:t>
            </a:r>
            <a:r>
              <a:rPr lang="en-US" sz="1800" dirty="0"/>
              <a:t>. </a:t>
            </a:r>
            <a:endParaRPr lang="en-US" sz="1800" dirty="0">
              <a:solidFill>
                <a:srgbClr val="0432FF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A6FF58-CED7-8192-3090-572C18F559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1464" y="1397721"/>
            <a:ext cx="4794861" cy="694134"/>
          </a:xfrm>
          <a:prstGeom prst="rect">
            <a:avLst/>
          </a:prstGeom>
        </p:spPr>
      </p:pic>
      <p:sp>
        <p:nvSpPr>
          <p:cNvPr id="12" name="Google Shape;331;p69">
            <a:extLst>
              <a:ext uri="{FF2B5EF4-FFF2-40B4-BE49-F238E27FC236}">
                <a16:creationId xmlns:a16="http://schemas.microsoft.com/office/drawing/2014/main" id="{22E864E8-6613-249C-DA7E-8B705BA6E54E}"/>
              </a:ext>
            </a:extLst>
          </p:cNvPr>
          <p:cNvSpPr/>
          <p:nvPr/>
        </p:nvSpPr>
        <p:spPr>
          <a:xfrm>
            <a:off x="806542" y="1610837"/>
            <a:ext cx="3359791" cy="281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b="1" dirty="0">
                <a:solidFill>
                  <a:srgbClr val="C00000"/>
                </a:solidFill>
              </a:rPr>
              <a:t>Anomalous magnetic moment:</a:t>
            </a:r>
            <a:endParaRPr lang="en-US" sz="1800" dirty="0"/>
          </a:p>
          <a:p>
            <a:pPr marL="3600" lvl="0" algn="just">
              <a:buSzPts val="1800"/>
            </a:pPr>
            <a:r>
              <a:rPr lang="en-US" sz="1800" dirty="0"/>
              <a:t>.</a:t>
            </a:r>
            <a:endParaRPr lang="en-US" sz="1800" b="0" strike="noStrike" dirty="0">
              <a:sym typeface="Arial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BF40CC3-154C-E296-7844-5A8772AE37A8}"/>
              </a:ext>
            </a:extLst>
          </p:cNvPr>
          <p:cNvCxnSpPr>
            <a:cxnSpLocks/>
          </p:cNvCxnSpPr>
          <p:nvPr/>
        </p:nvCxnSpPr>
        <p:spPr>
          <a:xfrm>
            <a:off x="3265512" y="1949531"/>
            <a:ext cx="2329376" cy="173716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70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6" grpId="0"/>
      <p:bldP spid="7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439B316-9212-BAF5-A0B1-F8ED8EB2D7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19"/>
          <a:stretch/>
        </p:blipFill>
        <p:spPr>
          <a:xfrm>
            <a:off x="4948176" y="2096884"/>
            <a:ext cx="4794861" cy="31640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8A1FC52-2BED-7735-3C9B-A68019BF7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10" y="2094676"/>
            <a:ext cx="4716364" cy="3180926"/>
          </a:xfrm>
          <a:prstGeom prst="rect">
            <a:avLst/>
          </a:prstGeom>
        </p:spPr>
      </p:pic>
      <p:sp>
        <p:nvSpPr>
          <p:cNvPr id="348" name="Google Shape;348;p70"/>
          <p:cNvSpPr/>
          <p:nvPr/>
        </p:nvSpPr>
        <p:spPr>
          <a:xfrm>
            <a:off x="186611" y="-2160"/>
            <a:ext cx="10171047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N(940)➔∆(1700)3/2</a:t>
            </a:r>
            <a:r>
              <a:rPr lang="en-US" sz="3600" b="1" baseline="30000" dirty="0">
                <a:solidFill>
                  <a:schemeClr val="tx1"/>
                </a:solidFill>
              </a:rPr>
              <a:t>-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rgbClr val="CE181E"/>
                </a:solidFill>
              </a:rPr>
              <a:t>Transition </a:t>
            </a:r>
            <a:r>
              <a:rPr lang="en-US" sz="3600" b="1" dirty="0">
                <a:solidFill>
                  <a:srgbClr val="136B50"/>
                </a:solidFill>
              </a:rPr>
              <a:t>Form Factors</a:t>
            </a:r>
            <a:r>
              <a:rPr lang="en-US" sz="32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24346"/>
            <a:ext cx="9647280" cy="36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" name="Google Shape;331;p69">
            <a:extLst>
              <a:ext uri="{FF2B5EF4-FFF2-40B4-BE49-F238E27FC236}">
                <a16:creationId xmlns:a16="http://schemas.microsoft.com/office/drawing/2014/main" id="{1BA69B06-4B8F-AEA0-BF0D-A8E0F8C048E2}"/>
              </a:ext>
            </a:extLst>
          </p:cNvPr>
          <p:cNvSpPr/>
          <p:nvPr/>
        </p:nvSpPr>
        <p:spPr>
          <a:xfrm>
            <a:off x="367623" y="5364182"/>
            <a:ext cx="9161106" cy="199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</a:rPr>
              <a:t>L. Albino, G. Paredes, K. Raya, AB, J. Segovia, e-Print: 2502.06206 [hep-</a:t>
            </a:r>
            <a:r>
              <a:rPr lang="en-US" dirty="0" err="1">
                <a:solidFill>
                  <a:srgbClr val="0432FF"/>
                </a:solidFill>
              </a:rPr>
              <a:t>ph</a:t>
            </a:r>
            <a:r>
              <a:rPr lang="en-US" dirty="0">
                <a:solidFill>
                  <a:srgbClr val="0432FF"/>
                </a:solidFill>
              </a:rPr>
              <a:t>] -  PhD Thesis: Gustavo Paredes</a:t>
            </a:r>
          </a:p>
          <a:p>
            <a:pPr lvl="0" algn="ctr"/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7" name="Google Shape;331;p69">
            <a:extLst>
              <a:ext uri="{FF2B5EF4-FFF2-40B4-BE49-F238E27FC236}">
                <a16:creationId xmlns:a16="http://schemas.microsoft.com/office/drawing/2014/main" id="{F9043103-DBB4-A254-9CA1-D958EF530B7B}"/>
              </a:ext>
            </a:extLst>
          </p:cNvPr>
          <p:cNvSpPr/>
          <p:nvPr/>
        </p:nvSpPr>
        <p:spPr>
          <a:xfrm>
            <a:off x="777109" y="1656624"/>
            <a:ext cx="8965927" cy="349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dirty="0"/>
              <a:t>The </a:t>
            </a:r>
            <a:r>
              <a:rPr lang="es-ES" sz="1800" b="1" dirty="0">
                <a:solidFill>
                  <a:srgbClr val="C00000"/>
                </a:solidFill>
              </a:rPr>
              <a:t>N(940)</a:t>
            </a:r>
            <a:r>
              <a:rPr lang="en-US" sz="1800" b="1" dirty="0">
                <a:solidFill>
                  <a:srgbClr val="C00000"/>
                </a:solidFill>
              </a:rPr>
              <a:t>➔</a:t>
            </a:r>
            <a:r>
              <a:rPr lang="el-GR" sz="1800" b="1" dirty="0">
                <a:solidFill>
                  <a:srgbClr val="C00000"/>
                </a:solidFill>
              </a:rPr>
              <a:t>Δ(1700)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136B50"/>
                </a:solidFill>
              </a:rPr>
              <a:t>transition form factors </a:t>
            </a:r>
            <a:r>
              <a:rPr lang="en-US" sz="1800" dirty="0"/>
              <a:t>as a varying </a:t>
            </a:r>
            <a:r>
              <a:rPr lang="el-GR" sz="1800" b="1" dirty="0">
                <a:solidFill>
                  <a:srgbClr val="136B50"/>
                </a:solidFill>
              </a:rPr>
              <a:t>Δ </a:t>
            </a:r>
            <a:r>
              <a:rPr lang="en-US" sz="1800" b="1" dirty="0">
                <a:solidFill>
                  <a:srgbClr val="136B50"/>
                </a:solidFill>
              </a:rPr>
              <a:t>mass</a:t>
            </a:r>
            <a:r>
              <a:rPr lang="en-US" sz="1800" dirty="0"/>
              <a:t>:</a:t>
            </a:r>
            <a:endParaRPr lang="en-US" sz="1800" dirty="0">
              <a:solidFill>
                <a:srgbClr val="0432FF"/>
              </a:solidFill>
            </a:endParaRPr>
          </a:p>
          <a:p>
            <a:endParaRPr lang="en-US" sz="1800" dirty="0"/>
          </a:p>
          <a:p>
            <a:pPr marL="3600" lvl="0" algn="just">
              <a:buSzPts val="1800"/>
            </a:pPr>
            <a:r>
              <a:rPr lang="en-US" sz="1800" dirty="0"/>
              <a:t>.</a:t>
            </a:r>
            <a:endParaRPr sz="1800" b="0" strike="noStrike" dirty="0">
              <a:sym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A6FF58-CED7-8192-3090-572C18F559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1464" y="900419"/>
            <a:ext cx="4794861" cy="694134"/>
          </a:xfrm>
          <a:prstGeom prst="rect">
            <a:avLst/>
          </a:prstGeom>
        </p:spPr>
      </p:pic>
      <p:sp>
        <p:nvSpPr>
          <p:cNvPr id="12" name="Google Shape;331;p69">
            <a:extLst>
              <a:ext uri="{FF2B5EF4-FFF2-40B4-BE49-F238E27FC236}">
                <a16:creationId xmlns:a16="http://schemas.microsoft.com/office/drawing/2014/main" id="{22E864E8-6613-249C-DA7E-8B705BA6E54E}"/>
              </a:ext>
            </a:extLst>
          </p:cNvPr>
          <p:cNvSpPr/>
          <p:nvPr/>
        </p:nvSpPr>
        <p:spPr>
          <a:xfrm>
            <a:off x="806542" y="1113535"/>
            <a:ext cx="3359791" cy="281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b="1" dirty="0">
                <a:solidFill>
                  <a:srgbClr val="C00000"/>
                </a:solidFill>
              </a:rPr>
              <a:t>Anomalous magnetic moment:</a:t>
            </a:r>
            <a:endParaRPr lang="en-US" sz="18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BF40CC3-154C-E296-7844-5A8772AE37A8}"/>
              </a:ext>
            </a:extLst>
          </p:cNvPr>
          <p:cNvCxnSpPr>
            <a:cxnSpLocks/>
          </p:cNvCxnSpPr>
          <p:nvPr/>
        </p:nvCxnSpPr>
        <p:spPr>
          <a:xfrm flipH="1">
            <a:off x="1053391" y="1375541"/>
            <a:ext cx="2445873" cy="126812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72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6" grpId="0"/>
      <p:bldP spid="7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186611" y="-2160"/>
            <a:ext cx="10171047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N➔N*(1520)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>
                <a:solidFill>
                  <a:srgbClr val="CE181E"/>
                </a:solidFill>
              </a:rPr>
              <a:t>Transition </a:t>
            </a:r>
            <a:r>
              <a:rPr lang="en-US" sz="3600" b="1" dirty="0">
                <a:solidFill>
                  <a:srgbClr val="136B50"/>
                </a:solidFill>
              </a:rPr>
              <a:t>Form Factors</a:t>
            </a:r>
            <a:r>
              <a:rPr lang="en-US" sz="32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Google Shape;331;p69">
            <a:extLst>
              <a:ext uri="{FF2B5EF4-FFF2-40B4-BE49-F238E27FC236}">
                <a16:creationId xmlns:a16="http://schemas.microsoft.com/office/drawing/2014/main" id="{73AE0426-DA09-5532-7EB3-6777AD70923B}"/>
              </a:ext>
            </a:extLst>
          </p:cNvPr>
          <p:cNvSpPr/>
          <p:nvPr/>
        </p:nvSpPr>
        <p:spPr>
          <a:xfrm>
            <a:off x="215640" y="1104666"/>
            <a:ext cx="4967754" cy="345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dirty="0"/>
              <a:t>The </a:t>
            </a:r>
            <a:r>
              <a:rPr lang="es-ES" sz="1800" b="1" dirty="0">
                <a:solidFill>
                  <a:srgbClr val="C00000"/>
                </a:solidFill>
              </a:rPr>
              <a:t>N</a:t>
            </a:r>
            <a:r>
              <a:rPr lang="el-GR" sz="1800" b="1" dirty="0">
                <a:solidFill>
                  <a:srgbClr val="C00000"/>
                </a:solidFill>
              </a:rPr>
              <a:t>(</a:t>
            </a:r>
            <a:r>
              <a:rPr lang="es-ES" sz="1800" b="1" dirty="0">
                <a:solidFill>
                  <a:srgbClr val="C00000"/>
                </a:solidFill>
              </a:rPr>
              <a:t>940</a:t>
            </a:r>
            <a:r>
              <a:rPr lang="el-GR" sz="1800" b="1" dirty="0">
                <a:solidFill>
                  <a:srgbClr val="C00000"/>
                </a:solidFill>
              </a:rPr>
              <a:t>) </a:t>
            </a:r>
            <a:r>
              <a:rPr lang="en-US" sz="1800" b="1" dirty="0">
                <a:solidFill>
                  <a:srgbClr val="C00000"/>
                </a:solidFill>
              </a:rPr>
              <a:t>➔ N(1520)</a:t>
            </a:r>
            <a:r>
              <a:rPr lang="en-US" sz="1800" b="1" dirty="0"/>
              <a:t> </a:t>
            </a:r>
            <a:r>
              <a:rPr lang="en-US" sz="1800" b="1" dirty="0">
                <a:solidFill>
                  <a:srgbClr val="136B50"/>
                </a:solidFill>
              </a:rPr>
              <a:t>transition form factors</a:t>
            </a:r>
            <a:r>
              <a:rPr lang="en-US" sz="1800" dirty="0"/>
              <a:t> </a:t>
            </a:r>
            <a:endParaRPr lang="en-US" sz="1800" dirty="0">
              <a:solidFill>
                <a:srgbClr val="0432FF"/>
              </a:solidFill>
            </a:endParaRPr>
          </a:p>
        </p:txBody>
      </p:sp>
      <p:sp>
        <p:nvSpPr>
          <p:cNvPr id="3" name="Google Shape;331;p69">
            <a:extLst>
              <a:ext uri="{FF2B5EF4-FFF2-40B4-BE49-F238E27FC236}">
                <a16:creationId xmlns:a16="http://schemas.microsoft.com/office/drawing/2014/main" id="{ED0CF3F8-2F92-C0AF-385F-5CF9123883DB}"/>
              </a:ext>
            </a:extLst>
          </p:cNvPr>
          <p:cNvSpPr/>
          <p:nvPr/>
        </p:nvSpPr>
        <p:spPr>
          <a:xfrm>
            <a:off x="367623" y="5302190"/>
            <a:ext cx="9161106" cy="199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</a:rPr>
              <a:t>L. Albino, G. Paredes, K. Raya, AB, J. Segovia, e-Print: 2504.01770 [hep-</a:t>
            </a:r>
            <a:r>
              <a:rPr lang="en-US" dirty="0" err="1">
                <a:solidFill>
                  <a:srgbClr val="0432FF"/>
                </a:solidFill>
              </a:rPr>
              <a:t>ph</a:t>
            </a:r>
            <a:r>
              <a:rPr lang="en-US" dirty="0">
                <a:solidFill>
                  <a:srgbClr val="0432FF"/>
                </a:solidFill>
              </a:rPr>
              <a:t>] -  PhD Thesis: Gustavo Paredes</a:t>
            </a:r>
          </a:p>
          <a:p>
            <a:pPr algn="ctr"/>
            <a:endParaRPr lang="en-US" dirty="0">
              <a:solidFill>
                <a:srgbClr val="0432FF"/>
              </a:solidFill>
            </a:endParaRPr>
          </a:p>
          <a:p>
            <a:pPr lvl="0" algn="ctr"/>
            <a:endParaRPr lang="en-US" dirty="0">
              <a:solidFill>
                <a:srgbClr val="0432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4A9D70-7B0F-48C6-02DF-CF4D0F721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33" y="2140201"/>
            <a:ext cx="4967753" cy="31061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190FEB-9F50-5338-B6AF-8B94CFA1D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8383" y="2124704"/>
            <a:ext cx="4991612" cy="31548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94D598-8EB3-0693-9931-F466D9DC75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1464" y="1397721"/>
            <a:ext cx="4794861" cy="694134"/>
          </a:xfrm>
          <a:prstGeom prst="rect">
            <a:avLst/>
          </a:prstGeom>
        </p:spPr>
      </p:pic>
      <p:sp>
        <p:nvSpPr>
          <p:cNvPr id="7" name="Google Shape;331;p69">
            <a:extLst>
              <a:ext uri="{FF2B5EF4-FFF2-40B4-BE49-F238E27FC236}">
                <a16:creationId xmlns:a16="http://schemas.microsoft.com/office/drawing/2014/main" id="{1997DA69-593E-C838-C656-7D0516A0A1DD}"/>
              </a:ext>
            </a:extLst>
          </p:cNvPr>
          <p:cNvSpPr/>
          <p:nvPr/>
        </p:nvSpPr>
        <p:spPr>
          <a:xfrm>
            <a:off x="806542" y="1610837"/>
            <a:ext cx="3359791" cy="281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b="1" dirty="0">
                <a:solidFill>
                  <a:srgbClr val="C00000"/>
                </a:solidFill>
              </a:rPr>
              <a:t>Anomalous magnetic moment:</a:t>
            </a:r>
            <a:endParaRPr lang="en-US" sz="18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0F390F2-0C65-140F-2A77-B5CC29A06AE5}"/>
              </a:ext>
            </a:extLst>
          </p:cNvPr>
          <p:cNvCxnSpPr>
            <a:cxnSpLocks/>
          </p:cNvCxnSpPr>
          <p:nvPr/>
        </p:nvCxnSpPr>
        <p:spPr>
          <a:xfrm>
            <a:off x="3265512" y="1949531"/>
            <a:ext cx="2546352" cy="59219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76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18" grpId="0"/>
      <p:bldP spid="3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186611" y="-2160"/>
            <a:ext cx="10171047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N(940)➔N*(1520)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>
                <a:solidFill>
                  <a:srgbClr val="CE181E"/>
                </a:solidFill>
              </a:rPr>
              <a:t>Transition </a:t>
            </a:r>
            <a:r>
              <a:rPr lang="en-US" sz="3600" b="1" dirty="0">
                <a:solidFill>
                  <a:srgbClr val="136B50"/>
                </a:solidFill>
              </a:rPr>
              <a:t>Form Factors</a:t>
            </a:r>
            <a:r>
              <a:rPr lang="en-US" sz="32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Google Shape;331;p69">
            <a:extLst>
              <a:ext uri="{FF2B5EF4-FFF2-40B4-BE49-F238E27FC236}">
                <a16:creationId xmlns:a16="http://schemas.microsoft.com/office/drawing/2014/main" id="{ED0CF3F8-2F92-C0AF-385F-5CF9123883DB}"/>
              </a:ext>
            </a:extLst>
          </p:cNvPr>
          <p:cNvSpPr/>
          <p:nvPr/>
        </p:nvSpPr>
        <p:spPr>
          <a:xfrm>
            <a:off x="367623" y="5302190"/>
            <a:ext cx="9161106" cy="199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</a:rPr>
              <a:t>L. Albino, G. Paredes, K. Raya, AB, J. Segovia, e-Print: 2504.01770 [hep-</a:t>
            </a:r>
            <a:r>
              <a:rPr lang="en-US" dirty="0" err="1">
                <a:solidFill>
                  <a:srgbClr val="0432FF"/>
                </a:solidFill>
              </a:rPr>
              <a:t>ph</a:t>
            </a:r>
            <a:r>
              <a:rPr lang="en-US" dirty="0">
                <a:solidFill>
                  <a:srgbClr val="0432FF"/>
                </a:solidFill>
              </a:rPr>
              <a:t>] -  PhD Thesis: Gustavo Paredes</a:t>
            </a:r>
          </a:p>
          <a:p>
            <a:pPr algn="ctr"/>
            <a:endParaRPr lang="en-US" dirty="0">
              <a:solidFill>
                <a:srgbClr val="0432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94D598-8EB3-0693-9931-F466D9DC7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64" y="1028755"/>
            <a:ext cx="4794861" cy="694134"/>
          </a:xfrm>
          <a:prstGeom prst="rect">
            <a:avLst/>
          </a:prstGeom>
        </p:spPr>
      </p:pic>
      <p:sp>
        <p:nvSpPr>
          <p:cNvPr id="7" name="Google Shape;331;p69">
            <a:extLst>
              <a:ext uri="{FF2B5EF4-FFF2-40B4-BE49-F238E27FC236}">
                <a16:creationId xmlns:a16="http://schemas.microsoft.com/office/drawing/2014/main" id="{1997DA69-593E-C838-C656-7D0516A0A1DD}"/>
              </a:ext>
            </a:extLst>
          </p:cNvPr>
          <p:cNvSpPr/>
          <p:nvPr/>
        </p:nvSpPr>
        <p:spPr>
          <a:xfrm>
            <a:off x="806542" y="1241871"/>
            <a:ext cx="3359791" cy="281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b="1" dirty="0">
                <a:solidFill>
                  <a:srgbClr val="C00000"/>
                </a:solidFill>
              </a:rPr>
              <a:t>Anomalous magnetic moment:</a:t>
            </a:r>
            <a:endParaRPr lang="en-US"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B11CB3-3C68-1EB0-7BB7-47C77971E7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06" y="2305633"/>
            <a:ext cx="4627021" cy="29600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85C4E0-16BA-165C-F7A9-5DAD94D6F1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0311" y="2294846"/>
            <a:ext cx="4706713" cy="2960081"/>
          </a:xfrm>
          <a:prstGeom prst="rect">
            <a:avLst/>
          </a:prstGeom>
        </p:spPr>
      </p:pic>
      <p:sp>
        <p:nvSpPr>
          <p:cNvPr id="5" name="Google Shape;331;p69">
            <a:extLst>
              <a:ext uri="{FF2B5EF4-FFF2-40B4-BE49-F238E27FC236}">
                <a16:creationId xmlns:a16="http://schemas.microsoft.com/office/drawing/2014/main" id="{42055CE0-4048-C3EE-6F0D-E4CF74EB6D5A}"/>
              </a:ext>
            </a:extLst>
          </p:cNvPr>
          <p:cNvSpPr/>
          <p:nvPr/>
        </p:nvSpPr>
        <p:spPr>
          <a:xfrm>
            <a:off x="777109" y="1760171"/>
            <a:ext cx="8969915" cy="384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dirty="0"/>
              <a:t>The </a:t>
            </a:r>
            <a:r>
              <a:rPr lang="es-ES" sz="1800" b="1" dirty="0">
                <a:solidFill>
                  <a:srgbClr val="C00000"/>
                </a:solidFill>
              </a:rPr>
              <a:t>N(940)</a:t>
            </a:r>
            <a:r>
              <a:rPr lang="en-US" sz="1800" b="1" dirty="0">
                <a:solidFill>
                  <a:srgbClr val="C00000"/>
                </a:solidFill>
              </a:rPr>
              <a:t>➔</a:t>
            </a:r>
            <a:r>
              <a:rPr lang="es-ES" sz="1800" b="1" dirty="0">
                <a:solidFill>
                  <a:srgbClr val="C00000"/>
                </a:solidFill>
              </a:rPr>
              <a:t>N*</a:t>
            </a:r>
            <a:r>
              <a:rPr lang="el-GR" sz="1800" b="1" dirty="0">
                <a:solidFill>
                  <a:srgbClr val="C00000"/>
                </a:solidFill>
              </a:rPr>
              <a:t>(1</a:t>
            </a:r>
            <a:r>
              <a:rPr lang="es-ES" sz="1800" b="1" dirty="0">
                <a:solidFill>
                  <a:srgbClr val="C00000"/>
                </a:solidFill>
              </a:rPr>
              <a:t>520</a:t>
            </a:r>
            <a:r>
              <a:rPr lang="el-GR" sz="1800" b="1" dirty="0">
                <a:solidFill>
                  <a:srgbClr val="C00000"/>
                </a:solidFill>
              </a:rPr>
              <a:t>)</a:t>
            </a:r>
            <a:r>
              <a:rPr lang="en-US" sz="1800" dirty="0"/>
              <a:t> transition form factors as a function of </a:t>
            </a:r>
            <a:r>
              <a:rPr lang="es-ES" sz="1800" b="1" dirty="0">
                <a:solidFill>
                  <a:srgbClr val="C00000"/>
                </a:solidFill>
              </a:rPr>
              <a:t>N*</a:t>
            </a:r>
            <a:r>
              <a:rPr lang="el-GR" sz="1800" b="1" dirty="0">
                <a:solidFill>
                  <a:srgbClr val="C00000"/>
                </a:solidFill>
              </a:rPr>
              <a:t> </a:t>
            </a:r>
            <a:r>
              <a:rPr lang="en-US" sz="1800" dirty="0"/>
              <a:t>mass</a:t>
            </a:r>
            <a:r>
              <a:rPr lang="en-US" sz="1800" b="1" dirty="0"/>
              <a:t>:</a:t>
            </a:r>
            <a:endParaRPr lang="en-US" sz="1800" b="1" dirty="0">
              <a:solidFill>
                <a:srgbClr val="0432FF"/>
              </a:solidFill>
            </a:endParaRPr>
          </a:p>
          <a:p>
            <a:endParaRPr lang="en-US" sz="1800" dirty="0"/>
          </a:p>
          <a:p>
            <a:pPr marL="3600" lvl="0" algn="just">
              <a:buSzPts val="1800"/>
            </a:pPr>
            <a:r>
              <a:rPr lang="en-US" sz="1800" dirty="0"/>
              <a:t>.</a:t>
            </a:r>
            <a:endParaRPr sz="1800" b="0" strike="noStrike" dirty="0"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390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3" grpId="0"/>
      <p:bldP spid="7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186611" y="-2160"/>
            <a:ext cx="10171047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N(940)➔N*(1520)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>
                <a:solidFill>
                  <a:srgbClr val="CE181E"/>
                </a:solidFill>
              </a:rPr>
              <a:t>Transition </a:t>
            </a:r>
            <a:r>
              <a:rPr lang="en-US" sz="3600" b="1" dirty="0">
                <a:solidFill>
                  <a:srgbClr val="136B50"/>
                </a:solidFill>
              </a:rPr>
              <a:t>Form Factors</a:t>
            </a:r>
            <a:r>
              <a:rPr lang="en-US" sz="32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Google Shape;331;p69">
            <a:extLst>
              <a:ext uri="{FF2B5EF4-FFF2-40B4-BE49-F238E27FC236}">
                <a16:creationId xmlns:a16="http://schemas.microsoft.com/office/drawing/2014/main" id="{ED0CF3F8-2F92-C0AF-385F-5CF9123883DB}"/>
              </a:ext>
            </a:extLst>
          </p:cNvPr>
          <p:cNvSpPr/>
          <p:nvPr/>
        </p:nvSpPr>
        <p:spPr>
          <a:xfrm>
            <a:off x="353768" y="4882922"/>
            <a:ext cx="9161106" cy="568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</a:rPr>
              <a:t>L. Albino, G. Paredes, K. Raya, AB, J. Segovia, e-Print: 2504.01770 [hep-</a:t>
            </a:r>
            <a:r>
              <a:rPr lang="en-US" dirty="0" err="1">
                <a:solidFill>
                  <a:srgbClr val="0432FF"/>
                </a:solidFill>
              </a:rPr>
              <a:t>ph</a:t>
            </a:r>
            <a:r>
              <a:rPr lang="en-US" dirty="0">
                <a:solidFill>
                  <a:srgbClr val="0432FF"/>
                </a:solidFill>
              </a:rPr>
              <a:t>] </a:t>
            </a:r>
          </a:p>
          <a:p>
            <a:pPr algn="ctr"/>
            <a:r>
              <a:rPr lang="en-US" dirty="0">
                <a:solidFill>
                  <a:srgbClr val="0432FF"/>
                </a:solidFill>
              </a:rPr>
              <a:t>PhD Thesis: Gustavo Paredes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85C4E0-16BA-165C-F7A9-5DAD94D6F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40" y="1628231"/>
            <a:ext cx="4706713" cy="2960081"/>
          </a:xfrm>
          <a:prstGeom prst="rect">
            <a:avLst/>
          </a:prstGeom>
        </p:spPr>
      </p:pic>
      <p:sp>
        <p:nvSpPr>
          <p:cNvPr id="5" name="Google Shape;331;p69">
            <a:extLst>
              <a:ext uri="{FF2B5EF4-FFF2-40B4-BE49-F238E27FC236}">
                <a16:creationId xmlns:a16="http://schemas.microsoft.com/office/drawing/2014/main" id="{42055CE0-4048-C3EE-6F0D-E4CF74EB6D5A}"/>
              </a:ext>
            </a:extLst>
          </p:cNvPr>
          <p:cNvSpPr/>
          <p:nvPr/>
        </p:nvSpPr>
        <p:spPr>
          <a:xfrm>
            <a:off x="1321395" y="1148739"/>
            <a:ext cx="2613296" cy="384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b="1" dirty="0">
                <a:solidFill>
                  <a:srgbClr val="C00000"/>
                </a:solidFill>
              </a:rPr>
              <a:t>Transition form factors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332FA4-1A06-1BA9-9983-5D77B3C5D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570" y="1509971"/>
            <a:ext cx="5037715" cy="3248256"/>
          </a:xfrm>
          <a:prstGeom prst="rect">
            <a:avLst/>
          </a:prstGeom>
        </p:spPr>
      </p:pic>
      <p:sp>
        <p:nvSpPr>
          <p:cNvPr id="9" name="Google Shape;331;p69">
            <a:extLst>
              <a:ext uri="{FF2B5EF4-FFF2-40B4-BE49-F238E27FC236}">
                <a16:creationId xmlns:a16="http://schemas.microsoft.com/office/drawing/2014/main" id="{D0E0BB96-5EA4-3989-36C2-525053FF450B}"/>
              </a:ext>
            </a:extLst>
          </p:cNvPr>
          <p:cNvSpPr/>
          <p:nvPr/>
        </p:nvSpPr>
        <p:spPr>
          <a:xfrm>
            <a:off x="6655400" y="1120091"/>
            <a:ext cx="2145395" cy="384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1800" b="1" dirty="0">
                <a:solidFill>
                  <a:srgbClr val="136B50"/>
                </a:solidFill>
              </a:rPr>
              <a:t>Helicity amplitudes</a:t>
            </a:r>
          </a:p>
        </p:txBody>
      </p:sp>
    </p:spTree>
    <p:extLst>
      <p:ext uri="{BB962C8B-B14F-4D97-AF65-F5344CB8AC3E}">
        <p14:creationId xmlns:p14="http://schemas.microsoft.com/office/powerpoint/2010/main" val="108996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3" grpId="0"/>
      <p:bldP spid="5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165535" y="-2160"/>
            <a:ext cx="9833230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200" b="1" dirty="0">
                <a:solidFill>
                  <a:schemeClr val="tx1"/>
                </a:solidFill>
              </a:rPr>
              <a:t>JLAB CLAS22: </a:t>
            </a:r>
            <a:r>
              <a:rPr lang="en-US" sz="3200" b="1" dirty="0">
                <a:solidFill>
                  <a:srgbClr val="CE181E"/>
                </a:solidFill>
              </a:rPr>
              <a:t>Promise and </a:t>
            </a:r>
            <a:r>
              <a:rPr lang="en-US" sz="3200" b="1" dirty="0">
                <a:solidFill>
                  <a:srgbClr val="136B50"/>
                </a:solidFill>
              </a:rPr>
              <a:t>Opportunities </a:t>
            </a:r>
            <a:endParaRPr sz="3200" b="0" strike="noStrike" dirty="0">
              <a:solidFill>
                <a:srgbClr val="136B50"/>
              </a:solidFill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noFill/>
          <a:ln w="291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BA91BD4-E1D2-A411-230D-1EE6D02599DC}"/>
              </a:ext>
            </a:extLst>
          </p:cNvPr>
          <p:cNvSpPr txBox="1"/>
          <p:nvPr/>
        </p:nvSpPr>
        <p:spPr>
          <a:xfrm>
            <a:off x="11171583" y="592372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MX" dirty="0"/>
          </a:p>
        </p:txBody>
      </p:sp>
      <p:pic>
        <p:nvPicPr>
          <p:cNvPr id="5" name="Picture 4" descr="Chart, scatter chart, box and whisker chart&#10;&#10;Description automatically generated">
            <a:extLst>
              <a:ext uri="{FF2B5EF4-FFF2-40B4-BE49-F238E27FC236}">
                <a16:creationId xmlns:a16="http://schemas.microsoft.com/office/drawing/2014/main" id="{72F16A0D-A9CA-5BD3-88FC-C6ED296503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96" y="2226365"/>
            <a:ext cx="3452076" cy="2735953"/>
          </a:xfrm>
          <a:prstGeom prst="rect">
            <a:avLst/>
          </a:prstGeom>
        </p:spPr>
      </p:pic>
      <p:sp>
        <p:nvSpPr>
          <p:cNvPr id="6" name="Google Shape;347;p70">
            <a:extLst>
              <a:ext uri="{FF2B5EF4-FFF2-40B4-BE49-F238E27FC236}">
                <a16:creationId xmlns:a16="http://schemas.microsoft.com/office/drawing/2014/main" id="{34736040-275A-F8F7-9839-640F2060A4CC}"/>
              </a:ext>
            </a:extLst>
          </p:cNvPr>
          <p:cNvSpPr/>
          <p:nvPr/>
        </p:nvSpPr>
        <p:spPr>
          <a:xfrm>
            <a:off x="384610" y="1072696"/>
            <a:ext cx="9478310" cy="676707"/>
          </a:xfrm>
          <a:prstGeom prst="rect">
            <a:avLst/>
          </a:prstGeom>
          <a:solidFill>
            <a:srgbClr val="DDE8CB">
              <a:alpha val="32941"/>
            </a:srgbClr>
          </a:solidFill>
          <a:ln w="2857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effectLst/>
              </a:rPr>
              <a:t>Simulations of </a:t>
            </a:r>
            <a:r>
              <a:rPr lang="en-US" sz="1800" dirty="0"/>
              <a:t>𝜋</a:t>
            </a:r>
            <a:r>
              <a:rPr lang="en-US" sz="1800" dirty="0">
                <a:solidFill>
                  <a:srgbClr val="000000"/>
                </a:solidFill>
                <a:effectLst/>
              </a:rPr>
              <a:t>N, KY, and </a:t>
            </a:r>
            <a:r>
              <a:rPr lang="en-US" sz="1800" dirty="0"/>
              <a:t>𝜋</a:t>
            </a:r>
            <a:r>
              <a:rPr lang="en-US" sz="1800" baseline="30000" dirty="0">
                <a:solidFill>
                  <a:srgbClr val="000000"/>
                </a:solidFill>
                <a:effectLst/>
              </a:rPr>
              <a:t>+</a:t>
            </a:r>
            <a:r>
              <a:rPr lang="en-US" sz="1800" dirty="0"/>
              <a:t>𝜋</a:t>
            </a:r>
            <a:r>
              <a:rPr lang="en-US" sz="1800" baseline="30000" dirty="0">
                <a:solidFill>
                  <a:srgbClr val="000000"/>
                </a:solidFill>
                <a:effectLst/>
              </a:rPr>
              <a:t>-</a:t>
            </a:r>
            <a:r>
              <a:rPr lang="en-US" sz="1800" dirty="0">
                <a:solidFill>
                  <a:srgbClr val="000000"/>
                </a:solidFill>
                <a:effectLst/>
              </a:rPr>
              <a:t>p electroproduction with CEBAF@22 GeV show that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effectLst/>
              </a:rPr>
              <a:t>𝛾</a:t>
            </a:r>
            <a:r>
              <a:rPr lang="en-US" sz="1800" baseline="-25000" dirty="0" err="1">
                <a:solidFill>
                  <a:srgbClr val="000000"/>
                </a:solidFill>
                <a:effectLst/>
              </a:rPr>
              <a:t>v</a:t>
            </a:r>
            <a:r>
              <a:rPr lang="en-US" sz="1800" dirty="0" err="1">
                <a:solidFill>
                  <a:srgbClr val="000000"/>
                </a:solidFill>
                <a:effectLst/>
              </a:rPr>
              <a:t>pN</a:t>
            </a:r>
            <a:r>
              <a:rPr lang="en-US" sz="1800" dirty="0">
                <a:solidFill>
                  <a:srgbClr val="000000"/>
                </a:solidFill>
                <a:effectLst/>
              </a:rPr>
              <a:t>* electrocouplings can be determined up to </a:t>
            </a:r>
            <a:r>
              <a:rPr lang="en-US" sz="1800" b="1" dirty="0">
                <a:solidFill>
                  <a:srgbClr val="C00000"/>
                </a:solidFill>
                <a:effectLst/>
              </a:rPr>
              <a:t>Q</a:t>
            </a:r>
            <a:r>
              <a:rPr lang="en-US" sz="1800" b="1" baseline="30000" dirty="0">
                <a:solidFill>
                  <a:srgbClr val="C00000"/>
                </a:solidFill>
                <a:effectLst/>
              </a:rPr>
              <a:t>2</a:t>
            </a:r>
            <a:r>
              <a:rPr lang="en-US" sz="1800" b="1" dirty="0">
                <a:solidFill>
                  <a:srgbClr val="C00000"/>
                </a:solidFill>
                <a:effectLst/>
              </a:rPr>
              <a:t> ~ 30 GeV</a:t>
            </a:r>
            <a:r>
              <a:rPr lang="en-US" sz="1800" b="1" baseline="30000" dirty="0">
                <a:solidFill>
                  <a:srgbClr val="C00000"/>
                </a:solidFill>
                <a:effectLst/>
              </a:rPr>
              <a:t>2</a:t>
            </a:r>
            <a:r>
              <a:rPr lang="en-US" sz="1800" dirty="0">
                <a:solidFill>
                  <a:srgbClr val="000000"/>
                </a:solidFill>
                <a:effectLst/>
              </a:rPr>
              <a:t> for </a:t>
            </a:r>
            <a:r>
              <a:rPr lang="en-US" sz="2000" b="1" dirty="0">
                <a:solidFill>
                  <a:srgbClr val="C00000"/>
                </a:solidFill>
                <a:effectLst/>
              </a:rPr>
              <a:t>𝓛</a:t>
            </a:r>
            <a:r>
              <a:rPr lang="en-US" sz="1800" b="1" dirty="0">
                <a:solidFill>
                  <a:srgbClr val="C00000"/>
                </a:solidFill>
                <a:effectLst/>
              </a:rPr>
              <a:t> ~ 2 - 5 ⨉ 10</a:t>
            </a:r>
            <a:r>
              <a:rPr lang="en-US" sz="1800" b="1" baseline="30000" dirty="0">
                <a:solidFill>
                  <a:srgbClr val="C00000"/>
                </a:solidFill>
                <a:effectLst/>
              </a:rPr>
              <a:t>35</a:t>
            </a:r>
            <a:r>
              <a:rPr lang="en-US" sz="1800" b="1" dirty="0">
                <a:solidFill>
                  <a:srgbClr val="C00000"/>
                </a:solidFill>
                <a:effectLst/>
              </a:rPr>
              <a:t> cm</a:t>
            </a:r>
            <a:r>
              <a:rPr lang="en-US" sz="1800" b="1" baseline="30000" dirty="0">
                <a:solidFill>
                  <a:srgbClr val="C00000"/>
                </a:solidFill>
                <a:effectLst/>
              </a:rPr>
              <a:t>-2</a:t>
            </a:r>
            <a:r>
              <a:rPr lang="en-US" sz="1800" b="1" dirty="0">
                <a:solidFill>
                  <a:srgbClr val="C00000"/>
                </a:solidFill>
                <a:effectLst/>
              </a:rPr>
              <a:t>s</a:t>
            </a:r>
            <a:r>
              <a:rPr lang="en-US" sz="1800" b="1" baseline="30000" dirty="0">
                <a:solidFill>
                  <a:srgbClr val="C00000"/>
                </a:solidFill>
                <a:effectLst/>
              </a:rPr>
              <a:t>-1</a:t>
            </a:r>
            <a:r>
              <a:rPr lang="en-US" sz="1800" dirty="0">
                <a:solidFill>
                  <a:srgbClr val="000000"/>
                </a:solidFill>
                <a:effectLst/>
              </a:rPr>
              <a:t> </a:t>
            </a:r>
            <a:endParaRPr sz="1800" dirty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BB8A5412-41A7-6E97-F6CA-7E4D4A631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386" y="2840765"/>
            <a:ext cx="588524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offers a unique opportunity to study Nature’s simplest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3-body bound state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its electrocouplings with its resonances in a </a:t>
            </a:r>
            <a:r>
              <a:rPr lang="en-U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domain of </a:t>
            </a:r>
            <a:r>
              <a:rPr lang="en-US" sz="1800" b="1" dirty="0">
                <a:solidFill>
                  <a:srgbClr val="136B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momentum transfer</a:t>
            </a:r>
            <a:r>
              <a:rPr lang="en-US" sz="1800" dirty="0"/>
              <a:t>. </a:t>
            </a:r>
            <a:endParaRPr kumimoji="0" lang="en-US" altLang="en-MX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BBF98E02-7F81-998E-E9AF-38355B8438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6505" y="3805885"/>
            <a:ext cx="6740009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CLAS22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hopefully map out the working of QCD from its </a:t>
            </a:r>
            <a:r>
              <a:rPr lang="en-U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non-perturbative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behavior at low </a:t>
            </a:r>
            <a:r>
              <a:rPr lang="en-U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800" b="1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its asymptotic regime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</a:t>
            </a:r>
            <a:r>
              <a:rPr lang="en-U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perturbative QCD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provide predictions, charting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the pattern of </a:t>
            </a:r>
            <a:r>
              <a:rPr lang="en-US" sz="1800" b="1" dirty="0">
                <a:solidFill>
                  <a:srgbClr val="136B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emergent hadron mass</a:t>
            </a:r>
            <a:r>
              <a:rPr lang="en-US" sz="1800" dirty="0"/>
              <a:t>. </a:t>
            </a:r>
            <a:endParaRPr kumimoji="0" lang="en-US" altLang="en-MX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9AA36D0D-24F6-A545-985F-33820C559A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6446" y="2151956"/>
            <a:ext cx="5695123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luminosity frontier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provides </a:t>
            </a:r>
            <a:r>
              <a:rPr lang="en-US" sz="1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JLab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special advantage</a:t>
            </a:r>
            <a:r>
              <a:rPr lang="en-US" sz="1800" dirty="0"/>
              <a:t> in comparison with </a:t>
            </a:r>
            <a:r>
              <a:rPr lang="en-US" sz="1800" b="1" dirty="0">
                <a:solidFill>
                  <a:srgbClr val="136B50"/>
                </a:solidFill>
              </a:rPr>
              <a:t>EIC</a:t>
            </a:r>
            <a:r>
              <a:rPr lang="en-US" sz="1800" dirty="0"/>
              <a:t> or </a:t>
            </a:r>
            <a:r>
              <a:rPr lang="en-US" sz="1800" b="1" dirty="0" err="1">
                <a:solidFill>
                  <a:srgbClr val="136B50"/>
                </a:solidFill>
              </a:rPr>
              <a:t>EIcC</a:t>
            </a:r>
            <a:r>
              <a:rPr lang="en-US" sz="1800" dirty="0"/>
              <a:t>.</a:t>
            </a:r>
            <a:endParaRPr kumimoji="0" lang="en-US" altLang="en-MX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Google Shape;331;p69">
            <a:extLst>
              <a:ext uri="{FF2B5EF4-FFF2-40B4-BE49-F238E27FC236}">
                <a16:creationId xmlns:a16="http://schemas.microsoft.com/office/drawing/2014/main" id="{C79B68DF-AADE-BA13-A142-A87918522F7C}"/>
              </a:ext>
            </a:extLst>
          </p:cNvPr>
          <p:cNvSpPr/>
          <p:nvPr/>
        </p:nvSpPr>
        <p:spPr>
          <a:xfrm>
            <a:off x="556593" y="5133549"/>
            <a:ext cx="8854489" cy="462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432FF"/>
                </a:solidFill>
              </a:rPr>
              <a:t>Strong Interaction Physics at the Luminosity Frontier with 22 GeV Electrons at Jefferson Lab 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A. </a:t>
            </a:r>
            <a:r>
              <a:rPr lang="en-US" dirty="0" err="1">
                <a:solidFill>
                  <a:srgbClr val="0000FF"/>
                </a:solidFill>
              </a:rPr>
              <a:t>Accardi</a:t>
            </a:r>
            <a:r>
              <a:rPr lang="en-US" dirty="0">
                <a:solidFill>
                  <a:srgbClr val="0000FF"/>
                </a:solidFill>
              </a:rPr>
              <a:t> et al.</a:t>
            </a:r>
            <a:r>
              <a:rPr lang="en-US" dirty="0">
                <a:solidFill>
                  <a:srgbClr val="0432FF"/>
                </a:solidFill>
              </a:rPr>
              <a:t>, Eur. Phys. J. A 60 (2024) 9, 173</a:t>
            </a:r>
            <a:endParaRPr lang="en-MX" b="0" strike="noStrike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6" name="Google Shape;331;p69">
            <a:extLst>
              <a:ext uri="{FF2B5EF4-FFF2-40B4-BE49-F238E27FC236}">
                <a16:creationId xmlns:a16="http://schemas.microsoft.com/office/drawing/2014/main" id="{94197974-E1F9-FDCD-64FA-EE03B8E0E4BD}"/>
              </a:ext>
            </a:extLst>
          </p:cNvPr>
          <p:cNvSpPr/>
          <p:nvPr/>
        </p:nvSpPr>
        <p:spPr>
          <a:xfrm>
            <a:off x="2395331" y="1837125"/>
            <a:ext cx="4988108" cy="293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000FF"/>
                </a:solidFill>
              </a:rPr>
              <a:t>Courtesy V. </a:t>
            </a:r>
            <a:r>
              <a:rPr lang="en-US" dirty="0" err="1">
                <a:solidFill>
                  <a:srgbClr val="0000FF"/>
                </a:solidFill>
              </a:rPr>
              <a:t>Mokeev</a:t>
            </a:r>
            <a:endParaRPr lang="en-MX" b="0" strike="noStrike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287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6" grpId="0" animBg="1"/>
      <p:bldP spid="10" grpId="0"/>
      <p:bldP spid="12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165534" y="-2160"/>
            <a:ext cx="9546501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tx1"/>
                </a:solidFill>
              </a:rPr>
              <a:t>Summary</a:t>
            </a:r>
            <a:r>
              <a:rPr lang="en-US" sz="3200" b="1" dirty="0">
                <a:solidFill>
                  <a:srgbClr val="C00000"/>
                </a:solidFill>
              </a:rPr>
              <a:t> and </a:t>
            </a:r>
            <a:r>
              <a:rPr lang="en-US" sz="3200" b="1" dirty="0">
                <a:solidFill>
                  <a:srgbClr val="136B50"/>
                </a:solidFill>
              </a:rPr>
              <a:t>Outlook</a:t>
            </a:r>
            <a:endParaRPr sz="3200" b="0" strike="noStrike" dirty="0">
              <a:solidFill>
                <a:srgbClr val="136B50"/>
              </a:solidFill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noFill/>
          <a:ln w="291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" name="Rectangle 1">
            <a:extLst>
              <a:ext uri="{FF2B5EF4-FFF2-40B4-BE49-F238E27FC236}">
                <a16:creationId xmlns:a16="http://schemas.microsoft.com/office/drawing/2014/main" id="{A541614F-6B47-E94E-4AFD-C8F997620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X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9F8F1E8-950A-9E9A-8A02-45DE87EA6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535" y="1453019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X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F83C0B-95B7-6B3A-8BC9-B764984A429F}"/>
              </a:ext>
            </a:extLst>
          </p:cNvPr>
          <p:cNvSpPr txBox="1"/>
          <p:nvPr/>
        </p:nvSpPr>
        <p:spPr>
          <a:xfrm>
            <a:off x="2768252" y="499788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MX" dirty="0"/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3194292C-BBDE-E3A1-85B9-EA9ACDF56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X"/>
          </a:p>
        </p:txBody>
      </p:sp>
      <p:sp>
        <p:nvSpPr>
          <p:cNvPr id="2" name="Google Shape;351;p70">
            <a:extLst>
              <a:ext uri="{FF2B5EF4-FFF2-40B4-BE49-F238E27FC236}">
                <a16:creationId xmlns:a16="http://schemas.microsoft.com/office/drawing/2014/main" id="{BEBD26F4-6397-B7D1-03CA-7C2CFAC90F52}"/>
              </a:ext>
            </a:extLst>
          </p:cNvPr>
          <p:cNvSpPr txBox="1"/>
          <p:nvPr/>
        </p:nvSpPr>
        <p:spPr>
          <a:xfrm>
            <a:off x="35233" y="1095039"/>
            <a:ext cx="10210927" cy="94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85750" lvl="0" indent="-285750">
              <a:buSzPts val="810"/>
              <a:buFont typeface="Wingdings" pitchFamily="2" charset="2"/>
              <a:buChar char="Ø"/>
            </a:pPr>
            <a:r>
              <a:rPr lang="en-US" sz="1800" dirty="0"/>
              <a:t>The interplay of </a:t>
            </a:r>
            <a:r>
              <a:rPr lang="en-US" sz="1800" b="1" dirty="0">
                <a:solidFill>
                  <a:schemeClr val="tx1"/>
                </a:solidFill>
              </a:rPr>
              <a:t>QCD akin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/>
              <a:t>truncations of </a:t>
            </a:r>
            <a:r>
              <a:rPr lang="en-US" sz="1800" b="1" dirty="0">
                <a:solidFill>
                  <a:srgbClr val="C00000"/>
                </a:solidFill>
              </a:rPr>
              <a:t>Schwinger-Dyson equations</a:t>
            </a:r>
            <a:r>
              <a:rPr lang="en-US" sz="1800" dirty="0"/>
              <a:t>, QCD-based </a:t>
            </a:r>
            <a:r>
              <a:rPr lang="en-US" sz="1800" b="1" dirty="0">
                <a:solidFill>
                  <a:srgbClr val="C00000"/>
                </a:solidFill>
              </a:rPr>
              <a:t>     </a:t>
            </a:r>
            <a:r>
              <a:rPr lang="en-US" sz="1800" b="1" dirty="0">
                <a:solidFill>
                  <a:schemeClr val="tx1"/>
                </a:solidFill>
              </a:rPr>
              <a:t>algebraic model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/>
              <a:t>based upon these studies and the insights from the </a:t>
            </a:r>
            <a:r>
              <a:rPr lang="en-US" sz="1800" b="1" dirty="0">
                <a:solidFill>
                  <a:srgbClr val="136B50"/>
                </a:solidFill>
              </a:rPr>
              <a:t>Contact Interaction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</a:p>
          <a:p>
            <a:pPr marL="285750" lvl="0" indent="-285750">
              <a:buSzPts val="810"/>
              <a:buFont typeface="Wingdings" pitchFamily="2" charset="2"/>
              <a:buChar char="Ø"/>
            </a:pPr>
            <a:r>
              <a:rPr lang="en-US" sz="1800" dirty="0"/>
              <a:t>shed important light on the </a:t>
            </a:r>
            <a:r>
              <a:rPr lang="en-US" sz="1800" b="1" dirty="0">
                <a:solidFill>
                  <a:schemeClr val="tx1"/>
                </a:solidFill>
              </a:rPr>
              <a:t>internal structure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/>
              <a:t>of </a:t>
            </a:r>
            <a:r>
              <a:rPr lang="en-US" sz="1800" b="1" dirty="0">
                <a:solidFill>
                  <a:srgbClr val="C00000"/>
                </a:solidFill>
              </a:rPr>
              <a:t>mesons and </a:t>
            </a:r>
            <a:r>
              <a:rPr lang="en-US" sz="1800" b="1" dirty="0">
                <a:solidFill>
                  <a:srgbClr val="136B50"/>
                </a:solidFill>
              </a:rPr>
              <a:t>baryons</a:t>
            </a:r>
            <a:r>
              <a:rPr lang="en-US" sz="1800" b="1" dirty="0">
                <a:solidFill>
                  <a:srgbClr val="C00000"/>
                </a:solidFill>
              </a:rPr>
              <a:t>.</a:t>
            </a:r>
            <a:endParaRPr lang="en-US" sz="1800" b="1" strike="noStrike" dirty="0">
              <a:solidFill>
                <a:schemeClr val="tx1"/>
              </a:solidFill>
              <a:sym typeface="Arial"/>
            </a:endParaRPr>
          </a:p>
        </p:txBody>
      </p:sp>
      <p:sp>
        <p:nvSpPr>
          <p:cNvPr id="18" name="Google Shape;351;p70">
            <a:extLst>
              <a:ext uri="{FF2B5EF4-FFF2-40B4-BE49-F238E27FC236}">
                <a16:creationId xmlns:a16="http://schemas.microsoft.com/office/drawing/2014/main" id="{04300D3C-45D9-D3AE-EB3D-D475E8D76EC7}"/>
              </a:ext>
            </a:extLst>
          </p:cNvPr>
          <p:cNvSpPr txBox="1"/>
          <p:nvPr/>
        </p:nvSpPr>
        <p:spPr>
          <a:xfrm>
            <a:off x="21368" y="2122187"/>
            <a:ext cx="10080619" cy="676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85750" lvl="0" indent="-285750">
              <a:buSzPts val="810"/>
              <a:buFont typeface="Wingdings" pitchFamily="2" charset="2"/>
              <a:buChar char="Ø"/>
            </a:pPr>
            <a:r>
              <a:rPr lang="en-US" sz="1800" dirty="0"/>
              <a:t>Results for the </a:t>
            </a:r>
            <a:r>
              <a:rPr lang="en-US" sz="1800" b="1" dirty="0">
                <a:solidFill>
                  <a:schemeClr val="tx1"/>
                </a:solidFill>
              </a:rPr>
              <a:t>pion</a:t>
            </a:r>
            <a:r>
              <a:rPr lang="en-US" sz="1800" dirty="0"/>
              <a:t> Bethe-Salpeter amplitudes and </a:t>
            </a:r>
            <a:r>
              <a:rPr lang="en-US" sz="1800" b="1" dirty="0">
                <a:solidFill>
                  <a:srgbClr val="C00000"/>
                </a:solidFill>
              </a:rPr>
              <a:t>electromagnetic form factor</a:t>
            </a:r>
            <a:r>
              <a:rPr lang="en-US" sz="1800" dirty="0">
                <a:solidFill>
                  <a:schemeClr val="tx1"/>
                </a:solidFill>
              </a:rPr>
              <a:t> allow us to compute corresponding quantities for the </a:t>
            </a:r>
            <a:r>
              <a:rPr lang="en-US" sz="1800" b="1" dirty="0">
                <a:solidFill>
                  <a:srgbClr val="136B50"/>
                </a:solidFill>
              </a:rPr>
              <a:t>diquarks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  <a:endParaRPr lang="en-US" sz="1800" strike="noStrike" dirty="0">
              <a:solidFill>
                <a:schemeClr val="tx1"/>
              </a:solidFill>
              <a:sym typeface="Arial"/>
            </a:endParaRPr>
          </a:p>
        </p:txBody>
      </p:sp>
      <p:sp>
        <p:nvSpPr>
          <p:cNvPr id="7" name="Google Shape;351;p70">
            <a:extLst>
              <a:ext uri="{FF2B5EF4-FFF2-40B4-BE49-F238E27FC236}">
                <a16:creationId xmlns:a16="http://schemas.microsoft.com/office/drawing/2014/main" id="{E75FB572-69E8-9407-4B4C-C3CC57FE03E2}"/>
              </a:ext>
            </a:extLst>
          </p:cNvPr>
          <p:cNvSpPr txBox="1"/>
          <p:nvPr/>
        </p:nvSpPr>
        <p:spPr>
          <a:xfrm>
            <a:off x="-1030" y="2925256"/>
            <a:ext cx="10080619" cy="153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85750" lvl="0" indent="-285750">
              <a:buSzPts val="810"/>
              <a:buFont typeface="Wingdings" pitchFamily="2" charset="2"/>
              <a:buChar char="Ø"/>
            </a:pPr>
            <a:r>
              <a:rPr lang="en-US" sz="1800" b="1" dirty="0">
                <a:solidFill>
                  <a:schemeClr val="tx1"/>
                </a:solidFill>
              </a:rPr>
              <a:t>Schwinger-Dyson equations </a:t>
            </a:r>
            <a:r>
              <a:rPr lang="en-US" sz="1800" dirty="0"/>
              <a:t>have also been of substantial success in the studies of </a:t>
            </a:r>
            <a:r>
              <a:rPr lang="en-US" sz="1800" b="1" dirty="0">
                <a:solidFill>
                  <a:srgbClr val="C00000"/>
                </a:solidFill>
              </a:rPr>
              <a:t>baryons</a:t>
            </a:r>
            <a:r>
              <a:rPr lang="en-US" sz="1800" dirty="0"/>
              <a:t> such as the </a:t>
            </a:r>
            <a:r>
              <a:rPr lang="en-US" sz="1800" b="1" dirty="0">
                <a:solidFill>
                  <a:srgbClr val="136B50"/>
                </a:solidFill>
              </a:rPr>
              <a:t>transition form factors</a:t>
            </a:r>
            <a:r>
              <a:rPr lang="en-US" sz="1800" dirty="0">
                <a:solidFill>
                  <a:srgbClr val="136B50"/>
                </a:solidFill>
              </a:rPr>
              <a:t> </a:t>
            </a:r>
            <a:r>
              <a:rPr lang="en-US" sz="1800" dirty="0"/>
              <a:t>of </a:t>
            </a:r>
            <a:r>
              <a:rPr lang="en-US" sz="1800" b="1" dirty="0">
                <a:solidFill>
                  <a:schemeClr val="tx1"/>
                </a:solidFill>
              </a:rPr>
              <a:t>nucleon</a:t>
            </a:r>
            <a:r>
              <a:rPr lang="en-US" sz="1800" dirty="0"/>
              <a:t> to its </a:t>
            </a:r>
            <a:r>
              <a:rPr lang="en-US" sz="1800" b="1" dirty="0">
                <a:solidFill>
                  <a:srgbClr val="C00000"/>
                </a:solidFill>
              </a:rPr>
              <a:t>excited states</a:t>
            </a:r>
            <a:r>
              <a:rPr lang="en-US" sz="1800" dirty="0"/>
              <a:t> in a </a:t>
            </a:r>
            <a:r>
              <a:rPr lang="en-US" sz="1800" b="1" dirty="0">
                <a:solidFill>
                  <a:srgbClr val="136B50"/>
                </a:solidFill>
              </a:rPr>
              <a:t>quark-diquark</a:t>
            </a:r>
            <a:r>
              <a:rPr lang="en-US" sz="1800" dirty="0"/>
              <a:t> picture which is a hallmark of </a:t>
            </a:r>
            <a:r>
              <a:rPr lang="en-US" sz="1800" b="1" dirty="0">
                <a:solidFill>
                  <a:schemeClr val="tx1"/>
                </a:solidFill>
              </a:rPr>
              <a:t>CLAS</a:t>
            </a:r>
            <a:r>
              <a:rPr lang="en-US" sz="1800" dirty="0"/>
              <a:t>, </a:t>
            </a:r>
            <a:r>
              <a:rPr lang="en-US" sz="1800" b="1" dirty="0">
                <a:solidFill>
                  <a:srgbClr val="C00000"/>
                </a:solidFill>
              </a:rPr>
              <a:t>CLAS12</a:t>
            </a:r>
            <a:r>
              <a:rPr lang="en-US" sz="1800" dirty="0"/>
              <a:t> and </a:t>
            </a:r>
            <a:r>
              <a:rPr lang="en-US" sz="1800" b="1" dirty="0">
                <a:solidFill>
                  <a:srgbClr val="136B50"/>
                </a:solidFill>
              </a:rPr>
              <a:t>CLAS22</a:t>
            </a:r>
            <a:r>
              <a:rPr lang="en-US" sz="1800" dirty="0"/>
              <a:t> programs at </a:t>
            </a:r>
            <a:r>
              <a:rPr lang="en-US" sz="1800" b="1" dirty="0" err="1">
                <a:solidFill>
                  <a:schemeClr val="tx1"/>
                </a:solidFill>
              </a:rPr>
              <a:t>JLab</a:t>
            </a:r>
            <a:r>
              <a:rPr lang="en-US" sz="1800" dirty="0"/>
              <a:t> and hold the promise not just to understand the ground state </a:t>
            </a:r>
            <a:r>
              <a:rPr lang="en-US" sz="1800" b="1" dirty="0">
                <a:solidFill>
                  <a:srgbClr val="C00000"/>
                </a:solidFill>
              </a:rPr>
              <a:t>nucleon</a:t>
            </a:r>
            <a:r>
              <a:rPr lang="en-US" sz="1800" dirty="0"/>
              <a:t> but its </a:t>
            </a:r>
            <a:r>
              <a:rPr lang="en-US" sz="1800" b="1" dirty="0">
                <a:solidFill>
                  <a:srgbClr val="136B50"/>
                </a:solidFill>
              </a:rPr>
              <a:t>excited states</a:t>
            </a:r>
            <a:r>
              <a:rPr lang="en-US" sz="1800" dirty="0">
                <a:solidFill>
                  <a:srgbClr val="136B50"/>
                </a:solidFill>
              </a:rPr>
              <a:t> </a:t>
            </a:r>
            <a:r>
              <a:rPr lang="en-US" sz="1800" dirty="0"/>
              <a:t>in one unified framework.  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4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2" grpId="0"/>
      <p:bldP spid="18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165535" y="-2160"/>
            <a:ext cx="9903058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Bound states </a:t>
            </a:r>
            <a:r>
              <a:rPr lang="en-US" sz="3600" b="1" dirty="0">
                <a:solidFill>
                  <a:srgbClr val="C00000"/>
                </a:solidFill>
              </a:rPr>
              <a:t>in QED</a:t>
            </a:r>
            <a:r>
              <a:rPr lang="en-US" sz="3600" b="1" dirty="0">
                <a:solidFill>
                  <a:srgbClr val="136B50"/>
                </a:solidFill>
              </a:rPr>
              <a:t> and QCD</a:t>
            </a:r>
            <a:endParaRPr sz="3200" b="0" strike="noStrike" dirty="0">
              <a:solidFill>
                <a:srgbClr val="136B50"/>
              </a:solidFill>
              <a:sym typeface="Arial"/>
            </a:endParaRPr>
          </a:p>
        </p:txBody>
      </p:sp>
      <p:cxnSp>
        <p:nvCxnSpPr>
          <p:cNvPr id="350" name="Google Shape;350;p70"/>
          <p:cNvCxnSpPr/>
          <p:nvPr/>
        </p:nvCxnSpPr>
        <p:spPr>
          <a:xfrm>
            <a:off x="215640" y="849683"/>
            <a:ext cx="9647280" cy="360"/>
          </a:xfrm>
          <a:prstGeom prst="straightConnector1">
            <a:avLst/>
          </a:prstGeom>
          <a:noFill/>
          <a:ln w="291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" name="Rectangle 5">
            <a:extLst>
              <a:ext uri="{FF2B5EF4-FFF2-40B4-BE49-F238E27FC236}">
                <a16:creationId xmlns:a16="http://schemas.microsoft.com/office/drawing/2014/main" id="{09F8F1E8-950A-9E9A-8A02-45DE87EA6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535" y="1453019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X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F5ABDB-1DF5-2F59-F00D-608BC89FF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587" y="977739"/>
            <a:ext cx="2101655" cy="2428458"/>
          </a:xfrm>
          <a:prstGeom prst="rect">
            <a:avLst/>
          </a:prstGeom>
          <a:noFill/>
          <a:ln w="28575">
            <a:solidFill>
              <a:srgbClr val="0F0F1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F9840A36-799D-6F51-E8FD-966B7877E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777" y="967329"/>
            <a:ext cx="2514397" cy="242845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C8D7DBB-5001-E12A-4975-15BF82E2CD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54" y="4288055"/>
            <a:ext cx="5895018" cy="1126814"/>
          </a:xfrm>
          <a:prstGeom prst="rect">
            <a:avLst/>
          </a:prstGeom>
        </p:spPr>
      </p:pic>
      <p:sp>
        <p:nvSpPr>
          <p:cNvPr id="18" name="Google Shape;286;p67">
            <a:extLst>
              <a:ext uri="{FF2B5EF4-FFF2-40B4-BE49-F238E27FC236}">
                <a16:creationId xmlns:a16="http://schemas.microsoft.com/office/drawing/2014/main" id="{D27B7948-B4AC-9AE3-6DC7-E3A6703E2DC1}"/>
              </a:ext>
            </a:extLst>
          </p:cNvPr>
          <p:cNvSpPr/>
          <p:nvPr/>
        </p:nvSpPr>
        <p:spPr>
          <a:xfrm>
            <a:off x="0" y="3593227"/>
            <a:ext cx="4919000" cy="62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361" lvl="0">
              <a:buSzPts val="810"/>
            </a:pPr>
            <a:r>
              <a:rPr lang="en-US" sz="1800" b="1" dirty="0">
                <a:solidFill>
                  <a:srgbClr val="C00000"/>
                </a:solidFill>
              </a:rPr>
              <a:t>Dyson:</a:t>
            </a:r>
            <a:r>
              <a:rPr lang="en-US" sz="1800" dirty="0">
                <a:solidFill>
                  <a:srgbClr val="C00000"/>
                </a:solidFill>
              </a:rPr>
              <a:t> </a:t>
            </a:r>
            <a:r>
              <a:rPr lang="en-US" sz="1800" dirty="0"/>
              <a:t>If you don’t understand the </a:t>
            </a:r>
            <a:r>
              <a:rPr lang="en-US" sz="1800" b="1" dirty="0">
                <a:solidFill>
                  <a:srgbClr val="C00000"/>
                </a:solidFill>
              </a:rPr>
              <a:t>Hydrogen </a:t>
            </a:r>
          </a:p>
          <a:p>
            <a:pPr marL="361" lvl="0">
              <a:buSzPts val="810"/>
            </a:pPr>
            <a:r>
              <a:rPr lang="en-US" sz="1800" b="1" dirty="0">
                <a:solidFill>
                  <a:srgbClr val="C00000"/>
                </a:solidFill>
              </a:rPr>
              <a:t>atom</a:t>
            </a:r>
            <a:r>
              <a:rPr lang="en-US" sz="1800" dirty="0"/>
              <a:t> you don’t understand anything (</a:t>
            </a:r>
            <a:r>
              <a:rPr lang="en-US" sz="1800" b="1" dirty="0">
                <a:solidFill>
                  <a:srgbClr val="C00000"/>
                </a:solidFill>
              </a:rPr>
              <a:t>QED</a:t>
            </a:r>
            <a:r>
              <a:rPr lang="en-US" sz="1800" dirty="0"/>
              <a:t>)</a:t>
            </a:r>
            <a:r>
              <a:rPr lang="en-MX" sz="1800" dirty="0"/>
              <a:t>.</a:t>
            </a:r>
            <a:endParaRPr sz="1800" b="0" strike="noStrike" dirty="0">
              <a:sym typeface="Arial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F1420EF-5351-FFD3-F404-A064027E56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9254" y="1010642"/>
            <a:ext cx="1016570" cy="1001566"/>
          </a:xfrm>
          <a:prstGeom prst="rect">
            <a:avLst/>
          </a:prstGeom>
        </p:spPr>
      </p:pic>
      <p:sp>
        <p:nvSpPr>
          <p:cNvPr id="5" name="Google Shape;286;p67">
            <a:extLst>
              <a:ext uri="{FF2B5EF4-FFF2-40B4-BE49-F238E27FC236}">
                <a16:creationId xmlns:a16="http://schemas.microsoft.com/office/drawing/2014/main" id="{5C251D4E-293A-A7C3-8D4D-A7D81299C062}"/>
              </a:ext>
            </a:extLst>
          </p:cNvPr>
          <p:cNvSpPr/>
          <p:nvPr/>
        </p:nvSpPr>
        <p:spPr>
          <a:xfrm>
            <a:off x="1645920" y="5312673"/>
            <a:ext cx="2606040" cy="37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361"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1" strike="noStrike" dirty="0">
                <a:solidFill>
                  <a:srgbClr val="136B50"/>
                </a:solidFill>
                <a:sym typeface="Arial"/>
              </a:rPr>
              <a:t>Renormalized QED</a:t>
            </a:r>
            <a:endParaRPr sz="1800" b="1" strike="noStrike" dirty="0">
              <a:solidFill>
                <a:srgbClr val="136B50"/>
              </a:solidFill>
              <a:sym typeface="Arial"/>
            </a:endParaRPr>
          </a:p>
        </p:txBody>
      </p:sp>
      <p:sp>
        <p:nvSpPr>
          <p:cNvPr id="6" name="Google Shape;286;p67">
            <a:extLst>
              <a:ext uri="{FF2B5EF4-FFF2-40B4-BE49-F238E27FC236}">
                <a16:creationId xmlns:a16="http://schemas.microsoft.com/office/drawing/2014/main" id="{271B3319-BEF2-C6D7-FED0-ADB7E513ABE5}"/>
              </a:ext>
            </a:extLst>
          </p:cNvPr>
          <p:cNvSpPr/>
          <p:nvPr/>
        </p:nvSpPr>
        <p:spPr>
          <a:xfrm>
            <a:off x="5375562" y="5316186"/>
            <a:ext cx="4705063" cy="354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361"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1" strike="noStrike" dirty="0">
                <a:solidFill>
                  <a:srgbClr val="136B50"/>
                </a:solidFill>
                <a:sym typeface="Arial"/>
              </a:rPr>
              <a:t>Confinemen</a:t>
            </a:r>
            <a:r>
              <a:rPr lang="en-US" sz="1800" b="1" dirty="0">
                <a:solidFill>
                  <a:srgbClr val="136B50"/>
                </a:solidFill>
              </a:rPr>
              <a:t>t</a:t>
            </a:r>
            <a:r>
              <a:rPr lang="en-US" sz="1800" dirty="0"/>
              <a:t> and</a:t>
            </a: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emergent mass</a:t>
            </a:r>
            <a:endParaRPr sz="1800" b="1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86;p67">
            <a:extLst>
              <a:ext uri="{FF2B5EF4-FFF2-40B4-BE49-F238E27FC236}">
                <a16:creationId xmlns:a16="http://schemas.microsoft.com/office/drawing/2014/main" id="{E26B6FD8-3C2C-F20D-E889-394477B772E0}"/>
              </a:ext>
            </a:extLst>
          </p:cNvPr>
          <p:cNvSpPr/>
          <p:nvPr/>
        </p:nvSpPr>
        <p:spPr>
          <a:xfrm>
            <a:off x="5570956" y="4084826"/>
            <a:ext cx="4430193" cy="360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361" lvl="0">
              <a:buSzPts val="810"/>
            </a:pPr>
            <a:r>
              <a:rPr lang="en-US" sz="1800" b="1" dirty="0">
                <a:solidFill>
                  <a:srgbClr val="C00000"/>
                </a:solidFill>
              </a:rPr>
              <a:t>N:</a:t>
            </a:r>
            <a:r>
              <a:rPr lang="en-US" sz="1800" dirty="0">
                <a:solidFill>
                  <a:schemeClr val="tx1"/>
                </a:solidFill>
              </a:rPr>
              <a:t> simplest 3-body </a:t>
            </a:r>
            <a:r>
              <a:rPr lang="en-US" sz="1800" b="1" dirty="0">
                <a:solidFill>
                  <a:srgbClr val="C00000"/>
                </a:solidFill>
              </a:rPr>
              <a:t>bound state</a:t>
            </a:r>
            <a:r>
              <a:rPr lang="en-US" sz="1800" dirty="0">
                <a:solidFill>
                  <a:schemeClr val="tx1"/>
                </a:solidFill>
              </a:rPr>
              <a:t> in </a:t>
            </a:r>
            <a:r>
              <a:rPr lang="en-US" sz="1800" b="1" dirty="0">
                <a:solidFill>
                  <a:srgbClr val="C00000"/>
                </a:solidFill>
              </a:rPr>
              <a:t>QCD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endParaRPr lang="en-US" sz="1800" strike="noStrike" dirty="0">
              <a:solidFill>
                <a:schemeClr val="tx1"/>
              </a:solidFill>
              <a:sym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81B6FF-951A-AA45-8F82-19D8569AF2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0360" y="939647"/>
            <a:ext cx="4679470" cy="312512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Google Shape;347;p70">
            <a:extLst>
              <a:ext uri="{FF2B5EF4-FFF2-40B4-BE49-F238E27FC236}">
                <a16:creationId xmlns:a16="http://schemas.microsoft.com/office/drawing/2014/main" id="{46CFD1A9-20D9-5540-C4B1-F65EED39301E}"/>
              </a:ext>
            </a:extLst>
          </p:cNvPr>
          <p:cNvSpPr/>
          <p:nvPr/>
        </p:nvSpPr>
        <p:spPr>
          <a:xfrm>
            <a:off x="5879826" y="4532637"/>
            <a:ext cx="4117803" cy="691592"/>
          </a:xfrm>
          <a:prstGeom prst="rect">
            <a:avLst/>
          </a:prstGeom>
          <a:solidFill>
            <a:srgbClr val="DDE8CB">
              <a:alpha val="32941"/>
            </a:srgbClr>
          </a:solidFill>
          <a:ln w="19050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" name="Google Shape;286;p67">
            <a:extLst>
              <a:ext uri="{FF2B5EF4-FFF2-40B4-BE49-F238E27FC236}">
                <a16:creationId xmlns:a16="http://schemas.microsoft.com/office/drawing/2014/main" id="{C6548E0D-9BE6-2601-8ADB-20B8660C0866}"/>
              </a:ext>
            </a:extLst>
          </p:cNvPr>
          <p:cNvSpPr/>
          <p:nvPr/>
        </p:nvSpPr>
        <p:spPr>
          <a:xfrm>
            <a:off x="5791199" y="4531010"/>
            <a:ext cx="4206431" cy="626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361" lvl="0" algn="ctr">
              <a:buSzPts val="810"/>
            </a:pPr>
            <a:r>
              <a:rPr lang="en-US" sz="1800" dirty="0">
                <a:solidFill>
                  <a:srgbClr val="136B50"/>
                </a:solidFill>
              </a:rPr>
              <a:t>If you don’t understand the </a:t>
            </a:r>
            <a:r>
              <a:rPr lang="en-US" sz="1800" b="1" dirty="0">
                <a:solidFill>
                  <a:srgbClr val="C00000"/>
                </a:solidFill>
              </a:rPr>
              <a:t>nucleon</a:t>
            </a:r>
            <a:r>
              <a:rPr lang="en-US" sz="1800" dirty="0">
                <a:solidFill>
                  <a:srgbClr val="136B50"/>
                </a:solidFill>
              </a:rPr>
              <a:t> you don’t understand anything (</a:t>
            </a:r>
            <a:r>
              <a:rPr lang="en-US" sz="1800" b="1" dirty="0">
                <a:solidFill>
                  <a:srgbClr val="C00000"/>
                </a:solidFill>
              </a:rPr>
              <a:t>QCD</a:t>
            </a:r>
            <a:r>
              <a:rPr lang="en-US" sz="1800" dirty="0">
                <a:solidFill>
                  <a:srgbClr val="136B50"/>
                </a:solidFill>
              </a:rPr>
              <a:t>).</a:t>
            </a:r>
            <a:endParaRPr sz="1800" strike="noStrike" dirty="0">
              <a:solidFill>
                <a:srgbClr val="136B50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792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18" grpId="0"/>
      <p:bldP spid="5" grpId="0"/>
      <p:bldP spid="6" grpId="0"/>
      <p:bldP spid="11" grpId="0"/>
      <p:bldP spid="4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67"/>
          <p:cNvSpPr/>
          <p:nvPr/>
        </p:nvSpPr>
        <p:spPr>
          <a:xfrm>
            <a:off x="215640" y="-9720"/>
            <a:ext cx="9467280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lang="en-US" sz="3200" b="1" strike="noStrik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32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-US" sz="3200" b="1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3200" b="1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Emergent</a:t>
            </a:r>
            <a:r>
              <a:rPr lang="en-US" sz="3200" b="1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 Phenomena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2" name="Google Shape;282;p67"/>
          <p:cNvCxnSpPr/>
          <p:nvPr/>
        </p:nvCxnSpPr>
        <p:spPr>
          <a:xfrm>
            <a:off x="215640" y="86328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3" name="Google Shape;283;p67"/>
          <p:cNvCxnSpPr/>
          <p:nvPr/>
        </p:nvCxnSpPr>
        <p:spPr>
          <a:xfrm>
            <a:off x="215640" y="935640"/>
            <a:ext cx="9647280" cy="360"/>
          </a:xfrm>
          <a:prstGeom prst="straightConnector1">
            <a:avLst/>
          </a:prstGeom>
          <a:noFill/>
          <a:ln w="291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4" name="Google Shape;284;p67"/>
          <p:cNvSpPr/>
          <p:nvPr/>
        </p:nvSpPr>
        <p:spPr>
          <a:xfrm>
            <a:off x="295561" y="1115640"/>
            <a:ext cx="5887440" cy="71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800" b="1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lang="en-US" sz="1800" b="1" strike="noStrike" dirty="0">
                <a:solidFill>
                  <a:srgbClr val="006C3B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800" b="1" strike="noStrike" dirty="0">
                <a:solidFill>
                  <a:srgbClr val="003D73"/>
                </a:solidFill>
                <a:latin typeface="Arial"/>
                <a:ea typeface="Arial"/>
                <a:cs typeface="Arial"/>
                <a:sym typeface="Arial"/>
              </a:rPr>
              <a:t>D </a:t>
            </a: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characterized by two </a:t>
            </a:r>
            <a:r>
              <a:rPr lang="en-US" sz="1800" b="1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emergent</a:t>
            </a: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phenomena:</a:t>
            </a: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L="3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800" b="1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confinement</a:t>
            </a: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1800" b="1" strike="noStrike" dirty="0">
                <a:solidFill>
                  <a:srgbClr val="136B50"/>
                </a:solidFill>
                <a:sym typeface="Arial"/>
              </a:rPr>
              <a:t>emergent hadron mass (</a:t>
            </a:r>
            <a:r>
              <a:rPr lang="en-US" sz="1800" b="1" dirty="0">
                <a:solidFill>
                  <a:srgbClr val="136B50"/>
                </a:solidFill>
              </a:rPr>
              <a:t>EH</a:t>
            </a:r>
            <a:r>
              <a:rPr lang="en-US" sz="1800" b="1" strike="noStrike" dirty="0">
                <a:solidFill>
                  <a:srgbClr val="136B50"/>
                </a:solidFill>
                <a:sym typeface="Arial"/>
              </a:rPr>
              <a:t>M)</a:t>
            </a:r>
            <a:r>
              <a:rPr lang="en-US" sz="1800" b="0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5" name="Google Shape;285;p67"/>
          <p:cNvSpPr/>
          <p:nvPr/>
        </p:nvSpPr>
        <p:spPr>
          <a:xfrm>
            <a:off x="157024" y="2531363"/>
            <a:ext cx="5638616" cy="647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86111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Wingdings" pitchFamily="2" charset="2"/>
              <a:buChar char="Ø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Formation of color-singlet bound states: “</a:t>
            </a:r>
            <a:r>
              <a:rPr lang="en-US" sz="1800" b="1" strike="noStrike" dirty="0">
                <a:solidFill>
                  <a:srgbClr val="0D1F63"/>
                </a:solidFill>
                <a:latin typeface="Arial"/>
                <a:ea typeface="Arial"/>
                <a:cs typeface="Arial"/>
                <a:sym typeface="Arial"/>
              </a:rPr>
              <a:t>Hadrons</a:t>
            </a:r>
            <a:r>
              <a:rPr lang="en-US" sz="1800" b="0" strike="noStrike" dirty="0">
                <a:solidFill>
                  <a:srgbClr val="0D1F63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dirty="0">
                <a:solidFill>
                  <a:srgbClr val="0D1F63"/>
                </a:solidFill>
              </a:rPr>
              <a:t>     </a:t>
            </a:r>
            <a:r>
              <a:rPr lang="en-US" sz="1800" dirty="0">
                <a:solidFill>
                  <a:schemeClr val="tx1"/>
                </a:solidFill>
              </a:rPr>
              <a:t>mesons, baryons, tetraquarks, molecules</a:t>
            </a:r>
            <a:r>
              <a:rPr lang="en-US" sz="1800" b="0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strike="noStrik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67"/>
          <p:cNvSpPr/>
          <p:nvPr/>
        </p:nvSpPr>
        <p:spPr>
          <a:xfrm>
            <a:off x="5774780" y="2553190"/>
            <a:ext cx="4319280" cy="85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86111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Wingdings" pitchFamily="2" charset="2"/>
              <a:buChar char="Ø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Emergence of hadron masses </a:t>
            </a:r>
            <a:r>
              <a:rPr lang="en-US" sz="1800" b="1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(EHM)</a:t>
            </a:r>
            <a:r>
              <a:rPr lang="en-US" sz="1800" b="0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from </a:t>
            </a:r>
            <a:r>
              <a:rPr lang="en-US" sz="1800" b="1" strike="noStrike" dirty="0">
                <a:latin typeface="Arial"/>
                <a:ea typeface="Arial"/>
                <a:cs typeface="Arial"/>
                <a:sym typeface="Arial"/>
              </a:rPr>
              <a:t>QCD</a:t>
            </a:r>
            <a:r>
              <a:rPr lang="en-US" sz="1800" b="1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strike="noStrike" dirty="0">
                <a:solidFill>
                  <a:srgbClr val="0D1F63"/>
                </a:solidFill>
                <a:latin typeface="Arial"/>
                <a:ea typeface="Arial"/>
                <a:cs typeface="Arial"/>
                <a:sym typeface="Arial"/>
              </a:rPr>
              <a:t>dynamics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67"/>
          <p:cNvSpPr/>
          <p:nvPr/>
        </p:nvSpPr>
        <p:spPr>
          <a:xfrm>
            <a:off x="143640" y="2159640"/>
            <a:ext cx="5399280" cy="647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86111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Wingdings" pitchFamily="2" charset="2"/>
              <a:buChar char="Ø"/>
            </a:pPr>
            <a:r>
              <a:rPr lang="en-US" sz="1800" b="0" strike="noStrike" dirty="0">
                <a:latin typeface="Arial"/>
                <a:ea typeface="Arial"/>
                <a:cs typeface="Arial"/>
                <a:sym typeface="Arial"/>
              </a:rPr>
              <a:t>Quarks and gluons </a:t>
            </a:r>
            <a:r>
              <a:rPr lang="en-US" sz="1800" dirty="0"/>
              <a:t>do not reach detectors.</a:t>
            </a:r>
            <a:r>
              <a:rPr lang="en-US" sz="1800" i="1" dirty="0"/>
              <a:t> 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67"/>
          <p:cNvSpPr/>
          <p:nvPr/>
        </p:nvSpPr>
        <p:spPr>
          <a:xfrm>
            <a:off x="5795640" y="2099315"/>
            <a:ext cx="215640" cy="431640"/>
          </a:xfrm>
          <a:custGeom>
            <a:avLst/>
            <a:gdLst/>
            <a:ahLst/>
            <a:cxnLst/>
            <a:rect l="l" t="t" r="r" b="b"/>
            <a:pathLst>
              <a:path w="602" h="1202" extrusionOk="0">
                <a:moveTo>
                  <a:pt x="150" y="0"/>
                </a:moveTo>
                <a:lnTo>
                  <a:pt x="150" y="900"/>
                </a:lnTo>
                <a:lnTo>
                  <a:pt x="0" y="900"/>
                </a:lnTo>
                <a:lnTo>
                  <a:pt x="300" y="1201"/>
                </a:lnTo>
                <a:lnTo>
                  <a:pt x="601" y="900"/>
                </a:lnTo>
                <a:lnTo>
                  <a:pt x="450" y="900"/>
                </a:lnTo>
                <a:lnTo>
                  <a:pt x="450" y="0"/>
                </a:lnTo>
                <a:lnTo>
                  <a:pt x="150" y="0"/>
                </a:lnTo>
              </a:path>
            </a:pathLst>
          </a:custGeom>
          <a:solidFill>
            <a:srgbClr val="729FCF"/>
          </a:solidFill>
          <a:ln w="9525" cap="flat" cmpd="sng">
            <a:solidFill>
              <a:srgbClr val="3465A4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4" name="Google Shape;294;p67"/>
          <p:cNvSpPr/>
          <p:nvPr/>
        </p:nvSpPr>
        <p:spPr>
          <a:xfrm>
            <a:off x="1021928" y="1764000"/>
            <a:ext cx="215640" cy="431640"/>
          </a:xfrm>
          <a:custGeom>
            <a:avLst/>
            <a:gdLst/>
            <a:ahLst/>
            <a:cxnLst/>
            <a:rect l="l" t="t" r="r" b="b"/>
            <a:pathLst>
              <a:path w="602" h="1202" extrusionOk="0">
                <a:moveTo>
                  <a:pt x="150" y="0"/>
                </a:moveTo>
                <a:lnTo>
                  <a:pt x="150" y="900"/>
                </a:lnTo>
                <a:lnTo>
                  <a:pt x="0" y="900"/>
                </a:lnTo>
                <a:lnTo>
                  <a:pt x="300" y="1201"/>
                </a:lnTo>
                <a:lnTo>
                  <a:pt x="601" y="900"/>
                </a:lnTo>
                <a:lnTo>
                  <a:pt x="450" y="900"/>
                </a:lnTo>
                <a:lnTo>
                  <a:pt x="450" y="0"/>
                </a:lnTo>
                <a:lnTo>
                  <a:pt x="150" y="0"/>
                </a:lnTo>
              </a:path>
            </a:pathLst>
          </a:custGeom>
          <a:solidFill>
            <a:srgbClr val="729FCF"/>
          </a:solidFill>
          <a:ln w="9525" cap="flat" cmpd="sng">
            <a:solidFill>
              <a:srgbClr val="3465A4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E820DDB-CCFF-0E4E-0A77-C48DD2F52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30" y="3179003"/>
            <a:ext cx="2419751" cy="24026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38338FB-6A83-AEB1-5146-01189D482DE4}"/>
              </a:ext>
            </a:extLst>
          </p:cNvPr>
          <p:cNvSpPr txBox="1"/>
          <p:nvPr/>
        </p:nvSpPr>
        <p:spPr>
          <a:xfrm>
            <a:off x="3043238" y="-41433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MX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EFD4C-234C-E2C0-8FA6-E3B5A5A9A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735" y="1030274"/>
            <a:ext cx="3581400" cy="1371600"/>
          </a:xfrm>
          <a:prstGeom prst="rect">
            <a:avLst/>
          </a:prstGeom>
        </p:spPr>
      </p:pic>
      <p:grpSp>
        <p:nvGrpSpPr>
          <p:cNvPr id="2" name="Grupo 36">
            <a:extLst>
              <a:ext uri="{FF2B5EF4-FFF2-40B4-BE49-F238E27FC236}">
                <a16:creationId xmlns:a16="http://schemas.microsoft.com/office/drawing/2014/main" id="{F5234893-924C-E146-E1C2-D3A825811DBD}"/>
              </a:ext>
            </a:extLst>
          </p:cNvPr>
          <p:cNvGrpSpPr/>
          <p:nvPr/>
        </p:nvGrpSpPr>
        <p:grpSpPr>
          <a:xfrm>
            <a:off x="4964691" y="4035273"/>
            <a:ext cx="4750993" cy="1273401"/>
            <a:chOff x="7326891" y="5089373"/>
            <a:chExt cx="4750993" cy="1273401"/>
          </a:xfrm>
        </p:grpSpPr>
        <p:sp>
          <p:nvSpPr>
            <p:cNvPr id="3" name="Trapecio 31">
              <a:extLst>
                <a:ext uri="{FF2B5EF4-FFF2-40B4-BE49-F238E27FC236}">
                  <a16:creationId xmlns:a16="http://schemas.microsoft.com/office/drawing/2014/main" id="{5DC330FD-AFFE-B348-D45A-9E13E0EAC61C}"/>
                </a:ext>
              </a:extLst>
            </p:cNvPr>
            <p:cNvSpPr/>
            <p:nvPr/>
          </p:nvSpPr>
          <p:spPr>
            <a:xfrm>
              <a:off x="7326891" y="6240719"/>
              <a:ext cx="4750993" cy="122055"/>
            </a:xfrm>
            <a:prstGeom prst="trapezoid">
              <a:avLst>
                <a:gd name="adj" fmla="val 58661"/>
              </a:avLst>
            </a:prstGeom>
            <a:solidFill>
              <a:schemeClr val="bg2">
                <a:lumMod val="10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grpSp>
          <p:nvGrpSpPr>
            <p:cNvPr id="4" name="Grupo 30">
              <a:extLst>
                <a:ext uri="{FF2B5EF4-FFF2-40B4-BE49-F238E27FC236}">
                  <a16:creationId xmlns:a16="http://schemas.microsoft.com/office/drawing/2014/main" id="{D572C501-F390-556A-8041-B976599BB4DB}"/>
                </a:ext>
              </a:extLst>
            </p:cNvPr>
            <p:cNvGrpSpPr/>
            <p:nvPr/>
          </p:nvGrpSpPr>
          <p:grpSpPr>
            <a:xfrm>
              <a:off x="7326891" y="5089373"/>
              <a:ext cx="4750993" cy="1262657"/>
              <a:chOff x="6513919" y="4280894"/>
              <a:chExt cx="4750993" cy="1262657"/>
            </a:xfrm>
            <a:effectLst>
              <a:reflection blurRad="6350" stA="52000" endA="300" endPos="49000" dir="5400000" sy="-100000" algn="bl" rotWithShape="0"/>
            </a:effectLst>
          </p:grpSpPr>
          <p:pic>
            <p:nvPicPr>
              <p:cNvPr id="8" name="Imagen 15">
                <a:extLst>
                  <a:ext uri="{FF2B5EF4-FFF2-40B4-BE49-F238E27FC236}">
                    <a16:creationId xmlns:a16="http://schemas.microsoft.com/office/drawing/2014/main" id="{A31F940E-F3E0-E05A-8CE0-6D3A93C58E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10000" b="90000" l="10000" r="90000">
                            <a14:backgroundMark x1="57338" y1="82222" x2="81761" y2="81944"/>
                            <a14:backgroundMark x1="88050" y1="85000" x2="88050" y2="85000"/>
                            <a14:backgroundMark x1="88994" y1="85556" x2="88994" y2="85556"/>
                            <a14:backgroundMark x1="89413" y1="85556" x2="89413" y2="85556"/>
                          </a14:backgroundRemoval>
                        </a14:imgEffect>
                      </a14:imgLayer>
                    </a14:imgProps>
                  </a:ext>
                </a:extLst>
              </a:blip>
              <a:srcRect l="9369" t="29935" r="9787" b="14831"/>
              <a:stretch/>
            </p:blipFill>
            <p:spPr>
              <a:xfrm flipH="1">
                <a:off x="6513919" y="4280895"/>
                <a:ext cx="4750993" cy="1262656"/>
              </a:xfrm>
              <a:prstGeom prst="rect">
                <a:avLst/>
              </a:prstGeom>
              <a:effectLst/>
            </p:spPr>
          </p:pic>
          <p:sp>
            <p:nvSpPr>
              <p:cNvPr id="9" name="Elipse 20">
                <a:extLst>
                  <a:ext uri="{FF2B5EF4-FFF2-40B4-BE49-F238E27FC236}">
                    <a16:creationId xmlns:a16="http://schemas.microsoft.com/office/drawing/2014/main" id="{A4824E2D-8140-B4C0-64EB-DDB1A9E72617}"/>
                  </a:ext>
                </a:extLst>
              </p:cNvPr>
              <p:cNvSpPr/>
              <p:nvPr/>
            </p:nvSpPr>
            <p:spPr>
              <a:xfrm rot="20815564">
                <a:off x="6637272" y="5279496"/>
                <a:ext cx="886257" cy="45719"/>
              </a:xfrm>
              <a:prstGeom prst="ellipse">
                <a:avLst/>
              </a:prstGeom>
              <a:solidFill>
                <a:schemeClr val="bg2">
                  <a:lumMod val="50000"/>
                  <a:alpha val="6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pic>
            <p:nvPicPr>
              <p:cNvPr id="10" name="Imagen 13">
                <a:extLst>
                  <a:ext uri="{FF2B5EF4-FFF2-40B4-BE49-F238E27FC236}">
                    <a16:creationId xmlns:a16="http://schemas.microsoft.com/office/drawing/2014/main" id="{5374E616-9DD6-632D-8A57-E970EEA1CA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5914" t="16172" r="24852" b="4419"/>
              <a:stretch/>
            </p:blipFill>
            <p:spPr>
              <a:xfrm rot="19646707">
                <a:off x="6554965" y="4368818"/>
                <a:ext cx="960208" cy="933988"/>
              </a:xfrm>
              <a:prstGeom prst="ellipse">
                <a:avLst/>
              </a:prstGeom>
              <a:effectLst>
                <a:softEdge rad="0"/>
              </a:effectLst>
            </p:spPr>
          </p:pic>
          <p:sp>
            <p:nvSpPr>
              <p:cNvPr id="11" name="Elipse 27">
                <a:extLst>
                  <a:ext uri="{FF2B5EF4-FFF2-40B4-BE49-F238E27FC236}">
                    <a16:creationId xmlns:a16="http://schemas.microsoft.com/office/drawing/2014/main" id="{EB5CB7F4-C41F-7DDC-8F9F-2240119EB1D1}"/>
                  </a:ext>
                </a:extLst>
              </p:cNvPr>
              <p:cNvSpPr/>
              <p:nvPr/>
            </p:nvSpPr>
            <p:spPr>
              <a:xfrm rot="20815564" flipV="1">
                <a:off x="10577270" y="4436867"/>
                <a:ext cx="154965" cy="45719"/>
              </a:xfrm>
              <a:prstGeom prst="ellipse">
                <a:avLst/>
              </a:prstGeom>
              <a:solidFill>
                <a:schemeClr val="bg2">
                  <a:lumMod val="50000"/>
                  <a:alpha val="6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" name="Elipse 28">
                <a:extLst>
                  <a:ext uri="{FF2B5EF4-FFF2-40B4-BE49-F238E27FC236}">
                    <a16:creationId xmlns:a16="http://schemas.microsoft.com/office/drawing/2014/main" id="{D06F3026-B7D0-046E-F8B1-5EEB4F62165B}"/>
                  </a:ext>
                </a:extLst>
              </p:cNvPr>
              <p:cNvSpPr/>
              <p:nvPr/>
            </p:nvSpPr>
            <p:spPr>
              <a:xfrm rot="20815564" flipV="1">
                <a:off x="10401380" y="4476662"/>
                <a:ext cx="154965" cy="45719"/>
              </a:xfrm>
              <a:prstGeom prst="ellipse">
                <a:avLst/>
              </a:prstGeom>
              <a:solidFill>
                <a:schemeClr val="bg2">
                  <a:lumMod val="50000"/>
                  <a:alpha val="6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" name="Elipse 29">
                <a:extLst>
                  <a:ext uri="{FF2B5EF4-FFF2-40B4-BE49-F238E27FC236}">
                    <a16:creationId xmlns:a16="http://schemas.microsoft.com/office/drawing/2014/main" id="{70E80469-B2D7-F534-94F5-6145A2874CA2}"/>
                  </a:ext>
                </a:extLst>
              </p:cNvPr>
              <p:cNvSpPr/>
              <p:nvPr/>
            </p:nvSpPr>
            <p:spPr>
              <a:xfrm rot="20815564" flipV="1">
                <a:off x="10206990" y="4526371"/>
                <a:ext cx="154965" cy="45719"/>
              </a:xfrm>
              <a:prstGeom prst="ellipse">
                <a:avLst/>
              </a:prstGeom>
              <a:solidFill>
                <a:schemeClr val="bg2">
                  <a:lumMod val="50000"/>
                  <a:alpha val="6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pic>
            <p:nvPicPr>
              <p:cNvPr id="14" name="Imagen 22">
                <a:extLst>
                  <a:ext uri="{FF2B5EF4-FFF2-40B4-BE49-F238E27FC236}">
                    <a16:creationId xmlns:a16="http://schemas.microsoft.com/office/drawing/2014/main" id="{69DAEB15-5B04-E98A-EADD-2E2A9F283D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51306" t="27376" r="42724" b="63047"/>
              <a:stretch/>
            </p:blipFill>
            <p:spPr>
              <a:xfrm>
                <a:off x="10551248" y="4280894"/>
                <a:ext cx="184150" cy="178129"/>
              </a:xfrm>
              <a:prstGeom prst="ellipse">
                <a:avLst/>
              </a:prstGeom>
              <a:effectLst>
                <a:softEdge rad="0"/>
              </a:effectLst>
            </p:spPr>
          </p:pic>
          <p:pic>
            <p:nvPicPr>
              <p:cNvPr id="15" name="Imagen 25">
                <a:extLst>
                  <a:ext uri="{FF2B5EF4-FFF2-40B4-BE49-F238E27FC236}">
                    <a16:creationId xmlns:a16="http://schemas.microsoft.com/office/drawing/2014/main" id="{AEFDF183-F124-4CAE-17A7-74EE4BEC9A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54839" t="63038" r="39191" b="27385"/>
              <a:stretch/>
            </p:blipFill>
            <p:spPr>
              <a:xfrm>
                <a:off x="10365526" y="4334359"/>
                <a:ext cx="184150" cy="178129"/>
              </a:xfrm>
              <a:prstGeom prst="ellipse">
                <a:avLst/>
              </a:prstGeom>
              <a:effectLst>
                <a:softEdge rad="0"/>
              </a:effectLst>
            </p:spPr>
          </p:pic>
          <p:pic>
            <p:nvPicPr>
              <p:cNvPr id="19" name="Imagen 26">
                <a:extLst>
                  <a:ext uri="{FF2B5EF4-FFF2-40B4-BE49-F238E27FC236}">
                    <a16:creationId xmlns:a16="http://schemas.microsoft.com/office/drawing/2014/main" id="{05C33DC0-47C6-33BC-05B4-43B8074E23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35269" t="50905" r="58761" b="39518"/>
              <a:stretch/>
            </p:blipFill>
            <p:spPr>
              <a:xfrm>
                <a:off x="10176052" y="4377486"/>
                <a:ext cx="184150" cy="178129"/>
              </a:xfrm>
              <a:prstGeom prst="ellipse">
                <a:avLst/>
              </a:prstGeom>
              <a:effectLst>
                <a:softEdge rad="0"/>
              </a:effectLst>
            </p:spPr>
          </p:pic>
        </p:grpSp>
        <p:sp>
          <p:nvSpPr>
            <p:cNvPr id="6" name="Elipse 33">
              <a:extLst>
                <a:ext uri="{FF2B5EF4-FFF2-40B4-BE49-F238E27FC236}">
                  <a16:creationId xmlns:a16="http://schemas.microsoft.com/office/drawing/2014/main" id="{632F01FF-1DFC-8100-D4B7-B35920B12CC2}"/>
                </a:ext>
              </a:extLst>
            </p:cNvPr>
            <p:cNvSpPr/>
            <p:nvPr/>
          </p:nvSpPr>
          <p:spPr>
            <a:xfrm rot="2586921">
              <a:off x="7935528" y="5323750"/>
              <a:ext cx="256320" cy="211840"/>
            </a:xfrm>
            <a:prstGeom prst="ellipse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>
              <a:glow rad="139700">
                <a:schemeClr val="bg1">
                  <a:lumMod val="75000"/>
                  <a:alpha val="62000"/>
                </a:schemeClr>
              </a:glow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Elipse 35">
              <a:extLst>
                <a:ext uri="{FF2B5EF4-FFF2-40B4-BE49-F238E27FC236}">
                  <a16:creationId xmlns:a16="http://schemas.microsoft.com/office/drawing/2014/main" id="{CC28DBAE-0ED0-8715-8646-DB9EF207125D}"/>
                </a:ext>
              </a:extLst>
            </p:cNvPr>
            <p:cNvSpPr/>
            <p:nvPr/>
          </p:nvSpPr>
          <p:spPr>
            <a:xfrm rot="2586921">
              <a:off x="8007706" y="5330460"/>
              <a:ext cx="166674" cy="169381"/>
            </a:xfrm>
            <a:prstGeom prst="ellipse">
              <a:avLst/>
            </a:prstGeom>
            <a:solidFill>
              <a:schemeClr val="bg1">
                <a:alpha val="68000"/>
              </a:schemeClr>
            </a:solidFill>
            <a:ln>
              <a:noFill/>
            </a:ln>
            <a:effectLst>
              <a:glow>
                <a:schemeClr val="bg1">
                  <a:lumMod val="75000"/>
                </a:schemeClr>
              </a:glow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32">
                <a:extLst>
                  <a:ext uri="{FF2B5EF4-FFF2-40B4-BE49-F238E27FC236}">
                    <a16:creationId xmlns:a16="http://schemas.microsoft.com/office/drawing/2014/main" id="{F161D0E8-D399-A56A-219B-15D94DADAB8B}"/>
                  </a:ext>
                </a:extLst>
              </p:cNvPr>
              <p:cNvSpPr txBox="1"/>
              <p:nvPr/>
            </p:nvSpPr>
            <p:spPr>
              <a:xfrm>
                <a:off x="7387596" y="3646502"/>
                <a:ext cx="2154490" cy="349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MX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𝒎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𝒖</m:t>
                        </m:r>
                        <m:r>
                          <a:rPr lang="es-E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,</m:t>
                        </m:r>
                        <m:r>
                          <a:rPr lang="es-E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𝒅</m:t>
                        </m:r>
                      </m:sub>
                    </m:sSub>
                    <m:r>
                      <a:rPr lang="es-E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≈</m:t>
                    </m:r>
                    <m:r>
                      <a:rPr lang="es-E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𝟓</m:t>
                    </m:r>
                    <m:r>
                      <a:rPr lang="es-E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−</m:t>
                    </m:r>
                    <m:r>
                      <a:rPr lang="es-E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𝟏𝟎</m:t>
                    </m:r>
                  </m:oMath>
                </a14:m>
                <a:r>
                  <a:rPr lang="es-MX" sz="1600" b="1" dirty="0">
                    <a:solidFill>
                      <a:srgbClr val="FF0000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rPr>
                  <a:t> MeV</a:t>
                </a:r>
                <a:endParaRPr lang="es-MX" sz="1600" b="1" dirty="0">
                  <a:latin typeface="Annai MN" pitchFamily="2" charset="77"/>
                  <a:ea typeface="Annai MN" pitchFamily="2" charset="77"/>
                  <a:cs typeface="Annai MN" pitchFamily="2" charset="77"/>
                </a:endParaRPr>
              </a:p>
            </p:txBody>
          </p:sp>
        </mc:Choice>
        <mc:Fallback xmlns="">
          <p:sp>
            <p:nvSpPr>
              <p:cNvPr id="20" name="CuadroTexto 32">
                <a:extLst>
                  <a:ext uri="{FF2B5EF4-FFF2-40B4-BE49-F238E27FC236}">
                    <a16:creationId xmlns:a16="http://schemas.microsoft.com/office/drawing/2014/main" id="{F161D0E8-D399-A56A-219B-15D94DADA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7596" y="3646502"/>
                <a:ext cx="2154490" cy="349326"/>
              </a:xfrm>
              <a:prstGeom prst="rect">
                <a:avLst/>
              </a:prstGeom>
              <a:blipFill>
                <a:blip r:embed="rId8"/>
                <a:stretch>
                  <a:fillRect t="-7143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34">
                <a:extLst>
                  <a:ext uri="{FF2B5EF4-FFF2-40B4-BE49-F238E27FC236}">
                    <a16:creationId xmlns:a16="http://schemas.microsoft.com/office/drawing/2014/main" id="{270254AA-77B8-3C98-712F-FE5425FF9305}"/>
                  </a:ext>
                </a:extLst>
              </p:cNvPr>
              <p:cNvSpPr txBox="1"/>
              <p:nvPr/>
            </p:nvSpPr>
            <p:spPr>
              <a:xfrm>
                <a:off x="3263655" y="4411197"/>
                <a:ext cx="2154490" cy="360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𝑴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𝒑</m:t>
                        </m:r>
                        <m:r>
                          <a:rPr lang="es-E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,</m:t>
                        </m:r>
                        <m:r>
                          <a:rPr lang="es-E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𝒏</m:t>
                        </m:r>
                      </m:sub>
                    </m:sSub>
                    <m:r>
                      <a:rPr lang="es-E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≈</m:t>
                    </m:r>
                    <m:r>
                      <a:rPr lang="es-E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𝟗𝟒𝟎</m:t>
                    </m:r>
                  </m:oMath>
                </a14:m>
                <a:r>
                  <a:rPr lang="es-MX" sz="1600" b="1" dirty="0">
                    <a:solidFill>
                      <a:srgbClr val="FF0000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rPr>
                  <a:t> MeV</a:t>
                </a:r>
                <a:endParaRPr lang="es-MX" sz="1600" b="1" dirty="0">
                  <a:latin typeface="Annai MN" pitchFamily="2" charset="77"/>
                  <a:ea typeface="Annai MN" pitchFamily="2" charset="77"/>
                  <a:cs typeface="Annai MN" pitchFamily="2" charset="77"/>
                </a:endParaRPr>
              </a:p>
            </p:txBody>
          </p:sp>
        </mc:Choice>
        <mc:Fallback xmlns="">
          <p:sp>
            <p:nvSpPr>
              <p:cNvPr id="21" name="CuadroTexto 34">
                <a:extLst>
                  <a:ext uri="{FF2B5EF4-FFF2-40B4-BE49-F238E27FC236}">
                    <a16:creationId xmlns:a16="http://schemas.microsoft.com/office/drawing/2014/main" id="{270254AA-77B8-3C98-712F-FE5425FF93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3655" y="4411197"/>
                <a:ext cx="2154490" cy="360612"/>
              </a:xfrm>
              <a:prstGeom prst="rect">
                <a:avLst/>
              </a:prstGeom>
              <a:blipFill>
                <a:blip r:embed="rId9"/>
                <a:stretch>
                  <a:fillRect t="-3448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41">
                <a:extLst>
                  <a:ext uri="{FF2B5EF4-FFF2-40B4-BE49-F238E27FC236}">
                    <a16:creationId xmlns:a16="http://schemas.microsoft.com/office/drawing/2014/main" id="{583C274C-8EA7-920F-4D7E-078517163341}"/>
                  </a:ext>
                </a:extLst>
              </p:cNvPr>
              <p:cNvSpPr txBox="1"/>
              <p:nvPr/>
            </p:nvSpPr>
            <p:spPr>
              <a:xfrm>
                <a:off x="4165600" y="3599067"/>
                <a:ext cx="2599099" cy="360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s-MX" sz="16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~</m:t>
                    </m:r>
                    <m:r>
                      <a:rPr lang="es-ES" sz="16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𝟗𝟖</m:t>
                    </m:r>
                    <m:r>
                      <a:rPr lang="es-ES" sz="16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%</m:t>
                    </m:r>
                  </m:oMath>
                </a14:m>
                <a:r>
                  <a:rPr lang="es-MX" sz="1600" b="1" dirty="0">
                    <a:solidFill>
                      <a:srgbClr val="7030A0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6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</m:ctrlPr>
                      </m:sSubPr>
                      <m:e>
                        <m:r>
                          <a:rPr lang="es-ES" sz="16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𝑴</m:t>
                        </m:r>
                      </m:e>
                      <m:sub>
                        <m:r>
                          <a:rPr lang="es-ES" sz="16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s-MX" sz="1600" b="1" dirty="0">
                    <a:solidFill>
                      <a:srgbClr val="7030A0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rPr>
                  <a:t> strong QCD</a:t>
                </a:r>
              </a:p>
            </p:txBody>
          </p:sp>
        </mc:Choice>
        <mc:Fallback xmlns="">
          <p:sp>
            <p:nvSpPr>
              <p:cNvPr id="22" name="CuadroTexto 41">
                <a:extLst>
                  <a:ext uri="{FF2B5EF4-FFF2-40B4-BE49-F238E27FC236}">
                    <a16:creationId xmlns:a16="http://schemas.microsoft.com/office/drawing/2014/main" id="{583C274C-8EA7-920F-4D7E-0785171633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5600" y="3599067"/>
                <a:ext cx="2599099" cy="360612"/>
              </a:xfrm>
              <a:prstGeom prst="rect">
                <a:avLst/>
              </a:prstGeom>
              <a:blipFill>
                <a:blip r:embed="rId10"/>
                <a:stretch>
                  <a:fillRect t="-3448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42">
                <a:extLst>
                  <a:ext uri="{FF2B5EF4-FFF2-40B4-BE49-F238E27FC236}">
                    <a16:creationId xmlns:a16="http://schemas.microsoft.com/office/drawing/2014/main" id="{7DD8C6FB-13B9-D13E-507F-E7DBC0DBAEFE}"/>
                  </a:ext>
                </a:extLst>
              </p:cNvPr>
              <p:cNvSpPr txBox="1"/>
              <p:nvPr/>
            </p:nvSpPr>
            <p:spPr>
              <a:xfrm>
                <a:off x="7741818" y="3290347"/>
                <a:ext cx="1444668" cy="360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s-MX" sz="16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~</m:t>
                    </m:r>
                    <m:r>
                      <a:rPr lang="es-ES" sz="16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𝟐</m:t>
                    </m:r>
                    <m:r>
                      <a:rPr lang="es-ES" sz="16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nnai MN" pitchFamily="2" charset="77"/>
                      </a:rPr>
                      <m:t>%</m:t>
                    </m:r>
                  </m:oMath>
                </a14:m>
                <a:r>
                  <a:rPr lang="es-MX" sz="1600" b="1" dirty="0">
                    <a:solidFill>
                      <a:srgbClr val="7030A0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16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</m:ctrlPr>
                      </m:sSubPr>
                      <m:e>
                        <m:r>
                          <a:rPr lang="es-ES" sz="16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𝑴</m:t>
                        </m:r>
                      </m:e>
                      <m:sub>
                        <m:r>
                          <a:rPr lang="es-ES" sz="16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nnai MN" pitchFamily="2" charset="77"/>
                            <a:cs typeface="Annai MN" pitchFamily="2" charset="77"/>
                          </a:rPr>
                          <m:t>𝒑</m:t>
                        </m:r>
                      </m:sub>
                    </m:sSub>
                  </m:oMath>
                </a14:m>
                <a:endParaRPr lang="es-MX" sz="1600" b="1" dirty="0">
                  <a:solidFill>
                    <a:srgbClr val="7030A0"/>
                  </a:solidFill>
                  <a:latin typeface="Annai MN" pitchFamily="2" charset="77"/>
                  <a:ea typeface="Annai MN" pitchFamily="2" charset="77"/>
                  <a:cs typeface="Annai MN" pitchFamily="2" charset="77"/>
                </a:endParaRPr>
              </a:p>
            </p:txBody>
          </p:sp>
        </mc:Choice>
        <mc:Fallback xmlns="">
          <p:sp>
            <p:nvSpPr>
              <p:cNvPr id="23" name="CuadroTexto 42">
                <a:extLst>
                  <a:ext uri="{FF2B5EF4-FFF2-40B4-BE49-F238E27FC236}">
                    <a16:creationId xmlns:a16="http://schemas.microsoft.com/office/drawing/2014/main" id="{7DD8C6FB-13B9-D13E-507F-E7DBC0DBA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1818" y="3290347"/>
                <a:ext cx="1444668" cy="360612"/>
              </a:xfrm>
              <a:prstGeom prst="rect">
                <a:avLst/>
              </a:prstGeom>
              <a:blipFill>
                <a:blip r:embed="rId11"/>
                <a:stretch>
                  <a:fillRect t="-6897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" grpId="0"/>
      <p:bldP spid="284" grpId="0"/>
      <p:bldP spid="285" grpId="0"/>
      <p:bldP spid="286" grpId="0"/>
      <p:bldP spid="292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034530-9C5D-9E77-0D6A-7A1CDCA13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45" y="2734939"/>
            <a:ext cx="3556000" cy="2908300"/>
          </a:xfrm>
          <a:prstGeom prst="rect">
            <a:avLst/>
          </a:prstGeom>
        </p:spPr>
      </p:pic>
      <p:sp>
        <p:nvSpPr>
          <p:cNvPr id="305" name="Google Shape;305;p68"/>
          <p:cNvSpPr/>
          <p:nvPr/>
        </p:nvSpPr>
        <p:spPr>
          <a:xfrm>
            <a:off x="215640" y="-9720"/>
            <a:ext cx="7699680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200" b="1" dirty="0">
                <a:solidFill>
                  <a:srgbClr val="C00000"/>
                </a:solidFill>
              </a:rPr>
              <a:t>Q</a:t>
            </a:r>
            <a:r>
              <a:rPr lang="en-US" sz="3200" b="1" dirty="0">
                <a:solidFill>
                  <a:srgbClr val="00B050"/>
                </a:solidFill>
              </a:rPr>
              <a:t>C</a:t>
            </a:r>
            <a:r>
              <a:rPr lang="en-US" sz="3200" b="1" dirty="0">
                <a:solidFill>
                  <a:srgbClr val="0070C0"/>
                </a:solidFill>
              </a:rPr>
              <a:t>D</a:t>
            </a:r>
            <a:r>
              <a:rPr lang="en-US" sz="3200" b="1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3200" b="1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Facts</a:t>
            </a:r>
            <a:r>
              <a:rPr lang="en-US" sz="3200" b="1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32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Challenges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6" name="Google Shape;306;p68"/>
          <p:cNvCxnSpPr/>
          <p:nvPr/>
        </p:nvCxnSpPr>
        <p:spPr>
          <a:xfrm>
            <a:off x="215640" y="86328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7" name="Google Shape;307;p68"/>
          <p:cNvCxnSpPr/>
          <p:nvPr/>
        </p:nvCxnSpPr>
        <p:spPr>
          <a:xfrm>
            <a:off x="215640" y="935640"/>
            <a:ext cx="9647280" cy="360"/>
          </a:xfrm>
          <a:prstGeom prst="straightConnector1">
            <a:avLst/>
          </a:prstGeom>
          <a:noFill/>
          <a:ln w="291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8" name="Google Shape;308;p68"/>
          <p:cNvSpPr/>
          <p:nvPr/>
        </p:nvSpPr>
        <p:spPr>
          <a:xfrm>
            <a:off x="150419" y="1014042"/>
            <a:ext cx="9785065" cy="611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800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Origins of </a:t>
            </a:r>
            <a:r>
              <a:rPr lang="en-US" sz="1800" b="1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confinement</a:t>
            </a:r>
            <a:r>
              <a:rPr lang="en-US" sz="1800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1800" b="1" strike="noStrik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emergence of hadron mass</a:t>
            </a:r>
            <a:r>
              <a:rPr lang="en-US" sz="1800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can be traced back to the infrared</a:t>
            </a:r>
          </a:p>
          <a:p>
            <a:pPr marL="3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800" dirty="0">
                <a:solidFill>
                  <a:schemeClr val="tx1"/>
                </a:solidFill>
              </a:rPr>
              <a:t>behavior of the</a:t>
            </a:r>
            <a:r>
              <a:rPr lang="en-US" sz="1800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Green functions involving </a:t>
            </a:r>
            <a:r>
              <a:rPr lang="en-US" sz="18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quarks</a:t>
            </a:r>
            <a:r>
              <a:rPr lang="en-US" sz="1800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18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gluons</a:t>
            </a:r>
            <a:r>
              <a:rPr lang="en-US" sz="1800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strike="noStrik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strike="noStrik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strike="noStrik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strike="noStrik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strike="noStrik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68"/>
          <p:cNvSpPr txBox="1"/>
          <p:nvPr/>
        </p:nvSpPr>
        <p:spPr>
          <a:xfrm>
            <a:off x="57945" y="1558063"/>
            <a:ext cx="10008166" cy="593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These emergent phenomena of </a:t>
            </a:r>
            <a:r>
              <a:rPr lang="en-US" sz="1800" b="1" dirty="0">
                <a:solidFill>
                  <a:schemeClr val="tx1"/>
                </a:solidFill>
              </a:rPr>
              <a:t>QCD</a:t>
            </a:r>
            <a:r>
              <a:rPr lang="en-US" sz="1800" dirty="0"/>
              <a:t>, non-existent in perturbation theory are naturally linked to the infrared enhancement of the </a:t>
            </a:r>
            <a:r>
              <a:rPr lang="en-US" sz="1800" b="1" dirty="0">
                <a:solidFill>
                  <a:srgbClr val="C00000"/>
                </a:solidFill>
              </a:rPr>
              <a:t>strong running </a:t>
            </a:r>
            <a:r>
              <a:rPr lang="en-US" sz="1800" b="1" dirty="0">
                <a:solidFill>
                  <a:srgbClr val="136B50"/>
                </a:solidFill>
              </a:rPr>
              <a:t>coupling</a:t>
            </a:r>
            <a:r>
              <a:rPr lang="en-US" sz="1800" dirty="0"/>
              <a:t>.</a:t>
            </a:r>
            <a:endParaRPr sz="1800" strike="noStrike" dirty="0">
              <a:sym typeface="Arial"/>
            </a:endParaRPr>
          </a:p>
        </p:txBody>
      </p:sp>
      <p:sp>
        <p:nvSpPr>
          <p:cNvPr id="4" name="Google Shape;312;p68">
            <a:extLst>
              <a:ext uri="{FF2B5EF4-FFF2-40B4-BE49-F238E27FC236}">
                <a16:creationId xmlns:a16="http://schemas.microsoft.com/office/drawing/2014/main" id="{1BEAB907-EB73-A365-3425-84ABB0B0F21C}"/>
              </a:ext>
            </a:extLst>
          </p:cNvPr>
          <p:cNvSpPr txBox="1"/>
          <p:nvPr/>
        </p:nvSpPr>
        <p:spPr>
          <a:xfrm>
            <a:off x="50691" y="2145888"/>
            <a:ext cx="10008166" cy="593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The effects of </a:t>
            </a:r>
            <a:r>
              <a:rPr lang="en-US" sz="1800" b="1" dirty="0">
                <a:solidFill>
                  <a:schemeClr val="tx1"/>
                </a:solidFill>
              </a:rPr>
              <a:t>confinement</a:t>
            </a:r>
            <a:r>
              <a:rPr lang="en-US" sz="1800" dirty="0"/>
              <a:t> and the pattern of </a:t>
            </a:r>
            <a:r>
              <a:rPr lang="en-US" sz="1800" b="1" dirty="0">
                <a:solidFill>
                  <a:srgbClr val="C00000"/>
                </a:solidFill>
              </a:rPr>
              <a:t>emergent quark </a:t>
            </a:r>
            <a:r>
              <a:rPr lang="en-US" sz="1800" dirty="0">
                <a:solidFill>
                  <a:schemeClr val="tx1"/>
                </a:solidFill>
              </a:rPr>
              <a:t>and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136B50"/>
                </a:solidFill>
              </a:rPr>
              <a:t>hadron mass</a:t>
            </a:r>
            <a:r>
              <a:rPr lang="en-US" sz="1800" dirty="0">
                <a:solidFill>
                  <a:srgbClr val="136B50"/>
                </a:solidFill>
              </a:rPr>
              <a:t> </a:t>
            </a:r>
            <a:r>
              <a:rPr lang="en-US" sz="1800" dirty="0"/>
              <a:t>are traceable in the </a:t>
            </a:r>
            <a:r>
              <a:rPr lang="en-US" sz="1800" b="1" dirty="0">
                <a:solidFill>
                  <a:schemeClr val="tx1"/>
                </a:solidFill>
              </a:rPr>
              <a:t>experimental program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/>
              <a:t>of </a:t>
            </a:r>
            <a:r>
              <a:rPr lang="en-US" sz="1800" b="1" dirty="0">
                <a:solidFill>
                  <a:srgbClr val="C00000"/>
                </a:solidFill>
              </a:rPr>
              <a:t>CLAS</a:t>
            </a:r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en-US" sz="1800" b="1" dirty="0">
                <a:solidFill>
                  <a:srgbClr val="136B50"/>
                </a:solidFill>
              </a:rPr>
              <a:t>experiments</a:t>
            </a:r>
            <a:r>
              <a:rPr lang="en-US" sz="1800" dirty="0"/>
              <a:t>.</a:t>
            </a:r>
            <a:endParaRPr sz="1800" strike="noStrike" dirty="0"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842B26-6CEE-C09B-FA48-0EE40265A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6183" y="2836862"/>
            <a:ext cx="2799209" cy="24844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0D3FFB-7B18-55A1-8889-C2FBAB3D8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2906" y="2798287"/>
            <a:ext cx="3440193" cy="289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4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" grpId="0"/>
      <p:bldP spid="31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215639" y="-2160"/>
            <a:ext cx="9843217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chemeClr val="tx1"/>
                </a:solidFill>
              </a:rPr>
              <a:t>Bethe</a:t>
            </a:r>
            <a:r>
              <a:rPr lang="en-US" sz="3200" b="1" dirty="0">
                <a:solidFill>
                  <a:srgbClr val="002060"/>
                </a:solidFill>
              </a:rPr>
              <a:t>-</a:t>
            </a:r>
            <a:r>
              <a:rPr lang="en-US" sz="3200" b="1" dirty="0">
                <a:solidFill>
                  <a:srgbClr val="C00000"/>
                </a:solidFill>
              </a:rPr>
              <a:t>Salpeter</a:t>
            </a:r>
            <a:r>
              <a:rPr lang="en-US" sz="3200" b="1" dirty="0">
                <a:solidFill>
                  <a:srgbClr val="002060"/>
                </a:solidFill>
              </a:rPr>
              <a:t> </a:t>
            </a:r>
            <a:r>
              <a:rPr lang="en-US" sz="3200" b="1" dirty="0">
                <a:solidFill>
                  <a:srgbClr val="136B50"/>
                </a:solidFill>
              </a:rPr>
              <a:t>Amplitude</a:t>
            </a:r>
            <a:endParaRPr sz="3200" b="0" strike="noStrike" dirty="0">
              <a:solidFill>
                <a:srgbClr val="136B50"/>
              </a:solidFill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noFill/>
          <a:ln w="291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" name="Picture 5">
            <a:extLst>
              <a:ext uri="{FF2B5EF4-FFF2-40B4-BE49-F238E27FC236}">
                <a16:creationId xmlns:a16="http://schemas.microsoft.com/office/drawing/2014/main" id="{68B78B4A-FAD0-25A4-EC12-26FA573F1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3453" y="1755776"/>
            <a:ext cx="6647547" cy="654883"/>
          </a:xfrm>
          <a:prstGeom prst="rect">
            <a:avLst/>
          </a:prstGeom>
          <a:noFill/>
          <a:ln w="28575">
            <a:solidFill>
              <a:srgbClr val="0F0F1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4AF21988-962F-FE8D-E3EC-574E759C1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2213" y="2555237"/>
            <a:ext cx="2353787" cy="1081961"/>
          </a:xfrm>
          <a:prstGeom prst="rect">
            <a:avLst/>
          </a:prstGeom>
          <a:noFill/>
          <a:ln w="38100">
            <a:solidFill>
              <a:srgbClr val="0F0F1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22E4274F-7C7D-897A-50D5-EB21CAF32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4" y="2518905"/>
            <a:ext cx="3206129" cy="2269210"/>
          </a:xfrm>
          <a:prstGeom prst="rect">
            <a:avLst/>
          </a:prstGeom>
          <a:noFill/>
          <a:ln w="28575">
            <a:solidFill>
              <a:srgbClr val="0F0F1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347;p70">
            <a:extLst>
              <a:ext uri="{FF2B5EF4-FFF2-40B4-BE49-F238E27FC236}">
                <a16:creationId xmlns:a16="http://schemas.microsoft.com/office/drawing/2014/main" id="{4C33C8B3-7317-517D-447C-7ED1B5ED4B33}"/>
              </a:ext>
            </a:extLst>
          </p:cNvPr>
          <p:cNvSpPr/>
          <p:nvPr/>
        </p:nvSpPr>
        <p:spPr>
          <a:xfrm>
            <a:off x="84550" y="1042694"/>
            <a:ext cx="9838401" cy="593104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12;p68">
            <a:extLst>
              <a:ext uri="{FF2B5EF4-FFF2-40B4-BE49-F238E27FC236}">
                <a16:creationId xmlns:a16="http://schemas.microsoft.com/office/drawing/2014/main" id="{B370DC71-E162-6494-ADEE-4C3D70D60E15}"/>
              </a:ext>
            </a:extLst>
          </p:cNvPr>
          <p:cNvSpPr txBox="1"/>
          <p:nvPr/>
        </p:nvSpPr>
        <p:spPr>
          <a:xfrm>
            <a:off x="50691" y="1013104"/>
            <a:ext cx="10008166" cy="593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/>
            <a:r>
              <a:rPr lang="en-US" sz="1800" dirty="0"/>
              <a:t>The momentum dependence of the </a:t>
            </a:r>
            <a:r>
              <a:rPr lang="en-US" sz="1800" b="1" dirty="0">
                <a:solidFill>
                  <a:schemeClr val="tx1"/>
                </a:solidFill>
              </a:rPr>
              <a:t>quark mass function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/>
              <a:t>is traceable in the </a:t>
            </a:r>
            <a:r>
              <a:rPr lang="en-US" sz="1800" b="1" dirty="0">
                <a:solidFill>
                  <a:srgbClr val="C00000"/>
                </a:solidFill>
              </a:rPr>
              <a:t>momentum evolution</a:t>
            </a:r>
            <a:r>
              <a:rPr lang="en-US" sz="1800" dirty="0"/>
              <a:t> of pion </a:t>
            </a:r>
            <a:r>
              <a:rPr lang="en-US" sz="1800" b="1" dirty="0">
                <a:solidFill>
                  <a:srgbClr val="136B50"/>
                </a:solidFill>
              </a:rPr>
              <a:t>Bethe-Salpeter Amplitudes </a:t>
            </a:r>
            <a:r>
              <a:rPr lang="en-US" sz="1800" dirty="0">
                <a:solidFill>
                  <a:schemeClr val="tx1"/>
                </a:solidFill>
              </a:rPr>
              <a:t>and </a:t>
            </a:r>
            <a:r>
              <a:rPr lang="en-US" sz="1800" b="1" dirty="0">
                <a:solidFill>
                  <a:srgbClr val="C00000"/>
                </a:solidFill>
              </a:rPr>
              <a:t>electromagnetic form factor</a:t>
            </a:r>
            <a:r>
              <a:rPr lang="en-US" sz="1800" dirty="0"/>
              <a:t>.</a:t>
            </a:r>
            <a:endParaRPr sz="1800" strike="noStrike" dirty="0">
              <a:sym typeface="Arial"/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1919E375-3240-10EC-A32A-457FB6B978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" r="56875" b="26425"/>
          <a:stretch/>
        </p:blipFill>
        <p:spPr bwMode="auto">
          <a:xfrm>
            <a:off x="3524410" y="3751658"/>
            <a:ext cx="1335522" cy="1241348"/>
          </a:xfrm>
          <a:prstGeom prst="rect">
            <a:avLst/>
          </a:prstGeom>
          <a:noFill/>
          <a:ln w="28575">
            <a:solidFill>
              <a:srgbClr val="0F0F1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1F33238D-A49C-328C-11C5-9A9D712341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7" r="15312" b="25804"/>
          <a:stretch/>
        </p:blipFill>
        <p:spPr bwMode="auto">
          <a:xfrm>
            <a:off x="4947835" y="3739510"/>
            <a:ext cx="1551556" cy="124134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7754C53F-1782-1178-35C0-68E32433D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94343" y="2587702"/>
            <a:ext cx="3309461" cy="2152812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4" name="Google Shape;347;p70">
            <a:extLst>
              <a:ext uri="{FF2B5EF4-FFF2-40B4-BE49-F238E27FC236}">
                <a16:creationId xmlns:a16="http://schemas.microsoft.com/office/drawing/2014/main" id="{0F06DA49-0A0D-BEC0-B159-1B83522452B3}"/>
              </a:ext>
            </a:extLst>
          </p:cNvPr>
          <p:cNvSpPr/>
          <p:nvPr/>
        </p:nvSpPr>
        <p:spPr>
          <a:xfrm>
            <a:off x="8298187" y="3581389"/>
            <a:ext cx="1433910" cy="295538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284;p67">
            <a:extLst>
              <a:ext uri="{FF2B5EF4-FFF2-40B4-BE49-F238E27FC236}">
                <a16:creationId xmlns:a16="http://schemas.microsoft.com/office/drawing/2014/main" id="{756B0794-E5A0-867D-8DA9-81FEDF949CB7}"/>
              </a:ext>
            </a:extLst>
          </p:cNvPr>
          <p:cNvSpPr/>
          <p:nvPr/>
        </p:nvSpPr>
        <p:spPr>
          <a:xfrm>
            <a:off x="8351334" y="3636530"/>
            <a:ext cx="1380763" cy="185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200" b="1" dirty="0">
                <a:solidFill>
                  <a:srgbClr val="CE181E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rPr>
              <a:t>Pion Form Factor</a:t>
            </a: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" name="Google Shape;331;p69">
            <a:extLst>
              <a:ext uri="{FF2B5EF4-FFF2-40B4-BE49-F238E27FC236}">
                <a16:creationId xmlns:a16="http://schemas.microsoft.com/office/drawing/2014/main" id="{35CAAA40-F1C2-0E06-F83C-B9B3205ECE77}"/>
              </a:ext>
            </a:extLst>
          </p:cNvPr>
          <p:cNvSpPr/>
          <p:nvPr/>
        </p:nvSpPr>
        <p:spPr>
          <a:xfrm>
            <a:off x="6753916" y="5034969"/>
            <a:ext cx="3309462" cy="459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432FF"/>
                </a:solidFill>
              </a:rPr>
              <a:t>A. Miramontes, AB, K. Raya, P. </a:t>
            </a:r>
            <a:r>
              <a:rPr lang="en-US" dirty="0" err="1">
                <a:solidFill>
                  <a:srgbClr val="0432FF"/>
                </a:solidFill>
              </a:rPr>
              <a:t>Roig</a:t>
            </a:r>
            <a:r>
              <a:rPr lang="en-US" dirty="0">
                <a:solidFill>
                  <a:srgbClr val="0432FF"/>
                </a:solidFill>
              </a:rPr>
              <a:t>, </a:t>
            </a:r>
          </a:p>
          <a:p>
            <a:pPr lvl="0" algn="ctr"/>
            <a:r>
              <a:rPr lang="en-US" dirty="0">
                <a:solidFill>
                  <a:srgbClr val="0432FF"/>
                </a:solidFill>
              </a:rPr>
              <a:t>Phys. Rev. D 105 (2022) 7, 074013</a:t>
            </a:r>
            <a:endParaRPr lang="en-MX" b="0" strike="noStrike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MX" b="0" strike="noStrike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0" name="Google Shape;331;p69">
            <a:extLst>
              <a:ext uri="{FF2B5EF4-FFF2-40B4-BE49-F238E27FC236}">
                <a16:creationId xmlns:a16="http://schemas.microsoft.com/office/drawing/2014/main" id="{6AA09B93-1483-43EB-C6DE-0441E744A4DD}"/>
              </a:ext>
            </a:extLst>
          </p:cNvPr>
          <p:cNvSpPr/>
          <p:nvPr/>
        </p:nvSpPr>
        <p:spPr>
          <a:xfrm>
            <a:off x="-50141" y="4857680"/>
            <a:ext cx="3505200" cy="247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432FF"/>
                </a:solidFill>
              </a:rPr>
              <a:t>Muon AMM: e-Print: 2505.21476 [hep-</a:t>
            </a:r>
            <a:r>
              <a:rPr lang="en-US" dirty="0" err="1">
                <a:solidFill>
                  <a:srgbClr val="0432FF"/>
                </a:solidFill>
              </a:rPr>
              <a:t>ph</a:t>
            </a:r>
            <a:r>
              <a:rPr lang="en-US" dirty="0">
                <a:solidFill>
                  <a:srgbClr val="0432FF"/>
                </a:solidFill>
              </a:rPr>
              <a:t>]</a:t>
            </a:r>
            <a:endParaRPr lang="en-MX" b="0" strike="noStrike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1" name="Google Shape;331;p69">
            <a:extLst>
              <a:ext uri="{FF2B5EF4-FFF2-40B4-BE49-F238E27FC236}">
                <a16:creationId xmlns:a16="http://schemas.microsoft.com/office/drawing/2014/main" id="{CD0DB9B7-947E-9E2F-0EBB-6A76797036CD}"/>
              </a:ext>
            </a:extLst>
          </p:cNvPr>
          <p:cNvSpPr/>
          <p:nvPr/>
        </p:nvSpPr>
        <p:spPr>
          <a:xfrm>
            <a:off x="217050" y="5112536"/>
            <a:ext cx="6220516" cy="519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sz="1800" b="1" dirty="0">
                <a:solidFill>
                  <a:srgbClr val="C00000"/>
                </a:solidFill>
              </a:rPr>
              <a:t>Muon AMM:</a:t>
            </a:r>
            <a:r>
              <a:rPr lang="en-US" sz="1800" dirty="0"/>
              <a:t>  There is </a:t>
            </a:r>
            <a:r>
              <a:rPr lang="en-US" sz="1800" b="1" dirty="0">
                <a:solidFill>
                  <a:srgbClr val="C00000"/>
                </a:solidFill>
              </a:rPr>
              <a:t>no tension</a:t>
            </a:r>
            <a:r>
              <a:rPr lang="en-US" sz="1800" dirty="0"/>
              <a:t> between the SM and </a:t>
            </a:r>
          </a:p>
          <a:p>
            <a:pPr lvl="0" algn="ctr"/>
            <a:r>
              <a:rPr lang="en-US" sz="1800" dirty="0"/>
              <a:t>experiment at the </a:t>
            </a:r>
            <a:r>
              <a:rPr lang="en-US" sz="1800" b="1" dirty="0">
                <a:solidFill>
                  <a:srgbClr val="136B50"/>
                </a:solidFill>
              </a:rPr>
              <a:t>current level of precision</a:t>
            </a:r>
            <a:r>
              <a:rPr lang="en-US" sz="1800" dirty="0"/>
              <a:t>. </a:t>
            </a:r>
            <a:endParaRPr lang="en-MX" sz="1800" b="0" strike="noStrike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08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6" grpId="0" animBg="1"/>
      <p:bldP spid="8" grpId="0"/>
      <p:bldP spid="14" grpId="0" animBg="1"/>
      <p:bldP spid="15" grpId="0"/>
      <p:bldP spid="5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186612" y="-2160"/>
            <a:ext cx="9523446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From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strike="noStrik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Mesons</a:t>
            </a:r>
            <a:r>
              <a:rPr lang="en-US" sz="3600" b="1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en-US" sz="3600" b="1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Diquarks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6" name="Google Shape;331;p69">
            <a:extLst>
              <a:ext uri="{FF2B5EF4-FFF2-40B4-BE49-F238E27FC236}">
                <a16:creationId xmlns:a16="http://schemas.microsoft.com/office/drawing/2014/main" id="{D2E882E9-35BF-F399-0B27-CA20F99B8BAD}"/>
              </a:ext>
            </a:extLst>
          </p:cNvPr>
          <p:cNvSpPr/>
          <p:nvPr/>
        </p:nvSpPr>
        <p:spPr>
          <a:xfrm>
            <a:off x="1944520" y="5386683"/>
            <a:ext cx="5915030" cy="23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432FF"/>
                </a:solidFill>
              </a:rPr>
              <a:t>M. Yu, </a:t>
            </a:r>
            <a:r>
              <a:rPr lang="en-US" dirty="0" err="1">
                <a:solidFill>
                  <a:srgbClr val="0432FF"/>
                </a:solidFill>
              </a:rPr>
              <a:t>Barbanov</a:t>
            </a:r>
            <a:r>
              <a:rPr lang="en-US" dirty="0">
                <a:solidFill>
                  <a:srgbClr val="0432FF"/>
                </a:solidFill>
              </a:rPr>
              <a:t> et. al., Prog. Part. </a:t>
            </a:r>
            <a:r>
              <a:rPr lang="en-US" dirty="0" err="1">
                <a:solidFill>
                  <a:srgbClr val="0432FF"/>
                </a:solidFill>
              </a:rPr>
              <a:t>Nucl</a:t>
            </a:r>
            <a:r>
              <a:rPr lang="en-US" dirty="0">
                <a:solidFill>
                  <a:srgbClr val="0432FF"/>
                </a:solidFill>
              </a:rPr>
              <a:t>. Phys. 116 (2021) 103835</a:t>
            </a:r>
            <a:endParaRPr lang="en-MX" b="0" strike="noStrike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Google Shape;347;p70">
            <a:extLst>
              <a:ext uri="{FF2B5EF4-FFF2-40B4-BE49-F238E27FC236}">
                <a16:creationId xmlns:a16="http://schemas.microsoft.com/office/drawing/2014/main" id="{3CC4AA34-A5D8-9334-8A27-B74B9D49AE44}"/>
              </a:ext>
            </a:extLst>
          </p:cNvPr>
          <p:cNvSpPr/>
          <p:nvPr/>
        </p:nvSpPr>
        <p:spPr>
          <a:xfrm>
            <a:off x="81023" y="1033342"/>
            <a:ext cx="3877804" cy="2082707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51;p70">
            <a:extLst>
              <a:ext uri="{FF2B5EF4-FFF2-40B4-BE49-F238E27FC236}">
                <a16:creationId xmlns:a16="http://schemas.microsoft.com/office/drawing/2014/main" id="{ADA2F26E-2B9C-12C5-8B2D-DE0DFA2699C6}"/>
              </a:ext>
            </a:extLst>
          </p:cNvPr>
          <p:cNvSpPr txBox="1"/>
          <p:nvPr/>
        </p:nvSpPr>
        <p:spPr>
          <a:xfrm>
            <a:off x="49269" y="1061688"/>
            <a:ext cx="3909558" cy="2028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Scalar [</a:t>
            </a:r>
            <a:r>
              <a:rPr lang="en-US" sz="1800" b="1" dirty="0" err="1">
                <a:solidFill>
                  <a:schemeClr val="tx1"/>
                </a:solidFill>
              </a:rPr>
              <a:t>ud</a:t>
            </a:r>
            <a:r>
              <a:rPr lang="en-US" sz="1800" b="1" dirty="0">
                <a:solidFill>
                  <a:schemeClr val="tx1"/>
                </a:solidFill>
              </a:rPr>
              <a:t>]</a:t>
            </a:r>
            <a:r>
              <a:rPr lang="en-US" sz="1800" b="1" baseline="-25000" dirty="0">
                <a:solidFill>
                  <a:schemeClr val="tx1"/>
                </a:solidFill>
              </a:rPr>
              <a:t>0</a:t>
            </a:r>
            <a:r>
              <a:rPr lang="en-US" sz="1800" b="1" baseline="30000" dirty="0">
                <a:solidFill>
                  <a:schemeClr val="tx1"/>
                </a:solidFill>
              </a:rPr>
              <a:t>+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diquark </a:t>
            </a:r>
            <a:r>
              <a:rPr lang="en-US" sz="1800" dirty="0"/>
              <a:t>is </a:t>
            </a:r>
            <a:r>
              <a:rPr lang="en-US" sz="1800" dirty="0">
                <a:solidFill>
                  <a:schemeClr val="tx1"/>
                </a:solidFill>
              </a:rPr>
              <a:t>generated</a:t>
            </a:r>
          </a:p>
          <a:p>
            <a:pPr marL="3600" lvl="0" algn="just">
              <a:buSzPts val="1800"/>
            </a:pPr>
            <a:r>
              <a:rPr lang="en-US" sz="1800" dirty="0"/>
              <a:t>dynamically along with the </a:t>
            </a:r>
            <a:r>
              <a:rPr lang="en-US" sz="1800" b="1" dirty="0">
                <a:solidFill>
                  <a:srgbClr val="C00000"/>
                </a:solidFill>
              </a:rPr>
              <a:t>pion</a:t>
            </a:r>
            <a:r>
              <a:rPr lang="en-US" sz="1800" dirty="0"/>
              <a:t> and the </a:t>
            </a:r>
            <a:r>
              <a:rPr lang="en-US" sz="1800" b="1" dirty="0">
                <a:solidFill>
                  <a:srgbClr val="136B50"/>
                </a:solidFill>
              </a:rPr>
              <a:t>axial vector  {</a:t>
            </a:r>
            <a:r>
              <a:rPr lang="en-US" sz="1800" b="1" dirty="0" err="1">
                <a:solidFill>
                  <a:srgbClr val="136B50"/>
                </a:solidFill>
              </a:rPr>
              <a:t>ud</a:t>
            </a:r>
            <a:r>
              <a:rPr lang="en-US" sz="1800" b="1" dirty="0">
                <a:solidFill>
                  <a:srgbClr val="136B50"/>
                </a:solidFill>
              </a:rPr>
              <a:t>}</a:t>
            </a:r>
            <a:r>
              <a:rPr lang="en-US" sz="1800" b="1" baseline="-25000" dirty="0">
                <a:solidFill>
                  <a:srgbClr val="136B50"/>
                </a:solidFill>
              </a:rPr>
              <a:t>1</a:t>
            </a:r>
            <a:r>
              <a:rPr lang="en-US" sz="1800" b="1" dirty="0">
                <a:solidFill>
                  <a:srgbClr val="136B50"/>
                </a:solidFill>
              </a:rPr>
              <a:t>+ diquark</a:t>
            </a:r>
            <a:r>
              <a:rPr lang="en-US" sz="1800" dirty="0">
                <a:solidFill>
                  <a:srgbClr val="136B50"/>
                </a:solidFill>
              </a:rPr>
              <a:t> </a:t>
            </a:r>
            <a:r>
              <a:rPr lang="en-US" sz="1800" dirty="0"/>
              <a:t>in</a:t>
            </a:r>
          </a:p>
          <a:p>
            <a:pPr marL="3600" lvl="0" algn="just">
              <a:buSzPts val="1800"/>
            </a:pPr>
            <a:r>
              <a:rPr lang="en-US" sz="1800" dirty="0"/>
              <a:t>Correspondence with the </a:t>
            </a:r>
            <a:r>
              <a:rPr lang="el-GR" sz="1800" b="1" dirty="0">
                <a:solidFill>
                  <a:schemeClr val="tx1"/>
                </a:solidFill>
              </a:rPr>
              <a:t>ρ-</a:t>
            </a:r>
            <a:r>
              <a:rPr lang="en-US" sz="1800" b="1" dirty="0">
                <a:solidFill>
                  <a:schemeClr val="tx1"/>
                </a:solidFill>
              </a:rPr>
              <a:t>meson</a:t>
            </a:r>
          </a:p>
          <a:p>
            <a:pPr marL="3600" lvl="0" algn="just">
              <a:buSzPts val="1800"/>
            </a:pPr>
            <a:r>
              <a:rPr lang="en-US" sz="1800" dirty="0"/>
              <a:t>through </a:t>
            </a:r>
            <a:r>
              <a:rPr lang="en-US" sz="1800" b="1" dirty="0">
                <a:solidFill>
                  <a:srgbClr val="C00000"/>
                </a:solidFill>
              </a:rPr>
              <a:t>Bethe</a:t>
            </a:r>
            <a:r>
              <a:rPr lang="en-US" sz="1800" dirty="0"/>
              <a:t>-</a:t>
            </a:r>
            <a:r>
              <a:rPr lang="en-US" sz="1800" b="1" dirty="0">
                <a:solidFill>
                  <a:srgbClr val="C00000"/>
                </a:solidFill>
              </a:rPr>
              <a:t>Salpeter</a:t>
            </a:r>
            <a:r>
              <a:rPr lang="en-US" sz="1800" dirty="0"/>
              <a:t> equation.</a:t>
            </a:r>
          </a:p>
          <a:p>
            <a:pPr marL="3600" lvl="0" algn="just">
              <a:buSzPts val="1800"/>
            </a:pPr>
            <a:r>
              <a:rPr lang="en-US" sz="1800" b="1" dirty="0">
                <a:solidFill>
                  <a:srgbClr val="136B50"/>
                </a:solidFill>
              </a:rPr>
              <a:t>Sizes</a:t>
            </a:r>
            <a:r>
              <a:rPr lang="en-US" sz="1800" dirty="0"/>
              <a:t> and </a:t>
            </a:r>
            <a:r>
              <a:rPr lang="en-US" sz="1800" b="1" dirty="0">
                <a:solidFill>
                  <a:schemeClr val="tx1"/>
                </a:solidFill>
              </a:rPr>
              <a:t>masses</a:t>
            </a:r>
            <a:r>
              <a:rPr lang="en-US" sz="1800" dirty="0"/>
              <a:t> are bounded by</a:t>
            </a:r>
          </a:p>
          <a:p>
            <a:pPr marL="3600" lvl="0" algn="just">
              <a:buSzPts val="1800"/>
            </a:pPr>
            <a:r>
              <a:rPr lang="en-US" sz="1800" dirty="0"/>
              <a:t>that of analogous </a:t>
            </a:r>
            <a:r>
              <a:rPr lang="en-US" sz="1800" b="1" dirty="0">
                <a:solidFill>
                  <a:srgbClr val="C00000"/>
                </a:solidFill>
              </a:rPr>
              <a:t>mesonic </a:t>
            </a:r>
            <a:r>
              <a:rPr lang="en-US" sz="1800" b="1" dirty="0">
                <a:solidFill>
                  <a:srgbClr val="136B50"/>
                </a:solidFill>
              </a:rPr>
              <a:t>system</a:t>
            </a:r>
            <a:r>
              <a:rPr lang="en-US" sz="1800" dirty="0"/>
              <a:t>.</a:t>
            </a:r>
          </a:p>
        </p:txBody>
      </p:sp>
      <p:sp>
        <p:nvSpPr>
          <p:cNvPr id="10" name="Google Shape;331;p69">
            <a:extLst>
              <a:ext uri="{FF2B5EF4-FFF2-40B4-BE49-F238E27FC236}">
                <a16:creationId xmlns:a16="http://schemas.microsoft.com/office/drawing/2014/main" id="{84A09EF0-BCEB-6468-06C2-118DE1F34279}"/>
              </a:ext>
            </a:extLst>
          </p:cNvPr>
          <p:cNvSpPr/>
          <p:nvPr/>
        </p:nvSpPr>
        <p:spPr>
          <a:xfrm>
            <a:off x="245611" y="4673215"/>
            <a:ext cx="9526353" cy="798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B17FBC-C626-4407-4F2F-CD94F1EB2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135" y="3307050"/>
            <a:ext cx="7772400" cy="197254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39EBDAA-9763-4EE4-4C98-AD1902DEC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8277" y="981397"/>
            <a:ext cx="5904093" cy="222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00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26" grpId="0"/>
      <p:bldP spid="5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290F149-081F-A809-35AF-0404BE9F6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8880" y="4242834"/>
            <a:ext cx="7772400" cy="1240090"/>
          </a:xfrm>
          <a:prstGeom prst="rect">
            <a:avLst/>
          </a:prstGeom>
        </p:spPr>
      </p:pic>
      <p:sp>
        <p:nvSpPr>
          <p:cNvPr id="11" name="Google Shape;347;p70">
            <a:extLst>
              <a:ext uri="{FF2B5EF4-FFF2-40B4-BE49-F238E27FC236}">
                <a16:creationId xmlns:a16="http://schemas.microsoft.com/office/drawing/2014/main" id="{0F6F6E35-5103-723B-6EAC-08CB0AF4F0B5}"/>
              </a:ext>
            </a:extLst>
          </p:cNvPr>
          <p:cNvSpPr/>
          <p:nvPr/>
        </p:nvSpPr>
        <p:spPr>
          <a:xfrm>
            <a:off x="97617" y="1251082"/>
            <a:ext cx="2988483" cy="649548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347;p70">
            <a:extLst>
              <a:ext uri="{FF2B5EF4-FFF2-40B4-BE49-F238E27FC236}">
                <a16:creationId xmlns:a16="http://schemas.microsoft.com/office/drawing/2014/main" id="{076A8D7D-2061-0333-2B97-9A52CDDCEE12}"/>
              </a:ext>
            </a:extLst>
          </p:cNvPr>
          <p:cNvSpPr/>
          <p:nvPr/>
        </p:nvSpPr>
        <p:spPr>
          <a:xfrm>
            <a:off x="97616" y="4573225"/>
            <a:ext cx="2089601" cy="367252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" name="Google Shape;347;p70">
            <a:extLst>
              <a:ext uri="{FF2B5EF4-FFF2-40B4-BE49-F238E27FC236}">
                <a16:creationId xmlns:a16="http://schemas.microsoft.com/office/drawing/2014/main" id="{FF0EBA9B-D125-6365-BD0C-AD6F13FC25D8}"/>
              </a:ext>
            </a:extLst>
          </p:cNvPr>
          <p:cNvSpPr/>
          <p:nvPr/>
        </p:nvSpPr>
        <p:spPr>
          <a:xfrm>
            <a:off x="54800" y="2950002"/>
            <a:ext cx="4985512" cy="713872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8" name="Google Shape;348;p70"/>
          <p:cNvSpPr/>
          <p:nvPr/>
        </p:nvSpPr>
        <p:spPr>
          <a:xfrm>
            <a:off x="200260" y="11488"/>
            <a:ext cx="9523446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strike="noStrik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From</a:t>
            </a:r>
            <a:r>
              <a:rPr lang="en-US" sz="3600" b="1" strike="noStrik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strike="noStrik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Diquarks</a:t>
            </a:r>
            <a:r>
              <a:rPr lang="en-US" sz="3600" b="1" strike="noStrike" dirty="0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dirty="0">
                <a:solidFill>
                  <a:schemeClr val="tx1"/>
                </a:solidFill>
              </a:rPr>
              <a:t>to</a:t>
            </a:r>
            <a:r>
              <a:rPr lang="en-US" sz="3600" b="1" dirty="0">
                <a:solidFill>
                  <a:srgbClr val="CE181E"/>
                </a:solidFill>
              </a:rPr>
              <a:t> </a:t>
            </a:r>
            <a:r>
              <a:rPr lang="en-US" sz="3600" b="1" dirty="0">
                <a:solidFill>
                  <a:srgbClr val="136B50"/>
                </a:solidFill>
              </a:rPr>
              <a:t>Baryons</a:t>
            </a:r>
            <a:r>
              <a:rPr lang="en-US" sz="3200" b="1" strike="noStrike" dirty="0">
                <a:solidFill>
                  <a:srgbClr val="136B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200" b="0" strike="noStrike" dirty="0">
              <a:solidFill>
                <a:srgbClr val="136B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Google Shape;331;p69">
            <a:extLst>
              <a:ext uri="{FF2B5EF4-FFF2-40B4-BE49-F238E27FC236}">
                <a16:creationId xmlns:a16="http://schemas.microsoft.com/office/drawing/2014/main" id="{84A09EF0-BCEB-6468-06C2-118DE1F34279}"/>
              </a:ext>
            </a:extLst>
          </p:cNvPr>
          <p:cNvSpPr/>
          <p:nvPr/>
        </p:nvSpPr>
        <p:spPr>
          <a:xfrm>
            <a:off x="186611" y="1279670"/>
            <a:ext cx="2899489" cy="669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ctr">
              <a:buSzPts val="1800"/>
            </a:pPr>
            <a:r>
              <a:rPr lang="en-US" sz="1800" b="1" dirty="0" err="1">
                <a:solidFill>
                  <a:schemeClr val="tx1"/>
                </a:solidFill>
              </a:rPr>
              <a:t>Faddeev</a:t>
            </a:r>
            <a:r>
              <a:rPr lang="en-US" sz="1800" b="1" dirty="0">
                <a:solidFill>
                  <a:srgbClr val="C00000"/>
                </a:solidFill>
              </a:rPr>
              <a:t> equation </a:t>
            </a:r>
            <a:r>
              <a:rPr lang="en-US" sz="1800" dirty="0"/>
              <a:t>for a</a:t>
            </a:r>
          </a:p>
          <a:p>
            <a:pPr marL="3600" lvl="0" algn="ctr">
              <a:buSzPts val="1800"/>
            </a:pPr>
            <a:r>
              <a:rPr lang="en-US" sz="1800" b="1" dirty="0">
                <a:solidFill>
                  <a:srgbClr val="136B50"/>
                </a:solidFill>
              </a:rPr>
              <a:t>baryon</a:t>
            </a:r>
            <a:r>
              <a:rPr lang="en-US" sz="1800" dirty="0">
                <a:solidFill>
                  <a:srgbClr val="136B50"/>
                </a:solidFill>
              </a:rPr>
              <a:t>:</a:t>
            </a:r>
            <a:endParaRPr sz="1800" b="0" strike="noStrike" dirty="0">
              <a:solidFill>
                <a:srgbClr val="136B50"/>
              </a:solidFill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A6915A-59DF-B7B1-E281-881421501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7887" y="989371"/>
            <a:ext cx="5512028" cy="1187583"/>
          </a:xfrm>
          <a:prstGeom prst="rect">
            <a:avLst/>
          </a:prstGeom>
        </p:spPr>
      </p:pic>
      <p:sp>
        <p:nvSpPr>
          <p:cNvPr id="5" name="Google Shape;331;p69">
            <a:extLst>
              <a:ext uri="{FF2B5EF4-FFF2-40B4-BE49-F238E27FC236}">
                <a16:creationId xmlns:a16="http://schemas.microsoft.com/office/drawing/2014/main" id="{FB0B5D27-BA1A-BB00-4165-F3D68E7D5B1F}"/>
              </a:ext>
            </a:extLst>
          </p:cNvPr>
          <p:cNvSpPr/>
          <p:nvPr/>
        </p:nvSpPr>
        <p:spPr>
          <a:xfrm>
            <a:off x="300030" y="2342573"/>
            <a:ext cx="9362858" cy="280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</a:rPr>
              <a:t>G. Eichmann, Phys. Rev. D 84 (2011) 014014; G. Eichmann et. Al. Prog. Part. </a:t>
            </a:r>
            <a:r>
              <a:rPr lang="en-US" dirty="0" err="1">
                <a:solidFill>
                  <a:srgbClr val="0432FF"/>
                </a:solidFill>
              </a:rPr>
              <a:t>Nucl</a:t>
            </a:r>
            <a:r>
              <a:rPr lang="en-US" dirty="0">
                <a:solidFill>
                  <a:srgbClr val="0432FF"/>
                </a:solidFill>
              </a:rPr>
              <a:t>. Phys. 91 (2016) 1-100</a:t>
            </a:r>
          </a:p>
        </p:txBody>
      </p:sp>
      <p:sp>
        <p:nvSpPr>
          <p:cNvPr id="9" name="Google Shape;331;p69">
            <a:extLst>
              <a:ext uri="{FF2B5EF4-FFF2-40B4-BE49-F238E27FC236}">
                <a16:creationId xmlns:a16="http://schemas.microsoft.com/office/drawing/2014/main" id="{B4F21CCA-B749-625B-641F-D94EFF7F856A}"/>
              </a:ext>
            </a:extLst>
          </p:cNvPr>
          <p:cNvSpPr/>
          <p:nvPr/>
        </p:nvSpPr>
        <p:spPr>
          <a:xfrm>
            <a:off x="140480" y="3045155"/>
            <a:ext cx="4899832" cy="910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dirty="0"/>
              <a:t>The quark-diquark picture of baryon reproduces</a:t>
            </a:r>
          </a:p>
          <a:p>
            <a:pPr marL="3600" lvl="0" algn="just">
              <a:buSzPts val="1800"/>
            </a:pPr>
            <a:r>
              <a:rPr lang="en-US" sz="1800" dirty="0"/>
              <a:t>results within 5% of the 3-body problem:</a:t>
            </a:r>
            <a:endParaRPr sz="18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425;p74">
            <a:extLst>
              <a:ext uri="{FF2B5EF4-FFF2-40B4-BE49-F238E27FC236}">
                <a16:creationId xmlns:a16="http://schemas.microsoft.com/office/drawing/2014/main" id="{B7BAD7E6-1E45-FFF7-7D15-1C23BF666A5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66843" y="2719205"/>
            <a:ext cx="3960000" cy="93276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430;p74">
            <a:extLst>
              <a:ext uri="{FF2B5EF4-FFF2-40B4-BE49-F238E27FC236}">
                <a16:creationId xmlns:a16="http://schemas.microsoft.com/office/drawing/2014/main" id="{31A27949-4195-E55E-0B91-10CC2B652D97}"/>
              </a:ext>
            </a:extLst>
          </p:cNvPr>
          <p:cNvSpPr txBox="1"/>
          <p:nvPr/>
        </p:nvSpPr>
        <p:spPr>
          <a:xfrm>
            <a:off x="5719871" y="3780718"/>
            <a:ext cx="3744000" cy="34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strike="noStrike" dirty="0">
                <a:solidFill>
                  <a:srgbClr val="C9211E"/>
                </a:solidFill>
                <a:latin typeface="Arial"/>
                <a:ea typeface="Arial"/>
                <a:cs typeface="Arial"/>
                <a:sym typeface="Arial"/>
              </a:rPr>
              <a:t>Dynamical</a:t>
            </a:r>
            <a:r>
              <a:rPr lang="en-US" sz="1600" b="0" strike="noStrike" dirty="0">
                <a:latin typeface="Arial"/>
                <a:ea typeface="Arial"/>
                <a:cs typeface="Arial"/>
                <a:sym typeface="Arial"/>
              </a:rPr>
              <a:t> quark-diquark picture</a:t>
            </a:r>
            <a:endParaRPr sz="1600" b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331;p69">
            <a:extLst>
              <a:ext uri="{FF2B5EF4-FFF2-40B4-BE49-F238E27FC236}">
                <a16:creationId xmlns:a16="http://schemas.microsoft.com/office/drawing/2014/main" id="{3D122720-C452-F320-9417-ED90649E0E1F}"/>
              </a:ext>
            </a:extLst>
          </p:cNvPr>
          <p:cNvSpPr/>
          <p:nvPr/>
        </p:nvSpPr>
        <p:spPr>
          <a:xfrm>
            <a:off x="186610" y="4606672"/>
            <a:ext cx="1997340" cy="367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Less tightly bound:</a:t>
            </a:r>
            <a:endParaRPr sz="1800" b="0" strike="noStrike" dirty="0">
              <a:solidFill>
                <a:schemeClr val="tx1">
                  <a:lumMod val="95000"/>
                  <a:lumOff val="5000"/>
                </a:schemeClr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585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4" grpId="0" animBg="1"/>
      <p:bldP spid="348" grpId="0"/>
      <p:bldP spid="10" grpId="0"/>
      <p:bldP spid="5" grpId="0"/>
      <p:bldP spid="9" grpId="0"/>
      <p:bldP spid="18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0"/>
          <p:cNvSpPr/>
          <p:nvPr/>
        </p:nvSpPr>
        <p:spPr>
          <a:xfrm>
            <a:off x="129459" y="-2160"/>
            <a:ext cx="9894013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N→∆(1232), </a:t>
            </a:r>
            <a:r>
              <a:rPr lang="en-US" sz="3600" b="1" dirty="0">
                <a:solidFill>
                  <a:srgbClr val="C00000"/>
                </a:solidFill>
              </a:rPr>
              <a:t>∆(1600) </a:t>
            </a:r>
            <a:r>
              <a:rPr lang="en-US" sz="3600" b="1" dirty="0">
                <a:solidFill>
                  <a:srgbClr val="136B50"/>
                </a:solidFill>
              </a:rPr>
              <a:t>Transition Form Factors</a:t>
            </a:r>
            <a:endParaRPr sz="3200" b="0" strike="noStrike" dirty="0">
              <a:solidFill>
                <a:srgbClr val="136B50"/>
              </a:solidFill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Google Shape;331;p69">
            <a:extLst>
              <a:ext uri="{FF2B5EF4-FFF2-40B4-BE49-F238E27FC236}">
                <a16:creationId xmlns:a16="http://schemas.microsoft.com/office/drawing/2014/main" id="{67296092-6B2D-D04F-DB3B-ACDAD4D755A7}"/>
              </a:ext>
            </a:extLst>
          </p:cNvPr>
          <p:cNvSpPr/>
          <p:nvPr/>
        </p:nvSpPr>
        <p:spPr>
          <a:xfrm>
            <a:off x="108638" y="1032844"/>
            <a:ext cx="7006537" cy="940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dirty="0"/>
              <a:t>The </a:t>
            </a:r>
            <a:r>
              <a:rPr lang="en-US" sz="1800" b="1" dirty="0">
                <a:solidFill>
                  <a:schemeClr val="tx1"/>
                </a:solidFill>
              </a:rPr>
              <a:t>CSM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dirty="0"/>
              <a:t>results reported for </a:t>
            </a:r>
            <a:r>
              <a:rPr lang="en-US" sz="1800" b="1" dirty="0">
                <a:solidFill>
                  <a:srgbClr val="C00000"/>
                </a:solidFill>
              </a:rPr>
              <a:t>N → ∆(1232)</a:t>
            </a:r>
            <a:r>
              <a:rPr lang="en-US" sz="1800" dirty="0"/>
              <a:t> and </a:t>
            </a:r>
            <a:r>
              <a:rPr lang="en-US" sz="1800" b="1" dirty="0">
                <a:solidFill>
                  <a:srgbClr val="136B50"/>
                </a:solidFill>
              </a:rPr>
              <a:t>N → ∆(1600)</a:t>
            </a:r>
            <a:r>
              <a:rPr lang="en-US" sz="1800" dirty="0">
                <a:solidFill>
                  <a:srgbClr val="136B50"/>
                </a:solidFill>
              </a:rPr>
              <a:t> </a:t>
            </a:r>
            <a:r>
              <a:rPr lang="en-US" sz="1800" dirty="0"/>
              <a:t>are</a:t>
            </a:r>
          </a:p>
          <a:p>
            <a:pPr marL="3600" lvl="0" algn="just">
              <a:buSzPts val="1800"/>
            </a:pPr>
            <a:r>
              <a:rPr lang="en-US" sz="1800" dirty="0"/>
              <a:t> compatible with experiment where </a:t>
            </a:r>
            <a:r>
              <a:rPr lang="en-US" sz="1800" b="1" dirty="0">
                <a:solidFill>
                  <a:schemeClr val="tx1"/>
                </a:solidFill>
              </a:rPr>
              <a:t>meson cloud effect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/>
              <a:t>does not</a:t>
            </a:r>
          </a:p>
          <a:p>
            <a:pPr marL="3600" lvl="0" algn="just">
              <a:buSzPts val="1800"/>
            </a:pPr>
            <a:r>
              <a:rPr lang="en-US" sz="1800" dirty="0"/>
              <a:t> contaminate the </a:t>
            </a:r>
            <a:r>
              <a:rPr lang="en-US" sz="1800" b="1" dirty="0">
                <a:solidFill>
                  <a:srgbClr val="C00000"/>
                </a:solidFill>
              </a:rPr>
              <a:t>Q</a:t>
            </a:r>
            <a:r>
              <a:rPr lang="en-US" sz="1800" b="1" baseline="30000" dirty="0">
                <a:solidFill>
                  <a:srgbClr val="C00000"/>
                </a:solidFill>
              </a:rPr>
              <a:t>2</a:t>
            </a:r>
            <a:r>
              <a:rPr lang="en-US" sz="1800" b="1" dirty="0">
                <a:solidFill>
                  <a:srgbClr val="C00000"/>
                </a:solidFill>
              </a:rPr>
              <a:t> evolution</a:t>
            </a:r>
            <a:r>
              <a:rPr lang="en-US" sz="1800" dirty="0"/>
              <a:t>:</a:t>
            </a:r>
            <a:endParaRPr sz="1800" b="0" strike="noStrike" dirty="0">
              <a:sym typeface="Arial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08F9C51-BC31-3FB8-5914-F5E95BA098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280" y="978684"/>
            <a:ext cx="3074770" cy="2904276"/>
          </a:xfrm>
          <a:prstGeom prst="rect">
            <a:avLst/>
          </a:prstGeom>
        </p:spPr>
      </p:pic>
      <p:sp>
        <p:nvSpPr>
          <p:cNvPr id="31" name="Google Shape;331;p69">
            <a:extLst>
              <a:ext uri="{FF2B5EF4-FFF2-40B4-BE49-F238E27FC236}">
                <a16:creationId xmlns:a16="http://schemas.microsoft.com/office/drawing/2014/main" id="{D78C3CF6-3C70-4675-0633-67FF40C3BB4E}"/>
              </a:ext>
            </a:extLst>
          </p:cNvPr>
          <p:cNvSpPr/>
          <p:nvPr/>
        </p:nvSpPr>
        <p:spPr>
          <a:xfrm>
            <a:off x="215640" y="1908020"/>
            <a:ext cx="6738964" cy="979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/>
              <a:t>J. Segovia, C. Chen, C.D. Roberts,  S. Wan Phys. Rev. C88 (2013) 032201(R)</a:t>
            </a:r>
          </a:p>
          <a:p>
            <a:pPr lvl="0" algn="ctr"/>
            <a:r>
              <a:rPr lang="en-US" dirty="0"/>
              <a:t>J. Segovia et. al., Few-Body Syst. 55 (2014) 1-33</a:t>
            </a:r>
          </a:p>
          <a:p>
            <a:pPr lvl="0" algn="ctr"/>
            <a:r>
              <a:rPr lang="en-US" dirty="0"/>
              <a:t>J. Segovia, et. al., Few-Body Syst. 55 (2014)</a:t>
            </a:r>
          </a:p>
          <a:p>
            <a:pPr lvl="0" algn="ctr"/>
            <a:r>
              <a:rPr lang="en-US" dirty="0"/>
              <a:t>I. </a:t>
            </a:r>
            <a:r>
              <a:rPr lang="en-US" dirty="0" err="1"/>
              <a:t>Aznauryan</a:t>
            </a:r>
            <a:r>
              <a:rPr lang="en-US" dirty="0"/>
              <a:t> et al., Phys. Rev. C 80, 055203 (2009)</a:t>
            </a:r>
            <a:br>
              <a:rPr lang="en-US" dirty="0"/>
            </a:br>
            <a:endParaRPr lang="en-MX" b="0" strike="noStrike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5669B6-3822-C92D-E7BD-5400190B2018}"/>
              </a:ext>
            </a:extLst>
          </p:cNvPr>
          <p:cNvSpPr txBox="1"/>
          <p:nvPr/>
        </p:nvSpPr>
        <p:spPr>
          <a:xfrm>
            <a:off x="8356607" y="1153663"/>
            <a:ext cx="1335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 → ∆(1232)</a:t>
            </a:r>
            <a:endParaRPr lang="en-MX" dirty="0"/>
          </a:p>
        </p:txBody>
      </p:sp>
      <p:sp>
        <p:nvSpPr>
          <p:cNvPr id="36" name="Google Shape;331;p69">
            <a:extLst>
              <a:ext uri="{FF2B5EF4-FFF2-40B4-BE49-F238E27FC236}">
                <a16:creationId xmlns:a16="http://schemas.microsoft.com/office/drawing/2014/main" id="{E7730E35-8523-6056-5E22-FA3078FB920D}"/>
              </a:ext>
            </a:extLst>
          </p:cNvPr>
          <p:cNvSpPr/>
          <p:nvPr/>
        </p:nvSpPr>
        <p:spPr>
          <a:xfrm>
            <a:off x="228306" y="2810767"/>
            <a:ext cx="1539188" cy="373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rgbClr val="136B50"/>
                </a:solidFill>
              </a:rPr>
              <a:t>N → ∆(1600):</a:t>
            </a:r>
            <a:endParaRPr sz="1800" b="1" strike="noStrike" dirty="0">
              <a:solidFill>
                <a:srgbClr val="136B50"/>
              </a:solidFill>
              <a:sym typeface="Arial"/>
            </a:endParaRPr>
          </a:p>
        </p:txBody>
      </p:sp>
      <p:sp>
        <p:nvSpPr>
          <p:cNvPr id="37" name="Google Shape;331;p69">
            <a:extLst>
              <a:ext uri="{FF2B5EF4-FFF2-40B4-BE49-F238E27FC236}">
                <a16:creationId xmlns:a16="http://schemas.microsoft.com/office/drawing/2014/main" id="{6056C57D-244F-8540-9F55-71146582DF29}"/>
              </a:ext>
            </a:extLst>
          </p:cNvPr>
          <p:cNvSpPr/>
          <p:nvPr/>
        </p:nvSpPr>
        <p:spPr>
          <a:xfrm>
            <a:off x="1885945" y="2831945"/>
            <a:ext cx="4449522" cy="288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 err="1"/>
              <a:t>Ya</a:t>
            </a:r>
            <a:r>
              <a:rPr lang="en-US" dirty="0"/>
              <a:t> Lu et al., Phys. Rev. D 100, 034001 (2019)</a:t>
            </a:r>
            <a:endParaRPr lang="en-MX" b="0" strike="noStrike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8" name="Google Shape;331;p69">
            <a:extLst>
              <a:ext uri="{FF2B5EF4-FFF2-40B4-BE49-F238E27FC236}">
                <a16:creationId xmlns:a16="http://schemas.microsoft.com/office/drawing/2014/main" id="{15908A0E-FF92-B639-4C4A-E93045DE6A07}"/>
              </a:ext>
            </a:extLst>
          </p:cNvPr>
          <p:cNvSpPr/>
          <p:nvPr/>
        </p:nvSpPr>
        <p:spPr>
          <a:xfrm>
            <a:off x="6851876" y="4125856"/>
            <a:ext cx="3177944" cy="1189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CLAS</a:t>
            </a:r>
            <a:r>
              <a:rPr lang="en-US" sz="1800" dirty="0"/>
              <a:t> results on </a:t>
            </a:r>
            <a:r>
              <a:rPr lang="en-US" sz="1800" b="1" dirty="0">
                <a:solidFill>
                  <a:srgbClr val="C00000"/>
                </a:solidFill>
              </a:rPr>
              <a:t>∆(1600)3/2+</a:t>
            </a:r>
          </a:p>
          <a:p>
            <a:pPr marL="3600" lvl="0" algn="just">
              <a:buSzPts val="1800"/>
            </a:pPr>
            <a:r>
              <a:rPr lang="en-US" sz="1800" dirty="0"/>
              <a:t>electrocouplings confirmed</a:t>
            </a:r>
          </a:p>
          <a:p>
            <a:pPr marL="3600" lvl="0" algn="just">
              <a:buSzPts val="1800"/>
            </a:pPr>
            <a:r>
              <a:rPr lang="en-US" sz="1800" dirty="0"/>
              <a:t>the </a:t>
            </a:r>
            <a:r>
              <a:rPr lang="en-US" sz="1800" b="1" dirty="0">
                <a:solidFill>
                  <a:srgbClr val="136B50"/>
                </a:solidFill>
              </a:rPr>
              <a:t>CSM prediction</a:t>
            </a:r>
            <a:r>
              <a:rPr lang="en-US" sz="1800" dirty="0">
                <a:solidFill>
                  <a:srgbClr val="136B50"/>
                </a:solidFill>
              </a:rPr>
              <a:t> </a:t>
            </a:r>
            <a:r>
              <a:rPr lang="en-US" sz="1800" dirty="0"/>
              <a:t>based</a:t>
            </a:r>
          </a:p>
          <a:p>
            <a:pPr marL="3600" lvl="0" algn="just">
              <a:buSzPts val="1800"/>
            </a:pPr>
            <a:r>
              <a:rPr lang="en-US" sz="1800" dirty="0"/>
              <a:t>on QCD kindred calculation.</a:t>
            </a:r>
            <a:endParaRPr sz="1800" b="0" strike="noStrike" dirty="0">
              <a:sym typeface="Arial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8271BE4E-98F4-0EC4-F965-C39553C94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83" y="3092151"/>
            <a:ext cx="6408685" cy="2222809"/>
          </a:xfrm>
          <a:prstGeom prst="rect">
            <a:avLst/>
          </a:prstGeom>
        </p:spPr>
      </p:pic>
      <p:sp>
        <p:nvSpPr>
          <p:cNvPr id="41" name="Google Shape;331;p69">
            <a:extLst>
              <a:ext uri="{FF2B5EF4-FFF2-40B4-BE49-F238E27FC236}">
                <a16:creationId xmlns:a16="http://schemas.microsoft.com/office/drawing/2014/main" id="{68DBFEA8-46D1-A48A-77DD-20F19BC835EB}"/>
              </a:ext>
            </a:extLst>
          </p:cNvPr>
          <p:cNvSpPr/>
          <p:nvPr/>
        </p:nvSpPr>
        <p:spPr>
          <a:xfrm>
            <a:off x="366691" y="5413233"/>
            <a:ext cx="8591572" cy="187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</a:rPr>
              <a:t>D.S. Carman, R.W. </a:t>
            </a:r>
            <a:r>
              <a:rPr lang="en-US" dirty="0" err="1">
                <a:solidFill>
                  <a:srgbClr val="0432FF"/>
                </a:solidFill>
              </a:rPr>
              <a:t>Gothe</a:t>
            </a:r>
            <a:r>
              <a:rPr lang="en-US" dirty="0">
                <a:solidFill>
                  <a:srgbClr val="0432FF"/>
                </a:solidFill>
              </a:rPr>
              <a:t>, V.I. </a:t>
            </a:r>
            <a:r>
              <a:rPr lang="en-US" dirty="0" err="1">
                <a:solidFill>
                  <a:srgbClr val="0432FF"/>
                </a:solidFill>
              </a:rPr>
              <a:t>Mokeev</a:t>
            </a:r>
            <a:r>
              <a:rPr lang="en-US" dirty="0">
                <a:solidFill>
                  <a:srgbClr val="0432FF"/>
                </a:solidFill>
              </a:rPr>
              <a:t>, C.D. Roberts, Particles 6 (2023) 1, 416-439.</a:t>
            </a:r>
            <a:endParaRPr lang="en-MX" b="0" strike="noStrike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133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18" grpId="0"/>
      <p:bldP spid="31" grpId="0"/>
      <p:bldP spid="33" grpId="0"/>
      <p:bldP spid="36" grpId="0"/>
      <p:bldP spid="37" grpId="0"/>
      <p:bldP spid="37" grpId="1"/>
      <p:bldP spid="38" grpId="0"/>
      <p:bldP spid="41" grpId="0"/>
      <p:bldP spid="4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AEFCB7-E950-7670-06AD-2EFA4775E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520" y="2533650"/>
            <a:ext cx="3454400" cy="3136900"/>
          </a:xfrm>
          <a:prstGeom prst="rect">
            <a:avLst/>
          </a:prstGeom>
        </p:spPr>
      </p:pic>
      <p:sp>
        <p:nvSpPr>
          <p:cNvPr id="348" name="Google Shape;348;p70"/>
          <p:cNvSpPr/>
          <p:nvPr/>
        </p:nvSpPr>
        <p:spPr>
          <a:xfrm>
            <a:off x="186612" y="-2160"/>
            <a:ext cx="9523446" cy="94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3600" b="1" dirty="0">
                <a:solidFill>
                  <a:schemeClr val="tx1"/>
                </a:solidFill>
              </a:rPr>
              <a:t>N → N</a:t>
            </a:r>
            <a:r>
              <a:rPr lang="en-US" sz="3600" b="1" baseline="30000" dirty="0">
                <a:solidFill>
                  <a:schemeClr val="tx1"/>
                </a:solidFill>
              </a:rPr>
              <a:t>*</a:t>
            </a:r>
            <a:r>
              <a:rPr lang="en-US" sz="3600" b="1" dirty="0">
                <a:solidFill>
                  <a:schemeClr val="tx1"/>
                </a:solidFill>
              </a:rPr>
              <a:t>(1440)</a:t>
            </a:r>
            <a:r>
              <a:rPr lang="en-US" sz="3600" b="1" dirty="0">
                <a:solidFill>
                  <a:srgbClr val="CE181E"/>
                </a:solidFill>
              </a:rPr>
              <a:t> Transition </a:t>
            </a:r>
            <a:r>
              <a:rPr lang="en-US" sz="3600" b="1" dirty="0">
                <a:solidFill>
                  <a:srgbClr val="136B50"/>
                </a:solidFill>
              </a:rPr>
              <a:t>Form Factors</a:t>
            </a:r>
            <a:endParaRPr sz="3200" b="0" strike="noStrike" dirty="0">
              <a:solidFill>
                <a:srgbClr val="136B50"/>
              </a:solidFill>
              <a:sym typeface="Arial"/>
            </a:endParaRPr>
          </a:p>
        </p:txBody>
      </p:sp>
      <p:cxnSp>
        <p:nvCxnSpPr>
          <p:cNvPr id="349" name="Google Shape;349;p70"/>
          <p:cNvCxnSpPr/>
          <p:nvPr/>
        </p:nvCxnSpPr>
        <p:spPr>
          <a:xfrm>
            <a:off x="215640" y="870840"/>
            <a:ext cx="9647280" cy="36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0" name="Google Shape;350;p70"/>
          <p:cNvCxnSpPr/>
          <p:nvPr/>
        </p:nvCxnSpPr>
        <p:spPr>
          <a:xfrm>
            <a:off x="215640" y="966646"/>
            <a:ext cx="9647280" cy="360"/>
          </a:xfrm>
          <a:prstGeom prst="straightConnector1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3AE3862B-63B3-A1CE-F3FE-E6231897F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82" y="2948562"/>
            <a:ext cx="3268562" cy="25054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B55779-ADB1-C840-1B9A-802FC1799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5942" y="3010907"/>
            <a:ext cx="3191292" cy="24433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88B484-0B4B-FC00-4DD0-6F4F1FEAD0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38" y="1381807"/>
            <a:ext cx="5256213" cy="710090"/>
          </a:xfrm>
          <a:prstGeom prst="rect">
            <a:avLst/>
          </a:prstGeom>
        </p:spPr>
      </p:pic>
      <p:sp>
        <p:nvSpPr>
          <p:cNvPr id="14" name="Google Shape;331;p69">
            <a:extLst>
              <a:ext uri="{FF2B5EF4-FFF2-40B4-BE49-F238E27FC236}">
                <a16:creationId xmlns:a16="http://schemas.microsoft.com/office/drawing/2014/main" id="{9EDE5226-63E6-C9F2-ABA4-FD539C737705}"/>
              </a:ext>
            </a:extLst>
          </p:cNvPr>
          <p:cNvSpPr/>
          <p:nvPr/>
        </p:nvSpPr>
        <p:spPr>
          <a:xfrm>
            <a:off x="5301036" y="2068553"/>
            <a:ext cx="4758945" cy="537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432FF"/>
                </a:solidFill>
              </a:rPr>
              <a:t>C. Chen et. al. Phys. Rev. D97 (2018) 3, 034016</a:t>
            </a:r>
          </a:p>
          <a:p>
            <a:pPr lvl="0" algn="ctr"/>
            <a:r>
              <a:rPr lang="en-US" dirty="0">
                <a:solidFill>
                  <a:srgbClr val="0432FF"/>
                </a:solidFill>
              </a:rPr>
              <a:t>J. Segovia, et. al., Phys. Rev. Lett. 115 (2015) 17, 171801</a:t>
            </a:r>
          </a:p>
          <a:p>
            <a:pPr lvl="0" algn="ctr"/>
            <a:endParaRPr lang="en-MX" b="0" strike="noStrike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8" name="Google Shape;331;p69">
            <a:extLst>
              <a:ext uri="{FF2B5EF4-FFF2-40B4-BE49-F238E27FC236}">
                <a16:creationId xmlns:a16="http://schemas.microsoft.com/office/drawing/2014/main" id="{67296092-6B2D-D04F-DB3B-ACDAD4D755A7}"/>
              </a:ext>
            </a:extLst>
          </p:cNvPr>
          <p:cNvSpPr/>
          <p:nvPr/>
        </p:nvSpPr>
        <p:spPr>
          <a:xfrm>
            <a:off x="108638" y="1032844"/>
            <a:ext cx="6548549" cy="36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b="1" dirty="0">
                <a:solidFill>
                  <a:schemeClr val="tx1"/>
                </a:solidFill>
              </a:rPr>
              <a:t>Dirac</a:t>
            </a:r>
            <a:r>
              <a:rPr lang="en-US" sz="1800" dirty="0"/>
              <a:t> and </a:t>
            </a:r>
            <a:r>
              <a:rPr lang="en-US" sz="1800" b="1" dirty="0">
                <a:solidFill>
                  <a:srgbClr val="C00000"/>
                </a:solidFill>
              </a:rPr>
              <a:t>Pauli </a:t>
            </a:r>
            <a:r>
              <a:rPr lang="en-US" sz="1800" b="1" dirty="0">
                <a:solidFill>
                  <a:srgbClr val="136B50"/>
                </a:solidFill>
              </a:rPr>
              <a:t>transition form factors</a:t>
            </a:r>
            <a:r>
              <a:rPr lang="en-US" sz="1800" dirty="0"/>
              <a:t>:</a:t>
            </a:r>
            <a:endParaRPr sz="1800" b="0" strike="noStrike" dirty="0">
              <a:sym typeface="Arial"/>
            </a:endParaRPr>
          </a:p>
        </p:txBody>
      </p:sp>
      <p:sp>
        <p:nvSpPr>
          <p:cNvPr id="21" name="Google Shape;331;p69">
            <a:extLst>
              <a:ext uri="{FF2B5EF4-FFF2-40B4-BE49-F238E27FC236}">
                <a16:creationId xmlns:a16="http://schemas.microsoft.com/office/drawing/2014/main" id="{D3076E7F-21B5-B62E-1544-D6D8E51DFED3}"/>
              </a:ext>
            </a:extLst>
          </p:cNvPr>
          <p:cNvSpPr/>
          <p:nvPr/>
        </p:nvSpPr>
        <p:spPr>
          <a:xfrm>
            <a:off x="5474935" y="1101701"/>
            <a:ext cx="4914855" cy="635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432FF"/>
                </a:solidFill>
              </a:rPr>
              <a:t>I. </a:t>
            </a:r>
            <a:r>
              <a:rPr lang="en-US" dirty="0" err="1">
                <a:solidFill>
                  <a:srgbClr val="0432FF"/>
                </a:solidFill>
              </a:rPr>
              <a:t>Aznauryan</a:t>
            </a:r>
            <a:r>
              <a:rPr lang="en-US" dirty="0">
                <a:solidFill>
                  <a:srgbClr val="0432FF"/>
                </a:solidFill>
              </a:rPr>
              <a:t> et al., Phys. Rev. C 80, 055203 (2009)</a:t>
            </a:r>
          </a:p>
          <a:p>
            <a:pPr lvl="0" algn="ctr"/>
            <a:r>
              <a:rPr lang="en-US" dirty="0">
                <a:solidFill>
                  <a:srgbClr val="0432FF"/>
                </a:solidFill>
              </a:rPr>
              <a:t>V. I. </a:t>
            </a:r>
            <a:r>
              <a:rPr lang="en-US" dirty="0" err="1">
                <a:solidFill>
                  <a:srgbClr val="0432FF"/>
                </a:solidFill>
              </a:rPr>
              <a:t>Mokeev</a:t>
            </a:r>
            <a:r>
              <a:rPr lang="en-US" dirty="0">
                <a:solidFill>
                  <a:srgbClr val="0432FF"/>
                </a:solidFill>
              </a:rPr>
              <a:t> et al., Phys. Rev. C 86, 035203 (2012)</a:t>
            </a:r>
          </a:p>
          <a:p>
            <a:pPr lvl="0" algn="ctr"/>
            <a:r>
              <a:rPr lang="en-US" dirty="0">
                <a:solidFill>
                  <a:srgbClr val="0432FF"/>
                </a:solidFill>
              </a:rPr>
              <a:t>V. I. </a:t>
            </a:r>
            <a:r>
              <a:rPr lang="en-US" dirty="0" err="1">
                <a:solidFill>
                  <a:srgbClr val="0432FF"/>
                </a:solidFill>
              </a:rPr>
              <a:t>Mokeev</a:t>
            </a:r>
            <a:r>
              <a:rPr lang="en-US" dirty="0">
                <a:solidFill>
                  <a:srgbClr val="0432FF"/>
                </a:solidFill>
              </a:rPr>
              <a:t> et al., Phys. Rev. C 93, 025206 (2016)</a:t>
            </a:r>
          </a:p>
          <a:p>
            <a:pPr lvl="0" algn="ctr"/>
            <a:endParaRPr lang="en-MX" b="0" strike="noStrike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Google Shape;331;p69">
            <a:extLst>
              <a:ext uri="{FF2B5EF4-FFF2-40B4-BE49-F238E27FC236}">
                <a16:creationId xmlns:a16="http://schemas.microsoft.com/office/drawing/2014/main" id="{9FD51BB2-23A2-0D3F-5525-A5FD4CFDA49B}"/>
              </a:ext>
            </a:extLst>
          </p:cNvPr>
          <p:cNvSpPr/>
          <p:nvPr/>
        </p:nvSpPr>
        <p:spPr>
          <a:xfrm>
            <a:off x="84830" y="2170904"/>
            <a:ext cx="5256213" cy="635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lvl="0" algn="just">
              <a:buSzPts val="1800"/>
            </a:pPr>
            <a:r>
              <a:rPr lang="en-US" sz="1800" dirty="0"/>
              <a:t>It agrees quantitatively in magnitude &amp; qualitatively </a:t>
            </a:r>
          </a:p>
          <a:p>
            <a:pPr marL="3600" lvl="0" algn="just">
              <a:buSzPts val="1800"/>
            </a:pPr>
            <a:r>
              <a:rPr lang="en-US" sz="1800" dirty="0"/>
              <a:t>in trend with the data above x ≿ 2.</a:t>
            </a:r>
            <a:endParaRPr sz="1800" b="0" strike="noStrike" dirty="0">
              <a:sym typeface="Arial"/>
            </a:endParaRPr>
          </a:p>
        </p:txBody>
      </p:sp>
      <p:sp>
        <p:nvSpPr>
          <p:cNvPr id="4" name="Google Shape;347;p70">
            <a:extLst>
              <a:ext uri="{FF2B5EF4-FFF2-40B4-BE49-F238E27FC236}">
                <a16:creationId xmlns:a16="http://schemas.microsoft.com/office/drawing/2014/main" id="{1F4CD150-F1F7-538C-76DB-71B15BA237DA}"/>
              </a:ext>
            </a:extLst>
          </p:cNvPr>
          <p:cNvSpPr/>
          <p:nvPr/>
        </p:nvSpPr>
        <p:spPr>
          <a:xfrm>
            <a:off x="7731852" y="3535668"/>
            <a:ext cx="1897570" cy="295538"/>
          </a:xfrm>
          <a:prstGeom prst="rect">
            <a:avLst/>
          </a:prstGeom>
          <a:solidFill>
            <a:srgbClr val="DDE8CB">
              <a:alpha val="32941"/>
            </a:srgbClr>
          </a:solidFill>
          <a:ln w="19075" cap="flat" cmpd="sng">
            <a:solidFill>
              <a:srgbClr val="1276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284;p67">
            <a:extLst>
              <a:ext uri="{FF2B5EF4-FFF2-40B4-BE49-F238E27FC236}">
                <a16:creationId xmlns:a16="http://schemas.microsoft.com/office/drawing/2014/main" id="{D12B957D-88A1-5E99-3C4B-5A9C51DD690D}"/>
              </a:ext>
            </a:extLst>
          </p:cNvPr>
          <p:cNvSpPr/>
          <p:nvPr/>
        </p:nvSpPr>
        <p:spPr>
          <a:xfrm>
            <a:off x="7784998" y="3590808"/>
            <a:ext cx="1990823" cy="240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en-US" sz="1200" b="1" dirty="0" err="1">
                <a:solidFill>
                  <a:srgbClr val="CE181E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rPr>
              <a:t>JLab</a:t>
            </a:r>
            <a:r>
              <a:rPr lang="en-US" sz="1200" b="1" dirty="0">
                <a:solidFill>
                  <a:srgbClr val="CE181E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</a:rPr>
              <a:t> 22 GeV Projections</a:t>
            </a: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sz="1800" b="0" strike="noStrike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" name="Google Shape;331;p69">
            <a:extLst>
              <a:ext uri="{FF2B5EF4-FFF2-40B4-BE49-F238E27FC236}">
                <a16:creationId xmlns:a16="http://schemas.microsoft.com/office/drawing/2014/main" id="{F9C5891D-AAE1-9A7F-25CF-63B05E93F5A3}"/>
              </a:ext>
            </a:extLst>
          </p:cNvPr>
          <p:cNvSpPr/>
          <p:nvPr/>
        </p:nvSpPr>
        <p:spPr>
          <a:xfrm>
            <a:off x="6916531" y="4923225"/>
            <a:ext cx="2214769" cy="231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dirty="0">
                <a:solidFill>
                  <a:srgbClr val="0000FF"/>
                </a:solidFill>
              </a:rPr>
              <a:t>Courtesy V. </a:t>
            </a:r>
            <a:r>
              <a:rPr lang="en-US" dirty="0" err="1">
                <a:solidFill>
                  <a:srgbClr val="0000FF"/>
                </a:solidFill>
              </a:rPr>
              <a:t>Mokeev</a:t>
            </a:r>
            <a:endParaRPr lang="en-MX" b="0" strike="noStrike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968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/>
      <p:bldP spid="14" grpId="0"/>
      <p:bldP spid="18" grpId="0"/>
      <p:bldP spid="21" grpId="0"/>
      <p:bldP spid="3" grpId="0"/>
      <p:bldP spid="4" grpId="0" animBg="1"/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89202</TotalTime>
  <Words>1557</Words>
  <Application>Microsoft Macintosh PowerPoint</Application>
  <PresentationFormat>Custom</PresentationFormat>
  <Paragraphs>152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Annai MN</vt:lpstr>
      <vt:lpstr>Arial</vt:lpstr>
      <vt:lpstr>Times New Roman</vt:lpstr>
      <vt:lpstr>Cambria Math</vt:lpstr>
      <vt:lpstr>Wingdings</vt:lpstr>
      <vt:lpstr>Verdana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421</cp:revision>
  <dcterms:modified xsi:type="dcterms:W3CDTF">2025-08-19T16:09:33Z</dcterms:modified>
</cp:coreProperties>
</file>