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Cambria Math"/>
      <p:regular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CambriaMath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44e259574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44e25957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751b7ec5c5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751b7ec5c5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7586665edd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7586665edd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7586665ed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7586665ed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751b7ec5c5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751b7ec5c5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44e259574c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44e259574c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44e259574c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44e259574c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44e259574c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44e259574c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44e259574c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44e259574c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44e259574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44e259574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44e259574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44e259574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642d26350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642d26350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4e259574c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44e259574c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44e259574c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44e259574c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44e259574c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44e259574c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44e259574c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44e259574c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642d2635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642d2635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Relationship Id="rId4" Type="http://schemas.openxmlformats.org/officeDocument/2006/relationships/image" Target="../media/image16.png"/><Relationship Id="rId5" Type="http://schemas.openxmlformats.org/officeDocument/2006/relationships/image" Target="../media/image1.png"/><Relationship Id="rId6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Relationship Id="rId4" Type="http://schemas.openxmlformats.org/officeDocument/2006/relationships/image" Target="../media/image18.png"/><Relationship Id="rId5" Type="http://schemas.openxmlformats.org/officeDocument/2006/relationships/image" Target="../media/image26.png"/><Relationship Id="rId6" Type="http://schemas.openxmlformats.org/officeDocument/2006/relationships/image" Target="../media/image17.png"/><Relationship Id="rId7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Relationship Id="rId4" Type="http://schemas.openxmlformats.org/officeDocument/2006/relationships/image" Target="../media/image2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png"/><Relationship Id="rId4" Type="http://schemas.openxmlformats.org/officeDocument/2006/relationships/image" Target="../media/image1.png"/><Relationship Id="rId5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3.png"/><Relationship Id="rId5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Geometry of Non-Unitary Evolutions in Open Quantum Systems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9088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Ezra Acalapati</a:t>
            </a:r>
            <a:r>
              <a:rPr b="1" baseline="30000" lang="en"/>
              <a:t>1</a:t>
            </a:r>
            <a:r>
              <a:rPr lang="en"/>
              <a:t>, Giuseppe Policastro</a:t>
            </a:r>
            <a:r>
              <a:rPr baseline="30000" lang="en"/>
              <a:t>1</a:t>
            </a:r>
            <a:r>
              <a:rPr lang="en"/>
              <a:t>, Kausik </a:t>
            </a:r>
            <a:r>
              <a:rPr lang="en"/>
              <a:t>Ghosh</a:t>
            </a:r>
            <a:r>
              <a:rPr baseline="30000" lang="en"/>
              <a:t>2</a:t>
            </a:r>
            <a:endParaRPr baseline="30000"/>
          </a:p>
        </p:txBody>
      </p:sp>
      <p:sp>
        <p:nvSpPr>
          <p:cNvPr id="56" name="Google Shape;56;p13"/>
          <p:cNvSpPr txBox="1"/>
          <p:nvPr/>
        </p:nvSpPr>
        <p:spPr>
          <a:xfrm>
            <a:off x="500900" y="3663675"/>
            <a:ext cx="8520600" cy="11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i="1" lang="en" sz="1600">
                <a:solidFill>
                  <a:schemeClr val="dk2"/>
                </a:solidFill>
                <a:latin typeface="Cambria Math"/>
                <a:ea typeface="Cambria Math"/>
                <a:cs typeface="Cambria Math"/>
                <a:sym typeface="Cambria Math"/>
              </a:rPr>
              <a:t>1</a:t>
            </a:r>
            <a:r>
              <a:rPr i="1" lang="en" sz="1600">
                <a:solidFill>
                  <a:schemeClr val="dk2"/>
                </a:solidFill>
                <a:latin typeface="Cambria Math"/>
                <a:ea typeface="Cambria Math"/>
                <a:cs typeface="Cambria Math"/>
                <a:sym typeface="Cambria Math"/>
              </a:rPr>
              <a:t>Laboratoire de Physique de l’Ecole Normale Supérieure, ENS, Université PSL, CNRS, Sorbonne Université, Universit´e de Paris, F-75005 Paris, France.</a:t>
            </a:r>
            <a:endParaRPr i="1" sz="1600">
              <a:solidFill>
                <a:schemeClr val="dk2"/>
              </a:solidFill>
              <a:latin typeface="Cambria Math"/>
              <a:ea typeface="Cambria Math"/>
              <a:cs typeface="Cambria Math"/>
              <a:sym typeface="Cambria Math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i="1" lang="en" sz="1600">
                <a:solidFill>
                  <a:schemeClr val="dk2"/>
                </a:solidFill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i="1" lang="en" sz="1600">
                <a:solidFill>
                  <a:schemeClr val="dk2"/>
                </a:solidFill>
                <a:latin typeface="Cambria Math"/>
                <a:ea typeface="Cambria Math"/>
                <a:cs typeface="Cambria Math"/>
                <a:sym typeface="Cambria Math"/>
              </a:rPr>
              <a:t>Department of Mathematics, King’s College London, Strand, London, WC2R 2LS, United Kingdom.</a:t>
            </a:r>
            <a:endParaRPr i="1" sz="1600">
              <a:solidFill>
                <a:schemeClr val="dk2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/>
          <p:nvPr>
            <p:ph type="title"/>
          </p:nvPr>
        </p:nvSpPr>
        <p:spPr>
          <a:xfrm>
            <a:off x="236925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120"/>
              <a:t>THANK YOU</a:t>
            </a:r>
            <a:endParaRPr sz="412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pic>
        <p:nvPicPr>
          <p:cNvPr id="173" name="Google Shape;17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300" y="1058000"/>
            <a:ext cx="7096098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pic>
        <p:nvPicPr>
          <p:cNvPr id="179" name="Google Shape;17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050" y="1017725"/>
            <a:ext cx="6375696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Lindbladian Evolution and Kraus Operation</a:t>
            </a:r>
            <a:endParaRPr/>
          </a:p>
        </p:txBody>
      </p:sp>
      <p:pic>
        <p:nvPicPr>
          <p:cNvPr id="185" name="Google Shape;18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8750" y="1588800"/>
            <a:ext cx="5724525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900" y="2811850"/>
            <a:ext cx="2495550" cy="110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5"/>
          <p:cNvSpPr txBox="1"/>
          <p:nvPr/>
        </p:nvSpPr>
        <p:spPr>
          <a:xfrm>
            <a:off x="672850" y="1338225"/>
            <a:ext cx="3423900" cy="4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Lindblad Master Equation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88" name="Google Shape;188;p25"/>
          <p:cNvSpPr txBox="1"/>
          <p:nvPr/>
        </p:nvSpPr>
        <p:spPr>
          <a:xfrm>
            <a:off x="672850" y="2571750"/>
            <a:ext cx="3423900" cy="4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Kraus Operation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89" name="Google Shape;189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59325" y="2648700"/>
            <a:ext cx="1409700" cy="6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19150" y="3286875"/>
            <a:ext cx="1638300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5"/>
          <p:cNvSpPr/>
          <p:nvPr/>
        </p:nvSpPr>
        <p:spPr>
          <a:xfrm>
            <a:off x="6534050" y="2601650"/>
            <a:ext cx="1794300" cy="1532700"/>
          </a:xfrm>
          <a:prstGeom prst="rect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2" name="Google Shape;192;p25"/>
          <p:cNvCxnSpPr/>
          <p:nvPr/>
        </p:nvCxnSpPr>
        <p:spPr>
          <a:xfrm flipH="1">
            <a:off x="7857275" y="3827725"/>
            <a:ext cx="7500" cy="55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3" name="Google Shape;193;p25"/>
          <p:cNvSpPr txBox="1"/>
          <p:nvPr/>
        </p:nvSpPr>
        <p:spPr>
          <a:xfrm>
            <a:off x="7042400" y="4418325"/>
            <a:ext cx="17046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Nonnegative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94" name="Google Shape;194;p25"/>
          <p:cNvSpPr txBox="1"/>
          <p:nvPr/>
        </p:nvSpPr>
        <p:spPr>
          <a:xfrm>
            <a:off x="799925" y="4253850"/>
            <a:ext cx="49941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Loss of Invertibility! -&gt; non-symmetric metric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Sub-Finslerian Geometry from PMP</a:t>
            </a:r>
            <a:endParaRPr/>
          </a:p>
        </p:txBody>
      </p:sp>
      <p:pic>
        <p:nvPicPr>
          <p:cNvPr id="200" name="Google Shape;20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0825" y="1072500"/>
            <a:ext cx="5867400" cy="309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21725" y="1618700"/>
            <a:ext cx="28575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69475" y="2182813"/>
            <a:ext cx="342900" cy="31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6"/>
          <p:cNvSpPr txBox="1"/>
          <p:nvPr/>
        </p:nvSpPr>
        <p:spPr>
          <a:xfrm>
            <a:off x="889650" y="975400"/>
            <a:ext cx="40296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Tangent Space/ Velocity Space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204" name="Google Shape;204;p26"/>
          <p:cNvCxnSpPr/>
          <p:nvPr/>
        </p:nvCxnSpPr>
        <p:spPr>
          <a:xfrm>
            <a:off x="5726625" y="3333875"/>
            <a:ext cx="814800" cy="3888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5" name="Google Shape;205;p26"/>
          <p:cNvSpPr txBox="1"/>
          <p:nvPr/>
        </p:nvSpPr>
        <p:spPr>
          <a:xfrm>
            <a:off x="6653650" y="3333875"/>
            <a:ext cx="14727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Indicatrix/ optimal solution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06" name="Google Shape;206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1700" y="4075800"/>
            <a:ext cx="6229726" cy="99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11400" y="1978888"/>
            <a:ext cx="1409700" cy="96202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6"/>
          <p:cNvSpPr txBox="1"/>
          <p:nvPr/>
        </p:nvSpPr>
        <p:spPr>
          <a:xfrm>
            <a:off x="7101300" y="1816675"/>
            <a:ext cx="1629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Finsler Metric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Optimal Solutions for the Depolarising Process with Rotation</a:t>
            </a:r>
            <a:endParaRPr/>
          </a:p>
        </p:txBody>
      </p:sp>
      <p:pic>
        <p:nvPicPr>
          <p:cNvPr id="214" name="Google Shape;21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9100" y="1912638"/>
            <a:ext cx="6429375" cy="101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1388" y="3451025"/>
            <a:ext cx="1409700" cy="105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61275" y="3555700"/>
            <a:ext cx="1597198" cy="91642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7"/>
          <p:cNvSpPr txBox="1"/>
          <p:nvPr/>
        </p:nvSpPr>
        <p:spPr>
          <a:xfrm>
            <a:off x="500900" y="3113375"/>
            <a:ext cx="4254000" cy="4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Optimal Solution #1: Pure Rotation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18" name="Google Shape;218;p27"/>
          <p:cNvSpPr txBox="1"/>
          <p:nvPr/>
        </p:nvSpPr>
        <p:spPr>
          <a:xfrm>
            <a:off x="4481000" y="3113375"/>
            <a:ext cx="4254000" cy="4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Optimal Solution #2: Pure Dissipation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19" name="Google Shape;219;p27"/>
          <p:cNvSpPr txBox="1"/>
          <p:nvPr/>
        </p:nvSpPr>
        <p:spPr>
          <a:xfrm>
            <a:off x="500900" y="1450325"/>
            <a:ext cx="5008800" cy="3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Control Equations (Krauss Operation)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Finslerian Metric for the Depolarising Process</a:t>
            </a:r>
            <a:endParaRPr/>
          </a:p>
        </p:txBody>
      </p:sp>
      <p:pic>
        <p:nvPicPr>
          <p:cNvPr id="225" name="Google Shape;22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4950" y="2351350"/>
            <a:ext cx="3028950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6575" y="1192550"/>
            <a:ext cx="4811676" cy="3598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7" name="Google Shape;227;p28"/>
          <p:cNvCxnSpPr>
            <a:endCxn id="228" idx="0"/>
          </p:cNvCxnSpPr>
          <p:nvPr/>
        </p:nvCxnSpPr>
        <p:spPr>
          <a:xfrm flipH="1">
            <a:off x="7817775" y="3042775"/>
            <a:ext cx="510600" cy="740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8" name="Google Shape;228;p28"/>
          <p:cNvSpPr txBox="1"/>
          <p:nvPr/>
        </p:nvSpPr>
        <p:spPr>
          <a:xfrm>
            <a:off x="6803175" y="3782875"/>
            <a:ext cx="2029200" cy="7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Cost function to optimise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234" name="Google Shape;234;p29"/>
          <p:cNvSpPr txBox="1"/>
          <p:nvPr>
            <p:ph idx="1" type="body"/>
          </p:nvPr>
        </p:nvSpPr>
        <p:spPr>
          <a:xfrm>
            <a:off x="311700" y="1152475"/>
            <a:ext cx="8674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Extend to two more special cases (Amplitude Damping and L_i = g_i \sigma_i)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Connection to circuit complexity (In Nielsen (2016), it relates the geodesic of an upper-bounded Finsler metric with the circuit complexity)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Curvatures of the Finsler metrics we have found.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Real-world application of non-unitary controls (Environmental Cooling for Trapped-Ion Quantum Computers)</a:t>
            </a:r>
            <a:endParaRPr/>
          </a:p>
        </p:txBody>
      </p:sp>
      <p:pic>
        <p:nvPicPr>
          <p:cNvPr id="235" name="Google Shape;23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5188" y="3119850"/>
            <a:ext cx="6133624" cy="144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2504875" y="351400"/>
            <a:ext cx="29676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Non-unitary process (Lindblad Master Equation)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62" name="Google Shape;62;p14"/>
          <p:cNvCxnSpPr>
            <a:stCxn id="61" idx="2"/>
          </p:cNvCxnSpPr>
          <p:nvPr/>
        </p:nvCxnSpPr>
        <p:spPr>
          <a:xfrm flipH="1">
            <a:off x="3984475" y="994300"/>
            <a:ext cx="4200" cy="732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3" name="Google Shape;63;p14"/>
          <p:cNvSpPr txBox="1"/>
          <p:nvPr/>
        </p:nvSpPr>
        <p:spPr>
          <a:xfrm>
            <a:off x="2190625" y="1809050"/>
            <a:ext cx="3596100" cy="8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Quantum Dynamical Semigroup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64" name="Google Shape;64;p14"/>
          <p:cNvCxnSpPr/>
          <p:nvPr/>
        </p:nvCxnSpPr>
        <p:spPr>
          <a:xfrm flipH="1">
            <a:off x="3984925" y="2332525"/>
            <a:ext cx="7500" cy="672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5" name="Google Shape;65;p14"/>
          <p:cNvSpPr txBox="1"/>
          <p:nvPr/>
        </p:nvSpPr>
        <p:spPr>
          <a:xfrm>
            <a:off x="2764075" y="2960525"/>
            <a:ext cx="2449200" cy="5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Finslerian Geometry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66" name="Google Shape;66;p14"/>
          <p:cNvCxnSpPr/>
          <p:nvPr/>
        </p:nvCxnSpPr>
        <p:spPr>
          <a:xfrm flipH="1">
            <a:off x="3981175" y="3446450"/>
            <a:ext cx="15000" cy="63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7" name="Google Shape;67;p14"/>
          <p:cNvSpPr txBox="1"/>
          <p:nvPr/>
        </p:nvSpPr>
        <p:spPr>
          <a:xfrm>
            <a:off x="2301325" y="4149300"/>
            <a:ext cx="3483300" cy="6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Pontryagin’s Maximum Principle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4291275" y="1128875"/>
            <a:ext cx="19140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They form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4291275" y="2220400"/>
            <a:ext cx="24492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We propose it can be modelled using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4291275" y="3446450"/>
            <a:ext cx="19140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Which is related by applying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Lindbladian Evolution and Kraus Operation</a:t>
            </a:r>
            <a:endParaRPr/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8750" y="1588800"/>
            <a:ext cx="5724525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672850" y="1338225"/>
            <a:ext cx="3423900" cy="4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Lindblad Master Equation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9325" y="2648700"/>
            <a:ext cx="1409700" cy="6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19150" y="3286875"/>
            <a:ext cx="1638300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/>
          <p:nvPr/>
        </p:nvSpPr>
        <p:spPr>
          <a:xfrm>
            <a:off x="6534050" y="2601650"/>
            <a:ext cx="1794300" cy="1532700"/>
          </a:xfrm>
          <a:prstGeom prst="rect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1" name="Google Shape;81;p15"/>
          <p:cNvCxnSpPr/>
          <p:nvPr/>
        </p:nvCxnSpPr>
        <p:spPr>
          <a:xfrm flipH="1">
            <a:off x="7857275" y="3827725"/>
            <a:ext cx="7500" cy="55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2" name="Google Shape;82;p15"/>
          <p:cNvSpPr txBox="1"/>
          <p:nvPr/>
        </p:nvSpPr>
        <p:spPr>
          <a:xfrm>
            <a:off x="7042400" y="4418325"/>
            <a:ext cx="17046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Nonnegative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672850" y="3110025"/>
            <a:ext cx="49941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Loss of Invertibility! -&gt; non-symmetric metric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Quantum Systems in Nuclear and Hadron Physics </a:t>
            </a:r>
            <a:endParaRPr/>
          </a:p>
        </p:txBody>
      </p:sp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Quark-Gluon Plasma and Heavy Quarkonia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Heavy Quark Open-System Framework (Akamatsu, Prog.Part.Nucl.Phys. 123 (2022) 103932)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Spin Dynamics and Polarization (Yang and Yao Phys.Rev.D 110 (2024) 7, 074037)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Bound-State Formation in Heavy-Ion Collisions (Rais, van Hees &amp; Greiner in prep)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Lindblad Formalism for Unstable Particle Decay (Bertlmann et al, Phys.Rev.A 73 (2006) 054101)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Lindbladian Dynamics in Nuclear Reactions and Scattering (</a:t>
            </a:r>
            <a:r>
              <a:rPr lang="en"/>
              <a:t>Diaz-Torres, Phys.Rev.C 81 (2010) 041603</a:t>
            </a:r>
            <a:r>
              <a:rPr lang="en"/>
              <a:t>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Finslerian Geometry</a:t>
            </a:r>
            <a:endParaRPr/>
          </a:p>
        </p:txBody>
      </p:sp>
      <p:pic>
        <p:nvPicPr>
          <p:cNvPr id="95" name="Google Shape;9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2075" y="1424375"/>
            <a:ext cx="1838325" cy="78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72497" y="3330675"/>
            <a:ext cx="3067028" cy="838922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7"/>
          <p:cNvSpPr txBox="1"/>
          <p:nvPr/>
        </p:nvSpPr>
        <p:spPr>
          <a:xfrm>
            <a:off x="2444650" y="3124950"/>
            <a:ext cx="2698800" cy="3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Riemannian Geometry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98" name="Google Shape;98;p17"/>
          <p:cNvSpPr txBox="1"/>
          <p:nvPr/>
        </p:nvSpPr>
        <p:spPr>
          <a:xfrm>
            <a:off x="837325" y="2511950"/>
            <a:ext cx="52068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Relaxes the symmetric and invertible properties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99" name="Google Shape;99;p17"/>
          <p:cNvSpPr/>
          <p:nvPr/>
        </p:nvSpPr>
        <p:spPr>
          <a:xfrm>
            <a:off x="4366000" y="1637250"/>
            <a:ext cx="306600" cy="3588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0" name="Google Shape;100;p17"/>
          <p:cNvCxnSpPr>
            <a:stCxn id="99" idx="7"/>
          </p:cNvCxnSpPr>
          <p:nvPr/>
        </p:nvCxnSpPr>
        <p:spPr>
          <a:xfrm flipH="1" rot="10800000">
            <a:off x="4627699" y="1427895"/>
            <a:ext cx="291600" cy="261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1" name="Google Shape;101;p17"/>
          <p:cNvSpPr txBox="1"/>
          <p:nvPr/>
        </p:nvSpPr>
        <p:spPr>
          <a:xfrm>
            <a:off x="4717375" y="1017725"/>
            <a:ext cx="1727100" cy="2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Finsler metric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02" name="Google Shape;102;p17"/>
          <p:cNvSpPr txBox="1"/>
          <p:nvPr/>
        </p:nvSpPr>
        <p:spPr>
          <a:xfrm>
            <a:off x="6339675" y="1869000"/>
            <a:ext cx="2355000" cy="14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Some </a:t>
            </a:r>
            <a:r>
              <a:rPr lang="en" sz="1800">
                <a:solidFill>
                  <a:schemeClr val="dk2"/>
                </a:solidFill>
              </a:rPr>
              <a:t>important</a:t>
            </a:r>
            <a:r>
              <a:rPr lang="en" sz="1800">
                <a:solidFill>
                  <a:schemeClr val="dk2"/>
                </a:solidFill>
              </a:rPr>
              <a:t> properties: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 sz="1800">
                <a:solidFill>
                  <a:schemeClr val="dk2"/>
                </a:solidFill>
              </a:rPr>
              <a:t>Positive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" sz="1800">
                <a:solidFill>
                  <a:schemeClr val="dk2"/>
                </a:solidFill>
              </a:rPr>
              <a:t>Homogeneous</a:t>
            </a:r>
            <a:r>
              <a:rPr lang="en" sz="1800">
                <a:solidFill>
                  <a:schemeClr val="dk2"/>
                </a:solidFill>
              </a:rPr>
              <a:t> of order one wrt 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03" name="Google Shape;10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51550" y="3051624"/>
            <a:ext cx="206000" cy="297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7"/>
          <p:cNvSpPr/>
          <p:nvPr/>
        </p:nvSpPr>
        <p:spPr>
          <a:xfrm>
            <a:off x="6347150" y="1876475"/>
            <a:ext cx="2485200" cy="1517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Zermelo’s Navigation Problem - Randers Metric</a:t>
            </a:r>
            <a:endParaRPr/>
          </a:p>
        </p:txBody>
      </p:sp>
      <p:pic>
        <p:nvPicPr>
          <p:cNvPr id="110" name="Google Shape;11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163" y="1117788"/>
            <a:ext cx="5448300" cy="254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4175" y="4052575"/>
            <a:ext cx="5270683" cy="102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8"/>
          <p:cNvSpPr txBox="1"/>
          <p:nvPr/>
        </p:nvSpPr>
        <p:spPr>
          <a:xfrm>
            <a:off x="254175" y="3721925"/>
            <a:ext cx="1861500" cy="2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Randers Metric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13" name="Google Shape;11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82938" y="2740075"/>
            <a:ext cx="1943100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8"/>
          <p:cNvSpPr txBox="1"/>
          <p:nvPr/>
        </p:nvSpPr>
        <p:spPr>
          <a:xfrm>
            <a:off x="6414425" y="2325050"/>
            <a:ext cx="1861500" cy="4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Kropina Metric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5" name="Google Shape;115;p18"/>
          <p:cNvSpPr txBox="1"/>
          <p:nvPr/>
        </p:nvSpPr>
        <p:spPr>
          <a:xfrm>
            <a:off x="6735000" y="3712500"/>
            <a:ext cx="18450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When v = w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Pontryagin’s Maximum Principle (PMP) / Optimal Control Theory</a:t>
            </a:r>
            <a:endParaRPr/>
          </a:p>
        </p:txBody>
      </p:sp>
      <p:pic>
        <p:nvPicPr>
          <p:cNvPr id="121" name="Google Shape;12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0425" y="2186850"/>
            <a:ext cx="4286250" cy="6572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9"/>
          <p:cNvSpPr txBox="1"/>
          <p:nvPr/>
        </p:nvSpPr>
        <p:spPr>
          <a:xfrm>
            <a:off x="1390550" y="1749400"/>
            <a:ext cx="2265300" cy="4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Hamiltonian</a:t>
            </a:r>
            <a:endParaRPr sz="1800">
              <a:solidFill>
                <a:srgbClr val="0000FF"/>
              </a:solidFill>
            </a:endParaRPr>
          </a:p>
        </p:txBody>
      </p:sp>
      <p:cxnSp>
        <p:nvCxnSpPr>
          <p:cNvPr id="123" name="Google Shape;123;p19"/>
          <p:cNvCxnSpPr/>
          <p:nvPr/>
        </p:nvCxnSpPr>
        <p:spPr>
          <a:xfrm rot="10800000">
            <a:off x="2265125" y="2123125"/>
            <a:ext cx="37500" cy="20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4" name="Google Shape;124;p19"/>
          <p:cNvSpPr txBox="1"/>
          <p:nvPr/>
        </p:nvSpPr>
        <p:spPr>
          <a:xfrm>
            <a:off x="3053125" y="3292325"/>
            <a:ext cx="2643600" cy="4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Control equations (Linbladian equations)</a:t>
            </a:r>
            <a:endParaRPr sz="1800">
              <a:solidFill>
                <a:srgbClr val="0000FF"/>
              </a:solidFill>
            </a:endParaRPr>
          </a:p>
        </p:txBody>
      </p:sp>
      <p:cxnSp>
        <p:nvCxnSpPr>
          <p:cNvPr id="125" name="Google Shape;125;p19"/>
          <p:cNvCxnSpPr/>
          <p:nvPr/>
        </p:nvCxnSpPr>
        <p:spPr>
          <a:xfrm flipH="1">
            <a:off x="3969725" y="2646500"/>
            <a:ext cx="15000" cy="69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6" name="Google Shape;126;p19"/>
          <p:cNvCxnSpPr/>
          <p:nvPr/>
        </p:nvCxnSpPr>
        <p:spPr>
          <a:xfrm flipH="1" rot="10800000">
            <a:off x="5315450" y="2227900"/>
            <a:ext cx="516000" cy="8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7" name="Google Shape;127;p19"/>
          <p:cNvSpPr txBox="1"/>
          <p:nvPr/>
        </p:nvSpPr>
        <p:spPr>
          <a:xfrm>
            <a:off x="5814625" y="1809125"/>
            <a:ext cx="2265300" cy="4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Cost function (e.g. time, distance, etc)</a:t>
            </a:r>
            <a:endParaRPr sz="1800">
              <a:solidFill>
                <a:srgbClr val="0000FF"/>
              </a:solidFill>
            </a:endParaRPr>
          </a:p>
        </p:txBody>
      </p:sp>
      <p:cxnSp>
        <p:nvCxnSpPr>
          <p:cNvPr id="128" name="Google Shape;128;p19"/>
          <p:cNvCxnSpPr/>
          <p:nvPr/>
        </p:nvCxnSpPr>
        <p:spPr>
          <a:xfrm flipH="1">
            <a:off x="2160550" y="2646500"/>
            <a:ext cx="97200" cy="1211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9" name="Google Shape;129;p19"/>
          <p:cNvSpPr txBox="1"/>
          <p:nvPr/>
        </p:nvSpPr>
        <p:spPr>
          <a:xfrm>
            <a:off x="1080275" y="3895000"/>
            <a:ext cx="2407200" cy="6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Minimising the Hamiltonian</a:t>
            </a:r>
            <a:endParaRPr sz="1800">
              <a:solidFill>
                <a:srgbClr val="FF0000"/>
              </a:solidFill>
            </a:endParaRPr>
          </a:p>
        </p:txBody>
      </p:sp>
      <p:cxnSp>
        <p:nvCxnSpPr>
          <p:cNvPr id="130" name="Google Shape;130;p19"/>
          <p:cNvCxnSpPr/>
          <p:nvPr/>
        </p:nvCxnSpPr>
        <p:spPr>
          <a:xfrm flipH="1" rot="10800000">
            <a:off x="4605225" y="1981225"/>
            <a:ext cx="30000" cy="44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1" name="Google Shape;131;p19"/>
          <p:cNvSpPr txBox="1"/>
          <p:nvPr/>
        </p:nvSpPr>
        <p:spPr>
          <a:xfrm>
            <a:off x="4104350" y="1555025"/>
            <a:ext cx="18540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Controls (⍵, γ)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132" name="Google Shape;13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60025" y="3272238"/>
            <a:ext cx="1409700" cy="96202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9"/>
          <p:cNvSpPr txBox="1"/>
          <p:nvPr/>
        </p:nvSpPr>
        <p:spPr>
          <a:xfrm>
            <a:off x="6749925" y="3110025"/>
            <a:ext cx="16299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Finsler Metric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4" name="Google Shape;134;p19"/>
          <p:cNvSpPr/>
          <p:nvPr/>
        </p:nvSpPr>
        <p:spPr>
          <a:xfrm>
            <a:off x="6691025" y="3035275"/>
            <a:ext cx="1824300" cy="1308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5" name="Google Shape;135;p19"/>
          <p:cNvCxnSpPr/>
          <p:nvPr/>
        </p:nvCxnSpPr>
        <p:spPr>
          <a:xfrm flipH="1">
            <a:off x="7513525" y="4111800"/>
            <a:ext cx="336300" cy="50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6" name="Google Shape;136;p19"/>
          <p:cNvSpPr txBox="1"/>
          <p:nvPr/>
        </p:nvSpPr>
        <p:spPr>
          <a:xfrm>
            <a:off x="6638725" y="4493100"/>
            <a:ext cx="12486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Optimal Solutions</a:t>
            </a:r>
            <a:endParaRPr sz="1800">
              <a:solidFill>
                <a:srgbClr val="FF0000"/>
              </a:solidFill>
            </a:endParaRPr>
          </a:p>
        </p:txBody>
      </p:sp>
      <p:cxnSp>
        <p:nvCxnSpPr>
          <p:cNvPr id="137" name="Google Shape;137;p19"/>
          <p:cNvCxnSpPr/>
          <p:nvPr/>
        </p:nvCxnSpPr>
        <p:spPr>
          <a:xfrm flipH="1" rot="10800000">
            <a:off x="7924575" y="2900800"/>
            <a:ext cx="254100" cy="62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8" name="Google Shape;138;p19"/>
          <p:cNvSpPr txBox="1"/>
          <p:nvPr/>
        </p:nvSpPr>
        <p:spPr>
          <a:xfrm>
            <a:off x="7755525" y="2403563"/>
            <a:ext cx="12486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Velocities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800" y="1210475"/>
            <a:ext cx="3604076" cy="3353126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0"/>
          <p:cNvSpPr txBox="1"/>
          <p:nvPr/>
        </p:nvSpPr>
        <p:spPr>
          <a:xfrm>
            <a:off x="418625" y="4636725"/>
            <a:ext cx="5749200" cy="29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Visualisation of a depolarising process with 1D rotation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5" name="Google Shape;14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 Study: Time-Optimal Depolarising Process with 1D Rotation</a:t>
            </a:r>
            <a:endParaRPr/>
          </a:p>
        </p:txBody>
      </p:sp>
      <p:pic>
        <p:nvPicPr>
          <p:cNvPr id="146" name="Google Shape;14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94950" y="2351350"/>
            <a:ext cx="3028950" cy="942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7" name="Google Shape;147;p20"/>
          <p:cNvCxnSpPr>
            <a:endCxn id="148" idx="0"/>
          </p:cNvCxnSpPr>
          <p:nvPr/>
        </p:nvCxnSpPr>
        <p:spPr>
          <a:xfrm flipH="1">
            <a:off x="7817775" y="3042775"/>
            <a:ext cx="510600" cy="740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8" name="Google Shape;148;p20"/>
          <p:cNvSpPr txBox="1"/>
          <p:nvPr/>
        </p:nvSpPr>
        <p:spPr>
          <a:xfrm>
            <a:off x="6803175" y="3782875"/>
            <a:ext cx="2029200" cy="7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Cost function to optimise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9" name="Google Shape;149;p20"/>
          <p:cNvSpPr/>
          <p:nvPr/>
        </p:nvSpPr>
        <p:spPr>
          <a:xfrm>
            <a:off x="6802500" y="2902500"/>
            <a:ext cx="1395000" cy="375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0"/>
          <p:cNvSpPr txBox="1"/>
          <p:nvPr/>
        </p:nvSpPr>
        <p:spPr>
          <a:xfrm>
            <a:off x="5632500" y="3825000"/>
            <a:ext cx="12675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dr (radial change)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51" name="Google Shape;151;p20"/>
          <p:cNvCxnSpPr>
            <a:endCxn id="150" idx="0"/>
          </p:cNvCxnSpPr>
          <p:nvPr/>
        </p:nvCxnSpPr>
        <p:spPr>
          <a:xfrm flipH="1">
            <a:off x="6266250" y="3277500"/>
            <a:ext cx="581100" cy="54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Advantages of Geometric Complexity</a:t>
            </a:r>
            <a:endParaRPr/>
          </a:p>
        </p:txBody>
      </p:sp>
      <p:pic>
        <p:nvPicPr>
          <p:cNvPr id="157" name="Google Shape;15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575" y="1017713"/>
            <a:ext cx="3827449" cy="2022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65981" y="917612"/>
            <a:ext cx="3827446" cy="1934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06424" y="3159749"/>
            <a:ext cx="3253848" cy="1830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1"/>
          <p:cNvSpPr txBox="1"/>
          <p:nvPr/>
        </p:nvSpPr>
        <p:spPr>
          <a:xfrm>
            <a:off x="740125" y="3040409"/>
            <a:ext cx="2452200" cy="6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Circuit Complexity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From Geodesics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61" name="Google Shape;161;p21"/>
          <p:cNvSpPr txBox="1"/>
          <p:nvPr/>
        </p:nvSpPr>
        <p:spPr>
          <a:xfrm>
            <a:off x="4485425" y="2770950"/>
            <a:ext cx="3708000" cy="3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Geodesics &lt;-&gt; Optimal Solutions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62" name="Google Shape;162;p21"/>
          <p:cNvSpPr txBox="1"/>
          <p:nvPr/>
        </p:nvSpPr>
        <p:spPr>
          <a:xfrm>
            <a:off x="6272425" y="3909725"/>
            <a:ext cx="1713600" cy="9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Physics from Geometrical Properties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