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66" r:id="rId3"/>
    <p:sldId id="276" r:id="rId4"/>
    <p:sldId id="307" r:id="rId5"/>
    <p:sldId id="313" r:id="rId6"/>
    <p:sldId id="339" r:id="rId7"/>
    <p:sldId id="352" r:id="rId8"/>
    <p:sldId id="351" r:id="rId9"/>
    <p:sldId id="356" r:id="rId10"/>
    <p:sldId id="336" r:id="rId11"/>
    <p:sldId id="269" r:id="rId12"/>
    <p:sldId id="362" r:id="rId13"/>
    <p:sldId id="348" r:id="rId14"/>
    <p:sldId id="327" r:id="rId15"/>
    <p:sldId id="328" r:id="rId16"/>
    <p:sldId id="344" r:id="rId17"/>
    <p:sldId id="291" r:id="rId18"/>
    <p:sldId id="316" r:id="rId19"/>
    <p:sldId id="363" r:id="rId20"/>
    <p:sldId id="364" r:id="rId21"/>
    <p:sldId id="324" r:id="rId22"/>
    <p:sldId id="353" r:id="rId23"/>
    <p:sldId id="355" r:id="rId24"/>
    <p:sldId id="34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77" d="100"/>
          <a:sy n="77" d="100"/>
        </p:scale>
        <p:origin x="91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A1570-DF6C-4841-BAA4-78E09C5C13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AECD8-F94E-4661-94AA-E72C8EF80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03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Such a various curves are characterized by the radial wave function used in one-loop integral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389C5-8A62-4272-98BA-E3E37EAEC03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5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Input for 1S: \</a:t>
            </a:r>
            <a:r>
              <a:rPr lang="en-US" dirty="0" err="1"/>
              <a:t>eta_c</a:t>
            </a:r>
            <a:r>
              <a:rPr lang="en-US" dirty="0"/>
              <a:t> = 2984 MeV, \upsilon = 9399 MeV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5389C5-8A62-4272-98BA-E3E37EAEC0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140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C3BFE-E221-E78E-9AB1-3FFEDCCC1C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06D20-D0DC-2DE2-7D50-FD435BECD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37B6C-1AD0-D35E-2AA0-BE4B36725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48E5B-AC71-462F-BBF6-CDC18174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23C69-A4D4-4808-7C9D-E98F36AAC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24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890A6-114E-3536-FF7F-66DE9E945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DE36F8-FAF9-8B28-0DDF-7D63DF55A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EF541-9B82-59AC-F542-FC1B10BE1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F4110-62B3-EDC3-9177-8C4B5B330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04E38-2DF0-CC0E-0628-F62A9F5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01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10CDDF-CF10-EB60-039E-1DB3468924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E95BB2-5D45-743B-ECF8-347877B42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61A2-7AFF-89BA-C245-BF89031B3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ACB35-54A8-D874-1770-F7B9C9325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49469-C808-AFEF-8842-5428918DE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3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ED9F3-DD37-4B4B-B52F-6ABE0E7F8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9025D-4207-0C96-6560-65F042BA1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3EC4C-01CC-BDF8-BEC7-744D19D6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459BE-E4A8-08BD-422A-F0DF46CBB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D4AA2-AD4D-4327-D965-61D7DF1A3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07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896CF-0C3E-5B5B-7B91-F8BFBC39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CD6C9-7A30-A988-828C-0334BA3A9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66E44-EDB1-7654-28AE-F21877CD2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DFB3A-27CE-6E83-7ED2-E5F8AF2F4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FB44F-A2B8-5717-2EBD-4FB8A2DFD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57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4E60-E285-2350-B295-6F1063E5C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AD0D2-261D-6D27-76BF-448F8A687B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992748-839B-B97E-5285-193B1AD4EE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44D635-3C40-C7CF-04EE-A37A293DC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4ABA7-5C2D-BCF1-5CD0-A82FB46D6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BE6BCB-11A7-CE04-DA08-A7941062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5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3E961-547A-0544-DCA1-D66B75EBF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9A5B8-81E3-87AB-F6F5-FBC60ED58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5F3D10-DA51-6CA6-71F8-B7B11EE733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89EA6B-1A93-0CBF-5F72-1F5B3591EA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F1A1-D5AA-0BEC-DD27-DC3D8E35B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E2A1C2-D539-F0F4-CF2E-9A5133A53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37F4D4-41F6-331A-ACC8-8748FBCC2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E44500-632F-184F-337E-CC7344E13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8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2B4E5-1D11-8ABD-7431-EA64FFF28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57B36-C1D0-ED9A-BD92-7382234B9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D1DCE2-A941-D478-B6EA-4F3A882C2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619D9-F307-4BE9-5B4D-DB4DC7B5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6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B22165-7E91-4A1A-443E-62BC3694B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ABE0BF-5F80-7D60-3106-2AE3D915D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306EC-CDBC-2B86-AC6E-9C15BC22A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03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3A5B8-40DD-70BB-F665-14D594EDA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F389D-458F-38EE-752F-F950903AC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01FAF-D753-0803-6A27-CF92246B60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0A111-B376-82BF-479C-6E62B9431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226B9B-30C3-8110-F15F-F6356746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40062-458D-4D00-4174-EE3499B34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23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3BAC9-26AB-DFF5-48FC-679DFDF4E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58A353-5A88-3457-C8BD-F2008A37B6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0FCCF6-1D23-F562-F779-1B2487610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9777E-9E91-A65E-AC43-F389D6B8A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6F823A-9CB9-184D-805C-7DA4972B9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22CEC5-4B00-E103-468E-309B500B5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3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A57882-1874-282D-B166-58CFC28E8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EC751-5C47-4FC7-C529-95A325BC2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3F8DC-95B7-D321-DA4A-50951DD49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39A604-6475-4F69-B924-15A9E0F3D01C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15054-C9CE-AE3C-A9B7-7A305E0B3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7F41D-8D51-6944-2022-827F0053C0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9E357D-001B-43CE-8271-A6C0D8352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6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2.png"/><Relationship Id="rId7" Type="http://schemas.openxmlformats.org/officeDocument/2006/relationships/image" Target="../media/image4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0.png"/><Relationship Id="rId5" Type="http://schemas.openxmlformats.org/officeDocument/2006/relationships/image" Target="../media/image34.png"/><Relationship Id="rId10" Type="http://schemas.openxmlformats.org/officeDocument/2006/relationships/image" Target="../media/image37.png"/><Relationship Id="rId4" Type="http://schemas.openxmlformats.org/officeDocument/2006/relationships/image" Target="../media/image33.pn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7" Type="http://schemas.openxmlformats.org/officeDocument/2006/relationships/image" Target="../media/image41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50.png"/><Relationship Id="rId4" Type="http://schemas.openxmlformats.org/officeDocument/2006/relationships/image" Target="../media/image10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0.png"/><Relationship Id="rId3" Type="http://schemas.openxmlformats.org/officeDocument/2006/relationships/image" Target="../media/image390.png"/><Relationship Id="rId7" Type="http://schemas.openxmlformats.org/officeDocument/2006/relationships/image" Target="../media/image9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3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0.png"/><Relationship Id="rId5" Type="http://schemas.openxmlformats.org/officeDocument/2006/relationships/image" Target="../media/image1010.png"/><Relationship Id="rId4" Type="http://schemas.openxmlformats.org/officeDocument/2006/relationships/image" Target="../media/image4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630.png"/><Relationship Id="rId4" Type="http://schemas.openxmlformats.org/officeDocument/2006/relationships/image" Target="../media/image6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2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88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0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D6D0-86A4-5018-3275-04C14E77DD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0612" y="745026"/>
            <a:ext cx="11270776" cy="182652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800" dirty="0">
                <a:solidFill>
                  <a:schemeClr val="tx1"/>
                </a:solidFill>
              </a:rPr>
              <a:t>Probing the Spectroscopy and Electromagnetic Structure of Heavy Mesons within the Light-Front Quark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96E852-E851-B203-EA88-0ED3B0FB36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1211" y="2903301"/>
            <a:ext cx="4294496" cy="937537"/>
          </a:xfrm>
        </p:spPr>
        <p:txBody>
          <a:bodyPr>
            <a:normAutofit/>
          </a:bodyPr>
          <a:lstStyle/>
          <a:p>
            <a:r>
              <a:rPr lang="en-US" b="1" dirty="0"/>
              <a:t>Muhammad Ridwan</a:t>
            </a:r>
          </a:p>
          <a:p>
            <a:r>
              <a:rPr lang="en-US" sz="2000" u="sng" dirty="0"/>
              <a:t>Young Researcher Session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ADBD8185-78C1-D40F-CDB6-917F18FC9A4C}"/>
              </a:ext>
            </a:extLst>
          </p:cNvPr>
          <p:cNvSpPr txBox="1">
            <a:spLocks/>
          </p:cNvSpPr>
          <p:nvPr/>
        </p:nvSpPr>
        <p:spPr>
          <a:xfrm>
            <a:off x="2184337" y="4033436"/>
            <a:ext cx="8088243" cy="1516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Southeast Asian Workshop on Nuclear and Hadron Physics 2025</a:t>
            </a:r>
          </a:p>
          <a:p>
            <a:r>
              <a:rPr lang="en-US" sz="2200" dirty="0"/>
              <a:t>Universitas Gadjah Mada</a:t>
            </a:r>
          </a:p>
          <a:p>
            <a:r>
              <a:rPr lang="en-US" sz="2200" dirty="0"/>
              <a:t>Tuesday, 19</a:t>
            </a:r>
            <a:r>
              <a:rPr lang="en-US" sz="2200" baseline="30000" dirty="0"/>
              <a:t>th</a:t>
            </a:r>
            <a:r>
              <a:rPr lang="en-US" sz="2200" dirty="0"/>
              <a:t> August 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46EF2D-6E24-FE03-F13F-F149AA87A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5429" y="5689210"/>
            <a:ext cx="3041177" cy="887010"/>
          </a:xfrm>
          <a:prstGeom prst="rect">
            <a:avLst/>
          </a:prstGeom>
        </p:spPr>
      </p:pic>
      <p:pic>
        <p:nvPicPr>
          <p:cNvPr id="4" name="Picture 2" descr="JAEA's logo | Japan Atomic Energy Agency">
            <a:extLst>
              <a:ext uri="{FF2B5EF4-FFF2-40B4-BE49-F238E27FC236}">
                <a16:creationId xmlns:a16="http://schemas.microsoft.com/office/drawing/2014/main" id="{C2C15698-0DAB-CC67-3961-9389E0FA6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37" y="5295900"/>
            <a:ext cx="28575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686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0DD35C88-4355-FC5C-9DA3-5AA5E2FEAB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9202" y="396949"/>
                <a:ext cx="7091415" cy="50163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700" dirty="0"/>
                  <a:t>The lowest Feynman diagram </a:t>
                </a:r>
                <a14:m>
                  <m:oMath xmlns:m="http://schemas.openxmlformats.org/officeDocument/2006/math">
                    <m:r>
                      <a:rPr lang="en-US" sz="2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𝒱</m:t>
                    </m:r>
                    <m:d>
                      <m:dPr>
                        <m:ctrlPr>
                          <a:rPr lang="en-US" sz="27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70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sz="270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  <m:d>
                      <m:dPr>
                        <m:ctrlPr>
                          <a:rPr lang="en-US" sz="27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7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70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270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sz="270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2700" dirty="0"/>
              </a:p>
            </p:txBody>
          </p:sp>
        </mc:Choice>
        <mc:Fallback xmlns="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0DD35C88-4355-FC5C-9DA3-5AA5E2FEAB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202" y="396949"/>
                <a:ext cx="7091415" cy="501633"/>
              </a:xfrm>
              <a:prstGeom prst="rect">
                <a:avLst/>
              </a:prstGeom>
              <a:blipFill>
                <a:blip r:embed="rId2"/>
                <a:stretch>
                  <a:fillRect l="-1462" t="-18293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8F104056-33D4-05A7-4407-64E4CCCE7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27" y="898138"/>
            <a:ext cx="6419109" cy="28685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BFC63E-4C2B-CC3C-BE0F-6BFFD9CD9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291" y="3766711"/>
            <a:ext cx="6154180" cy="5016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977049-F71C-9BF7-68E8-47B5F9130D3A}"/>
              </a:ext>
            </a:extLst>
          </p:cNvPr>
          <p:cNvSpPr txBox="1"/>
          <p:nvPr/>
        </p:nvSpPr>
        <p:spPr>
          <a:xfrm>
            <a:off x="2429529" y="4241054"/>
            <a:ext cx="1181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quark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A82343-102E-958B-FCE6-11E5A5492656}"/>
              </a:ext>
            </a:extLst>
          </p:cNvPr>
          <p:cNvSpPr txBox="1"/>
          <p:nvPr/>
        </p:nvSpPr>
        <p:spPr>
          <a:xfrm>
            <a:off x="4366482" y="4224100"/>
            <a:ext cx="1938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anti-quark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3BD073-C646-B71B-3442-C4C07CF53D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291" y="5508611"/>
            <a:ext cx="6040152" cy="7550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C6E2881A-9A50-37A5-5700-442C3E5DB5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815" y="4903088"/>
                <a:ext cx="7091415" cy="501633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700" dirty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7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7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7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700" i="1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7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700" dirty="0"/>
                  <a:t> is the one-loop integral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C6E2881A-9A50-37A5-5700-442C3E5DB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815" y="4903088"/>
                <a:ext cx="7091415" cy="501633"/>
              </a:xfrm>
              <a:prstGeom prst="rect">
                <a:avLst/>
              </a:prstGeom>
              <a:blipFill>
                <a:blip r:embed="rId6"/>
                <a:stretch>
                  <a:fillRect l="-1634" t="-18072" b="-24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9FB0E26-2CFD-0C35-58C9-F36664C631BD}"/>
              </a:ext>
            </a:extLst>
          </p:cNvPr>
          <p:cNvCxnSpPr>
            <a:cxnSpLocks/>
          </p:cNvCxnSpPr>
          <p:nvPr/>
        </p:nvCxnSpPr>
        <p:spPr>
          <a:xfrm>
            <a:off x="7359443" y="449266"/>
            <a:ext cx="0" cy="608426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68FA89-C248-6FDF-E060-095BFAAD5852}"/>
              </a:ext>
            </a:extLst>
          </p:cNvPr>
          <p:cNvCxnSpPr>
            <a:cxnSpLocks/>
          </p:cNvCxnSpPr>
          <p:nvPr/>
        </p:nvCxnSpPr>
        <p:spPr>
          <a:xfrm>
            <a:off x="7438103" y="449266"/>
            <a:ext cx="0" cy="608426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2A8A4423-2287-6045-1414-C5883B4F48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05544" y="968362"/>
                <a:ext cx="3431458" cy="966579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700" dirty="0"/>
                  <a:t>Coupling constant,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7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7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𝑔</m:t>
                            </m:r>
                          </m:e>
                          <m:sub>
                            <m:r>
                              <a:rPr lang="en-US" sz="2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𝒱𝒫</m:t>
                            </m:r>
                          </m:sub>
                        </m:sSub>
                        <m:r>
                          <a:rPr lang="en-US" sz="2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=</m:t>
                        </m:r>
                        <m:r>
                          <a:rPr lang="en-US" sz="27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</m:e>
                      <m:sub>
                        <m:r>
                          <a:rPr lang="en-US" sz="2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𝒱𝒫</m:t>
                        </m:r>
                      </m:sub>
                    </m:sSub>
                    <m:r>
                      <a:rPr lang="en-US" sz="2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(0)</m:t>
                    </m:r>
                  </m:oMath>
                </a14:m>
                <a:r>
                  <a:rPr lang="en-US" sz="2700" dirty="0"/>
                  <a:t> </a:t>
                </a: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2A8A4423-2287-6045-1414-C5883B4F48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5544" y="968362"/>
                <a:ext cx="3431458" cy="966579"/>
              </a:xfrm>
              <a:prstGeom prst="rect">
                <a:avLst/>
              </a:prstGeom>
              <a:blipFill>
                <a:blip r:embed="rId7"/>
                <a:stretch>
                  <a:fillRect l="-3020" t="-9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A9C5A04-2919-5D76-A8AA-DEB3E5DC3880}"/>
              </a:ext>
            </a:extLst>
          </p:cNvPr>
          <p:cNvSpPr txBox="1">
            <a:spLocks/>
          </p:cNvSpPr>
          <p:nvPr/>
        </p:nvSpPr>
        <p:spPr>
          <a:xfrm>
            <a:off x="7680149" y="2132480"/>
            <a:ext cx="4576913" cy="5715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/>
              <a:t>Decay width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ED33415-389B-B77E-1C2E-F981C2A67B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4784" y="2703980"/>
            <a:ext cx="3805511" cy="6008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7081EE7-DE13-2524-AF44-DAC0CB4F2E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32433" y="3856790"/>
            <a:ext cx="2140594" cy="753172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CCD01B4-818D-37D9-18BF-21DBA6F31210}"/>
              </a:ext>
            </a:extLst>
          </p:cNvPr>
          <p:cNvSpPr txBox="1">
            <a:spLocks/>
          </p:cNvSpPr>
          <p:nvPr/>
        </p:nvSpPr>
        <p:spPr>
          <a:xfrm>
            <a:off x="7781618" y="3466962"/>
            <a:ext cx="4576913" cy="5715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/>
              <a:t>where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91C68-7F6F-A79E-782E-CE61F0824802}"/>
              </a:ext>
            </a:extLst>
          </p:cNvPr>
          <p:cNvSpPr/>
          <p:nvPr/>
        </p:nvSpPr>
        <p:spPr>
          <a:xfrm>
            <a:off x="5306251" y="5640662"/>
            <a:ext cx="1238696" cy="49091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5A8E46-7999-25BD-669F-3B9E6924AB5B}"/>
              </a:ext>
            </a:extLst>
          </p:cNvPr>
          <p:cNvSpPr txBox="1"/>
          <p:nvPr/>
        </p:nvSpPr>
        <p:spPr>
          <a:xfrm>
            <a:off x="5276758" y="6131581"/>
            <a:ext cx="137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operator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FA3ACF8-F5F1-534E-72A8-01F0EC1E81AB}"/>
              </a:ext>
            </a:extLst>
          </p:cNvPr>
          <p:cNvSpPr txBox="1">
            <a:spLocks/>
          </p:cNvSpPr>
          <p:nvPr/>
        </p:nvSpPr>
        <p:spPr>
          <a:xfrm>
            <a:off x="7628874" y="4609962"/>
            <a:ext cx="4576913" cy="5715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/>
              <a:t>Branching ratio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5089C1-8F17-C5FF-5004-5B2D50B3F1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76558" y="5037065"/>
            <a:ext cx="3430320" cy="82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060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96628D-08C5-4507-D23E-E453FD84B7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3791" y="243601"/>
                <a:ext cx="7118299" cy="479667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700" dirty="0"/>
                  <a:t>Coupling constant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𝒱𝒫</m:t>
                        </m:r>
                      </m:sub>
                    </m:sSub>
                  </m:oMath>
                </a14:m>
                <a:r>
                  <a:rPr lang="en-US" sz="2700" dirty="0"/>
                  <a:t>): good vs transverse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96628D-08C5-4507-D23E-E453FD84B7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3791" y="243601"/>
                <a:ext cx="7118299" cy="479667"/>
              </a:xfrm>
              <a:blipFill>
                <a:blip r:embed="rId2"/>
                <a:stretch>
                  <a:fillRect l="-1370" t="-17722" b="-316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493C2DDB-18AD-4321-8D88-16814B315B8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48643" y="820412"/>
              <a:ext cx="4970893" cy="27708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2056">
                      <a:extLst>
                        <a:ext uri="{9D8B030D-6E8A-4147-A177-3AD203B41FA5}">
                          <a16:colId xmlns:a16="http://schemas.microsoft.com/office/drawing/2014/main" val="4277209409"/>
                        </a:ext>
                      </a:extLst>
                    </a:gridCol>
                    <a:gridCol w="2838837">
                      <a:extLst>
                        <a:ext uri="{9D8B030D-6E8A-4147-A177-3AD203B41FA5}">
                          <a16:colId xmlns:a16="http://schemas.microsoft.com/office/drawing/2014/main" val="4067592327"/>
                        </a:ext>
                      </a:extLst>
                    </a:gridCol>
                  </a:tblGrid>
                  <a:tr h="3958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Charmonia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𝓥𝓟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(GeV^-1)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61992084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0.74523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en-US" sz="18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4105867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0.74523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𝐿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44027996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0.71341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en-US" sz="18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01114267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0.71341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𝐿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87241821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0.68771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en-US" sz="18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50026328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0.68771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𝐿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806489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493C2DDB-18AD-4321-8D88-16814B315B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3915396"/>
                  </p:ext>
                </p:extLst>
              </p:nvPr>
            </p:nvGraphicFramePr>
            <p:xfrm>
              <a:off x="948643" y="820412"/>
              <a:ext cx="4970893" cy="27708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2056">
                      <a:extLst>
                        <a:ext uri="{9D8B030D-6E8A-4147-A177-3AD203B41FA5}">
                          <a16:colId xmlns:a16="http://schemas.microsoft.com/office/drawing/2014/main" val="4277209409"/>
                        </a:ext>
                      </a:extLst>
                    </a:gridCol>
                    <a:gridCol w="2838837">
                      <a:extLst>
                        <a:ext uri="{9D8B030D-6E8A-4147-A177-3AD203B41FA5}">
                          <a16:colId xmlns:a16="http://schemas.microsoft.com/office/drawing/2014/main" val="4067592327"/>
                        </a:ext>
                      </a:extLst>
                    </a:gridCol>
                  </a:tblGrid>
                  <a:tr h="3958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Charmonia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5161" t="-6154" r="-428" b="-61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61992084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6" t="-53077" r="-134000" b="-20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5161" t="-106154" r="-428" b="-51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4105867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5161" t="-206154" r="-428" b="-41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4027996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6" t="-151908" r="-134000" b="-10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5161" t="-301515" r="-428" b="-3121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1114267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5161" t="-407692" r="-428" b="-2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7241821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6" t="-253846" r="-134000" b="-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5161" t="-507692" r="-428" b="-1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0026328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5161" t="-607692" r="-428" b="-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064892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775282E4-E687-8874-DE85-37250E5A190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639509" y="820412"/>
              <a:ext cx="4970893" cy="27708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91267">
                      <a:extLst>
                        <a:ext uri="{9D8B030D-6E8A-4147-A177-3AD203B41FA5}">
                          <a16:colId xmlns:a16="http://schemas.microsoft.com/office/drawing/2014/main" val="4277209409"/>
                        </a:ext>
                      </a:extLst>
                    </a:gridCol>
                    <a:gridCol w="2979626">
                      <a:extLst>
                        <a:ext uri="{9D8B030D-6E8A-4147-A177-3AD203B41FA5}">
                          <a16:colId xmlns:a16="http://schemas.microsoft.com/office/drawing/2014/main" val="4067592327"/>
                        </a:ext>
                      </a:extLst>
                    </a:gridCol>
                  </a:tblGrid>
                  <a:tr h="3958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Bottomonia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𝓥𝓟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(GeV^-1)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61992084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Υ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-0.12792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en-US" sz="18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4105867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-0.12792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𝐿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44027996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Υ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-0.12508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en-US" sz="18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01114267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-0.12508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𝐿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87241821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Υ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-0.12265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en-US" sz="18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50026328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-0.12265 [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𝐿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</m:t>
                              </m:r>
                              <m:r>
                                <a:rPr lang="en-US" sz="1800" b="0" i="1" kern="1200" dirty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806489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775282E4-E687-8874-DE85-37250E5A19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2244400"/>
                  </p:ext>
                </p:extLst>
              </p:nvPr>
            </p:nvGraphicFramePr>
            <p:xfrm>
              <a:off x="6639509" y="820412"/>
              <a:ext cx="4970893" cy="27708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91267">
                      <a:extLst>
                        <a:ext uri="{9D8B030D-6E8A-4147-A177-3AD203B41FA5}">
                          <a16:colId xmlns:a16="http://schemas.microsoft.com/office/drawing/2014/main" val="4277209409"/>
                        </a:ext>
                      </a:extLst>
                    </a:gridCol>
                    <a:gridCol w="2979626">
                      <a:extLst>
                        <a:ext uri="{9D8B030D-6E8A-4147-A177-3AD203B41FA5}">
                          <a16:colId xmlns:a16="http://schemas.microsoft.com/office/drawing/2014/main" val="4067592327"/>
                        </a:ext>
                      </a:extLst>
                    </a:gridCol>
                  </a:tblGrid>
                  <a:tr h="3958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Bottomonia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7076" t="-6154" r="-409" b="-61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61992084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6" t="-53077" r="-150153" b="-20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7076" t="-106154" r="-409" b="-51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4105867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7076" t="-206154" r="-409" b="-41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4027996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6" t="-151908" r="-150153" b="-10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7076" t="-301515" r="-409" b="-3121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1114267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7076" t="-407692" r="-409" b="-2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7241821"/>
                      </a:ext>
                    </a:extLst>
                  </a:tr>
                  <a:tr h="395832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6" t="-253846" r="-150153" b="-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7076" t="-507692" r="-409" b="-1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0026328"/>
                      </a:ext>
                    </a:extLst>
                  </a:tr>
                  <a:tr h="395832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7076" t="-607692" r="-409" b="-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064892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20360A89-7FAA-9825-8F54-4067684359C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03046" y="4394175"/>
                <a:ext cx="3553872" cy="830445"/>
              </a:xfrm>
              <a:prstGeom prst="round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=+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give the same result!</a:t>
                </a:r>
                <a:r>
                  <a:rPr lang="en-US" sz="2400" baseline="30000" dirty="0">
                    <a:solidFill>
                      <a:srgbClr val="7030A0"/>
                    </a:solidFill>
                  </a:rPr>
                  <a:t> [5]</a:t>
                </a:r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20360A89-7FAA-9825-8F54-406768435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3046" y="4394175"/>
                <a:ext cx="3553872" cy="830445"/>
              </a:xfrm>
              <a:prstGeom prst="roundRect">
                <a:avLst/>
              </a:prstGeom>
              <a:blipFill>
                <a:blip r:embed="rId5"/>
                <a:stretch>
                  <a:fillRect t="-3546" r="-1361" b="-9929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0481D4FA-FD36-74F2-A10A-5670C39D0D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172" y="3688380"/>
            <a:ext cx="5113336" cy="31241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C5B131EF-56E5-6C31-FE17-25485E30A8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65931" y="4437158"/>
                <a:ext cx="2482104" cy="372240"/>
              </a:xfrm>
              <a:prstGeom prst="roundRect">
                <a:avLst/>
              </a:prstGeom>
              <a:ln w="28575">
                <a:solidFill>
                  <a:srgbClr val="0070C0"/>
                </a:solidFill>
              </a:ln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C5B131EF-56E5-6C31-FE17-25485E30A8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931" y="4437158"/>
                <a:ext cx="2482104" cy="372240"/>
              </a:xfrm>
              <a:prstGeom prst="roundRect">
                <a:avLst/>
              </a:prstGeom>
              <a:blipFill>
                <a:blip r:embed="rId7"/>
                <a:stretch>
                  <a:fillRect b="-13636"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E1176A5-5259-9491-A003-3E10618A8628}"/>
              </a:ext>
            </a:extLst>
          </p:cNvPr>
          <p:cNvSpPr txBox="1">
            <a:spLocks/>
          </p:cNvSpPr>
          <p:nvPr/>
        </p:nvSpPr>
        <p:spPr>
          <a:xfrm>
            <a:off x="6437494" y="6091179"/>
            <a:ext cx="6436889" cy="5232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00" dirty="0">
                <a:solidFill>
                  <a:srgbClr val="7030A0"/>
                </a:solidFill>
                <a:sym typeface="Wingdings" panose="05000000000000000000" pitchFamily="2" charset="2"/>
              </a:rPr>
              <a:t>[5]</a:t>
            </a:r>
            <a:r>
              <a:rPr lang="en-US" sz="2300" dirty="0">
                <a:sym typeface="Wingdings" panose="05000000000000000000" pitchFamily="2" charset="2"/>
              </a:rPr>
              <a:t> </a:t>
            </a:r>
            <a:r>
              <a:rPr lang="en-US" sz="23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Ridwan et al., PRD (2025), 01016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474143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44F74A-EE84-3219-9765-5DF01AF4F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50" y="532170"/>
            <a:ext cx="10079699" cy="28918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EE6C9B-4A4D-B23D-86D0-DFBB3CC04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150" y="3958023"/>
            <a:ext cx="9920900" cy="22638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7BBC8F6A-E022-6CDE-D6B5-E8B6C939E5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32471" y="139776"/>
                <a:ext cx="4127055" cy="4503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𝒱𝒫</m:t>
                        </m:r>
                      </m:sub>
                    </m:sSub>
                  </m:oMath>
                </a14:m>
                <a:r>
                  <a:rPr lang="en-US" sz="2400" dirty="0"/>
                  <a:t> for </a:t>
                </a:r>
                <a:r>
                  <a:rPr lang="en-US" sz="2400" dirty="0" err="1"/>
                  <a:t>charmonia</a:t>
                </a:r>
                <a:r>
                  <a:rPr lang="en-US" sz="2400" dirty="0"/>
                  <a:t> (in GeV^-2)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7BBC8F6A-E022-6CDE-D6B5-E8B6C939E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471" y="139776"/>
                <a:ext cx="4127055" cy="450375"/>
              </a:xfrm>
              <a:prstGeom prst="rect">
                <a:avLst/>
              </a:prstGeom>
              <a:blipFill>
                <a:blip r:embed="rId4"/>
                <a:stretch>
                  <a:fillRect l="-442" t="-17568" r="-1770" b="-25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265DBB76-DD8E-188A-98F6-ECF909C7C06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26124" y="3516275"/>
                <a:ext cx="4339748" cy="4503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𝒱𝒫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for </a:t>
                </a:r>
                <a:r>
                  <a:rPr lang="en-US" dirty="0" err="1"/>
                  <a:t>bottomonia</a:t>
                </a:r>
                <a:r>
                  <a:rPr lang="en-US" dirty="0"/>
                  <a:t> (in GeV^-2)</a:t>
                </a:r>
              </a:p>
              <a:p>
                <a:pPr marL="0" indent="0">
                  <a:buNone/>
                </a:pPr>
                <a:endParaRPr lang="en-US" sz="2500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265DBB76-DD8E-188A-98F6-ECF909C7C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6124" y="3516275"/>
                <a:ext cx="4339748" cy="450375"/>
              </a:xfrm>
              <a:prstGeom prst="rect">
                <a:avLst/>
              </a:prstGeom>
              <a:blipFill>
                <a:blip r:embed="rId5"/>
                <a:stretch>
                  <a:fillRect t="-24324" r="-843" b="-18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87378C5-C628-DE80-D5B7-D6F29FAF02C4}"/>
              </a:ext>
            </a:extLst>
          </p:cNvPr>
          <p:cNvSpPr txBox="1">
            <a:spLocks/>
          </p:cNvSpPr>
          <p:nvPr/>
        </p:nvSpPr>
        <p:spPr>
          <a:xfrm>
            <a:off x="683342" y="6350169"/>
            <a:ext cx="9593719" cy="5078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7030A0"/>
                </a:solidFill>
                <a:sym typeface="Wingdings" panose="05000000000000000000" pitchFamily="2" charset="2"/>
              </a:rPr>
              <a:t>[40]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Li et al., PRD </a:t>
            </a: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98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(2024), 034024; </a:t>
            </a:r>
            <a:r>
              <a:rPr lang="en-US" sz="2000" dirty="0">
                <a:solidFill>
                  <a:srgbClr val="7030A0"/>
                </a:solidFill>
                <a:sym typeface="Wingdings" panose="05000000000000000000" pitchFamily="2" charset="2"/>
              </a:rPr>
              <a:t>[19]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Godfrey &amp; Isgur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PRD </a:t>
            </a: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32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(1985), 189</a:t>
            </a:r>
          </a:p>
          <a:p>
            <a:pPr marL="0" indent="0">
              <a:buNone/>
            </a:pPr>
            <a:endParaRPr lang="en-US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296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B785D09F-26D8-7ED3-A016-7DA0DE68E4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3694" y="198628"/>
                <a:ext cx="7412584" cy="4503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700" b="0" i="0" dirty="0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2700" dirty="0"/>
                  <a:t> and Br in </a:t>
                </a:r>
                <a14:m>
                  <m:oMath xmlns:m="http://schemas.openxmlformats.org/officeDocument/2006/math">
                    <m:r>
                      <a:rPr lang="en-US" sz="2700" b="0" i="1" smtClean="0">
                        <a:latin typeface="Cambria Math" panose="02040503050406030204" pitchFamily="18" charset="0"/>
                      </a:rPr>
                      <m:t>𝑐𝑐</m:t>
                    </m:r>
                  </m:oMath>
                </a14:m>
                <a:r>
                  <a:rPr lang="en-US" sz="2700" dirty="0"/>
                  <a:t> and </a:t>
                </a:r>
                <a14:m>
                  <m:oMath xmlns:m="http://schemas.openxmlformats.org/officeDocument/2006/math">
                    <m:r>
                      <a:rPr lang="en-US" sz="2700" b="0" i="1" smtClean="0">
                        <a:latin typeface="Cambria Math" panose="02040503050406030204" pitchFamily="18" charset="0"/>
                      </a:rPr>
                      <m:t>𝑏𝑏</m:t>
                    </m:r>
                  </m:oMath>
                </a14:m>
                <a:endParaRPr lang="en-US" sz="270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B785D09F-26D8-7ED3-A016-7DA0DE68E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94" y="198628"/>
                <a:ext cx="7412584" cy="450375"/>
              </a:xfrm>
              <a:prstGeom prst="rect">
                <a:avLst/>
              </a:prstGeom>
              <a:blipFill>
                <a:blip r:embed="rId2"/>
                <a:stretch>
                  <a:fillRect t="-27397" b="-34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1336BB2-3E80-AD25-FB32-DA2D60D38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94" y="619507"/>
            <a:ext cx="11524612" cy="6170659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531AF99-F6E9-B550-E68A-D6105D68C5AE}"/>
              </a:ext>
            </a:extLst>
          </p:cNvPr>
          <p:cNvSpPr/>
          <p:nvPr/>
        </p:nvSpPr>
        <p:spPr>
          <a:xfrm>
            <a:off x="2246243" y="738608"/>
            <a:ext cx="1172817" cy="5920764"/>
          </a:xfrm>
          <a:prstGeom prst="roundRect">
            <a:avLst/>
          </a:prstGeom>
          <a:noFill/>
          <a:ln w="28575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EAA8FAB-B443-A117-60E0-4727CD24140F}"/>
              </a:ext>
            </a:extLst>
          </p:cNvPr>
          <p:cNvSpPr/>
          <p:nvPr/>
        </p:nvSpPr>
        <p:spPr>
          <a:xfrm>
            <a:off x="7035708" y="738608"/>
            <a:ext cx="1172817" cy="5920764"/>
          </a:xfrm>
          <a:prstGeom prst="roundRect">
            <a:avLst/>
          </a:prstGeom>
          <a:noFill/>
          <a:ln w="2857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35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B971D410-F5E8-7E66-3852-C3F275DA3F1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51703" y="1506757"/>
                <a:ext cx="3985140" cy="1097295"/>
              </a:xfrm>
              <a:prstGeom prst="roundRect">
                <a:avLst/>
              </a:prstGeom>
              <a:ln w="28575">
                <a:solidFill>
                  <a:srgbClr val="0070C0"/>
                </a:solidFill>
              </a:ln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𝒱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𝑛𝑆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𝒫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3600" b="0" dirty="0">
                  <a:latin typeface="+mn-lt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′)</m:t>
                      </m:r>
                    </m:oMath>
                  </m:oMathPara>
                </a14:m>
                <a:endParaRPr lang="en-US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B971D410-F5E8-7E66-3852-C3F275DA3F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703" y="1506757"/>
                <a:ext cx="3985140" cy="1097295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24A4582-D24C-25C0-39F8-DD115EDD3C2C}"/>
              </a:ext>
            </a:extLst>
          </p:cNvPr>
          <p:cNvSpPr txBox="1">
            <a:spLocks/>
          </p:cNvSpPr>
          <p:nvPr/>
        </p:nvSpPr>
        <p:spPr>
          <a:xfrm>
            <a:off x="5590368" y="3258561"/>
            <a:ext cx="6446956" cy="22155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500" dirty="0"/>
              <a:t> </a:t>
            </a:r>
            <a:r>
              <a:rPr lang="en-US" sz="2700" dirty="0"/>
              <a:t>the </a:t>
            </a:r>
            <a:r>
              <a:rPr lang="en-US" sz="2700" i="1" dirty="0"/>
              <a:t>allowed</a:t>
            </a:r>
            <a:r>
              <a:rPr lang="en-US" sz="2700" dirty="0"/>
              <a:t> transition due to</a:t>
            </a:r>
            <a:r>
              <a:rPr lang="en-US" sz="2700" dirty="0">
                <a:solidFill>
                  <a:srgbClr val="FF0000"/>
                </a:solidFill>
              </a:rPr>
              <a:t> the overlap of the initial and final wave function</a:t>
            </a:r>
            <a:r>
              <a:rPr lang="en-US" sz="2700" dirty="0"/>
              <a:t>.</a:t>
            </a:r>
            <a:endParaRPr lang="en-US" sz="27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642E18-5743-AD24-F9D7-CB34D4609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368" y="4366348"/>
            <a:ext cx="6040152" cy="75501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3F9B374-D51B-6BF4-92BA-08E24550178E}"/>
              </a:ext>
            </a:extLst>
          </p:cNvPr>
          <p:cNvSpPr/>
          <p:nvPr/>
        </p:nvSpPr>
        <p:spPr>
          <a:xfrm>
            <a:off x="8031340" y="4356409"/>
            <a:ext cx="2050026" cy="37750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071F5F-8F66-B6CB-2D03-2AE4C173F7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370" y="295609"/>
            <a:ext cx="5253120" cy="32026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97D9B7-5919-68D8-9AD2-C2436D6EF8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70" y="3562301"/>
            <a:ext cx="5534520" cy="31181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6F50C90-BAEB-B7A0-A07A-A64473610F98}"/>
                  </a:ext>
                </a:extLst>
              </p:cNvPr>
              <p:cNvSpPr txBox="1"/>
              <p:nvPr/>
            </p:nvSpPr>
            <p:spPr>
              <a:xfrm>
                <a:off x="4580172" y="1245147"/>
                <a:ext cx="6257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𝑐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</m:oMath>
                  </m:oMathPara>
                </a14:m>
                <a:endParaRPr lang="en-US" sz="27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6F50C90-BAEB-B7A0-A07A-A64473610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172" y="1245147"/>
                <a:ext cx="625737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1204883-5968-5BF5-8AD0-81F988ED588C}"/>
                  </a:ext>
                </a:extLst>
              </p:cNvPr>
              <p:cNvSpPr txBox="1"/>
              <p:nvPr/>
            </p:nvSpPr>
            <p:spPr>
              <a:xfrm>
                <a:off x="4564100" y="4588657"/>
                <a:ext cx="657883" cy="532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𝑏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sz="27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1204883-5968-5BF5-8AD0-81F988ED58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100" y="4588657"/>
                <a:ext cx="657883" cy="5327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0534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1DB9B1A-E470-F424-254F-8DB8D39C5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76" y="3488634"/>
            <a:ext cx="5426588" cy="31655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8B22E0-34D9-7083-95EA-BFE0BB281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90" y="316327"/>
            <a:ext cx="5328474" cy="31126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4564D845-1C5F-6B60-721F-12810B881B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59825" y="1473968"/>
                <a:ext cx="4011562" cy="1113454"/>
              </a:xfrm>
              <a:prstGeom prst="roundRect">
                <a:avLst/>
              </a:prstGeom>
              <a:ln w="28575">
                <a:solidFill>
                  <a:srgbClr val="0070C0"/>
                </a:solidFill>
              </a:ln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𝒱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𝑛𝑆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𝒫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3600" b="0" dirty="0">
                  <a:latin typeface="+mn-lt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′)</m:t>
                      </m:r>
                    </m:oMath>
                  </m:oMathPara>
                </a14:m>
                <a:endParaRPr lang="en-US" sz="3600" dirty="0"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4564D845-1C5F-6B60-721F-12810B881B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825" y="1473968"/>
                <a:ext cx="4011562" cy="1113454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1DAD2C3-E67D-0345-540D-54548F8DDF02}"/>
                  </a:ext>
                </a:extLst>
              </p:cNvPr>
              <p:cNvSpPr txBox="1"/>
              <p:nvPr/>
            </p:nvSpPr>
            <p:spPr>
              <a:xfrm>
                <a:off x="4691360" y="566819"/>
                <a:ext cx="5814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𝑐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</m:oMath>
                  </m:oMathPara>
                </a14:m>
                <a:endParaRPr lang="en-US" sz="27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1DAD2C3-E67D-0345-540D-54548F8DDF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360" y="566819"/>
                <a:ext cx="581489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FA62AC-014F-108B-8B57-CE883AFE2B82}"/>
                  </a:ext>
                </a:extLst>
              </p:cNvPr>
              <p:cNvSpPr txBox="1"/>
              <p:nvPr/>
            </p:nvSpPr>
            <p:spPr>
              <a:xfrm>
                <a:off x="1309227" y="3748555"/>
                <a:ext cx="522174" cy="532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𝑏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sz="27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FA62AC-014F-108B-8B57-CE883AFE2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227" y="3748555"/>
                <a:ext cx="522174" cy="5327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B56C9D-1574-0C8E-0689-756E40B74EEE}"/>
              </a:ext>
            </a:extLst>
          </p:cNvPr>
          <p:cNvSpPr txBox="1">
            <a:spLocks/>
          </p:cNvSpPr>
          <p:nvPr/>
        </p:nvSpPr>
        <p:spPr>
          <a:xfrm>
            <a:off x="5899058" y="3145402"/>
            <a:ext cx="6292942" cy="21524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700" dirty="0"/>
              <a:t>the </a:t>
            </a:r>
            <a:r>
              <a:rPr lang="en-US" sz="2700" i="1" dirty="0"/>
              <a:t>hindered</a:t>
            </a:r>
            <a:r>
              <a:rPr lang="en-US" sz="2700" dirty="0"/>
              <a:t> transition due to </a:t>
            </a:r>
            <a:r>
              <a:rPr lang="en-US" sz="2700" dirty="0">
                <a:solidFill>
                  <a:srgbClr val="FF0000"/>
                </a:solidFill>
              </a:rPr>
              <a:t>the orthogonality of the wave functions</a:t>
            </a:r>
            <a:r>
              <a:rPr lang="en-US" sz="2700" dirty="0"/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CCCA99-7FFA-2EC4-DF12-F4FA285AEA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9058" y="4261362"/>
            <a:ext cx="6040152" cy="75501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3F84CC-1F07-D95E-8075-193EAE0F73B5}"/>
              </a:ext>
            </a:extLst>
          </p:cNvPr>
          <p:cNvSpPr/>
          <p:nvPr/>
        </p:nvSpPr>
        <p:spPr>
          <a:xfrm>
            <a:off x="8340030" y="4251423"/>
            <a:ext cx="2050026" cy="37750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4549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C768F4-BB33-0D55-4155-D3B1CBE78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974" y="2624593"/>
            <a:ext cx="4702602" cy="328250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49F593-2D4D-993B-AF88-C502B40FC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71" y="1180016"/>
            <a:ext cx="7377471" cy="7694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26577543-5397-7AB5-BC8C-4ACAA0D83F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8671" y="283650"/>
                <a:ext cx="10515600" cy="86717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700" dirty="0"/>
                  <a:t>To see the contribution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2700" dirty="0"/>
                  <a:t> in two frame, we plot the integrands (those inside {…})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sz="270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26577543-5397-7AB5-BC8C-4ACAA0D83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71" y="283650"/>
                <a:ext cx="10515600" cy="867177"/>
              </a:xfrm>
              <a:prstGeom prst="rect">
                <a:avLst/>
              </a:prstGeom>
              <a:blipFill>
                <a:blip r:embed="rId4"/>
                <a:stretch>
                  <a:fillRect l="-986" t="-10563" b="-14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741596BE-9529-D847-15AF-8B3230CDE80A}"/>
              </a:ext>
            </a:extLst>
          </p:cNvPr>
          <p:cNvSpPr/>
          <p:nvPr/>
        </p:nvSpPr>
        <p:spPr>
          <a:xfrm>
            <a:off x="6593538" y="1366700"/>
            <a:ext cx="1110226" cy="39605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586392DB-AFE6-EEE9-F338-C4534CEF2A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91794" y="1358675"/>
                <a:ext cx="3132830" cy="4112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en-US" sz="2500" dirty="0">
                    <a:solidFill>
                      <a:srgbClr val="FF0000"/>
                    </a:solidFill>
                  </a:rPr>
                  <a:t>depends on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500" dirty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500" dirty="0">
                    <a:solidFill>
                      <a:srgbClr val="FF0000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586392DB-AFE6-EEE9-F338-C4534CEF2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1794" y="1358675"/>
                <a:ext cx="3132830" cy="411251"/>
              </a:xfrm>
              <a:prstGeom prst="rect">
                <a:avLst/>
              </a:prstGeom>
              <a:blipFill>
                <a:blip r:embed="rId5"/>
                <a:stretch>
                  <a:fillRect l="-3113" t="-26866" b="-37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FDB0C9D-25B5-EF33-9F21-560344DB6E68}"/>
              </a:ext>
            </a:extLst>
          </p:cNvPr>
          <p:cNvSpPr txBox="1">
            <a:spLocks/>
          </p:cNvSpPr>
          <p:nvPr/>
        </p:nvSpPr>
        <p:spPr>
          <a:xfrm>
            <a:off x="8286926" y="1776126"/>
            <a:ext cx="3542565" cy="4112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5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500" dirty="0">
                <a:sym typeface="Wingdings" panose="05000000000000000000" pitchFamily="2" charset="2"/>
              </a:rPr>
              <a:t>e</a:t>
            </a:r>
            <a:r>
              <a:rPr lang="en-US" sz="2500" dirty="0">
                <a:solidFill>
                  <a:schemeClr val="tx1"/>
                </a:solidFill>
              </a:rPr>
              <a:t>xpect different curve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4E0521B-AFE6-88F4-513A-14170BC3CA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8346" y="2526474"/>
            <a:ext cx="4473845" cy="353162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8A5AB81-50D8-721E-8930-5241DE809526}"/>
              </a:ext>
            </a:extLst>
          </p:cNvPr>
          <p:cNvCxnSpPr>
            <a:cxnSpLocks/>
          </p:cNvCxnSpPr>
          <p:nvPr/>
        </p:nvCxnSpPr>
        <p:spPr>
          <a:xfrm>
            <a:off x="7693825" y="1528166"/>
            <a:ext cx="78649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0551D59-8E0B-2DF7-34FD-5FC298D3ED8A}"/>
              </a:ext>
            </a:extLst>
          </p:cNvPr>
          <p:cNvSpPr txBox="1">
            <a:spLocks/>
          </p:cNvSpPr>
          <p:nvPr/>
        </p:nvSpPr>
        <p:spPr>
          <a:xfrm>
            <a:off x="689898" y="2115223"/>
            <a:ext cx="2734566" cy="4112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500" dirty="0">
                <a:solidFill>
                  <a:schemeClr val="tx1"/>
                </a:solidFill>
              </a:rPr>
              <a:t>However….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599E6DA-918E-B77E-4B02-4ABC1DF71423}"/>
              </a:ext>
            </a:extLst>
          </p:cNvPr>
          <p:cNvSpPr txBox="1">
            <a:spLocks/>
          </p:cNvSpPr>
          <p:nvPr/>
        </p:nvSpPr>
        <p:spPr>
          <a:xfrm>
            <a:off x="4701210" y="4212013"/>
            <a:ext cx="801622" cy="41125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500" dirty="0">
                <a:solidFill>
                  <a:schemeClr val="tx1"/>
                </a:solidFill>
              </a:rPr>
              <a:t>Ours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4BE5D8D-9E30-2126-4CCF-968ABE0BA01A}"/>
              </a:ext>
            </a:extLst>
          </p:cNvPr>
          <p:cNvSpPr txBox="1">
            <a:spLocks/>
          </p:cNvSpPr>
          <p:nvPr/>
        </p:nvSpPr>
        <p:spPr>
          <a:xfrm>
            <a:off x="5969823" y="3781655"/>
            <a:ext cx="613775" cy="4261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500" b="1" dirty="0">
                <a:solidFill>
                  <a:srgbClr val="FF0000"/>
                </a:solidFill>
              </a:rPr>
              <a:t>VS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DE2989A3-73A1-0875-9A0C-BE7C0EAC9E8E}"/>
              </a:ext>
            </a:extLst>
          </p:cNvPr>
          <p:cNvSpPr txBox="1">
            <a:spLocks/>
          </p:cNvSpPr>
          <p:nvPr/>
        </p:nvSpPr>
        <p:spPr>
          <a:xfrm>
            <a:off x="284583" y="6187301"/>
            <a:ext cx="4567635" cy="5232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00" dirty="0">
                <a:solidFill>
                  <a:srgbClr val="7030A0"/>
                </a:solidFill>
                <a:sym typeface="Wingdings" panose="05000000000000000000" pitchFamily="2" charset="2"/>
              </a:rPr>
              <a:t>[1]</a:t>
            </a:r>
            <a:r>
              <a:rPr lang="en-US" sz="2300" dirty="0">
                <a:sym typeface="Wingdings" panose="05000000000000000000" pitchFamily="2" charset="2"/>
              </a:rPr>
              <a:t> </a:t>
            </a:r>
            <a:r>
              <a:rPr lang="en-US" sz="23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Li et al., PRD 98 (2018), 034024</a:t>
            </a:r>
            <a:endParaRPr lang="en-US" sz="2300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BE14859-E374-FC02-0FE7-7D7DBE8B88D4}"/>
              </a:ext>
            </a:extLst>
          </p:cNvPr>
          <p:cNvSpPr txBox="1">
            <a:spLocks/>
          </p:cNvSpPr>
          <p:nvPr/>
        </p:nvSpPr>
        <p:spPr>
          <a:xfrm>
            <a:off x="9477169" y="4845939"/>
            <a:ext cx="1147476" cy="4112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500" dirty="0">
                <a:solidFill>
                  <a:schemeClr val="tx1"/>
                </a:solidFill>
              </a:rPr>
              <a:t>Ref. </a:t>
            </a:r>
            <a:r>
              <a:rPr lang="en-US" sz="2500" dirty="0">
                <a:solidFill>
                  <a:srgbClr val="7030A0"/>
                </a:solidFill>
              </a:rPr>
              <a:t>[1]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537F749-FD06-D6B0-7532-B86901F69ED3}"/>
              </a:ext>
            </a:extLst>
          </p:cNvPr>
          <p:cNvCxnSpPr>
            <a:cxnSpLocks/>
          </p:cNvCxnSpPr>
          <p:nvPr/>
        </p:nvCxnSpPr>
        <p:spPr>
          <a:xfrm flipV="1">
            <a:off x="7960131" y="2958659"/>
            <a:ext cx="441876" cy="2343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EC812061-8BA6-3957-AFB5-25DA15778E85}"/>
              </a:ext>
            </a:extLst>
          </p:cNvPr>
          <p:cNvSpPr txBox="1">
            <a:spLocks/>
          </p:cNvSpPr>
          <p:nvPr/>
        </p:nvSpPr>
        <p:spPr>
          <a:xfrm>
            <a:off x="8837014" y="3796578"/>
            <a:ext cx="783207" cy="411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solidFill>
                  <a:srgbClr val="002060"/>
                </a:solidFill>
              </a:rPr>
              <a:t>good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1DD290B-E9F7-3C18-CEE0-BE7A986C2EF9}"/>
              </a:ext>
            </a:extLst>
          </p:cNvPr>
          <p:cNvCxnSpPr>
            <a:cxnSpLocks/>
          </p:cNvCxnSpPr>
          <p:nvPr/>
        </p:nvCxnSpPr>
        <p:spPr>
          <a:xfrm flipV="1">
            <a:off x="8382450" y="4031475"/>
            <a:ext cx="441876" cy="2343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2A225181-FB43-F298-DF52-226B59805A72}"/>
              </a:ext>
            </a:extLst>
          </p:cNvPr>
          <p:cNvSpPr txBox="1">
            <a:spLocks/>
          </p:cNvSpPr>
          <p:nvPr/>
        </p:nvSpPr>
        <p:spPr>
          <a:xfrm>
            <a:off x="8402007" y="2765853"/>
            <a:ext cx="1403203" cy="411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solidFill>
                  <a:srgbClr val="002060"/>
                </a:solidFill>
              </a:rPr>
              <a:t>transverse</a:t>
            </a:r>
          </a:p>
        </p:txBody>
      </p:sp>
    </p:spTree>
    <p:extLst>
      <p:ext uri="{BB962C8B-B14F-4D97-AF65-F5344CB8AC3E}">
        <p14:creationId xmlns:p14="http://schemas.microsoft.com/office/powerpoint/2010/main" val="883558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C881-E75D-4249-52D3-E6F0F8C65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357" y="605850"/>
            <a:ext cx="10515600" cy="835878"/>
          </a:xfrm>
        </p:spPr>
        <p:txBody>
          <a:bodyPr/>
          <a:lstStyle/>
          <a:p>
            <a:r>
              <a:rPr lang="en-US" u="sng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03C0B2-4113-FD35-672F-A6821200E1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0779" y="1638368"/>
                <a:ext cx="10870442" cy="391333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We have studied and obtained mass spectra, decay constant, and radiative decay of heavy mesons in the LFQM.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Mass spectra</a:t>
                </a:r>
                <a:r>
                  <a:rPr lang="en-US" dirty="0"/>
                  <a:t>: with using screened effect, our calculation is overall in agreement with </a:t>
                </a:r>
                <a:r>
                  <a:rPr lang="en-US"/>
                  <a:t>experimental result.</a:t>
                </a:r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Decay constant</a:t>
                </a:r>
                <a:r>
                  <a:rPr lang="en-US" dirty="0"/>
                  <a:t>: We have obtained the hierarchy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Radiative Decay</a:t>
                </a:r>
                <a:r>
                  <a:rPr lang="en-US" dirty="0"/>
                  <a:t>: We have obtained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𝑉𝑃</m:t>
                        </m:r>
                      </m:sub>
                    </m:sSub>
                  </m:oMath>
                </a14:m>
                <a:r>
                  <a:rPr lang="en-US" dirty="0"/>
                  <a:t> for good and transverse current with the same value before we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/>
                  <a:t> and Br.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03C0B2-4113-FD35-672F-A6821200E1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0779" y="1638368"/>
                <a:ext cx="10870442" cy="3913335"/>
              </a:xfrm>
              <a:blipFill>
                <a:blip r:embed="rId2"/>
                <a:stretch>
                  <a:fillRect l="-1009" t="-2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3336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rtoon of a cat&#10;&#10;Description automatically generated">
            <a:extLst>
              <a:ext uri="{FF2B5EF4-FFF2-40B4-BE49-F238E27FC236}">
                <a16:creationId xmlns:a16="http://schemas.microsoft.com/office/drawing/2014/main" id="{FB1004CC-3DA3-BBCF-DB54-6231D69292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142" y="689612"/>
            <a:ext cx="5605709" cy="443183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37DABF-885C-60CA-469C-A0751D82DDA1}"/>
              </a:ext>
            </a:extLst>
          </p:cNvPr>
          <p:cNvSpPr txBox="1">
            <a:spLocks/>
          </p:cNvSpPr>
          <p:nvPr/>
        </p:nvSpPr>
        <p:spPr>
          <a:xfrm>
            <a:off x="810333" y="5318666"/>
            <a:ext cx="10571329" cy="849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220136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858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7C7A-3556-E0D2-BF25-AFB7529A4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214" y="1338049"/>
            <a:ext cx="10515600" cy="1040594"/>
          </a:xfrm>
        </p:spPr>
        <p:txBody>
          <a:bodyPr>
            <a:normAutofit/>
          </a:bodyPr>
          <a:lstStyle/>
          <a:p>
            <a:r>
              <a:rPr lang="en-US" sz="4800" b="1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02143-0C0F-FC9D-785A-C16F1D51A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214" y="2378643"/>
            <a:ext cx="5166815" cy="245989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u="sng" dirty="0"/>
              <a:t>Backgrounds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u="sng" dirty="0"/>
              <a:t>Light-Front Quark Model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u="sng" dirty="0"/>
              <a:t>Result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u="sng" dirty="0"/>
              <a:t>Summary</a:t>
            </a:r>
          </a:p>
          <a:p>
            <a:pPr marL="0" indent="0">
              <a:buNone/>
            </a:pPr>
            <a:endParaRPr lang="en-US" u="sng" dirty="0"/>
          </a:p>
        </p:txBody>
      </p:sp>
      <p:pic>
        <p:nvPicPr>
          <p:cNvPr id="6" name="Picture 5" descr="A cartoon of a cat jumping out of a cupboard&#10;&#10;Description automatically generated">
            <a:extLst>
              <a:ext uri="{FF2B5EF4-FFF2-40B4-BE49-F238E27FC236}">
                <a16:creationId xmlns:a16="http://schemas.microsoft.com/office/drawing/2014/main" id="{BD48E1AB-9A13-118E-0BBC-87343856A8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986" y="1136215"/>
            <a:ext cx="4804870" cy="408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59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211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156C4-4F8D-FA28-606A-79C3D31BE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2229"/>
            <a:ext cx="10515600" cy="1325563"/>
          </a:xfrm>
        </p:spPr>
        <p:txBody>
          <a:bodyPr/>
          <a:lstStyle/>
          <a:p>
            <a:r>
              <a:rPr lang="en-US" u="sng" dirty="0"/>
              <a:t>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FC8F81-9F1B-F7EB-E3A9-7286AE101B0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778" y="2398737"/>
                <a:ext cx="10515600" cy="1917367"/>
              </a:xfrm>
            </p:spPr>
            <p:txBody>
              <a:bodyPr/>
              <a:lstStyle/>
              <a:p>
                <a:r>
                  <a:rPr lang="en-US" dirty="0"/>
                  <a:t>In the future, we would consider GEM (Gaussian Expansion Method) ansatz to be used as the realistic wave function.</a:t>
                </a:r>
              </a:p>
              <a:p>
                <a:r>
                  <a:rPr lang="en-US" dirty="0"/>
                  <a:t>We would also consider to obtain the one-loop integral for bad current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for the sake of completeness.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FC8F81-9F1B-F7EB-E3A9-7286AE101B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778" y="2398737"/>
                <a:ext cx="10515600" cy="1917367"/>
              </a:xfrm>
              <a:blipFill>
                <a:blip r:embed="rId2"/>
                <a:stretch>
                  <a:fillRect l="-1043" t="-5397" b="-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2545CF4-E0DD-9C7F-59D5-B653ECDF5C65}"/>
              </a:ext>
            </a:extLst>
          </p:cNvPr>
          <p:cNvSpPr txBox="1"/>
          <p:nvPr/>
        </p:nvSpPr>
        <p:spPr>
          <a:xfrm>
            <a:off x="11353799" y="6032421"/>
            <a:ext cx="6835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/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2893861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DC9ED-4EA2-30FF-3B87-CDE5EAEB4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163" y="1023682"/>
            <a:ext cx="6515734" cy="100421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AFF3393-6804-DA52-4CE4-759883439E88}"/>
              </a:ext>
            </a:extLst>
          </p:cNvPr>
          <p:cNvCxnSpPr>
            <a:cxnSpLocks/>
          </p:cNvCxnSpPr>
          <p:nvPr/>
        </p:nvCxnSpPr>
        <p:spPr>
          <a:xfrm>
            <a:off x="5421079" y="2233776"/>
            <a:ext cx="0" cy="11604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1111952-CA53-9EC5-EF50-72743E3E09B3}"/>
                  </a:ext>
                </a:extLst>
              </p:cNvPr>
              <p:cNvSpPr txBox="1"/>
              <p:nvPr/>
            </p:nvSpPr>
            <p:spPr>
              <a:xfrm>
                <a:off x="6965734" y="2587970"/>
                <a:ext cx="4223078" cy="507831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7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7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𝜂</m:t>
                        </m:r>
                      </m:e>
                      <m:sub>
                        <m:r>
                          <a:rPr kumimoji="0" lang="en-US" sz="27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0" lang="en-US" sz="27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7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Υ</m:t>
                    </m:r>
                  </m:oMath>
                </a14:m>
                <a:r>
                  <a:rPr kumimoji="0" lang="en-US" sz="27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in 1S as inputs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1111952-CA53-9EC5-EF50-72743E3E09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734" y="2587970"/>
                <a:ext cx="4223078" cy="507831"/>
              </a:xfrm>
              <a:prstGeom prst="rect">
                <a:avLst/>
              </a:prstGeom>
              <a:blipFill>
                <a:blip r:embed="rId4"/>
                <a:stretch>
                  <a:fillRect t="-7955" b="-26136"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741F14E-126F-DBA2-6A7C-0CAB507345FF}"/>
              </a:ext>
            </a:extLst>
          </p:cNvPr>
          <p:cNvSpPr txBox="1">
            <a:spLocks/>
          </p:cNvSpPr>
          <p:nvPr/>
        </p:nvSpPr>
        <p:spPr>
          <a:xfrm>
            <a:off x="8049179" y="3620000"/>
            <a:ext cx="2370182" cy="4503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Fixed parameters</a:t>
            </a:r>
            <a:endParaRPr lang="en-US" sz="2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6B43B3E-2AC9-20CB-8728-66846F8CA431}"/>
              </a:ext>
            </a:extLst>
          </p:cNvPr>
          <p:cNvSpPr txBox="1">
            <a:spLocks/>
          </p:cNvSpPr>
          <p:nvPr/>
        </p:nvSpPr>
        <p:spPr>
          <a:xfrm>
            <a:off x="7751678" y="4681247"/>
            <a:ext cx="4785390" cy="5078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700" dirty="0"/>
              <a:t> </a:t>
            </a:r>
            <a:r>
              <a:rPr lang="en-US" sz="2400" dirty="0"/>
              <a:t>11 parameters are obtained</a:t>
            </a:r>
            <a:endParaRPr lang="en-US" sz="27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6BA13A-86CA-E65F-3E1D-5D62717D1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088" y="3488925"/>
            <a:ext cx="7365981" cy="112376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5925582-602D-48F7-93EA-19ADB88FD7F7}"/>
              </a:ext>
            </a:extLst>
          </p:cNvPr>
          <p:cNvSpPr/>
          <p:nvPr/>
        </p:nvSpPr>
        <p:spPr>
          <a:xfrm>
            <a:off x="7326187" y="3692131"/>
            <a:ext cx="320642" cy="326484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074F3C-6439-1F33-005C-F1981339AC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647" y="4707346"/>
            <a:ext cx="6636861" cy="115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37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0E5820F-48CD-E646-095E-B6B20AFEE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804" y="2822248"/>
            <a:ext cx="4065964" cy="6876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C4894D7-8662-8DD1-BC05-240589CA9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1011" y="3627490"/>
            <a:ext cx="3638321" cy="725849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C238385-9199-6F2F-045D-E34AF75F0AE0}"/>
              </a:ext>
            </a:extLst>
          </p:cNvPr>
          <p:cNvSpPr txBox="1">
            <a:spLocks/>
          </p:cNvSpPr>
          <p:nvPr/>
        </p:nvSpPr>
        <p:spPr>
          <a:xfrm>
            <a:off x="7982070" y="686613"/>
            <a:ext cx="4065964" cy="8548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500" u="sng" dirty="0"/>
              <a:t>Wave function in the mixing state</a:t>
            </a:r>
            <a:r>
              <a:rPr lang="en-US" sz="2500" dirty="0"/>
              <a:t> (</a:t>
            </a:r>
            <a:r>
              <a:rPr lang="en-US" sz="2500" i="1" dirty="0"/>
              <a:t>1S – 3S</a:t>
            </a:r>
            <a:r>
              <a:rPr lang="en-US" sz="2500" dirty="0"/>
              <a:t>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B4DA785-DEE6-424A-EFA8-3F1E6FF07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2194" y="1721019"/>
            <a:ext cx="3577138" cy="8701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7ADB0B-E2C0-1849-A0BD-EDD414048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308" y="265552"/>
            <a:ext cx="7123716" cy="31577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C43D10-103D-3037-5B2A-4572D49FFD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769" y="3627490"/>
            <a:ext cx="7009255" cy="30450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D014662-CE4C-67B6-C8E5-13BE5B2FA1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57132" y="4583263"/>
                <a:ext cx="3915840" cy="182778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in 1S (a, d) and 2S (b, e) state::</a:t>
                </a:r>
              </a:p>
              <a:p>
                <a:r>
                  <a:rPr lang="en-US" sz="2400" u="sng" dirty="0">
                    <a:solidFill>
                      <a:srgbClr val="0070C0"/>
                    </a:solidFill>
                  </a:rPr>
                  <a:t>a &amp; b: ordinary helicity</a:t>
                </a:r>
              </a:p>
              <a:p>
                <a:r>
                  <a:rPr lang="en-US" sz="2400" u="sng" dirty="0">
                    <a:solidFill>
                      <a:srgbClr val="0070C0"/>
                    </a:solidFill>
                  </a:rPr>
                  <a:t>d &amp; e: higher helicity</a:t>
                </a: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D014662-CE4C-67B6-C8E5-13BE5B2FA1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7132" y="4583263"/>
                <a:ext cx="3915840" cy="1827780"/>
              </a:xfrm>
              <a:prstGeom prst="rect">
                <a:avLst/>
              </a:prstGeom>
              <a:blipFill>
                <a:blip r:embed="rId7"/>
                <a:stretch>
                  <a:fillRect l="-2492" t="-4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45FA9EE-DD9F-0D11-47B9-D0814F62F169}"/>
              </a:ext>
            </a:extLst>
          </p:cNvPr>
          <p:cNvSpPr txBox="1"/>
          <p:nvPr/>
        </p:nvSpPr>
        <p:spPr>
          <a:xfrm>
            <a:off x="11188812" y="6039323"/>
            <a:ext cx="5828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>
                    <a:lumMod val="75000"/>
                  </a:schemeClr>
                </a:solidFill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795630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C881-E75D-4249-52D3-E6F0F8C65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9" y="666566"/>
            <a:ext cx="10515600" cy="835878"/>
          </a:xfrm>
        </p:spPr>
        <p:txBody>
          <a:bodyPr/>
          <a:lstStyle/>
          <a:p>
            <a:pPr algn="ctr"/>
            <a:r>
              <a:rPr lang="en-US" b="1" dirty="0"/>
              <a:t>Summary and 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03C0B2-4113-FD35-672F-A6821200E1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0779" y="1815817"/>
                <a:ext cx="10870442" cy="3809863"/>
              </a:xfrm>
            </p:spPr>
            <p:txBody>
              <a:bodyPr>
                <a:normAutofit/>
              </a:bodyPr>
              <a:lstStyle/>
              <a:p>
                <a:r>
                  <a:rPr lang="en-US" sz="2700" dirty="0"/>
                  <a:t>We have studied the </a:t>
                </a:r>
                <a:r>
                  <a:rPr lang="en-US" sz="2700" dirty="0">
                    <a:solidFill>
                      <a:srgbClr val="0070C0"/>
                    </a:solidFill>
                  </a:rPr>
                  <a:t>M1 radiative transition</a:t>
                </a:r>
                <a:r>
                  <a:rPr lang="en-US" sz="2700" dirty="0"/>
                  <a:t> for </a:t>
                </a:r>
                <a:r>
                  <a:rPr lang="en-US" sz="2700" dirty="0" err="1"/>
                  <a:t>charmonia</a:t>
                </a:r>
                <a:r>
                  <a:rPr lang="en-US" sz="2700" dirty="0"/>
                  <a:t> and </a:t>
                </a:r>
                <a:r>
                  <a:rPr lang="en-US" sz="2700" dirty="0" err="1"/>
                  <a:t>bottomonia</a:t>
                </a:r>
                <a:r>
                  <a:rPr lang="en-US" sz="2700" dirty="0"/>
                  <a:t>,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2300" dirty="0"/>
                  <a:t> We obtained </a:t>
                </a:r>
                <a:r>
                  <a:rPr lang="en-US" sz="2300" dirty="0">
                    <a:solidFill>
                      <a:srgbClr val="FF0000"/>
                    </a:solidFill>
                  </a:rPr>
                  <a:t>the same coupling constant</a:t>
                </a:r>
                <a:r>
                  <a:rPr lang="en-US" sz="23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𝒱𝒫</m:t>
                        </m:r>
                      </m:sub>
                    </m:sSub>
                  </m:oMath>
                </a14:m>
                <a:r>
                  <a:rPr lang="en-US" sz="2300" dirty="0"/>
                  <a:t> for the good and transverse current,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2300" dirty="0"/>
                  <a:t> We found that our results yield </a:t>
                </a:r>
                <a:r>
                  <a:rPr lang="en-US" sz="2300" dirty="0">
                    <a:solidFill>
                      <a:srgbClr val="FF0000"/>
                    </a:solidFill>
                  </a:rPr>
                  <a:t>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𝑘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rgbClr val="FF0000"/>
                    </a:solidFill>
                  </a:rPr>
                  <a:t>distributions</a:t>
                </a:r>
                <a:r>
                  <a:rPr lang="en-US" sz="2300" dirty="0"/>
                  <a:t> for the good and transverse current </a:t>
                </a:r>
              </a:p>
              <a:p>
                <a:pPr marL="457200" lvl="1" indent="0">
                  <a:buNone/>
                </a:pPr>
                <a:endParaRPr lang="en-US" sz="2300" dirty="0"/>
              </a:p>
              <a:p>
                <a:r>
                  <a:rPr lang="en-US" sz="2700" dirty="0"/>
                  <a:t>We would consider the </a:t>
                </a:r>
                <a:r>
                  <a:rPr lang="en-US" sz="2700" dirty="0">
                    <a:solidFill>
                      <a:srgbClr val="0070C0"/>
                    </a:solidFill>
                  </a:rPr>
                  <a:t>bad current</a:t>
                </a:r>
                <a:r>
                  <a:rPr lang="en-US" sz="2700" dirty="0"/>
                  <a:t> (</a:t>
                </a:r>
                <a14:m>
                  <m:oMath xmlns:m="http://schemas.openxmlformats.org/officeDocument/2006/math">
                    <m:r>
                      <a:rPr lang="en-US" sz="27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7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sz="2700" dirty="0"/>
                  <a:t>) for the sake of completeness.</a:t>
                </a:r>
              </a:p>
              <a:p>
                <a:pPr marL="0" indent="0">
                  <a:buNone/>
                </a:pPr>
                <a:endParaRPr lang="en-US" sz="27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03C0B2-4113-FD35-672F-A6821200E1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0779" y="1815817"/>
                <a:ext cx="10870442" cy="3809863"/>
              </a:xfrm>
              <a:blipFill>
                <a:blip r:embed="rId2"/>
                <a:stretch>
                  <a:fillRect l="-953" t="-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E68BEDC-57B7-5C6F-3ADA-3659216E5A1A}"/>
              </a:ext>
            </a:extLst>
          </p:cNvPr>
          <p:cNvSpPr txBox="1"/>
          <p:nvPr/>
        </p:nvSpPr>
        <p:spPr>
          <a:xfrm>
            <a:off x="11188812" y="6039323"/>
            <a:ext cx="5828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>
                    <a:lumMod val="75000"/>
                  </a:schemeClr>
                </a:solidFill>
              </a:rPr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3869836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0C669-F436-46A7-1CD8-25C2579B8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015" y="225534"/>
            <a:ext cx="10515600" cy="850767"/>
          </a:xfrm>
        </p:spPr>
        <p:txBody>
          <a:bodyPr>
            <a:normAutofit/>
          </a:bodyPr>
          <a:lstStyle/>
          <a:p>
            <a:r>
              <a:rPr lang="en-US" u="sng" dirty="0"/>
              <a:t>Backgrounds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278EAA-8BC2-8CF8-DD57-DB4884346C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5021" y="1275570"/>
                <a:ext cx="10761958" cy="430685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Heavy </a:t>
                </a:r>
                <a:r>
                  <a:rPr lang="en-US" dirty="0" err="1"/>
                  <a:t>quarkonia</a:t>
                </a:r>
                <a:r>
                  <a:rPr lang="en-US" dirty="0"/>
                  <a:t> is the simplest hadron to observe and study their properties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u="sng" dirty="0">
                    <a:sym typeface="Wingdings" panose="05000000000000000000" pitchFamily="2" charset="2"/>
                  </a:rPr>
                  <a:t>Heavy mesons</a:t>
                </a:r>
                <a:endParaRPr lang="en-US" u="sng" dirty="0"/>
              </a:p>
              <a:p>
                <a:r>
                  <a:rPr lang="en-US" dirty="0"/>
                  <a:t>There are similarities in </a:t>
                </a:r>
                <a:r>
                  <a:rPr lang="en-US" i="1" dirty="0">
                    <a:solidFill>
                      <a:srgbClr val="FF0000"/>
                    </a:solidFill>
                  </a:rPr>
                  <a:t>mass gap</a:t>
                </a:r>
                <a:r>
                  <a:rPr lang="en-US" baseline="30000" dirty="0">
                    <a:solidFill>
                      <a:srgbClr val="7030A0"/>
                    </a:solidFill>
                  </a:rPr>
                  <a:t>1)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and differences in </a:t>
                </a:r>
                <a:r>
                  <a:rPr lang="en-US" i="1" dirty="0">
                    <a:solidFill>
                      <a:srgbClr val="FF0000"/>
                    </a:solidFill>
                  </a:rPr>
                  <a:t>decay constant</a:t>
                </a:r>
                <a:r>
                  <a:rPr lang="en-US" baseline="30000" dirty="0">
                    <a:solidFill>
                      <a:srgbClr val="7030A0"/>
                    </a:solidFill>
                  </a:rPr>
                  <a:t>2)</a:t>
                </a:r>
                <a:r>
                  <a:rPr lang="en-US" dirty="0"/>
                  <a:t> among heavy mesons as radial excitation increases.</a:t>
                </a:r>
              </a:p>
              <a:p>
                <a:r>
                  <a:rPr lang="en-US" dirty="0"/>
                  <a:t>A study about </a:t>
                </a:r>
                <a:r>
                  <a:rPr lang="en-US" i="1" dirty="0">
                    <a:solidFill>
                      <a:srgbClr val="FF0000"/>
                    </a:solidFill>
                  </a:rPr>
                  <a:t>radiative decay</a:t>
                </a:r>
                <a:r>
                  <a:rPr lang="en-US" baseline="30000" dirty="0">
                    <a:solidFill>
                      <a:srgbClr val="7030A0"/>
                    </a:solidFill>
                  </a:rPr>
                  <a:t>3)</a:t>
                </a:r>
                <a:r>
                  <a:rPr lang="en-US" i="1" dirty="0"/>
                  <a:t> </a:t>
                </a:r>
                <a:r>
                  <a:rPr lang="en-US" dirty="0"/>
                  <a:t>with good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) and transverse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dirty="0"/>
                  <a:t>) current in BLFQ have been conducted </a:t>
                </a:r>
                <a:r>
                  <a:rPr lang="en-US" dirty="0">
                    <a:sym typeface="Wingdings" panose="05000000000000000000" pitchFamily="2" charset="2"/>
                  </a:rPr>
                  <a:t> yielding different results in coupling constant.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Light-front quark model (LFQM) can be used to study heavy meson  </a:t>
                </a:r>
                <a: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mass spectra</a:t>
                </a:r>
                <a:r>
                  <a:rPr lang="en-US" dirty="0">
                    <a:sym typeface="Wingdings" panose="05000000000000000000" pitchFamily="2" charset="2"/>
                  </a:rPr>
                  <a:t>, </a:t>
                </a:r>
                <a: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decay constant</a:t>
                </a:r>
                <a:r>
                  <a:rPr lang="en-US" dirty="0">
                    <a:sym typeface="Wingdings" panose="05000000000000000000" pitchFamily="2" charset="2"/>
                  </a:rPr>
                  <a:t>, </a:t>
                </a:r>
                <a: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radiative decay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278EAA-8BC2-8CF8-DD57-DB4884346C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5021" y="1275570"/>
                <a:ext cx="10761958" cy="4306859"/>
              </a:xfrm>
              <a:blipFill>
                <a:blip r:embed="rId2"/>
                <a:stretch>
                  <a:fillRect l="-1019" t="-2405" r="-1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9DDF78-B1E0-DE83-3459-7CEB8C6D8552}"/>
              </a:ext>
            </a:extLst>
          </p:cNvPr>
          <p:cNvSpPr txBox="1">
            <a:spLocks/>
          </p:cNvSpPr>
          <p:nvPr/>
        </p:nvSpPr>
        <p:spPr>
          <a:xfrm>
            <a:off x="269836" y="5957984"/>
            <a:ext cx="10761958" cy="6744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>
                <a:solidFill>
                  <a:srgbClr val="7030A0"/>
                </a:solidFill>
                <a:sym typeface="Wingdings" panose="05000000000000000000" pitchFamily="2" charset="2"/>
              </a:rPr>
              <a:t>1)</a:t>
            </a:r>
            <a:r>
              <a:rPr lang="en-US" sz="2200" dirty="0">
                <a:sym typeface="Wingdings" panose="05000000000000000000" pitchFamily="2" charset="2"/>
              </a:rPr>
              <a:t>: (</a:t>
            </a:r>
            <a:r>
              <a:rPr lang="en-US" sz="2200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Shah et al., 1985; </a:t>
            </a:r>
            <a:r>
              <a:rPr lang="en-US" sz="2200" dirty="0" err="1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Arifi</a:t>
            </a:r>
            <a:r>
              <a:rPr lang="en-US" sz="2200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et al., 2022)</a:t>
            </a:r>
            <a:r>
              <a:rPr lang="en-US" sz="2200" dirty="0">
                <a:sym typeface="Wingdings" panose="05000000000000000000" pitchFamily="2" charset="2"/>
              </a:rPr>
              <a:t>, </a:t>
            </a:r>
            <a:r>
              <a:rPr lang="en-US" sz="2200" dirty="0">
                <a:solidFill>
                  <a:srgbClr val="7030A0"/>
                </a:solidFill>
                <a:sym typeface="Wingdings" panose="05000000000000000000" pitchFamily="2" charset="2"/>
              </a:rPr>
              <a:t>2)</a:t>
            </a:r>
            <a:r>
              <a:rPr lang="en-US" sz="2200" dirty="0">
                <a:sym typeface="Wingdings" panose="05000000000000000000" pitchFamily="2" charset="2"/>
              </a:rPr>
              <a:t>: (</a:t>
            </a:r>
            <a:r>
              <a:rPr lang="en-US" sz="2200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Ke et al., 2010; </a:t>
            </a:r>
            <a:r>
              <a:rPr lang="en-US" sz="2200" dirty="0" err="1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Arifi</a:t>
            </a:r>
            <a:r>
              <a:rPr lang="en-US" sz="2200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et al., 2022</a:t>
            </a:r>
            <a:r>
              <a:rPr lang="en-US" sz="2200" dirty="0">
                <a:sym typeface="Wingdings" panose="05000000000000000000" pitchFamily="2" charset="2"/>
              </a:rPr>
              <a:t>), </a:t>
            </a:r>
            <a:r>
              <a:rPr lang="en-US" sz="2200" dirty="0">
                <a:solidFill>
                  <a:srgbClr val="7030A0"/>
                </a:solidFill>
                <a:sym typeface="Wingdings" panose="05000000000000000000" pitchFamily="2" charset="2"/>
              </a:rPr>
              <a:t>3)</a:t>
            </a:r>
            <a:r>
              <a:rPr lang="en-US" sz="2200" dirty="0">
                <a:sym typeface="Wingdings" panose="05000000000000000000" pitchFamily="2" charset="2"/>
              </a:rPr>
              <a:t>: (</a:t>
            </a:r>
            <a:r>
              <a:rPr lang="en-US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Li et al., 2018</a:t>
            </a:r>
            <a:r>
              <a:rPr lang="en-US" sz="2200" dirty="0">
                <a:sym typeface="Wingdings" panose="05000000000000000000" pitchFamily="2" charset="2"/>
              </a:rPr>
              <a:t>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7323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45E31-657C-CD76-2BAC-C5AB129A3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632" y="153110"/>
            <a:ext cx="10515600" cy="1063624"/>
          </a:xfrm>
        </p:spPr>
        <p:txBody>
          <a:bodyPr/>
          <a:lstStyle/>
          <a:p>
            <a:r>
              <a:rPr lang="en-US" u="sng" dirty="0"/>
              <a:t>Light-Front Quark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079FC4-A6AF-CF17-1E3F-F4E6363A5E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3856" y="1115678"/>
                <a:ext cx="10772775" cy="1483340"/>
              </a:xfrm>
            </p:spPr>
            <p:txBody>
              <a:bodyPr>
                <a:normAutofit/>
              </a:bodyPr>
              <a:lstStyle/>
              <a:p>
                <a:r>
                  <a:rPr lang="en-US" sz="2700" dirty="0">
                    <a:sym typeface="Wingdings" panose="05000000000000000000" pitchFamily="2" charset="2"/>
                  </a:rPr>
                  <a:t>Light-Front Dynamics (LFD) and Constituent Quark Model (CQM)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</a:p>
              <a:p>
                <a:pPr marL="457200" lvl="1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 treat hadron as a bound state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𝑞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𝑞𝑞𝑞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079FC4-A6AF-CF17-1E3F-F4E6363A5E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3856" y="1115678"/>
                <a:ext cx="10772775" cy="1483340"/>
              </a:xfrm>
              <a:blipFill>
                <a:blip r:embed="rId2"/>
                <a:stretch>
                  <a:fillRect l="-962" t="-5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72B9D78-EA3F-1964-EE9C-E08956F40F4A}"/>
              </a:ext>
            </a:extLst>
          </p:cNvPr>
          <p:cNvSpPr txBox="1">
            <a:spLocks/>
          </p:cNvSpPr>
          <p:nvPr/>
        </p:nvSpPr>
        <p:spPr>
          <a:xfrm>
            <a:off x="753856" y="2111798"/>
            <a:ext cx="10515600" cy="567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/>
              <a:t>The light-front wave function (LFWF)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56BC9F1-C831-E7B4-50F7-DA41422D5A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47907" y="6079140"/>
                <a:ext cx="10515600" cy="50783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400" dirty="0">
                    <a:sym typeface="Wingdings" panose="05000000000000000000" pitchFamily="2" charset="2"/>
                  </a:rPr>
                  <a:t> L</a:t>
                </a:r>
                <a:r>
                  <a:rPr lang="en-US" sz="2400" dirty="0"/>
                  <a:t>orentz invariant variable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56BC9F1-C831-E7B4-50F7-DA41422D5A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907" y="6079140"/>
                <a:ext cx="10515600" cy="507831"/>
              </a:xfrm>
              <a:prstGeom prst="rect">
                <a:avLst/>
              </a:prstGeom>
              <a:blipFill>
                <a:blip r:embed="rId3"/>
                <a:stretch>
                  <a:fillRect l="-870" t="-16667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EE5EB55-9AF1-D3FF-0D3B-C7ECAD5575AF}"/>
              </a:ext>
            </a:extLst>
          </p:cNvPr>
          <p:cNvSpPr txBox="1">
            <a:spLocks/>
          </p:cNvSpPr>
          <p:nvPr/>
        </p:nvSpPr>
        <p:spPr>
          <a:xfrm>
            <a:off x="1147907" y="3253540"/>
            <a:ext cx="10515600" cy="50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Radial WF: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D61BAEC-99F5-81DE-4798-C490539110AE}"/>
              </a:ext>
            </a:extLst>
          </p:cNvPr>
          <p:cNvSpPr txBox="1">
            <a:spLocks/>
          </p:cNvSpPr>
          <p:nvPr/>
        </p:nvSpPr>
        <p:spPr>
          <a:xfrm>
            <a:off x="1147907" y="3921092"/>
            <a:ext cx="10515600" cy="50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Spin-orbit WF: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3DB04F1-DF46-4BFF-3B30-E33C60AF4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7895" y="3780800"/>
            <a:ext cx="4885783" cy="7508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89725E-690F-BD98-4503-E1687323D4F9}"/>
              </a:ext>
            </a:extLst>
          </p:cNvPr>
          <p:cNvSpPr txBox="1"/>
          <p:nvPr/>
        </p:nvSpPr>
        <p:spPr>
          <a:xfrm>
            <a:off x="5783162" y="3199776"/>
            <a:ext cx="3356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(the trial wave function)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A792F35-7537-2014-AFE7-7E8667D9EF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6994" y="4725874"/>
            <a:ext cx="4231867" cy="12414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01FD13E-D742-30B0-1383-3C8C99F4E56D}"/>
              </a:ext>
            </a:extLst>
          </p:cNvPr>
          <p:cNvSpPr txBox="1"/>
          <p:nvPr/>
        </p:nvSpPr>
        <p:spPr>
          <a:xfrm>
            <a:off x="7461549" y="4725874"/>
            <a:ext cx="3356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(pseudoscalar)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415212-E063-5AFA-958C-1C462E1270CE}"/>
              </a:ext>
            </a:extLst>
          </p:cNvPr>
          <p:cNvSpPr txBox="1"/>
          <p:nvPr/>
        </p:nvSpPr>
        <p:spPr>
          <a:xfrm>
            <a:off x="7461548" y="5383467"/>
            <a:ext cx="3356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(vector)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6A1A8EA-4DE1-BD6C-1EC1-9D862F5F98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1927" y="2596414"/>
            <a:ext cx="5744207" cy="50192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7B29C4F-5185-3F62-5C0B-A9B28A93B6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7927" y="3186900"/>
            <a:ext cx="1698026" cy="46089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8B0C9A5-BA54-1CCD-F8E7-C876D96CA556}"/>
              </a:ext>
            </a:extLst>
          </p:cNvPr>
          <p:cNvSpPr txBox="1"/>
          <p:nvPr/>
        </p:nvSpPr>
        <p:spPr>
          <a:xfrm rot="16200000">
            <a:off x="1380434" y="5048869"/>
            <a:ext cx="2297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Operator</a:t>
            </a:r>
          </a:p>
        </p:txBody>
      </p:sp>
    </p:spTree>
    <p:extLst>
      <p:ext uri="{BB962C8B-B14F-4D97-AF65-F5344CB8AC3E}">
        <p14:creationId xmlns:p14="http://schemas.microsoft.com/office/powerpoint/2010/main" val="45377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C0EDF-CA75-421A-7FFE-C2D880B64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99" y="1330942"/>
            <a:ext cx="10803341" cy="887105"/>
          </a:xfrm>
        </p:spPr>
        <p:txBody>
          <a:bodyPr/>
          <a:lstStyle/>
          <a:p>
            <a:r>
              <a:rPr lang="en-US" dirty="0"/>
              <a:t>We define the QCD-motivated effective Hamiltonian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819C8F-1C25-A3C7-13AD-5A4D934BE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2516" y="2026977"/>
            <a:ext cx="3086063" cy="54591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A44B3EF-DBA0-C9CF-924E-4B1FC2A55DF4}"/>
              </a:ext>
            </a:extLst>
          </p:cNvPr>
          <p:cNvGrpSpPr/>
          <p:nvPr/>
        </p:nvGrpSpPr>
        <p:grpSpPr>
          <a:xfrm>
            <a:off x="744847" y="3117638"/>
            <a:ext cx="10515600" cy="845310"/>
            <a:chOff x="754679" y="3009483"/>
            <a:chExt cx="10515600" cy="84531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35D592B-4CC8-0E62-4ABF-16F96B0DC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84721" y="3009483"/>
              <a:ext cx="5746095" cy="845310"/>
            </a:xfrm>
            <a:prstGeom prst="rect">
              <a:avLst/>
            </a:prstGeom>
          </p:spPr>
        </p:pic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BEB70EEC-E197-F422-E14E-B523273C1D7B}"/>
                </a:ext>
              </a:extLst>
            </p:cNvPr>
            <p:cNvSpPr txBox="1">
              <a:spLocks/>
            </p:cNvSpPr>
            <p:nvPr/>
          </p:nvSpPr>
          <p:spPr>
            <a:xfrm>
              <a:off x="754679" y="3051278"/>
              <a:ext cx="10515600" cy="56797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where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7BDC8FC-8FFB-32F4-ACAE-EC7FCE06B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2641" y="3038481"/>
              <a:ext cx="1758940" cy="498013"/>
            </a:xfrm>
            <a:prstGeom prst="rect">
              <a:avLst/>
            </a:prstGeom>
          </p:spPr>
        </p:pic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A2ED7B1F-9F28-7029-CA85-60A67C1C64F5}"/>
                </a:ext>
              </a:extLst>
            </p:cNvPr>
            <p:cNvSpPr txBox="1">
              <a:spLocks/>
            </p:cNvSpPr>
            <p:nvPr/>
          </p:nvSpPr>
          <p:spPr>
            <a:xfrm>
              <a:off x="7741402" y="3093073"/>
              <a:ext cx="537949" cy="56797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0" dirty="0">
                  <a:sym typeface="Wingdings" panose="05000000000000000000" pitchFamily="2" charset="2"/>
                </a:rPr>
                <a:t></a:t>
              </a:r>
              <a:endParaRPr lang="en-US" dirty="0"/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BAA0DA6-C8C5-D5A5-0E16-213D27320F8F}"/>
              </a:ext>
            </a:extLst>
          </p:cNvPr>
          <p:cNvSpPr txBox="1">
            <a:spLocks/>
          </p:cNvSpPr>
          <p:nvPr/>
        </p:nvSpPr>
        <p:spPr>
          <a:xfrm>
            <a:off x="731199" y="4068102"/>
            <a:ext cx="10515600" cy="567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effective potential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BCD735-D9C4-5138-9407-B651982C79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5372" y="4523957"/>
            <a:ext cx="3588062" cy="50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223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19ACC99-3B83-76F0-B12F-C314910D8C20}"/>
              </a:ext>
            </a:extLst>
          </p:cNvPr>
          <p:cNvSpPr txBox="1">
            <a:spLocks/>
          </p:cNvSpPr>
          <p:nvPr/>
        </p:nvSpPr>
        <p:spPr>
          <a:xfrm>
            <a:off x="788055" y="233005"/>
            <a:ext cx="6061099" cy="6269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u="sng" dirty="0"/>
              <a:t>Determining the parameter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96FB212A-760E-1A40-A5B2-23F449FFCA51}"/>
              </a:ext>
            </a:extLst>
          </p:cNvPr>
          <p:cNvSpPr/>
          <p:nvPr/>
        </p:nvSpPr>
        <p:spPr>
          <a:xfrm>
            <a:off x="6048700" y="233005"/>
            <a:ext cx="925523" cy="550309"/>
          </a:xfrm>
          <a:prstGeom prst="rightArrow">
            <a:avLst/>
          </a:prstGeom>
          <a:solidFill>
            <a:srgbClr val="FF0000"/>
          </a:solidFill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D8D9BFE-2DE1-3B0F-70DC-E2AA017F3F66}"/>
              </a:ext>
            </a:extLst>
          </p:cNvPr>
          <p:cNvSpPr txBox="1">
            <a:spLocks/>
          </p:cNvSpPr>
          <p:nvPr/>
        </p:nvSpPr>
        <p:spPr>
          <a:xfrm>
            <a:off x="7115114" y="280116"/>
            <a:ext cx="3585396" cy="5503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u="sng" dirty="0">
                <a:solidFill>
                  <a:srgbClr val="FF0000"/>
                </a:solidFill>
              </a:rPr>
              <a:t>Variational principle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67E4D22-68B3-E81E-C0FF-F3D00FF935B5}"/>
              </a:ext>
            </a:extLst>
          </p:cNvPr>
          <p:cNvSpPr txBox="1">
            <a:spLocks/>
          </p:cNvSpPr>
          <p:nvPr/>
        </p:nvSpPr>
        <p:spPr>
          <a:xfrm>
            <a:off x="273626" y="1241735"/>
            <a:ext cx="7318965" cy="9935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700" dirty="0"/>
              <a:t>Trial wave function </a:t>
            </a:r>
            <a:r>
              <a:rPr lang="en-US" sz="2700" dirty="0">
                <a:sym typeface="Wingdings" panose="05000000000000000000" pitchFamily="2" charset="2"/>
              </a:rPr>
              <a:t> Gaussian (H.O Basis)</a:t>
            </a:r>
            <a:endParaRPr lang="en-US" sz="2700" dirty="0"/>
          </a:p>
          <a:p>
            <a:pPr lvl="1"/>
            <a:r>
              <a:rPr lang="en-US" sz="2300" dirty="0">
                <a:solidFill>
                  <a:srgbClr val="FF0000"/>
                </a:solidFill>
              </a:rPr>
              <a:t>Defining the mixing state (1S – 3S)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B413869-D6B9-0E5B-DFB4-12CD88D0E1CA}"/>
              </a:ext>
            </a:extLst>
          </p:cNvPr>
          <p:cNvSpPr txBox="1">
            <a:spLocks/>
          </p:cNvSpPr>
          <p:nvPr/>
        </p:nvSpPr>
        <p:spPr>
          <a:xfrm>
            <a:off x="273627" y="2499969"/>
            <a:ext cx="8025578" cy="9935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700" dirty="0"/>
              <a:t>Assuming some interactions</a:t>
            </a:r>
          </a:p>
          <a:p>
            <a:pPr lvl="1"/>
            <a:r>
              <a:rPr lang="en-US" sz="2300" dirty="0">
                <a:solidFill>
                  <a:srgbClr val="FF0000"/>
                </a:solidFill>
              </a:rPr>
              <a:t>Screened pot., Coulomb, Hyperfine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34AADF-9287-6841-673C-C50C34FA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673" y="3396036"/>
            <a:ext cx="2561303" cy="4469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D1E4FF-3BA2-E473-07DD-208A51017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243" y="3229008"/>
            <a:ext cx="1788692" cy="6412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39ACB6-84CE-C8C0-B387-3680B4A82C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9144" y="3289317"/>
            <a:ext cx="2441799" cy="617309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FA1E3A7-EA50-BF1F-AC06-D3972A484367}"/>
              </a:ext>
            </a:extLst>
          </p:cNvPr>
          <p:cNvSpPr txBox="1">
            <a:spLocks/>
          </p:cNvSpPr>
          <p:nvPr/>
        </p:nvSpPr>
        <p:spPr>
          <a:xfrm>
            <a:off x="273627" y="4128832"/>
            <a:ext cx="8025578" cy="9935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700" dirty="0"/>
              <a:t>Variational analysis </a:t>
            </a:r>
            <a:r>
              <a:rPr lang="en-US" sz="2700" dirty="0">
                <a:sym typeface="Wingdings" panose="05000000000000000000" pitchFamily="2" charset="2"/>
              </a:rPr>
              <a:t> mass spectra on 1S</a:t>
            </a:r>
            <a:r>
              <a:rPr lang="en-US" sz="2700" baseline="30000" dirty="0">
                <a:solidFill>
                  <a:srgbClr val="7030A0"/>
                </a:solidFill>
              </a:rPr>
              <a:t> [4]</a:t>
            </a:r>
          </a:p>
          <a:p>
            <a:pPr lvl="1"/>
            <a:r>
              <a:rPr lang="en-US" sz="2300" dirty="0">
                <a:solidFill>
                  <a:srgbClr val="FF0000"/>
                </a:solidFill>
              </a:rPr>
              <a:t>Treat </a:t>
            </a:r>
            <a:r>
              <a:rPr lang="en-US" sz="2300" dirty="0" err="1">
                <a:solidFill>
                  <a:srgbClr val="FF0000"/>
                </a:solidFill>
              </a:rPr>
              <a:t>pertubatively</a:t>
            </a:r>
            <a:r>
              <a:rPr lang="en-US" sz="2300" dirty="0">
                <a:solidFill>
                  <a:srgbClr val="FF0000"/>
                </a:solidFill>
              </a:rPr>
              <a:t>, i.e., neglecting </a:t>
            </a:r>
            <a:r>
              <a:rPr lang="en-US" sz="2300" dirty="0" err="1">
                <a:solidFill>
                  <a:srgbClr val="FF0000"/>
                </a:solidFill>
              </a:rPr>
              <a:t>Hyp</a:t>
            </a:r>
            <a:r>
              <a:rPr lang="en-US" sz="2300" dirty="0">
                <a:solidFill>
                  <a:srgbClr val="FF0000"/>
                </a:solidFill>
              </a:rPr>
              <a:t>. term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C27A02-F6D5-3E61-1427-DCA9EB5332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5614" y="5098779"/>
            <a:ext cx="4276725" cy="7143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5C8A61B-80C9-3705-8614-E1668C7F12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81255"/>
          <a:stretch/>
        </p:blipFill>
        <p:spPr>
          <a:xfrm>
            <a:off x="850512" y="5026317"/>
            <a:ext cx="1045102" cy="859297"/>
          </a:xfrm>
          <a:prstGeom prst="rect">
            <a:avLst/>
          </a:prstGeom>
          <a:ln w="28575">
            <a:noFill/>
          </a:ln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404DFC8-E5B3-1B5E-9B94-91B2E295C430}"/>
              </a:ext>
            </a:extLst>
          </p:cNvPr>
          <p:cNvSpPr txBox="1">
            <a:spLocks/>
          </p:cNvSpPr>
          <p:nvPr/>
        </p:nvSpPr>
        <p:spPr>
          <a:xfrm>
            <a:off x="273626" y="6202802"/>
            <a:ext cx="6436889" cy="5232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00" dirty="0">
                <a:solidFill>
                  <a:srgbClr val="7030A0"/>
                </a:solidFill>
                <a:sym typeface="Wingdings" panose="05000000000000000000" pitchFamily="2" charset="2"/>
              </a:rPr>
              <a:t>[4]</a:t>
            </a:r>
            <a:r>
              <a:rPr lang="en-US" sz="2300" dirty="0">
                <a:sym typeface="Wingdings" panose="05000000000000000000" pitchFamily="2" charset="2"/>
              </a:rPr>
              <a:t> </a:t>
            </a:r>
            <a:r>
              <a:rPr lang="en-US" sz="23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Ridwan et al., ITM Web Conf. (2024), 01016</a:t>
            </a:r>
            <a:endParaRPr lang="en-US" sz="2300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6CD12A16-698A-8C66-D982-62E09735BFE0}"/>
              </a:ext>
            </a:extLst>
          </p:cNvPr>
          <p:cNvSpPr/>
          <p:nvPr/>
        </p:nvSpPr>
        <p:spPr>
          <a:xfrm>
            <a:off x="6531771" y="5455965"/>
            <a:ext cx="884903" cy="15363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0C572-3C8B-F623-199B-9C00EECBD09D}"/>
              </a:ext>
            </a:extLst>
          </p:cNvPr>
          <p:cNvSpPr txBox="1">
            <a:spLocks/>
          </p:cNvSpPr>
          <p:nvPr/>
        </p:nvSpPr>
        <p:spPr>
          <a:xfrm>
            <a:off x="7592591" y="5311728"/>
            <a:ext cx="3605533" cy="499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determine 10 parameters</a:t>
            </a:r>
            <a:endParaRPr lang="en-US" sz="2400" b="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6EA126-C49F-7002-0231-2414997440A5}"/>
              </a:ext>
            </a:extLst>
          </p:cNvPr>
          <p:cNvCxnSpPr>
            <a:cxnSpLocks/>
          </p:cNvCxnSpPr>
          <p:nvPr/>
        </p:nvCxnSpPr>
        <p:spPr>
          <a:xfrm>
            <a:off x="693173" y="904165"/>
            <a:ext cx="1044185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4D05E388-A325-E49C-D62E-6EE4405C7B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7845" y="1135148"/>
            <a:ext cx="4055023" cy="9863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32F4EE-F5F4-5BB2-064E-44F5936774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3084" y="2259629"/>
            <a:ext cx="2893917" cy="59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9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822339-5C2B-4120-8E1E-E2692BB92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553" y="1835980"/>
            <a:ext cx="6686154" cy="33658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DF15B7-1941-D9B9-6185-DF78B5B14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3449" y="2871030"/>
            <a:ext cx="4208885" cy="48101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250178-C49F-D5AE-C109-6F5CCA3EB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4408" y="3646058"/>
            <a:ext cx="4326966" cy="45050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3FE99EF-A866-DBD7-4976-F377FD4862CD}"/>
              </a:ext>
            </a:extLst>
          </p:cNvPr>
          <p:cNvSpPr txBox="1">
            <a:spLocks/>
          </p:cNvSpPr>
          <p:nvPr/>
        </p:nvSpPr>
        <p:spPr>
          <a:xfrm>
            <a:off x="384553" y="1207421"/>
            <a:ext cx="5960558" cy="550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700" dirty="0">
                <a:sym typeface="Wingdings" panose="05000000000000000000" pitchFamily="2" charset="2"/>
              </a:rPr>
              <a:t> </a:t>
            </a:r>
            <a:r>
              <a:rPr lang="en-US" sz="2700" u="sng" dirty="0">
                <a:sym typeface="Wingdings" panose="05000000000000000000" pitchFamily="2" charset="2"/>
              </a:rPr>
              <a:t>Mass Spectra</a:t>
            </a:r>
            <a:endParaRPr lang="en-US" u="sng" dirty="0"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881E40-5FB1-21AC-9F25-CA2CFD0686D4}"/>
                  </a:ext>
                </a:extLst>
              </p:cNvPr>
              <p:cNvSpPr txBox="1"/>
              <p:nvPr/>
            </p:nvSpPr>
            <p:spPr>
              <a:xfrm>
                <a:off x="430175" y="5568944"/>
                <a:ext cx="1133165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dirty="0">
                    <a:sym typeface="Wingdings" panose="05000000000000000000" pitchFamily="2" charset="2"/>
                  </a:rPr>
                  <a:t> </a:t>
                </a:r>
                <a:r>
                  <a:rPr lang="en-US" sz="2500" dirty="0"/>
                  <a:t>All heavy mesons are in good agreement with experimental data, except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500" b="0" i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sz="25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(3</m:t>
                    </m:r>
                    <m:r>
                      <a:rPr lang="en-US" sz="25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5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500" dirty="0"/>
                  <a:t>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881E40-5FB1-21AC-9F25-CA2CFD0686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75" y="5568944"/>
                <a:ext cx="11331650" cy="477054"/>
              </a:xfrm>
              <a:prstGeom prst="rect">
                <a:avLst/>
              </a:prstGeom>
              <a:blipFill>
                <a:blip r:embed="rId5"/>
                <a:stretch>
                  <a:fillRect l="-915" t="-12821" r="-161" b="-320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48FA0729-9DCF-6AC1-774F-A15B5C311C83}"/>
              </a:ext>
            </a:extLst>
          </p:cNvPr>
          <p:cNvSpPr/>
          <p:nvPr/>
        </p:nvSpPr>
        <p:spPr>
          <a:xfrm>
            <a:off x="5997584" y="1772095"/>
            <a:ext cx="1033795" cy="3429704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854B95-6E56-F6A1-7664-6ED1D17667B6}"/>
              </a:ext>
            </a:extLst>
          </p:cNvPr>
          <p:cNvSpPr txBox="1">
            <a:spLocks/>
          </p:cNvSpPr>
          <p:nvPr/>
        </p:nvSpPr>
        <p:spPr>
          <a:xfrm>
            <a:off x="515597" y="401523"/>
            <a:ext cx="10515600" cy="6588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dirty="0"/>
              <a:t>Result</a:t>
            </a:r>
          </a:p>
        </p:txBody>
      </p:sp>
    </p:spTree>
    <p:extLst>
      <p:ext uri="{BB962C8B-B14F-4D97-AF65-F5344CB8AC3E}">
        <p14:creationId xmlns:p14="http://schemas.microsoft.com/office/powerpoint/2010/main" val="2366153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928542-4EAD-77B8-9244-08A225E01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9" y="1240424"/>
            <a:ext cx="6181299" cy="311660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62C086B-6C22-C395-E0A1-E613C28C1182}"/>
              </a:ext>
            </a:extLst>
          </p:cNvPr>
          <p:cNvSpPr txBox="1">
            <a:spLocks/>
          </p:cNvSpPr>
          <p:nvPr/>
        </p:nvSpPr>
        <p:spPr>
          <a:xfrm>
            <a:off x="369490" y="680175"/>
            <a:ext cx="5960558" cy="550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700" dirty="0">
                <a:sym typeface="Wingdings" panose="05000000000000000000" pitchFamily="2" charset="2"/>
              </a:rPr>
              <a:t> </a:t>
            </a:r>
            <a:r>
              <a:rPr lang="en-US" sz="2700" u="sng" dirty="0">
                <a:sym typeface="Wingdings" panose="05000000000000000000" pitchFamily="2" charset="2"/>
              </a:rPr>
              <a:t>Decay Constant</a:t>
            </a:r>
            <a:endParaRPr lang="en-US" u="sng" dirty="0">
              <a:sym typeface="Wingdings" panose="05000000000000000000" pitchFamily="2" charset="2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DB000B6-F7E7-BC94-0034-429FE666EF7D}"/>
              </a:ext>
            </a:extLst>
          </p:cNvPr>
          <p:cNvSpPr txBox="1">
            <a:spLocks/>
          </p:cNvSpPr>
          <p:nvPr/>
        </p:nvSpPr>
        <p:spPr>
          <a:xfrm>
            <a:off x="10548200" y="1426876"/>
            <a:ext cx="3279871" cy="397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>
                <a:solidFill>
                  <a:srgbClr val="7030A0"/>
                </a:solidFill>
              </a:rPr>
              <a:t>Pseudoscalar</a:t>
            </a:r>
            <a:endParaRPr lang="en-US" u="sng" dirty="0">
              <a:solidFill>
                <a:srgbClr val="7030A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5A8826-C4AA-2B05-1CC6-BABA1947FEAC}"/>
              </a:ext>
            </a:extLst>
          </p:cNvPr>
          <p:cNvSpPr txBox="1">
            <a:spLocks/>
          </p:cNvSpPr>
          <p:nvPr/>
        </p:nvSpPr>
        <p:spPr>
          <a:xfrm>
            <a:off x="10562949" y="1863972"/>
            <a:ext cx="3279871" cy="397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>
                <a:solidFill>
                  <a:srgbClr val="7030A0"/>
                </a:solidFill>
              </a:rPr>
              <a:t>Vector</a:t>
            </a:r>
            <a:endParaRPr lang="en-US" u="sng" dirty="0">
              <a:solidFill>
                <a:srgbClr val="7030A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109745-C8D3-C9D4-4B5B-D4ECFCE55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076" y="1379387"/>
            <a:ext cx="4073880" cy="89031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5C9B90-5FF5-CC98-7E94-ACFCA6EEC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4954" y="2885851"/>
            <a:ext cx="4720667" cy="85916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67CEB9B-99CA-1484-51CE-BFC626EB3053}"/>
              </a:ext>
            </a:extLst>
          </p:cNvPr>
          <p:cNvSpPr txBox="1">
            <a:spLocks/>
          </p:cNvSpPr>
          <p:nvPr/>
        </p:nvSpPr>
        <p:spPr>
          <a:xfrm>
            <a:off x="6595580" y="2488181"/>
            <a:ext cx="3279871" cy="397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/>
              <a:t>Explicit form</a:t>
            </a:r>
            <a:endParaRPr lang="en-U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17145FE-991C-0E3B-7ACF-812F3D997F06}"/>
                  </a:ext>
                </a:extLst>
              </p:cNvPr>
              <p:cNvSpPr txBox="1"/>
              <p:nvPr/>
            </p:nvSpPr>
            <p:spPr>
              <a:xfrm>
                <a:off x="842598" y="4785926"/>
                <a:ext cx="10962861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dirty="0">
                    <a:sym typeface="Wingdings" panose="05000000000000000000" pitchFamily="2" charset="2"/>
                  </a:rPr>
                  <a:t> </a:t>
                </a:r>
                <a:r>
                  <a:rPr lang="en-US" sz="2500" dirty="0"/>
                  <a:t>Only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5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sz="2500" dirty="0"/>
                  <a:t>’s which have moderately difference value between ours and experimental data.</a:t>
                </a:r>
              </a:p>
              <a:p>
                <a:r>
                  <a:rPr lang="en-US" sz="2500" b="0" dirty="0">
                    <a:sym typeface="Wingdings" panose="05000000000000000000" pitchFamily="2" charset="2"/>
                  </a:rPr>
                  <a:t> The hierarchy: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5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5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5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5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sz="25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17145FE-991C-0E3B-7ACF-812F3D997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598" y="4785926"/>
                <a:ext cx="10962861" cy="1246495"/>
              </a:xfrm>
              <a:prstGeom prst="rect">
                <a:avLst/>
              </a:prstGeom>
              <a:blipFill>
                <a:blip r:embed="rId5"/>
                <a:stretch>
                  <a:fillRect l="-889" t="-4390" b="-1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B9DBCA76-9B78-4509-7E7F-D1CF1ECD5352}"/>
              </a:ext>
            </a:extLst>
          </p:cNvPr>
          <p:cNvSpPr/>
          <p:nvPr/>
        </p:nvSpPr>
        <p:spPr>
          <a:xfrm>
            <a:off x="5292983" y="1040029"/>
            <a:ext cx="1033795" cy="3316997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63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6976C135-B9D9-984B-6AFA-AAD8162A5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905" y="242708"/>
            <a:ext cx="5150005" cy="1063624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M1 Radiative Transition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DBC9EAF5-755A-3BCE-3B52-BFD44CF7EB54}"/>
              </a:ext>
            </a:extLst>
          </p:cNvPr>
          <p:cNvSpPr/>
          <p:nvPr/>
        </p:nvSpPr>
        <p:spPr>
          <a:xfrm>
            <a:off x="5659220" y="461271"/>
            <a:ext cx="1236593" cy="550309"/>
          </a:xfrm>
          <a:prstGeom prst="rightArrow">
            <a:avLst/>
          </a:prstGeom>
          <a:solidFill>
            <a:srgbClr val="FF0000"/>
          </a:solidFill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ontent Placeholder 2">
                <a:extLst>
                  <a:ext uri="{FF2B5EF4-FFF2-40B4-BE49-F238E27FC236}">
                    <a16:creationId xmlns:a16="http://schemas.microsoft.com/office/drawing/2014/main" id="{815618AA-8D87-4098-06F9-1EB9DB7795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46167" y="546658"/>
                <a:ext cx="4834092" cy="4689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b="0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ΔS</m:t>
                    </m:r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, parity change</a:t>
                </a:r>
              </a:p>
            </p:txBody>
          </p:sp>
        </mc:Choice>
        <mc:Fallback xmlns="">
          <p:sp>
            <p:nvSpPr>
              <p:cNvPr id="35" name="Content Placeholder 2">
                <a:extLst>
                  <a:ext uri="{FF2B5EF4-FFF2-40B4-BE49-F238E27FC236}">
                    <a16:creationId xmlns:a16="http://schemas.microsoft.com/office/drawing/2014/main" id="{815618AA-8D87-4098-06F9-1EB9DB779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6167" y="546658"/>
                <a:ext cx="4834092" cy="468970"/>
              </a:xfrm>
              <a:prstGeom prst="rect">
                <a:avLst/>
              </a:prstGeom>
              <a:blipFill>
                <a:blip r:embed="rId2"/>
                <a:stretch>
                  <a:fillRect t="-16883" b="-20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>
            <a:extLst>
              <a:ext uri="{FF2B5EF4-FFF2-40B4-BE49-F238E27FC236}">
                <a16:creationId xmlns:a16="http://schemas.microsoft.com/office/drawing/2014/main" id="{53E3CEDA-88D3-A2E5-E596-56A833D54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266" y="2080548"/>
            <a:ext cx="6413468" cy="4689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2">
                <a:extLst>
                  <a:ext uri="{FF2B5EF4-FFF2-40B4-BE49-F238E27FC236}">
                    <a16:creationId xmlns:a16="http://schemas.microsoft.com/office/drawing/2014/main" id="{BF047AD8-D610-C914-2F6F-A4FD54CF270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2523" y="1383182"/>
                <a:ext cx="10772775" cy="55031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700" dirty="0">
                    <a:sym typeface="Wingdings" panose="05000000000000000000" pitchFamily="2" charset="2"/>
                  </a:rPr>
                  <a:t>The transition form factor (TFF)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7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𝐹</m:t>
                        </m:r>
                      </m:e>
                      <m:sub>
                        <m:r>
                          <a:rPr lang="en-US" sz="2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𝒱𝒫</m:t>
                        </m:r>
                      </m:sub>
                    </m:sSub>
                    <m:r>
                      <a:rPr lang="en-US" sz="2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sSup>
                      <m:sSupPr>
                        <m:ctrlPr>
                          <a:rPr lang="en-US" sz="2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𝑞</m:t>
                        </m:r>
                      </m:e>
                      <m:sup>
                        <m:r>
                          <a:rPr lang="en-US" sz="2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US" sz="27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is defined by </a:t>
                </a:r>
              </a:p>
            </p:txBody>
          </p:sp>
        </mc:Choice>
        <mc:Fallback xmlns="">
          <p:sp>
            <p:nvSpPr>
              <p:cNvPr id="42" name="Content Placeholder 2">
                <a:extLst>
                  <a:ext uri="{FF2B5EF4-FFF2-40B4-BE49-F238E27FC236}">
                    <a16:creationId xmlns:a16="http://schemas.microsoft.com/office/drawing/2014/main" id="{BF047AD8-D610-C914-2F6F-A4FD54CF27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23" y="1383182"/>
                <a:ext cx="10772775" cy="550310"/>
              </a:xfrm>
              <a:prstGeom prst="rect">
                <a:avLst/>
              </a:prstGeom>
              <a:blipFill>
                <a:blip r:embed="rId4"/>
                <a:stretch>
                  <a:fillRect l="-962" t="-20000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ontent Placeholder 43">
                <a:extLst>
                  <a:ext uri="{FF2B5EF4-FFF2-40B4-BE49-F238E27FC236}">
                    <a16:creationId xmlns:a16="http://schemas.microsoft.com/office/drawing/2014/main" id="{549BE76E-CD1B-6146-7A4C-B984C97B77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7573" y="2996596"/>
                <a:ext cx="6870778" cy="55031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700" dirty="0">
                    <a:solidFill>
                      <a:srgbClr val="7030A0"/>
                    </a:solidFill>
                  </a:rPr>
                  <a:t>the matrix element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7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7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𝒥</m:t>
                        </m:r>
                      </m:e>
                      <m:sub>
                        <m:r>
                          <a:rPr lang="en-US" sz="27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US" sz="27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7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=⟨</m:t>
                    </m:r>
                    <m:r>
                      <a:rPr lang="en-US" sz="27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  <m:d>
                      <m:dPr>
                        <m:ctrlPr>
                          <a:rPr lang="en-US" sz="27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7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7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  <m:d>
                      <m:dPr>
                        <m:begChr m:val="|"/>
                        <m:endChr m:val="|"/>
                        <m:ctrlPr>
                          <a:rPr lang="en-US" sz="27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7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7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7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𝑒𝑚</m:t>
                            </m:r>
                          </m:sub>
                          <m:sup>
                            <m:r>
                              <a:rPr lang="en-US" sz="27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bSup>
                      </m:e>
                    </m:d>
                    <m:r>
                      <a:rPr lang="en-US" sz="27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𝒱</m:t>
                    </m:r>
                    <m:d>
                      <m:dPr>
                        <m:ctrlPr>
                          <a:rPr lang="en-US" sz="27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7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7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7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en-US" sz="27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sz="2700" dirty="0"/>
                  <a:t> </a:t>
                </a:r>
              </a:p>
            </p:txBody>
          </p:sp>
        </mc:Choice>
        <mc:Fallback xmlns="">
          <p:sp>
            <p:nvSpPr>
              <p:cNvPr id="44" name="Content Placeholder 43">
                <a:extLst>
                  <a:ext uri="{FF2B5EF4-FFF2-40B4-BE49-F238E27FC236}">
                    <a16:creationId xmlns:a16="http://schemas.microsoft.com/office/drawing/2014/main" id="{549BE76E-CD1B-6146-7A4C-B984C97B77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7573" y="2996596"/>
                <a:ext cx="6870778" cy="550310"/>
              </a:xfrm>
              <a:blipFill>
                <a:blip r:embed="rId5"/>
                <a:stretch>
                  <a:fillRect l="-1686" t="-11111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>
            <a:extLst>
              <a:ext uri="{FF2B5EF4-FFF2-40B4-BE49-F238E27FC236}">
                <a16:creationId xmlns:a16="http://schemas.microsoft.com/office/drawing/2014/main" id="{5F264D5B-C5A0-D11A-C36F-70DCEAD90B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953" y="3775934"/>
            <a:ext cx="6460860" cy="261292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9F2450C-56E8-F978-BF3F-B1A8C62104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3419" y="3546906"/>
            <a:ext cx="3430885" cy="468970"/>
          </a:xfrm>
          <a:prstGeom prst="rect">
            <a:avLst/>
          </a:prstGeom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7EF459A-62DA-B15A-A3B7-E2BFD32FA23C}"/>
              </a:ext>
            </a:extLst>
          </p:cNvPr>
          <p:cNvCxnSpPr>
            <a:cxnSpLocks/>
          </p:cNvCxnSpPr>
          <p:nvPr/>
        </p:nvCxnSpPr>
        <p:spPr>
          <a:xfrm>
            <a:off x="7211960" y="2804647"/>
            <a:ext cx="0" cy="361089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354E6C7-8768-801B-8E08-17642AE6980F}"/>
              </a:ext>
            </a:extLst>
          </p:cNvPr>
          <p:cNvCxnSpPr>
            <a:cxnSpLocks/>
          </p:cNvCxnSpPr>
          <p:nvPr/>
        </p:nvCxnSpPr>
        <p:spPr>
          <a:xfrm>
            <a:off x="7290620" y="2804647"/>
            <a:ext cx="0" cy="361089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Content Placeholder 43">
            <a:extLst>
              <a:ext uri="{FF2B5EF4-FFF2-40B4-BE49-F238E27FC236}">
                <a16:creationId xmlns:a16="http://schemas.microsoft.com/office/drawing/2014/main" id="{CA17D861-03E2-7B9C-BE2A-CD132361A6B6}"/>
              </a:ext>
            </a:extLst>
          </p:cNvPr>
          <p:cNvSpPr txBox="1">
            <a:spLocks/>
          </p:cNvSpPr>
          <p:nvPr/>
        </p:nvSpPr>
        <p:spPr>
          <a:xfrm>
            <a:off x="7514815" y="3052989"/>
            <a:ext cx="3025366" cy="550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700" dirty="0">
                <a:solidFill>
                  <a:srgbClr val="7030A0"/>
                </a:solidFill>
              </a:rPr>
              <a:t>the tensor term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ontent Placeholder 43">
                <a:extLst>
                  <a:ext uri="{FF2B5EF4-FFF2-40B4-BE49-F238E27FC236}">
                    <a16:creationId xmlns:a16="http://schemas.microsoft.com/office/drawing/2014/main" id="{980FA751-367D-CDA4-A441-37D02802CD5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28108" y="4419486"/>
                <a:ext cx="4386258" cy="13258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700" dirty="0">
                    <a:sym typeface="Wingdings" panose="05000000000000000000" pitchFamily="2" charset="2"/>
                  </a:rPr>
                  <a:t> </a:t>
                </a:r>
                <a:r>
                  <a:rPr lang="en-US" sz="2700" dirty="0">
                    <a:solidFill>
                      <a:srgbClr val="FF0000"/>
                    </a:solidFill>
                  </a:rPr>
                  <a:t>Good (</a:t>
                </a:r>
                <a14:m>
                  <m:oMath xmlns:m="http://schemas.openxmlformats.org/officeDocument/2006/math">
                    <m:r>
                      <a:rPr lang="en-US" sz="27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7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=+</m:t>
                    </m:r>
                  </m:oMath>
                </a14:m>
                <a:r>
                  <a:rPr lang="en-US" sz="2700" dirty="0">
                    <a:solidFill>
                      <a:srgbClr val="FF0000"/>
                    </a:solidFill>
                  </a:rPr>
                  <a:t>) and transverse (</a:t>
                </a:r>
                <a14:m>
                  <m:oMath xmlns:m="http://schemas.openxmlformats.org/officeDocument/2006/math">
                    <m:r>
                      <a:rPr lang="en-US" sz="27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7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⊥</m:t>
                    </m:r>
                  </m:oMath>
                </a14:m>
                <a:r>
                  <a:rPr lang="en-US" sz="2700" dirty="0">
                    <a:solidFill>
                      <a:srgbClr val="FF0000"/>
                    </a:solidFill>
                  </a:rPr>
                  <a:t>) current are used to explore the TFF</a:t>
                </a:r>
                <a:endParaRPr lang="en-US" sz="2700" dirty="0"/>
              </a:p>
            </p:txBody>
          </p:sp>
        </mc:Choice>
        <mc:Fallback xmlns="">
          <p:sp>
            <p:nvSpPr>
              <p:cNvPr id="56" name="Content Placeholder 43">
                <a:extLst>
                  <a:ext uri="{FF2B5EF4-FFF2-40B4-BE49-F238E27FC236}">
                    <a16:creationId xmlns:a16="http://schemas.microsoft.com/office/drawing/2014/main" id="{980FA751-367D-CDA4-A441-37D02802C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108" y="4419486"/>
                <a:ext cx="4386258" cy="1325817"/>
              </a:xfrm>
              <a:prstGeom prst="rect">
                <a:avLst/>
              </a:prstGeom>
              <a:blipFill>
                <a:blip r:embed="rId8"/>
                <a:stretch>
                  <a:fillRect l="-2643" t="-8295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5306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3483</TotalTime>
  <Words>1138</Words>
  <Application>Microsoft Office PowerPoint</Application>
  <PresentationFormat>Widescreen</PresentationFormat>
  <Paragraphs>145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Aptos</vt:lpstr>
      <vt:lpstr>Aptos Display</vt:lpstr>
      <vt:lpstr>Arial</vt:lpstr>
      <vt:lpstr>Cambria Math</vt:lpstr>
      <vt:lpstr>Wingdings</vt:lpstr>
      <vt:lpstr>Office Theme</vt:lpstr>
      <vt:lpstr>Probing the Spectroscopy and Electromagnetic Structure of Heavy Mesons within the Light-Front Quark Model</vt:lpstr>
      <vt:lpstr>Outline</vt:lpstr>
      <vt:lpstr>Backgrounds</vt:lpstr>
      <vt:lpstr>Light-Front Quark Model</vt:lpstr>
      <vt:lpstr>PowerPoint Presentation</vt:lpstr>
      <vt:lpstr>PowerPoint Presentation</vt:lpstr>
      <vt:lpstr>PowerPoint Presentation</vt:lpstr>
      <vt:lpstr>PowerPoint Presentation</vt:lpstr>
      <vt:lpstr>M1 Radiative Transition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PowerPoint Presentation</vt:lpstr>
      <vt:lpstr>PowerPoint Presentation</vt:lpstr>
      <vt:lpstr>Outlook</vt:lpstr>
      <vt:lpstr>PowerPoint Presentation</vt:lpstr>
      <vt:lpstr>PowerPoint Presentation</vt:lpstr>
      <vt:lpstr>Summary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Muhammad Ridwan</dc:creator>
  <cp:lastModifiedBy>Muhammad Ridwan</cp:lastModifiedBy>
  <cp:revision>17</cp:revision>
  <dcterms:created xsi:type="dcterms:W3CDTF">2025-07-10T06:46:51Z</dcterms:created>
  <dcterms:modified xsi:type="dcterms:W3CDTF">2025-08-19T07:28:51Z</dcterms:modified>
</cp:coreProperties>
</file>