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xml" ContentType="application/vnd.openxmlformats-officedocument.presentationml.tags+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3"/>
  </p:notesMasterIdLst>
  <p:handoutMasterIdLst>
    <p:handoutMasterId r:id="rId84"/>
  </p:handoutMasterIdLst>
  <p:sldIdLst>
    <p:sldId id="409" r:id="rId2"/>
    <p:sldId id="657" r:id="rId3"/>
    <p:sldId id="658" r:id="rId4"/>
    <p:sldId id="1142" r:id="rId5"/>
    <p:sldId id="688" r:id="rId6"/>
    <p:sldId id="689" r:id="rId7"/>
    <p:sldId id="690" r:id="rId8"/>
    <p:sldId id="691" r:id="rId9"/>
    <p:sldId id="692" r:id="rId10"/>
    <p:sldId id="676" r:id="rId11"/>
    <p:sldId id="677" r:id="rId12"/>
    <p:sldId id="656" r:id="rId13"/>
    <p:sldId id="641" r:id="rId14"/>
    <p:sldId id="664" r:id="rId15"/>
    <p:sldId id="693" r:id="rId16"/>
    <p:sldId id="694" r:id="rId17"/>
    <p:sldId id="706" r:id="rId18"/>
    <p:sldId id="665" r:id="rId19"/>
    <p:sldId id="671" r:id="rId20"/>
    <p:sldId id="672" r:id="rId21"/>
    <p:sldId id="673" r:id="rId22"/>
    <p:sldId id="674" r:id="rId23"/>
    <p:sldId id="675" r:id="rId24"/>
    <p:sldId id="653" r:id="rId25"/>
    <p:sldId id="655" r:id="rId26"/>
    <p:sldId id="678" r:id="rId27"/>
    <p:sldId id="679" r:id="rId28"/>
    <p:sldId id="680" r:id="rId29"/>
    <p:sldId id="681" r:id="rId30"/>
    <p:sldId id="682" r:id="rId31"/>
    <p:sldId id="683" r:id="rId32"/>
    <p:sldId id="684" r:id="rId33"/>
    <p:sldId id="686" r:id="rId34"/>
    <p:sldId id="685" r:id="rId35"/>
    <p:sldId id="1141" r:id="rId36"/>
    <p:sldId id="670" r:id="rId37"/>
    <p:sldId id="687" r:id="rId38"/>
    <p:sldId id="669" r:id="rId39"/>
    <p:sldId id="708" r:id="rId40"/>
    <p:sldId id="695" r:id="rId41"/>
    <p:sldId id="696" r:id="rId42"/>
    <p:sldId id="667" r:id="rId43"/>
    <p:sldId id="700" r:id="rId44"/>
    <p:sldId id="698" r:id="rId45"/>
    <p:sldId id="699" r:id="rId46"/>
    <p:sldId id="701" r:id="rId47"/>
    <p:sldId id="702" r:id="rId48"/>
    <p:sldId id="697" r:id="rId49"/>
    <p:sldId id="840" r:id="rId50"/>
    <p:sldId id="1138" r:id="rId51"/>
    <p:sldId id="754" r:id="rId52"/>
    <p:sldId id="755" r:id="rId53"/>
    <p:sldId id="1131" r:id="rId54"/>
    <p:sldId id="1139" r:id="rId55"/>
    <p:sldId id="734" r:id="rId56"/>
    <p:sldId id="752" r:id="rId57"/>
    <p:sldId id="1080" r:id="rId58"/>
    <p:sldId id="1140" r:id="rId59"/>
    <p:sldId id="1130" r:id="rId60"/>
    <p:sldId id="1134" r:id="rId61"/>
    <p:sldId id="476" r:id="rId62"/>
    <p:sldId id="1122" r:id="rId63"/>
    <p:sldId id="1137" r:id="rId64"/>
    <p:sldId id="1125" r:id="rId65"/>
    <p:sldId id="1126" r:id="rId66"/>
    <p:sldId id="1127" r:id="rId67"/>
    <p:sldId id="1128" r:id="rId68"/>
    <p:sldId id="1100" r:id="rId69"/>
    <p:sldId id="1124" r:id="rId70"/>
    <p:sldId id="1120" r:id="rId71"/>
    <p:sldId id="1129" r:id="rId72"/>
    <p:sldId id="799" r:id="rId73"/>
    <p:sldId id="760" r:id="rId74"/>
    <p:sldId id="703" r:id="rId75"/>
    <p:sldId id="709" r:id="rId76"/>
    <p:sldId id="627" r:id="rId77"/>
    <p:sldId id="654" r:id="rId78"/>
    <p:sldId id="668" r:id="rId79"/>
    <p:sldId id="662" r:id="rId80"/>
    <p:sldId id="650" r:id="rId81"/>
    <p:sldId id="663" r:id="rId82"/>
  </p:sldIdLst>
  <p:sldSz cx="12192000" cy="6858000"/>
  <p:notesSz cx="7315200" cy="9601200"/>
  <p:defaultTextStyle>
    <a:defPPr>
      <a:defRPr lang="en-US"/>
    </a:defPPr>
    <a:lvl1pPr algn="ctr" rtl="0" fontAlgn="base">
      <a:spcBef>
        <a:spcPct val="20000"/>
      </a:spcBef>
      <a:spcAft>
        <a:spcPct val="0"/>
      </a:spcAft>
      <a:buClr>
        <a:srgbClr val="0000FF"/>
      </a:buClr>
      <a:buSzPct val="62000"/>
      <a:buFont typeface="Monotype Sorts" pitchFamily="2" charset="2"/>
      <a:buChar char="l"/>
      <a:defRPr sz="2400" b="1" kern="1200">
        <a:solidFill>
          <a:srgbClr val="0000FF"/>
        </a:solidFill>
        <a:latin typeface="Arial Rounded MT Bold" pitchFamily="34" charset="0"/>
        <a:ea typeface="+mn-ea"/>
        <a:cs typeface="+mn-cs"/>
      </a:defRPr>
    </a:lvl1pPr>
    <a:lvl2pPr marL="457200" algn="ctr" rtl="0" fontAlgn="base">
      <a:spcBef>
        <a:spcPct val="20000"/>
      </a:spcBef>
      <a:spcAft>
        <a:spcPct val="0"/>
      </a:spcAft>
      <a:buClr>
        <a:srgbClr val="0000FF"/>
      </a:buClr>
      <a:buSzPct val="62000"/>
      <a:buFont typeface="Monotype Sorts" pitchFamily="2" charset="2"/>
      <a:buChar char="l"/>
      <a:defRPr sz="2400" b="1" kern="1200">
        <a:solidFill>
          <a:srgbClr val="0000FF"/>
        </a:solidFill>
        <a:latin typeface="Arial Rounded MT Bold" pitchFamily="34" charset="0"/>
        <a:ea typeface="+mn-ea"/>
        <a:cs typeface="+mn-cs"/>
      </a:defRPr>
    </a:lvl2pPr>
    <a:lvl3pPr marL="914400" algn="ctr" rtl="0" fontAlgn="base">
      <a:spcBef>
        <a:spcPct val="20000"/>
      </a:spcBef>
      <a:spcAft>
        <a:spcPct val="0"/>
      </a:spcAft>
      <a:buClr>
        <a:srgbClr val="0000FF"/>
      </a:buClr>
      <a:buSzPct val="62000"/>
      <a:buFont typeface="Monotype Sorts" pitchFamily="2" charset="2"/>
      <a:buChar char="l"/>
      <a:defRPr sz="2400" b="1" kern="1200">
        <a:solidFill>
          <a:srgbClr val="0000FF"/>
        </a:solidFill>
        <a:latin typeface="Arial Rounded MT Bold" pitchFamily="34" charset="0"/>
        <a:ea typeface="+mn-ea"/>
        <a:cs typeface="+mn-cs"/>
      </a:defRPr>
    </a:lvl3pPr>
    <a:lvl4pPr marL="1371600" algn="ctr" rtl="0" fontAlgn="base">
      <a:spcBef>
        <a:spcPct val="20000"/>
      </a:spcBef>
      <a:spcAft>
        <a:spcPct val="0"/>
      </a:spcAft>
      <a:buClr>
        <a:srgbClr val="0000FF"/>
      </a:buClr>
      <a:buSzPct val="62000"/>
      <a:buFont typeface="Monotype Sorts" pitchFamily="2" charset="2"/>
      <a:buChar char="l"/>
      <a:defRPr sz="2400" b="1" kern="1200">
        <a:solidFill>
          <a:srgbClr val="0000FF"/>
        </a:solidFill>
        <a:latin typeface="Arial Rounded MT Bold" pitchFamily="34" charset="0"/>
        <a:ea typeface="+mn-ea"/>
        <a:cs typeface="+mn-cs"/>
      </a:defRPr>
    </a:lvl4pPr>
    <a:lvl5pPr marL="1828800" algn="ctr" rtl="0" fontAlgn="base">
      <a:spcBef>
        <a:spcPct val="20000"/>
      </a:spcBef>
      <a:spcAft>
        <a:spcPct val="0"/>
      </a:spcAft>
      <a:buClr>
        <a:srgbClr val="0000FF"/>
      </a:buClr>
      <a:buSzPct val="62000"/>
      <a:buFont typeface="Monotype Sorts" pitchFamily="2" charset="2"/>
      <a:buChar char="l"/>
      <a:defRPr sz="2400" b="1" kern="1200">
        <a:solidFill>
          <a:srgbClr val="0000FF"/>
        </a:solidFill>
        <a:latin typeface="Arial Rounded MT Bold" pitchFamily="34" charset="0"/>
        <a:ea typeface="+mn-ea"/>
        <a:cs typeface="+mn-cs"/>
      </a:defRPr>
    </a:lvl5pPr>
    <a:lvl6pPr marL="2286000" algn="l" defTabSz="914400" rtl="0" eaLnBrk="1" latinLnBrk="0" hangingPunct="1">
      <a:defRPr sz="2400" b="1" kern="1200">
        <a:solidFill>
          <a:srgbClr val="0000FF"/>
        </a:solidFill>
        <a:latin typeface="Arial Rounded MT Bold" pitchFamily="34" charset="0"/>
        <a:ea typeface="+mn-ea"/>
        <a:cs typeface="+mn-cs"/>
      </a:defRPr>
    </a:lvl6pPr>
    <a:lvl7pPr marL="2743200" algn="l" defTabSz="914400" rtl="0" eaLnBrk="1" latinLnBrk="0" hangingPunct="1">
      <a:defRPr sz="2400" b="1" kern="1200">
        <a:solidFill>
          <a:srgbClr val="0000FF"/>
        </a:solidFill>
        <a:latin typeface="Arial Rounded MT Bold" pitchFamily="34" charset="0"/>
        <a:ea typeface="+mn-ea"/>
        <a:cs typeface="+mn-cs"/>
      </a:defRPr>
    </a:lvl7pPr>
    <a:lvl8pPr marL="3200400" algn="l" defTabSz="914400" rtl="0" eaLnBrk="1" latinLnBrk="0" hangingPunct="1">
      <a:defRPr sz="2400" b="1" kern="1200">
        <a:solidFill>
          <a:srgbClr val="0000FF"/>
        </a:solidFill>
        <a:latin typeface="Arial Rounded MT Bold" pitchFamily="34" charset="0"/>
        <a:ea typeface="+mn-ea"/>
        <a:cs typeface="+mn-cs"/>
      </a:defRPr>
    </a:lvl8pPr>
    <a:lvl9pPr marL="3657600" algn="l" defTabSz="914400" rtl="0" eaLnBrk="1" latinLnBrk="0" hangingPunct="1">
      <a:defRPr sz="2400" b="1" kern="1200">
        <a:solidFill>
          <a:srgbClr val="0000FF"/>
        </a:solidFill>
        <a:latin typeface="Arial Rounded MT Bold"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CC00"/>
    <a:srgbClr val="3399FF"/>
    <a:srgbClr val="66FF33"/>
    <a:srgbClr val="000099"/>
    <a:srgbClr val="EFE403"/>
    <a:srgbClr val="0066FF"/>
    <a:srgbClr val="C6B806"/>
    <a:srgbClr val="DBCC07"/>
    <a:srgbClr val="E7D7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66" autoAdjust="0"/>
    <p:restoredTop sz="95170" autoAdjust="0"/>
  </p:normalViewPr>
  <p:slideViewPr>
    <p:cSldViewPr>
      <p:cViewPr>
        <p:scale>
          <a:sx n="95" d="100"/>
          <a:sy n="95" d="100"/>
        </p:scale>
        <p:origin x="184" y="752"/>
      </p:cViewPr>
      <p:guideLst>
        <p:guide orient="horz" pos="2160"/>
        <p:guide pos="384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0" d="100"/>
        <a:sy n="60" d="100"/>
      </p:scale>
      <p:origin x="0" y="4266"/>
    </p:cViewPr>
  </p:sorter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handoutMaster" Target="handoutMasters/handout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s>
</file>

<file path=ppt/_rels/viewProps.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1"/>
            <a:ext cx="3134849" cy="483348"/>
          </a:xfrm>
          <a:prstGeom prst="rect">
            <a:avLst/>
          </a:prstGeom>
          <a:noFill/>
          <a:ln w="9525">
            <a:noFill/>
            <a:miter lim="800000"/>
            <a:headEnd/>
            <a:tailEnd/>
          </a:ln>
          <a:effectLst/>
        </p:spPr>
        <p:txBody>
          <a:bodyPr vert="horz" wrap="square" lIns="95283" tIns="47639" rIns="95283" bIns="47639" numCol="1" anchor="t" anchorCtr="0" compatLnSpc="1">
            <a:prstTxWarp prst="textNoShape">
              <a:avLst/>
            </a:prstTxWarp>
          </a:bodyPr>
          <a:lstStyle>
            <a:lvl1pPr algn="l" eaLnBrk="0" hangingPunct="0">
              <a:spcBef>
                <a:spcPct val="0"/>
              </a:spcBef>
              <a:buClrTx/>
              <a:buSzTx/>
              <a:buFontTx/>
              <a:buNone/>
              <a:defRPr sz="1200" b="0">
                <a:solidFill>
                  <a:schemeClr val="tx1"/>
                </a:solidFill>
                <a:latin typeface="Times New Roman" pitchFamily="18" charset="0"/>
              </a:defRPr>
            </a:lvl1pPr>
          </a:lstStyle>
          <a:p>
            <a:endParaRPr lang="en-US"/>
          </a:p>
        </p:txBody>
      </p:sp>
      <p:sp>
        <p:nvSpPr>
          <p:cNvPr id="4099" name="Rectangle 3"/>
          <p:cNvSpPr>
            <a:spLocks noGrp="1" noChangeArrowheads="1"/>
          </p:cNvSpPr>
          <p:nvPr>
            <p:ph type="dt" sz="quarter" idx="1"/>
          </p:nvPr>
        </p:nvSpPr>
        <p:spPr bwMode="auto">
          <a:xfrm>
            <a:off x="4180352" y="1"/>
            <a:ext cx="3134848" cy="483348"/>
          </a:xfrm>
          <a:prstGeom prst="rect">
            <a:avLst/>
          </a:prstGeom>
          <a:noFill/>
          <a:ln w="9525">
            <a:noFill/>
            <a:miter lim="800000"/>
            <a:headEnd/>
            <a:tailEnd/>
          </a:ln>
          <a:effectLst/>
        </p:spPr>
        <p:txBody>
          <a:bodyPr vert="horz" wrap="square" lIns="95283" tIns="47639" rIns="95283" bIns="47639" numCol="1" anchor="t" anchorCtr="0" compatLnSpc="1">
            <a:prstTxWarp prst="textNoShape">
              <a:avLst/>
            </a:prstTxWarp>
          </a:bodyPr>
          <a:lstStyle>
            <a:lvl1pPr algn="r" eaLnBrk="0" hangingPunct="0">
              <a:spcBef>
                <a:spcPct val="0"/>
              </a:spcBef>
              <a:buClrTx/>
              <a:buSzTx/>
              <a:buFontTx/>
              <a:buNone/>
              <a:defRPr sz="1200" b="0">
                <a:solidFill>
                  <a:schemeClr val="tx1"/>
                </a:solidFill>
                <a:latin typeface="Times New Roman" pitchFamily="18" charset="0"/>
              </a:defRPr>
            </a:lvl1pPr>
          </a:lstStyle>
          <a:p>
            <a:endParaRPr lang="en-US"/>
          </a:p>
        </p:txBody>
      </p:sp>
      <p:sp>
        <p:nvSpPr>
          <p:cNvPr id="4100" name="Rectangle 4"/>
          <p:cNvSpPr>
            <a:spLocks noGrp="1" noChangeArrowheads="1"/>
          </p:cNvSpPr>
          <p:nvPr>
            <p:ph type="ftr" sz="quarter" idx="2"/>
          </p:nvPr>
        </p:nvSpPr>
        <p:spPr bwMode="auto">
          <a:xfrm>
            <a:off x="0" y="9071819"/>
            <a:ext cx="3134849" cy="483348"/>
          </a:xfrm>
          <a:prstGeom prst="rect">
            <a:avLst/>
          </a:prstGeom>
          <a:noFill/>
          <a:ln w="9525">
            <a:noFill/>
            <a:miter lim="800000"/>
            <a:headEnd/>
            <a:tailEnd/>
          </a:ln>
          <a:effectLst/>
        </p:spPr>
        <p:txBody>
          <a:bodyPr vert="horz" wrap="square" lIns="95283" tIns="47639" rIns="95283" bIns="47639" numCol="1" anchor="b" anchorCtr="0" compatLnSpc="1">
            <a:prstTxWarp prst="textNoShape">
              <a:avLst/>
            </a:prstTxWarp>
          </a:bodyPr>
          <a:lstStyle>
            <a:lvl1pPr algn="l" eaLnBrk="0" hangingPunct="0">
              <a:spcBef>
                <a:spcPct val="0"/>
              </a:spcBef>
              <a:buClrTx/>
              <a:buSzTx/>
              <a:buFontTx/>
              <a:buNone/>
              <a:defRPr sz="1200" b="0">
                <a:solidFill>
                  <a:schemeClr val="tx1"/>
                </a:solidFill>
                <a:latin typeface="Times New Roman" pitchFamily="18" charset="0"/>
              </a:defRPr>
            </a:lvl1pPr>
          </a:lstStyle>
          <a:p>
            <a:endParaRPr lang="en-US"/>
          </a:p>
        </p:txBody>
      </p:sp>
      <p:sp>
        <p:nvSpPr>
          <p:cNvPr id="4101" name="Rectangle 5"/>
          <p:cNvSpPr>
            <a:spLocks noGrp="1" noChangeArrowheads="1"/>
          </p:cNvSpPr>
          <p:nvPr>
            <p:ph type="sldNum" sz="quarter" idx="3"/>
          </p:nvPr>
        </p:nvSpPr>
        <p:spPr bwMode="auto">
          <a:xfrm>
            <a:off x="4180352" y="9071819"/>
            <a:ext cx="3134848" cy="483348"/>
          </a:xfrm>
          <a:prstGeom prst="rect">
            <a:avLst/>
          </a:prstGeom>
          <a:noFill/>
          <a:ln w="9525">
            <a:noFill/>
            <a:miter lim="800000"/>
            <a:headEnd/>
            <a:tailEnd/>
          </a:ln>
          <a:effectLst/>
        </p:spPr>
        <p:txBody>
          <a:bodyPr vert="horz" wrap="square" lIns="95283" tIns="47639" rIns="95283" bIns="47639" numCol="1" anchor="b" anchorCtr="0" compatLnSpc="1">
            <a:prstTxWarp prst="textNoShape">
              <a:avLst/>
            </a:prstTxWarp>
          </a:bodyPr>
          <a:lstStyle>
            <a:lvl1pPr algn="r" eaLnBrk="0" hangingPunct="0">
              <a:spcBef>
                <a:spcPct val="0"/>
              </a:spcBef>
              <a:buClrTx/>
              <a:buSzTx/>
              <a:buFontTx/>
              <a:buNone/>
              <a:defRPr sz="1200" b="0">
                <a:solidFill>
                  <a:schemeClr val="tx1"/>
                </a:solidFill>
                <a:latin typeface="Times New Roman" pitchFamily="18" charset="0"/>
              </a:defRPr>
            </a:lvl1pPr>
          </a:lstStyle>
          <a:p>
            <a:fld id="{2A2A105F-EAB2-409D-80E8-A5B4FDDB16D4}" type="slidenum">
              <a:rPr lang="en-US"/>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9522" name="Rectangle 2"/>
          <p:cNvSpPr>
            <a:spLocks noGrp="1" noRot="1" noChangeAspect="1" noChangeArrowheads="1" noTextEdit="1"/>
          </p:cNvSpPr>
          <p:nvPr>
            <p:ph type="sldImg"/>
          </p:nvPr>
        </p:nvSpPr>
        <p:spPr bwMode="auto">
          <a:xfrm>
            <a:off x="455613" y="720725"/>
            <a:ext cx="6400800" cy="3600450"/>
          </a:xfrm>
          <a:prstGeom prst="rect">
            <a:avLst/>
          </a:prstGeom>
          <a:noFill/>
          <a:ln>
            <a:solidFill>
              <a:srgbClr val="000000"/>
            </a:solidFill>
            <a:miter lim="800000"/>
            <a:headEnd/>
            <a:tailEnd/>
          </a:ln>
        </p:spPr>
      </p:sp>
      <p:sp>
        <p:nvSpPr>
          <p:cNvPr id="619523" name="Rectangle 3"/>
          <p:cNvSpPr>
            <a:spLocks noGrp="1" noChangeArrowheads="1"/>
          </p:cNvSpPr>
          <p:nvPr>
            <p:ph type="body" idx="1"/>
          </p:nvPr>
        </p:nvSpPr>
        <p:spPr bwMode="auto">
          <a:xfrm>
            <a:off x="731853" y="4560570"/>
            <a:ext cx="5851496" cy="4320540"/>
          </a:xfrm>
          <a:prstGeom prst="rect">
            <a:avLst/>
          </a:prstGeom>
          <a:noFill/>
          <a:ln>
            <a:miter lim="800000"/>
            <a:headEnd/>
            <a:tailEnd/>
          </a:ln>
        </p:spPr>
        <p:txBody>
          <a:bodyPr lIns="95067" tIns="47533" rIns="95067" bIns="47533"/>
          <a:lstStyle/>
          <a:p>
            <a:r>
              <a:rPr lang="en-US" sz="1200" kern="1200" dirty="0">
                <a:solidFill>
                  <a:schemeClr val="tx1"/>
                </a:solidFill>
                <a:latin typeface="Times New Roman" pitchFamily="18" charset="0"/>
                <a:ea typeface="+mn-ea"/>
                <a:cs typeface="+mn-cs"/>
              </a:rPr>
              <a:t>Mar-99 Private</a:t>
            </a:r>
            <a:r>
              <a:rPr lang="en-US" sz="1200" kern="1200" baseline="0" dirty="0">
                <a:solidFill>
                  <a:schemeClr val="tx1"/>
                </a:solidFill>
                <a:latin typeface="Times New Roman" pitchFamily="18" charset="0"/>
                <a:ea typeface="+mn-ea"/>
                <a:cs typeface="+mn-cs"/>
              </a:rPr>
              <a:t> Hulk</a:t>
            </a:r>
            <a:endParaRPr lang="en-US" sz="1200" kern="1200" dirty="0">
              <a:solidFill>
                <a:schemeClr val="tx1"/>
              </a:solidFill>
              <a:latin typeface="Times New Roman" pitchFamily="18" charset="0"/>
              <a:ea typeface="+mn-ea"/>
              <a:cs typeface="+mn-cs"/>
            </a:endParaRPr>
          </a:p>
          <a:p>
            <a:r>
              <a:rPr lang="en-US" sz="1200" kern="1200" dirty="0">
                <a:solidFill>
                  <a:schemeClr val="tx1"/>
                </a:solidFill>
                <a:latin typeface="Times New Roman" pitchFamily="18" charset="0"/>
                <a:ea typeface="+mn-ea"/>
                <a:cs typeface="+mn-cs"/>
              </a:rPr>
              <a:t>Time to physics</a:t>
            </a:r>
          </a:p>
          <a:p>
            <a:r>
              <a:rPr lang="en-US" sz="1200" kern="1200" dirty="0">
                <a:solidFill>
                  <a:schemeClr val="tx1"/>
                </a:solidFill>
                <a:latin typeface="Times New Roman" pitchFamily="18" charset="0"/>
                <a:ea typeface="+mn-ea"/>
                <a:cs typeface="+mn-cs"/>
              </a:rPr>
              <a:t>Youngest</a:t>
            </a:r>
          </a:p>
          <a:p>
            <a:r>
              <a:rPr lang="en-US" sz="1200" kern="1200" dirty="0">
                <a:solidFill>
                  <a:schemeClr val="tx1"/>
                </a:solidFill>
                <a:latin typeface="Times New Roman" pitchFamily="18" charset="0"/>
                <a:ea typeface="+mn-ea"/>
                <a:cs typeface="+mn-cs"/>
              </a:rPr>
              <a:t>Pub history from </a:t>
            </a:r>
            <a:r>
              <a:rPr lang="en-US" sz="1200" kern="1200" dirty="0" err="1">
                <a:solidFill>
                  <a:schemeClr val="tx1"/>
                </a:solidFill>
                <a:latin typeface="Times New Roman" pitchFamily="18" charset="0"/>
                <a:ea typeface="+mn-ea"/>
                <a:cs typeface="+mn-cs"/>
              </a:rPr>
              <a:t>vigdor</a:t>
            </a:r>
            <a:endParaRPr lang="en-US" sz="1200" kern="1200" dirty="0">
              <a:solidFill>
                <a:schemeClr val="tx1"/>
              </a:solidFill>
              <a:latin typeface="Times New Roman" pitchFamily="18" charset="0"/>
              <a:ea typeface="+mn-ea"/>
              <a:cs typeface="+mn-cs"/>
            </a:endParaRPr>
          </a:p>
          <a:p>
            <a:r>
              <a:rPr lang="en-US" sz="1200" kern="1200" dirty="0">
                <a:solidFill>
                  <a:schemeClr val="tx1"/>
                </a:solidFill>
                <a:latin typeface="Times New Roman" pitchFamily="18" charset="0"/>
                <a:ea typeface="+mn-ea"/>
                <a:cs typeface="+mn-cs"/>
              </a:rPr>
              <a:t>QGP cites</a:t>
            </a:r>
          </a:p>
          <a:p>
            <a:r>
              <a:rPr lang="en-US" sz="1200" kern="1200" dirty="0">
                <a:solidFill>
                  <a:schemeClr val="tx1"/>
                </a:solidFill>
                <a:latin typeface="Times New Roman" pitchFamily="18" charset="0"/>
                <a:ea typeface="+mn-ea"/>
                <a:cs typeface="+mn-cs"/>
              </a:rPr>
              <a:t>Praveen?</a:t>
            </a:r>
          </a:p>
          <a:p>
            <a:r>
              <a:rPr lang="en-US" sz="1200" kern="1200" dirty="0">
                <a:solidFill>
                  <a:schemeClr val="tx1"/>
                </a:solidFill>
                <a:latin typeface="Times New Roman" pitchFamily="18" charset="0"/>
                <a:ea typeface="+mn-ea"/>
                <a:cs typeface="+mn-cs"/>
              </a:rPr>
              <a:t>T-shirt plot</a:t>
            </a:r>
          </a:p>
          <a:p>
            <a:r>
              <a:rPr lang="en-US" sz="1200" kern="1200" dirty="0">
                <a:solidFill>
                  <a:schemeClr val="tx1"/>
                </a:solidFill>
                <a:latin typeface="Times New Roman" pitchFamily="18" charset="0"/>
                <a:ea typeface="+mn-ea"/>
                <a:cs typeface="+mn-cs"/>
              </a:rPr>
              <a:t>Luminosity from Roser</a:t>
            </a:r>
          </a:p>
          <a:p>
            <a:r>
              <a:rPr lang="en-US" sz="1200" kern="1200" dirty="0">
                <a:solidFill>
                  <a:schemeClr val="tx1"/>
                </a:solidFill>
                <a:latin typeface="Times New Roman" pitchFamily="18" charset="0"/>
                <a:ea typeface="+mn-ea"/>
                <a:cs typeface="+mn-cs"/>
              </a:rPr>
              <a:t>Chair?</a:t>
            </a:r>
          </a:p>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a:prstGeom prst="rect">
            <a:avLst/>
          </a:prstGeom>
          <a:noFill/>
          <a:ln w="12700">
            <a:solidFill>
              <a:prstClr val="black"/>
            </a:solidFill>
          </a:ln>
        </p:spPr>
      </p:sp>
      <p:sp>
        <p:nvSpPr>
          <p:cNvPr id="3" name="Notes Placeholder 2"/>
          <p:cNvSpPr>
            <a:spLocks noGrp="1"/>
          </p:cNvSpPr>
          <p:nvPr>
            <p:ph type="body" idx="1"/>
          </p:nvPr>
        </p:nvSpPr>
        <p:spPr>
          <a:xfrm>
            <a:off x="731838" y="4621213"/>
            <a:ext cx="5851525" cy="3779837"/>
          </a:xfrm>
          <a:prstGeom prst="rect">
            <a:avLst/>
          </a:prstGeom>
        </p:spPr>
        <p:txBody>
          <a:bodyPr/>
          <a:lstStyle/>
          <a:p>
            <a:endParaRPr lang="en-US" dirty="0"/>
          </a:p>
        </p:txBody>
      </p:sp>
    </p:spTree>
    <p:extLst>
      <p:ext uri="{BB962C8B-B14F-4D97-AF65-F5344CB8AC3E}">
        <p14:creationId xmlns:p14="http://schemas.microsoft.com/office/powerpoint/2010/main" val="42484991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2E7817-5D2B-64E2-56C6-08CB6E4706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197CEE5-94E8-A0D3-DC68-39FCB409012D}"/>
              </a:ext>
            </a:extLst>
          </p:cNvPr>
          <p:cNvSpPr>
            <a:spLocks noGrp="1" noRot="1" noChangeAspect="1"/>
          </p:cNvSpPr>
          <p:nvPr>
            <p:ph type="sldImg"/>
          </p:nvPr>
        </p:nvSpPr>
        <p:spPr>
          <a:xfrm>
            <a:off x="457200" y="720725"/>
            <a:ext cx="6400800" cy="360045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C409317A-91E4-5266-28D4-37C05C193E0D}"/>
              </a:ext>
            </a:extLst>
          </p:cNvPr>
          <p:cNvSpPr>
            <a:spLocks noGrp="1"/>
          </p:cNvSpPr>
          <p:nvPr>
            <p:ph type="body" idx="1"/>
          </p:nvPr>
        </p:nvSpPr>
        <p:spPr>
          <a:xfrm>
            <a:off x="731838" y="4560888"/>
            <a:ext cx="5851525" cy="4319587"/>
          </a:xfrm>
          <a:prstGeom prst="rect">
            <a:avLst/>
          </a:prstGeom>
        </p:spPr>
        <p:txBody>
          <a:bodyPr>
            <a:normAutofit/>
          </a:bodyPr>
          <a:lstStyle/>
          <a:p>
            <a:endParaRPr lang="en-US" dirty="0"/>
          </a:p>
        </p:txBody>
      </p:sp>
    </p:spTree>
    <p:extLst>
      <p:ext uri="{BB962C8B-B14F-4D97-AF65-F5344CB8AC3E}">
        <p14:creationId xmlns:p14="http://schemas.microsoft.com/office/powerpoint/2010/main" val="2098711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BAE27F-E3BF-7B6F-EC13-D6035129A11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F83611-7047-E4C5-9BC4-799FE4ED1C67}"/>
              </a:ext>
            </a:extLst>
          </p:cNvPr>
          <p:cNvSpPr>
            <a:spLocks noGrp="1" noRot="1" noChangeAspect="1"/>
          </p:cNvSpPr>
          <p:nvPr>
            <p:ph type="sldImg"/>
          </p:nvPr>
        </p:nvSpPr>
        <p:spPr>
          <a:xfrm>
            <a:off x="457200" y="720725"/>
            <a:ext cx="6400800" cy="360045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288DDBEB-8248-B821-A8CA-1C5340B3EAEA}"/>
              </a:ext>
            </a:extLst>
          </p:cNvPr>
          <p:cNvSpPr>
            <a:spLocks noGrp="1"/>
          </p:cNvSpPr>
          <p:nvPr>
            <p:ph type="body" idx="1"/>
          </p:nvPr>
        </p:nvSpPr>
        <p:spPr>
          <a:xfrm>
            <a:off x="731838" y="4560888"/>
            <a:ext cx="5851525" cy="4319587"/>
          </a:xfrm>
          <a:prstGeom prst="rect">
            <a:avLst/>
          </a:prstGeom>
        </p:spPr>
        <p:txBody>
          <a:bodyPr>
            <a:normAutofit/>
          </a:bodyPr>
          <a:lstStyle/>
          <a:p>
            <a:endParaRPr lang="en-US" dirty="0"/>
          </a:p>
        </p:txBody>
      </p:sp>
    </p:spTree>
    <p:extLst>
      <p:ext uri="{BB962C8B-B14F-4D97-AF65-F5344CB8AC3E}">
        <p14:creationId xmlns:p14="http://schemas.microsoft.com/office/powerpoint/2010/main" val="19778733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Rot="1" noChangeAspect="1" noChangeArrowheads="1" noTextEdit="1"/>
          </p:cNvSpPr>
          <p:nvPr>
            <p:ph type="sldImg"/>
          </p:nvPr>
        </p:nvSpPr>
        <p:spPr bwMode="auto">
          <a:xfrm>
            <a:off x="457200" y="720725"/>
            <a:ext cx="6400800" cy="3600450"/>
          </a:xfrm>
          <a:prstGeom prst="rect">
            <a:avLst/>
          </a:prstGeom>
          <a:noFill/>
          <a:ln>
            <a:solidFill>
              <a:srgbClr val="000000"/>
            </a:solidFill>
            <a:miter lim="800000"/>
            <a:headEnd/>
            <a:tailEnd/>
          </a:ln>
        </p:spPr>
      </p:sp>
      <p:sp>
        <p:nvSpPr>
          <p:cNvPr id="167939" name="Rectangle 3"/>
          <p:cNvSpPr>
            <a:spLocks noGrp="1" noChangeArrowheads="1"/>
          </p:cNvSpPr>
          <p:nvPr>
            <p:ph type="body" idx="1"/>
          </p:nvPr>
        </p:nvSpPr>
        <p:spPr bwMode="auto">
          <a:xfrm>
            <a:off x="731838" y="4560888"/>
            <a:ext cx="5851525" cy="4319587"/>
          </a:xfrm>
          <a:prstGeom prst="rect">
            <a:avLst/>
          </a:prstGeom>
          <a:noFill/>
          <a:ln>
            <a:miter lim="800000"/>
            <a:headEnd/>
            <a:tailEnd/>
          </a:ln>
        </p:spPr>
        <p:txBody>
          <a:bodyPr/>
          <a:lstStyle/>
          <a:p>
            <a:pPr eaLnBrk="1" hangingPunct="1"/>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2C6EDF-4B5F-3107-DAFD-2982F340DAEA}"/>
            </a:ext>
          </a:extLst>
        </p:cNvPr>
        <p:cNvGrpSpPr/>
        <p:nvPr/>
      </p:nvGrpSpPr>
      <p:grpSpPr>
        <a:xfrm>
          <a:off x="0" y="0"/>
          <a:ext cx="0" cy="0"/>
          <a:chOff x="0" y="0"/>
          <a:chExt cx="0" cy="0"/>
        </a:xfrm>
      </p:grpSpPr>
      <p:sp>
        <p:nvSpPr>
          <p:cNvPr id="220162" name="Rectangle 2">
            <a:extLst>
              <a:ext uri="{FF2B5EF4-FFF2-40B4-BE49-F238E27FC236}">
                <a16:creationId xmlns:a16="http://schemas.microsoft.com/office/drawing/2014/main" id="{878DCC81-9C9C-2340-1A67-6EC2AAAD0543}"/>
              </a:ext>
            </a:extLst>
          </p:cNvPr>
          <p:cNvSpPr>
            <a:spLocks noGrp="1" noRot="1" noChangeAspect="1" noChangeArrowheads="1" noTextEdit="1"/>
          </p:cNvSpPr>
          <p:nvPr>
            <p:ph type="sldImg"/>
          </p:nvPr>
        </p:nvSpPr>
        <p:spPr bwMode="auto">
          <a:xfrm>
            <a:off x="457200" y="720725"/>
            <a:ext cx="6400800" cy="3600450"/>
          </a:xfrm>
          <a:prstGeom prst="rect">
            <a:avLst/>
          </a:prstGeo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20163" name="Rectangle 3">
            <a:extLst>
              <a:ext uri="{FF2B5EF4-FFF2-40B4-BE49-F238E27FC236}">
                <a16:creationId xmlns:a16="http://schemas.microsoft.com/office/drawing/2014/main" id="{E173496D-8F6D-FF65-D87E-B748D948C99F}"/>
              </a:ext>
            </a:extLst>
          </p:cNvPr>
          <p:cNvSpPr>
            <a:spLocks noGrp="1" noChangeArrowheads="1"/>
          </p:cNvSpPr>
          <p:nvPr>
            <p:ph type="body" idx="1"/>
          </p:nvPr>
        </p:nvSpPr>
        <p:spPr bwMode="auto">
          <a:xfrm>
            <a:off x="731838" y="4560888"/>
            <a:ext cx="5851525" cy="4319587"/>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dirty="0">
              <a:latin typeface="Times New Roman" charset="0"/>
            </a:endParaRPr>
          </a:p>
        </p:txBody>
      </p:sp>
    </p:spTree>
    <p:extLst>
      <p:ext uri="{BB962C8B-B14F-4D97-AF65-F5344CB8AC3E}">
        <p14:creationId xmlns:p14="http://schemas.microsoft.com/office/powerpoint/2010/main" val="21675922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F4BD65-1420-66BF-8599-D0BF56A18240}"/>
            </a:ext>
          </a:extLst>
        </p:cNvPr>
        <p:cNvGrpSpPr/>
        <p:nvPr/>
      </p:nvGrpSpPr>
      <p:grpSpPr>
        <a:xfrm>
          <a:off x="0" y="0"/>
          <a:ext cx="0" cy="0"/>
          <a:chOff x="0" y="0"/>
          <a:chExt cx="0" cy="0"/>
        </a:xfrm>
      </p:grpSpPr>
      <p:sp>
        <p:nvSpPr>
          <p:cNvPr id="220162" name="Rectangle 2">
            <a:extLst>
              <a:ext uri="{FF2B5EF4-FFF2-40B4-BE49-F238E27FC236}">
                <a16:creationId xmlns:a16="http://schemas.microsoft.com/office/drawing/2014/main" id="{F53612D5-2626-2EA4-7593-60D6E1C83B08}"/>
              </a:ext>
            </a:extLst>
          </p:cNvPr>
          <p:cNvSpPr>
            <a:spLocks noGrp="1" noRot="1" noChangeAspect="1" noChangeArrowheads="1" noTextEdit="1"/>
          </p:cNvSpPr>
          <p:nvPr>
            <p:ph type="sldImg"/>
          </p:nvPr>
        </p:nvSpPr>
        <p:spPr bwMode="auto">
          <a:xfrm>
            <a:off x="457200" y="720725"/>
            <a:ext cx="6400800" cy="3600450"/>
          </a:xfrm>
          <a:prstGeom prst="rect">
            <a:avLst/>
          </a:prstGeo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20163" name="Rectangle 3">
            <a:extLst>
              <a:ext uri="{FF2B5EF4-FFF2-40B4-BE49-F238E27FC236}">
                <a16:creationId xmlns:a16="http://schemas.microsoft.com/office/drawing/2014/main" id="{6AD6B402-4EED-DF8D-55AF-FA614E0E084D}"/>
              </a:ext>
            </a:extLst>
          </p:cNvPr>
          <p:cNvSpPr>
            <a:spLocks noGrp="1" noChangeArrowheads="1"/>
          </p:cNvSpPr>
          <p:nvPr>
            <p:ph type="body" idx="1"/>
          </p:nvPr>
        </p:nvSpPr>
        <p:spPr bwMode="auto">
          <a:xfrm>
            <a:off x="731838" y="4560888"/>
            <a:ext cx="5851525" cy="4319587"/>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dirty="0">
              <a:latin typeface="Times New Roman" charset="0"/>
            </a:endParaRPr>
          </a:p>
        </p:txBody>
      </p:sp>
    </p:spTree>
    <p:extLst>
      <p:ext uri="{BB962C8B-B14F-4D97-AF65-F5344CB8AC3E}">
        <p14:creationId xmlns:p14="http://schemas.microsoft.com/office/powerpoint/2010/main" val="5333802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6AA1B7-C884-A9FE-7134-0C182FAB315C}"/>
            </a:ext>
          </a:extLst>
        </p:cNvPr>
        <p:cNvGrpSpPr/>
        <p:nvPr/>
      </p:nvGrpSpPr>
      <p:grpSpPr>
        <a:xfrm>
          <a:off x="0" y="0"/>
          <a:ext cx="0" cy="0"/>
          <a:chOff x="0" y="0"/>
          <a:chExt cx="0" cy="0"/>
        </a:xfrm>
      </p:grpSpPr>
      <p:sp>
        <p:nvSpPr>
          <p:cNvPr id="619522" name="Rectangle 2">
            <a:extLst>
              <a:ext uri="{FF2B5EF4-FFF2-40B4-BE49-F238E27FC236}">
                <a16:creationId xmlns:a16="http://schemas.microsoft.com/office/drawing/2014/main" id="{4A973495-ED13-38C5-EA5F-C6B5D227A082}"/>
              </a:ext>
            </a:extLst>
          </p:cNvPr>
          <p:cNvSpPr>
            <a:spLocks noGrp="1" noRot="1" noChangeAspect="1" noChangeArrowheads="1" noTextEdit="1"/>
          </p:cNvSpPr>
          <p:nvPr>
            <p:ph type="sldImg"/>
          </p:nvPr>
        </p:nvSpPr>
        <p:spPr bwMode="auto">
          <a:xfrm>
            <a:off x="455613" y="720725"/>
            <a:ext cx="6400800" cy="3600450"/>
          </a:xfrm>
          <a:prstGeom prst="rect">
            <a:avLst/>
          </a:prstGeom>
          <a:noFill/>
          <a:ln>
            <a:solidFill>
              <a:srgbClr val="000000"/>
            </a:solidFill>
            <a:miter lim="800000"/>
            <a:headEnd/>
            <a:tailEnd/>
          </a:ln>
        </p:spPr>
      </p:sp>
      <p:sp>
        <p:nvSpPr>
          <p:cNvPr id="619523" name="Rectangle 3">
            <a:extLst>
              <a:ext uri="{FF2B5EF4-FFF2-40B4-BE49-F238E27FC236}">
                <a16:creationId xmlns:a16="http://schemas.microsoft.com/office/drawing/2014/main" id="{58F49659-F9FB-5B18-DD86-3B6A908D2E73}"/>
              </a:ext>
            </a:extLst>
          </p:cNvPr>
          <p:cNvSpPr>
            <a:spLocks noGrp="1" noChangeArrowheads="1"/>
          </p:cNvSpPr>
          <p:nvPr>
            <p:ph type="body" idx="1"/>
          </p:nvPr>
        </p:nvSpPr>
        <p:spPr bwMode="auto">
          <a:xfrm>
            <a:off x="731853" y="4560570"/>
            <a:ext cx="5851496" cy="4320540"/>
          </a:xfrm>
          <a:prstGeom prst="rect">
            <a:avLst/>
          </a:prstGeom>
          <a:noFill/>
          <a:ln>
            <a:miter lim="800000"/>
            <a:headEnd/>
            <a:tailEnd/>
          </a:ln>
        </p:spPr>
        <p:txBody>
          <a:bodyPr lIns="95067" tIns="47533" rIns="95067" bIns="47533"/>
          <a:lstStyle/>
          <a:p>
            <a:r>
              <a:rPr lang="en-US" sz="1200" kern="1200" dirty="0">
                <a:solidFill>
                  <a:schemeClr val="tx1"/>
                </a:solidFill>
                <a:latin typeface="Times New Roman" pitchFamily="18" charset="0"/>
                <a:ea typeface="+mn-ea"/>
                <a:cs typeface="+mn-cs"/>
              </a:rPr>
              <a:t>Mar-99 Private</a:t>
            </a:r>
            <a:r>
              <a:rPr lang="en-US" sz="1200" kern="1200" baseline="0" dirty="0">
                <a:solidFill>
                  <a:schemeClr val="tx1"/>
                </a:solidFill>
                <a:latin typeface="Times New Roman" pitchFamily="18" charset="0"/>
                <a:ea typeface="+mn-ea"/>
                <a:cs typeface="+mn-cs"/>
              </a:rPr>
              <a:t> Hulk</a:t>
            </a:r>
            <a:endParaRPr lang="en-US" sz="1200" kern="1200" dirty="0">
              <a:solidFill>
                <a:schemeClr val="tx1"/>
              </a:solidFill>
              <a:latin typeface="Times New Roman" pitchFamily="18" charset="0"/>
              <a:ea typeface="+mn-ea"/>
              <a:cs typeface="+mn-cs"/>
            </a:endParaRPr>
          </a:p>
          <a:p>
            <a:r>
              <a:rPr lang="en-US" sz="1200" kern="1200" dirty="0">
                <a:solidFill>
                  <a:schemeClr val="tx1"/>
                </a:solidFill>
                <a:latin typeface="Times New Roman" pitchFamily="18" charset="0"/>
                <a:ea typeface="+mn-ea"/>
                <a:cs typeface="+mn-cs"/>
              </a:rPr>
              <a:t>Time to physics</a:t>
            </a:r>
          </a:p>
          <a:p>
            <a:r>
              <a:rPr lang="en-US" sz="1200" kern="1200" dirty="0">
                <a:solidFill>
                  <a:schemeClr val="tx1"/>
                </a:solidFill>
                <a:latin typeface="Times New Roman" pitchFamily="18" charset="0"/>
                <a:ea typeface="+mn-ea"/>
                <a:cs typeface="+mn-cs"/>
              </a:rPr>
              <a:t>Youngest</a:t>
            </a:r>
          </a:p>
          <a:p>
            <a:r>
              <a:rPr lang="en-US" sz="1200" kern="1200" dirty="0">
                <a:solidFill>
                  <a:schemeClr val="tx1"/>
                </a:solidFill>
                <a:latin typeface="Times New Roman" pitchFamily="18" charset="0"/>
                <a:ea typeface="+mn-ea"/>
                <a:cs typeface="+mn-cs"/>
              </a:rPr>
              <a:t>Pub history from </a:t>
            </a:r>
            <a:r>
              <a:rPr lang="en-US" sz="1200" kern="1200" dirty="0" err="1">
                <a:solidFill>
                  <a:schemeClr val="tx1"/>
                </a:solidFill>
                <a:latin typeface="Times New Roman" pitchFamily="18" charset="0"/>
                <a:ea typeface="+mn-ea"/>
                <a:cs typeface="+mn-cs"/>
              </a:rPr>
              <a:t>vigdor</a:t>
            </a:r>
            <a:endParaRPr lang="en-US" sz="1200" kern="1200" dirty="0">
              <a:solidFill>
                <a:schemeClr val="tx1"/>
              </a:solidFill>
              <a:latin typeface="Times New Roman" pitchFamily="18" charset="0"/>
              <a:ea typeface="+mn-ea"/>
              <a:cs typeface="+mn-cs"/>
            </a:endParaRPr>
          </a:p>
          <a:p>
            <a:r>
              <a:rPr lang="en-US" sz="1200" kern="1200" dirty="0">
                <a:solidFill>
                  <a:schemeClr val="tx1"/>
                </a:solidFill>
                <a:latin typeface="Times New Roman" pitchFamily="18" charset="0"/>
                <a:ea typeface="+mn-ea"/>
                <a:cs typeface="+mn-cs"/>
              </a:rPr>
              <a:t>QGP cites</a:t>
            </a:r>
          </a:p>
          <a:p>
            <a:r>
              <a:rPr lang="en-US" sz="1200" kern="1200" dirty="0">
                <a:solidFill>
                  <a:schemeClr val="tx1"/>
                </a:solidFill>
                <a:latin typeface="Times New Roman" pitchFamily="18" charset="0"/>
                <a:ea typeface="+mn-ea"/>
                <a:cs typeface="+mn-cs"/>
              </a:rPr>
              <a:t>Praveen?</a:t>
            </a:r>
          </a:p>
          <a:p>
            <a:r>
              <a:rPr lang="en-US" sz="1200" kern="1200" dirty="0">
                <a:solidFill>
                  <a:schemeClr val="tx1"/>
                </a:solidFill>
                <a:latin typeface="Times New Roman" pitchFamily="18" charset="0"/>
                <a:ea typeface="+mn-ea"/>
                <a:cs typeface="+mn-cs"/>
              </a:rPr>
              <a:t>T-shirt plot</a:t>
            </a:r>
          </a:p>
          <a:p>
            <a:r>
              <a:rPr lang="en-US" sz="1200" kern="1200" dirty="0">
                <a:solidFill>
                  <a:schemeClr val="tx1"/>
                </a:solidFill>
                <a:latin typeface="Times New Roman" pitchFamily="18" charset="0"/>
                <a:ea typeface="+mn-ea"/>
                <a:cs typeface="+mn-cs"/>
              </a:rPr>
              <a:t>Luminosity from Roser</a:t>
            </a:r>
          </a:p>
          <a:p>
            <a:r>
              <a:rPr lang="en-US" sz="1200" kern="1200" dirty="0">
                <a:solidFill>
                  <a:schemeClr val="tx1"/>
                </a:solidFill>
                <a:latin typeface="Times New Roman" pitchFamily="18" charset="0"/>
                <a:ea typeface="+mn-ea"/>
                <a:cs typeface="+mn-cs"/>
              </a:rPr>
              <a:t>Chair?</a:t>
            </a:r>
          </a:p>
          <a:p>
            <a:endParaRPr lang="en-US" dirty="0"/>
          </a:p>
        </p:txBody>
      </p:sp>
    </p:spTree>
    <p:extLst>
      <p:ext uri="{BB962C8B-B14F-4D97-AF65-F5344CB8AC3E}">
        <p14:creationId xmlns:p14="http://schemas.microsoft.com/office/powerpoint/2010/main" val="4493340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endParaRPr lang="en-US"/>
          </a:p>
        </p:txBody>
      </p:sp>
      <p:sp>
        <p:nvSpPr>
          <p:cNvPr id="4" name="Slide Number Placeholder 3"/>
          <p:cNvSpPr>
            <a:spLocks noGrp="1"/>
          </p:cNvSpPr>
          <p:nvPr>
            <p:ph type="sldNum" sz="quarter" idx="10"/>
          </p:nvPr>
        </p:nvSpPr>
        <p:spPr/>
        <p:txBody>
          <a:bodyPr/>
          <a:lstStyle/>
          <a:p>
            <a:fld id="{4019369D-C755-4A6B-BECB-722EF723125B}" type="slidenum">
              <a:rPr lang="en-US" smtClean="0"/>
              <a:pPr/>
              <a:t>61</a:t>
            </a:fld>
            <a:endParaRPr lang="en-US"/>
          </a:p>
        </p:txBody>
      </p:sp>
    </p:spTree>
    <p:extLst>
      <p:ext uri="{BB962C8B-B14F-4D97-AF65-F5344CB8AC3E}">
        <p14:creationId xmlns:p14="http://schemas.microsoft.com/office/powerpoint/2010/main" val="4031019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578B78-9C85-F96B-67D0-ACB743955DEC}"/>
            </a:ext>
          </a:extLst>
        </p:cNvPr>
        <p:cNvGrpSpPr/>
        <p:nvPr/>
      </p:nvGrpSpPr>
      <p:grpSpPr>
        <a:xfrm>
          <a:off x="0" y="0"/>
          <a:ext cx="0" cy="0"/>
          <a:chOff x="0" y="0"/>
          <a:chExt cx="0" cy="0"/>
        </a:xfrm>
      </p:grpSpPr>
      <p:sp>
        <p:nvSpPr>
          <p:cNvPr id="173058" name="Rectangle 2">
            <a:extLst>
              <a:ext uri="{FF2B5EF4-FFF2-40B4-BE49-F238E27FC236}">
                <a16:creationId xmlns:a16="http://schemas.microsoft.com/office/drawing/2014/main" id="{0F4F1491-8569-84CB-7C98-90B433A6028F}"/>
              </a:ext>
            </a:extLst>
          </p:cNvPr>
          <p:cNvSpPr>
            <a:spLocks noGrp="1" noRot="1" noChangeAspect="1" noChangeArrowheads="1" noTextEdit="1"/>
          </p:cNvSpPr>
          <p:nvPr>
            <p:ph type="sldImg"/>
          </p:nvPr>
        </p:nvSpPr>
        <p:spPr bwMode="auto">
          <a:xfrm>
            <a:off x="457200" y="720725"/>
            <a:ext cx="6400800" cy="3600450"/>
          </a:xfrm>
          <a:prstGeom prst="rect">
            <a:avLst/>
          </a:prstGeom>
          <a:noFill/>
          <a:ln>
            <a:solidFill>
              <a:srgbClr val="000000"/>
            </a:solidFill>
            <a:miter lim="800000"/>
            <a:headEnd/>
            <a:tailEnd/>
          </a:ln>
        </p:spPr>
      </p:sp>
      <p:sp>
        <p:nvSpPr>
          <p:cNvPr id="173059" name="Rectangle 3">
            <a:extLst>
              <a:ext uri="{FF2B5EF4-FFF2-40B4-BE49-F238E27FC236}">
                <a16:creationId xmlns:a16="http://schemas.microsoft.com/office/drawing/2014/main" id="{FDADEE76-8F31-CE1C-25D9-D62E1D49157A}"/>
              </a:ext>
            </a:extLst>
          </p:cNvPr>
          <p:cNvSpPr>
            <a:spLocks noGrp="1" noChangeArrowheads="1"/>
          </p:cNvSpPr>
          <p:nvPr>
            <p:ph type="body" idx="1"/>
          </p:nvPr>
        </p:nvSpPr>
        <p:spPr bwMode="auto">
          <a:xfrm>
            <a:off x="731838" y="4560888"/>
            <a:ext cx="5851525" cy="4319587"/>
          </a:xfrm>
          <a:prstGeom prst="rect">
            <a:avLst/>
          </a:prstGeom>
          <a:noFill/>
          <a:ln>
            <a:miter lim="800000"/>
            <a:headEnd/>
            <a:tailEnd/>
          </a:ln>
        </p:spPr>
        <p:txBody>
          <a:bodyPr/>
          <a:lstStyle/>
          <a:p>
            <a:pPr eaLnBrk="1" hangingPunct="1"/>
            <a:endParaRPr lang="en-US">
              <a:cs typeface="Arial" pitchFamily="34" charset="0"/>
            </a:endParaRPr>
          </a:p>
        </p:txBody>
      </p:sp>
    </p:spTree>
    <p:extLst>
      <p:ext uri="{BB962C8B-B14F-4D97-AF65-F5344CB8AC3E}">
        <p14:creationId xmlns:p14="http://schemas.microsoft.com/office/powerpoint/2010/main" val="15494119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2E0B03-6559-32A6-3125-D7C444B7C323}"/>
            </a:ext>
          </a:extLst>
        </p:cNvPr>
        <p:cNvGrpSpPr/>
        <p:nvPr/>
      </p:nvGrpSpPr>
      <p:grpSpPr>
        <a:xfrm>
          <a:off x="0" y="0"/>
          <a:ext cx="0" cy="0"/>
          <a:chOff x="0" y="0"/>
          <a:chExt cx="0" cy="0"/>
        </a:xfrm>
      </p:grpSpPr>
      <p:sp>
        <p:nvSpPr>
          <p:cNvPr id="173058" name="Rectangle 2">
            <a:extLst>
              <a:ext uri="{FF2B5EF4-FFF2-40B4-BE49-F238E27FC236}">
                <a16:creationId xmlns:a16="http://schemas.microsoft.com/office/drawing/2014/main" id="{733BD996-860F-A340-8804-3C95CE9E57B2}"/>
              </a:ext>
            </a:extLst>
          </p:cNvPr>
          <p:cNvSpPr>
            <a:spLocks noGrp="1" noRot="1" noChangeAspect="1" noChangeArrowheads="1" noTextEdit="1"/>
          </p:cNvSpPr>
          <p:nvPr>
            <p:ph type="sldImg"/>
          </p:nvPr>
        </p:nvSpPr>
        <p:spPr bwMode="auto">
          <a:xfrm>
            <a:off x="457200" y="720725"/>
            <a:ext cx="6400800" cy="3600450"/>
          </a:xfrm>
          <a:prstGeom prst="rect">
            <a:avLst/>
          </a:prstGeom>
          <a:noFill/>
          <a:ln>
            <a:solidFill>
              <a:srgbClr val="000000"/>
            </a:solidFill>
            <a:miter lim="800000"/>
            <a:headEnd/>
            <a:tailEnd/>
          </a:ln>
        </p:spPr>
      </p:sp>
      <p:sp>
        <p:nvSpPr>
          <p:cNvPr id="173059" name="Rectangle 3">
            <a:extLst>
              <a:ext uri="{FF2B5EF4-FFF2-40B4-BE49-F238E27FC236}">
                <a16:creationId xmlns:a16="http://schemas.microsoft.com/office/drawing/2014/main" id="{072D5285-6CB2-8E47-1385-B669FDFD740C}"/>
              </a:ext>
            </a:extLst>
          </p:cNvPr>
          <p:cNvSpPr>
            <a:spLocks noGrp="1" noChangeArrowheads="1"/>
          </p:cNvSpPr>
          <p:nvPr>
            <p:ph type="body" idx="1"/>
          </p:nvPr>
        </p:nvSpPr>
        <p:spPr bwMode="auto">
          <a:xfrm>
            <a:off x="731838" y="4560888"/>
            <a:ext cx="5851525" cy="4319587"/>
          </a:xfrm>
          <a:prstGeom prst="rect">
            <a:avLst/>
          </a:prstGeom>
          <a:noFill/>
          <a:ln>
            <a:miter lim="800000"/>
            <a:headEnd/>
            <a:tailEnd/>
          </a:ln>
        </p:spPr>
        <p:txBody>
          <a:bodyPr/>
          <a:lstStyle/>
          <a:p>
            <a:pPr eaLnBrk="1" hangingPunct="1"/>
            <a:endParaRPr lang="en-US">
              <a:cs typeface="Arial" pitchFamily="34" charset="0"/>
            </a:endParaRPr>
          </a:p>
        </p:txBody>
      </p:sp>
    </p:spTree>
    <p:extLst>
      <p:ext uri="{BB962C8B-B14F-4D97-AF65-F5344CB8AC3E}">
        <p14:creationId xmlns:p14="http://schemas.microsoft.com/office/powerpoint/2010/main" val="7147135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a:prstGeom prst="rect">
            <a:avLst/>
          </a:prstGeom>
          <a:noFill/>
          <a:ln w="12700">
            <a:solidFill>
              <a:prstClr val="black"/>
            </a:solidFill>
          </a:ln>
        </p:spPr>
      </p:sp>
      <p:sp>
        <p:nvSpPr>
          <p:cNvPr id="3" name="Notes Placeholder 2"/>
          <p:cNvSpPr>
            <a:spLocks noGrp="1"/>
          </p:cNvSpPr>
          <p:nvPr>
            <p:ph type="body" idx="1"/>
          </p:nvPr>
        </p:nvSpPr>
        <p:spPr>
          <a:xfrm>
            <a:off x="731838" y="4621213"/>
            <a:ext cx="5851525" cy="3779837"/>
          </a:xfrm>
          <a:prstGeom prst="rect">
            <a:avLst/>
          </a:prstGeom>
        </p:spPr>
        <p:txBody>
          <a:bodyPr/>
          <a:lstStyle/>
          <a:p>
            <a:endParaRPr lang="en-US" dirty="0"/>
          </a:p>
        </p:txBody>
      </p:sp>
    </p:spTree>
    <p:extLst>
      <p:ext uri="{BB962C8B-B14F-4D97-AF65-F5344CB8AC3E}">
        <p14:creationId xmlns:p14="http://schemas.microsoft.com/office/powerpoint/2010/main" val="36524563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a:prstGeom prst="rect">
            <a:avLst/>
          </a:prstGeom>
          <a:noFill/>
          <a:ln w="12700">
            <a:solidFill>
              <a:prstClr val="black"/>
            </a:solidFill>
          </a:ln>
        </p:spPr>
      </p:sp>
      <p:sp>
        <p:nvSpPr>
          <p:cNvPr id="3" name="Notes Placeholder 2"/>
          <p:cNvSpPr>
            <a:spLocks noGrp="1"/>
          </p:cNvSpPr>
          <p:nvPr>
            <p:ph type="body" idx="1"/>
          </p:nvPr>
        </p:nvSpPr>
        <p:spPr>
          <a:xfrm>
            <a:off x="731838" y="4560888"/>
            <a:ext cx="5851525" cy="4319587"/>
          </a:xfrm>
          <a:prstGeom prst="rect">
            <a:avLst/>
          </a:prstGeom>
        </p:spPr>
        <p:txBody>
          <a:bodyPr>
            <a:normAutofit/>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Slide Image Placeholder 1"/>
          <p:cNvSpPr>
            <a:spLocks noGrp="1" noRot="1" noChangeAspect="1"/>
          </p:cNvSpPr>
          <p:nvPr>
            <p:ph type="sldImg"/>
          </p:nvPr>
        </p:nvSpPr>
        <p:spPr bwMode="auto">
          <a:xfrm>
            <a:off x="457200" y="720725"/>
            <a:ext cx="6400800" cy="3600450"/>
          </a:xfrm>
          <a:prstGeom prst="rect">
            <a:avLst/>
          </a:prstGeom>
          <a:noFill/>
          <a:ln w="12700">
            <a:solidFill>
              <a:srgbClr val="000000"/>
            </a:solidFill>
            <a:miter lim="800000"/>
            <a:headEnd/>
            <a:tailEnd/>
          </a:ln>
        </p:spPr>
      </p:sp>
      <p:sp>
        <p:nvSpPr>
          <p:cNvPr id="180227" name="Notes Placeholder 2"/>
          <p:cNvSpPr>
            <a:spLocks noGrp="1"/>
          </p:cNvSpPr>
          <p:nvPr>
            <p:ph type="body" idx="1"/>
          </p:nvPr>
        </p:nvSpPr>
        <p:spPr bwMode="auto">
          <a:xfrm>
            <a:off x="731838" y="4560888"/>
            <a:ext cx="5851525" cy="4319587"/>
          </a:xfrm>
          <a:prstGeom prst="rect">
            <a:avLst/>
          </a:prstGeom>
          <a:noFill/>
          <a:ln>
            <a:miter lim="800000"/>
            <a:headEnd/>
            <a:tailEnd/>
          </a:ln>
        </p:spPr>
        <p:txBody>
          <a:bodyPr/>
          <a:lstStyle/>
          <a:p>
            <a:pPr eaLnBrk="1" hangingPunct="1"/>
            <a:endParaRPr lang="en-US">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a:prstGeom prst="rect">
            <a:avLst/>
          </a:prstGeom>
          <a:noFill/>
          <a:ln w="12700">
            <a:solidFill>
              <a:prstClr val="black"/>
            </a:solidFill>
          </a:ln>
        </p:spPr>
      </p:sp>
      <p:sp>
        <p:nvSpPr>
          <p:cNvPr id="3" name="Notes Placeholder 2"/>
          <p:cNvSpPr>
            <a:spLocks noGrp="1"/>
          </p:cNvSpPr>
          <p:nvPr>
            <p:ph type="body" idx="1"/>
          </p:nvPr>
        </p:nvSpPr>
        <p:spPr>
          <a:xfrm>
            <a:off x="731838" y="4621213"/>
            <a:ext cx="5851525" cy="3779837"/>
          </a:xfrm>
          <a:prstGeom prst="rect">
            <a:avLst/>
          </a:prstGeom>
        </p:spPr>
        <p:txBody>
          <a:bodyPr/>
          <a:lstStyle/>
          <a:p>
            <a:r>
              <a:rPr lang="ja-JP" altLang="en-US" sz="1200" b="0" i="0" kern="1200">
                <a:solidFill>
                  <a:schemeClr val="tx1"/>
                </a:solidFill>
                <a:effectLst/>
                <a:latin typeface="Times New Roman" pitchFamily="18" charset="0"/>
                <a:ea typeface="+mn-ea"/>
                <a:cs typeface="+mn-cs"/>
              </a:rPr>
              <a:t>大先生</a:t>
            </a:r>
            <a:endParaRPr lang="en-US" dirty="0"/>
          </a:p>
        </p:txBody>
      </p:sp>
    </p:spTree>
    <p:extLst>
      <p:ext uri="{BB962C8B-B14F-4D97-AF65-F5344CB8AC3E}">
        <p14:creationId xmlns:p14="http://schemas.microsoft.com/office/powerpoint/2010/main" val="1850186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a:prstGeom prst="rect">
            <a:avLst/>
          </a:prstGeom>
          <a:noFill/>
          <a:ln w="12700">
            <a:solidFill>
              <a:prstClr val="black"/>
            </a:solidFill>
          </a:ln>
        </p:spPr>
      </p:sp>
      <p:sp>
        <p:nvSpPr>
          <p:cNvPr id="3" name="Notes Placeholder 2"/>
          <p:cNvSpPr>
            <a:spLocks noGrp="1"/>
          </p:cNvSpPr>
          <p:nvPr>
            <p:ph type="body" idx="1"/>
          </p:nvPr>
        </p:nvSpPr>
        <p:spPr>
          <a:xfrm>
            <a:off x="731838" y="4621213"/>
            <a:ext cx="5851525" cy="3779837"/>
          </a:xfrm>
          <a:prstGeom prst="rect">
            <a:avLst/>
          </a:prstGeom>
        </p:spPr>
        <p:txBody>
          <a:bodyPr/>
          <a:lstStyle/>
          <a:p>
            <a:endParaRPr lang="en-US" dirty="0"/>
          </a:p>
        </p:txBody>
      </p:sp>
    </p:spTree>
    <p:extLst>
      <p:ext uri="{BB962C8B-B14F-4D97-AF65-F5344CB8AC3E}">
        <p14:creationId xmlns:p14="http://schemas.microsoft.com/office/powerpoint/2010/main" val="42213628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a:prstGeom prst="rect">
            <a:avLst/>
          </a:prstGeom>
          <a:noFill/>
          <a:ln w="12700">
            <a:solidFill>
              <a:prstClr val="black"/>
            </a:solidFill>
          </a:ln>
        </p:spPr>
      </p:sp>
      <p:sp>
        <p:nvSpPr>
          <p:cNvPr id="3" name="Notes Placeholder 2"/>
          <p:cNvSpPr>
            <a:spLocks noGrp="1"/>
          </p:cNvSpPr>
          <p:nvPr>
            <p:ph type="body" idx="1"/>
          </p:nvPr>
        </p:nvSpPr>
        <p:spPr>
          <a:xfrm>
            <a:off x="731838" y="4560888"/>
            <a:ext cx="5851525" cy="4319587"/>
          </a:xfrm>
          <a:prstGeom prst="rect">
            <a:avLst/>
          </a:prstGeom>
        </p:spPr>
        <p:txBody>
          <a:bodyPr>
            <a:normAutofit fontScale="47500" lnSpcReduction="20000"/>
          </a:bodyPr>
          <a:lstStyle/>
          <a:p>
            <a:r>
              <a:rPr lang="en-US" sz="1200" b="1" kern="1200" dirty="0">
                <a:solidFill>
                  <a:schemeClr val="tx1"/>
                </a:solidFill>
                <a:latin typeface="Times New Roman" pitchFamily="18" charset="0"/>
                <a:ea typeface="+mn-ea"/>
                <a:cs typeface="+mn-cs"/>
              </a:rPr>
              <a:t>---------------------------------------------------------------------------</a:t>
            </a:r>
          </a:p>
          <a:p>
            <a:r>
              <a:rPr lang="en-US" sz="1200" b="1" kern="1200" dirty="0">
                <a:solidFill>
                  <a:schemeClr val="tx1"/>
                </a:solidFill>
                <a:latin typeface="Times New Roman" pitchFamily="18" charset="0"/>
                <a:ea typeface="+mn-ea"/>
                <a:cs typeface="+mn-cs"/>
              </a:rPr>
              <a:t> </a:t>
            </a:r>
          </a:p>
          <a:p>
            <a:r>
              <a:rPr lang="en-US" sz="1200" b="1" kern="1200" dirty="0">
                <a:solidFill>
                  <a:schemeClr val="tx1"/>
                </a:solidFill>
                <a:latin typeface="Times New Roman" pitchFamily="18" charset="0"/>
                <a:ea typeface="+mn-ea"/>
                <a:cs typeface="+mn-cs"/>
              </a:rPr>
              <a:t>    			Winners of 1998 </a:t>
            </a:r>
            <a:r>
              <a:rPr lang="en-US" sz="1200" b="1" kern="1200" dirty="0" err="1">
                <a:solidFill>
                  <a:schemeClr val="tx1"/>
                </a:solidFill>
                <a:latin typeface="Times New Roman" pitchFamily="18" charset="0"/>
                <a:ea typeface="+mn-ea"/>
                <a:cs typeface="+mn-cs"/>
              </a:rPr>
              <a:t>PHENIXian</a:t>
            </a:r>
            <a:r>
              <a:rPr lang="en-US" sz="1200" b="1" kern="1200" dirty="0">
                <a:solidFill>
                  <a:schemeClr val="tx1"/>
                </a:solidFill>
                <a:latin typeface="Times New Roman" pitchFamily="18" charset="0"/>
                <a:ea typeface="+mn-ea"/>
                <a:cs typeface="+mn-cs"/>
              </a:rPr>
              <a:t> Awards </a:t>
            </a:r>
          </a:p>
          <a:p>
            <a:r>
              <a:rPr lang="en-US" sz="1200" b="1" kern="1200" dirty="0">
                <a:solidFill>
                  <a:schemeClr val="tx1"/>
                </a:solidFill>
                <a:latin typeface="Times New Roman" pitchFamily="18" charset="0"/>
                <a:ea typeface="+mn-ea"/>
                <a:cs typeface="+mn-cs"/>
              </a:rPr>
              <a:t> </a:t>
            </a:r>
          </a:p>
          <a:p>
            <a:r>
              <a:rPr lang="en-US" sz="1200" b="1" kern="1200" dirty="0">
                <a:solidFill>
                  <a:schemeClr val="tx1"/>
                </a:solidFill>
                <a:latin typeface="Times New Roman" pitchFamily="18" charset="0"/>
                <a:ea typeface="+mn-ea"/>
                <a:cs typeface="+mn-cs"/>
              </a:rPr>
              <a:t>	Special Award (not previously announced):</a:t>
            </a:r>
          </a:p>
          <a:p>
            <a:r>
              <a:rPr lang="en-US" sz="1200" b="1" kern="1200" dirty="0">
                <a:solidFill>
                  <a:schemeClr val="tx1"/>
                </a:solidFill>
                <a:latin typeface="Times New Roman" pitchFamily="18" charset="0"/>
                <a:ea typeface="+mn-ea"/>
                <a:cs typeface="+mn-cs"/>
              </a:rPr>
              <a:t> </a:t>
            </a:r>
          </a:p>
          <a:p>
            <a:r>
              <a:rPr lang="en-US" sz="1200" b="1" kern="1200" dirty="0">
                <a:solidFill>
                  <a:schemeClr val="tx1"/>
                </a:solidFill>
                <a:latin typeface="Times New Roman" pitchFamily="18" charset="0"/>
                <a:ea typeface="+mn-ea"/>
                <a:cs typeface="+mn-cs"/>
              </a:rPr>
              <a:t>Donna </a:t>
            </a:r>
            <a:r>
              <a:rPr lang="en-US" sz="1200" b="1" kern="1200" dirty="0" err="1">
                <a:solidFill>
                  <a:schemeClr val="tx1"/>
                </a:solidFill>
                <a:latin typeface="Times New Roman" pitchFamily="18" charset="0"/>
                <a:ea typeface="+mn-ea"/>
                <a:cs typeface="+mn-cs"/>
              </a:rPr>
              <a:t>Earley</a:t>
            </a:r>
            <a:r>
              <a:rPr lang="en-US" sz="1200" b="1" kern="1200" dirty="0">
                <a:solidFill>
                  <a:schemeClr val="tx1"/>
                </a:solidFill>
                <a:latin typeface="Times New Roman" pitchFamily="18" charset="0"/>
                <a:ea typeface="+mn-ea"/>
                <a:cs typeface="+mn-cs"/>
              </a:rPr>
              <a:t> and Patricia Meehan	- Most excellent party organizers</a:t>
            </a:r>
          </a:p>
          <a:p>
            <a:r>
              <a:rPr lang="en-US" sz="1200" b="1" kern="1200" dirty="0">
                <a:solidFill>
                  <a:schemeClr val="tx1"/>
                </a:solidFill>
                <a:latin typeface="Times New Roman" pitchFamily="18" charset="0"/>
                <a:ea typeface="+mn-ea"/>
                <a:cs typeface="+mn-cs"/>
              </a:rPr>
              <a:t> </a:t>
            </a:r>
          </a:p>
          <a:p>
            <a:r>
              <a:rPr lang="en-US" sz="1200" b="1" kern="1200" dirty="0">
                <a:solidFill>
                  <a:schemeClr val="tx1"/>
                </a:solidFill>
                <a:latin typeface="Times New Roman" pitchFamily="18" charset="0"/>
                <a:ea typeface="+mn-ea"/>
                <a:cs typeface="+mn-cs"/>
              </a:rPr>
              <a:t>	Dedication Awards </a:t>
            </a:r>
          </a:p>
          <a:p>
            <a:r>
              <a:rPr lang="en-US" sz="1200" b="1" kern="1200" dirty="0">
                <a:solidFill>
                  <a:schemeClr val="tx1"/>
                </a:solidFill>
                <a:latin typeface="Times New Roman" pitchFamily="18" charset="0"/>
                <a:ea typeface="+mn-ea"/>
                <a:cs typeface="+mn-cs"/>
              </a:rPr>
              <a:t> </a:t>
            </a:r>
          </a:p>
          <a:p>
            <a:r>
              <a:rPr lang="en-US" sz="1200" b="1" kern="1200" dirty="0">
                <a:solidFill>
                  <a:schemeClr val="tx1"/>
                </a:solidFill>
                <a:latin typeface="Times New Roman" pitchFamily="18" charset="0"/>
                <a:ea typeface="+mn-ea"/>
                <a:cs typeface="+mn-cs"/>
              </a:rPr>
              <a:t>Bill </a:t>
            </a:r>
            <a:r>
              <a:rPr lang="en-US" sz="1200" b="1" kern="1200" dirty="0" err="1">
                <a:solidFill>
                  <a:schemeClr val="tx1"/>
                </a:solidFill>
                <a:latin typeface="Times New Roman" pitchFamily="18" charset="0"/>
                <a:ea typeface="+mn-ea"/>
                <a:cs typeface="+mn-cs"/>
              </a:rPr>
              <a:t>McGahern</a:t>
            </a:r>
            <a:r>
              <a:rPr lang="en-US" sz="1200" b="1" kern="1200" dirty="0">
                <a:solidFill>
                  <a:schemeClr val="tx1"/>
                </a:solidFill>
                <a:latin typeface="Times New Roman" pitchFamily="18" charset="0"/>
                <a:ea typeface="+mn-ea"/>
                <a:cs typeface="+mn-cs"/>
              </a:rPr>
              <a:t>		- Comes to work earliest 				</a:t>
            </a:r>
          </a:p>
          <a:p>
            <a:r>
              <a:rPr lang="en-US" sz="1200" b="1" kern="1200" dirty="0">
                <a:solidFill>
                  <a:schemeClr val="tx1"/>
                </a:solidFill>
                <a:latin typeface="Times New Roman" pitchFamily="18" charset="0"/>
                <a:ea typeface="+mn-ea"/>
                <a:cs typeface="+mn-cs"/>
              </a:rPr>
              <a:t>Gabor David		- Leave's work latest 				</a:t>
            </a:r>
          </a:p>
          <a:p>
            <a:r>
              <a:rPr lang="en-US" sz="1200" b="1" kern="1200" dirty="0">
                <a:solidFill>
                  <a:schemeClr val="tx1"/>
                </a:solidFill>
                <a:latin typeface="Times New Roman" pitchFamily="18" charset="0"/>
                <a:ea typeface="+mn-ea"/>
                <a:cs typeface="+mn-cs"/>
              </a:rPr>
              <a:t>Vince Cianciolo 	- Most likely to work nights/weekends 		</a:t>
            </a:r>
          </a:p>
          <a:p>
            <a:r>
              <a:rPr lang="en-US" sz="1200" b="1" kern="1200" dirty="0">
                <a:solidFill>
                  <a:schemeClr val="tx1"/>
                </a:solidFill>
                <a:latin typeface="Times New Roman" pitchFamily="18" charset="0"/>
                <a:ea typeface="+mn-ea"/>
                <a:cs typeface="+mn-cs"/>
              </a:rPr>
              <a:t> </a:t>
            </a:r>
          </a:p>
          <a:p>
            <a:r>
              <a:rPr lang="en-US" sz="1200" b="1" kern="1200" dirty="0">
                <a:solidFill>
                  <a:schemeClr val="tx1"/>
                </a:solidFill>
                <a:latin typeface="Times New Roman" pitchFamily="18" charset="0"/>
                <a:ea typeface="+mn-ea"/>
                <a:cs typeface="+mn-cs"/>
              </a:rPr>
              <a:t>	Appearance Awards </a:t>
            </a:r>
          </a:p>
          <a:p>
            <a:r>
              <a:rPr lang="en-US" sz="1200" b="1" kern="1200" dirty="0">
                <a:solidFill>
                  <a:schemeClr val="tx1"/>
                </a:solidFill>
                <a:latin typeface="Times New Roman" pitchFamily="18" charset="0"/>
                <a:ea typeface="+mn-ea"/>
                <a:cs typeface="+mn-cs"/>
              </a:rPr>
              <a:t> </a:t>
            </a:r>
          </a:p>
          <a:p>
            <a:r>
              <a:rPr lang="en-US" sz="1200" b="1" kern="1200" dirty="0">
                <a:solidFill>
                  <a:schemeClr val="tx1"/>
                </a:solidFill>
                <a:latin typeface="Times New Roman" pitchFamily="18" charset="0"/>
                <a:ea typeface="+mn-ea"/>
                <a:cs typeface="+mn-cs"/>
              </a:rPr>
              <a:t>Craig Woody 		- Has the neatest desk 				</a:t>
            </a:r>
          </a:p>
          <a:p>
            <a:r>
              <a:rPr lang="en-US" sz="1200" b="1" kern="1200" dirty="0">
                <a:solidFill>
                  <a:schemeClr val="tx1"/>
                </a:solidFill>
                <a:latin typeface="Times New Roman" pitchFamily="18" charset="0"/>
                <a:ea typeface="+mn-ea"/>
                <a:cs typeface="+mn-cs"/>
              </a:rPr>
              <a:t>Bob </a:t>
            </a:r>
            <a:r>
              <a:rPr lang="en-US" sz="1200" b="1" kern="1200" dirty="0" err="1">
                <a:solidFill>
                  <a:schemeClr val="tx1"/>
                </a:solidFill>
                <a:latin typeface="Times New Roman" pitchFamily="18" charset="0"/>
                <a:ea typeface="+mn-ea"/>
                <a:cs typeface="+mn-cs"/>
              </a:rPr>
              <a:t>Hoade</a:t>
            </a:r>
            <a:r>
              <a:rPr lang="en-US" sz="1200" b="1" kern="1200" dirty="0">
                <a:solidFill>
                  <a:schemeClr val="tx1"/>
                </a:solidFill>
                <a:latin typeface="Times New Roman" pitchFamily="18" charset="0"/>
                <a:ea typeface="+mn-ea"/>
                <a:cs typeface="+mn-cs"/>
              </a:rPr>
              <a:t>		- Looks best in a hard hat 			</a:t>
            </a:r>
          </a:p>
          <a:p>
            <a:r>
              <a:rPr lang="en-US" sz="1200" b="1" kern="1200" dirty="0">
                <a:solidFill>
                  <a:schemeClr val="tx1"/>
                </a:solidFill>
                <a:latin typeface="Times New Roman" pitchFamily="18" charset="0"/>
                <a:ea typeface="+mn-ea"/>
                <a:cs typeface="+mn-cs"/>
              </a:rPr>
              <a:t>Hiroyuki </a:t>
            </a:r>
            <a:r>
              <a:rPr lang="en-US" sz="1200" b="1" kern="1200" dirty="0" err="1">
                <a:solidFill>
                  <a:schemeClr val="tx1"/>
                </a:solidFill>
                <a:latin typeface="Times New Roman" pitchFamily="18" charset="0"/>
                <a:ea typeface="+mn-ea"/>
                <a:cs typeface="+mn-cs"/>
              </a:rPr>
              <a:t>Sako</a:t>
            </a:r>
            <a:r>
              <a:rPr lang="en-US" sz="1200" b="1" kern="1200" dirty="0">
                <a:solidFill>
                  <a:schemeClr val="tx1"/>
                </a:solidFill>
                <a:latin typeface="Times New Roman" pitchFamily="18" charset="0"/>
                <a:ea typeface="+mn-ea"/>
                <a:cs typeface="+mn-cs"/>
              </a:rPr>
              <a:t> 		- Looks best sitting at a computer terminal 		</a:t>
            </a:r>
          </a:p>
          <a:p>
            <a:r>
              <a:rPr lang="en-US" sz="1200" b="1" kern="1200" dirty="0">
                <a:solidFill>
                  <a:schemeClr val="tx1"/>
                </a:solidFill>
                <a:latin typeface="Times New Roman" pitchFamily="18" charset="0"/>
                <a:ea typeface="+mn-ea"/>
                <a:cs typeface="+mn-cs"/>
              </a:rPr>
              <a:t> </a:t>
            </a:r>
          </a:p>
          <a:p>
            <a:r>
              <a:rPr lang="en-US" sz="1200" b="1" kern="1200" dirty="0">
                <a:solidFill>
                  <a:schemeClr val="tx1"/>
                </a:solidFill>
                <a:latin typeface="Times New Roman" pitchFamily="18" charset="0"/>
                <a:ea typeface="+mn-ea"/>
                <a:cs typeface="+mn-cs"/>
              </a:rPr>
              <a:t>	Fitness Awards </a:t>
            </a:r>
          </a:p>
          <a:p>
            <a:r>
              <a:rPr lang="en-US" sz="1200" b="1" kern="1200" dirty="0">
                <a:solidFill>
                  <a:schemeClr val="tx1"/>
                </a:solidFill>
                <a:latin typeface="Times New Roman" pitchFamily="18" charset="0"/>
                <a:ea typeface="+mn-ea"/>
                <a:cs typeface="+mn-cs"/>
              </a:rPr>
              <a:t> </a:t>
            </a:r>
          </a:p>
          <a:p>
            <a:r>
              <a:rPr lang="en-US" sz="1200" b="1" kern="1200" dirty="0">
                <a:solidFill>
                  <a:schemeClr val="tx1"/>
                </a:solidFill>
                <a:latin typeface="Times New Roman" pitchFamily="18" charset="0"/>
                <a:ea typeface="+mn-ea"/>
                <a:cs typeface="+mn-cs"/>
              </a:rPr>
              <a:t>Emil &amp; Erik </a:t>
            </a:r>
            <a:r>
              <a:rPr lang="en-US" sz="1200" b="1" kern="1200" dirty="0" err="1">
                <a:solidFill>
                  <a:schemeClr val="tx1"/>
                </a:solidFill>
                <a:latin typeface="Times New Roman" pitchFamily="18" charset="0"/>
                <a:ea typeface="+mn-ea"/>
                <a:cs typeface="+mn-cs"/>
              </a:rPr>
              <a:t>Gustafsson</a:t>
            </a:r>
            <a:r>
              <a:rPr lang="en-US" sz="1200" b="1" kern="1200" dirty="0">
                <a:solidFill>
                  <a:schemeClr val="tx1"/>
                </a:solidFill>
                <a:latin typeface="Times New Roman" pitchFamily="18" charset="0"/>
                <a:ea typeface="+mn-ea"/>
                <a:cs typeface="+mn-cs"/>
              </a:rPr>
              <a:t>	- Healthiest eater </a:t>
            </a:r>
          </a:p>
          <a:p>
            <a:r>
              <a:rPr lang="en-US" sz="1200" b="1" kern="1200" dirty="0">
                <a:solidFill>
                  <a:schemeClr val="tx1"/>
                </a:solidFill>
                <a:latin typeface="Times New Roman" pitchFamily="18" charset="0"/>
                <a:ea typeface="+mn-ea"/>
                <a:cs typeface="+mn-cs"/>
              </a:rPr>
              <a:t>Sebastian White 	- Eats the most junk food </a:t>
            </a:r>
          </a:p>
          <a:p>
            <a:r>
              <a:rPr lang="en-US" sz="1200" b="1" kern="1200" dirty="0" err="1">
                <a:solidFill>
                  <a:schemeClr val="tx1"/>
                </a:solidFill>
                <a:latin typeface="Times New Roman" pitchFamily="18" charset="0"/>
                <a:ea typeface="+mn-ea"/>
                <a:cs typeface="+mn-cs"/>
              </a:rPr>
              <a:t>Wlodek</a:t>
            </a:r>
            <a:r>
              <a:rPr lang="en-US" sz="1200" b="1" kern="1200" dirty="0">
                <a:solidFill>
                  <a:schemeClr val="tx1"/>
                </a:solidFill>
                <a:latin typeface="Times New Roman" pitchFamily="18" charset="0"/>
                <a:ea typeface="+mn-ea"/>
                <a:cs typeface="+mn-cs"/>
              </a:rPr>
              <a:t> </a:t>
            </a:r>
            <a:r>
              <a:rPr lang="en-US" sz="1200" b="1" kern="1200" dirty="0" err="1">
                <a:solidFill>
                  <a:schemeClr val="tx1"/>
                </a:solidFill>
                <a:latin typeface="Times New Roman" pitchFamily="18" charset="0"/>
                <a:ea typeface="+mn-ea"/>
                <a:cs typeface="+mn-cs"/>
              </a:rPr>
              <a:t>Guryn</a:t>
            </a:r>
            <a:r>
              <a:rPr lang="en-US" sz="1200" b="1" kern="1200" dirty="0">
                <a:solidFill>
                  <a:schemeClr val="tx1"/>
                </a:solidFill>
                <a:latin typeface="Times New Roman" pitchFamily="18" charset="0"/>
                <a:ea typeface="+mn-ea"/>
                <a:cs typeface="+mn-cs"/>
              </a:rPr>
              <a:t>		- Exercises the most </a:t>
            </a:r>
          </a:p>
          <a:p>
            <a:r>
              <a:rPr lang="en-US" sz="1200" b="1" kern="1200" dirty="0">
                <a:solidFill>
                  <a:schemeClr val="tx1"/>
                </a:solidFill>
                <a:latin typeface="Times New Roman" pitchFamily="18" charset="0"/>
                <a:ea typeface="+mn-ea"/>
                <a:cs typeface="+mn-cs"/>
              </a:rPr>
              <a:t> </a:t>
            </a:r>
          </a:p>
          <a:p>
            <a:r>
              <a:rPr lang="en-US" sz="1200" b="1" kern="1200" dirty="0">
                <a:solidFill>
                  <a:schemeClr val="tx1"/>
                </a:solidFill>
                <a:latin typeface="Times New Roman" pitchFamily="18" charset="0"/>
                <a:ea typeface="+mn-ea"/>
                <a:cs typeface="+mn-cs"/>
              </a:rPr>
              <a:t>	Congeniality Awards (a.k.a. girl/boy scout awards) </a:t>
            </a:r>
          </a:p>
          <a:p>
            <a:r>
              <a:rPr lang="en-US" sz="1200" b="1" kern="1200" dirty="0">
                <a:solidFill>
                  <a:schemeClr val="tx1"/>
                </a:solidFill>
                <a:latin typeface="Times New Roman" pitchFamily="18" charset="0"/>
                <a:ea typeface="+mn-ea"/>
                <a:cs typeface="+mn-cs"/>
              </a:rPr>
              <a:t> </a:t>
            </a:r>
          </a:p>
          <a:p>
            <a:r>
              <a:rPr lang="en-US" sz="1200" b="1" kern="1200" dirty="0">
                <a:solidFill>
                  <a:schemeClr val="tx1"/>
                </a:solidFill>
                <a:latin typeface="Times New Roman" pitchFamily="18" charset="0"/>
                <a:ea typeface="+mn-ea"/>
                <a:cs typeface="+mn-cs"/>
              </a:rPr>
              <a:t>Richard Hogue 		- Most helpful </a:t>
            </a:r>
          </a:p>
          <a:p>
            <a:r>
              <a:rPr lang="en-US" sz="1200" b="1" kern="1200" dirty="0" err="1">
                <a:solidFill>
                  <a:schemeClr val="tx1"/>
                </a:solidFill>
                <a:latin typeface="Times New Roman" pitchFamily="18" charset="0"/>
                <a:ea typeface="+mn-ea"/>
                <a:cs typeface="+mn-cs"/>
              </a:rPr>
              <a:t>Kazu</a:t>
            </a:r>
            <a:r>
              <a:rPr lang="en-US" sz="1200" b="1" kern="1200" dirty="0">
                <a:solidFill>
                  <a:schemeClr val="tx1"/>
                </a:solidFill>
                <a:latin typeface="Times New Roman" pitchFamily="18" charset="0"/>
                <a:ea typeface="+mn-ea"/>
                <a:cs typeface="+mn-cs"/>
              </a:rPr>
              <a:t> Kurita 		- Most friendly </a:t>
            </a:r>
          </a:p>
          <a:p>
            <a:r>
              <a:rPr lang="en-US" sz="1200" b="1" kern="1200" dirty="0">
                <a:solidFill>
                  <a:schemeClr val="tx1"/>
                </a:solidFill>
                <a:latin typeface="Times New Roman" pitchFamily="18" charset="0"/>
                <a:ea typeface="+mn-ea"/>
                <a:cs typeface="+mn-cs"/>
              </a:rPr>
              <a:t>Naohito Saito		- Most courteous </a:t>
            </a:r>
          </a:p>
          <a:p>
            <a:r>
              <a:rPr lang="en-US" sz="1200" b="1" kern="1200" dirty="0">
                <a:solidFill>
                  <a:schemeClr val="tx1"/>
                </a:solidFill>
                <a:latin typeface="Times New Roman" pitchFamily="18" charset="0"/>
                <a:ea typeface="+mn-ea"/>
                <a:cs typeface="+mn-cs"/>
              </a:rPr>
              <a:t>Sergei </a:t>
            </a:r>
            <a:r>
              <a:rPr lang="en-US" sz="1200" b="1" kern="1200" dirty="0" err="1">
                <a:solidFill>
                  <a:schemeClr val="tx1"/>
                </a:solidFill>
                <a:latin typeface="Times New Roman" pitchFamily="18" charset="0"/>
                <a:ea typeface="+mn-ea"/>
                <a:cs typeface="+mn-cs"/>
              </a:rPr>
              <a:t>Belikov</a:t>
            </a:r>
            <a:r>
              <a:rPr lang="en-US" sz="1200" b="1" kern="1200" dirty="0">
                <a:solidFill>
                  <a:schemeClr val="tx1"/>
                </a:solidFill>
                <a:latin typeface="Times New Roman" pitchFamily="18" charset="0"/>
                <a:ea typeface="+mn-ea"/>
                <a:cs typeface="+mn-cs"/>
              </a:rPr>
              <a:t>		- Most cheerful </a:t>
            </a:r>
          </a:p>
          <a:p>
            <a:r>
              <a:rPr lang="en-US" sz="1200" b="1" kern="1200" dirty="0">
                <a:solidFill>
                  <a:schemeClr val="tx1"/>
                </a:solidFill>
                <a:latin typeface="Times New Roman" pitchFamily="18" charset="0"/>
                <a:ea typeface="+mn-ea"/>
                <a:cs typeface="+mn-cs"/>
              </a:rPr>
              <a:t>Vicki Greene		- Most thrifty </a:t>
            </a:r>
          </a:p>
          <a:p>
            <a:r>
              <a:rPr lang="en-US" sz="1200" b="1" kern="1200" dirty="0">
                <a:solidFill>
                  <a:schemeClr val="tx1"/>
                </a:solidFill>
                <a:latin typeface="Times New Roman" pitchFamily="18" charset="0"/>
                <a:ea typeface="+mn-ea"/>
                <a:cs typeface="+mn-cs"/>
              </a:rPr>
              <a:t> </a:t>
            </a:r>
          </a:p>
          <a:p>
            <a:r>
              <a:rPr lang="en-US" sz="1200" b="1" kern="1200" dirty="0">
                <a:solidFill>
                  <a:schemeClr val="tx1"/>
                </a:solidFill>
                <a:latin typeface="Times New Roman" pitchFamily="18" charset="0"/>
                <a:ea typeface="+mn-ea"/>
                <a:cs typeface="+mn-cs"/>
              </a:rPr>
              <a:t>	General Awards </a:t>
            </a:r>
          </a:p>
          <a:p>
            <a:r>
              <a:rPr lang="en-US" sz="1200" b="1" kern="1200" dirty="0">
                <a:solidFill>
                  <a:schemeClr val="tx1"/>
                </a:solidFill>
                <a:latin typeface="Times New Roman" pitchFamily="18" charset="0"/>
                <a:ea typeface="+mn-ea"/>
                <a:cs typeface="+mn-cs"/>
              </a:rPr>
              <a:t> </a:t>
            </a:r>
          </a:p>
          <a:p>
            <a:r>
              <a:rPr lang="en-US" sz="1200" b="1" kern="1200" dirty="0">
                <a:solidFill>
                  <a:schemeClr val="tx1"/>
                </a:solidFill>
                <a:latin typeface="Times New Roman" pitchFamily="18" charset="0"/>
                <a:ea typeface="+mn-ea"/>
                <a:cs typeface="+mn-cs"/>
              </a:rPr>
              <a:t>Mike Tannenbaum 	- Travels the farthest to Work </a:t>
            </a:r>
          </a:p>
          <a:p>
            <a:r>
              <a:rPr lang="en-US" sz="1200" b="1" kern="1200" dirty="0">
                <a:solidFill>
                  <a:schemeClr val="tx1"/>
                </a:solidFill>
                <a:latin typeface="Times New Roman" pitchFamily="18" charset="0"/>
                <a:ea typeface="+mn-ea"/>
                <a:cs typeface="+mn-cs"/>
              </a:rPr>
              <a:t>Jeff Mitchell 		- Most newly in love </a:t>
            </a:r>
          </a:p>
          <a:p>
            <a:r>
              <a:rPr lang="en-US" sz="1200" b="1" kern="1200" dirty="0">
                <a:solidFill>
                  <a:schemeClr val="tx1"/>
                </a:solidFill>
                <a:latin typeface="Times New Roman" pitchFamily="18" charset="0"/>
                <a:ea typeface="+mn-ea"/>
                <a:cs typeface="+mn-cs"/>
              </a:rPr>
              <a:t>Glenn Young 		- Shows the most transparencies during a talk </a:t>
            </a:r>
          </a:p>
          <a:p>
            <a:r>
              <a:rPr lang="en-US" sz="1200" b="1" kern="1200" dirty="0">
                <a:solidFill>
                  <a:schemeClr val="tx1"/>
                </a:solidFill>
                <a:latin typeface="Times New Roman" pitchFamily="18" charset="0"/>
                <a:ea typeface="+mn-ea"/>
                <a:cs typeface="+mn-cs"/>
              </a:rPr>
              <a:t> </a:t>
            </a:r>
          </a:p>
          <a:p>
            <a:r>
              <a:rPr lang="en-US" sz="1200" b="1" kern="1200" dirty="0">
                <a:solidFill>
                  <a:schemeClr val="tx1"/>
                </a:solidFill>
                <a:latin typeface="Times New Roman" pitchFamily="18" charset="0"/>
                <a:ea typeface="+mn-ea"/>
                <a:cs typeface="+mn-cs"/>
              </a:rPr>
              <a:t> </a:t>
            </a:r>
          </a:p>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F6DB80-DABC-A5D6-7B9B-EEEA6E72AF5A}"/>
            </a:ext>
          </a:extLst>
        </p:cNvPr>
        <p:cNvGrpSpPr/>
        <p:nvPr/>
      </p:nvGrpSpPr>
      <p:grpSpPr>
        <a:xfrm>
          <a:off x="0" y="0"/>
          <a:ext cx="0" cy="0"/>
          <a:chOff x="0" y="0"/>
          <a:chExt cx="0" cy="0"/>
        </a:xfrm>
      </p:grpSpPr>
      <p:sp>
        <p:nvSpPr>
          <p:cNvPr id="220162" name="Rectangle 2">
            <a:extLst>
              <a:ext uri="{FF2B5EF4-FFF2-40B4-BE49-F238E27FC236}">
                <a16:creationId xmlns:a16="http://schemas.microsoft.com/office/drawing/2014/main" id="{9AC9E432-E3C8-6385-9D38-C74D28DB990A}"/>
              </a:ext>
            </a:extLst>
          </p:cNvPr>
          <p:cNvSpPr>
            <a:spLocks noGrp="1" noRot="1" noChangeAspect="1" noChangeArrowheads="1" noTextEdit="1"/>
          </p:cNvSpPr>
          <p:nvPr>
            <p:ph type="sldImg"/>
          </p:nvPr>
        </p:nvSpPr>
        <p:spPr bwMode="auto">
          <a:xfrm>
            <a:off x="457200" y="720725"/>
            <a:ext cx="6400800" cy="3600450"/>
          </a:xfrm>
          <a:prstGeom prst="rect">
            <a:avLst/>
          </a:prstGeo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20163" name="Rectangle 3">
            <a:extLst>
              <a:ext uri="{FF2B5EF4-FFF2-40B4-BE49-F238E27FC236}">
                <a16:creationId xmlns:a16="http://schemas.microsoft.com/office/drawing/2014/main" id="{0E061543-FA6A-25CF-A961-AB3E404008B6}"/>
              </a:ext>
            </a:extLst>
          </p:cNvPr>
          <p:cNvSpPr>
            <a:spLocks noGrp="1" noChangeArrowheads="1"/>
          </p:cNvSpPr>
          <p:nvPr>
            <p:ph type="body" idx="1"/>
          </p:nvPr>
        </p:nvSpPr>
        <p:spPr bwMode="auto">
          <a:xfrm>
            <a:off x="731838" y="4560888"/>
            <a:ext cx="5851525" cy="4319587"/>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dirty="0">
              <a:latin typeface="Times New Roman" charset="0"/>
            </a:endParaRPr>
          </a:p>
        </p:txBody>
      </p:sp>
    </p:spTree>
    <p:extLst>
      <p:ext uri="{BB962C8B-B14F-4D97-AF65-F5344CB8AC3E}">
        <p14:creationId xmlns:p14="http://schemas.microsoft.com/office/powerpoint/2010/main" val="40259814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a:prstGeom prst="rect">
            <a:avLst/>
          </a:prstGeom>
          <a:noFill/>
          <a:ln w="12700">
            <a:solidFill>
              <a:prstClr val="black"/>
            </a:solidFill>
          </a:ln>
        </p:spPr>
      </p:sp>
      <p:sp>
        <p:nvSpPr>
          <p:cNvPr id="3" name="Notes Placeholder 2"/>
          <p:cNvSpPr>
            <a:spLocks noGrp="1"/>
          </p:cNvSpPr>
          <p:nvPr>
            <p:ph type="body" idx="1"/>
          </p:nvPr>
        </p:nvSpPr>
        <p:spPr>
          <a:xfrm>
            <a:off x="731838" y="4560888"/>
            <a:ext cx="5851525" cy="4319587"/>
          </a:xfrm>
          <a:prstGeom prst="rect">
            <a:avLst/>
          </a:prstGeom>
        </p:spPr>
        <p:txBody>
          <a:bodyPr>
            <a:normAutofit/>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a:prstGeom prst="rect">
            <a:avLst/>
          </a:prstGeom>
          <a:noFill/>
          <a:ln w="12700">
            <a:solidFill>
              <a:prstClr val="black"/>
            </a:solidFill>
          </a:ln>
        </p:spPr>
      </p:sp>
      <p:sp>
        <p:nvSpPr>
          <p:cNvPr id="3" name="Notes Placeholder 2"/>
          <p:cNvSpPr>
            <a:spLocks noGrp="1"/>
          </p:cNvSpPr>
          <p:nvPr>
            <p:ph type="body" idx="1"/>
          </p:nvPr>
        </p:nvSpPr>
        <p:spPr>
          <a:xfrm>
            <a:off x="731838" y="4621213"/>
            <a:ext cx="5851525" cy="3779837"/>
          </a:xfrm>
          <a:prstGeom prst="rect">
            <a:avLst/>
          </a:prstGeom>
        </p:spPr>
        <p:txBody>
          <a:bodyPr/>
          <a:lstStyle/>
          <a:p>
            <a:endParaRPr lang="en-US" dirty="0"/>
          </a:p>
        </p:txBody>
      </p:sp>
    </p:spTree>
    <p:extLst>
      <p:ext uri="{BB962C8B-B14F-4D97-AF65-F5344CB8AC3E}">
        <p14:creationId xmlns:p14="http://schemas.microsoft.com/office/powerpoint/2010/main" val="317496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BAD21E-B9FC-6D8E-417D-9129AC35FC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21FF19-E34A-0338-BAC3-1A2D154BAD60}"/>
              </a:ext>
            </a:extLst>
          </p:cNvPr>
          <p:cNvSpPr>
            <a:spLocks noGrp="1" noRot="1" noChangeAspect="1"/>
          </p:cNvSpPr>
          <p:nvPr>
            <p:ph type="sldImg"/>
          </p:nvPr>
        </p:nvSpPr>
        <p:spPr>
          <a:xfrm>
            <a:off x="777875" y="1200150"/>
            <a:ext cx="5759450" cy="3240088"/>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3C8976FE-C8E2-7289-37D0-9B12CF5FDB41}"/>
              </a:ext>
            </a:extLst>
          </p:cNvPr>
          <p:cNvSpPr>
            <a:spLocks noGrp="1"/>
          </p:cNvSpPr>
          <p:nvPr>
            <p:ph type="body" idx="1"/>
          </p:nvPr>
        </p:nvSpPr>
        <p:spPr>
          <a:xfrm>
            <a:off x="731838" y="4621213"/>
            <a:ext cx="5851525" cy="3779837"/>
          </a:xfrm>
          <a:prstGeom prst="rect">
            <a:avLst/>
          </a:prstGeom>
        </p:spPr>
        <p:txBody>
          <a:bodyPr/>
          <a:lstStyle/>
          <a:p>
            <a:endParaRPr lang="en-US" dirty="0"/>
          </a:p>
        </p:txBody>
      </p:sp>
    </p:spTree>
    <p:extLst>
      <p:ext uri="{BB962C8B-B14F-4D97-AF65-F5344CB8AC3E}">
        <p14:creationId xmlns:p14="http://schemas.microsoft.com/office/powerpoint/2010/main" val="2821279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73242" y="0"/>
            <a:ext cx="11019435" cy="836577"/>
          </a:xfrm>
        </p:spPr>
        <p:txBody>
          <a:bodyPr/>
          <a:lstStyle>
            <a:lvl1pPr>
              <a:defRPr b="0">
                <a:solidFill>
                  <a:srgbClr val="002060"/>
                </a:solidFill>
              </a:defRPr>
            </a:lvl1pPr>
          </a:lstStyle>
          <a:p>
            <a:r>
              <a:rPr lang="en-US" dirty="0"/>
              <a:t>Click to edit Master title style</a:t>
            </a:r>
          </a:p>
        </p:txBody>
      </p:sp>
      <p:sp>
        <p:nvSpPr>
          <p:cNvPr id="3" name="Content Placeholder 2"/>
          <p:cNvSpPr>
            <a:spLocks noGrp="1"/>
          </p:cNvSpPr>
          <p:nvPr>
            <p:ph idx="1"/>
          </p:nvPr>
        </p:nvSpPr>
        <p:spPr/>
        <p:txBody>
          <a:bodyPr/>
          <a:lstStyle>
            <a:lvl1pPr>
              <a:buSzPct val="33000"/>
              <a:defRPr b="0" i="0">
                <a:latin typeface="Arial Narrow" panose="020B0604020202020204" pitchFamily="34" charset="0"/>
                <a:cs typeface="Arial Narrow" panose="020B0604020202020204" pitchFamily="34" charset="0"/>
              </a:defRPr>
            </a:lvl1pPr>
            <a:lvl2pPr>
              <a:buSzPct val="33000"/>
              <a:defRPr b="0" i="0">
                <a:latin typeface="Arial Narrow" panose="020B0604020202020204" pitchFamily="34" charset="0"/>
                <a:cs typeface="Arial Narrow" panose="020B0604020202020204" pitchFamily="34" charset="0"/>
              </a:defRPr>
            </a:lvl2pPr>
            <a:lvl3pPr>
              <a:buSzPct val="33000"/>
              <a:defRPr b="0" i="0">
                <a:latin typeface="Arial Narrow" panose="020B0604020202020204" pitchFamily="34" charset="0"/>
                <a:cs typeface="Arial Narrow" panose="020B0604020202020204" pitchFamily="34" charset="0"/>
              </a:defRPr>
            </a:lvl3pPr>
            <a:lvl4pPr>
              <a:buSzPct val="33000"/>
              <a:defRPr b="0" i="0">
                <a:latin typeface="Arial Narrow" panose="020B0604020202020204" pitchFamily="34" charset="0"/>
                <a:cs typeface="Arial Narrow" panose="020B0604020202020204" pitchFamily="34" charset="0"/>
              </a:defRPr>
            </a:lvl4pPr>
            <a:lvl5pPr>
              <a:buSzPct val="33000"/>
              <a:defRPr b="0" i="0">
                <a:latin typeface="Arial Narrow" panose="020B0604020202020204" pitchFamily="34" charset="0"/>
                <a:cs typeface="Arial Narrow"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9606151" y="406"/>
            <a:ext cx="2540000" cy="457200"/>
          </a:xfrm>
        </p:spPr>
        <p:txBody>
          <a:bodyPr/>
          <a:lstStyle>
            <a:lvl1pPr>
              <a:defRPr/>
            </a:lvl1pPr>
          </a:lstStyle>
          <a:p>
            <a:fld id="{8BD6E449-3554-473B-BE25-5F5374CC872B}" type="slidenum">
              <a:rPr lang="en-US"/>
              <a:pPr/>
              <a:t>‹#›</a:t>
            </a:fld>
            <a:endParaRPr lang="en-US"/>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16000" y="1066800"/>
            <a:ext cx="4927600" cy="5181600"/>
          </a:xfrm>
        </p:spPr>
        <p:txBody>
          <a:bodyPr/>
          <a:lstStyle>
            <a:lvl1pPr>
              <a:defRPr sz="2800" b="0"/>
            </a:lvl1pPr>
            <a:lvl2pPr>
              <a:defRPr sz="2400" b="0"/>
            </a:lvl2pPr>
            <a:lvl3pPr>
              <a:defRPr sz="2000" b="0"/>
            </a:lvl3pPr>
            <a:lvl4pPr>
              <a:defRPr sz="1800" b="0"/>
            </a:lvl4pPr>
            <a:lvl5pPr>
              <a:defRPr sz="1800" b="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46800" y="1066800"/>
            <a:ext cx="49276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a:xfrm>
            <a:off x="9597903" y="-27384"/>
            <a:ext cx="2540000" cy="457200"/>
          </a:xfrm>
        </p:spPr>
        <p:txBody>
          <a:bodyPr/>
          <a:lstStyle>
            <a:lvl1pPr>
              <a:defRPr/>
            </a:lvl1pPr>
          </a:lstStyle>
          <a:p>
            <a:fld id="{D9D99B19-88A3-4C89-A48B-2F1255D274E3}" type="slidenum">
              <a:rPr lang="en-US"/>
              <a:pPr/>
              <a:t>‹#›</a:t>
            </a:fld>
            <a:endParaRPr lang="en-US"/>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57860" y="33290"/>
            <a:ext cx="10321008" cy="766773"/>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lvl1pPr>
              <a:defRPr/>
            </a:lvl1pPr>
          </a:lstStyle>
          <a:p>
            <a:fld id="{C1B6207A-0FB6-4E6E-B6CF-0EA960382146}" type="slidenum">
              <a:rPr lang="en-US"/>
              <a:pPr/>
              <a:t>‹#›</a:t>
            </a:fld>
            <a:endParaRPr lang="en-US"/>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lvl1pPr>
              <a:defRPr/>
            </a:lvl1pPr>
          </a:lstStyle>
          <a:p>
            <a:fld id="{2AD4AAA0-7495-4AE6-AD86-9D12BF2A579E}" type="slidenum">
              <a:rPr lang="en-US"/>
              <a:pPr/>
              <a:t>‹#›</a:t>
            </a:fld>
            <a:endParaRPr lang="en-US"/>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a:lvl1pPr>
          </a:lstStyle>
          <a:p>
            <a:fld id="{41900E42-46BB-4448-AB50-8253EB3A3CDE}" type="slidenum">
              <a:rPr lang="en-US"/>
              <a:pPr/>
              <a:t>‹#›</a:t>
            </a:fld>
            <a:endParaRPr lang="en-US"/>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lvl1pPr>
              <a:defRPr/>
            </a:lvl1pPr>
          </a:lstStyle>
          <a:p>
            <a:fld id="{83160324-632C-483A-964E-0C5ED49274EF}" type="slidenum">
              <a:rPr lang="en-US"/>
              <a:pPr/>
              <a:t>‹#›</a:t>
            </a:fld>
            <a:endParaRPr lang="en-US"/>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lvl1pPr>
              <a:defRPr/>
            </a:lvl1pPr>
          </a:lstStyle>
          <a:p>
            <a:fld id="{E89B898C-4CFB-40E1-B8C0-2C916D3BD00B}" type="slidenum">
              <a:rPr lang="en-US"/>
              <a:pPr/>
              <a:t>‹#›</a:t>
            </a:fld>
            <a:endParaRPr lang="en-US"/>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lvl1pPr>
              <a:defRPr/>
            </a:lvl1pPr>
          </a:lstStyle>
          <a:p>
            <a:fld id="{7AE0E6F8-0B4D-4DAC-BC4D-B0ABE9C31A90}" type="slidenum">
              <a:rPr lang="en-US"/>
              <a:pPr/>
              <a:t>‹#›</a:t>
            </a:fld>
            <a:endParaRPr lang="en-US"/>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0051" y="304800"/>
            <a:ext cx="2758016"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000" y="304800"/>
            <a:ext cx="8070851"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lvl1pPr>
              <a:defRPr/>
            </a:lvl1pPr>
          </a:lstStyle>
          <a:p>
            <a:fld id="{37AF0F73-0C9A-4F1D-82B0-0316C61027E9}" type="slidenum">
              <a:rPr lang="en-US"/>
              <a:pPr/>
              <a:t>‹#›</a:t>
            </a:fld>
            <a:endParaRPr lang="en-US"/>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noGrp="1" noChangeArrowheads="1"/>
          </p:cNvSpPr>
          <p:nvPr>
            <p:ph type="title"/>
          </p:nvPr>
        </p:nvSpPr>
        <p:spPr bwMode="auto">
          <a:xfrm>
            <a:off x="1130232" y="0"/>
            <a:ext cx="11019435" cy="836577"/>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p>
            <a:pPr lvl="0"/>
            <a:r>
              <a:rPr lang="en-US" dirty="0"/>
              <a:t>Click to edit Master title style</a:t>
            </a:r>
          </a:p>
        </p:txBody>
      </p:sp>
      <p:sp>
        <p:nvSpPr>
          <p:cNvPr id="1032" name="Rectangle 8"/>
          <p:cNvSpPr>
            <a:spLocks noGrp="1" noChangeArrowheads="1"/>
          </p:cNvSpPr>
          <p:nvPr>
            <p:ph type="body" idx="1"/>
          </p:nvPr>
        </p:nvSpPr>
        <p:spPr bwMode="auto">
          <a:xfrm>
            <a:off x="546024" y="1019142"/>
            <a:ext cx="11099952" cy="5549976"/>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5" name="Rectangle 11"/>
          <p:cNvSpPr>
            <a:spLocks noGrp="1" noChangeArrowheads="1"/>
          </p:cNvSpPr>
          <p:nvPr>
            <p:ph type="sldNum" sz="quarter" idx="4"/>
          </p:nvPr>
        </p:nvSpPr>
        <p:spPr bwMode="auto">
          <a:xfrm>
            <a:off x="9594656" y="-19035"/>
            <a:ext cx="2540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eaLnBrk="0" hangingPunct="0">
              <a:spcBef>
                <a:spcPct val="0"/>
              </a:spcBef>
              <a:buClrTx/>
              <a:buSzTx/>
              <a:buFontTx/>
              <a:buNone/>
              <a:defRPr sz="1400" b="0">
                <a:solidFill>
                  <a:schemeClr val="tx1"/>
                </a:solidFill>
                <a:latin typeface="+mj-lt"/>
              </a:defRPr>
            </a:lvl1pPr>
          </a:lstStyle>
          <a:p>
            <a:fld id="{9ACF048B-E599-4EE7-9C34-1B96F1E1EF53}" type="slidenum">
              <a:rPr lang="en-US"/>
              <a:pPr/>
              <a:t>‹#›</a:t>
            </a:fld>
            <a:endParaRPr lang="en-US"/>
          </a:p>
        </p:txBody>
      </p:sp>
      <p:cxnSp>
        <p:nvCxnSpPr>
          <p:cNvPr id="11" name="Straight Connector 10"/>
          <p:cNvCxnSpPr>
            <a:cxnSpLocks/>
          </p:cNvCxnSpPr>
          <p:nvPr userDrawn="1"/>
        </p:nvCxnSpPr>
        <p:spPr bwMode="auto">
          <a:xfrm>
            <a:off x="0" y="873090"/>
            <a:ext cx="12192000" cy="0"/>
          </a:xfrm>
          <a:prstGeom prst="line">
            <a:avLst/>
          </a:prstGeom>
          <a:noFill/>
          <a:ln w="38100" cap="flat" cmpd="sng" algn="ctr">
            <a:solidFill>
              <a:srgbClr val="000099"/>
            </a:solidFill>
            <a:prstDash val="solid"/>
            <a:round/>
            <a:headEnd type="none" w="med" len="med"/>
            <a:tailEnd type="none" w="med" len="lg"/>
          </a:ln>
          <a:effectLst/>
        </p:spPr>
      </p:cxnSp>
      <p:pic>
        <p:nvPicPr>
          <p:cNvPr id="2" name="Picture 1">
            <a:extLst>
              <a:ext uri="{FF2B5EF4-FFF2-40B4-BE49-F238E27FC236}">
                <a16:creationId xmlns:a16="http://schemas.microsoft.com/office/drawing/2014/main" id="{7A78CA0B-C236-0DB2-10A6-9059722076A2}"/>
              </a:ext>
            </a:extLst>
          </p:cNvPr>
          <p:cNvPicPr>
            <a:picLocks noChangeAspect="1"/>
          </p:cNvPicPr>
          <p:nvPr userDrawn="1"/>
        </p:nvPicPr>
        <p:blipFill>
          <a:blip r:embed="rId11"/>
          <a:stretch>
            <a:fillRect/>
          </a:stretch>
        </p:blipFill>
        <p:spPr>
          <a:xfrm>
            <a:off x="-676" y="8620"/>
            <a:ext cx="1875229" cy="851544"/>
          </a:xfrm>
          <a:prstGeom prst="rect">
            <a:avLst/>
          </a:prstGeom>
        </p:spPr>
      </p:pic>
    </p:spTree>
  </p:cSld>
  <p:clrMap bg1="lt1" tx1="dk1" bg2="lt2" tx2="dk2" accent1="accent1" accent2="accent2" accent3="accent3" accent4="accent4" accent5="accent5" accent6="accent6" hlink="hlink" folHlink="folHlink"/>
  <p:sldLayoutIdLst>
    <p:sldLayoutId id="2147483650"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Lst>
  <p:transition spd="slow">
    <p:fade/>
  </p:transition>
  <p:hf hdr="0" ftr="0" dt="0"/>
  <p:txStyles>
    <p:titleStyle>
      <a:lvl1pPr algn="ctr" rtl="0" fontAlgn="base">
        <a:spcBef>
          <a:spcPct val="0"/>
        </a:spcBef>
        <a:spcAft>
          <a:spcPct val="0"/>
        </a:spcAft>
        <a:defRPr sz="4400" b="0" baseline="0">
          <a:solidFill>
            <a:srgbClr val="002060"/>
          </a:solidFill>
          <a:effectLst>
            <a:outerShdw blurRad="38100" dist="38100" dir="2700000" algn="tl">
              <a:srgbClr val="C0C0C0"/>
            </a:outerShdw>
          </a:effectLst>
          <a:latin typeface="+mj-lt"/>
          <a:ea typeface="+mj-ea"/>
          <a:cs typeface="+mj-cs"/>
        </a:defRPr>
      </a:lvl1pPr>
      <a:lvl2pPr algn="ctr" rtl="0" fontAlgn="base">
        <a:spcBef>
          <a:spcPct val="0"/>
        </a:spcBef>
        <a:spcAft>
          <a:spcPct val="0"/>
        </a:spcAft>
        <a:defRPr sz="4400" b="1">
          <a:solidFill>
            <a:srgbClr val="FF0000"/>
          </a:solidFill>
          <a:effectLst>
            <a:outerShdw blurRad="38100" dist="38100" dir="2700000" algn="tl">
              <a:srgbClr val="C0C0C0"/>
            </a:outerShdw>
          </a:effectLst>
          <a:latin typeface="Arial" charset="0"/>
        </a:defRPr>
      </a:lvl2pPr>
      <a:lvl3pPr algn="ctr" rtl="0" fontAlgn="base">
        <a:spcBef>
          <a:spcPct val="0"/>
        </a:spcBef>
        <a:spcAft>
          <a:spcPct val="0"/>
        </a:spcAft>
        <a:defRPr sz="4400" b="1">
          <a:solidFill>
            <a:srgbClr val="FF0000"/>
          </a:solidFill>
          <a:effectLst>
            <a:outerShdw blurRad="38100" dist="38100" dir="2700000" algn="tl">
              <a:srgbClr val="C0C0C0"/>
            </a:outerShdw>
          </a:effectLst>
          <a:latin typeface="Arial" charset="0"/>
        </a:defRPr>
      </a:lvl3pPr>
      <a:lvl4pPr algn="ctr" rtl="0" fontAlgn="base">
        <a:spcBef>
          <a:spcPct val="0"/>
        </a:spcBef>
        <a:spcAft>
          <a:spcPct val="0"/>
        </a:spcAft>
        <a:defRPr sz="4400" b="1">
          <a:solidFill>
            <a:srgbClr val="FF0000"/>
          </a:solidFill>
          <a:effectLst>
            <a:outerShdw blurRad="38100" dist="38100" dir="2700000" algn="tl">
              <a:srgbClr val="C0C0C0"/>
            </a:outerShdw>
          </a:effectLst>
          <a:latin typeface="Arial" charset="0"/>
        </a:defRPr>
      </a:lvl4pPr>
      <a:lvl5pPr algn="ctr" rtl="0" fontAlgn="base">
        <a:spcBef>
          <a:spcPct val="0"/>
        </a:spcBef>
        <a:spcAft>
          <a:spcPct val="0"/>
        </a:spcAft>
        <a:defRPr sz="4400" b="1">
          <a:solidFill>
            <a:srgbClr val="FF0000"/>
          </a:solidFill>
          <a:effectLst>
            <a:outerShdw blurRad="38100" dist="38100" dir="2700000" algn="tl">
              <a:srgbClr val="C0C0C0"/>
            </a:outerShdw>
          </a:effectLst>
          <a:latin typeface="Arial" charset="0"/>
        </a:defRPr>
      </a:lvl5pPr>
      <a:lvl6pPr marL="457200" algn="ctr" rtl="0" fontAlgn="base">
        <a:spcBef>
          <a:spcPct val="0"/>
        </a:spcBef>
        <a:spcAft>
          <a:spcPct val="0"/>
        </a:spcAft>
        <a:defRPr sz="4400" b="1">
          <a:solidFill>
            <a:srgbClr val="FF0000"/>
          </a:solidFill>
          <a:effectLst>
            <a:outerShdw blurRad="38100" dist="38100" dir="2700000" algn="tl">
              <a:srgbClr val="C0C0C0"/>
            </a:outerShdw>
          </a:effectLst>
          <a:latin typeface="Arial" charset="0"/>
        </a:defRPr>
      </a:lvl6pPr>
      <a:lvl7pPr marL="914400" algn="ctr" rtl="0" fontAlgn="base">
        <a:spcBef>
          <a:spcPct val="0"/>
        </a:spcBef>
        <a:spcAft>
          <a:spcPct val="0"/>
        </a:spcAft>
        <a:defRPr sz="4400" b="1">
          <a:solidFill>
            <a:srgbClr val="FF0000"/>
          </a:solidFill>
          <a:effectLst>
            <a:outerShdw blurRad="38100" dist="38100" dir="2700000" algn="tl">
              <a:srgbClr val="C0C0C0"/>
            </a:outerShdw>
          </a:effectLst>
          <a:latin typeface="Arial" charset="0"/>
        </a:defRPr>
      </a:lvl7pPr>
      <a:lvl8pPr marL="1371600" algn="ctr" rtl="0" fontAlgn="base">
        <a:spcBef>
          <a:spcPct val="0"/>
        </a:spcBef>
        <a:spcAft>
          <a:spcPct val="0"/>
        </a:spcAft>
        <a:defRPr sz="4400" b="1">
          <a:solidFill>
            <a:srgbClr val="FF0000"/>
          </a:solidFill>
          <a:effectLst>
            <a:outerShdw blurRad="38100" dist="38100" dir="2700000" algn="tl">
              <a:srgbClr val="C0C0C0"/>
            </a:outerShdw>
          </a:effectLst>
          <a:latin typeface="Arial" charset="0"/>
        </a:defRPr>
      </a:lvl8pPr>
      <a:lvl9pPr marL="1828800" algn="ctr" rtl="0" fontAlgn="base">
        <a:spcBef>
          <a:spcPct val="0"/>
        </a:spcBef>
        <a:spcAft>
          <a:spcPct val="0"/>
        </a:spcAft>
        <a:defRPr sz="4400" b="1">
          <a:solidFill>
            <a:srgbClr val="FF0000"/>
          </a:solidFill>
          <a:effectLst>
            <a:outerShdw blurRad="38100" dist="38100" dir="2700000" algn="tl">
              <a:srgbClr val="C0C0C0"/>
            </a:outerShdw>
          </a:effectLst>
          <a:latin typeface="Arial" charset="0"/>
        </a:defRPr>
      </a:lvl9pPr>
    </p:titleStyle>
    <p:bodyStyle>
      <a:lvl1pPr marL="342900" indent="-342900" algn="l" rtl="0" fontAlgn="base">
        <a:spcBef>
          <a:spcPct val="20000"/>
        </a:spcBef>
        <a:spcAft>
          <a:spcPct val="0"/>
        </a:spcAft>
        <a:buClr>
          <a:srgbClr val="0000FF"/>
        </a:buClr>
        <a:buSzPct val="62000"/>
        <a:buFont typeface="Monotype Sorts" pitchFamily="2" charset="2"/>
        <a:buChar char="l"/>
        <a:defRPr sz="3600" b="0" i="0">
          <a:solidFill>
            <a:srgbClr val="0000FF"/>
          </a:solidFill>
          <a:latin typeface="Arial Narrow" panose="020B0604020202020204" pitchFamily="34" charset="0"/>
          <a:ea typeface="+mn-ea"/>
          <a:cs typeface="Arial Narrow" panose="020B0604020202020204" pitchFamily="34" charset="0"/>
        </a:defRPr>
      </a:lvl1pPr>
      <a:lvl2pPr marL="742950" indent="-285750" algn="l" rtl="0" fontAlgn="base">
        <a:spcBef>
          <a:spcPct val="20000"/>
        </a:spcBef>
        <a:spcAft>
          <a:spcPct val="0"/>
        </a:spcAft>
        <a:buClr>
          <a:srgbClr val="FF3300"/>
        </a:buClr>
        <a:buSzPct val="75000"/>
        <a:buFont typeface="Monotype Sorts" pitchFamily="2" charset="2"/>
        <a:buChar char="q"/>
        <a:defRPr sz="3200" b="0" i="0">
          <a:solidFill>
            <a:srgbClr val="FF0000"/>
          </a:solidFill>
          <a:latin typeface="Arial Narrow" panose="020B0604020202020204" pitchFamily="34" charset="0"/>
          <a:cs typeface="Arial Narrow" panose="020B0604020202020204" pitchFamily="34" charset="0"/>
        </a:defRPr>
      </a:lvl2pPr>
      <a:lvl3pPr marL="1143000" indent="-228600" algn="l" rtl="0" fontAlgn="base">
        <a:spcBef>
          <a:spcPct val="20000"/>
        </a:spcBef>
        <a:spcAft>
          <a:spcPct val="0"/>
        </a:spcAft>
        <a:buClr>
          <a:srgbClr val="0066FF"/>
        </a:buClr>
        <a:buSzPct val="75000"/>
        <a:buFont typeface="Monotype Sorts" pitchFamily="2" charset="2"/>
        <a:buChar char="u"/>
        <a:defRPr sz="2800" b="0" i="0">
          <a:solidFill>
            <a:srgbClr val="0066FF"/>
          </a:solidFill>
          <a:latin typeface="Arial Narrow" panose="020B0604020202020204" pitchFamily="34" charset="0"/>
          <a:cs typeface="Arial Narrow" panose="020B0604020202020204" pitchFamily="34" charset="0"/>
        </a:defRPr>
      </a:lvl3pPr>
      <a:lvl4pPr marL="1600200" indent="-228600" algn="l" rtl="0" fontAlgn="base">
        <a:spcBef>
          <a:spcPct val="20000"/>
        </a:spcBef>
        <a:spcAft>
          <a:spcPct val="0"/>
        </a:spcAft>
        <a:buClr>
          <a:srgbClr val="FF6600"/>
        </a:buClr>
        <a:buSzPct val="75000"/>
        <a:buFont typeface="Monotype Sorts" pitchFamily="2" charset="2"/>
        <a:buChar char="m"/>
        <a:defRPr sz="2400" b="0" i="0">
          <a:solidFill>
            <a:srgbClr val="FF6600"/>
          </a:solidFill>
          <a:latin typeface="Arial Narrow" panose="020B0604020202020204" pitchFamily="34" charset="0"/>
          <a:cs typeface="Arial Narrow" panose="020B0604020202020204" pitchFamily="34" charset="0"/>
        </a:defRPr>
      </a:lvl4pPr>
      <a:lvl5pPr marL="2057400" indent="-228600" algn="l" rtl="0" fontAlgn="base">
        <a:spcBef>
          <a:spcPct val="20000"/>
        </a:spcBef>
        <a:spcAft>
          <a:spcPct val="0"/>
        </a:spcAft>
        <a:buClr>
          <a:srgbClr val="6666FF"/>
        </a:buClr>
        <a:buFont typeface="Marlett" pitchFamily="2" charset="2"/>
        <a:buChar char="8"/>
        <a:defRPr sz="2400" b="0" i="0">
          <a:solidFill>
            <a:srgbClr val="6666FF"/>
          </a:solidFill>
          <a:latin typeface="Arial Narrow" panose="020B0604020202020204" pitchFamily="34" charset="0"/>
          <a:cs typeface="Arial Narrow" panose="020B0604020202020204" pitchFamily="34" charset="0"/>
        </a:defRPr>
      </a:lvl5pPr>
      <a:lvl6pPr marL="2514600" indent="-228600" algn="l" rtl="0" fontAlgn="base">
        <a:spcBef>
          <a:spcPct val="20000"/>
        </a:spcBef>
        <a:spcAft>
          <a:spcPct val="0"/>
        </a:spcAft>
        <a:buClr>
          <a:srgbClr val="6666FF"/>
        </a:buClr>
        <a:buFont typeface="Marlett" pitchFamily="2" charset="2"/>
        <a:buChar char="8"/>
        <a:defRPr sz="1600" b="1">
          <a:solidFill>
            <a:srgbClr val="6666FF"/>
          </a:solidFill>
          <a:latin typeface="+mn-lt"/>
        </a:defRPr>
      </a:lvl6pPr>
      <a:lvl7pPr marL="2971800" indent="-228600" algn="l" rtl="0" fontAlgn="base">
        <a:spcBef>
          <a:spcPct val="20000"/>
        </a:spcBef>
        <a:spcAft>
          <a:spcPct val="0"/>
        </a:spcAft>
        <a:buClr>
          <a:srgbClr val="6666FF"/>
        </a:buClr>
        <a:buFont typeface="Marlett" pitchFamily="2" charset="2"/>
        <a:buChar char="8"/>
        <a:defRPr sz="1600" b="1">
          <a:solidFill>
            <a:srgbClr val="6666FF"/>
          </a:solidFill>
          <a:latin typeface="+mn-lt"/>
        </a:defRPr>
      </a:lvl7pPr>
      <a:lvl8pPr marL="3429000" indent="-228600" algn="l" rtl="0" fontAlgn="base">
        <a:spcBef>
          <a:spcPct val="20000"/>
        </a:spcBef>
        <a:spcAft>
          <a:spcPct val="0"/>
        </a:spcAft>
        <a:buClr>
          <a:srgbClr val="6666FF"/>
        </a:buClr>
        <a:buFont typeface="Marlett" pitchFamily="2" charset="2"/>
        <a:buChar char="8"/>
        <a:defRPr sz="1600" b="1">
          <a:solidFill>
            <a:srgbClr val="6666FF"/>
          </a:solidFill>
          <a:latin typeface="+mn-lt"/>
        </a:defRPr>
      </a:lvl8pPr>
      <a:lvl9pPr marL="3886200" indent="-228600" algn="l" rtl="0" fontAlgn="base">
        <a:spcBef>
          <a:spcPct val="20000"/>
        </a:spcBef>
        <a:spcAft>
          <a:spcPct val="0"/>
        </a:spcAft>
        <a:buClr>
          <a:srgbClr val="6666FF"/>
        </a:buClr>
        <a:buFont typeface="Marlett" pitchFamily="2" charset="2"/>
        <a:buChar char="8"/>
        <a:defRPr sz="1600" b="1">
          <a:solidFill>
            <a:srgbClr val="6666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lbl.gov/Science-Articles/Archive/star/star-7.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oleObject" Target="../embeddings/oleObject1.bin"/><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oleObject" Target="../embeddings/oleObject2.bin"/><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hyperlink" Target="https://home.cern/news/press-release/cern/new-state-matter-created-cern"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3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slac.stanford.edu/spires/find/hep/www?eprint=nucl-ex/0109003" TargetMode="External"/><Relationship Id="rId2" Type="http://schemas.openxmlformats.org/officeDocument/2006/relationships/hyperlink" Target="http://www.slac.stanford.edu/spires/find/hep/wwwauthors?key=4719743" TargetMode="Externa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4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www.slac.stanford.edu/spires/find/hep/www?eprint=nucl-ex/0009011" TargetMode="External"/><Relationship Id="rId4" Type="http://schemas.openxmlformats.org/officeDocument/2006/relationships/hyperlink" Target="http://www.slac.stanford.edu/spires/find/hep/wwwauthors?key=4462483" TargetMode="External"/></Relationships>
</file>

<file path=ppt/slides/_rels/slide4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slac.stanford.edu/spires/find/hep/www?eprint=nucl-ex/0210033" TargetMode="External"/><Relationship Id="rId2" Type="http://schemas.openxmlformats.org/officeDocument/2006/relationships/hyperlink" Target="http://www.slac.stanford.edu/spires/find/hep/wwwauthors?key=5332230" TargetMode="Externa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48.xml.rels><?xml version="1.0" encoding="UTF-8" standalone="yes"?>
<Relationships xmlns="http://schemas.openxmlformats.org/package/2006/relationships"><Relationship Id="rId3" Type="http://schemas.openxmlformats.org/officeDocument/2006/relationships/hyperlink" Target="http://www.slac.stanford.edu/spires/find/hep/wwwauthors?key=5555221" TargetMode="External"/><Relationship Id="rId2" Type="http://schemas.openxmlformats.org/officeDocument/2006/relationships/image" Target="../media/image41.pn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hyperlink" Target="http://www.slac.stanford.edu/spires/find/hep/www?eprint=nucl-ex/0305013"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www.bnl.gov/newsroom/news.php?a=11047"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43.jpg"/><Relationship Id="rId4" Type="http://schemas.openxmlformats.org/officeDocument/2006/relationships/image" Target="../media/image42.png"/></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www.bnl.gov/newsroom/news.php?a=11047"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43.jpg"/><Relationship Id="rId4" Type="http://schemas.openxmlformats.org/officeDocument/2006/relationships/image" Target="../media/image42.png"/></Relationships>
</file>

<file path=ppt/slides/_rels/slide51.xml.rels><?xml version="1.0" encoding="UTF-8" standalone="yes"?>
<Relationships xmlns="http://schemas.openxmlformats.org/package/2006/relationships"><Relationship Id="rId3" Type="http://schemas.openxmlformats.org/officeDocument/2006/relationships/hyperlink" Target="http://www.nytimes.com/2004/01/20/science/like-particles-2-houses-of-physics-collide.html"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45.png"/><Relationship Id="rId4" Type="http://schemas.openxmlformats.org/officeDocument/2006/relationships/image" Target="../media/image44.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s>
</file>

<file path=ppt/slides/_rels/slide54.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12" Type="http://schemas.openxmlformats.org/officeDocument/2006/relationships/image" Target="../media/image55.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s>
</file>

<file path=ppt/slides/_rels/slide5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57.png"/><Relationship Id="rId4" Type="http://schemas.openxmlformats.org/officeDocument/2006/relationships/hyperlink" Target="http://www.bnl.gov/bnlweb/pubaf/pr/PR_display.asp?prID=05-38" TargetMode="External"/></Relationships>
</file>

<file path=ppt/slides/_rels/slide5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hyperlink" Target="https://home.cern/news/press-release/cern/new-state-matter-created-cern"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58.xml.rels><?xml version="1.0" encoding="UTF-8" standalone="yes"?>
<Relationships xmlns="http://schemas.openxmlformats.org/package/2006/relationships"><Relationship Id="rId3" Type="http://schemas.openxmlformats.org/officeDocument/2006/relationships/hyperlink" Target="https://home.cern/news/press-release/cern/new-state-matter-created-cern"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59.png"/><Relationship Id="rId5" Type="http://schemas.openxmlformats.org/officeDocument/2006/relationships/hyperlink" Target="https://arxiv.org/abs/2412.19393" TargetMode="External"/><Relationship Id="rId4" Type="http://schemas.openxmlformats.org/officeDocument/2006/relationships/image" Target="../media/image28.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61.jpeg"/></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hyperlink" Target="http://arxiv.org/abs/hep-th/0405231" TargetMode="External"/><Relationship Id="rId1" Type="http://schemas.openxmlformats.org/officeDocument/2006/relationships/slideLayout" Target="../slideLayouts/slideLayout1.xml"/><Relationship Id="rId4" Type="http://schemas.openxmlformats.org/officeDocument/2006/relationships/image" Target="../media/image62.emf"/></Relationships>
</file>

<file path=ppt/slides/_rels/slide63.xml.rels><?xml version="1.0" encoding="UTF-8" standalone="yes"?>
<Relationships xmlns="http://schemas.openxmlformats.org/package/2006/relationships"><Relationship Id="rId3" Type="http://schemas.openxmlformats.org/officeDocument/2006/relationships/hyperlink" Target="http://arxiv.org/abs/hep-th/0405231" TargetMode="External"/><Relationship Id="rId7" Type="http://schemas.openxmlformats.org/officeDocument/2006/relationships/image" Target="../media/image64.wmf"/><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oleObject" Target="../embeddings/oleObject4.bin"/><Relationship Id="rId5" Type="http://schemas.openxmlformats.org/officeDocument/2006/relationships/image" Target="../media/image63.jpeg"/><Relationship Id="rId4" Type="http://schemas.openxmlformats.org/officeDocument/2006/relationships/hyperlink" Target="http://www.physicstoday.org/vol-58/iss-5/p23.shtml" TargetMode="External"/></Relationships>
</file>

<file path=ppt/slides/_rels/slide6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hyperlink" Target="https://www.nature.com/nphys/volumes/15/issues/3" TargetMode="External"/><Relationship Id="rId1" Type="http://schemas.openxmlformats.org/officeDocument/2006/relationships/slideLayout" Target="../slideLayouts/slideLayout1.xml"/><Relationship Id="rId5" Type="http://schemas.openxmlformats.org/officeDocument/2006/relationships/image" Target="../media/image66.jpeg"/><Relationship Id="rId4" Type="http://schemas.openxmlformats.org/officeDocument/2006/relationships/hyperlink" Target="https://www.bnl.gov/newsroom/news.php?a=112068" TargetMode="External"/></Relationships>
</file>

<file path=ppt/slides/_rels/slide6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hyperlink" Target="https://arxiv.org/pdf/1202.4551" TargetMode="External"/><Relationship Id="rId1" Type="http://schemas.openxmlformats.org/officeDocument/2006/relationships/slideLayout" Target="../slideLayouts/slideLayout1.xml"/><Relationship Id="rId4" Type="http://schemas.openxmlformats.org/officeDocument/2006/relationships/hyperlink" Target="https://inspirehep.net/literature/1089847" TargetMode="External"/></Relationships>
</file>

<file path=ppt/slides/_rels/slide6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hyperlink" Target="https://inspirehep.net/literature/2648102" TargetMode="Externa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xml"/><Relationship Id="rId5" Type="http://schemas.openxmlformats.org/officeDocument/2006/relationships/hyperlink" Target="https://arxiv.org/abs/2601.17234" TargetMode="External"/><Relationship Id="rId4" Type="http://schemas.openxmlformats.org/officeDocument/2006/relationships/image" Target="../media/image71.emf"/></Relationships>
</file>

<file path=ppt/slides/_rels/slide68.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image" Target="../media/image72.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hyperlink" Target="http://www.physicstoday.org/vol-58/iss-5/p23.shtml" TargetMode="External"/><Relationship Id="rId7" Type="http://schemas.openxmlformats.org/officeDocument/2006/relationships/hyperlink" Target="http://arxiv.org/abs/hep-th/0405231"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64.wmf"/><Relationship Id="rId5" Type="http://schemas.openxmlformats.org/officeDocument/2006/relationships/oleObject" Target="../embeddings/oleObject4.bin"/><Relationship Id="rId4" Type="http://schemas.openxmlformats.org/officeDocument/2006/relationships/image" Target="../media/image63.jpeg"/></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hyperlink" Target="https://www.bnl.gov/newsroom/news.php?a=122794" TargetMode="Externa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hyperlink" Target="http://arxiv.org/abs/nucl-ex/0410003" TargetMode="External"/><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78.emf"/><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oleObject" Target="../embeddings/oleObject5.bin"/><Relationship Id="rId5" Type="http://schemas.openxmlformats.org/officeDocument/2006/relationships/image" Target="../media/image77.png"/><Relationship Id="rId4" Type="http://schemas.openxmlformats.org/officeDocument/2006/relationships/hyperlink" Target="http://arxiv.org/PS_cache/arxiv/pdf/0802/0802.0514v1.pdf" TargetMode="Externa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459DE-3E86-E473-EF58-9923B642A299}"/>
              </a:ext>
            </a:extLst>
          </p:cNvPr>
          <p:cNvSpPr>
            <a:spLocks noGrp="1"/>
          </p:cNvSpPr>
          <p:nvPr>
            <p:ph type="title"/>
          </p:nvPr>
        </p:nvSpPr>
        <p:spPr/>
        <p:txBody>
          <a:bodyPr/>
          <a:lstStyle/>
          <a:p>
            <a:endParaRPr lang="en-US"/>
          </a:p>
        </p:txBody>
      </p:sp>
      <p:sp>
        <p:nvSpPr>
          <p:cNvPr id="465923" name="Rectangle 3"/>
          <p:cNvSpPr>
            <a:spLocks noGrp="1" noChangeArrowheads="1"/>
          </p:cNvSpPr>
          <p:nvPr>
            <p:ph idx="1"/>
          </p:nvPr>
        </p:nvSpPr>
        <p:spPr/>
        <p:txBody>
          <a:bodyPr/>
          <a:lstStyle/>
          <a:p>
            <a:pPr algn="ctr">
              <a:buFont typeface="Monotype Sorts" pitchFamily="2" charset="2"/>
              <a:buNone/>
            </a:pPr>
            <a:endParaRPr lang="en-US" sz="4000" dirty="0">
              <a:solidFill>
                <a:srgbClr val="FF0000"/>
              </a:solidFill>
            </a:endParaRPr>
          </a:p>
          <a:p>
            <a:pPr algn="ctr">
              <a:buFont typeface="Monotype Sorts" pitchFamily="2" charset="2"/>
              <a:buNone/>
            </a:pPr>
            <a:r>
              <a:rPr lang="en-US" sz="4400" dirty="0">
                <a:solidFill>
                  <a:srgbClr val="FF0000"/>
                </a:solidFill>
              </a:rPr>
              <a:t>Early Days of the PHENIX Experiment and the Journey of RHIC Discoveries</a:t>
            </a:r>
          </a:p>
          <a:p>
            <a:pPr algn="ctr">
              <a:buFont typeface="Monotype Sorts" pitchFamily="2" charset="2"/>
              <a:buNone/>
            </a:pPr>
            <a:endParaRPr lang="en-US" dirty="0"/>
          </a:p>
          <a:p>
            <a:pPr algn="ctr">
              <a:buFont typeface="Monotype Sorts" pitchFamily="2" charset="2"/>
              <a:buNone/>
            </a:pPr>
            <a:r>
              <a:rPr lang="en-US" sz="1400" dirty="0"/>
              <a:t>W.A. Zajc</a:t>
            </a:r>
            <a:br>
              <a:rPr lang="en-US" sz="1400" dirty="0"/>
            </a:br>
            <a:r>
              <a:rPr lang="en-US" sz="1400" dirty="0"/>
              <a:t>Physics Department</a:t>
            </a:r>
          </a:p>
          <a:p>
            <a:pPr algn="ctr">
              <a:buFont typeface="Monotype Sorts" pitchFamily="2" charset="2"/>
              <a:buNone/>
            </a:pPr>
            <a:r>
              <a:rPr lang="en-US" sz="1400" dirty="0"/>
              <a:t>         Columbia University, New York, NY</a:t>
            </a:r>
          </a:p>
          <a:p>
            <a:pPr algn="ctr">
              <a:buFont typeface="Monotype Sorts" pitchFamily="2" charset="2"/>
              <a:buNone/>
            </a:pPr>
            <a:endParaRPr lang="en-US" sz="1400" dirty="0"/>
          </a:p>
          <a:p>
            <a:pPr algn="ctr">
              <a:buFont typeface="Monotype Sorts" pitchFamily="2" charset="2"/>
              <a:buNone/>
            </a:pPr>
            <a:r>
              <a:rPr lang="en-US" sz="2400" dirty="0">
                <a:solidFill>
                  <a:srgbClr val="FF0000"/>
                </a:solidFill>
              </a:rPr>
              <a:t>Thanks to all my PHENIX Collaborators and other colleagues at RHIC</a:t>
            </a:r>
            <a:br>
              <a:rPr lang="en-US" sz="1400" dirty="0"/>
            </a:br>
            <a:endParaRPr lang="en-US" sz="1400" dirty="0"/>
          </a:p>
        </p:txBody>
      </p:sp>
      <p:sp>
        <p:nvSpPr>
          <p:cNvPr id="3" name="Slide Number Placeholder 2">
            <a:extLst>
              <a:ext uri="{FF2B5EF4-FFF2-40B4-BE49-F238E27FC236}">
                <a16:creationId xmlns:a16="http://schemas.microsoft.com/office/drawing/2014/main" id="{54F6CE95-64B1-EFA2-A8B2-03AC058A3D86}"/>
              </a:ext>
            </a:extLst>
          </p:cNvPr>
          <p:cNvSpPr>
            <a:spLocks noGrp="1"/>
          </p:cNvSpPr>
          <p:nvPr>
            <p:ph type="sldNum" sz="quarter" idx="12"/>
          </p:nvPr>
        </p:nvSpPr>
        <p:spPr/>
        <p:txBody>
          <a:bodyPr/>
          <a:lstStyle/>
          <a:p>
            <a:fld id="{8BD6E449-3554-473B-BE25-5F5374CC872B}" type="slidenum">
              <a:rPr lang="en-US" smtClean="0"/>
              <a:pPr/>
              <a:t>1</a:t>
            </a:fld>
            <a:endParaRPr lang="en-US"/>
          </a:p>
        </p:txBody>
      </p:sp>
      <p:sp>
        <p:nvSpPr>
          <p:cNvPr id="6" name="TextBox 5">
            <a:extLst>
              <a:ext uri="{FF2B5EF4-FFF2-40B4-BE49-F238E27FC236}">
                <a16:creationId xmlns:a16="http://schemas.microsoft.com/office/drawing/2014/main" id="{B69CE9A3-4BEB-CA9E-9133-141153B3E6A2}"/>
              </a:ext>
            </a:extLst>
          </p:cNvPr>
          <p:cNvSpPr txBox="1"/>
          <p:nvPr/>
        </p:nvSpPr>
        <p:spPr>
          <a:xfrm>
            <a:off x="1596008" y="5661249"/>
            <a:ext cx="9000492" cy="830997"/>
          </a:xfrm>
          <a:prstGeom prst="rect">
            <a:avLst/>
          </a:prstGeom>
          <a:solidFill>
            <a:srgbClr val="FFC000"/>
          </a:solidFill>
          <a:effectLst>
            <a:glow rad="228600">
              <a:srgbClr val="0000FF">
                <a:alpha val="40000"/>
              </a:srgbClr>
            </a:glow>
            <a:outerShdw blurRad="50800" dist="38100" algn="l" rotWithShape="0">
              <a:prstClr val="black">
                <a:alpha val="40000"/>
              </a:prstClr>
            </a:outerShdw>
            <a:softEdge rad="12700"/>
          </a:effectLst>
        </p:spPr>
        <p:txBody>
          <a:bodyPr wrap="square" rtlCol="0">
            <a:spAutoFit/>
          </a:bodyPr>
          <a:lstStyle/>
          <a:p>
            <a:pPr>
              <a:buNone/>
            </a:pPr>
            <a:r>
              <a:rPr lang="en-US" dirty="0">
                <a:latin typeface="Times New Roman" pitchFamily="18" charset="0"/>
              </a:rPr>
              <a:t>This work was supported by the United States </a:t>
            </a:r>
            <a:br>
              <a:rPr lang="en-US" dirty="0">
                <a:latin typeface="Times New Roman" pitchFamily="18" charset="0"/>
              </a:rPr>
            </a:br>
            <a:r>
              <a:rPr lang="en-US" dirty="0">
                <a:latin typeface="Times New Roman" pitchFamily="18" charset="0"/>
              </a:rPr>
              <a:t>Department of Energy Grant DOE-FG02-86ER-40281</a:t>
            </a:r>
          </a:p>
        </p:txBody>
      </p:sp>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PHENIX Is Born</a:t>
            </a:r>
          </a:p>
        </p:txBody>
      </p:sp>
      <p:sp>
        <p:nvSpPr>
          <p:cNvPr id="3" name="Content Placeholder 2"/>
          <p:cNvSpPr>
            <a:spLocks noGrp="1"/>
          </p:cNvSpPr>
          <p:nvPr>
            <p:ph sz="half" idx="1"/>
          </p:nvPr>
        </p:nvSpPr>
        <p:spPr/>
        <p:txBody>
          <a:bodyPr/>
          <a:lstStyle/>
          <a:p>
            <a:endParaRPr lang="en-US"/>
          </a:p>
        </p:txBody>
      </p:sp>
      <p:pic>
        <p:nvPicPr>
          <p:cNvPr id="242690" name="Picture 2"/>
          <p:cNvPicPr>
            <a:picLocks noChangeAspect="1" noChangeArrowheads="1"/>
          </p:cNvPicPr>
          <p:nvPr/>
        </p:nvPicPr>
        <p:blipFill>
          <a:blip r:embed="rId2" cstate="print"/>
          <a:srcRect/>
          <a:stretch>
            <a:fillRect/>
          </a:stretch>
        </p:blipFill>
        <p:spPr bwMode="auto">
          <a:xfrm>
            <a:off x="11324" y="941566"/>
            <a:ext cx="7237449" cy="5916435"/>
          </a:xfrm>
          <a:prstGeom prst="rect">
            <a:avLst/>
          </a:prstGeom>
          <a:noFill/>
          <a:ln w="9525">
            <a:noFill/>
            <a:miter lim="800000"/>
            <a:headEnd/>
            <a:tailEnd/>
          </a:ln>
        </p:spPr>
      </p:pic>
      <p:sp>
        <p:nvSpPr>
          <p:cNvPr id="8" name="TextBox 7"/>
          <p:cNvSpPr txBox="1"/>
          <p:nvPr/>
        </p:nvSpPr>
        <p:spPr>
          <a:xfrm>
            <a:off x="7356140" y="941566"/>
            <a:ext cx="4811841" cy="1323439"/>
          </a:xfrm>
          <a:prstGeom prst="rect">
            <a:avLst/>
          </a:prstGeom>
          <a:blipFill>
            <a:blip r:embed="rId3" cstate="print"/>
            <a:tile tx="0" ty="0" sx="100000" sy="100000" flip="none" algn="tl"/>
          </a:blipFill>
          <a:ln cap="rnd">
            <a:solidFill>
              <a:schemeClr val="tx1"/>
            </a:solidFill>
            <a:bevel/>
          </a:ln>
          <a:scene3d>
            <a:camera prst="orthographicFront"/>
            <a:lightRig rig="threePt" dir="t"/>
          </a:scene3d>
          <a:sp3d>
            <a:bevelT w="165100" prst="coolSlant"/>
          </a:sp3d>
        </p:spPr>
        <p:txBody>
          <a:bodyPr wrap="square" rtlCol="0">
            <a:spAutoFit/>
          </a:bodyPr>
          <a:lstStyle/>
          <a:p>
            <a:pPr algn="l">
              <a:buNone/>
            </a:pPr>
            <a:r>
              <a:rPr kumimoji="1" lang="en-US" sz="4000" b="0" dirty="0">
                <a:solidFill>
                  <a:schemeClr val="tx1"/>
                </a:solidFill>
                <a:latin typeface="Tahoma" pitchFamily="34" charset="0"/>
              </a:rPr>
              <a:t>PHENIX: 10-Mar-94</a:t>
            </a:r>
            <a:br>
              <a:rPr kumimoji="1" lang="en-US" sz="4000" b="0" dirty="0">
                <a:solidFill>
                  <a:schemeClr val="tx1"/>
                </a:solidFill>
                <a:latin typeface="Tahoma" pitchFamily="34" charset="0"/>
              </a:rPr>
            </a:br>
            <a:r>
              <a:rPr kumimoji="1" lang="en-US" sz="4000" b="0" dirty="0">
                <a:solidFill>
                  <a:schemeClr val="tx1"/>
                </a:solidFill>
                <a:latin typeface="Tahoma" pitchFamily="34" charset="0"/>
              </a:rPr>
              <a:t>(STAR: Jan-93)</a:t>
            </a:r>
          </a:p>
        </p:txBody>
      </p:sp>
      <p:sp>
        <p:nvSpPr>
          <p:cNvPr id="9" name="TextBox 8"/>
          <p:cNvSpPr txBox="1"/>
          <p:nvPr/>
        </p:nvSpPr>
        <p:spPr>
          <a:xfrm>
            <a:off x="7332831" y="2662228"/>
            <a:ext cx="4811841" cy="1200329"/>
          </a:xfrm>
          <a:prstGeom prst="rect">
            <a:avLst/>
          </a:prstGeom>
          <a:blipFill>
            <a:blip r:embed="rId3" cstate="print"/>
            <a:tile tx="0" ty="0" sx="100000" sy="100000" flip="none" algn="tl"/>
          </a:blipFill>
          <a:ln cap="rnd">
            <a:solidFill>
              <a:schemeClr val="tx1"/>
            </a:solidFill>
            <a:bevel/>
          </a:ln>
          <a:scene3d>
            <a:camera prst="orthographicFront"/>
            <a:lightRig rig="threePt" dir="t"/>
          </a:scene3d>
          <a:sp3d>
            <a:bevelT w="165100" prst="coolSlant"/>
          </a:sp3d>
        </p:spPr>
        <p:txBody>
          <a:bodyPr wrap="square" rtlCol="0">
            <a:spAutoFit/>
          </a:bodyPr>
          <a:lstStyle/>
          <a:p>
            <a:pPr algn="l">
              <a:buNone/>
            </a:pPr>
            <a:r>
              <a:rPr kumimoji="1" lang="en-US" sz="1800" b="0" dirty="0">
                <a:solidFill>
                  <a:schemeClr val="tx1"/>
                </a:solidFill>
                <a:latin typeface="Tahoma" pitchFamily="34" charset="0"/>
              </a:rPr>
              <a:t>Despite nearly (sic) a year’s lead time for STAR, both detectors are expected to be ready to “do RHIC physics on the day the machine turns on in 1999”.</a:t>
            </a:r>
          </a:p>
        </p:txBody>
      </p:sp>
      <p:sp>
        <p:nvSpPr>
          <p:cNvPr id="10" name="Rectangle 9"/>
          <p:cNvSpPr/>
          <p:nvPr/>
        </p:nvSpPr>
        <p:spPr bwMode="auto">
          <a:xfrm>
            <a:off x="129672" y="3940183"/>
            <a:ext cx="1679598" cy="604941"/>
          </a:xfrm>
          <a:prstGeom prst="rect">
            <a:avLst/>
          </a:prstGeom>
          <a:solidFill>
            <a:srgbClr val="FFFF00">
              <a:alpha val="50000"/>
            </a:srgbClr>
          </a:solidFill>
          <a:ln w="50800" cap="flat" cmpd="sng" algn="ctr">
            <a:noFill/>
            <a:prstDash val="solid"/>
            <a:round/>
            <a:headEnd type="none" w="med" len="med"/>
            <a:tailEnd type="stealth" w="med" len="lg"/>
          </a:ln>
          <a:effectLst/>
        </p:spPr>
        <p:txBody>
          <a:bodyPr vert="horz" wrap="square" lIns="92075" tIns="46038" rIns="92075" bIns="46038" numCol="1" rtlCol="0" anchor="t" anchorCtr="0" compatLnSpc="1">
            <a:prstTxWarp prst="textNoShape">
              <a:avLst/>
            </a:prstTxWarp>
          </a:bodyPr>
          <a:lstStyle/>
          <a:p>
            <a:pPr marL="342900" indent="-342900"/>
            <a:endParaRPr lang="en-US"/>
          </a:p>
        </p:txBody>
      </p:sp>
      <p:cxnSp>
        <p:nvCxnSpPr>
          <p:cNvPr id="12" name="Straight Arrow Connector 11"/>
          <p:cNvCxnSpPr>
            <a:cxnSpLocks/>
            <a:stCxn id="10" idx="3"/>
            <a:endCxn id="9" idx="1"/>
          </p:cNvCxnSpPr>
          <p:nvPr/>
        </p:nvCxnSpPr>
        <p:spPr bwMode="auto">
          <a:xfrm flipV="1">
            <a:off x="1809270" y="3262393"/>
            <a:ext cx="5523561" cy="980261"/>
          </a:xfrm>
          <a:prstGeom prst="straightConnector1">
            <a:avLst/>
          </a:prstGeom>
          <a:noFill/>
          <a:ln w="120650" cap="flat" cmpd="sng" algn="ctr">
            <a:solidFill>
              <a:srgbClr val="FFFF00">
                <a:alpha val="50000"/>
              </a:srgbClr>
            </a:solidFill>
            <a:prstDash val="solid"/>
            <a:round/>
            <a:headEnd type="none" w="med" len="med"/>
            <a:tailEnd type="triangle"/>
          </a:ln>
          <a:effectLst/>
        </p:spPr>
      </p:cxnSp>
      <p:sp>
        <p:nvSpPr>
          <p:cNvPr id="15" name="Rectangle 14"/>
          <p:cNvSpPr/>
          <p:nvPr/>
        </p:nvSpPr>
        <p:spPr bwMode="auto">
          <a:xfrm>
            <a:off x="1800202" y="5553865"/>
            <a:ext cx="1679598" cy="474669"/>
          </a:xfrm>
          <a:prstGeom prst="rect">
            <a:avLst/>
          </a:prstGeom>
          <a:solidFill>
            <a:srgbClr val="FFFF00">
              <a:alpha val="50000"/>
            </a:srgbClr>
          </a:solidFill>
          <a:ln w="50800" cap="flat" cmpd="sng" algn="ctr">
            <a:noFill/>
            <a:prstDash val="solid"/>
            <a:round/>
            <a:headEnd type="none" w="med" len="med"/>
            <a:tailEnd type="stealth" w="med" len="lg"/>
          </a:ln>
          <a:effectLst/>
        </p:spPr>
        <p:txBody>
          <a:bodyPr vert="horz" wrap="square" lIns="92075" tIns="46038" rIns="92075" bIns="46038" numCol="1" rtlCol="0" anchor="t" anchorCtr="0" compatLnSpc="1">
            <a:prstTxWarp prst="textNoShape">
              <a:avLst/>
            </a:prstTxWarp>
          </a:bodyPr>
          <a:lstStyle/>
          <a:p>
            <a:pPr marL="342900" indent="-342900"/>
            <a:endParaRPr lang="en-US"/>
          </a:p>
        </p:txBody>
      </p:sp>
      <p:sp>
        <p:nvSpPr>
          <p:cNvPr id="17" name="TextBox 16"/>
          <p:cNvSpPr txBox="1"/>
          <p:nvPr/>
        </p:nvSpPr>
        <p:spPr>
          <a:xfrm>
            <a:off x="7368835" y="4414852"/>
            <a:ext cx="4811841" cy="1200329"/>
          </a:xfrm>
          <a:prstGeom prst="rect">
            <a:avLst/>
          </a:prstGeom>
          <a:blipFill>
            <a:blip r:embed="rId3" cstate="print"/>
            <a:tile tx="0" ty="0" sx="100000" sy="100000" flip="none" algn="tl"/>
          </a:blipFill>
          <a:ln cap="rnd">
            <a:solidFill>
              <a:schemeClr val="tx1"/>
            </a:solidFill>
            <a:bevel/>
          </a:ln>
          <a:scene3d>
            <a:camera prst="orthographicFront"/>
            <a:lightRig rig="threePt" dir="t"/>
          </a:scene3d>
          <a:sp3d>
            <a:bevelT w="165100" prst="coolSlant"/>
          </a:sp3d>
        </p:spPr>
        <p:txBody>
          <a:bodyPr wrap="square" rtlCol="0">
            <a:spAutoFit/>
          </a:bodyPr>
          <a:lstStyle/>
          <a:p>
            <a:pPr algn="l">
              <a:buNone/>
            </a:pPr>
            <a:r>
              <a:rPr kumimoji="1" lang="en-US" sz="1800" b="0" dirty="0">
                <a:solidFill>
                  <a:schemeClr val="tx1"/>
                </a:solidFill>
                <a:latin typeface="Tahoma" pitchFamily="34" charset="0"/>
              </a:rPr>
              <a:t>(To reduce costs) “Instead of turning off any of the major subsystems, we tightened everything, especially the electronics and data acquisition system”.</a:t>
            </a:r>
          </a:p>
        </p:txBody>
      </p:sp>
      <p:cxnSp>
        <p:nvCxnSpPr>
          <p:cNvPr id="18" name="Straight Arrow Connector 17"/>
          <p:cNvCxnSpPr>
            <a:stCxn id="15" idx="3"/>
            <a:endCxn id="17" idx="1"/>
          </p:cNvCxnSpPr>
          <p:nvPr/>
        </p:nvCxnSpPr>
        <p:spPr bwMode="auto">
          <a:xfrm flipV="1">
            <a:off x="3479800" y="5015017"/>
            <a:ext cx="3889035" cy="776183"/>
          </a:xfrm>
          <a:prstGeom prst="straightConnector1">
            <a:avLst/>
          </a:prstGeom>
          <a:noFill/>
          <a:ln w="120650" cap="flat" cmpd="sng" algn="ctr">
            <a:solidFill>
              <a:srgbClr val="FFFF00">
                <a:alpha val="50000"/>
              </a:srgbClr>
            </a:solidFill>
            <a:prstDash val="solid"/>
            <a:round/>
            <a:headEnd type="none" w="med" len="med"/>
            <a:tailEnd type="triangle"/>
          </a:ln>
          <a:effectLst/>
        </p:spPr>
      </p:cxnSp>
      <p:sp>
        <p:nvSpPr>
          <p:cNvPr id="7" name="Slide Number Placeholder 6">
            <a:extLst>
              <a:ext uri="{FF2B5EF4-FFF2-40B4-BE49-F238E27FC236}">
                <a16:creationId xmlns:a16="http://schemas.microsoft.com/office/drawing/2014/main" id="{F3E12C81-60C1-124D-0826-8CB404F8D816}"/>
              </a:ext>
            </a:extLst>
          </p:cNvPr>
          <p:cNvSpPr>
            <a:spLocks noGrp="1"/>
          </p:cNvSpPr>
          <p:nvPr>
            <p:ph type="sldNum" sz="quarter" idx="12"/>
          </p:nvPr>
        </p:nvSpPr>
        <p:spPr/>
        <p:txBody>
          <a:bodyPr/>
          <a:lstStyle/>
          <a:p>
            <a:fld id="{D9D99B19-88A3-4C89-A48B-2F1255D274E3}" type="slidenum">
              <a:rPr lang="en-US" smtClean="0"/>
              <a:pPr/>
              <a:t>10</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edge">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2000"/>
                                        <p:tgtEl>
                                          <p:spTgt spid="10"/>
                                        </p:tgtEl>
                                      </p:cBhvr>
                                    </p:animEffect>
                                  </p:childTnLst>
                                </p:cTn>
                              </p:par>
                            </p:childTnLst>
                          </p:cTn>
                        </p:par>
                        <p:par>
                          <p:cTn id="13" fill="hold">
                            <p:stCondLst>
                              <p:cond delay="2000"/>
                            </p:stCondLst>
                            <p:childTnLst>
                              <p:par>
                                <p:cTn id="14" presetID="22" presetClass="entr" presetSubtype="8"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2000"/>
                                        <p:tgtEl>
                                          <p:spTgt spid="12"/>
                                        </p:tgtEl>
                                      </p:cBhvr>
                                    </p:animEffect>
                                  </p:childTnLst>
                                </p:cTn>
                              </p:par>
                            </p:childTnLst>
                          </p:cTn>
                        </p:par>
                        <p:par>
                          <p:cTn id="17" fill="hold">
                            <p:stCondLst>
                              <p:cond delay="4000"/>
                            </p:stCondLst>
                            <p:childTnLst>
                              <p:par>
                                <p:cTn id="18" presetID="22" presetClass="entr" presetSubtype="1" fill="hold" grpId="1"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20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2000"/>
                                        <p:tgtEl>
                                          <p:spTgt spid="15"/>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2000"/>
                                        <p:tgtEl>
                                          <p:spTgt spid="18"/>
                                        </p:tgtEl>
                                      </p:cBhvr>
                                    </p:animEffect>
                                  </p:childTnLst>
                                </p:cTn>
                              </p:par>
                            </p:childTnLst>
                          </p:cTn>
                        </p:par>
                        <p:par>
                          <p:cTn id="30" fill="hold">
                            <p:stCondLst>
                              <p:cond delay="4000"/>
                            </p:stCondLst>
                            <p:childTnLst>
                              <p:par>
                                <p:cTn id="31" presetID="22" presetClass="entr" presetSubtype="1"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up)">
                                      <p:cBhvr>
                                        <p:cTn id="33"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1" animBg="1"/>
      <p:bldP spid="10" grpId="0" animBg="1"/>
      <p:bldP spid="15" grpId="0" animBg="1"/>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STAR TPC circa 1997</a:t>
            </a: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243714" name="Picture 2" descr="http://www.lbl.gov/Science-Articles/Archive/star/images/7.jpg">
            <a:hlinkClick r:id="rId2"/>
          </p:cNvPr>
          <p:cNvPicPr>
            <a:picLocks noChangeAspect="1" noChangeArrowheads="1"/>
          </p:cNvPicPr>
          <p:nvPr/>
        </p:nvPicPr>
        <p:blipFill>
          <a:blip r:embed="rId3" cstate="print"/>
          <a:srcRect/>
          <a:stretch>
            <a:fillRect/>
          </a:stretch>
        </p:blipFill>
        <p:spPr bwMode="auto">
          <a:xfrm>
            <a:off x="2408187" y="909604"/>
            <a:ext cx="6061158" cy="5887983"/>
          </a:xfrm>
          <a:prstGeom prst="rect">
            <a:avLst/>
          </a:prstGeom>
          <a:noFill/>
        </p:spPr>
      </p:pic>
      <p:sp>
        <p:nvSpPr>
          <p:cNvPr id="7" name="Slide Number Placeholder 6">
            <a:extLst>
              <a:ext uri="{FF2B5EF4-FFF2-40B4-BE49-F238E27FC236}">
                <a16:creationId xmlns:a16="http://schemas.microsoft.com/office/drawing/2014/main" id="{6D561F2A-02C9-6E64-6666-DF42489AD207}"/>
              </a:ext>
            </a:extLst>
          </p:cNvPr>
          <p:cNvSpPr>
            <a:spLocks noGrp="1"/>
          </p:cNvSpPr>
          <p:nvPr>
            <p:ph type="sldNum" sz="quarter" idx="12"/>
          </p:nvPr>
        </p:nvSpPr>
        <p:spPr/>
        <p:txBody>
          <a:bodyPr/>
          <a:lstStyle/>
          <a:p>
            <a:fld id="{D9D99B19-88A3-4C89-A48B-2F1255D274E3}" type="slidenum">
              <a:rPr lang="en-US" smtClean="0"/>
              <a:pPr/>
              <a:t>11</a:t>
            </a:fld>
            <a:endParaRPr lang="en-US"/>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6000" dirty="0"/>
              <a:t>PHENIX 25-Jun-97</a:t>
            </a:r>
          </a:p>
        </p:txBody>
      </p:sp>
      <p:sp>
        <p:nvSpPr>
          <p:cNvPr id="8" name="Content Placeholder 7"/>
          <p:cNvSpPr>
            <a:spLocks noGrp="1"/>
          </p:cNvSpPr>
          <p:nvPr>
            <p:ph idx="1"/>
          </p:nvPr>
        </p:nvSpPr>
        <p:spPr/>
        <p:txBody>
          <a:bodyPr/>
          <a:lstStyle/>
          <a:p>
            <a:endParaRPr lang="en-US" dirty="0"/>
          </a:p>
        </p:txBody>
      </p:sp>
      <p:pic>
        <p:nvPicPr>
          <p:cNvPr id="224258" name="Picture 2" descr="http://www.phenix.bnl.gov/phenix/WWW/lists/phenix-news-l/jpgl5yt7UkTGo.jpg"/>
          <p:cNvPicPr>
            <a:picLocks noChangeAspect="1" noChangeArrowheads="1"/>
          </p:cNvPicPr>
          <p:nvPr/>
        </p:nvPicPr>
        <p:blipFill>
          <a:blip r:embed="rId2" cstate="print"/>
          <a:srcRect/>
          <a:stretch>
            <a:fillRect/>
          </a:stretch>
        </p:blipFill>
        <p:spPr bwMode="auto">
          <a:xfrm>
            <a:off x="2079571" y="991758"/>
            <a:ext cx="7821657" cy="5866243"/>
          </a:xfrm>
          <a:prstGeom prst="rect">
            <a:avLst/>
          </a:prstGeom>
          <a:noFill/>
        </p:spPr>
      </p:pic>
      <p:sp>
        <p:nvSpPr>
          <p:cNvPr id="2" name="Slide Number Placeholder 1">
            <a:extLst>
              <a:ext uri="{FF2B5EF4-FFF2-40B4-BE49-F238E27FC236}">
                <a16:creationId xmlns:a16="http://schemas.microsoft.com/office/drawing/2014/main" id="{DDE10777-166C-A153-CBBB-4796657AA606}"/>
              </a:ext>
            </a:extLst>
          </p:cNvPr>
          <p:cNvSpPr>
            <a:spLocks noGrp="1"/>
          </p:cNvSpPr>
          <p:nvPr>
            <p:ph type="sldNum" sz="quarter" idx="12"/>
          </p:nvPr>
        </p:nvSpPr>
        <p:spPr/>
        <p:txBody>
          <a:bodyPr/>
          <a:lstStyle/>
          <a:p>
            <a:fld id="{8BD6E449-3554-473B-BE25-5F5374CC872B}" type="slidenum">
              <a:rPr lang="en-US" smtClean="0"/>
              <a:pPr/>
              <a:t>12</a:t>
            </a:fld>
            <a:endParaRPr lang="en-US"/>
          </a:p>
        </p:txBody>
      </p:sp>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z="6000" dirty="0"/>
              <a:t>Question</a:t>
            </a:r>
          </a:p>
        </p:txBody>
      </p:sp>
      <p:sp>
        <p:nvSpPr>
          <p:cNvPr id="7" name="Content Placeholder 6"/>
          <p:cNvSpPr>
            <a:spLocks noGrp="1"/>
          </p:cNvSpPr>
          <p:nvPr>
            <p:ph idx="1"/>
          </p:nvPr>
        </p:nvSpPr>
        <p:spPr/>
        <p:txBody>
          <a:bodyPr/>
          <a:lstStyle/>
          <a:p>
            <a:r>
              <a:rPr lang="en-US" dirty="0"/>
              <a:t>How do you overcome a 1+ year head-start by a better organized and more coherent effort ??</a:t>
            </a:r>
          </a:p>
        </p:txBody>
      </p:sp>
      <p:sp>
        <p:nvSpPr>
          <p:cNvPr id="10" name="TextBox 9"/>
          <p:cNvSpPr txBox="1"/>
          <p:nvPr/>
        </p:nvSpPr>
        <p:spPr>
          <a:xfrm>
            <a:off x="2116084" y="2881306"/>
            <a:ext cx="7815309" cy="3139321"/>
          </a:xfrm>
          <a:prstGeom prst="rect">
            <a:avLst/>
          </a:prstGeom>
          <a:blipFill>
            <a:blip r:embed="rId2" cstate="print"/>
            <a:tile tx="0" ty="0" sx="100000" sy="100000" flip="none" algn="tl"/>
          </a:blipFill>
          <a:ln cap="rnd">
            <a:solidFill>
              <a:schemeClr val="tx1"/>
            </a:solidFill>
            <a:bevel/>
          </a:ln>
          <a:scene3d>
            <a:camera prst="orthographicFront"/>
            <a:lightRig rig="threePt" dir="t"/>
          </a:scene3d>
          <a:sp3d>
            <a:bevelT w="165100" prst="coolSlant"/>
          </a:sp3d>
        </p:spPr>
        <p:txBody>
          <a:bodyPr wrap="square" rtlCol="0">
            <a:spAutoFit/>
          </a:bodyPr>
          <a:lstStyle/>
          <a:p>
            <a:pPr>
              <a:buNone/>
            </a:pPr>
            <a:r>
              <a:rPr kumimoji="1" lang="en-US" sz="6600" b="0" dirty="0">
                <a:solidFill>
                  <a:schemeClr val="tx1"/>
                </a:solidFill>
                <a:latin typeface="Tahoma" pitchFamily="34" charset="0"/>
              </a:rPr>
              <a:t>First step: </a:t>
            </a:r>
            <a:br>
              <a:rPr kumimoji="1" lang="en-US" sz="6600" b="0" dirty="0">
                <a:solidFill>
                  <a:schemeClr val="tx1"/>
                </a:solidFill>
                <a:latin typeface="Tahoma" pitchFamily="34" charset="0"/>
              </a:rPr>
            </a:br>
            <a:r>
              <a:rPr kumimoji="1" lang="en-US" sz="6600" b="0" i="1" dirty="0">
                <a:solidFill>
                  <a:schemeClr val="tx1"/>
                </a:solidFill>
                <a:latin typeface="Tahoma" pitchFamily="34" charset="0"/>
              </a:rPr>
              <a:t>Know your competition.</a:t>
            </a:r>
          </a:p>
        </p:txBody>
      </p:sp>
      <p:sp>
        <p:nvSpPr>
          <p:cNvPr id="2" name="Slide Number Placeholder 1">
            <a:extLst>
              <a:ext uri="{FF2B5EF4-FFF2-40B4-BE49-F238E27FC236}">
                <a16:creationId xmlns:a16="http://schemas.microsoft.com/office/drawing/2014/main" id="{0FBC6D83-3F2B-4797-5922-DC4611DF85C2}"/>
              </a:ext>
            </a:extLst>
          </p:cNvPr>
          <p:cNvSpPr>
            <a:spLocks noGrp="1"/>
          </p:cNvSpPr>
          <p:nvPr>
            <p:ph type="sldNum" sz="quarter" idx="12"/>
          </p:nvPr>
        </p:nvSpPr>
        <p:spPr/>
        <p:txBody>
          <a:bodyPr/>
          <a:lstStyle/>
          <a:p>
            <a:fld id="{8BD6E449-3554-473B-BE25-5F5374CC872B}" type="slidenum">
              <a:rPr lang="en-US" smtClean="0"/>
              <a:pPr/>
              <a:t>13</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3532" y="0"/>
            <a:ext cx="10266135" cy="836577"/>
          </a:xfrm>
        </p:spPr>
        <p:txBody>
          <a:bodyPr/>
          <a:lstStyle/>
          <a:p>
            <a:r>
              <a:rPr lang="en-US" dirty="0"/>
              <a:t>1997: Insider Knowledge Published …</a:t>
            </a: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227330" name="Picture 2"/>
          <p:cNvPicPr>
            <a:picLocks noChangeAspect="1" noChangeArrowheads="1"/>
          </p:cNvPicPr>
          <p:nvPr/>
        </p:nvPicPr>
        <p:blipFill>
          <a:blip r:embed="rId2" cstate="print"/>
          <a:srcRect/>
          <a:stretch>
            <a:fillRect/>
          </a:stretch>
        </p:blipFill>
        <p:spPr bwMode="auto">
          <a:xfrm>
            <a:off x="1524001" y="949308"/>
            <a:ext cx="3958137" cy="5908693"/>
          </a:xfrm>
          <a:prstGeom prst="rect">
            <a:avLst/>
          </a:prstGeom>
          <a:noFill/>
          <a:ln w="9525">
            <a:noFill/>
            <a:miter lim="800000"/>
            <a:headEnd/>
            <a:tailEnd/>
          </a:ln>
        </p:spPr>
      </p:pic>
      <p:pic>
        <p:nvPicPr>
          <p:cNvPr id="227332" name="Picture 4"/>
          <p:cNvPicPr>
            <a:picLocks noChangeAspect="1" noChangeArrowheads="1"/>
          </p:cNvPicPr>
          <p:nvPr/>
        </p:nvPicPr>
        <p:blipFill>
          <a:blip r:embed="rId3" cstate="print"/>
          <a:srcRect/>
          <a:stretch>
            <a:fillRect/>
          </a:stretch>
        </p:blipFill>
        <p:spPr bwMode="auto">
          <a:xfrm>
            <a:off x="5524500" y="987390"/>
            <a:ext cx="5765404" cy="5870611"/>
          </a:xfrm>
          <a:prstGeom prst="rect">
            <a:avLst/>
          </a:prstGeom>
          <a:noFill/>
          <a:ln w="9525">
            <a:noFill/>
            <a:miter lim="800000"/>
            <a:headEnd/>
            <a:tailEnd/>
          </a:ln>
        </p:spPr>
      </p:pic>
      <p:sp>
        <p:nvSpPr>
          <p:cNvPr id="10" name="Freeform 9"/>
          <p:cNvSpPr/>
          <p:nvPr/>
        </p:nvSpPr>
        <p:spPr bwMode="auto">
          <a:xfrm>
            <a:off x="5486400" y="1238250"/>
            <a:ext cx="3733800" cy="5124450"/>
          </a:xfrm>
          <a:custGeom>
            <a:avLst/>
            <a:gdLst>
              <a:gd name="connsiteX0" fmla="*/ 0 w 3733800"/>
              <a:gd name="connsiteY0" fmla="*/ 4229100 h 5124450"/>
              <a:gd name="connsiteX1" fmla="*/ 19050 w 3733800"/>
              <a:gd name="connsiteY1" fmla="*/ 5124450 h 5124450"/>
              <a:gd name="connsiteX2" fmla="*/ 1866900 w 3733800"/>
              <a:gd name="connsiteY2" fmla="*/ 5124450 h 5124450"/>
              <a:gd name="connsiteX3" fmla="*/ 1885950 w 3733800"/>
              <a:gd name="connsiteY3" fmla="*/ 2000250 h 5124450"/>
              <a:gd name="connsiteX4" fmla="*/ 3733800 w 3733800"/>
              <a:gd name="connsiteY4" fmla="*/ 2019300 h 5124450"/>
              <a:gd name="connsiteX5" fmla="*/ 3733800 w 3733800"/>
              <a:gd name="connsiteY5" fmla="*/ 0 h 5124450"/>
              <a:gd name="connsiteX6" fmla="*/ 2266950 w 3733800"/>
              <a:gd name="connsiteY6" fmla="*/ 0 h 5124450"/>
              <a:gd name="connsiteX7" fmla="*/ 2266950 w 3733800"/>
              <a:gd name="connsiteY7" fmla="*/ 1866900 h 5124450"/>
              <a:gd name="connsiteX8" fmla="*/ 1733550 w 3733800"/>
              <a:gd name="connsiteY8" fmla="*/ 1866900 h 5124450"/>
              <a:gd name="connsiteX9" fmla="*/ 1714500 w 3733800"/>
              <a:gd name="connsiteY9" fmla="*/ 4248150 h 5124450"/>
              <a:gd name="connsiteX10" fmla="*/ 0 w 3733800"/>
              <a:gd name="connsiteY10" fmla="*/ 4229100 h 512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33800" h="5124450">
                <a:moveTo>
                  <a:pt x="0" y="4229100"/>
                </a:moveTo>
                <a:lnTo>
                  <a:pt x="19050" y="5124450"/>
                </a:lnTo>
                <a:lnTo>
                  <a:pt x="1866900" y="5124450"/>
                </a:lnTo>
                <a:lnTo>
                  <a:pt x="1885950" y="2000250"/>
                </a:lnTo>
                <a:lnTo>
                  <a:pt x="3733800" y="2019300"/>
                </a:lnTo>
                <a:lnTo>
                  <a:pt x="3733800" y="0"/>
                </a:lnTo>
                <a:lnTo>
                  <a:pt x="2266950" y="0"/>
                </a:lnTo>
                <a:lnTo>
                  <a:pt x="2266950" y="1866900"/>
                </a:lnTo>
                <a:lnTo>
                  <a:pt x="1733550" y="1866900"/>
                </a:lnTo>
                <a:lnTo>
                  <a:pt x="1714500" y="4248150"/>
                </a:lnTo>
                <a:lnTo>
                  <a:pt x="0" y="4229100"/>
                </a:lnTo>
                <a:close/>
              </a:path>
            </a:pathLst>
          </a:custGeom>
          <a:solidFill>
            <a:srgbClr val="FFFF00">
              <a:alpha val="49000"/>
            </a:srgbClr>
          </a:solidFill>
          <a:ln w="50800" cap="flat" cmpd="sng" algn="ctr">
            <a:noFill/>
            <a:prstDash val="solid"/>
            <a:round/>
            <a:headEnd type="none" w="med" len="med"/>
            <a:tailEnd type="stealth" w="med" len="lg"/>
          </a:ln>
          <a:effectLst/>
        </p:spPr>
        <p:txBody>
          <a:bodyPr vert="horz" wrap="square" lIns="92075" tIns="46038" rIns="92075" bIns="46038" numCol="1" rtlCol="0" anchor="t" anchorCtr="0" compatLnSpc="1">
            <a:prstTxWarp prst="textNoShape">
              <a:avLst/>
            </a:prstTxWarp>
          </a:bodyPr>
          <a:lstStyle/>
          <a:p>
            <a:pPr marL="342900" indent="-342900"/>
            <a:endParaRPr lang="en-US"/>
          </a:p>
        </p:txBody>
      </p:sp>
      <p:sp>
        <p:nvSpPr>
          <p:cNvPr id="7" name="Slide Number Placeholder 6">
            <a:extLst>
              <a:ext uri="{FF2B5EF4-FFF2-40B4-BE49-F238E27FC236}">
                <a16:creationId xmlns:a16="http://schemas.microsoft.com/office/drawing/2014/main" id="{840A6343-D549-3CAF-5BBF-A59AEA1E5660}"/>
              </a:ext>
            </a:extLst>
          </p:cNvPr>
          <p:cNvSpPr>
            <a:spLocks noGrp="1"/>
          </p:cNvSpPr>
          <p:nvPr>
            <p:ph type="sldNum" sz="quarter" idx="12"/>
          </p:nvPr>
        </p:nvSpPr>
        <p:spPr/>
        <p:txBody>
          <a:bodyPr/>
          <a:lstStyle/>
          <a:p>
            <a:fld id="{D9D99B19-88A3-4C89-A48B-2F1255D274E3}" type="slidenum">
              <a:rPr lang="en-US" smtClean="0"/>
              <a:pPr/>
              <a:t>14</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 Worked Example</a:t>
            </a:r>
          </a:p>
        </p:txBody>
      </p:sp>
      <p:sp>
        <p:nvSpPr>
          <p:cNvPr id="4" name="Content Placeholder 3"/>
          <p:cNvSpPr>
            <a:spLocks noGrp="1"/>
          </p:cNvSpPr>
          <p:nvPr>
            <p:ph sz="half" idx="2"/>
          </p:nvPr>
        </p:nvSpPr>
        <p:spPr>
          <a:xfrm>
            <a:off x="5694358" y="1066800"/>
            <a:ext cx="4973643" cy="5791200"/>
          </a:xfrm>
        </p:spPr>
        <p:txBody>
          <a:bodyPr/>
          <a:lstStyle/>
          <a:p>
            <a:r>
              <a:rPr lang="en-US" sz="2400" dirty="0"/>
              <a:t>Jay Marx was the </a:t>
            </a:r>
            <a:br>
              <a:rPr lang="en-US" sz="2400" dirty="0"/>
            </a:br>
            <a:r>
              <a:rPr lang="en-US" sz="2400" dirty="0"/>
              <a:t>Project Manager </a:t>
            </a:r>
            <a:br>
              <a:rPr lang="en-US" sz="2400" dirty="0"/>
            </a:br>
            <a:r>
              <a:rPr lang="en-US" sz="2400" dirty="0"/>
              <a:t>on the first (~1978) large TPC</a:t>
            </a:r>
          </a:p>
          <a:p>
            <a:pPr>
              <a:buNone/>
            </a:pPr>
            <a:endParaRPr lang="en-US" sz="2400" dirty="0"/>
          </a:p>
          <a:p>
            <a:r>
              <a:rPr lang="en-US" sz="2400" dirty="0"/>
              <a:t>Jay and John got this, allowing them to defer sub-systems </a:t>
            </a:r>
            <a:br>
              <a:rPr lang="en-US" sz="2400" dirty="0"/>
            </a:br>
            <a:r>
              <a:rPr lang="en-US" sz="2400" dirty="0">
                <a:solidFill>
                  <a:srgbClr val="FF0000"/>
                </a:solidFill>
              </a:rPr>
              <a:t>while</a:t>
            </a:r>
            <a:r>
              <a:rPr lang="en-US" sz="2400" dirty="0"/>
              <a:t> preserving TPC physics</a:t>
            </a:r>
          </a:p>
          <a:p>
            <a:r>
              <a:rPr lang="en-US" sz="2400" dirty="0"/>
              <a:t>Key difference from PHENIX:</a:t>
            </a:r>
          </a:p>
          <a:p>
            <a:endParaRPr lang="en-US" sz="2400" dirty="0"/>
          </a:p>
          <a:p>
            <a:endParaRPr lang="en-US" sz="2400" dirty="0"/>
          </a:p>
          <a:p>
            <a:r>
              <a:rPr lang="en-US" sz="2400" dirty="0"/>
              <a:t>The design of PHENIX </a:t>
            </a:r>
            <a:r>
              <a:rPr lang="en-US" sz="2400" i="1" dirty="0">
                <a:solidFill>
                  <a:srgbClr val="FF0000"/>
                </a:solidFill>
              </a:rPr>
              <a:t>required</a:t>
            </a:r>
            <a:r>
              <a:rPr lang="en-US" sz="2400" dirty="0"/>
              <a:t>  this, making Day-1 readiness  </a:t>
            </a:r>
            <a:br>
              <a:rPr lang="en-US" sz="2400" dirty="0"/>
            </a:br>
            <a:r>
              <a:rPr lang="en-US" sz="2400" i="1" dirty="0">
                <a:solidFill>
                  <a:srgbClr val="FF0000"/>
                </a:solidFill>
              </a:rPr>
              <a:t>very</a:t>
            </a:r>
            <a:r>
              <a:rPr lang="en-US" sz="2400" dirty="0"/>
              <a:t>  challenging </a:t>
            </a:r>
          </a:p>
        </p:txBody>
      </p:sp>
      <p:pic>
        <p:nvPicPr>
          <p:cNvPr id="7" name="Picture 3"/>
          <p:cNvPicPr>
            <a:picLocks noChangeAspect="1" noChangeArrowheads="1"/>
          </p:cNvPicPr>
          <p:nvPr/>
        </p:nvPicPr>
        <p:blipFill>
          <a:blip r:embed="rId2" cstate="print"/>
          <a:srcRect/>
          <a:stretch>
            <a:fillRect/>
          </a:stretch>
        </p:blipFill>
        <p:spPr bwMode="auto">
          <a:xfrm>
            <a:off x="1351106" y="909604"/>
            <a:ext cx="4060818" cy="5978755"/>
          </a:xfrm>
          <a:prstGeom prst="rect">
            <a:avLst/>
          </a:prstGeom>
          <a:noFill/>
          <a:ln w="9525">
            <a:noFill/>
            <a:miter lim="800000"/>
            <a:headEnd/>
            <a:tailEnd/>
          </a:ln>
        </p:spPr>
      </p:pic>
      <p:sp>
        <p:nvSpPr>
          <p:cNvPr id="9" name="TextBox 8"/>
          <p:cNvSpPr txBox="1"/>
          <p:nvPr/>
        </p:nvSpPr>
        <p:spPr>
          <a:xfrm>
            <a:off x="6144325" y="4267789"/>
            <a:ext cx="4811841" cy="923330"/>
          </a:xfrm>
          <a:prstGeom prst="rect">
            <a:avLst/>
          </a:prstGeom>
          <a:blipFill>
            <a:blip r:embed="rId3" cstate="print"/>
            <a:tile tx="0" ty="0" sx="100000" sy="100000" flip="none" algn="tl"/>
          </a:blipFill>
          <a:ln cap="rnd">
            <a:solidFill>
              <a:schemeClr val="tx1"/>
            </a:solidFill>
            <a:bevel/>
          </a:ln>
          <a:scene3d>
            <a:camera prst="orthographicFront"/>
            <a:lightRig rig="threePt" dir="t"/>
          </a:scene3d>
          <a:sp3d>
            <a:bevelT w="165100" prst="coolSlant"/>
          </a:sp3d>
        </p:spPr>
        <p:txBody>
          <a:bodyPr wrap="square" rtlCol="0">
            <a:spAutoFit/>
          </a:bodyPr>
          <a:lstStyle/>
          <a:p>
            <a:pPr algn="l">
              <a:buNone/>
            </a:pPr>
            <a:r>
              <a:rPr kumimoji="1" lang="en-US" sz="1800" b="0" dirty="0">
                <a:solidFill>
                  <a:schemeClr val="tx1"/>
                </a:solidFill>
                <a:latin typeface="Tahoma" pitchFamily="34" charset="0"/>
              </a:rPr>
              <a:t>(To reduce costs) “Instead of turning off any of the major subsystems, we tightened everything…”</a:t>
            </a:r>
          </a:p>
        </p:txBody>
      </p:sp>
      <p:sp>
        <p:nvSpPr>
          <p:cNvPr id="10" name="Rectangle 9"/>
          <p:cNvSpPr/>
          <p:nvPr/>
        </p:nvSpPr>
        <p:spPr bwMode="auto">
          <a:xfrm>
            <a:off x="2135560" y="5569619"/>
            <a:ext cx="2124236" cy="127634"/>
          </a:xfrm>
          <a:prstGeom prst="rect">
            <a:avLst/>
          </a:prstGeom>
          <a:solidFill>
            <a:srgbClr val="FFFF00">
              <a:alpha val="50000"/>
            </a:srgbClr>
          </a:solidFill>
          <a:ln w="50800" cap="flat" cmpd="sng" algn="ctr">
            <a:noFill/>
            <a:prstDash val="solid"/>
            <a:round/>
            <a:headEnd type="none" w="med" len="med"/>
            <a:tailEnd type="stealth" w="med" len="lg"/>
          </a:ln>
          <a:effectLst/>
        </p:spPr>
        <p:txBody>
          <a:bodyPr vert="horz" wrap="square" lIns="92075" tIns="46038" rIns="92075" bIns="46038" numCol="1" rtlCol="0" anchor="t" anchorCtr="0" compatLnSpc="1">
            <a:prstTxWarp prst="textNoShape">
              <a:avLst/>
            </a:prstTxWarp>
          </a:bodyPr>
          <a:lstStyle/>
          <a:p>
            <a:pPr marL="342900" indent="-342900"/>
            <a:endParaRPr lang="en-US"/>
          </a:p>
        </p:txBody>
      </p:sp>
      <p:sp>
        <p:nvSpPr>
          <p:cNvPr id="11" name="TextBox 10"/>
          <p:cNvSpPr txBox="1"/>
          <p:nvPr/>
        </p:nvSpPr>
        <p:spPr>
          <a:xfrm>
            <a:off x="5856160" y="2231576"/>
            <a:ext cx="5761180" cy="369332"/>
          </a:xfrm>
          <a:prstGeom prst="rect">
            <a:avLst/>
          </a:prstGeom>
          <a:blipFill>
            <a:blip r:embed="rId3" cstate="print"/>
            <a:tile tx="0" ty="0" sx="100000" sy="100000" flip="none" algn="tl"/>
          </a:blipFill>
          <a:ln cap="rnd">
            <a:solidFill>
              <a:schemeClr val="tx1"/>
            </a:solidFill>
            <a:bevel/>
          </a:ln>
          <a:scene3d>
            <a:camera prst="orthographicFront"/>
            <a:lightRig rig="threePt" dir="t"/>
          </a:scene3d>
          <a:sp3d>
            <a:bevelT w="165100" prst="coolSlant"/>
          </a:sp3d>
        </p:spPr>
        <p:txBody>
          <a:bodyPr wrap="square" rtlCol="0">
            <a:spAutoFit/>
          </a:bodyPr>
          <a:lstStyle/>
          <a:p>
            <a:pPr algn="l">
              <a:buNone/>
            </a:pPr>
            <a:r>
              <a:rPr kumimoji="1" lang="en-US" sz="1800" b="0" dirty="0">
                <a:solidFill>
                  <a:schemeClr val="tx1"/>
                </a:solidFill>
                <a:latin typeface="Tahoma" pitchFamily="34" charset="0"/>
              </a:rPr>
              <a:t>“the heart and soul of the project, the TPC proper”</a:t>
            </a:r>
          </a:p>
        </p:txBody>
      </p:sp>
      <p:cxnSp>
        <p:nvCxnSpPr>
          <p:cNvPr id="13" name="Straight Arrow Connector 12"/>
          <p:cNvCxnSpPr>
            <a:cxnSpLocks/>
            <a:stCxn id="10" idx="3"/>
            <a:endCxn id="11" idx="1"/>
          </p:cNvCxnSpPr>
          <p:nvPr/>
        </p:nvCxnSpPr>
        <p:spPr bwMode="auto">
          <a:xfrm flipV="1">
            <a:off x="4259796" y="2416242"/>
            <a:ext cx="1596364" cy="3217194"/>
          </a:xfrm>
          <a:prstGeom prst="straightConnector1">
            <a:avLst/>
          </a:prstGeom>
          <a:noFill/>
          <a:ln w="101600" cap="flat" cmpd="sng" algn="ctr">
            <a:solidFill>
              <a:srgbClr val="FFFF00">
                <a:alpha val="50000"/>
              </a:srgbClr>
            </a:solidFill>
            <a:prstDash val="solid"/>
            <a:round/>
            <a:headEnd type="none" w="med" len="med"/>
            <a:tailEnd type="triangle"/>
          </a:ln>
          <a:effectLst/>
        </p:spPr>
      </p:cxnSp>
      <p:sp>
        <p:nvSpPr>
          <p:cNvPr id="8" name="Slide Number Placeholder 7">
            <a:extLst>
              <a:ext uri="{FF2B5EF4-FFF2-40B4-BE49-F238E27FC236}">
                <a16:creationId xmlns:a16="http://schemas.microsoft.com/office/drawing/2014/main" id="{C28671F0-D4A3-91F5-61AD-2CEC3107C4E9}"/>
              </a:ext>
            </a:extLst>
          </p:cNvPr>
          <p:cNvSpPr>
            <a:spLocks noGrp="1"/>
          </p:cNvSpPr>
          <p:nvPr>
            <p:ph type="sldNum" sz="quarter" idx="12"/>
          </p:nvPr>
        </p:nvSpPr>
        <p:spPr/>
        <p:txBody>
          <a:bodyPr/>
          <a:lstStyle/>
          <a:p>
            <a:fld id="{D9D99B19-88A3-4C89-A48B-2F1255D274E3}" type="slidenum">
              <a:rPr lang="en-US" smtClean="0"/>
              <a:pPr/>
              <a:t>15</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2000"/>
                                        <p:tgtEl>
                                          <p:spTgt spid="10"/>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2000"/>
                                        <p:tgtEl>
                                          <p:spTgt spid="13"/>
                                        </p:tgtEl>
                                      </p:cBhvr>
                                    </p:animEffect>
                                  </p:childTnLst>
                                </p:cTn>
                              </p:par>
                            </p:childTnLst>
                          </p:cTn>
                        </p:par>
                        <p:par>
                          <p:cTn id="12" fill="hold">
                            <p:stCondLst>
                              <p:cond delay="4000"/>
                            </p:stCondLst>
                            <p:childTnLst>
                              <p:par>
                                <p:cTn id="13" presetID="22" presetClass="entr" presetSubtype="8" fill="hold" grpId="1"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20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Effect transition="in" filter="wipe(up)">
                                      <p:cBhvr>
                                        <p:cTn id="20" dur="2000"/>
                                        <p:tgtEl>
                                          <p:spTgt spid="4">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Effect transition="in" filter="wipe(up)">
                                      <p:cBhvr>
                                        <p:cTn id="25" dur="2000"/>
                                        <p:tgtEl>
                                          <p:spTgt spid="4">
                                            <p:txEl>
                                              <p:pRg st="3" end="3"/>
                                            </p:txEl>
                                          </p:spTgt>
                                        </p:tgtEl>
                                      </p:cBhvr>
                                    </p:animEffect>
                                  </p:childTnLst>
                                </p:cTn>
                              </p:par>
                            </p:childTnLst>
                          </p:cTn>
                        </p:par>
                        <p:par>
                          <p:cTn id="26" fill="hold">
                            <p:stCondLst>
                              <p:cond delay="2000"/>
                            </p:stCondLst>
                            <p:childTnLst>
                              <p:par>
                                <p:cTn id="27" presetID="22" presetClass="entr" presetSubtype="1"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up)">
                                      <p:cBhvr>
                                        <p:cTn id="29" dur="20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nodeType="clickEffect">
                                  <p:stCondLst>
                                    <p:cond delay="0"/>
                                  </p:stCondLst>
                                  <p:childTnLst>
                                    <p:set>
                                      <p:cBhvr>
                                        <p:cTn id="33" dur="1" fill="hold">
                                          <p:stCondLst>
                                            <p:cond delay="0"/>
                                          </p:stCondLst>
                                        </p:cTn>
                                        <p:tgtEl>
                                          <p:spTgt spid="4">
                                            <p:txEl>
                                              <p:pRg st="6" end="6"/>
                                            </p:txEl>
                                          </p:spTgt>
                                        </p:tgtEl>
                                        <p:attrNameLst>
                                          <p:attrName>style.visibility</p:attrName>
                                        </p:attrNameLst>
                                      </p:cBhvr>
                                      <p:to>
                                        <p:strVal val="visible"/>
                                      </p:to>
                                    </p:set>
                                    <p:animEffect transition="in" filter="wipe(up)">
                                      <p:cBhvr>
                                        <p:cTn id="34" dur="20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5700" name="Picture 4"/>
          <p:cNvPicPr>
            <a:picLocks noChangeAspect="1" noChangeArrowheads="1"/>
          </p:cNvPicPr>
          <p:nvPr/>
        </p:nvPicPr>
        <p:blipFill>
          <a:blip r:embed="rId2" cstate="print"/>
          <a:srcRect l="33906" t="23853" r="36145" b="10432"/>
          <a:stretch>
            <a:fillRect/>
          </a:stretch>
        </p:blipFill>
        <p:spPr bwMode="auto">
          <a:xfrm>
            <a:off x="6144126" y="910624"/>
            <a:ext cx="4479486" cy="5912921"/>
          </a:xfrm>
          <a:prstGeom prst="rect">
            <a:avLst/>
          </a:prstGeom>
          <a:noFill/>
          <a:ln w="9525">
            <a:solidFill>
              <a:srgbClr val="0000FF"/>
            </a:solidFill>
            <a:miter lim="800000"/>
            <a:headEnd/>
            <a:tailEnd/>
          </a:ln>
          <a:scene3d>
            <a:camera prst="orthographicFront"/>
            <a:lightRig rig="threePt" dir="t"/>
          </a:scene3d>
          <a:sp3d>
            <a:bevelT w="114300" prst="hardEdge"/>
            <a:bevelB w="114300" prst="hardEdge"/>
          </a:sp3d>
        </p:spPr>
      </p:pic>
      <p:sp>
        <p:nvSpPr>
          <p:cNvPr id="5" name="Title 4"/>
          <p:cNvSpPr>
            <a:spLocks noGrp="1"/>
          </p:cNvSpPr>
          <p:nvPr>
            <p:ph type="title"/>
          </p:nvPr>
        </p:nvSpPr>
        <p:spPr/>
        <p:txBody>
          <a:bodyPr/>
          <a:lstStyle/>
          <a:p>
            <a:r>
              <a:rPr lang="en-US" sz="6000" dirty="0"/>
              <a:t>Doing Triage</a:t>
            </a:r>
          </a:p>
        </p:txBody>
      </p:sp>
      <p:sp>
        <p:nvSpPr>
          <p:cNvPr id="6" name="Content Placeholder 5"/>
          <p:cNvSpPr>
            <a:spLocks noGrp="1"/>
          </p:cNvSpPr>
          <p:nvPr>
            <p:ph sz="half" idx="1"/>
          </p:nvPr>
        </p:nvSpPr>
        <p:spPr>
          <a:xfrm>
            <a:off x="1568388" y="1066800"/>
            <a:ext cx="4479487" cy="5674568"/>
          </a:xfrm>
        </p:spPr>
        <p:txBody>
          <a:bodyPr/>
          <a:lstStyle/>
          <a:p>
            <a:r>
              <a:rPr lang="en-US" sz="3200" dirty="0"/>
              <a:t>Mar-97, Costa Mesa workshop: Abandon all tracking, just measure neutral mesons in calorimeter??</a:t>
            </a:r>
          </a:p>
          <a:p>
            <a:pPr lvl="1"/>
            <a:r>
              <a:rPr lang="en-US" sz="2800" dirty="0"/>
              <a:t>No !</a:t>
            </a:r>
          </a:p>
          <a:p>
            <a:endParaRPr lang="en-US" sz="3200" dirty="0"/>
          </a:p>
          <a:p>
            <a:r>
              <a:rPr lang="en-US" sz="3200" dirty="0"/>
              <a:t>Jul-98: Ames meeting – too much experiment left at the end of the money…</a:t>
            </a:r>
          </a:p>
        </p:txBody>
      </p:sp>
      <p:sp>
        <p:nvSpPr>
          <p:cNvPr id="2" name="Slide Number Placeholder 1">
            <a:extLst>
              <a:ext uri="{FF2B5EF4-FFF2-40B4-BE49-F238E27FC236}">
                <a16:creationId xmlns:a16="http://schemas.microsoft.com/office/drawing/2014/main" id="{40CEEAE8-0C9E-6295-D094-92CD71C8CB0F}"/>
              </a:ext>
            </a:extLst>
          </p:cNvPr>
          <p:cNvSpPr>
            <a:spLocks noGrp="1"/>
          </p:cNvSpPr>
          <p:nvPr>
            <p:ph type="sldNum" sz="quarter" idx="12"/>
          </p:nvPr>
        </p:nvSpPr>
        <p:spPr/>
        <p:txBody>
          <a:bodyPr/>
          <a:lstStyle/>
          <a:p>
            <a:fld id="{D9D99B19-88A3-4C89-A48B-2F1255D274E3}" type="slidenum">
              <a:rPr lang="en-US" smtClean="0"/>
              <a:pPr/>
              <a:t>16</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wipe(left)">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wipe(up)">
                                      <p:cBhvr>
                                        <p:cTn id="12" dur="20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85700"/>
                                        </p:tgtEl>
                                        <p:attrNameLst>
                                          <p:attrName>style.visibility</p:attrName>
                                        </p:attrNameLst>
                                      </p:cBhvr>
                                      <p:to>
                                        <p:strVal val="visible"/>
                                      </p:to>
                                    </p:set>
                                    <p:animEffect transition="in" filter="wipe(up)">
                                      <p:cBhvr>
                                        <p:cTn id="17" dur="5000"/>
                                        <p:tgtEl>
                                          <p:spTgt spid="2857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6000" dirty="0"/>
              <a:t>Doing Triage</a:t>
            </a:r>
          </a:p>
        </p:txBody>
      </p:sp>
      <p:sp>
        <p:nvSpPr>
          <p:cNvPr id="7" name="Content Placeholder 6"/>
          <p:cNvSpPr>
            <a:spLocks noGrp="1"/>
          </p:cNvSpPr>
          <p:nvPr>
            <p:ph sz="half" idx="2"/>
          </p:nvPr>
        </p:nvSpPr>
        <p:spPr/>
        <p:txBody>
          <a:bodyPr/>
          <a:lstStyle/>
          <a:p>
            <a:endParaRPr lang="en-US"/>
          </a:p>
        </p:txBody>
      </p:sp>
      <p:pic>
        <p:nvPicPr>
          <p:cNvPr id="285699" name="Picture 3"/>
          <p:cNvPicPr>
            <a:picLocks noChangeAspect="1" noChangeArrowheads="1"/>
          </p:cNvPicPr>
          <p:nvPr/>
        </p:nvPicPr>
        <p:blipFill>
          <a:blip r:embed="rId3" cstate="print"/>
          <a:srcRect l="33529" t="23117" r="36523" b="11168"/>
          <a:stretch>
            <a:fillRect/>
          </a:stretch>
        </p:blipFill>
        <p:spPr bwMode="auto">
          <a:xfrm>
            <a:off x="6132512" y="936457"/>
            <a:ext cx="4479487" cy="5912923"/>
          </a:xfrm>
          <a:prstGeom prst="rect">
            <a:avLst/>
          </a:prstGeom>
          <a:noFill/>
          <a:ln w="9525">
            <a:solidFill>
              <a:srgbClr val="0000FF"/>
            </a:solidFill>
            <a:miter lim="800000"/>
            <a:headEnd/>
            <a:tailEnd/>
          </a:ln>
          <a:scene3d>
            <a:camera prst="orthographicFront"/>
            <a:lightRig rig="threePt" dir="t"/>
          </a:scene3d>
          <a:sp3d>
            <a:bevelT w="114300" prst="hardEdge"/>
            <a:bevelB w="114300" prst="hardEdge"/>
          </a:sp3d>
        </p:spPr>
      </p:pic>
      <p:sp>
        <p:nvSpPr>
          <p:cNvPr id="2" name="Slide Number Placeholder 1">
            <a:extLst>
              <a:ext uri="{FF2B5EF4-FFF2-40B4-BE49-F238E27FC236}">
                <a16:creationId xmlns:a16="http://schemas.microsoft.com/office/drawing/2014/main" id="{934F43EC-D295-060D-A3C8-B65E3CD91CDA}"/>
              </a:ext>
            </a:extLst>
          </p:cNvPr>
          <p:cNvSpPr>
            <a:spLocks noGrp="1"/>
          </p:cNvSpPr>
          <p:nvPr>
            <p:ph type="sldNum" sz="quarter" idx="12"/>
          </p:nvPr>
        </p:nvSpPr>
        <p:spPr/>
        <p:txBody>
          <a:bodyPr/>
          <a:lstStyle/>
          <a:p>
            <a:fld id="{D9D99B19-88A3-4C89-A48B-2F1255D274E3}" type="slidenum">
              <a:rPr lang="en-US" smtClean="0"/>
              <a:pPr/>
              <a:t>17</a:t>
            </a:fld>
            <a:endParaRPr lang="en-US"/>
          </a:p>
        </p:txBody>
      </p:sp>
      <p:sp>
        <p:nvSpPr>
          <p:cNvPr id="10" name="Content Placeholder 5">
            <a:extLst>
              <a:ext uri="{FF2B5EF4-FFF2-40B4-BE49-F238E27FC236}">
                <a16:creationId xmlns:a16="http://schemas.microsoft.com/office/drawing/2014/main" id="{D3F241B9-7982-4388-A967-4F2F66908D9F}"/>
              </a:ext>
            </a:extLst>
          </p:cNvPr>
          <p:cNvSpPr txBox="1">
            <a:spLocks/>
          </p:cNvSpPr>
          <p:nvPr/>
        </p:nvSpPr>
        <p:spPr bwMode="auto">
          <a:xfrm>
            <a:off x="1568388" y="1066800"/>
            <a:ext cx="4479487" cy="5674568"/>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342900" indent="-342900" algn="l" rtl="0" fontAlgn="base">
              <a:spcBef>
                <a:spcPct val="20000"/>
              </a:spcBef>
              <a:spcAft>
                <a:spcPct val="0"/>
              </a:spcAft>
              <a:buClr>
                <a:srgbClr val="0000FF"/>
              </a:buClr>
              <a:buSzPct val="62000"/>
              <a:buFont typeface="Monotype Sorts" pitchFamily="2" charset="2"/>
              <a:buChar char="l"/>
              <a:defRPr sz="2800" b="0" i="0">
                <a:solidFill>
                  <a:srgbClr val="0000FF"/>
                </a:solidFill>
                <a:latin typeface="Arial Narrow" panose="020B0604020202020204" pitchFamily="34" charset="0"/>
                <a:ea typeface="+mn-ea"/>
                <a:cs typeface="Arial Narrow" panose="020B0604020202020204" pitchFamily="34" charset="0"/>
              </a:defRPr>
            </a:lvl1pPr>
            <a:lvl2pPr marL="742950" indent="-285750" algn="l" rtl="0" fontAlgn="base">
              <a:spcBef>
                <a:spcPct val="20000"/>
              </a:spcBef>
              <a:spcAft>
                <a:spcPct val="0"/>
              </a:spcAft>
              <a:buClr>
                <a:srgbClr val="FF3300"/>
              </a:buClr>
              <a:buSzPct val="75000"/>
              <a:buFont typeface="Monotype Sorts" pitchFamily="2" charset="2"/>
              <a:buChar char="q"/>
              <a:defRPr sz="2400" b="0" i="0">
                <a:solidFill>
                  <a:srgbClr val="FF0000"/>
                </a:solidFill>
                <a:latin typeface="Arial Narrow" panose="020B0604020202020204" pitchFamily="34" charset="0"/>
                <a:cs typeface="Arial Narrow" panose="020B0604020202020204" pitchFamily="34" charset="0"/>
              </a:defRPr>
            </a:lvl2pPr>
            <a:lvl3pPr marL="1143000" indent="-228600" algn="l" rtl="0" fontAlgn="base">
              <a:spcBef>
                <a:spcPct val="20000"/>
              </a:spcBef>
              <a:spcAft>
                <a:spcPct val="0"/>
              </a:spcAft>
              <a:buClr>
                <a:srgbClr val="0066FF"/>
              </a:buClr>
              <a:buSzPct val="75000"/>
              <a:buFont typeface="Monotype Sorts" pitchFamily="2" charset="2"/>
              <a:buChar char="u"/>
              <a:defRPr sz="2000" b="0" i="0">
                <a:solidFill>
                  <a:srgbClr val="0066FF"/>
                </a:solidFill>
                <a:latin typeface="Arial Narrow" panose="020B0604020202020204" pitchFamily="34" charset="0"/>
                <a:cs typeface="Arial Narrow" panose="020B0604020202020204" pitchFamily="34" charset="0"/>
              </a:defRPr>
            </a:lvl3pPr>
            <a:lvl4pPr marL="1600200" indent="-228600" algn="l" rtl="0" fontAlgn="base">
              <a:spcBef>
                <a:spcPct val="20000"/>
              </a:spcBef>
              <a:spcAft>
                <a:spcPct val="0"/>
              </a:spcAft>
              <a:buClr>
                <a:srgbClr val="FF6600"/>
              </a:buClr>
              <a:buSzPct val="75000"/>
              <a:buFont typeface="Monotype Sorts" pitchFamily="2" charset="2"/>
              <a:buChar char="m"/>
              <a:defRPr sz="1800" b="0" i="0">
                <a:solidFill>
                  <a:srgbClr val="FF6600"/>
                </a:solidFill>
                <a:latin typeface="Arial Narrow" panose="020B0604020202020204" pitchFamily="34" charset="0"/>
                <a:cs typeface="Arial Narrow" panose="020B0604020202020204" pitchFamily="34" charset="0"/>
              </a:defRPr>
            </a:lvl4pPr>
            <a:lvl5pPr marL="2057400" indent="-228600" algn="l" rtl="0" fontAlgn="base">
              <a:spcBef>
                <a:spcPct val="20000"/>
              </a:spcBef>
              <a:spcAft>
                <a:spcPct val="0"/>
              </a:spcAft>
              <a:buClr>
                <a:srgbClr val="6666FF"/>
              </a:buClr>
              <a:buFont typeface="Marlett" pitchFamily="2" charset="2"/>
              <a:buChar char="8"/>
              <a:defRPr sz="1800" b="0" i="0">
                <a:solidFill>
                  <a:srgbClr val="6666FF"/>
                </a:solidFill>
                <a:latin typeface="Arial Narrow" panose="020B0604020202020204" pitchFamily="34" charset="0"/>
                <a:cs typeface="Arial Narrow" panose="020B0604020202020204" pitchFamily="34" charset="0"/>
              </a:defRPr>
            </a:lvl5pPr>
            <a:lvl6pPr marL="2514600" indent="-228600" algn="l" rtl="0" fontAlgn="base">
              <a:spcBef>
                <a:spcPct val="20000"/>
              </a:spcBef>
              <a:spcAft>
                <a:spcPct val="0"/>
              </a:spcAft>
              <a:buClr>
                <a:srgbClr val="6666FF"/>
              </a:buClr>
              <a:buFont typeface="Marlett" pitchFamily="2" charset="2"/>
              <a:buChar char="8"/>
              <a:defRPr sz="1800" b="1">
                <a:solidFill>
                  <a:srgbClr val="6666FF"/>
                </a:solidFill>
                <a:latin typeface="+mn-lt"/>
              </a:defRPr>
            </a:lvl6pPr>
            <a:lvl7pPr marL="2971800" indent="-228600" algn="l" rtl="0" fontAlgn="base">
              <a:spcBef>
                <a:spcPct val="20000"/>
              </a:spcBef>
              <a:spcAft>
                <a:spcPct val="0"/>
              </a:spcAft>
              <a:buClr>
                <a:srgbClr val="6666FF"/>
              </a:buClr>
              <a:buFont typeface="Marlett" pitchFamily="2" charset="2"/>
              <a:buChar char="8"/>
              <a:defRPr sz="1800" b="1">
                <a:solidFill>
                  <a:srgbClr val="6666FF"/>
                </a:solidFill>
                <a:latin typeface="+mn-lt"/>
              </a:defRPr>
            </a:lvl7pPr>
            <a:lvl8pPr marL="3429000" indent="-228600" algn="l" rtl="0" fontAlgn="base">
              <a:spcBef>
                <a:spcPct val="20000"/>
              </a:spcBef>
              <a:spcAft>
                <a:spcPct val="0"/>
              </a:spcAft>
              <a:buClr>
                <a:srgbClr val="6666FF"/>
              </a:buClr>
              <a:buFont typeface="Marlett" pitchFamily="2" charset="2"/>
              <a:buChar char="8"/>
              <a:defRPr sz="1800" b="1">
                <a:solidFill>
                  <a:srgbClr val="6666FF"/>
                </a:solidFill>
                <a:latin typeface="+mn-lt"/>
              </a:defRPr>
            </a:lvl8pPr>
            <a:lvl9pPr marL="3886200" indent="-228600" algn="l" rtl="0" fontAlgn="base">
              <a:spcBef>
                <a:spcPct val="20000"/>
              </a:spcBef>
              <a:spcAft>
                <a:spcPct val="0"/>
              </a:spcAft>
              <a:buClr>
                <a:srgbClr val="6666FF"/>
              </a:buClr>
              <a:buFont typeface="Marlett" pitchFamily="2" charset="2"/>
              <a:buChar char="8"/>
              <a:defRPr sz="1800" b="1">
                <a:solidFill>
                  <a:srgbClr val="6666FF"/>
                </a:solidFill>
                <a:latin typeface="+mn-lt"/>
              </a:defRPr>
            </a:lvl9pPr>
          </a:lstStyle>
          <a:p>
            <a:r>
              <a:rPr lang="en-US" sz="3200" kern="0"/>
              <a:t>Mar-97, Costa Mesa workshop: Abandon all tracking, just measure neutral mesons in calorimeter??</a:t>
            </a:r>
          </a:p>
          <a:p>
            <a:pPr lvl="1"/>
            <a:r>
              <a:rPr lang="en-US" sz="2800" kern="0"/>
              <a:t>No !</a:t>
            </a:r>
          </a:p>
          <a:p>
            <a:endParaRPr lang="en-US" sz="3200" kern="0"/>
          </a:p>
          <a:p>
            <a:r>
              <a:rPr lang="en-US" sz="3200" kern="0"/>
              <a:t>Jul-98: Ames meeting – too much experiment left at the end of the money…</a:t>
            </a:r>
            <a:endParaRPr lang="en-US" sz="3200" kern="0" dirty="0"/>
          </a:p>
        </p:txBody>
      </p:sp>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p:txBody>
          <a:bodyPr/>
          <a:lstStyle/>
          <a:p>
            <a:r>
              <a:rPr lang="en-US" sz="6000" dirty="0"/>
              <a:t>STAR Circa Nov-98</a:t>
            </a:r>
          </a:p>
        </p:txBody>
      </p:sp>
      <p:sp>
        <p:nvSpPr>
          <p:cNvPr id="293891" name="Rectangle 3"/>
          <p:cNvSpPr>
            <a:spLocks noGrp="1" noChangeArrowheads="1"/>
          </p:cNvSpPr>
          <p:nvPr>
            <p:ph type="body" idx="1"/>
          </p:nvPr>
        </p:nvSpPr>
        <p:spPr>
          <a:xfrm>
            <a:off x="3124200" y="685800"/>
            <a:ext cx="7543800" cy="5181600"/>
          </a:xfrm>
        </p:spPr>
        <p:txBody>
          <a:bodyPr/>
          <a:lstStyle/>
          <a:p>
            <a:endParaRPr lang="en-US"/>
          </a:p>
        </p:txBody>
      </p:sp>
      <p:graphicFrame>
        <p:nvGraphicFramePr>
          <p:cNvPr id="293892" name="Object 4"/>
          <p:cNvGraphicFramePr>
            <a:graphicFrameLocks noChangeAspect="1"/>
          </p:cNvGraphicFramePr>
          <p:nvPr>
            <p:extLst>
              <p:ext uri="{D42A27DB-BD31-4B8C-83A1-F6EECF244321}">
                <p14:modId xmlns:p14="http://schemas.microsoft.com/office/powerpoint/2010/main" val="2372334812"/>
              </p:ext>
            </p:extLst>
          </p:nvPr>
        </p:nvGraphicFramePr>
        <p:xfrm>
          <a:off x="2409056" y="924431"/>
          <a:ext cx="7899412" cy="5924949"/>
        </p:xfrm>
        <a:graphic>
          <a:graphicData uri="http://schemas.openxmlformats.org/presentationml/2006/ole">
            <mc:AlternateContent xmlns:mc="http://schemas.openxmlformats.org/markup-compatibility/2006">
              <mc:Choice xmlns:v="urn:schemas-microsoft-com:vml" Requires="v">
                <p:oleObj name="Image" r:id="rId2" imgW="8132721" imgH="6099541" progId="">
                  <p:embed/>
                </p:oleObj>
              </mc:Choice>
              <mc:Fallback>
                <p:oleObj name="Image" r:id="rId2" imgW="8132721" imgH="6099541" progId="">
                  <p:embed/>
                  <p:pic>
                    <p:nvPicPr>
                      <p:cNvPr id="0" name="Picture 2"/>
                      <p:cNvPicPr>
                        <a:picLocks noChangeAspect="1" noChangeArrowheads="1"/>
                      </p:cNvPicPr>
                      <p:nvPr/>
                    </p:nvPicPr>
                    <p:blipFill>
                      <a:blip r:embed="rId3">
                        <a:lum contrast="20000"/>
                        <a:extLst>
                          <a:ext uri="{28A0092B-C50C-407E-A947-70E740481C1C}">
                            <a14:useLocalDpi xmlns:a14="http://schemas.microsoft.com/office/drawing/2010/main" val="0"/>
                          </a:ext>
                        </a:extLst>
                      </a:blip>
                      <a:srcRect/>
                      <a:stretch>
                        <a:fillRect/>
                      </a:stretch>
                    </p:blipFill>
                    <p:spPr bwMode="auto">
                      <a:xfrm>
                        <a:off x="2409056" y="924431"/>
                        <a:ext cx="7899412" cy="5924949"/>
                      </a:xfrm>
                      <a:prstGeom prst="rect">
                        <a:avLst/>
                      </a:prstGeom>
                      <a:noFill/>
                      <a:ln>
                        <a:noFill/>
                      </a:ln>
                      <a:effectLst/>
                    </p:spPr>
                  </p:pic>
                </p:oleObj>
              </mc:Fallback>
            </mc:AlternateContent>
          </a:graphicData>
        </a:graphic>
      </p:graphicFrame>
      <p:sp>
        <p:nvSpPr>
          <p:cNvPr id="2" name="Slide Number Placeholder 1">
            <a:extLst>
              <a:ext uri="{FF2B5EF4-FFF2-40B4-BE49-F238E27FC236}">
                <a16:creationId xmlns:a16="http://schemas.microsoft.com/office/drawing/2014/main" id="{DBFC4B78-D0F5-7E73-A743-2EEA4B8CAC10}"/>
              </a:ext>
            </a:extLst>
          </p:cNvPr>
          <p:cNvSpPr>
            <a:spLocks noGrp="1"/>
          </p:cNvSpPr>
          <p:nvPr>
            <p:ph type="sldNum" sz="quarter" idx="12"/>
          </p:nvPr>
        </p:nvSpPr>
        <p:spPr/>
        <p:txBody>
          <a:bodyPr/>
          <a:lstStyle/>
          <a:p>
            <a:fld id="{8BD6E449-3554-473B-BE25-5F5374CC872B}" type="slidenum">
              <a:rPr lang="en-US" smtClean="0"/>
              <a:pPr/>
              <a:t>18</a:t>
            </a:fld>
            <a:endParaRPr lang="en-US"/>
          </a:p>
        </p:txBody>
      </p:sp>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PHENIX Nov-98</a:t>
            </a:r>
          </a:p>
        </p:txBody>
      </p:sp>
      <p:sp>
        <p:nvSpPr>
          <p:cNvPr id="4" name="Content Placeholder 3"/>
          <p:cNvSpPr>
            <a:spLocks noGrp="1"/>
          </p:cNvSpPr>
          <p:nvPr>
            <p:ph sz="half" idx="2"/>
          </p:nvPr>
        </p:nvSpPr>
        <p:spPr/>
        <p:txBody>
          <a:bodyPr/>
          <a:lstStyle/>
          <a:p>
            <a:endParaRPr lang="en-US" dirty="0"/>
          </a:p>
        </p:txBody>
      </p:sp>
      <p:pic>
        <p:nvPicPr>
          <p:cNvPr id="7" name="Picture 4" descr="C:\phenix\sp\meetings\Nov98\PEH on 09-Nov-98.jpg"/>
          <p:cNvPicPr>
            <a:picLocks noChangeAspect="1" noChangeArrowheads="1"/>
          </p:cNvPicPr>
          <p:nvPr/>
        </p:nvPicPr>
        <p:blipFill>
          <a:blip r:embed="rId2" cstate="print"/>
          <a:srcRect/>
          <a:stretch>
            <a:fillRect/>
          </a:stretch>
        </p:blipFill>
        <p:spPr bwMode="auto">
          <a:xfrm>
            <a:off x="2663777" y="944724"/>
            <a:ext cx="7889781" cy="5913277"/>
          </a:xfrm>
          <a:prstGeom prst="rect">
            <a:avLst/>
          </a:prstGeom>
          <a:noFill/>
        </p:spPr>
      </p:pic>
      <p:sp>
        <p:nvSpPr>
          <p:cNvPr id="8" name="Slide Number Placeholder 7">
            <a:extLst>
              <a:ext uri="{FF2B5EF4-FFF2-40B4-BE49-F238E27FC236}">
                <a16:creationId xmlns:a16="http://schemas.microsoft.com/office/drawing/2014/main" id="{1E9D9BAD-948E-BBF4-FC10-280C44422ED6}"/>
              </a:ext>
            </a:extLst>
          </p:cNvPr>
          <p:cNvSpPr>
            <a:spLocks noGrp="1"/>
          </p:cNvSpPr>
          <p:nvPr>
            <p:ph type="sldNum" sz="quarter" idx="12"/>
          </p:nvPr>
        </p:nvSpPr>
        <p:spPr/>
        <p:txBody>
          <a:bodyPr/>
          <a:lstStyle/>
          <a:p>
            <a:fld id="{D9D99B19-88A3-4C89-A48B-2F1255D274E3}" type="slidenum">
              <a:rPr lang="en-US" smtClean="0"/>
              <a:pPr/>
              <a:t>19</a:t>
            </a:fld>
            <a:endParaRPr lang="en-US"/>
          </a:p>
        </p:txBody>
      </p:sp>
      <p:sp>
        <p:nvSpPr>
          <p:cNvPr id="3" name="Content Placeholder 2"/>
          <p:cNvSpPr>
            <a:spLocks noGrp="1"/>
          </p:cNvSpPr>
          <p:nvPr>
            <p:ph sz="half" idx="1"/>
          </p:nvPr>
        </p:nvSpPr>
        <p:spPr>
          <a:xfrm>
            <a:off x="1524000" y="836577"/>
            <a:ext cx="9144000" cy="5181600"/>
          </a:xfrm>
        </p:spPr>
        <p:txBody>
          <a:bodyPr/>
          <a:lstStyle/>
          <a:p>
            <a:r>
              <a:rPr lang="en-US" dirty="0"/>
              <a:t>Some assembly required ….</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Overview</a:t>
            </a:r>
          </a:p>
        </p:txBody>
      </p:sp>
      <p:sp>
        <p:nvSpPr>
          <p:cNvPr id="5" name="Content Placeholder 4"/>
          <p:cNvSpPr>
            <a:spLocks noGrp="1"/>
          </p:cNvSpPr>
          <p:nvPr>
            <p:ph idx="1"/>
          </p:nvPr>
        </p:nvSpPr>
        <p:spPr>
          <a:xfrm>
            <a:off x="1714441" y="1019142"/>
            <a:ext cx="8799632" cy="5549976"/>
          </a:xfrm>
        </p:spPr>
        <p:txBody>
          <a:bodyPr/>
          <a:lstStyle/>
          <a:p>
            <a:r>
              <a:rPr lang="en-US" sz="4000" dirty="0"/>
              <a:t>The emphasis will be on truly early days</a:t>
            </a:r>
          </a:p>
          <a:p>
            <a:endParaRPr lang="en-US" sz="4000" dirty="0"/>
          </a:p>
          <a:p>
            <a:r>
              <a:rPr lang="en-US" sz="4000" dirty="0"/>
              <a:t>More history than science</a:t>
            </a:r>
          </a:p>
          <a:p>
            <a:endParaRPr lang="en-US" sz="4000" dirty="0"/>
          </a:p>
          <a:p>
            <a:r>
              <a:rPr lang="en-US" sz="4000" dirty="0"/>
              <a:t>Mostly pictures</a:t>
            </a:r>
          </a:p>
          <a:p>
            <a:endParaRPr lang="en-US" sz="4000" dirty="0"/>
          </a:p>
          <a:p>
            <a:r>
              <a:rPr lang="en-US" sz="4000" dirty="0"/>
              <a:t>It’s all about PHENIX … </a:t>
            </a:r>
            <a:r>
              <a:rPr lang="en-US" sz="4000" dirty="0">
                <a:sym typeface="Wingdings" pitchFamily="2" charset="2"/>
              </a:rPr>
              <a:t></a:t>
            </a:r>
            <a:endParaRPr lang="en-US" sz="4000" dirty="0"/>
          </a:p>
        </p:txBody>
      </p:sp>
      <p:sp>
        <p:nvSpPr>
          <p:cNvPr id="6" name="Slide Number Placeholder 5">
            <a:extLst>
              <a:ext uri="{FF2B5EF4-FFF2-40B4-BE49-F238E27FC236}">
                <a16:creationId xmlns:a16="http://schemas.microsoft.com/office/drawing/2014/main" id="{E2CA9C74-C3D9-9C04-D340-53B3BAD75996}"/>
              </a:ext>
            </a:extLst>
          </p:cNvPr>
          <p:cNvSpPr>
            <a:spLocks noGrp="1"/>
          </p:cNvSpPr>
          <p:nvPr>
            <p:ph type="sldNum" sz="quarter" idx="12"/>
          </p:nvPr>
        </p:nvSpPr>
        <p:spPr/>
        <p:txBody>
          <a:bodyPr/>
          <a:lstStyle/>
          <a:p>
            <a:fld id="{8BD6E449-3554-473B-BE25-5F5374CC872B}" type="slidenum">
              <a:rPr lang="en-US" smtClean="0"/>
              <a:pPr/>
              <a:t>2</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wipe(left)">
                                      <p:cBhvr>
                                        <p:cTn id="7" dur="2000"/>
                                        <p:tgtEl>
                                          <p:spTgt spid="5">
                                            <p:txEl>
                                              <p:pRg st="2" end="2"/>
                                            </p:txEl>
                                          </p:spTgt>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animEffect transition="in" filter="wipe(left)">
                                      <p:cBhvr>
                                        <p:cTn id="11" dur="2000"/>
                                        <p:tgtEl>
                                          <p:spTgt spid="5">
                                            <p:txEl>
                                              <p:pRg st="4" end="4"/>
                                            </p:txEl>
                                          </p:spTgt>
                                        </p:tgtEl>
                                      </p:cBhvr>
                                    </p:animEffect>
                                  </p:childTnLst>
                                </p:cTn>
                              </p:par>
                            </p:childTnLst>
                          </p:cTn>
                        </p:par>
                        <p:par>
                          <p:cTn id="12" fill="hold">
                            <p:stCondLst>
                              <p:cond delay="4000"/>
                            </p:stCondLst>
                            <p:childTnLst>
                              <p:par>
                                <p:cTn id="13" presetID="22" presetClass="entr" presetSubtype="8" fill="hold" nodeType="afterEffect">
                                  <p:stCondLst>
                                    <p:cond delay="0"/>
                                  </p:stCondLst>
                                  <p:childTnLst>
                                    <p:set>
                                      <p:cBhvr>
                                        <p:cTn id="14" dur="1" fill="hold">
                                          <p:stCondLst>
                                            <p:cond delay="0"/>
                                          </p:stCondLst>
                                        </p:cTn>
                                        <p:tgtEl>
                                          <p:spTgt spid="5">
                                            <p:txEl>
                                              <p:pRg st="6" end="6"/>
                                            </p:txEl>
                                          </p:spTgt>
                                        </p:tgtEl>
                                        <p:attrNameLst>
                                          <p:attrName>style.visibility</p:attrName>
                                        </p:attrNameLst>
                                      </p:cBhvr>
                                      <p:to>
                                        <p:strVal val="visible"/>
                                      </p:to>
                                    </p:set>
                                    <p:animEffect transition="in" filter="wipe(left)">
                                      <p:cBhvr>
                                        <p:cTn id="15" dur="2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a:xfrm>
            <a:off x="1173242" y="8620"/>
            <a:ext cx="11019435" cy="836577"/>
          </a:xfrm>
        </p:spPr>
        <p:txBody>
          <a:bodyPr/>
          <a:lstStyle/>
          <a:p>
            <a:r>
              <a:rPr lang="en-US" sz="6000" dirty="0"/>
              <a:t>STAR Circa Nov-98</a:t>
            </a:r>
          </a:p>
        </p:txBody>
      </p:sp>
      <p:sp>
        <p:nvSpPr>
          <p:cNvPr id="293891" name="Rectangle 3"/>
          <p:cNvSpPr>
            <a:spLocks noGrp="1" noChangeArrowheads="1"/>
          </p:cNvSpPr>
          <p:nvPr>
            <p:ph type="body" idx="1"/>
          </p:nvPr>
        </p:nvSpPr>
        <p:spPr>
          <a:xfrm>
            <a:off x="3124200" y="685800"/>
            <a:ext cx="7543800" cy="5181600"/>
          </a:xfrm>
        </p:spPr>
        <p:txBody>
          <a:bodyPr/>
          <a:lstStyle/>
          <a:p>
            <a:endParaRPr lang="en-US"/>
          </a:p>
        </p:txBody>
      </p:sp>
      <p:graphicFrame>
        <p:nvGraphicFramePr>
          <p:cNvPr id="293892" name="Object 4"/>
          <p:cNvGraphicFramePr>
            <a:graphicFrameLocks noChangeAspect="1"/>
          </p:cNvGraphicFramePr>
          <p:nvPr>
            <p:extLst>
              <p:ext uri="{D42A27DB-BD31-4B8C-83A1-F6EECF244321}">
                <p14:modId xmlns:p14="http://schemas.microsoft.com/office/powerpoint/2010/main" val="1371612699"/>
              </p:ext>
            </p:extLst>
          </p:nvPr>
        </p:nvGraphicFramePr>
        <p:xfrm>
          <a:off x="2409056" y="933430"/>
          <a:ext cx="7935416" cy="5951954"/>
        </p:xfrm>
        <a:graphic>
          <a:graphicData uri="http://schemas.openxmlformats.org/presentationml/2006/ole">
            <mc:AlternateContent xmlns:mc="http://schemas.openxmlformats.org/markup-compatibility/2006">
              <mc:Choice xmlns:v="urn:schemas-microsoft-com:vml" Requires="v">
                <p:oleObj name="Image" r:id="rId2" imgW="8132721" imgH="6099541" progId="">
                  <p:embed/>
                </p:oleObj>
              </mc:Choice>
              <mc:Fallback>
                <p:oleObj name="Image" r:id="rId2" imgW="8132721" imgH="6099541" progId="">
                  <p:embed/>
                  <p:pic>
                    <p:nvPicPr>
                      <p:cNvPr id="0" name="Object 2"/>
                      <p:cNvPicPr>
                        <a:picLocks noChangeAspect="1" noChangeArrowheads="1"/>
                      </p:cNvPicPr>
                      <p:nvPr/>
                    </p:nvPicPr>
                    <p:blipFill>
                      <a:blip r:embed="rId3">
                        <a:lum contrast="20000"/>
                        <a:extLst>
                          <a:ext uri="{28A0092B-C50C-407E-A947-70E740481C1C}">
                            <a14:useLocalDpi xmlns:a14="http://schemas.microsoft.com/office/drawing/2010/main" val="0"/>
                          </a:ext>
                        </a:extLst>
                      </a:blip>
                      <a:srcRect/>
                      <a:stretch>
                        <a:fillRect/>
                      </a:stretch>
                    </p:blipFill>
                    <p:spPr bwMode="auto">
                      <a:xfrm>
                        <a:off x="2409056" y="933430"/>
                        <a:ext cx="7935416" cy="5951954"/>
                      </a:xfrm>
                      <a:prstGeom prst="rect">
                        <a:avLst/>
                      </a:prstGeom>
                      <a:noFill/>
                      <a:ln>
                        <a:noFill/>
                      </a:ln>
                      <a:effectLst/>
                    </p:spPr>
                  </p:pic>
                </p:oleObj>
              </mc:Fallback>
            </mc:AlternateContent>
          </a:graphicData>
        </a:graphic>
      </p:graphicFrame>
      <p:sp>
        <p:nvSpPr>
          <p:cNvPr id="8" name="Oval 7"/>
          <p:cNvSpPr/>
          <p:nvPr/>
        </p:nvSpPr>
        <p:spPr bwMode="auto">
          <a:xfrm rot="19376554">
            <a:off x="2787918" y="1150751"/>
            <a:ext cx="2431349" cy="3425091"/>
          </a:xfrm>
          <a:prstGeom prst="ellipse">
            <a:avLst/>
          </a:prstGeom>
          <a:noFill/>
          <a:ln w="50800" cap="flat" cmpd="sng" algn="ctr">
            <a:solidFill>
              <a:srgbClr val="0000FF"/>
            </a:solidFill>
            <a:prstDash val="solid"/>
            <a:round/>
            <a:headEnd type="none" w="med" len="med"/>
            <a:tailEnd type="stealth" w="med" len="lg"/>
          </a:ln>
          <a:effectLst/>
        </p:spPr>
        <p:txBody>
          <a:bodyPr vert="horz" wrap="square" lIns="92075" tIns="46038" rIns="92075" bIns="46038" numCol="1" rtlCol="0" anchor="t" anchorCtr="0" compatLnSpc="1">
            <a:prstTxWarp prst="textNoShape">
              <a:avLst/>
            </a:prstTxWarp>
          </a:bodyPr>
          <a:lstStyle/>
          <a:p>
            <a:pPr marL="342900" indent="-342900"/>
            <a:endParaRPr lang="en-US"/>
          </a:p>
        </p:txBody>
      </p:sp>
      <p:sp>
        <p:nvSpPr>
          <p:cNvPr id="2" name="Slide Number Placeholder 1">
            <a:extLst>
              <a:ext uri="{FF2B5EF4-FFF2-40B4-BE49-F238E27FC236}">
                <a16:creationId xmlns:a16="http://schemas.microsoft.com/office/drawing/2014/main" id="{8F23CB27-55A2-66F3-ABFF-6B6A29A07AE8}"/>
              </a:ext>
            </a:extLst>
          </p:cNvPr>
          <p:cNvSpPr>
            <a:spLocks noGrp="1"/>
          </p:cNvSpPr>
          <p:nvPr>
            <p:ph type="sldNum" sz="quarter" idx="12"/>
          </p:nvPr>
        </p:nvSpPr>
        <p:spPr/>
        <p:txBody>
          <a:bodyPr/>
          <a:lstStyle/>
          <a:p>
            <a:fld id="{8BD6E449-3554-473B-BE25-5F5374CC872B}" type="slidenum">
              <a:rPr lang="en-US" smtClean="0"/>
              <a:pPr/>
              <a:t>20</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edg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PHENIX Minimalism</a:t>
            </a:r>
          </a:p>
        </p:txBody>
      </p:sp>
      <p:sp>
        <p:nvSpPr>
          <p:cNvPr id="3" name="Content Placeholder 2"/>
          <p:cNvSpPr>
            <a:spLocks noGrp="1"/>
          </p:cNvSpPr>
          <p:nvPr>
            <p:ph sz="half" idx="1"/>
          </p:nvPr>
        </p:nvSpPr>
        <p:spPr>
          <a:xfrm>
            <a:off x="2999656" y="836712"/>
            <a:ext cx="5849955" cy="1095390"/>
          </a:xfrm>
        </p:spPr>
        <p:txBody>
          <a:bodyPr/>
          <a:lstStyle/>
          <a:p>
            <a:pPr marL="0" indent="0">
              <a:buNone/>
            </a:pPr>
            <a:r>
              <a:rPr lang="en-US" dirty="0"/>
              <a:t>The PHENIX version of stairs</a:t>
            </a:r>
          </a:p>
        </p:txBody>
      </p:sp>
      <p:pic>
        <p:nvPicPr>
          <p:cNvPr id="218114" name="Picture 2"/>
          <p:cNvPicPr>
            <a:picLocks noChangeAspect="1" noChangeArrowheads="1"/>
          </p:cNvPicPr>
          <p:nvPr/>
        </p:nvPicPr>
        <p:blipFill>
          <a:blip r:embed="rId2" cstate="print"/>
          <a:srcRect/>
          <a:stretch>
            <a:fillRect/>
          </a:stretch>
        </p:blipFill>
        <p:spPr bwMode="auto">
          <a:xfrm>
            <a:off x="1667263" y="1357332"/>
            <a:ext cx="8640452" cy="5490475"/>
          </a:xfrm>
          <a:prstGeom prst="rect">
            <a:avLst/>
          </a:prstGeom>
          <a:noFill/>
          <a:ln w="9525">
            <a:noFill/>
            <a:miter lim="800000"/>
            <a:headEnd/>
            <a:tailEnd/>
          </a:ln>
          <a:effectLst/>
        </p:spPr>
      </p:pic>
      <p:cxnSp>
        <p:nvCxnSpPr>
          <p:cNvPr id="9" name="Straight Arrow Connector 8"/>
          <p:cNvCxnSpPr>
            <a:cxnSpLocks/>
          </p:cNvCxnSpPr>
          <p:nvPr/>
        </p:nvCxnSpPr>
        <p:spPr bwMode="auto">
          <a:xfrm>
            <a:off x="6960096" y="1184307"/>
            <a:ext cx="2495100" cy="2208181"/>
          </a:xfrm>
          <a:prstGeom prst="straightConnector1">
            <a:avLst/>
          </a:prstGeom>
          <a:noFill/>
          <a:ln w="50800" cap="flat" cmpd="sng" algn="ctr">
            <a:solidFill>
              <a:srgbClr val="0000FF"/>
            </a:solidFill>
            <a:prstDash val="solid"/>
            <a:round/>
            <a:headEnd type="none" w="med" len="med"/>
            <a:tailEnd type="arrow"/>
          </a:ln>
          <a:effectLst/>
        </p:spPr>
      </p:cxnSp>
      <p:sp>
        <p:nvSpPr>
          <p:cNvPr id="7" name="Slide Number Placeholder 6">
            <a:extLst>
              <a:ext uri="{FF2B5EF4-FFF2-40B4-BE49-F238E27FC236}">
                <a16:creationId xmlns:a16="http://schemas.microsoft.com/office/drawing/2014/main" id="{DE530852-15DB-C13E-0300-24EBC2F14860}"/>
              </a:ext>
            </a:extLst>
          </p:cNvPr>
          <p:cNvSpPr>
            <a:spLocks noGrp="1"/>
          </p:cNvSpPr>
          <p:nvPr>
            <p:ph type="sldNum" sz="quarter" idx="12"/>
          </p:nvPr>
        </p:nvSpPr>
        <p:spPr/>
        <p:txBody>
          <a:bodyPr/>
          <a:lstStyle/>
          <a:p>
            <a:fld id="{D9D99B19-88A3-4C89-A48B-2F1255D274E3}" type="slidenum">
              <a:rPr lang="en-US" smtClean="0"/>
              <a:pPr/>
              <a:t>21</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1000"/>
                                        <p:tgtEl>
                                          <p:spTgt spid="3">
                                            <p:txEl>
                                              <p:pRg st="0" end="0"/>
                                            </p:txEl>
                                          </p:spTgt>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Stairs Are For Sissies</a:t>
            </a: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240642" name="Picture 2"/>
          <p:cNvPicPr>
            <a:picLocks noChangeAspect="1" noChangeArrowheads="1"/>
          </p:cNvPicPr>
          <p:nvPr/>
        </p:nvPicPr>
        <p:blipFill>
          <a:blip r:embed="rId2" cstate="print"/>
          <a:srcRect/>
          <a:stretch>
            <a:fillRect/>
          </a:stretch>
        </p:blipFill>
        <p:spPr bwMode="auto">
          <a:xfrm>
            <a:off x="2152597" y="909604"/>
            <a:ext cx="7930389" cy="5948397"/>
          </a:xfrm>
          <a:prstGeom prst="rect">
            <a:avLst/>
          </a:prstGeom>
          <a:noFill/>
          <a:ln w="9525">
            <a:noFill/>
            <a:miter lim="800000"/>
            <a:headEnd/>
            <a:tailEnd/>
          </a:ln>
          <a:effectLst/>
        </p:spPr>
      </p:pic>
      <p:sp>
        <p:nvSpPr>
          <p:cNvPr id="7" name="Slide Number Placeholder 6">
            <a:extLst>
              <a:ext uri="{FF2B5EF4-FFF2-40B4-BE49-F238E27FC236}">
                <a16:creationId xmlns:a16="http://schemas.microsoft.com/office/drawing/2014/main" id="{6ABC25E2-3F67-DE24-20DC-F6847E207417}"/>
              </a:ext>
            </a:extLst>
          </p:cNvPr>
          <p:cNvSpPr>
            <a:spLocks noGrp="1"/>
          </p:cNvSpPr>
          <p:nvPr>
            <p:ph type="sldNum" sz="quarter" idx="12"/>
          </p:nvPr>
        </p:nvSpPr>
        <p:spPr/>
        <p:txBody>
          <a:bodyPr/>
          <a:lstStyle/>
          <a:p>
            <a:fld id="{D9D99B19-88A3-4C89-A48B-2F1255D274E3}" type="slidenum">
              <a:rPr lang="en-US" smtClean="0"/>
              <a:pPr/>
              <a:t>22</a:t>
            </a:fld>
            <a:endParaRPr lang="en-US"/>
          </a:p>
        </p:txBody>
      </p:sp>
    </p:spTree>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Umm, Maybe I’m a Sissy…</a:t>
            </a: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241666" name="Picture 2"/>
          <p:cNvPicPr>
            <a:picLocks noChangeAspect="1" noChangeArrowheads="1"/>
          </p:cNvPicPr>
          <p:nvPr/>
        </p:nvPicPr>
        <p:blipFill>
          <a:blip r:embed="rId2" cstate="print"/>
          <a:srcRect/>
          <a:stretch>
            <a:fillRect/>
          </a:stretch>
        </p:blipFill>
        <p:spPr bwMode="auto">
          <a:xfrm>
            <a:off x="2189109" y="901860"/>
            <a:ext cx="7940712" cy="5956140"/>
          </a:xfrm>
          <a:prstGeom prst="rect">
            <a:avLst/>
          </a:prstGeom>
          <a:noFill/>
          <a:ln w="9525">
            <a:noFill/>
            <a:miter lim="800000"/>
            <a:headEnd/>
            <a:tailEnd/>
          </a:ln>
          <a:effectLst/>
        </p:spPr>
      </p:pic>
      <p:sp>
        <p:nvSpPr>
          <p:cNvPr id="7" name="Slide Number Placeholder 6">
            <a:extLst>
              <a:ext uri="{FF2B5EF4-FFF2-40B4-BE49-F238E27FC236}">
                <a16:creationId xmlns:a16="http://schemas.microsoft.com/office/drawing/2014/main" id="{81716C02-043D-5898-715D-438AC19B0138}"/>
              </a:ext>
            </a:extLst>
          </p:cNvPr>
          <p:cNvSpPr>
            <a:spLocks noGrp="1"/>
          </p:cNvSpPr>
          <p:nvPr>
            <p:ph type="sldNum" sz="quarter" idx="12"/>
          </p:nvPr>
        </p:nvSpPr>
        <p:spPr/>
        <p:txBody>
          <a:bodyPr/>
          <a:lstStyle/>
          <a:p>
            <a:fld id="{D9D99B19-88A3-4C89-A48B-2F1255D274E3}" type="slidenum">
              <a:rPr lang="en-US" smtClean="0"/>
              <a:pPr/>
              <a:t>23</a:t>
            </a:fld>
            <a:endParaRPr lang="en-US"/>
          </a:p>
        </p:txBody>
      </p:sp>
    </p:spTree>
  </p:cSld>
  <p:clrMapOvr>
    <a:masterClrMapping/>
  </p:clrMapOvr>
  <p:transition spd="slow">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t>Imitation is the Sincerest Form of…</a:t>
            </a:r>
          </a:p>
        </p:txBody>
      </p:sp>
      <p:sp>
        <p:nvSpPr>
          <p:cNvPr id="8" name="Content Placeholder 7"/>
          <p:cNvSpPr>
            <a:spLocks noGrp="1"/>
          </p:cNvSpPr>
          <p:nvPr>
            <p:ph idx="1"/>
          </p:nvPr>
        </p:nvSpPr>
        <p:spPr/>
        <p:txBody>
          <a:bodyPr/>
          <a:lstStyle/>
          <a:p>
            <a:r>
              <a:rPr lang="en-US" dirty="0"/>
              <a:t>Reports in from the field (1997):</a:t>
            </a:r>
            <a:br>
              <a:rPr lang="en-US" dirty="0"/>
            </a:br>
            <a:br>
              <a:rPr lang="en-US" dirty="0"/>
            </a:br>
            <a:r>
              <a:rPr lang="en-US" dirty="0"/>
              <a:t>“ ‘</a:t>
            </a:r>
            <a:r>
              <a:rPr lang="en-US" b="1" dirty="0"/>
              <a:t>Relentless encouragement’ is a good catch phrase. It's what </a:t>
            </a:r>
            <a:r>
              <a:rPr lang="en-US" b="1" dirty="0" err="1"/>
              <a:t>xxxx</a:t>
            </a:r>
            <a:r>
              <a:rPr lang="en-US" b="1" dirty="0"/>
              <a:t> </a:t>
            </a:r>
            <a:r>
              <a:rPr lang="en-US" b="1" dirty="0" err="1"/>
              <a:t>xxxxxx</a:t>
            </a:r>
            <a:r>
              <a:rPr lang="en-US" b="1" dirty="0"/>
              <a:t>  tells me is the stunning difference between STAR and PHENIX management.</a:t>
            </a:r>
            <a:r>
              <a:rPr lang="en-US" dirty="0"/>
              <a:t>”</a:t>
            </a:r>
          </a:p>
          <a:p>
            <a:endParaRPr lang="en-US" dirty="0"/>
          </a:p>
        </p:txBody>
      </p:sp>
      <p:sp>
        <p:nvSpPr>
          <p:cNvPr id="2" name="Slide Number Placeholder 1">
            <a:extLst>
              <a:ext uri="{FF2B5EF4-FFF2-40B4-BE49-F238E27FC236}">
                <a16:creationId xmlns:a16="http://schemas.microsoft.com/office/drawing/2014/main" id="{88EC1A1B-65DB-B118-50BD-45AAD263BCD5}"/>
              </a:ext>
            </a:extLst>
          </p:cNvPr>
          <p:cNvSpPr>
            <a:spLocks noGrp="1"/>
          </p:cNvSpPr>
          <p:nvPr>
            <p:ph type="sldNum" sz="quarter" idx="12"/>
          </p:nvPr>
        </p:nvSpPr>
        <p:spPr/>
        <p:txBody>
          <a:bodyPr/>
          <a:lstStyle/>
          <a:p>
            <a:fld id="{8BD6E449-3554-473B-BE25-5F5374CC872B}" type="slidenum">
              <a:rPr lang="en-US" smtClean="0"/>
              <a:pPr/>
              <a:t>24</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up)">
                                      <p:cBhvr>
                                        <p:cTn id="7"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Building Morale</a:t>
            </a:r>
          </a:p>
        </p:txBody>
      </p:sp>
      <p:sp>
        <p:nvSpPr>
          <p:cNvPr id="4" name="Content Placeholder 3"/>
          <p:cNvSpPr>
            <a:spLocks noGrp="1"/>
          </p:cNvSpPr>
          <p:nvPr>
            <p:ph sz="half" idx="2"/>
          </p:nvPr>
        </p:nvSpPr>
        <p:spPr>
          <a:xfrm>
            <a:off x="1897004" y="1092168"/>
            <a:ext cx="9239555" cy="5181600"/>
          </a:xfrm>
        </p:spPr>
        <p:txBody>
          <a:bodyPr/>
          <a:lstStyle/>
          <a:p>
            <a:pPr>
              <a:buSzPct val="25000"/>
            </a:pPr>
            <a:r>
              <a:rPr lang="en-US" sz="4800" dirty="0"/>
              <a:t>Thursday, December 10</a:t>
            </a:r>
            <a:r>
              <a:rPr lang="en-US" sz="4800" baseline="30000" dirty="0"/>
              <a:t>th</a:t>
            </a:r>
            <a:r>
              <a:rPr lang="en-US" sz="4800" dirty="0"/>
              <a:t> , 1998:</a:t>
            </a:r>
            <a:br>
              <a:rPr lang="en-US" sz="4800" dirty="0"/>
            </a:br>
            <a:r>
              <a:rPr lang="en-US" sz="4800" dirty="0"/>
              <a:t>1</a:t>
            </a:r>
            <a:r>
              <a:rPr lang="en-US" sz="4800" baseline="30000" dirty="0"/>
              <a:t>st</a:t>
            </a:r>
            <a:r>
              <a:rPr lang="en-US" sz="4800" dirty="0"/>
              <a:t> Annual PHENIX Holiday Party</a:t>
            </a:r>
          </a:p>
          <a:p>
            <a:pPr>
              <a:buSzPct val="25000"/>
            </a:pPr>
            <a:endParaRPr lang="en-US" sz="4800" dirty="0"/>
          </a:p>
          <a:p>
            <a:pPr>
              <a:buSzPct val="25000"/>
            </a:pPr>
            <a:r>
              <a:rPr lang="en-US" sz="4800" dirty="0"/>
              <a:t>Held at Brookhaven Center</a:t>
            </a:r>
          </a:p>
          <a:p>
            <a:pPr>
              <a:buSzPct val="25000"/>
            </a:pPr>
            <a:endParaRPr lang="en-US" sz="4800" dirty="0"/>
          </a:p>
          <a:p>
            <a:pPr>
              <a:buSzPct val="25000"/>
            </a:pPr>
            <a:r>
              <a:rPr lang="en-US" sz="4800" dirty="0"/>
              <a:t>Institute goofy “PHENIX-</a:t>
            </a:r>
            <a:r>
              <a:rPr lang="en-US" sz="4800" dirty="0" err="1"/>
              <a:t>ian</a:t>
            </a:r>
            <a:r>
              <a:rPr lang="en-US" sz="4800" dirty="0"/>
              <a:t> Awards”</a:t>
            </a:r>
          </a:p>
        </p:txBody>
      </p:sp>
      <p:sp>
        <p:nvSpPr>
          <p:cNvPr id="3" name="Slide Number Placeholder 2">
            <a:extLst>
              <a:ext uri="{FF2B5EF4-FFF2-40B4-BE49-F238E27FC236}">
                <a16:creationId xmlns:a16="http://schemas.microsoft.com/office/drawing/2014/main" id="{D45E7DC1-2244-EDE8-C14B-6B5DEE4B02A5}"/>
              </a:ext>
            </a:extLst>
          </p:cNvPr>
          <p:cNvSpPr>
            <a:spLocks noGrp="1"/>
          </p:cNvSpPr>
          <p:nvPr>
            <p:ph type="sldNum" sz="quarter" idx="12"/>
          </p:nvPr>
        </p:nvSpPr>
        <p:spPr/>
        <p:txBody>
          <a:bodyPr/>
          <a:lstStyle/>
          <a:p>
            <a:fld id="{D9D99B19-88A3-4C89-A48B-2F1255D274E3}" type="slidenum">
              <a:rPr lang="en-US" smtClean="0"/>
              <a:pPr/>
              <a:t>25</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2000"/>
                                        <p:tgtEl>
                                          <p:spTgt spid="4">
                                            <p:txEl>
                                              <p:pRg st="0" end="0"/>
                                            </p:txEl>
                                          </p:spTgt>
                                        </p:tgtEl>
                                      </p:cBhvr>
                                    </p:animEffect>
                                  </p:childTnLst>
                                </p:cTn>
                              </p:par>
                            </p:childTnLst>
                          </p:cTn>
                        </p:par>
                        <p:par>
                          <p:cTn id="8" fill="hold">
                            <p:stCondLst>
                              <p:cond delay="2000"/>
                            </p:stCondLst>
                            <p:childTnLst>
                              <p:par>
                                <p:cTn id="9" presetID="22" presetClass="entr" presetSubtype="1" fill="hold" nodeType="after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animEffect transition="in" filter="wipe(up)">
                                      <p:cBhvr>
                                        <p:cTn id="11" dur="2000"/>
                                        <p:tgtEl>
                                          <p:spTgt spid="4">
                                            <p:txEl>
                                              <p:pRg st="2" end="2"/>
                                            </p:txEl>
                                          </p:spTgt>
                                        </p:tgtEl>
                                      </p:cBhvr>
                                    </p:animEffect>
                                  </p:childTnLst>
                                </p:cTn>
                              </p:par>
                            </p:childTnLst>
                          </p:cTn>
                        </p:par>
                        <p:par>
                          <p:cTn id="12" fill="hold">
                            <p:stCondLst>
                              <p:cond delay="4000"/>
                            </p:stCondLst>
                            <p:childTnLst>
                              <p:par>
                                <p:cTn id="13" presetID="22" presetClass="entr" presetSubtype="1" fill="hold" nodeType="after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Effect transition="in" filter="wipe(up)">
                                      <p:cBhvr>
                                        <p:cTn id="15" dur="2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Most Friendly</a:t>
            </a: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7" name="Picture 14" descr="http://www.phenix.bnl.gov/WWW/figures/party/1998/MVC-025F.JPG"/>
          <p:cNvPicPr>
            <a:picLocks noChangeAspect="1" noChangeArrowheads="1"/>
          </p:cNvPicPr>
          <p:nvPr/>
        </p:nvPicPr>
        <p:blipFill>
          <a:blip r:embed="rId2" cstate="print"/>
          <a:srcRect/>
          <a:stretch>
            <a:fillRect/>
          </a:stretch>
        </p:blipFill>
        <p:spPr bwMode="auto">
          <a:xfrm>
            <a:off x="2347332" y="909603"/>
            <a:ext cx="7931196" cy="5948397"/>
          </a:xfrm>
          <a:prstGeom prst="rect">
            <a:avLst/>
          </a:prstGeom>
          <a:noFill/>
        </p:spPr>
      </p:pic>
      <p:sp>
        <p:nvSpPr>
          <p:cNvPr id="8" name="Slide Number Placeholder 7">
            <a:extLst>
              <a:ext uri="{FF2B5EF4-FFF2-40B4-BE49-F238E27FC236}">
                <a16:creationId xmlns:a16="http://schemas.microsoft.com/office/drawing/2014/main" id="{BDE2E728-E5B7-DD01-93F6-C4C7DCB49475}"/>
              </a:ext>
            </a:extLst>
          </p:cNvPr>
          <p:cNvSpPr>
            <a:spLocks noGrp="1"/>
          </p:cNvSpPr>
          <p:nvPr>
            <p:ph type="sldNum" sz="quarter" idx="12"/>
          </p:nvPr>
        </p:nvSpPr>
        <p:spPr/>
        <p:txBody>
          <a:bodyPr/>
          <a:lstStyle/>
          <a:p>
            <a:fld id="{D9D99B19-88A3-4C89-A48B-2F1255D274E3}" type="slidenum">
              <a:rPr lang="en-US" smtClean="0"/>
              <a:pPr/>
              <a:t>26</a:t>
            </a:fld>
            <a:endParaRPr lang="en-US"/>
          </a:p>
        </p:txBody>
      </p:sp>
    </p:spTree>
  </p:cSld>
  <p:clrMapOvr>
    <a:masterClrMapping/>
  </p:clrMapOvr>
  <p:transition spd="slow">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Most Thrifty</a:t>
            </a: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dirty="0"/>
          </a:p>
        </p:txBody>
      </p:sp>
      <p:pic>
        <p:nvPicPr>
          <p:cNvPr id="7" name="Picture 12" descr="http://www.phenix.bnl.gov/WWW/figures/party/1998/MVC-028F.JPG"/>
          <p:cNvPicPr>
            <a:picLocks noChangeAspect="1" noChangeArrowheads="1"/>
          </p:cNvPicPr>
          <p:nvPr/>
        </p:nvPicPr>
        <p:blipFill>
          <a:blip r:embed="rId2" cstate="print"/>
          <a:srcRect/>
          <a:stretch>
            <a:fillRect/>
          </a:stretch>
        </p:blipFill>
        <p:spPr bwMode="auto">
          <a:xfrm>
            <a:off x="2371674" y="925369"/>
            <a:ext cx="7923321" cy="5942491"/>
          </a:xfrm>
          <a:prstGeom prst="rect">
            <a:avLst/>
          </a:prstGeom>
          <a:noFill/>
        </p:spPr>
      </p:pic>
      <p:sp>
        <p:nvSpPr>
          <p:cNvPr id="8" name="Slide Number Placeholder 7">
            <a:extLst>
              <a:ext uri="{FF2B5EF4-FFF2-40B4-BE49-F238E27FC236}">
                <a16:creationId xmlns:a16="http://schemas.microsoft.com/office/drawing/2014/main" id="{473F9EBF-B90A-76A5-6B7B-3E2BEA013C2F}"/>
              </a:ext>
            </a:extLst>
          </p:cNvPr>
          <p:cNvSpPr>
            <a:spLocks noGrp="1"/>
          </p:cNvSpPr>
          <p:nvPr>
            <p:ph type="sldNum" sz="quarter" idx="12"/>
          </p:nvPr>
        </p:nvSpPr>
        <p:spPr/>
        <p:txBody>
          <a:bodyPr/>
          <a:lstStyle/>
          <a:p>
            <a:fld id="{D9D99B19-88A3-4C89-A48B-2F1255D274E3}" type="slidenum">
              <a:rPr lang="en-US" smtClean="0"/>
              <a:pPr/>
              <a:t>27</a:t>
            </a:fld>
            <a:endParaRPr lang="en-US"/>
          </a:p>
        </p:txBody>
      </p:sp>
    </p:spTree>
  </p:cSld>
  <p:clrMapOvr>
    <a:masterClrMapping/>
  </p:clrMapOvr>
  <p:transition spd="slow">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Travels Farthest to Work</a:t>
            </a: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7" name="Picture 10" descr="http://www.phenix.bnl.gov/WWW/figures/party/1998/MVC-029F.JPG"/>
          <p:cNvPicPr>
            <a:picLocks noChangeAspect="1" noChangeArrowheads="1"/>
          </p:cNvPicPr>
          <p:nvPr/>
        </p:nvPicPr>
        <p:blipFill>
          <a:blip r:embed="rId2" cstate="print"/>
          <a:srcRect/>
          <a:stretch>
            <a:fillRect/>
          </a:stretch>
        </p:blipFill>
        <p:spPr bwMode="auto">
          <a:xfrm>
            <a:off x="2335161" y="909603"/>
            <a:ext cx="7931196" cy="5948397"/>
          </a:xfrm>
          <a:prstGeom prst="rect">
            <a:avLst/>
          </a:prstGeom>
          <a:noFill/>
        </p:spPr>
      </p:pic>
      <p:sp>
        <p:nvSpPr>
          <p:cNvPr id="8" name="Slide Number Placeholder 7">
            <a:extLst>
              <a:ext uri="{FF2B5EF4-FFF2-40B4-BE49-F238E27FC236}">
                <a16:creationId xmlns:a16="http://schemas.microsoft.com/office/drawing/2014/main" id="{188CD9D7-E17C-ECE0-8A43-E5A3FD7C4111}"/>
              </a:ext>
            </a:extLst>
          </p:cNvPr>
          <p:cNvSpPr>
            <a:spLocks noGrp="1"/>
          </p:cNvSpPr>
          <p:nvPr>
            <p:ph type="sldNum" sz="quarter" idx="12"/>
          </p:nvPr>
        </p:nvSpPr>
        <p:spPr/>
        <p:txBody>
          <a:bodyPr/>
          <a:lstStyle/>
          <a:p>
            <a:fld id="{D9D99B19-88A3-4C89-A48B-2F1255D274E3}" type="slidenum">
              <a:rPr lang="en-US" smtClean="0"/>
              <a:pPr/>
              <a:t>28</a:t>
            </a:fld>
            <a:endParaRPr lang="en-US"/>
          </a:p>
        </p:txBody>
      </p:sp>
    </p:spTree>
  </p:cSld>
  <p:clrMapOvr>
    <a:masterClrMapping/>
  </p:clrMapOvr>
  <p:transition spd="slow">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535" y="-1"/>
            <a:ext cx="10218367" cy="836577"/>
          </a:xfrm>
        </p:spPr>
        <p:txBody>
          <a:bodyPr/>
          <a:lstStyle/>
          <a:p>
            <a:r>
              <a:rPr lang="en-US" dirty="0"/>
              <a:t>Shows Most Transparencies in a Talk</a:t>
            </a: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7" name="Picture 8" descr="http://www.phenix.bnl.gov/WWW/figures/party/1998/MVC-031F.JPG"/>
          <p:cNvPicPr>
            <a:picLocks noChangeAspect="1" noChangeArrowheads="1"/>
          </p:cNvPicPr>
          <p:nvPr/>
        </p:nvPicPr>
        <p:blipFill>
          <a:blip r:embed="rId2" cstate="print"/>
          <a:srcRect/>
          <a:stretch>
            <a:fillRect/>
          </a:stretch>
        </p:blipFill>
        <p:spPr bwMode="auto">
          <a:xfrm>
            <a:off x="2335161" y="904622"/>
            <a:ext cx="7937837" cy="5953378"/>
          </a:xfrm>
          <a:prstGeom prst="rect">
            <a:avLst/>
          </a:prstGeom>
          <a:noFill/>
        </p:spPr>
      </p:pic>
      <p:sp>
        <p:nvSpPr>
          <p:cNvPr id="8" name="Slide Number Placeholder 7">
            <a:extLst>
              <a:ext uri="{FF2B5EF4-FFF2-40B4-BE49-F238E27FC236}">
                <a16:creationId xmlns:a16="http://schemas.microsoft.com/office/drawing/2014/main" id="{B4A12044-1A83-2DE9-5FB9-C2D7E4E5A289}"/>
              </a:ext>
            </a:extLst>
          </p:cNvPr>
          <p:cNvSpPr>
            <a:spLocks noGrp="1"/>
          </p:cNvSpPr>
          <p:nvPr>
            <p:ph type="sldNum" sz="quarter" idx="12"/>
          </p:nvPr>
        </p:nvSpPr>
        <p:spPr/>
        <p:txBody>
          <a:bodyPr/>
          <a:lstStyle/>
          <a:p>
            <a:fld id="{D9D99B19-88A3-4C89-A48B-2F1255D274E3}" type="slidenum">
              <a:rPr lang="en-US" smtClean="0"/>
              <a:pPr/>
              <a:t>29</a:t>
            </a:fld>
            <a:endParaRPr lang="en-US"/>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6000" dirty="0"/>
              <a:t>In the beginning …</a:t>
            </a:r>
          </a:p>
        </p:txBody>
      </p:sp>
      <p:sp>
        <p:nvSpPr>
          <p:cNvPr id="8" name="Content Placeholder 7"/>
          <p:cNvSpPr>
            <a:spLocks noGrp="1"/>
          </p:cNvSpPr>
          <p:nvPr>
            <p:ph idx="1"/>
          </p:nvPr>
        </p:nvSpPr>
        <p:spPr>
          <a:xfrm>
            <a:off x="6652" y="1016732"/>
            <a:ext cx="7727596" cy="5549976"/>
          </a:xfrm>
        </p:spPr>
        <p:txBody>
          <a:bodyPr/>
          <a:lstStyle/>
          <a:p>
            <a:r>
              <a:rPr lang="en-US" sz="4000" dirty="0"/>
              <a:t>1990: Workshop over July 4</a:t>
            </a:r>
            <a:r>
              <a:rPr lang="en-US" sz="4000" baseline="30000" dirty="0"/>
              <a:t>th</a:t>
            </a:r>
            <a:r>
              <a:rPr lang="en-US" sz="4000" dirty="0"/>
              <a:t> holiday at BNL</a:t>
            </a:r>
          </a:p>
          <a:p>
            <a:endParaRPr lang="en-US" sz="4000" dirty="0"/>
          </a:p>
          <a:p>
            <a:r>
              <a:rPr lang="en-US" sz="4000" dirty="0"/>
              <a:t>Converged (?) to 7 working groups on various detector proposals</a:t>
            </a:r>
          </a:p>
        </p:txBody>
      </p:sp>
      <p:pic>
        <p:nvPicPr>
          <p:cNvPr id="226306" name="Picture 2" descr="C:\Documents and Settings\Bill\My Documents\My Pictures\2010-03 (Mar)\RHICBulletinPage1.jpg"/>
          <p:cNvPicPr>
            <a:picLocks noChangeAspect="1" noChangeArrowheads="1"/>
          </p:cNvPicPr>
          <p:nvPr/>
        </p:nvPicPr>
        <p:blipFill>
          <a:blip r:embed="rId2" cstate="print"/>
          <a:srcRect/>
          <a:stretch>
            <a:fillRect/>
          </a:stretch>
        </p:blipFill>
        <p:spPr bwMode="auto">
          <a:xfrm>
            <a:off x="7734248" y="924606"/>
            <a:ext cx="4410424" cy="5933395"/>
          </a:xfrm>
          <a:prstGeom prst="rect">
            <a:avLst/>
          </a:prstGeom>
          <a:noFill/>
        </p:spPr>
      </p:pic>
      <p:sp>
        <p:nvSpPr>
          <p:cNvPr id="2" name="Slide Number Placeholder 1">
            <a:extLst>
              <a:ext uri="{FF2B5EF4-FFF2-40B4-BE49-F238E27FC236}">
                <a16:creationId xmlns:a16="http://schemas.microsoft.com/office/drawing/2014/main" id="{56E8AFD6-3929-659D-B0E6-E9806C0E7389}"/>
              </a:ext>
            </a:extLst>
          </p:cNvPr>
          <p:cNvSpPr>
            <a:spLocks noGrp="1"/>
          </p:cNvSpPr>
          <p:nvPr>
            <p:ph type="sldNum" sz="quarter" idx="12"/>
          </p:nvPr>
        </p:nvSpPr>
        <p:spPr/>
        <p:txBody>
          <a:bodyPr/>
          <a:lstStyle/>
          <a:p>
            <a:fld id="{8BD6E449-3554-473B-BE25-5F5374CC872B}" type="slidenum">
              <a:rPr lang="en-US" smtClean="0"/>
              <a:pPr/>
              <a:t>3</a:t>
            </a:fld>
            <a:endParaRPr lang="en-US"/>
          </a:p>
        </p:txBody>
      </p:sp>
    </p:spTree>
  </p:cSld>
  <p:clrMapOvr>
    <a:masterClrMapping/>
  </p:clrMapOvr>
  <p:transition spd="slow">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536" y="-1"/>
            <a:ext cx="10272464" cy="836577"/>
          </a:xfrm>
        </p:spPr>
        <p:txBody>
          <a:bodyPr/>
          <a:lstStyle/>
          <a:p>
            <a:r>
              <a:rPr lang="en-US" sz="3600" dirty="0"/>
              <a:t>Request for Remarks from BNL Management</a:t>
            </a: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7" name="Picture 6" descr="http://www.phenix.bnl.gov/WWW/figures/party/1998/MVC-032F.JPG"/>
          <p:cNvPicPr>
            <a:picLocks noChangeAspect="1" noChangeArrowheads="1"/>
          </p:cNvPicPr>
          <p:nvPr/>
        </p:nvPicPr>
        <p:blipFill>
          <a:blip r:embed="rId2" cstate="print"/>
          <a:srcRect/>
          <a:stretch>
            <a:fillRect/>
          </a:stretch>
        </p:blipFill>
        <p:spPr bwMode="auto">
          <a:xfrm>
            <a:off x="2371674" y="909603"/>
            <a:ext cx="7959834" cy="5969876"/>
          </a:xfrm>
          <a:prstGeom prst="rect">
            <a:avLst/>
          </a:prstGeom>
          <a:noFill/>
        </p:spPr>
      </p:pic>
      <p:sp>
        <p:nvSpPr>
          <p:cNvPr id="8" name="Slide Number Placeholder 7">
            <a:extLst>
              <a:ext uri="{FF2B5EF4-FFF2-40B4-BE49-F238E27FC236}">
                <a16:creationId xmlns:a16="http://schemas.microsoft.com/office/drawing/2014/main" id="{37F37478-33D2-49B0-269A-7D2C756708B7}"/>
              </a:ext>
            </a:extLst>
          </p:cNvPr>
          <p:cNvSpPr>
            <a:spLocks noGrp="1"/>
          </p:cNvSpPr>
          <p:nvPr>
            <p:ph type="sldNum" sz="quarter" idx="12"/>
          </p:nvPr>
        </p:nvSpPr>
        <p:spPr/>
        <p:txBody>
          <a:bodyPr/>
          <a:lstStyle/>
          <a:p>
            <a:fld id="{D9D99B19-88A3-4C89-A48B-2F1255D274E3}" type="slidenum">
              <a:rPr lang="en-US" smtClean="0"/>
              <a:pPr/>
              <a:t>30</a:t>
            </a:fld>
            <a:endParaRPr lang="en-US"/>
          </a:p>
        </p:txBody>
      </p:sp>
    </p:spTree>
  </p:cSld>
  <p:clrMapOvr>
    <a:masterClrMapping/>
  </p:clrMapOvr>
  <p:transition spd="slow">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t>Management Morale Building</a:t>
            </a:r>
          </a:p>
        </p:txBody>
      </p:sp>
      <p:grpSp>
        <p:nvGrpSpPr>
          <p:cNvPr id="9" name="Group 8"/>
          <p:cNvGrpSpPr/>
          <p:nvPr/>
        </p:nvGrpSpPr>
        <p:grpSpPr>
          <a:xfrm>
            <a:off x="2371674" y="909603"/>
            <a:ext cx="7931196" cy="5948397"/>
            <a:chOff x="847674" y="909602"/>
            <a:chExt cx="7931196" cy="5948397"/>
          </a:xfrm>
        </p:grpSpPr>
        <p:pic>
          <p:nvPicPr>
            <p:cNvPr id="7" name="Picture 4" descr="http://www.phenix.bnl.gov/WWW/figures/party/1998/MVC-034F.JPG"/>
            <p:cNvPicPr>
              <a:picLocks noChangeAspect="1" noChangeArrowheads="1"/>
            </p:cNvPicPr>
            <p:nvPr/>
          </p:nvPicPr>
          <p:blipFill>
            <a:blip r:embed="rId2" cstate="print"/>
            <a:srcRect/>
            <a:stretch>
              <a:fillRect/>
            </a:stretch>
          </p:blipFill>
          <p:spPr bwMode="auto">
            <a:xfrm>
              <a:off x="847674" y="909602"/>
              <a:ext cx="7931196" cy="5948397"/>
            </a:xfrm>
            <a:prstGeom prst="rect">
              <a:avLst/>
            </a:prstGeom>
            <a:noFill/>
          </p:spPr>
        </p:pic>
        <p:pic>
          <p:nvPicPr>
            <p:cNvPr id="245762" name="Picture 2" descr="http://www.forrestwalter.com/freelance/skyrock-emoticons.png"/>
            <p:cNvPicPr>
              <a:picLocks noChangeAspect="1" noChangeArrowheads="1"/>
            </p:cNvPicPr>
            <p:nvPr/>
          </p:nvPicPr>
          <p:blipFill>
            <a:blip r:embed="rId3" cstate="print">
              <a:duotone>
                <a:prstClr val="black"/>
                <a:schemeClr val="tx2">
                  <a:tint val="45000"/>
                  <a:satMod val="400000"/>
                </a:schemeClr>
              </a:duotone>
            </a:blip>
            <a:srcRect l="-320" t="15171" r="75196" b="67077"/>
            <a:stretch>
              <a:fillRect/>
            </a:stretch>
          </p:blipFill>
          <p:spPr bwMode="auto">
            <a:xfrm>
              <a:off x="5448312" y="2516175"/>
              <a:ext cx="1131903" cy="1168416"/>
            </a:xfrm>
            <a:prstGeom prst="rect">
              <a:avLst/>
            </a:prstGeom>
            <a:noFill/>
          </p:spPr>
        </p:pic>
      </p:grpSp>
      <p:sp>
        <p:nvSpPr>
          <p:cNvPr id="10" name="Oval Callout 9"/>
          <p:cNvSpPr/>
          <p:nvPr/>
        </p:nvSpPr>
        <p:spPr bwMode="auto">
          <a:xfrm>
            <a:off x="1524000" y="1019143"/>
            <a:ext cx="5740416" cy="2300319"/>
          </a:xfrm>
          <a:prstGeom prst="wedgeEllipseCallout">
            <a:avLst>
              <a:gd name="adj1" fmla="val 46202"/>
              <a:gd name="adj2" fmla="val 52562"/>
            </a:avLst>
          </a:prstGeom>
          <a:noFill/>
          <a:ln w="50800" cap="flat" cmpd="sng" algn="ctr">
            <a:solidFill>
              <a:schemeClr val="tx1"/>
            </a:solidFill>
            <a:prstDash val="solid"/>
            <a:round/>
            <a:headEnd type="none" w="med" len="med"/>
            <a:tailEnd type="stealth" w="med" len="lg"/>
          </a:ln>
          <a:effectLst/>
        </p:spPr>
        <p:txBody>
          <a:bodyPr vert="horz" wrap="square" lIns="92075" tIns="46038" rIns="92075" bIns="46038" numCol="1" rtlCol="0" anchor="t" anchorCtr="0" compatLnSpc="1">
            <a:prstTxWarp prst="textNoShape">
              <a:avLst/>
            </a:prstTxWarp>
          </a:bodyPr>
          <a:lstStyle/>
          <a:p>
            <a:pPr marL="342900" indent="-342900">
              <a:buNone/>
            </a:pPr>
            <a:r>
              <a:rPr lang="en-US" sz="2800" b="0" dirty="0">
                <a:solidFill>
                  <a:schemeClr val="tx1"/>
                </a:solidFill>
              </a:rPr>
              <a:t>disparaging remarks on PHENIX management</a:t>
            </a:r>
            <a:r>
              <a:rPr lang="en-US" dirty="0">
                <a:solidFill>
                  <a:schemeClr val="tx1"/>
                </a:solidFill>
              </a:rPr>
              <a:t>…</a:t>
            </a:r>
          </a:p>
        </p:txBody>
      </p:sp>
      <p:sp>
        <p:nvSpPr>
          <p:cNvPr id="3" name="Slide Number Placeholder 2">
            <a:extLst>
              <a:ext uri="{FF2B5EF4-FFF2-40B4-BE49-F238E27FC236}">
                <a16:creationId xmlns:a16="http://schemas.microsoft.com/office/drawing/2014/main" id="{4702755A-3414-CD9F-78B7-F39A09CA1E4B}"/>
              </a:ext>
            </a:extLst>
          </p:cNvPr>
          <p:cNvSpPr>
            <a:spLocks noGrp="1"/>
          </p:cNvSpPr>
          <p:nvPr>
            <p:ph type="sldNum" sz="quarter" idx="12"/>
          </p:nvPr>
        </p:nvSpPr>
        <p:spPr/>
        <p:txBody>
          <a:bodyPr/>
          <a:lstStyle/>
          <a:p>
            <a:fld id="{2AD4AAA0-7495-4AE6-AD86-9D12BF2A579E}" type="slidenum">
              <a:rPr lang="en-US" smtClean="0"/>
              <a:pPr/>
              <a:t>31</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edge">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t>Management Morale Building</a:t>
            </a:r>
          </a:p>
        </p:txBody>
      </p:sp>
      <p:grpSp>
        <p:nvGrpSpPr>
          <p:cNvPr id="3" name="Group 8"/>
          <p:cNvGrpSpPr/>
          <p:nvPr/>
        </p:nvGrpSpPr>
        <p:grpSpPr>
          <a:xfrm>
            <a:off x="2371674" y="909603"/>
            <a:ext cx="7931196" cy="5948397"/>
            <a:chOff x="847674" y="909602"/>
            <a:chExt cx="7931196" cy="5948397"/>
          </a:xfrm>
        </p:grpSpPr>
        <p:pic>
          <p:nvPicPr>
            <p:cNvPr id="7" name="Picture 4" descr="http://www.phenix.bnl.gov/WWW/figures/party/1998/MVC-034F.JPG"/>
            <p:cNvPicPr>
              <a:picLocks noChangeAspect="1" noChangeArrowheads="1"/>
            </p:cNvPicPr>
            <p:nvPr/>
          </p:nvPicPr>
          <p:blipFill>
            <a:blip r:embed="rId2" cstate="print"/>
            <a:srcRect/>
            <a:stretch>
              <a:fillRect/>
            </a:stretch>
          </p:blipFill>
          <p:spPr bwMode="auto">
            <a:xfrm>
              <a:off x="847674" y="909602"/>
              <a:ext cx="7931196" cy="5948397"/>
            </a:xfrm>
            <a:prstGeom prst="rect">
              <a:avLst/>
            </a:prstGeom>
            <a:noFill/>
          </p:spPr>
        </p:pic>
        <p:pic>
          <p:nvPicPr>
            <p:cNvPr id="245762" name="Picture 2" descr="http://www.forrestwalter.com/freelance/skyrock-emoticons.png"/>
            <p:cNvPicPr>
              <a:picLocks noChangeAspect="1" noChangeArrowheads="1"/>
            </p:cNvPicPr>
            <p:nvPr/>
          </p:nvPicPr>
          <p:blipFill>
            <a:blip r:embed="rId3" cstate="print">
              <a:duotone>
                <a:prstClr val="black"/>
                <a:schemeClr val="tx2">
                  <a:tint val="45000"/>
                  <a:satMod val="400000"/>
                </a:schemeClr>
              </a:duotone>
            </a:blip>
            <a:srcRect l="-320" t="15171" r="75196" b="67077"/>
            <a:stretch>
              <a:fillRect/>
            </a:stretch>
          </p:blipFill>
          <p:spPr bwMode="auto">
            <a:xfrm>
              <a:off x="5448312" y="2516175"/>
              <a:ext cx="1131903" cy="1168416"/>
            </a:xfrm>
            <a:prstGeom prst="rect">
              <a:avLst/>
            </a:prstGeom>
            <a:noFill/>
          </p:spPr>
        </p:pic>
      </p:grpSp>
      <p:sp>
        <p:nvSpPr>
          <p:cNvPr id="10" name="Oval Callout 9"/>
          <p:cNvSpPr/>
          <p:nvPr/>
        </p:nvSpPr>
        <p:spPr bwMode="auto">
          <a:xfrm>
            <a:off x="1524000" y="1019142"/>
            <a:ext cx="5740416" cy="2628936"/>
          </a:xfrm>
          <a:prstGeom prst="wedgeEllipseCallout">
            <a:avLst>
              <a:gd name="adj1" fmla="val 46866"/>
              <a:gd name="adj2" fmla="val 42417"/>
            </a:avLst>
          </a:prstGeom>
          <a:noFill/>
          <a:ln w="50800" cap="flat" cmpd="sng" algn="ctr">
            <a:solidFill>
              <a:schemeClr val="tx1"/>
            </a:solidFill>
            <a:prstDash val="solid"/>
            <a:round/>
            <a:headEnd type="none" w="med" len="med"/>
            <a:tailEnd type="stealth" w="med" len="lg"/>
          </a:ln>
          <a:effectLst/>
        </p:spPr>
        <p:txBody>
          <a:bodyPr vert="horz" wrap="square" lIns="92075" tIns="46038" rIns="92075" bIns="46038" numCol="1" rtlCol="0" anchor="t" anchorCtr="0" compatLnSpc="1">
            <a:prstTxWarp prst="textNoShape">
              <a:avLst/>
            </a:prstTxWarp>
          </a:bodyPr>
          <a:lstStyle/>
          <a:p>
            <a:pPr marL="342900" indent="-342900">
              <a:buNone/>
            </a:pPr>
            <a:r>
              <a:rPr lang="en-US" b="0" dirty="0">
                <a:solidFill>
                  <a:schemeClr val="tx1"/>
                </a:solidFill>
              </a:rPr>
              <a:t>Everybody knows PHENIX has problems and won’t be ready on Day-1, but not to worry, I suppose eventually you’ll make it work…</a:t>
            </a:r>
          </a:p>
        </p:txBody>
      </p:sp>
      <p:sp>
        <p:nvSpPr>
          <p:cNvPr id="4" name="Slide Number Placeholder 3">
            <a:extLst>
              <a:ext uri="{FF2B5EF4-FFF2-40B4-BE49-F238E27FC236}">
                <a16:creationId xmlns:a16="http://schemas.microsoft.com/office/drawing/2014/main" id="{CF56CBBA-031D-620B-B102-F8998CE63414}"/>
              </a:ext>
            </a:extLst>
          </p:cNvPr>
          <p:cNvSpPr>
            <a:spLocks noGrp="1"/>
          </p:cNvSpPr>
          <p:nvPr>
            <p:ph type="sldNum" sz="quarter" idx="12"/>
          </p:nvPr>
        </p:nvSpPr>
        <p:spPr/>
        <p:txBody>
          <a:bodyPr/>
          <a:lstStyle/>
          <a:p>
            <a:fld id="{2AD4AAA0-7495-4AE6-AD86-9D12BF2A579E}" type="slidenum">
              <a:rPr lang="en-US" smtClean="0"/>
              <a:pPr/>
              <a:t>32</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edge">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62" name="Rectangle 6"/>
          <p:cNvSpPr>
            <a:spLocks noGrp="1" noChangeArrowheads="1"/>
          </p:cNvSpPr>
          <p:nvPr>
            <p:ph type="title"/>
          </p:nvPr>
        </p:nvSpPr>
        <p:spPr/>
        <p:txBody>
          <a:bodyPr/>
          <a:lstStyle/>
          <a:p>
            <a:r>
              <a:rPr lang="en-US" sz="6000" dirty="0"/>
              <a:t>1999: RHIC Turn-On</a:t>
            </a:r>
          </a:p>
        </p:txBody>
      </p:sp>
      <p:sp>
        <p:nvSpPr>
          <p:cNvPr id="198663" name="Rectangle 7"/>
          <p:cNvSpPr>
            <a:spLocks noGrp="1" noChangeArrowheads="1"/>
          </p:cNvSpPr>
          <p:nvPr>
            <p:ph type="body" idx="1"/>
          </p:nvPr>
        </p:nvSpPr>
        <p:spPr>
          <a:xfrm>
            <a:off x="227347" y="4288148"/>
            <a:ext cx="11918803" cy="2569851"/>
          </a:xfrm>
        </p:spPr>
        <p:txBody>
          <a:bodyPr/>
          <a:lstStyle/>
          <a:p>
            <a:pPr>
              <a:buSzPct val="100000"/>
              <a:buFont typeface="Arial" pitchFamily="34" charset="0"/>
              <a:buChar char="•"/>
            </a:pPr>
            <a:r>
              <a:rPr lang="en-US" sz="2000" dirty="0"/>
              <a:t>Jul-99: Successful engineering run of  RHIC Blue Ring, parts of PHENIX</a:t>
            </a:r>
          </a:p>
          <a:p>
            <a:pPr>
              <a:buSzPct val="100000"/>
              <a:buFont typeface="Arial" pitchFamily="34" charset="0"/>
              <a:buChar char="•"/>
            </a:pPr>
            <a:r>
              <a:rPr lang="en-US" sz="2000" dirty="0"/>
              <a:t>Oct-99: Suggestions of 2-4 week RHIC Schedule delays</a:t>
            </a:r>
            <a:br>
              <a:rPr lang="en-US" sz="2000" dirty="0"/>
            </a:br>
            <a:endParaRPr lang="en-US" sz="2000" dirty="0"/>
          </a:p>
          <a:p>
            <a:pPr>
              <a:buSzPct val="100000"/>
              <a:buFont typeface="Arial" pitchFamily="34" charset="0"/>
              <a:buChar char="•"/>
            </a:pPr>
            <a:r>
              <a:rPr lang="en-US" sz="2400" dirty="0"/>
              <a:t>Nov-99: “</a:t>
            </a:r>
            <a:r>
              <a:rPr lang="en-US" sz="2400" b="1" dirty="0"/>
              <a:t>The timing of Quark Matter 2000 was predicated on the end of the first RHIC physics run and the availability of local conference facilities.  The realities of bringing on-line a new generation of machines and world-class detectors suggests that we revisit this schedule.</a:t>
            </a:r>
            <a:r>
              <a:rPr lang="en-US" sz="2400" dirty="0"/>
              <a:t>”</a:t>
            </a:r>
            <a:endParaRPr lang="en-US" sz="4400" dirty="0"/>
          </a:p>
          <a:p>
            <a:pPr lvl="2"/>
            <a:endParaRPr lang="en-US" dirty="0"/>
          </a:p>
          <a:p>
            <a:endParaRPr lang="en-US" dirty="0"/>
          </a:p>
        </p:txBody>
      </p:sp>
      <p:sp>
        <p:nvSpPr>
          <p:cNvPr id="198664" name="Text Box 8"/>
          <p:cNvSpPr txBox="1">
            <a:spLocks noChangeArrowheads="1"/>
          </p:cNvSpPr>
          <p:nvPr/>
        </p:nvSpPr>
        <p:spPr bwMode="auto">
          <a:xfrm>
            <a:off x="1524000" y="909603"/>
            <a:ext cx="4648200" cy="3305520"/>
          </a:xfrm>
          <a:prstGeom prst="rect">
            <a:avLst/>
          </a:prstGeom>
          <a:solidFill>
            <a:srgbClr val="FFFF99"/>
          </a:solidFill>
          <a:ln w="50800">
            <a:solidFill>
              <a:srgbClr val="0000FF"/>
            </a:solidFill>
            <a:miter lim="800000"/>
            <a:headEnd type="none" w="sm" len="sm"/>
            <a:tailEnd type="none" w="sm" len="sm"/>
          </a:ln>
          <a:effectLst/>
        </p:spPr>
        <p:txBody>
          <a:bodyPr>
            <a:spAutoFit/>
          </a:bodyPr>
          <a:lstStyle/>
          <a:p>
            <a:pPr eaLnBrk="0" hangingPunct="0"/>
            <a:r>
              <a:rPr lang="en-US" sz="1600" dirty="0">
                <a:latin typeface="Arial" charset="0"/>
              </a:rPr>
              <a:t>RHIC broadcast messages</a:t>
            </a:r>
          </a:p>
          <a:p>
            <a:pPr eaLnBrk="0" hangingPunct="0"/>
            <a:r>
              <a:rPr lang="en-US" sz="1600" dirty="0">
                <a:latin typeface="Arial" charset="0"/>
              </a:rPr>
              <a:t>for: Jul 3 00:10:55 1999 </a:t>
            </a:r>
          </a:p>
          <a:p>
            <a:pPr eaLnBrk="0" hangingPunct="0"/>
            <a:r>
              <a:rPr lang="en-US" sz="1600" dirty="0">
                <a:latin typeface="Arial" charset="0"/>
              </a:rPr>
              <a:t>Updated 22:50 Friday July 2nd, 1999</a:t>
            </a:r>
          </a:p>
          <a:p>
            <a:pPr eaLnBrk="0" hangingPunct="0"/>
            <a:r>
              <a:rPr lang="en-US" sz="1600" dirty="0">
                <a:latin typeface="Arial" charset="0"/>
              </a:rPr>
              <a:t>BLUE RING COMMISSIONING CONTINUES</a:t>
            </a:r>
            <a:br>
              <a:rPr lang="en-US" sz="1600" dirty="0">
                <a:latin typeface="Arial" charset="0"/>
              </a:rPr>
            </a:br>
            <a:endParaRPr lang="en-US" sz="1600" dirty="0">
              <a:latin typeface="Arial" charset="0"/>
            </a:endParaRPr>
          </a:p>
          <a:p>
            <a:pPr eaLnBrk="0" hangingPunct="0"/>
            <a:r>
              <a:rPr lang="en-US" sz="1600" dirty="0">
                <a:latin typeface="Arial" charset="0"/>
              </a:rPr>
              <a:t>   2250: Beam restored to sector 10.</a:t>
            </a:r>
            <a:br>
              <a:rPr lang="en-US" sz="1600" dirty="0">
                <a:latin typeface="Arial" charset="0"/>
              </a:rPr>
            </a:br>
            <a:r>
              <a:rPr lang="en-US" sz="1600" dirty="0">
                <a:latin typeface="Arial" charset="0"/>
              </a:rPr>
              <a:t>  </a:t>
            </a:r>
            <a:br>
              <a:rPr lang="en-US" sz="1600" dirty="0">
                <a:latin typeface="Arial" charset="0"/>
              </a:rPr>
            </a:br>
            <a:r>
              <a:rPr lang="en-US" sz="1600" dirty="0">
                <a:latin typeface="Arial" charset="0"/>
              </a:rPr>
              <a:t>PHENIX corroborated the first shot of beam with coincident events in </a:t>
            </a:r>
            <a:r>
              <a:rPr lang="en-US" sz="1600" dirty="0" err="1">
                <a:latin typeface="Arial" charset="0"/>
              </a:rPr>
              <a:t>scintillators</a:t>
            </a:r>
            <a:r>
              <a:rPr lang="en-US" sz="1600" dirty="0">
                <a:latin typeface="Arial" charset="0"/>
              </a:rPr>
              <a:t> and ZDC!</a:t>
            </a:r>
          </a:p>
          <a:p>
            <a:pPr>
              <a:spcBef>
                <a:spcPct val="50000"/>
              </a:spcBef>
            </a:pPr>
            <a:endParaRPr lang="en-US" dirty="0"/>
          </a:p>
        </p:txBody>
      </p:sp>
      <p:grpSp>
        <p:nvGrpSpPr>
          <p:cNvPr id="12" name="Group 11"/>
          <p:cNvGrpSpPr/>
          <p:nvPr/>
        </p:nvGrpSpPr>
        <p:grpSpPr>
          <a:xfrm>
            <a:off x="6205539" y="909603"/>
            <a:ext cx="4191000" cy="3143250"/>
            <a:chOff x="4953000" y="3752850"/>
            <a:chExt cx="4191000" cy="3143250"/>
          </a:xfrm>
        </p:grpSpPr>
        <p:pic>
          <p:nvPicPr>
            <p:cNvPr id="198665" name="Picture 9"/>
            <p:cNvPicPr>
              <a:picLocks noChangeAspect="1" noChangeArrowheads="1"/>
            </p:cNvPicPr>
            <p:nvPr/>
          </p:nvPicPr>
          <p:blipFill>
            <a:blip r:embed="rId2" cstate="print"/>
            <a:srcRect/>
            <a:stretch>
              <a:fillRect/>
            </a:stretch>
          </p:blipFill>
          <p:spPr bwMode="auto">
            <a:xfrm>
              <a:off x="4953000" y="3752850"/>
              <a:ext cx="4191000" cy="3143250"/>
            </a:xfrm>
            <a:prstGeom prst="rect">
              <a:avLst/>
            </a:prstGeom>
            <a:noFill/>
            <a:ln w="12700">
              <a:noFill/>
              <a:miter lim="800000"/>
              <a:headEnd type="none" w="sm" len="sm"/>
              <a:tailEnd type="none" w="sm" len="sm"/>
            </a:ln>
            <a:effectLst/>
          </p:spPr>
        </p:pic>
        <p:sp>
          <p:nvSpPr>
            <p:cNvPr id="198666" name="Text Box 10"/>
            <p:cNvSpPr txBox="1">
              <a:spLocks noChangeArrowheads="1"/>
            </p:cNvSpPr>
            <p:nvPr/>
          </p:nvSpPr>
          <p:spPr bwMode="auto">
            <a:xfrm>
              <a:off x="5334000" y="4419600"/>
              <a:ext cx="685800" cy="304800"/>
            </a:xfrm>
            <a:prstGeom prst="rect">
              <a:avLst/>
            </a:prstGeom>
            <a:solidFill>
              <a:schemeClr val="bg1"/>
            </a:solidFill>
            <a:ln w="12700">
              <a:noFill/>
              <a:miter lim="800000"/>
              <a:headEnd type="none" w="sm" len="sm"/>
              <a:tailEnd type="none" w="sm" len="sm"/>
            </a:ln>
            <a:effectLst/>
          </p:spPr>
          <p:txBody>
            <a:bodyPr>
              <a:spAutoFit/>
            </a:bodyPr>
            <a:lstStyle/>
            <a:p>
              <a:pPr>
                <a:spcBef>
                  <a:spcPct val="50000"/>
                </a:spcBef>
              </a:pPr>
              <a:r>
                <a:rPr lang="en-US" sz="1400"/>
                <a:t>BBN</a:t>
              </a:r>
              <a:endParaRPr lang="en-US"/>
            </a:p>
          </p:txBody>
        </p:sp>
        <p:sp>
          <p:nvSpPr>
            <p:cNvPr id="198667" name="Text Box 11"/>
            <p:cNvSpPr txBox="1">
              <a:spLocks noChangeArrowheads="1"/>
            </p:cNvSpPr>
            <p:nvPr/>
          </p:nvSpPr>
          <p:spPr bwMode="auto">
            <a:xfrm>
              <a:off x="5334000" y="5041900"/>
              <a:ext cx="1295400" cy="304800"/>
            </a:xfrm>
            <a:prstGeom prst="rect">
              <a:avLst/>
            </a:prstGeom>
            <a:solidFill>
              <a:schemeClr val="bg1"/>
            </a:solidFill>
            <a:ln w="12700">
              <a:noFill/>
              <a:miter lim="800000"/>
              <a:headEnd type="none" w="sm" len="sm"/>
              <a:tailEnd type="none" w="sm" len="sm"/>
            </a:ln>
            <a:effectLst/>
          </p:spPr>
          <p:txBody>
            <a:bodyPr>
              <a:spAutoFit/>
            </a:bodyPr>
            <a:lstStyle/>
            <a:p>
              <a:pPr>
                <a:spcBef>
                  <a:spcPct val="50000"/>
                </a:spcBef>
              </a:pPr>
              <a:r>
                <a:rPr lang="en-US" sz="1400"/>
                <a:t>TrigN*TrigS</a:t>
              </a:r>
              <a:endParaRPr lang="en-US"/>
            </a:p>
          </p:txBody>
        </p:sp>
        <p:sp>
          <p:nvSpPr>
            <p:cNvPr id="198668" name="Text Box 12"/>
            <p:cNvSpPr txBox="1">
              <a:spLocks noChangeArrowheads="1"/>
            </p:cNvSpPr>
            <p:nvPr/>
          </p:nvSpPr>
          <p:spPr bwMode="auto">
            <a:xfrm>
              <a:off x="5334000" y="5638800"/>
              <a:ext cx="1295400" cy="304800"/>
            </a:xfrm>
            <a:prstGeom prst="rect">
              <a:avLst/>
            </a:prstGeom>
            <a:solidFill>
              <a:schemeClr val="bg1"/>
            </a:solidFill>
            <a:ln w="12700">
              <a:noFill/>
              <a:miter lim="800000"/>
              <a:headEnd type="none" w="sm" len="sm"/>
              <a:tailEnd type="none" w="sm" len="sm"/>
            </a:ln>
            <a:effectLst/>
          </p:spPr>
          <p:txBody>
            <a:bodyPr>
              <a:spAutoFit/>
            </a:bodyPr>
            <a:lstStyle/>
            <a:p>
              <a:pPr>
                <a:spcBef>
                  <a:spcPct val="50000"/>
                </a:spcBef>
              </a:pPr>
              <a:r>
                <a:rPr lang="en-US" sz="1400"/>
                <a:t>BBN*BBS</a:t>
              </a:r>
              <a:endParaRPr lang="en-US"/>
            </a:p>
          </p:txBody>
        </p:sp>
        <p:sp>
          <p:nvSpPr>
            <p:cNvPr id="198669" name="Text Box 13"/>
            <p:cNvSpPr txBox="1">
              <a:spLocks noChangeArrowheads="1"/>
            </p:cNvSpPr>
            <p:nvPr/>
          </p:nvSpPr>
          <p:spPr bwMode="auto">
            <a:xfrm>
              <a:off x="5334000" y="6096000"/>
              <a:ext cx="1295400" cy="523220"/>
            </a:xfrm>
            <a:prstGeom prst="rect">
              <a:avLst/>
            </a:prstGeom>
            <a:solidFill>
              <a:schemeClr val="bg1"/>
            </a:solidFill>
            <a:ln w="12700">
              <a:noFill/>
              <a:miter lim="800000"/>
              <a:headEnd type="none" w="sm" len="sm"/>
              <a:tailEnd type="none" w="sm" len="sm"/>
            </a:ln>
            <a:effectLst/>
          </p:spPr>
          <p:txBody>
            <a:bodyPr>
              <a:spAutoFit/>
            </a:bodyPr>
            <a:lstStyle/>
            <a:p>
              <a:pPr>
                <a:spcBef>
                  <a:spcPct val="50000"/>
                </a:spcBef>
              </a:pPr>
              <a:r>
                <a:rPr lang="en-US" sz="1400"/>
                <a:t>ZDCN*ZDCS</a:t>
              </a:r>
              <a:endParaRPr lang="en-US"/>
            </a:p>
          </p:txBody>
        </p:sp>
      </p:grpSp>
      <p:sp>
        <p:nvSpPr>
          <p:cNvPr id="2" name="Slide Number Placeholder 1">
            <a:extLst>
              <a:ext uri="{FF2B5EF4-FFF2-40B4-BE49-F238E27FC236}">
                <a16:creationId xmlns:a16="http://schemas.microsoft.com/office/drawing/2014/main" id="{5D3476F0-8EFD-C56C-C770-75BF2E20442B}"/>
              </a:ext>
            </a:extLst>
          </p:cNvPr>
          <p:cNvSpPr>
            <a:spLocks noGrp="1"/>
          </p:cNvSpPr>
          <p:nvPr>
            <p:ph type="sldNum" sz="quarter" idx="12"/>
          </p:nvPr>
        </p:nvSpPr>
        <p:spPr/>
        <p:txBody>
          <a:bodyPr/>
          <a:lstStyle/>
          <a:p>
            <a:fld id="{8BD6E449-3554-473B-BE25-5F5374CC872B}" type="slidenum">
              <a:rPr lang="en-US" smtClean="0"/>
              <a:pPr/>
              <a:t>33</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98663">
                                            <p:txEl>
                                              <p:pRg st="1" end="1"/>
                                            </p:txEl>
                                          </p:spTgt>
                                        </p:tgtEl>
                                        <p:attrNameLst>
                                          <p:attrName>style.visibility</p:attrName>
                                        </p:attrNameLst>
                                      </p:cBhvr>
                                      <p:to>
                                        <p:strVal val="visible"/>
                                      </p:to>
                                    </p:set>
                                    <p:animEffect transition="in" filter="wipe(up)">
                                      <p:cBhvr>
                                        <p:cTn id="7" dur="2000"/>
                                        <p:tgtEl>
                                          <p:spTgt spid="19866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98663">
                                            <p:txEl>
                                              <p:pRg st="2" end="2"/>
                                            </p:txEl>
                                          </p:spTgt>
                                        </p:tgtEl>
                                        <p:attrNameLst>
                                          <p:attrName>style.visibility</p:attrName>
                                        </p:attrNameLst>
                                      </p:cBhvr>
                                      <p:to>
                                        <p:strVal val="visible"/>
                                      </p:to>
                                    </p:set>
                                    <p:animEffect transition="in" filter="wipe(up)">
                                      <p:cBhvr>
                                        <p:cTn id="12" dur="2000"/>
                                        <p:tgtEl>
                                          <p:spTgt spid="19866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0"/>
            <a:ext cx="10668677" cy="836577"/>
          </a:xfrm>
        </p:spPr>
        <p:txBody>
          <a:bodyPr/>
          <a:lstStyle/>
          <a:p>
            <a:r>
              <a:rPr lang="en-US" sz="5400" dirty="0"/>
              <a:t>1999: A Strange Morale Booster</a:t>
            </a:r>
          </a:p>
        </p:txBody>
      </p:sp>
      <p:sp>
        <p:nvSpPr>
          <p:cNvPr id="5" name="Content Placeholder 4"/>
          <p:cNvSpPr>
            <a:spLocks noGrp="1"/>
          </p:cNvSpPr>
          <p:nvPr>
            <p:ph idx="1"/>
          </p:nvPr>
        </p:nvSpPr>
        <p:spPr>
          <a:xfrm>
            <a:off x="1524000" y="1019142"/>
            <a:ext cx="9144000" cy="5549976"/>
          </a:xfrm>
        </p:spPr>
        <p:txBody>
          <a:bodyPr/>
          <a:lstStyle/>
          <a:p>
            <a:r>
              <a:rPr lang="en-US" dirty="0"/>
              <a:t>Several month RHIC schedule delay</a:t>
            </a:r>
          </a:p>
          <a:p>
            <a:pPr lvl="1"/>
            <a:r>
              <a:rPr lang="en-US" dirty="0"/>
              <a:t>(Mechanically unstable vacuum pipe support inside cryostat for short corrector magnet…) </a:t>
            </a:r>
          </a:p>
          <a:p>
            <a:r>
              <a:rPr lang="en-US" sz="3200" dirty="0"/>
              <a:t>18-Oct-99: (Public) </a:t>
            </a:r>
            <a:r>
              <a:rPr lang="en-US" sz="3200" b="1" dirty="0"/>
              <a:t>“The recently announced delay of the RHIC schedule provides us with an opportunity to make ready a significant fraction of the Baseline detector for the very start of RHIC operations.”</a:t>
            </a:r>
          </a:p>
          <a:p>
            <a:r>
              <a:rPr lang="en-US" sz="3200" dirty="0"/>
              <a:t>(Private): </a:t>
            </a:r>
            <a:r>
              <a:rPr lang="en-US" sz="3200" b="1" dirty="0"/>
              <a:t>“should be a call to arms to come and help in this last ditch effort to even the playing field with the other experiments!”</a:t>
            </a:r>
          </a:p>
          <a:p>
            <a:endParaRPr lang="en-US" dirty="0"/>
          </a:p>
        </p:txBody>
      </p:sp>
      <p:sp>
        <p:nvSpPr>
          <p:cNvPr id="6" name="Slide Number Placeholder 5">
            <a:extLst>
              <a:ext uri="{FF2B5EF4-FFF2-40B4-BE49-F238E27FC236}">
                <a16:creationId xmlns:a16="http://schemas.microsoft.com/office/drawing/2014/main" id="{E425C125-D0C1-5D51-259B-1EDF91842F09}"/>
              </a:ext>
            </a:extLst>
          </p:cNvPr>
          <p:cNvSpPr>
            <a:spLocks noGrp="1"/>
          </p:cNvSpPr>
          <p:nvPr>
            <p:ph type="sldNum" sz="quarter" idx="12"/>
          </p:nvPr>
        </p:nvSpPr>
        <p:spPr/>
        <p:txBody>
          <a:bodyPr/>
          <a:lstStyle/>
          <a:p>
            <a:fld id="{8BD6E449-3554-473B-BE25-5F5374CC872B}" type="slidenum">
              <a:rPr lang="en-US" smtClean="0"/>
              <a:pPr/>
              <a:t>34</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wipe(up)">
                                      <p:cBhvr>
                                        <p:cTn id="7" dur="2000"/>
                                        <p:tgtEl>
                                          <p:spTgt spid="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wipe(up)">
                                      <p:cBhvr>
                                        <p:cTn id="12" dur="20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CD02F9-1BFD-AEAD-9AF0-64A52C31B708}"/>
            </a:ext>
          </a:extLst>
        </p:cNvPr>
        <p:cNvGrpSpPr/>
        <p:nvPr/>
      </p:nvGrpSpPr>
      <p:grpSpPr>
        <a:xfrm>
          <a:off x="0" y="0"/>
          <a:ext cx="0" cy="0"/>
          <a:chOff x="0" y="0"/>
          <a:chExt cx="0" cy="0"/>
        </a:xfrm>
      </p:grpSpPr>
      <p:sp>
        <p:nvSpPr>
          <p:cNvPr id="1496066" name="Rectangle 2">
            <a:extLst>
              <a:ext uri="{FF2B5EF4-FFF2-40B4-BE49-F238E27FC236}">
                <a16:creationId xmlns:a16="http://schemas.microsoft.com/office/drawing/2014/main" id="{D86C509A-5820-099E-1232-FAF759E2F67D}"/>
              </a:ext>
            </a:extLst>
          </p:cNvPr>
          <p:cNvSpPr>
            <a:spLocks noGrp="1" noChangeArrowheads="1"/>
          </p:cNvSpPr>
          <p:nvPr>
            <p:ph type="title"/>
          </p:nvPr>
        </p:nvSpPr>
        <p:spPr>
          <a:xfrm>
            <a:off x="1883532" y="-1"/>
            <a:ext cx="10308468" cy="836577"/>
          </a:xfrm>
        </p:spPr>
        <p:txBody>
          <a:bodyPr/>
          <a:lstStyle/>
          <a:p>
            <a:pPr eaLnBrk="1" hangingPunct="1">
              <a:defRPr/>
            </a:pPr>
            <a:r>
              <a:rPr lang="en-US" sz="6000" dirty="0"/>
              <a:t> </a:t>
            </a:r>
            <a:r>
              <a:rPr lang="en-US" sz="5400" dirty="0"/>
              <a:t>2000 CERN Press Release</a:t>
            </a:r>
            <a:endParaRPr lang="en-US" sz="6000" dirty="0"/>
          </a:p>
        </p:txBody>
      </p:sp>
      <p:sp>
        <p:nvSpPr>
          <p:cNvPr id="117765" name="Rectangle 3">
            <a:extLst>
              <a:ext uri="{FF2B5EF4-FFF2-40B4-BE49-F238E27FC236}">
                <a16:creationId xmlns:a16="http://schemas.microsoft.com/office/drawing/2014/main" id="{2C687BF8-68C3-5D8C-81D2-765D44192115}"/>
              </a:ext>
            </a:extLst>
          </p:cNvPr>
          <p:cNvSpPr>
            <a:spLocks noGrp="1" noChangeArrowheads="1"/>
          </p:cNvSpPr>
          <p:nvPr>
            <p:ph type="body" idx="1"/>
          </p:nvPr>
        </p:nvSpPr>
        <p:spPr>
          <a:xfrm>
            <a:off x="407368" y="972490"/>
            <a:ext cx="7200800" cy="5790120"/>
          </a:xfrm>
        </p:spPr>
        <p:txBody>
          <a:bodyPr/>
          <a:lstStyle/>
          <a:p>
            <a:pPr eaLnBrk="1" hangingPunct="1"/>
            <a:r>
              <a:rPr lang="en-US" sz="2800" dirty="0">
                <a:latin typeface="Arial" charset="0"/>
                <a:cs typeface="Arial" charset="0"/>
              </a:rPr>
              <a:t>“Good” news </a:t>
            </a:r>
            <a:br>
              <a:rPr lang="en-US" sz="2800" dirty="0">
                <a:latin typeface="Arial" charset="0"/>
                <a:cs typeface="Arial" charset="0"/>
              </a:rPr>
            </a:br>
            <a:r>
              <a:rPr lang="en-US" sz="2800" dirty="0">
                <a:latin typeface="Arial" charset="0"/>
                <a:cs typeface="Arial" charset="0"/>
              </a:rPr>
              <a:t>(from the RHIC perspective):</a:t>
            </a:r>
            <a:br>
              <a:rPr lang="en-US" sz="2800" dirty="0">
                <a:latin typeface="Arial" charset="0"/>
                <a:cs typeface="Arial" charset="0"/>
              </a:rPr>
            </a:br>
            <a:r>
              <a:rPr lang="en-US" sz="2800" dirty="0">
                <a:latin typeface="Arial" charset="0"/>
                <a:cs typeface="Arial" charset="0"/>
              </a:rPr>
              <a:t>It did not directly claim discovery </a:t>
            </a:r>
            <a:br>
              <a:rPr lang="en-US" sz="2800" dirty="0">
                <a:latin typeface="Arial" charset="0"/>
                <a:cs typeface="Arial" charset="0"/>
              </a:rPr>
            </a:br>
            <a:r>
              <a:rPr lang="en-US" sz="2800" dirty="0">
                <a:latin typeface="Arial" charset="0"/>
                <a:cs typeface="Arial" charset="0"/>
              </a:rPr>
              <a:t>of the quark-gluon plasma.</a:t>
            </a:r>
          </a:p>
          <a:p>
            <a:pPr eaLnBrk="1" hangingPunct="1"/>
            <a:r>
              <a:rPr lang="en-US" sz="2800" dirty="0">
                <a:latin typeface="Arial" charset="0"/>
                <a:cs typeface="Arial" charset="0"/>
              </a:rPr>
              <a:t>Bad news:</a:t>
            </a:r>
          </a:p>
          <a:p>
            <a:pPr lvl="1" eaLnBrk="1" hangingPunct="1"/>
            <a:r>
              <a:rPr lang="en-US" sz="2400" dirty="0">
                <a:latin typeface="Arial" charset="0"/>
                <a:cs typeface="Arial" charset="0"/>
              </a:rPr>
              <a:t>Was not linked to publication of</a:t>
            </a:r>
            <a:br>
              <a:rPr lang="en-US" sz="2400" dirty="0">
                <a:latin typeface="Arial" charset="0"/>
                <a:cs typeface="Arial" charset="0"/>
              </a:rPr>
            </a:br>
            <a:r>
              <a:rPr lang="en-US" sz="2400" dirty="0">
                <a:latin typeface="Arial" charset="0"/>
                <a:cs typeface="Arial" charset="0"/>
              </a:rPr>
              <a:t> peer-reviewed findings. </a:t>
            </a:r>
          </a:p>
          <a:p>
            <a:pPr lvl="1" eaLnBrk="1" hangingPunct="1"/>
            <a:r>
              <a:rPr lang="en-US" sz="2400" dirty="0">
                <a:latin typeface="Arial" charset="0"/>
                <a:cs typeface="Arial" charset="0"/>
              </a:rPr>
              <a:t>Nonetheless stated</a:t>
            </a:r>
          </a:p>
          <a:p>
            <a:pPr lvl="2" eaLnBrk="1" hangingPunct="1"/>
            <a:r>
              <a:rPr lang="en-US" sz="2000" dirty="0">
                <a:latin typeface="Arial" charset="0"/>
                <a:cs typeface="Arial" charset="0"/>
              </a:rPr>
              <a:t>“</a:t>
            </a:r>
            <a:r>
              <a:rPr lang="en-US" sz="2400" dirty="0">
                <a:solidFill>
                  <a:srgbClr val="292929"/>
                </a:solidFill>
                <a:latin typeface="sourcesans-regular"/>
              </a:rPr>
              <a:t>the experiments on CERN's Heavy Ion </a:t>
            </a:r>
            <a:r>
              <a:rPr lang="en-US" sz="2400" dirty="0" err="1">
                <a:solidFill>
                  <a:srgbClr val="292929"/>
                </a:solidFill>
                <a:latin typeface="sourcesans-regular"/>
              </a:rPr>
              <a:t>programme</a:t>
            </a:r>
            <a:r>
              <a:rPr lang="en-US" sz="2400" dirty="0">
                <a:solidFill>
                  <a:srgbClr val="292929"/>
                </a:solidFill>
                <a:latin typeface="sourcesans-regular"/>
              </a:rPr>
              <a:t> presented compelling evidence for the existence of a new state of matter in which quarks, instead of being bound up into more complex particles such as protons and neutrons, </a:t>
            </a:r>
            <a:r>
              <a:rPr lang="en-US" sz="2400" dirty="0">
                <a:solidFill>
                  <a:srgbClr val="292929"/>
                </a:solidFill>
                <a:highlight>
                  <a:srgbClr val="FFFF00"/>
                </a:highlight>
                <a:latin typeface="sourcesans-regular"/>
              </a:rPr>
              <a:t>are liberated to roam freely</a:t>
            </a:r>
            <a:r>
              <a:rPr lang="en-US" sz="2400" dirty="0">
                <a:solidFill>
                  <a:srgbClr val="292929"/>
                </a:solidFill>
                <a:latin typeface="sourcesans-regular"/>
              </a:rPr>
              <a:t>.</a:t>
            </a:r>
            <a:r>
              <a:rPr lang="en-US" sz="2400" dirty="0">
                <a:latin typeface="Arial" charset="0"/>
                <a:cs typeface="Arial" charset="0"/>
              </a:rPr>
              <a:t>”</a:t>
            </a:r>
            <a:endParaRPr lang="en-US" sz="2000" dirty="0">
              <a:latin typeface="Arial" charset="0"/>
              <a:cs typeface="Arial" charset="0"/>
            </a:endParaRPr>
          </a:p>
          <a:p>
            <a:pPr eaLnBrk="1" hangingPunct="1"/>
            <a:endParaRPr lang="en-US" sz="4000" dirty="0">
              <a:latin typeface="Arial" charset="0"/>
              <a:cs typeface="Arial" charset="0"/>
            </a:endParaRPr>
          </a:p>
        </p:txBody>
      </p:sp>
      <p:sp>
        <p:nvSpPr>
          <p:cNvPr id="2" name="Slide Number Placeholder 1">
            <a:extLst>
              <a:ext uri="{FF2B5EF4-FFF2-40B4-BE49-F238E27FC236}">
                <a16:creationId xmlns:a16="http://schemas.microsoft.com/office/drawing/2014/main" id="{6820EE8F-82B4-B851-D7D4-96A71D0E0DC2}"/>
              </a:ext>
            </a:extLst>
          </p:cNvPr>
          <p:cNvSpPr>
            <a:spLocks noGrp="1"/>
          </p:cNvSpPr>
          <p:nvPr>
            <p:ph type="sldNum" sz="quarter" idx="12"/>
          </p:nvPr>
        </p:nvSpPr>
        <p:spPr/>
        <p:txBody>
          <a:bodyPr/>
          <a:lstStyle/>
          <a:p>
            <a:fld id="{A2D2CA8A-49B1-44D0-B863-6C6BFD9BB9EC}" type="slidenum">
              <a:rPr lang="en-US" smtClean="0"/>
              <a:pPr/>
              <a:t>35</a:t>
            </a:fld>
            <a:endParaRPr lang="en-US" dirty="0"/>
          </a:p>
        </p:txBody>
      </p:sp>
      <p:pic>
        <p:nvPicPr>
          <p:cNvPr id="4" name="Picture 3">
            <a:hlinkClick r:id="rId3"/>
            <a:extLst>
              <a:ext uri="{FF2B5EF4-FFF2-40B4-BE49-F238E27FC236}">
                <a16:creationId xmlns:a16="http://schemas.microsoft.com/office/drawing/2014/main" id="{2E7DDDD7-9DF1-3F45-0FF2-101893B3B6B0}"/>
              </a:ext>
            </a:extLst>
          </p:cNvPr>
          <p:cNvPicPr>
            <a:picLocks noChangeAspect="1"/>
          </p:cNvPicPr>
          <p:nvPr/>
        </p:nvPicPr>
        <p:blipFill>
          <a:blip r:embed="rId4"/>
          <a:stretch>
            <a:fillRect/>
          </a:stretch>
        </p:blipFill>
        <p:spPr>
          <a:xfrm>
            <a:off x="7752184" y="980729"/>
            <a:ext cx="4356484" cy="5790121"/>
          </a:xfrm>
          <a:prstGeom prst="rect">
            <a:avLst/>
          </a:prstGeom>
          <a:ln w="50800">
            <a:solidFill>
              <a:srgbClr val="FFC000"/>
            </a:solidFill>
          </a:ln>
        </p:spPr>
      </p:pic>
    </p:spTree>
    <p:extLst>
      <p:ext uri="{BB962C8B-B14F-4D97-AF65-F5344CB8AC3E}">
        <p14:creationId xmlns:p14="http://schemas.microsoft.com/office/powerpoint/2010/main" val="570037322"/>
      </p:ext>
    </p:extLst>
  </p:cSld>
  <p:clrMapOvr>
    <a:masterClrMapping/>
  </p:clrMapOvr>
  <p:transition spd="slow">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t>First RHIC Phase Transition</a:t>
            </a: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237570" name="Picture 2"/>
          <p:cNvPicPr>
            <a:picLocks noChangeAspect="1" noChangeArrowheads="1"/>
          </p:cNvPicPr>
          <p:nvPr/>
        </p:nvPicPr>
        <p:blipFill>
          <a:blip r:embed="rId2" cstate="print"/>
          <a:srcRect t="3125" r="3333" b="6250"/>
          <a:stretch>
            <a:fillRect/>
          </a:stretch>
        </p:blipFill>
        <p:spPr bwMode="auto">
          <a:xfrm>
            <a:off x="3795681" y="890505"/>
            <a:ext cx="4819716" cy="6024646"/>
          </a:xfrm>
          <a:prstGeom prst="rect">
            <a:avLst/>
          </a:prstGeom>
          <a:noFill/>
          <a:ln w="9525">
            <a:noFill/>
            <a:miter lim="800000"/>
            <a:headEnd/>
            <a:tailEnd/>
          </a:ln>
          <a:effectLst/>
        </p:spPr>
      </p:pic>
      <p:sp>
        <p:nvSpPr>
          <p:cNvPr id="7" name="Slide Number Placeholder 6">
            <a:extLst>
              <a:ext uri="{FF2B5EF4-FFF2-40B4-BE49-F238E27FC236}">
                <a16:creationId xmlns:a16="http://schemas.microsoft.com/office/drawing/2014/main" id="{6537F5DD-645D-F8AE-F587-48AA13D6A10B}"/>
              </a:ext>
            </a:extLst>
          </p:cNvPr>
          <p:cNvSpPr>
            <a:spLocks noGrp="1"/>
          </p:cNvSpPr>
          <p:nvPr>
            <p:ph type="sldNum" sz="quarter" idx="12"/>
          </p:nvPr>
        </p:nvSpPr>
        <p:spPr/>
        <p:txBody>
          <a:bodyPr/>
          <a:lstStyle/>
          <a:p>
            <a:fld id="{D9D99B19-88A3-4C89-A48B-2F1255D274E3}" type="slidenum">
              <a:rPr lang="en-US" smtClean="0"/>
              <a:pPr/>
              <a:t>36</a:t>
            </a:fld>
            <a:endParaRPr lang="en-US"/>
          </a:p>
        </p:txBody>
      </p:sp>
    </p:spTree>
  </p:cSld>
  <p:clrMapOvr>
    <a:masterClrMapping/>
  </p:clrMapOvr>
  <p:transition spd="slow">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t>First RHIC Phase Transition</a:t>
            </a: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r>
              <a:rPr lang="en-US" dirty="0"/>
              <a:t>1</a:t>
            </a:r>
          </a:p>
        </p:txBody>
      </p:sp>
      <p:pic>
        <p:nvPicPr>
          <p:cNvPr id="237570" name="Picture 2"/>
          <p:cNvPicPr>
            <a:picLocks noChangeAspect="1" noChangeArrowheads="1"/>
          </p:cNvPicPr>
          <p:nvPr/>
        </p:nvPicPr>
        <p:blipFill>
          <a:blip r:embed="rId2" cstate="print"/>
          <a:srcRect t="3125" r="3333" b="6250"/>
          <a:stretch>
            <a:fillRect/>
          </a:stretch>
        </p:blipFill>
        <p:spPr bwMode="auto">
          <a:xfrm>
            <a:off x="3795681" y="890505"/>
            <a:ext cx="4819716" cy="6024646"/>
          </a:xfrm>
          <a:prstGeom prst="rect">
            <a:avLst/>
          </a:prstGeom>
          <a:noFill/>
          <a:ln w="9525">
            <a:noFill/>
            <a:miter lim="800000"/>
            <a:headEnd/>
            <a:tailEnd/>
          </a:ln>
          <a:effectLst/>
        </p:spPr>
      </p:pic>
      <p:pic>
        <p:nvPicPr>
          <p:cNvPr id="8" name="Picture 2" descr="https://www.racf.bnl.gov/Facility/qm2001/images/qm2001.jpg"/>
          <p:cNvPicPr>
            <a:picLocks noChangeAspect="1" noChangeArrowheads="1"/>
          </p:cNvPicPr>
          <p:nvPr/>
        </p:nvPicPr>
        <p:blipFill>
          <a:blip r:embed="rId3" cstate="print"/>
          <a:srcRect/>
          <a:stretch>
            <a:fillRect/>
          </a:stretch>
        </p:blipFill>
        <p:spPr bwMode="auto">
          <a:xfrm>
            <a:off x="4343376" y="2443149"/>
            <a:ext cx="3653111" cy="2555910"/>
          </a:xfrm>
          <a:prstGeom prst="rect">
            <a:avLst/>
          </a:prstGeom>
          <a:noFill/>
        </p:spPr>
      </p:pic>
      <p:sp>
        <p:nvSpPr>
          <p:cNvPr id="9" name="Rectangle 8"/>
          <p:cNvSpPr/>
          <p:nvPr/>
        </p:nvSpPr>
        <p:spPr bwMode="auto">
          <a:xfrm>
            <a:off x="7538441" y="1174766"/>
            <a:ext cx="730260" cy="803286"/>
          </a:xfrm>
          <a:prstGeom prst="rect">
            <a:avLst/>
          </a:prstGeom>
          <a:solidFill>
            <a:srgbClr val="0000FF">
              <a:alpha val="29000"/>
            </a:srgbClr>
          </a:solidFill>
          <a:ln w="50800" cap="flat" cmpd="sng" algn="ctr">
            <a:noFill/>
            <a:prstDash val="solid"/>
            <a:round/>
            <a:headEnd type="none" w="med" len="med"/>
            <a:tailEnd type="stealth" w="med" len="lg"/>
          </a:ln>
          <a:effectLst/>
        </p:spPr>
        <p:txBody>
          <a:bodyPr vert="horz" wrap="square" lIns="92075" tIns="46038" rIns="92075" bIns="46038" numCol="1" rtlCol="0" anchor="t" anchorCtr="0" compatLnSpc="1">
            <a:prstTxWarp prst="textNoShape">
              <a:avLst/>
            </a:prstTxWarp>
          </a:bodyPr>
          <a:lstStyle/>
          <a:p>
            <a:pPr marL="342900" indent="-342900">
              <a:buNone/>
            </a:pPr>
            <a:r>
              <a:rPr lang="en-US" sz="6000" b="0" dirty="0">
                <a:solidFill>
                  <a:schemeClr val="accent5"/>
                </a:solidFill>
                <a:latin typeface="+mj-lt"/>
              </a:rPr>
              <a:t>1</a:t>
            </a:r>
          </a:p>
        </p:txBody>
      </p:sp>
      <p:sp>
        <p:nvSpPr>
          <p:cNvPr id="7" name="Slide Number Placeholder 6">
            <a:extLst>
              <a:ext uri="{FF2B5EF4-FFF2-40B4-BE49-F238E27FC236}">
                <a16:creationId xmlns:a16="http://schemas.microsoft.com/office/drawing/2014/main" id="{74C09484-ACCD-5BA6-5425-9B847600006E}"/>
              </a:ext>
            </a:extLst>
          </p:cNvPr>
          <p:cNvSpPr>
            <a:spLocks noGrp="1"/>
          </p:cNvSpPr>
          <p:nvPr>
            <p:ph type="sldNum" sz="quarter" idx="12"/>
          </p:nvPr>
        </p:nvSpPr>
        <p:spPr/>
        <p:txBody>
          <a:bodyPr/>
          <a:lstStyle/>
          <a:p>
            <a:fld id="{D9D99B19-88A3-4C89-A48B-2F1255D274E3}" type="slidenum">
              <a:rPr lang="en-US" smtClean="0"/>
              <a:pPr/>
              <a:t>37</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236546" name="Picture 2" descr="quark103.jpg (2000×1312)"/>
          <p:cNvPicPr>
            <a:picLocks noGrp="1" noChangeAspect="1" noChangeArrowheads="1"/>
          </p:cNvPicPr>
          <p:nvPr>
            <p:ph sz="half" idx="1"/>
          </p:nvPr>
        </p:nvPicPr>
        <p:blipFill>
          <a:blip r:embed="rId2" cstate="print"/>
          <a:srcRect/>
          <a:stretch>
            <a:fillRect/>
          </a:stretch>
        </p:blipFill>
        <p:spPr bwMode="auto">
          <a:xfrm>
            <a:off x="1524001" y="811376"/>
            <a:ext cx="9441026" cy="6193312"/>
          </a:xfrm>
          <a:prstGeom prst="rect">
            <a:avLst/>
          </a:prstGeom>
          <a:noFill/>
        </p:spPr>
      </p:pic>
      <p:sp>
        <p:nvSpPr>
          <p:cNvPr id="3" name="Slide Number Placeholder 2">
            <a:extLst>
              <a:ext uri="{FF2B5EF4-FFF2-40B4-BE49-F238E27FC236}">
                <a16:creationId xmlns:a16="http://schemas.microsoft.com/office/drawing/2014/main" id="{051FEFAB-3D21-3E59-AC8D-DEB5A1A33D7B}"/>
              </a:ext>
            </a:extLst>
          </p:cNvPr>
          <p:cNvSpPr>
            <a:spLocks noGrp="1"/>
          </p:cNvSpPr>
          <p:nvPr>
            <p:ph type="sldNum" sz="quarter" idx="12"/>
          </p:nvPr>
        </p:nvSpPr>
        <p:spPr/>
        <p:txBody>
          <a:bodyPr/>
          <a:lstStyle/>
          <a:p>
            <a:fld id="{D9D99B19-88A3-4C89-A48B-2F1255D274E3}" type="slidenum">
              <a:rPr lang="en-US" smtClean="0"/>
              <a:pPr/>
              <a:t>38</a:t>
            </a:fld>
            <a:endParaRPr lang="en-US"/>
          </a:p>
        </p:txBody>
      </p:sp>
    </p:spTree>
  </p:cSld>
  <p:clrMapOvr>
    <a:masterClrMapping/>
  </p:clrMapOvr>
  <p:transition spd="slow">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536" y="36140"/>
            <a:ext cx="10272464" cy="836577"/>
          </a:xfrm>
        </p:spPr>
        <p:txBody>
          <a:bodyPr/>
          <a:lstStyle/>
          <a:p>
            <a:r>
              <a:rPr lang="en-US" sz="5400" dirty="0"/>
              <a:t>PHENIX Data Debut at QM01</a:t>
            </a: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296962" name="Picture 2"/>
          <p:cNvPicPr>
            <a:picLocks noChangeAspect="1" noChangeArrowheads="1"/>
          </p:cNvPicPr>
          <p:nvPr/>
        </p:nvPicPr>
        <p:blipFill>
          <a:blip r:embed="rId2" cstate="print"/>
          <a:srcRect l="27317" t="22857" r="22669" b="15411"/>
          <a:stretch>
            <a:fillRect/>
          </a:stretch>
        </p:blipFill>
        <p:spPr bwMode="auto">
          <a:xfrm>
            <a:off x="2356873" y="909604"/>
            <a:ext cx="8011148" cy="5948397"/>
          </a:xfrm>
          <a:prstGeom prst="rect">
            <a:avLst/>
          </a:prstGeom>
          <a:noFill/>
          <a:ln w="9525">
            <a:noFill/>
            <a:miter lim="800000"/>
            <a:headEnd/>
            <a:tailEnd/>
          </a:ln>
        </p:spPr>
      </p:pic>
      <p:sp>
        <p:nvSpPr>
          <p:cNvPr id="7" name="Slide Number Placeholder 6">
            <a:extLst>
              <a:ext uri="{FF2B5EF4-FFF2-40B4-BE49-F238E27FC236}">
                <a16:creationId xmlns:a16="http://schemas.microsoft.com/office/drawing/2014/main" id="{284609A9-9B04-B73F-A26A-9B97744F41D5}"/>
              </a:ext>
            </a:extLst>
          </p:cNvPr>
          <p:cNvSpPr>
            <a:spLocks noGrp="1"/>
          </p:cNvSpPr>
          <p:nvPr>
            <p:ph type="sldNum" sz="quarter" idx="12"/>
          </p:nvPr>
        </p:nvSpPr>
        <p:spPr/>
        <p:txBody>
          <a:bodyPr/>
          <a:lstStyle/>
          <a:p>
            <a:fld id="{D9D99B19-88A3-4C89-A48B-2F1255D274E3}" type="slidenum">
              <a:rPr lang="en-US" smtClean="0"/>
              <a:pPr/>
              <a:t>39</a:t>
            </a:fld>
            <a:endParaRPr lang="en-US"/>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379CFA-7C4E-5D72-CA32-DA268F71CF16}"/>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7BB3886-F095-AB00-61D6-E482368805AD}"/>
              </a:ext>
            </a:extLst>
          </p:cNvPr>
          <p:cNvSpPr>
            <a:spLocks noGrp="1"/>
          </p:cNvSpPr>
          <p:nvPr>
            <p:ph type="title"/>
          </p:nvPr>
        </p:nvSpPr>
        <p:spPr/>
        <p:txBody>
          <a:bodyPr/>
          <a:lstStyle/>
          <a:p>
            <a:r>
              <a:rPr lang="en-US" sz="6000" dirty="0"/>
              <a:t>In the beginning …</a:t>
            </a:r>
          </a:p>
        </p:txBody>
      </p:sp>
      <p:sp>
        <p:nvSpPr>
          <p:cNvPr id="8" name="Content Placeholder 7">
            <a:extLst>
              <a:ext uri="{FF2B5EF4-FFF2-40B4-BE49-F238E27FC236}">
                <a16:creationId xmlns:a16="http://schemas.microsoft.com/office/drawing/2014/main" id="{2A62DB4F-3E40-ABBF-ADDE-36BCD999D087}"/>
              </a:ext>
            </a:extLst>
          </p:cNvPr>
          <p:cNvSpPr>
            <a:spLocks noGrp="1"/>
          </p:cNvSpPr>
          <p:nvPr>
            <p:ph idx="1"/>
          </p:nvPr>
        </p:nvSpPr>
        <p:spPr>
          <a:xfrm>
            <a:off x="6652" y="1016732"/>
            <a:ext cx="7727596" cy="5549976"/>
          </a:xfrm>
        </p:spPr>
        <p:txBody>
          <a:bodyPr/>
          <a:lstStyle/>
          <a:p>
            <a:r>
              <a:rPr lang="en-US" sz="4000" dirty="0"/>
              <a:t>1990: Workshop over July 4</a:t>
            </a:r>
            <a:r>
              <a:rPr lang="en-US" sz="4000" baseline="30000" dirty="0"/>
              <a:t>th</a:t>
            </a:r>
            <a:r>
              <a:rPr lang="en-US" sz="4000" dirty="0"/>
              <a:t> holiday at BNL</a:t>
            </a:r>
          </a:p>
          <a:p>
            <a:endParaRPr lang="en-US" sz="4000" dirty="0"/>
          </a:p>
          <a:p>
            <a:r>
              <a:rPr lang="en-US" sz="4000" dirty="0"/>
              <a:t>Converged (?) to 7 working groups on various detector proposals</a:t>
            </a:r>
          </a:p>
        </p:txBody>
      </p:sp>
      <p:pic>
        <p:nvPicPr>
          <p:cNvPr id="226306" name="Picture 2" descr="C:\Documents and Settings\Bill\My Documents\My Pictures\2010-03 (Mar)\RHICBulletinPage1.jpg">
            <a:extLst>
              <a:ext uri="{FF2B5EF4-FFF2-40B4-BE49-F238E27FC236}">
                <a16:creationId xmlns:a16="http://schemas.microsoft.com/office/drawing/2014/main" id="{5F5BD7D3-E99C-BA5A-D6FF-53A0269379C3}"/>
              </a:ext>
            </a:extLst>
          </p:cNvPr>
          <p:cNvPicPr>
            <a:picLocks noChangeAspect="1" noChangeArrowheads="1"/>
          </p:cNvPicPr>
          <p:nvPr/>
        </p:nvPicPr>
        <p:blipFill>
          <a:blip r:embed="rId2" cstate="print"/>
          <a:srcRect/>
          <a:stretch>
            <a:fillRect/>
          </a:stretch>
        </p:blipFill>
        <p:spPr bwMode="auto">
          <a:xfrm>
            <a:off x="7734248" y="924606"/>
            <a:ext cx="4410424" cy="5933395"/>
          </a:xfrm>
          <a:prstGeom prst="rect">
            <a:avLst/>
          </a:prstGeom>
          <a:noFill/>
        </p:spPr>
      </p:pic>
      <p:sp>
        <p:nvSpPr>
          <p:cNvPr id="2" name="Slide Number Placeholder 1">
            <a:extLst>
              <a:ext uri="{FF2B5EF4-FFF2-40B4-BE49-F238E27FC236}">
                <a16:creationId xmlns:a16="http://schemas.microsoft.com/office/drawing/2014/main" id="{93CA1DCB-3F56-A335-541E-04145B9ED1AF}"/>
              </a:ext>
            </a:extLst>
          </p:cNvPr>
          <p:cNvSpPr>
            <a:spLocks noGrp="1"/>
          </p:cNvSpPr>
          <p:nvPr>
            <p:ph type="sldNum" sz="quarter" idx="12"/>
          </p:nvPr>
        </p:nvSpPr>
        <p:spPr/>
        <p:txBody>
          <a:bodyPr/>
          <a:lstStyle/>
          <a:p>
            <a:fld id="{8BD6E449-3554-473B-BE25-5F5374CC872B}" type="slidenum">
              <a:rPr lang="en-US" smtClean="0"/>
              <a:pPr/>
              <a:t>4</a:t>
            </a:fld>
            <a:endParaRPr lang="en-US"/>
          </a:p>
        </p:txBody>
      </p:sp>
      <p:sp>
        <p:nvSpPr>
          <p:cNvPr id="3" name="Rectangle 2">
            <a:extLst>
              <a:ext uri="{FF2B5EF4-FFF2-40B4-BE49-F238E27FC236}">
                <a16:creationId xmlns:a16="http://schemas.microsoft.com/office/drawing/2014/main" id="{6B373263-E9D3-94E4-C099-AD399BE8794F}"/>
              </a:ext>
            </a:extLst>
          </p:cNvPr>
          <p:cNvSpPr/>
          <p:nvPr/>
        </p:nvSpPr>
        <p:spPr bwMode="auto">
          <a:xfrm>
            <a:off x="7898610" y="4633929"/>
            <a:ext cx="2409858" cy="1752624"/>
          </a:xfrm>
          <a:prstGeom prst="rect">
            <a:avLst/>
          </a:prstGeom>
          <a:noFill/>
          <a:ln w="50800" cap="flat" cmpd="sng" algn="ctr">
            <a:solidFill>
              <a:srgbClr val="0000FF"/>
            </a:solidFill>
            <a:prstDash val="solid"/>
            <a:round/>
            <a:headEnd type="none" w="med" len="med"/>
            <a:tailEnd type="stealth" w="med" len="lg"/>
          </a:ln>
          <a:effectLst/>
        </p:spPr>
        <p:txBody>
          <a:bodyPr vert="horz" wrap="square" lIns="92075" tIns="46038" rIns="92075" bIns="46038" numCol="1" rtlCol="0" anchor="t" anchorCtr="0" compatLnSpc="1">
            <a:prstTxWarp prst="textNoShape">
              <a:avLst/>
            </a:prstTxWarp>
          </a:bodyPr>
          <a:lstStyle/>
          <a:p>
            <a:pPr marL="342900" indent="-342900"/>
            <a:endParaRPr lang="en-US"/>
          </a:p>
        </p:txBody>
      </p:sp>
      <p:pic>
        <p:nvPicPr>
          <p:cNvPr id="4" name="Picture 2" descr="C:\Documents and Settings\Bill\My Documents\My Pictures\2010-03 (Mar)\RHICBulletinPage1.jpg">
            <a:extLst>
              <a:ext uri="{FF2B5EF4-FFF2-40B4-BE49-F238E27FC236}">
                <a16:creationId xmlns:a16="http://schemas.microsoft.com/office/drawing/2014/main" id="{10600181-DA41-BE43-C474-D2BEAF7A9ADB}"/>
              </a:ext>
            </a:extLst>
          </p:cNvPr>
          <p:cNvPicPr>
            <a:picLocks noChangeAspect="1" noChangeArrowheads="1"/>
          </p:cNvPicPr>
          <p:nvPr/>
        </p:nvPicPr>
        <p:blipFill>
          <a:blip r:embed="rId2" cstate="print"/>
          <a:srcRect l="4139" t="63131" r="42876" b="7946"/>
          <a:stretch>
            <a:fillRect/>
          </a:stretch>
        </p:blipFill>
        <p:spPr bwMode="auto">
          <a:xfrm>
            <a:off x="6652" y="862112"/>
            <a:ext cx="8249712" cy="6058382"/>
          </a:xfrm>
          <a:prstGeom prst="rect">
            <a:avLst/>
          </a:prstGeom>
          <a:noFill/>
        </p:spPr>
      </p:pic>
    </p:spTree>
    <p:extLst>
      <p:ext uri="{BB962C8B-B14F-4D97-AF65-F5344CB8AC3E}">
        <p14:creationId xmlns:p14="http://schemas.microsoft.com/office/powerpoint/2010/main" val="105314764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fltVal val="0"/>
                                          </p:val>
                                        </p:tav>
                                        <p:tav tm="100000">
                                          <p:val>
                                            <p:strVal val="#ppt_w"/>
                                          </p:val>
                                        </p:tav>
                                      </p:tavLst>
                                    </p:anim>
                                    <p:anim calcmode="lin" valueType="num">
                                      <p:cBhvr>
                                        <p:cTn id="8" dur="2000" fill="hold"/>
                                        <p:tgtEl>
                                          <p:spTgt spid="3"/>
                                        </p:tgtEl>
                                        <p:attrNameLst>
                                          <p:attrName>ppt_h</p:attrName>
                                        </p:attrNameLst>
                                      </p:cBhvr>
                                      <p:tavLst>
                                        <p:tav tm="0">
                                          <p:val>
                                            <p:fltVal val="0"/>
                                          </p:val>
                                        </p:tav>
                                        <p:tav tm="100000">
                                          <p:val>
                                            <p:strVal val="#ppt_h"/>
                                          </p:val>
                                        </p:tav>
                                      </p:tavLst>
                                    </p:anim>
                                    <p:animEffect transition="in" filter="fade">
                                      <p:cBhvr>
                                        <p:cTn id="9" dur="2000"/>
                                        <p:tgtEl>
                                          <p:spTgt spid="3"/>
                                        </p:tgtEl>
                                      </p:cBhvr>
                                    </p:animEffect>
                                  </p:childTnLst>
                                </p:cTn>
                              </p:par>
                            </p:childTnLst>
                          </p:cTn>
                        </p:par>
                        <p:par>
                          <p:cTn id="10" fill="hold">
                            <p:stCondLst>
                              <p:cond delay="2000"/>
                            </p:stCondLst>
                            <p:childTnLst>
                              <p:par>
                                <p:cTn id="11" presetID="53"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2000" fill="hold"/>
                                        <p:tgtEl>
                                          <p:spTgt spid="4"/>
                                        </p:tgtEl>
                                        <p:attrNameLst>
                                          <p:attrName>ppt_w</p:attrName>
                                        </p:attrNameLst>
                                      </p:cBhvr>
                                      <p:tavLst>
                                        <p:tav tm="0">
                                          <p:val>
                                            <p:fltVal val="0"/>
                                          </p:val>
                                        </p:tav>
                                        <p:tav tm="100000">
                                          <p:val>
                                            <p:strVal val="#ppt_w"/>
                                          </p:val>
                                        </p:tav>
                                      </p:tavLst>
                                    </p:anim>
                                    <p:anim calcmode="lin" valueType="num">
                                      <p:cBhvr>
                                        <p:cTn id="14" dur="2000" fill="hold"/>
                                        <p:tgtEl>
                                          <p:spTgt spid="4"/>
                                        </p:tgtEl>
                                        <p:attrNameLst>
                                          <p:attrName>ppt_h</p:attrName>
                                        </p:attrNameLst>
                                      </p:cBhvr>
                                      <p:tavLst>
                                        <p:tav tm="0">
                                          <p:val>
                                            <p:fltVal val="0"/>
                                          </p:val>
                                        </p:tav>
                                        <p:tav tm="100000">
                                          <p:val>
                                            <p:strVal val="#ppt_h"/>
                                          </p:val>
                                        </p:tav>
                                      </p:tavLst>
                                    </p:anim>
                                    <p:animEffect transition="in" filter="fade">
                                      <p:cBhvr>
                                        <p:cTn id="15" dur="2000"/>
                                        <p:tgtEl>
                                          <p:spTgt spid="4"/>
                                        </p:tgtEl>
                                      </p:cBhvr>
                                    </p:animEffect>
                                  </p:childTnLst>
                                </p:cTn>
                              </p:par>
                              <p:par>
                                <p:cTn id="16" presetID="0" presetClass="path" presetSubtype="0" accel="50000" decel="50000" fill="hold" nodeType="withEffect">
                                  <p:stCondLst>
                                    <p:cond delay="0"/>
                                  </p:stCondLst>
                                  <p:childTnLst>
                                    <p:animMotion origin="layout" path="M 0.10018 0.32477 L -1.66667E-6 2.59259E-6 " pathEditMode="relative" rAng="0" ptsTypes="AA">
                                      <p:cBhvr>
                                        <p:cTn id="17" dur="2000" fill="hold"/>
                                        <p:tgtEl>
                                          <p:spTgt spid="4"/>
                                        </p:tgtEl>
                                        <p:attrNameLst>
                                          <p:attrName>ppt_x</p:attrName>
                                          <p:attrName>ppt_y</p:attrName>
                                        </p:attrNameLst>
                                      </p:cBhvr>
                                      <p:rCtr x="-5000" y="-162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3532" y="-1"/>
            <a:ext cx="10308467" cy="836577"/>
          </a:xfrm>
        </p:spPr>
        <p:txBody>
          <a:bodyPr/>
          <a:lstStyle/>
          <a:p>
            <a:r>
              <a:rPr lang="en-US" sz="4800" dirty="0"/>
              <a:t>QM01: 1</a:t>
            </a:r>
            <a:r>
              <a:rPr lang="en-US" sz="4800" baseline="30000" dirty="0"/>
              <a:t>st</a:t>
            </a:r>
            <a:r>
              <a:rPr lang="en-US" sz="4800" dirty="0"/>
              <a:t> Jet Quenching Result</a:t>
            </a: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286722" name="Picture 2"/>
          <p:cNvPicPr>
            <a:picLocks noChangeAspect="1" noChangeArrowheads="1"/>
          </p:cNvPicPr>
          <p:nvPr/>
        </p:nvPicPr>
        <p:blipFill>
          <a:blip r:embed="rId2" cstate="print"/>
          <a:srcRect l="27318" t="22857" r="22369" b="14415"/>
          <a:stretch>
            <a:fillRect/>
          </a:stretch>
        </p:blipFill>
        <p:spPr bwMode="auto">
          <a:xfrm>
            <a:off x="2363799" y="909604"/>
            <a:ext cx="7931196" cy="5948397"/>
          </a:xfrm>
          <a:prstGeom prst="rect">
            <a:avLst/>
          </a:prstGeom>
          <a:noFill/>
          <a:ln w="9525">
            <a:noFill/>
            <a:miter lim="800000"/>
            <a:headEnd/>
            <a:tailEnd/>
          </a:ln>
        </p:spPr>
      </p:pic>
      <p:sp>
        <p:nvSpPr>
          <p:cNvPr id="7" name="Slide Number Placeholder 6">
            <a:extLst>
              <a:ext uri="{FF2B5EF4-FFF2-40B4-BE49-F238E27FC236}">
                <a16:creationId xmlns:a16="http://schemas.microsoft.com/office/drawing/2014/main" id="{51987D62-4378-4180-7153-73B013CF5DA5}"/>
              </a:ext>
            </a:extLst>
          </p:cNvPr>
          <p:cNvSpPr>
            <a:spLocks noGrp="1"/>
          </p:cNvSpPr>
          <p:nvPr>
            <p:ph type="sldNum" sz="quarter" idx="12"/>
          </p:nvPr>
        </p:nvSpPr>
        <p:spPr/>
        <p:txBody>
          <a:bodyPr/>
          <a:lstStyle/>
          <a:p>
            <a:fld id="{D9D99B19-88A3-4C89-A48B-2F1255D274E3}" type="slidenum">
              <a:rPr lang="en-US" smtClean="0"/>
              <a:pPr/>
              <a:t>40</a:t>
            </a:fld>
            <a:endParaRPr lang="en-US"/>
          </a:p>
        </p:txBody>
      </p:sp>
    </p:spTree>
  </p:cSld>
  <p:clrMapOvr>
    <a:masterClrMapping/>
  </p:clrMapOvr>
  <p:transition spd="slow">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5520" y="0"/>
            <a:ext cx="10417157" cy="836577"/>
          </a:xfrm>
        </p:spPr>
        <p:txBody>
          <a:bodyPr/>
          <a:lstStyle/>
          <a:p>
            <a:r>
              <a:rPr lang="en-US" sz="5400" dirty="0"/>
              <a:t>First Jet Quenching Paper</a:t>
            </a:r>
          </a:p>
        </p:txBody>
      </p:sp>
      <p:sp>
        <p:nvSpPr>
          <p:cNvPr id="7" name="Content Placeholder 6"/>
          <p:cNvSpPr>
            <a:spLocks noGrp="1"/>
          </p:cNvSpPr>
          <p:nvPr>
            <p:ph idx="1"/>
          </p:nvPr>
        </p:nvSpPr>
        <p:spPr>
          <a:xfrm>
            <a:off x="1933518" y="1019142"/>
            <a:ext cx="4673664" cy="5549976"/>
          </a:xfrm>
        </p:spPr>
        <p:txBody>
          <a:bodyPr/>
          <a:lstStyle/>
          <a:p>
            <a:r>
              <a:rPr lang="en-US" sz="2800" b="1" dirty="0"/>
              <a:t>Suppression of hadrons with large transverse momentum in central </a:t>
            </a:r>
            <a:r>
              <a:rPr lang="en-US" sz="2800" b="1" dirty="0" err="1"/>
              <a:t>Au+Au</a:t>
            </a:r>
            <a:r>
              <a:rPr lang="en-US" sz="2800" b="1" dirty="0"/>
              <a:t> collisions at s(NN)**(1/2) = 130-GeV.</a:t>
            </a:r>
            <a:br>
              <a:rPr lang="en-US" sz="2800" dirty="0"/>
            </a:br>
            <a:r>
              <a:rPr lang="en-US" sz="2800" dirty="0"/>
              <a:t> (</a:t>
            </a:r>
            <a:r>
              <a:rPr lang="en-US" sz="2800" dirty="0">
                <a:hlinkClick r:id="rId2" action="ppaction://hlinkfile"/>
              </a:rPr>
              <a:t>K. </a:t>
            </a:r>
            <a:r>
              <a:rPr lang="en-US" sz="2800" dirty="0" err="1">
                <a:hlinkClick r:id="rId2" action="ppaction://hlinkfile"/>
              </a:rPr>
              <a:t>Adcox</a:t>
            </a:r>
            <a:r>
              <a:rPr lang="en-US" sz="2800" i="1" dirty="0">
                <a:hlinkClick r:id="rId2" action="ppaction://hlinkfile"/>
              </a:rPr>
              <a:t> et al.</a:t>
            </a:r>
            <a:r>
              <a:rPr lang="en-US" sz="2800" dirty="0"/>
              <a:t>). </a:t>
            </a:r>
            <a:br>
              <a:rPr lang="en-US" sz="2800" dirty="0"/>
            </a:br>
            <a:r>
              <a:rPr lang="en-US" sz="2800" dirty="0"/>
              <a:t>Sep 2001. 6pp. </a:t>
            </a:r>
            <a:br>
              <a:rPr lang="en-US" sz="2800" dirty="0"/>
            </a:br>
            <a:r>
              <a:rPr lang="en-US" sz="2800" b="1" dirty="0"/>
              <a:t>Phys.Rev.Lett.88:022301,2002</a:t>
            </a:r>
            <a:r>
              <a:rPr lang="en-US" sz="2800" dirty="0"/>
              <a:t>. </a:t>
            </a:r>
            <a:br>
              <a:rPr lang="en-US" sz="2800" dirty="0"/>
            </a:br>
            <a:r>
              <a:rPr lang="en-US" sz="2800" dirty="0"/>
              <a:t>e-Print: </a:t>
            </a:r>
            <a:r>
              <a:rPr lang="en-US" sz="2800" b="1" dirty="0">
                <a:hlinkClick r:id="rId3"/>
              </a:rPr>
              <a:t>nucl-ex/0109003</a:t>
            </a:r>
            <a:endParaRPr lang="en-US" sz="2800" b="1" dirty="0"/>
          </a:p>
          <a:p>
            <a:endParaRPr lang="en-US" sz="2800" b="1" dirty="0"/>
          </a:p>
          <a:p>
            <a:r>
              <a:rPr lang="en-US" sz="2800" b="1" dirty="0"/>
              <a:t>1282 citations</a:t>
            </a:r>
            <a:endParaRPr lang="en-US" sz="2800" dirty="0"/>
          </a:p>
        </p:txBody>
      </p:sp>
      <p:pic>
        <p:nvPicPr>
          <p:cNvPr id="287746" name="Picture 2"/>
          <p:cNvPicPr>
            <a:picLocks noChangeAspect="1" noChangeArrowheads="1"/>
          </p:cNvPicPr>
          <p:nvPr/>
        </p:nvPicPr>
        <p:blipFill>
          <a:blip r:embed="rId4" cstate="print"/>
          <a:srcRect/>
          <a:stretch>
            <a:fillRect/>
          </a:stretch>
        </p:blipFill>
        <p:spPr bwMode="auto">
          <a:xfrm>
            <a:off x="6524634" y="1566837"/>
            <a:ext cx="4143366" cy="3682992"/>
          </a:xfrm>
          <a:prstGeom prst="rect">
            <a:avLst/>
          </a:prstGeom>
          <a:noFill/>
          <a:ln w="9525">
            <a:noFill/>
            <a:miter lim="800000"/>
            <a:headEnd/>
            <a:tailEnd/>
          </a:ln>
        </p:spPr>
      </p:pic>
      <p:sp>
        <p:nvSpPr>
          <p:cNvPr id="3" name="Slide Number Placeholder 2">
            <a:extLst>
              <a:ext uri="{FF2B5EF4-FFF2-40B4-BE49-F238E27FC236}">
                <a16:creationId xmlns:a16="http://schemas.microsoft.com/office/drawing/2014/main" id="{4368E919-52CC-5A92-5F6D-9BC68E099AE4}"/>
              </a:ext>
            </a:extLst>
          </p:cNvPr>
          <p:cNvSpPr>
            <a:spLocks noGrp="1"/>
          </p:cNvSpPr>
          <p:nvPr>
            <p:ph type="sldNum" sz="quarter" idx="12"/>
          </p:nvPr>
        </p:nvSpPr>
        <p:spPr/>
        <p:txBody>
          <a:bodyPr/>
          <a:lstStyle/>
          <a:p>
            <a:fld id="{8BD6E449-3554-473B-BE25-5F5374CC872B}" type="slidenum">
              <a:rPr lang="en-US" smtClean="0"/>
              <a:pPr/>
              <a:t>41</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wipe(left)">
                                      <p:cBhvr>
                                        <p:cTn id="7"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1524" y="0"/>
            <a:ext cx="10338143" cy="836577"/>
          </a:xfrm>
        </p:spPr>
        <p:txBody>
          <a:bodyPr/>
          <a:lstStyle/>
          <a:p>
            <a:r>
              <a:rPr lang="en-US" sz="6000" dirty="0"/>
              <a:t>John at QM01</a:t>
            </a:r>
          </a:p>
        </p:txBody>
      </p:sp>
      <p:sp>
        <p:nvSpPr>
          <p:cNvPr id="4" name="Content Placeholder 3"/>
          <p:cNvSpPr>
            <a:spLocks noGrp="1"/>
          </p:cNvSpPr>
          <p:nvPr>
            <p:ph sz="half" idx="2"/>
          </p:nvPr>
        </p:nvSpPr>
        <p:spPr/>
        <p:txBody>
          <a:bodyPr/>
          <a:lstStyle/>
          <a:p>
            <a:endParaRPr lang="en-US"/>
          </a:p>
        </p:txBody>
      </p:sp>
      <p:pic>
        <p:nvPicPr>
          <p:cNvPr id="234498" name="Picture 2" descr="https://www.racf.bnl.gov/Facility/qm2001/photos/monday_pm/quark079.jpg"/>
          <p:cNvPicPr>
            <a:picLocks noChangeAspect="1" noChangeArrowheads="1"/>
          </p:cNvPicPr>
          <p:nvPr/>
        </p:nvPicPr>
        <p:blipFill>
          <a:blip r:embed="rId2" cstate="print"/>
          <a:srcRect/>
          <a:stretch>
            <a:fillRect/>
          </a:stretch>
        </p:blipFill>
        <p:spPr bwMode="auto">
          <a:xfrm>
            <a:off x="1524001" y="909604"/>
            <a:ext cx="9223251" cy="6050453"/>
          </a:xfrm>
          <a:prstGeom prst="rect">
            <a:avLst/>
          </a:prstGeom>
          <a:noFill/>
        </p:spPr>
      </p:pic>
      <p:sp>
        <p:nvSpPr>
          <p:cNvPr id="7" name="Slide Number Placeholder 6">
            <a:extLst>
              <a:ext uri="{FF2B5EF4-FFF2-40B4-BE49-F238E27FC236}">
                <a16:creationId xmlns:a16="http://schemas.microsoft.com/office/drawing/2014/main" id="{16EBD025-F61A-3C26-90B8-28737A4F4FAF}"/>
              </a:ext>
            </a:extLst>
          </p:cNvPr>
          <p:cNvSpPr>
            <a:spLocks noGrp="1"/>
          </p:cNvSpPr>
          <p:nvPr>
            <p:ph type="sldNum" sz="quarter" idx="12"/>
          </p:nvPr>
        </p:nvSpPr>
        <p:spPr/>
        <p:txBody>
          <a:bodyPr/>
          <a:lstStyle/>
          <a:p>
            <a:fld id="{D9D99B19-88A3-4C89-A48B-2F1255D274E3}" type="slidenum">
              <a:rPr lang="en-US" smtClean="0"/>
              <a:pPr/>
              <a:t>42</a:t>
            </a:fld>
            <a:endParaRPr lang="en-US"/>
          </a:p>
        </p:txBody>
      </p:sp>
    </p:spTree>
  </p:cSld>
  <p:clrMapOvr>
    <a:masterClrMapping/>
  </p:clrMapOvr>
  <p:transition spd="slow">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535" y="-1"/>
            <a:ext cx="10218367" cy="836577"/>
          </a:xfrm>
        </p:spPr>
        <p:txBody>
          <a:bodyPr/>
          <a:lstStyle/>
          <a:p>
            <a:pPr>
              <a:tabLst>
                <a:tab pos="1612900" algn="l"/>
              </a:tabLst>
            </a:pPr>
            <a:r>
              <a:rPr lang="en-US" dirty="0"/>
              <a:t>QM01: STAR Results on Quenching</a:t>
            </a:r>
          </a:p>
        </p:txBody>
      </p:sp>
      <p:sp>
        <p:nvSpPr>
          <p:cNvPr id="4" name="Content Placeholder 3"/>
          <p:cNvSpPr>
            <a:spLocks noGrp="1"/>
          </p:cNvSpPr>
          <p:nvPr>
            <p:ph sz="half" idx="2"/>
          </p:nvPr>
        </p:nvSpPr>
        <p:spPr/>
        <p:txBody>
          <a:bodyPr/>
          <a:lstStyle/>
          <a:p>
            <a:endParaRPr lang="en-US"/>
          </a:p>
        </p:txBody>
      </p:sp>
      <p:pic>
        <p:nvPicPr>
          <p:cNvPr id="291842" name="Picture 2"/>
          <p:cNvPicPr>
            <a:picLocks noChangeAspect="1" noChangeArrowheads="1"/>
          </p:cNvPicPr>
          <p:nvPr/>
        </p:nvPicPr>
        <p:blipFill>
          <a:blip r:embed="rId2" cstate="print"/>
          <a:srcRect/>
          <a:stretch>
            <a:fillRect/>
          </a:stretch>
        </p:blipFill>
        <p:spPr bwMode="auto">
          <a:xfrm>
            <a:off x="2370364" y="944724"/>
            <a:ext cx="7596015" cy="5875371"/>
          </a:xfrm>
          <a:prstGeom prst="rect">
            <a:avLst/>
          </a:prstGeom>
          <a:noFill/>
          <a:ln w="9525">
            <a:noFill/>
            <a:miter lim="800000"/>
            <a:headEnd/>
            <a:tailEnd/>
          </a:ln>
        </p:spPr>
      </p:pic>
      <p:sp>
        <p:nvSpPr>
          <p:cNvPr id="7" name="Slide Number Placeholder 6">
            <a:extLst>
              <a:ext uri="{FF2B5EF4-FFF2-40B4-BE49-F238E27FC236}">
                <a16:creationId xmlns:a16="http://schemas.microsoft.com/office/drawing/2014/main" id="{61669B20-61C2-E5DB-0215-7D4A9ABB952D}"/>
              </a:ext>
            </a:extLst>
          </p:cNvPr>
          <p:cNvSpPr>
            <a:spLocks noGrp="1"/>
          </p:cNvSpPr>
          <p:nvPr>
            <p:ph type="sldNum" sz="quarter" idx="12"/>
          </p:nvPr>
        </p:nvSpPr>
        <p:spPr/>
        <p:txBody>
          <a:bodyPr/>
          <a:lstStyle/>
          <a:p>
            <a:fld id="{D9D99B19-88A3-4C89-A48B-2F1255D274E3}" type="slidenum">
              <a:rPr lang="en-US" smtClean="0"/>
              <a:pPr/>
              <a:t>43</a:t>
            </a:fld>
            <a:endParaRPr lang="en-US"/>
          </a:p>
        </p:txBody>
      </p:sp>
    </p:spTree>
  </p:cSld>
  <p:clrMapOvr>
    <a:masterClrMapping/>
  </p:clrMapOvr>
  <p:transition spd="slow">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536" y="-1"/>
            <a:ext cx="10272464" cy="836577"/>
          </a:xfrm>
        </p:spPr>
        <p:txBody>
          <a:bodyPr/>
          <a:lstStyle/>
          <a:p>
            <a:r>
              <a:rPr lang="en-US" sz="4800" dirty="0"/>
              <a:t>QM01: First Elliptic Flow Results</a:t>
            </a:r>
          </a:p>
        </p:txBody>
      </p:sp>
      <p:pic>
        <p:nvPicPr>
          <p:cNvPr id="289794" name="Picture 2"/>
          <p:cNvPicPr>
            <a:picLocks noChangeAspect="1" noChangeArrowheads="1"/>
          </p:cNvPicPr>
          <p:nvPr/>
        </p:nvPicPr>
        <p:blipFill>
          <a:blip r:embed="rId2" cstate="print"/>
          <a:srcRect/>
          <a:stretch>
            <a:fillRect/>
          </a:stretch>
        </p:blipFill>
        <p:spPr bwMode="auto">
          <a:xfrm>
            <a:off x="2335162" y="946117"/>
            <a:ext cx="7485165" cy="5807991"/>
          </a:xfrm>
          <a:prstGeom prst="rect">
            <a:avLst/>
          </a:prstGeom>
          <a:noFill/>
          <a:ln w="9525">
            <a:noFill/>
            <a:miter lim="800000"/>
            <a:headEnd/>
            <a:tailEnd/>
          </a:ln>
        </p:spPr>
      </p:pic>
      <p:sp>
        <p:nvSpPr>
          <p:cNvPr id="7" name="Slide Number Placeholder 6">
            <a:extLst>
              <a:ext uri="{FF2B5EF4-FFF2-40B4-BE49-F238E27FC236}">
                <a16:creationId xmlns:a16="http://schemas.microsoft.com/office/drawing/2014/main" id="{7A987E58-AB9B-6650-D358-473551552AC2}"/>
              </a:ext>
            </a:extLst>
          </p:cNvPr>
          <p:cNvSpPr>
            <a:spLocks noGrp="1"/>
          </p:cNvSpPr>
          <p:nvPr>
            <p:ph type="sldNum" sz="quarter" idx="12"/>
          </p:nvPr>
        </p:nvSpPr>
        <p:spPr/>
        <p:txBody>
          <a:bodyPr/>
          <a:lstStyle/>
          <a:p>
            <a:fld id="{D9D99B19-88A3-4C89-A48B-2F1255D274E3}" type="slidenum">
              <a:rPr lang="en-US" smtClean="0"/>
              <a:pPr/>
              <a:t>44</a:t>
            </a:fld>
            <a:endParaRPr lang="en-US"/>
          </a:p>
        </p:txBody>
      </p:sp>
    </p:spTree>
  </p:cSld>
  <p:clrMapOvr>
    <a:masterClrMapping/>
  </p:clrMapOvr>
  <p:transition spd="slow">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t>First Elliptic Flow Paper</a:t>
            </a:r>
          </a:p>
        </p:txBody>
      </p:sp>
      <p:pic>
        <p:nvPicPr>
          <p:cNvPr id="290818" name="Picture 2"/>
          <p:cNvPicPr>
            <a:picLocks noChangeAspect="1" noChangeArrowheads="1"/>
          </p:cNvPicPr>
          <p:nvPr/>
        </p:nvPicPr>
        <p:blipFill>
          <a:blip r:embed="rId3" cstate="print"/>
          <a:srcRect r="10362"/>
          <a:stretch>
            <a:fillRect/>
          </a:stretch>
        </p:blipFill>
        <p:spPr bwMode="auto">
          <a:xfrm>
            <a:off x="4463146" y="926722"/>
            <a:ext cx="7744344" cy="5598622"/>
          </a:xfrm>
          <a:prstGeom prst="rect">
            <a:avLst/>
          </a:prstGeom>
          <a:noFill/>
          <a:ln w="9525">
            <a:noFill/>
            <a:miter lim="800000"/>
            <a:headEnd/>
            <a:tailEnd/>
          </a:ln>
        </p:spPr>
      </p:pic>
      <p:sp>
        <p:nvSpPr>
          <p:cNvPr id="7" name="Slide Number Placeholder 6">
            <a:extLst>
              <a:ext uri="{FF2B5EF4-FFF2-40B4-BE49-F238E27FC236}">
                <a16:creationId xmlns:a16="http://schemas.microsoft.com/office/drawing/2014/main" id="{F00293C5-81D8-5ABE-DBCD-8404AB1E8ECE}"/>
              </a:ext>
            </a:extLst>
          </p:cNvPr>
          <p:cNvSpPr>
            <a:spLocks noGrp="1"/>
          </p:cNvSpPr>
          <p:nvPr>
            <p:ph type="sldNum" sz="quarter" idx="12"/>
          </p:nvPr>
        </p:nvSpPr>
        <p:spPr/>
        <p:txBody>
          <a:bodyPr/>
          <a:lstStyle/>
          <a:p>
            <a:fld id="{D9D99B19-88A3-4C89-A48B-2F1255D274E3}" type="slidenum">
              <a:rPr lang="en-US" smtClean="0"/>
              <a:pPr/>
              <a:t>45</a:t>
            </a:fld>
            <a:endParaRPr lang="en-US"/>
          </a:p>
        </p:txBody>
      </p:sp>
      <p:sp>
        <p:nvSpPr>
          <p:cNvPr id="3" name="Content Placeholder 2"/>
          <p:cNvSpPr>
            <a:spLocks noGrp="1"/>
          </p:cNvSpPr>
          <p:nvPr>
            <p:ph sz="half" idx="1"/>
          </p:nvPr>
        </p:nvSpPr>
        <p:spPr>
          <a:xfrm>
            <a:off x="119335" y="982562"/>
            <a:ext cx="6455521" cy="5181600"/>
          </a:xfrm>
        </p:spPr>
        <p:txBody>
          <a:bodyPr/>
          <a:lstStyle/>
          <a:p>
            <a:r>
              <a:rPr lang="en-US" sz="2400" i="1" dirty="0"/>
              <a:t>Elliptic flow in Au + Au collisions at </a:t>
            </a:r>
            <a:br>
              <a:rPr lang="en-US" sz="2400" i="1" dirty="0"/>
            </a:br>
            <a:r>
              <a:rPr lang="en-US" sz="2400" i="1" dirty="0"/>
              <a:t>(S(NN))**(1/2) = 130 GeV</a:t>
            </a:r>
            <a:r>
              <a:rPr lang="en-US" sz="2400" dirty="0"/>
              <a:t>.</a:t>
            </a:r>
            <a:br>
              <a:rPr lang="en-US" sz="2400" dirty="0"/>
            </a:br>
            <a:r>
              <a:rPr lang="en-US" sz="2400" dirty="0"/>
              <a:t> (</a:t>
            </a:r>
            <a:r>
              <a:rPr lang="en-US" sz="2400" dirty="0">
                <a:hlinkClick r:id="rId4" action="ppaction://hlinkfile"/>
              </a:rPr>
              <a:t>K.H. Ackermann</a:t>
            </a:r>
            <a:r>
              <a:rPr lang="en-US" sz="2400" i="1" dirty="0">
                <a:hlinkClick r:id="rId4" action="ppaction://hlinkfile"/>
              </a:rPr>
              <a:t> et al.</a:t>
            </a:r>
            <a:r>
              <a:rPr lang="en-US" sz="2400" dirty="0"/>
              <a:t>). </a:t>
            </a:r>
            <a:br>
              <a:rPr lang="en-US" sz="2400" dirty="0"/>
            </a:br>
            <a:r>
              <a:rPr lang="en-US" sz="2400" dirty="0"/>
              <a:t> Phys.Rev.Lett.86:402-407,2001. </a:t>
            </a:r>
            <a:br>
              <a:rPr lang="en-US" sz="2400" dirty="0"/>
            </a:br>
            <a:r>
              <a:rPr lang="en-US" sz="2400" dirty="0"/>
              <a:t>e-Print: </a:t>
            </a:r>
            <a:r>
              <a:rPr lang="en-US" sz="2400" b="1" dirty="0">
                <a:hlinkClick r:id="rId5"/>
              </a:rPr>
              <a:t>nucl-ex/0009011</a:t>
            </a:r>
            <a:endParaRPr lang="en-US" sz="2400" b="1" dirty="0"/>
          </a:p>
          <a:p>
            <a:endParaRPr lang="en-US" sz="2400" b="1" dirty="0"/>
          </a:p>
          <a:p>
            <a:r>
              <a:rPr lang="en-US" sz="2400" dirty="0"/>
              <a:t>906 Citations</a:t>
            </a:r>
          </a:p>
        </p:txBody>
      </p:sp>
      <p:sp>
        <p:nvSpPr>
          <p:cNvPr id="4" name="Rectangle 3">
            <a:extLst>
              <a:ext uri="{FF2B5EF4-FFF2-40B4-BE49-F238E27FC236}">
                <a16:creationId xmlns:a16="http://schemas.microsoft.com/office/drawing/2014/main" id="{E0F4A2C2-0BB0-6676-BCA8-9C6DD21BE8E3}"/>
              </a:ext>
            </a:extLst>
          </p:cNvPr>
          <p:cNvSpPr/>
          <p:nvPr/>
        </p:nvSpPr>
        <p:spPr bwMode="auto">
          <a:xfrm>
            <a:off x="4463146" y="6164162"/>
            <a:ext cx="5521286" cy="693838"/>
          </a:xfrm>
          <a:prstGeom prst="rect">
            <a:avLst/>
          </a:prstGeom>
          <a:solidFill>
            <a:schemeClr val="bg1"/>
          </a:solidFill>
          <a:ln w="50800" cap="flat" cmpd="sng" algn="ctr">
            <a:noFill/>
            <a:prstDash val="solid"/>
            <a:round/>
            <a:headEnd type="none" w="med" len="med"/>
            <a:tailEnd type="stealth" w="med" len="lg"/>
          </a:ln>
          <a:effectLst/>
        </p:spPr>
        <p:txBody>
          <a:bodyPr vert="horz" wrap="square" lIns="92075" tIns="46038" rIns="92075" bIns="46038"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rgbClr val="0000FF"/>
              </a:buClr>
              <a:buSzPct val="62000"/>
              <a:buFont typeface="Monotype Sorts" pitchFamily="2" charset="2"/>
              <a:buChar char="l"/>
              <a:tabLst/>
            </a:pPr>
            <a:endParaRPr kumimoji="0" lang="en-US" sz="2400" b="1" i="0" u="none" strike="noStrike" cap="none" normalizeH="0" baseline="0">
              <a:ln>
                <a:noFill/>
              </a:ln>
              <a:solidFill>
                <a:srgbClr val="0000FF"/>
              </a:solidFill>
              <a:effectLst/>
              <a:latin typeface="Arial Rounded MT Bold" pitchFamily="34"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left)">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536" y="-1"/>
            <a:ext cx="10272464" cy="836577"/>
          </a:xfrm>
        </p:spPr>
        <p:txBody>
          <a:bodyPr/>
          <a:lstStyle/>
          <a:p>
            <a:r>
              <a:rPr lang="en-US" sz="4800" dirty="0"/>
              <a:t>QM01: PHENIX Results on Flow</a:t>
            </a: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292866" name="Picture 2"/>
          <p:cNvPicPr>
            <a:picLocks noChangeAspect="1" noChangeArrowheads="1"/>
          </p:cNvPicPr>
          <p:nvPr/>
        </p:nvPicPr>
        <p:blipFill>
          <a:blip r:embed="rId2" cstate="print"/>
          <a:srcRect l="27318" t="23355" r="22369" b="12424"/>
          <a:stretch>
            <a:fillRect/>
          </a:stretch>
        </p:blipFill>
        <p:spPr bwMode="auto">
          <a:xfrm>
            <a:off x="2335161" y="909604"/>
            <a:ext cx="7740756" cy="5943795"/>
          </a:xfrm>
          <a:prstGeom prst="rect">
            <a:avLst/>
          </a:prstGeom>
          <a:noFill/>
          <a:ln w="9525">
            <a:noFill/>
            <a:miter lim="800000"/>
            <a:headEnd/>
            <a:tailEnd/>
          </a:ln>
        </p:spPr>
      </p:pic>
      <p:sp>
        <p:nvSpPr>
          <p:cNvPr id="7" name="Slide Number Placeholder 6">
            <a:extLst>
              <a:ext uri="{FF2B5EF4-FFF2-40B4-BE49-F238E27FC236}">
                <a16:creationId xmlns:a16="http://schemas.microsoft.com/office/drawing/2014/main" id="{A5337AE2-CF60-F134-E57E-0C53ABAD6AFC}"/>
              </a:ext>
            </a:extLst>
          </p:cNvPr>
          <p:cNvSpPr>
            <a:spLocks noGrp="1"/>
          </p:cNvSpPr>
          <p:nvPr>
            <p:ph type="sldNum" sz="quarter" idx="12"/>
          </p:nvPr>
        </p:nvSpPr>
        <p:spPr/>
        <p:txBody>
          <a:bodyPr/>
          <a:lstStyle/>
          <a:p>
            <a:fld id="{D9D99B19-88A3-4C89-A48B-2F1255D274E3}" type="slidenum">
              <a:rPr lang="en-US" smtClean="0"/>
              <a:pPr/>
              <a:t>46</a:t>
            </a:fld>
            <a:endParaRPr lang="en-US"/>
          </a:p>
        </p:txBody>
      </p:sp>
    </p:spTree>
  </p:cSld>
  <p:clrMapOvr>
    <a:masterClrMapping/>
  </p:clrMapOvr>
  <p:transition spd="slow">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0492" y="-1"/>
            <a:ext cx="10331508" cy="836577"/>
          </a:xfrm>
        </p:spPr>
        <p:txBody>
          <a:bodyPr/>
          <a:lstStyle/>
          <a:p>
            <a:r>
              <a:rPr lang="en-US" sz="5400" dirty="0"/>
              <a:t>STAR Doing PHENIX Physics</a:t>
            </a:r>
          </a:p>
        </p:txBody>
      </p:sp>
      <p:sp>
        <p:nvSpPr>
          <p:cNvPr id="3" name="Content Placeholder 2"/>
          <p:cNvSpPr>
            <a:spLocks noGrp="1"/>
          </p:cNvSpPr>
          <p:nvPr>
            <p:ph sz="half" idx="1"/>
          </p:nvPr>
        </p:nvSpPr>
        <p:spPr>
          <a:xfrm>
            <a:off x="1860492" y="1066800"/>
            <a:ext cx="4121208" cy="5181600"/>
          </a:xfrm>
        </p:spPr>
        <p:txBody>
          <a:bodyPr/>
          <a:lstStyle/>
          <a:p>
            <a:r>
              <a:rPr lang="en-US" sz="2400" dirty="0"/>
              <a:t>Disappearance of back-to-back high p(T) hadron correlations in central </a:t>
            </a:r>
            <a:r>
              <a:rPr lang="en-US" sz="2400" dirty="0" err="1"/>
              <a:t>Au+Au</a:t>
            </a:r>
            <a:r>
              <a:rPr lang="en-US" sz="2400" dirty="0"/>
              <a:t> collisions at s(NN)**(1/2) = 200-GeV.</a:t>
            </a:r>
            <a:br>
              <a:rPr lang="en-US" sz="2400" dirty="0"/>
            </a:br>
            <a:r>
              <a:rPr lang="en-US" sz="2400" dirty="0"/>
              <a:t> (</a:t>
            </a:r>
            <a:r>
              <a:rPr lang="en-US" sz="2400" dirty="0">
                <a:hlinkClick r:id="rId2" action="ppaction://hlinkfile"/>
              </a:rPr>
              <a:t>C. Adler</a:t>
            </a:r>
            <a:r>
              <a:rPr lang="en-US" sz="2400" i="1" dirty="0">
                <a:hlinkClick r:id="rId2" action="ppaction://hlinkfile"/>
              </a:rPr>
              <a:t> et al.</a:t>
            </a:r>
            <a:r>
              <a:rPr lang="en-US" sz="2400" dirty="0"/>
              <a:t>). </a:t>
            </a:r>
            <a:br>
              <a:rPr lang="en-US" sz="2400" dirty="0"/>
            </a:br>
            <a:r>
              <a:rPr lang="en-US" sz="2400" dirty="0"/>
              <a:t>Oct 2002. 6pp. </a:t>
            </a:r>
            <a:br>
              <a:rPr lang="en-US" sz="2400" dirty="0"/>
            </a:br>
            <a:r>
              <a:rPr lang="en-US" sz="2400" b="1" dirty="0"/>
              <a:t>Phys.Rev.Lett.90:082302,2003</a:t>
            </a:r>
            <a:r>
              <a:rPr lang="en-US" sz="2400" dirty="0"/>
              <a:t>. </a:t>
            </a:r>
            <a:br>
              <a:rPr lang="en-US" sz="2400" dirty="0"/>
            </a:br>
            <a:r>
              <a:rPr lang="en-US" sz="2400" dirty="0"/>
              <a:t>e-Print: </a:t>
            </a:r>
            <a:r>
              <a:rPr lang="en-US" sz="2400" b="1" dirty="0">
                <a:hlinkClick r:id="rId3"/>
              </a:rPr>
              <a:t>nucl-ex/0210033</a:t>
            </a:r>
            <a:endParaRPr lang="en-US" sz="2400" b="1" dirty="0"/>
          </a:p>
          <a:p>
            <a:endParaRPr lang="en-US" sz="2400" b="1" dirty="0"/>
          </a:p>
          <a:p>
            <a:r>
              <a:rPr lang="en-US" sz="2400" dirty="0"/>
              <a:t>959 Citations</a:t>
            </a:r>
          </a:p>
        </p:txBody>
      </p:sp>
      <p:sp>
        <p:nvSpPr>
          <p:cNvPr id="4" name="Content Placeholder 3"/>
          <p:cNvSpPr>
            <a:spLocks noGrp="1"/>
          </p:cNvSpPr>
          <p:nvPr>
            <p:ph sz="half" idx="2"/>
          </p:nvPr>
        </p:nvSpPr>
        <p:spPr/>
        <p:txBody>
          <a:bodyPr/>
          <a:lstStyle/>
          <a:p>
            <a:endParaRPr lang="en-US"/>
          </a:p>
        </p:txBody>
      </p:sp>
      <p:pic>
        <p:nvPicPr>
          <p:cNvPr id="293890" name="Picture 2"/>
          <p:cNvPicPr>
            <a:picLocks noChangeAspect="1" noChangeArrowheads="1"/>
          </p:cNvPicPr>
          <p:nvPr/>
        </p:nvPicPr>
        <p:blipFill>
          <a:blip r:embed="rId4" cstate="print"/>
          <a:srcRect/>
          <a:stretch>
            <a:fillRect/>
          </a:stretch>
        </p:blipFill>
        <p:spPr bwMode="auto">
          <a:xfrm>
            <a:off x="5803897" y="1165194"/>
            <a:ext cx="4864104" cy="4442217"/>
          </a:xfrm>
          <a:prstGeom prst="rect">
            <a:avLst/>
          </a:prstGeom>
          <a:noFill/>
          <a:ln w="9525">
            <a:noFill/>
            <a:miter lim="800000"/>
            <a:headEnd/>
            <a:tailEnd/>
          </a:ln>
        </p:spPr>
      </p:pic>
      <p:sp>
        <p:nvSpPr>
          <p:cNvPr id="7" name="Slide Number Placeholder 6">
            <a:extLst>
              <a:ext uri="{FF2B5EF4-FFF2-40B4-BE49-F238E27FC236}">
                <a16:creationId xmlns:a16="http://schemas.microsoft.com/office/drawing/2014/main" id="{71279450-E682-BE42-1585-3917FDA8E813}"/>
              </a:ext>
            </a:extLst>
          </p:cNvPr>
          <p:cNvSpPr>
            <a:spLocks noGrp="1"/>
          </p:cNvSpPr>
          <p:nvPr>
            <p:ph type="sldNum" sz="quarter" idx="12"/>
          </p:nvPr>
        </p:nvSpPr>
        <p:spPr/>
        <p:txBody>
          <a:bodyPr/>
          <a:lstStyle/>
          <a:p>
            <a:fld id="{D9D99B19-88A3-4C89-A48B-2F1255D274E3}" type="slidenum">
              <a:rPr lang="en-US" smtClean="0"/>
              <a:pPr/>
              <a:t>47</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left)">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8770" name="Picture 2"/>
          <p:cNvPicPr>
            <a:picLocks noChangeAspect="1" noChangeArrowheads="1"/>
          </p:cNvPicPr>
          <p:nvPr/>
        </p:nvPicPr>
        <p:blipFill>
          <a:blip r:embed="rId2" cstate="print"/>
          <a:srcRect/>
          <a:stretch>
            <a:fillRect/>
          </a:stretch>
        </p:blipFill>
        <p:spPr bwMode="auto">
          <a:xfrm>
            <a:off x="7413522" y="940306"/>
            <a:ext cx="4673664" cy="4468914"/>
          </a:xfrm>
          <a:prstGeom prst="rect">
            <a:avLst/>
          </a:prstGeom>
          <a:noFill/>
          <a:ln w="9525">
            <a:noFill/>
            <a:miter lim="800000"/>
            <a:headEnd/>
            <a:tailEnd/>
          </a:ln>
        </p:spPr>
      </p:pic>
      <p:sp>
        <p:nvSpPr>
          <p:cNvPr id="2" name="Title 1"/>
          <p:cNvSpPr>
            <a:spLocks noGrp="1"/>
          </p:cNvSpPr>
          <p:nvPr>
            <p:ph type="title"/>
          </p:nvPr>
        </p:nvSpPr>
        <p:spPr>
          <a:xfrm>
            <a:off x="1883532" y="-1"/>
            <a:ext cx="10308468" cy="836577"/>
          </a:xfrm>
        </p:spPr>
        <p:txBody>
          <a:bodyPr/>
          <a:lstStyle/>
          <a:p>
            <a:r>
              <a:rPr lang="en-US" sz="5400" dirty="0"/>
              <a:t>PHENIX doing STAR Physics</a:t>
            </a:r>
          </a:p>
        </p:txBody>
      </p:sp>
      <p:sp>
        <p:nvSpPr>
          <p:cNvPr id="7" name="Content Placeholder 6"/>
          <p:cNvSpPr>
            <a:spLocks noGrp="1"/>
          </p:cNvSpPr>
          <p:nvPr>
            <p:ph idx="1"/>
          </p:nvPr>
        </p:nvSpPr>
        <p:spPr>
          <a:xfrm>
            <a:off x="47328" y="903359"/>
            <a:ext cx="4932548" cy="5854851"/>
          </a:xfrm>
        </p:spPr>
        <p:txBody>
          <a:bodyPr/>
          <a:lstStyle/>
          <a:p>
            <a:r>
              <a:rPr lang="en-US" sz="2800" i="1" dirty="0"/>
              <a:t>Elliptic flow of identified hadrons in </a:t>
            </a:r>
            <a:r>
              <a:rPr lang="en-US" sz="2800" i="1" dirty="0" err="1"/>
              <a:t>Au+Au</a:t>
            </a:r>
            <a:r>
              <a:rPr lang="en-US" sz="2800" i="1" dirty="0"/>
              <a:t> collisions at </a:t>
            </a:r>
            <a:br>
              <a:rPr lang="en-US" sz="2800" i="1" dirty="0"/>
            </a:br>
            <a:r>
              <a:rPr lang="en-US" sz="2800" i="1" dirty="0"/>
              <a:t>s(NN)**(1/2) = 200-GeV</a:t>
            </a:r>
            <a:r>
              <a:rPr lang="en-US" sz="2800" b="1" dirty="0"/>
              <a:t>.</a:t>
            </a:r>
            <a:br>
              <a:rPr lang="en-US" sz="2800" dirty="0"/>
            </a:br>
            <a:r>
              <a:rPr lang="en-US" sz="2800" dirty="0"/>
              <a:t> </a:t>
            </a:r>
            <a:r>
              <a:rPr lang="en-US" sz="2400" dirty="0"/>
              <a:t>(</a:t>
            </a:r>
            <a:r>
              <a:rPr lang="en-US" sz="2400" dirty="0">
                <a:hlinkClick r:id="rId3" action="ppaction://hlinkfile"/>
              </a:rPr>
              <a:t>Stephen Scott Adler</a:t>
            </a:r>
            <a:r>
              <a:rPr lang="en-US" sz="2400" i="1" dirty="0">
                <a:hlinkClick r:id="rId3" action="ppaction://hlinkfile"/>
              </a:rPr>
              <a:t> et al.</a:t>
            </a:r>
            <a:r>
              <a:rPr lang="en-US" sz="2400" dirty="0"/>
              <a:t>). </a:t>
            </a:r>
            <a:br>
              <a:rPr lang="en-US" sz="2800" dirty="0"/>
            </a:br>
            <a:r>
              <a:rPr lang="en-US" sz="2800" dirty="0"/>
              <a:t>Phys.Rev.Lett.91:182301,2003. </a:t>
            </a:r>
            <a:br>
              <a:rPr lang="en-US" sz="2800" dirty="0"/>
            </a:br>
            <a:r>
              <a:rPr lang="en-US" sz="2800" dirty="0"/>
              <a:t>e-Print: </a:t>
            </a:r>
            <a:r>
              <a:rPr lang="en-US" sz="2800" b="1" dirty="0">
                <a:hlinkClick r:id="rId4"/>
              </a:rPr>
              <a:t>nucl-ex/0305013</a:t>
            </a:r>
            <a:endParaRPr lang="en-US" sz="2800" b="1" dirty="0"/>
          </a:p>
          <a:p>
            <a:endParaRPr lang="en-US" sz="2800" b="1" dirty="0"/>
          </a:p>
          <a:p>
            <a:r>
              <a:rPr lang="en-US" sz="2800" i="1" dirty="0"/>
              <a:t>922 citations</a:t>
            </a:r>
          </a:p>
          <a:p>
            <a:r>
              <a:rPr lang="en-US" sz="2800" i="1" dirty="0"/>
              <a:t>HA !</a:t>
            </a:r>
          </a:p>
        </p:txBody>
      </p:sp>
      <p:sp>
        <p:nvSpPr>
          <p:cNvPr id="9" name="TextBox 8"/>
          <p:cNvSpPr txBox="1"/>
          <p:nvPr/>
        </p:nvSpPr>
        <p:spPr>
          <a:xfrm>
            <a:off x="767408" y="5373216"/>
            <a:ext cx="10622150" cy="1384995"/>
          </a:xfrm>
          <a:prstGeom prst="rect">
            <a:avLst/>
          </a:prstGeom>
          <a:blipFill>
            <a:blip r:embed="rId5" cstate="print"/>
            <a:tile tx="0" ty="0" sx="100000" sy="100000" flip="none" algn="tl"/>
          </a:blipFill>
          <a:ln cap="rnd">
            <a:solidFill>
              <a:schemeClr val="tx1"/>
            </a:solidFill>
            <a:bevel/>
          </a:ln>
          <a:scene3d>
            <a:camera prst="orthographicFront"/>
            <a:lightRig rig="threePt" dir="t"/>
          </a:scene3d>
          <a:sp3d>
            <a:bevelT w="165100" prst="coolSlant"/>
          </a:sp3d>
        </p:spPr>
        <p:txBody>
          <a:bodyPr wrap="square" rtlCol="0">
            <a:spAutoFit/>
          </a:bodyPr>
          <a:lstStyle/>
          <a:p>
            <a:pPr algn="l">
              <a:buNone/>
            </a:pPr>
            <a:r>
              <a:rPr kumimoji="1" lang="en-US" sz="2800" b="0" dirty="0">
                <a:solidFill>
                  <a:schemeClr val="tx1"/>
                </a:solidFill>
                <a:latin typeface="Tahoma" pitchFamily="34" charset="0"/>
              </a:rPr>
              <a:t>“Those of you who are primarily interested in hadron physics will be welcomed by the STAR Collaboration which has been empowered to build a large TPC detector.”</a:t>
            </a:r>
          </a:p>
        </p:txBody>
      </p:sp>
      <p:sp>
        <p:nvSpPr>
          <p:cNvPr id="3" name="Slide Number Placeholder 2">
            <a:extLst>
              <a:ext uri="{FF2B5EF4-FFF2-40B4-BE49-F238E27FC236}">
                <a16:creationId xmlns:a16="http://schemas.microsoft.com/office/drawing/2014/main" id="{C6C06044-49C4-A9D7-ACA1-66C7FE339AAC}"/>
              </a:ext>
            </a:extLst>
          </p:cNvPr>
          <p:cNvSpPr>
            <a:spLocks noGrp="1"/>
          </p:cNvSpPr>
          <p:nvPr>
            <p:ph type="sldNum" sz="quarter" idx="12"/>
          </p:nvPr>
        </p:nvSpPr>
        <p:spPr/>
        <p:txBody>
          <a:bodyPr/>
          <a:lstStyle/>
          <a:p>
            <a:fld id="{8BD6E449-3554-473B-BE25-5F5374CC872B}" type="slidenum">
              <a:rPr lang="en-US" smtClean="0"/>
              <a:pPr/>
              <a:t>48</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wipe(left)">
                                      <p:cBhvr>
                                        <p:cTn id="7" dur="500"/>
                                        <p:tgtEl>
                                          <p:spTgt spid="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up)">
                                      <p:cBhvr>
                                        <p:cTn id="12" dur="2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wipe(left)">
                                      <p:cBhvr>
                                        <p:cTn id="17"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hlinkClick r:id="rId3"/>
          </p:cNvPr>
          <p:cNvPicPr>
            <a:picLocks noChangeAspect="1"/>
          </p:cNvPicPr>
          <p:nvPr/>
        </p:nvPicPr>
        <p:blipFill>
          <a:blip r:embed="rId4"/>
          <a:srcRect l="13003"/>
          <a:stretch>
            <a:fillRect/>
          </a:stretch>
        </p:blipFill>
        <p:spPr>
          <a:xfrm>
            <a:off x="825635" y="2239092"/>
            <a:ext cx="5668173" cy="4618908"/>
          </a:xfrm>
          <a:prstGeom prst="rect">
            <a:avLst/>
          </a:prstGeom>
        </p:spPr>
      </p:pic>
      <p:sp>
        <p:nvSpPr>
          <p:cNvPr id="2" name="Content Placeholder 1"/>
          <p:cNvSpPr>
            <a:spLocks noGrp="1"/>
          </p:cNvSpPr>
          <p:nvPr>
            <p:ph idx="1"/>
          </p:nvPr>
        </p:nvSpPr>
        <p:spPr>
          <a:xfrm>
            <a:off x="826511" y="872716"/>
            <a:ext cx="9036496" cy="4887543"/>
          </a:xfrm>
        </p:spPr>
        <p:txBody>
          <a:bodyPr/>
          <a:lstStyle/>
          <a:p>
            <a:r>
              <a:rPr lang="en-US" sz="2400" dirty="0"/>
              <a:t>2000 – first collisions </a:t>
            </a:r>
          </a:p>
          <a:p>
            <a:r>
              <a:rPr lang="en-US" sz="2400" dirty="0"/>
              <a:t>2001 – major results from all 4 collaborations</a:t>
            </a:r>
          </a:p>
          <a:p>
            <a:r>
              <a:rPr lang="en-US" sz="2400" dirty="0"/>
              <a:t>2002 – first full-energy </a:t>
            </a:r>
            <a:r>
              <a:rPr lang="en-US" sz="2400" dirty="0" err="1"/>
              <a:t>Au+Au</a:t>
            </a:r>
            <a:r>
              <a:rPr lang="en-US" sz="2400" dirty="0"/>
              <a:t> run</a:t>
            </a:r>
          </a:p>
          <a:p>
            <a:r>
              <a:rPr lang="en-US" sz="2400" dirty="0"/>
              <a:t>2003 – </a:t>
            </a:r>
            <a:r>
              <a:rPr lang="en-US" sz="2400" dirty="0" err="1"/>
              <a:t>d+Au</a:t>
            </a:r>
            <a:r>
              <a:rPr lang="en-US" sz="2400" dirty="0"/>
              <a:t> control run </a:t>
            </a:r>
          </a:p>
        </p:txBody>
      </p:sp>
      <p:sp>
        <p:nvSpPr>
          <p:cNvPr id="3" name="Title 2"/>
          <p:cNvSpPr>
            <a:spLocks noGrp="1"/>
          </p:cNvSpPr>
          <p:nvPr>
            <p:ph type="title"/>
          </p:nvPr>
        </p:nvSpPr>
        <p:spPr>
          <a:xfrm>
            <a:off x="1883532" y="0"/>
            <a:ext cx="10309145" cy="836577"/>
          </a:xfrm>
        </p:spPr>
        <p:txBody>
          <a:bodyPr/>
          <a:lstStyle/>
          <a:p>
            <a:r>
              <a:rPr lang="en-US" sz="4800" dirty="0"/>
              <a:t>Critical </a:t>
            </a:r>
            <a:r>
              <a:rPr lang="en-US" sz="4800" i="1" dirty="0"/>
              <a:t>in situ </a:t>
            </a:r>
            <a:r>
              <a:rPr lang="en-US" sz="4800" dirty="0"/>
              <a:t>Control Measurement</a:t>
            </a:r>
            <a:r>
              <a:rPr lang="en-US" sz="8000" dirty="0"/>
              <a:t>	</a:t>
            </a:r>
          </a:p>
        </p:txBody>
      </p:sp>
      <p:sp>
        <p:nvSpPr>
          <p:cNvPr id="4" name="Slide Number Placeholder 3"/>
          <p:cNvSpPr>
            <a:spLocks noGrp="1"/>
          </p:cNvSpPr>
          <p:nvPr>
            <p:ph type="sldNum" sz="quarter" idx="12"/>
          </p:nvPr>
        </p:nvSpPr>
        <p:spPr/>
        <p:txBody>
          <a:bodyPr/>
          <a:lstStyle/>
          <a:p>
            <a:fld id="{A2D2CA8A-49B1-44D0-B863-6C6BFD9BB9EC}" type="slidenum">
              <a:rPr lang="en-US" smtClean="0"/>
              <a:pPr/>
              <a:t>49</a:t>
            </a:fld>
            <a:endParaRPr lang="en-US" dirty="0"/>
          </a:p>
        </p:txBody>
      </p:sp>
      <p:pic>
        <p:nvPicPr>
          <p:cNvPr id="5" name="Picture 4" descr="PRL_cover.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6041" y="941723"/>
            <a:ext cx="4572507" cy="5887885"/>
          </a:xfrm>
          <a:prstGeom prst="rect">
            <a:avLst/>
          </a:prstGeom>
        </p:spPr>
      </p:pic>
    </p:spTree>
    <p:extLst>
      <p:ext uri="{BB962C8B-B14F-4D97-AF65-F5344CB8AC3E}">
        <p14:creationId xmlns:p14="http://schemas.microsoft.com/office/powerpoint/2010/main" val="3710335411"/>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Our Collective DNA</a:t>
            </a:r>
          </a:p>
        </p:txBody>
      </p:sp>
      <p:pic>
        <p:nvPicPr>
          <p:cNvPr id="277507" name="Picture 3"/>
          <p:cNvPicPr>
            <a:picLocks noChangeAspect="1" noChangeArrowheads="1"/>
          </p:cNvPicPr>
          <p:nvPr/>
        </p:nvPicPr>
        <p:blipFill>
          <a:blip r:embed="rId2" cstate="print"/>
          <a:srcRect/>
          <a:stretch>
            <a:fillRect/>
          </a:stretch>
        </p:blipFill>
        <p:spPr bwMode="auto">
          <a:xfrm>
            <a:off x="47328" y="909604"/>
            <a:ext cx="4663065" cy="5948397"/>
          </a:xfrm>
          <a:prstGeom prst="rect">
            <a:avLst/>
          </a:prstGeom>
          <a:noFill/>
          <a:ln w="9525">
            <a:noFill/>
            <a:miter lim="800000"/>
            <a:headEnd/>
            <a:tailEnd/>
          </a:ln>
        </p:spPr>
      </p:pic>
      <p:sp>
        <p:nvSpPr>
          <p:cNvPr id="7" name="Slide Number Placeholder 6">
            <a:extLst>
              <a:ext uri="{FF2B5EF4-FFF2-40B4-BE49-F238E27FC236}">
                <a16:creationId xmlns:a16="http://schemas.microsoft.com/office/drawing/2014/main" id="{3540CEA9-72BB-AD17-4E5D-D3B0DCB0B117}"/>
              </a:ext>
            </a:extLst>
          </p:cNvPr>
          <p:cNvSpPr>
            <a:spLocks noGrp="1"/>
          </p:cNvSpPr>
          <p:nvPr>
            <p:ph type="sldNum" sz="quarter" idx="12"/>
          </p:nvPr>
        </p:nvSpPr>
        <p:spPr/>
        <p:txBody>
          <a:bodyPr/>
          <a:lstStyle/>
          <a:p>
            <a:fld id="{D9D99B19-88A3-4C89-A48B-2F1255D274E3}" type="slidenum">
              <a:rPr lang="en-US" smtClean="0"/>
              <a:pPr/>
              <a:t>5</a:t>
            </a:fld>
            <a:endParaRPr lang="en-US"/>
          </a:p>
        </p:txBody>
      </p:sp>
    </p:spTree>
  </p:cSld>
  <p:clrMapOvr>
    <a:masterClrMapping/>
  </p:clrMapOvr>
  <p:transition spd="slow">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26D021-8872-75A3-0362-D1FC349DE6B7}"/>
            </a:ext>
          </a:extLst>
        </p:cNvPr>
        <p:cNvGrpSpPr/>
        <p:nvPr/>
      </p:nvGrpSpPr>
      <p:grpSpPr>
        <a:xfrm>
          <a:off x="0" y="0"/>
          <a:ext cx="0" cy="0"/>
          <a:chOff x="0" y="0"/>
          <a:chExt cx="0" cy="0"/>
        </a:xfrm>
      </p:grpSpPr>
      <p:pic>
        <p:nvPicPr>
          <p:cNvPr id="6" name="Picture 5">
            <a:hlinkClick r:id="rId3"/>
            <a:extLst>
              <a:ext uri="{FF2B5EF4-FFF2-40B4-BE49-F238E27FC236}">
                <a16:creationId xmlns:a16="http://schemas.microsoft.com/office/drawing/2014/main" id="{C2DDCF62-5429-E33B-3050-22FB6BA132E9}"/>
              </a:ext>
            </a:extLst>
          </p:cNvPr>
          <p:cNvPicPr>
            <a:picLocks noChangeAspect="1"/>
          </p:cNvPicPr>
          <p:nvPr/>
        </p:nvPicPr>
        <p:blipFill>
          <a:blip r:embed="rId4"/>
          <a:srcRect l="13003"/>
          <a:stretch>
            <a:fillRect/>
          </a:stretch>
        </p:blipFill>
        <p:spPr>
          <a:xfrm>
            <a:off x="825635" y="2239092"/>
            <a:ext cx="5668173" cy="4618908"/>
          </a:xfrm>
          <a:prstGeom prst="rect">
            <a:avLst/>
          </a:prstGeom>
        </p:spPr>
      </p:pic>
      <p:sp>
        <p:nvSpPr>
          <p:cNvPr id="2" name="Content Placeholder 1">
            <a:extLst>
              <a:ext uri="{FF2B5EF4-FFF2-40B4-BE49-F238E27FC236}">
                <a16:creationId xmlns:a16="http://schemas.microsoft.com/office/drawing/2014/main" id="{1D346140-F7EB-4936-3C28-1A566A61EC98}"/>
              </a:ext>
            </a:extLst>
          </p:cNvPr>
          <p:cNvSpPr>
            <a:spLocks noGrp="1"/>
          </p:cNvSpPr>
          <p:nvPr>
            <p:ph idx="1"/>
          </p:nvPr>
        </p:nvSpPr>
        <p:spPr>
          <a:xfrm>
            <a:off x="826511" y="872716"/>
            <a:ext cx="9036496" cy="4887543"/>
          </a:xfrm>
        </p:spPr>
        <p:txBody>
          <a:bodyPr/>
          <a:lstStyle/>
          <a:p>
            <a:r>
              <a:rPr lang="en-US" sz="2400" dirty="0"/>
              <a:t>2000 – first collisions </a:t>
            </a:r>
          </a:p>
          <a:p>
            <a:r>
              <a:rPr lang="en-US" sz="2400" dirty="0"/>
              <a:t>2001 – major results from all 4 collaborations</a:t>
            </a:r>
          </a:p>
          <a:p>
            <a:r>
              <a:rPr lang="en-US" sz="2400" dirty="0"/>
              <a:t>2002 – first full-energy </a:t>
            </a:r>
            <a:r>
              <a:rPr lang="en-US" sz="2400" dirty="0" err="1"/>
              <a:t>Au+Au</a:t>
            </a:r>
            <a:r>
              <a:rPr lang="en-US" sz="2400" dirty="0"/>
              <a:t> run</a:t>
            </a:r>
          </a:p>
          <a:p>
            <a:r>
              <a:rPr lang="en-US" sz="2400" dirty="0"/>
              <a:t>2003 – </a:t>
            </a:r>
            <a:r>
              <a:rPr lang="en-US" sz="2400" dirty="0" err="1"/>
              <a:t>d+Au</a:t>
            </a:r>
            <a:r>
              <a:rPr lang="en-US" sz="2400" dirty="0"/>
              <a:t> control run </a:t>
            </a:r>
          </a:p>
        </p:txBody>
      </p:sp>
      <p:sp>
        <p:nvSpPr>
          <p:cNvPr id="3" name="Title 2">
            <a:extLst>
              <a:ext uri="{FF2B5EF4-FFF2-40B4-BE49-F238E27FC236}">
                <a16:creationId xmlns:a16="http://schemas.microsoft.com/office/drawing/2014/main" id="{9753579D-4B41-594D-E1EB-32299DFB2CBB}"/>
              </a:ext>
            </a:extLst>
          </p:cNvPr>
          <p:cNvSpPr>
            <a:spLocks noGrp="1"/>
          </p:cNvSpPr>
          <p:nvPr>
            <p:ph type="title"/>
          </p:nvPr>
        </p:nvSpPr>
        <p:spPr>
          <a:xfrm>
            <a:off x="1883532" y="0"/>
            <a:ext cx="10309145" cy="836577"/>
          </a:xfrm>
        </p:spPr>
        <p:txBody>
          <a:bodyPr/>
          <a:lstStyle/>
          <a:p>
            <a:r>
              <a:rPr lang="en-US" sz="4800" dirty="0"/>
              <a:t>Critical </a:t>
            </a:r>
            <a:r>
              <a:rPr lang="en-US" sz="4800" i="1" dirty="0"/>
              <a:t>in situ </a:t>
            </a:r>
            <a:r>
              <a:rPr lang="en-US" sz="4800" dirty="0"/>
              <a:t>Control Measurement</a:t>
            </a:r>
            <a:r>
              <a:rPr lang="en-US" sz="8000" dirty="0"/>
              <a:t>	</a:t>
            </a:r>
          </a:p>
        </p:txBody>
      </p:sp>
      <p:sp>
        <p:nvSpPr>
          <p:cNvPr id="4" name="Slide Number Placeholder 3">
            <a:extLst>
              <a:ext uri="{FF2B5EF4-FFF2-40B4-BE49-F238E27FC236}">
                <a16:creationId xmlns:a16="http://schemas.microsoft.com/office/drawing/2014/main" id="{94D30E71-EF58-D098-8914-03916F22CAB7}"/>
              </a:ext>
            </a:extLst>
          </p:cNvPr>
          <p:cNvSpPr>
            <a:spLocks noGrp="1"/>
          </p:cNvSpPr>
          <p:nvPr>
            <p:ph type="sldNum" sz="quarter" idx="12"/>
          </p:nvPr>
        </p:nvSpPr>
        <p:spPr/>
        <p:txBody>
          <a:bodyPr/>
          <a:lstStyle/>
          <a:p>
            <a:fld id="{A2D2CA8A-49B1-44D0-B863-6C6BFD9BB9EC}" type="slidenum">
              <a:rPr lang="en-US" smtClean="0"/>
              <a:pPr/>
              <a:t>50</a:t>
            </a:fld>
            <a:endParaRPr lang="en-US" dirty="0"/>
          </a:p>
        </p:txBody>
      </p:sp>
      <p:pic>
        <p:nvPicPr>
          <p:cNvPr id="5" name="Picture 4" descr="PRL_cover.jpg">
            <a:extLst>
              <a:ext uri="{FF2B5EF4-FFF2-40B4-BE49-F238E27FC236}">
                <a16:creationId xmlns:a16="http://schemas.microsoft.com/office/drawing/2014/main" id="{E0D1333A-C871-4D89-2DBC-38FA123ED0D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6041" y="941723"/>
            <a:ext cx="4572507" cy="5887885"/>
          </a:xfrm>
          <a:prstGeom prst="rect">
            <a:avLst/>
          </a:prstGeom>
        </p:spPr>
      </p:pic>
      <p:sp>
        <p:nvSpPr>
          <p:cNvPr id="7" name="Oval 6">
            <a:extLst>
              <a:ext uri="{FF2B5EF4-FFF2-40B4-BE49-F238E27FC236}">
                <a16:creationId xmlns:a16="http://schemas.microsoft.com/office/drawing/2014/main" id="{69FC894A-330D-48E6-55E2-E0220CC00B8C}"/>
              </a:ext>
            </a:extLst>
          </p:cNvPr>
          <p:cNvSpPr/>
          <p:nvPr/>
        </p:nvSpPr>
        <p:spPr>
          <a:xfrm>
            <a:off x="731404" y="3356992"/>
            <a:ext cx="4334261" cy="357965"/>
          </a:xfrm>
          <a:prstGeom prst="ellipse">
            <a:avLst/>
          </a:prstGeom>
          <a:ln w="25400">
            <a:solidFill>
              <a:srgbClr val="FF0000">
                <a:alpha val="75000"/>
              </a:srgbClr>
            </a:solidFill>
          </a:ln>
        </p:spPr>
        <p:txBody>
          <a:bodyPr vert="horz" wrap="none" lIns="68580" tIns="34290" rIns="68580" bIns="34290" numCol="1" rtlCol="0" anchor="ctr" anchorCtr="0" compatLnSpc="1">
            <a:prstTxWarp prst="textNoShape">
              <a:avLst/>
            </a:prstTxWarp>
          </a:bodyPr>
          <a:lstStyle/>
          <a:p>
            <a:endParaRPr lang="en-US" sz="1800"/>
          </a:p>
        </p:txBody>
      </p:sp>
    </p:spTree>
    <p:extLst>
      <p:ext uri="{BB962C8B-B14F-4D97-AF65-F5344CB8AC3E}">
        <p14:creationId xmlns:p14="http://schemas.microsoft.com/office/powerpoint/2010/main" val="2006209958"/>
      </p:ext>
    </p:extLst>
  </p:cSld>
  <p:clrMapOvr>
    <a:masterClrMapping/>
  </p:clrMapOvr>
  <p:transition spd="slow">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idx="1"/>
          </p:nvPr>
        </p:nvSpPr>
        <p:spPr>
          <a:xfrm>
            <a:off x="119337" y="908720"/>
            <a:ext cx="5499612" cy="5847584"/>
          </a:xfrm>
        </p:spPr>
        <p:txBody>
          <a:bodyPr/>
          <a:lstStyle/>
          <a:p>
            <a:r>
              <a:rPr lang="en-US" sz="2800" dirty="0"/>
              <a:t>Jan-24: 97 RHIC publications but . . . </a:t>
            </a:r>
            <a:br>
              <a:rPr lang="en-US" sz="2800" dirty="0"/>
            </a:br>
            <a:endParaRPr lang="en-US" sz="2800" dirty="0"/>
          </a:p>
          <a:p>
            <a:r>
              <a:rPr lang="en-US" sz="2800" i="1" dirty="0"/>
              <a:t>New York Times </a:t>
            </a:r>
            <a:r>
              <a:rPr lang="en-US" sz="2800" dirty="0"/>
              <a:t>article </a:t>
            </a:r>
            <a:br>
              <a:rPr lang="en-US" sz="2800" dirty="0"/>
            </a:br>
            <a:r>
              <a:rPr lang="en-US" sz="2800" dirty="0"/>
              <a:t>by Jim Glanz </a:t>
            </a:r>
            <a:br>
              <a:rPr lang="en-US" sz="2800" dirty="0"/>
            </a:br>
            <a:r>
              <a:rPr lang="en-US" sz="2800" dirty="0"/>
              <a:t>emphasized “reluctance” </a:t>
            </a:r>
            <a:br>
              <a:rPr lang="en-US" sz="2800" dirty="0"/>
            </a:br>
            <a:r>
              <a:rPr lang="en-US" sz="2800" dirty="0"/>
              <a:t>to announce QGP discovery.</a:t>
            </a:r>
          </a:p>
          <a:p>
            <a:endParaRPr lang="en-US" sz="2800" dirty="0"/>
          </a:p>
          <a:p>
            <a:r>
              <a:rPr lang="en-US" sz="2800" dirty="0"/>
              <a:t>This was enormously polarizing . . </a:t>
            </a:r>
            <a:r>
              <a:rPr lang="en-US" sz="2250" dirty="0"/>
              <a:t>. </a:t>
            </a:r>
          </a:p>
        </p:txBody>
      </p:sp>
      <p:sp>
        <p:nvSpPr>
          <p:cNvPr id="14" name="Title 13"/>
          <p:cNvSpPr>
            <a:spLocks noGrp="1"/>
          </p:cNvSpPr>
          <p:nvPr>
            <p:ph type="title"/>
          </p:nvPr>
        </p:nvSpPr>
        <p:spPr>
          <a:xfrm>
            <a:off x="1955540" y="-1"/>
            <a:ext cx="5126377" cy="836577"/>
          </a:xfrm>
        </p:spPr>
        <p:txBody>
          <a:bodyPr/>
          <a:lstStyle/>
          <a:p>
            <a:r>
              <a:rPr lang="en-US" sz="5400" dirty="0"/>
              <a:t>The “Crisis”</a:t>
            </a:r>
          </a:p>
        </p:txBody>
      </p:sp>
      <p:sp>
        <p:nvSpPr>
          <p:cNvPr id="4" name="Slide Number Placeholder 3"/>
          <p:cNvSpPr>
            <a:spLocks noGrp="1"/>
          </p:cNvSpPr>
          <p:nvPr>
            <p:ph type="sldNum" sz="quarter" idx="12"/>
          </p:nvPr>
        </p:nvSpPr>
        <p:spPr/>
        <p:txBody>
          <a:bodyPr/>
          <a:lstStyle/>
          <a:p>
            <a:fld id="{A2D2CA8A-49B1-44D0-B863-6C6BFD9BB9EC}" type="slidenum">
              <a:rPr lang="en-US" smtClean="0"/>
              <a:pPr/>
              <a:t>51</a:t>
            </a:fld>
            <a:endParaRPr lang="en-US"/>
          </a:p>
        </p:txBody>
      </p:sp>
      <p:pic>
        <p:nvPicPr>
          <p:cNvPr id="11" name="Picture 10">
            <a:hlinkClick r:id="rId3"/>
          </p:cNvPr>
          <p:cNvPicPr>
            <a:picLocks noChangeAspect="1"/>
          </p:cNvPicPr>
          <p:nvPr/>
        </p:nvPicPr>
        <p:blipFill>
          <a:blip r:embed="rId4"/>
          <a:stretch>
            <a:fillRect/>
          </a:stretch>
        </p:blipFill>
        <p:spPr>
          <a:xfrm>
            <a:off x="5807969" y="980728"/>
            <a:ext cx="6264696" cy="5847584"/>
          </a:xfrm>
          <a:prstGeom prst="rect">
            <a:avLst/>
          </a:prstGeom>
          <a:ln w="50800">
            <a:solidFill>
              <a:srgbClr val="FFC000"/>
            </a:solidFill>
          </a:ln>
          <a:effectLst>
            <a:outerShdw blurRad="50800" dist="38100" dir="2700000" sx="101000" sy="101000" algn="tl" rotWithShape="0">
              <a:srgbClr val="000000">
                <a:alpha val="43000"/>
              </a:srgbClr>
            </a:outerShdw>
          </a:effectLst>
        </p:spPr>
      </p:pic>
      <p:pic>
        <p:nvPicPr>
          <p:cNvPr id="12" name="Picture 11"/>
          <p:cNvPicPr>
            <a:picLocks noChangeAspect="1"/>
          </p:cNvPicPr>
          <p:nvPr/>
        </p:nvPicPr>
        <p:blipFill>
          <a:blip r:embed="rId5"/>
          <a:srcRect l="7975" r="6636"/>
          <a:stretch>
            <a:fillRect/>
          </a:stretch>
        </p:blipFill>
        <p:spPr>
          <a:xfrm>
            <a:off x="7081917" y="108012"/>
            <a:ext cx="4666711" cy="728700"/>
          </a:xfrm>
          <a:prstGeom prst="rect">
            <a:avLst/>
          </a:prstGeom>
        </p:spPr>
      </p:pic>
    </p:spTree>
    <p:extLst>
      <p:ext uri="{BB962C8B-B14F-4D97-AF65-F5344CB8AC3E}">
        <p14:creationId xmlns:p14="http://schemas.microsoft.com/office/powerpoint/2010/main" val="930828482"/>
      </p:ext>
    </p:extLst>
  </p:cSld>
  <p:clrMapOvr>
    <a:masterClrMapping/>
  </p:clrMapOvr>
  <p:transition spd="slow">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3372" y="836713"/>
            <a:ext cx="11377264" cy="6020881"/>
          </a:xfrm>
        </p:spPr>
        <p:txBody>
          <a:bodyPr/>
          <a:lstStyle/>
          <a:p>
            <a:r>
              <a:rPr lang="en-US" sz="2800" dirty="0"/>
              <a:t>…the (previous) CERN announcement </a:t>
            </a:r>
            <a:br>
              <a:rPr lang="en-US" sz="2800" dirty="0">
                <a:solidFill>
                  <a:srgbClr val="000000"/>
                </a:solidFill>
              </a:rPr>
            </a:br>
            <a:r>
              <a:rPr lang="en-US" sz="2800" i="1" dirty="0">
                <a:solidFill>
                  <a:srgbClr val="363636"/>
                </a:solidFill>
                <a:latin typeface="nyt-imperial"/>
              </a:rPr>
              <a:t>''added more confusion than light to the story’’ </a:t>
            </a:r>
            <a:r>
              <a:rPr lang="en-US" sz="1400" dirty="0">
                <a:solidFill>
                  <a:srgbClr val="FF0000"/>
                </a:solidFill>
              </a:rPr>
              <a:t>(RHIC scientist)</a:t>
            </a:r>
            <a:br>
              <a:rPr lang="en-US" sz="1400" dirty="0">
                <a:solidFill>
                  <a:srgbClr val="FF0000"/>
                </a:solidFill>
              </a:rPr>
            </a:br>
            <a:endParaRPr lang="en-US" sz="1400" dirty="0">
              <a:solidFill>
                <a:srgbClr val="FF0000"/>
              </a:solidFill>
            </a:endParaRPr>
          </a:p>
          <a:p>
            <a:r>
              <a:rPr lang="en-US" sz="2800" dirty="0"/>
              <a:t>Those words were like daggers . . . </a:t>
            </a:r>
            <a:br>
              <a:rPr lang="en-US" sz="2800" dirty="0"/>
            </a:br>
            <a:r>
              <a:rPr lang="en-US" sz="2800" i="1" dirty="0">
                <a:solidFill>
                  <a:srgbClr val="363636"/>
                </a:solidFill>
                <a:latin typeface="nyt-imperial"/>
              </a:rPr>
              <a:t>“They (BNL) were just starting a half-billion-dollar operation and we (CERN) are saying: ‘Bye-bye. We have stolen your child’ ” </a:t>
            </a:r>
            <a:r>
              <a:rPr lang="en-US" sz="1400" dirty="0">
                <a:solidFill>
                  <a:srgbClr val="FF0000"/>
                </a:solidFill>
                <a:cs typeface="+mn-cs"/>
              </a:rPr>
              <a:t>(Senior CERN scientist)</a:t>
            </a:r>
            <a:br>
              <a:rPr lang="en-US" sz="1400" dirty="0">
                <a:solidFill>
                  <a:srgbClr val="FF0000"/>
                </a:solidFill>
                <a:cs typeface="+mn-cs"/>
              </a:rPr>
            </a:br>
            <a:endParaRPr lang="en-US" sz="1400" dirty="0">
              <a:solidFill>
                <a:srgbClr val="FF0000"/>
              </a:solidFill>
              <a:cs typeface="+mn-cs"/>
            </a:endParaRPr>
          </a:p>
          <a:p>
            <a:r>
              <a:rPr lang="en-US" sz="2800" dirty="0"/>
              <a:t>To announce a discovery now, Dr. </a:t>
            </a:r>
            <a:r>
              <a:rPr lang="en-US" sz="2800" dirty="0" err="1"/>
              <a:t>Xyyyyyy</a:t>
            </a:r>
            <a:r>
              <a:rPr lang="en-US" sz="2800" dirty="0"/>
              <a:t> said</a:t>
            </a:r>
            <a:r>
              <a:rPr lang="en-US" sz="2800" dirty="0">
                <a:solidFill>
                  <a:srgbClr val="363636"/>
                </a:solidFill>
                <a:latin typeface="nyt-imperial"/>
              </a:rPr>
              <a:t>, ‘</a:t>
            </a:r>
            <a:r>
              <a:rPr lang="en-US" sz="2800" i="1" dirty="0">
                <a:solidFill>
                  <a:srgbClr val="363636"/>
                </a:solidFill>
                <a:latin typeface="nyt-imperial"/>
              </a:rPr>
              <a:t>'the very same people who were very critical have to eat their words</a:t>
            </a:r>
            <a:r>
              <a:rPr lang="en-US" sz="2800" dirty="0">
                <a:solidFill>
                  <a:srgbClr val="363636"/>
                </a:solidFill>
                <a:latin typeface="nyt-imperial"/>
              </a:rPr>
              <a:t>.’’</a:t>
            </a:r>
            <a:br>
              <a:rPr lang="en-US" sz="2800" dirty="0">
                <a:solidFill>
                  <a:srgbClr val="363636"/>
                </a:solidFill>
                <a:latin typeface="nyt-imperial"/>
              </a:rPr>
            </a:br>
            <a:endParaRPr lang="en-US" sz="2800" dirty="0">
              <a:solidFill>
                <a:srgbClr val="363636"/>
              </a:solidFill>
              <a:latin typeface="nyt-imperial"/>
            </a:endParaRPr>
          </a:p>
          <a:p>
            <a:r>
              <a:rPr lang="en-US" sz="2800" i="1" dirty="0">
                <a:solidFill>
                  <a:srgbClr val="000000"/>
                </a:solidFill>
              </a:rPr>
              <a:t>'</a:t>
            </a:r>
            <a:r>
              <a:rPr lang="en-US" sz="2800" i="1" dirty="0">
                <a:solidFill>
                  <a:srgbClr val="363636"/>
                </a:solidFill>
                <a:latin typeface="nyt-imperial"/>
              </a:rPr>
              <a:t>'It's no mystery to me why they haven't announced it,’’ </a:t>
            </a:r>
            <a:br>
              <a:rPr lang="en-US" sz="2800" i="1" dirty="0">
                <a:solidFill>
                  <a:srgbClr val="000000"/>
                </a:solidFill>
              </a:rPr>
            </a:br>
            <a:r>
              <a:rPr lang="en-US" sz="2800" dirty="0"/>
              <a:t>Dr. Mueller said. '</a:t>
            </a:r>
            <a:r>
              <a:rPr lang="en-US" sz="2800" i="1" dirty="0">
                <a:solidFill>
                  <a:srgbClr val="363636"/>
                </a:solidFill>
                <a:latin typeface="nyt-imperial"/>
              </a:rPr>
              <a:t>'I think the lab has been appropriately cautious.''</a:t>
            </a:r>
            <a:br>
              <a:rPr lang="en-US" sz="2800" i="1" dirty="0">
                <a:solidFill>
                  <a:srgbClr val="363636"/>
                </a:solidFill>
                <a:latin typeface="nyt-imperial"/>
              </a:rPr>
            </a:br>
            <a:endParaRPr lang="en-US" sz="2800" i="1" dirty="0">
              <a:solidFill>
                <a:srgbClr val="363636"/>
              </a:solidFill>
              <a:latin typeface="nyt-imperial"/>
            </a:endParaRPr>
          </a:p>
        </p:txBody>
      </p:sp>
      <p:sp>
        <p:nvSpPr>
          <p:cNvPr id="3" name="Title 2"/>
          <p:cNvSpPr>
            <a:spLocks noGrp="1"/>
          </p:cNvSpPr>
          <p:nvPr>
            <p:ph type="title"/>
          </p:nvPr>
        </p:nvSpPr>
        <p:spPr>
          <a:xfrm>
            <a:off x="1883532" y="0"/>
            <a:ext cx="10309145" cy="836577"/>
          </a:xfrm>
        </p:spPr>
        <p:txBody>
          <a:bodyPr/>
          <a:lstStyle/>
          <a:p>
            <a:r>
              <a:rPr lang="en-US" sz="6000" dirty="0"/>
              <a:t>From That Article</a:t>
            </a:r>
          </a:p>
        </p:txBody>
      </p:sp>
      <p:sp>
        <p:nvSpPr>
          <p:cNvPr id="4" name="Slide Number Placeholder 3"/>
          <p:cNvSpPr>
            <a:spLocks noGrp="1"/>
          </p:cNvSpPr>
          <p:nvPr>
            <p:ph type="sldNum" sz="quarter" idx="12"/>
          </p:nvPr>
        </p:nvSpPr>
        <p:spPr/>
        <p:txBody>
          <a:bodyPr/>
          <a:lstStyle/>
          <a:p>
            <a:fld id="{A2D2CA8A-49B1-44D0-B863-6C6BFD9BB9EC}" type="slidenum">
              <a:rPr lang="en-US" smtClean="0"/>
              <a:pPr/>
              <a:t>52</a:t>
            </a:fld>
            <a:endParaRPr lang="en-US"/>
          </a:p>
        </p:txBody>
      </p:sp>
    </p:spTree>
    <p:extLst>
      <p:ext uri="{BB962C8B-B14F-4D97-AF65-F5344CB8AC3E}">
        <p14:creationId xmlns:p14="http://schemas.microsoft.com/office/powerpoint/2010/main" val="521372460"/>
      </p:ext>
    </p:extLst>
  </p:cSld>
  <p:clrMapOvr>
    <a:masterClrMapping/>
  </p:clrMapOvr>
  <p:transition spd="slow">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4B5D66-F3D4-4412-6250-C20CA932A56D}"/>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9D0B03D-D225-CF0D-2D99-500EFCD11591}"/>
              </a:ext>
            </a:extLst>
          </p:cNvPr>
          <p:cNvSpPr>
            <a:spLocks noGrp="1"/>
          </p:cNvSpPr>
          <p:nvPr>
            <p:ph type="title"/>
          </p:nvPr>
        </p:nvSpPr>
        <p:spPr>
          <a:xfrm>
            <a:off x="1851242" y="47188"/>
            <a:ext cx="10340757" cy="825528"/>
          </a:xfrm>
        </p:spPr>
        <p:txBody>
          <a:bodyPr/>
          <a:lstStyle/>
          <a:p>
            <a:r>
              <a:rPr lang="en-US" sz="6000" dirty="0"/>
              <a:t>Boulder Workshop Mar-05</a:t>
            </a:r>
          </a:p>
        </p:txBody>
      </p:sp>
      <p:grpSp>
        <p:nvGrpSpPr>
          <p:cNvPr id="3" name="Group 2">
            <a:extLst>
              <a:ext uri="{FF2B5EF4-FFF2-40B4-BE49-F238E27FC236}">
                <a16:creationId xmlns:a16="http://schemas.microsoft.com/office/drawing/2014/main" id="{5CF12038-0D52-69EC-6650-AD6E019CB77F}"/>
              </a:ext>
            </a:extLst>
          </p:cNvPr>
          <p:cNvGrpSpPr/>
          <p:nvPr/>
        </p:nvGrpSpPr>
        <p:grpSpPr>
          <a:xfrm>
            <a:off x="1839488" y="955106"/>
            <a:ext cx="8396972" cy="5839100"/>
            <a:chOff x="1186770" y="1559262"/>
            <a:chExt cx="6602640" cy="4409682"/>
          </a:xfrm>
        </p:grpSpPr>
        <p:pic>
          <p:nvPicPr>
            <p:cNvPr id="352258" name="Picture 2">
              <a:extLst>
                <a:ext uri="{FF2B5EF4-FFF2-40B4-BE49-F238E27FC236}">
                  <a16:creationId xmlns:a16="http://schemas.microsoft.com/office/drawing/2014/main" id="{761A27A6-6541-2D50-283D-46CBA0A8DAB5}"/>
                </a:ext>
              </a:extLst>
            </p:cNvPr>
            <p:cNvPicPr>
              <a:picLocks noChangeAspect="1" noChangeArrowheads="1"/>
            </p:cNvPicPr>
            <p:nvPr/>
          </p:nvPicPr>
          <p:blipFill>
            <a:blip r:embed="rId3" cstate="print"/>
            <a:srcRect/>
            <a:stretch>
              <a:fillRect/>
            </a:stretch>
          </p:blipFill>
          <p:spPr bwMode="auto">
            <a:xfrm>
              <a:off x="2816805" y="2842684"/>
              <a:ext cx="2808312" cy="1531421"/>
            </a:xfrm>
            <a:prstGeom prst="rect">
              <a:avLst/>
            </a:prstGeom>
            <a:noFill/>
            <a:ln w="22225">
              <a:solidFill>
                <a:srgbClr val="0000FF"/>
              </a:solidFill>
              <a:miter lim="800000"/>
              <a:headEnd/>
              <a:tailEnd/>
            </a:ln>
          </p:spPr>
        </p:pic>
        <p:pic>
          <p:nvPicPr>
            <p:cNvPr id="352259" name="Picture 3">
              <a:extLst>
                <a:ext uri="{FF2B5EF4-FFF2-40B4-BE49-F238E27FC236}">
                  <a16:creationId xmlns:a16="http://schemas.microsoft.com/office/drawing/2014/main" id="{EE297CD5-3C19-4055-B2BD-907C8328C5DC}"/>
                </a:ext>
              </a:extLst>
            </p:cNvPr>
            <p:cNvPicPr>
              <a:picLocks noChangeAspect="1" noChangeArrowheads="1"/>
            </p:cNvPicPr>
            <p:nvPr/>
          </p:nvPicPr>
          <p:blipFill>
            <a:blip r:embed="rId4" cstate="print"/>
            <a:srcRect t="14480" r="23151"/>
            <a:stretch>
              <a:fillRect/>
            </a:stretch>
          </p:blipFill>
          <p:spPr bwMode="auto">
            <a:xfrm>
              <a:off x="5733129" y="4347102"/>
              <a:ext cx="1943835" cy="1621842"/>
            </a:xfrm>
            <a:prstGeom prst="rect">
              <a:avLst/>
            </a:prstGeom>
            <a:noFill/>
            <a:ln w="22225">
              <a:solidFill>
                <a:srgbClr val="0000FF"/>
              </a:solidFill>
              <a:miter lim="800000"/>
              <a:headEnd/>
              <a:tailEnd/>
            </a:ln>
          </p:spPr>
        </p:pic>
        <p:pic>
          <p:nvPicPr>
            <p:cNvPr id="352260" name="Picture 4">
              <a:extLst>
                <a:ext uri="{FF2B5EF4-FFF2-40B4-BE49-F238E27FC236}">
                  <a16:creationId xmlns:a16="http://schemas.microsoft.com/office/drawing/2014/main" id="{4006DDB5-12D9-2834-4B6E-3F08B0EF89F3}"/>
                </a:ext>
              </a:extLst>
            </p:cNvPr>
            <p:cNvPicPr>
              <a:picLocks noChangeAspect="1" noChangeArrowheads="1"/>
            </p:cNvPicPr>
            <p:nvPr/>
          </p:nvPicPr>
          <p:blipFill>
            <a:blip r:embed="rId5" cstate="print"/>
            <a:srcRect/>
            <a:stretch>
              <a:fillRect/>
            </a:stretch>
          </p:blipFill>
          <p:spPr bwMode="auto">
            <a:xfrm>
              <a:off x="2414586" y="1559262"/>
              <a:ext cx="1646802" cy="1231821"/>
            </a:xfrm>
            <a:prstGeom prst="rect">
              <a:avLst/>
            </a:prstGeom>
            <a:noFill/>
            <a:ln w="22225">
              <a:solidFill>
                <a:srgbClr val="0000FF"/>
              </a:solidFill>
              <a:miter lim="800000"/>
              <a:headEnd/>
              <a:tailEnd/>
            </a:ln>
          </p:spPr>
        </p:pic>
        <p:pic>
          <p:nvPicPr>
            <p:cNvPr id="352261" name="Picture 5">
              <a:extLst>
                <a:ext uri="{FF2B5EF4-FFF2-40B4-BE49-F238E27FC236}">
                  <a16:creationId xmlns:a16="http://schemas.microsoft.com/office/drawing/2014/main" id="{290E48A7-634F-E296-C039-4608823B6BA6}"/>
                </a:ext>
              </a:extLst>
            </p:cNvPr>
            <p:cNvPicPr>
              <a:picLocks noChangeAspect="1" noChangeArrowheads="1"/>
            </p:cNvPicPr>
            <p:nvPr/>
          </p:nvPicPr>
          <p:blipFill>
            <a:blip r:embed="rId6" cstate="print"/>
            <a:srcRect r="33619"/>
            <a:stretch>
              <a:fillRect/>
            </a:stretch>
          </p:blipFill>
          <p:spPr bwMode="auto">
            <a:xfrm>
              <a:off x="1196625" y="1559562"/>
              <a:ext cx="1107123" cy="1248370"/>
            </a:xfrm>
            <a:prstGeom prst="rect">
              <a:avLst/>
            </a:prstGeom>
            <a:noFill/>
            <a:ln w="22225">
              <a:solidFill>
                <a:srgbClr val="0000FF"/>
              </a:solidFill>
              <a:miter lim="800000"/>
              <a:headEnd/>
              <a:tailEnd/>
            </a:ln>
          </p:spPr>
        </p:pic>
        <p:pic>
          <p:nvPicPr>
            <p:cNvPr id="352262" name="Picture 6">
              <a:extLst>
                <a:ext uri="{FF2B5EF4-FFF2-40B4-BE49-F238E27FC236}">
                  <a16:creationId xmlns:a16="http://schemas.microsoft.com/office/drawing/2014/main" id="{877A61DE-6F99-AD58-C1F2-7AE353920651}"/>
                </a:ext>
              </a:extLst>
            </p:cNvPr>
            <p:cNvPicPr>
              <a:picLocks noChangeAspect="1" noChangeArrowheads="1"/>
            </p:cNvPicPr>
            <p:nvPr/>
          </p:nvPicPr>
          <p:blipFill>
            <a:blip r:embed="rId7" cstate="print"/>
            <a:srcRect t="9628" r="33477"/>
            <a:stretch>
              <a:fillRect/>
            </a:stretch>
          </p:blipFill>
          <p:spPr bwMode="auto">
            <a:xfrm>
              <a:off x="1196012" y="2888940"/>
              <a:ext cx="1485779" cy="1512168"/>
            </a:xfrm>
            <a:prstGeom prst="rect">
              <a:avLst/>
            </a:prstGeom>
            <a:noFill/>
            <a:ln w="22225">
              <a:solidFill>
                <a:srgbClr val="0000FF"/>
              </a:solidFill>
              <a:miter lim="800000"/>
              <a:headEnd/>
              <a:tailEnd/>
            </a:ln>
          </p:spPr>
        </p:pic>
        <p:pic>
          <p:nvPicPr>
            <p:cNvPr id="352263" name="Picture 7">
              <a:extLst>
                <a:ext uri="{FF2B5EF4-FFF2-40B4-BE49-F238E27FC236}">
                  <a16:creationId xmlns:a16="http://schemas.microsoft.com/office/drawing/2014/main" id="{E67045E5-0A73-2FF9-2297-153673A1C8EA}"/>
                </a:ext>
              </a:extLst>
            </p:cNvPr>
            <p:cNvPicPr>
              <a:picLocks noChangeAspect="1" noChangeArrowheads="1"/>
            </p:cNvPicPr>
            <p:nvPr/>
          </p:nvPicPr>
          <p:blipFill>
            <a:blip r:embed="rId8" cstate="print"/>
            <a:srcRect r="11874"/>
            <a:stretch>
              <a:fillRect/>
            </a:stretch>
          </p:blipFill>
          <p:spPr bwMode="auto">
            <a:xfrm>
              <a:off x="1186770" y="4461645"/>
              <a:ext cx="1750259" cy="1497593"/>
            </a:xfrm>
            <a:prstGeom prst="rect">
              <a:avLst/>
            </a:prstGeom>
            <a:noFill/>
            <a:ln w="22225">
              <a:solidFill>
                <a:srgbClr val="0000FF"/>
              </a:solidFill>
              <a:miter lim="800000"/>
              <a:headEnd/>
              <a:tailEnd/>
            </a:ln>
          </p:spPr>
        </p:pic>
        <p:pic>
          <p:nvPicPr>
            <p:cNvPr id="352264" name="Picture 8">
              <a:extLst>
                <a:ext uri="{FF2B5EF4-FFF2-40B4-BE49-F238E27FC236}">
                  <a16:creationId xmlns:a16="http://schemas.microsoft.com/office/drawing/2014/main" id="{4627A77A-99DC-F4CD-0A5C-922BCFA65D5F}"/>
                </a:ext>
              </a:extLst>
            </p:cNvPr>
            <p:cNvPicPr>
              <a:picLocks noChangeAspect="1" noChangeArrowheads="1"/>
            </p:cNvPicPr>
            <p:nvPr/>
          </p:nvPicPr>
          <p:blipFill>
            <a:blip r:embed="rId9" cstate="print"/>
            <a:srcRect/>
            <a:stretch>
              <a:fillRect/>
            </a:stretch>
          </p:blipFill>
          <p:spPr bwMode="auto">
            <a:xfrm>
              <a:off x="5733130" y="1559262"/>
              <a:ext cx="2056280" cy="2725040"/>
            </a:xfrm>
            <a:prstGeom prst="rect">
              <a:avLst/>
            </a:prstGeom>
            <a:noFill/>
            <a:ln w="22225">
              <a:solidFill>
                <a:srgbClr val="0000FF"/>
              </a:solidFill>
              <a:miter lim="800000"/>
              <a:headEnd/>
              <a:tailEnd/>
            </a:ln>
          </p:spPr>
        </p:pic>
        <p:pic>
          <p:nvPicPr>
            <p:cNvPr id="352265" name="Picture 9">
              <a:extLst>
                <a:ext uri="{FF2B5EF4-FFF2-40B4-BE49-F238E27FC236}">
                  <a16:creationId xmlns:a16="http://schemas.microsoft.com/office/drawing/2014/main" id="{700389A2-19FB-B736-7C31-5DBE8323D875}"/>
                </a:ext>
              </a:extLst>
            </p:cNvPr>
            <p:cNvPicPr>
              <a:picLocks noChangeAspect="1" noChangeArrowheads="1"/>
            </p:cNvPicPr>
            <p:nvPr/>
          </p:nvPicPr>
          <p:blipFill>
            <a:blip r:embed="rId10" cstate="print"/>
            <a:srcRect/>
            <a:stretch>
              <a:fillRect/>
            </a:stretch>
          </p:blipFill>
          <p:spPr bwMode="auto">
            <a:xfrm>
              <a:off x="4130785" y="1559264"/>
              <a:ext cx="1548201" cy="1221665"/>
            </a:xfrm>
            <a:prstGeom prst="rect">
              <a:avLst/>
            </a:prstGeom>
            <a:noFill/>
            <a:ln w="22225">
              <a:solidFill>
                <a:srgbClr val="0000FF"/>
              </a:solidFill>
              <a:miter lim="800000"/>
              <a:headEnd/>
              <a:tailEnd/>
            </a:ln>
          </p:spPr>
        </p:pic>
        <p:pic>
          <p:nvPicPr>
            <p:cNvPr id="352266" name="Picture 10">
              <a:extLst>
                <a:ext uri="{FF2B5EF4-FFF2-40B4-BE49-F238E27FC236}">
                  <a16:creationId xmlns:a16="http://schemas.microsoft.com/office/drawing/2014/main" id="{D5A351EA-8786-23B1-D806-5833BC90E6B7}"/>
                </a:ext>
              </a:extLst>
            </p:cNvPr>
            <p:cNvPicPr>
              <a:picLocks noChangeAspect="1" noChangeArrowheads="1"/>
            </p:cNvPicPr>
            <p:nvPr/>
          </p:nvPicPr>
          <p:blipFill>
            <a:blip r:embed="rId11" cstate="print"/>
            <a:srcRect b="15093"/>
            <a:stretch>
              <a:fillRect/>
            </a:stretch>
          </p:blipFill>
          <p:spPr bwMode="auto">
            <a:xfrm>
              <a:off x="3113838" y="4428112"/>
              <a:ext cx="2369900" cy="1512167"/>
            </a:xfrm>
            <a:prstGeom prst="rect">
              <a:avLst/>
            </a:prstGeom>
            <a:noFill/>
            <a:ln w="22225">
              <a:solidFill>
                <a:srgbClr val="0000FF"/>
              </a:solidFill>
              <a:miter lim="800000"/>
              <a:headEnd/>
              <a:tailEnd/>
            </a:ln>
          </p:spPr>
        </p:pic>
      </p:grpSp>
      <p:sp>
        <p:nvSpPr>
          <p:cNvPr id="2" name="Slide Number Placeholder 1">
            <a:extLst>
              <a:ext uri="{FF2B5EF4-FFF2-40B4-BE49-F238E27FC236}">
                <a16:creationId xmlns:a16="http://schemas.microsoft.com/office/drawing/2014/main" id="{EBDCB49A-D89D-9354-FC4B-B684BECFA9CE}"/>
              </a:ext>
            </a:extLst>
          </p:cNvPr>
          <p:cNvSpPr>
            <a:spLocks noGrp="1"/>
          </p:cNvSpPr>
          <p:nvPr>
            <p:ph type="sldNum" sz="quarter" idx="12"/>
          </p:nvPr>
        </p:nvSpPr>
        <p:spPr>
          <a:xfrm>
            <a:off x="9606151" y="4208"/>
            <a:ext cx="2561970" cy="472464"/>
          </a:xfrm>
        </p:spPr>
        <p:txBody>
          <a:bodyPr/>
          <a:lstStyle/>
          <a:p>
            <a:fld id="{8BD6E449-3554-473B-BE25-5F5374CC872B}" type="slidenum">
              <a:rPr lang="en-US" smtClean="0"/>
              <a:pPr/>
              <a:t>53</a:t>
            </a:fld>
            <a:endParaRPr lang="en-US" dirty="0"/>
          </a:p>
        </p:txBody>
      </p:sp>
    </p:spTree>
    <p:extLst>
      <p:ext uri="{BB962C8B-B14F-4D97-AF65-F5344CB8AC3E}">
        <p14:creationId xmlns:p14="http://schemas.microsoft.com/office/powerpoint/2010/main" val="1890342072"/>
      </p:ext>
    </p:extLst>
  </p:cSld>
  <p:clrMapOvr>
    <a:masterClrMapping/>
  </p:clrMapOvr>
  <p:transition spd="slow">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04FDE7-5E46-529A-C997-2C95146521C9}"/>
            </a:ext>
          </a:extLst>
        </p:cNvPr>
        <p:cNvGrpSpPr/>
        <p:nvPr/>
      </p:nvGrpSpPr>
      <p:grpSpPr>
        <a:xfrm>
          <a:off x="0" y="0"/>
          <a:ext cx="0" cy="0"/>
          <a:chOff x="0" y="0"/>
          <a:chExt cx="0" cy="0"/>
        </a:xfrm>
      </p:grpSpPr>
      <p:grpSp>
        <p:nvGrpSpPr>
          <p:cNvPr id="3" name="Group 2">
            <a:extLst>
              <a:ext uri="{FF2B5EF4-FFF2-40B4-BE49-F238E27FC236}">
                <a16:creationId xmlns:a16="http://schemas.microsoft.com/office/drawing/2014/main" id="{567F75D4-1070-90C5-A20B-E165017FDDA3}"/>
              </a:ext>
            </a:extLst>
          </p:cNvPr>
          <p:cNvGrpSpPr/>
          <p:nvPr/>
        </p:nvGrpSpPr>
        <p:grpSpPr>
          <a:xfrm>
            <a:off x="1839488" y="955106"/>
            <a:ext cx="8396972" cy="5839100"/>
            <a:chOff x="1186770" y="1559262"/>
            <a:chExt cx="6602640" cy="4409682"/>
          </a:xfrm>
        </p:grpSpPr>
        <p:pic>
          <p:nvPicPr>
            <p:cNvPr id="352258" name="Picture 2">
              <a:extLst>
                <a:ext uri="{FF2B5EF4-FFF2-40B4-BE49-F238E27FC236}">
                  <a16:creationId xmlns:a16="http://schemas.microsoft.com/office/drawing/2014/main" id="{FDE31851-395A-82E9-751A-6C0D02FFFD27}"/>
                </a:ext>
              </a:extLst>
            </p:cNvPr>
            <p:cNvPicPr>
              <a:picLocks noChangeAspect="1" noChangeArrowheads="1"/>
            </p:cNvPicPr>
            <p:nvPr/>
          </p:nvPicPr>
          <p:blipFill>
            <a:blip r:embed="rId3" cstate="print"/>
            <a:srcRect/>
            <a:stretch>
              <a:fillRect/>
            </a:stretch>
          </p:blipFill>
          <p:spPr bwMode="auto">
            <a:xfrm>
              <a:off x="2816805" y="2842684"/>
              <a:ext cx="2808312" cy="1531421"/>
            </a:xfrm>
            <a:prstGeom prst="rect">
              <a:avLst/>
            </a:prstGeom>
            <a:noFill/>
            <a:ln w="22225">
              <a:solidFill>
                <a:srgbClr val="0000FF"/>
              </a:solidFill>
              <a:miter lim="800000"/>
              <a:headEnd/>
              <a:tailEnd/>
            </a:ln>
          </p:spPr>
        </p:pic>
        <p:pic>
          <p:nvPicPr>
            <p:cNvPr id="352259" name="Picture 3">
              <a:extLst>
                <a:ext uri="{FF2B5EF4-FFF2-40B4-BE49-F238E27FC236}">
                  <a16:creationId xmlns:a16="http://schemas.microsoft.com/office/drawing/2014/main" id="{437AD5AD-74F9-D8DC-0E9B-5E6018979B3E}"/>
                </a:ext>
              </a:extLst>
            </p:cNvPr>
            <p:cNvPicPr>
              <a:picLocks noChangeAspect="1" noChangeArrowheads="1"/>
            </p:cNvPicPr>
            <p:nvPr/>
          </p:nvPicPr>
          <p:blipFill>
            <a:blip r:embed="rId4" cstate="print"/>
            <a:srcRect t="14480" r="23151"/>
            <a:stretch>
              <a:fillRect/>
            </a:stretch>
          </p:blipFill>
          <p:spPr bwMode="auto">
            <a:xfrm>
              <a:off x="5733129" y="4347102"/>
              <a:ext cx="1943835" cy="1621842"/>
            </a:xfrm>
            <a:prstGeom prst="rect">
              <a:avLst/>
            </a:prstGeom>
            <a:noFill/>
            <a:ln w="22225">
              <a:solidFill>
                <a:srgbClr val="0000FF"/>
              </a:solidFill>
              <a:miter lim="800000"/>
              <a:headEnd/>
              <a:tailEnd/>
            </a:ln>
          </p:spPr>
        </p:pic>
        <p:pic>
          <p:nvPicPr>
            <p:cNvPr id="352260" name="Picture 4">
              <a:extLst>
                <a:ext uri="{FF2B5EF4-FFF2-40B4-BE49-F238E27FC236}">
                  <a16:creationId xmlns:a16="http://schemas.microsoft.com/office/drawing/2014/main" id="{03E15DCB-60A9-D20B-A7A9-093BB28AD40E}"/>
                </a:ext>
              </a:extLst>
            </p:cNvPr>
            <p:cNvPicPr>
              <a:picLocks noChangeAspect="1" noChangeArrowheads="1"/>
            </p:cNvPicPr>
            <p:nvPr/>
          </p:nvPicPr>
          <p:blipFill>
            <a:blip r:embed="rId5" cstate="print"/>
            <a:srcRect/>
            <a:stretch>
              <a:fillRect/>
            </a:stretch>
          </p:blipFill>
          <p:spPr bwMode="auto">
            <a:xfrm>
              <a:off x="2414586" y="1559262"/>
              <a:ext cx="1646802" cy="1231821"/>
            </a:xfrm>
            <a:prstGeom prst="rect">
              <a:avLst/>
            </a:prstGeom>
            <a:noFill/>
            <a:ln w="22225">
              <a:solidFill>
                <a:srgbClr val="0000FF"/>
              </a:solidFill>
              <a:miter lim="800000"/>
              <a:headEnd/>
              <a:tailEnd/>
            </a:ln>
          </p:spPr>
        </p:pic>
        <p:pic>
          <p:nvPicPr>
            <p:cNvPr id="352261" name="Picture 5">
              <a:extLst>
                <a:ext uri="{FF2B5EF4-FFF2-40B4-BE49-F238E27FC236}">
                  <a16:creationId xmlns:a16="http://schemas.microsoft.com/office/drawing/2014/main" id="{6A1E33C8-66B7-9DD7-3908-A60B7B6D4EDC}"/>
                </a:ext>
              </a:extLst>
            </p:cNvPr>
            <p:cNvPicPr>
              <a:picLocks noChangeAspect="1" noChangeArrowheads="1"/>
            </p:cNvPicPr>
            <p:nvPr/>
          </p:nvPicPr>
          <p:blipFill>
            <a:blip r:embed="rId6" cstate="print"/>
            <a:srcRect r="33619"/>
            <a:stretch>
              <a:fillRect/>
            </a:stretch>
          </p:blipFill>
          <p:spPr bwMode="auto">
            <a:xfrm>
              <a:off x="1196625" y="1559562"/>
              <a:ext cx="1107123" cy="1248370"/>
            </a:xfrm>
            <a:prstGeom prst="rect">
              <a:avLst/>
            </a:prstGeom>
            <a:noFill/>
            <a:ln w="22225">
              <a:solidFill>
                <a:srgbClr val="0000FF"/>
              </a:solidFill>
              <a:miter lim="800000"/>
              <a:headEnd/>
              <a:tailEnd/>
            </a:ln>
          </p:spPr>
        </p:pic>
        <p:pic>
          <p:nvPicPr>
            <p:cNvPr id="352262" name="Picture 6">
              <a:extLst>
                <a:ext uri="{FF2B5EF4-FFF2-40B4-BE49-F238E27FC236}">
                  <a16:creationId xmlns:a16="http://schemas.microsoft.com/office/drawing/2014/main" id="{FB016781-0587-9415-2C55-2F9DF72C2182}"/>
                </a:ext>
              </a:extLst>
            </p:cNvPr>
            <p:cNvPicPr>
              <a:picLocks noChangeAspect="1" noChangeArrowheads="1"/>
            </p:cNvPicPr>
            <p:nvPr/>
          </p:nvPicPr>
          <p:blipFill>
            <a:blip r:embed="rId7" cstate="print"/>
            <a:srcRect t="9628" r="33477"/>
            <a:stretch>
              <a:fillRect/>
            </a:stretch>
          </p:blipFill>
          <p:spPr bwMode="auto">
            <a:xfrm>
              <a:off x="1196012" y="2888940"/>
              <a:ext cx="1485779" cy="1512168"/>
            </a:xfrm>
            <a:prstGeom prst="rect">
              <a:avLst/>
            </a:prstGeom>
            <a:noFill/>
            <a:ln w="22225">
              <a:solidFill>
                <a:srgbClr val="0000FF"/>
              </a:solidFill>
              <a:miter lim="800000"/>
              <a:headEnd/>
              <a:tailEnd/>
            </a:ln>
          </p:spPr>
        </p:pic>
        <p:pic>
          <p:nvPicPr>
            <p:cNvPr id="352263" name="Picture 7">
              <a:extLst>
                <a:ext uri="{FF2B5EF4-FFF2-40B4-BE49-F238E27FC236}">
                  <a16:creationId xmlns:a16="http://schemas.microsoft.com/office/drawing/2014/main" id="{51499140-B523-689F-62F7-3AB7F6BE2AD8}"/>
                </a:ext>
              </a:extLst>
            </p:cNvPr>
            <p:cNvPicPr>
              <a:picLocks noChangeAspect="1" noChangeArrowheads="1"/>
            </p:cNvPicPr>
            <p:nvPr/>
          </p:nvPicPr>
          <p:blipFill>
            <a:blip r:embed="rId8" cstate="print"/>
            <a:srcRect r="11874"/>
            <a:stretch>
              <a:fillRect/>
            </a:stretch>
          </p:blipFill>
          <p:spPr bwMode="auto">
            <a:xfrm>
              <a:off x="1186770" y="4461645"/>
              <a:ext cx="1750259" cy="1497593"/>
            </a:xfrm>
            <a:prstGeom prst="rect">
              <a:avLst/>
            </a:prstGeom>
            <a:noFill/>
            <a:ln w="22225">
              <a:solidFill>
                <a:srgbClr val="0000FF"/>
              </a:solidFill>
              <a:miter lim="800000"/>
              <a:headEnd/>
              <a:tailEnd/>
            </a:ln>
          </p:spPr>
        </p:pic>
        <p:pic>
          <p:nvPicPr>
            <p:cNvPr id="352264" name="Picture 8">
              <a:extLst>
                <a:ext uri="{FF2B5EF4-FFF2-40B4-BE49-F238E27FC236}">
                  <a16:creationId xmlns:a16="http://schemas.microsoft.com/office/drawing/2014/main" id="{88B838E4-5F62-3EE4-7358-355283EEA3D4}"/>
                </a:ext>
              </a:extLst>
            </p:cNvPr>
            <p:cNvPicPr>
              <a:picLocks noChangeAspect="1" noChangeArrowheads="1"/>
            </p:cNvPicPr>
            <p:nvPr/>
          </p:nvPicPr>
          <p:blipFill>
            <a:blip r:embed="rId9" cstate="print"/>
            <a:srcRect/>
            <a:stretch>
              <a:fillRect/>
            </a:stretch>
          </p:blipFill>
          <p:spPr bwMode="auto">
            <a:xfrm>
              <a:off x="5733130" y="1559262"/>
              <a:ext cx="2056280" cy="2725040"/>
            </a:xfrm>
            <a:prstGeom prst="rect">
              <a:avLst/>
            </a:prstGeom>
            <a:noFill/>
            <a:ln w="22225">
              <a:solidFill>
                <a:srgbClr val="0000FF"/>
              </a:solidFill>
              <a:miter lim="800000"/>
              <a:headEnd/>
              <a:tailEnd/>
            </a:ln>
          </p:spPr>
        </p:pic>
        <p:pic>
          <p:nvPicPr>
            <p:cNvPr id="352265" name="Picture 9">
              <a:extLst>
                <a:ext uri="{FF2B5EF4-FFF2-40B4-BE49-F238E27FC236}">
                  <a16:creationId xmlns:a16="http://schemas.microsoft.com/office/drawing/2014/main" id="{64B14299-04B2-7A83-90D9-EF7FCCB253C4}"/>
                </a:ext>
              </a:extLst>
            </p:cNvPr>
            <p:cNvPicPr>
              <a:picLocks noChangeAspect="1" noChangeArrowheads="1"/>
            </p:cNvPicPr>
            <p:nvPr/>
          </p:nvPicPr>
          <p:blipFill>
            <a:blip r:embed="rId10" cstate="print"/>
            <a:srcRect/>
            <a:stretch>
              <a:fillRect/>
            </a:stretch>
          </p:blipFill>
          <p:spPr bwMode="auto">
            <a:xfrm>
              <a:off x="4130785" y="1559264"/>
              <a:ext cx="1548201" cy="1221665"/>
            </a:xfrm>
            <a:prstGeom prst="rect">
              <a:avLst/>
            </a:prstGeom>
            <a:noFill/>
            <a:ln w="22225">
              <a:solidFill>
                <a:srgbClr val="0000FF"/>
              </a:solidFill>
              <a:miter lim="800000"/>
              <a:headEnd/>
              <a:tailEnd/>
            </a:ln>
          </p:spPr>
        </p:pic>
        <p:pic>
          <p:nvPicPr>
            <p:cNvPr id="352266" name="Picture 10">
              <a:extLst>
                <a:ext uri="{FF2B5EF4-FFF2-40B4-BE49-F238E27FC236}">
                  <a16:creationId xmlns:a16="http://schemas.microsoft.com/office/drawing/2014/main" id="{C6CD640D-72F2-9E7E-1F06-FA6D7995B3B9}"/>
                </a:ext>
              </a:extLst>
            </p:cNvPr>
            <p:cNvPicPr>
              <a:picLocks noChangeAspect="1" noChangeArrowheads="1"/>
            </p:cNvPicPr>
            <p:nvPr/>
          </p:nvPicPr>
          <p:blipFill>
            <a:blip r:embed="rId11" cstate="print"/>
            <a:srcRect b="15093"/>
            <a:stretch>
              <a:fillRect/>
            </a:stretch>
          </p:blipFill>
          <p:spPr bwMode="auto">
            <a:xfrm>
              <a:off x="3113838" y="4428112"/>
              <a:ext cx="2369900" cy="1512167"/>
            </a:xfrm>
            <a:prstGeom prst="rect">
              <a:avLst/>
            </a:prstGeom>
            <a:noFill/>
            <a:ln w="22225">
              <a:solidFill>
                <a:srgbClr val="0000FF"/>
              </a:solidFill>
              <a:miter lim="800000"/>
              <a:headEnd/>
              <a:tailEnd/>
            </a:ln>
          </p:spPr>
        </p:pic>
      </p:grpSp>
      <p:sp>
        <p:nvSpPr>
          <p:cNvPr id="2" name="Slide Number Placeholder 1">
            <a:extLst>
              <a:ext uri="{FF2B5EF4-FFF2-40B4-BE49-F238E27FC236}">
                <a16:creationId xmlns:a16="http://schemas.microsoft.com/office/drawing/2014/main" id="{89A50446-D8D2-9038-7450-4D4B2189754F}"/>
              </a:ext>
            </a:extLst>
          </p:cNvPr>
          <p:cNvSpPr>
            <a:spLocks noGrp="1"/>
          </p:cNvSpPr>
          <p:nvPr>
            <p:ph type="sldNum" sz="quarter" idx="12"/>
          </p:nvPr>
        </p:nvSpPr>
        <p:spPr>
          <a:xfrm>
            <a:off x="9606151" y="4208"/>
            <a:ext cx="2561970" cy="472464"/>
          </a:xfrm>
        </p:spPr>
        <p:txBody>
          <a:bodyPr/>
          <a:lstStyle/>
          <a:p>
            <a:fld id="{8BD6E449-3554-473B-BE25-5F5374CC872B}" type="slidenum">
              <a:rPr lang="en-US" smtClean="0"/>
              <a:pPr/>
              <a:t>54</a:t>
            </a:fld>
            <a:endParaRPr lang="en-US" dirty="0"/>
          </a:p>
        </p:txBody>
      </p:sp>
      <p:pic>
        <p:nvPicPr>
          <p:cNvPr id="4" name="Picture 3">
            <a:extLst>
              <a:ext uri="{FF2B5EF4-FFF2-40B4-BE49-F238E27FC236}">
                <a16:creationId xmlns:a16="http://schemas.microsoft.com/office/drawing/2014/main" id="{52412B3B-4DB3-261D-1BC9-BDADE59C3987}"/>
              </a:ext>
            </a:extLst>
          </p:cNvPr>
          <p:cNvPicPr>
            <a:picLocks noChangeAspect="1"/>
          </p:cNvPicPr>
          <p:nvPr/>
        </p:nvPicPr>
        <p:blipFill>
          <a:blip r:embed="rId12"/>
          <a:stretch>
            <a:fillRect/>
          </a:stretch>
        </p:blipFill>
        <p:spPr>
          <a:xfrm>
            <a:off x="2209800" y="954452"/>
            <a:ext cx="7807302" cy="5877628"/>
          </a:xfrm>
          <a:prstGeom prst="rect">
            <a:avLst/>
          </a:prstGeom>
        </p:spPr>
      </p:pic>
      <p:sp>
        <p:nvSpPr>
          <p:cNvPr id="8" name="Title 6">
            <a:extLst>
              <a:ext uri="{FF2B5EF4-FFF2-40B4-BE49-F238E27FC236}">
                <a16:creationId xmlns:a16="http://schemas.microsoft.com/office/drawing/2014/main" id="{6617DFFB-5D94-61CA-CC21-6B82D3982F6A}"/>
              </a:ext>
            </a:extLst>
          </p:cNvPr>
          <p:cNvSpPr>
            <a:spLocks noGrp="1"/>
          </p:cNvSpPr>
          <p:nvPr>
            <p:ph type="title"/>
          </p:nvPr>
        </p:nvSpPr>
        <p:spPr>
          <a:xfrm>
            <a:off x="1851242" y="47188"/>
            <a:ext cx="10340757" cy="825528"/>
          </a:xfrm>
        </p:spPr>
        <p:txBody>
          <a:bodyPr/>
          <a:lstStyle/>
          <a:p>
            <a:r>
              <a:rPr lang="en-US" sz="6000" dirty="0"/>
              <a:t>Boulder Workshop Mar-05</a:t>
            </a:r>
          </a:p>
        </p:txBody>
      </p:sp>
    </p:spTree>
    <p:extLst>
      <p:ext uri="{BB962C8B-B14F-4D97-AF65-F5344CB8AC3E}">
        <p14:creationId xmlns:p14="http://schemas.microsoft.com/office/powerpoint/2010/main" val="1947534293"/>
      </p:ext>
    </p:extLst>
  </p:cSld>
  <p:clrMapOvr>
    <a:masterClrMapping/>
  </p:clrMapOvr>
  <p:transition spd="slow">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8" name="Rectangle 2"/>
          <p:cNvSpPr>
            <a:spLocks noGrp="1" noChangeArrowheads="1"/>
          </p:cNvSpPr>
          <p:nvPr>
            <p:ph type="title"/>
          </p:nvPr>
        </p:nvSpPr>
        <p:spPr>
          <a:xfrm>
            <a:off x="1847528" y="0"/>
            <a:ext cx="10345149" cy="836577"/>
          </a:xfrm>
        </p:spPr>
        <p:txBody>
          <a:bodyPr/>
          <a:lstStyle/>
          <a:p>
            <a:pPr eaLnBrk="1" hangingPunct="1"/>
            <a:r>
              <a:rPr lang="en-US" sz="6000" dirty="0">
                <a:effectLst/>
                <a:latin typeface="Arial" charset="0"/>
                <a:cs typeface="Arial" charset="0"/>
              </a:rPr>
              <a:t>RHIC Success !!</a:t>
            </a:r>
          </a:p>
        </p:txBody>
      </p:sp>
      <p:pic>
        <p:nvPicPr>
          <p:cNvPr id="82949" name="Picture 3"/>
          <p:cNvPicPr>
            <a:picLocks noChangeAspect="1" noChangeArrowheads="1"/>
          </p:cNvPicPr>
          <p:nvPr/>
        </p:nvPicPr>
        <p:blipFill>
          <a:blip r:embed="rId3" cstate="print"/>
          <a:srcRect l="5223" t="10625" r="3058"/>
          <a:stretch>
            <a:fillRect/>
          </a:stretch>
        </p:blipFill>
        <p:spPr bwMode="auto">
          <a:xfrm>
            <a:off x="6149492" y="931503"/>
            <a:ext cx="4993062" cy="5863381"/>
          </a:xfrm>
          <a:prstGeom prst="rect">
            <a:avLst/>
          </a:prstGeom>
          <a:noFill/>
          <a:ln w="50800">
            <a:solidFill>
              <a:srgbClr val="FFC000"/>
            </a:solidFill>
            <a:miter lim="800000"/>
            <a:headEnd/>
            <a:tailEnd/>
          </a:ln>
        </p:spPr>
      </p:pic>
      <p:pic>
        <p:nvPicPr>
          <p:cNvPr id="82950" name="Picture 4">
            <a:hlinkClick r:id="rId4"/>
          </p:cNvPr>
          <p:cNvPicPr>
            <a:picLocks noChangeAspect="1" noChangeArrowheads="1"/>
          </p:cNvPicPr>
          <p:nvPr/>
        </p:nvPicPr>
        <p:blipFill>
          <a:blip r:embed="rId5" cstate="print"/>
          <a:srcRect l="2225" r="9026"/>
          <a:stretch>
            <a:fillRect/>
          </a:stretch>
        </p:blipFill>
        <p:spPr bwMode="auto">
          <a:xfrm>
            <a:off x="983433" y="931503"/>
            <a:ext cx="4928916" cy="5863381"/>
          </a:xfrm>
          <a:prstGeom prst="rect">
            <a:avLst/>
          </a:prstGeom>
          <a:noFill/>
          <a:ln w="50800">
            <a:solidFill>
              <a:srgbClr val="FFC000"/>
            </a:solidFill>
            <a:miter lim="800000"/>
            <a:headEnd/>
            <a:tailEnd/>
          </a:ln>
        </p:spPr>
      </p:pic>
      <p:sp>
        <p:nvSpPr>
          <p:cNvPr id="82951" name="Rectangle 5"/>
          <p:cNvSpPr>
            <a:spLocks noGrp="1" noChangeArrowheads="1"/>
          </p:cNvSpPr>
          <p:nvPr>
            <p:ph type="body" idx="1"/>
          </p:nvPr>
        </p:nvSpPr>
        <p:spPr>
          <a:xfrm>
            <a:off x="3071813" y="5175649"/>
            <a:ext cx="5657850" cy="248840"/>
          </a:xfrm>
        </p:spPr>
        <p:txBody>
          <a:bodyPr/>
          <a:lstStyle/>
          <a:p>
            <a:pPr eaLnBrk="1" hangingPunct="1">
              <a:lnSpc>
                <a:spcPct val="90000"/>
              </a:lnSpc>
            </a:pPr>
            <a:endParaRPr lang="en-US" sz="1500">
              <a:latin typeface="Arial" charset="0"/>
              <a:cs typeface="Arial" charset="0"/>
            </a:endParaRPr>
          </a:p>
        </p:txBody>
      </p:sp>
    </p:spTree>
  </p:cSld>
  <p:clrMapOvr>
    <a:masterClrMapping/>
  </p:clrMapOvr>
  <p:transition spd="slow">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2"/>
          <a:srcRect l="-28" r="236"/>
          <a:stretch/>
        </p:blipFill>
        <p:spPr>
          <a:xfrm>
            <a:off x="405755" y="980728"/>
            <a:ext cx="11522893" cy="5724636"/>
          </a:xfrm>
          <a:ln w="50800">
            <a:solidFill>
              <a:srgbClr val="FFC000"/>
            </a:solidFill>
          </a:ln>
        </p:spPr>
      </p:pic>
      <p:sp>
        <p:nvSpPr>
          <p:cNvPr id="3" name="Title 2"/>
          <p:cNvSpPr>
            <a:spLocks noGrp="1"/>
          </p:cNvSpPr>
          <p:nvPr>
            <p:ph type="title"/>
          </p:nvPr>
        </p:nvSpPr>
        <p:spPr>
          <a:xfrm>
            <a:off x="1883531" y="-1"/>
            <a:ext cx="10308469" cy="836577"/>
          </a:xfrm>
        </p:spPr>
        <p:txBody>
          <a:bodyPr/>
          <a:lstStyle/>
          <a:p>
            <a:r>
              <a:rPr lang="en-US" sz="4000" dirty="0"/>
              <a:t>RHIC Scientists Serve Up ‘Perfect’ Liquid </a:t>
            </a:r>
          </a:p>
        </p:txBody>
      </p:sp>
      <p:sp>
        <p:nvSpPr>
          <p:cNvPr id="4" name="Slide Number Placeholder 3"/>
          <p:cNvSpPr>
            <a:spLocks noGrp="1"/>
          </p:cNvSpPr>
          <p:nvPr>
            <p:ph type="sldNum" sz="quarter" idx="12"/>
          </p:nvPr>
        </p:nvSpPr>
        <p:spPr/>
        <p:txBody>
          <a:bodyPr/>
          <a:lstStyle/>
          <a:p>
            <a:fld id="{A2D2CA8A-49B1-44D0-B863-6C6BFD9BB9EC}" type="slidenum">
              <a:rPr lang="en-US" smtClean="0"/>
              <a:pPr/>
              <a:t>56</a:t>
            </a:fld>
            <a:endParaRPr lang="en-US"/>
          </a:p>
        </p:txBody>
      </p:sp>
    </p:spTree>
    <p:extLst>
      <p:ext uri="{BB962C8B-B14F-4D97-AF65-F5344CB8AC3E}">
        <p14:creationId xmlns:p14="http://schemas.microsoft.com/office/powerpoint/2010/main" val="2110621749"/>
      </p:ext>
    </p:extLst>
  </p:cSld>
  <p:clrMapOvr>
    <a:masterClrMapping/>
  </p:clrMapOvr>
  <p:transition spd="slow">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9D8594-6B2A-CD92-21D3-9F834E12131A}"/>
            </a:ext>
          </a:extLst>
        </p:cNvPr>
        <p:cNvGrpSpPr/>
        <p:nvPr/>
      </p:nvGrpSpPr>
      <p:grpSpPr>
        <a:xfrm>
          <a:off x="0" y="0"/>
          <a:ext cx="0" cy="0"/>
          <a:chOff x="0" y="0"/>
          <a:chExt cx="0" cy="0"/>
        </a:xfrm>
      </p:grpSpPr>
      <p:sp>
        <p:nvSpPr>
          <p:cNvPr id="1496066" name="Rectangle 2">
            <a:extLst>
              <a:ext uri="{FF2B5EF4-FFF2-40B4-BE49-F238E27FC236}">
                <a16:creationId xmlns:a16="http://schemas.microsoft.com/office/drawing/2014/main" id="{8DB908C4-558F-FFBA-4832-F5E083E43356}"/>
              </a:ext>
            </a:extLst>
          </p:cNvPr>
          <p:cNvSpPr>
            <a:spLocks noGrp="1" noChangeArrowheads="1"/>
          </p:cNvSpPr>
          <p:nvPr>
            <p:ph type="title"/>
          </p:nvPr>
        </p:nvSpPr>
        <p:spPr>
          <a:xfrm>
            <a:off x="1883532" y="-1"/>
            <a:ext cx="10308468" cy="836577"/>
          </a:xfrm>
        </p:spPr>
        <p:txBody>
          <a:bodyPr/>
          <a:lstStyle/>
          <a:p>
            <a:pPr eaLnBrk="1" hangingPunct="1">
              <a:defRPr/>
            </a:pPr>
            <a:r>
              <a:rPr lang="en-US" sz="6600" dirty="0"/>
              <a:t> </a:t>
            </a:r>
            <a:r>
              <a:rPr lang="en-US" sz="6000" dirty="0"/>
              <a:t>2000 CERN Press Release</a:t>
            </a:r>
            <a:endParaRPr lang="en-US" sz="6600" dirty="0"/>
          </a:p>
        </p:txBody>
      </p:sp>
      <p:sp>
        <p:nvSpPr>
          <p:cNvPr id="117765" name="Rectangle 3">
            <a:extLst>
              <a:ext uri="{FF2B5EF4-FFF2-40B4-BE49-F238E27FC236}">
                <a16:creationId xmlns:a16="http://schemas.microsoft.com/office/drawing/2014/main" id="{22F4EB71-7F01-A0B0-C91B-289E9BF7E782}"/>
              </a:ext>
            </a:extLst>
          </p:cNvPr>
          <p:cNvSpPr>
            <a:spLocks noGrp="1" noChangeArrowheads="1"/>
          </p:cNvSpPr>
          <p:nvPr>
            <p:ph type="body" idx="1"/>
          </p:nvPr>
        </p:nvSpPr>
        <p:spPr>
          <a:xfrm>
            <a:off x="407368" y="972490"/>
            <a:ext cx="7200800" cy="5790120"/>
          </a:xfrm>
        </p:spPr>
        <p:txBody>
          <a:bodyPr/>
          <a:lstStyle/>
          <a:p>
            <a:pPr eaLnBrk="1" hangingPunct="1"/>
            <a:r>
              <a:rPr lang="en-US" sz="2800" dirty="0">
                <a:latin typeface="Arial" charset="0"/>
                <a:cs typeface="Arial" charset="0"/>
              </a:rPr>
              <a:t>“Good” news </a:t>
            </a:r>
            <a:br>
              <a:rPr lang="en-US" sz="2800" dirty="0">
                <a:latin typeface="Arial" charset="0"/>
                <a:cs typeface="Arial" charset="0"/>
              </a:rPr>
            </a:br>
            <a:r>
              <a:rPr lang="en-US" sz="2800" dirty="0">
                <a:latin typeface="Arial" charset="0"/>
                <a:cs typeface="Arial" charset="0"/>
              </a:rPr>
              <a:t>(from the RHIC perspective):</a:t>
            </a:r>
            <a:br>
              <a:rPr lang="en-US" sz="2800" dirty="0">
                <a:latin typeface="Arial" charset="0"/>
                <a:cs typeface="Arial" charset="0"/>
              </a:rPr>
            </a:br>
            <a:r>
              <a:rPr lang="en-US" sz="2800" dirty="0">
                <a:latin typeface="Arial" charset="0"/>
                <a:cs typeface="Arial" charset="0"/>
              </a:rPr>
              <a:t>It did not directly claim discovery </a:t>
            </a:r>
            <a:br>
              <a:rPr lang="en-US" sz="2800" dirty="0">
                <a:latin typeface="Arial" charset="0"/>
                <a:cs typeface="Arial" charset="0"/>
              </a:rPr>
            </a:br>
            <a:r>
              <a:rPr lang="en-US" sz="2800" dirty="0">
                <a:latin typeface="Arial" charset="0"/>
                <a:cs typeface="Arial" charset="0"/>
              </a:rPr>
              <a:t>of the quark-gluon plasma.</a:t>
            </a:r>
          </a:p>
          <a:p>
            <a:pPr eaLnBrk="1" hangingPunct="1"/>
            <a:r>
              <a:rPr lang="en-US" sz="2800" dirty="0">
                <a:latin typeface="Arial" charset="0"/>
                <a:cs typeface="Arial" charset="0"/>
              </a:rPr>
              <a:t>Bad news:</a:t>
            </a:r>
          </a:p>
          <a:p>
            <a:pPr lvl="1" eaLnBrk="1" hangingPunct="1"/>
            <a:r>
              <a:rPr lang="en-US" sz="2400" dirty="0">
                <a:latin typeface="Arial" charset="0"/>
                <a:cs typeface="Arial" charset="0"/>
              </a:rPr>
              <a:t>Was not linked to publication of</a:t>
            </a:r>
            <a:br>
              <a:rPr lang="en-US" sz="2400" dirty="0">
                <a:latin typeface="Arial" charset="0"/>
                <a:cs typeface="Arial" charset="0"/>
              </a:rPr>
            </a:br>
            <a:r>
              <a:rPr lang="en-US" sz="2400" dirty="0">
                <a:latin typeface="Arial" charset="0"/>
                <a:cs typeface="Arial" charset="0"/>
              </a:rPr>
              <a:t> peer-reviewed findings. </a:t>
            </a:r>
          </a:p>
          <a:p>
            <a:pPr lvl="1" eaLnBrk="1" hangingPunct="1"/>
            <a:r>
              <a:rPr lang="en-US" sz="2400" dirty="0">
                <a:latin typeface="Arial" charset="0"/>
                <a:cs typeface="Arial" charset="0"/>
              </a:rPr>
              <a:t>Nonetheless stated</a:t>
            </a:r>
          </a:p>
          <a:p>
            <a:pPr lvl="2" eaLnBrk="1" hangingPunct="1"/>
            <a:r>
              <a:rPr lang="en-US" sz="2000" dirty="0">
                <a:latin typeface="Arial" charset="0"/>
                <a:cs typeface="Arial" charset="0"/>
              </a:rPr>
              <a:t>“</a:t>
            </a:r>
            <a:r>
              <a:rPr lang="en-US" sz="2400" dirty="0">
                <a:solidFill>
                  <a:srgbClr val="292929"/>
                </a:solidFill>
                <a:latin typeface="sourcesans-regular"/>
              </a:rPr>
              <a:t>the experiments on CERN's Heavy Ion </a:t>
            </a:r>
            <a:r>
              <a:rPr lang="en-US" sz="2400" dirty="0" err="1">
                <a:solidFill>
                  <a:srgbClr val="292929"/>
                </a:solidFill>
                <a:latin typeface="sourcesans-regular"/>
              </a:rPr>
              <a:t>programme</a:t>
            </a:r>
            <a:r>
              <a:rPr lang="en-US" sz="2400" dirty="0">
                <a:solidFill>
                  <a:srgbClr val="292929"/>
                </a:solidFill>
                <a:latin typeface="sourcesans-regular"/>
              </a:rPr>
              <a:t> presented compelling evidence for the existence of a new state of matter in which quarks, instead of being bound up into more complex particles such as protons and neutrons, </a:t>
            </a:r>
            <a:r>
              <a:rPr lang="en-US" sz="2400" dirty="0">
                <a:solidFill>
                  <a:srgbClr val="292929"/>
                </a:solidFill>
                <a:highlight>
                  <a:srgbClr val="FFFF00"/>
                </a:highlight>
                <a:latin typeface="sourcesans-regular"/>
              </a:rPr>
              <a:t>are liberated to roam freely</a:t>
            </a:r>
            <a:r>
              <a:rPr lang="en-US" sz="2400" dirty="0">
                <a:solidFill>
                  <a:srgbClr val="292929"/>
                </a:solidFill>
                <a:latin typeface="sourcesans-regular"/>
              </a:rPr>
              <a:t>.</a:t>
            </a:r>
            <a:r>
              <a:rPr lang="en-US" sz="2400" dirty="0">
                <a:latin typeface="Arial" charset="0"/>
                <a:cs typeface="Arial" charset="0"/>
              </a:rPr>
              <a:t>”</a:t>
            </a:r>
            <a:endParaRPr lang="en-US" sz="2000" dirty="0">
              <a:latin typeface="Arial" charset="0"/>
              <a:cs typeface="Arial" charset="0"/>
            </a:endParaRPr>
          </a:p>
          <a:p>
            <a:pPr eaLnBrk="1" hangingPunct="1"/>
            <a:endParaRPr lang="en-US" sz="4000" dirty="0">
              <a:latin typeface="Arial" charset="0"/>
              <a:cs typeface="Arial" charset="0"/>
            </a:endParaRPr>
          </a:p>
        </p:txBody>
      </p:sp>
      <p:sp>
        <p:nvSpPr>
          <p:cNvPr id="2" name="Slide Number Placeholder 1">
            <a:extLst>
              <a:ext uri="{FF2B5EF4-FFF2-40B4-BE49-F238E27FC236}">
                <a16:creationId xmlns:a16="http://schemas.microsoft.com/office/drawing/2014/main" id="{B3633613-4DB1-3489-50F8-3D0E51C735F1}"/>
              </a:ext>
            </a:extLst>
          </p:cNvPr>
          <p:cNvSpPr>
            <a:spLocks noGrp="1"/>
          </p:cNvSpPr>
          <p:nvPr>
            <p:ph type="sldNum" sz="quarter" idx="12"/>
          </p:nvPr>
        </p:nvSpPr>
        <p:spPr/>
        <p:txBody>
          <a:bodyPr/>
          <a:lstStyle/>
          <a:p>
            <a:fld id="{A2D2CA8A-49B1-44D0-B863-6C6BFD9BB9EC}" type="slidenum">
              <a:rPr lang="en-US" smtClean="0"/>
              <a:pPr/>
              <a:t>57</a:t>
            </a:fld>
            <a:endParaRPr lang="en-US" dirty="0"/>
          </a:p>
        </p:txBody>
      </p:sp>
      <p:pic>
        <p:nvPicPr>
          <p:cNvPr id="4" name="Picture 3">
            <a:hlinkClick r:id="rId3"/>
            <a:extLst>
              <a:ext uri="{FF2B5EF4-FFF2-40B4-BE49-F238E27FC236}">
                <a16:creationId xmlns:a16="http://schemas.microsoft.com/office/drawing/2014/main" id="{EC4749D4-A284-44FD-3F88-96665A1822EC}"/>
              </a:ext>
            </a:extLst>
          </p:cNvPr>
          <p:cNvPicPr>
            <a:picLocks noChangeAspect="1"/>
          </p:cNvPicPr>
          <p:nvPr/>
        </p:nvPicPr>
        <p:blipFill>
          <a:blip r:embed="rId4"/>
          <a:stretch>
            <a:fillRect/>
          </a:stretch>
        </p:blipFill>
        <p:spPr>
          <a:xfrm>
            <a:off x="7752184" y="980729"/>
            <a:ext cx="4356484" cy="5790121"/>
          </a:xfrm>
          <a:prstGeom prst="rect">
            <a:avLst/>
          </a:prstGeom>
          <a:ln w="50800">
            <a:solidFill>
              <a:srgbClr val="FFC000"/>
            </a:solidFill>
          </a:ln>
        </p:spPr>
      </p:pic>
    </p:spTree>
    <p:extLst>
      <p:ext uri="{BB962C8B-B14F-4D97-AF65-F5344CB8AC3E}">
        <p14:creationId xmlns:p14="http://schemas.microsoft.com/office/powerpoint/2010/main" val="1103115564"/>
      </p:ext>
    </p:extLst>
  </p:cSld>
  <p:clrMapOvr>
    <a:masterClrMapping/>
  </p:clrMapOvr>
  <p:transition spd="slow">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67E716-DDD4-5DDB-870C-4881DAC316CA}"/>
            </a:ext>
          </a:extLst>
        </p:cNvPr>
        <p:cNvGrpSpPr/>
        <p:nvPr/>
      </p:nvGrpSpPr>
      <p:grpSpPr>
        <a:xfrm>
          <a:off x="0" y="0"/>
          <a:ext cx="0" cy="0"/>
          <a:chOff x="0" y="0"/>
          <a:chExt cx="0" cy="0"/>
        </a:xfrm>
      </p:grpSpPr>
      <p:sp>
        <p:nvSpPr>
          <p:cNvPr id="1496066" name="Rectangle 2">
            <a:extLst>
              <a:ext uri="{FF2B5EF4-FFF2-40B4-BE49-F238E27FC236}">
                <a16:creationId xmlns:a16="http://schemas.microsoft.com/office/drawing/2014/main" id="{86BD89FD-85E2-EAB7-40D6-5A12F2F4BC89}"/>
              </a:ext>
            </a:extLst>
          </p:cNvPr>
          <p:cNvSpPr>
            <a:spLocks noGrp="1" noChangeArrowheads="1"/>
          </p:cNvSpPr>
          <p:nvPr>
            <p:ph type="title"/>
          </p:nvPr>
        </p:nvSpPr>
        <p:spPr>
          <a:xfrm>
            <a:off x="1919536" y="-1"/>
            <a:ext cx="10272464" cy="836577"/>
          </a:xfrm>
        </p:spPr>
        <p:txBody>
          <a:bodyPr/>
          <a:lstStyle/>
          <a:p>
            <a:pPr eaLnBrk="1" hangingPunct="1">
              <a:defRPr/>
            </a:pPr>
            <a:r>
              <a:rPr lang="en-US" sz="6600" dirty="0"/>
              <a:t> </a:t>
            </a:r>
            <a:r>
              <a:rPr lang="en-US" sz="6000" dirty="0"/>
              <a:t>Current Perspective</a:t>
            </a:r>
            <a:endParaRPr lang="en-US" sz="6600" dirty="0"/>
          </a:p>
        </p:txBody>
      </p:sp>
      <p:sp>
        <p:nvSpPr>
          <p:cNvPr id="117765" name="Rectangle 3">
            <a:extLst>
              <a:ext uri="{FF2B5EF4-FFF2-40B4-BE49-F238E27FC236}">
                <a16:creationId xmlns:a16="http://schemas.microsoft.com/office/drawing/2014/main" id="{6BDC8740-32D2-F695-1BEB-C50FF688CC01}"/>
              </a:ext>
            </a:extLst>
          </p:cNvPr>
          <p:cNvSpPr>
            <a:spLocks noGrp="1" noChangeArrowheads="1"/>
          </p:cNvSpPr>
          <p:nvPr>
            <p:ph type="body" idx="1"/>
          </p:nvPr>
        </p:nvSpPr>
        <p:spPr>
          <a:xfrm>
            <a:off x="623392" y="972490"/>
            <a:ext cx="7200800" cy="5790120"/>
          </a:xfrm>
        </p:spPr>
        <p:txBody>
          <a:bodyPr/>
          <a:lstStyle/>
          <a:p>
            <a:pPr eaLnBrk="1" hangingPunct="1"/>
            <a:r>
              <a:rPr lang="en-US" sz="2800" dirty="0">
                <a:latin typeface="Arial" charset="0"/>
                <a:cs typeface="Arial" charset="0"/>
              </a:rPr>
              <a:t>“Good” news </a:t>
            </a:r>
            <a:br>
              <a:rPr lang="en-US" sz="2800" dirty="0">
                <a:latin typeface="Arial" charset="0"/>
                <a:cs typeface="Arial" charset="0"/>
              </a:rPr>
            </a:br>
            <a:r>
              <a:rPr lang="en-US" sz="2800" dirty="0">
                <a:latin typeface="Arial" charset="0"/>
                <a:cs typeface="Arial" charset="0"/>
              </a:rPr>
              <a:t>(from the RHIC perspective):</a:t>
            </a:r>
            <a:br>
              <a:rPr lang="en-US" sz="2800" dirty="0">
                <a:latin typeface="Arial" charset="0"/>
                <a:cs typeface="Arial" charset="0"/>
              </a:rPr>
            </a:br>
            <a:r>
              <a:rPr lang="en-US" sz="2800" dirty="0">
                <a:latin typeface="Arial" charset="0"/>
                <a:cs typeface="Arial" charset="0"/>
              </a:rPr>
              <a:t>It did not directly claim discovery </a:t>
            </a:r>
            <a:br>
              <a:rPr lang="en-US" sz="2800" dirty="0">
                <a:latin typeface="Arial" charset="0"/>
                <a:cs typeface="Arial" charset="0"/>
              </a:rPr>
            </a:br>
            <a:r>
              <a:rPr lang="en-US" sz="2800" dirty="0">
                <a:latin typeface="Arial" charset="0"/>
                <a:cs typeface="Arial" charset="0"/>
              </a:rPr>
              <a:t>of the quark-gluon plasma.</a:t>
            </a:r>
          </a:p>
          <a:p>
            <a:pPr eaLnBrk="1" hangingPunct="1"/>
            <a:r>
              <a:rPr lang="en-US" sz="2800" dirty="0">
                <a:latin typeface="Arial" charset="0"/>
                <a:cs typeface="Arial" charset="0"/>
              </a:rPr>
              <a:t>Bad news:</a:t>
            </a:r>
          </a:p>
          <a:p>
            <a:pPr lvl="1" eaLnBrk="1" hangingPunct="1"/>
            <a:r>
              <a:rPr lang="en-US" sz="2400" dirty="0">
                <a:latin typeface="Arial" charset="0"/>
                <a:cs typeface="Arial" charset="0"/>
              </a:rPr>
              <a:t>Was not linked to publication of</a:t>
            </a:r>
            <a:br>
              <a:rPr lang="en-US" sz="2400" dirty="0">
                <a:latin typeface="Arial" charset="0"/>
                <a:cs typeface="Arial" charset="0"/>
              </a:rPr>
            </a:br>
            <a:r>
              <a:rPr lang="en-US" sz="2400" dirty="0">
                <a:latin typeface="Arial" charset="0"/>
                <a:cs typeface="Arial" charset="0"/>
              </a:rPr>
              <a:t> peer-reviewed findings. </a:t>
            </a:r>
          </a:p>
          <a:p>
            <a:pPr lvl="1" eaLnBrk="1" hangingPunct="1"/>
            <a:r>
              <a:rPr lang="en-US" sz="2400" dirty="0">
                <a:latin typeface="Arial" charset="0"/>
                <a:cs typeface="Arial" charset="0"/>
              </a:rPr>
              <a:t>Nonetheless stated</a:t>
            </a:r>
          </a:p>
          <a:p>
            <a:pPr lvl="2" eaLnBrk="1" hangingPunct="1"/>
            <a:r>
              <a:rPr lang="en-US" sz="2000" dirty="0">
                <a:latin typeface="Arial" charset="0"/>
                <a:cs typeface="Arial" charset="0"/>
              </a:rPr>
              <a:t>“</a:t>
            </a:r>
            <a:r>
              <a:rPr lang="en-US" sz="2400" dirty="0">
                <a:solidFill>
                  <a:srgbClr val="292929"/>
                </a:solidFill>
                <a:latin typeface="sourcesans-regular"/>
              </a:rPr>
              <a:t>the experiments on CERN's Heavy Ion </a:t>
            </a:r>
            <a:r>
              <a:rPr lang="en-US" sz="2400" dirty="0" err="1">
                <a:solidFill>
                  <a:srgbClr val="292929"/>
                </a:solidFill>
                <a:latin typeface="sourcesans-regular"/>
              </a:rPr>
              <a:t>programme</a:t>
            </a:r>
            <a:r>
              <a:rPr lang="en-US" sz="2400" dirty="0">
                <a:solidFill>
                  <a:srgbClr val="292929"/>
                </a:solidFill>
                <a:latin typeface="sourcesans-regular"/>
              </a:rPr>
              <a:t> presented compelling evidence for the existence of a new state of matter in which quarks, instead of being bound up into more complex particles such as protons and neutrons, </a:t>
            </a:r>
            <a:r>
              <a:rPr lang="en-US" sz="2400" dirty="0">
                <a:solidFill>
                  <a:srgbClr val="292929"/>
                </a:solidFill>
                <a:highlight>
                  <a:srgbClr val="FFFF00"/>
                </a:highlight>
                <a:latin typeface="sourcesans-regular"/>
              </a:rPr>
              <a:t>are liberated to roam freely</a:t>
            </a:r>
            <a:r>
              <a:rPr lang="en-US" sz="2400" dirty="0">
                <a:solidFill>
                  <a:srgbClr val="292929"/>
                </a:solidFill>
                <a:latin typeface="sourcesans-regular"/>
              </a:rPr>
              <a:t>.</a:t>
            </a:r>
            <a:r>
              <a:rPr lang="en-US" sz="2400" dirty="0">
                <a:latin typeface="Arial" charset="0"/>
                <a:cs typeface="Arial" charset="0"/>
              </a:rPr>
              <a:t>”</a:t>
            </a:r>
            <a:endParaRPr lang="en-US" sz="2000" dirty="0">
              <a:latin typeface="Arial" charset="0"/>
              <a:cs typeface="Arial" charset="0"/>
            </a:endParaRPr>
          </a:p>
          <a:p>
            <a:pPr eaLnBrk="1" hangingPunct="1"/>
            <a:endParaRPr lang="en-US" sz="4000" dirty="0">
              <a:latin typeface="Arial" charset="0"/>
              <a:cs typeface="Arial" charset="0"/>
            </a:endParaRPr>
          </a:p>
        </p:txBody>
      </p:sp>
      <p:sp>
        <p:nvSpPr>
          <p:cNvPr id="2" name="Slide Number Placeholder 1">
            <a:extLst>
              <a:ext uri="{FF2B5EF4-FFF2-40B4-BE49-F238E27FC236}">
                <a16:creationId xmlns:a16="http://schemas.microsoft.com/office/drawing/2014/main" id="{C571C4A1-2644-6B9F-E4C9-C1229E009BE1}"/>
              </a:ext>
            </a:extLst>
          </p:cNvPr>
          <p:cNvSpPr>
            <a:spLocks noGrp="1"/>
          </p:cNvSpPr>
          <p:nvPr>
            <p:ph type="sldNum" sz="quarter" idx="12"/>
          </p:nvPr>
        </p:nvSpPr>
        <p:spPr/>
        <p:txBody>
          <a:bodyPr/>
          <a:lstStyle/>
          <a:p>
            <a:fld id="{A2D2CA8A-49B1-44D0-B863-6C6BFD9BB9EC}" type="slidenum">
              <a:rPr lang="en-US" smtClean="0"/>
              <a:pPr/>
              <a:t>58</a:t>
            </a:fld>
            <a:endParaRPr lang="en-US" dirty="0"/>
          </a:p>
        </p:txBody>
      </p:sp>
      <p:pic>
        <p:nvPicPr>
          <p:cNvPr id="4" name="Picture 3">
            <a:hlinkClick r:id="rId3"/>
            <a:extLst>
              <a:ext uri="{FF2B5EF4-FFF2-40B4-BE49-F238E27FC236}">
                <a16:creationId xmlns:a16="http://schemas.microsoft.com/office/drawing/2014/main" id="{45AE4495-D8C1-D2AC-5702-229159BAA2D4}"/>
              </a:ext>
            </a:extLst>
          </p:cNvPr>
          <p:cNvPicPr>
            <a:picLocks noChangeAspect="1"/>
          </p:cNvPicPr>
          <p:nvPr/>
        </p:nvPicPr>
        <p:blipFill>
          <a:blip r:embed="rId4"/>
          <a:stretch>
            <a:fillRect/>
          </a:stretch>
        </p:blipFill>
        <p:spPr>
          <a:xfrm>
            <a:off x="7752184" y="980729"/>
            <a:ext cx="4356484" cy="5790121"/>
          </a:xfrm>
          <a:prstGeom prst="rect">
            <a:avLst/>
          </a:prstGeom>
          <a:ln w="50800">
            <a:solidFill>
              <a:srgbClr val="FFC000"/>
            </a:solidFill>
          </a:ln>
        </p:spPr>
      </p:pic>
      <p:sp>
        <p:nvSpPr>
          <p:cNvPr id="3" name="Rectangle 3">
            <a:extLst>
              <a:ext uri="{FF2B5EF4-FFF2-40B4-BE49-F238E27FC236}">
                <a16:creationId xmlns:a16="http://schemas.microsoft.com/office/drawing/2014/main" id="{252D5C16-08D3-9F82-63C9-87767C639DEE}"/>
              </a:ext>
            </a:extLst>
          </p:cNvPr>
          <p:cNvSpPr txBox="1">
            <a:spLocks noChangeArrowheads="1"/>
          </p:cNvSpPr>
          <p:nvPr/>
        </p:nvSpPr>
        <p:spPr bwMode="auto">
          <a:xfrm>
            <a:off x="1350486" y="984212"/>
            <a:ext cx="6143116" cy="5530313"/>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342900" indent="-342900" algn="l" rtl="0" fontAlgn="base">
              <a:spcBef>
                <a:spcPct val="20000"/>
              </a:spcBef>
              <a:spcAft>
                <a:spcPct val="0"/>
              </a:spcAft>
              <a:buClr>
                <a:srgbClr val="0000FF"/>
              </a:buClr>
              <a:buSzPct val="33000"/>
              <a:buFont typeface="Monotype Sorts" pitchFamily="2" charset="2"/>
              <a:buChar char="l"/>
              <a:defRPr sz="3600" b="0" i="0">
                <a:solidFill>
                  <a:srgbClr val="0000FF"/>
                </a:solidFill>
                <a:latin typeface="Arial Narrow" panose="020B0604020202020204" pitchFamily="34" charset="0"/>
                <a:ea typeface="+mn-ea"/>
                <a:cs typeface="Arial Narrow" panose="020B0604020202020204" pitchFamily="34" charset="0"/>
              </a:defRPr>
            </a:lvl1pPr>
            <a:lvl2pPr marL="742950" indent="-285750" algn="l" rtl="0" fontAlgn="base">
              <a:spcBef>
                <a:spcPct val="20000"/>
              </a:spcBef>
              <a:spcAft>
                <a:spcPct val="0"/>
              </a:spcAft>
              <a:buClr>
                <a:srgbClr val="FF3300"/>
              </a:buClr>
              <a:buSzPct val="33000"/>
              <a:buFont typeface="Monotype Sorts" pitchFamily="2" charset="2"/>
              <a:buChar char="q"/>
              <a:defRPr sz="3200" b="0" i="0">
                <a:solidFill>
                  <a:srgbClr val="FF0000"/>
                </a:solidFill>
                <a:latin typeface="Arial Narrow" panose="020B0604020202020204" pitchFamily="34" charset="0"/>
                <a:cs typeface="Arial Narrow" panose="020B0604020202020204" pitchFamily="34" charset="0"/>
              </a:defRPr>
            </a:lvl2pPr>
            <a:lvl3pPr marL="1143000" indent="-228600" algn="l" rtl="0" fontAlgn="base">
              <a:spcBef>
                <a:spcPct val="20000"/>
              </a:spcBef>
              <a:spcAft>
                <a:spcPct val="0"/>
              </a:spcAft>
              <a:buClr>
                <a:srgbClr val="0066FF"/>
              </a:buClr>
              <a:buSzPct val="33000"/>
              <a:buFont typeface="Monotype Sorts" pitchFamily="2" charset="2"/>
              <a:buChar char="u"/>
              <a:defRPr sz="2800" b="0" i="0">
                <a:solidFill>
                  <a:srgbClr val="0066FF"/>
                </a:solidFill>
                <a:latin typeface="Arial Narrow" panose="020B0604020202020204" pitchFamily="34" charset="0"/>
                <a:cs typeface="Arial Narrow" panose="020B0604020202020204" pitchFamily="34" charset="0"/>
              </a:defRPr>
            </a:lvl3pPr>
            <a:lvl4pPr marL="1600200" indent="-228600" algn="l" rtl="0" fontAlgn="base">
              <a:spcBef>
                <a:spcPct val="20000"/>
              </a:spcBef>
              <a:spcAft>
                <a:spcPct val="0"/>
              </a:spcAft>
              <a:buClr>
                <a:srgbClr val="FF6600"/>
              </a:buClr>
              <a:buSzPct val="33000"/>
              <a:buFont typeface="Monotype Sorts" pitchFamily="2" charset="2"/>
              <a:buChar char="m"/>
              <a:defRPr sz="2400" b="0" i="0">
                <a:solidFill>
                  <a:srgbClr val="FF6600"/>
                </a:solidFill>
                <a:latin typeface="Arial Narrow" panose="020B0604020202020204" pitchFamily="34" charset="0"/>
                <a:cs typeface="Arial Narrow" panose="020B0604020202020204" pitchFamily="34" charset="0"/>
              </a:defRPr>
            </a:lvl4pPr>
            <a:lvl5pPr marL="2057400" indent="-228600" algn="l" rtl="0" fontAlgn="base">
              <a:spcBef>
                <a:spcPct val="20000"/>
              </a:spcBef>
              <a:spcAft>
                <a:spcPct val="0"/>
              </a:spcAft>
              <a:buClr>
                <a:srgbClr val="6666FF"/>
              </a:buClr>
              <a:buSzPct val="33000"/>
              <a:buFont typeface="Marlett" pitchFamily="2" charset="2"/>
              <a:buChar char="8"/>
              <a:defRPr sz="2400" b="0" i="0">
                <a:solidFill>
                  <a:srgbClr val="6666FF"/>
                </a:solidFill>
                <a:latin typeface="Arial Narrow" panose="020B0604020202020204" pitchFamily="34" charset="0"/>
                <a:cs typeface="Arial Narrow" panose="020B0604020202020204" pitchFamily="34" charset="0"/>
              </a:defRPr>
            </a:lvl5pPr>
            <a:lvl6pPr marL="2514600" indent="-228600" algn="l" rtl="0" fontAlgn="base">
              <a:spcBef>
                <a:spcPct val="20000"/>
              </a:spcBef>
              <a:spcAft>
                <a:spcPct val="0"/>
              </a:spcAft>
              <a:buClr>
                <a:srgbClr val="6666FF"/>
              </a:buClr>
              <a:buFont typeface="Marlett" pitchFamily="2" charset="2"/>
              <a:buChar char="8"/>
              <a:defRPr sz="1600" b="1">
                <a:solidFill>
                  <a:srgbClr val="6666FF"/>
                </a:solidFill>
                <a:latin typeface="+mn-lt"/>
              </a:defRPr>
            </a:lvl6pPr>
            <a:lvl7pPr marL="2971800" indent="-228600" algn="l" rtl="0" fontAlgn="base">
              <a:spcBef>
                <a:spcPct val="20000"/>
              </a:spcBef>
              <a:spcAft>
                <a:spcPct val="0"/>
              </a:spcAft>
              <a:buClr>
                <a:srgbClr val="6666FF"/>
              </a:buClr>
              <a:buFont typeface="Marlett" pitchFamily="2" charset="2"/>
              <a:buChar char="8"/>
              <a:defRPr sz="1600" b="1">
                <a:solidFill>
                  <a:srgbClr val="6666FF"/>
                </a:solidFill>
                <a:latin typeface="+mn-lt"/>
              </a:defRPr>
            </a:lvl7pPr>
            <a:lvl8pPr marL="3429000" indent="-228600" algn="l" rtl="0" fontAlgn="base">
              <a:spcBef>
                <a:spcPct val="20000"/>
              </a:spcBef>
              <a:spcAft>
                <a:spcPct val="0"/>
              </a:spcAft>
              <a:buClr>
                <a:srgbClr val="6666FF"/>
              </a:buClr>
              <a:buFont typeface="Marlett" pitchFamily="2" charset="2"/>
              <a:buChar char="8"/>
              <a:defRPr sz="1600" b="1">
                <a:solidFill>
                  <a:srgbClr val="6666FF"/>
                </a:solidFill>
                <a:latin typeface="+mn-lt"/>
              </a:defRPr>
            </a:lvl8pPr>
            <a:lvl9pPr marL="3886200" indent="-228600" algn="l" rtl="0" fontAlgn="base">
              <a:spcBef>
                <a:spcPct val="20000"/>
              </a:spcBef>
              <a:spcAft>
                <a:spcPct val="0"/>
              </a:spcAft>
              <a:buClr>
                <a:srgbClr val="6666FF"/>
              </a:buClr>
              <a:buFont typeface="Marlett" pitchFamily="2" charset="2"/>
              <a:buChar char="8"/>
              <a:defRPr sz="1600" b="1">
                <a:solidFill>
                  <a:srgbClr val="6666FF"/>
                </a:solidFill>
                <a:latin typeface="+mn-lt"/>
              </a:defRPr>
            </a:lvl9pPr>
          </a:lstStyle>
          <a:p>
            <a:r>
              <a:rPr lang="en-US" sz="2400" kern="0" dirty="0">
                <a:latin typeface="Arial" charset="0"/>
                <a:cs typeface="Arial" charset="0"/>
              </a:rPr>
              <a:t>“Good” news </a:t>
            </a:r>
            <a:br>
              <a:rPr lang="en-US" sz="2400" kern="0" dirty="0">
                <a:latin typeface="Arial" charset="0"/>
                <a:cs typeface="Arial" charset="0"/>
              </a:rPr>
            </a:br>
            <a:r>
              <a:rPr lang="en-US" sz="2400" kern="0" dirty="0">
                <a:latin typeface="Arial" charset="0"/>
                <a:cs typeface="Arial" charset="0"/>
              </a:rPr>
              <a:t>(from the RHIC perspective):</a:t>
            </a:r>
            <a:br>
              <a:rPr lang="en-US" sz="2400" kern="0" dirty="0">
                <a:latin typeface="Arial" charset="0"/>
                <a:cs typeface="Arial" charset="0"/>
              </a:rPr>
            </a:br>
            <a:r>
              <a:rPr lang="en-US" sz="2400" kern="0" dirty="0">
                <a:latin typeface="Arial" charset="0"/>
                <a:cs typeface="Arial" charset="0"/>
              </a:rPr>
              <a:t>It did not directly claim discovery </a:t>
            </a:r>
            <a:br>
              <a:rPr lang="en-US" sz="2400" kern="0" dirty="0">
                <a:latin typeface="Arial" charset="0"/>
                <a:cs typeface="Arial" charset="0"/>
              </a:rPr>
            </a:br>
            <a:r>
              <a:rPr lang="en-US" sz="2400" kern="0" dirty="0">
                <a:latin typeface="Arial" charset="0"/>
                <a:cs typeface="Arial" charset="0"/>
              </a:rPr>
              <a:t>of the quark-gluon plasma.</a:t>
            </a:r>
          </a:p>
          <a:p>
            <a:r>
              <a:rPr lang="en-US" sz="2400" kern="0" dirty="0">
                <a:latin typeface="Arial" charset="0"/>
                <a:cs typeface="Arial" charset="0"/>
              </a:rPr>
              <a:t>Bad news:</a:t>
            </a:r>
          </a:p>
          <a:p>
            <a:pPr lvl="1"/>
            <a:r>
              <a:rPr lang="en-US" sz="2000" kern="0" dirty="0">
                <a:latin typeface="Arial" charset="0"/>
                <a:cs typeface="Arial" charset="0"/>
              </a:rPr>
              <a:t>Was not linked to publication of</a:t>
            </a:r>
            <a:br>
              <a:rPr lang="en-US" sz="2000" kern="0" dirty="0">
                <a:latin typeface="Arial" charset="0"/>
                <a:cs typeface="Arial" charset="0"/>
              </a:rPr>
            </a:br>
            <a:r>
              <a:rPr lang="en-US" sz="2000" kern="0" dirty="0">
                <a:latin typeface="Arial" charset="0"/>
                <a:cs typeface="Arial" charset="0"/>
              </a:rPr>
              <a:t> peer-reviewed findings. </a:t>
            </a:r>
          </a:p>
          <a:p>
            <a:pPr lvl="1"/>
            <a:r>
              <a:rPr lang="en-US" sz="2000" kern="0" dirty="0">
                <a:latin typeface="Arial" charset="0"/>
                <a:cs typeface="Arial" charset="0"/>
              </a:rPr>
              <a:t>Nonetheless stated</a:t>
            </a:r>
          </a:p>
          <a:p>
            <a:pPr lvl="2"/>
            <a:r>
              <a:rPr lang="en-US" sz="1800" kern="0" dirty="0">
                <a:latin typeface="Arial" charset="0"/>
                <a:cs typeface="Arial" charset="0"/>
              </a:rPr>
              <a:t>“</a:t>
            </a:r>
            <a:r>
              <a:rPr lang="en-US" sz="2000" kern="0" dirty="0">
                <a:solidFill>
                  <a:srgbClr val="292929"/>
                </a:solidFill>
                <a:latin typeface="sourcesans-regular"/>
              </a:rPr>
              <a:t>the experiments on CERN's Heavy Ion </a:t>
            </a:r>
            <a:r>
              <a:rPr lang="en-US" sz="2000" kern="0" dirty="0" err="1">
                <a:solidFill>
                  <a:srgbClr val="292929"/>
                </a:solidFill>
                <a:latin typeface="sourcesans-regular"/>
              </a:rPr>
              <a:t>programme</a:t>
            </a:r>
            <a:r>
              <a:rPr lang="en-US" sz="2000" kern="0" dirty="0">
                <a:solidFill>
                  <a:srgbClr val="292929"/>
                </a:solidFill>
                <a:latin typeface="sourcesans-regular"/>
              </a:rPr>
              <a:t> presented compelling evidence for the existence of a new state of matter in which quarks, instead of being bound up into more complex particles such as protons and neutrons, </a:t>
            </a:r>
            <a:r>
              <a:rPr lang="en-US" sz="2000" kern="0" dirty="0">
                <a:solidFill>
                  <a:srgbClr val="292929"/>
                </a:solidFill>
                <a:highlight>
                  <a:srgbClr val="FFFF00"/>
                </a:highlight>
                <a:latin typeface="sourcesans-regular"/>
              </a:rPr>
              <a:t>are liberated to roam freely</a:t>
            </a:r>
            <a:r>
              <a:rPr lang="en-US" sz="2000" kern="0" dirty="0">
                <a:solidFill>
                  <a:srgbClr val="292929"/>
                </a:solidFill>
                <a:latin typeface="sourcesans-regular"/>
              </a:rPr>
              <a:t>.</a:t>
            </a:r>
            <a:r>
              <a:rPr lang="en-US" sz="2000" kern="0" dirty="0">
                <a:latin typeface="Arial" charset="0"/>
                <a:cs typeface="Arial" charset="0"/>
              </a:rPr>
              <a:t>”</a:t>
            </a:r>
            <a:endParaRPr lang="en-US" sz="1800" kern="0" dirty="0">
              <a:latin typeface="Arial" charset="0"/>
              <a:cs typeface="Arial" charset="0"/>
            </a:endParaRPr>
          </a:p>
          <a:p>
            <a:endParaRPr lang="en-US" kern="0" dirty="0">
              <a:latin typeface="Arial" charset="0"/>
              <a:cs typeface="Arial" charset="0"/>
            </a:endParaRPr>
          </a:p>
        </p:txBody>
      </p:sp>
      <p:pic>
        <p:nvPicPr>
          <p:cNvPr id="5" name="Picture 4">
            <a:hlinkClick r:id="rId5"/>
            <a:extLst>
              <a:ext uri="{FF2B5EF4-FFF2-40B4-BE49-F238E27FC236}">
                <a16:creationId xmlns:a16="http://schemas.microsoft.com/office/drawing/2014/main" id="{98BFF4AB-28E5-7DED-D6F4-62BF8846CC19}"/>
              </a:ext>
            </a:extLst>
          </p:cNvPr>
          <p:cNvPicPr>
            <a:picLocks noChangeAspect="1"/>
          </p:cNvPicPr>
          <p:nvPr/>
        </p:nvPicPr>
        <p:blipFill>
          <a:blip r:embed="rId6"/>
          <a:stretch>
            <a:fillRect/>
          </a:stretch>
        </p:blipFill>
        <p:spPr>
          <a:xfrm>
            <a:off x="695400" y="1005288"/>
            <a:ext cx="6869365" cy="3819541"/>
          </a:xfrm>
          <a:prstGeom prst="rect">
            <a:avLst/>
          </a:prstGeom>
          <a:ln w="50800">
            <a:solidFill>
              <a:srgbClr val="FFC000"/>
            </a:solidFill>
          </a:ln>
        </p:spPr>
      </p:pic>
      <p:sp>
        <p:nvSpPr>
          <p:cNvPr id="6" name="TextBox 5">
            <a:extLst>
              <a:ext uri="{FF2B5EF4-FFF2-40B4-BE49-F238E27FC236}">
                <a16:creationId xmlns:a16="http://schemas.microsoft.com/office/drawing/2014/main" id="{F272F40D-EDB2-0D24-13EE-7B13734A8B6E}"/>
              </a:ext>
            </a:extLst>
          </p:cNvPr>
          <p:cNvSpPr txBox="1"/>
          <p:nvPr/>
        </p:nvSpPr>
        <p:spPr>
          <a:xfrm>
            <a:off x="741249" y="4781760"/>
            <a:ext cx="6794911" cy="1923604"/>
          </a:xfrm>
          <a:prstGeom prst="rect">
            <a:avLst/>
          </a:prstGeom>
          <a:solidFill>
            <a:srgbClr val="FFC000"/>
          </a:solidFill>
          <a:effectLst>
            <a:glow rad="228600">
              <a:srgbClr val="0000FF">
                <a:alpha val="40000"/>
              </a:srgbClr>
            </a:glow>
            <a:outerShdw blurRad="50800" dist="38100" algn="l" rotWithShape="0">
              <a:prstClr val="black">
                <a:alpha val="40000"/>
              </a:prstClr>
            </a:outerShdw>
            <a:softEdge rad="12700"/>
          </a:effectLst>
        </p:spPr>
        <p:txBody>
          <a:bodyPr wrap="square" rtlCol="0">
            <a:spAutoFit/>
          </a:bodyPr>
          <a:lstStyle/>
          <a:p>
            <a:pPr algn="l">
              <a:buNone/>
            </a:pPr>
            <a:r>
              <a:rPr lang="en-US" sz="1700" b="0" dirty="0">
                <a:latin typeface="Arial Narrow" panose="020B0604020202020204" pitchFamily="34" charset="0"/>
                <a:cs typeface="Arial Narrow" panose="020B0604020202020204" pitchFamily="34" charset="0"/>
              </a:rPr>
              <a:t>An assessment of the insights gained from the heavy-ion program at the CERN SPS during the 1980s and 1990s [48] concluded that compelling evidence for the creation of “a new form of matter” had been found but stopped short of claiming unambiguous discovery of the quark-gluon plasma, nor did it comment on its perfectly liquid collective dynamical properties. The latter became only obvious after theory had progressed to a quantitative understanding of the bulk of the very comprehensive and precise experimental data collected at RHIC.</a:t>
            </a:r>
          </a:p>
        </p:txBody>
      </p:sp>
    </p:spTree>
    <p:extLst>
      <p:ext uri="{BB962C8B-B14F-4D97-AF65-F5344CB8AC3E}">
        <p14:creationId xmlns:p14="http://schemas.microsoft.com/office/powerpoint/2010/main" val="2682669055"/>
      </p:ext>
    </p:extLst>
  </p:cSld>
  <p:clrMapOvr>
    <a:masterClrMapping/>
  </p:clrMapOvr>
  <p:transition spd="slow">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65CA1-1C09-02D8-FC17-602CBB2E72EF}"/>
              </a:ext>
            </a:extLst>
          </p:cNvPr>
          <p:cNvSpPr>
            <a:spLocks noGrp="1"/>
          </p:cNvSpPr>
          <p:nvPr>
            <p:ph type="title"/>
          </p:nvPr>
        </p:nvSpPr>
        <p:spPr>
          <a:xfrm>
            <a:off x="1739516" y="-1"/>
            <a:ext cx="10308468" cy="836577"/>
          </a:xfrm>
        </p:spPr>
        <p:txBody>
          <a:bodyPr/>
          <a:lstStyle/>
          <a:p>
            <a:r>
              <a:rPr lang="en-US" sz="5400" dirty="0"/>
              <a:t>RHIC Discoveries in Perspective</a:t>
            </a:r>
          </a:p>
        </p:txBody>
      </p:sp>
      <p:sp>
        <p:nvSpPr>
          <p:cNvPr id="3" name="Content Placeholder 2">
            <a:extLst>
              <a:ext uri="{FF2B5EF4-FFF2-40B4-BE49-F238E27FC236}">
                <a16:creationId xmlns:a16="http://schemas.microsoft.com/office/drawing/2014/main" id="{272DB13D-D5C8-3462-6290-DA1AC82C0ADC}"/>
              </a:ext>
            </a:extLst>
          </p:cNvPr>
          <p:cNvSpPr>
            <a:spLocks noGrp="1"/>
          </p:cNvSpPr>
          <p:nvPr>
            <p:ph idx="1"/>
          </p:nvPr>
        </p:nvSpPr>
        <p:spPr>
          <a:xfrm>
            <a:off x="0" y="980728"/>
            <a:ext cx="12192000" cy="5760640"/>
          </a:xfrm>
        </p:spPr>
        <p:txBody>
          <a:bodyPr/>
          <a:lstStyle/>
          <a:p>
            <a:r>
              <a:rPr lang="en-US" sz="3100" dirty="0">
                <a:latin typeface="Abadi MT Condensed Light" panose="020B0306030101010103" pitchFamily="34" charset="77"/>
              </a:rPr>
              <a:t>RHIC’s data produced a </a:t>
            </a:r>
            <a:r>
              <a:rPr lang="en-US" sz="3100" i="1" dirty="0">
                <a:solidFill>
                  <a:srgbClr val="FF0000"/>
                </a:solidFill>
                <a:latin typeface="Abadi MT Condensed Light" panose="020B0306030101010103" pitchFamily="34" charset="77"/>
              </a:rPr>
              <a:t>paradigm shift  </a:t>
            </a:r>
            <a:r>
              <a:rPr lang="en-US" sz="3100" dirty="0">
                <a:latin typeface="Abadi MT Condensed Light" panose="020B0306030101010103" pitchFamily="34" charset="77"/>
              </a:rPr>
              <a:t>in our understanding of the quark-gluon plasma.</a:t>
            </a:r>
            <a:br>
              <a:rPr lang="en-US" sz="3100" dirty="0">
                <a:latin typeface="Abadi MT Condensed Light" panose="020B0306030101010103" pitchFamily="34" charset="77"/>
              </a:rPr>
            </a:br>
            <a:endParaRPr lang="en-US" sz="3100" dirty="0">
              <a:latin typeface="Abadi MT Condensed Light" panose="020B0306030101010103" pitchFamily="34" charset="77"/>
            </a:endParaRPr>
          </a:p>
          <a:p>
            <a:r>
              <a:rPr lang="en-US" sz="3100" dirty="0">
                <a:latin typeface="Abadi MT Condensed Light" panose="020B0306030101010103" pitchFamily="34" charset="77"/>
              </a:rPr>
              <a:t>Nothing could be further from the truth than the old model of QGP </a:t>
            </a:r>
            <a:br>
              <a:rPr lang="en-US" sz="3100" dirty="0">
                <a:latin typeface="Abadi MT Condensed Light" panose="020B0306030101010103" pitchFamily="34" charset="77"/>
              </a:rPr>
            </a:br>
            <a:r>
              <a:rPr lang="en-US" sz="3100" dirty="0">
                <a:latin typeface="Abadi MT Condensed Light" panose="020B0306030101010103" pitchFamily="34" charset="77"/>
              </a:rPr>
              <a:t>as a state where quarks “</a:t>
            </a:r>
            <a:r>
              <a:rPr lang="en-US" sz="3100" dirty="0">
                <a:highlight>
                  <a:srgbClr val="FFFF00"/>
                </a:highlight>
                <a:latin typeface="Abadi MT Condensed Light" panose="020B0306030101010103" pitchFamily="34" charset="77"/>
              </a:rPr>
              <a:t>are liberated to roam freely</a:t>
            </a:r>
            <a:r>
              <a:rPr lang="en-US" sz="3100" dirty="0">
                <a:latin typeface="Abadi MT Condensed Light" panose="020B0306030101010103" pitchFamily="34" charset="77"/>
              </a:rPr>
              <a:t>”.</a:t>
            </a:r>
            <a:br>
              <a:rPr lang="en-US" sz="3100" dirty="0">
                <a:latin typeface="Abadi MT Condensed Light" panose="020B0306030101010103" pitchFamily="34" charset="77"/>
              </a:rPr>
            </a:br>
            <a:endParaRPr lang="en-US" sz="3100" dirty="0">
              <a:latin typeface="Abadi MT Condensed Light" panose="020B0306030101010103" pitchFamily="34" charset="77"/>
            </a:endParaRPr>
          </a:p>
          <a:p>
            <a:r>
              <a:rPr lang="en-US" sz="3100" dirty="0"/>
              <a:t>Rather, asymptotic freedom is relevant only asymptotically (!)</a:t>
            </a:r>
            <a:br>
              <a:rPr lang="en-US" sz="3100" dirty="0"/>
            </a:br>
            <a:endParaRPr lang="en-US" sz="3100" dirty="0"/>
          </a:p>
          <a:p>
            <a:r>
              <a:rPr lang="en-US" sz="3100" dirty="0">
                <a:latin typeface="Abadi MT Condensed Light" panose="020B0306030101010103" pitchFamily="34" charset="77"/>
              </a:rPr>
              <a:t>Instead – the quark-gluon plasma is the </a:t>
            </a:r>
            <a:r>
              <a:rPr lang="en-US" sz="3100" dirty="0">
                <a:solidFill>
                  <a:srgbClr val="FF0000"/>
                </a:solidFill>
                <a:latin typeface="Abadi MT Condensed Light" panose="020B0306030101010103" pitchFamily="34" charset="77"/>
              </a:rPr>
              <a:t>most strongly-coupled </a:t>
            </a:r>
            <a:r>
              <a:rPr lang="en-US" sz="3100" dirty="0">
                <a:solidFill>
                  <a:srgbClr val="FF0000"/>
                </a:solidFill>
              </a:rPr>
              <a:t>liquid</a:t>
            </a:r>
            <a:r>
              <a:rPr lang="en-US" sz="3100" dirty="0">
                <a:solidFill>
                  <a:srgbClr val="FF0000"/>
                </a:solidFill>
                <a:latin typeface="Abadi MT Condensed Light" panose="020B0306030101010103" pitchFamily="34" charset="77"/>
              </a:rPr>
              <a:t> </a:t>
            </a:r>
            <a:br>
              <a:rPr lang="en-US" sz="3100" dirty="0">
                <a:latin typeface="Abadi MT Condensed Light" panose="020B0306030101010103" pitchFamily="34" charset="77"/>
              </a:rPr>
            </a:br>
            <a:r>
              <a:rPr lang="en-US" sz="3100" dirty="0">
                <a:latin typeface="Abadi MT Condensed Light" panose="020B0306030101010103" pitchFamily="34" charset="77"/>
              </a:rPr>
              <a:t>ever produced, quantified in the very low value of </a:t>
            </a:r>
            <a:r>
              <a:rPr lang="en-US" sz="3100" dirty="0">
                <a:latin typeface="Symbol" pitchFamily="2" charset="2"/>
              </a:rPr>
              <a:t>h</a:t>
            </a:r>
            <a:r>
              <a:rPr lang="en-US" sz="3100" dirty="0">
                <a:latin typeface="Abadi MT Condensed Light" panose="020B0306030101010103" pitchFamily="34" charset="77"/>
              </a:rPr>
              <a:t>/s . </a:t>
            </a:r>
            <a:endParaRPr lang="en-US" sz="3100" dirty="0"/>
          </a:p>
          <a:p>
            <a:pPr lvl="4"/>
            <a:endParaRPr lang="en-US" sz="3100" dirty="0">
              <a:latin typeface="Abadi MT Condensed Light" panose="020B0306030101010103" pitchFamily="34" charset="77"/>
            </a:endParaRPr>
          </a:p>
          <a:p>
            <a:r>
              <a:rPr lang="en-US" sz="3100" dirty="0"/>
              <a:t>This will be (is) the textbook legacy of RHIC. </a:t>
            </a:r>
            <a:endParaRPr lang="en-US" sz="3100" dirty="0">
              <a:latin typeface="Abadi MT Condensed Light" panose="020B0306030101010103" pitchFamily="34" charset="77"/>
            </a:endParaRPr>
          </a:p>
          <a:p>
            <a:endParaRPr lang="en-US" sz="3100" dirty="0">
              <a:latin typeface="Abadi MT Condensed Light" panose="020B0306030101010103" pitchFamily="34" charset="77"/>
            </a:endParaRPr>
          </a:p>
        </p:txBody>
      </p:sp>
      <p:sp>
        <p:nvSpPr>
          <p:cNvPr id="4" name="Slide Number Placeholder 3">
            <a:extLst>
              <a:ext uri="{FF2B5EF4-FFF2-40B4-BE49-F238E27FC236}">
                <a16:creationId xmlns:a16="http://schemas.microsoft.com/office/drawing/2014/main" id="{6E2E0955-0E91-BA48-64C0-C78D17054299}"/>
              </a:ext>
            </a:extLst>
          </p:cNvPr>
          <p:cNvSpPr>
            <a:spLocks noGrp="1"/>
          </p:cNvSpPr>
          <p:nvPr>
            <p:ph type="sldNum" sz="quarter" idx="12"/>
          </p:nvPr>
        </p:nvSpPr>
        <p:spPr/>
        <p:txBody>
          <a:bodyPr/>
          <a:lstStyle/>
          <a:p>
            <a:fld id="{23505652-DACB-5F47-90E9-1C49CE3EDF9E}" type="slidenum">
              <a:rPr lang="en-US" altLang="en-US" smtClean="0"/>
              <a:pPr/>
              <a:t>59</a:t>
            </a:fld>
            <a:r>
              <a:rPr lang="en-US" altLang="en-US" dirty="0"/>
              <a:t> </a:t>
            </a:r>
            <a:endParaRPr lang="en-US" altLang="en-US" b="0" dirty="0"/>
          </a:p>
        </p:txBody>
      </p:sp>
    </p:spTree>
    <p:extLst>
      <p:ext uri="{BB962C8B-B14F-4D97-AF65-F5344CB8AC3E}">
        <p14:creationId xmlns:p14="http://schemas.microsoft.com/office/powerpoint/2010/main" val="3040751848"/>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a:extLst>
              <a:ext uri="{FF2B5EF4-FFF2-40B4-BE49-F238E27FC236}">
                <a16:creationId xmlns:a16="http://schemas.microsoft.com/office/drawing/2014/main" id="{25C4BCB3-B77E-C84A-0106-D1EDA93D06BA}"/>
              </a:ext>
            </a:extLst>
          </p:cNvPr>
          <p:cNvPicPr>
            <a:picLocks noChangeAspect="1" noChangeArrowheads="1"/>
          </p:cNvPicPr>
          <p:nvPr/>
        </p:nvPicPr>
        <p:blipFill>
          <a:blip r:embed="rId2" cstate="print"/>
          <a:srcRect/>
          <a:stretch>
            <a:fillRect/>
          </a:stretch>
        </p:blipFill>
        <p:spPr bwMode="auto">
          <a:xfrm>
            <a:off x="47328" y="909604"/>
            <a:ext cx="4663065" cy="5948397"/>
          </a:xfrm>
          <a:prstGeom prst="rect">
            <a:avLst/>
          </a:prstGeom>
          <a:noFill/>
          <a:ln w="9525">
            <a:noFill/>
            <a:miter lim="800000"/>
            <a:headEnd/>
            <a:tailEnd/>
          </a:ln>
        </p:spPr>
      </p:pic>
      <p:sp>
        <p:nvSpPr>
          <p:cNvPr id="2" name="Title 1"/>
          <p:cNvSpPr>
            <a:spLocks noGrp="1"/>
          </p:cNvSpPr>
          <p:nvPr>
            <p:ph type="title"/>
          </p:nvPr>
        </p:nvSpPr>
        <p:spPr/>
        <p:txBody>
          <a:bodyPr/>
          <a:lstStyle/>
          <a:p>
            <a:r>
              <a:rPr lang="en-US" sz="6000" dirty="0"/>
              <a:t>Our Collective DNA</a:t>
            </a:r>
          </a:p>
        </p:txBody>
      </p:sp>
      <p:sp>
        <p:nvSpPr>
          <p:cNvPr id="4" name="Content Placeholder 3"/>
          <p:cNvSpPr>
            <a:spLocks noGrp="1"/>
          </p:cNvSpPr>
          <p:nvPr>
            <p:ph sz="half" idx="2"/>
          </p:nvPr>
        </p:nvSpPr>
        <p:spPr/>
        <p:txBody>
          <a:bodyPr/>
          <a:lstStyle/>
          <a:p>
            <a:endParaRPr lang="en-US" dirty="0"/>
          </a:p>
        </p:txBody>
      </p:sp>
      <p:pic>
        <p:nvPicPr>
          <p:cNvPr id="8" name="Picture 3"/>
          <p:cNvPicPr>
            <a:picLocks noChangeAspect="1" noChangeArrowheads="1"/>
          </p:cNvPicPr>
          <p:nvPr/>
        </p:nvPicPr>
        <p:blipFill>
          <a:blip r:embed="rId2" cstate="print"/>
          <a:srcRect l="7047" t="54577" r="2905" b="3069"/>
          <a:stretch>
            <a:fillRect/>
          </a:stretch>
        </p:blipFill>
        <p:spPr bwMode="auto">
          <a:xfrm>
            <a:off x="2286000" y="914400"/>
            <a:ext cx="9906000" cy="5943600"/>
          </a:xfrm>
          <a:prstGeom prst="rect">
            <a:avLst/>
          </a:prstGeom>
          <a:noFill/>
          <a:ln w="9525">
            <a:noFill/>
            <a:miter lim="800000"/>
            <a:headEnd/>
            <a:tailEnd/>
          </a:ln>
        </p:spPr>
      </p:pic>
      <p:sp>
        <p:nvSpPr>
          <p:cNvPr id="7" name="Slide Number Placeholder 6">
            <a:extLst>
              <a:ext uri="{FF2B5EF4-FFF2-40B4-BE49-F238E27FC236}">
                <a16:creationId xmlns:a16="http://schemas.microsoft.com/office/drawing/2014/main" id="{AAF2C394-CA09-42D4-9F58-EF504EC49E17}"/>
              </a:ext>
            </a:extLst>
          </p:cNvPr>
          <p:cNvSpPr>
            <a:spLocks noGrp="1"/>
          </p:cNvSpPr>
          <p:nvPr>
            <p:ph type="sldNum" sz="quarter" idx="12"/>
          </p:nvPr>
        </p:nvSpPr>
        <p:spPr/>
        <p:txBody>
          <a:bodyPr/>
          <a:lstStyle/>
          <a:p>
            <a:fld id="{D9D99B19-88A3-4C89-A48B-2F1255D274E3}" type="slidenum">
              <a:rPr lang="en-US" smtClean="0"/>
              <a:pPr/>
              <a:t>6</a:t>
            </a:fld>
            <a:endParaRPr lang="en-US"/>
          </a:p>
        </p:txBody>
      </p:sp>
    </p:spTree>
  </p:cSld>
  <p:clrMapOvr>
    <a:masterClrMapping/>
  </p:clrMapOvr>
  <p:transition spd="slow">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B83179-E925-26EF-9267-B470E5EBE1E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6D5BC3-ED3D-5834-15E2-E6BD45D2976E}"/>
              </a:ext>
            </a:extLst>
          </p:cNvPr>
          <p:cNvSpPr>
            <a:spLocks noGrp="1"/>
          </p:cNvSpPr>
          <p:nvPr>
            <p:ph type="title"/>
          </p:nvPr>
        </p:nvSpPr>
        <p:spPr/>
        <p:txBody>
          <a:bodyPr/>
          <a:lstStyle/>
          <a:p>
            <a:endParaRPr lang="en-US"/>
          </a:p>
        </p:txBody>
      </p:sp>
      <p:sp>
        <p:nvSpPr>
          <p:cNvPr id="465923" name="Rectangle 3">
            <a:extLst>
              <a:ext uri="{FF2B5EF4-FFF2-40B4-BE49-F238E27FC236}">
                <a16:creationId xmlns:a16="http://schemas.microsoft.com/office/drawing/2014/main" id="{90539AE2-1744-A757-6E52-9C384D3C68D3}"/>
              </a:ext>
            </a:extLst>
          </p:cNvPr>
          <p:cNvSpPr>
            <a:spLocks noGrp="1" noChangeArrowheads="1"/>
          </p:cNvSpPr>
          <p:nvPr>
            <p:ph idx="1"/>
          </p:nvPr>
        </p:nvSpPr>
        <p:spPr/>
        <p:txBody>
          <a:bodyPr/>
          <a:lstStyle/>
          <a:p>
            <a:pPr algn="ctr">
              <a:buFont typeface="Monotype Sorts" pitchFamily="2" charset="2"/>
              <a:buNone/>
            </a:pPr>
            <a:endParaRPr lang="en-US" sz="4000" dirty="0">
              <a:solidFill>
                <a:srgbClr val="FF0000"/>
              </a:solidFill>
            </a:endParaRPr>
          </a:p>
          <a:p>
            <a:pPr algn="ctr">
              <a:buFont typeface="Monotype Sorts" pitchFamily="2" charset="2"/>
              <a:buNone/>
            </a:pPr>
            <a:r>
              <a:rPr lang="en-US" sz="6600" dirty="0">
                <a:solidFill>
                  <a:srgbClr val="FF0000"/>
                </a:solidFill>
              </a:rPr>
              <a:t>Back-up Material </a:t>
            </a:r>
            <a:endParaRPr lang="en-US" sz="5400" dirty="0"/>
          </a:p>
          <a:p>
            <a:pPr algn="ctr">
              <a:buFont typeface="Monotype Sorts" pitchFamily="2" charset="2"/>
              <a:buNone/>
            </a:pPr>
            <a:r>
              <a:rPr lang="en-US" sz="1400" dirty="0"/>
              <a:t>W.A. Zajc</a:t>
            </a:r>
            <a:br>
              <a:rPr lang="en-US" sz="1400" dirty="0"/>
            </a:br>
            <a:r>
              <a:rPr lang="en-US" sz="1400" dirty="0"/>
              <a:t>Physics Department</a:t>
            </a:r>
          </a:p>
          <a:p>
            <a:pPr algn="ctr">
              <a:buFont typeface="Monotype Sorts" pitchFamily="2" charset="2"/>
              <a:buNone/>
            </a:pPr>
            <a:r>
              <a:rPr lang="en-US" sz="1400" dirty="0"/>
              <a:t>         Columbia University, New York, NY</a:t>
            </a:r>
          </a:p>
          <a:p>
            <a:pPr algn="ctr">
              <a:buFont typeface="Monotype Sorts" pitchFamily="2" charset="2"/>
              <a:buNone/>
            </a:pPr>
            <a:endParaRPr lang="en-US" sz="1400" dirty="0"/>
          </a:p>
          <a:p>
            <a:pPr algn="ctr">
              <a:buFont typeface="Monotype Sorts" pitchFamily="2" charset="2"/>
              <a:buNone/>
            </a:pPr>
            <a:r>
              <a:rPr lang="en-US" sz="2400" dirty="0">
                <a:solidFill>
                  <a:srgbClr val="FF0000"/>
                </a:solidFill>
              </a:rPr>
              <a:t>Thanks to all my PHENIX Collaborators and other colleagues at RHIC</a:t>
            </a:r>
            <a:br>
              <a:rPr lang="en-US" sz="1400" dirty="0"/>
            </a:br>
            <a:endParaRPr lang="en-US" sz="1400" dirty="0"/>
          </a:p>
        </p:txBody>
      </p:sp>
      <p:sp>
        <p:nvSpPr>
          <p:cNvPr id="3" name="Slide Number Placeholder 2">
            <a:extLst>
              <a:ext uri="{FF2B5EF4-FFF2-40B4-BE49-F238E27FC236}">
                <a16:creationId xmlns:a16="http://schemas.microsoft.com/office/drawing/2014/main" id="{DF753AC1-BD64-0A4E-1D18-C20BEADACA96}"/>
              </a:ext>
            </a:extLst>
          </p:cNvPr>
          <p:cNvSpPr>
            <a:spLocks noGrp="1"/>
          </p:cNvSpPr>
          <p:nvPr>
            <p:ph type="sldNum" sz="quarter" idx="12"/>
          </p:nvPr>
        </p:nvSpPr>
        <p:spPr/>
        <p:txBody>
          <a:bodyPr/>
          <a:lstStyle/>
          <a:p>
            <a:fld id="{8BD6E449-3554-473B-BE25-5F5374CC872B}" type="slidenum">
              <a:rPr lang="en-US" smtClean="0"/>
              <a:pPr/>
              <a:t>60</a:t>
            </a:fld>
            <a:endParaRPr lang="en-US"/>
          </a:p>
        </p:txBody>
      </p:sp>
      <p:sp>
        <p:nvSpPr>
          <p:cNvPr id="6" name="TextBox 5">
            <a:extLst>
              <a:ext uri="{FF2B5EF4-FFF2-40B4-BE49-F238E27FC236}">
                <a16:creationId xmlns:a16="http://schemas.microsoft.com/office/drawing/2014/main" id="{90DC1EA1-258C-9723-C792-B9FD04319ADA}"/>
              </a:ext>
            </a:extLst>
          </p:cNvPr>
          <p:cNvSpPr txBox="1"/>
          <p:nvPr/>
        </p:nvSpPr>
        <p:spPr>
          <a:xfrm>
            <a:off x="1596008" y="5661249"/>
            <a:ext cx="9000492" cy="830997"/>
          </a:xfrm>
          <a:prstGeom prst="rect">
            <a:avLst/>
          </a:prstGeom>
          <a:solidFill>
            <a:srgbClr val="FFC000"/>
          </a:solidFill>
          <a:effectLst>
            <a:glow rad="228600">
              <a:srgbClr val="0000FF">
                <a:alpha val="40000"/>
              </a:srgbClr>
            </a:glow>
            <a:outerShdw blurRad="50800" dist="38100" algn="l" rotWithShape="0">
              <a:prstClr val="black">
                <a:alpha val="40000"/>
              </a:prstClr>
            </a:outerShdw>
            <a:softEdge rad="12700"/>
          </a:effectLst>
        </p:spPr>
        <p:txBody>
          <a:bodyPr wrap="square" rtlCol="0">
            <a:spAutoFit/>
          </a:bodyPr>
          <a:lstStyle/>
          <a:p>
            <a:pPr>
              <a:buNone/>
            </a:pPr>
            <a:r>
              <a:rPr lang="en-US" dirty="0">
                <a:latin typeface="Times New Roman" pitchFamily="18" charset="0"/>
              </a:rPr>
              <a:t>This work was supported by the United States </a:t>
            </a:r>
            <a:br>
              <a:rPr lang="en-US" dirty="0">
                <a:latin typeface="Times New Roman" pitchFamily="18" charset="0"/>
              </a:rPr>
            </a:br>
            <a:r>
              <a:rPr lang="en-US" dirty="0">
                <a:latin typeface="Times New Roman" pitchFamily="18" charset="0"/>
              </a:rPr>
              <a:t>Department of Energy Grant DOE-FG02-86ER-40281</a:t>
            </a:r>
          </a:p>
        </p:txBody>
      </p:sp>
    </p:spTree>
    <p:extLst>
      <p:ext uri="{BB962C8B-B14F-4D97-AF65-F5344CB8AC3E}">
        <p14:creationId xmlns:p14="http://schemas.microsoft.com/office/powerpoint/2010/main" val="2127753009"/>
      </p:ext>
    </p:extLst>
  </p:cSld>
  <p:clrMapOvr>
    <a:masterClrMapping/>
  </p:clrMapOvr>
  <p:transition spd="slow">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52" descr="RAA_gamma_pi0_eta_AuAu200GeV"/>
          <p:cNvPicPr>
            <a:picLocks noChangeAspect="1" noChangeArrowheads="1"/>
          </p:cNvPicPr>
          <p:nvPr/>
        </p:nvPicPr>
        <p:blipFill>
          <a:blip r:embed="rId3" cstate="print"/>
          <a:srcRect/>
          <a:stretch>
            <a:fillRect/>
          </a:stretch>
        </p:blipFill>
        <p:spPr bwMode="auto">
          <a:xfrm>
            <a:off x="6248400" y="3723806"/>
            <a:ext cx="4343400" cy="2753194"/>
          </a:xfrm>
          <a:prstGeom prst="rect">
            <a:avLst/>
          </a:prstGeom>
          <a:noFill/>
          <a:ln w="9525">
            <a:noFill/>
            <a:miter lim="800000"/>
            <a:headEnd/>
            <a:tailEnd/>
          </a:ln>
        </p:spPr>
      </p:pic>
      <p:sp>
        <p:nvSpPr>
          <p:cNvPr id="2" name="Title 1"/>
          <p:cNvSpPr>
            <a:spLocks noGrp="1"/>
          </p:cNvSpPr>
          <p:nvPr>
            <p:ph type="title"/>
          </p:nvPr>
        </p:nvSpPr>
        <p:spPr>
          <a:xfrm>
            <a:off x="1883532" y="0"/>
            <a:ext cx="10309145" cy="836577"/>
          </a:xfrm>
        </p:spPr>
        <p:txBody>
          <a:bodyPr/>
          <a:lstStyle/>
          <a:p>
            <a:r>
              <a:rPr lang="en-US" sz="4800" dirty="0"/>
              <a:t>Critical </a:t>
            </a:r>
            <a:r>
              <a:rPr lang="en-US" sz="4800" i="1" dirty="0"/>
              <a:t>in situ </a:t>
            </a:r>
            <a:r>
              <a:rPr lang="en-US" sz="4800" dirty="0"/>
              <a:t>Control Measurements</a:t>
            </a:r>
            <a:r>
              <a:rPr lang="en-US" sz="5400" dirty="0"/>
              <a:t>	</a:t>
            </a:r>
            <a:endParaRPr lang="en-US" sz="4800" dirty="0"/>
          </a:p>
        </p:txBody>
      </p:sp>
      <p:sp>
        <p:nvSpPr>
          <p:cNvPr id="3" name="Content Placeholder 2"/>
          <p:cNvSpPr>
            <a:spLocks noGrp="1"/>
          </p:cNvSpPr>
          <p:nvPr>
            <p:ph idx="1"/>
          </p:nvPr>
        </p:nvSpPr>
        <p:spPr/>
        <p:txBody>
          <a:bodyPr/>
          <a:lstStyle/>
          <a:p>
            <a:r>
              <a:rPr lang="en-US" i="1" dirty="0">
                <a:solidFill>
                  <a:srgbClr val="FF0000"/>
                </a:solidFill>
              </a:rPr>
              <a:t>No</a:t>
            </a:r>
            <a:r>
              <a:rPr lang="en-US" dirty="0"/>
              <a:t> suppression in d+Au collisions</a:t>
            </a:r>
          </a:p>
          <a:p>
            <a:endParaRPr lang="en-US" dirty="0"/>
          </a:p>
          <a:p>
            <a:r>
              <a:rPr lang="en-US" i="1" dirty="0">
                <a:solidFill>
                  <a:srgbClr val="FF0000"/>
                </a:solidFill>
              </a:rPr>
              <a:t>Primordial</a:t>
            </a:r>
            <a:r>
              <a:rPr lang="en-US" dirty="0"/>
              <a:t> rate of hard scatterings </a:t>
            </a:r>
            <a:r>
              <a:rPr lang="en-US" i="1" dirty="0"/>
              <a:t>as per  </a:t>
            </a:r>
            <a:r>
              <a:rPr lang="en-US" dirty="0"/>
              <a:t>QCD:</a:t>
            </a:r>
          </a:p>
          <a:p>
            <a:pPr lvl="1"/>
            <a:r>
              <a:rPr lang="en-US" dirty="0"/>
              <a:t>Verified in yield of open charm production</a:t>
            </a:r>
          </a:p>
          <a:p>
            <a:pPr lvl="1"/>
            <a:r>
              <a:rPr lang="en-US" dirty="0"/>
              <a:t>Verified in direct photon production</a:t>
            </a:r>
          </a:p>
          <a:p>
            <a:pPr lvl="4"/>
            <a:endParaRPr lang="en-US" dirty="0"/>
          </a:p>
          <a:p>
            <a:pPr>
              <a:buSzPct val="125000"/>
              <a:buFont typeface="Symbol" pitchFamily="18" charset="2"/>
              <a:buChar char="Þ"/>
            </a:pPr>
            <a:r>
              <a:rPr lang="en-US" sz="2800" dirty="0" err="1"/>
              <a:t>Perturbative</a:t>
            </a:r>
            <a:r>
              <a:rPr lang="en-US" sz="2800" dirty="0"/>
              <a:t> primordial</a:t>
            </a:r>
            <a:br>
              <a:rPr lang="en-US" sz="2800" dirty="0"/>
            </a:br>
            <a:r>
              <a:rPr lang="en-US" sz="2800" dirty="0"/>
              <a:t> yields in Au+Au </a:t>
            </a:r>
            <a:br>
              <a:rPr lang="en-US" sz="2800" dirty="0"/>
            </a:br>
            <a:r>
              <a:rPr lang="en-US" sz="2800" dirty="0"/>
              <a:t>collisions </a:t>
            </a:r>
            <a:r>
              <a:rPr lang="en-US" sz="2800" i="1" dirty="0">
                <a:solidFill>
                  <a:srgbClr val="FF0000"/>
                </a:solidFill>
              </a:rPr>
              <a:t>absorbed</a:t>
            </a:r>
            <a:r>
              <a:rPr lang="en-US" sz="2800" dirty="0"/>
              <a:t> </a:t>
            </a:r>
            <a:br>
              <a:rPr lang="en-US" sz="2800" dirty="0"/>
            </a:br>
            <a:r>
              <a:rPr lang="en-US" sz="2800" dirty="0"/>
              <a:t>in </a:t>
            </a:r>
            <a:r>
              <a:rPr lang="en-US" sz="2800" i="1" dirty="0">
                <a:solidFill>
                  <a:srgbClr val="FF0000"/>
                </a:solidFill>
              </a:rPr>
              <a:t>strongly</a:t>
            </a:r>
            <a:r>
              <a:rPr lang="en-US" sz="2800" dirty="0"/>
              <a:t>-coupled </a:t>
            </a:r>
            <a:br>
              <a:rPr lang="en-US" sz="2800" dirty="0"/>
            </a:br>
            <a:r>
              <a:rPr lang="en-US" sz="2800" b="1" dirty="0"/>
              <a:t>dense</a:t>
            </a:r>
            <a:r>
              <a:rPr lang="en-US" sz="2800" dirty="0"/>
              <a:t>, opaque </a:t>
            </a:r>
            <a:r>
              <a:rPr lang="en-US" sz="2800" i="1" dirty="0">
                <a:solidFill>
                  <a:srgbClr val="FF0000"/>
                </a:solidFill>
              </a:rPr>
              <a:t>medium</a:t>
            </a:r>
          </a:p>
          <a:p>
            <a:pPr>
              <a:buClr>
                <a:schemeClr val="bg1"/>
              </a:buClr>
            </a:pPr>
            <a:r>
              <a:rPr lang="en-US" sz="2800" dirty="0">
                <a:solidFill>
                  <a:srgbClr val="0000FF"/>
                </a:solidFill>
                <a:latin typeface="Arial" charset="0"/>
              </a:rPr>
              <a:t>~ 100 x normal nuclear density </a:t>
            </a:r>
            <a:r>
              <a:rPr lang="en-US" sz="2800" dirty="0">
                <a:solidFill>
                  <a:srgbClr val="0000FF"/>
                </a:solidFill>
                <a:latin typeface="Symbol" pitchFamily="18" charset="2"/>
              </a:rPr>
              <a:t>e</a:t>
            </a:r>
            <a:r>
              <a:rPr lang="en-US" sz="2800" dirty="0">
                <a:solidFill>
                  <a:srgbClr val="0000FF"/>
                </a:solidFill>
                <a:latin typeface="Arial" charset="0"/>
              </a:rPr>
              <a:t> ~ 100 </a:t>
            </a:r>
            <a:r>
              <a:rPr lang="en-US" sz="2800" dirty="0">
                <a:solidFill>
                  <a:srgbClr val="0000FF"/>
                </a:solidFill>
                <a:latin typeface="Symbol" pitchFamily="18" charset="2"/>
              </a:rPr>
              <a:t>e</a:t>
            </a:r>
            <a:r>
              <a:rPr lang="en-US" sz="2800" baseline="-25000" dirty="0">
                <a:solidFill>
                  <a:srgbClr val="0000FF"/>
                </a:solidFill>
                <a:latin typeface="Arial" charset="0"/>
              </a:rPr>
              <a:t>0</a:t>
            </a:r>
            <a:r>
              <a:rPr lang="en-US" sz="2800" dirty="0">
                <a:solidFill>
                  <a:srgbClr val="0000FF"/>
                </a:solidFill>
                <a:latin typeface="Arial" charset="0"/>
              </a:rPr>
              <a:t>  </a:t>
            </a:r>
            <a:endParaRPr lang="en-US" sz="2800" dirty="0">
              <a:solidFill>
                <a:srgbClr val="0000FF"/>
              </a:solidFill>
            </a:endParaRPr>
          </a:p>
          <a:p>
            <a:pPr>
              <a:buSzPct val="125000"/>
              <a:buFont typeface="Symbol" pitchFamily="18" charset="2"/>
              <a:buChar char="Þ"/>
            </a:pPr>
            <a:endParaRPr lang="en-US" sz="2800" i="1" dirty="0">
              <a:solidFill>
                <a:srgbClr val="FF0000"/>
              </a:solidFill>
            </a:endParaRPr>
          </a:p>
        </p:txBody>
      </p:sp>
      <p:pic>
        <p:nvPicPr>
          <p:cNvPr id="8" name="Picture 26" descr="PRL_cover"/>
          <p:cNvPicPr>
            <a:picLocks noChangeAspect="1" noChangeArrowheads="1"/>
          </p:cNvPicPr>
          <p:nvPr/>
        </p:nvPicPr>
        <p:blipFill>
          <a:blip r:embed="rId4" cstate="print"/>
          <a:srcRect/>
          <a:stretch>
            <a:fillRect/>
          </a:stretch>
        </p:blipFill>
        <p:spPr bwMode="auto">
          <a:xfrm>
            <a:off x="9948428" y="836712"/>
            <a:ext cx="2142728" cy="2763738"/>
          </a:xfrm>
          <a:prstGeom prst="rect">
            <a:avLst/>
          </a:prstGeom>
          <a:noFill/>
          <a:ln w="9525">
            <a:noFill/>
            <a:miter lim="800000"/>
            <a:headEnd/>
            <a:tailEnd/>
          </a:ln>
        </p:spPr>
      </p:pic>
    </p:spTree>
    <p:extLst>
      <p:ext uri="{BB962C8B-B14F-4D97-AF65-F5344CB8AC3E}">
        <p14:creationId xmlns:p14="http://schemas.microsoft.com/office/powerpoint/2010/main" val="287044409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wipe(up)">
                                      <p:cBhvr>
                                        <p:cTn id="7" dur="2000"/>
                                        <p:tgtEl>
                                          <p:spTgt spid="3">
                                            <p:txEl>
                                              <p:pRg st="6" end="6"/>
                                            </p:txEl>
                                          </p:spTgt>
                                        </p:tgtEl>
                                      </p:cBhvr>
                                    </p:animEffect>
                                  </p:childTnLst>
                                </p:cTn>
                              </p:par>
                            </p:childTnLst>
                          </p:cTn>
                        </p:par>
                        <p:par>
                          <p:cTn id="8" fill="hold">
                            <p:stCondLst>
                              <p:cond delay="2000"/>
                            </p:stCondLst>
                            <p:childTnLst>
                              <p:par>
                                <p:cTn id="9" presetID="22" presetClass="entr" presetSubtype="1" fill="hold" nodeType="after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animEffect transition="in" filter="wipe(up)">
                                      <p:cBhvr>
                                        <p:cTn id="11"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88753-A01D-F39E-946D-8B95FB14019F}"/>
              </a:ext>
            </a:extLst>
          </p:cNvPr>
          <p:cNvSpPr>
            <a:spLocks noGrp="1"/>
          </p:cNvSpPr>
          <p:nvPr>
            <p:ph type="title"/>
          </p:nvPr>
        </p:nvSpPr>
        <p:spPr>
          <a:xfrm>
            <a:off x="1883532" y="0"/>
            <a:ext cx="10309145" cy="836577"/>
          </a:xfrm>
        </p:spPr>
        <p:txBody>
          <a:bodyPr/>
          <a:lstStyle/>
          <a:p>
            <a:r>
              <a:rPr lang="en-US" sz="3600" dirty="0"/>
              <a:t>Also – an Intensified Search for Improved Theory</a:t>
            </a:r>
          </a:p>
        </p:txBody>
      </p:sp>
      <p:sp>
        <p:nvSpPr>
          <p:cNvPr id="3" name="Content Placeholder 2">
            <a:extLst>
              <a:ext uri="{FF2B5EF4-FFF2-40B4-BE49-F238E27FC236}">
                <a16:creationId xmlns:a16="http://schemas.microsoft.com/office/drawing/2014/main" id="{4E17C540-0523-773F-DD5C-01E61A71DA7E}"/>
              </a:ext>
            </a:extLst>
          </p:cNvPr>
          <p:cNvSpPr>
            <a:spLocks noGrp="1"/>
          </p:cNvSpPr>
          <p:nvPr>
            <p:ph idx="1"/>
          </p:nvPr>
        </p:nvSpPr>
        <p:spPr>
          <a:xfrm>
            <a:off x="0" y="656692"/>
            <a:ext cx="12192000" cy="5867400"/>
          </a:xfrm>
        </p:spPr>
        <p:txBody>
          <a:bodyPr/>
          <a:lstStyle/>
          <a:p>
            <a:r>
              <a:rPr lang="en-US" sz="3000" dirty="0"/>
              <a:t>The measures of hydrodynamics flow at RHIC</a:t>
            </a:r>
            <a:br>
              <a:rPr lang="en-US" sz="3000" dirty="0"/>
            </a:br>
            <a:r>
              <a:rPr lang="en-US" sz="3000" dirty="0"/>
              <a:t>were in qualitative agreement with </a:t>
            </a:r>
            <a:r>
              <a:rPr lang="en-US" sz="3000" i="1" dirty="0">
                <a:solidFill>
                  <a:srgbClr val="FF0000"/>
                </a:solidFill>
              </a:rPr>
              <a:t>ideal</a:t>
            </a:r>
            <a:r>
              <a:rPr lang="en-US" sz="3000" dirty="0"/>
              <a:t> relativistic hydrodynamics.</a:t>
            </a:r>
          </a:p>
          <a:p>
            <a:r>
              <a:rPr lang="en-US" sz="3000" dirty="0">
                <a:solidFill>
                  <a:srgbClr val="FF0000"/>
                </a:solidFill>
              </a:rPr>
              <a:t>Ideal</a:t>
            </a:r>
            <a:r>
              <a:rPr lang="en-US" sz="3000" dirty="0"/>
              <a:t> </a:t>
            </a:r>
            <a:r>
              <a:rPr lang="en-US" sz="3000" dirty="0">
                <a:sym typeface="Wingdings" pitchFamily="2" charset="2"/>
              </a:rPr>
              <a:t> no dissipation  </a:t>
            </a:r>
            <a:r>
              <a:rPr lang="en-US" sz="3000" dirty="0">
                <a:solidFill>
                  <a:srgbClr val="FF0000"/>
                </a:solidFill>
                <a:sym typeface="Wingdings" pitchFamily="2" charset="2"/>
              </a:rPr>
              <a:t>zero</a:t>
            </a:r>
            <a:r>
              <a:rPr lang="en-US" sz="3000" dirty="0">
                <a:sym typeface="Wingdings" pitchFamily="2" charset="2"/>
              </a:rPr>
              <a:t> viscosity</a:t>
            </a:r>
          </a:p>
          <a:p>
            <a:r>
              <a:rPr lang="en-US" dirty="0"/>
              <a:t>But in 2003-4 a new bound appeared f</a:t>
            </a:r>
            <a:r>
              <a:rPr lang="en-US" dirty="0">
                <a:cs typeface="Arial" charset="0"/>
              </a:rPr>
              <a:t>rom</a:t>
            </a:r>
            <a:r>
              <a:rPr lang="en-US" dirty="0">
                <a:latin typeface="Arial" charset="0"/>
                <a:cs typeface="Arial" charset="0"/>
              </a:rPr>
              <a:t> </a:t>
            </a:r>
            <a:br>
              <a:rPr lang="en-US" dirty="0">
                <a:latin typeface="Arial" charset="0"/>
                <a:cs typeface="Arial" charset="0"/>
              </a:rPr>
            </a:br>
            <a:r>
              <a:rPr lang="en-US" dirty="0">
                <a:cs typeface="Arial" charset="0"/>
              </a:rPr>
              <a:t>the </a:t>
            </a:r>
            <a:r>
              <a:rPr lang="en-US" dirty="0" err="1">
                <a:cs typeface="Arial" charset="0"/>
              </a:rPr>
              <a:t>AdS</a:t>
            </a:r>
            <a:r>
              <a:rPr lang="en-US" dirty="0">
                <a:cs typeface="Arial" charset="0"/>
              </a:rPr>
              <a:t>/CFT (Anti-de Sitter Space/Conformal Field Theory) correspondence in string theory (!): </a:t>
            </a:r>
          </a:p>
          <a:p>
            <a:pPr lvl="1"/>
            <a:r>
              <a:rPr lang="en-US" i="1" dirty="0">
                <a:latin typeface="Arial" charset="0"/>
                <a:cs typeface="Arial" charset="0"/>
              </a:rPr>
              <a:t>A Viscosity Bound Conjecture</a:t>
            </a:r>
            <a:r>
              <a:rPr lang="en-US" dirty="0">
                <a:latin typeface="Arial" charset="0"/>
                <a:cs typeface="Arial" charset="0"/>
              </a:rPr>
              <a:t>,  </a:t>
            </a:r>
            <a:br>
              <a:rPr lang="en-US" dirty="0">
                <a:latin typeface="Arial" charset="0"/>
                <a:cs typeface="Arial" charset="0"/>
              </a:rPr>
            </a:br>
            <a:r>
              <a:rPr lang="en-US" dirty="0">
                <a:latin typeface="Arial" charset="0"/>
                <a:cs typeface="Arial" charset="0"/>
              </a:rPr>
              <a:t>P. </a:t>
            </a:r>
            <a:r>
              <a:rPr lang="en-US" dirty="0">
                <a:solidFill>
                  <a:srgbClr val="0000FF"/>
                </a:solidFill>
                <a:latin typeface="Arial" charset="0"/>
                <a:cs typeface="Arial" charset="0"/>
              </a:rPr>
              <a:t>K</a:t>
            </a:r>
            <a:r>
              <a:rPr lang="en-US" dirty="0">
                <a:latin typeface="Arial" charset="0"/>
                <a:cs typeface="Arial" charset="0"/>
              </a:rPr>
              <a:t>ovtun, D.T. </a:t>
            </a:r>
            <a:r>
              <a:rPr lang="en-US" dirty="0">
                <a:solidFill>
                  <a:srgbClr val="0000FF"/>
                </a:solidFill>
                <a:latin typeface="Arial" charset="0"/>
                <a:cs typeface="Arial" charset="0"/>
              </a:rPr>
              <a:t>S</a:t>
            </a:r>
            <a:r>
              <a:rPr lang="en-US" dirty="0">
                <a:latin typeface="Arial" charset="0"/>
                <a:cs typeface="Arial" charset="0"/>
              </a:rPr>
              <a:t>on,  A.O. </a:t>
            </a:r>
            <a:r>
              <a:rPr lang="en-US" dirty="0" err="1">
                <a:solidFill>
                  <a:srgbClr val="0000FF"/>
                </a:solidFill>
                <a:latin typeface="Arial" charset="0"/>
                <a:cs typeface="Arial" charset="0"/>
              </a:rPr>
              <a:t>S</a:t>
            </a:r>
            <a:r>
              <a:rPr lang="en-US" dirty="0" err="1">
                <a:latin typeface="Arial" charset="0"/>
                <a:cs typeface="Arial" charset="0"/>
              </a:rPr>
              <a:t>tarinets</a:t>
            </a:r>
            <a:r>
              <a:rPr lang="en-US" dirty="0">
                <a:latin typeface="Arial" charset="0"/>
                <a:cs typeface="Arial" charset="0"/>
              </a:rPr>
              <a:t>, </a:t>
            </a:r>
            <a:br>
              <a:rPr lang="en-US" dirty="0">
                <a:latin typeface="Arial" charset="0"/>
                <a:cs typeface="Arial" charset="0"/>
              </a:rPr>
            </a:br>
            <a:r>
              <a:rPr lang="en-US" dirty="0">
                <a:latin typeface="Arial" charset="0"/>
                <a:cs typeface="Arial" charset="0"/>
                <a:hlinkClick r:id="rId2"/>
              </a:rPr>
              <a:t>hep-th/0405231</a:t>
            </a:r>
            <a:endParaRPr lang="en-US" dirty="0">
              <a:latin typeface="Arial" charset="0"/>
              <a:cs typeface="Arial" charset="0"/>
            </a:endParaRPr>
          </a:p>
          <a:p>
            <a:endParaRPr lang="en-US" sz="3000" dirty="0">
              <a:sym typeface="Wingdings" pitchFamily="2" charset="2"/>
            </a:endParaRPr>
          </a:p>
          <a:p>
            <a:endParaRPr lang="en-US" sz="3000" dirty="0"/>
          </a:p>
        </p:txBody>
      </p:sp>
      <p:sp>
        <p:nvSpPr>
          <p:cNvPr id="4" name="Slide Number Placeholder 3">
            <a:extLst>
              <a:ext uri="{FF2B5EF4-FFF2-40B4-BE49-F238E27FC236}">
                <a16:creationId xmlns:a16="http://schemas.microsoft.com/office/drawing/2014/main" id="{4626FF87-E36E-94E3-E6F1-489F60986587}"/>
              </a:ext>
            </a:extLst>
          </p:cNvPr>
          <p:cNvSpPr>
            <a:spLocks noGrp="1"/>
          </p:cNvSpPr>
          <p:nvPr>
            <p:ph type="sldNum" sz="quarter" idx="12"/>
          </p:nvPr>
        </p:nvSpPr>
        <p:spPr/>
        <p:txBody>
          <a:bodyPr/>
          <a:lstStyle/>
          <a:p>
            <a:fld id="{23505652-DACB-5F47-90E9-1C49CE3EDF9E}" type="slidenum">
              <a:rPr lang="en-US" altLang="en-US" smtClean="0"/>
              <a:pPr/>
              <a:t>62</a:t>
            </a:fld>
            <a:r>
              <a:rPr lang="en-US" altLang="en-US"/>
              <a:t> </a:t>
            </a:r>
            <a:endParaRPr lang="en-US" altLang="en-US" b="0"/>
          </a:p>
        </p:txBody>
      </p:sp>
      <p:graphicFrame>
        <p:nvGraphicFramePr>
          <p:cNvPr id="5" name="Object 4">
            <a:extLst>
              <a:ext uri="{FF2B5EF4-FFF2-40B4-BE49-F238E27FC236}">
                <a16:creationId xmlns:a16="http://schemas.microsoft.com/office/drawing/2014/main" id="{B48C4F95-D76E-DFEE-7E66-627A01A88226}"/>
              </a:ext>
            </a:extLst>
          </p:cNvPr>
          <p:cNvGraphicFramePr>
            <a:graphicFrameLocks noChangeAspect="1"/>
          </p:cNvGraphicFramePr>
          <p:nvPr/>
        </p:nvGraphicFramePr>
        <p:xfrm>
          <a:off x="7233708" y="3825044"/>
          <a:ext cx="3736975" cy="1395413"/>
        </p:xfrm>
        <a:graphic>
          <a:graphicData uri="http://schemas.openxmlformats.org/presentationml/2006/ole">
            <mc:AlternateContent xmlns:mc="http://schemas.openxmlformats.org/markup-compatibility/2006">
              <mc:Choice xmlns:v="urn:schemas-microsoft-com:vml" Requires="v">
                <p:oleObj name="Equation" r:id="rId3" imgW="1054100" imgH="393700" progId="Equation.3">
                  <p:embed/>
                </p:oleObj>
              </mc:Choice>
              <mc:Fallback>
                <p:oleObj name="Equation" r:id="rId3" imgW="1054100" imgH="393700" progId="Equation.3">
                  <p:embed/>
                  <p:pic>
                    <p:nvPicPr>
                      <p:cNvPr id="5" name="Object 4">
                        <a:extLst>
                          <a:ext uri="{FF2B5EF4-FFF2-40B4-BE49-F238E27FC236}">
                            <a16:creationId xmlns:a16="http://schemas.microsoft.com/office/drawing/2014/main" id="{B48C4F95-D76E-DFEE-7E66-627A01A88226}"/>
                          </a:ext>
                        </a:extLst>
                      </p:cNvPr>
                      <p:cNvPicPr>
                        <a:picLocks noChangeAspect="1" noChangeArrowheads="1"/>
                      </p:cNvPicPr>
                      <p:nvPr/>
                    </p:nvPicPr>
                    <p:blipFill>
                      <a:blip r:embed="rId4"/>
                      <a:srcRect/>
                      <a:stretch>
                        <a:fillRect/>
                      </a:stretch>
                    </p:blipFill>
                    <p:spPr bwMode="auto">
                      <a:xfrm>
                        <a:off x="7233708" y="3825044"/>
                        <a:ext cx="3736975" cy="139541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6" name="TextBox 5">
            <a:extLst>
              <a:ext uri="{FF2B5EF4-FFF2-40B4-BE49-F238E27FC236}">
                <a16:creationId xmlns:a16="http://schemas.microsoft.com/office/drawing/2014/main" id="{FAD914F3-0E99-24E8-0736-B578501D561B}"/>
              </a:ext>
            </a:extLst>
          </p:cNvPr>
          <p:cNvSpPr txBox="1"/>
          <p:nvPr/>
        </p:nvSpPr>
        <p:spPr>
          <a:xfrm>
            <a:off x="83332" y="5345955"/>
            <a:ext cx="12051922" cy="1395413"/>
          </a:xfrm>
          <a:prstGeom prst="rect">
            <a:avLst/>
          </a:prstGeom>
          <a:solidFill>
            <a:srgbClr val="FFC000"/>
          </a:solidFill>
          <a:effectLst>
            <a:glow rad="228600">
              <a:schemeClr val="accent6">
                <a:satMod val="175000"/>
                <a:alpha val="40000"/>
              </a:schemeClr>
            </a:glow>
            <a:outerShdw blurRad="50800" dist="38100" algn="l" rotWithShape="0">
              <a:prstClr val="black">
                <a:alpha val="40000"/>
              </a:prstClr>
            </a:outerShdw>
            <a:softEdge rad="12700"/>
          </a:effectLst>
        </p:spPr>
        <p:txBody>
          <a:bodyPr wrap="square" rtlCol="0">
            <a:noAutofit/>
          </a:bodyPr>
          <a:lstStyle/>
          <a:p>
            <a:pPr algn="l">
              <a:buNone/>
            </a:pPr>
            <a:r>
              <a:rPr lang="en-US" sz="2800" i="0" dirty="0">
                <a:latin typeface="Times New Roman" pitchFamily="18" charset="0"/>
              </a:rPr>
              <a:t>In retrospect – anticipated in a 1985 argument using  the uncertainty principle: </a:t>
            </a:r>
            <a:r>
              <a:rPr lang="en-US" sz="2800" dirty="0">
                <a:latin typeface="Times New Roman" pitchFamily="18" charset="0"/>
              </a:rPr>
              <a:t>Dissipative Phenomena in Quark-Gluon Plasmas</a:t>
            </a:r>
            <a:r>
              <a:rPr lang="en-US" sz="2800" i="0" dirty="0">
                <a:latin typeface="Times New Roman" pitchFamily="18" charset="0"/>
              </a:rPr>
              <a:t>, </a:t>
            </a:r>
            <a:br>
              <a:rPr lang="en-US" sz="2800" i="0" dirty="0">
                <a:latin typeface="Times New Roman" pitchFamily="18" charset="0"/>
              </a:rPr>
            </a:br>
            <a:r>
              <a:rPr lang="en-US" sz="2800" i="0" dirty="0">
                <a:latin typeface="Times New Roman" pitchFamily="18" charset="0"/>
              </a:rPr>
              <a:t>P. Danielewicz, M. Gyulassy, </a:t>
            </a:r>
            <a:r>
              <a:rPr lang="en-US" sz="2800" i="0" dirty="0" err="1">
                <a:latin typeface="Times New Roman" pitchFamily="18" charset="0"/>
              </a:rPr>
              <a:t>Phys.Rev</a:t>
            </a:r>
            <a:r>
              <a:rPr lang="en-US" sz="2800" b="1" i="0" dirty="0">
                <a:latin typeface="Times New Roman" pitchFamily="18" charset="0"/>
              </a:rPr>
              <a:t>. D31</a:t>
            </a:r>
            <a:r>
              <a:rPr lang="en-US" sz="2800" i="0" dirty="0">
                <a:latin typeface="Times New Roman" pitchFamily="18" charset="0"/>
              </a:rPr>
              <a:t>, 53,1985. </a:t>
            </a:r>
          </a:p>
          <a:p>
            <a:pPr algn="l">
              <a:buNone/>
            </a:pPr>
            <a:endParaRPr lang="en-US" sz="2800" i="0" dirty="0">
              <a:latin typeface="Times New Roman" pitchFamily="18" charset="0"/>
            </a:endParaRPr>
          </a:p>
          <a:p>
            <a:pPr algn="l">
              <a:buNone/>
            </a:pPr>
            <a:endParaRPr lang="en-US" sz="2800" i="0" dirty="0">
              <a:latin typeface="Times New Roman" pitchFamily="18" charset="0"/>
            </a:endParaRPr>
          </a:p>
        </p:txBody>
      </p:sp>
    </p:spTree>
    <p:extLst>
      <p:ext uri="{BB962C8B-B14F-4D97-AF65-F5344CB8AC3E}">
        <p14:creationId xmlns:p14="http://schemas.microsoft.com/office/powerpoint/2010/main" val="583465724"/>
      </p:ext>
    </p:extLst>
  </p:cSld>
  <p:clrMapOvr>
    <a:masterClrMapping/>
  </p:clrMapOvr>
  <p:transition spd="slow">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F73FC3-4AA3-052A-AA1E-FC885F1889C2}"/>
            </a:ext>
          </a:extLst>
        </p:cNvPr>
        <p:cNvGrpSpPr/>
        <p:nvPr/>
      </p:nvGrpSpPr>
      <p:grpSpPr>
        <a:xfrm>
          <a:off x="0" y="0"/>
          <a:ext cx="0" cy="0"/>
          <a:chOff x="0" y="0"/>
          <a:chExt cx="0" cy="0"/>
        </a:xfrm>
      </p:grpSpPr>
      <p:sp>
        <p:nvSpPr>
          <p:cNvPr id="1421315" name="Rectangle 3">
            <a:extLst>
              <a:ext uri="{FF2B5EF4-FFF2-40B4-BE49-F238E27FC236}">
                <a16:creationId xmlns:a16="http://schemas.microsoft.com/office/drawing/2014/main" id="{69155930-FFE5-14C0-E7FD-D1DE34667573}"/>
              </a:ext>
            </a:extLst>
          </p:cNvPr>
          <p:cNvSpPr>
            <a:spLocks noGrp="1" noChangeArrowheads="1"/>
          </p:cNvSpPr>
          <p:nvPr>
            <p:ph type="body" idx="1"/>
          </p:nvPr>
        </p:nvSpPr>
        <p:spPr>
          <a:xfrm>
            <a:off x="47328" y="836577"/>
            <a:ext cx="11701300" cy="6348163"/>
          </a:xfrm>
        </p:spPr>
        <p:txBody>
          <a:bodyPr/>
          <a:lstStyle/>
          <a:p>
            <a:pPr eaLnBrk="1" hangingPunct="1"/>
            <a:r>
              <a:rPr lang="en-US" dirty="0"/>
              <a:t>All ordinary fluids exceed the KSS bound by factors of 10-1000.</a:t>
            </a:r>
          </a:p>
          <a:p>
            <a:pPr lvl="1" eaLnBrk="1" hangingPunct="1"/>
            <a:r>
              <a:rPr lang="en-US" sz="1800" dirty="0"/>
              <a:t> </a:t>
            </a:r>
            <a:r>
              <a:rPr lang="en-US" sz="2000" dirty="0"/>
              <a:t>“</a:t>
            </a:r>
            <a:r>
              <a:rPr lang="en-US" sz="2000" i="1" dirty="0"/>
              <a:t>A Viscosity Bound Conjecture</a:t>
            </a:r>
            <a:r>
              <a:rPr lang="en-US" sz="2000" dirty="0"/>
              <a:t>”,  </a:t>
            </a:r>
            <a:br>
              <a:rPr lang="en-US" sz="2000" dirty="0"/>
            </a:br>
            <a:r>
              <a:rPr lang="en-US" sz="2000" dirty="0"/>
              <a:t>P.     </a:t>
            </a:r>
            <a:r>
              <a:rPr lang="en-US" sz="2000" dirty="0" err="1">
                <a:solidFill>
                  <a:srgbClr val="0000FF"/>
                </a:solidFill>
              </a:rPr>
              <a:t>K</a:t>
            </a:r>
            <a:r>
              <a:rPr lang="en-US" sz="2000" dirty="0" err="1"/>
              <a:t>ovtun</a:t>
            </a:r>
            <a:r>
              <a:rPr lang="en-US" sz="2000" dirty="0"/>
              <a:t>, </a:t>
            </a:r>
            <a:br>
              <a:rPr lang="en-US" sz="2000" dirty="0"/>
            </a:br>
            <a:r>
              <a:rPr lang="en-US" sz="2000" dirty="0"/>
              <a:t>D.T. </a:t>
            </a:r>
            <a:r>
              <a:rPr lang="en-US" sz="2000" dirty="0">
                <a:solidFill>
                  <a:srgbClr val="0000FF"/>
                </a:solidFill>
              </a:rPr>
              <a:t>S</a:t>
            </a:r>
            <a:r>
              <a:rPr lang="en-US" sz="2000" dirty="0"/>
              <a:t>on, </a:t>
            </a:r>
            <a:br>
              <a:rPr lang="en-US" sz="2000" dirty="0"/>
            </a:br>
            <a:r>
              <a:rPr lang="en-US" sz="2000" dirty="0"/>
              <a:t>A.O. </a:t>
            </a:r>
            <a:r>
              <a:rPr lang="en-US" sz="2000" dirty="0" err="1">
                <a:solidFill>
                  <a:srgbClr val="0000FF"/>
                </a:solidFill>
              </a:rPr>
              <a:t>S</a:t>
            </a:r>
            <a:r>
              <a:rPr lang="en-US" sz="2000" dirty="0" err="1"/>
              <a:t>tarinets</a:t>
            </a:r>
            <a:r>
              <a:rPr lang="en-US" sz="2000" dirty="0"/>
              <a:t>,  </a:t>
            </a:r>
            <a:r>
              <a:rPr lang="en-US" sz="2000" dirty="0">
                <a:hlinkClick r:id="rId3"/>
              </a:rPr>
              <a:t>hep-th/0405231</a:t>
            </a:r>
            <a:r>
              <a:rPr lang="en-US" sz="2000" dirty="0"/>
              <a:t> </a:t>
            </a:r>
          </a:p>
          <a:p>
            <a:pPr eaLnBrk="1" hangingPunct="1"/>
            <a:r>
              <a:rPr lang="en-US" dirty="0"/>
              <a:t>4</a:t>
            </a:r>
            <a:r>
              <a:rPr lang="en-US" dirty="0">
                <a:latin typeface="Symbol" pitchFamily="2" charset="2"/>
              </a:rPr>
              <a:t>p</a:t>
            </a:r>
            <a:r>
              <a:rPr lang="en-US" dirty="0"/>
              <a:t> x KSS bound </a:t>
            </a:r>
            <a:br>
              <a:rPr lang="en-US" dirty="0"/>
            </a:br>
            <a:r>
              <a:rPr lang="en-US" dirty="0"/>
              <a:t>is at unity on this scale.</a:t>
            </a:r>
          </a:p>
          <a:p>
            <a:pPr eaLnBrk="1" hangingPunct="1"/>
            <a:r>
              <a:rPr lang="en-US" sz="2800" dirty="0"/>
              <a:t>Various</a:t>
            </a:r>
            <a:br>
              <a:rPr lang="en-US" sz="2800" dirty="0"/>
            </a:br>
            <a:r>
              <a:rPr lang="en-US" sz="2800" dirty="0"/>
              <a:t>guess-</a:t>
            </a:r>
            <a:r>
              <a:rPr lang="en-US" sz="2800" dirty="0" err="1"/>
              <a:t>timates</a:t>
            </a:r>
            <a:br>
              <a:rPr lang="en-US" sz="2800" dirty="0"/>
            </a:br>
            <a:r>
              <a:rPr lang="en-US" sz="2800" dirty="0"/>
              <a:t>strongly suggested the value </a:t>
            </a:r>
            <a:br>
              <a:rPr lang="en-US" sz="2800" dirty="0"/>
            </a:br>
            <a:r>
              <a:rPr lang="en-US" sz="2800" dirty="0"/>
              <a:t>of </a:t>
            </a:r>
            <a:r>
              <a:rPr lang="en-US" sz="2800" dirty="0">
                <a:latin typeface="Symbol" pitchFamily="2" charset="2"/>
              </a:rPr>
              <a:t>h</a:t>
            </a:r>
            <a:r>
              <a:rPr lang="en-US" sz="2800" dirty="0"/>
              <a:t>/s in the QGP formed at RHIC</a:t>
            </a:r>
            <a:br>
              <a:rPr lang="en-US" sz="2800" dirty="0"/>
            </a:br>
            <a:r>
              <a:rPr lang="en-US" sz="2800" dirty="0"/>
              <a:t>fell below the observed minimum </a:t>
            </a:r>
            <a:br>
              <a:rPr lang="en-US" sz="2800" dirty="0"/>
            </a:br>
            <a:r>
              <a:rPr lang="en-US" sz="2800" dirty="0"/>
              <a:t>for all known fluids (!)</a:t>
            </a:r>
            <a:endParaRPr lang="en-US" sz="3600" dirty="0"/>
          </a:p>
        </p:txBody>
      </p:sp>
      <p:pic>
        <p:nvPicPr>
          <p:cNvPr id="1421317" name="Picture 5" descr="p23fig1">
            <a:hlinkClick r:id="rId4"/>
            <a:extLst>
              <a:ext uri="{FF2B5EF4-FFF2-40B4-BE49-F238E27FC236}">
                <a16:creationId xmlns:a16="http://schemas.microsoft.com/office/drawing/2014/main" id="{14397127-CDD4-2330-51B7-06FAECBC0359}"/>
              </a:ext>
            </a:extLst>
          </p:cNvPr>
          <p:cNvPicPr>
            <a:picLocks noChangeAspect="1" noChangeArrowheads="1"/>
          </p:cNvPicPr>
          <p:nvPr/>
        </p:nvPicPr>
        <p:blipFill>
          <a:blip r:embed="rId5" cstate="print"/>
          <a:srcRect/>
          <a:stretch>
            <a:fillRect/>
          </a:stretch>
        </p:blipFill>
        <p:spPr bwMode="auto">
          <a:xfrm>
            <a:off x="5353703" y="2420888"/>
            <a:ext cx="6826973" cy="4567726"/>
          </a:xfrm>
          <a:prstGeom prst="rect">
            <a:avLst/>
          </a:prstGeom>
          <a:noFill/>
          <a:ln w="9525">
            <a:noFill/>
            <a:miter lim="800000"/>
            <a:headEnd/>
            <a:tailEnd/>
          </a:ln>
        </p:spPr>
      </p:pic>
      <p:sp>
        <p:nvSpPr>
          <p:cNvPr id="10246" name="Rectangle 2">
            <a:extLst>
              <a:ext uri="{FF2B5EF4-FFF2-40B4-BE49-F238E27FC236}">
                <a16:creationId xmlns:a16="http://schemas.microsoft.com/office/drawing/2014/main" id="{EB426CBC-BA94-0F83-DD1D-BBA7104A7552}"/>
              </a:ext>
            </a:extLst>
          </p:cNvPr>
          <p:cNvSpPr>
            <a:spLocks noGrp="1" noChangeArrowheads="1"/>
          </p:cNvSpPr>
          <p:nvPr>
            <p:ph type="title"/>
          </p:nvPr>
        </p:nvSpPr>
        <p:spPr>
          <a:xfrm>
            <a:off x="1883532" y="0"/>
            <a:ext cx="10309145" cy="836577"/>
          </a:xfrm>
        </p:spPr>
        <p:txBody>
          <a:bodyPr/>
          <a:lstStyle/>
          <a:p>
            <a:pPr eaLnBrk="1" hangingPunct="1"/>
            <a:r>
              <a:rPr lang="en-US" sz="6000" dirty="0"/>
              <a:t>Is The Bound Respected ?</a:t>
            </a:r>
          </a:p>
        </p:txBody>
      </p:sp>
      <p:graphicFrame>
        <p:nvGraphicFramePr>
          <p:cNvPr id="1421316" name="Object 4">
            <a:extLst>
              <a:ext uri="{FF2B5EF4-FFF2-40B4-BE49-F238E27FC236}">
                <a16:creationId xmlns:a16="http://schemas.microsoft.com/office/drawing/2014/main" id="{444380D1-0638-60C5-6296-5B1263D8B9FA}"/>
              </a:ext>
            </a:extLst>
          </p:cNvPr>
          <p:cNvGraphicFramePr>
            <a:graphicFrameLocks noGrp="1" noChangeAspect="1"/>
          </p:cNvGraphicFramePr>
          <p:nvPr>
            <p:ph sz="half" idx="4294967295"/>
          </p:nvPr>
        </p:nvGraphicFramePr>
        <p:xfrm>
          <a:off x="7086600" y="1340768"/>
          <a:ext cx="1524000" cy="1073501"/>
        </p:xfrm>
        <a:graphic>
          <a:graphicData uri="http://schemas.openxmlformats.org/presentationml/2006/ole">
            <mc:AlternateContent xmlns:mc="http://schemas.openxmlformats.org/markup-compatibility/2006">
              <mc:Choice xmlns:v="urn:schemas-microsoft-com:vml" Requires="v">
                <p:oleObj name="Equation" r:id="rId6" imgW="558720" imgH="393480" progId="Equation.3">
                  <p:embed/>
                </p:oleObj>
              </mc:Choice>
              <mc:Fallback>
                <p:oleObj name="Equation" r:id="rId6" imgW="558720" imgH="393480" progId="Equation.3">
                  <p:embed/>
                  <p:pic>
                    <p:nvPicPr>
                      <p:cNvPr id="1421316" name="Object 4">
                        <a:extLst>
                          <a:ext uri="{FF2B5EF4-FFF2-40B4-BE49-F238E27FC236}">
                            <a16:creationId xmlns:a16="http://schemas.microsoft.com/office/drawing/2014/main" id="{444380D1-0638-60C5-6296-5B1263D8B9F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86600" y="1340768"/>
                        <a:ext cx="1524000" cy="1073501"/>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421319" name="Line 7">
            <a:extLst>
              <a:ext uri="{FF2B5EF4-FFF2-40B4-BE49-F238E27FC236}">
                <a16:creationId xmlns:a16="http://schemas.microsoft.com/office/drawing/2014/main" id="{DB61B85F-42A6-D15F-ED5D-D3A37DE85561}"/>
              </a:ext>
            </a:extLst>
          </p:cNvPr>
          <p:cNvSpPr>
            <a:spLocks noChangeShapeType="1"/>
          </p:cNvSpPr>
          <p:nvPr/>
        </p:nvSpPr>
        <p:spPr bwMode="auto">
          <a:xfrm>
            <a:off x="4331804" y="3902744"/>
            <a:ext cx="1224136" cy="1866516"/>
          </a:xfrm>
          <a:prstGeom prst="line">
            <a:avLst/>
          </a:prstGeom>
          <a:noFill/>
          <a:ln w="57150">
            <a:solidFill>
              <a:srgbClr val="FF0066"/>
            </a:solidFill>
            <a:round/>
            <a:headEnd/>
            <a:tailEnd type="stealth" w="lg" len="lg"/>
          </a:ln>
          <a:effectLst/>
        </p:spPr>
        <p:txBody>
          <a:bodyPr wrap="square">
            <a:spAutoFit/>
          </a:bodyPr>
          <a:lstStyle/>
          <a:p>
            <a:pPr>
              <a:defRPr/>
            </a:pPr>
            <a:endParaRPr lang="en-US">
              <a:effectLst>
                <a:outerShdw blurRad="38100" dist="38100" dir="2700000" algn="tl">
                  <a:srgbClr val="000000">
                    <a:alpha val="43137"/>
                  </a:srgbClr>
                </a:outerShdw>
              </a:effectLst>
            </a:endParaRPr>
          </a:p>
        </p:txBody>
      </p:sp>
      <p:sp>
        <p:nvSpPr>
          <p:cNvPr id="1421320" name="Text Box 8">
            <a:extLst>
              <a:ext uri="{FF2B5EF4-FFF2-40B4-BE49-F238E27FC236}">
                <a16:creationId xmlns:a16="http://schemas.microsoft.com/office/drawing/2014/main" id="{BFB43A77-4C56-702C-A7A1-2F717ABB0DB9}"/>
              </a:ext>
            </a:extLst>
          </p:cNvPr>
          <p:cNvSpPr txBox="1">
            <a:spLocks noChangeArrowheads="1"/>
          </p:cNvSpPr>
          <p:nvPr/>
        </p:nvSpPr>
        <p:spPr bwMode="auto">
          <a:xfrm rot="16200000">
            <a:off x="4902532" y="6033612"/>
            <a:ext cx="1524000" cy="430887"/>
          </a:xfrm>
          <a:prstGeom prst="rect">
            <a:avLst/>
          </a:prstGeom>
          <a:noFill/>
          <a:ln w="9525" algn="ctr">
            <a:noFill/>
            <a:miter lim="800000"/>
            <a:headEnd/>
            <a:tailEnd/>
          </a:ln>
        </p:spPr>
        <p:txBody>
          <a:bodyPr wrap="square">
            <a:spAutoFit/>
          </a:bodyPr>
          <a:lstStyle/>
          <a:p>
            <a:pPr marL="342900" indent="-342900">
              <a:spcBef>
                <a:spcPct val="50000"/>
              </a:spcBef>
              <a:buNone/>
            </a:pPr>
            <a:r>
              <a:rPr lang="en-US" dirty="0">
                <a:solidFill>
                  <a:srgbClr val="FF0000"/>
                </a:solidFill>
              </a:rPr>
              <a:t>4</a:t>
            </a:r>
            <a:r>
              <a:rPr lang="en-US" dirty="0">
                <a:solidFill>
                  <a:srgbClr val="FF0000"/>
                </a:solidFill>
                <a:latin typeface="Symbol" pitchFamily="18" charset="2"/>
              </a:rPr>
              <a:t>p </a:t>
            </a:r>
            <a:r>
              <a:rPr lang="en-US" dirty="0">
                <a:solidFill>
                  <a:srgbClr val="FF0000"/>
                </a:solidFill>
                <a:latin typeface="+mj-lt"/>
              </a:rPr>
              <a:t>x</a:t>
            </a:r>
            <a:r>
              <a:rPr lang="en-US" dirty="0">
                <a:solidFill>
                  <a:srgbClr val="FF0000"/>
                </a:solidFill>
                <a:latin typeface="Symbol" pitchFamily="18" charset="2"/>
              </a:rPr>
              <a:t> </a:t>
            </a:r>
          </a:p>
        </p:txBody>
      </p:sp>
    </p:spTree>
    <p:extLst>
      <p:ext uri="{BB962C8B-B14F-4D97-AF65-F5344CB8AC3E}">
        <p14:creationId xmlns:p14="http://schemas.microsoft.com/office/powerpoint/2010/main" val="1794423262"/>
      </p:ext>
    </p:extLst>
  </p:cSld>
  <p:clrMapOvr>
    <a:masterClrMapping/>
  </p:clrMapOvr>
  <p:transition spd="slow">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8245F-FD8B-4208-DFF6-0895C82D1762}"/>
              </a:ext>
            </a:extLst>
          </p:cNvPr>
          <p:cNvSpPr>
            <a:spLocks noGrp="1"/>
          </p:cNvSpPr>
          <p:nvPr>
            <p:ph type="title"/>
          </p:nvPr>
        </p:nvSpPr>
        <p:spPr/>
        <p:txBody>
          <a:bodyPr/>
          <a:lstStyle/>
          <a:p>
            <a:r>
              <a:rPr lang="en-US" sz="5400" dirty="0"/>
              <a:t>The Game Was Afoot !</a:t>
            </a:r>
          </a:p>
        </p:txBody>
      </p:sp>
      <p:sp>
        <p:nvSpPr>
          <p:cNvPr id="3" name="Content Placeholder 2">
            <a:extLst>
              <a:ext uri="{FF2B5EF4-FFF2-40B4-BE49-F238E27FC236}">
                <a16:creationId xmlns:a16="http://schemas.microsoft.com/office/drawing/2014/main" id="{47DB943B-8EEA-9789-610A-5E67058C3AF8}"/>
              </a:ext>
            </a:extLst>
          </p:cNvPr>
          <p:cNvSpPr>
            <a:spLocks noGrp="1"/>
          </p:cNvSpPr>
          <p:nvPr>
            <p:ph idx="1"/>
          </p:nvPr>
        </p:nvSpPr>
        <p:spPr>
          <a:xfrm>
            <a:off x="-60684" y="909972"/>
            <a:ext cx="12192000" cy="5867400"/>
          </a:xfrm>
        </p:spPr>
        <p:txBody>
          <a:bodyPr/>
          <a:lstStyle/>
          <a:p>
            <a:r>
              <a:rPr lang="en-US" dirty="0"/>
              <a:t>Theory community embarked on a decade long effort to</a:t>
            </a:r>
          </a:p>
          <a:p>
            <a:pPr lvl="1"/>
            <a:r>
              <a:rPr lang="en-US" dirty="0"/>
              <a:t>Develop truly relativistic viscous hydrodynamics</a:t>
            </a:r>
          </a:p>
          <a:p>
            <a:pPr lvl="1"/>
            <a:r>
              <a:rPr lang="en-US" dirty="0"/>
              <a:t>Control all aspects of modeling to provide reliable error estimation</a:t>
            </a:r>
          </a:p>
          <a:p>
            <a:r>
              <a:rPr lang="en-US" dirty="0"/>
              <a:t>In the meantime, </a:t>
            </a:r>
            <a:br>
              <a:rPr lang="en-US" dirty="0"/>
            </a:br>
            <a:r>
              <a:rPr lang="en-US" dirty="0"/>
              <a:t>RHIC discoveries continued unabated:</a:t>
            </a:r>
          </a:p>
          <a:p>
            <a:pPr lvl="1"/>
            <a:r>
              <a:rPr lang="en-US" sz="2400" dirty="0"/>
              <a:t>Flow signatures simplified at quark level</a:t>
            </a:r>
          </a:p>
          <a:p>
            <a:pPr lvl="1"/>
            <a:r>
              <a:rPr lang="en-US" sz="2400" dirty="0"/>
              <a:t>Extend v</a:t>
            </a:r>
            <a:r>
              <a:rPr lang="en-US" sz="2400" baseline="-25000" dirty="0"/>
              <a:t>2</a:t>
            </a:r>
            <a:r>
              <a:rPr lang="en-US" sz="2400" dirty="0"/>
              <a:t> to v</a:t>
            </a:r>
            <a:r>
              <a:rPr lang="en-US" sz="2400" baseline="-25000" dirty="0"/>
              <a:t>3</a:t>
            </a:r>
            <a:r>
              <a:rPr lang="en-US" sz="2400" dirty="0"/>
              <a:t>, v</a:t>
            </a:r>
            <a:r>
              <a:rPr lang="en-US" sz="2400" baseline="-25000" dirty="0"/>
              <a:t>4</a:t>
            </a:r>
            <a:r>
              <a:rPr lang="en-US" sz="2400" dirty="0"/>
              <a:t>, . . . </a:t>
            </a:r>
          </a:p>
          <a:p>
            <a:pPr lvl="1"/>
            <a:r>
              <a:rPr lang="en-US" sz="2400" dirty="0"/>
              <a:t>Systematic exploration of flow in small systems</a:t>
            </a:r>
          </a:p>
          <a:p>
            <a:pPr lvl="1"/>
            <a:r>
              <a:rPr lang="en-US" sz="2400" dirty="0"/>
              <a:t>Heavy quarks (charm) participate in the “bulk” flow</a:t>
            </a:r>
          </a:p>
          <a:p>
            <a:pPr lvl="1"/>
            <a:r>
              <a:rPr lang="en-US" sz="2400" dirty="0"/>
              <a:t>Direct photon production consistent with QGP</a:t>
            </a:r>
          </a:p>
          <a:p>
            <a:pPr lvl="1"/>
            <a:r>
              <a:rPr lang="en-US" sz="2400" dirty="0"/>
              <a:t>Extraordinary vorticity of the collision state</a:t>
            </a:r>
          </a:p>
        </p:txBody>
      </p:sp>
      <p:sp>
        <p:nvSpPr>
          <p:cNvPr id="4" name="Slide Number Placeholder 3">
            <a:extLst>
              <a:ext uri="{FF2B5EF4-FFF2-40B4-BE49-F238E27FC236}">
                <a16:creationId xmlns:a16="http://schemas.microsoft.com/office/drawing/2014/main" id="{419C1B89-A426-57EE-53AE-74460A5E7CAF}"/>
              </a:ext>
            </a:extLst>
          </p:cNvPr>
          <p:cNvSpPr>
            <a:spLocks noGrp="1"/>
          </p:cNvSpPr>
          <p:nvPr>
            <p:ph type="sldNum" sz="quarter" idx="12"/>
          </p:nvPr>
        </p:nvSpPr>
        <p:spPr/>
        <p:txBody>
          <a:bodyPr/>
          <a:lstStyle/>
          <a:p>
            <a:fld id="{23505652-DACB-5F47-90E9-1C49CE3EDF9E}" type="slidenum">
              <a:rPr lang="en-US" altLang="en-US" smtClean="0"/>
              <a:pPr/>
              <a:t>64</a:t>
            </a:fld>
            <a:r>
              <a:rPr lang="en-US" altLang="en-US"/>
              <a:t> </a:t>
            </a:r>
            <a:endParaRPr lang="en-US" altLang="en-US" b="0"/>
          </a:p>
        </p:txBody>
      </p:sp>
      <p:pic>
        <p:nvPicPr>
          <p:cNvPr id="20482" name="Picture 2" descr="Volume 15 Issue 3">
            <a:hlinkClick r:id="rId2"/>
            <a:extLst>
              <a:ext uri="{FF2B5EF4-FFF2-40B4-BE49-F238E27FC236}">
                <a16:creationId xmlns:a16="http://schemas.microsoft.com/office/drawing/2014/main" id="{EC8A5473-4983-8E06-D0DC-C7766204FF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4112" y="2668585"/>
            <a:ext cx="2503661" cy="3328968"/>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The STAR collaboration's findings featured in Nature Magazine">
            <a:hlinkClick r:id="rId4"/>
            <a:extLst>
              <a:ext uri="{FF2B5EF4-FFF2-40B4-BE49-F238E27FC236}">
                <a16:creationId xmlns:a16="http://schemas.microsoft.com/office/drawing/2014/main" id="{AB083849-3E77-1E18-98F8-57B43621736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2404" y="3609020"/>
            <a:ext cx="2384414" cy="31366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2514445"/>
      </p:ext>
    </p:extLst>
  </p:cSld>
  <p:clrMapOvr>
    <a:masterClrMapping/>
  </p:clrMapOvr>
  <p:transition spd="slow">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89B2CF-9F95-329C-7F56-F1B5216EE8C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6D79BE-89AE-0328-1437-4D63AFBE750F}"/>
              </a:ext>
            </a:extLst>
          </p:cNvPr>
          <p:cNvSpPr>
            <a:spLocks noGrp="1"/>
          </p:cNvSpPr>
          <p:nvPr>
            <p:ph type="title"/>
          </p:nvPr>
        </p:nvSpPr>
        <p:spPr/>
        <p:txBody>
          <a:bodyPr/>
          <a:lstStyle/>
          <a:p>
            <a:r>
              <a:rPr lang="en-US" sz="5400" dirty="0"/>
              <a:t>The Game Was Afoot !</a:t>
            </a:r>
          </a:p>
        </p:txBody>
      </p:sp>
      <p:sp>
        <p:nvSpPr>
          <p:cNvPr id="3" name="Content Placeholder 2">
            <a:extLst>
              <a:ext uri="{FF2B5EF4-FFF2-40B4-BE49-F238E27FC236}">
                <a16:creationId xmlns:a16="http://schemas.microsoft.com/office/drawing/2014/main" id="{004978CB-7BCA-5989-F4EF-9C98404EA16B}"/>
              </a:ext>
            </a:extLst>
          </p:cNvPr>
          <p:cNvSpPr>
            <a:spLocks noGrp="1"/>
          </p:cNvSpPr>
          <p:nvPr>
            <p:ph idx="1"/>
          </p:nvPr>
        </p:nvSpPr>
        <p:spPr>
          <a:xfrm>
            <a:off x="-60684" y="692696"/>
            <a:ext cx="12192000" cy="5867400"/>
          </a:xfrm>
        </p:spPr>
        <p:txBody>
          <a:bodyPr/>
          <a:lstStyle/>
          <a:p>
            <a:r>
              <a:rPr lang="en-US" dirty="0"/>
              <a:t>Theory community embarked on a decade long effort to</a:t>
            </a:r>
          </a:p>
          <a:p>
            <a:pPr lvl="1"/>
            <a:r>
              <a:rPr lang="en-US" dirty="0"/>
              <a:t>Develop truly relativistic viscous hydrodynamics – a hard problem!</a:t>
            </a:r>
          </a:p>
        </p:txBody>
      </p:sp>
      <p:sp>
        <p:nvSpPr>
          <p:cNvPr id="4" name="Slide Number Placeholder 3">
            <a:extLst>
              <a:ext uri="{FF2B5EF4-FFF2-40B4-BE49-F238E27FC236}">
                <a16:creationId xmlns:a16="http://schemas.microsoft.com/office/drawing/2014/main" id="{E4F07577-2271-1007-D118-418E1FCB5EE4}"/>
              </a:ext>
            </a:extLst>
          </p:cNvPr>
          <p:cNvSpPr>
            <a:spLocks noGrp="1"/>
          </p:cNvSpPr>
          <p:nvPr>
            <p:ph type="sldNum" sz="quarter" idx="12"/>
          </p:nvPr>
        </p:nvSpPr>
        <p:spPr/>
        <p:txBody>
          <a:bodyPr/>
          <a:lstStyle/>
          <a:p>
            <a:fld id="{23505652-DACB-5F47-90E9-1C49CE3EDF9E}" type="slidenum">
              <a:rPr lang="en-US" altLang="en-US" smtClean="0"/>
              <a:pPr/>
              <a:t>65</a:t>
            </a:fld>
            <a:r>
              <a:rPr lang="en-US" altLang="en-US"/>
              <a:t> </a:t>
            </a:r>
            <a:endParaRPr lang="en-US" altLang="en-US" b="0"/>
          </a:p>
        </p:txBody>
      </p:sp>
      <p:pic>
        <p:nvPicPr>
          <p:cNvPr id="5" name="Picture 4">
            <a:hlinkClick r:id="rId2"/>
            <a:extLst>
              <a:ext uri="{FF2B5EF4-FFF2-40B4-BE49-F238E27FC236}">
                <a16:creationId xmlns:a16="http://schemas.microsoft.com/office/drawing/2014/main" id="{9A5810F1-CEDC-1FC1-4C8D-76C67889F299}"/>
              </a:ext>
            </a:extLst>
          </p:cNvPr>
          <p:cNvPicPr>
            <a:picLocks noChangeAspect="1"/>
          </p:cNvPicPr>
          <p:nvPr/>
        </p:nvPicPr>
        <p:blipFill>
          <a:blip r:embed="rId3"/>
          <a:stretch>
            <a:fillRect/>
          </a:stretch>
        </p:blipFill>
        <p:spPr>
          <a:xfrm>
            <a:off x="983432" y="1883176"/>
            <a:ext cx="7020780" cy="4894196"/>
          </a:xfrm>
          <a:prstGeom prst="rect">
            <a:avLst/>
          </a:prstGeom>
          <a:ln w="25400">
            <a:solidFill>
              <a:srgbClr val="FF0000"/>
            </a:solidFill>
          </a:ln>
        </p:spPr>
      </p:pic>
      <p:sp>
        <p:nvSpPr>
          <p:cNvPr id="6" name="TextBox 5">
            <a:extLst>
              <a:ext uri="{FF2B5EF4-FFF2-40B4-BE49-F238E27FC236}">
                <a16:creationId xmlns:a16="http://schemas.microsoft.com/office/drawing/2014/main" id="{76A57340-5059-BB55-D29B-DD5098A868C8}"/>
              </a:ext>
            </a:extLst>
          </p:cNvPr>
          <p:cNvSpPr txBox="1"/>
          <p:nvPr/>
        </p:nvSpPr>
        <p:spPr>
          <a:xfrm>
            <a:off x="8112224" y="4617132"/>
            <a:ext cx="3996444" cy="2085884"/>
          </a:xfrm>
          <a:prstGeom prst="rect">
            <a:avLst/>
          </a:prstGeom>
          <a:solidFill>
            <a:srgbClr val="FFC000"/>
          </a:solidFill>
          <a:effectLst>
            <a:glow rad="228600">
              <a:srgbClr val="0000FF">
                <a:alpha val="40000"/>
              </a:srgbClr>
            </a:glow>
            <a:outerShdw blurRad="50800" dist="38100" algn="l" rotWithShape="0">
              <a:prstClr val="black">
                <a:alpha val="40000"/>
              </a:prstClr>
            </a:outerShdw>
            <a:softEdge rad="12700"/>
          </a:effectLst>
        </p:spPr>
        <p:txBody>
          <a:bodyPr wrap="square" rtlCol="0">
            <a:noAutofit/>
          </a:bodyPr>
          <a:lstStyle/>
          <a:p>
            <a:pPr algn="l">
              <a:buNone/>
            </a:pPr>
            <a:r>
              <a:rPr lang="en-US" sz="1800" dirty="0">
                <a:latin typeface="Times New Roman" pitchFamily="18" charset="0"/>
              </a:rPr>
              <a:t>Derivation of transient relativistic fluid dynamics from the Boltzmann equation</a:t>
            </a:r>
            <a:r>
              <a:rPr lang="en-US" sz="1800" i="0" dirty="0">
                <a:latin typeface="Times New Roman" pitchFamily="18" charset="0"/>
              </a:rPr>
              <a:t>, </a:t>
            </a:r>
            <a:br>
              <a:rPr lang="en-US" sz="1800" i="0" dirty="0">
                <a:latin typeface="Times New Roman" pitchFamily="18" charset="0"/>
              </a:rPr>
            </a:br>
            <a:r>
              <a:rPr lang="en-US" sz="1800" i="0" dirty="0">
                <a:latin typeface="Times New Roman" pitchFamily="18" charset="0"/>
              </a:rPr>
              <a:t>G. </a:t>
            </a:r>
            <a:r>
              <a:rPr lang="en-US" sz="1800" i="0" dirty="0" err="1">
                <a:latin typeface="Times New Roman" pitchFamily="18" charset="0"/>
              </a:rPr>
              <a:t>Denicol</a:t>
            </a:r>
            <a:r>
              <a:rPr lang="en-US" sz="1800" i="0" dirty="0">
                <a:latin typeface="Times New Roman" pitchFamily="18" charset="0"/>
              </a:rPr>
              <a:t> </a:t>
            </a:r>
            <a:r>
              <a:rPr lang="en-US" sz="1800" dirty="0">
                <a:latin typeface="Times New Roman" pitchFamily="18" charset="0"/>
              </a:rPr>
              <a:t>et al., </a:t>
            </a:r>
            <a:r>
              <a:rPr lang="en-US" sz="1800" i="0" dirty="0" err="1">
                <a:latin typeface="Times New Roman" pitchFamily="18" charset="0"/>
              </a:rPr>
              <a:t>Phys.Rev</a:t>
            </a:r>
            <a:r>
              <a:rPr lang="en-US" sz="1800" i="0" dirty="0">
                <a:latin typeface="Times New Roman" pitchFamily="18" charset="0"/>
              </a:rPr>
              <a:t>. </a:t>
            </a:r>
            <a:r>
              <a:rPr lang="en-US" sz="1800" b="1" i="0" dirty="0">
                <a:latin typeface="Times New Roman" pitchFamily="18" charset="0"/>
              </a:rPr>
              <a:t>D85</a:t>
            </a:r>
            <a:r>
              <a:rPr lang="en-US" sz="1800" i="0" dirty="0">
                <a:latin typeface="Times New Roman" pitchFamily="18" charset="0"/>
              </a:rPr>
              <a:t> 114047, (2012). </a:t>
            </a:r>
            <a:r>
              <a:rPr lang="en-US" sz="1600" i="0" dirty="0">
                <a:latin typeface="Times New Roman" pitchFamily="18" charset="0"/>
                <a:hlinkClick r:id="rId4"/>
              </a:rPr>
              <a:t>https://inspirehep.net/literature/1089847</a:t>
            </a:r>
            <a:endParaRPr lang="en-US" sz="1600" i="0" dirty="0">
              <a:latin typeface="Times New Roman" pitchFamily="18" charset="0"/>
            </a:endParaRPr>
          </a:p>
          <a:p>
            <a:pPr algn="l">
              <a:buNone/>
            </a:pPr>
            <a:endParaRPr lang="en-US" sz="2800" i="0" dirty="0">
              <a:latin typeface="Times New Roman" pitchFamily="18" charset="0"/>
            </a:endParaRPr>
          </a:p>
          <a:p>
            <a:pPr algn="l">
              <a:buNone/>
            </a:pPr>
            <a:endParaRPr lang="en-US" sz="2800" i="0" dirty="0">
              <a:latin typeface="Times New Roman" pitchFamily="18" charset="0"/>
            </a:endParaRPr>
          </a:p>
        </p:txBody>
      </p:sp>
    </p:spTree>
    <p:extLst>
      <p:ext uri="{BB962C8B-B14F-4D97-AF65-F5344CB8AC3E}">
        <p14:creationId xmlns:p14="http://schemas.microsoft.com/office/powerpoint/2010/main" val="3982084717"/>
      </p:ext>
    </p:extLst>
  </p:cSld>
  <p:clrMapOvr>
    <a:masterClrMapping/>
  </p:clrMapOvr>
  <p:transition spd="slow">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EA2BF9-2AAC-D7EF-EB23-56062617A299}"/>
            </a:ext>
          </a:extLst>
        </p:cNvPr>
        <p:cNvGrpSpPr/>
        <p:nvPr/>
      </p:nvGrpSpPr>
      <p:grpSpPr>
        <a:xfrm>
          <a:off x="0" y="0"/>
          <a:ext cx="0" cy="0"/>
          <a:chOff x="0" y="0"/>
          <a:chExt cx="0" cy="0"/>
        </a:xfrm>
      </p:grpSpPr>
      <p:pic>
        <p:nvPicPr>
          <p:cNvPr id="5" name="Picture 2" descr="Figure">
            <a:hlinkClick r:id="rId2"/>
            <a:extLst>
              <a:ext uri="{FF2B5EF4-FFF2-40B4-BE49-F238E27FC236}">
                <a16:creationId xmlns:a16="http://schemas.microsoft.com/office/drawing/2014/main" id="{D6754651-2AB7-DE32-5CA5-3D5E9C1992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3852" y="2678840"/>
            <a:ext cx="7428148" cy="417833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490988D9-359E-B1E4-FF12-3BE0544309FB}"/>
              </a:ext>
            </a:extLst>
          </p:cNvPr>
          <p:cNvSpPr>
            <a:spLocks noGrp="1"/>
          </p:cNvSpPr>
          <p:nvPr>
            <p:ph type="title"/>
          </p:nvPr>
        </p:nvSpPr>
        <p:spPr/>
        <p:txBody>
          <a:bodyPr/>
          <a:lstStyle/>
          <a:p>
            <a:r>
              <a:rPr lang="en-US" sz="5400" dirty="0"/>
              <a:t>The Game Was Afoot !</a:t>
            </a:r>
          </a:p>
        </p:txBody>
      </p:sp>
      <p:sp>
        <p:nvSpPr>
          <p:cNvPr id="4" name="Slide Number Placeholder 3">
            <a:extLst>
              <a:ext uri="{FF2B5EF4-FFF2-40B4-BE49-F238E27FC236}">
                <a16:creationId xmlns:a16="http://schemas.microsoft.com/office/drawing/2014/main" id="{B79664FE-061E-184C-228B-4B357E1CAAA8}"/>
              </a:ext>
            </a:extLst>
          </p:cNvPr>
          <p:cNvSpPr>
            <a:spLocks noGrp="1"/>
          </p:cNvSpPr>
          <p:nvPr>
            <p:ph type="sldNum" sz="quarter" idx="12"/>
          </p:nvPr>
        </p:nvSpPr>
        <p:spPr/>
        <p:txBody>
          <a:bodyPr/>
          <a:lstStyle/>
          <a:p>
            <a:fld id="{23505652-DACB-5F47-90E9-1C49CE3EDF9E}" type="slidenum">
              <a:rPr lang="en-US" altLang="en-US" smtClean="0"/>
              <a:pPr/>
              <a:t>66</a:t>
            </a:fld>
            <a:r>
              <a:rPr lang="en-US" altLang="en-US"/>
              <a:t> </a:t>
            </a:r>
            <a:endParaRPr lang="en-US" altLang="en-US" b="0"/>
          </a:p>
        </p:txBody>
      </p:sp>
      <p:sp>
        <p:nvSpPr>
          <p:cNvPr id="6" name="TextBox 5">
            <a:extLst>
              <a:ext uri="{FF2B5EF4-FFF2-40B4-BE49-F238E27FC236}">
                <a16:creationId xmlns:a16="http://schemas.microsoft.com/office/drawing/2014/main" id="{893F4B14-AEB8-94AE-54BA-E03887274F27}"/>
              </a:ext>
            </a:extLst>
          </p:cNvPr>
          <p:cNvSpPr txBox="1"/>
          <p:nvPr/>
        </p:nvSpPr>
        <p:spPr>
          <a:xfrm>
            <a:off x="7248128" y="3717032"/>
            <a:ext cx="1728192" cy="2556284"/>
          </a:xfrm>
          <a:prstGeom prst="rect">
            <a:avLst/>
          </a:prstGeom>
          <a:solidFill>
            <a:srgbClr val="FFFF00">
              <a:alpha val="42000"/>
            </a:srgbClr>
          </a:solidFill>
        </p:spPr>
        <p:txBody>
          <a:bodyPr wrap="square" rtlCol="0">
            <a:spAutoFit/>
          </a:bodyPr>
          <a:lstStyle/>
          <a:p>
            <a:pPr>
              <a:buNone/>
            </a:pPr>
            <a:endParaRPr lang="en-US" sz="1200" i="0" dirty="0"/>
          </a:p>
        </p:txBody>
      </p:sp>
      <p:sp>
        <p:nvSpPr>
          <p:cNvPr id="9" name="Content Placeholder 2">
            <a:extLst>
              <a:ext uri="{FF2B5EF4-FFF2-40B4-BE49-F238E27FC236}">
                <a16:creationId xmlns:a16="http://schemas.microsoft.com/office/drawing/2014/main" id="{53218373-4AA7-F173-5E51-B2ADBE0EFF91}"/>
              </a:ext>
            </a:extLst>
          </p:cNvPr>
          <p:cNvSpPr>
            <a:spLocks noGrp="1"/>
          </p:cNvSpPr>
          <p:nvPr>
            <p:ph idx="1"/>
          </p:nvPr>
        </p:nvSpPr>
        <p:spPr>
          <a:xfrm>
            <a:off x="-60684" y="765956"/>
            <a:ext cx="12192000" cy="5867400"/>
          </a:xfrm>
        </p:spPr>
        <p:txBody>
          <a:bodyPr/>
          <a:lstStyle/>
          <a:p>
            <a:r>
              <a:rPr lang="en-US" dirty="0"/>
              <a:t>Theory community embarked on a decade long effort to</a:t>
            </a:r>
          </a:p>
          <a:p>
            <a:pPr lvl="1"/>
            <a:r>
              <a:rPr lang="en-US" dirty="0"/>
              <a:t>Develop truly relativistic viscous hydrodynamics</a:t>
            </a:r>
          </a:p>
          <a:p>
            <a:pPr lvl="1"/>
            <a:r>
              <a:rPr lang="en-US" dirty="0"/>
              <a:t>Control all aspects of modeling to provide reliable error estimation</a:t>
            </a:r>
          </a:p>
          <a:p>
            <a:pPr lvl="2"/>
            <a:r>
              <a:rPr lang="en-US" sz="2700" dirty="0"/>
              <a:t>A multi-scale problem</a:t>
            </a:r>
          </a:p>
          <a:p>
            <a:pPr lvl="2"/>
            <a:r>
              <a:rPr lang="en-US" sz="2700" dirty="0"/>
              <a:t>Benefited from the development of </a:t>
            </a:r>
            <a:br>
              <a:rPr lang="en-US" sz="2700" dirty="0"/>
            </a:br>
            <a:r>
              <a:rPr lang="en-US" sz="2700" dirty="0"/>
              <a:t>multi-parameter Bayesian estimation in cosmology</a:t>
            </a:r>
          </a:p>
          <a:p>
            <a:pPr lvl="2"/>
            <a:r>
              <a:rPr lang="en-US" sz="2700" dirty="0"/>
              <a:t>Error estimates on </a:t>
            </a:r>
            <a:r>
              <a:rPr lang="en-US" sz="2700" dirty="0">
                <a:latin typeface="Symbol" pitchFamily="2" charset="2"/>
              </a:rPr>
              <a:t>h</a:t>
            </a:r>
            <a:r>
              <a:rPr lang="en-US" sz="2700" dirty="0"/>
              <a:t>/s</a:t>
            </a:r>
            <a:br>
              <a:rPr lang="en-US" sz="2700" dirty="0"/>
            </a:br>
            <a:r>
              <a:rPr lang="en-US" sz="2700" dirty="0"/>
              <a:t>now available </a:t>
            </a:r>
            <a:br>
              <a:rPr lang="en-US" sz="2700" dirty="0"/>
            </a:br>
            <a:r>
              <a:rPr lang="en-US" sz="2700" dirty="0"/>
              <a:t>conditioned on </a:t>
            </a:r>
            <a:br>
              <a:rPr lang="en-US" sz="2700" dirty="0"/>
            </a:br>
            <a:r>
              <a:rPr lang="en-US" sz="2700" dirty="0"/>
              <a:t>~20 parameter </a:t>
            </a:r>
            <a:br>
              <a:rPr lang="en-US" sz="2700" dirty="0"/>
            </a:br>
            <a:r>
              <a:rPr lang="en-US" sz="2700" dirty="0"/>
              <a:t>“marginalization”</a:t>
            </a:r>
          </a:p>
          <a:p>
            <a:pPr lvl="1"/>
            <a:endParaRPr lang="en-US" dirty="0"/>
          </a:p>
        </p:txBody>
      </p:sp>
    </p:spTree>
    <p:extLst>
      <p:ext uri="{BB962C8B-B14F-4D97-AF65-F5344CB8AC3E}">
        <p14:creationId xmlns:p14="http://schemas.microsoft.com/office/powerpoint/2010/main" val="3915019608"/>
      </p:ext>
    </p:extLst>
  </p:cSld>
  <p:clrMapOvr>
    <a:masterClrMapping/>
  </p:clrMapOvr>
  <p:transition spd="slow">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45561-CFF5-88B5-403A-B39A699B2FD6}"/>
              </a:ext>
            </a:extLst>
          </p:cNvPr>
          <p:cNvSpPr>
            <a:spLocks noGrp="1"/>
          </p:cNvSpPr>
          <p:nvPr>
            <p:ph type="title"/>
          </p:nvPr>
        </p:nvSpPr>
        <p:spPr/>
        <p:txBody>
          <a:bodyPr/>
          <a:lstStyle/>
          <a:p>
            <a:r>
              <a:rPr lang="en-US" sz="5400" dirty="0"/>
              <a:t>Reliable Parameter Estimation</a:t>
            </a:r>
          </a:p>
        </p:txBody>
      </p:sp>
      <p:sp>
        <p:nvSpPr>
          <p:cNvPr id="4" name="Slide Number Placeholder 3">
            <a:extLst>
              <a:ext uri="{FF2B5EF4-FFF2-40B4-BE49-F238E27FC236}">
                <a16:creationId xmlns:a16="http://schemas.microsoft.com/office/drawing/2014/main" id="{139E0E49-5781-6844-01D8-120117000441}"/>
              </a:ext>
            </a:extLst>
          </p:cNvPr>
          <p:cNvSpPr>
            <a:spLocks noGrp="1"/>
          </p:cNvSpPr>
          <p:nvPr>
            <p:ph type="sldNum" sz="quarter" idx="12"/>
          </p:nvPr>
        </p:nvSpPr>
        <p:spPr/>
        <p:txBody>
          <a:bodyPr/>
          <a:lstStyle/>
          <a:p>
            <a:fld id="{23505652-DACB-5F47-90E9-1C49CE3EDF9E}" type="slidenum">
              <a:rPr lang="en-US" altLang="en-US" smtClean="0"/>
              <a:pPr/>
              <a:t>67</a:t>
            </a:fld>
            <a:r>
              <a:rPr lang="en-US" altLang="en-US"/>
              <a:t> </a:t>
            </a:r>
            <a:endParaRPr lang="en-US" altLang="en-US" b="0"/>
          </a:p>
        </p:txBody>
      </p:sp>
      <p:grpSp>
        <p:nvGrpSpPr>
          <p:cNvPr id="7" name="Group 6">
            <a:extLst>
              <a:ext uri="{FF2B5EF4-FFF2-40B4-BE49-F238E27FC236}">
                <a16:creationId xmlns:a16="http://schemas.microsoft.com/office/drawing/2014/main" id="{CE8025F5-F841-1C20-FBE8-696DE5B86D1D}"/>
              </a:ext>
            </a:extLst>
          </p:cNvPr>
          <p:cNvGrpSpPr/>
          <p:nvPr/>
        </p:nvGrpSpPr>
        <p:grpSpPr>
          <a:xfrm>
            <a:off x="5804164" y="836712"/>
            <a:ext cx="6196492" cy="6021288"/>
            <a:chOff x="2491796" y="836712"/>
            <a:chExt cx="6196492" cy="6021288"/>
          </a:xfrm>
        </p:grpSpPr>
        <p:pic>
          <p:nvPicPr>
            <p:cNvPr id="5" name="Content Placeholder 4">
              <a:extLst>
                <a:ext uri="{FF2B5EF4-FFF2-40B4-BE49-F238E27FC236}">
                  <a16:creationId xmlns:a16="http://schemas.microsoft.com/office/drawing/2014/main" id="{AFACE16D-2D40-C0E1-5BDD-458030ECBA1B}"/>
                </a:ext>
              </a:extLst>
            </p:cNvPr>
            <p:cNvPicPr>
              <a:picLocks noChangeAspect="1"/>
            </p:cNvPicPr>
            <p:nvPr/>
          </p:nvPicPr>
          <p:blipFill>
            <a:blip r:embed="rId2"/>
            <a:stretch>
              <a:fillRect/>
            </a:stretch>
          </p:blipFill>
          <p:spPr bwMode="auto">
            <a:xfrm>
              <a:off x="2491796" y="836712"/>
              <a:ext cx="3620161" cy="6021288"/>
            </a:xfrm>
            <a:prstGeom prst="rect">
              <a:avLst/>
            </a:prstGeom>
            <a:noFill/>
            <a:ln w="9525">
              <a:noFill/>
              <a:miter lim="800000"/>
              <a:headEnd/>
              <a:tailEnd/>
            </a:ln>
            <a:effectLst/>
          </p:spPr>
        </p:pic>
        <p:pic>
          <p:nvPicPr>
            <p:cNvPr id="6" name="Picture 5">
              <a:extLst>
                <a:ext uri="{FF2B5EF4-FFF2-40B4-BE49-F238E27FC236}">
                  <a16:creationId xmlns:a16="http://schemas.microsoft.com/office/drawing/2014/main" id="{695A5A54-8063-FCD8-7C9D-545BB6739892}"/>
                </a:ext>
              </a:extLst>
            </p:cNvPr>
            <p:cNvPicPr>
              <a:picLocks noChangeAspect="1"/>
            </p:cNvPicPr>
            <p:nvPr/>
          </p:nvPicPr>
          <p:blipFill>
            <a:blip r:embed="rId3">
              <a:alphaModFix/>
            </a:blip>
            <a:srcRect l="22222"/>
            <a:stretch>
              <a:fillRect/>
            </a:stretch>
          </p:blipFill>
          <p:spPr>
            <a:xfrm>
              <a:off x="5900820" y="3520440"/>
              <a:ext cx="2787468" cy="3313055"/>
            </a:xfrm>
            <a:prstGeom prst="rect">
              <a:avLst/>
            </a:prstGeom>
          </p:spPr>
        </p:pic>
      </p:grpSp>
      <p:sp>
        <p:nvSpPr>
          <p:cNvPr id="8" name="TextBox 7">
            <a:extLst>
              <a:ext uri="{FF2B5EF4-FFF2-40B4-BE49-F238E27FC236}">
                <a16:creationId xmlns:a16="http://schemas.microsoft.com/office/drawing/2014/main" id="{21B1AF81-75EB-6F88-5BF9-7681E14E6694}"/>
              </a:ext>
            </a:extLst>
          </p:cNvPr>
          <p:cNvSpPr txBox="1"/>
          <p:nvPr/>
        </p:nvSpPr>
        <p:spPr>
          <a:xfrm>
            <a:off x="5879976" y="3861048"/>
            <a:ext cx="3960440" cy="276999"/>
          </a:xfrm>
          <a:prstGeom prst="rect">
            <a:avLst/>
          </a:prstGeom>
          <a:solidFill>
            <a:srgbClr val="FFFF00">
              <a:alpha val="50000"/>
            </a:srgbClr>
          </a:solidFill>
        </p:spPr>
        <p:txBody>
          <a:bodyPr wrap="square" rtlCol="0">
            <a:spAutoFit/>
          </a:bodyPr>
          <a:lstStyle/>
          <a:p>
            <a:pPr>
              <a:buNone/>
            </a:pPr>
            <a:endParaRPr lang="en-US" sz="1200" i="0" dirty="0"/>
          </a:p>
        </p:txBody>
      </p:sp>
      <p:sp>
        <p:nvSpPr>
          <p:cNvPr id="9" name="TextBox 8">
            <a:extLst>
              <a:ext uri="{FF2B5EF4-FFF2-40B4-BE49-F238E27FC236}">
                <a16:creationId xmlns:a16="http://schemas.microsoft.com/office/drawing/2014/main" id="{A9FEAE0D-95DE-7721-B422-856D2309A157}"/>
              </a:ext>
            </a:extLst>
          </p:cNvPr>
          <p:cNvSpPr txBox="1"/>
          <p:nvPr/>
        </p:nvSpPr>
        <p:spPr>
          <a:xfrm rot="16200000">
            <a:off x="8331289" y="5275659"/>
            <a:ext cx="2602164" cy="276999"/>
          </a:xfrm>
          <a:prstGeom prst="rect">
            <a:avLst/>
          </a:prstGeom>
          <a:solidFill>
            <a:srgbClr val="FFFF00">
              <a:alpha val="50000"/>
            </a:srgbClr>
          </a:solidFill>
        </p:spPr>
        <p:txBody>
          <a:bodyPr wrap="square" rtlCol="0">
            <a:spAutoFit/>
          </a:bodyPr>
          <a:lstStyle/>
          <a:p>
            <a:pPr>
              <a:buNone/>
            </a:pPr>
            <a:endParaRPr lang="en-US" sz="1200" i="0" dirty="0"/>
          </a:p>
        </p:txBody>
      </p:sp>
      <p:pic>
        <p:nvPicPr>
          <p:cNvPr id="10" name="Picture 9">
            <a:extLst>
              <a:ext uri="{FF2B5EF4-FFF2-40B4-BE49-F238E27FC236}">
                <a16:creationId xmlns:a16="http://schemas.microsoft.com/office/drawing/2014/main" id="{38031661-5080-CE40-AAF8-AF98D1467C56}"/>
              </a:ext>
            </a:extLst>
          </p:cNvPr>
          <p:cNvPicPr>
            <a:picLocks noChangeAspect="1"/>
          </p:cNvPicPr>
          <p:nvPr/>
        </p:nvPicPr>
        <p:blipFill>
          <a:blip r:embed="rId4"/>
          <a:srcRect r="41228" b="32179"/>
          <a:stretch>
            <a:fillRect/>
          </a:stretch>
        </p:blipFill>
        <p:spPr>
          <a:xfrm>
            <a:off x="1752339" y="1976133"/>
            <a:ext cx="2950987" cy="2130082"/>
          </a:xfrm>
          <a:prstGeom prst="rect">
            <a:avLst/>
          </a:prstGeom>
        </p:spPr>
      </p:pic>
      <p:sp>
        <p:nvSpPr>
          <p:cNvPr id="11" name="TextBox 10">
            <a:extLst>
              <a:ext uri="{FF2B5EF4-FFF2-40B4-BE49-F238E27FC236}">
                <a16:creationId xmlns:a16="http://schemas.microsoft.com/office/drawing/2014/main" id="{7CA2AB12-FA6C-A6E9-080A-6684E435F96A}"/>
              </a:ext>
            </a:extLst>
          </p:cNvPr>
          <p:cNvSpPr txBox="1"/>
          <p:nvPr/>
        </p:nvSpPr>
        <p:spPr>
          <a:xfrm>
            <a:off x="191343" y="4689140"/>
            <a:ext cx="5196729" cy="1836204"/>
          </a:xfrm>
          <a:prstGeom prst="rect">
            <a:avLst/>
          </a:prstGeom>
          <a:solidFill>
            <a:srgbClr val="FFC000"/>
          </a:solidFill>
          <a:effectLst>
            <a:glow rad="228600">
              <a:srgbClr val="0000FF">
                <a:alpha val="40000"/>
              </a:srgbClr>
            </a:glow>
            <a:outerShdw blurRad="50800" dist="38100" algn="l" rotWithShape="0">
              <a:prstClr val="black">
                <a:alpha val="40000"/>
              </a:prstClr>
            </a:outerShdw>
            <a:softEdge rad="12700"/>
          </a:effectLst>
        </p:spPr>
        <p:txBody>
          <a:bodyPr wrap="square" rtlCol="0">
            <a:noAutofit/>
          </a:bodyPr>
          <a:lstStyle/>
          <a:p>
            <a:pPr algn="l">
              <a:buNone/>
            </a:pPr>
            <a:r>
              <a:rPr lang="en-US" sz="2000" dirty="0">
                <a:latin typeface="Times New Roman" pitchFamily="18" charset="0"/>
              </a:rPr>
              <a:t>Longitudinal Dynamics of Large and Small Systems from a 3D Bayesian Calibration of RHIC Top-energy Collision Data</a:t>
            </a:r>
            <a:r>
              <a:rPr lang="en-US" sz="2000" i="0" dirty="0">
                <a:latin typeface="Times New Roman" pitchFamily="18" charset="0"/>
              </a:rPr>
              <a:t>, </a:t>
            </a:r>
            <a:br>
              <a:rPr lang="en-US" sz="2000" i="0" dirty="0">
                <a:latin typeface="Times New Roman" pitchFamily="18" charset="0"/>
              </a:rPr>
            </a:br>
            <a:r>
              <a:rPr lang="en-US" sz="2000" i="0" dirty="0">
                <a:latin typeface="Times New Roman" pitchFamily="18" charset="0"/>
              </a:rPr>
              <a:t>JETSCAPE Collaboration, A. </a:t>
            </a:r>
            <a:r>
              <a:rPr lang="en-US" sz="2000" i="0" dirty="0" err="1">
                <a:latin typeface="Times New Roman" pitchFamily="18" charset="0"/>
              </a:rPr>
              <a:t>Mankolli</a:t>
            </a:r>
            <a:r>
              <a:rPr lang="en-US" sz="2000" i="0" dirty="0">
                <a:latin typeface="Times New Roman" pitchFamily="18" charset="0"/>
              </a:rPr>
              <a:t> </a:t>
            </a:r>
            <a:r>
              <a:rPr lang="en-US" sz="2000" dirty="0">
                <a:latin typeface="Times New Roman" pitchFamily="18" charset="0"/>
              </a:rPr>
              <a:t>et al., </a:t>
            </a:r>
            <a:r>
              <a:rPr lang="en-US" sz="2000" dirty="0">
                <a:latin typeface="Times New Roman" pitchFamily="18" charset="0"/>
                <a:hlinkClick r:id="rId5"/>
              </a:rPr>
              <a:t>https://arxiv.org/abs/2601.17234</a:t>
            </a:r>
            <a:endParaRPr lang="en-US" sz="2000" dirty="0">
              <a:latin typeface="Times New Roman" pitchFamily="18" charset="0"/>
            </a:endParaRPr>
          </a:p>
          <a:p>
            <a:pPr algn="l">
              <a:buNone/>
            </a:pPr>
            <a:endParaRPr lang="en-US" sz="2000" i="0" dirty="0">
              <a:latin typeface="Times New Roman" pitchFamily="18" charset="0"/>
            </a:endParaRPr>
          </a:p>
        </p:txBody>
      </p:sp>
      <p:sp>
        <p:nvSpPr>
          <p:cNvPr id="3" name="Content Placeholder 2">
            <a:extLst>
              <a:ext uri="{FF2B5EF4-FFF2-40B4-BE49-F238E27FC236}">
                <a16:creationId xmlns:a16="http://schemas.microsoft.com/office/drawing/2014/main" id="{772E74AE-4163-4FC4-C66C-C96C08F1A1EF}"/>
              </a:ext>
            </a:extLst>
          </p:cNvPr>
          <p:cNvSpPr>
            <a:spLocks noGrp="1"/>
          </p:cNvSpPr>
          <p:nvPr>
            <p:ph idx="1"/>
          </p:nvPr>
        </p:nvSpPr>
        <p:spPr>
          <a:xfrm>
            <a:off x="-47328" y="990600"/>
            <a:ext cx="12192000" cy="5867400"/>
          </a:xfrm>
        </p:spPr>
        <p:txBody>
          <a:bodyPr/>
          <a:lstStyle/>
          <a:p>
            <a:r>
              <a:rPr lang="en-US" sz="3800" dirty="0"/>
              <a:t>Most recent results indicate</a:t>
            </a:r>
            <a:br>
              <a:rPr lang="en-US" sz="2800" dirty="0"/>
            </a:br>
            <a:br>
              <a:rPr lang="en-US" sz="1800" dirty="0"/>
            </a:br>
            <a:endParaRPr lang="en-US" sz="1800" dirty="0"/>
          </a:p>
        </p:txBody>
      </p:sp>
    </p:spTree>
    <p:extLst>
      <p:ext uri="{BB962C8B-B14F-4D97-AF65-F5344CB8AC3E}">
        <p14:creationId xmlns:p14="http://schemas.microsoft.com/office/powerpoint/2010/main" val="430607191"/>
      </p:ext>
    </p:extLst>
  </p:cSld>
  <p:clrMapOvr>
    <a:masterClrMapping/>
  </p:clrMapOvr>
  <p:transition spd="slow">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066EC2-6554-7D5F-F244-E9BDDB6444C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54F1560-15B2-DF35-3438-702EFE2F4735}"/>
              </a:ext>
            </a:extLst>
          </p:cNvPr>
          <p:cNvSpPr>
            <a:spLocks noGrp="1"/>
          </p:cNvSpPr>
          <p:nvPr>
            <p:ph type="title"/>
          </p:nvPr>
        </p:nvSpPr>
        <p:spPr/>
        <p:txBody>
          <a:bodyPr/>
          <a:lstStyle/>
          <a:p>
            <a:r>
              <a:rPr lang="en-US" sz="5400" dirty="0"/>
              <a:t>With Fully Marginalized Errors</a:t>
            </a:r>
          </a:p>
        </p:txBody>
      </p:sp>
      <p:pic>
        <p:nvPicPr>
          <p:cNvPr id="5" name="Content Placeholder 4">
            <a:extLst>
              <a:ext uri="{FF2B5EF4-FFF2-40B4-BE49-F238E27FC236}">
                <a16:creationId xmlns:a16="http://schemas.microsoft.com/office/drawing/2014/main" id="{9ACBAEE1-E443-383C-E2CB-33BB6A63F7F3}"/>
              </a:ext>
            </a:extLst>
          </p:cNvPr>
          <p:cNvPicPr>
            <a:picLocks noGrp="1" noChangeAspect="1"/>
          </p:cNvPicPr>
          <p:nvPr>
            <p:ph idx="1"/>
          </p:nvPr>
        </p:nvPicPr>
        <p:blipFill>
          <a:blip r:embed="rId2">
            <a:alphaModFix/>
          </a:blip>
          <a:srcRect t="3213"/>
          <a:stretch>
            <a:fillRect/>
          </a:stretch>
        </p:blipFill>
        <p:spPr>
          <a:xfrm>
            <a:off x="47329" y="890568"/>
            <a:ext cx="8028892" cy="5967432"/>
          </a:xfrm>
          <a:prstGeom prst="rect">
            <a:avLst/>
          </a:prstGeom>
        </p:spPr>
      </p:pic>
      <p:sp>
        <p:nvSpPr>
          <p:cNvPr id="4" name="Slide Number Placeholder 3">
            <a:extLst>
              <a:ext uri="{FF2B5EF4-FFF2-40B4-BE49-F238E27FC236}">
                <a16:creationId xmlns:a16="http://schemas.microsoft.com/office/drawing/2014/main" id="{86A36370-3C17-94AB-AC55-6303C889113F}"/>
              </a:ext>
            </a:extLst>
          </p:cNvPr>
          <p:cNvSpPr>
            <a:spLocks noGrp="1"/>
          </p:cNvSpPr>
          <p:nvPr>
            <p:ph type="sldNum" sz="quarter" idx="12"/>
          </p:nvPr>
        </p:nvSpPr>
        <p:spPr/>
        <p:txBody>
          <a:bodyPr/>
          <a:lstStyle/>
          <a:p>
            <a:fld id="{23505652-DACB-5F47-90E9-1C49CE3EDF9E}" type="slidenum">
              <a:rPr lang="en-US" altLang="en-US" smtClean="0"/>
              <a:pPr/>
              <a:t>68</a:t>
            </a:fld>
            <a:r>
              <a:rPr lang="en-US" altLang="en-US"/>
              <a:t> </a:t>
            </a:r>
            <a:endParaRPr lang="en-US" altLang="en-US" b="0"/>
          </a:p>
        </p:txBody>
      </p:sp>
      <p:cxnSp>
        <p:nvCxnSpPr>
          <p:cNvPr id="8" name="Straight Connector 7">
            <a:extLst>
              <a:ext uri="{FF2B5EF4-FFF2-40B4-BE49-F238E27FC236}">
                <a16:creationId xmlns:a16="http://schemas.microsoft.com/office/drawing/2014/main" id="{16601BF5-D33E-5113-5FBC-BDEEC3C4E8D7}"/>
              </a:ext>
            </a:extLst>
          </p:cNvPr>
          <p:cNvCxnSpPr/>
          <p:nvPr/>
        </p:nvCxnSpPr>
        <p:spPr bwMode="auto">
          <a:xfrm>
            <a:off x="4151784" y="908720"/>
            <a:ext cx="0" cy="5220580"/>
          </a:xfrm>
          <a:prstGeom prst="line">
            <a:avLst/>
          </a:prstGeom>
          <a:solidFill>
            <a:srgbClr val="FFFFFF"/>
          </a:solidFill>
          <a:ln w="38100" cap="flat" cmpd="sng" algn="ctr">
            <a:solidFill>
              <a:schemeClr val="tx1"/>
            </a:solidFill>
            <a:prstDash val="sysDot"/>
            <a:round/>
            <a:headEnd type="none" w="med" len="med"/>
            <a:tailEnd type="none" w="med" len="med"/>
          </a:ln>
          <a:effectLst/>
        </p:spPr>
      </p:cxnSp>
      <p:sp>
        <p:nvSpPr>
          <p:cNvPr id="3" name="Oval 2">
            <a:extLst>
              <a:ext uri="{FF2B5EF4-FFF2-40B4-BE49-F238E27FC236}">
                <a16:creationId xmlns:a16="http://schemas.microsoft.com/office/drawing/2014/main" id="{CFF10EFD-C67A-D9DF-CF86-2474EA5FB6B5}"/>
              </a:ext>
            </a:extLst>
          </p:cNvPr>
          <p:cNvSpPr>
            <a:spLocks noChangeAspect="1"/>
          </p:cNvSpPr>
          <p:nvPr/>
        </p:nvSpPr>
        <p:spPr>
          <a:xfrm flipH="1">
            <a:off x="4061774" y="4725144"/>
            <a:ext cx="180020" cy="180020"/>
          </a:xfrm>
          <a:prstGeom prst="ellipse">
            <a:avLst/>
          </a:prstGeom>
          <a:solidFill>
            <a:schemeClr val="tx1"/>
          </a:solidFill>
          <a:ln w="25400">
            <a:solidFill>
              <a:schemeClr val="tx1">
                <a:alpha val="75000"/>
              </a:schemeClr>
            </a:solidFill>
          </a:ln>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Char char="•"/>
              <a:tabLst/>
            </a:pPr>
            <a:endParaRPr kumimoji="1" lang="en-US" sz="2200" b="0" i="1" u="none" strike="noStrike" cap="none" normalizeH="0" baseline="0">
              <a:ln>
                <a:noFill/>
              </a:ln>
              <a:solidFill>
                <a:schemeClr val="tx1"/>
              </a:solidFill>
              <a:effectLst/>
              <a:latin typeface="Tahoma" pitchFamily="34" charset="0"/>
            </a:endParaRPr>
          </a:p>
        </p:txBody>
      </p:sp>
      <p:pic>
        <p:nvPicPr>
          <p:cNvPr id="7" name="Picture 6">
            <a:extLst>
              <a:ext uri="{FF2B5EF4-FFF2-40B4-BE49-F238E27FC236}">
                <a16:creationId xmlns:a16="http://schemas.microsoft.com/office/drawing/2014/main" id="{83627675-230A-6735-2B57-4C213E61E350}"/>
              </a:ext>
            </a:extLst>
          </p:cNvPr>
          <p:cNvPicPr>
            <a:picLocks noChangeAspect="1"/>
          </p:cNvPicPr>
          <p:nvPr/>
        </p:nvPicPr>
        <p:blipFill>
          <a:blip r:embed="rId3"/>
          <a:stretch>
            <a:fillRect/>
          </a:stretch>
        </p:blipFill>
        <p:spPr>
          <a:xfrm>
            <a:off x="8387416" y="4098822"/>
            <a:ext cx="3361211" cy="2102486"/>
          </a:xfrm>
          <a:prstGeom prst="rect">
            <a:avLst/>
          </a:prstGeom>
        </p:spPr>
      </p:pic>
      <p:sp>
        <p:nvSpPr>
          <p:cNvPr id="9" name="Content Placeholder 2">
            <a:extLst>
              <a:ext uri="{FF2B5EF4-FFF2-40B4-BE49-F238E27FC236}">
                <a16:creationId xmlns:a16="http://schemas.microsoft.com/office/drawing/2014/main" id="{19948650-CCE6-CF77-C0C1-6963D684DA94}"/>
              </a:ext>
            </a:extLst>
          </p:cNvPr>
          <p:cNvSpPr txBox="1">
            <a:spLocks/>
          </p:cNvSpPr>
          <p:nvPr/>
        </p:nvSpPr>
        <p:spPr bwMode="auto">
          <a:xfrm>
            <a:off x="7968208" y="800708"/>
            <a:ext cx="5742627" cy="5867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50000"/>
              <a:buFont typeface="Monotype Sorts" pitchFamily="2" charset="2"/>
              <a:buChar char="l"/>
              <a:defRPr sz="3200" b="0" baseline="0">
                <a:solidFill>
                  <a:srgbClr val="0000CC"/>
                </a:solidFill>
                <a:effectLst/>
                <a:latin typeface="Abadi MT Condensed Light" panose="020B0306030101010103" pitchFamily="34" charset="77"/>
                <a:ea typeface="+mn-ea"/>
                <a:cs typeface="+mn-cs"/>
              </a:defRPr>
            </a:lvl1pPr>
            <a:lvl2pPr marL="742950" indent="-285750" algn="l" rtl="0" eaLnBrk="0" fontAlgn="base" hangingPunct="0">
              <a:spcBef>
                <a:spcPct val="20000"/>
              </a:spcBef>
              <a:spcAft>
                <a:spcPct val="0"/>
              </a:spcAft>
              <a:buFont typeface="Marlett" pitchFamily="2" charset="2"/>
              <a:buChar char="4"/>
              <a:defRPr sz="2800" b="0" baseline="0">
                <a:solidFill>
                  <a:srgbClr val="FF0000"/>
                </a:solidFill>
                <a:latin typeface="Abadi MT Condensed Light" panose="020B0306030101010103" pitchFamily="34" charset="77"/>
              </a:defRPr>
            </a:lvl2pPr>
            <a:lvl3pPr marL="1143000" indent="-228600" algn="l" rtl="0" eaLnBrk="0" fontAlgn="base" hangingPunct="0">
              <a:spcBef>
                <a:spcPct val="20000"/>
              </a:spcBef>
              <a:spcAft>
                <a:spcPct val="0"/>
              </a:spcAft>
              <a:buSzPct val="75000"/>
              <a:buFont typeface="Monotype Sorts" pitchFamily="2" charset="2"/>
              <a:buChar char="o"/>
              <a:defRPr sz="2000" b="0" baseline="0">
                <a:solidFill>
                  <a:srgbClr val="333300"/>
                </a:solidFill>
                <a:latin typeface="Abadi MT Condensed Light" panose="020B0306030101010103" pitchFamily="34" charset="77"/>
              </a:defRPr>
            </a:lvl3pPr>
            <a:lvl4pPr marL="1600200" indent="-228600" algn="l" rtl="0" eaLnBrk="0" fontAlgn="base" hangingPunct="0">
              <a:spcBef>
                <a:spcPct val="20000"/>
              </a:spcBef>
              <a:spcAft>
                <a:spcPct val="0"/>
              </a:spcAft>
              <a:buFont typeface="CommonBullets" pitchFamily="34" charset="2"/>
              <a:buChar char="u"/>
              <a:defRPr sz="1600" b="0" baseline="0">
                <a:solidFill>
                  <a:srgbClr val="CC3300"/>
                </a:solidFill>
                <a:latin typeface="Abadi MT Condensed Light" panose="020B0306030101010103" pitchFamily="34" charset="77"/>
              </a:defRPr>
            </a:lvl4pPr>
            <a:lvl5pPr marL="2057400" indent="-228600" algn="l" rtl="0" eaLnBrk="0" fontAlgn="base" hangingPunct="0">
              <a:spcBef>
                <a:spcPct val="20000"/>
              </a:spcBef>
              <a:spcAft>
                <a:spcPct val="0"/>
              </a:spcAft>
              <a:buChar char="–"/>
              <a:defRPr sz="1100" b="0" baseline="0">
                <a:solidFill>
                  <a:srgbClr val="FF0066"/>
                </a:solidFill>
                <a:effectLst>
                  <a:outerShdw blurRad="38100" dist="38100" dir="2700000" algn="tl">
                    <a:srgbClr val="C0C0C0"/>
                  </a:outerShdw>
                </a:effectLst>
                <a:latin typeface="Abadi MT Condensed Light" panose="020B0306030101010103" pitchFamily="34" charset="77"/>
              </a:defRPr>
            </a:lvl5pPr>
            <a:lvl6pPr marL="25146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9pPr>
          </a:lstStyle>
          <a:p>
            <a:pPr>
              <a:buSzPct val="75000"/>
              <a:buFont typeface="System Font Regular"/>
              <a:buChar char="👉"/>
            </a:pPr>
            <a:r>
              <a:rPr kumimoji="0" lang="en-US" sz="3600" i="0" kern="0" dirty="0"/>
              <a:t> Note also that this</a:t>
            </a:r>
            <a:br>
              <a:rPr kumimoji="0" lang="en-US" sz="3600" i="0" kern="0" dirty="0"/>
            </a:br>
            <a:r>
              <a:rPr kumimoji="0" lang="en-US" sz="3600" i="0" kern="0" dirty="0"/>
              <a:t> analysis also </a:t>
            </a:r>
            <a:br>
              <a:rPr kumimoji="0" lang="en-US" sz="3600" i="0" kern="0" dirty="0"/>
            </a:br>
            <a:r>
              <a:rPr kumimoji="0" lang="en-US" sz="3600" i="0" kern="0" dirty="0"/>
              <a:t> estimates the </a:t>
            </a:r>
            <a:br>
              <a:rPr kumimoji="0" lang="en-US" sz="3600" i="0" kern="0" dirty="0"/>
            </a:br>
            <a:r>
              <a:rPr kumimoji="0" lang="en-US" sz="3600" i="0" kern="0" dirty="0"/>
              <a:t> temperature </a:t>
            </a:r>
            <a:br>
              <a:rPr kumimoji="0" lang="en-US" sz="3600" i="0" kern="0" dirty="0"/>
            </a:br>
            <a:r>
              <a:rPr kumimoji="0" lang="en-US" sz="3600" i="0" kern="0" dirty="0"/>
              <a:t>dependence of </a:t>
            </a:r>
            <a:r>
              <a:rPr kumimoji="0" lang="en-US" sz="3600" i="0" kern="0" dirty="0">
                <a:latin typeface="Symbol" pitchFamily="2" charset="2"/>
              </a:rPr>
              <a:t>h</a:t>
            </a:r>
            <a:r>
              <a:rPr kumimoji="0" lang="en-US" sz="3600" i="0" kern="0" dirty="0"/>
              <a:t>/s .</a:t>
            </a:r>
            <a:br>
              <a:rPr kumimoji="0" lang="en-US" sz="3600" i="0" kern="0" dirty="0"/>
            </a:br>
            <a:br>
              <a:rPr kumimoji="0" lang="en-US" i="0" kern="0" dirty="0"/>
            </a:br>
            <a:endParaRPr kumimoji="0" lang="en-US" i="0" kern="0" dirty="0"/>
          </a:p>
        </p:txBody>
      </p:sp>
    </p:spTree>
    <p:extLst>
      <p:ext uri="{BB962C8B-B14F-4D97-AF65-F5344CB8AC3E}">
        <p14:creationId xmlns:p14="http://schemas.microsoft.com/office/powerpoint/2010/main" val="1930419612"/>
      </p:ext>
    </p:extLst>
  </p:cSld>
  <p:clrMapOvr>
    <a:masterClrMapping/>
  </p:clrMapOvr>
  <p:transition spd="slow">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E8FC5A-4EA9-E354-7D27-88459D69AD36}"/>
            </a:ext>
          </a:extLst>
        </p:cNvPr>
        <p:cNvGrpSpPr/>
        <p:nvPr/>
      </p:nvGrpSpPr>
      <p:grpSpPr>
        <a:xfrm>
          <a:off x="0" y="0"/>
          <a:ext cx="0" cy="0"/>
          <a:chOff x="0" y="0"/>
          <a:chExt cx="0" cy="0"/>
        </a:xfrm>
      </p:grpSpPr>
      <p:pic>
        <p:nvPicPr>
          <p:cNvPr id="1421317" name="Picture 5" descr="p23fig1">
            <a:hlinkClick r:id="rId3"/>
            <a:extLst>
              <a:ext uri="{FF2B5EF4-FFF2-40B4-BE49-F238E27FC236}">
                <a16:creationId xmlns:a16="http://schemas.microsoft.com/office/drawing/2014/main" id="{3CE01335-9FC5-1020-FF86-DE987C041155}"/>
              </a:ext>
            </a:extLst>
          </p:cNvPr>
          <p:cNvPicPr>
            <a:picLocks noChangeAspect="1" noChangeArrowheads="1"/>
          </p:cNvPicPr>
          <p:nvPr/>
        </p:nvPicPr>
        <p:blipFill>
          <a:blip r:embed="rId4" cstate="print"/>
          <a:srcRect/>
          <a:stretch>
            <a:fillRect/>
          </a:stretch>
        </p:blipFill>
        <p:spPr bwMode="auto">
          <a:xfrm>
            <a:off x="5372376" y="2420888"/>
            <a:ext cx="6808300" cy="4555232"/>
          </a:xfrm>
          <a:prstGeom prst="rect">
            <a:avLst/>
          </a:prstGeom>
          <a:noFill/>
          <a:ln w="9525">
            <a:noFill/>
            <a:miter lim="800000"/>
            <a:headEnd/>
            <a:tailEnd/>
          </a:ln>
        </p:spPr>
      </p:pic>
      <p:sp>
        <p:nvSpPr>
          <p:cNvPr id="10246" name="Rectangle 2">
            <a:extLst>
              <a:ext uri="{FF2B5EF4-FFF2-40B4-BE49-F238E27FC236}">
                <a16:creationId xmlns:a16="http://schemas.microsoft.com/office/drawing/2014/main" id="{1D2F1E5C-B6F1-E378-CC0E-4216A8492314}"/>
              </a:ext>
            </a:extLst>
          </p:cNvPr>
          <p:cNvSpPr>
            <a:spLocks noGrp="1" noChangeArrowheads="1"/>
          </p:cNvSpPr>
          <p:nvPr>
            <p:ph type="title"/>
          </p:nvPr>
        </p:nvSpPr>
        <p:spPr/>
        <p:txBody>
          <a:bodyPr/>
          <a:lstStyle/>
          <a:p>
            <a:pPr eaLnBrk="1" hangingPunct="1"/>
            <a:r>
              <a:rPr lang="en-US" sz="6000" dirty="0"/>
              <a:t>Is The Bound Respected ?</a:t>
            </a:r>
          </a:p>
        </p:txBody>
      </p:sp>
      <p:graphicFrame>
        <p:nvGraphicFramePr>
          <p:cNvPr id="1421316" name="Object 4">
            <a:extLst>
              <a:ext uri="{FF2B5EF4-FFF2-40B4-BE49-F238E27FC236}">
                <a16:creationId xmlns:a16="http://schemas.microsoft.com/office/drawing/2014/main" id="{EBA2CD34-EBCD-D760-3A9E-AE5335C26C1A}"/>
              </a:ext>
            </a:extLst>
          </p:cNvPr>
          <p:cNvGraphicFramePr>
            <a:graphicFrameLocks noGrp="1" noChangeAspect="1"/>
          </p:cNvGraphicFramePr>
          <p:nvPr>
            <p:ph sz="half" idx="4294967295"/>
            <p:extLst>
              <p:ext uri="{D42A27DB-BD31-4B8C-83A1-F6EECF244321}">
                <p14:modId xmlns:p14="http://schemas.microsoft.com/office/powerpoint/2010/main" val="1210165738"/>
              </p:ext>
            </p:extLst>
          </p:nvPr>
        </p:nvGraphicFramePr>
        <p:xfrm>
          <a:off x="10164452" y="944724"/>
          <a:ext cx="1524000" cy="1073501"/>
        </p:xfrm>
        <a:graphic>
          <a:graphicData uri="http://schemas.openxmlformats.org/presentationml/2006/ole">
            <mc:AlternateContent xmlns:mc="http://schemas.openxmlformats.org/markup-compatibility/2006">
              <mc:Choice xmlns:v="urn:schemas-microsoft-com:vml" Requires="v">
                <p:oleObj name="Equation" r:id="rId5" imgW="558720" imgH="393480" progId="Equation.3">
                  <p:embed/>
                </p:oleObj>
              </mc:Choice>
              <mc:Fallback>
                <p:oleObj name="Equation" r:id="rId5" imgW="558720" imgH="393480" progId="Equation.3">
                  <p:embed/>
                  <p:pic>
                    <p:nvPicPr>
                      <p:cNvPr id="1421316" name="Object 4">
                        <a:extLst>
                          <a:ext uri="{FF2B5EF4-FFF2-40B4-BE49-F238E27FC236}">
                            <a16:creationId xmlns:a16="http://schemas.microsoft.com/office/drawing/2014/main" id="{EBA2CD34-EBCD-D760-3A9E-AE5335C26C1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64452" y="944724"/>
                        <a:ext cx="1524000" cy="1073501"/>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1421318" name="Line 6">
            <a:extLst>
              <a:ext uri="{FF2B5EF4-FFF2-40B4-BE49-F238E27FC236}">
                <a16:creationId xmlns:a16="http://schemas.microsoft.com/office/drawing/2014/main" id="{DF063685-F725-1285-4CA2-823F83DCD8B4}"/>
              </a:ext>
            </a:extLst>
          </p:cNvPr>
          <p:cNvSpPr>
            <a:spLocks noChangeShapeType="1"/>
          </p:cNvSpPr>
          <p:nvPr/>
        </p:nvSpPr>
        <p:spPr bwMode="auto">
          <a:xfrm>
            <a:off x="6894748" y="6201308"/>
            <a:ext cx="533400" cy="0"/>
          </a:xfrm>
          <a:prstGeom prst="line">
            <a:avLst/>
          </a:prstGeom>
          <a:noFill/>
          <a:ln w="38100">
            <a:solidFill>
              <a:srgbClr val="FF0000"/>
            </a:solidFill>
            <a:round/>
            <a:headEnd/>
            <a:tailEnd type="stealth" w="lg" len="lg"/>
          </a:ln>
          <a:effectLst/>
        </p:spPr>
        <p:txBody>
          <a:bodyPr>
            <a:spAutoFit/>
          </a:bodyPr>
          <a:lstStyle/>
          <a:p>
            <a:pPr>
              <a:defRPr/>
            </a:pPr>
            <a:endParaRPr lang="en-US">
              <a:effectLst>
                <a:outerShdw blurRad="38100" dist="38100" dir="2700000" algn="tl">
                  <a:srgbClr val="000000">
                    <a:alpha val="43137"/>
                  </a:srgbClr>
                </a:outerShdw>
              </a:effectLst>
            </a:endParaRPr>
          </a:p>
        </p:txBody>
      </p:sp>
      <p:sp>
        <p:nvSpPr>
          <p:cNvPr id="1421319" name="Line 7">
            <a:extLst>
              <a:ext uri="{FF2B5EF4-FFF2-40B4-BE49-F238E27FC236}">
                <a16:creationId xmlns:a16="http://schemas.microsoft.com/office/drawing/2014/main" id="{DF685899-3A08-E594-EB19-0491877006A1}"/>
              </a:ext>
            </a:extLst>
          </p:cNvPr>
          <p:cNvSpPr>
            <a:spLocks noChangeShapeType="1"/>
          </p:cNvSpPr>
          <p:nvPr/>
        </p:nvSpPr>
        <p:spPr bwMode="auto">
          <a:xfrm>
            <a:off x="4115780" y="4005064"/>
            <a:ext cx="1440160" cy="2010233"/>
          </a:xfrm>
          <a:prstGeom prst="line">
            <a:avLst/>
          </a:prstGeom>
          <a:noFill/>
          <a:ln w="57150">
            <a:solidFill>
              <a:srgbClr val="FF0066"/>
            </a:solidFill>
            <a:round/>
            <a:headEnd/>
            <a:tailEnd type="stealth" w="lg" len="lg"/>
          </a:ln>
          <a:effectLst/>
        </p:spPr>
        <p:txBody>
          <a:bodyPr wrap="square">
            <a:spAutoFit/>
          </a:bodyPr>
          <a:lstStyle/>
          <a:p>
            <a:pPr>
              <a:defRPr/>
            </a:pPr>
            <a:endParaRPr lang="en-US">
              <a:effectLst>
                <a:outerShdw blurRad="38100" dist="38100" dir="2700000" algn="tl">
                  <a:srgbClr val="000000">
                    <a:alpha val="43137"/>
                  </a:srgbClr>
                </a:outerShdw>
              </a:effectLst>
            </a:endParaRPr>
          </a:p>
        </p:txBody>
      </p:sp>
      <p:sp>
        <p:nvSpPr>
          <p:cNvPr id="4" name="Rectangle 3">
            <a:extLst>
              <a:ext uri="{FF2B5EF4-FFF2-40B4-BE49-F238E27FC236}">
                <a16:creationId xmlns:a16="http://schemas.microsoft.com/office/drawing/2014/main" id="{5B989B46-F58E-4F5D-6E31-FF33CE92D751}"/>
              </a:ext>
            </a:extLst>
          </p:cNvPr>
          <p:cNvSpPr txBox="1">
            <a:spLocks noChangeArrowheads="1"/>
          </p:cNvSpPr>
          <p:nvPr/>
        </p:nvSpPr>
        <p:spPr bwMode="auto">
          <a:xfrm>
            <a:off x="47328" y="836712"/>
            <a:ext cx="9144000" cy="609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50000"/>
              <a:buFont typeface="Monotype Sorts" pitchFamily="2" charset="2"/>
              <a:buChar char="l"/>
              <a:defRPr sz="3200" b="0" baseline="0">
                <a:solidFill>
                  <a:srgbClr val="0000CC"/>
                </a:solidFill>
                <a:effectLst/>
                <a:latin typeface="Abadi MT Condensed Light" panose="020B0306030101010103" pitchFamily="34" charset="77"/>
                <a:ea typeface="+mn-ea"/>
                <a:cs typeface="+mn-cs"/>
              </a:defRPr>
            </a:lvl1pPr>
            <a:lvl2pPr marL="742950" indent="-285750" algn="l" rtl="0" eaLnBrk="0" fontAlgn="base" hangingPunct="0">
              <a:spcBef>
                <a:spcPct val="20000"/>
              </a:spcBef>
              <a:spcAft>
                <a:spcPct val="0"/>
              </a:spcAft>
              <a:buFont typeface="Marlett" pitchFamily="2" charset="2"/>
              <a:buChar char="4"/>
              <a:defRPr sz="2800" b="0" baseline="0">
                <a:solidFill>
                  <a:srgbClr val="FF0000"/>
                </a:solidFill>
                <a:latin typeface="Abadi MT Condensed Light" panose="020B0306030101010103" pitchFamily="34" charset="77"/>
              </a:defRPr>
            </a:lvl2pPr>
            <a:lvl3pPr marL="1143000" indent="-228600" algn="l" rtl="0" eaLnBrk="0" fontAlgn="base" hangingPunct="0">
              <a:spcBef>
                <a:spcPct val="20000"/>
              </a:spcBef>
              <a:spcAft>
                <a:spcPct val="0"/>
              </a:spcAft>
              <a:buSzPct val="75000"/>
              <a:buFont typeface="Monotype Sorts" pitchFamily="2" charset="2"/>
              <a:buChar char="o"/>
              <a:defRPr sz="2000" b="0" baseline="0">
                <a:solidFill>
                  <a:srgbClr val="333300"/>
                </a:solidFill>
                <a:latin typeface="Abadi MT Condensed Light" panose="020B0306030101010103" pitchFamily="34" charset="77"/>
              </a:defRPr>
            </a:lvl3pPr>
            <a:lvl4pPr marL="1600200" indent="-228600" algn="l" rtl="0" eaLnBrk="0" fontAlgn="base" hangingPunct="0">
              <a:spcBef>
                <a:spcPct val="20000"/>
              </a:spcBef>
              <a:spcAft>
                <a:spcPct val="0"/>
              </a:spcAft>
              <a:buFont typeface="CommonBullets" pitchFamily="34" charset="2"/>
              <a:buChar char="u"/>
              <a:defRPr sz="1600" b="0" baseline="0">
                <a:solidFill>
                  <a:srgbClr val="CC3300"/>
                </a:solidFill>
                <a:latin typeface="Abadi MT Condensed Light" panose="020B0306030101010103" pitchFamily="34" charset="77"/>
              </a:defRPr>
            </a:lvl4pPr>
            <a:lvl5pPr marL="2057400" indent="-228600" algn="l" rtl="0" eaLnBrk="0" fontAlgn="base" hangingPunct="0">
              <a:spcBef>
                <a:spcPct val="20000"/>
              </a:spcBef>
              <a:spcAft>
                <a:spcPct val="0"/>
              </a:spcAft>
              <a:buChar char="–"/>
              <a:defRPr sz="1100" b="0" baseline="0">
                <a:solidFill>
                  <a:srgbClr val="FF0066"/>
                </a:solidFill>
                <a:effectLst>
                  <a:outerShdw blurRad="38100" dist="38100" dir="2700000" algn="tl">
                    <a:srgbClr val="C0C0C0"/>
                  </a:outerShdw>
                </a:effectLst>
                <a:latin typeface="Abadi MT Condensed Light" panose="020B0306030101010103" pitchFamily="34" charset="77"/>
              </a:defRPr>
            </a:lvl5pPr>
            <a:lvl6pPr marL="25146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9pPr>
          </a:lstStyle>
          <a:p>
            <a:pPr eaLnBrk="1" hangingPunct="1"/>
            <a:r>
              <a:rPr kumimoji="0" lang="en-US" i="0" kern="0" dirty="0"/>
              <a:t>All ordinary fluids exceed the KSS bound by factors of 10-1000</a:t>
            </a:r>
          </a:p>
          <a:p>
            <a:pPr lvl="1" eaLnBrk="1" hangingPunct="1"/>
            <a:r>
              <a:rPr kumimoji="0" lang="en-US" sz="1800" i="0" kern="0" dirty="0"/>
              <a:t> </a:t>
            </a:r>
            <a:r>
              <a:rPr kumimoji="0" lang="en-US" sz="2000" i="0" kern="0" dirty="0"/>
              <a:t>“</a:t>
            </a:r>
            <a:r>
              <a:rPr kumimoji="0" lang="en-US" sz="2000" i="1" kern="0" dirty="0"/>
              <a:t>A Viscosity Bound Conjecture</a:t>
            </a:r>
            <a:r>
              <a:rPr kumimoji="0" lang="en-US" sz="2000" i="0" kern="0" dirty="0"/>
              <a:t>”,  </a:t>
            </a:r>
            <a:br>
              <a:rPr kumimoji="0" lang="en-US" sz="2000" i="0" kern="0" dirty="0"/>
            </a:br>
            <a:r>
              <a:rPr kumimoji="0" lang="en-US" sz="2000" i="0" kern="0" dirty="0"/>
              <a:t>P.     </a:t>
            </a:r>
            <a:r>
              <a:rPr kumimoji="0" lang="en-US" sz="2000" i="0" kern="0" dirty="0" err="1">
                <a:solidFill>
                  <a:srgbClr val="0000FF"/>
                </a:solidFill>
              </a:rPr>
              <a:t>K</a:t>
            </a:r>
            <a:r>
              <a:rPr kumimoji="0" lang="en-US" sz="2000" i="0" kern="0" dirty="0" err="1"/>
              <a:t>ovtun</a:t>
            </a:r>
            <a:r>
              <a:rPr kumimoji="0" lang="en-US" sz="2000" i="0" kern="0" dirty="0"/>
              <a:t>, </a:t>
            </a:r>
            <a:br>
              <a:rPr kumimoji="0" lang="en-US" sz="2000" i="0" kern="0" dirty="0"/>
            </a:br>
            <a:r>
              <a:rPr kumimoji="0" lang="en-US" sz="2000" i="0" kern="0" dirty="0"/>
              <a:t>D.T. </a:t>
            </a:r>
            <a:r>
              <a:rPr kumimoji="0" lang="en-US" sz="2000" i="0" kern="0" dirty="0">
                <a:solidFill>
                  <a:srgbClr val="0000FF"/>
                </a:solidFill>
              </a:rPr>
              <a:t>S</a:t>
            </a:r>
            <a:r>
              <a:rPr kumimoji="0" lang="en-US" sz="2000" i="0" kern="0" dirty="0"/>
              <a:t>on, </a:t>
            </a:r>
            <a:br>
              <a:rPr kumimoji="0" lang="en-US" sz="2000" i="0" kern="0" dirty="0"/>
            </a:br>
            <a:r>
              <a:rPr kumimoji="0" lang="en-US" sz="2000" i="0" kern="0" dirty="0"/>
              <a:t>A.O. </a:t>
            </a:r>
            <a:r>
              <a:rPr kumimoji="0" lang="en-US" sz="2000" i="0" kern="0" dirty="0" err="1">
                <a:solidFill>
                  <a:srgbClr val="0000FF"/>
                </a:solidFill>
              </a:rPr>
              <a:t>S</a:t>
            </a:r>
            <a:r>
              <a:rPr kumimoji="0" lang="en-US" sz="2000" i="0" kern="0" dirty="0" err="1"/>
              <a:t>tarinets</a:t>
            </a:r>
            <a:r>
              <a:rPr kumimoji="0" lang="en-US" sz="2000" i="0" kern="0" dirty="0"/>
              <a:t>,  </a:t>
            </a:r>
            <a:r>
              <a:rPr kumimoji="0" lang="en-US" sz="2000" i="0" kern="0" dirty="0">
                <a:hlinkClick r:id="rId7"/>
              </a:rPr>
              <a:t>hep-th/0405231</a:t>
            </a:r>
            <a:r>
              <a:rPr kumimoji="0" lang="en-US" sz="2000" i="0" kern="0" dirty="0"/>
              <a:t> </a:t>
            </a:r>
          </a:p>
          <a:p>
            <a:pPr eaLnBrk="1" hangingPunct="1"/>
            <a:r>
              <a:rPr kumimoji="0" lang="en-US" i="0" kern="0" dirty="0"/>
              <a:t>4</a:t>
            </a:r>
            <a:r>
              <a:rPr kumimoji="0" lang="en-US" i="0" kern="0" dirty="0">
                <a:latin typeface="Symbol" pitchFamily="2" charset="2"/>
              </a:rPr>
              <a:t>p</a:t>
            </a:r>
            <a:r>
              <a:rPr kumimoji="0" lang="en-US" i="0" kern="0" dirty="0"/>
              <a:t> x KSS bound </a:t>
            </a:r>
            <a:br>
              <a:rPr kumimoji="0" lang="en-US" i="0" kern="0" dirty="0"/>
            </a:br>
            <a:r>
              <a:rPr kumimoji="0" lang="en-US" i="0" kern="0" dirty="0"/>
              <a:t>is at </a:t>
            </a:r>
            <a:r>
              <a:rPr kumimoji="0" lang="en-US" i="0" kern="0" dirty="0">
                <a:solidFill>
                  <a:srgbClr val="FF0000"/>
                </a:solidFill>
              </a:rPr>
              <a:t>unity</a:t>
            </a:r>
            <a:r>
              <a:rPr kumimoji="0" lang="en-US" i="0" kern="0" dirty="0"/>
              <a:t> on this scale.</a:t>
            </a:r>
          </a:p>
          <a:p>
            <a:pPr eaLnBrk="1" hangingPunct="1"/>
            <a:r>
              <a:rPr kumimoji="0" lang="en-US" i="0" kern="0" dirty="0"/>
              <a:t>RHIC QGP is</a:t>
            </a:r>
            <a:br>
              <a:rPr kumimoji="0" lang="en-US" i="0" kern="0" dirty="0"/>
            </a:br>
            <a:r>
              <a:rPr kumimoji="0" lang="en-US" i="0" kern="0" dirty="0"/>
              <a:t>at (1-2) x </a:t>
            </a:r>
            <a:r>
              <a:rPr kumimoji="0" lang="en-US" i="0" kern="0" dirty="0">
                <a:solidFill>
                  <a:srgbClr val="FF0000"/>
                </a:solidFill>
              </a:rPr>
              <a:t>unity</a:t>
            </a:r>
            <a:br>
              <a:rPr kumimoji="0" lang="en-US" i="0" kern="0" dirty="0"/>
            </a:br>
            <a:r>
              <a:rPr kumimoji="0" lang="en-US" i="0" kern="0" dirty="0"/>
              <a:t>on this scale</a:t>
            </a:r>
          </a:p>
          <a:p>
            <a:pPr marL="0" indent="0" eaLnBrk="1" hangingPunct="1">
              <a:buNone/>
            </a:pPr>
            <a:r>
              <a:rPr kumimoji="0" lang="en-US" i="0" kern="0" dirty="0"/>
              <a:t> - </a:t>
            </a:r>
            <a:r>
              <a:rPr kumimoji="0" lang="en-US" kern="0" dirty="0"/>
              <a:t>but at a temperature</a:t>
            </a:r>
            <a:br>
              <a:rPr kumimoji="0" lang="en-US" i="0" kern="0" dirty="0"/>
            </a:br>
            <a:r>
              <a:rPr kumimoji="0" lang="en-US" i="0" kern="0" dirty="0"/>
              <a:t>   ~ 10</a:t>
            </a:r>
            <a:r>
              <a:rPr kumimoji="0" lang="en-US" i="0" kern="0" baseline="30000" dirty="0"/>
              <a:t>10</a:t>
            </a:r>
            <a:r>
              <a:rPr kumimoji="0" lang="en-US" i="0" kern="0" dirty="0"/>
              <a:t> </a:t>
            </a:r>
            <a:r>
              <a:rPr kumimoji="0" lang="en-US" kern="0" dirty="0"/>
              <a:t>times higher </a:t>
            </a:r>
            <a:r>
              <a:rPr kumimoji="0" lang="en-US" i="0" kern="0" dirty="0"/>
              <a:t>!</a:t>
            </a:r>
          </a:p>
        </p:txBody>
      </p:sp>
      <p:sp>
        <p:nvSpPr>
          <p:cNvPr id="5" name="Text Box 8">
            <a:extLst>
              <a:ext uri="{FF2B5EF4-FFF2-40B4-BE49-F238E27FC236}">
                <a16:creationId xmlns:a16="http://schemas.microsoft.com/office/drawing/2014/main" id="{9E438744-D70F-3730-1524-8F15F8474DA4}"/>
              </a:ext>
            </a:extLst>
          </p:cNvPr>
          <p:cNvSpPr txBox="1">
            <a:spLocks noChangeArrowheads="1"/>
          </p:cNvSpPr>
          <p:nvPr/>
        </p:nvSpPr>
        <p:spPr bwMode="auto">
          <a:xfrm rot="16200000">
            <a:off x="4902532" y="6033612"/>
            <a:ext cx="1524000" cy="430887"/>
          </a:xfrm>
          <a:prstGeom prst="rect">
            <a:avLst/>
          </a:prstGeom>
          <a:noFill/>
          <a:ln w="9525" algn="ctr">
            <a:noFill/>
            <a:miter lim="800000"/>
            <a:headEnd/>
            <a:tailEnd/>
          </a:ln>
        </p:spPr>
        <p:txBody>
          <a:bodyPr wrap="square">
            <a:spAutoFit/>
          </a:bodyPr>
          <a:lstStyle/>
          <a:p>
            <a:pPr marL="342900" indent="-342900">
              <a:spcBef>
                <a:spcPct val="50000"/>
              </a:spcBef>
              <a:buNone/>
            </a:pPr>
            <a:r>
              <a:rPr lang="en-US" dirty="0">
                <a:solidFill>
                  <a:srgbClr val="FF0000"/>
                </a:solidFill>
              </a:rPr>
              <a:t>4</a:t>
            </a:r>
            <a:r>
              <a:rPr lang="en-US" dirty="0">
                <a:solidFill>
                  <a:srgbClr val="FF0000"/>
                </a:solidFill>
                <a:latin typeface="Symbol" pitchFamily="18" charset="2"/>
              </a:rPr>
              <a:t>p </a:t>
            </a:r>
            <a:r>
              <a:rPr lang="en-US" dirty="0">
                <a:solidFill>
                  <a:srgbClr val="FF0000"/>
                </a:solidFill>
                <a:latin typeface="+mj-lt"/>
              </a:rPr>
              <a:t>x</a:t>
            </a:r>
            <a:r>
              <a:rPr lang="en-US" dirty="0">
                <a:solidFill>
                  <a:srgbClr val="FF0000"/>
                </a:solidFill>
                <a:latin typeface="Symbol" pitchFamily="18" charset="2"/>
              </a:rPr>
              <a:t> </a:t>
            </a:r>
          </a:p>
        </p:txBody>
      </p:sp>
    </p:spTree>
    <p:extLst>
      <p:ext uri="{BB962C8B-B14F-4D97-AF65-F5344CB8AC3E}">
        <p14:creationId xmlns:p14="http://schemas.microsoft.com/office/powerpoint/2010/main" val="237464278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animEffect transition="in" filter="wipe(up)">
                                      <p:cBhvr>
                                        <p:cTn id="7" dur="2000"/>
                                        <p:tgtEl>
                                          <p:spTgt spid="4">
                                            <p:txEl>
                                              <p:pRg st="4" end="4"/>
                                            </p:txEl>
                                          </p:spTgt>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1421318"/>
                                        </p:tgtEl>
                                        <p:attrNameLst>
                                          <p:attrName>style.visibility</p:attrName>
                                        </p:attrNameLst>
                                      </p:cBhvr>
                                      <p:to>
                                        <p:strVal val="visible"/>
                                      </p:to>
                                    </p:set>
                                    <p:animEffect transition="in" filter="wipe(left)">
                                      <p:cBhvr>
                                        <p:cTn id="11" dur="2000"/>
                                        <p:tgtEl>
                                          <p:spTgt spid="1421318"/>
                                        </p:tgtEl>
                                      </p:cBhvr>
                                    </p:animEffect>
                                  </p:childTnLst>
                                </p:cTn>
                              </p:par>
                            </p:childTnLst>
                          </p:cTn>
                        </p:par>
                        <p:par>
                          <p:cTn id="12" fill="hold">
                            <p:stCondLst>
                              <p:cond delay="4000"/>
                            </p:stCondLst>
                            <p:childTnLst>
                              <p:par>
                                <p:cTn id="13" presetID="63" presetClass="path" presetSubtype="0" accel="50000" decel="50000" fill="hold" nodeType="afterEffect">
                                  <p:stCondLst>
                                    <p:cond delay="0"/>
                                  </p:stCondLst>
                                  <p:childTnLst>
                                    <p:animMotion origin="layout" path="M 2.08333E-7 -0.00787 L 0.57604 -0.01111 " pathEditMode="relative" rAng="0" ptsTypes="AA">
                                      <p:cBhvr>
                                        <p:cTn id="14" dur="2000" fill="hold"/>
                                        <p:tgtEl>
                                          <p:spTgt spid="1421318"/>
                                        </p:tgtEl>
                                        <p:attrNameLst>
                                          <p:attrName>ppt_x</p:attrName>
                                          <p:attrName>ppt_y</p:attrName>
                                        </p:attrNameLst>
                                      </p:cBhvr>
                                      <p:rCtr x="28802" y="-16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1991 Labor Day Massacre</a:t>
            </a: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a:xfrm>
            <a:off x="6242052" y="982629"/>
            <a:ext cx="4125969" cy="5181600"/>
          </a:xfrm>
        </p:spPr>
        <p:txBody>
          <a:bodyPr/>
          <a:lstStyle/>
          <a:p>
            <a:r>
              <a:rPr lang="en-US" sz="3600" dirty="0"/>
              <a:t>RIP:</a:t>
            </a:r>
          </a:p>
          <a:p>
            <a:pPr lvl="1"/>
            <a:r>
              <a:rPr lang="en-US" sz="3200" dirty="0" err="1"/>
              <a:t>Dimuon</a:t>
            </a:r>
            <a:endParaRPr lang="en-US" sz="3200" dirty="0"/>
          </a:p>
          <a:p>
            <a:pPr lvl="1"/>
            <a:r>
              <a:rPr lang="en-US" sz="3200" dirty="0"/>
              <a:t>TALES/SPARC</a:t>
            </a:r>
          </a:p>
          <a:p>
            <a:pPr lvl="1"/>
            <a:r>
              <a:rPr lang="en-US" sz="3200" dirty="0"/>
              <a:t>OASIS</a:t>
            </a:r>
          </a:p>
          <a:p>
            <a:endParaRPr lang="en-US" sz="3600" dirty="0"/>
          </a:p>
          <a:p>
            <a:r>
              <a:rPr lang="en-US" sz="3600" dirty="0"/>
              <a:t>Née </a:t>
            </a:r>
          </a:p>
          <a:p>
            <a:pPr lvl="1"/>
            <a:r>
              <a:rPr lang="en-US" sz="3200" dirty="0"/>
              <a:t>RE2</a:t>
            </a:r>
          </a:p>
          <a:p>
            <a:pPr lvl="1"/>
            <a:r>
              <a:rPr lang="en-US" sz="3200" dirty="0"/>
              <a:t>“RHIC Experiment 2” </a:t>
            </a:r>
          </a:p>
        </p:txBody>
      </p:sp>
      <p:pic>
        <p:nvPicPr>
          <p:cNvPr id="278530" name="Picture 2"/>
          <p:cNvPicPr>
            <a:picLocks noChangeAspect="1" noChangeArrowheads="1"/>
          </p:cNvPicPr>
          <p:nvPr/>
        </p:nvPicPr>
        <p:blipFill>
          <a:blip r:embed="rId2" cstate="print"/>
          <a:srcRect/>
          <a:stretch>
            <a:fillRect/>
          </a:stretch>
        </p:blipFill>
        <p:spPr bwMode="auto">
          <a:xfrm>
            <a:off x="1524000" y="909604"/>
            <a:ext cx="4645026" cy="5970611"/>
          </a:xfrm>
          <a:prstGeom prst="rect">
            <a:avLst/>
          </a:prstGeom>
          <a:noFill/>
          <a:ln w="9525">
            <a:noFill/>
            <a:miter lim="800000"/>
            <a:headEnd/>
            <a:tailEnd/>
          </a:ln>
        </p:spPr>
      </p:pic>
      <p:sp>
        <p:nvSpPr>
          <p:cNvPr id="7" name="Slide Number Placeholder 6">
            <a:extLst>
              <a:ext uri="{FF2B5EF4-FFF2-40B4-BE49-F238E27FC236}">
                <a16:creationId xmlns:a16="http://schemas.microsoft.com/office/drawing/2014/main" id="{6C1E444A-2709-6E34-EC30-746F53530D1D}"/>
              </a:ext>
            </a:extLst>
          </p:cNvPr>
          <p:cNvSpPr>
            <a:spLocks noGrp="1"/>
          </p:cNvSpPr>
          <p:nvPr>
            <p:ph type="sldNum" sz="quarter" idx="12"/>
          </p:nvPr>
        </p:nvSpPr>
        <p:spPr/>
        <p:txBody>
          <a:bodyPr/>
          <a:lstStyle/>
          <a:p>
            <a:fld id="{D9D99B19-88A3-4C89-A48B-2F1255D274E3}" type="slidenum">
              <a:rPr lang="en-US" smtClean="0"/>
              <a:pPr/>
              <a:t>7</a:t>
            </a:fld>
            <a:endParaRPr lang="en-US"/>
          </a:p>
        </p:txBody>
      </p:sp>
    </p:spTree>
  </p:cSld>
  <p:clrMapOvr>
    <a:masterClrMapping/>
  </p:clrMapOvr>
  <p:transition spd="slow">
    <p:fad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BFE6A-9F8B-A679-588A-7AA08DA38E03}"/>
              </a:ext>
            </a:extLst>
          </p:cNvPr>
          <p:cNvSpPr>
            <a:spLocks noGrp="1"/>
          </p:cNvSpPr>
          <p:nvPr>
            <p:ph type="title"/>
          </p:nvPr>
        </p:nvSpPr>
        <p:spPr>
          <a:xfrm>
            <a:off x="1919536" y="0"/>
            <a:ext cx="10273141" cy="836577"/>
          </a:xfrm>
        </p:spPr>
        <p:txBody>
          <a:bodyPr/>
          <a:lstStyle/>
          <a:p>
            <a:r>
              <a:rPr lang="en-US" sz="3800" dirty="0"/>
              <a:t>RHIC’s Final Day – 9 am, February 6</a:t>
            </a:r>
            <a:r>
              <a:rPr lang="en-US" sz="3800" baseline="30000" dirty="0"/>
              <a:t>th</a:t>
            </a:r>
            <a:r>
              <a:rPr lang="en-US" sz="3800" dirty="0"/>
              <a:t> , 2026</a:t>
            </a:r>
          </a:p>
        </p:txBody>
      </p:sp>
      <p:sp>
        <p:nvSpPr>
          <p:cNvPr id="3" name="Content Placeholder 2">
            <a:extLst>
              <a:ext uri="{FF2B5EF4-FFF2-40B4-BE49-F238E27FC236}">
                <a16:creationId xmlns:a16="http://schemas.microsoft.com/office/drawing/2014/main" id="{F61B1357-54D6-D595-EE2E-09D9886036E3}"/>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BA10FB79-DDD9-AC3F-6148-30D16561DA8E}"/>
              </a:ext>
            </a:extLst>
          </p:cNvPr>
          <p:cNvSpPr>
            <a:spLocks noGrp="1"/>
          </p:cNvSpPr>
          <p:nvPr>
            <p:ph type="sldNum" sz="quarter" idx="12"/>
          </p:nvPr>
        </p:nvSpPr>
        <p:spPr/>
        <p:txBody>
          <a:bodyPr/>
          <a:lstStyle/>
          <a:p>
            <a:fld id="{23505652-DACB-5F47-90E9-1C49CE3EDF9E}" type="slidenum">
              <a:rPr lang="en-US" altLang="en-US" smtClean="0"/>
              <a:pPr/>
              <a:t>70</a:t>
            </a:fld>
            <a:r>
              <a:rPr lang="en-US" altLang="en-US"/>
              <a:t> </a:t>
            </a:r>
            <a:endParaRPr lang="en-US" altLang="en-US" b="0"/>
          </a:p>
        </p:txBody>
      </p:sp>
      <p:pic>
        <p:nvPicPr>
          <p:cNvPr id="11266" name="Picture 2">
            <a:hlinkClick r:id="rId2"/>
            <a:extLst>
              <a:ext uri="{FF2B5EF4-FFF2-40B4-BE49-F238E27FC236}">
                <a16:creationId xmlns:a16="http://schemas.microsoft.com/office/drawing/2014/main" id="{6B79EA90-EEA5-DBE4-C421-5944265D8475}"/>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1486"/>
          <a:stretch>
            <a:fillRect/>
          </a:stretch>
        </p:blipFill>
        <p:spPr bwMode="auto">
          <a:xfrm>
            <a:off x="1091443" y="908720"/>
            <a:ext cx="10081121" cy="59488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8541531"/>
      </p:ext>
    </p:extLst>
  </p:cSld>
  <p:clrMapOvr>
    <a:masterClrMapping/>
  </p:clrMapOvr>
  <p:transition spd="slow">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321A6-8D40-CB9B-FD42-15D047F00B6C}"/>
              </a:ext>
            </a:extLst>
          </p:cNvPr>
          <p:cNvSpPr>
            <a:spLocks noGrp="1"/>
          </p:cNvSpPr>
          <p:nvPr>
            <p:ph type="title"/>
          </p:nvPr>
        </p:nvSpPr>
        <p:spPr/>
        <p:txBody>
          <a:bodyPr/>
          <a:lstStyle/>
          <a:p>
            <a:r>
              <a:rPr lang="en-US" sz="6000" dirty="0"/>
              <a:t>RIP RHIC</a:t>
            </a:r>
          </a:p>
        </p:txBody>
      </p:sp>
      <p:sp>
        <p:nvSpPr>
          <p:cNvPr id="3" name="Content Placeholder 2">
            <a:extLst>
              <a:ext uri="{FF2B5EF4-FFF2-40B4-BE49-F238E27FC236}">
                <a16:creationId xmlns:a16="http://schemas.microsoft.com/office/drawing/2014/main" id="{277AB2DE-3236-EFA8-880F-6F2AB835BCBE}"/>
              </a:ext>
            </a:extLst>
          </p:cNvPr>
          <p:cNvSpPr>
            <a:spLocks noGrp="1"/>
          </p:cNvSpPr>
          <p:nvPr>
            <p:ph idx="1"/>
          </p:nvPr>
        </p:nvSpPr>
        <p:spPr>
          <a:xfrm>
            <a:off x="0" y="909972"/>
            <a:ext cx="12192000" cy="5867400"/>
          </a:xfrm>
        </p:spPr>
        <p:txBody>
          <a:bodyPr/>
          <a:lstStyle/>
          <a:p>
            <a:r>
              <a:rPr lang="en-US" sz="4000" dirty="0"/>
              <a:t>RHIC has indeed fulfilled its destiny.</a:t>
            </a:r>
          </a:p>
          <a:p>
            <a:r>
              <a:rPr lang="en-US" sz="4000" dirty="0"/>
              <a:t>The results from the world’s most versatile collider</a:t>
            </a:r>
            <a:br>
              <a:rPr lang="en-US" sz="4000" dirty="0"/>
            </a:br>
            <a:r>
              <a:rPr lang="en-US" sz="4000" dirty="0"/>
              <a:t>have revolutionized our understanding of </a:t>
            </a:r>
            <a:br>
              <a:rPr lang="en-US" sz="4000" dirty="0"/>
            </a:br>
            <a:r>
              <a:rPr lang="en-US" sz="4000" dirty="0"/>
              <a:t>non-perturbative QCD and the quark-gluon plasma.</a:t>
            </a:r>
          </a:p>
          <a:p>
            <a:pPr lvl="3"/>
            <a:endParaRPr lang="en-US" sz="2400" dirty="0"/>
          </a:p>
          <a:p>
            <a:r>
              <a:rPr lang="en-US" sz="4000" dirty="0"/>
              <a:t>But RHIC will not Rest In Peace, but instead . . . </a:t>
            </a:r>
          </a:p>
          <a:p>
            <a:pPr lvl="6"/>
            <a:endParaRPr lang="en-US" sz="1800" dirty="0"/>
          </a:p>
          <a:p>
            <a:r>
              <a:rPr lang="en-US" sz="4000" dirty="0"/>
              <a:t>Will form the basis for the Electron-Ion Collider </a:t>
            </a:r>
            <a:br>
              <a:rPr lang="en-US" sz="4000" dirty="0"/>
            </a:br>
            <a:endParaRPr lang="en-US" sz="4000" dirty="0"/>
          </a:p>
        </p:txBody>
      </p:sp>
      <p:sp>
        <p:nvSpPr>
          <p:cNvPr id="4" name="Slide Number Placeholder 3">
            <a:extLst>
              <a:ext uri="{FF2B5EF4-FFF2-40B4-BE49-F238E27FC236}">
                <a16:creationId xmlns:a16="http://schemas.microsoft.com/office/drawing/2014/main" id="{B87050EF-C909-4860-E59B-14EA42AB78BE}"/>
              </a:ext>
            </a:extLst>
          </p:cNvPr>
          <p:cNvSpPr>
            <a:spLocks noGrp="1"/>
          </p:cNvSpPr>
          <p:nvPr>
            <p:ph type="sldNum" sz="quarter" idx="12"/>
          </p:nvPr>
        </p:nvSpPr>
        <p:spPr/>
        <p:txBody>
          <a:bodyPr/>
          <a:lstStyle/>
          <a:p>
            <a:fld id="{23505652-DACB-5F47-90E9-1C49CE3EDF9E}" type="slidenum">
              <a:rPr lang="en-US" altLang="en-US" smtClean="0"/>
              <a:pPr/>
              <a:t>71</a:t>
            </a:fld>
            <a:r>
              <a:rPr lang="en-US" altLang="en-US"/>
              <a:t> </a:t>
            </a:r>
            <a:endParaRPr lang="en-US" altLang="en-US" b="0"/>
          </a:p>
        </p:txBody>
      </p:sp>
    </p:spTree>
    <p:extLst>
      <p:ext uri="{BB962C8B-B14F-4D97-AF65-F5344CB8AC3E}">
        <p14:creationId xmlns:p14="http://schemas.microsoft.com/office/powerpoint/2010/main" val="1684942960"/>
      </p:ext>
    </p:extLst>
  </p:cSld>
  <p:clrMapOvr>
    <a:masterClrMapping/>
  </p:clrMapOvr>
  <p:transition spd="slow">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27648" y="-1"/>
            <a:ext cx="7740860" cy="836577"/>
          </a:xfrm>
        </p:spPr>
        <p:txBody>
          <a:bodyPr/>
          <a:lstStyle/>
          <a:p>
            <a:r>
              <a:rPr lang="en-US" sz="3600" dirty="0"/>
              <a:t>Causality in the White Paper Process</a:t>
            </a:r>
          </a:p>
        </p:txBody>
      </p:sp>
      <p:sp>
        <p:nvSpPr>
          <p:cNvPr id="7" name="Content Placeholder 6"/>
          <p:cNvSpPr>
            <a:spLocks noGrp="1"/>
          </p:cNvSpPr>
          <p:nvPr>
            <p:ph idx="1"/>
          </p:nvPr>
        </p:nvSpPr>
        <p:spPr>
          <a:xfrm>
            <a:off x="1667509" y="908720"/>
            <a:ext cx="8829981" cy="5948874"/>
          </a:xfrm>
        </p:spPr>
        <p:txBody>
          <a:bodyPr/>
          <a:lstStyle/>
          <a:p>
            <a:r>
              <a:rPr lang="en-US" sz="1800" dirty="0"/>
              <a:t>12-Feb-04: Discussion Sam Aronson, Tim Hallman, WZ “RHIC Science Retreat”</a:t>
            </a:r>
          </a:p>
          <a:p>
            <a:r>
              <a:rPr lang="en-US" sz="1800" dirty="0"/>
              <a:t>20-Feb-04: Tim Hallman, WZ discuss possible “white papers”</a:t>
            </a:r>
          </a:p>
          <a:p>
            <a:r>
              <a:rPr lang="en-US" sz="1800" dirty="0"/>
              <a:t>25-Feb-04: Spokesperson’s meeting, WZ charged to draft a process</a:t>
            </a:r>
          </a:p>
          <a:p>
            <a:r>
              <a:rPr lang="en-US" sz="1800" dirty="0"/>
              <a:t>27-Feb-04: Experiments invited to contribute ~15-page paper to  RBRC Series</a:t>
            </a:r>
          </a:p>
          <a:p>
            <a:r>
              <a:rPr lang="en-US" sz="1800" dirty="0"/>
              <a:t>29-Feb-04: Draft process for White </a:t>
            </a:r>
            <a:r>
              <a:rPr lang="en-US" sz="1800" dirty="0" err="1"/>
              <a:t>Papers’s</a:t>
            </a:r>
            <a:r>
              <a:rPr lang="en-US" sz="1800" dirty="0"/>
              <a:t> distributed to other spokespersons + Sam Aronson</a:t>
            </a:r>
          </a:p>
          <a:p>
            <a:r>
              <a:rPr lang="en-US" sz="1800" dirty="0"/>
              <a:t>02-Mar-04: Spokespersons discuss politely declining publication in RBRC Series</a:t>
            </a:r>
          </a:p>
          <a:p>
            <a:pPr lvl="1"/>
            <a:r>
              <a:rPr lang="en-US" sz="1600" dirty="0"/>
              <a:t>Unrealistic time scale (April 5)</a:t>
            </a:r>
          </a:p>
          <a:p>
            <a:pPr lvl="1"/>
            <a:r>
              <a:rPr lang="en-US" sz="1600" dirty="0"/>
              <a:t>Interference with </a:t>
            </a:r>
            <a:r>
              <a:rPr lang="en-US" sz="1600" u="sng" dirty="0"/>
              <a:t>existing</a:t>
            </a:r>
            <a:r>
              <a:rPr lang="en-US" sz="1600" dirty="0"/>
              <a:t> White Paper process</a:t>
            </a:r>
          </a:p>
          <a:p>
            <a:pPr lvl="1"/>
            <a:r>
              <a:rPr lang="en-US" sz="1600" dirty="0"/>
              <a:t>Would replicate rather than address CERN announcement</a:t>
            </a:r>
          </a:p>
          <a:p>
            <a:r>
              <a:rPr lang="en-US" sz="1800" dirty="0"/>
              <a:t>04-Mar-04: Draft response circulated (7 AM); revised draft (3 PM)</a:t>
            </a:r>
          </a:p>
          <a:p>
            <a:r>
              <a:rPr lang="en-US" sz="1800" dirty="0"/>
              <a:t> </a:t>
            </a:r>
          </a:p>
          <a:p>
            <a:r>
              <a:rPr lang="en-US" sz="1800" dirty="0"/>
              <a:t> (Extraordinary period of work, writing, negotiations)</a:t>
            </a:r>
          </a:p>
          <a:p>
            <a:r>
              <a:rPr lang="en-US" sz="1800" dirty="0"/>
              <a:t> </a:t>
            </a:r>
          </a:p>
          <a:p>
            <a:r>
              <a:rPr lang="en-US" sz="1800" dirty="0"/>
              <a:t> 04-Oct-04: PHENIX WP posted to archive, other experiments to follow</a:t>
            </a:r>
          </a:p>
          <a:p>
            <a:r>
              <a:rPr lang="en-US" sz="1800" dirty="0"/>
              <a:t> </a:t>
            </a:r>
          </a:p>
          <a:p>
            <a:r>
              <a:rPr lang="en-US" sz="1800" dirty="0"/>
              <a:t>( Another extraordinary period consolidating understanding strong coupling </a:t>
            </a:r>
            <a:r>
              <a:rPr lang="en-US" sz="1800" dirty="0">
                <a:sym typeface="Wingdings" pitchFamily="2" charset="2"/>
              </a:rPr>
              <a:t> </a:t>
            </a:r>
            <a:r>
              <a:rPr lang="en-US" sz="1800" dirty="0"/>
              <a:t> </a:t>
            </a:r>
            <a:r>
              <a:rPr lang="en-US" sz="1800" dirty="0">
                <a:latin typeface="Symbol" pitchFamily="2" charset="2"/>
              </a:rPr>
              <a:t>h</a:t>
            </a:r>
            <a:r>
              <a:rPr lang="en-US" sz="1800" dirty="0"/>
              <a:t> / s…)</a:t>
            </a:r>
            <a:endParaRPr lang="en-US" sz="1600" dirty="0"/>
          </a:p>
          <a:p>
            <a:r>
              <a:rPr lang="en-US" sz="1600" dirty="0"/>
              <a:t> 18-Apr-05: </a:t>
            </a:r>
            <a:r>
              <a:rPr lang="en-US" sz="1800" dirty="0">
                <a:solidFill>
                  <a:srgbClr val="FF0000"/>
                </a:solidFill>
              </a:rPr>
              <a:t>Perfect liquid announcement</a:t>
            </a:r>
            <a:endParaRPr lang="en-US" sz="1600" dirty="0">
              <a:solidFill>
                <a:srgbClr val="FF0000"/>
              </a:solidFill>
            </a:endParaRPr>
          </a:p>
          <a:p>
            <a:pPr marL="0" indent="0">
              <a:buNone/>
            </a:pPr>
            <a:endParaRPr lang="en-US" sz="1600" dirty="0"/>
          </a:p>
          <a:p>
            <a:endParaRPr lang="en-US" sz="1600" dirty="0"/>
          </a:p>
          <a:p>
            <a:endParaRPr lang="en-US" sz="4400" dirty="0"/>
          </a:p>
        </p:txBody>
      </p:sp>
      <p:sp>
        <p:nvSpPr>
          <p:cNvPr id="3" name="Slide Number Placeholder 2"/>
          <p:cNvSpPr>
            <a:spLocks noGrp="1"/>
          </p:cNvSpPr>
          <p:nvPr>
            <p:ph type="sldNum" sz="quarter" idx="12"/>
          </p:nvPr>
        </p:nvSpPr>
        <p:spPr/>
        <p:txBody>
          <a:bodyPr/>
          <a:lstStyle/>
          <a:p>
            <a:fld id="{8BD6E449-3554-473B-BE25-5F5374CC872B}" type="slidenum">
              <a:rPr lang="en-US" smtClean="0"/>
              <a:pPr/>
              <a:t>72</a:t>
            </a:fld>
            <a:endParaRPr lang="en-US"/>
          </a:p>
        </p:txBody>
      </p:sp>
    </p:spTree>
    <p:extLst>
      <p:ext uri="{BB962C8B-B14F-4D97-AF65-F5344CB8AC3E}">
        <p14:creationId xmlns:p14="http://schemas.microsoft.com/office/powerpoint/2010/main" val="158884288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xEl>
                                              <p:pRg st="15" end="15"/>
                                            </p:txEl>
                                          </p:spTgt>
                                        </p:tgtEl>
                                        <p:attrNameLst>
                                          <p:attrName>style.visibility</p:attrName>
                                        </p:attrNameLst>
                                      </p:cBhvr>
                                      <p:to>
                                        <p:strVal val="visible"/>
                                      </p:to>
                                    </p:set>
                                    <p:animEffect transition="in" filter="wipe(left)">
                                      <p:cBhvr>
                                        <p:cTn id="7" dur="2000"/>
                                        <p:tgtEl>
                                          <p:spTgt spid="7">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rotWithShape="1">
          <a:blip r:embed="rId2"/>
          <a:srcRect t="6920" b="-6060"/>
          <a:stretch/>
        </p:blipFill>
        <p:spPr>
          <a:xfrm>
            <a:off x="4430798" y="917523"/>
            <a:ext cx="6201707" cy="5940071"/>
          </a:xfrm>
          <a:ln w="25400">
            <a:solidFill>
              <a:schemeClr val="accent2"/>
            </a:solidFill>
          </a:ln>
        </p:spPr>
      </p:pic>
      <p:sp>
        <p:nvSpPr>
          <p:cNvPr id="3" name="Title 2"/>
          <p:cNvSpPr>
            <a:spLocks noGrp="1"/>
          </p:cNvSpPr>
          <p:nvPr>
            <p:ph type="title"/>
          </p:nvPr>
        </p:nvSpPr>
        <p:spPr>
          <a:xfrm>
            <a:off x="2891644" y="-1"/>
            <a:ext cx="7776864" cy="836577"/>
          </a:xfrm>
        </p:spPr>
        <p:txBody>
          <a:bodyPr/>
          <a:lstStyle/>
          <a:p>
            <a:r>
              <a:rPr lang="en-US" sz="3200" dirty="0"/>
              <a:t>Addressing the nature of QGP discovery</a:t>
            </a:r>
          </a:p>
        </p:txBody>
      </p:sp>
      <p:sp>
        <p:nvSpPr>
          <p:cNvPr id="6" name="Slide Number Placeholder 5"/>
          <p:cNvSpPr>
            <a:spLocks noGrp="1"/>
          </p:cNvSpPr>
          <p:nvPr>
            <p:ph type="sldNum" sz="quarter" idx="12"/>
          </p:nvPr>
        </p:nvSpPr>
        <p:spPr/>
        <p:txBody>
          <a:bodyPr/>
          <a:lstStyle/>
          <a:p>
            <a:fld id="{A2D2CA8A-49B1-44D0-B863-6C6BFD9BB9EC}" type="slidenum">
              <a:rPr lang="en-US" smtClean="0"/>
              <a:pPr/>
              <a:t>73</a:t>
            </a:fld>
            <a:endParaRPr lang="en-US"/>
          </a:p>
        </p:txBody>
      </p:sp>
      <p:sp>
        <p:nvSpPr>
          <p:cNvPr id="8" name="Content Placeholder 1"/>
          <p:cNvSpPr txBox="1">
            <a:spLocks/>
          </p:cNvSpPr>
          <p:nvPr/>
        </p:nvSpPr>
        <p:spPr bwMode="auto">
          <a:xfrm>
            <a:off x="1524000" y="917523"/>
            <a:ext cx="2906797" cy="5940071"/>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SzPct val="50000"/>
              <a:buFont typeface="Monotype Sorts" pitchFamily="2" charset="2"/>
              <a:buChar char="l"/>
              <a:defRPr sz="3200" b="0">
                <a:solidFill>
                  <a:srgbClr val="0000CC"/>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Font typeface="Marlett" pitchFamily="2" charset="2"/>
              <a:buChar char="4"/>
              <a:defRPr sz="2800" b="0">
                <a:solidFill>
                  <a:srgbClr val="FF0000"/>
                </a:solidFill>
                <a:latin typeface="+mn-lt"/>
              </a:defRPr>
            </a:lvl2pPr>
            <a:lvl3pPr marL="1143000" indent="-228600" algn="l" rtl="0" eaLnBrk="0" fontAlgn="base" hangingPunct="0">
              <a:spcBef>
                <a:spcPct val="20000"/>
              </a:spcBef>
              <a:spcAft>
                <a:spcPct val="0"/>
              </a:spcAft>
              <a:buSzPct val="75000"/>
              <a:buFont typeface="Monotype Sorts" pitchFamily="2" charset="2"/>
              <a:buChar char="o"/>
              <a:defRPr sz="2000" b="0">
                <a:solidFill>
                  <a:srgbClr val="333300"/>
                </a:solidFill>
                <a:latin typeface="+mn-lt"/>
              </a:defRPr>
            </a:lvl3pPr>
            <a:lvl4pPr marL="1600200" indent="-228600" algn="l" rtl="0" eaLnBrk="0" fontAlgn="base" hangingPunct="0">
              <a:spcBef>
                <a:spcPct val="20000"/>
              </a:spcBef>
              <a:spcAft>
                <a:spcPct val="0"/>
              </a:spcAft>
              <a:buFont typeface="CommonBullets" pitchFamily="34" charset="2"/>
              <a:buChar char="u"/>
              <a:defRPr sz="1600" b="0">
                <a:solidFill>
                  <a:srgbClr val="CC3300"/>
                </a:solidFill>
                <a:latin typeface="+mn-lt"/>
              </a:defRPr>
            </a:lvl4pPr>
            <a:lvl5pPr marL="2057400" indent="-228600" algn="l" rtl="0" eaLnBrk="0" fontAlgn="base" hangingPunct="0">
              <a:spcBef>
                <a:spcPct val="20000"/>
              </a:spcBef>
              <a:spcAft>
                <a:spcPct val="0"/>
              </a:spcAft>
              <a:buChar char="–"/>
              <a:defRPr sz="1100" b="0">
                <a:solidFill>
                  <a:srgbClr val="FF0066"/>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9pPr>
          </a:lstStyle>
          <a:p>
            <a:r>
              <a:rPr lang="en-US" sz="2800" dirty="0">
                <a:latin typeface="Arial Narrow" panose="020B0604020202020204" pitchFamily="34" charset="0"/>
                <a:cs typeface="Arial Narrow" panose="020B0604020202020204" pitchFamily="34" charset="0"/>
              </a:rPr>
              <a:t>From the PHENIX “White Paper”</a:t>
            </a:r>
          </a:p>
          <a:p>
            <a:r>
              <a:rPr lang="en-US" sz="2000" dirty="0" err="1">
                <a:latin typeface="Arial Narrow" panose="020B0604020202020204" pitchFamily="34" charset="0"/>
                <a:cs typeface="Arial Narrow" panose="020B0604020202020204" pitchFamily="34" charset="0"/>
                <a:hlinkClick r:id="rId3"/>
              </a:rPr>
              <a:t>nucl</a:t>
            </a:r>
            <a:r>
              <a:rPr lang="en-US" sz="2000" dirty="0">
                <a:latin typeface="Arial Narrow" panose="020B0604020202020204" pitchFamily="34" charset="0"/>
                <a:cs typeface="Arial Narrow" panose="020B0604020202020204" pitchFamily="34" charset="0"/>
                <a:hlinkClick r:id="rId3"/>
              </a:rPr>
              <a:t>-ex/0410003</a:t>
            </a:r>
            <a:endParaRPr lang="en-US" sz="2000" dirty="0">
              <a:latin typeface="Arial Narrow" panose="020B0604020202020204" pitchFamily="34" charset="0"/>
              <a:cs typeface="Arial Narrow" panose="020B0604020202020204" pitchFamily="34" charset="0"/>
            </a:endParaRPr>
          </a:p>
          <a:p>
            <a:pPr marL="0" indent="0">
              <a:buNone/>
            </a:pPr>
            <a:endParaRPr lang="en-US" sz="2000" dirty="0">
              <a:latin typeface="Arial Narrow" panose="020B0604020202020204" pitchFamily="34" charset="0"/>
              <a:cs typeface="Arial Narrow" panose="020B0604020202020204" pitchFamily="34" charset="0"/>
            </a:endParaRPr>
          </a:p>
          <a:p>
            <a:r>
              <a:rPr lang="en-US" sz="2000" dirty="0">
                <a:latin typeface="Arial Narrow" panose="020B0604020202020204" pitchFamily="34" charset="0"/>
                <a:cs typeface="Arial Narrow" panose="020B0604020202020204" pitchFamily="34" charset="0"/>
              </a:rPr>
              <a:t>(1958 citations)</a:t>
            </a:r>
          </a:p>
          <a:p>
            <a:endParaRPr lang="en-US" sz="2000" dirty="0">
              <a:latin typeface="Arial Narrow" panose="020B0604020202020204" pitchFamily="34" charset="0"/>
              <a:cs typeface="Arial Narrow" panose="020B0604020202020204" pitchFamily="34" charset="0"/>
            </a:endParaRPr>
          </a:p>
          <a:p>
            <a:pPr marL="0" indent="0">
              <a:buNone/>
            </a:pPr>
            <a:r>
              <a:rPr lang="en-US" sz="2800" dirty="0">
                <a:latin typeface="Arial Narrow" panose="020B0604020202020204" pitchFamily="34" charset="0"/>
                <a:cs typeface="Arial Narrow" panose="020B0604020202020204" pitchFamily="34" charset="0"/>
              </a:rPr>
              <a:t>Q</a:t>
            </a:r>
            <a:r>
              <a:rPr lang="en-US" sz="2000" dirty="0">
                <a:latin typeface="Arial Narrow" panose="020B0604020202020204" pitchFamily="34" charset="0"/>
                <a:cs typeface="Arial Narrow" panose="020B0604020202020204" pitchFamily="34" charset="0"/>
              </a:rPr>
              <a:t>: </a:t>
            </a:r>
            <a:r>
              <a:rPr lang="en-US" sz="2800" dirty="0">
                <a:latin typeface="Arial Narrow" panose="020B0604020202020204" pitchFamily="34" charset="0"/>
                <a:cs typeface="Arial Narrow" panose="020B0604020202020204" pitchFamily="34" charset="0"/>
              </a:rPr>
              <a:t>What is the most </a:t>
            </a:r>
            <a:br>
              <a:rPr lang="en-US" sz="2800" dirty="0">
                <a:latin typeface="Arial Narrow" panose="020B0604020202020204" pitchFamily="34" charset="0"/>
                <a:cs typeface="Arial Narrow" panose="020B0604020202020204" pitchFamily="34" charset="0"/>
              </a:rPr>
            </a:br>
            <a:r>
              <a:rPr lang="en-US" sz="2800" dirty="0">
                <a:latin typeface="Arial Narrow" panose="020B0604020202020204" pitchFamily="34" charset="0"/>
                <a:cs typeface="Arial Narrow" panose="020B0604020202020204" pitchFamily="34" charset="0"/>
              </a:rPr>
              <a:t>     relevant </a:t>
            </a:r>
            <a:br>
              <a:rPr lang="en-US" sz="2800" dirty="0">
                <a:latin typeface="Arial Narrow" panose="020B0604020202020204" pitchFamily="34" charset="0"/>
                <a:cs typeface="Arial Narrow" panose="020B0604020202020204" pitchFamily="34" charset="0"/>
              </a:rPr>
            </a:br>
            <a:r>
              <a:rPr lang="en-US" sz="2800" dirty="0">
                <a:latin typeface="Arial Narrow" panose="020B0604020202020204" pitchFamily="34" charset="0"/>
                <a:cs typeface="Arial Narrow" panose="020B0604020202020204" pitchFamily="34" charset="0"/>
              </a:rPr>
              <a:t>    “</a:t>
            </a:r>
            <a:r>
              <a:rPr lang="en-US" sz="2800" dirty="0">
                <a:effectLst>
                  <a:glow rad="228600">
                    <a:srgbClr val="FFFF00">
                      <a:alpha val="40000"/>
                    </a:srgbClr>
                  </a:glow>
                  <a:outerShdw blurRad="38100" dist="38100" dir="2700000" algn="tl">
                    <a:srgbClr val="C0C0C0"/>
                  </a:outerShdw>
                </a:effectLst>
                <a:latin typeface="Arial Narrow" panose="020B0604020202020204" pitchFamily="34" charset="0"/>
                <a:cs typeface="Arial Narrow" panose="020B0604020202020204" pitchFamily="34" charset="0"/>
              </a:rPr>
              <a:t>experimentally </a:t>
            </a:r>
            <a:br>
              <a:rPr lang="en-US" sz="2800" dirty="0">
                <a:effectLst>
                  <a:glow rad="228600">
                    <a:srgbClr val="FFFF00">
                      <a:alpha val="40000"/>
                    </a:srgbClr>
                  </a:glow>
                  <a:outerShdw blurRad="38100" dist="38100" dir="2700000" algn="tl">
                    <a:srgbClr val="C0C0C0"/>
                  </a:outerShdw>
                </a:effectLst>
                <a:latin typeface="Arial Narrow" panose="020B0604020202020204" pitchFamily="34" charset="0"/>
                <a:cs typeface="Arial Narrow" panose="020B0604020202020204" pitchFamily="34" charset="0"/>
              </a:rPr>
            </a:br>
            <a:r>
              <a:rPr lang="en-US" sz="2800" dirty="0">
                <a:effectLst>
                  <a:glow rad="228600">
                    <a:srgbClr val="FFFF00">
                      <a:alpha val="40000"/>
                    </a:srgbClr>
                  </a:glow>
                  <a:outerShdw blurRad="38100" dist="38100" dir="2700000" algn="tl">
                    <a:srgbClr val="C0C0C0"/>
                  </a:outerShdw>
                </a:effectLst>
                <a:latin typeface="Arial Narrow" panose="020B0604020202020204" pitchFamily="34" charset="0"/>
                <a:cs typeface="Arial Narrow" panose="020B0604020202020204" pitchFamily="34" charset="0"/>
              </a:rPr>
              <a:t>  observed property</a:t>
            </a:r>
            <a:r>
              <a:rPr lang="en-US" sz="2800" dirty="0">
                <a:latin typeface="Arial Narrow" panose="020B0604020202020204" pitchFamily="34" charset="0"/>
                <a:cs typeface="Arial Narrow" panose="020B0604020202020204" pitchFamily="34" charset="0"/>
              </a:rPr>
              <a:t>”?</a:t>
            </a:r>
          </a:p>
          <a:p>
            <a:pPr marL="0" indent="0">
              <a:buNone/>
            </a:pPr>
            <a:r>
              <a:rPr lang="en-US" sz="2800" dirty="0">
                <a:latin typeface="Arial Narrow" panose="020B0604020202020204" pitchFamily="34" charset="0"/>
                <a:cs typeface="Arial Narrow" panose="020B0604020202020204" pitchFamily="34" charset="0"/>
              </a:rPr>
              <a:t>A. </a:t>
            </a:r>
            <a:r>
              <a:rPr lang="en-US" sz="2800" dirty="0">
                <a:solidFill>
                  <a:srgbClr val="FF0000"/>
                </a:solidFill>
                <a:latin typeface="Arial Narrow" panose="020B0604020202020204" pitchFamily="34" charset="0"/>
                <a:cs typeface="Arial Narrow" panose="020B0604020202020204" pitchFamily="34" charset="0"/>
              </a:rPr>
              <a:t>Viscosity</a:t>
            </a:r>
            <a:br>
              <a:rPr lang="en-US" sz="2800" dirty="0">
                <a:solidFill>
                  <a:srgbClr val="FF0000"/>
                </a:solidFill>
                <a:latin typeface="Arial Narrow" panose="020B0604020202020204" pitchFamily="34" charset="0"/>
                <a:cs typeface="Arial Narrow" panose="020B0604020202020204" pitchFamily="34" charset="0"/>
              </a:rPr>
            </a:br>
            <a:r>
              <a:rPr lang="en-US" sz="2800" dirty="0">
                <a:latin typeface="Arial Narrow" panose="020B0604020202020204" pitchFamily="34" charset="0"/>
                <a:cs typeface="Arial Narrow" panose="020B0604020202020204" pitchFamily="34" charset="0"/>
              </a:rPr>
              <a:t>     </a:t>
            </a:r>
            <a:r>
              <a:rPr lang="en-US" sz="2000" dirty="0">
                <a:latin typeface="Arial Narrow" panose="020B0604020202020204" pitchFamily="34" charset="0"/>
                <a:cs typeface="Arial Narrow" panose="020B0604020202020204" pitchFamily="34" charset="0"/>
              </a:rPr>
              <a:t>(suitably normalized)</a:t>
            </a:r>
          </a:p>
        </p:txBody>
      </p:sp>
    </p:spTree>
    <p:extLst>
      <p:ext uri="{BB962C8B-B14F-4D97-AF65-F5344CB8AC3E}">
        <p14:creationId xmlns:p14="http://schemas.microsoft.com/office/powerpoint/2010/main" val="217039081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8">
                                            <p:txEl>
                                              <p:pRg st="5" end="5"/>
                                            </p:txEl>
                                          </p:spTgt>
                                        </p:tgtEl>
                                        <p:attrNameLst>
                                          <p:attrName>style.visibility</p:attrName>
                                        </p:attrNameLst>
                                      </p:cBhvr>
                                      <p:to>
                                        <p:strVal val="visible"/>
                                      </p:to>
                                    </p:set>
                                    <p:animEffect transition="in" filter="wipe(up)">
                                      <p:cBhvr>
                                        <p:cTn id="7" dur="1000"/>
                                        <p:tgtEl>
                                          <p:spTgt spid="8">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8">
                                            <p:txEl>
                                              <p:pRg st="6" end="6"/>
                                            </p:txEl>
                                          </p:spTgt>
                                        </p:tgtEl>
                                        <p:attrNameLst>
                                          <p:attrName>style.visibility</p:attrName>
                                        </p:attrNameLst>
                                      </p:cBhvr>
                                      <p:to>
                                        <p:strVal val="visible"/>
                                      </p:to>
                                    </p:set>
                                    <p:animEffect transition="in" filter="wipe(up)">
                                      <p:cBhvr>
                                        <p:cTn id="12" dur="10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27648" y="-1"/>
            <a:ext cx="7708602" cy="836577"/>
          </a:xfrm>
        </p:spPr>
        <p:txBody>
          <a:bodyPr/>
          <a:lstStyle/>
          <a:p>
            <a:r>
              <a:rPr lang="en-US" sz="3400" dirty="0"/>
              <a:t>PHENIX (well, me) Bragging at QM01</a:t>
            </a:r>
          </a:p>
        </p:txBody>
      </p:sp>
      <p:sp>
        <p:nvSpPr>
          <p:cNvPr id="4" name="Content Placeholder 3"/>
          <p:cNvSpPr>
            <a:spLocks noGrp="1"/>
          </p:cNvSpPr>
          <p:nvPr>
            <p:ph sz="half" idx="2"/>
          </p:nvPr>
        </p:nvSpPr>
        <p:spPr/>
        <p:txBody>
          <a:bodyPr/>
          <a:lstStyle/>
          <a:p>
            <a:endParaRPr lang="en-US"/>
          </a:p>
        </p:txBody>
      </p:sp>
      <p:pic>
        <p:nvPicPr>
          <p:cNvPr id="294915" name="Picture 3"/>
          <p:cNvPicPr>
            <a:picLocks noChangeAspect="1" noChangeArrowheads="1"/>
          </p:cNvPicPr>
          <p:nvPr/>
        </p:nvPicPr>
        <p:blipFill>
          <a:blip r:embed="rId2" cstate="print"/>
          <a:srcRect l="37422" t="23614" r="14960" b="15151"/>
          <a:stretch>
            <a:fillRect/>
          </a:stretch>
        </p:blipFill>
        <p:spPr bwMode="auto">
          <a:xfrm>
            <a:off x="2315580" y="908721"/>
            <a:ext cx="7631218" cy="5903395"/>
          </a:xfrm>
          <a:prstGeom prst="rect">
            <a:avLst/>
          </a:prstGeom>
          <a:noFill/>
          <a:ln w="9525">
            <a:noFill/>
            <a:miter lim="800000"/>
            <a:headEnd/>
            <a:tailEnd/>
          </a:ln>
        </p:spPr>
      </p:pic>
      <p:sp>
        <p:nvSpPr>
          <p:cNvPr id="7" name="Slide Number Placeholder 6">
            <a:extLst>
              <a:ext uri="{FF2B5EF4-FFF2-40B4-BE49-F238E27FC236}">
                <a16:creationId xmlns:a16="http://schemas.microsoft.com/office/drawing/2014/main" id="{D94547AC-CBA5-AAAB-16D3-59003FF013BB}"/>
              </a:ext>
            </a:extLst>
          </p:cNvPr>
          <p:cNvSpPr>
            <a:spLocks noGrp="1"/>
          </p:cNvSpPr>
          <p:nvPr>
            <p:ph type="sldNum" sz="quarter" idx="12"/>
          </p:nvPr>
        </p:nvSpPr>
        <p:spPr/>
        <p:txBody>
          <a:bodyPr/>
          <a:lstStyle/>
          <a:p>
            <a:fld id="{D9D99B19-88A3-4C89-A48B-2F1255D274E3}" type="slidenum">
              <a:rPr lang="en-US" smtClean="0"/>
              <a:pPr/>
              <a:t>74</a:t>
            </a:fld>
            <a:endParaRPr lang="en-US"/>
          </a:p>
        </p:txBody>
      </p:sp>
    </p:spTree>
  </p:cSld>
  <p:clrMapOvr>
    <a:masterClrMapping/>
  </p:clrMapOvr>
  <p:transition spd="slow">
    <p:fad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27648" y="-1"/>
            <a:ext cx="7708602" cy="836577"/>
          </a:xfrm>
        </p:spPr>
        <p:txBody>
          <a:bodyPr/>
          <a:lstStyle/>
          <a:p>
            <a:r>
              <a:rPr lang="en-US" sz="4000" dirty="0"/>
              <a:t>QM01: A Failed Zajc Prediction</a:t>
            </a: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297987" name="Picture 3"/>
          <p:cNvPicPr>
            <a:picLocks noChangeAspect="1" noChangeArrowheads="1"/>
          </p:cNvPicPr>
          <p:nvPr/>
        </p:nvPicPr>
        <p:blipFill>
          <a:blip r:embed="rId2" cstate="print"/>
          <a:srcRect l="36602" t="23853" r="13385" b="13917"/>
          <a:stretch>
            <a:fillRect/>
          </a:stretch>
        </p:blipFill>
        <p:spPr bwMode="auto">
          <a:xfrm>
            <a:off x="2335162" y="946116"/>
            <a:ext cx="7898277" cy="5911884"/>
          </a:xfrm>
          <a:prstGeom prst="rect">
            <a:avLst/>
          </a:prstGeom>
          <a:noFill/>
          <a:ln w="9525">
            <a:solidFill>
              <a:srgbClr val="0000FF"/>
            </a:solidFill>
            <a:miter lim="800000"/>
            <a:headEnd/>
            <a:tailEnd/>
          </a:ln>
          <a:scene3d>
            <a:camera prst="orthographicFront"/>
            <a:lightRig rig="threePt" dir="t"/>
          </a:scene3d>
          <a:sp3d>
            <a:bevelT w="114300" prst="hardEdge"/>
            <a:bevelB w="114300" prst="hardEdge"/>
          </a:sp3d>
        </p:spPr>
      </p:pic>
      <p:sp>
        <p:nvSpPr>
          <p:cNvPr id="7" name="Slide Number Placeholder 6">
            <a:extLst>
              <a:ext uri="{FF2B5EF4-FFF2-40B4-BE49-F238E27FC236}">
                <a16:creationId xmlns:a16="http://schemas.microsoft.com/office/drawing/2014/main" id="{F512CB33-478D-D286-5B48-DE2501A6CA1C}"/>
              </a:ext>
            </a:extLst>
          </p:cNvPr>
          <p:cNvSpPr>
            <a:spLocks noGrp="1"/>
          </p:cNvSpPr>
          <p:nvPr>
            <p:ph type="sldNum" sz="quarter" idx="12"/>
          </p:nvPr>
        </p:nvSpPr>
        <p:spPr/>
        <p:txBody>
          <a:bodyPr/>
          <a:lstStyle/>
          <a:p>
            <a:fld id="{D9D99B19-88A3-4C89-A48B-2F1255D274E3}" type="slidenum">
              <a:rPr lang="en-US" smtClean="0"/>
              <a:pPr/>
              <a:t>75</a:t>
            </a:fld>
            <a:endParaRPr lang="en-US"/>
          </a:p>
        </p:txBody>
      </p:sp>
    </p:spTree>
  </p:cSld>
  <p:clrMapOvr>
    <a:masterClrMapping/>
  </p:clrMapOvr>
  <p:transition spd="slow">
    <p:fad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a:xfrm>
            <a:off x="2927648" y="38100"/>
            <a:ext cx="7740352" cy="725451"/>
          </a:xfrm>
        </p:spPr>
        <p:txBody>
          <a:bodyPr/>
          <a:lstStyle/>
          <a:p>
            <a:pPr algn="l" eaLnBrk="1" hangingPunct="1"/>
            <a:r>
              <a:rPr lang="en-US" dirty="0">
                <a:effectLst/>
              </a:rPr>
              <a:t>(Minimal) AdS / CFT </a:t>
            </a:r>
          </a:p>
        </p:txBody>
      </p:sp>
      <p:pic>
        <p:nvPicPr>
          <p:cNvPr id="91142" name="Picture 3">
            <a:hlinkClick r:id="rId4"/>
          </p:cNvPr>
          <p:cNvPicPr>
            <a:picLocks noChangeAspect="1" noChangeArrowheads="1"/>
          </p:cNvPicPr>
          <p:nvPr/>
        </p:nvPicPr>
        <p:blipFill>
          <a:blip r:embed="rId5" cstate="print"/>
          <a:srcRect/>
          <a:stretch>
            <a:fillRect/>
          </a:stretch>
        </p:blipFill>
        <p:spPr bwMode="auto">
          <a:xfrm>
            <a:off x="2262135" y="912825"/>
            <a:ext cx="8108886" cy="5984910"/>
          </a:xfrm>
          <a:prstGeom prst="rect">
            <a:avLst/>
          </a:prstGeom>
          <a:noFill/>
          <a:ln w="25400" algn="ctr">
            <a:noFill/>
            <a:miter lim="800000"/>
            <a:headEnd/>
            <a:tailEnd/>
          </a:ln>
        </p:spPr>
      </p:pic>
      <p:sp>
        <p:nvSpPr>
          <p:cNvPr id="8" name="Freeform 7"/>
          <p:cNvSpPr>
            <a:spLocks noChangeArrowheads="1"/>
          </p:cNvSpPr>
          <p:nvPr/>
        </p:nvSpPr>
        <p:spPr bwMode="auto">
          <a:xfrm rot="6098361">
            <a:off x="5161756" y="3134519"/>
            <a:ext cx="350838" cy="711200"/>
          </a:xfrm>
          <a:custGeom>
            <a:avLst/>
            <a:gdLst>
              <a:gd name="T0" fmla="*/ 0 w 351192"/>
              <a:gd name="T1" fmla="*/ 711200 h 711200"/>
              <a:gd name="T2" fmla="*/ 11255 w 351192"/>
              <a:gd name="T3" fmla="*/ 654755 h 711200"/>
              <a:gd name="T4" fmla="*/ 168821 w 351192"/>
              <a:gd name="T5" fmla="*/ 620889 h 711200"/>
              <a:gd name="T6" fmla="*/ 146311 w 351192"/>
              <a:gd name="T7" fmla="*/ 553155 h 711200"/>
              <a:gd name="T8" fmla="*/ 101294 w 351192"/>
              <a:gd name="T9" fmla="*/ 496711 h 711200"/>
              <a:gd name="T10" fmla="*/ 225095 w 351192"/>
              <a:gd name="T11" fmla="*/ 485422 h 711200"/>
              <a:gd name="T12" fmla="*/ 236349 w 351192"/>
              <a:gd name="T13" fmla="*/ 440266 h 711200"/>
              <a:gd name="T14" fmla="*/ 168821 w 351192"/>
              <a:gd name="T15" fmla="*/ 383822 h 711200"/>
              <a:gd name="T16" fmla="*/ 146311 w 351192"/>
              <a:gd name="T17" fmla="*/ 349955 h 711200"/>
              <a:gd name="T18" fmla="*/ 180076 w 351192"/>
              <a:gd name="T19" fmla="*/ 338666 h 711200"/>
              <a:gd name="T20" fmla="*/ 281370 w 351192"/>
              <a:gd name="T21" fmla="*/ 327377 h 711200"/>
              <a:gd name="T22" fmla="*/ 258860 w 351192"/>
              <a:gd name="T23" fmla="*/ 293511 h 711200"/>
              <a:gd name="T24" fmla="*/ 225095 w 351192"/>
              <a:gd name="T25" fmla="*/ 282222 h 711200"/>
              <a:gd name="T26" fmla="*/ 191332 w 351192"/>
              <a:gd name="T27" fmla="*/ 248355 h 711200"/>
              <a:gd name="T28" fmla="*/ 225095 w 351192"/>
              <a:gd name="T29" fmla="*/ 225777 h 711200"/>
              <a:gd name="T30" fmla="*/ 315133 w 351192"/>
              <a:gd name="T31" fmla="*/ 214489 h 711200"/>
              <a:gd name="T32" fmla="*/ 303879 w 351192"/>
              <a:gd name="T33" fmla="*/ 180622 h 711200"/>
              <a:gd name="T34" fmla="*/ 270114 w 351192"/>
              <a:gd name="T35" fmla="*/ 169333 h 711200"/>
              <a:gd name="T36" fmla="*/ 247605 w 351192"/>
              <a:gd name="T37" fmla="*/ 135466 h 711200"/>
              <a:gd name="T38" fmla="*/ 326388 w 351192"/>
              <a:gd name="T39" fmla="*/ 101600 h 711200"/>
              <a:gd name="T40" fmla="*/ 348898 w 351192"/>
              <a:gd name="T41" fmla="*/ 22577 h 711200"/>
              <a:gd name="T42" fmla="*/ 348898 w 351192"/>
              <a:gd name="T43" fmla="*/ 0 h 7112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51192"/>
              <a:gd name="T67" fmla="*/ 0 h 711200"/>
              <a:gd name="T68" fmla="*/ 351192 w 351192"/>
              <a:gd name="T69" fmla="*/ 711200 h 7112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51192" h="711200">
                <a:moveTo>
                  <a:pt x="0" y="711200"/>
                </a:moveTo>
                <a:cubicBezTo>
                  <a:pt x="3763" y="692385"/>
                  <a:pt x="1768" y="671415"/>
                  <a:pt x="11288" y="654755"/>
                </a:cubicBezTo>
                <a:cubicBezTo>
                  <a:pt x="35042" y="613185"/>
                  <a:pt x="168565" y="620959"/>
                  <a:pt x="169333" y="620889"/>
                </a:cubicBezTo>
                <a:cubicBezTo>
                  <a:pt x="161807" y="598311"/>
                  <a:pt x="159369" y="573337"/>
                  <a:pt x="146755" y="553155"/>
                </a:cubicBezTo>
                <a:cubicBezTo>
                  <a:pt x="73812" y="436447"/>
                  <a:pt x="142765" y="620214"/>
                  <a:pt x="101600" y="496711"/>
                </a:cubicBezTo>
                <a:cubicBezTo>
                  <a:pt x="142992" y="492948"/>
                  <a:pt x="187411" y="501408"/>
                  <a:pt x="225777" y="485422"/>
                </a:cubicBezTo>
                <a:cubicBezTo>
                  <a:pt x="240099" y="479455"/>
                  <a:pt x="241328" y="455184"/>
                  <a:pt x="237066" y="440266"/>
                </a:cubicBezTo>
                <a:cubicBezTo>
                  <a:pt x="231953" y="422371"/>
                  <a:pt x="183894" y="393529"/>
                  <a:pt x="169333" y="383822"/>
                </a:cubicBezTo>
                <a:cubicBezTo>
                  <a:pt x="161807" y="372533"/>
                  <a:pt x="143464" y="363118"/>
                  <a:pt x="146755" y="349955"/>
                </a:cubicBezTo>
                <a:cubicBezTo>
                  <a:pt x="149641" y="338411"/>
                  <a:pt x="168884" y="340622"/>
                  <a:pt x="180622" y="338666"/>
                </a:cubicBezTo>
                <a:cubicBezTo>
                  <a:pt x="214233" y="333064"/>
                  <a:pt x="248355" y="331140"/>
                  <a:pt x="282222" y="327377"/>
                </a:cubicBezTo>
                <a:cubicBezTo>
                  <a:pt x="274696" y="316088"/>
                  <a:pt x="270238" y="301986"/>
                  <a:pt x="259644" y="293511"/>
                </a:cubicBezTo>
                <a:cubicBezTo>
                  <a:pt x="250352" y="286077"/>
                  <a:pt x="235678" y="288823"/>
                  <a:pt x="225777" y="282222"/>
                </a:cubicBezTo>
                <a:cubicBezTo>
                  <a:pt x="212494" y="273366"/>
                  <a:pt x="203200" y="259644"/>
                  <a:pt x="191911" y="248355"/>
                </a:cubicBezTo>
                <a:cubicBezTo>
                  <a:pt x="203200" y="240829"/>
                  <a:pt x="212688" y="229347"/>
                  <a:pt x="225777" y="225777"/>
                </a:cubicBezTo>
                <a:cubicBezTo>
                  <a:pt x="255046" y="217795"/>
                  <a:pt x="289747" y="229541"/>
                  <a:pt x="316088" y="214489"/>
                </a:cubicBezTo>
                <a:cubicBezTo>
                  <a:pt x="326420" y="208585"/>
                  <a:pt x="313214" y="189036"/>
                  <a:pt x="304800" y="180622"/>
                </a:cubicBezTo>
                <a:cubicBezTo>
                  <a:pt x="296386" y="172208"/>
                  <a:pt x="282222" y="173096"/>
                  <a:pt x="270933" y="169333"/>
                </a:cubicBezTo>
                <a:cubicBezTo>
                  <a:pt x="263407" y="158044"/>
                  <a:pt x="245694" y="148770"/>
                  <a:pt x="248355" y="135466"/>
                </a:cubicBezTo>
                <a:cubicBezTo>
                  <a:pt x="252458" y="114952"/>
                  <a:pt x="317858" y="103980"/>
                  <a:pt x="327377" y="101600"/>
                </a:cubicBezTo>
                <a:cubicBezTo>
                  <a:pt x="336325" y="74757"/>
                  <a:pt x="345230" y="50928"/>
                  <a:pt x="349955" y="22577"/>
                </a:cubicBezTo>
                <a:cubicBezTo>
                  <a:pt x="351192" y="15154"/>
                  <a:pt x="349955" y="7526"/>
                  <a:pt x="349955" y="0"/>
                </a:cubicBezTo>
              </a:path>
            </a:pathLst>
          </a:custGeom>
          <a:solidFill>
            <a:srgbClr val="FFFF99"/>
          </a:solidFill>
          <a:ln w="25400" algn="ctr">
            <a:solidFill>
              <a:srgbClr val="FF0000"/>
            </a:solidFill>
            <a:round/>
            <a:headEnd/>
            <a:tailEnd/>
          </a:ln>
        </p:spPr>
        <p:txBody>
          <a:bodyPr/>
          <a:lstStyle/>
          <a:p>
            <a:pPr marL="342900" indent="-342900">
              <a:defRPr/>
            </a:pPr>
            <a:endParaRPr lang="en-US">
              <a:effectLst>
                <a:outerShdw blurRad="38100" dist="38100" dir="2700000" algn="tl">
                  <a:srgbClr val="000000">
                    <a:alpha val="43137"/>
                  </a:srgbClr>
                </a:outerShdw>
              </a:effectLst>
            </a:endParaRPr>
          </a:p>
        </p:txBody>
      </p:sp>
      <p:sp>
        <p:nvSpPr>
          <p:cNvPr id="10" name="Freeform 9"/>
          <p:cNvSpPr>
            <a:spLocks noChangeArrowheads="1"/>
          </p:cNvSpPr>
          <p:nvPr/>
        </p:nvSpPr>
        <p:spPr bwMode="auto">
          <a:xfrm rot="6098361">
            <a:off x="4545806" y="3972719"/>
            <a:ext cx="350838" cy="711200"/>
          </a:xfrm>
          <a:custGeom>
            <a:avLst/>
            <a:gdLst>
              <a:gd name="T0" fmla="*/ 0 w 351192"/>
              <a:gd name="T1" fmla="*/ 711200 h 711200"/>
              <a:gd name="T2" fmla="*/ 11255 w 351192"/>
              <a:gd name="T3" fmla="*/ 654755 h 711200"/>
              <a:gd name="T4" fmla="*/ 168821 w 351192"/>
              <a:gd name="T5" fmla="*/ 620889 h 711200"/>
              <a:gd name="T6" fmla="*/ 146311 w 351192"/>
              <a:gd name="T7" fmla="*/ 553155 h 711200"/>
              <a:gd name="T8" fmla="*/ 101294 w 351192"/>
              <a:gd name="T9" fmla="*/ 496711 h 711200"/>
              <a:gd name="T10" fmla="*/ 225095 w 351192"/>
              <a:gd name="T11" fmla="*/ 485422 h 711200"/>
              <a:gd name="T12" fmla="*/ 236349 w 351192"/>
              <a:gd name="T13" fmla="*/ 440266 h 711200"/>
              <a:gd name="T14" fmla="*/ 168821 w 351192"/>
              <a:gd name="T15" fmla="*/ 383822 h 711200"/>
              <a:gd name="T16" fmla="*/ 146311 w 351192"/>
              <a:gd name="T17" fmla="*/ 349955 h 711200"/>
              <a:gd name="T18" fmla="*/ 180076 w 351192"/>
              <a:gd name="T19" fmla="*/ 338666 h 711200"/>
              <a:gd name="T20" fmla="*/ 281370 w 351192"/>
              <a:gd name="T21" fmla="*/ 327377 h 711200"/>
              <a:gd name="T22" fmla="*/ 258860 w 351192"/>
              <a:gd name="T23" fmla="*/ 293511 h 711200"/>
              <a:gd name="T24" fmla="*/ 225095 w 351192"/>
              <a:gd name="T25" fmla="*/ 282222 h 711200"/>
              <a:gd name="T26" fmla="*/ 191332 w 351192"/>
              <a:gd name="T27" fmla="*/ 248355 h 711200"/>
              <a:gd name="T28" fmla="*/ 225095 w 351192"/>
              <a:gd name="T29" fmla="*/ 225777 h 711200"/>
              <a:gd name="T30" fmla="*/ 315133 w 351192"/>
              <a:gd name="T31" fmla="*/ 214489 h 711200"/>
              <a:gd name="T32" fmla="*/ 303879 w 351192"/>
              <a:gd name="T33" fmla="*/ 180622 h 711200"/>
              <a:gd name="T34" fmla="*/ 270114 w 351192"/>
              <a:gd name="T35" fmla="*/ 169333 h 711200"/>
              <a:gd name="T36" fmla="*/ 247605 w 351192"/>
              <a:gd name="T37" fmla="*/ 135466 h 711200"/>
              <a:gd name="T38" fmla="*/ 326388 w 351192"/>
              <a:gd name="T39" fmla="*/ 101600 h 711200"/>
              <a:gd name="T40" fmla="*/ 348898 w 351192"/>
              <a:gd name="T41" fmla="*/ 22577 h 711200"/>
              <a:gd name="T42" fmla="*/ 348898 w 351192"/>
              <a:gd name="T43" fmla="*/ 0 h 7112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51192"/>
              <a:gd name="T67" fmla="*/ 0 h 711200"/>
              <a:gd name="T68" fmla="*/ 351192 w 351192"/>
              <a:gd name="T69" fmla="*/ 711200 h 7112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51192" h="711200">
                <a:moveTo>
                  <a:pt x="0" y="711200"/>
                </a:moveTo>
                <a:cubicBezTo>
                  <a:pt x="3763" y="692385"/>
                  <a:pt x="1768" y="671415"/>
                  <a:pt x="11288" y="654755"/>
                </a:cubicBezTo>
                <a:cubicBezTo>
                  <a:pt x="35042" y="613185"/>
                  <a:pt x="168565" y="620959"/>
                  <a:pt x="169333" y="620889"/>
                </a:cubicBezTo>
                <a:cubicBezTo>
                  <a:pt x="161807" y="598311"/>
                  <a:pt x="159369" y="573337"/>
                  <a:pt x="146755" y="553155"/>
                </a:cubicBezTo>
                <a:cubicBezTo>
                  <a:pt x="73812" y="436447"/>
                  <a:pt x="142765" y="620214"/>
                  <a:pt x="101600" y="496711"/>
                </a:cubicBezTo>
                <a:cubicBezTo>
                  <a:pt x="142992" y="492948"/>
                  <a:pt x="187411" y="501408"/>
                  <a:pt x="225777" y="485422"/>
                </a:cubicBezTo>
                <a:cubicBezTo>
                  <a:pt x="240099" y="479455"/>
                  <a:pt x="241328" y="455184"/>
                  <a:pt x="237066" y="440266"/>
                </a:cubicBezTo>
                <a:cubicBezTo>
                  <a:pt x="231953" y="422371"/>
                  <a:pt x="183894" y="393529"/>
                  <a:pt x="169333" y="383822"/>
                </a:cubicBezTo>
                <a:cubicBezTo>
                  <a:pt x="161807" y="372533"/>
                  <a:pt x="143464" y="363118"/>
                  <a:pt x="146755" y="349955"/>
                </a:cubicBezTo>
                <a:cubicBezTo>
                  <a:pt x="149641" y="338411"/>
                  <a:pt x="168884" y="340622"/>
                  <a:pt x="180622" y="338666"/>
                </a:cubicBezTo>
                <a:cubicBezTo>
                  <a:pt x="214233" y="333064"/>
                  <a:pt x="248355" y="331140"/>
                  <a:pt x="282222" y="327377"/>
                </a:cubicBezTo>
                <a:cubicBezTo>
                  <a:pt x="274696" y="316088"/>
                  <a:pt x="270238" y="301986"/>
                  <a:pt x="259644" y="293511"/>
                </a:cubicBezTo>
                <a:cubicBezTo>
                  <a:pt x="250352" y="286077"/>
                  <a:pt x="235678" y="288823"/>
                  <a:pt x="225777" y="282222"/>
                </a:cubicBezTo>
                <a:cubicBezTo>
                  <a:pt x="212494" y="273366"/>
                  <a:pt x="203200" y="259644"/>
                  <a:pt x="191911" y="248355"/>
                </a:cubicBezTo>
                <a:cubicBezTo>
                  <a:pt x="203200" y="240829"/>
                  <a:pt x="212688" y="229347"/>
                  <a:pt x="225777" y="225777"/>
                </a:cubicBezTo>
                <a:cubicBezTo>
                  <a:pt x="255046" y="217795"/>
                  <a:pt x="289747" y="229541"/>
                  <a:pt x="316088" y="214489"/>
                </a:cubicBezTo>
                <a:cubicBezTo>
                  <a:pt x="326420" y="208585"/>
                  <a:pt x="313214" y="189036"/>
                  <a:pt x="304800" y="180622"/>
                </a:cubicBezTo>
                <a:cubicBezTo>
                  <a:pt x="296386" y="172208"/>
                  <a:pt x="282222" y="173096"/>
                  <a:pt x="270933" y="169333"/>
                </a:cubicBezTo>
                <a:cubicBezTo>
                  <a:pt x="263407" y="158044"/>
                  <a:pt x="245694" y="148770"/>
                  <a:pt x="248355" y="135466"/>
                </a:cubicBezTo>
                <a:cubicBezTo>
                  <a:pt x="252458" y="114952"/>
                  <a:pt x="317858" y="103980"/>
                  <a:pt x="327377" y="101600"/>
                </a:cubicBezTo>
                <a:cubicBezTo>
                  <a:pt x="336325" y="74757"/>
                  <a:pt x="345230" y="50928"/>
                  <a:pt x="349955" y="22577"/>
                </a:cubicBezTo>
                <a:cubicBezTo>
                  <a:pt x="351192" y="15154"/>
                  <a:pt x="349955" y="7526"/>
                  <a:pt x="349955" y="0"/>
                </a:cubicBezTo>
              </a:path>
            </a:pathLst>
          </a:custGeom>
          <a:solidFill>
            <a:srgbClr val="FFFF99"/>
          </a:solidFill>
          <a:ln w="25400" algn="ctr">
            <a:solidFill>
              <a:srgbClr val="FF0000"/>
            </a:solidFill>
            <a:prstDash val="sysDot"/>
            <a:round/>
            <a:headEnd/>
            <a:tailEnd/>
          </a:ln>
        </p:spPr>
        <p:txBody>
          <a:bodyPr/>
          <a:lstStyle/>
          <a:p>
            <a:pPr marL="342900" indent="-342900">
              <a:defRPr/>
            </a:pPr>
            <a:endParaRPr lang="en-US">
              <a:effectLst>
                <a:outerShdw blurRad="38100" dist="38100" dir="2700000" algn="tl">
                  <a:srgbClr val="000000">
                    <a:alpha val="43137"/>
                  </a:srgbClr>
                </a:outerShdw>
              </a:effectLst>
            </a:endParaRPr>
          </a:p>
        </p:txBody>
      </p:sp>
      <p:sp>
        <p:nvSpPr>
          <p:cNvPr id="37897" name="Freeform 10"/>
          <p:cNvSpPr>
            <a:spLocks noChangeArrowheads="1"/>
          </p:cNvSpPr>
          <p:nvPr/>
        </p:nvSpPr>
        <p:spPr bwMode="auto">
          <a:xfrm>
            <a:off x="2667000" y="4419601"/>
            <a:ext cx="2916238" cy="2092325"/>
          </a:xfrm>
          <a:custGeom>
            <a:avLst/>
            <a:gdLst>
              <a:gd name="T0" fmla="*/ 353411 w 2915846"/>
              <a:gd name="T1" fmla="*/ 0 h 2092385"/>
              <a:gd name="T2" fmla="*/ 466346 w 2915846"/>
              <a:gd name="T3" fmla="*/ 112879 h 2092385"/>
              <a:gd name="T4" fmla="*/ 511520 w 2915846"/>
              <a:gd name="T5" fmla="*/ 146743 h 2092385"/>
              <a:gd name="T6" fmla="*/ 556693 w 2915846"/>
              <a:gd name="T7" fmla="*/ 180607 h 2092385"/>
              <a:gd name="T8" fmla="*/ 726096 w 2915846"/>
              <a:gd name="T9" fmla="*/ 270909 h 2092385"/>
              <a:gd name="T10" fmla="*/ 782561 w 2915846"/>
              <a:gd name="T11" fmla="*/ 293487 h 2092385"/>
              <a:gd name="T12" fmla="*/ 872908 w 2915846"/>
              <a:gd name="T13" fmla="*/ 316061 h 2092385"/>
              <a:gd name="T14" fmla="*/ 918082 w 2915846"/>
              <a:gd name="T15" fmla="*/ 338636 h 2092385"/>
              <a:gd name="T16" fmla="*/ 951963 w 2915846"/>
              <a:gd name="T17" fmla="*/ 349925 h 2092385"/>
              <a:gd name="T18" fmla="*/ 1031016 w 2915846"/>
              <a:gd name="T19" fmla="*/ 372500 h 2092385"/>
              <a:gd name="T20" fmla="*/ 1143952 w 2915846"/>
              <a:gd name="T21" fmla="*/ 417652 h 2092385"/>
              <a:gd name="T22" fmla="*/ 1245592 w 2915846"/>
              <a:gd name="T23" fmla="*/ 440227 h 2092385"/>
              <a:gd name="T24" fmla="*/ 1437581 w 2915846"/>
              <a:gd name="T25" fmla="*/ 496669 h 2092385"/>
              <a:gd name="T26" fmla="*/ 1505341 w 2915846"/>
              <a:gd name="T27" fmla="*/ 519243 h 2092385"/>
              <a:gd name="T28" fmla="*/ 1573101 w 2915846"/>
              <a:gd name="T29" fmla="*/ 530532 h 2092385"/>
              <a:gd name="T30" fmla="*/ 1618275 w 2915846"/>
              <a:gd name="T31" fmla="*/ 541821 h 2092385"/>
              <a:gd name="T32" fmla="*/ 1674743 w 2915846"/>
              <a:gd name="T33" fmla="*/ 553107 h 2092385"/>
              <a:gd name="T34" fmla="*/ 1708625 w 2915846"/>
              <a:gd name="T35" fmla="*/ 575685 h 2092385"/>
              <a:gd name="T36" fmla="*/ 1832851 w 2915846"/>
              <a:gd name="T37" fmla="*/ 609549 h 2092385"/>
              <a:gd name="T38" fmla="*/ 1900611 w 2915846"/>
              <a:gd name="T39" fmla="*/ 654698 h 2092385"/>
              <a:gd name="T40" fmla="*/ 1934493 w 2915846"/>
              <a:gd name="T41" fmla="*/ 677276 h 2092385"/>
              <a:gd name="T42" fmla="*/ 1990958 w 2915846"/>
              <a:gd name="T43" fmla="*/ 767578 h 2092385"/>
              <a:gd name="T44" fmla="*/ 2013545 w 2915846"/>
              <a:gd name="T45" fmla="*/ 801442 h 2092385"/>
              <a:gd name="T46" fmla="*/ 2024840 w 2915846"/>
              <a:gd name="T47" fmla="*/ 835305 h 2092385"/>
              <a:gd name="T48" fmla="*/ 2092600 w 2915846"/>
              <a:gd name="T49" fmla="*/ 880458 h 2092385"/>
              <a:gd name="T50" fmla="*/ 2149067 w 2915846"/>
              <a:gd name="T51" fmla="*/ 914322 h 2092385"/>
              <a:gd name="T52" fmla="*/ 2205535 w 2915846"/>
              <a:gd name="T53" fmla="*/ 948185 h 2092385"/>
              <a:gd name="T54" fmla="*/ 2239413 w 2915846"/>
              <a:gd name="T55" fmla="*/ 970760 h 2092385"/>
              <a:gd name="T56" fmla="*/ 2284587 w 2915846"/>
              <a:gd name="T57" fmla="*/ 1004624 h 2092385"/>
              <a:gd name="T58" fmla="*/ 2318470 w 2915846"/>
              <a:gd name="T59" fmla="*/ 1015913 h 2092385"/>
              <a:gd name="T60" fmla="*/ 2386229 w 2915846"/>
              <a:gd name="T61" fmla="*/ 1049776 h 2092385"/>
              <a:gd name="T62" fmla="*/ 2476575 w 2915846"/>
              <a:gd name="T63" fmla="*/ 1106218 h 2092385"/>
              <a:gd name="T64" fmla="*/ 2544338 w 2915846"/>
              <a:gd name="T65" fmla="*/ 1128792 h 2092385"/>
              <a:gd name="T66" fmla="*/ 2679858 w 2915846"/>
              <a:gd name="T67" fmla="*/ 1173945 h 2092385"/>
              <a:gd name="T68" fmla="*/ 2713739 w 2915846"/>
              <a:gd name="T69" fmla="*/ 1185231 h 2092385"/>
              <a:gd name="T70" fmla="*/ 2781500 w 2915846"/>
              <a:gd name="T71" fmla="*/ 1196520 h 2092385"/>
              <a:gd name="T72" fmla="*/ 2826674 w 2915846"/>
              <a:gd name="T73" fmla="*/ 1207809 h 2092385"/>
              <a:gd name="T74" fmla="*/ 2837966 w 2915846"/>
              <a:gd name="T75" fmla="*/ 1241672 h 2092385"/>
              <a:gd name="T76" fmla="*/ 2894433 w 2915846"/>
              <a:gd name="T77" fmla="*/ 1365838 h 2092385"/>
              <a:gd name="T78" fmla="*/ 2905727 w 2915846"/>
              <a:gd name="T79" fmla="*/ 1444854 h 2092385"/>
              <a:gd name="T80" fmla="*/ 2917022 w 2915846"/>
              <a:gd name="T81" fmla="*/ 1444854 h 2092385"/>
              <a:gd name="T82" fmla="*/ 1923198 w 2915846"/>
              <a:gd name="T83" fmla="*/ 1907657 h 2092385"/>
              <a:gd name="T84" fmla="*/ 1866732 w 2915846"/>
              <a:gd name="T85" fmla="*/ 1918946 h 2092385"/>
              <a:gd name="T86" fmla="*/ 14608 w 2915846"/>
              <a:gd name="T87" fmla="*/ 1410991 h 2092385"/>
              <a:gd name="T88" fmla="*/ 14608 w 2915846"/>
              <a:gd name="T89" fmla="*/ 146743 h 209238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15846"/>
              <a:gd name="T136" fmla="*/ 0 h 2092385"/>
              <a:gd name="T137" fmla="*/ 2915846 w 2915846"/>
              <a:gd name="T138" fmla="*/ 2092385 h 209238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15846" h="2092385">
                <a:moveTo>
                  <a:pt x="353268" y="0"/>
                </a:moveTo>
                <a:cubicBezTo>
                  <a:pt x="378007" y="74215"/>
                  <a:pt x="355589" y="27836"/>
                  <a:pt x="466157" y="112888"/>
                </a:cubicBezTo>
                <a:cubicBezTo>
                  <a:pt x="481070" y="124360"/>
                  <a:pt x="496261" y="135466"/>
                  <a:pt x="511313" y="146755"/>
                </a:cubicBezTo>
                <a:cubicBezTo>
                  <a:pt x="526365" y="158044"/>
                  <a:pt x="540334" y="170942"/>
                  <a:pt x="556468" y="180622"/>
                </a:cubicBezTo>
                <a:cubicBezTo>
                  <a:pt x="631709" y="225765"/>
                  <a:pt x="626421" y="224555"/>
                  <a:pt x="725802" y="270933"/>
                </a:cubicBezTo>
                <a:cubicBezTo>
                  <a:pt x="744165" y="279502"/>
                  <a:pt x="762878" y="287552"/>
                  <a:pt x="782246" y="293511"/>
                </a:cubicBezTo>
                <a:cubicBezTo>
                  <a:pt x="811904" y="302636"/>
                  <a:pt x="842453" y="308562"/>
                  <a:pt x="872557" y="316088"/>
                </a:cubicBezTo>
                <a:cubicBezTo>
                  <a:pt x="887609" y="323614"/>
                  <a:pt x="902245" y="332037"/>
                  <a:pt x="917713" y="338666"/>
                </a:cubicBezTo>
                <a:cubicBezTo>
                  <a:pt x="928650" y="343353"/>
                  <a:pt x="940182" y="346536"/>
                  <a:pt x="951579" y="349955"/>
                </a:cubicBezTo>
                <a:cubicBezTo>
                  <a:pt x="977819" y="357827"/>
                  <a:pt x="1004856" y="363171"/>
                  <a:pt x="1030602" y="372533"/>
                </a:cubicBezTo>
                <a:cubicBezTo>
                  <a:pt x="1149795" y="415876"/>
                  <a:pt x="985191" y="375475"/>
                  <a:pt x="1143490" y="417688"/>
                </a:cubicBezTo>
                <a:cubicBezTo>
                  <a:pt x="1177011" y="426627"/>
                  <a:pt x="1212008" y="429819"/>
                  <a:pt x="1245090" y="440266"/>
                </a:cubicBezTo>
                <a:cubicBezTo>
                  <a:pt x="1449686" y="504876"/>
                  <a:pt x="1273869" y="473406"/>
                  <a:pt x="1437002" y="496711"/>
                </a:cubicBezTo>
                <a:cubicBezTo>
                  <a:pt x="1459580" y="504237"/>
                  <a:pt x="1481260" y="515375"/>
                  <a:pt x="1504735" y="519288"/>
                </a:cubicBezTo>
                <a:cubicBezTo>
                  <a:pt x="1527313" y="523051"/>
                  <a:pt x="1550023" y="526088"/>
                  <a:pt x="1572468" y="530577"/>
                </a:cubicBezTo>
                <a:cubicBezTo>
                  <a:pt x="1587682" y="533620"/>
                  <a:pt x="1602478" y="538500"/>
                  <a:pt x="1617624" y="541866"/>
                </a:cubicBezTo>
                <a:cubicBezTo>
                  <a:pt x="1636354" y="546028"/>
                  <a:pt x="1655253" y="549392"/>
                  <a:pt x="1674068" y="553155"/>
                </a:cubicBezTo>
                <a:cubicBezTo>
                  <a:pt x="1685357" y="560681"/>
                  <a:pt x="1695231" y="570969"/>
                  <a:pt x="1707935" y="575733"/>
                </a:cubicBezTo>
                <a:cubicBezTo>
                  <a:pt x="1756404" y="593909"/>
                  <a:pt x="1785014" y="578201"/>
                  <a:pt x="1832113" y="609600"/>
                </a:cubicBezTo>
                <a:lnTo>
                  <a:pt x="1899846" y="654755"/>
                </a:lnTo>
                <a:lnTo>
                  <a:pt x="1933713" y="677333"/>
                </a:lnTo>
                <a:cubicBezTo>
                  <a:pt x="1998466" y="763671"/>
                  <a:pt x="1940569" y="680865"/>
                  <a:pt x="1990157" y="767644"/>
                </a:cubicBezTo>
                <a:cubicBezTo>
                  <a:pt x="1996888" y="779424"/>
                  <a:pt x="2006667" y="789376"/>
                  <a:pt x="2012735" y="801511"/>
                </a:cubicBezTo>
                <a:cubicBezTo>
                  <a:pt x="2018057" y="812154"/>
                  <a:pt x="2015610" y="826963"/>
                  <a:pt x="2024024" y="835377"/>
                </a:cubicBezTo>
                <a:cubicBezTo>
                  <a:pt x="2043211" y="854564"/>
                  <a:pt x="2068864" y="865965"/>
                  <a:pt x="2091757" y="880533"/>
                </a:cubicBezTo>
                <a:cubicBezTo>
                  <a:pt x="2110268" y="892313"/>
                  <a:pt x="2129387" y="903111"/>
                  <a:pt x="2148202" y="914400"/>
                </a:cubicBezTo>
                <a:cubicBezTo>
                  <a:pt x="2167017" y="925689"/>
                  <a:pt x="2186390" y="936095"/>
                  <a:pt x="2204646" y="948266"/>
                </a:cubicBezTo>
                <a:cubicBezTo>
                  <a:pt x="2215935" y="955792"/>
                  <a:pt x="2227473" y="962958"/>
                  <a:pt x="2238513" y="970844"/>
                </a:cubicBezTo>
                <a:cubicBezTo>
                  <a:pt x="2253823" y="981780"/>
                  <a:pt x="2267332" y="995376"/>
                  <a:pt x="2283668" y="1004711"/>
                </a:cubicBezTo>
                <a:cubicBezTo>
                  <a:pt x="2294000" y="1010615"/>
                  <a:pt x="2306661" y="1011167"/>
                  <a:pt x="2317535" y="1016000"/>
                </a:cubicBezTo>
                <a:cubicBezTo>
                  <a:pt x="2340602" y="1026252"/>
                  <a:pt x="2363351" y="1037342"/>
                  <a:pt x="2385268" y="1049866"/>
                </a:cubicBezTo>
                <a:cubicBezTo>
                  <a:pt x="2416090" y="1067479"/>
                  <a:pt x="2443827" y="1090435"/>
                  <a:pt x="2475579" y="1106311"/>
                </a:cubicBezTo>
                <a:cubicBezTo>
                  <a:pt x="2496866" y="1116954"/>
                  <a:pt x="2520900" y="1120884"/>
                  <a:pt x="2543313" y="1128888"/>
                </a:cubicBezTo>
                <a:cubicBezTo>
                  <a:pt x="2753483" y="1203948"/>
                  <a:pt x="2551603" y="1137708"/>
                  <a:pt x="2678779" y="1174044"/>
                </a:cubicBezTo>
                <a:cubicBezTo>
                  <a:pt x="2690221" y="1177313"/>
                  <a:pt x="2701030" y="1182752"/>
                  <a:pt x="2712646" y="1185333"/>
                </a:cubicBezTo>
                <a:cubicBezTo>
                  <a:pt x="2734990" y="1190298"/>
                  <a:pt x="2757934" y="1192133"/>
                  <a:pt x="2780379" y="1196622"/>
                </a:cubicBezTo>
                <a:cubicBezTo>
                  <a:pt x="2795593" y="1199665"/>
                  <a:pt x="2810483" y="1204148"/>
                  <a:pt x="2825535" y="1207911"/>
                </a:cubicBezTo>
                <a:cubicBezTo>
                  <a:pt x="2829298" y="1219200"/>
                  <a:pt x="2832405" y="1230729"/>
                  <a:pt x="2836824" y="1241777"/>
                </a:cubicBezTo>
                <a:cubicBezTo>
                  <a:pt x="2863826" y="1309282"/>
                  <a:pt x="2865797" y="1311014"/>
                  <a:pt x="2893268" y="1365955"/>
                </a:cubicBezTo>
                <a:lnTo>
                  <a:pt x="2904557" y="1444977"/>
                </a:lnTo>
                <a:lnTo>
                  <a:pt x="2915846" y="1444977"/>
                </a:lnTo>
                <a:lnTo>
                  <a:pt x="1922424" y="1907822"/>
                </a:lnTo>
                <a:cubicBezTo>
                  <a:pt x="1904937" y="1915719"/>
                  <a:pt x="1865979" y="1919111"/>
                  <a:pt x="1865979" y="1919111"/>
                </a:cubicBezTo>
                <a:cubicBezTo>
                  <a:pt x="0" y="1452615"/>
                  <a:pt x="14602" y="2092385"/>
                  <a:pt x="14602" y="1411111"/>
                </a:cubicBezTo>
                <a:lnTo>
                  <a:pt x="14602" y="146755"/>
                </a:lnTo>
              </a:path>
            </a:pathLst>
          </a:custGeom>
          <a:solidFill>
            <a:srgbClr val="000000"/>
          </a:solidFill>
          <a:ln w="0" algn="ctr">
            <a:noFill/>
            <a:round/>
            <a:headEnd/>
            <a:tailEnd/>
          </a:ln>
        </p:spPr>
        <p:txBody>
          <a:bodyPr/>
          <a:lstStyle/>
          <a:p>
            <a:pPr marL="342900" indent="-342900">
              <a:defRPr/>
            </a:pPr>
            <a:endParaRPr lang="en-US">
              <a:effectLst>
                <a:outerShdw blurRad="38100" dist="38100" dir="2700000" algn="tl">
                  <a:srgbClr val="000000">
                    <a:alpha val="43137"/>
                  </a:srgbClr>
                </a:outerShdw>
              </a:effectLst>
            </a:endParaRPr>
          </a:p>
        </p:txBody>
      </p:sp>
      <p:sp>
        <p:nvSpPr>
          <p:cNvPr id="37898" name="Freeform 11"/>
          <p:cNvSpPr>
            <a:spLocks noChangeArrowheads="1"/>
          </p:cNvSpPr>
          <p:nvPr/>
        </p:nvSpPr>
        <p:spPr bwMode="auto">
          <a:xfrm>
            <a:off x="2438401" y="2209800"/>
            <a:ext cx="2359025" cy="846138"/>
          </a:xfrm>
          <a:custGeom>
            <a:avLst/>
            <a:gdLst>
              <a:gd name="T0" fmla="*/ 2358321 w 2359377"/>
              <a:gd name="T1" fmla="*/ 371835 h 846667"/>
              <a:gd name="T2" fmla="*/ 1297644 w 2359377"/>
              <a:gd name="T3" fmla="*/ 845081 h 846667"/>
              <a:gd name="T4" fmla="*/ 22568 w 2359377"/>
              <a:gd name="T5" fmla="*/ 833813 h 846667"/>
              <a:gd name="T6" fmla="*/ 0 w 2359377"/>
              <a:gd name="T7" fmla="*/ 0 h 846667"/>
              <a:gd name="T8" fmla="*/ 1850550 w 2359377"/>
              <a:gd name="T9" fmla="*/ 0 h 846667"/>
              <a:gd name="T10" fmla="*/ 2347039 w 2359377"/>
              <a:gd name="T11" fmla="*/ 281694 h 846667"/>
              <a:gd name="T12" fmla="*/ 0 60000 65536"/>
              <a:gd name="T13" fmla="*/ 0 60000 65536"/>
              <a:gd name="T14" fmla="*/ 0 60000 65536"/>
              <a:gd name="T15" fmla="*/ 0 60000 65536"/>
              <a:gd name="T16" fmla="*/ 0 60000 65536"/>
              <a:gd name="T17" fmla="*/ 0 60000 65536"/>
              <a:gd name="T18" fmla="*/ 0 w 2359377"/>
              <a:gd name="T19" fmla="*/ 0 h 846667"/>
              <a:gd name="T20" fmla="*/ 2359377 w 2359377"/>
              <a:gd name="T21" fmla="*/ 846667 h 846667"/>
            </a:gdLst>
            <a:ahLst/>
            <a:cxnLst>
              <a:cxn ang="T12">
                <a:pos x="T0" y="T1"/>
              </a:cxn>
              <a:cxn ang="T13">
                <a:pos x="T2" y="T3"/>
              </a:cxn>
              <a:cxn ang="T14">
                <a:pos x="T4" y="T5"/>
              </a:cxn>
              <a:cxn ang="T15">
                <a:pos x="T6" y="T7"/>
              </a:cxn>
              <a:cxn ang="T16">
                <a:pos x="T8" y="T9"/>
              </a:cxn>
              <a:cxn ang="T17">
                <a:pos x="T10" y="T11"/>
              </a:cxn>
            </a:cxnLst>
            <a:rect l="T18" t="T19" r="T20" b="T21"/>
            <a:pathLst>
              <a:path w="2359377" h="846667">
                <a:moveTo>
                  <a:pt x="2359377" y="372533"/>
                </a:moveTo>
                <a:cubicBezTo>
                  <a:pt x="2005506" y="530236"/>
                  <a:pt x="1644742" y="673407"/>
                  <a:pt x="1298222" y="846667"/>
                </a:cubicBezTo>
                <a:lnTo>
                  <a:pt x="22577" y="835378"/>
                </a:lnTo>
                <a:lnTo>
                  <a:pt x="0" y="0"/>
                </a:lnTo>
                <a:lnTo>
                  <a:pt x="1851377" y="0"/>
                </a:lnTo>
                <a:lnTo>
                  <a:pt x="2348089" y="282222"/>
                </a:lnTo>
              </a:path>
            </a:pathLst>
          </a:custGeom>
          <a:solidFill>
            <a:srgbClr val="000000"/>
          </a:solidFill>
          <a:ln w="25400" algn="ctr">
            <a:noFill/>
            <a:round/>
            <a:headEnd/>
            <a:tailEnd/>
          </a:ln>
        </p:spPr>
        <p:txBody>
          <a:bodyPr/>
          <a:lstStyle/>
          <a:p>
            <a:pPr marL="342900" indent="-342900">
              <a:defRPr/>
            </a:pPr>
            <a:endParaRPr lang="en-US">
              <a:effectLst>
                <a:outerShdw blurRad="38100" dist="38100" dir="2700000" algn="tl">
                  <a:srgbClr val="000000">
                    <a:alpha val="43137"/>
                  </a:srgbClr>
                </a:outerShdw>
              </a:effectLst>
            </a:endParaRPr>
          </a:p>
        </p:txBody>
      </p:sp>
      <p:sp>
        <p:nvSpPr>
          <p:cNvPr id="9" name="TextBox 8"/>
          <p:cNvSpPr txBox="1">
            <a:spLocks noChangeArrowheads="1"/>
          </p:cNvSpPr>
          <p:nvPr/>
        </p:nvSpPr>
        <p:spPr bwMode="auto">
          <a:xfrm>
            <a:off x="2209800" y="1676401"/>
            <a:ext cx="2133600" cy="1323975"/>
          </a:xfrm>
          <a:prstGeom prst="rect">
            <a:avLst/>
          </a:prstGeom>
          <a:solidFill>
            <a:srgbClr val="000000"/>
          </a:solidFill>
          <a:ln w="9525">
            <a:noFill/>
            <a:miter lim="800000"/>
            <a:headEnd/>
            <a:tailEnd/>
          </a:ln>
        </p:spPr>
        <p:txBody>
          <a:bodyPr>
            <a:spAutoFit/>
          </a:bodyPr>
          <a:lstStyle/>
          <a:p>
            <a:pPr>
              <a:buFont typeface="Monotype Sorts" pitchFamily="2" charset="2"/>
              <a:buNone/>
              <a:defRPr/>
            </a:pPr>
            <a:r>
              <a:rPr lang="en-US" sz="1400" b="0" dirty="0">
                <a:solidFill>
                  <a:srgbClr val="FFFFFF"/>
                </a:solidFill>
                <a:effectLst>
                  <a:outerShdw blurRad="38100" dist="38100" dir="2700000" algn="tl">
                    <a:srgbClr val="000000">
                      <a:alpha val="43137"/>
                    </a:srgbClr>
                  </a:outerShdw>
                </a:effectLst>
              </a:rPr>
              <a:t>Graviton with </a:t>
            </a:r>
            <a:br>
              <a:rPr lang="en-US" sz="1400" b="0" dirty="0">
                <a:solidFill>
                  <a:srgbClr val="FFFFFF"/>
                </a:solidFill>
                <a:effectLst>
                  <a:outerShdw blurRad="38100" dist="38100" dir="2700000" algn="tl">
                    <a:srgbClr val="000000">
                      <a:alpha val="43137"/>
                    </a:srgbClr>
                  </a:outerShdw>
                </a:effectLst>
              </a:rPr>
            </a:br>
            <a:r>
              <a:rPr lang="en-US" sz="1400" b="0" dirty="0">
                <a:solidFill>
                  <a:srgbClr val="FFFFFF"/>
                </a:solidFill>
                <a:effectLst>
                  <a:outerShdw blurRad="38100" dist="38100" dir="2700000" algn="tl">
                    <a:srgbClr val="000000">
                      <a:alpha val="43137"/>
                    </a:srgbClr>
                  </a:outerShdw>
                </a:effectLst>
              </a:rPr>
              <a:t>5-momentum  </a:t>
            </a:r>
            <a:r>
              <a:rPr lang="en-US" sz="1400" b="0" i="1" dirty="0">
                <a:solidFill>
                  <a:srgbClr val="FFFFFF"/>
                </a:solidFill>
                <a:effectLst>
                  <a:outerShdw blurRad="38100" dist="38100" dir="2700000" algn="tl">
                    <a:srgbClr val="000000">
                      <a:alpha val="43137"/>
                    </a:srgbClr>
                  </a:outerShdw>
                </a:effectLst>
              </a:rPr>
              <a:t>k</a:t>
            </a:r>
            <a:r>
              <a:rPr lang="en-US" sz="1400" b="0" dirty="0">
                <a:solidFill>
                  <a:srgbClr val="FFFFFF"/>
                </a:solidFill>
                <a:effectLst>
                  <a:outerShdw blurRad="38100" dist="38100" dir="2700000" algn="tl">
                    <a:srgbClr val="000000">
                      <a:alpha val="43137"/>
                    </a:srgbClr>
                  </a:outerShdw>
                </a:effectLst>
              </a:rPr>
              <a:t>  in bulk satisfies </a:t>
            </a:r>
            <a:r>
              <a:rPr lang="en-US" sz="1400" b="0" i="1" dirty="0" err="1">
                <a:solidFill>
                  <a:srgbClr val="FFFFFF"/>
                </a:solidFill>
                <a:effectLst>
                  <a:outerShdw blurRad="38100" dist="38100" dir="2700000" algn="tl">
                    <a:srgbClr val="000000">
                      <a:alpha val="43137"/>
                    </a:srgbClr>
                  </a:outerShdw>
                </a:effectLst>
              </a:rPr>
              <a:t>k</a:t>
            </a:r>
            <a:r>
              <a:rPr lang="en-US" sz="1000" b="0" i="1" dirty="0" err="1">
                <a:solidFill>
                  <a:srgbClr val="FFFFFF"/>
                </a:solidFill>
                <a:effectLst>
                  <a:outerShdw blurRad="38100" dist="38100" dir="2700000" algn="tl">
                    <a:srgbClr val="000000">
                      <a:alpha val="43137"/>
                    </a:srgbClr>
                  </a:outerShdw>
                </a:effectLst>
                <a:sym typeface="Symbol" pitchFamily="18" charset="2"/>
              </a:rPr>
              <a:t></a:t>
            </a:r>
            <a:r>
              <a:rPr lang="en-US" sz="1400" b="0" i="1" dirty="0" err="1">
                <a:solidFill>
                  <a:srgbClr val="FFFFFF"/>
                </a:solidFill>
                <a:effectLst>
                  <a:outerShdw blurRad="38100" dist="38100" dir="2700000" algn="tl">
                    <a:srgbClr val="000000">
                      <a:alpha val="43137"/>
                    </a:srgbClr>
                  </a:outerShdw>
                </a:effectLst>
              </a:rPr>
              <a:t>k</a:t>
            </a:r>
            <a:r>
              <a:rPr lang="en-US" sz="1400" b="0" dirty="0">
                <a:solidFill>
                  <a:srgbClr val="FFFFFF"/>
                </a:solidFill>
                <a:effectLst>
                  <a:outerShdw blurRad="38100" dist="38100" dir="2700000" algn="tl">
                    <a:srgbClr val="000000">
                      <a:alpha val="43137"/>
                    </a:srgbClr>
                  </a:outerShdw>
                </a:effectLst>
              </a:rPr>
              <a:t> = 0 </a:t>
            </a:r>
            <a:r>
              <a:rPr lang="en-US" sz="1400" b="0" dirty="0">
                <a:solidFill>
                  <a:srgbClr val="FFFFFF"/>
                </a:solidFill>
                <a:effectLst>
                  <a:outerShdw blurRad="38100" dist="38100" dir="2700000" algn="tl">
                    <a:srgbClr val="000000">
                      <a:alpha val="43137"/>
                    </a:srgbClr>
                  </a:outerShdw>
                </a:effectLst>
                <a:sym typeface="Symbol" pitchFamily="18" charset="2"/>
              </a:rPr>
              <a:t> described by </a:t>
            </a:r>
            <a:r>
              <a:rPr lang="en-US" b="0" i="1" dirty="0">
                <a:solidFill>
                  <a:srgbClr val="FFFF00"/>
                </a:solidFill>
                <a:effectLst>
                  <a:outerShdw blurRad="38100" dist="38100" dir="2700000" algn="tl">
                    <a:srgbClr val="000000">
                      <a:alpha val="43137"/>
                    </a:srgbClr>
                  </a:outerShdw>
                </a:effectLst>
                <a:sym typeface="Symbol" pitchFamily="18" charset="2"/>
              </a:rPr>
              <a:t>4</a:t>
            </a:r>
            <a:r>
              <a:rPr lang="en-US" sz="1400" b="0" dirty="0">
                <a:solidFill>
                  <a:srgbClr val="FFFF00"/>
                </a:solidFill>
                <a:effectLst>
                  <a:outerShdw blurRad="38100" dist="38100" dir="2700000" algn="tl">
                    <a:srgbClr val="000000">
                      <a:alpha val="43137"/>
                    </a:srgbClr>
                  </a:outerShdw>
                </a:effectLst>
                <a:sym typeface="Symbol" pitchFamily="18" charset="2"/>
              </a:rPr>
              <a:t> </a:t>
            </a:r>
            <a:r>
              <a:rPr lang="en-US" sz="1400" b="0" dirty="0">
                <a:solidFill>
                  <a:srgbClr val="FFFFFF"/>
                </a:solidFill>
                <a:effectLst>
                  <a:outerShdw blurRad="38100" dist="38100" dir="2700000" algn="tl">
                    <a:srgbClr val="000000">
                      <a:alpha val="43137"/>
                    </a:srgbClr>
                  </a:outerShdw>
                </a:effectLst>
                <a:sym typeface="Symbol" pitchFamily="18" charset="2"/>
              </a:rPr>
              <a:t>numbers</a:t>
            </a:r>
            <a:endParaRPr lang="en-US" sz="1400" b="0" dirty="0">
              <a:solidFill>
                <a:srgbClr val="FFFFFF"/>
              </a:solidFill>
              <a:effectLst>
                <a:outerShdw blurRad="38100" dist="38100" dir="2700000" algn="tl">
                  <a:srgbClr val="000000">
                    <a:alpha val="43137"/>
                  </a:srgbClr>
                </a:outerShdw>
              </a:effectLst>
            </a:endParaRPr>
          </a:p>
        </p:txBody>
      </p:sp>
      <p:sp>
        <p:nvSpPr>
          <p:cNvPr id="13" name="TextBox 12"/>
          <p:cNvSpPr txBox="1">
            <a:spLocks noChangeArrowheads="1"/>
          </p:cNvSpPr>
          <p:nvPr/>
        </p:nvSpPr>
        <p:spPr bwMode="auto">
          <a:xfrm>
            <a:off x="2133600" y="4343401"/>
            <a:ext cx="2286000" cy="1262063"/>
          </a:xfrm>
          <a:prstGeom prst="rect">
            <a:avLst/>
          </a:prstGeom>
          <a:noFill/>
          <a:ln w="9525">
            <a:noFill/>
            <a:miter lim="800000"/>
            <a:headEnd/>
            <a:tailEnd/>
          </a:ln>
        </p:spPr>
        <p:txBody>
          <a:bodyPr>
            <a:spAutoFit/>
          </a:bodyPr>
          <a:lstStyle/>
          <a:p>
            <a:pPr>
              <a:buFont typeface="Monotype Sorts" pitchFamily="2" charset="2"/>
              <a:buNone/>
              <a:defRPr/>
            </a:pPr>
            <a:r>
              <a:rPr lang="en-US" sz="1400" b="0" dirty="0">
                <a:solidFill>
                  <a:srgbClr val="FFFFFF"/>
                </a:solidFill>
                <a:effectLst>
                  <a:outerShdw blurRad="38100" dist="38100" dir="2700000" algn="tl">
                    <a:srgbClr val="000000">
                      <a:alpha val="43137"/>
                    </a:srgbClr>
                  </a:outerShdw>
                </a:effectLst>
                <a:sym typeface="Symbol" pitchFamily="18" charset="2"/>
              </a:rPr>
              <a:t>Those </a:t>
            </a:r>
            <a:r>
              <a:rPr lang="en-US" b="0" i="1" dirty="0">
                <a:solidFill>
                  <a:srgbClr val="FFFF00"/>
                </a:solidFill>
                <a:effectLst>
                  <a:outerShdw blurRad="38100" dist="38100" dir="2700000" algn="tl">
                    <a:srgbClr val="000000">
                      <a:alpha val="43137"/>
                    </a:srgbClr>
                  </a:outerShdw>
                </a:effectLst>
                <a:sym typeface="Symbol" pitchFamily="18" charset="2"/>
              </a:rPr>
              <a:t>4</a:t>
            </a:r>
            <a:r>
              <a:rPr lang="en-US" b="0" dirty="0">
                <a:solidFill>
                  <a:srgbClr val="FFFFFF"/>
                </a:solidFill>
                <a:effectLst>
                  <a:outerShdw blurRad="38100" dist="38100" dir="2700000" algn="tl">
                    <a:srgbClr val="000000">
                      <a:alpha val="43137"/>
                    </a:srgbClr>
                  </a:outerShdw>
                </a:effectLst>
                <a:sym typeface="Symbol" pitchFamily="18" charset="2"/>
              </a:rPr>
              <a:t> </a:t>
            </a:r>
            <a:r>
              <a:rPr lang="en-US" sz="1400" b="0" dirty="0">
                <a:solidFill>
                  <a:srgbClr val="FFFFFF"/>
                </a:solidFill>
                <a:effectLst>
                  <a:outerShdw blurRad="38100" dist="38100" dir="2700000" algn="tl">
                    <a:srgbClr val="000000">
                      <a:alpha val="43137"/>
                    </a:srgbClr>
                  </a:outerShdw>
                </a:effectLst>
                <a:sym typeface="Symbol" pitchFamily="18" charset="2"/>
              </a:rPr>
              <a:t> numbers describe virtual gauge quanta on </a:t>
            </a:r>
            <a:r>
              <a:rPr lang="en-US" b="0" i="1" dirty="0">
                <a:solidFill>
                  <a:srgbClr val="FFFF00"/>
                </a:solidFill>
                <a:effectLst>
                  <a:outerShdw blurRad="38100" dist="38100" dir="2700000" algn="tl">
                    <a:srgbClr val="000000">
                      <a:alpha val="43137"/>
                    </a:srgbClr>
                  </a:outerShdw>
                </a:effectLst>
                <a:sym typeface="Symbol" pitchFamily="18" charset="2"/>
              </a:rPr>
              <a:t>4-d</a:t>
            </a:r>
            <a:r>
              <a:rPr lang="en-US" sz="1400" b="0" i="1" dirty="0">
                <a:solidFill>
                  <a:srgbClr val="FFFFFF"/>
                </a:solidFill>
                <a:effectLst>
                  <a:outerShdw blurRad="38100" dist="38100" dir="2700000" algn="tl">
                    <a:srgbClr val="000000">
                      <a:alpha val="43137"/>
                    </a:srgbClr>
                  </a:outerShdw>
                </a:effectLst>
                <a:sym typeface="Symbol" pitchFamily="18" charset="2"/>
              </a:rPr>
              <a:t> </a:t>
            </a:r>
            <a:r>
              <a:rPr lang="en-US" sz="1400" b="0" dirty="0">
                <a:solidFill>
                  <a:srgbClr val="FFFFFF"/>
                </a:solidFill>
                <a:effectLst>
                  <a:outerShdw blurRad="38100" dist="38100" dir="2700000" algn="tl">
                    <a:srgbClr val="000000">
                      <a:alpha val="43137"/>
                    </a:srgbClr>
                  </a:outerShdw>
                </a:effectLst>
                <a:sym typeface="Symbol" pitchFamily="18" charset="2"/>
              </a:rPr>
              <a:t> boundary</a:t>
            </a:r>
            <a:endParaRPr lang="en-US" sz="1400" b="0" dirty="0">
              <a:solidFill>
                <a:srgbClr val="FFFFFF"/>
              </a:solidFill>
              <a:effectLst>
                <a:outerShdw blurRad="38100" dist="38100" dir="2700000" algn="tl">
                  <a:srgbClr val="000000">
                    <a:alpha val="43137"/>
                  </a:srgbClr>
                </a:outerShdw>
              </a:effectLst>
            </a:endParaRPr>
          </a:p>
        </p:txBody>
      </p:sp>
      <p:cxnSp>
        <p:nvCxnSpPr>
          <p:cNvPr id="15" name="Straight Connector 14"/>
          <p:cNvCxnSpPr>
            <a:cxnSpLocks noChangeShapeType="1"/>
          </p:cNvCxnSpPr>
          <p:nvPr/>
        </p:nvCxnSpPr>
        <p:spPr bwMode="auto">
          <a:xfrm flipV="1">
            <a:off x="3962400" y="4191000"/>
            <a:ext cx="457200" cy="304800"/>
          </a:xfrm>
          <a:prstGeom prst="line">
            <a:avLst/>
          </a:prstGeom>
          <a:noFill/>
          <a:ln w="31750" algn="ctr">
            <a:solidFill>
              <a:srgbClr val="FFFFFF"/>
            </a:solidFill>
            <a:round/>
            <a:headEnd/>
            <a:tailEnd/>
          </a:ln>
        </p:spPr>
      </p:cxnSp>
      <p:sp>
        <p:nvSpPr>
          <p:cNvPr id="14" name="TextBox 13"/>
          <p:cNvSpPr txBox="1">
            <a:spLocks noChangeArrowheads="1"/>
          </p:cNvSpPr>
          <p:nvPr/>
        </p:nvSpPr>
        <p:spPr bwMode="auto">
          <a:xfrm>
            <a:off x="2057400" y="6459579"/>
            <a:ext cx="6019800" cy="400050"/>
          </a:xfrm>
          <a:prstGeom prst="rect">
            <a:avLst/>
          </a:prstGeom>
          <a:noFill/>
          <a:ln w="9525">
            <a:noFill/>
            <a:miter lim="800000"/>
            <a:headEnd/>
            <a:tailEnd/>
          </a:ln>
        </p:spPr>
        <p:txBody>
          <a:bodyPr>
            <a:spAutoFit/>
          </a:bodyPr>
          <a:lstStyle/>
          <a:p>
            <a:pPr>
              <a:buFont typeface="Monotype Sorts" pitchFamily="2" charset="2"/>
              <a:buNone/>
            </a:pPr>
            <a:r>
              <a:rPr lang="en-US" sz="2000" b="0" dirty="0">
                <a:solidFill>
                  <a:srgbClr val="FFFFFF"/>
                </a:solidFill>
                <a:latin typeface="Arial" pitchFamily="34" charset="0"/>
                <a:sym typeface="Symbol" pitchFamily="18" charset="2"/>
              </a:rPr>
              <a:t>( Adopted from </a:t>
            </a:r>
            <a:r>
              <a:rPr lang="en-US" sz="2000" b="0" dirty="0">
                <a:solidFill>
                  <a:srgbClr val="FFFFFF"/>
                </a:solidFill>
                <a:latin typeface="Arial" pitchFamily="34" charset="0"/>
                <a:sym typeface="Symbol" pitchFamily="18" charset="2"/>
                <a:hlinkClick r:id="rId4"/>
              </a:rPr>
              <a:t>S. Brodsky figure </a:t>
            </a:r>
            <a:r>
              <a:rPr lang="en-US" sz="2000" b="0" dirty="0">
                <a:solidFill>
                  <a:srgbClr val="FFFFFF"/>
                </a:solidFill>
                <a:latin typeface="Arial" pitchFamily="34" charset="0"/>
                <a:sym typeface="Symbol" pitchFamily="18" charset="2"/>
              </a:rPr>
              <a:t>)</a:t>
            </a:r>
            <a:endParaRPr lang="en-US" sz="2000" b="0" dirty="0">
              <a:solidFill>
                <a:srgbClr val="FFFFFF"/>
              </a:solidFill>
              <a:latin typeface="Arial" pitchFamily="34" charset="0"/>
            </a:endParaRPr>
          </a:p>
        </p:txBody>
      </p:sp>
      <p:graphicFrame>
        <p:nvGraphicFramePr>
          <p:cNvPr id="16" name="Content Placeholder 15"/>
          <p:cNvGraphicFramePr>
            <a:graphicFrameLocks noGrp="1" noChangeAspect="1"/>
          </p:cNvGraphicFramePr>
          <p:nvPr>
            <p:ph idx="1"/>
            <p:extLst>
              <p:ext uri="{D42A27DB-BD31-4B8C-83A1-F6EECF244321}">
                <p14:modId xmlns:p14="http://schemas.microsoft.com/office/powerpoint/2010/main" val="2182781410"/>
              </p:ext>
            </p:extLst>
          </p:nvPr>
        </p:nvGraphicFramePr>
        <p:xfrm>
          <a:off x="8264758" y="-70154"/>
          <a:ext cx="1971702" cy="955043"/>
        </p:xfrm>
        <a:graphic>
          <a:graphicData uri="http://schemas.openxmlformats.org/presentationml/2006/ole">
            <mc:AlternateContent xmlns:mc="http://schemas.openxmlformats.org/markup-compatibility/2006">
              <mc:Choice xmlns:v="urn:schemas-microsoft-com:vml" Requires="v">
                <p:oleObj name="Equation" r:id="rId6" imgW="812520" imgH="393480" progId="Equation.3">
                  <p:embed/>
                </p:oleObj>
              </mc:Choice>
              <mc:Fallback>
                <p:oleObj name="Equation" r:id="rId6" imgW="812520" imgH="393480" progId="Equation.3">
                  <p:embed/>
                  <p:pic>
                    <p:nvPicPr>
                      <p:cNvPr id="0" name="Content Placeholder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64758" y="-70154"/>
                        <a:ext cx="1971702" cy="95504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a:extLst>
              <a:ext uri="{FF2B5EF4-FFF2-40B4-BE49-F238E27FC236}">
                <a16:creationId xmlns:a16="http://schemas.microsoft.com/office/drawing/2014/main" id="{57FC98C4-6F70-255B-7103-440F7589C2F7}"/>
              </a:ext>
            </a:extLst>
          </p:cNvPr>
          <p:cNvSpPr>
            <a:spLocks noGrp="1"/>
          </p:cNvSpPr>
          <p:nvPr>
            <p:ph type="sldNum" sz="quarter" idx="12"/>
          </p:nvPr>
        </p:nvSpPr>
        <p:spPr/>
        <p:txBody>
          <a:bodyPr/>
          <a:lstStyle/>
          <a:p>
            <a:fld id="{8BD6E449-3554-473B-BE25-5F5374CC872B}" type="slidenum">
              <a:rPr lang="en-US" smtClean="0"/>
              <a:pPr/>
              <a:t>76</a:t>
            </a:fld>
            <a:endParaRPr lang="en-US"/>
          </a:p>
        </p:txBody>
      </p:sp>
    </p:spTree>
    <p:custDataLst>
      <p:tags r:id="rId1"/>
    </p:custData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8" name="Content Placeholder 7"/>
          <p:cNvSpPr>
            <a:spLocks noGrp="1"/>
          </p:cNvSpPr>
          <p:nvPr>
            <p:ph idx="1"/>
          </p:nvPr>
        </p:nvSpPr>
        <p:spPr/>
        <p:txBody>
          <a:bodyPr/>
          <a:lstStyle/>
          <a:p>
            <a:r>
              <a:rPr lang="en-US" dirty="0"/>
              <a:t>18-Feb-00</a:t>
            </a:r>
          </a:p>
          <a:p>
            <a:r>
              <a:rPr lang="en-US" dirty="0"/>
              <a:t>QUARK MATTER POSTPONEMENT </a:t>
            </a:r>
            <a:br>
              <a:rPr lang="en-US" dirty="0"/>
            </a:br>
            <a:r>
              <a:rPr lang="en-US" dirty="0"/>
              <a:t>We would like to announce that the next Quark Matter conference has been </a:t>
            </a:r>
            <a:br>
              <a:rPr lang="en-US" dirty="0"/>
            </a:br>
            <a:r>
              <a:rPr lang="en-US" dirty="0"/>
              <a:t>postponed from its original dates of </a:t>
            </a:r>
            <a:br>
              <a:rPr lang="en-US" dirty="0"/>
            </a:br>
            <a:r>
              <a:rPr lang="en-US" dirty="0"/>
              <a:t>July 17-22, 2000 to January 15-20, 2001 due to the interference of the original date with the extension of the first RHIC running period. </a:t>
            </a:r>
          </a:p>
        </p:txBody>
      </p:sp>
      <p:sp>
        <p:nvSpPr>
          <p:cNvPr id="2" name="Slide Number Placeholder 1">
            <a:extLst>
              <a:ext uri="{FF2B5EF4-FFF2-40B4-BE49-F238E27FC236}">
                <a16:creationId xmlns:a16="http://schemas.microsoft.com/office/drawing/2014/main" id="{1D07721E-2214-7C37-596D-2AECEB4BC66E}"/>
              </a:ext>
            </a:extLst>
          </p:cNvPr>
          <p:cNvSpPr>
            <a:spLocks noGrp="1"/>
          </p:cNvSpPr>
          <p:nvPr>
            <p:ph type="sldNum" sz="quarter" idx="12"/>
          </p:nvPr>
        </p:nvSpPr>
        <p:spPr/>
        <p:txBody>
          <a:bodyPr/>
          <a:lstStyle/>
          <a:p>
            <a:fld id="{8BD6E449-3554-473B-BE25-5F5374CC872B}" type="slidenum">
              <a:rPr lang="en-US" smtClean="0"/>
              <a:pPr/>
              <a:t>77</a:t>
            </a:fld>
            <a:endParaRPr lang="en-US"/>
          </a:p>
        </p:txBody>
      </p:sp>
    </p:spTree>
  </p:cSld>
  <p:clrMapOvr>
    <a:masterClrMapping/>
  </p:clrMapOvr>
  <p:transition spd="slow">
    <p:fad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235522" name="Picture 2" descr="https://www.racf.bnl.gov/Facility/qm2001/photos/monday_pm/quark104.jpg"/>
          <p:cNvPicPr>
            <a:picLocks noChangeAspect="1" noChangeArrowheads="1"/>
          </p:cNvPicPr>
          <p:nvPr/>
        </p:nvPicPr>
        <p:blipFill>
          <a:blip r:embed="rId2" cstate="print"/>
          <a:srcRect/>
          <a:stretch>
            <a:fillRect/>
          </a:stretch>
        </p:blipFill>
        <p:spPr bwMode="auto">
          <a:xfrm>
            <a:off x="1524000" y="961593"/>
            <a:ext cx="9144000" cy="5998464"/>
          </a:xfrm>
          <a:prstGeom prst="rect">
            <a:avLst/>
          </a:prstGeom>
          <a:noFill/>
        </p:spPr>
      </p:pic>
      <p:sp>
        <p:nvSpPr>
          <p:cNvPr id="7" name="Slide Number Placeholder 6">
            <a:extLst>
              <a:ext uri="{FF2B5EF4-FFF2-40B4-BE49-F238E27FC236}">
                <a16:creationId xmlns:a16="http://schemas.microsoft.com/office/drawing/2014/main" id="{8BD6DF4E-A01A-D9E6-96B9-97F5D0E62AD7}"/>
              </a:ext>
            </a:extLst>
          </p:cNvPr>
          <p:cNvSpPr>
            <a:spLocks noGrp="1"/>
          </p:cNvSpPr>
          <p:nvPr>
            <p:ph type="sldNum" sz="quarter" idx="12"/>
          </p:nvPr>
        </p:nvSpPr>
        <p:spPr/>
        <p:txBody>
          <a:bodyPr/>
          <a:lstStyle/>
          <a:p>
            <a:fld id="{D9D99B19-88A3-4C89-A48B-2F1255D274E3}" type="slidenum">
              <a:rPr lang="en-US" smtClean="0"/>
              <a:pPr/>
              <a:t>78</a:t>
            </a:fld>
            <a:endParaRPr lang="en-US"/>
          </a:p>
        </p:txBody>
      </p:sp>
    </p:spTree>
  </p:cSld>
  <p:clrMapOvr>
    <a:masterClrMapping/>
  </p:clrMapOvr>
  <p:transition spd="slow">
    <p:fad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7" name="Picture 3" descr="phystoday03oct"/>
          <p:cNvPicPr>
            <a:picLocks noChangeAspect="1" noChangeArrowheads="1"/>
          </p:cNvPicPr>
          <p:nvPr/>
        </p:nvPicPr>
        <p:blipFill>
          <a:blip r:embed="rId2" cstate="print"/>
          <a:srcRect/>
          <a:stretch>
            <a:fillRect/>
          </a:stretch>
        </p:blipFill>
        <p:spPr bwMode="auto">
          <a:xfrm>
            <a:off x="1739901" y="1069975"/>
            <a:ext cx="4213225" cy="4795838"/>
          </a:xfrm>
          <a:prstGeom prst="rect">
            <a:avLst/>
          </a:prstGeom>
          <a:noFill/>
          <a:ln w="9525">
            <a:noFill/>
            <a:miter lim="800000"/>
            <a:headEnd/>
            <a:tailEnd/>
          </a:ln>
          <a:effectLst/>
        </p:spPr>
      </p:pic>
      <p:pic>
        <p:nvPicPr>
          <p:cNvPr id="8" name="Picture 4" descr="PHENIXcn1-108-00"/>
          <p:cNvPicPr>
            <a:picLocks noChangeAspect="1" noChangeArrowheads="1"/>
          </p:cNvPicPr>
          <p:nvPr/>
        </p:nvPicPr>
        <p:blipFill>
          <a:blip r:embed="rId3" cstate="print"/>
          <a:srcRect/>
          <a:stretch>
            <a:fillRect/>
          </a:stretch>
        </p:blipFill>
        <p:spPr bwMode="auto">
          <a:xfrm>
            <a:off x="6035675" y="1079500"/>
            <a:ext cx="4478338" cy="4478338"/>
          </a:xfrm>
          <a:prstGeom prst="rect">
            <a:avLst/>
          </a:prstGeom>
          <a:noFill/>
        </p:spPr>
      </p:pic>
      <p:sp>
        <p:nvSpPr>
          <p:cNvPr id="9" name="Slide Number Placeholder 8">
            <a:extLst>
              <a:ext uri="{FF2B5EF4-FFF2-40B4-BE49-F238E27FC236}">
                <a16:creationId xmlns:a16="http://schemas.microsoft.com/office/drawing/2014/main" id="{6C4E791E-B364-AEC2-950D-D5F5E7954F3F}"/>
              </a:ext>
            </a:extLst>
          </p:cNvPr>
          <p:cNvSpPr>
            <a:spLocks noGrp="1"/>
          </p:cNvSpPr>
          <p:nvPr>
            <p:ph type="sldNum" sz="quarter" idx="12"/>
          </p:nvPr>
        </p:nvSpPr>
        <p:spPr/>
        <p:txBody>
          <a:bodyPr/>
          <a:lstStyle/>
          <a:p>
            <a:fld id="{D9D99B19-88A3-4C89-A48B-2F1255D274E3}" type="slidenum">
              <a:rPr lang="en-US" smtClean="0"/>
              <a:pPr/>
              <a:t>79</a:t>
            </a:fld>
            <a:endParaRPr lang="en-US"/>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1991 Labor Day Massacre</a:t>
            </a:r>
          </a:p>
        </p:txBody>
      </p:sp>
      <p:sp>
        <p:nvSpPr>
          <p:cNvPr id="3" name="Content Placeholder 2"/>
          <p:cNvSpPr>
            <a:spLocks noGrp="1"/>
          </p:cNvSpPr>
          <p:nvPr>
            <p:ph sz="half" idx="1"/>
          </p:nvPr>
        </p:nvSpPr>
        <p:spPr/>
        <p:txBody>
          <a:bodyPr/>
          <a:lstStyle/>
          <a:p>
            <a:endParaRPr lang="en-US"/>
          </a:p>
        </p:txBody>
      </p:sp>
      <p:pic>
        <p:nvPicPr>
          <p:cNvPr id="278530" name="Picture 2"/>
          <p:cNvPicPr>
            <a:picLocks noChangeAspect="1" noChangeArrowheads="1"/>
          </p:cNvPicPr>
          <p:nvPr/>
        </p:nvPicPr>
        <p:blipFill>
          <a:blip r:embed="rId3" cstate="print"/>
          <a:srcRect/>
          <a:stretch>
            <a:fillRect/>
          </a:stretch>
        </p:blipFill>
        <p:spPr bwMode="auto">
          <a:xfrm>
            <a:off x="1524000" y="909604"/>
            <a:ext cx="4645026" cy="5970611"/>
          </a:xfrm>
          <a:prstGeom prst="rect">
            <a:avLst/>
          </a:prstGeom>
          <a:noFill/>
          <a:ln w="9525">
            <a:noFill/>
            <a:miter lim="800000"/>
            <a:headEnd/>
            <a:tailEnd/>
          </a:ln>
        </p:spPr>
      </p:pic>
      <p:sp>
        <p:nvSpPr>
          <p:cNvPr id="8" name="TextBox 7"/>
          <p:cNvSpPr txBox="1"/>
          <p:nvPr/>
        </p:nvSpPr>
        <p:spPr>
          <a:xfrm>
            <a:off x="4598968" y="909603"/>
            <a:ext cx="6069033" cy="707886"/>
          </a:xfrm>
          <a:prstGeom prst="rect">
            <a:avLst/>
          </a:prstGeom>
          <a:blipFill>
            <a:blip r:embed="rId4" cstate="print"/>
            <a:tile tx="0" ty="0" sx="100000" sy="100000" flip="none" algn="tl"/>
          </a:blipFill>
          <a:ln cap="rnd">
            <a:solidFill>
              <a:schemeClr val="tx1"/>
            </a:solidFill>
            <a:bevel/>
          </a:ln>
          <a:scene3d>
            <a:camera prst="orthographicFront"/>
            <a:lightRig rig="threePt" dir="t"/>
          </a:scene3d>
          <a:sp3d>
            <a:bevelT w="165100" prst="coolSlant"/>
          </a:sp3d>
        </p:spPr>
        <p:txBody>
          <a:bodyPr wrap="square" rtlCol="0">
            <a:spAutoFit/>
          </a:bodyPr>
          <a:lstStyle/>
          <a:p>
            <a:pPr algn="l">
              <a:buNone/>
            </a:pPr>
            <a:r>
              <a:rPr kumimoji="1" lang="en-US" sz="2000" b="0" dirty="0">
                <a:solidFill>
                  <a:schemeClr val="tx1"/>
                </a:solidFill>
                <a:latin typeface="Tahoma" pitchFamily="34" charset="0"/>
              </a:rPr>
              <a:t>“reject all three Letters of Intent because of what were felt to be major deficiencies in each of them.”</a:t>
            </a:r>
          </a:p>
        </p:txBody>
      </p:sp>
      <p:cxnSp>
        <p:nvCxnSpPr>
          <p:cNvPr id="10" name="Straight Arrow Connector 9"/>
          <p:cNvCxnSpPr>
            <a:endCxn id="8" idx="1"/>
          </p:cNvCxnSpPr>
          <p:nvPr/>
        </p:nvCxnSpPr>
        <p:spPr bwMode="auto">
          <a:xfrm flipV="1">
            <a:off x="2335161" y="1263547"/>
            <a:ext cx="2263806" cy="2019403"/>
          </a:xfrm>
          <a:prstGeom prst="straightConnector1">
            <a:avLst/>
          </a:prstGeom>
          <a:noFill/>
          <a:ln w="50800" cap="flat" cmpd="sng" algn="ctr">
            <a:solidFill>
              <a:schemeClr val="tx1"/>
            </a:solidFill>
            <a:prstDash val="solid"/>
            <a:round/>
            <a:headEnd type="none" w="med" len="med"/>
            <a:tailEnd type="arrow"/>
          </a:ln>
          <a:effectLst/>
        </p:spPr>
      </p:cxnSp>
      <p:sp>
        <p:nvSpPr>
          <p:cNvPr id="11" name="TextBox 10"/>
          <p:cNvSpPr txBox="1"/>
          <p:nvPr/>
        </p:nvSpPr>
        <p:spPr>
          <a:xfrm>
            <a:off x="4598968" y="1895455"/>
            <a:ext cx="6069033" cy="1015663"/>
          </a:xfrm>
          <a:prstGeom prst="rect">
            <a:avLst/>
          </a:prstGeom>
          <a:blipFill>
            <a:blip r:embed="rId4" cstate="print"/>
            <a:tile tx="0" ty="0" sx="100000" sy="100000" flip="none" algn="tl"/>
          </a:blipFill>
          <a:ln cap="rnd">
            <a:solidFill>
              <a:schemeClr val="tx1"/>
            </a:solidFill>
            <a:bevel/>
          </a:ln>
          <a:scene3d>
            <a:camera prst="orthographicFront"/>
            <a:lightRig rig="threePt" dir="t"/>
          </a:scene3d>
          <a:sp3d>
            <a:bevelT w="165100" prst="coolSlant"/>
          </a:sp3d>
        </p:spPr>
        <p:txBody>
          <a:bodyPr wrap="square" rtlCol="0">
            <a:spAutoFit/>
          </a:bodyPr>
          <a:lstStyle/>
          <a:p>
            <a:pPr algn="l">
              <a:buNone/>
            </a:pPr>
            <a:r>
              <a:rPr kumimoji="1" lang="en-US" sz="2000" b="0" dirty="0">
                <a:solidFill>
                  <a:schemeClr val="tx1"/>
                </a:solidFill>
                <a:latin typeface="Tahoma" pitchFamily="34" charset="0"/>
              </a:rPr>
              <a:t>“The Committee decided to place the emphasis on a detector designed to measure electrons and photons emerging from the QGP.”</a:t>
            </a:r>
          </a:p>
        </p:txBody>
      </p:sp>
      <p:cxnSp>
        <p:nvCxnSpPr>
          <p:cNvPr id="12" name="Straight Arrow Connector 11"/>
          <p:cNvCxnSpPr>
            <a:endCxn id="11" idx="1"/>
          </p:cNvCxnSpPr>
          <p:nvPr/>
        </p:nvCxnSpPr>
        <p:spPr bwMode="auto">
          <a:xfrm flipV="1">
            <a:off x="2371675" y="2403287"/>
            <a:ext cx="2227293" cy="1208279"/>
          </a:xfrm>
          <a:prstGeom prst="straightConnector1">
            <a:avLst/>
          </a:prstGeom>
          <a:noFill/>
          <a:ln w="50800" cap="flat" cmpd="sng" algn="ctr">
            <a:solidFill>
              <a:schemeClr val="tx1"/>
            </a:solidFill>
            <a:prstDash val="solid"/>
            <a:round/>
            <a:headEnd type="none" w="med" len="med"/>
            <a:tailEnd type="arrow"/>
          </a:ln>
          <a:effectLst/>
        </p:spPr>
      </p:cxnSp>
      <p:sp>
        <p:nvSpPr>
          <p:cNvPr id="14" name="TextBox 13"/>
          <p:cNvSpPr txBox="1"/>
          <p:nvPr/>
        </p:nvSpPr>
        <p:spPr>
          <a:xfrm>
            <a:off x="4598968" y="3282948"/>
            <a:ext cx="6069033" cy="707886"/>
          </a:xfrm>
          <a:prstGeom prst="rect">
            <a:avLst/>
          </a:prstGeom>
          <a:blipFill>
            <a:blip r:embed="rId4" cstate="print"/>
            <a:tile tx="0" ty="0" sx="100000" sy="100000" flip="none" algn="tl"/>
          </a:blipFill>
          <a:ln cap="rnd">
            <a:solidFill>
              <a:schemeClr val="tx1"/>
            </a:solidFill>
            <a:bevel/>
          </a:ln>
          <a:scene3d>
            <a:camera prst="orthographicFront"/>
            <a:lightRig rig="threePt" dir="t"/>
          </a:scene3d>
          <a:sp3d>
            <a:bevelT w="165100" prst="coolSlant"/>
          </a:sp3d>
        </p:spPr>
        <p:txBody>
          <a:bodyPr wrap="square" rtlCol="0">
            <a:spAutoFit/>
          </a:bodyPr>
          <a:lstStyle/>
          <a:p>
            <a:pPr algn="l">
              <a:buNone/>
            </a:pPr>
            <a:r>
              <a:rPr kumimoji="1" lang="en-US" sz="2000" b="0" dirty="0">
                <a:solidFill>
                  <a:schemeClr val="tx1"/>
                </a:solidFill>
                <a:latin typeface="Tahoma" pitchFamily="34" charset="0"/>
              </a:rPr>
              <a:t>“The Laboratory has appointed Sam Aronson as Spokesman and Project Director.”</a:t>
            </a:r>
          </a:p>
        </p:txBody>
      </p:sp>
      <p:cxnSp>
        <p:nvCxnSpPr>
          <p:cNvPr id="15" name="Straight Arrow Connector 14"/>
          <p:cNvCxnSpPr>
            <a:endCxn id="14" idx="1"/>
          </p:cNvCxnSpPr>
          <p:nvPr/>
        </p:nvCxnSpPr>
        <p:spPr bwMode="auto">
          <a:xfrm flipV="1">
            <a:off x="2371675" y="3636892"/>
            <a:ext cx="2227293" cy="303291"/>
          </a:xfrm>
          <a:prstGeom prst="straightConnector1">
            <a:avLst/>
          </a:prstGeom>
          <a:noFill/>
          <a:ln w="50800" cap="flat" cmpd="sng" algn="ctr">
            <a:solidFill>
              <a:schemeClr val="tx1"/>
            </a:solidFill>
            <a:prstDash val="solid"/>
            <a:round/>
            <a:headEnd type="none" w="med" len="med"/>
            <a:tailEnd type="arrow"/>
          </a:ln>
          <a:effectLst/>
        </p:spPr>
      </p:cxnSp>
      <p:sp>
        <p:nvSpPr>
          <p:cNvPr id="20" name="TextBox 19"/>
          <p:cNvSpPr txBox="1"/>
          <p:nvPr/>
        </p:nvSpPr>
        <p:spPr>
          <a:xfrm>
            <a:off x="4598968" y="4232287"/>
            <a:ext cx="6069033" cy="1323439"/>
          </a:xfrm>
          <a:prstGeom prst="rect">
            <a:avLst/>
          </a:prstGeom>
          <a:blipFill>
            <a:blip r:embed="rId4" cstate="print"/>
            <a:tile tx="0" ty="0" sx="100000" sy="100000" flip="none" algn="tl"/>
          </a:blipFill>
          <a:ln cap="rnd">
            <a:solidFill>
              <a:schemeClr val="tx1"/>
            </a:solidFill>
            <a:bevel/>
          </a:ln>
          <a:scene3d>
            <a:camera prst="orthographicFront"/>
            <a:lightRig rig="threePt" dir="t"/>
          </a:scene3d>
          <a:sp3d>
            <a:bevelT w="165100" prst="coolSlant"/>
          </a:sp3d>
        </p:spPr>
        <p:txBody>
          <a:bodyPr wrap="square" rtlCol="0">
            <a:spAutoFit/>
          </a:bodyPr>
          <a:lstStyle/>
          <a:p>
            <a:pPr algn="l">
              <a:buNone/>
            </a:pPr>
            <a:r>
              <a:rPr kumimoji="1" lang="en-US" sz="2000" b="0" dirty="0">
                <a:solidFill>
                  <a:schemeClr val="tx1"/>
                </a:solidFill>
                <a:latin typeface="Tahoma" pitchFamily="34" charset="0"/>
              </a:rPr>
              <a:t>“Those of you who are primarily interested in hadron physics will be welcomed by the STAR Collaboration which has been empowered to build a large TPC detector.”</a:t>
            </a:r>
          </a:p>
        </p:txBody>
      </p:sp>
      <p:cxnSp>
        <p:nvCxnSpPr>
          <p:cNvPr id="21" name="Straight Arrow Connector 20"/>
          <p:cNvCxnSpPr>
            <a:endCxn id="20" idx="1"/>
          </p:cNvCxnSpPr>
          <p:nvPr/>
        </p:nvCxnSpPr>
        <p:spPr bwMode="auto">
          <a:xfrm>
            <a:off x="2371675" y="3940182"/>
            <a:ext cx="2227293" cy="953824"/>
          </a:xfrm>
          <a:prstGeom prst="straightConnector1">
            <a:avLst/>
          </a:prstGeom>
          <a:noFill/>
          <a:ln w="50800" cap="flat" cmpd="sng" algn="ctr">
            <a:solidFill>
              <a:schemeClr val="tx1"/>
            </a:solidFill>
            <a:prstDash val="solid"/>
            <a:round/>
            <a:headEnd type="none" w="med" len="med"/>
            <a:tailEnd type="arrow"/>
          </a:ln>
          <a:effectLst/>
        </p:spPr>
      </p:cxnSp>
      <p:sp>
        <p:nvSpPr>
          <p:cNvPr id="23" name="TextBox 22"/>
          <p:cNvSpPr txBox="1"/>
          <p:nvPr/>
        </p:nvSpPr>
        <p:spPr>
          <a:xfrm>
            <a:off x="4598968" y="5697253"/>
            <a:ext cx="6069033" cy="1015663"/>
          </a:xfrm>
          <a:prstGeom prst="rect">
            <a:avLst/>
          </a:prstGeom>
          <a:blipFill>
            <a:blip r:embed="rId4" cstate="print"/>
            <a:tile tx="0" ty="0" sx="100000" sy="100000" flip="none" algn="tl"/>
          </a:blipFill>
          <a:ln cap="rnd">
            <a:solidFill>
              <a:schemeClr val="tx1"/>
            </a:solidFill>
            <a:bevel/>
          </a:ln>
          <a:scene3d>
            <a:camera prst="orthographicFront"/>
            <a:lightRig rig="threePt" dir="t"/>
          </a:scene3d>
          <a:sp3d>
            <a:bevelT w="165100" prst="coolSlant"/>
          </a:sp3d>
        </p:spPr>
        <p:txBody>
          <a:bodyPr wrap="square" rtlCol="0">
            <a:spAutoFit/>
          </a:bodyPr>
          <a:lstStyle/>
          <a:p>
            <a:pPr algn="l">
              <a:buNone/>
            </a:pPr>
            <a:r>
              <a:rPr kumimoji="1" lang="en-US" sz="2000" b="0" dirty="0">
                <a:solidFill>
                  <a:schemeClr val="tx1"/>
                </a:solidFill>
                <a:latin typeface="Tahoma" pitchFamily="34" charset="0"/>
              </a:rPr>
              <a:t>“The Laboratory is prepared to contributed at </a:t>
            </a:r>
            <a:r>
              <a:rPr kumimoji="1" lang="en-US" sz="2000" b="0" u="heavy" dirty="0">
                <a:solidFill>
                  <a:schemeClr val="tx1"/>
                </a:solidFill>
                <a:latin typeface="Tahoma" pitchFamily="34" charset="0"/>
              </a:rPr>
              <a:t>most</a:t>
            </a:r>
            <a:r>
              <a:rPr kumimoji="1" lang="en-US" sz="2000" b="0" dirty="0">
                <a:solidFill>
                  <a:schemeClr val="tx1"/>
                </a:solidFill>
                <a:latin typeface="Tahoma" pitchFamily="34" charset="0"/>
              </a:rPr>
              <a:t> $30 million to the design and construction of this detector. </a:t>
            </a:r>
          </a:p>
        </p:txBody>
      </p:sp>
      <p:cxnSp>
        <p:nvCxnSpPr>
          <p:cNvPr id="24" name="Straight Arrow Connector 23"/>
          <p:cNvCxnSpPr>
            <a:cxnSpLocks/>
            <a:endCxn id="23" idx="1"/>
          </p:cNvCxnSpPr>
          <p:nvPr/>
        </p:nvCxnSpPr>
        <p:spPr bwMode="auto">
          <a:xfrm>
            <a:off x="2371675" y="4437112"/>
            <a:ext cx="2227293" cy="1767973"/>
          </a:xfrm>
          <a:prstGeom prst="straightConnector1">
            <a:avLst/>
          </a:prstGeom>
          <a:noFill/>
          <a:ln w="50800" cap="flat" cmpd="sng" algn="ctr">
            <a:solidFill>
              <a:schemeClr val="tx1"/>
            </a:solidFill>
            <a:prstDash val="solid"/>
            <a:round/>
            <a:headEnd type="none" w="med" len="med"/>
            <a:tailEnd type="arrow"/>
          </a:ln>
          <a:effectLst/>
        </p:spPr>
      </p:cxnSp>
      <p:sp>
        <p:nvSpPr>
          <p:cNvPr id="4" name="Slide Number Placeholder 3">
            <a:extLst>
              <a:ext uri="{FF2B5EF4-FFF2-40B4-BE49-F238E27FC236}">
                <a16:creationId xmlns:a16="http://schemas.microsoft.com/office/drawing/2014/main" id="{F1BF992C-4107-4D01-BBE7-E0B92166C815}"/>
              </a:ext>
            </a:extLst>
          </p:cNvPr>
          <p:cNvSpPr>
            <a:spLocks noGrp="1"/>
          </p:cNvSpPr>
          <p:nvPr>
            <p:ph type="sldNum" sz="quarter" idx="12"/>
          </p:nvPr>
        </p:nvSpPr>
        <p:spPr/>
        <p:txBody>
          <a:bodyPr/>
          <a:lstStyle/>
          <a:p>
            <a:fld id="{D9D99B19-88A3-4C89-A48B-2F1255D274E3}" type="slidenum">
              <a:rPr lang="en-US" smtClean="0"/>
              <a:pPr/>
              <a:t>8</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20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1000"/>
                                        <p:tgtEl>
                                          <p:spTgt spid="12"/>
                                        </p:tgtEl>
                                      </p:cBhvr>
                                    </p:animEffect>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up)">
                                      <p:cBhvr>
                                        <p:cTn id="20" dur="20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1000"/>
                                        <p:tgtEl>
                                          <p:spTgt spid="15"/>
                                        </p:tgtEl>
                                      </p:cBhvr>
                                    </p:animEffect>
                                  </p:childTnLst>
                                </p:cTn>
                              </p:par>
                            </p:childTnLst>
                          </p:cTn>
                        </p:par>
                        <p:par>
                          <p:cTn id="26" fill="hold">
                            <p:stCondLst>
                              <p:cond delay="1000"/>
                            </p:stCondLst>
                            <p:childTnLst>
                              <p:par>
                                <p:cTn id="27" presetID="22" presetClass="entr" presetSubtype="1"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up)">
                                      <p:cBhvr>
                                        <p:cTn id="29" dur="20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1000"/>
                                        <p:tgtEl>
                                          <p:spTgt spid="21"/>
                                        </p:tgtEl>
                                      </p:cBhvr>
                                    </p:animEffect>
                                  </p:childTnLst>
                                </p:cTn>
                              </p:par>
                            </p:childTnLst>
                          </p:cTn>
                        </p:par>
                        <p:par>
                          <p:cTn id="35" fill="hold">
                            <p:stCondLst>
                              <p:cond delay="1000"/>
                            </p:stCondLst>
                            <p:childTnLst>
                              <p:par>
                                <p:cTn id="36" presetID="22" presetClass="entr" presetSubtype="1"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up)">
                                      <p:cBhvr>
                                        <p:cTn id="38" dur="2000"/>
                                        <p:tgtEl>
                                          <p:spTgt spid="20"/>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1000"/>
                                        <p:tgtEl>
                                          <p:spTgt spid="24"/>
                                        </p:tgtEl>
                                      </p:cBhvr>
                                    </p:animEffect>
                                  </p:childTnLst>
                                </p:cTn>
                              </p:par>
                            </p:childTnLst>
                          </p:cTn>
                        </p:par>
                        <p:par>
                          <p:cTn id="44" fill="hold">
                            <p:stCondLst>
                              <p:cond delay="1000"/>
                            </p:stCondLst>
                            <p:childTnLst>
                              <p:par>
                                <p:cTn id="45" presetID="22" presetClass="entr" presetSubtype="1"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up)">
                                      <p:cBhvr>
                                        <p:cTn id="47"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4" grpId="0" animBg="1"/>
      <p:bldP spid="20" grpId="0" animBg="1"/>
      <p:bldP spid="23"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idx="1"/>
          </p:nvPr>
        </p:nvSpPr>
        <p:spPr>
          <a:xfrm>
            <a:off x="1933518" y="1019142"/>
            <a:ext cx="8700095" cy="5549976"/>
          </a:xfrm>
        </p:spPr>
        <p:txBody>
          <a:bodyPr/>
          <a:lstStyle/>
          <a:p>
            <a:r>
              <a:rPr lang="en-US" dirty="0"/>
              <a:t>26-Jul-02: BNL Institutional Plan site visit: Undersecretary, Director of Office of Science unconvinced RHIC had done anything interesting</a:t>
            </a:r>
          </a:p>
          <a:p>
            <a:r>
              <a:rPr lang="en-US" dirty="0"/>
              <a:t>RHIC Program Review by the Nuclear Physics Division of the U.S. Department of Energy </a:t>
            </a:r>
          </a:p>
          <a:p>
            <a:r>
              <a:rPr lang="en-US" dirty="0"/>
              <a:t>Brookhaven National Laboratory, </a:t>
            </a:r>
            <a:br>
              <a:rPr lang="en-US" dirty="0"/>
            </a:br>
            <a:r>
              <a:rPr lang="en-US" dirty="0"/>
              <a:t>July 31 – August 2, 2002</a:t>
            </a:r>
          </a:p>
          <a:p>
            <a:r>
              <a:rPr lang="en-US" i="1" dirty="0"/>
              <a:t>Will you guarantee RHIC-I will discover QGP </a:t>
            </a:r>
            <a:r>
              <a:rPr lang="en-US" dirty="0"/>
              <a:t>?</a:t>
            </a:r>
          </a:p>
          <a:p>
            <a:endParaRPr lang="en-US" dirty="0"/>
          </a:p>
        </p:txBody>
      </p:sp>
      <p:sp>
        <p:nvSpPr>
          <p:cNvPr id="2" name="Slide Number Placeholder 1">
            <a:extLst>
              <a:ext uri="{FF2B5EF4-FFF2-40B4-BE49-F238E27FC236}">
                <a16:creationId xmlns:a16="http://schemas.microsoft.com/office/drawing/2014/main" id="{DFD7C2FE-F10F-B476-A2C2-AB204C9FAC97}"/>
              </a:ext>
            </a:extLst>
          </p:cNvPr>
          <p:cNvSpPr>
            <a:spLocks noGrp="1"/>
          </p:cNvSpPr>
          <p:nvPr>
            <p:ph type="sldNum" sz="quarter" idx="12"/>
          </p:nvPr>
        </p:nvSpPr>
        <p:spPr/>
        <p:txBody>
          <a:bodyPr/>
          <a:lstStyle/>
          <a:p>
            <a:fld id="{8BD6E449-3554-473B-BE25-5F5374CC872B}" type="slidenum">
              <a:rPr lang="en-US" smtClean="0"/>
              <a:pPr/>
              <a:t>80</a:t>
            </a:fld>
            <a:endParaRPr lang="en-US"/>
          </a:p>
        </p:txBody>
      </p:sp>
    </p:spTree>
  </p:cSld>
  <p:clrMapOvr>
    <a:masterClrMapping/>
  </p:clrMapOvr>
  <p:transition spd="slow">
    <p:fad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8" name="Content Placeholder 7"/>
          <p:cNvSpPr>
            <a:spLocks noGrp="1"/>
          </p:cNvSpPr>
          <p:nvPr>
            <p:ph idx="1"/>
          </p:nvPr>
        </p:nvSpPr>
        <p:spPr/>
        <p:txBody>
          <a:bodyPr/>
          <a:lstStyle/>
          <a:p>
            <a:r>
              <a:rPr lang="en-US" sz="2400" dirty="0"/>
              <a:t>18-Oct-99: (Public) “</a:t>
            </a:r>
            <a:r>
              <a:rPr lang="en-US" sz="2400" b="1" dirty="0"/>
              <a:t>The recently announced delay of the RHIC schedule provides us with an opportunity to make ready a significant fraction of the Baseline detector for the very start of RHIC operations. This is a wonderful chance for us to begin RHIC physics with both the East and West arms, with the obvious tremendous gain in our early physics potential. Obviously, it behooves us to do all that is possible to ensure the success of this new plan… By staying on track to complete the East Arm assembly by early December, we can be in position to do physics with both central arms as soon as there are collisions in RHIC. With your continued efforts, this can and will be accomplished.</a:t>
            </a:r>
            <a:r>
              <a:rPr lang="en-US" sz="2400" dirty="0"/>
              <a:t>”</a:t>
            </a:r>
          </a:p>
          <a:p>
            <a:r>
              <a:rPr lang="en-US" sz="2400" dirty="0"/>
              <a:t>(Private) “should be a call to arms to come and help in this last ditch effort to even the playing field with the other experiments!”</a:t>
            </a:r>
          </a:p>
        </p:txBody>
      </p:sp>
      <p:sp>
        <p:nvSpPr>
          <p:cNvPr id="2" name="Slide Number Placeholder 1">
            <a:extLst>
              <a:ext uri="{FF2B5EF4-FFF2-40B4-BE49-F238E27FC236}">
                <a16:creationId xmlns:a16="http://schemas.microsoft.com/office/drawing/2014/main" id="{D8F115F0-CEA2-BBED-74D5-BC614C27223B}"/>
              </a:ext>
            </a:extLst>
          </p:cNvPr>
          <p:cNvSpPr>
            <a:spLocks noGrp="1"/>
          </p:cNvSpPr>
          <p:nvPr>
            <p:ph type="sldNum" sz="quarter" idx="12"/>
          </p:nvPr>
        </p:nvSpPr>
        <p:spPr/>
        <p:txBody>
          <a:bodyPr/>
          <a:lstStyle/>
          <a:p>
            <a:fld id="{8BD6E449-3554-473B-BE25-5F5374CC872B}" type="slidenum">
              <a:rPr lang="en-US" smtClean="0"/>
              <a:pPr/>
              <a:t>81</a:t>
            </a:fld>
            <a:endParaRPr lang="en-US"/>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6000" dirty="0"/>
              <a:t>A Long Interregnum…</a:t>
            </a:r>
          </a:p>
        </p:txBody>
      </p:sp>
      <p:sp>
        <p:nvSpPr>
          <p:cNvPr id="8" name="Content Placeholder 7"/>
          <p:cNvSpPr>
            <a:spLocks noGrp="1"/>
          </p:cNvSpPr>
          <p:nvPr>
            <p:ph idx="1"/>
          </p:nvPr>
        </p:nvSpPr>
        <p:spPr>
          <a:xfrm>
            <a:off x="0" y="1019142"/>
            <a:ext cx="11645976" cy="5549976"/>
          </a:xfrm>
        </p:spPr>
        <p:txBody>
          <a:bodyPr/>
          <a:lstStyle/>
          <a:p>
            <a:r>
              <a:rPr lang="en-US" dirty="0"/>
              <a:t>Dominated by the struggles you can easily imagine that follow from forced marriage of three major experiments…</a:t>
            </a:r>
          </a:p>
          <a:p>
            <a:endParaRPr lang="en-US" dirty="0"/>
          </a:p>
          <a:p>
            <a:r>
              <a:rPr lang="en-US" dirty="0"/>
              <a:t>Most significant event: Profoundly wise decision by Sam Aronson to separate Project Director and </a:t>
            </a:r>
            <a:br>
              <a:rPr lang="en-US" dirty="0"/>
            </a:br>
            <a:r>
              <a:rPr lang="en-US" dirty="0"/>
              <a:t>Spokesperson </a:t>
            </a:r>
            <a:r>
              <a:rPr lang="en-US" dirty="0">
                <a:sym typeface="Wingdings" pitchFamily="2" charset="2"/>
              </a:rPr>
              <a:t> </a:t>
            </a:r>
            <a:r>
              <a:rPr lang="en-US" i="1" dirty="0">
                <a:solidFill>
                  <a:srgbClr val="FF0000"/>
                </a:solidFill>
                <a:sym typeface="Wingdings" pitchFamily="2" charset="2"/>
              </a:rPr>
              <a:t>Shoji </a:t>
            </a:r>
            <a:r>
              <a:rPr lang="en-US" i="1" dirty="0" err="1">
                <a:solidFill>
                  <a:srgbClr val="FF0000"/>
                </a:solidFill>
                <a:sym typeface="Wingdings" pitchFamily="2" charset="2"/>
              </a:rPr>
              <a:t>Nagamiya</a:t>
            </a:r>
            <a:r>
              <a:rPr lang="en-US" i="1" dirty="0">
                <a:solidFill>
                  <a:srgbClr val="FF0000"/>
                </a:solidFill>
                <a:sym typeface="Wingdings" pitchFamily="2" charset="2"/>
              </a:rPr>
              <a:t> </a:t>
            </a:r>
            <a:endParaRPr lang="en-US" i="1" dirty="0">
              <a:solidFill>
                <a:srgbClr val="FF0000"/>
              </a:solidFill>
            </a:endParaRPr>
          </a:p>
        </p:txBody>
      </p:sp>
      <p:sp>
        <p:nvSpPr>
          <p:cNvPr id="2" name="Slide Number Placeholder 1">
            <a:extLst>
              <a:ext uri="{FF2B5EF4-FFF2-40B4-BE49-F238E27FC236}">
                <a16:creationId xmlns:a16="http://schemas.microsoft.com/office/drawing/2014/main" id="{35FFDFC9-B957-96A1-D579-2171A56355EE}"/>
              </a:ext>
            </a:extLst>
          </p:cNvPr>
          <p:cNvSpPr>
            <a:spLocks noGrp="1"/>
          </p:cNvSpPr>
          <p:nvPr>
            <p:ph type="sldNum" sz="quarter" idx="12"/>
          </p:nvPr>
        </p:nvSpPr>
        <p:spPr/>
        <p:txBody>
          <a:bodyPr/>
          <a:lstStyle/>
          <a:p>
            <a:fld id="{8BD6E449-3554-473B-BE25-5F5374CC872B}" type="slidenum">
              <a:rPr lang="en-US" smtClean="0"/>
              <a:pPr/>
              <a:t>9</a:t>
            </a:fld>
            <a:endParaRPr lang="en-US"/>
          </a:p>
        </p:txBody>
      </p:sp>
      <p:pic>
        <p:nvPicPr>
          <p:cNvPr id="3" name="Picture 2" descr="Shoji_Nagamiya_cropped_1_Young_Kee_Kim_and_Shoji_Nagamiya_20090706.jpg">
            <a:extLst>
              <a:ext uri="{FF2B5EF4-FFF2-40B4-BE49-F238E27FC236}">
                <a16:creationId xmlns:a16="http://schemas.microsoft.com/office/drawing/2014/main" id="{67E13E78-9050-4608-2F09-04E9D25093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4108" y="3429000"/>
            <a:ext cx="1974460" cy="3429000"/>
          </a:xfrm>
          <a:prstGeom prst="rect">
            <a:avLst/>
          </a:prstGeom>
        </p:spPr>
      </p:pic>
      <p:sp>
        <p:nvSpPr>
          <p:cNvPr id="6" name="Rectangle 2">
            <a:extLst>
              <a:ext uri="{FF2B5EF4-FFF2-40B4-BE49-F238E27FC236}">
                <a16:creationId xmlns:a16="http://schemas.microsoft.com/office/drawing/2014/main" id="{66DE4ADC-B611-A379-440A-DCCB51BFBA5E}"/>
              </a:ext>
            </a:extLst>
          </p:cNvPr>
          <p:cNvSpPr txBox="1">
            <a:spLocks noChangeArrowheads="1"/>
          </p:cNvSpPr>
          <p:nvPr/>
        </p:nvSpPr>
        <p:spPr bwMode="auto">
          <a:xfrm>
            <a:off x="1127448" y="3032956"/>
            <a:ext cx="8010002" cy="1656184"/>
          </a:xfrm>
          <a:prstGeom prst="rect">
            <a:avLst/>
          </a:prstGeom>
          <a:noFill/>
          <a:ln w="9525">
            <a:noFill/>
            <a:miter lim="800000"/>
            <a:headEnd/>
            <a:tailEnd/>
          </a:ln>
          <a:effectLst/>
        </p:spPr>
        <p:txBody>
          <a:bodyPr vert="horz" wrap="none" lIns="92075" tIns="46038" rIns="92075" bIns="46038" numCol="1" anchor="b" anchorCtr="0" compatLnSpc="1">
            <a:prstTxWarp prst="textNoShape">
              <a:avLst/>
            </a:prstTxWarp>
          </a:bodyPr>
          <a:lstStyle>
            <a:lvl1pPr algn="ctr" rtl="0" fontAlgn="base">
              <a:spcBef>
                <a:spcPct val="0"/>
              </a:spcBef>
              <a:spcAft>
                <a:spcPct val="0"/>
              </a:spcAft>
              <a:defRPr sz="4400" b="0" baseline="0">
                <a:solidFill>
                  <a:srgbClr val="002060"/>
                </a:solidFill>
                <a:effectLst>
                  <a:outerShdw blurRad="38100" dist="38100" dir="2700000" algn="tl">
                    <a:srgbClr val="C0C0C0"/>
                  </a:outerShdw>
                </a:effectLst>
                <a:latin typeface="+mj-lt"/>
                <a:ea typeface="+mj-ea"/>
                <a:cs typeface="+mj-cs"/>
              </a:defRPr>
            </a:lvl1pPr>
            <a:lvl2pPr algn="ctr" rtl="0" fontAlgn="base">
              <a:spcBef>
                <a:spcPct val="0"/>
              </a:spcBef>
              <a:spcAft>
                <a:spcPct val="0"/>
              </a:spcAft>
              <a:defRPr sz="4400" b="1">
                <a:solidFill>
                  <a:srgbClr val="FF0000"/>
                </a:solidFill>
                <a:effectLst>
                  <a:outerShdw blurRad="38100" dist="38100" dir="2700000" algn="tl">
                    <a:srgbClr val="C0C0C0"/>
                  </a:outerShdw>
                </a:effectLst>
                <a:latin typeface="Arial" charset="0"/>
              </a:defRPr>
            </a:lvl2pPr>
            <a:lvl3pPr algn="ctr" rtl="0" fontAlgn="base">
              <a:spcBef>
                <a:spcPct val="0"/>
              </a:spcBef>
              <a:spcAft>
                <a:spcPct val="0"/>
              </a:spcAft>
              <a:defRPr sz="4400" b="1">
                <a:solidFill>
                  <a:srgbClr val="FF0000"/>
                </a:solidFill>
                <a:effectLst>
                  <a:outerShdw blurRad="38100" dist="38100" dir="2700000" algn="tl">
                    <a:srgbClr val="C0C0C0"/>
                  </a:outerShdw>
                </a:effectLst>
                <a:latin typeface="Arial" charset="0"/>
              </a:defRPr>
            </a:lvl3pPr>
            <a:lvl4pPr algn="ctr" rtl="0" fontAlgn="base">
              <a:spcBef>
                <a:spcPct val="0"/>
              </a:spcBef>
              <a:spcAft>
                <a:spcPct val="0"/>
              </a:spcAft>
              <a:defRPr sz="4400" b="1">
                <a:solidFill>
                  <a:srgbClr val="FF0000"/>
                </a:solidFill>
                <a:effectLst>
                  <a:outerShdw blurRad="38100" dist="38100" dir="2700000" algn="tl">
                    <a:srgbClr val="C0C0C0"/>
                  </a:outerShdw>
                </a:effectLst>
                <a:latin typeface="Arial" charset="0"/>
              </a:defRPr>
            </a:lvl4pPr>
            <a:lvl5pPr algn="ctr" rtl="0" fontAlgn="base">
              <a:spcBef>
                <a:spcPct val="0"/>
              </a:spcBef>
              <a:spcAft>
                <a:spcPct val="0"/>
              </a:spcAft>
              <a:defRPr sz="4400" b="1">
                <a:solidFill>
                  <a:srgbClr val="FF0000"/>
                </a:solidFill>
                <a:effectLst>
                  <a:outerShdw blurRad="38100" dist="38100" dir="2700000" algn="tl">
                    <a:srgbClr val="C0C0C0"/>
                  </a:outerShdw>
                </a:effectLst>
                <a:latin typeface="Arial" charset="0"/>
              </a:defRPr>
            </a:lvl5pPr>
            <a:lvl6pPr marL="457200" algn="ctr" rtl="0" fontAlgn="base">
              <a:spcBef>
                <a:spcPct val="0"/>
              </a:spcBef>
              <a:spcAft>
                <a:spcPct val="0"/>
              </a:spcAft>
              <a:defRPr sz="4400" b="1">
                <a:solidFill>
                  <a:srgbClr val="FF0000"/>
                </a:solidFill>
                <a:effectLst>
                  <a:outerShdw blurRad="38100" dist="38100" dir="2700000" algn="tl">
                    <a:srgbClr val="C0C0C0"/>
                  </a:outerShdw>
                </a:effectLst>
                <a:latin typeface="Arial" charset="0"/>
              </a:defRPr>
            </a:lvl6pPr>
            <a:lvl7pPr marL="914400" algn="ctr" rtl="0" fontAlgn="base">
              <a:spcBef>
                <a:spcPct val="0"/>
              </a:spcBef>
              <a:spcAft>
                <a:spcPct val="0"/>
              </a:spcAft>
              <a:defRPr sz="4400" b="1">
                <a:solidFill>
                  <a:srgbClr val="FF0000"/>
                </a:solidFill>
                <a:effectLst>
                  <a:outerShdw blurRad="38100" dist="38100" dir="2700000" algn="tl">
                    <a:srgbClr val="C0C0C0"/>
                  </a:outerShdw>
                </a:effectLst>
                <a:latin typeface="Arial" charset="0"/>
              </a:defRPr>
            </a:lvl7pPr>
            <a:lvl8pPr marL="1371600" algn="ctr" rtl="0" fontAlgn="base">
              <a:spcBef>
                <a:spcPct val="0"/>
              </a:spcBef>
              <a:spcAft>
                <a:spcPct val="0"/>
              </a:spcAft>
              <a:defRPr sz="4400" b="1">
                <a:solidFill>
                  <a:srgbClr val="FF0000"/>
                </a:solidFill>
                <a:effectLst>
                  <a:outerShdw blurRad="38100" dist="38100" dir="2700000" algn="tl">
                    <a:srgbClr val="C0C0C0"/>
                  </a:outerShdw>
                </a:effectLst>
                <a:latin typeface="Arial" charset="0"/>
              </a:defRPr>
            </a:lvl8pPr>
            <a:lvl9pPr marL="1828800" algn="ctr" rtl="0" fontAlgn="base">
              <a:spcBef>
                <a:spcPct val="0"/>
              </a:spcBef>
              <a:spcAft>
                <a:spcPct val="0"/>
              </a:spcAft>
              <a:defRPr sz="4400" b="1">
                <a:solidFill>
                  <a:srgbClr val="FF0000"/>
                </a:solidFill>
                <a:effectLst>
                  <a:outerShdw blurRad="38100" dist="38100" dir="2700000" algn="tl">
                    <a:srgbClr val="C0C0C0"/>
                  </a:outerShdw>
                </a:effectLst>
                <a:latin typeface="Arial" charset="0"/>
              </a:defRPr>
            </a:lvl9pPr>
          </a:lstStyle>
          <a:p>
            <a:pPr>
              <a:buClrTx/>
              <a:buSzTx/>
              <a:buFontTx/>
              <a:buNone/>
            </a:pPr>
            <a:r>
              <a:rPr lang="en-US" altLang="ja-JP" sz="5400" kern="0"/>
              <a:t>                                   </a:t>
            </a:r>
            <a:r>
              <a:rPr lang="ja-JP" altLang="en-US" sz="5400" kern="0"/>
              <a:t>先生</a:t>
            </a:r>
            <a:r>
              <a:rPr lang="en-US" kern="0"/>
              <a:t> </a:t>
            </a:r>
            <a:endParaRPr lang="en-US" kern="0" dirty="0"/>
          </a:p>
        </p:txBody>
      </p:sp>
      <p:sp>
        <p:nvSpPr>
          <p:cNvPr id="9" name="Rectangle 8">
            <a:extLst>
              <a:ext uri="{FF2B5EF4-FFF2-40B4-BE49-F238E27FC236}">
                <a16:creationId xmlns:a16="http://schemas.microsoft.com/office/drawing/2014/main" id="{7737D6FD-05A1-FE2A-C7D2-C98E6B45EBE1}"/>
              </a:ext>
            </a:extLst>
          </p:cNvPr>
          <p:cNvSpPr>
            <a:spLocks noChangeArrowheads="1"/>
          </p:cNvSpPr>
          <p:nvPr/>
        </p:nvSpPr>
        <p:spPr bwMode="auto">
          <a:xfrm>
            <a:off x="6290052" y="3765810"/>
            <a:ext cx="1390124" cy="923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spAutoFit/>
          </a:bodyPr>
          <a:lstStyle/>
          <a:p>
            <a:pPr algn="l" eaLnBrk="0" hangingPunct="0">
              <a:spcBef>
                <a:spcPct val="0"/>
              </a:spcBef>
              <a:buClrTx/>
              <a:buSzTx/>
              <a:buFontTx/>
              <a:buNone/>
            </a:pPr>
            <a:r>
              <a:rPr lang="ja-JP" altLang="en-US" sz="4000" b="0" dirty="0">
                <a:solidFill>
                  <a:schemeClr val="tx1"/>
                </a:solidFill>
                <a:ea typeface="MS PGothic" charset="0"/>
                <a:cs typeface="MS PGothic" charset="0"/>
              </a:rPr>
              <a:t>    </a:t>
            </a:r>
            <a:r>
              <a:rPr lang="ja-JP" altLang="en-US" sz="5400" b="0" dirty="0">
                <a:solidFill>
                  <a:schemeClr val="tx1"/>
                </a:solidFill>
                <a:latin typeface="Arial Rounded MT Bold" charset="0"/>
                <a:ea typeface="MS PGothic" charset="0"/>
                <a:cs typeface="Arial" charset="0"/>
              </a:rPr>
              <a:t>大</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up)">
                                      <p:cBhvr>
                                        <p:cTn id="1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4"/>
</p:tagLst>
</file>

<file path=ppt/theme/theme1.xml><?xml version="1.0" encoding="utf-8"?>
<a:theme xmlns:a="http://schemas.openxmlformats.org/drawingml/2006/main" name="Oct97">
  <a:themeElements>
    <a:clrScheme name="Custom 1">
      <a:dk1>
        <a:srgbClr val="000000"/>
      </a:dk1>
      <a:lt1>
        <a:srgbClr val="FFFFFF"/>
      </a:lt1>
      <a:dk2>
        <a:srgbClr val="FF9900"/>
      </a:dk2>
      <a:lt2>
        <a:srgbClr val="5F5F5F"/>
      </a:lt2>
      <a:accent1>
        <a:srgbClr val="FF9933"/>
      </a:accent1>
      <a:accent2>
        <a:srgbClr val="CC0066"/>
      </a:accent2>
      <a:accent3>
        <a:srgbClr val="FFFFFF"/>
      </a:accent3>
      <a:accent4>
        <a:srgbClr val="000000"/>
      </a:accent4>
      <a:accent5>
        <a:srgbClr val="FFCAAD"/>
      </a:accent5>
      <a:accent6>
        <a:srgbClr val="B9005C"/>
      </a:accent6>
      <a:hlink>
        <a:srgbClr val="0070C0"/>
      </a:hlink>
      <a:folHlink>
        <a:srgbClr val="FE28FF"/>
      </a:folHlink>
    </a:clrScheme>
    <a:fontScheme name="Oct97">
      <a:majorFont>
        <a:latin typeface="Arial"/>
        <a:ea typeface=""/>
        <a:cs typeface=""/>
      </a:majorFont>
      <a:minorFont>
        <a:latin typeface="Arial Rounded MT 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50800" cap="flat" cmpd="sng" algn="ctr">
          <a:solidFill>
            <a:srgbClr val="0000FF"/>
          </a:solidFill>
          <a:prstDash val="solid"/>
          <a:round/>
          <a:headEnd type="none" w="med" len="med"/>
          <a:tailEnd type="stealth" w="med" len="lg"/>
        </a:ln>
        <a:effectLst/>
      </a:spPr>
      <a:bodyPr vert="horz" wrap="square" lIns="92075" tIns="46038" rIns="92075" bIns="46038"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0000FF"/>
          </a:buClr>
          <a:buSzPct val="62000"/>
          <a:buFont typeface="Monotype Sorts" pitchFamily="2" charset="2"/>
          <a:buChar char="l"/>
          <a:tabLst/>
          <a:defRPr kumimoji="0" lang="en-US" sz="2400" b="1" i="0" u="none" strike="noStrike" cap="none" normalizeH="0" baseline="0" smtClean="0">
            <a:ln>
              <a:noFill/>
            </a:ln>
            <a:solidFill>
              <a:srgbClr val="0000FF"/>
            </a:solidFill>
            <a:effectLst/>
            <a:latin typeface="Arial Rounded MT Bold" pitchFamily="34" charset="0"/>
          </a:defRPr>
        </a:defPPr>
      </a:lstStyle>
    </a:spDef>
    <a:lnDef>
      <a:spPr bwMode="auto">
        <a:xfrm>
          <a:off x="0" y="0"/>
          <a:ext cx="1" cy="1"/>
        </a:xfrm>
        <a:custGeom>
          <a:avLst/>
          <a:gdLst/>
          <a:ahLst/>
          <a:cxnLst/>
          <a:rect l="0" t="0" r="0" b="0"/>
          <a:pathLst/>
        </a:custGeom>
        <a:noFill/>
        <a:ln w="50800" cap="flat" cmpd="sng" algn="ctr">
          <a:solidFill>
            <a:srgbClr val="0000FF"/>
          </a:solidFill>
          <a:prstDash val="solid"/>
          <a:round/>
          <a:headEnd type="none" w="med" len="med"/>
          <a:tailEnd type="stealth" w="med" len="lg"/>
        </a:ln>
        <a:effectLst/>
      </a:spPr>
      <a:bodyPr vert="horz" wrap="square" lIns="92075" tIns="46038" rIns="92075" bIns="46038"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0000FF"/>
          </a:buClr>
          <a:buSzPct val="62000"/>
          <a:buFont typeface="Monotype Sorts" pitchFamily="2" charset="2"/>
          <a:buChar char="l"/>
          <a:tabLst/>
          <a:defRPr kumimoji="0" lang="en-US" sz="2400" b="1" i="0" u="none" strike="noStrike" cap="none" normalizeH="0" baseline="0" smtClean="0">
            <a:ln>
              <a:noFill/>
            </a:ln>
            <a:solidFill>
              <a:srgbClr val="0000FF"/>
            </a:solidFill>
            <a:effectLst/>
            <a:latin typeface="Arial Rounded MT Bold" pitchFamily="34" charset="0"/>
          </a:defRPr>
        </a:defPPr>
      </a:lstStyle>
    </a:lnDef>
  </a:objectDefaults>
  <a:extraClrSchemeLst>
    <a:extraClrScheme>
      <a:clrScheme name="Oct97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clrMap bg1="dk2" tx1="lt1" bg2="dk1" tx2="lt2" accent1="accent1" accent2="accent2" accent3="accent3" accent4="accent4" accent5="accent5" accent6="accent6" hlink="hlink" folHlink="folHlink"/>
    </a:extraClrScheme>
    <a:extraClrScheme>
      <a:clrScheme name="Oct97 2">
        <a:dk1>
          <a:srgbClr val="000000"/>
        </a:dk1>
        <a:lt1>
          <a:srgbClr val="FFFFFF"/>
        </a:lt1>
        <a:dk2>
          <a:srgbClr val="FF9900"/>
        </a:dk2>
        <a:lt2>
          <a:srgbClr val="5F5F5F"/>
        </a:lt2>
        <a:accent1>
          <a:srgbClr val="FF9933"/>
        </a:accent1>
        <a:accent2>
          <a:srgbClr val="CC0066"/>
        </a:accent2>
        <a:accent3>
          <a:srgbClr val="FFFFFF"/>
        </a:accent3>
        <a:accent4>
          <a:srgbClr val="000000"/>
        </a:accent4>
        <a:accent5>
          <a:srgbClr val="FFCAAD"/>
        </a:accent5>
        <a:accent6>
          <a:srgbClr val="B9005C"/>
        </a:accent6>
        <a:hlink>
          <a:srgbClr val="CC00CC"/>
        </a:hlink>
        <a:folHlink>
          <a:srgbClr val="990099"/>
        </a:folHlink>
      </a:clrScheme>
      <a:clrMap bg1="lt1" tx1="dk1" bg2="lt2" tx2="dk2" accent1="accent1" accent2="accent2" accent3="accent3" accent4="accent4" accent5="accent5" accent6="accent6" hlink="hlink" folHlink="folHlink"/>
    </a:extraClrScheme>
    <a:extraClrScheme>
      <a:clrScheme name="Oct97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44199</TotalTime>
  <Words>3699</Words>
  <Application>Microsoft Macintosh PowerPoint</Application>
  <PresentationFormat>Widescreen</PresentationFormat>
  <Paragraphs>452</Paragraphs>
  <Slides>81</Slides>
  <Notes>21</Notes>
  <HiddenSlides>0</HiddenSlides>
  <MMClips>0</MMClips>
  <ScaleCrop>false</ScaleCrop>
  <HeadingPairs>
    <vt:vector size="8" baseType="variant">
      <vt:variant>
        <vt:lpstr>Fonts Used</vt:lpstr>
      </vt:variant>
      <vt:variant>
        <vt:i4>14</vt:i4>
      </vt:variant>
      <vt:variant>
        <vt:lpstr>Theme</vt:lpstr>
      </vt:variant>
      <vt:variant>
        <vt:i4>1</vt:i4>
      </vt:variant>
      <vt:variant>
        <vt:lpstr>Embedded OLE Servers</vt:lpstr>
      </vt:variant>
      <vt:variant>
        <vt:i4>2</vt:i4>
      </vt:variant>
      <vt:variant>
        <vt:lpstr>Slide Titles</vt:lpstr>
      </vt:variant>
      <vt:variant>
        <vt:i4>81</vt:i4>
      </vt:variant>
    </vt:vector>
  </HeadingPairs>
  <TitlesOfParts>
    <vt:vector size="98" baseType="lpstr">
      <vt:lpstr>MS PGothic</vt:lpstr>
      <vt:lpstr>Abadi MT Condensed Light</vt:lpstr>
      <vt:lpstr>Arial</vt:lpstr>
      <vt:lpstr>Arial Narrow</vt:lpstr>
      <vt:lpstr>Arial Rounded MT Bold</vt:lpstr>
      <vt:lpstr>Marlett</vt:lpstr>
      <vt:lpstr>Monotype Sorts</vt:lpstr>
      <vt:lpstr>nyt-imperial</vt:lpstr>
      <vt:lpstr>sourcesans-regular</vt:lpstr>
      <vt:lpstr>Symbol</vt:lpstr>
      <vt:lpstr>System Font Regular</vt:lpstr>
      <vt:lpstr>Tahoma</vt:lpstr>
      <vt:lpstr>Times New Roman</vt:lpstr>
      <vt:lpstr>Wingdings</vt:lpstr>
      <vt:lpstr>Oct97</vt:lpstr>
      <vt:lpstr>Image</vt:lpstr>
      <vt:lpstr>Equation</vt:lpstr>
      <vt:lpstr>PowerPoint Presentation</vt:lpstr>
      <vt:lpstr>Overview</vt:lpstr>
      <vt:lpstr>In the beginning …</vt:lpstr>
      <vt:lpstr>In the beginning …</vt:lpstr>
      <vt:lpstr>Our Collective DNA</vt:lpstr>
      <vt:lpstr>Our Collective DNA</vt:lpstr>
      <vt:lpstr>1991 Labor Day Massacre</vt:lpstr>
      <vt:lpstr>1991 Labor Day Massacre</vt:lpstr>
      <vt:lpstr>A Long Interregnum…</vt:lpstr>
      <vt:lpstr>PHENIX Is Born</vt:lpstr>
      <vt:lpstr>STAR TPC circa 1997</vt:lpstr>
      <vt:lpstr>PHENIX 25-Jun-97</vt:lpstr>
      <vt:lpstr>Question</vt:lpstr>
      <vt:lpstr>1997: Insider Knowledge Published …</vt:lpstr>
      <vt:lpstr>A Worked Example</vt:lpstr>
      <vt:lpstr>Doing Triage</vt:lpstr>
      <vt:lpstr>Doing Triage</vt:lpstr>
      <vt:lpstr>STAR Circa Nov-98</vt:lpstr>
      <vt:lpstr>PHENIX Nov-98</vt:lpstr>
      <vt:lpstr>STAR Circa Nov-98</vt:lpstr>
      <vt:lpstr>PHENIX Minimalism</vt:lpstr>
      <vt:lpstr>Stairs Are For Sissies</vt:lpstr>
      <vt:lpstr>Umm, Maybe I’m a Sissy…</vt:lpstr>
      <vt:lpstr>Imitation is the Sincerest Form of…</vt:lpstr>
      <vt:lpstr>Building Morale</vt:lpstr>
      <vt:lpstr>Most Friendly</vt:lpstr>
      <vt:lpstr>Most Thrifty</vt:lpstr>
      <vt:lpstr>Travels Farthest to Work</vt:lpstr>
      <vt:lpstr>Shows Most Transparencies in a Talk</vt:lpstr>
      <vt:lpstr>Request for Remarks from BNL Management</vt:lpstr>
      <vt:lpstr>Management Morale Building</vt:lpstr>
      <vt:lpstr>Management Morale Building</vt:lpstr>
      <vt:lpstr>1999: RHIC Turn-On</vt:lpstr>
      <vt:lpstr>1999: A Strange Morale Booster</vt:lpstr>
      <vt:lpstr> 2000 CERN Press Release</vt:lpstr>
      <vt:lpstr>First RHIC Phase Transition</vt:lpstr>
      <vt:lpstr>First RHIC Phase Transition</vt:lpstr>
      <vt:lpstr>PowerPoint Presentation</vt:lpstr>
      <vt:lpstr>PHENIX Data Debut at QM01</vt:lpstr>
      <vt:lpstr>QM01: 1st Jet Quenching Result</vt:lpstr>
      <vt:lpstr>First Jet Quenching Paper</vt:lpstr>
      <vt:lpstr>John at QM01</vt:lpstr>
      <vt:lpstr>QM01: STAR Results on Quenching</vt:lpstr>
      <vt:lpstr>QM01: First Elliptic Flow Results</vt:lpstr>
      <vt:lpstr>First Elliptic Flow Paper</vt:lpstr>
      <vt:lpstr>QM01: PHENIX Results on Flow</vt:lpstr>
      <vt:lpstr>STAR Doing PHENIX Physics</vt:lpstr>
      <vt:lpstr>PHENIX doing STAR Physics</vt:lpstr>
      <vt:lpstr>Critical in situ Control Measurement </vt:lpstr>
      <vt:lpstr>Critical in situ Control Measurement </vt:lpstr>
      <vt:lpstr>The “Crisis”</vt:lpstr>
      <vt:lpstr>From That Article</vt:lpstr>
      <vt:lpstr>Boulder Workshop Mar-05</vt:lpstr>
      <vt:lpstr>Boulder Workshop Mar-05</vt:lpstr>
      <vt:lpstr>RHIC Success !!</vt:lpstr>
      <vt:lpstr>RHIC Scientists Serve Up ‘Perfect’ Liquid </vt:lpstr>
      <vt:lpstr> 2000 CERN Press Release</vt:lpstr>
      <vt:lpstr> Current Perspective</vt:lpstr>
      <vt:lpstr>RHIC Discoveries in Perspective</vt:lpstr>
      <vt:lpstr>PowerPoint Presentation</vt:lpstr>
      <vt:lpstr>Critical in situ Control Measurements </vt:lpstr>
      <vt:lpstr>Also – an Intensified Search for Improved Theory</vt:lpstr>
      <vt:lpstr>Is The Bound Respected ?</vt:lpstr>
      <vt:lpstr>The Game Was Afoot !</vt:lpstr>
      <vt:lpstr>The Game Was Afoot !</vt:lpstr>
      <vt:lpstr>The Game Was Afoot !</vt:lpstr>
      <vt:lpstr>Reliable Parameter Estimation</vt:lpstr>
      <vt:lpstr>With Fully Marginalized Errors</vt:lpstr>
      <vt:lpstr>Is The Bound Respected ?</vt:lpstr>
      <vt:lpstr>RHIC’s Final Day – 9 am, February 6th , 2026</vt:lpstr>
      <vt:lpstr>RIP RHIC</vt:lpstr>
      <vt:lpstr>Causality in the White Paper Process</vt:lpstr>
      <vt:lpstr>Addressing the nature of QGP discovery</vt:lpstr>
      <vt:lpstr>PHENIX (well, me) Bragging at QM01</vt:lpstr>
      <vt:lpstr>QM01: A Failed Zajc Prediction</vt:lpstr>
      <vt:lpstr>(Minimal) AdS / CFT </vt:lpstr>
      <vt:lpstr>PowerPoint Presentation</vt:lpstr>
      <vt:lpstr>PowerPoint Presentation</vt:lpstr>
      <vt:lpstr>PowerPoint Presentation</vt:lpstr>
      <vt:lpstr>PowerPoint Presentation</vt:lpstr>
      <vt:lpstr>PowerPoint Presentation</vt:lpstr>
    </vt:vector>
  </TitlesOfParts>
  <Company>Columba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Puzzles, Progress and Prospects</dc:title>
  <dc:subject>Opening talk at Quark Matter 20009</dc:subject>
  <dc:creator>Bill Zajc</dc:creator>
  <cp:keywords>relativistic heavy ions, quark-gluon plasma</cp:keywords>
  <cp:lastModifiedBy> </cp:lastModifiedBy>
  <cp:revision>582</cp:revision>
  <cp:lastPrinted>1999-08-12T22:53:24Z</cp:lastPrinted>
  <dcterms:created xsi:type="dcterms:W3CDTF">1999-07-08T21:00:35Z</dcterms:created>
  <dcterms:modified xsi:type="dcterms:W3CDTF">2026-03-22T16:40:05Z</dcterms:modified>
</cp:coreProperties>
</file>