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  <p:sldMasterId id="2147483812" r:id="rId2"/>
    <p:sldMasterId id="2147483824" r:id="rId3"/>
    <p:sldMasterId id="2147483836" r:id="rId4"/>
    <p:sldMasterId id="2147483848" r:id="rId5"/>
    <p:sldMasterId id="2147483860" r:id="rId6"/>
    <p:sldMasterId id="2147483872" r:id="rId7"/>
  </p:sldMasterIdLst>
  <p:notesMasterIdLst>
    <p:notesMasterId r:id="rId38"/>
  </p:notesMasterIdLst>
  <p:handoutMasterIdLst>
    <p:handoutMasterId r:id="rId39"/>
  </p:handoutMasterIdLst>
  <p:sldIdLst>
    <p:sldId id="508" r:id="rId8"/>
    <p:sldId id="540" r:id="rId9"/>
    <p:sldId id="944" r:id="rId10"/>
    <p:sldId id="740" r:id="rId11"/>
    <p:sldId id="943" r:id="rId12"/>
    <p:sldId id="788" r:id="rId13"/>
    <p:sldId id="994" r:id="rId14"/>
    <p:sldId id="621" r:id="rId15"/>
    <p:sldId id="976" r:id="rId16"/>
    <p:sldId id="977" r:id="rId17"/>
    <p:sldId id="992" r:id="rId18"/>
    <p:sldId id="737" r:id="rId19"/>
    <p:sldId id="988" r:id="rId20"/>
    <p:sldId id="990" r:id="rId21"/>
    <p:sldId id="749" r:id="rId22"/>
    <p:sldId id="985" r:id="rId23"/>
    <p:sldId id="986" r:id="rId24"/>
    <p:sldId id="993" r:id="rId25"/>
    <p:sldId id="981" r:id="rId26"/>
    <p:sldId id="632" r:id="rId27"/>
    <p:sldId id="751" r:id="rId28"/>
    <p:sldId id="753" r:id="rId29"/>
    <p:sldId id="995" r:id="rId30"/>
    <p:sldId id="984" r:id="rId31"/>
    <p:sldId id="783" r:id="rId32"/>
    <p:sldId id="997" r:id="rId33"/>
    <p:sldId id="998" r:id="rId34"/>
    <p:sldId id="999" r:id="rId35"/>
    <p:sldId id="1000" r:id="rId36"/>
    <p:sldId id="1001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E45AB44-BCA8-3841-895D-BC739FB478CD}">
          <p14:sldIdLst>
            <p14:sldId id="508"/>
            <p14:sldId id="540"/>
            <p14:sldId id="944"/>
            <p14:sldId id="740"/>
            <p14:sldId id="943"/>
            <p14:sldId id="788"/>
            <p14:sldId id="994"/>
            <p14:sldId id="621"/>
            <p14:sldId id="976"/>
            <p14:sldId id="977"/>
            <p14:sldId id="992"/>
            <p14:sldId id="737"/>
            <p14:sldId id="988"/>
            <p14:sldId id="990"/>
            <p14:sldId id="749"/>
            <p14:sldId id="985"/>
            <p14:sldId id="986"/>
            <p14:sldId id="993"/>
            <p14:sldId id="981"/>
            <p14:sldId id="632"/>
            <p14:sldId id="751"/>
            <p14:sldId id="753"/>
            <p14:sldId id="995"/>
            <p14:sldId id="984"/>
            <p14:sldId id="783"/>
            <p14:sldId id="997"/>
            <p14:sldId id="998"/>
            <p14:sldId id="999"/>
            <p14:sldId id="1000"/>
            <p14:sldId id="10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F0BBEA"/>
    <a:srgbClr val="EEE1F0"/>
    <a:srgbClr val="E18448"/>
    <a:srgbClr val="A7A7A7"/>
    <a:srgbClr val="7777DC"/>
    <a:srgbClr val="FBFF7A"/>
    <a:srgbClr val="FFFFCC"/>
    <a:srgbClr val="FF9F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中度样式 1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4" autoAdjust="0"/>
    <p:restoredTop sz="90603" autoAdjust="0"/>
  </p:normalViewPr>
  <p:slideViewPr>
    <p:cSldViewPr snapToGrid="0">
      <p:cViewPr varScale="1">
        <p:scale>
          <a:sx n="112" d="100"/>
          <a:sy n="112" d="100"/>
        </p:scale>
        <p:origin x="920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tableStyles" Target="tableStyles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574F2-C42C-8E43-A232-3AF839D98E40}" type="datetimeFigureOut">
              <a:rPr kumimoji="1" lang="zh-CN" altLang="en-US" smtClean="0"/>
              <a:t>2026/3/26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ABB41-C049-1748-9DE7-F189AC15BE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06100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CE164-25DD-4784-9C02-1BC177E3D7EA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A83F9-5495-406F-8392-6BADD58785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8422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3729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6F084-4601-70B8-5042-9C8ECDFAF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9D2B2A3-4A7B-9962-3BDC-6F14E7810C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67C6C29-BFE2-4B45-EE31-6F32B65EFB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central collisions, non-monotonic behavior around 19.6 and 27 GeV observed with a combined significance of 4.1</a:t>
            </a:r>
            <a:r>
              <a:rPr lang="el-GR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(2.3, 3.4</a:t>
            </a:r>
            <a:r>
              <a:rPr lang="el-GR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σ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respectively)</a:t>
            </a:r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3772E765-E049-D169-DCC8-02622F9E1D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366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45801-E8F2-328C-D0CC-A8609180F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6DC6968-49D2-7315-C682-8D5210F9C8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4F5722C8-83BA-0FC6-B2C8-1BDA0E98222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Dynamic,</a:t>
                </a:r>
                <a:r>
                  <a:rPr lang="zh-CN" altLang="en-US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2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a:rPr lang="zh-CN" altLang="en-US" sz="1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←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zh-CN" alt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arXiv:2207.12532</a:t>
                </a:r>
                <a:endParaRPr lang="zh-CN" altLang="en-US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C847E37D-D907-3EEE-080A-8181A28ABA5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Dynamic,</a:t>
                </a:r>
                <a:r>
                  <a:rPr lang="zh-CN" altLang="en-US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𝜋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cs typeface="Arial" panose="020B0604020202020204" pitchFamily="34" charset="0"/>
                  </a:rPr>
                  <a:t>t</a:t>
                </a:r>
                <a:r>
                  <a:rPr lang="zh-CN" altLang="en-US" sz="1200" i="0">
                    <a:latin typeface="Cambria Math" panose="02040503050406030204" pitchFamily="18" charset="0"/>
                    <a:cs typeface="Arial" panose="020B0604020202020204" pitchFamily="34" charset="0"/>
                  </a:rPr>
                  <a:t> ↔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𝜋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𝑛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𝑛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𝑝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,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zh-CN" alt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arXiv:2207.12532</a:t>
                </a:r>
                <a:endParaRPr lang="zh-CN" altLang="en-US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6335CD87-9155-D3D0-AC0A-9EA194185F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201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45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EADCCC-8826-D6C0-6BF7-DC429DCBB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14AB174D-EC58-49F9-9C61-16615A312B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36981C06-37F4-53CF-E837-85BB3C88CCC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Large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collective flow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and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modification of yields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for charm hadrons in A+A collisions.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Understand heavy quark production, transport and hadronization in the presence of QGP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Dissociation : </a:t>
                </a:r>
                <a:r>
                  <a:rPr lang="en-US" altLang="zh-CN" sz="2200" i="0" dirty="0">
                    <a:latin typeface="Cambria Math" panose="02040503050406030204" pitchFamily="18" charset="0"/>
                    <a:cs typeface="Times New Roman"/>
                  </a:rPr>
                  <a:t>𝑄¯𝑄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potential color-screened in the medium </a:t>
                </a:r>
                <a:endParaRPr lang="en-US" altLang="zh-CN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1"/>
                <a:r>
                  <a:rPr lang="en-US" altLang="zh-CN" sz="22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evidence of QGP formation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Sequential melting : different </a:t>
                </a:r>
                <a:r>
                  <a:rPr lang="en-US" altLang="zh-CN" sz="2200" dirty="0" err="1">
                    <a:latin typeface="Times New Roman"/>
                    <a:cs typeface="Times New Roman"/>
                  </a:rPr>
                  <a:t>quarkonia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dissociate at different temperatures 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constrain medium temperature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</mc:Fallback>
      </mc:AlternateContent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4C7C3006-822C-1C05-721A-85C713CF38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594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454C0A-1CE5-68EB-F901-0E2BA7889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BC6E87C-4D35-1AEB-3D35-7D6583A6D9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E8C281DA-D5DD-FFCD-80E3-1A94DF1CD5F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Large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collective flow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and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modification of yields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for charm hadrons in A+A collisions.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Understand heavy quark production, transport and hadronization in the presence of QGP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Dissociation : </a:t>
                </a:r>
                <a:r>
                  <a:rPr lang="en-US" altLang="zh-CN" sz="2200" i="0" dirty="0">
                    <a:latin typeface="Cambria Math" panose="02040503050406030204" pitchFamily="18" charset="0"/>
                    <a:cs typeface="Times New Roman"/>
                  </a:rPr>
                  <a:t>𝑄¯𝑄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potential color-screened in the medium </a:t>
                </a:r>
                <a:endParaRPr lang="en-US" altLang="zh-CN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1"/>
                <a:r>
                  <a:rPr lang="en-US" altLang="zh-CN" sz="22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evidence of QGP formation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Sequential melting : different </a:t>
                </a:r>
                <a:r>
                  <a:rPr lang="en-US" altLang="zh-CN" sz="2200" dirty="0" err="1">
                    <a:latin typeface="Times New Roman"/>
                    <a:cs typeface="Times New Roman"/>
                  </a:rPr>
                  <a:t>quarkonia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dissociate at different temperatures 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constrain medium temperature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</mc:Fallback>
      </mc:AlternateContent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95AE3DBD-014E-E4A6-7679-23A7162C60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071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Large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collective flow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and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modification of yields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for charm hadrons in A+A collisions.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Understand heavy quark production, transport and hadronization in the presence of QGP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Dissociation : </a:t>
                </a:r>
                <a:r>
                  <a:rPr lang="en-US" altLang="zh-CN" sz="2200" i="0" dirty="0">
                    <a:latin typeface="Cambria Math" panose="02040503050406030204" pitchFamily="18" charset="0"/>
                    <a:cs typeface="Times New Roman"/>
                  </a:rPr>
                  <a:t>𝑄¯𝑄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potential color-screened in the medium </a:t>
                </a:r>
                <a:endParaRPr lang="en-US" altLang="zh-CN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1"/>
                <a:r>
                  <a:rPr lang="en-US" altLang="zh-CN" sz="22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evidence of QGP formation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Sequential melting : different </a:t>
                </a:r>
                <a:r>
                  <a:rPr lang="en-US" altLang="zh-CN" sz="2200" dirty="0" err="1">
                    <a:latin typeface="Times New Roman"/>
                    <a:cs typeface="Times New Roman"/>
                  </a:rPr>
                  <a:t>quarkonia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dissociate at different temperatures 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constrain medium temperature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</mc:Fallback>
      </mc:AlternateContent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6179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E57E4-CE5E-7CBA-33A8-441218806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28D75F35-780B-B8A6-68FE-7F4CB5BC19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0573DE1B-2C42-F04D-80EC-E6391E457C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8BD4767C-0C43-5C77-7BB9-1CCD4CFA94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057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614FF-8FD0-D1CA-71AD-65EAE36CA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C9536BC-78C0-8318-CF12-9E9F255681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C9B25458-E3C3-D4E7-BC51-EE85BFC47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1451A49D-26B6-84D7-FF90-F3D6DB7CDC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5023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10885-AE33-EBD6-1A1B-6F8945B00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7784B09-CAE1-0972-4234-D271A2BA25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A6C67E9F-0691-D76A-0FFB-C944E8FA32B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Dynamic,</a:t>
                </a:r>
                <a:r>
                  <a:rPr lang="zh-CN" altLang="en-US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2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a:rPr lang="zh-CN" altLang="en-US" sz="1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←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zh-CN" alt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arXiv:2207.12532</a:t>
                </a:r>
                <a:endParaRPr lang="zh-CN" altLang="en-US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C847E37D-D907-3EEE-080A-8181A28ABA5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Dynamic,</a:t>
                </a:r>
                <a:r>
                  <a:rPr lang="zh-CN" altLang="en-US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𝜋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cs typeface="Arial" panose="020B0604020202020204" pitchFamily="34" charset="0"/>
                  </a:rPr>
                  <a:t>t</a:t>
                </a:r>
                <a:r>
                  <a:rPr lang="zh-CN" altLang="en-US" sz="1200" i="0">
                    <a:latin typeface="Cambria Math" panose="02040503050406030204" pitchFamily="18" charset="0"/>
                    <a:cs typeface="Arial" panose="020B0604020202020204" pitchFamily="34" charset="0"/>
                  </a:rPr>
                  <a:t> ↔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𝜋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𝑛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𝑛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𝑝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,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zh-CN" alt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arXiv:2207.12532</a:t>
                </a:r>
                <a:endParaRPr lang="zh-CN" altLang="en-US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13FD6658-CC70-8CCA-6641-AA5A1F0F80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3086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149F5-0FD3-3D38-3FFE-6B0C909B8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8AD55BA-8C75-55E6-115B-3B15EEFEE0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B1716260-04EE-9C7A-C39F-332DD18989B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Large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collective flow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and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modification of yields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for charm hadrons in A+A collisions.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Understand heavy quark production, transport and hadronization in the presence of QGP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Dissociation : </a:t>
                </a:r>
                <a:r>
                  <a:rPr lang="en-US" altLang="zh-CN" sz="2200" i="0" dirty="0">
                    <a:latin typeface="Cambria Math" panose="02040503050406030204" pitchFamily="18" charset="0"/>
                    <a:cs typeface="Times New Roman"/>
                  </a:rPr>
                  <a:t>𝑄¯𝑄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potential color-screened in the medium </a:t>
                </a:r>
                <a:endParaRPr lang="en-US" altLang="zh-CN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1"/>
                <a:r>
                  <a:rPr lang="en-US" altLang="zh-CN" sz="22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evidence of QGP formation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Sequential melting : different </a:t>
                </a:r>
                <a:r>
                  <a:rPr lang="en-US" altLang="zh-CN" sz="2200" dirty="0" err="1">
                    <a:latin typeface="Times New Roman"/>
                    <a:cs typeface="Times New Roman"/>
                  </a:rPr>
                  <a:t>quarkonia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dissociate at different temperatures 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constrain medium temperature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</mc:Fallback>
      </mc:AlternateContent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E8C40116-E249-F397-D3D7-A161437854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026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>
              <a:latin typeface="Times New Roman"/>
              <a:cs typeface="Times New Roman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8431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-25000" dirty="0">
              <a:latin typeface="Times New Roman"/>
              <a:cs typeface="Times New Roman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8533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-25000" dirty="0">
              <a:latin typeface="Times New Roman"/>
              <a:cs typeface="Times New Roman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5388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4487E-253C-4F2A-AD3B-D7DF4058A67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8261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D5B9D-F220-E554-F6EB-A006754200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298CC839-5F39-6FBF-0CD8-56F21186A0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2F4C33E-1757-3C14-C48B-BF0F4AA49F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65E9281C-8385-4615-28FE-F123EFDDEC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1351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Large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collective flow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and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modification of yields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for charm hadrons in A+A collisions.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Understand heavy quark production, transport and hadronization in the presence of QGP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Dissociation : </a:t>
                </a:r>
                <a:r>
                  <a:rPr lang="en-US" altLang="zh-CN" sz="2200" i="0" dirty="0">
                    <a:latin typeface="Cambria Math" panose="02040503050406030204" pitchFamily="18" charset="0"/>
                    <a:cs typeface="Times New Roman"/>
                  </a:rPr>
                  <a:t>𝑄¯𝑄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potential color-screened in the medium </a:t>
                </a:r>
                <a:endParaRPr lang="en-US" altLang="zh-CN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1"/>
                <a:r>
                  <a:rPr lang="en-US" altLang="zh-CN" sz="22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evidence of QGP formation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Sequential melting : different </a:t>
                </a:r>
                <a:r>
                  <a:rPr lang="en-US" altLang="zh-CN" sz="2200" dirty="0" err="1">
                    <a:latin typeface="Times New Roman"/>
                    <a:cs typeface="Times New Roman"/>
                  </a:rPr>
                  <a:t>quarkonia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dissociate at different temperatures 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constrain medium temperature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</mc:Fallback>
      </mc:AlternateContent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3690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C3A10C-FE4D-5218-0138-E8452A685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942C33C-2EC0-BE60-3E41-7C6B7014FF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9CB8A3C-E910-48F1-0673-D7E5FDAA6F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>
              <a:latin typeface="Times New Roman"/>
              <a:cs typeface="Times New Roman"/>
            </a:endParaRPr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A20ECEEA-0EC5-50B7-9459-06033B49D0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4094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49703-BCF3-1389-5D95-D7A3C10A4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1A1553B-9C3E-E091-B98C-4ED59BF975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A0894F36-897D-1586-211B-A8943B0AA8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>
              <a:latin typeface="Times New Roman"/>
              <a:cs typeface="Times New Roman"/>
            </a:endParaRPr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8D261B20-7E77-74B1-ED18-6B04E26F05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5467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4C1FD-BB32-29B5-52D3-B4D36B585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27873AB-56EE-C5CF-C8A1-4C7C84B3A9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95082D0-2749-8A38-424A-8E55DD891B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>
              <a:latin typeface="Times New Roman"/>
              <a:cs typeface="Times New Roman"/>
            </a:endParaRPr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82E40B12-8B72-CC55-3750-C735532460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4926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A902C-9846-0FBA-9FAA-1447AD47B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BF76A7D-FD42-6B47-11FD-674B302362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538CE81-D892-FBB5-6EF6-417DD28421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>
              <a:latin typeface="Times New Roman"/>
              <a:cs typeface="Times New Roman"/>
            </a:endParaRPr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A8D608CA-0970-E95F-6CEC-544D3A8932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4022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BAB77-FE37-9907-F4D4-D96DDCF3E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57436B9-BFF1-EC42-952F-C74A5CF230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CCA3188-D02E-5DC7-AA74-44AF982279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central collisions, non-monotonic behavior around 19.6 and 27 GeV observed with a combined significance of 4.1</a:t>
            </a:r>
            <a:r>
              <a:rPr lang="el-GR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(2.3, 3.4</a:t>
            </a:r>
            <a:r>
              <a:rPr lang="el-GR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σ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respectively)</a:t>
            </a:r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6CD7D9D8-01FD-A816-2F91-BC7FBC76E3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340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414A1-2571-6F21-9FCA-16125AFFAB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04B60AE-8342-8E70-7259-7B3655D57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A9864AB7-2BAA-DCEB-9F77-F63476BB243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Large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collective flow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and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modification of yields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for charm hadrons in A+A collisions.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Understand heavy quark production, transport and hadronization in the presence of QGP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Dissociation : </a:t>
                </a:r>
                <a:r>
                  <a:rPr lang="en-US" altLang="zh-CN" sz="2200" i="0" dirty="0">
                    <a:latin typeface="Cambria Math" panose="02040503050406030204" pitchFamily="18" charset="0"/>
                    <a:cs typeface="Times New Roman"/>
                  </a:rPr>
                  <a:t>𝑄¯𝑄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potential color-screened in the medium </a:t>
                </a:r>
                <a:endParaRPr lang="en-US" altLang="zh-CN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1"/>
                <a:r>
                  <a:rPr lang="en-US" altLang="zh-CN" sz="22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evidence of QGP formation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Sequential melting : different </a:t>
                </a:r>
                <a:r>
                  <a:rPr lang="en-US" altLang="zh-CN" sz="2200" dirty="0" err="1">
                    <a:latin typeface="Times New Roman"/>
                    <a:cs typeface="Times New Roman"/>
                  </a:rPr>
                  <a:t>quarkonia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dissociate at different temperatures 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constrain medium temperature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</mc:Fallback>
      </mc:AlternateContent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4E082ADA-551E-2BD4-118B-BF368CBEB8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542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Large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collective flow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and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modification of yields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for charm hadrons in A+A collisions.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Understand heavy quark production, transport and hadronization in the presence of QGP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Dissociation : </a:t>
                </a:r>
                <a:r>
                  <a:rPr lang="en-US" altLang="zh-CN" sz="2200" i="0" dirty="0">
                    <a:latin typeface="Cambria Math" panose="02040503050406030204" pitchFamily="18" charset="0"/>
                    <a:cs typeface="Times New Roman"/>
                  </a:rPr>
                  <a:t>𝑄¯𝑄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potential color-screened in the medium </a:t>
                </a:r>
                <a:endParaRPr lang="en-US" altLang="zh-CN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1"/>
                <a:r>
                  <a:rPr lang="en-US" altLang="zh-CN" sz="22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evidence of QGP formation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Sequential melting : different </a:t>
                </a:r>
                <a:r>
                  <a:rPr lang="en-US" altLang="zh-CN" sz="2200" dirty="0" err="1">
                    <a:latin typeface="Times New Roman"/>
                    <a:cs typeface="Times New Roman"/>
                  </a:rPr>
                  <a:t>quarkonia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dissociate at different temperatures 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constrain medium temperature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</mc:Fallback>
      </mc:AlternateContent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078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45FA5-4F2B-61FF-B866-6AF758C8A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6A0F9EE-1B5A-3FA0-B012-95C870B258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D92A6436-66EA-220D-5CED-E69D48956B1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24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Large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collective flow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and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modification of yields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for charm hadrons in A+A collisions.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Understand heavy quark production, transport and hadronization in the presence of QGP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Dissociation : </a:t>
                </a:r>
                <a:r>
                  <a:rPr lang="en-US" altLang="zh-CN" sz="2200" i="0" dirty="0">
                    <a:latin typeface="Cambria Math" panose="02040503050406030204" pitchFamily="18" charset="0"/>
                    <a:cs typeface="Times New Roman"/>
                  </a:rPr>
                  <a:t>𝑄¯𝑄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potential color-screened in the medium </a:t>
                </a:r>
                <a:endParaRPr lang="en-US" altLang="zh-CN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1"/>
                <a:r>
                  <a:rPr lang="en-US" altLang="zh-CN" sz="22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evidence of QGP formation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Sequential melting : different </a:t>
                </a:r>
                <a:r>
                  <a:rPr lang="en-US" altLang="zh-CN" sz="2200" dirty="0" err="1">
                    <a:latin typeface="Times New Roman"/>
                    <a:cs typeface="Times New Roman"/>
                  </a:rPr>
                  <a:t>quarkonia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dissociate at different temperatures 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constrain medium temperature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</mc:Fallback>
      </mc:AlternateContent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C832AB68-6080-6670-5457-E5B54EE62F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156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24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Large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collective flow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and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modification of yields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for charm hadrons in A+A collisions.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Understand heavy quark production, transport and hadronization in the presence of QGP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Dissociation : </a:t>
                </a:r>
                <a:r>
                  <a:rPr lang="en-US" altLang="zh-CN" sz="2200" i="0" dirty="0">
                    <a:latin typeface="Cambria Math" panose="02040503050406030204" pitchFamily="18" charset="0"/>
                    <a:cs typeface="Times New Roman"/>
                  </a:rPr>
                  <a:t>𝑄¯𝑄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potential color-screened in the medium </a:t>
                </a:r>
                <a:endParaRPr lang="en-US" altLang="zh-CN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1"/>
                <a:r>
                  <a:rPr lang="en-US" altLang="zh-CN" sz="22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evidence of QGP formation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Sequential melting : different </a:t>
                </a:r>
                <a:r>
                  <a:rPr lang="en-US" altLang="zh-CN" sz="2200" dirty="0" err="1">
                    <a:latin typeface="Times New Roman"/>
                    <a:cs typeface="Times New Roman"/>
                  </a:rPr>
                  <a:t>quarkonia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dissociate at different temperatures 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constrain medium temperature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</mc:Fallback>
      </mc:AlternateContent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053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96A5D-3176-F4DF-16C3-0E4A5E359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476FB8E-9978-67F0-B8DA-D202975E32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9C2D1F26-9ADE-A22F-1E6D-DD5464AC771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Large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collective flow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and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modification of yields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for charm hadrons in A+A collisions.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Understand heavy quark production, transport and hadronization in the presence of QGP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Dissociation : </a:t>
                </a:r>
                <a:r>
                  <a:rPr lang="en-US" altLang="zh-CN" sz="2200" i="0" dirty="0">
                    <a:latin typeface="Cambria Math" panose="02040503050406030204" pitchFamily="18" charset="0"/>
                    <a:cs typeface="Times New Roman"/>
                  </a:rPr>
                  <a:t>𝑄¯𝑄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potential color-screened in the medium </a:t>
                </a:r>
                <a:endParaRPr lang="en-US" altLang="zh-CN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1"/>
                <a:r>
                  <a:rPr lang="en-US" altLang="zh-CN" sz="22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evidence of QGP formation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Sequential melting : different </a:t>
                </a:r>
                <a:r>
                  <a:rPr lang="en-US" altLang="zh-CN" sz="2200" dirty="0" err="1">
                    <a:latin typeface="Times New Roman"/>
                    <a:cs typeface="Times New Roman"/>
                  </a:rPr>
                  <a:t>quarkonia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dissociate at different temperatures 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constrain medium temperature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</mc:Fallback>
      </mc:AlternateContent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0B06D8E8-27FB-9F2B-A9FA-F3A2056241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608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Large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collective flow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and 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modification of yields</a:t>
                </a:r>
                <a:r>
                  <a:rPr lang="en-US" altLang="zh-CN" sz="1200" dirty="0">
                    <a:latin typeface="Times New Roman"/>
                    <a:cs typeface="Times New Roman"/>
                  </a:rPr>
                  <a:t> for charm hadrons in A+A collisions.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latin typeface="Times New Roman"/>
                    <a:cs typeface="Times New Roman"/>
                  </a:rPr>
                  <a:t>Understand heavy quark production, transport and hadronization in the presence of QGP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sz="1200" dirty="0"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Dissociation : </a:t>
                </a:r>
                <a:r>
                  <a:rPr lang="en-US" altLang="zh-CN" sz="2200" i="0" dirty="0">
                    <a:latin typeface="Cambria Math" panose="02040503050406030204" pitchFamily="18" charset="0"/>
                    <a:cs typeface="Times New Roman"/>
                  </a:rPr>
                  <a:t>𝑄¯𝑄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potential color-screened in the medium </a:t>
                </a:r>
                <a:endParaRPr lang="en-US" altLang="zh-CN" sz="22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1"/>
                <a:r>
                  <a:rPr lang="en-US" altLang="zh-CN" sz="2200" dirty="0">
                    <a:ea typeface="Cambria Math" panose="02040503050406030204" pitchFamily="18" charset="0"/>
                    <a:cs typeface="Times New Roman"/>
                  </a:rPr>
                  <a:t>	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evidence of QGP formation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pPr marL="800100" lvl="1" indent="-342900">
                  <a:buFontTx/>
                  <a:buChar char="-"/>
                </a:pPr>
                <a:r>
                  <a:rPr lang="en-US" altLang="zh-CN" sz="2200" dirty="0">
                    <a:latin typeface="Times New Roman"/>
                    <a:cs typeface="Times New Roman"/>
                  </a:rPr>
                  <a:t>Sequential melting : different </a:t>
                </a:r>
                <a:r>
                  <a:rPr lang="en-US" altLang="zh-CN" sz="2200" dirty="0" err="1">
                    <a:latin typeface="Times New Roman"/>
                    <a:cs typeface="Times New Roman"/>
                  </a:rPr>
                  <a:t>quarkonia</a:t>
                </a:r>
                <a:r>
                  <a:rPr lang="en-US" altLang="zh-CN" sz="2200" dirty="0">
                    <a:latin typeface="Times New Roman"/>
                    <a:cs typeface="Times New Roman"/>
                  </a:rPr>
                  <a:t> dissociate at different temperatures </a:t>
                </a:r>
                <a:r>
                  <a:rPr lang="en-US" altLang="zh-CN" sz="2200" i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/>
                  </a:rPr>
                  <a:t>→</a:t>
                </a:r>
                <a:r>
                  <a:rPr lang="en-US" altLang="zh-CN" sz="2200" dirty="0">
                    <a:latin typeface="Times New Roman"/>
                    <a:cs typeface="Times New Roman"/>
                    <a:sym typeface="Wingdings" pitchFamily="2" charset="2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/>
                    <a:cs typeface="Times New Roman"/>
                    <a:sym typeface="Wingdings" pitchFamily="2" charset="2"/>
                  </a:rPr>
                  <a:t>constrain medium temperature</a:t>
                </a:r>
                <a:endParaRPr lang="en-US" altLang="zh-CN" sz="22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</mc:Fallback>
      </mc:AlternateContent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245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2596B-891F-1A7E-F96C-8584AF472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C743F7D-C721-4C07-C7A4-72E942F085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C847E37D-D907-3EEE-080A-8181A28ABA5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Dynamic,</a:t>
                </a:r>
                <a:r>
                  <a:rPr lang="zh-CN" altLang="en-US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2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a:rPr lang="zh-CN" altLang="en-US" sz="1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←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altLang="zh-CN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zh-CN" alt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arXiv:2207.12532</a:t>
                </a:r>
                <a:endParaRPr lang="zh-CN" altLang="en-US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C847E37D-D907-3EEE-080A-8181A28ABA5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Dynamic,</a:t>
                </a:r>
                <a:r>
                  <a:rPr lang="zh-CN" altLang="en-US" sz="1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𝜋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cs typeface="Arial" panose="020B0604020202020204" pitchFamily="34" charset="0"/>
                  </a:rPr>
                  <a:t>t</a:t>
                </a:r>
                <a:r>
                  <a:rPr lang="zh-CN" altLang="en-US" sz="1200" i="0">
                    <a:latin typeface="Cambria Math" panose="02040503050406030204" pitchFamily="18" charset="0"/>
                    <a:cs typeface="Arial" panose="020B0604020202020204" pitchFamily="34" charset="0"/>
                  </a:rPr>
                  <a:t> ↔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𝜋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𝑛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𝑛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𝑝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,</a:t>
                </a:r>
                <a:r>
                  <a:rPr lang="zh-CN" altLang="en-US" sz="1200" i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zh-CN" alt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arXiv:2207.12532</a:t>
                </a:r>
                <a:endParaRPr lang="zh-CN" altLang="en-US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70B42165-A063-4E19-772A-B8DC7B4457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A83F9-5495-406F-8392-6BADD58785F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449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C53C82-7DFC-8449-AFFC-C9DF74BA22F1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89030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7239AB-B190-7C4F-A3A6-4EFA5D12C981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18995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52417" y="76202"/>
            <a:ext cx="2616200" cy="62388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03817" y="76202"/>
            <a:ext cx="7645400" cy="62388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DCBC0C-14BB-594C-994F-ACE29BE5D16B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07216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1016000" y="76200"/>
            <a:ext cx="9652000" cy="762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903817" y="981075"/>
            <a:ext cx="5130800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237817" y="981075"/>
            <a:ext cx="5130800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903817" y="3724275"/>
            <a:ext cx="5130800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7817" y="3724275"/>
            <a:ext cx="5130800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C802AD-2623-6747-9604-6053F914D661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03265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5409-1CEF-4449-930B-D76BE49C6394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2"/>
          <p:cNvSpPr>
            <a:spLocks noGrp="1"/>
          </p:cNvSpPr>
          <p:nvPr>
            <p:ph sz="quarter" idx="1"/>
          </p:nvPr>
        </p:nvSpPr>
        <p:spPr>
          <a:xfrm>
            <a:off x="409300" y="1971477"/>
            <a:ext cx="3745459" cy="3886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sz="quarter" idx="13"/>
          </p:nvPr>
        </p:nvSpPr>
        <p:spPr>
          <a:xfrm>
            <a:off x="8131117" y="1973226"/>
            <a:ext cx="3745459" cy="3886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2" name="内容占位符 2"/>
          <p:cNvSpPr>
            <a:spLocks noGrp="1"/>
          </p:cNvSpPr>
          <p:nvPr>
            <p:ph sz="quarter" idx="14"/>
          </p:nvPr>
        </p:nvSpPr>
        <p:spPr>
          <a:xfrm>
            <a:off x="698546" y="966881"/>
            <a:ext cx="10398665" cy="665976"/>
          </a:xfrm>
        </p:spPr>
        <p:txBody>
          <a:bodyPr/>
          <a:lstStyle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内容占位符 2"/>
          <p:cNvSpPr>
            <a:spLocks noGrp="1"/>
          </p:cNvSpPr>
          <p:nvPr>
            <p:ph sz="quarter" idx="15"/>
          </p:nvPr>
        </p:nvSpPr>
        <p:spPr>
          <a:xfrm>
            <a:off x="4265957" y="1974587"/>
            <a:ext cx="3745459" cy="3886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965119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D10B-91AC-6344-8AB8-5AACF0CC1B33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内容占位符 2"/>
          <p:cNvSpPr>
            <a:spLocks noGrp="1"/>
          </p:cNvSpPr>
          <p:nvPr>
            <p:ph sz="quarter" idx="1"/>
          </p:nvPr>
        </p:nvSpPr>
        <p:spPr>
          <a:xfrm>
            <a:off x="334649" y="838200"/>
            <a:ext cx="3745459" cy="272034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7" name="内容占位符 2"/>
          <p:cNvSpPr>
            <a:spLocks noGrp="1"/>
          </p:cNvSpPr>
          <p:nvPr>
            <p:ph sz="quarter" idx="13"/>
          </p:nvPr>
        </p:nvSpPr>
        <p:spPr>
          <a:xfrm>
            <a:off x="8056468" y="839949"/>
            <a:ext cx="3745459" cy="272034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8" name="内容占位符 2"/>
          <p:cNvSpPr>
            <a:spLocks noGrp="1"/>
          </p:cNvSpPr>
          <p:nvPr>
            <p:ph sz="quarter" idx="15"/>
          </p:nvPr>
        </p:nvSpPr>
        <p:spPr>
          <a:xfrm>
            <a:off x="4191309" y="841310"/>
            <a:ext cx="3745459" cy="272034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9" name="内容占位符 2"/>
          <p:cNvSpPr>
            <a:spLocks noGrp="1"/>
          </p:cNvSpPr>
          <p:nvPr>
            <p:ph sz="quarter" idx="16"/>
          </p:nvPr>
        </p:nvSpPr>
        <p:spPr>
          <a:xfrm>
            <a:off x="334649" y="3640495"/>
            <a:ext cx="3745459" cy="272034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sz="quarter" idx="17"/>
          </p:nvPr>
        </p:nvSpPr>
        <p:spPr>
          <a:xfrm>
            <a:off x="8056468" y="3642244"/>
            <a:ext cx="3745459" cy="272034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sz="quarter" idx="18"/>
          </p:nvPr>
        </p:nvSpPr>
        <p:spPr>
          <a:xfrm>
            <a:off x="4191309" y="3643605"/>
            <a:ext cx="3745459" cy="272034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315396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45762-A2D5-AD4B-8E4B-324D9A691DF0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内容占位符 2"/>
          <p:cNvSpPr>
            <a:spLocks noGrp="1"/>
          </p:cNvSpPr>
          <p:nvPr>
            <p:ph sz="quarter" idx="1"/>
          </p:nvPr>
        </p:nvSpPr>
        <p:spPr>
          <a:xfrm>
            <a:off x="2843947" y="990600"/>
            <a:ext cx="2975864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7" name="内容占位符 2"/>
          <p:cNvSpPr>
            <a:spLocks noGrp="1"/>
          </p:cNvSpPr>
          <p:nvPr>
            <p:ph sz="quarter" idx="13"/>
          </p:nvPr>
        </p:nvSpPr>
        <p:spPr>
          <a:xfrm>
            <a:off x="5971189" y="990600"/>
            <a:ext cx="2975864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8" name="内容占位符 2"/>
          <p:cNvSpPr>
            <a:spLocks noGrp="1"/>
          </p:cNvSpPr>
          <p:nvPr>
            <p:ph sz="quarter" idx="14"/>
          </p:nvPr>
        </p:nvSpPr>
        <p:spPr>
          <a:xfrm>
            <a:off x="9091719" y="990600"/>
            <a:ext cx="2975864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9" name="内容占位符 2"/>
          <p:cNvSpPr>
            <a:spLocks noGrp="1"/>
          </p:cNvSpPr>
          <p:nvPr>
            <p:ph sz="quarter" idx="15"/>
          </p:nvPr>
        </p:nvSpPr>
        <p:spPr>
          <a:xfrm>
            <a:off x="5971189" y="3918089"/>
            <a:ext cx="2975864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sz="quarter" idx="16"/>
          </p:nvPr>
        </p:nvSpPr>
        <p:spPr>
          <a:xfrm>
            <a:off x="54088" y="3918089"/>
            <a:ext cx="2975864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sz="quarter" idx="17"/>
          </p:nvPr>
        </p:nvSpPr>
        <p:spPr>
          <a:xfrm>
            <a:off x="9091719" y="3918089"/>
            <a:ext cx="2975864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2" name="内容占位符 2"/>
          <p:cNvSpPr>
            <a:spLocks noGrp="1"/>
          </p:cNvSpPr>
          <p:nvPr>
            <p:ph sz="quarter" idx="18"/>
          </p:nvPr>
        </p:nvSpPr>
        <p:spPr>
          <a:xfrm>
            <a:off x="29204" y="1003035"/>
            <a:ext cx="2975864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3" name="内容占位符 2"/>
          <p:cNvSpPr>
            <a:spLocks noGrp="1"/>
          </p:cNvSpPr>
          <p:nvPr>
            <p:ph sz="quarter" idx="19"/>
          </p:nvPr>
        </p:nvSpPr>
        <p:spPr>
          <a:xfrm>
            <a:off x="2843947" y="3918089"/>
            <a:ext cx="2975864" cy="2590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1614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73996-F4A7-CE98-B5D4-647390AA03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96B843-BEED-2864-9EE0-E8FC12071C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86F64-6A8B-7CED-64EC-35113DF24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E97F8-F419-DF70-F427-78D45F487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5674A-EDA3-CBA3-2B63-38D7A985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1297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EA9DC-A092-A6B0-DD08-D54386E6A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C64D7-A3B8-FAB4-158A-9FA3B4507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16627-1925-C3A5-1D84-30E617D69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ADEEE-DDE4-E574-7881-6F89DB696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07947-75D6-180B-0B58-F0980548E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72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80E8A-FEB0-0982-9EBB-35AAA7EB1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3CFBF-27B5-9FD4-AD22-75EA868E5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02D51-D490-DB99-343F-591E8E87D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4C0DF-7896-57D4-8933-40BA55F7B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3DF04-0833-C3C3-17B8-FFFE83B9F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16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DB81F-79BF-9C2A-18D8-4BEE20FA8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B07D4-B57B-4BF9-681B-636971A84C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AC79A8-3E38-4651-6800-DF4C25222E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FE5CE-9DD3-C489-2651-E3C4267F7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55A7C9-A4DB-7D40-9A2C-6BA30FD6D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3E04C6-1000-A7C0-7703-318EAB325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9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dirty="0" err="1"/>
              <a:t>asdadaasd</a:t>
            </a:r>
            <a:endParaRPr lang="zh-CN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81819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1CEC9-3461-EADA-50A7-25EBE4665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9F72C-A2F9-D4AF-F81D-81DA8F2C6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20E1B-9AA1-1E65-67EA-13628159E5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11F247-A3D3-F644-B9E0-4BCE52DDA5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601801-B653-DDF3-890A-643685AE41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C33B64-6521-965F-829F-C3D5284F7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071F3-3D26-B631-6BA4-3DE53F2B9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0F8707-3916-6C2C-612C-3D36F5F53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864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DE6ED-D942-0660-E689-BFB21BDF4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B6DE8A-7C68-21E8-AE38-F094F4A6C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03F597-9B63-9110-BAED-966EC43D2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6C3926-0ECD-6191-D530-8085B0F18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1092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30F899-4D4F-FB9B-2F13-932C1399D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21EB99-D369-91B1-39D7-E11F6CD97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55DF9E-357A-314B-EF70-2AE08EDAD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931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BCA44-DBD3-B52D-B5A6-CA7408D7C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473F1-7309-AC9D-73A0-518715BE0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3FBDBC-D100-26ED-EABD-5AC68CE29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C5AD66-072E-2815-0734-0C73F1742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44878F-DC51-A86B-0582-1FC617D27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53032E-B4EA-B14B-1366-1F1818136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15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DDDA2-5390-8CD3-D04A-85775F280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5A85D4-4DE2-6328-36BB-32C0A9C2EA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E0BF6E-36D0-BE33-11C4-920123E4B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0C8F1-D64A-C099-EFCC-58D2D1F91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E7A56B-9CD7-88FA-AE05-CA27070AB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F66FEA-DE76-BD6C-E7C1-CC10CF6C7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7667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957FC-9BAC-2351-0C50-2F6CE0876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477611-BB13-AEF7-6B0B-21FB9F485A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A2CBA-DC5D-7750-19DC-7D756982C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DE80B-6778-1597-D075-A4E448EB3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5BE61-9315-0678-E743-B0817075F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548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5254ED-1781-3C97-55A0-4E2FE6CDF8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07A8F7-36B3-CF9E-FA7F-68E1FA5EE7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B6F78-DBA4-0058-C92F-DB83E3932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39AB1-414E-5812-DED5-2B1D358D0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7C08B-F86E-9D1D-2160-16BBD2354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73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58342-222B-1486-752A-6B8D1D1B13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75B5F7-0783-325D-D402-A19A74795C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70B48-2EBD-FA74-9B24-8ADDA5A08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8D1F2-9CF3-0A3D-40B5-AE1152866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5874B-48B2-C3EB-FE09-E37E05E4D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203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172C8-19C0-5629-0DC7-806BCB08C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CCD54-0469-1D8F-A4A2-6ECB387B0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20B9B-4E73-47AB-70DA-65E5D5588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8F8C2-ED91-567A-618C-44D2379B5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D3A90-6565-2EC5-C27B-DD125E48B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1619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3216E-3AF7-9DAD-967C-FF54F9C8C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E4909-B322-1E6B-801D-514336993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5F3DD-F4DC-AC70-B3E0-CFA068DE2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AEA0F-E6A6-C8DD-B97D-E81A767E0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876AD-B1DE-0A94-6188-5BCC566B6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54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FC2901-F30B-3148-900A-D5BCA5C800EC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895086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9340F-196B-7D7F-D2AE-C5CD6D9C2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AAE73-DDB1-52B6-9E3F-73AA71FD16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60D7E-68F2-3549-3D97-5AA999B150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92A592-E6E9-6ECB-F9DD-9C8BE81A1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DA7B3C-1223-2BB8-2D16-1B31A4BED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22FD7-147B-54F6-9040-4B72978A5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026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3CF9E-F320-0F2A-EFA1-3E4263986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713B76-BDFB-67BA-8402-CDD43B741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D9CD48-8BBC-54AC-8B08-12D530692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9B5388-D8AF-DDC5-B2CA-4A25673FEA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3FF90-7A01-451F-43D9-23B558572D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444823-AC9D-BE0A-18D3-B26D743CC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0142B-8066-EDA6-9A5C-3FAF32700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C7FCCF-2A01-D717-E7A6-E26BBAA61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1882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995C3-D099-D7ED-A181-B3D2A2675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AF573F-88F7-E069-E476-61B0873C6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0C6ADF-9036-A955-1627-50ABAC5DD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93B7D6-32C4-042D-8B15-87425BD27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880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43680A-7294-5623-3FD5-3080E0FBB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29CFDD-F7ED-8D17-C319-9082B6BD3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8B83F3-3B37-B3B8-67B5-C9C04A780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7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8AFA7-43FE-7225-32EF-FEDEE8660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7B531-D04F-AE04-DA70-0D2B9E6A8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3AB201-0203-ACBB-44C4-FE6A70F1D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D7DBA-68BE-165A-C7A7-810B2671A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85DFCF-BE55-E808-551F-AC62489C1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077705-922D-9C13-89C8-C6237A497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941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496BD-A141-7200-0009-F6A8ECF57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930AB3-BB48-1DAF-7848-DF19241A68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B27027-B9E4-21D8-3302-322E5159F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BE499D-F206-F6E8-D879-9AD006403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66EA8-2E98-9E20-37DC-A6E562197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D86699-54A6-A084-DA04-DF69C5E04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794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2C252-20F3-54AF-7571-7EDF41197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9B9B19-9E48-7037-8733-B0F6232868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2B32E-5110-9A98-5DB5-E074A98FB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D44F9-DD21-EBD6-0222-9189544BD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8E69C-2145-101D-234D-02CBCCE4A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744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39EA56-171C-E50B-2B3F-FB00A2EC2E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3F849-8AB0-961F-1580-BDC219637A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4F2A0-4D46-8C57-1043-70712D358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DB097-EBDB-E30A-0651-B99E00B7D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47CC0E-5A42-1A0C-714A-D26F3EBB2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790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48F8A-93E3-4A46-D2BB-2D0F8B52C8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E59A34-2128-2C2F-D0E2-EAF3E29F20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E4509-25FF-1BD5-B6CF-A12EE82E3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66DFC-11D7-715F-2EFB-BB24466CE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EA9FE-F665-4EBC-1430-A29CDB948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290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4612-CB5A-F22D-AAB2-2238B9D2F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7CC0B-B291-735F-DD32-FC83158C0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A5916-1A5B-1FA4-7710-472BB5A93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FD440-6960-A2B5-854E-F6E41E3D5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15929-24E8-2E7E-6532-3382E6070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089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03817" y="981075"/>
            <a:ext cx="5130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7817" y="981075"/>
            <a:ext cx="5130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94ECD3-90ED-BC4D-916A-0B7135E57E34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61353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4F19C-294C-427C-BF68-7B84A1C83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1907B-04CA-2960-A696-F252990956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B73E9-810F-3834-C90E-9CB904594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9148E-64E1-9E89-07E2-EEE8BB0C7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58CBB-08D2-9743-2790-0C6D03F1C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901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E2A98-9C8B-BC52-A565-173A067D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8A362-D5EF-AB04-D9CB-7B3BA8A78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C56D51-7B6C-0799-06A8-F1592CACEB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6E7C48-29DF-17CF-256D-2E7E9217C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E0C550-2EF7-8D6D-7108-D259E7A0C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F8164-F06E-A1AB-F6C4-46FD49E8F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575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10B5-4B0A-A05A-2A7A-0CD97F772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73906-93C3-C16E-5FCA-9F2A02F69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3BCDD4-4907-478E-36C7-4F8DF79BA2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DF265-B7A3-ED2B-3C2C-1E5B0FEB06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32808A-0086-B26B-2724-28F549C519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D06B4A-39EB-61CA-3274-BA868FF55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F4D7CB-B187-D31B-568F-13310B44C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1EB409-0058-3063-76F1-A7476F80C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785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23A3A-BDC6-30B2-D161-6DEB3D9A6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9B3214-0BF1-2284-3C98-E57521440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685D70-BBC7-241C-0741-CBC1638A2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8B78E6-D55B-3695-2255-EFBC3665B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512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9DCF0D-84AE-915C-4DA7-CA0909A5E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5257F7-E708-4EE1-0788-726FD7066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C4689-6A07-5BA6-9268-5B22E73A5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471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FCD6B-BC8C-3EF4-8FC8-FC7238EDC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A7250-A78E-3E09-B24C-1EFCA1647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B88182-C97D-11AA-D617-802A6FC9E3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5B2907-8E02-7A09-9478-1951C5242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D9C870-B926-DC2A-B6B2-B58DD35AA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F70B4C-A882-4D5B-5D2A-EDD13DF51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1453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C03CA-0D72-2948-2522-7D6882FAC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9C4FB-AFF9-0475-424B-3C4542FEF5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0AF899-8219-6F76-AE61-552EC4E0B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6ED4FA-21FD-F01B-B840-7C7A68D80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CBD9A-CD06-B759-D695-8EA580301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931CFA-3BE0-C5B6-4B49-0CC30D04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17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9E3F8-02E4-A738-F8BB-BA29F9261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244CE9-B25D-1D45-A7A2-89B2AB165E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6C5BC-5458-97DA-D4B4-5CD3F072E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2F687-23A0-5603-1AD8-14F8ECE6F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B9455-77BF-2835-F388-DA25F1B15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387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738419-7525-3941-C81C-B93FE52C37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D0E9F0-702E-6F30-6D74-CE3695DB7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F824B-5A64-8374-53E0-5DDFEEEB9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7DB68-CAB1-0015-99AB-542CB9859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B8141-CF4B-4607-240C-76934B4D6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137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4C492-EC36-709A-FD3B-BF23F78D4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DB49B1-7665-4447-741C-67FD76616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63B4E-8BED-B1CC-68CE-25FF5C055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EE950-5D47-4676-56CB-84F26D53F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C9C32-4F5C-10F3-1524-DD382BC0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86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F51832-04C9-884D-BA1C-84C558FA34FE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340168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A93A1-ED70-4C7B-E719-1EB247CDD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025F0-4766-17BC-3126-D75C30966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75792-9887-BA3E-E441-96825107D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F2DAA-C74B-20C1-BD22-76B299160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246A0-614A-7C46-64D8-B84CCD53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9445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82B4E-6129-08B3-B591-D978793E6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2010D6-65B7-07A5-E803-1CF3DEAFC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ADE7C-A380-646A-A546-129DB081B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CAAD1-2040-4310-555B-93F2547C9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2B682-F82D-06AA-6CFB-EF952F585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008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60C60-D575-BA0F-ECA9-6EB1FEDB4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785D4-FCFB-1AB3-46EC-E420A19A80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12E500-AAB0-B73A-FF5F-984536D64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6E840B-9038-E05C-EA36-CB05D9F38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9C00DA-07D4-F6F7-BEAA-ACB105F7D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BA57B7-126D-4A5A-BE31-FD910070F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823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24D76-484A-878A-3163-418C9B928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E1226-C176-7B54-175D-679334D3AE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793BC8-3865-E921-5A86-6F3A36B50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1AE4BB-2CAD-63B8-F138-49BEA3CCE8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7A8328-A036-A85C-BEF1-03EF4A65C3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53BF65-6494-0EAE-D58B-94F67D060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D2DB03-0F92-A147-DD53-458DA6F88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FE4479-65B9-89D1-9B69-1AEFEE12E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324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293EB-DDC6-B1BA-20A7-0626D818F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B17F88-D6F8-7E59-496A-B5F5FD5A8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6A9869-3638-41A1-3557-2BC5A537F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61336B-9E58-B2EC-2B06-01E7FEAE4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2318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3C87F5-079C-F68B-A993-912D1E1DD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449B03-C10A-F94C-8C9D-122931AFC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38DA8B-C9D2-977D-EA12-CD224358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929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12210-294A-6952-94FB-9F065691A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3EC8C-8160-BE65-73F9-A36C341FB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C47217-5C81-E4E4-ADEC-B40C5F7D9F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975F7-7CA1-B72A-3D6E-2665B80CD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B17855-D5D7-A329-F6DC-6BBF8D65C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DBA90-F43B-5447-EC15-750256212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8919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DB3AB-C85B-EA57-138E-D95EA35B0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45B5A5-B02A-5FCA-72D7-66077F72C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D80DC-747B-8010-9DB1-66DA81927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35FC01-C25D-D6E5-8E7F-57215694E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25EA00-814A-A95F-2016-04F28C115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AD493-E652-C432-18EA-B3A914640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1749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40294-429F-4BBA-ED6D-42617A348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8A5027-B767-EF73-EAD1-0679B0E4DC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0EA0C-E526-1561-BE75-3E7BEE6DB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6EE8F-9B55-265E-FB03-8CE5DED1E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708AD-D979-6006-F382-E539DD713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329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2653C5-EA0B-7BCB-11E1-2290BDFF37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56020D-E465-124B-2186-60DF1B0ED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5AC3B-279F-B7B2-A497-3F77B036D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730B9-B358-C4B4-1E88-CBE480242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A185F-45F6-2245-DF46-5284EA06E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3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675AD8-ACAA-594F-B562-BABCFA93DA56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40828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9FA63-D784-E4C3-EF49-79C9914497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66AD22-2D45-9F4B-4808-E756D50E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3CD7D-199F-DE32-FBCB-D89C4F480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8F474-1839-B2C3-8880-2D7F2ADD3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3C842-FA71-39EE-0E0D-1646FC998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061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83606-0988-AC09-75D9-DC01992F2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F8DA1-18A5-16CA-3732-83F70A08F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1E456-5A7B-233F-1BA1-5A7C42D41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38F8C-BD6C-17D9-FE60-61B3266D0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ABA13-7A9F-8299-3DF3-FDC8B749F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8289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E5EAF-ABFF-B0B6-9792-9B958C740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06223-020B-86E4-668F-BB1BD8A5D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C1C86-D64D-F630-B74F-F94200F5C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AF491F-3394-1C72-60B4-3E290CDAC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09892-32ED-C98D-BC06-F83DA843A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152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582BA-BD87-F117-408B-061F85858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25E3C-BDE0-ABEF-2DEE-2A0C4EA899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ED522A-6DA9-2409-D756-4FF25B7CCB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B0CFE9-EB96-FE7F-F295-3A4B90957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84DAE8-A739-7C44-83E6-253C0DE0B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3CF0A-5B84-5E30-026C-C7B38B20C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893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4CB9A-91CF-EC7D-8B98-B47FD3832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6508A-03F9-7AC0-6A4A-0B8D455030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0A4F6A-6710-2503-70E9-7E704E139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C232EC-7747-E185-3C7D-93B373C21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9AA3E1-646C-4CC1-BFDE-0C6B8A8A47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0F6284-5B5B-144D-7267-48150C5A6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3691B2-854F-30C3-DEE8-F8B836744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8310D0-F026-485A-22A1-6F336A4AA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84409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6DDC2-CE8A-831A-4E80-2516D0EF9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6F17A6-4BA0-1397-1A07-5DC28914A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426FB7-4390-70DC-656E-12C703156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CE2C24-5171-3AC7-E6D5-1B7ADB047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7071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D3DFF2-769B-EC11-2CC9-11C4FD7A6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BAE34E-3302-35B1-217A-F96DF131D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09F87B-E63F-7957-EF60-00B26E0B8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90458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34A53-1A53-D0C7-E62C-AF0C29821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A4C75-FDF6-87DC-C750-9FC472BB3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E11BCB-3E1A-984B-C668-2A884EBB72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385FC2-BCDF-9780-EC69-EB9CD433E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64BBF-9713-1310-9706-8C5377313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A67100-59EE-9FC6-5472-123F82227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6570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D9A49-EFAE-3A40-7A26-B85396BAA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27B46A-7507-781C-B632-4C8AB0808C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6E0CB4-1D3D-DA60-7341-E0BA250BC6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7CCECC-CB57-5C50-D22D-917C5E107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449F9-3A12-F3D0-D9EA-394D93167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B4971C-72F3-97E4-3C2D-3A56CA04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7154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27472-A711-8CAC-69C8-F603368CA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673028-4237-1651-E715-9DBF32A965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DCED4-33C6-08DB-1B60-E17F7C48D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220CE-1630-69E9-E6FD-1E5948907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D7187-D724-773E-C3D7-D777C12A3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12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34532C-03CC-3B42-961E-21EEAD9B27EB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90968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9CAEF7-C229-8B72-AA9E-C5E76EC3D9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B44C29-F507-F933-4D67-8436108EB4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CFF07-C04F-6AAE-1830-C11E5B82A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C41EA-1ABD-7696-D73A-75DDDC001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C8614-450B-0509-1BEB-25165FB50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729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C6744-63D6-DD47-A895-0A652E077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C6D750-0363-3DB9-04DD-4AC542FFD5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C756F-0E50-FA31-0B5B-40CD8AF23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F391C-A217-5194-CC41-B894A617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AD09D-B365-F0DE-470B-6EDE57E23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3871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EA6BA-06D0-F10A-5261-E1B915370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74A52-4B19-A4CC-6D6E-A3337355F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84198-5D83-31B9-E1AE-74F5F8867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FE4A8-72CA-18F5-1C13-830795010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18B54-AD6C-334E-2B6E-617F890A4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3124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17D36-B287-F8A0-25D1-50A98F05B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AF25B-939D-D2A5-9F9F-86BF4B9B4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84E63-FEB0-1542-9BCF-F3F4EEBA1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BAD2F-0624-6AEA-8967-57CA5D61A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C6B68-1BCF-AF12-1BC3-0863339AA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7107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459B3-9EAB-4F1F-413A-A4213B4BA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BF7D5-CD0C-28B4-E79B-ED43C73B34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6573F1-822E-32F0-D816-10744F3154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7A07C-F46B-E185-3AC8-9DF7DB028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684099-E93F-02D4-544A-18481D42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261F45-4BDC-A2B5-EAC9-A7151A6DD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004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C3430-5BCC-7106-4D53-303B11C6B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45601-610C-7B9A-8B8A-CB093B7B5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692BFB-1E55-E6A8-4762-42A89A409E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B3C827-2F48-C254-4FE7-775FBC4EB9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6FBCB0-04A0-79F4-5F99-5B84F85538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310DC8-2A4C-AA91-45BA-619F8A0E1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7CBE1A-C675-15BE-FB8A-AAB56C972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CAE292-2B4B-E6AA-C09F-354707D93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9509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CB570-39C0-26AF-CE8C-FCE6FBC8F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ABE44B-ACD9-1E7A-3764-C5333B68E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A39953-EABC-F7B4-0523-4CF2B539D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9EA895-345E-5E5E-DF02-4C3CF2CB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659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C20CE2-E152-9EC4-7F31-E637103B1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DAF60B-86B4-607E-3168-2B5768C01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881155-3DD4-3FEC-F8CF-C73B1E68F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5595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EB78B-2042-4908-BB0E-B8DD34478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1C9BA-7733-9195-05B7-BA00B22BE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3DE2F-A6A6-3998-FD23-7DB6D0C090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0BBDD2-3B0D-87F6-A151-9DB758353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E20D23-F083-E93D-ED30-218C89542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1EB2C1-9A9A-112F-E04B-D18A542EB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717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C64AF-BE43-EDEA-A008-675467897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BCC172-4BE4-84D2-9F00-9FE92E45F7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4DCF5C-1D01-54AC-FE91-A011A2C2A0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2591F1-0A12-CB1D-7D07-C4B88EF45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3BD6C4-8839-F81B-91FE-7D6DED02C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177F3E-792D-AAEB-56D3-CCBDFBF88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9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28924B-F0E1-0D4A-8CCB-E605B45BFA1C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8132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2DC9-592B-AB24-AC1D-6CB30B415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704A27-9D67-3506-6B7A-CDB80CE421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4F18C-1868-E1AF-BC56-35E784378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F0C09-841A-19C0-9AB3-879D7C2F3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DD026-B0A6-7164-CE9C-6BC9A996B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66048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05DD4F-CA43-A8D0-6DFC-ED2E6DD192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4B6E0D-EB7E-A157-2A9B-35886A63CB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61CE8-8DFE-B4BA-FA80-16010E63F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A0313-AF14-6DC7-0FAD-92C273AD5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DC613-27B3-6400-D0B6-BC83E05FC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204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EF8F37-ABCC-4846-9A16-43928610DAEE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1341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76200"/>
            <a:ext cx="965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817" y="981075"/>
            <a:ext cx="10464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2801" y="6553200"/>
            <a:ext cx="2559051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j-lt"/>
                <a:ea typeface="宋体" pitchFamily="2" charset="-122"/>
              </a:defRPr>
            </a:lvl1pPr>
          </a:lstStyle>
          <a:p>
            <a:fld id="{9BA889A1-FCAD-764F-9F92-7D46D0C43F71}" type="datetime1">
              <a:rPr lang="en-US" altLang="zh-CN" smtClean="0"/>
              <a:t>3/26/26</a:t>
            </a:fld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99933" y="6553200"/>
            <a:ext cx="599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j-lt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956800" y="6553200"/>
            <a:ext cx="142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j-lt"/>
                <a:ea typeface="宋体" pitchFamily="2" charset="-122"/>
              </a:defRPr>
            </a:lvl1pPr>
          </a:lstStyle>
          <a:p>
            <a:fld id="{BA2AA2BE-4D80-434C-9659-86BBCF22E1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89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10" r:id="rId13"/>
    <p:sldLayoutId id="2147483811" r:id="rId14"/>
    <p:sldLayoutId id="2147483809" r:id="rId15"/>
  </p:sldLayoutIdLst>
  <p:transition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CB70AA-3E22-E477-7B34-B9D5AEED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62816C-26F8-8B5A-03D6-050DBF18E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A2944-EEE6-EEDF-8EE6-7F79B43B03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A617CF-E5D7-D249-94C4-D7EB2DE3B141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5DC28-3FE9-17EE-D647-37BF50BBAB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D5EEA-9ABB-77A3-0A01-EC1BAC2511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98B547-74D9-EB41-8C39-CC6F94E8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69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7214D8-8654-D824-2CE8-303C7659A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BD5F70-841C-DADD-4FC7-9E5306477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E745C-FA7F-28F7-F6D2-3DF544E7D9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F135F4-FA65-444D-8EF4-78420B217329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B2C1A2-C926-62C3-6338-744CA74FFE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63272-2E5E-126B-FA19-4868CCF8AA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701402-0748-5245-AD19-74CBD4740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5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D95934-2304-2803-9B9B-AC09651E2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B9A6E5-6E6A-9134-BD61-422A853D1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8BD2A-E4B7-CBEF-C248-FBE47E0C88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8BBFCA-F938-D340-8306-4535B557B90C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FBDFD-D589-14BB-30B6-70621544A8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BAC79-781B-DD94-0F72-F3C6FF3B85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D6E2ED-755E-F04A-B7BC-DF757AD27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89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41982E-BB54-5C06-2E96-8C00E4E76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AF0053-FFD8-16F3-B925-D405207B1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BB9FD-2F78-0492-F10F-45662E3D50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D8F27A-2B27-A740-9ACA-C51181DA7EAE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9D992-DBC2-1915-D930-7DD6230F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0132A-DC76-2320-C6B0-E71C06C955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A7625E-57F5-9347-8EF5-874497D9C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848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CB5631-37A0-67D0-5523-C6992EA25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72A089-B376-FEBA-BB8C-430ED97A2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86B7E-75D6-4D9B-1FA5-D08CCFE588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B93BB9-1EE0-7B46-9F64-EBA11BD2EB20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1822D-B310-106C-C601-B13E8CD7D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6B5C4-7B12-37DA-077A-801300D82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29C893-8099-CD49-9E5C-291E88BE6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7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A06240-004F-9A9F-2A2D-BAC65D629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2DED05-CB83-AD77-E254-1247B29A43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16DD0-B04D-DC1D-1EA6-6FEA7AF326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0AAB07-B360-3945-8600-18FA8C7E29DA}" type="datetimeFigureOut">
              <a:rPr lang="en-US" smtClean="0"/>
              <a:t>3/26/26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6A905-24A7-1DF2-AE56-A76781751C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1E03F-A206-CC67-896D-6BFE459F24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4D3EC0-FC1F-334D-9DE7-E7EF190E5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4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45.emf"/><Relationship Id="rId7" Type="http://schemas.openxmlformats.org/officeDocument/2006/relationships/image" Target="../media/image5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emf"/><Relationship Id="rId11" Type="http://schemas.openxmlformats.org/officeDocument/2006/relationships/image" Target="../media/image69.png"/><Relationship Id="rId5" Type="http://schemas.openxmlformats.org/officeDocument/2006/relationships/image" Target="../media/image52.png"/><Relationship Id="rId10" Type="http://schemas.openxmlformats.org/officeDocument/2006/relationships/image" Target="../media/image68.png"/><Relationship Id="rId4" Type="http://schemas.openxmlformats.org/officeDocument/2006/relationships/image" Target="../media/image55.png"/><Relationship Id="rId9" Type="http://schemas.openxmlformats.org/officeDocument/2006/relationships/image" Target="../media/image6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591.png"/><Relationship Id="rId4" Type="http://schemas.openxmlformats.org/officeDocument/2006/relationships/image" Target="../media/image5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3.png"/><Relationship Id="rId7" Type="http://schemas.openxmlformats.org/officeDocument/2006/relationships/image" Target="../media/image6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20.png"/><Relationship Id="rId4" Type="http://schemas.openxmlformats.org/officeDocument/2006/relationships/image" Target="../media/image610.png"/><Relationship Id="rId9" Type="http://schemas.openxmlformats.org/officeDocument/2006/relationships/image" Target="../media/image7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5.png"/><Relationship Id="rId7" Type="http://schemas.openxmlformats.org/officeDocument/2006/relationships/image" Target="../media/image6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0.png"/><Relationship Id="rId5" Type="http://schemas.openxmlformats.org/officeDocument/2006/relationships/image" Target="../media/image610.png"/><Relationship Id="rId4" Type="http://schemas.openxmlformats.org/officeDocument/2006/relationships/image" Target="../media/image6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110.png"/><Relationship Id="rId7" Type="http://schemas.openxmlformats.org/officeDocument/2006/relationships/image" Target="../media/image6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67.emf"/><Relationship Id="rId10" Type="http://schemas.openxmlformats.org/officeDocument/2006/relationships/image" Target="../media/image84.png"/><Relationship Id="rId4" Type="http://schemas.openxmlformats.org/officeDocument/2006/relationships/image" Target="../media/image66.emf"/><Relationship Id="rId9" Type="http://schemas.openxmlformats.org/officeDocument/2006/relationships/image" Target="../media/image8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85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72.png"/><Relationship Id="rId4" Type="http://schemas.openxmlformats.org/officeDocument/2006/relationships/image" Target="../media/image8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45.emf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52.png"/><Relationship Id="rId10" Type="http://schemas.openxmlformats.org/officeDocument/2006/relationships/image" Target="../media/image79.png"/><Relationship Id="rId4" Type="http://schemas.openxmlformats.org/officeDocument/2006/relationships/image" Target="../media/image55.png"/><Relationship Id="rId9" Type="http://schemas.openxmlformats.org/officeDocument/2006/relationships/image" Target="../media/image7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4" Type="http://schemas.openxmlformats.org/officeDocument/2006/relationships/image" Target="../media/image8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87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8.png"/><Relationship Id="rId9" Type="http://schemas.openxmlformats.org/officeDocument/2006/relationships/image" Target="../media/image9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740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Relationship Id="rId9" Type="http://schemas.openxmlformats.org/officeDocument/2006/relationships/image" Target="../media/image10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1.png"/><Relationship Id="rId13" Type="http://schemas.openxmlformats.org/officeDocument/2006/relationships/image" Target="../media/image841.png"/><Relationship Id="rId3" Type="http://schemas.openxmlformats.org/officeDocument/2006/relationships/image" Target="../media/image102.png"/><Relationship Id="rId7" Type="http://schemas.openxmlformats.org/officeDocument/2006/relationships/image" Target="../media/image790.png"/><Relationship Id="rId12" Type="http://schemas.openxmlformats.org/officeDocument/2006/relationships/image" Target="../media/image8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11" Type="http://schemas.openxmlformats.org/officeDocument/2006/relationships/image" Target="../media/image109.emf"/><Relationship Id="rId5" Type="http://schemas.openxmlformats.org/officeDocument/2006/relationships/image" Target="../media/image771.png"/><Relationship Id="rId15" Type="http://schemas.openxmlformats.org/officeDocument/2006/relationships/image" Target="../media/image860.png"/><Relationship Id="rId10" Type="http://schemas.openxmlformats.org/officeDocument/2006/relationships/image" Target="../media/image108.png"/><Relationship Id="rId4" Type="http://schemas.openxmlformats.org/officeDocument/2006/relationships/image" Target="../media/image103.png"/><Relationship Id="rId9" Type="http://schemas.openxmlformats.org/officeDocument/2006/relationships/image" Target="../media/image801.png"/><Relationship Id="rId14" Type="http://schemas.openxmlformats.org/officeDocument/2006/relationships/image" Target="../media/image85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11.png"/><Relationship Id="rId7" Type="http://schemas.openxmlformats.org/officeDocument/2006/relationships/image" Target="../media/image1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1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4.png"/><Relationship Id="rId7" Type="http://schemas.openxmlformats.org/officeDocument/2006/relationships/image" Target="../media/image1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png"/><Relationship Id="rId5" Type="http://schemas.openxmlformats.org/officeDocument/2006/relationships/image" Target="../media/image115.emf"/><Relationship Id="rId10" Type="http://schemas.openxmlformats.org/officeDocument/2006/relationships/image" Target="../media/image118.png"/><Relationship Id="rId4" Type="http://schemas.openxmlformats.org/officeDocument/2006/relationships/image" Target="../media/image129.png"/><Relationship Id="rId9" Type="http://schemas.openxmlformats.org/officeDocument/2006/relationships/image" Target="../media/image1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emf"/><Relationship Id="rId4" Type="http://schemas.openxmlformats.org/officeDocument/2006/relationships/image" Target="../media/image1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2.emf"/><Relationship Id="rId4" Type="http://schemas.openxmlformats.org/officeDocument/2006/relationships/image" Target="../media/image121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2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16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9.jpe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1.png"/><Relationship Id="rId7" Type="http://schemas.openxmlformats.org/officeDocument/2006/relationships/image" Target="../media/image1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53.emf"/><Relationship Id="rId4" Type="http://schemas.openxmlformats.org/officeDocument/2006/relationships/image" Target="../media/image6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5.png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9.png"/><Relationship Id="rId5" Type="http://schemas.openxmlformats.org/officeDocument/2006/relationships/image" Target="../media/image41.png"/><Relationship Id="rId10" Type="http://schemas.openxmlformats.org/officeDocument/2006/relationships/image" Target="../media/image48.png"/><Relationship Id="rId4" Type="http://schemas.openxmlformats.org/officeDocument/2006/relationships/image" Target="../media/image40.png"/><Relationship Id="rId9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44.emf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45.emf"/><Relationship Id="rId10" Type="http://schemas.openxmlformats.org/officeDocument/2006/relationships/image" Target="../media/image59.png"/><Relationship Id="rId4" Type="http://schemas.openxmlformats.org/officeDocument/2006/relationships/image" Target="../media/image45.png"/><Relationship Id="rId9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20700" y="1547874"/>
            <a:ext cx="11341099" cy="2148193"/>
          </a:xfrm>
        </p:spPr>
        <p:txBody>
          <a:bodyPr/>
          <a:lstStyle/>
          <a:p>
            <a:r>
              <a:rPr kumimoji="1" lang="en-US" altLang="zh-CN" sz="3600" dirty="0">
                <a:solidFill>
                  <a:schemeClr val="tx1"/>
                </a:solidFill>
              </a:rPr>
              <a:t>Production of Light Nuclei and </a:t>
            </a:r>
            <a:r>
              <a:rPr kumimoji="1" lang="en-US" altLang="zh-CN" sz="3600" dirty="0" err="1">
                <a:solidFill>
                  <a:schemeClr val="tx1"/>
                </a:solidFill>
              </a:rPr>
              <a:t>Hypernuclei</a:t>
            </a:r>
            <a:r>
              <a:rPr kumimoji="1" lang="en-US" altLang="zh-CN" sz="3600" dirty="0">
                <a:solidFill>
                  <a:schemeClr val="tx1"/>
                </a:solidFill>
              </a:rPr>
              <a:t> </a:t>
            </a:r>
            <a:br>
              <a:rPr kumimoji="1" lang="en-US" altLang="zh-CN" sz="3600" dirty="0">
                <a:solidFill>
                  <a:schemeClr val="tx1"/>
                </a:solidFill>
              </a:rPr>
            </a:br>
            <a:r>
              <a:rPr kumimoji="1" lang="en-US" altLang="zh-CN" sz="3600" dirty="0">
                <a:solidFill>
                  <a:schemeClr val="tx1"/>
                </a:solidFill>
              </a:rPr>
              <a:t>in Heavy-Ion</a:t>
            </a:r>
            <a:r>
              <a:rPr kumimoji="1" lang="zh-CN" altLang="en-US" sz="3600" dirty="0">
                <a:solidFill>
                  <a:schemeClr val="tx1"/>
                </a:solidFill>
              </a:rPr>
              <a:t> </a:t>
            </a:r>
            <a:r>
              <a:rPr kumimoji="1" lang="en-US" altLang="zh-CN" sz="3600" dirty="0">
                <a:solidFill>
                  <a:schemeClr val="tx1"/>
                </a:solidFill>
              </a:rPr>
              <a:t>Collisions</a:t>
            </a:r>
            <a:endParaRPr lang="en-US" altLang="zh-CN" sz="36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16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1</a:t>
            </a:fld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285592" y="4059961"/>
            <a:ext cx="9777743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2300" b="1" dirty="0" err="1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Guannan</a:t>
            </a:r>
            <a:r>
              <a:rPr kumimoji="1" lang="zh-CN" altLang="en-US" sz="2300" b="1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300" b="1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Xie</a:t>
            </a:r>
            <a:r>
              <a:rPr kumimoji="1" lang="zh-CN" altLang="en-US" sz="2300" b="1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1" lang="en-US" altLang="zh-CN" sz="2300" b="1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(Yue-Hang</a:t>
            </a:r>
            <a:r>
              <a:rPr kumimoji="1" lang="zh-CN" altLang="en-US" sz="2300" b="1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300" b="1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Leung)</a:t>
            </a:r>
            <a:endParaRPr kumimoji="1" lang="en-US" altLang="zh-CN" sz="2300" b="1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kumimoji="1" lang="en-US" altLang="zh-CN" sz="800" b="1" dirty="0">
              <a:solidFill>
                <a:srgbClr val="C00000"/>
              </a:solidFill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kumimoji="1"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kumimoji="1" lang="en-US" altLang="zh-CN" sz="24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niversity of </a:t>
            </a:r>
            <a:r>
              <a:rPr kumimoji="1"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kumimoji="1" lang="en-US" altLang="zh-CN" sz="24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hinese </a:t>
            </a:r>
            <a:r>
              <a:rPr kumimoji="1"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kumimoji="1" lang="en-US" altLang="zh-CN" sz="24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cademy of </a:t>
            </a:r>
            <a:r>
              <a:rPr kumimoji="1"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kumimoji="1" lang="en-US" altLang="zh-CN" sz="24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ciences</a:t>
            </a:r>
            <a:r>
              <a:rPr kumimoji="1" lang="zh-CN" altLang="en-US" sz="24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(University of Heidelberg)</a:t>
            </a:r>
            <a:endParaRPr kumimoji="1" lang="en-US" altLang="zh-CN" sz="8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kumimoji="1" lang="en-US" altLang="zh-CN" sz="800" dirty="0">
              <a:latin typeface="Times New Roman" panose="02020603050405020304" pitchFamily="18" charset="0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kumimoji="1" lang="en-US" altLang="zh-CN" sz="23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2026/03/26</a:t>
            </a:r>
          </a:p>
        </p:txBody>
      </p:sp>
      <p:pic>
        <p:nvPicPr>
          <p:cNvPr id="4" name="图片 3" descr="横版组合——透明.png">
            <a:extLst>
              <a:ext uri="{FF2B5EF4-FFF2-40B4-BE49-F238E27FC236}">
                <a16:creationId xmlns:a16="http://schemas.microsoft.com/office/drawing/2014/main" id="{E2B568A7-5155-358C-3904-A7C4A0F217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2508" y="155239"/>
            <a:ext cx="4900131" cy="102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14">
            <a:extLst>
              <a:ext uri="{FF2B5EF4-FFF2-40B4-BE49-F238E27FC236}">
                <a16:creationId xmlns:a16="http://schemas.microsoft.com/office/drawing/2014/main" id="{ABAD38EF-AEFA-C35D-79A0-91A0BE6A1C3D}"/>
              </a:ext>
            </a:extLst>
          </p:cNvPr>
          <p:cNvCxnSpPr>
            <a:cxnSpLocks/>
          </p:cNvCxnSpPr>
          <p:nvPr/>
        </p:nvCxnSpPr>
        <p:spPr bwMode="auto">
          <a:xfrm>
            <a:off x="1455600" y="1380729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日期占位符 3">
            <a:extLst>
              <a:ext uri="{FF2B5EF4-FFF2-40B4-BE49-F238E27FC236}">
                <a16:creationId xmlns:a16="http://schemas.microsoft.com/office/drawing/2014/main" id="{207035B3-E558-54C2-5EC2-14D2304286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7" name="页脚占位符 4">
            <a:extLst>
              <a:ext uri="{FF2B5EF4-FFF2-40B4-BE49-F238E27FC236}">
                <a16:creationId xmlns:a16="http://schemas.microsoft.com/office/drawing/2014/main" id="{27E8286A-42E1-1735-CFCD-8BB204390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F7D2DA8-C52C-24F5-84B8-5EBEAEA759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59"/>
          <a:stretch>
            <a:fillRect/>
          </a:stretch>
        </p:blipFill>
        <p:spPr bwMode="auto">
          <a:xfrm>
            <a:off x="99361" y="114902"/>
            <a:ext cx="1788816" cy="110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9F6668C-37F4-B351-1429-D0A6D5529B12}"/>
              </a:ext>
            </a:extLst>
          </p:cNvPr>
          <p:cNvSpPr txBox="1"/>
          <p:nvPr/>
        </p:nvSpPr>
        <p:spPr>
          <a:xfrm>
            <a:off x="0" y="5850703"/>
            <a:ext cx="122790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zh-CN" altLang="en-US" sz="20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The 22nd International Conference on Strangeness in Quark Matter</a:t>
            </a:r>
            <a:r>
              <a:rPr kumimoji="1" lang="en-US" altLang="zh-CN" sz="20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1" lang="zh-CN" altLang="en-US" sz="20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0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UCLA</a:t>
            </a:r>
            <a:endParaRPr kumimoji="1" lang="zh-CN" altLang="en-US" sz="2000" dirty="0">
              <a:latin typeface="Times New Roman" panose="02020603050405020304" pitchFamily="18" charset="0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60249"/>
      </p:ext>
    </p:extLst>
  </p:cSld>
  <p:clrMapOvr>
    <a:masterClrMapping/>
  </p:clrMapOvr>
  <p:transition advTm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5DC957-30B5-F89E-12F5-183DAC66B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2FE6B729-BAF3-77C4-EF6D-4D56DED5AE8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>
                    <a:cs typeface="Times New Roman"/>
                  </a:rPr>
                  <a:t>Compound Ratio (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𝒕𝒑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/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  <m:t>𝒅</m:t>
                        </m:r>
                      </m:e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  <m:t>𝟐</m:t>
                        </m:r>
                      </m:sup>
                    </m:sSup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2FE6B729-BAF3-77C4-EF6D-4D56DED5AE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9E881097-3F2F-AEF1-835B-22C440899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10</a:t>
            </a:fld>
            <a:endParaRPr lang="zh-CN" altLang="en-US" dirty="0"/>
          </a:p>
        </p:txBody>
      </p:sp>
      <p:cxnSp>
        <p:nvCxnSpPr>
          <p:cNvPr id="22" name="Straight Connector 14">
            <a:extLst>
              <a:ext uri="{FF2B5EF4-FFF2-40B4-BE49-F238E27FC236}">
                <a16:creationId xmlns:a16="http://schemas.microsoft.com/office/drawing/2014/main" id="{7DF46E7E-89F7-CBB9-78AD-AB7328ED90DA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Rectangle 3">
            <a:extLst>
              <a:ext uri="{FF2B5EF4-FFF2-40B4-BE49-F238E27FC236}">
                <a16:creationId xmlns:a16="http://schemas.microsoft.com/office/drawing/2014/main" id="{2AA7C7DE-5B70-6A2A-93E7-FA9015F32D52}"/>
              </a:ext>
            </a:extLst>
          </p:cNvPr>
          <p:cNvSpPr/>
          <p:nvPr/>
        </p:nvSpPr>
        <p:spPr>
          <a:xfrm>
            <a:off x="6435264" y="1026640"/>
            <a:ext cx="514349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follows a common decreasing trend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model predicts an increasing trend and is inconsistent with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Compound ratio can be described by coalescence calculations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A9CC1F1-B4F9-24D1-1855-4A495B67DAC4}"/>
              </a:ext>
            </a:extLst>
          </p:cNvPr>
          <p:cNvSpPr txBox="1"/>
          <p:nvPr/>
        </p:nvSpPr>
        <p:spPr>
          <a:xfrm>
            <a:off x="8966831" y="199852"/>
            <a:ext cx="30325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STAR, </a:t>
            </a:r>
            <a:r>
              <a:rPr lang="zh-CN" alt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Phys. Rev. Lett. 130 (2023) 202301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K. Sun et al., </a:t>
            </a:r>
            <a:r>
              <a:rPr lang="zh-CN" alt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Phys. Lett. B 781 (2018) 499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  <a:cs typeface="Geeza Pro" panose="02000400000000000000" pitchFamily="2" charset="-78"/>
            </a:endParaRPr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8F142726-3988-A949-5F69-AD45CF2F3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D354AF-D520-9566-07D0-C35A753FC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22295" y="852399"/>
            <a:ext cx="5403303" cy="5621418"/>
          </a:xfrm>
          <a:prstGeom prst="rect">
            <a:avLst/>
          </a:prstGeom>
        </p:spPr>
      </p:pic>
      <p:sp>
        <p:nvSpPr>
          <p:cNvPr id="9" name="日期占位符 3">
            <a:extLst>
              <a:ext uri="{FF2B5EF4-FFF2-40B4-BE49-F238E27FC236}">
                <a16:creationId xmlns:a16="http://schemas.microsoft.com/office/drawing/2014/main" id="{6D042CC2-12E9-C858-C017-A4787D4BB4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816895"/>
      </p:ext>
    </p:extLst>
  </p:cSld>
  <p:clrMapOvr>
    <a:masterClrMapping/>
  </p:clrMapOvr>
  <p:transition advTm="56294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3E99F-EB7A-CA17-63A4-0351825F4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972724-7B5D-883E-4829-ADFB8354B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cs typeface="Times New Roman"/>
              </a:rPr>
              <a:t>Nuclei Ratios from LHC</a:t>
            </a:r>
            <a:endParaRPr lang="en-US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E891B58F-93CB-02AF-CA63-1BD595B09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11</a:t>
            </a:fld>
            <a:endParaRPr lang="zh-CN" altLang="en-US"/>
          </a:p>
        </p:txBody>
      </p:sp>
      <p:cxnSp>
        <p:nvCxnSpPr>
          <p:cNvPr id="22" name="Straight Connector 14">
            <a:extLst>
              <a:ext uri="{FF2B5EF4-FFF2-40B4-BE49-F238E27FC236}">
                <a16:creationId xmlns:a16="http://schemas.microsoft.com/office/drawing/2014/main" id="{31AEFAB7-E250-93C4-7FD1-DE4AF7E79E73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6" name="图片 35">
            <a:extLst>
              <a:ext uri="{FF2B5EF4-FFF2-40B4-BE49-F238E27FC236}">
                <a16:creationId xmlns:a16="http://schemas.microsoft.com/office/drawing/2014/main" id="{56246656-776B-A02F-2A2D-8511D20C7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5227" y="1020399"/>
            <a:ext cx="5792292" cy="41755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A16E44B8-1633-765B-97FC-FA174BFE391D}"/>
                  </a:ext>
                </a:extLst>
              </p:cNvPr>
              <p:cNvSpPr txBox="1"/>
              <p:nvPr/>
            </p:nvSpPr>
            <p:spPr>
              <a:xfrm>
                <a:off x="13347683" y="5111830"/>
                <a:ext cx="5165594" cy="14888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coalescence parameters B</a:t>
                </a:r>
                <a:r>
                  <a:rPr lang="en-US" altLang="zh-CN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B</a:t>
                </a:r>
                <a:r>
                  <a:rPr lang="en-US" altLang="zh-CN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decrease with increasing energy, which indicates </a:t>
                </a:r>
                <a:r>
                  <a:rPr lang="en-US" altLang="zh-CN" dirty="0">
                    <a:solidFill>
                      <a:srgbClr val="0C61AB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smaller nucleon emission source size at low energies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(1/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−1)</m:t>
                        </m:r>
                      </m:sup>
                    </m:sSup>
                    <m:r>
                      <a:rPr lang="zh-CN" alt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reflects the region of homogeneity and the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effective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volume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size</a:t>
                </a:r>
                <a:endParaRPr lang="en-US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A16E44B8-1633-765B-97FC-FA174BFE3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7683" y="5111830"/>
                <a:ext cx="5165594" cy="1488806"/>
              </a:xfrm>
              <a:prstGeom prst="rect">
                <a:avLst/>
              </a:prstGeom>
              <a:blipFill>
                <a:blip r:embed="rId4"/>
                <a:stretch>
                  <a:fillRect l="-983" t="-1695" r="-1474" b="-5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图片 39">
            <a:extLst>
              <a:ext uri="{FF2B5EF4-FFF2-40B4-BE49-F238E27FC236}">
                <a16:creationId xmlns:a16="http://schemas.microsoft.com/office/drawing/2014/main" id="{EBA95E5C-DFD8-DD6A-66E1-6BC72401B6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26113" y="750641"/>
            <a:ext cx="4353039" cy="432830"/>
          </a:xfrm>
          <a:prstGeom prst="rect">
            <a:avLst/>
          </a:prstGeom>
        </p:spPr>
      </p:pic>
      <p:sp>
        <p:nvSpPr>
          <p:cNvPr id="3" name="页脚占位符 4">
            <a:extLst>
              <a:ext uri="{FF2B5EF4-FFF2-40B4-BE49-F238E27FC236}">
                <a16:creationId xmlns:a16="http://schemas.microsoft.com/office/drawing/2014/main" id="{647991CC-9C83-593C-0190-F96EAAD55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064962-EBD4-2D34-F830-36EF604D1CD2}"/>
              </a:ext>
            </a:extLst>
          </p:cNvPr>
          <p:cNvSpPr txBox="1"/>
          <p:nvPr/>
        </p:nvSpPr>
        <p:spPr>
          <a:xfrm>
            <a:off x="12577803" y="129359"/>
            <a:ext cx="6099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chemeClr val="accent1"/>
                </a:solidFill>
                <a:latin typeface="Times New Roman"/>
                <a:cs typeface="Times New Roman"/>
              </a:rPr>
              <a:t>RHS can consider </a:t>
            </a:r>
            <a:r>
              <a:rPr lang="en-US" altLang="zh-CN" sz="1800" dirty="0" err="1">
                <a:solidFill>
                  <a:schemeClr val="accent1"/>
                </a:solidFill>
                <a:latin typeface="Times New Roman"/>
                <a:cs typeface="Times New Roman"/>
              </a:rPr>
              <a:t>lhc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2B553E-2FF3-C83C-A2EF-B5B4F76875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4606" y="1200222"/>
            <a:ext cx="3656322" cy="35103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ED2E5F-AD39-585E-B371-3F7A8A21D28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32925"/>
          <a:stretch>
            <a:fillRect/>
          </a:stretch>
        </p:blipFill>
        <p:spPr>
          <a:xfrm>
            <a:off x="417672" y="962656"/>
            <a:ext cx="7492704" cy="40383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8C5799-CBA3-FD80-B15C-CCA621638F90}"/>
                  </a:ext>
                </a:extLst>
              </p:cNvPr>
              <p:cNvSpPr txBox="1"/>
              <p:nvPr/>
            </p:nvSpPr>
            <p:spPr>
              <a:xfrm>
                <a:off x="1963051" y="777783"/>
                <a:ext cx="96090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320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320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8C5799-CBA3-FD80-B15C-CCA621638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3051" y="777783"/>
                <a:ext cx="960904" cy="584775"/>
              </a:xfrm>
              <a:prstGeom prst="rect">
                <a:avLst/>
              </a:prstGeom>
              <a:blipFill>
                <a:blip r:embed="rId8"/>
                <a:stretch>
                  <a:fillRect t="-12766" r="-19481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CA4663-A257-E47F-B944-89E8A11A2626}"/>
                  </a:ext>
                </a:extLst>
              </p:cNvPr>
              <p:cNvSpPr txBox="1"/>
              <p:nvPr/>
            </p:nvSpPr>
            <p:spPr>
              <a:xfrm>
                <a:off x="5491696" y="773760"/>
                <a:ext cx="1485920" cy="637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zh-CN" sz="32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32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He</m:t>
                          </m:r>
                          <m:r>
                            <a:rPr lang="en-US" altLang="zh-CN" sz="32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zh-CN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sPre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CA4663-A257-E47F-B944-89E8A11A26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1696" y="773760"/>
                <a:ext cx="1485920" cy="637547"/>
              </a:xfrm>
              <a:prstGeom prst="rect">
                <a:avLst/>
              </a:prstGeom>
              <a:blipFill>
                <a:blip r:embed="rId9"/>
                <a:stretch>
                  <a:fillRect t="-3846" r="-12712" b="-28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7A1FE57-178B-DD0B-98E1-CE65EACF8DD7}"/>
                  </a:ext>
                </a:extLst>
              </p:cNvPr>
              <p:cNvSpPr txBox="1"/>
              <p:nvPr/>
            </p:nvSpPr>
            <p:spPr>
              <a:xfrm>
                <a:off x="9213840" y="778313"/>
                <a:ext cx="1485920" cy="6329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zh-CN" sz="32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32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He</m:t>
                          </m:r>
                          <m:r>
                            <a:rPr lang="en-US" altLang="zh-CN" sz="32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zh-CN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sPre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7A1FE57-178B-DD0B-98E1-CE65EACF8D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3840" y="778313"/>
                <a:ext cx="1485920" cy="632994"/>
              </a:xfrm>
              <a:prstGeom prst="rect">
                <a:avLst/>
              </a:prstGeom>
              <a:blipFill>
                <a:blip r:embed="rId10"/>
                <a:stretch>
                  <a:fillRect t="-5882" r="-12712" b="-2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C477F7A5-0A65-A90A-AD37-443322A8C2AA}"/>
              </a:ext>
            </a:extLst>
          </p:cNvPr>
          <p:cNvSpPr txBox="1"/>
          <p:nvPr/>
        </p:nvSpPr>
        <p:spPr>
          <a:xfrm>
            <a:off x="2393498" y="7421477"/>
            <a:ext cx="93374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A=2,4: fairly well described; A=3 nuclei: strongly overpredicted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3">
                <a:extLst>
                  <a:ext uri="{FF2B5EF4-FFF2-40B4-BE49-F238E27FC236}">
                    <a16:creationId xmlns:a16="http://schemas.microsoft.com/office/drawing/2014/main" id="{E14DBF4E-AA2F-ABCA-DCD1-B42EC53A6E73}"/>
                  </a:ext>
                </a:extLst>
              </p:cNvPr>
              <p:cNvSpPr/>
              <p:nvPr/>
            </p:nvSpPr>
            <p:spPr>
              <a:xfrm>
                <a:off x="16934" y="4934696"/>
                <a:ext cx="8254870" cy="1785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Thermal: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=2,4</m:t>
                    </m:r>
                  </m:oMath>
                </a14:m>
                <a:r>
                  <a:rPr lang="en-US" sz="22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fairly well described; A=3: strongly overpredicted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Coalescence: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=2,3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fairly well described; A=4: underpredicted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 trends in data–model comparisons across RHIC and LHC</a:t>
                </a:r>
                <a:endParaRPr lang="en-US" sz="2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 3">
                <a:extLst>
                  <a:ext uri="{FF2B5EF4-FFF2-40B4-BE49-F238E27FC236}">
                    <a16:creationId xmlns:a16="http://schemas.microsoft.com/office/drawing/2014/main" id="{E14DBF4E-AA2F-ABCA-DCD1-B42EC53A6E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34" y="4934696"/>
                <a:ext cx="8254870" cy="1785104"/>
              </a:xfrm>
              <a:prstGeom prst="rect">
                <a:avLst/>
              </a:prstGeom>
              <a:blipFill>
                <a:blip r:embed="rId11"/>
                <a:stretch>
                  <a:fillRect l="-922" t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文本框 23">
            <a:extLst>
              <a:ext uri="{FF2B5EF4-FFF2-40B4-BE49-F238E27FC236}">
                <a16:creationId xmlns:a16="http://schemas.microsoft.com/office/drawing/2014/main" id="{90CE55EE-275E-DC43-81B7-58351889B591}"/>
              </a:ext>
            </a:extLst>
          </p:cNvPr>
          <p:cNvSpPr txBox="1"/>
          <p:nvPr/>
        </p:nvSpPr>
        <p:spPr>
          <a:xfrm>
            <a:off x="8074607" y="4824964"/>
            <a:ext cx="3962806" cy="1785104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nuclei with A &lt; 4, coalescence models provide a good description, while thermal models do not consistently describe all species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79B243-C7FD-AFC6-A451-F84CB127F8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769926-4F2A-50B5-F397-2B5196288F24}"/>
              </a:ext>
            </a:extLst>
          </p:cNvPr>
          <p:cNvSpPr txBox="1"/>
          <p:nvPr/>
        </p:nvSpPr>
        <p:spPr>
          <a:xfrm>
            <a:off x="8842671" y="249529"/>
            <a:ext cx="93668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ALICE, Phys. Lett. B 858 (2024) 138943</a:t>
            </a:r>
          </a:p>
        </p:txBody>
      </p:sp>
    </p:spTree>
    <p:extLst>
      <p:ext uri="{BB962C8B-B14F-4D97-AF65-F5344CB8AC3E}">
        <p14:creationId xmlns:p14="http://schemas.microsoft.com/office/powerpoint/2010/main" val="771904285"/>
      </p:ext>
    </p:extLst>
  </p:cSld>
  <p:clrMapOvr>
    <a:masterClrMapping/>
  </p:clrMapOvr>
  <p:transition advTm="56294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12</a:t>
            </a:fld>
            <a:endParaRPr lang="zh-CN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FBDFA7-A6E1-9046-AD04-D9B47EF44E3A}"/>
              </a:ext>
            </a:extLst>
          </p:cNvPr>
          <p:cNvSpPr txBox="1"/>
          <p:nvPr/>
        </p:nvSpPr>
        <p:spPr>
          <a:xfrm>
            <a:off x="8721215" y="30390"/>
            <a:ext cx="1371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F4E7FE-2F51-3245-99BC-7B46D5DCFBE0}"/>
              </a:ext>
            </a:extLst>
          </p:cNvPr>
          <p:cNvSpPr txBox="1"/>
          <p:nvPr/>
        </p:nvSpPr>
        <p:spPr>
          <a:xfrm>
            <a:off x="10249639" y="0"/>
            <a:ext cx="1371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3A8AA37-C53F-7346-A54A-23E97509224E}"/>
                  </a:ext>
                </a:extLst>
              </p:cNvPr>
              <p:cNvSpPr/>
              <p:nvPr/>
            </p:nvSpPr>
            <p:spPr>
              <a:xfrm>
                <a:off x="6107414" y="930261"/>
                <a:ext cx="5999919" cy="42062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en-US" altLang="zh-CN" sz="2200" i="0">
                            <a:latin typeface="Cambria Math"/>
                          </a:rPr>
                          <m:t>Λ</m:t>
                        </m:r>
                      </m:sub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200" i="0">
                            <a:latin typeface="Cambria Math"/>
                          </a:rPr>
                          <m:t>H</m:t>
                        </m:r>
                      </m:e>
                    </m:sPre>
                  </m:oMath>
                </a14:m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yields peak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2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3-4 GeV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decrease toward higher energies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ncreasing baryon density at lower energies</a:t>
                </a:r>
                <a:r>
                  <a:rPr lang="zh-CN" altLang="en-US" sz="22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↑</a:t>
                </a:r>
                <a:endParaRPr lang="en-US" altLang="zh-CN" sz="22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Stronger strangeness canonical suppression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energies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2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↓</a:t>
                </a:r>
                <a:endParaRPr lang="en-US" altLang="zh-CN" sz="22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 to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200">
                            <a:solidFill>
                              <a:srgbClr val="C00000"/>
                            </a:solidFill>
                            <a:latin typeface="Cambria Math"/>
                          </a:rPr>
                          <m:t>H</m:t>
                        </m:r>
                      </m:e>
                    </m:sPre>
                  </m:oMath>
                </a14:m>
                <a:r>
                  <a:rPr lang="en-US" sz="22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e,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en-US" altLang="zh-CN" sz="2200">
                            <a:solidFill>
                              <a:srgbClr val="C00000"/>
                            </a:solidFill>
                            <a:latin typeface="Cambria Math"/>
                          </a:rPr>
                          <m:t>Λ</m:t>
                        </m:r>
                      </m:sub>
                      <m:sup>
                        <m:r>
                          <a:rPr lang="en-US" altLang="zh-CN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200">
                            <a:solidFill>
                              <a:srgbClr val="C00000"/>
                            </a:solidFill>
                            <a:latin typeface="Cambria Math"/>
                          </a:rPr>
                          <m:t>H</m:t>
                        </m:r>
                      </m:e>
                    </m:sPre>
                  </m:oMath>
                </a14:m>
                <a:r>
                  <a:rPr lang="en-US" sz="22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overestimated by thermal model across all energies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the mass number increases, the discrepancy with the thermal model decreases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3A8AA37-C53F-7346-A54A-23E9750922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7414" y="930261"/>
                <a:ext cx="5999919" cy="4206280"/>
              </a:xfrm>
              <a:prstGeom prst="rect">
                <a:avLst/>
              </a:prstGeom>
              <a:blipFill>
                <a:blip r:embed="rId3"/>
                <a:stretch>
                  <a:fillRect l="-1055" t="-602" r="-1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0000" y="19096"/>
            <a:ext cx="9652000" cy="762000"/>
          </a:xfrm>
        </p:spPr>
        <p:txBody>
          <a:bodyPr/>
          <a:lstStyle/>
          <a:p>
            <a:r>
              <a:rPr lang="en-US" dirty="0" err="1"/>
              <a:t>Hypernuclei</a:t>
            </a:r>
            <a:r>
              <a:rPr lang="en-US" dirty="0"/>
              <a:t> </a:t>
            </a:r>
            <a:r>
              <a:rPr lang="en-US" altLang="zh-CN" dirty="0"/>
              <a:t>Excitation</a:t>
            </a:r>
            <a:r>
              <a:rPr lang="zh-CN" altLang="en-US" dirty="0"/>
              <a:t> </a:t>
            </a:r>
            <a:r>
              <a:rPr lang="en-US" altLang="zh-CN" dirty="0"/>
              <a:t>Functions in </a:t>
            </a:r>
            <a:r>
              <a:rPr lang="en-US" altLang="zh-CN" dirty="0" err="1"/>
              <a:t>Au+Au</a:t>
            </a:r>
            <a:r>
              <a:rPr lang="en-US" altLang="zh-CN" dirty="0"/>
              <a:t> collisions</a:t>
            </a:r>
            <a:endParaRPr lang="en-US" b="0" dirty="0">
              <a:solidFill>
                <a:schemeClr val="accent1"/>
              </a:solidFill>
            </a:endParaRPr>
          </a:p>
        </p:txBody>
      </p:sp>
      <p:cxnSp>
        <p:nvCxnSpPr>
          <p:cNvPr id="9" name="Straight Connector 14">
            <a:extLst>
              <a:ext uri="{FF2B5EF4-FFF2-40B4-BE49-F238E27FC236}">
                <a16:creationId xmlns:a16="http://schemas.microsoft.com/office/drawing/2014/main" id="{54A86089-E218-A268-FBBE-7F1309AB9C9C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4">
            <a:extLst>
              <a:ext uri="{FF2B5EF4-FFF2-40B4-BE49-F238E27FC236}">
                <a16:creationId xmlns:a16="http://schemas.microsoft.com/office/drawing/2014/main" id="{8EEABB7E-E36C-8B89-F070-0673CE90527E}"/>
              </a:ext>
            </a:extLst>
          </p:cNvPr>
          <p:cNvSpPr txBox="1"/>
          <p:nvPr/>
        </p:nvSpPr>
        <p:spPr>
          <a:xfrm>
            <a:off x="13656" y="6140050"/>
            <a:ext cx="3082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STAR, Phys. Rev. Lett 128, 202301 (2022)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6F87F7A-A6EC-106E-435E-B60D5A0DD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005948"/>
            <a:ext cx="6192078" cy="5134102"/>
          </a:xfrm>
          <a:prstGeom prst="rect">
            <a:avLst/>
          </a:prstGeom>
        </p:spPr>
      </p:pic>
      <p:sp>
        <p:nvSpPr>
          <p:cNvPr id="4" name="页脚占位符 4">
            <a:extLst>
              <a:ext uri="{FF2B5EF4-FFF2-40B4-BE49-F238E27FC236}">
                <a16:creationId xmlns:a16="http://schemas.microsoft.com/office/drawing/2014/main" id="{355AE4F9-CAB8-3873-CA67-BD75377D8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1EFF138-FE41-4E36-B987-63B0AAB5E398}"/>
                  </a:ext>
                </a:extLst>
              </p:cNvPr>
              <p:cNvSpPr txBox="1"/>
              <p:nvPr/>
            </p:nvSpPr>
            <p:spPr>
              <a:xfrm>
                <a:off x="3096040" y="7271150"/>
                <a:ext cx="61005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</a:t>
                </a:r>
                <a:r>
                  <a:rPr lang="zh-CN" alt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energies</a:t>
                </a:r>
                <a:r>
                  <a:rPr lang="zh-CN" alt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3-5 GeV</a:t>
                </a:r>
                <a:r>
                  <a:rPr lang="zh-CN" alt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optimal range search for </a:t>
                </a:r>
                <a14:m>
                  <m:oMath xmlns:m="http://schemas.openxmlformats.org/officeDocument/2006/math">
                    <m:r>
                      <a:rPr lang="en-US" altLang="zh-CN" sz="1800" i="1">
                        <a:latin typeface="Cambria Math"/>
                      </a:rPr>
                      <m:t>𝛬𝛬</m:t>
                    </m:r>
                  </m:oMath>
                </a14:m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hypernuclei</a:t>
                </a: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1EFF138-FE41-4E36-B987-63B0AAB5E3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040" y="7271150"/>
                <a:ext cx="6100548" cy="369332"/>
              </a:xfrm>
              <a:prstGeom prst="rect">
                <a:avLst/>
              </a:prstGeom>
              <a:blipFill>
                <a:blip r:embed="rId5"/>
                <a:stretch>
                  <a:fillRect l="-830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23">
            <a:extLst>
              <a:ext uri="{FF2B5EF4-FFF2-40B4-BE49-F238E27FC236}">
                <a16:creationId xmlns:a16="http://schemas.microsoft.com/office/drawing/2014/main" id="{2611E1E9-C801-C916-4B4E-3858F86758AF}"/>
              </a:ext>
            </a:extLst>
          </p:cNvPr>
          <p:cNvSpPr txBox="1"/>
          <p:nvPr/>
        </p:nvSpPr>
        <p:spPr>
          <a:xfrm>
            <a:off x="6623222" y="4551164"/>
            <a:ext cx="5186056" cy="830997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indicate larger survival probability for more tightly bound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hypernuclei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241E9C-5286-9D42-E789-07270D0990C2}"/>
              </a:ext>
            </a:extLst>
          </p:cNvPr>
          <p:cNvSpPr txBox="1"/>
          <p:nvPr/>
        </p:nvSpPr>
        <p:spPr>
          <a:xfrm>
            <a:off x="6169516" y="5452582"/>
            <a:ext cx="563976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dynamical models coupling formation and dissociation of (hyper)nuclei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e 19">
                <a:extLst>
                  <a:ext uri="{FF2B5EF4-FFF2-40B4-BE49-F238E27FC236}">
                    <a16:creationId xmlns:a16="http://schemas.microsoft.com/office/drawing/2014/main" id="{EBBD1851-AC6D-48E9-0ECA-530D270902E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306309" y="1865896"/>
              <a:ext cx="3700952" cy="690436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957752">
                      <a:extLst>
                        <a:ext uri="{9D8B030D-6E8A-4147-A177-3AD203B41FA5}">
                          <a16:colId xmlns:a16="http://schemas.microsoft.com/office/drawing/2014/main" val="4089766504"/>
                        </a:ext>
                      </a:extLst>
                    </a:gridCol>
                    <a:gridCol w="740780">
                      <a:extLst>
                        <a:ext uri="{9D8B030D-6E8A-4147-A177-3AD203B41FA5}">
                          <a16:colId xmlns:a16="http://schemas.microsoft.com/office/drawing/2014/main" val="1309968443"/>
                        </a:ext>
                      </a:extLst>
                    </a:gridCol>
                    <a:gridCol w="671331">
                      <a:extLst>
                        <a:ext uri="{9D8B030D-6E8A-4147-A177-3AD203B41FA5}">
                          <a16:colId xmlns:a16="http://schemas.microsoft.com/office/drawing/2014/main" val="3978274725"/>
                        </a:ext>
                      </a:extLst>
                    </a:gridCol>
                    <a:gridCol w="671332">
                      <a:extLst>
                        <a:ext uri="{9D8B030D-6E8A-4147-A177-3AD203B41FA5}">
                          <a16:colId xmlns:a16="http://schemas.microsoft.com/office/drawing/2014/main" val="623312045"/>
                        </a:ext>
                      </a:extLst>
                    </a:gridCol>
                    <a:gridCol w="659757">
                      <a:extLst>
                        <a:ext uri="{9D8B030D-6E8A-4147-A177-3AD203B41FA5}">
                          <a16:colId xmlns:a16="http://schemas.microsoft.com/office/drawing/2014/main" val="568170884"/>
                        </a:ext>
                      </a:extLst>
                    </a:gridCol>
                  </a:tblGrid>
                  <a:tr h="325909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𝚲</m:t>
                                    </m:r>
                                  </m:sub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  <m:e>
                                    <m:r>
                                      <a:rPr lang="en-US" sz="16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𝚲</m:t>
                                    </m:r>
                                  </m:sub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  <m:e>
                                    <m:r>
                                      <a:rPr lang="en-US" sz="16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𝚲</m:t>
                                  </m:r>
                                </m:sub>
                                <m:sup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sup>
                                <m:e>
                                  <m:r>
                                    <a:rPr lang="en-US" sz="16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𝐇</m:t>
                                  </m:r>
                                </m:e>
                              </m:sPre>
                            </m:oMath>
                          </a14:m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𝚲</m:t>
                                  </m:r>
                                </m:sub>
                                <m:sup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𝟓</m:t>
                                  </m:r>
                                </m:sup>
                                <m:e>
                                  <m:r>
                                    <a:rPr lang="en-US" sz="16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𝐇</m:t>
                                  </m:r>
                                </m:e>
                              </m:sPre>
                            </m:oMath>
                          </a14:m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27949423"/>
                      </a:ext>
                    </a:extLst>
                  </a:tr>
                  <a:tr h="32590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dirty="0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sz="160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Λ</m:t>
                                    </m:r>
                                  </m:sub>
                                </m:sSub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dirty="0" smtClean="0">
                                    <a:latin typeface="Cambria Math" panose="02040503050406030204" pitchFamily="18" charset="0"/>
                                  </a:rPr>
                                  <m:t>MeV</m:t>
                                </m:r>
                                <m:r>
                                  <a:rPr lang="en-US" sz="1600" b="0" i="0" dirty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0.163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2.24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2.39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42786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e 19">
                <a:extLst>
                  <a:ext uri="{FF2B5EF4-FFF2-40B4-BE49-F238E27FC236}">
                    <a16:creationId xmlns:a16="http://schemas.microsoft.com/office/drawing/2014/main" id="{EBBD1851-AC6D-48E9-0ECA-530D270902E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17142053"/>
                  </p:ext>
                </p:extLst>
              </p:nvPr>
            </p:nvGraphicFramePr>
            <p:xfrm>
              <a:off x="2306309" y="1865896"/>
              <a:ext cx="3700952" cy="690436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957752">
                      <a:extLst>
                        <a:ext uri="{9D8B030D-6E8A-4147-A177-3AD203B41FA5}">
                          <a16:colId xmlns:a16="http://schemas.microsoft.com/office/drawing/2014/main" val="4089766504"/>
                        </a:ext>
                      </a:extLst>
                    </a:gridCol>
                    <a:gridCol w="740780">
                      <a:extLst>
                        <a:ext uri="{9D8B030D-6E8A-4147-A177-3AD203B41FA5}">
                          <a16:colId xmlns:a16="http://schemas.microsoft.com/office/drawing/2014/main" val="1309968443"/>
                        </a:ext>
                      </a:extLst>
                    </a:gridCol>
                    <a:gridCol w="671331">
                      <a:extLst>
                        <a:ext uri="{9D8B030D-6E8A-4147-A177-3AD203B41FA5}">
                          <a16:colId xmlns:a16="http://schemas.microsoft.com/office/drawing/2014/main" val="3978274725"/>
                        </a:ext>
                      </a:extLst>
                    </a:gridCol>
                    <a:gridCol w="671332">
                      <a:extLst>
                        <a:ext uri="{9D8B030D-6E8A-4147-A177-3AD203B41FA5}">
                          <a16:colId xmlns:a16="http://schemas.microsoft.com/office/drawing/2014/main" val="623312045"/>
                        </a:ext>
                      </a:extLst>
                    </a:gridCol>
                    <a:gridCol w="659757">
                      <a:extLst>
                        <a:ext uri="{9D8B030D-6E8A-4147-A177-3AD203B41FA5}">
                          <a16:colId xmlns:a16="http://schemas.microsoft.com/office/drawing/2014/main" val="568170884"/>
                        </a:ext>
                      </a:extLst>
                    </a:gridCol>
                  </a:tblGrid>
                  <a:tr h="355156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32759" r="-275862" b="-117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50000" r="-196296" b="-117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56604" r="-100000" b="-117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65385" r="-1923" b="-1172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2794942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316" t="-107407" r="-286842" b="-25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0.163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2.24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2.39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42786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日期占位符 3">
            <a:extLst>
              <a:ext uri="{FF2B5EF4-FFF2-40B4-BE49-F238E27FC236}">
                <a16:creationId xmlns:a16="http://schemas.microsoft.com/office/drawing/2014/main" id="{3B8D1227-4635-03FE-19F8-BFEDD3AC3D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225611"/>
      </p:ext>
    </p:extLst>
  </p:cSld>
  <p:clrMapOvr>
    <a:masterClrMapping/>
  </p:clrMapOvr>
  <p:transition advTm="214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EDE47D-CC40-032E-2FD9-99B7F2C60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00CBF0-3FBC-3156-A972-95A6FA9D7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240"/>
            <a:ext cx="8732389" cy="762000"/>
          </a:xfrm>
        </p:spPr>
        <p:txBody>
          <a:bodyPr/>
          <a:lstStyle/>
          <a:p>
            <a:r>
              <a:rPr lang="en-US" dirty="0"/>
              <a:t>Aside: Charge Symmetry Breaking in A = 4 </a:t>
            </a:r>
            <a:r>
              <a:rPr lang="en-US" dirty="0" err="1"/>
              <a:t>hypernuclei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376D87C-ACEC-6676-7B90-B8B163CB3A97}"/>
              </a:ext>
            </a:extLst>
          </p:cNvPr>
          <p:cNvSpPr/>
          <p:nvPr/>
        </p:nvSpPr>
        <p:spPr bwMode="auto">
          <a:xfrm>
            <a:off x="6488702" y="4348708"/>
            <a:ext cx="1367767" cy="3724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5AAEFAD-6E8C-7942-38C5-91E8436495A8}"/>
              </a:ext>
            </a:extLst>
          </p:cNvPr>
          <p:cNvSpPr/>
          <p:nvPr/>
        </p:nvSpPr>
        <p:spPr bwMode="auto">
          <a:xfrm>
            <a:off x="6655846" y="2091249"/>
            <a:ext cx="438220" cy="3724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A411C67-C53B-C292-F1C3-E3B48F5C066F}"/>
              </a:ext>
            </a:extLst>
          </p:cNvPr>
          <p:cNvSpPr/>
          <p:nvPr/>
        </p:nvSpPr>
        <p:spPr bwMode="auto">
          <a:xfrm>
            <a:off x="6582104" y="4730233"/>
            <a:ext cx="1205536" cy="2653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Arial" pitchFamily="34" charset="0"/>
              <a:cs typeface="Times New Roman" pitchFamily="18" charset="0"/>
            </a:endParaRPr>
          </a:p>
        </p:txBody>
      </p: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48344043-1F32-3B44-76E7-1C14A18D31BF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8D669F86-8126-AF35-708C-2FA99468D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13</a:t>
            </a:fld>
            <a:endParaRPr lang="zh-CN" altLang="en-US" dirty="0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A1B7E88E-307F-7E27-F937-74C83A717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08" name="Picture 4">
            <a:extLst>
              <a:ext uri="{FF2B5EF4-FFF2-40B4-BE49-F238E27FC236}">
                <a16:creationId xmlns:a16="http://schemas.microsoft.com/office/drawing/2014/main" id="{7614E52C-6574-6D51-6336-F1D7A9D1D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1628" y="838200"/>
            <a:ext cx="3871404" cy="451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CB8191F1-FFA3-F641-337A-65D76EFA02DA}"/>
              </a:ext>
            </a:extLst>
          </p:cNvPr>
          <p:cNvSpPr txBox="1"/>
          <p:nvPr/>
        </p:nvSpPr>
        <p:spPr>
          <a:xfrm>
            <a:off x="8732389" y="297559"/>
            <a:ext cx="3181312" cy="369332"/>
          </a:xfrm>
          <a:prstGeom prst="rect">
            <a:avLst/>
          </a:prstGeom>
          <a:solidFill>
            <a:srgbClr val="F0BBEA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Tianhao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Shao,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24/03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afternoon</a:t>
            </a:r>
            <a:endParaRPr kumimoji="1"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645CDF7-937D-A3CF-BFE7-CB8E03EB3C73}"/>
              </a:ext>
            </a:extLst>
          </p:cNvPr>
          <p:cNvSpPr txBox="1"/>
          <p:nvPr/>
        </p:nvSpPr>
        <p:spPr>
          <a:xfrm>
            <a:off x="8197887" y="4784510"/>
            <a:ext cx="3478591" cy="769441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Precise constraints on YN and YNN interactions</a:t>
            </a: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417BF5-C0D2-6D80-AF16-3876511397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2"/>
          <a:stretch>
            <a:fillRect/>
          </a:stretch>
        </p:blipFill>
        <p:spPr>
          <a:xfrm>
            <a:off x="515521" y="922835"/>
            <a:ext cx="6294771" cy="44586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752F74-6C3F-F919-2131-5E55434B11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705" y="1208521"/>
            <a:ext cx="4844996" cy="32545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>
                <a:extLst>
                  <a:ext uri="{FF2B5EF4-FFF2-40B4-BE49-F238E27FC236}">
                    <a16:creationId xmlns:a16="http://schemas.microsoft.com/office/drawing/2014/main" id="{227622EA-1865-9FBC-49A3-769EA93A5021}"/>
                  </a:ext>
                </a:extLst>
              </p:cNvPr>
              <p:cNvSpPr/>
              <p:nvPr/>
            </p:nvSpPr>
            <p:spPr>
              <a:xfrm>
                <a:off x="212205" y="5300002"/>
                <a:ext cx="11835585" cy="4108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Precise measurement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kumimoji="1" lang="el-GR" altLang="zh-CN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b>
                      <m:sup>
                        <m:r>
                          <a:rPr lang="en-US" altLang="zh-CN" sz="200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sPre>
                    <m:r>
                      <a:rPr lang="en-US" altLang="zh-CN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kumimoji="1" lang="el-GR" altLang="zh-CN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b>
                      <m:sup>
                        <m:r>
                          <a:rPr lang="en-US" altLang="zh-CN" sz="200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sPre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panose="02040503050406030204" pitchFamily="18" charset="0"/>
                      </a:rPr>
                      <m:t>ground</m:t>
                    </m:r>
                    <m:r>
                      <a:rPr lang="en-US" altLang="zh-CN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panose="02040503050406030204" pitchFamily="18" charset="0"/>
                      </a:rPr>
                      <m:t>state</m:t>
                    </m:r>
                    <m:r>
                      <a:rPr lang="en-US" altLang="zh-CN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panose="02040503050406030204" pitchFamily="18" charset="0"/>
                      </a:rPr>
                      <m:t>binding</m:t>
                    </m:r>
                    <m:r>
                      <a:rPr lang="en-US" altLang="zh-CN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panose="02040503050406030204" pitchFamily="18" charset="0"/>
                      </a:rPr>
                      <m:t>energies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angle 3">
                <a:extLst>
                  <a:ext uri="{FF2B5EF4-FFF2-40B4-BE49-F238E27FC236}">
                    <a16:creationId xmlns:a16="http://schemas.microsoft.com/office/drawing/2014/main" id="{227622EA-1865-9FBC-49A3-769EA93A50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05" y="5300002"/>
                <a:ext cx="11835585" cy="410818"/>
              </a:xfrm>
              <a:prstGeom prst="rect">
                <a:avLst/>
              </a:prstGeom>
              <a:blipFill>
                <a:blip r:embed="rId6"/>
                <a:stretch>
                  <a:fillRect l="-429" t="-6061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3">
            <a:extLst>
              <a:ext uri="{FF2B5EF4-FFF2-40B4-BE49-F238E27FC236}">
                <a16:creationId xmlns:a16="http://schemas.microsoft.com/office/drawing/2014/main" id="{AD9F0B9D-4DE6-4316-FF4E-A52737C10D93}"/>
              </a:ext>
            </a:extLst>
          </p:cNvPr>
          <p:cNvSpPr/>
          <p:nvPr/>
        </p:nvSpPr>
        <p:spPr>
          <a:xfrm>
            <a:off x="212204" y="5702914"/>
            <a:ext cx="11383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Charge Symmetry Breaking is comparable in magnitude but opposite in sign for ground and excited states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B5A0616F-3747-B3C8-C305-43E54716F74A}"/>
              </a:ext>
            </a:extLst>
          </p:cNvPr>
          <p:cNvSpPr/>
          <p:nvPr/>
        </p:nvSpPr>
        <p:spPr>
          <a:xfrm>
            <a:off x="212204" y="6092597"/>
            <a:ext cx="89467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Consistent with ab-initio no-core shell model calculation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02E5E3C-3918-7CE8-B1AB-AEB5602244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248892"/>
      </p:ext>
    </p:extLst>
  </p:cSld>
  <p:clrMapOvr>
    <a:masterClrMapping/>
  </p:clrMapOvr>
  <p:transition advTm="848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F2F65C-7359-09C1-AA23-864EC89F3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535;p23">
            <a:extLst>
              <a:ext uri="{FF2B5EF4-FFF2-40B4-BE49-F238E27FC236}">
                <a16:creationId xmlns:a16="http://schemas.microsoft.com/office/drawing/2014/main" id="{F8C20C74-7CFB-4F1E-DB53-27C26C5A773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98662" y="829810"/>
            <a:ext cx="5065950" cy="490181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6F72C40-E492-94FE-E6C0-91211F03166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107794" y="35649"/>
                <a:ext cx="7896690" cy="762000"/>
              </a:xfrm>
            </p:spPr>
            <p:txBody>
              <a:bodyPr/>
              <a:lstStyle/>
              <a:p>
                <a:r>
                  <a:rPr lang="en-US" altLang="zh-CN" dirty="0">
                    <a:cs typeface="Times New Roman"/>
                  </a:rPr>
                  <a:t>Strangeness Population Factor S</a:t>
                </a:r>
                <a:r>
                  <a:rPr lang="en-US" altLang="zh-CN" baseline="-25000" dirty="0">
                    <a:cs typeface="Times New Roman"/>
                  </a:rPr>
                  <a:t>3</a:t>
                </a:r>
                <a:r>
                  <a:rPr lang="zh-CN" altLang="en-US" dirty="0">
                    <a:cs typeface="Times New Roman"/>
                  </a:rPr>
                  <a:t> </a:t>
                </a:r>
                <a:r>
                  <a:rPr lang="en-US" altLang="zh-CN" dirty="0">
                    <a:cs typeface="Times New Roman"/>
                  </a:rPr>
                  <a:t>vs.</a:t>
                </a:r>
                <a:r>
                  <a:rPr lang="zh-CN" altLang="en-US" dirty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𝒅</m:t>
                    </m:r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  <m:t>𝑵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  <m:t>𝒄𝒉</m:t>
                        </m:r>
                      </m:sub>
                    </m:sSub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/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𝒅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𝜼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6F72C40-E492-94FE-E6C0-91211F0316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07794" y="35649"/>
                <a:ext cx="7896690" cy="762000"/>
              </a:xfrm>
              <a:blipFill>
                <a:blip r:embed="rId4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>
            <a:extLst>
              <a:ext uri="{FF2B5EF4-FFF2-40B4-BE49-F238E27FC236}">
                <a16:creationId xmlns:a16="http://schemas.microsoft.com/office/drawing/2014/main" id="{19D08B59-39C7-B1CE-B673-47F238C892A5}"/>
              </a:ext>
            </a:extLst>
          </p:cNvPr>
          <p:cNvSpPr/>
          <p:nvPr/>
        </p:nvSpPr>
        <p:spPr>
          <a:xfrm>
            <a:off x="3065688" y="5131097"/>
            <a:ext cx="41520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Coalescence using 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Congleton wave function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describes across different energies/systems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ECA3437-4B29-AB2B-3292-5EABB44F479B}"/>
              </a:ext>
            </a:extLst>
          </p:cNvPr>
          <p:cNvSpPr/>
          <p:nvPr/>
        </p:nvSpPr>
        <p:spPr bwMode="auto">
          <a:xfrm>
            <a:off x="8153873" y="7444526"/>
            <a:ext cx="1367767" cy="3724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6FD52AED-4856-DEDA-1406-DAB9FC346564}"/>
              </a:ext>
            </a:extLst>
          </p:cNvPr>
          <p:cNvSpPr/>
          <p:nvPr/>
        </p:nvSpPr>
        <p:spPr bwMode="auto">
          <a:xfrm>
            <a:off x="6655846" y="2091249"/>
            <a:ext cx="438220" cy="3724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Arial" pitchFamily="34" charset="0"/>
              <a:cs typeface="Times New Roman" pitchFamily="18" charset="0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60B69810-B315-5B23-289D-7F3AC661FA88}"/>
              </a:ext>
            </a:extLst>
          </p:cNvPr>
          <p:cNvGrpSpPr/>
          <p:nvPr/>
        </p:nvGrpSpPr>
        <p:grpSpPr>
          <a:xfrm>
            <a:off x="162954" y="962773"/>
            <a:ext cx="7152245" cy="5523420"/>
            <a:chOff x="33742" y="1869749"/>
            <a:chExt cx="6216751" cy="55234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10AC77B-707D-989C-0DFE-2D0EED7E5A6E}"/>
                </a:ext>
              </a:extLst>
            </p:cNvPr>
            <p:cNvSpPr/>
            <p:nvPr/>
          </p:nvSpPr>
          <p:spPr>
            <a:xfrm>
              <a:off x="1699902" y="6993059"/>
              <a:ext cx="416793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文本框 6">
                  <a:extLst>
                    <a:ext uri="{FF2B5EF4-FFF2-40B4-BE49-F238E27FC236}">
                      <a16:creationId xmlns:a16="http://schemas.microsoft.com/office/drawing/2014/main" id="{238587B9-798E-585B-91DF-1D94A1A2FAE7}"/>
                    </a:ext>
                  </a:extLst>
                </p:cNvPr>
                <p:cNvSpPr txBox="1"/>
                <p:nvPr/>
              </p:nvSpPr>
              <p:spPr>
                <a:xfrm>
                  <a:off x="33742" y="1885484"/>
                  <a:ext cx="1542854" cy="1112741"/>
                </a:xfrm>
                <a:prstGeom prst="rect">
                  <a:avLst/>
                </a:prstGeom>
                <a:noFill/>
                <a:ln w="15875"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Pre>
                              <m:sPrePr>
                                <m:ctrlPr>
                                  <a:rPr kumimoji="1" lang="en-US" altLang="zh-CN" sz="2400" i="1"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m:rPr>
                                    <m:sty m:val="p"/>
                                  </m:rPr>
                                  <a:rPr kumimoji="1" lang="el-GR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Λ</m:t>
                                </m:r>
                              </m:sub>
                              <m:sup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400" i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</m:sPre>
                          </m:num>
                          <m:den>
                            <m:sPre>
                              <m:sPrePr>
                                <m:ctrlPr>
                                  <a:rPr kumimoji="1" lang="en-US" altLang="zh-CN" sz="2400" i="1"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/>
                              <m:sup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400" i="0">
                                    <a:latin typeface="Cambria Math" panose="02040503050406030204" pitchFamily="18" charset="0"/>
                                  </a:rPr>
                                  <m:t>He</m:t>
                                </m:r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f>
                                  <m:fPr>
                                    <m:ctrlP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Λ</m:t>
                                    </m:r>
                                  </m:num>
                                  <m:den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den>
                                </m:f>
                              </m:e>
                            </m:sPre>
                          </m:den>
                        </m:f>
                      </m:oMath>
                    </m:oMathPara>
                  </a14:m>
                  <a:endParaRPr kumimoji="1" lang="zh-CN" altLang="en-US" sz="2400" dirty="0"/>
                </a:p>
              </p:txBody>
            </p:sp>
          </mc:Choice>
          <mc:Fallback xmlns="">
            <p:sp>
              <p:nvSpPr>
                <p:cNvPr id="7" name="文本框 6">
                  <a:extLst>
                    <a:ext uri="{FF2B5EF4-FFF2-40B4-BE49-F238E27FC236}">
                      <a16:creationId xmlns:a16="http://schemas.microsoft.com/office/drawing/2014/main" id="{238587B9-798E-585B-91DF-1D94A1A2FAE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42" y="1885484"/>
                  <a:ext cx="1542854" cy="1112741"/>
                </a:xfrm>
                <a:prstGeom prst="rect">
                  <a:avLst/>
                </a:prstGeom>
                <a:blipFill>
                  <a:blip r:embed="rId5"/>
                  <a:stretch>
                    <a:fillRect l="-4255" r="-4255" b="-7955"/>
                  </a:stretch>
                </a:blipFill>
                <a:ln w="158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C960BC38-0ACE-4C69-F29F-9E172C254636}"/>
                    </a:ext>
                  </a:extLst>
                </p:cNvPr>
                <p:cNvSpPr txBox="1"/>
                <p:nvPr/>
              </p:nvSpPr>
              <p:spPr>
                <a:xfrm>
                  <a:off x="1724201" y="1869749"/>
                  <a:ext cx="4526292" cy="10486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  <a:r>
                    <a:rPr lang="zh-CN" alt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emoves the difference of Λ</a:t>
                  </a:r>
                  <a:r>
                    <a:rPr lang="en-US" altLang="zh-CN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and proton</a:t>
                  </a:r>
                  <a:r>
                    <a:rPr lang="zh-CN" alt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CN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density</a:t>
                  </a:r>
                  <a:r>
                    <a:rPr lang="zh-CN" alt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zh-CN" sz="20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</m:oMath>
                  </a14:m>
                  <a:r>
                    <a:rPr lang="en-US" altLang="zh-CN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direct comparison b/w 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m:rPr>
                              <m:sty m:val="p"/>
                            </m:rPr>
                            <a:rPr kumimoji="1" lang="el-GR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sub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sPre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00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</m:sPre>
                    </m:oMath>
                  </a14:m>
                  <a:r>
                    <a:rPr lang="en-US" altLang="zh-CN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production</a:t>
                  </a:r>
                </a:p>
                <a:p>
                  <a:endPara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C960BC38-0ACE-4C69-F29F-9E172C2546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24201" y="1869749"/>
                  <a:ext cx="4526292" cy="1048620"/>
                </a:xfrm>
                <a:prstGeom prst="rect">
                  <a:avLst/>
                </a:prstGeom>
                <a:blipFill>
                  <a:blip r:embed="rId6"/>
                  <a:stretch>
                    <a:fillRect l="-1463" t="-3571" r="-4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4DFC82F0-6FF5-1C87-E5F1-6776D6A76D7F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5761B1FB-5C79-E838-0FEE-3DF0AE329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14</a:t>
            </a:fld>
            <a:endParaRPr lang="zh-CN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FBA49A-C962-EAC9-DFF5-2112A9A4A3CB}"/>
              </a:ext>
            </a:extLst>
          </p:cNvPr>
          <p:cNvSpPr txBox="1"/>
          <p:nvPr/>
        </p:nvSpPr>
        <p:spPr>
          <a:xfrm>
            <a:off x="3236068" y="6984443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trend of S</a:t>
            </a:r>
            <a:r>
              <a:rPr lang="en-US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originally proposed as a signature of onset of deconfinement</a:t>
            </a: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27E59A6D-70C2-72DB-6BE6-01AC95D151D0}"/>
              </a:ext>
            </a:extLst>
          </p:cNvPr>
          <p:cNvSpPr/>
          <p:nvPr/>
        </p:nvSpPr>
        <p:spPr>
          <a:xfrm>
            <a:off x="3077862" y="4292900"/>
            <a:ext cx="40566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Coalescence using </a:t>
            </a:r>
            <a:r>
              <a:rPr lang="en-US" sz="20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Gaussian wave function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underestimates the data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1B4C9F9-D8A2-7B7E-367D-0598C1EB71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52" y="2320633"/>
            <a:ext cx="3085350" cy="29893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3">
                <a:extLst>
                  <a:ext uri="{FF2B5EF4-FFF2-40B4-BE49-F238E27FC236}">
                    <a16:creationId xmlns:a16="http://schemas.microsoft.com/office/drawing/2014/main" id="{183C9C29-BBB9-569A-2073-FB4FEBD30E26}"/>
                  </a:ext>
                </a:extLst>
              </p:cNvPr>
              <p:cNvSpPr/>
              <p:nvPr/>
            </p:nvSpPr>
            <p:spPr>
              <a:xfrm>
                <a:off x="3065688" y="3198113"/>
                <a:ext cx="4056679" cy="10486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&lt;1</m:t>
                    </m:r>
                  </m:oMath>
                </a14:m>
                <a:r>
                  <a:rPr lang="en-US" altLang="zh-CN" sz="2000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 </m:t>
                    </m:r>
                  </m:oMath>
                </a14:m>
                <a:r>
                  <a:rPr lang="en-US" sz="2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suppression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kumimoji="1" lang="en-US" altLang="zh-CN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kumimoji="1" lang="el-GR" altLang="zh-CN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b>
                      <m:sup>
                        <m:r>
                          <a:rPr lang="en-US" altLang="zh-CN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sPre>
                    <m:r>
                      <a:rPr lang="en-US" altLang="zh-CN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 to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kumimoji="1" lang="en-US" altLang="zh-CN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</m:oMath>
                </a14:m>
                <a:r>
                  <a:rPr lang="en-US" sz="2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due to wider wave function in coalescence</a:t>
                </a:r>
              </a:p>
            </p:txBody>
          </p:sp>
        </mc:Choice>
        <mc:Fallback xmlns="">
          <p:sp>
            <p:nvSpPr>
              <p:cNvPr id="21" name="Rectangle 3">
                <a:extLst>
                  <a:ext uri="{FF2B5EF4-FFF2-40B4-BE49-F238E27FC236}">
                    <a16:creationId xmlns:a16="http://schemas.microsoft.com/office/drawing/2014/main" id="{183C9C29-BBB9-569A-2073-FB4FEBD30E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688" y="3198113"/>
                <a:ext cx="4056679" cy="1048620"/>
              </a:xfrm>
              <a:prstGeom prst="rect">
                <a:avLst/>
              </a:prstGeom>
              <a:blipFill>
                <a:blip r:embed="rId8"/>
                <a:stretch>
                  <a:fillRect l="-1250" t="-3614" b="-9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29">
            <a:extLst>
              <a:ext uri="{FF2B5EF4-FFF2-40B4-BE49-F238E27FC236}">
                <a16:creationId xmlns:a16="http://schemas.microsoft.com/office/drawing/2014/main" id="{C98144D7-9CDE-6F87-B0E0-C5C483A007B7}"/>
              </a:ext>
            </a:extLst>
          </p:cNvPr>
          <p:cNvSpPr txBox="1"/>
          <p:nvPr/>
        </p:nvSpPr>
        <p:spPr>
          <a:xfrm>
            <a:off x="7916625" y="5685973"/>
            <a:ext cx="47495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F. Bellini et al., Phys. Rev. C 103 (2021) 1, 014907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YHL et al., </a:t>
            </a:r>
            <a:r>
              <a:rPr kumimoji="1" lang="en-US" altLang="zh-CN" sz="1200" i="1" dirty="0" err="1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Phys.Rev.C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113 (2026) 3, 034912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K. Sun et al., PLB 820(2021)136571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V .</a:t>
            </a:r>
            <a:r>
              <a:rPr kumimoji="1" lang="en-US" altLang="zh-CN" sz="1200" i="1" dirty="0" err="1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Vovchenko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et al., Phys.</a:t>
            </a:r>
            <a:r>
              <a:rPr kumimoji="1" lang="zh-CN" altLang="en-US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Let.</a:t>
            </a:r>
            <a:r>
              <a:rPr kumimoji="1" lang="zh-CN" altLang="en-US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B</a:t>
            </a:r>
            <a:r>
              <a:rPr kumimoji="1" lang="zh-CN" altLang="en-US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809</a:t>
            </a:r>
            <a:r>
              <a:rPr kumimoji="1" lang="zh-CN" altLang="en-US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(2020)</a:t>
            </a:r>
            <a:r>
              <a:rPr kumimoji="1" lang="zh-CN" altLang="en-US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135746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ALICE, Phys. Rev. Lett. 128 (2022) 252003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ALICE, Phys. Lett. B 754 (2016) 360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6A961E95-6E89-F4F9-1721-E0C586EE82C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326791" y="2080159"/>
              <a:ext cx="3482682" cy="1038098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290220">
                      <a:extLst>
                        <a:ext uri="{9D8B030D-6E8A-4147-A177-3AD203B41FA5}">
                          <a16:colId xmlns:a16="http://schemas.microsoft.com/office/drawing/2014/main" val="4089766504"/>
                        </a:ext>
                      </a:extLst>
                    </a:gridCol>
                    <a:gridCol w="1071830">
                      <a:extLst>
                        <a:ext uri="{9D8B030D-6E8A-4147-A177-3AD203B41FA5}">
                          <a16:colId xmlns:a16="http://schemas.microsoft.com/office/drawing/2014/main" val="1309968443"/>
                        </a:ext>
                      </a:extLst>
                    </a:gridCol>
                    <a:gridCol w="1120632">
                      <a:extLst>
                        <a:ext uri="{9D8B030D-6E8A-4147-A177-3AD203B41FA5}">
                          <a16:colId xmlns:a16="http://schemas.microsoft.com/office/drawing/2014/main" val="3978274725"/>
                        </a:ext>
                      </a:extLst>
                    </a:gridCol>
                  </a:tblGrid>
                  <a:tr h="325909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𝚲</m:t>
                                    </m:r>
                                  </m:sub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  <m:e>
                                    <m:r>
                                      <a:rPr lang="en-US" sz="16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/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  <m:e>
                                    <m:r>
                                      <a:rPr lang="en-US" sz="16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𝐇𝐞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27949423"/>
                      </a:ext>
                    </a:extLst>
                  </a:tr>
                  <a:tr h="3259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Mass (GeV)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2.991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2.809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92667687"/>
                      </a:ext>
                    </a:extLst>
                  </a:tr>
                  <a:tr h="3259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rms (</a:t>
                          </a:r>
                          <a:r>
                            <a:rPr lang="en-US" sz="1600" dirty="0" err="1"/>
                            <a:t>fm</a:t>
                          </a:r>
                          <a:r>
                            <a:rPr lang="en-US" sz="1600" dirty="0"/>
                            <a:t>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4.332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1.567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42786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6A961E95-6E89-F4F9-1721-E0C586EE82C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326791" y="2080159"/>
              <a:ext cx="3482682" cy="1038098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290220">
                      <a:extLst>
                        <a:ext uri="{9D8B030D-6E8A-4147-A177-3AD203B41FA5}">
                          <a16:colId xmlns:a16="http://schemas.microsoft.com/office/drawing/2014/main" val="4089766504"/>
                        </a:ext>
                      </a:extLst>
                    </a:gridCol>
                    <a:gridCol w="1071830">
                      <a:extLst>
                        <a:ext uri="{9D8B030D-6E8A-4147-A177-3AD203B41FA5}">
                          <a16:colId xmlns:a16="http://schemas.microsoft.com/office/drawing/2014/main" val="1309968443"/>
                        </a:ext>
                      </a:extLst>
                    </a:gridCol>
                    <a:gridCol w="1120632">
                      <a:extLst>
                        <a:ext uri="{9D8B030D-6E8A-4147-A177-3AD203B41FA5}">
                          <a16:colId xmlns:a16="http://schemas.microsoft.com/office/drawing/2014/main" val="3978274725"/>
                        </a:ext>
                      </a:extLst>
                    </a:gridCol>
                  </a:tblGrid>
                  <a:tr h="367538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20000" r="-105882" b="-2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210112" r="-1124" b="-2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2794942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Mass (GeV)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2.991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2.809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9266768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rms (</a:t>
                          </a:r>
                          <a:r>
                            <a:rPr lang="en-US" sz="1600" dirty="0" err="1"/>
                            <a:t>fm</a:t>
                          </a:r>
                          <a:r>
                            <a:rPr lang="en-US" sz="1600" dirty="0"/>
                            <a:t>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4.332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1.567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42786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日期占位符 3">
            <a:extLst>
              <a:ext uri="{FF2B5EF4-FFF2-40B4-BE49-F238E27FC236}">
                <a16:creationId xmlns:a16="http://schemas.microsoft.com/office/drawing/2014/main" id="{A06580F3-1C69-7C21-19FD-19883DE46A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6" name="页脚占位符 4">
            <a:extLst>
              <a:ext uri="{FF2B5EF4-FFF2-40B4-BE49-F238E27FC236}">
                <a16:creationId xmlns:a16="http://schemas.microsoft.com/office/drawing/2014/main" id="{1740C80D-63ED-2ECC-155F-887F99F80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338625"/>
      </p:ext>
    </p:extLst>
  </p:cSld>
  <p:clrMapOvr>
    <a:masterClrMapping/>
  </p:clrMapOvr>
  <p:transition advTm="413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ED054A15-3B5D-E475-92C6-848BCEED59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016" y="2149090"/>
            <a:ext cx="5097159" cy="3537920"/>
          </a:xfrm>
          <a:prstGeom prst="rect">
            <a:avLst/>
          </a:prstGeom>
        </p:spPr>
      </p:pic>
      <p:pic>
        <p:nvPicPr>
          <p:cNvPr id="13" name="Google Shape;535;p23">
            <a:extLst>
              <a:ext uri="{FF2B5EF4-FFF2-40B4-BE49-F238E27FC236}">
                <a16:creationId xmlns:a16="http://schemas.microsoft.com/office/drawing/2014/main" id="{28024BAC-CB44-F77F-B24C-E4EB01A10C8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98662" y="829810"/>
            <a:ext cx="5065950" cy="490181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2107794" y="35649"/>
                <a:ext cx="7896690" cy="762000"/>
              </a:xfrm>
            </p:spPr>
            <p:txBody>
              <a:bodyPr/>
              <a:lstStyle/>
              <a:p>
                <a:r>
                  <a:rPr lang="en-US" altLang="zh-CN" dirty="0">
                    <a:cs typeface="Times New Roman"/>
                  </a:rPr>
                  <a:t>Strangeness Population Factor S</a:t>
                </a:r>
                <a:r>
                  <a:rPr lang="en-US" altLang="zh-CN" baseline="-25000" dirty="0">
                    <a:cs typeface="Times New Roman"/>
                  </a:rPr>
                  <a:t>3</a:t>
                </a:r>
                <a:r>
                  <a:rPr lang="zh-CN" altLang="en-US" dirty="0">
                    <a:cs typeface="Times New Roman"/>
                  </a:rPr>
                  <a:t> </a:t>
                </a:r>
                <a:r>
                  <a:rPr lang="en-US" altLang="zh-CN" dirty="0">
                    <a:cs typeface="Times New Roman"/>
                  </a:rPr>
                  <a:t>vs.</a:t>
                </a:r>
                <a:r>
                  <a:rPr lang="zh-CN" altLang="en-US" dirty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𝒅</m:t>
                    </m:r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  <m:t>𝑵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  <m:t>𝒄𝒉</m:t>
                        </m:r>
                      </m:sub>
                    </m:sSub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/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𝒅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𝜼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07794" y="35649"/>
                <a:ext cx="7896690" cy="762000"/>
              </a:xfrm>
              <a:blipFill>
                <a:blip r:embed="rId5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>
            <a:extLst>
              <a:ext uri="{FF2B5EF4-FFF2-40B4-BE49-F238E27FC236}">
                <a16:creationId xmlns:a16="http://schemas.microsoft.com/office/drawing/2014/main" id="{1C400182-4883-E10E-3624-350A1967D638}"/>
              </a:ext>
            </a:extLst>
          </p:cNvPr>
          <p:cNvSpPr/>
          <p:nvPr/>
        </p:nvSpPr>
        <p:spPr>
          <a:xfrm>
            <a:off x="0" y="3830195"/>
            <a:ext cx="23774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Similar observations in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p+p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collisions at 13.6 TeV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D244CF2-AA5D-A6C6-140E-486869F04D50}"/>
              </a:ext>
            </a:extLst>
          </p:cNvPr>
          <p:cNvSpPr/>
          <p:nvPr/>
        </p:nvSpPr>
        <p:spPr bwMode="auto">
          <a:xfrm>
            <a:off x="8153873" y="7444526"/>
            <a:ext cx="1367767" cy="3724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Arial" pitchFamily="34" charset="0"/>
              <a:cs typeface="Times New Roman" pitchFamily="18" charset="0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32954CA0-4CDC-EFDE-C773-85C71A648708}"/>
              </a:ext>
            </a:extLst>
          </p:cNvPr>
          <p:cNvGrpSpPr/>
          <p:nvPr/>
        </p:nvGrpSpPr>
        <p:grpSpPr>
          <a:xfrm>
            <a:off x="162954" y="962773"/>
            <a:ext cx="7152245" cy="5523420"/>
            <a:chOff x="33742" y="1869749"/>
            <a:chExt cx="6216751" cy="55234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C71B2B7-E954-3542-8558-C689DEC48EED}"/>
                </a:ext>
              </a:extLst>
            </p:cNvPr>
            <p:cNvSpPr/>
            <p:nvPr/>
          </p:nvSpPr>
          <p:spPr>
            <a:xfrm>
              <a:off x="1699902" y="6993059"/>
              <a:ext cx="416793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文本框 6">
                  <a:extLst>
                    <a:ext uri="{FF2B5EF4-FFF2-40B4-BE49-F238E27FC236}">
                      <a16:creationId xmlns:a16="http://schemas.microsoft.com/office/drawing/2014/main" id="{609E90E7-BAAA-F5D8-B308-F8931A9282A2}"/>
                    </a:ext>
                  </a:extLst>
                </p:cNvPr>
                <p:cNvSpPr txBox="1"/>
                <p:nvPr/>
              </p:nvSpPr>
              <p:spPr>
                <a:xfrm>
                  <a:off x="33742" y="1885484"/>
                  <a:ext cx="1542854" cy="1112741"/>
                </a:xfrm>
                <a:prstGeom prst="rect">
                  <a:avLst/>
                </a:prstGeom>
                <a:noFill/>
                <a:ln w="15875"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Pre>
                              <m:sPrePr>
                                <m:ctrlPr>
                                  <a:rPr kumimoji="1" lang="en-US" altLang="zh-CN" sz="2400" i="1"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m:rPr>
                                    <m:sty m:val="p"/>
                                  </m:rPr>
                                  <a:rPr kumimoji="1" lang="el-GR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Λ</m:t>
                                </m:r>
                              </m:sub>
                              <m:sup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400" i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</m:sPre>
                          </m:num>
                          <m:den>
                            <m:sPre>
                              <m:sPrePr>
                                <m:ctrlPr>
                                  <a:rPr kumimoji="1" lang="en-US" altLang="zh-CN" sz="2400" i="1"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/>
                              <m:sup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400" i="0">
                                    <a:latin typeface="Cambria Math" panose="02040503050406030204" pitchFamily="18" charset="0"/>
                                  </a:rPr>
                                  <m:t>He</m:t>
                                </m:r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f>
                                  <m:fPr>
                                    <m:ctrlP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Λ</m:t>
                                    </m:r>
                                  </m:num>
                                  <m:den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den>
                                </m:f>
                              </m:e>
                            </m:sPre>
                          </m:den>
                        </m:f>
                      </m:oMath>
                    </m:oMathPara>
                  </a14:m>
                  <a:endParaRPr kumimoji="1" lang="zh-CN" altLang="en-US" sz="2400" dirty="0"/>
                </a:p>
              </p:txBody>
            </p:sp>
          </mc:Choice>
          <mc:Fallback xmlns="">
            <p:sp>
              <p:nvSpPr>
                <p:cNvPr id="7" name="文本框 6">
                  <a:extLst>
                    <a:ext uri="{FF2B5EF4-FFF2-40B4-BE49-F238E27FC236}">
                      <a16:creationId xmlns:a16="http://schemas.microsoft.com/office/drawing/2014/main" id="{609E90E7-BAAA-F5D8-B308-F8931A9282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42" y="1885484"/>
                  <a:ext cx="1542854" cy="1112741"/>
                </a:xfrm>
                <a:prstGeom prst="rect">
                  <a:avLst/>
                </a:prstGeom>
                <a:blipFill>
                  <a:blip r:embed="rId6"/>
                  <a:stretch>
                    <a:fillRect l="-4255" r="-4255" b="-7955"/>
                  </a:stretch>
                </a:blipFill>
                <a:ln w="158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B3259A3C-C3BD-6F6F-8362-F603AC6F3196}"/>
                    </a:ext>
                  </a:extLst>
                </p:cNvPr>
                <p:cNvSpPr txBox="1"/>
                <p:nvPr/>
              </p:nvSpPr>
              <p:spPr>
                <a:xfrm>
                  <a:off x="1724201" y="1869749"/>
                  <a:ext cx="4526292" cy="10486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  <a:r>
                    <a:rPr lang="zh-CN" alt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emoves the difference of Λ</a:t>
                  </a:r>
                  <a:r>
                    <a:rPr lang="en-US" altLang="zh-CN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and nucleon</a:t>
                  </a:r>
                  <a:r>
                    <a:rPr lang="zh-CN" alt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CN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density</a:t>
                  </a:r>
                  <a:r>
                    <a:rPr lang="zh-CN" alt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zh-CN" sz="20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</m:oMath>
                  </a14:m>
                  <a:r>
                    <a:rPr lang="en-US" altLang="zh-CN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direct comparison b/w 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m:rPr>
                              <m:sty m:val="p"/>
                            </m:rPr>
                            <a:rPr kumimoji="1" lang="el-GR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sub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sPre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00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</m:sPre>
                    </m:oMath>
                  </a14:m>
                  <a:r>
                    <a:rPr lang="en-US" altLang="zh-CN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production</a:t>
                  </a:r>
                </a:p>
                <a:p>
                  <a:endPara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B3259A3C-C3BD-6F6F-8362-F603AC6F31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24201" y="1869749"/>
                  <a:ext cx="4526292" cy="1048620"/>
                </a:xfrm>
                <a:prstGeom prst="rect">
                  <a:avLst/>
                </a:prstGeom>
                <a:blipFill>
                  <a:blip r:embed="rId7"/>
                  <a:stretch>
                    <a:fillRect l="-1463" t="-3571" r="-4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7521EA60-B27A-4B15-373E-D1D58AF15D2D}"/>
              </a:ext>
            </a:extLst>
          </p:cNvPr>
          <p:cNvSpPr/>
          <p:nvPr/>
        </p:nvSpPr>
        <p:spPr bwMode="auto">
          <a:xfrm>
            <a:off x="6569817" y="5882834"/>
            <a:ext cx="1205536" cy="2653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29980761-EAA2-0B12-A23C-5AE403D77DCB}"/>
              </a:ext>
            </a:extLst>
          </p:cNvPr>
          <p:cNvSpPr txBox="1"/>
          <p:nvPr/>
        </p:nvSpPr>
        <p:spPr>
          <a:xfrm>
            <a:off x="5514292" y="2024104"/>
            <a:ext cx="47495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ALICE, QM2025</a:t>
            </a:r>
          </a:p>
        </p:txBody>
      </p: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ECDB83FE-0284-3091-08B1-91ECE9AFE3F1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15</a:t>
            </a:fld>
            <a:endParaRPr lang="zh-CN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9F4CEE-E431-63DA-AAE9-0C78A4E1B97D}"/>
              </a:ext>
            </a:extLst>
          </p:cNvPr>
          <p:cNvSpPr txBox="1"/>
          <p:nvPr/>
        </p:nvSpPr>
        <p:spPr>
          <a:xfrm>
            <a:off x="3236068" y="6984443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trend of S</a:t>
            </a:r>
            <a:r>
              <a:rPr lang="en-US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originally proposed as a signature of onset of deconfinement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23">
                <a:extLst>
                  <a:ext uri="{FF2B5EF4-FFF2-40B4-BE49-F238E27FC236}">
                    <a16:creationId xmlns:a16="http://schemas.microsoft.com/office/drawing/2014/main" id="{137DE660-E349-9917-3313-2F260A97D5A9}"/>
                  </a:ext>
                </a:extLst>
              </p:cNvPr>
              <p:cNvSpPr txBox="1"/>
              <p:nvPr/>
            </p:nvSpPr>
            <p:spPr>
              <a:xfrm>
                <a:off x="837891" y="5663842"/>
                <a:ext cx="5771946" cy="855555"/>
              </a:xfrm>
              <a:prstGeom prst="rect">
                <a:avLst/>
              </a:prstGeom>
              <a:noFill/>
              <a:ln w="22225"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provides access to the short distance behavior of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kumimoji="1" lang="en-US" altLang="zh-CN" sz="2400" b="1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kumimoji="1" lang="el-GR" altLang="zh-CN" sz="24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𝚲</m:t>
                        </m:r>
                      </m:sub>
                      <m:sup>
                        <m:r>
                          <a:rPr lang="en-US" altLang="zh-CN" sz="2400" b="1" i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r>
                          <a:rPr lang="en-US" altLang="zh-CN" sz="2400" b="1" i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sPre>
                    <m:r>
                      <a:rPr lang="en-US" altLang="zh-CN" sz="2400" i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 function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文本框 23">
                <a:extLst>
                  <a:ext uri="{FF2B5EF4-FFF2-40B4-BE49-F238E27FC236}">
                    <a16:creationId xmlns:a16="http://schemas.microsoft.com/office/drawing/2014/main" id="{137DE660-E349-9917-3313-2F260A97D5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891" y="5663842"/>
                <a:ext cx="5771946" cy="855555"/>
              </a:xfrm>
              <a:prstGeom prst="rect">
                <a:avLst/>
              </a:prstGeom>
              <a:blipFill>
                <a:blip r:embed="rId8"/>
                <a:stretch>
                  <a:fillRect l="-1310" t="-2817" b="-14085"/>
                </a:stretch>
              </a:blipFill>
              <a:ln w="2222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29">
            <a:extLst>
              <a:ext uri="{FF2B5EF4-FFF2-40B4-BE49-F238E27FC236}">
                <a16:creationId xmlns:a16="http://schemas.microsoft.com/office/drawing/2014/main" id="{0CB3F7F2-A334-D8C1-3299-EC8DD99DC6EE}"/>
              </a:ext>
            </a:extLst>
          </p:cNvPr>
          <p:cNvSpPr txBox="1"/>
          <p:nvPr/>
        </p:nvSpPr>
        <p:spPr>
          <a:xfrm>
            <a:off x="7916625" y="5685973"/>
            <a:ext cx="47495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F. Bellini et al., Phys. Rev. C 103 (2021) 1, 014907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YHL et al., </a:t>
            </a:r>
            <a:r>
              <a:rPr kumimoji="1" lang="en-US" altLang="zh-CN" sz="1200" i="1" dirty="0" err="1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Phys.Rev.C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113 (2026) 3, 034912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K. Sun et al., PLB 820(2021)136571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V .</a:t>
            </a:r>
            <a:r>
              <a:rPr kumimoji="1" lang="en-US" altLang="zh-CN" sz="1200" i="1" dirty="0" err="1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Vovchenko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et al., Phys.</a:t>
            </a:r>
            <a:r>
              <a:rPr kumimoji="1" lang="zh-CN" altLang="en-US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Let.</a:t>
            </a:r>
            <a:r>
              <a:rPr kumimoji="1" lang="zh-CN" altLang="en-US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B</a:t>
            </a:r>
            <a:r>
              <a:rPr kumimoji="1" lang="zh-CN" altLang="en-US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809</a:t>
            </a:r>
            <a:r>
              <a:rPr kumimoji="1" lang="zh-CN" altLang="en-US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(2020)</a:t>
            </a:r>
            <a:r>
              <a:rPr kumimoji="1" lang="zh-CN" altLang="en-US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135746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ALICE, Phys. Rev. Lett. 128 (2022) 252003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ALICE, Phys. Lett. B 754 (2016) 360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id="{71215464-BEBD-800B-7D96-BD4CBACCB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0" name="页脚占位符 4">
            <a:extLst>
              <a:ext uri="{FF2B5EF4-FFF2-40B4-BE49-F238E27FC236}">
                <a16:creationId xmlns:a16="http://schemas.microsoft.com/office/drawing/2014/main" id="{3231E200-A7D6-DF14-EA34-AA20AE455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659098"/>
      </p:ext>
    </p:extLst>
  </p:cSld>
  <p:clrMapOvr>
    <a:masterClrMapping/>
  </p:clrMapOvr>
  <p:transition advTm="413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02D9E-8ED7-E51C-FC7E-862A84410A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A04A4A56-14D4-975F-5C8D-607F48F0690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846760" y="11793"/>
                <a:ext cx="9652000" cy="762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b="1" i="1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  <m:e>
                        <m:r>
                          <a:rPr lang="en-US" altLang="zh-CN" b="1" i="0">
                            <a:latin typeface="Cambria Math" panose="02040503050406030204" pitchFamily="18" charset="0"/>
                          </a:rPr>
                          <m:t>𝐋𝐢</m:t>
                        </m:r>
                        <m:r>
                          <a:rPr lang="zh-CN" altLang="en-US" b="1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sPre>
                    <m:r>
                      <a:rPr lang="en-US" altLang="zh-CN" b="1" i="1">
                        <a:latin typeface="Cambria Math" panose="02040503050406030204" pitchFamily="18" charset="0"/>
                      </a:rPr>
                      <m:t>&amp;</m:t>
                    </m:r>
                    <m:sPre>
                      <m:sPre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b="1" i="1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b="1" i="1">
                            <a:latin typeface="Cambria Math" panose="02040503050406030204" pitchFamily="18" charset="0"/>
                            <a:cs typeface="Times New Roman"/>
                          </a:rPr>
                          <m:t>𝟓</m:t>
                        </m:r>
                      </m:sup>
                      <m:e>
                        <m:r>
                          <a:rPr lang="en-US" altLang="zh-CN" b="1" i="0">
                            <a:latin typeface="Cambria Math" panose="02040503050406030204" pitchFamily="18" charset="0"/>
                          </a:rPr>
                          <m:t>𝐋𝐢</m:t>
                        </m:r>
                      </m:e>
                    </m:sPre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yields in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dirty="0"/>
                  <a:t> = 3 GeV </a:t>
                </a:r>
                <a:r>
                  <a:rPr lang="en-US" dirty="0" err="1"/>
                  <a:t>Au+Au</a:t>
                </a:r>
                <a:r>
                  <a:rPr lang="en-US" dirty="0"/>
                  <a:t> collisions</a:t>
                </a: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A04A4A56-14D4-975F-5C8D-607F48F069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846760" y="11793"/>
                <a:ext cx="9652000" cy="762000"/>
              </a:xfrm>
              <a:blipFill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3BDC28E6-1362-799D-E5A2-4F057BDD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16</a:t>
            </a:fld>
            <a:endParaRPr lang="zh-CN" altLang="en-US"/>
          </a:p>
        </p:txBody>
      </p:sp>
      <p:cxnSp>
        <p:nvCxnSpPr>
          <p:cNvPr id="22" name="Straight Connector 14">
            <a:extLst>
              <a:ext uri="{FF2B5EF4-FFF2-40B4-BE49-F238E27FC236}">
                <a16:creationId xmlns:a16="http://schemas.microsoft.com/office/drawing/2014/main" id="{3CE27675-5103-164E-BC34-3F258FF28829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9841B325-5153-5050-C8AD-618D35ED0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70B6C3E-B31A-C3EA-6C4C-AC446CE702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262" t="49764"/>
          <a:stretch>
            <a:fillRect/>
          </a:stretch>
        </p:blipFill>
        <p:spPr>
          <a:xfrm rot="5400000">
            <a:off x="9412733" y="7652183"/>
            <a:ext cx="4436821" cy="336819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48FADAA-84F7-9BAD-C510-545E2C0D88D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262" t="2409"/>
          <a:stretch>
            <a:fillRect/>
          </a:stretch>
        </p:blipFill>
        <p:spPr>
          <a:xfrm rot="5400000">
            <a:off x="1604178" y="684527"/>
            <a:ext cx="4506237" cy="49329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>
                <a:extLst>
                  <a:ext uri="{FF2B5EF4-FFF2-40B4-BE49-F238E27FC236}">
                    <a16:creationId xmlns:a16="http://schemas.microsoft.com/office/drawing/2014/main" id="{68968DA4-AC56-EF94-D6B2-CFBA551AD265}"/>
                  </a:ext>
                </a:extLst>
              </p:cNvPr>
              <p:cNvSpPr/>
              <p:nvPr/>
            </p:nvSpPr>
            <p:spPr>
              <a:xfrm>
                <a:off x="33875" y="5349519"/>
                <a:ext cx="882182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Yield of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 i="0">
                            <a:latin typeface="Cambria Math" panose="02040503050406030204" pitchFamily="18" charset="0"/>
                          </a:rPr>
                          <m:t>Li</m:t>
                        </m:r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CN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(2</m:t>
                        </m:r>
                        <m:r>
                          <m:rPr>
                            <m:nor/>
                          </m:rPr>
                          <a:rPr lang="en-US" altLang="zh-CN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zh-CN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+1)</m:t>
                        </m:r>
                      </m:e>
                    </m:sPre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significantly lower than that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 i="0">
                            <a:latin typeface="Cambria Math" panose="02040503050406030204" pitchFamily="18" charset="0"/>
                          </a:rPr>
                          <m:t>He</m:t>
                        </m:r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sPre>
                  </m:oMath>
                </a14:m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tangle 3">
                <a:extLst>
                  <a:ext uri="{FF2B5EF4-FFF2-40B4-BE49-F238E27FC236}">
                    <a16:creationId xmlns:a16="http://schemas.microsoft.com/office/drawing/2014/main" id="{68968DA4-AC56-EF94-D6B2-CFBA551AD2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5" y="5349519"/>
                <a:ext cx="8821820" cy="400110"/>
              </a:xfrm>
              <a:prstGeom prst="rect">
                <a:avLst/>
              </a:prstGeom>
              <a:blipFill>
                <a:blip r:embed="rId6"/>
                <a:stretch>
                  <a:fillRect l="-575" t="-9375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D072E9C1-30AF-FD27-9FA7-75A798EFAA64}"/>
              </a:ext>
            </a:extLst>
          </p:cNvPr>
          <p:cNvSpPr/>
          <p:nvPr/>
        </p:nvSpPr>
        <p:spPr bwMode="auto">
          <a:xfrm>
            <a:off x="4470185" y="2335994"/>
            <a:ext cx="701458" cy="1629517"/>
          </a:xfrm>
          <a:prstGeom prst="rect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47FF217-7C85-B777-75C5-B86FBC6925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6425488" y="1020101"/>
            <a:ext cx="4133540" cy="4261304"/>
          </a:xfrm>
          <a:prstGeom prst="rect">
            <a:avLst/>
          </a:prstGeom>
        </p:spPr>
      </p:pic>
      <p:sp>
        <p:nvSpPr>
          <p:cNvPr id="13" name="TextBox 25">
            <a:extLst>
              <a:ext uri="{FF2B5EF4-FFF2-40B4-BE49-F238E27FC236}">
                <a16:creationId xmlns:a16="http://schemas.microsoft.com/office/drawing/2014/main" id="{33D455DA-CF2B-562B-F9E5-D0EEECBF2361}"/>
              </a:ext>
            </a:extLst>
          </p:cNvPr>
          <p:cNvSpPr txBox="1"/>
          <p:nvPr/>
        </p:nvSpPr>
        <p:spPr>
          <a:xfrm>
            <a:off x="6831003" y="868013"/>
            <a:ext cx="4932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Fig. from STAR preliminary + STAR, Phys. Rev. C 110 (2024) 54911</a:t>
            </a:r>
            <a:endParaRPr lang="en-US" sz="1200" i="1" u="none" strike="noStrike" dirty="0">
              <a:solidFill>
                <a:schemeClr val="bg2"/>
              </a:solidFill>
              <a:effectLst/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>
                <a:extLst>
                  <a:ext uri="{FF2B5EF4-FFF2-40B4-BE49-F238E27FC236}">
                    <a16:creationId xmlns:a16="http://schemas.microsoft.com/office/drawing/2014/main" id="{E51C0FCB-4442-9D17-3575-6C8E0F89927B}"/>
                  </a:ext>
                </a:extLst>
              </p:cNvPr>
              <p:cNvSpPr/>
              <p:nvPr/>
            </p:nvSpPr>
            <p:spPr>
              <a:xfrm>
                <a:off x="33875" y="5766058"/>
                <a:ext cx="882182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Thermal model overestimates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Li</m:t>
                        </m:r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sPre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yield</a:t>
                </a:r>
              </a:p>
            </p:txBody>
          </p:sp>
        </mc:Choice>
        <mc:Fallback xmlns="">
          <p:sp>
            <p:nvSpPr>
              <p:cNvPr id="15" name="Rectangle 3">
                <a:extLst>
                  <a:ext uri="{FF2B5EF4-FFF2-40B4-BE49-F238E27FC236}">
                    <a16:creationId xmlns:a16="http://schemas.microsoft.com/office/drawing/2014/main" id="{E51C0FCB-4442-9D17-3575-6C8E0F8992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5" y="5766058"/>
                <a:ext cx="8821820" cy="400110"/>
              </a:xfrm>
              <a:prstGeom prst="rect">
                <a:avLst/>
              </a:prstGeom>
              <a:blipFill>
                <a:blip r:embed="rId8"/>
                <a:stretch>
                  <a:fillRect l="-575" t="-937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26">
            <a:extLst>
              <a:ext uri="{FF2B5EF4-FFF2-40B4-BE49-F238E27FC236}">
                <a16:creationId xmlns:a16="http://schemas.microsoft.com/office/drawing/2014/main" id="{F21CF882-5DE7-09A9-E155-0F4EC608CF32}"/>
              </a:ext>
            </a:extLst>
          </p:cNvPr>
          <p:cNvSpPr txBox="1"/>
          <p:nvPr/>
        </p:nvSpPr>
        <p:spPr>
          <a:xfrm>
            <a:off x="8029575" y="274393"/>
            <a:ext cx="3863026" cy="369332"/>
          </a:xfrm>
          <a:prstGeom prst="rect">
            <a:avLst/>
          </a:prstGeom>
          <a:solidFill>
            <a:srgbClr val="F0BBEA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Chenlu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Hu, </a:t>
            </a:r>
            <a:r>
              <a:rPr kumimoji="1" lang="en-US" altLang="zh-CN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Junlin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Wu,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24/03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afternoon</a:t>
            </a:r>
            <a:endParaRPr kumimoji="1"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e 19">
                <a:extLst>
                  <a:ext uri="{FF2B5EF4-FFF2-40B4-BE49-F238E27FC236}">
                    <a16:creationId xmlns:a16="http://schemas.microsoft.com/office/drawing/2014/main" id="{E9390AA9-970A-5F2A-24A5-32FDA9E3E57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600268" y="5169590"/>
              <a:ext cx="3482682" cy="103632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290220">
                      <a:extLst>
                        <a:ext uri="{9D8B030D-6E8A-4147-A177-3AD203B41FA5}">
                          <a16:colId xmlns:a16="http://schemas.microsoft.com/office/drawing/2014/main" val="4089766504"/>
                        </a:ext>
                      </a:extLst>
                    </a:gridCol>
                    <a:gridCol w="1071830">
                      <a:extLst>
                        <a:ext uri="{9D8B030D-6E8A-4147-A177-3AD203B41FA5}">
                          <a16:colId xmlns:a16="http://schemas.microsoft.com/office/drawing/2014/main" val="1309968443"/>
                        </a:ext>
                      </a:extLst>
                    </a:gridCol>
                    <a:gridCol w="1120632">
                      <a:extLst>
                        <a:ext uri="{9D8B030D-6E8A-4147-A177-3AD203B41FA5}">
                          <a16:colId xmlns:a16="http://schemas.microsoft.com/office/drawing/2014/main" val="3978274725"/>
                        </a:ext>
                      </a:extLst>
                    </a:gridCol>
                  </a:tblGrid>
                  <a:tr h="325909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/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  <m:e>
                                    <m:r>
                                      <a:rPr lang="en-US" sz="16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𝐋𝐢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/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  <m:e>
                                    <m:r>
                                      <a:rPr lang="en-US" sz="16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𝐇𝐞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27949423"/>
                      </a:ext>
                    </a:extLst>
                  </a:tr>
                  <a:tr h="3259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Mass (GeV)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3.749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3.727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92667687"/>
                      </a:ext>
                    </a:extLst>
                  </a:tr>
                  <a:tr h="3259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rms (</a:t>
                          </a:r>
                          <a:r>
                            <a:rPr lang="en-US" sz="1600" dirty="0" err="1"/>
                            <a:t>fm</a:t>
                          </a:r>
                          <a:r>
                            <a:rPr lang="en-US" sz="1600" dirty="0"/>
                            <a:t>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1.590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42786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e 19">
                <a:extLst>
                  <a:ext uri="{FF2B5EF4-FFF2-40B4-BE49-F238E27FC236}">
                    <a16:creationId xmlns:a16="http://schemas.microsoft.com/office/drawing/2014/main" id="{E9390AA9-970A-5F2A-24A5-32FDA9E3E57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600268" y="5169590"/>
              <a:ext cx="3482682" cy="103632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290220">
                      <a:extLst>
                        <a:ext uri="{9D8B030D-6E8A-4147-A177-3AD203B41FA5}">
                          <a16:colId xmlns:a16="http://schemas.microsoft.com/office/drawing/2014/main" val="4089766504"/>
                        </a:ext>
                      </a:extLst>
                    </a:gridCol>
                    <a:gridCol w="1071830">
                      <a:extLst>
                        <a:ext uri="{9D8B030D-6E8A-4147-A177-3AD203B41FA5}">
                          <a16:colId xmlns:a16="http://schemas.microsoft.com/office/drawing/2014/main" val="1309968443"/>
                        </a:ext>
                      </a:extLst>
                    </a:gridCol>
                    <a:gridCol w="1120632">
                      <a:extLst>
                        <a:ext uri="{9D8B030D-6E8A-4147-A177-3AD203B41FA5}">
                          <a16:colId xmlns:a16="http://schemas.microsoft.com/office/drawing/2014/main" val="3978274725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21176" t="-3448" r="-104706" b="-2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213636" t="-3448" r="-1136" b="-2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2794942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Mass (GeV)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3.749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3.727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9266768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rms (</a:t>
                          </a:r>
                          <a:r>
                            <a:rPr lang="en-US" sz="1600" dirty="0" err="1"/>
                            <a:t>fm</a:t>
                          </a:r>
                          <a:r>
                            <a:rPr lang="en-US" sz="1600" dirty="0"/>
                            <a:t>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1.590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42786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日期占位符 3">
            <a:extLst>
              <a:ext uri="{FF2B5EF4-FFF2-40B4-BE49-F238E27FC236}">
                <a16:creationId xmlns:a16="http://schemas.microsoft.com/office/drawing/2014/main" id="{F99B9FD7-511C-4F08-F804-E7E5A7540D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>
                <a:extLst>
                  <a:ext uri="{FF2B5EF4-FFF2-40B4-BE49-F238E27FC236}">
                    <a16:creationId xmlns:a16="http://schemas.microsoft.com/office/drawing/2014/main" id="{53A26889-4E9F-458A-E683-4A3CEABC70EA}"/>
                  </a:ext>
                </a:extLst>
              </p:cNvPr>
              <p:cNvSpPr/>
              <p:nvPr/>
            </p:nvSpPr>
            <p:spPr>
              <a:xfrm>
                <a:off x="33875" y="6167810"/>
                <a:ext cx="882182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Thermal model (including unstable nuclei feed-down) overestimates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He</m:t>
                        </m:r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sPre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yield</a:t>
                </a:r>
              </a:p>
              <a:p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Rectangle 3">
                <a:extLst>
                  <a:ext uri="{FF2B5EF4-FFF2-40B4-BE49-F238E27FC236}">
                    <a16:creationId xmlns:a16="http://schemas.microsoft.com/office/drawing/2014/main" id="{53A26889-4E9F-458A-E683-4A3CEABC70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5" y="6167810"/>
                <a:ext cx="8821820" cy="707886"/>
              </a:xfrm>
              <a:prstGeom prst="rect">
                <a:avLst/>
              </a:prstGeom>
              <a:blipFill>
                <a:blip r:embed="rId10"/>
                <a:stretch>
                  <a:fillRect l="-575" t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5305689"/>
      </p:ext>
    </p:extLst>
  </p:cSld>
  <p:clrMapOvr>
    <a:masterClrMapping/>
  </p:clrMapOvr>
  <p:transition advTm="56294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62ADA-A4C1-DD22-6A3F-E7F7A8458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8A5B11E3-D16B-3545-33DD-2A77E91FE8B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23738" y="31235"/>
                <a:ext cx="9652000" cy="762000"/>
              </a:xfrm>
            </p:spPr>
            <p:txBody>
              <a:bodyPr/>
              <a:lstStyle/>
              <a:p>
                <a:r>
                  <a:rPr lang="en-US" altLang="zh-CN" dirty="0">
                    <a:cs typeface="Times New Roman"/>
                  </a:rPr>
                  <a:t>Search</a:t>
                </a:r>
                <a:r>
                  <a:rPr lang="zh-CN" altLang="en-US" dirty="0">
                    <a:cs typeface="Times New Roman"/>
                  </a:rPr>
                  <a:t> </a:t>
                </a:r>
                <a:r>
                  <a:rPr lang="en-US" altLang="zh-CN" dirty="0">
                    <a:cs typeface="Times New Roman"/>
                  </a:rPr>
                  <a:t>for</a:t>
                </a:r>
                <a:r>
                  <a:rPr lang="zh-CN" altLang="en-US" dirty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i="1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cs typeface="Times New Roman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i="0">
                                <a:latin typeface="Cambria Math" panose="02040503050406030204" pitchFamily="18" charset="0"/>
                              </a:rPr>
                              <m:t>Li</m:t>
                            </m:r>
                          </m:e>
                        </m:acc>
                        <m:r>
                          <a:rPr lang="en-US" altLang="zh-CN" b="1" i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sPre>
                  </m:oMath>
                </a14:m>
                <a:r>
                  <a:rPr lang="en-US" dirty="0"/>
                  <a:t> in </a:t>
                </a:r>
                <a:r>
                  <a:rPr lang="en-US" dirty="0" err="1"/>
                  <a:t>Pb+Pb</a:t>
                </a:r>
                <a:r>
                  <a:rPr lang="en-US" dirty="0"/>
                  <a:t> collisions at 5.36 TeV</a:t>
                </a: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8A5B11E3-D16B-3545-33DD-2A77E91FE8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3738" y="31235"/>
                <a:ext cx="9652000" cy="762000"/>
              </a:xfrm>
              <a:blipFill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D01CAE3E-4A13-A682-B3D1-6E72BBE13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17</a:t>
            </a:fld>
            <a:endParaRPr lang="zh-CN" altLang="en-US" dirty="0"/>
          </a:p>
        </p:txBody>
      </p:sp>
      <p:cxnSp>
        <p:nvCxnSpPr>
          <p:cNvPr id="22" name="Straight Connector 14">
            <a:extLst>
              <a:ext uri="{FF2B5EF4-FFF2-40B4-BE49-F238E27FC236}">
                <a16:creationId xmlns:a16="http://schemas.microsoft.com/office/drawing/2014/main" id="{0CB425FF-9278-F555-D6B3-17CA4B4B7A02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日期占位符 3">
            <a:extLst>
              <a:ext uri="{FF2B5EF4-FFF2-40B4-BE49-F238E27FC236}">
                <a16:creationId xmlns:a16="http://schemas.microsoft.com/office/drawing/2014/main" id="{789D75FB-FC8A-8D5A-219C-E045F0C8F3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2205" y="6553200"/>
            <a:ext cx="1919288" cy="304800"/>
          </a:xfrm>
        </p:spPr>
        <p:txBody>
          <a:bodyPr/>
          <a:lstStyle/>
          <a:p>
            <a:r>
              <a:rPr lang="en-US" altLang="zh-CN" dirty="0" err="1"/>
              <a:t>Guannan</a:t>
            </a:r>
            <a:r>
              <a:rPr lang="en-US" altLang="zh-CN" dirty="0"/>
              <a:t> </a:t>
            </a:r>
            <a:r>
              <a:rPr lang="en-US" altLang="zh-CN" dirty="0" err="1"/>
              <a:t>Xie</a:t>
            </a:r>
            <a:endParaRPr lang="zh-CN" altLang="en-US" dirty="0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3260729E-15D8-CE0D-3240-8DFD0048D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3">
                <a:extLst>
                  <a:ext uri="{FF2B5EF4-FFF2-40B4-BE49-F238E27FC236}">
                    <a16:creationId xmlns:a16="http://schemas.microsoft.com/office/drawing/2014/main" id="{638BB4D4-2A4B-D7FE-2EE2-F871099A5865}"/>
                  </a:ext>
                </a:extLst>
              </p:cNvPr>
              <p:cNvSpPr/>
              <p:nvPr/>
            </p:nvSpPr>
            <p:spPr>
              <a:xfrm>
                <a:off x="270701" y="5359612"/>
                <a:ext cx="6548123" cy="11483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Search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200" i="1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cs typeface="Times New Roman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sz="2200" i="0">
                                <a:latin typeface="Cambria Math" panose="02040503050406030204" pitchFamily="18" charset="0"/>
                              </a:rPr>
                              <m:t>Li</m:t>
                            </m:r>
                          </m:e>
                        </m:acc>
                        <m:r>
                          <a:rPr lang="zh-CN" alt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sPre>
                    <m:r>
                      <a:rPr lang="zh-CN" altLang="en-US" sz="2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altLang="zh-CN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Pb+Pb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400" dirty="0"/>
                  <a:t> =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5.36 TeV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Upper limit on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200" i="1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cs typeface="Times New Roman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sz="2200" i="0">
                                <a:latin typeface="Cambria Math" panose="02040503050406030204" pitchFamily="18" charset="0"/>
                              </a:rPr>
                              <m:t>Li</m:t>
                            </m:r>
                          </m:e>
                        </m:acc>
                      </m:e>
                    </m:sPre>
                    <m:r>
                      <a:rPr lang="zh-CN" altLang="en-US" sz="2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yield obtained,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significantly below SHM prediction</a:t>
                </a:r>
              </a:p>
            </p:txBody>
          </p:sp>
        </mc:Choice>
        <mc:Fallback xmlns="">
          <p:sp>
            <p:nvSpPr>
              <p:cNvPr id="7" name="Rectangle 3">
                <a:extLst>
                  <a:ext uri="{FF2B5EF4-FFF2-40B4-BE49-F238E27FC236}">
                    <a16:creationId xmlns:a16="http://schemas.microsoft.com/office/drawing/2014/main" id="{638BB4D4-2A4B-D7FE-2EE2-F871099A58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701" y="5359612"/>
                <a:ext cx="6548123" cy="1148391"/>
              </a:xfrm>
              <a:prstGeom prst="rect">
                <a:avLst/>
              </a:prstGeom>
              <a:blipFill>
                <a:blip r:embed="rId4"/>
                <a:stretch>
                  <a:fillRect l="-1161" t="-3261" r="-1934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29BC5C9D-4887-D201-3F62-CE4026CB852A}"/>
              </a:ext>
            </a:extLst>
          </p:cNvPr>
          <p:cNvSpPr txBox="1"/>
          <p:nvPr/>
        </p:nvSpPr>
        <p:spPr>
          <a:xfrm>
            <a:off x="8825861" y="262834"/>
            <a:ext cx="3142401" cy="369332"/>
          </a:xfrm>
          <a:prstGeom prst="rect">
            <a:avLst/>
          </a:prstGeom>
          <a:solidFill>
            <a:srgbClr val="F0BBEA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Giorgio Lucia,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24/03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afternoon</a:t>
            </a:r>
            <a:endParaRPr kumimoji="1"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4DC85B-642B-B360-FF79-234D667C5C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754" y="916596"/>
            <a:ext cx="4121696" cy="43975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679121-759C-43BB-E02A-A1BFD3BF7F7F}"/>
                  </a:ext>
                </a:extLst>
              </p:cNvPr>
              <p:cNvSpPr txBox="1"/>
              <p:nvPr/>
            </p:nvSpPr>
            <p:spPr>
              <a:xfrm>
                <a:off x="270701" y="3709338"/>
                <a:ext cx="18022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Significance: 2.1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679121-759C-43BB-E02A-A1BFD3BF7F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701" y="3709338"/>
                <a:ext cx="1802296" cy="646331"/>
              </a:xfrm>
              <a:prstGeom prst="rect">
                <a:avLst/>
              </a:prstGeom>
              <a:blipFill>
                <a:blip r:embed="rId6"/>
                <a:stretch>
                  <a:fillRect l="-2797" t="-3774" b="-11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D7FE239-87D3-00B6-7976-E9BF7ABA82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54" y="845896"/>
            <a:ext cx="5153549" cy="43371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12">
                <a:extLst>
                  <a:ext uri="{FF2B5EF4-FFF2-40B4-BE49-F238E27FC236}">
                    <a16:creationId xmlns:a16="http://schemas.microsoft.com/office/drawing/2014/main" id="{8B81A0AA-1C38-7FA2-CF46-EE6CAEC44B19}"/>
                  </a:ext>
                </a:extLst>
              </p:cNvPr>
              <p:cNvSpPr txBox="1"/>
              <p:nvPr/>
            </p:nvSpPr>
            <p:spPr>
              <a:xfrm>
                <a:off x="6982077" y="5268634"/>
                <a:ext cx="4855292" cy="1114792"/>
              </a:xfrm>
              <a:prstGeom prst="rect">
                <a:avLst/>
              </a:prstGeom>
              <a:noFill/>
              <a:ln w="22225"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 marL="182880" lvl="1"/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b="1" i="1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200" b="1" i="0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200" b="1" i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  <m:e>
                        <m:r>
                          <a:rPr lang="en-US" altLang="zh-CN" sz="2200" b="1" i="0">
                            <a:latin typeface="Cambria Math" panose="02040503050406030204" pitchFamily="18" charset="0"/>
                          </a:rPr>
                          <m:t>𝐋𝐢</m:t>
                        </m:r>
                      </m:e>
                    </m:sPre>
                    <m:r>
                      <a:rPr lang="en-US" altLang="zh-CN" sz="2200" b="1" i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suppressed relative to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b="1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200" b="1" i="0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200" b="1" i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  <m:e>
                        <m:r>
                          <a:rPr lang="en-US" altLang="zh-CN" sz="2200" b="1" i="0" smtClean="0">
                            <a:latin typeface="Cambria Math" panose="02040503050406030204" pitchFamily="18" charset="0"/>
                          </a:rPr>
                          <m:t>𝐇𝐞</m:t>
                        </m:r>
                      </m:e>
                    </m:sPre>
                    <m:r>
                      <a:rPr lang="en-US" altLang="zh-CN" sz="2200" b="1" i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possibly reflecting its resonant nature and extended spatial structure</a:t>
                </a:r>
                <a:endParaRPr lang="en-US" altLang="zh-CN" sz="2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12">
                <a:extLst>
                  <a:ext uri="{FF2B5EF4-FFF2-40B4-BE49-F238E27FC236}">
                    <a16:creationId xmlns:a16="http://schemas.microsoft.com/office/drawing/2014/main" id="{8B81A0AA-1C38-7FA2-CF46-EE6CAEC44B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077" y="5268634"/>
                <a:ext cx="4855292" cy="1114792"/>
              </a:xfrm>
              <a:prstGeom prst="rect">
                <a:avLst/>
              </a:prstGeom>
              <a:blipFill>
                <a:blip r:embed="rId8"/>
                <a:stretch>
                  <a:fillRect t="-1099" r="-2332" b="-8791"/>
                </a:stretch>
              </a:blipFill>
              <a:ln w="2222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638296"/>
      </p:ext>
    </p:extLst>
  </p:cSld>
  <p:clrMapOvr>
    <a:masterClrMapping/>
  </p:clrMapOvr>
  <p:transition advTm="56294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BBB35C-7F7B-0BF7-03C2-7D35B767C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EC1822-D320-FBEE-FEF9-7E73CAB79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7662"/>
            <a:ext cx="9652000" cy="762000"/>
          </a:xfrm>
        </p:spPr>
        <p:txBody>
          <a:bodyPr/>
          <a:lstStyle/>
          <a:p>
            <a:r>
              <a:rPr lang="en-US" altLang="zh-CN" dirty="0">
                <a:cs typeface="Times New Roman"/>
              </a:rPr>
              <a:t>Studying deuteron production via </a:t>
            </a:r>
            <a:r>
              <a:rPr lang="en-US" altLang="zh-CN" dirty="0" err="1">
                <a:cs typeface="Times New Roman"/>
              </a:rPr>
              <a:t>femtoscopy</a:t>
            </a:r>
            <a:endParaRPr lang="en-US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D0F30FD6-171E-F357-96D0-4E6BA251F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18</a:t>
            </a:fld>
            <a:endParaRPr lang="zh-CN" altLang="en-US"/>
          </a:p>
        </p:txBody>
      </p:sp>
      <p:cxnSp>
        <p:nvCxnSpPr>
          <p:cNvPr id="22" name="Straight Connector 14">
            <a:extLst>
              <a:ext uri="{FF2B5EF4-FFF2-40B4-BE49-F238E27FC236}">
                <a16:creationId xmlns:a16="http://schemas.microsoft.com/office/drawing/2014/main" id="{FD30D0A4-B3C0-0B5A-B5ED-6C40D6651D60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6" name="图片 35">
            <a:extLst>
              <a:ext uri="{FF2B5EF4-FFF2-40B4-BE49-F238E27FC236}">
                <a16:creationId xmlns:a16="http://schemas.microsoft.com/office/drawing/2014/main" id="{15BA4595-BB65-BB9C-15DC-8A0E69353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5227" y="1020399"/>
            <a:ext cx="5792292" cy="41755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D6245396-91FA-8E75-68F2-585C165C6703}"/>
                  </a:ext>
                </a:extLst>
              </p:cNvPr>
              <p:cNvSpPr txBox="1"/>
              <p:nvPr/>
            </p:nvSpPr>
            <p:spPr>
              <a:xfrm>
                <a:off x="13347683" y="5111830"/>
                <a:ext cx="5165594" cy="14888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coalescence parameters B</a:t>
                </a:r>
                <a:r>
                  <a:rPr lang="en-US" altLang="zh-CN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B</a:t>
                </a:r>
                <a:r>
                  <a:rPr lang="en-US" altLang="zh-CN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decrease with increasing energy, which indicates </a:t>
                </a:r>
                <a:r>
                  <a:rPr lang="en-US" altLang="zh-CN" dirty="0">
                    <a:solidFill>
                      <a:srgbClr val="0C61AB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smaller nucleon emission source size at low energies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(1/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−1)</m:t>
                        </m:r>
                      </m:sup>
                    </m:sSup>
                    <m:r>
                      <a:rPr lang="zh-CN" alt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reflects the region of homogeneity and the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effective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volume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size</a:t>
                </a:r>
                <a:endParaRPr lang="en-US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D6245396-91FA-8E75-68F2-585C165C67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7683" y="5111830"/>
                <a:ext cx="5165594" cy="1488806"/>
              </a:xfrm>
              <a:prstGeom prst="rect">
                <a:avLst/>
              </a:prstGeom>
              <a:blipFill>
                <a:blip r:embed="rId4"/>
                <a:stretch>
                  <a:fillRect l="-983" t="-1695" r="-1474" b="-5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图片 39">
            <a:extLst>
              <a:ext uri="{FF2B5EF4-FFF2-40B4-BE49-F238E27FC236}">
                <a16:creationId xmlns:a16="http://schemas.microsoft.com/office/drawing/2014/main" id="{DCF971D1-D678-EB3D-57AC-E97298D61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26113" y="750641"/>
            <a:ext cx="4353039" cy="432830"/>
          </a:xfrm>
          <a:prstGeom prst="rect">
            <a:avLst/>
          </a:prstGeom>
        </p:spPr>
      </p:pic>
      <p:sp>
        <p:nvSpPr>
          <p:cNvPr id="3" name="页脚占位符 4">
            <a:extLst>
              <a:ext uri="{FF2B5EF4-FFF2-40B4-BE49-F238E27FC236}">
                <a16:creationId xmlns:a16="http://schemas.microsoft.com/office/drawing/2014/main" id="{8A315552-7550-184D-4712-D4F8CFBB5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2C2B74-C2DC-E556-545D-64A48C0BCC25}"/>
              </a:ext>
            </a:extLst>
          </p:cNvPr>
          <p:cNvSpPr txBox="1"/>
          <p:nvPr/>
        </p:nvSpPr>
        <p:spPr>
          <a:xfrm>
            <a:off x="12577803" y="129359"/>
            <a:ext cx="6099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chemeClr val="accent1"/>
                </a:solidFill>
                <a:latin typeface="Times New Roman"/>
                <a:cs typeface="Times New Roman"/>
              </a:rPr>
              <a:t>RHS can consider </a:t>
            </a:r>
            <a:r>
              <a:rPr lang="en-US" altLang="zh-CN" sz="1800" dirty="0" err="1">
                <a:solidFill>
                  <a:schemeClr val="accent1"/>
                </a:solidFill>
                <a:latin typeface="Times New Roman"/>
                <a:cs typeface="Times New Roman"/>
              </a:rPr>
              <a:t>lhc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04B97B-527A-7C0D-2399-67C009EC0870}"/>
              </a:ext>
            </a:extLst>
          </p:cNvPr>
          <p:cNvSpPr txBox="1"/>
          <p:nvPr/>
        </p:nvSpPr>
        <p:spPr>
          <a:xfrm>
            <a:off x="2393498" y="7421477"/>
            <a:ext cx="93374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A=2,4: fairly well described; A=3 nuclei: strongly overpredicted</a:t>
            </a: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51FC584A-146D-EDB4-FAB3-8C09E0301483}"/>
              </a:ext>
            </a:extLst>
          </p:cNvPr>
          <p:cNvSpPr/>
          <p:nvPr/>
        </p:nvSpPr>
        <p:spPr>
          <a:xfrm>
            <a:off x="4822059" y="1216538"/>
            <a:ext cx="326893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correlation function of 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π-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can provide information about deuteron production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Aim: to distinguish between two scenarios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Prompt production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Coalescence (occurs after resonance decay)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23">
            <a:extLst>
              <a:ext uri="{FF2B5EF4-FFF2-40B4-BE49-F238E27FC236}">
                <a16:creationId xmlns:a16="http://schemas.microsoft.com/office/drawing/2014/main" id="{12170BD3-D89B-2365-1B96-BF0075324BDC}"/>
              </a:ext>
            </a:extLst>
          </p:cNvPr>
          <p:cNvSpPr txBox="1"/>
          <p:nvPr/>
        </p:nvSpPr>
        <p:spPr>
          <a:xfrm>
            <a:off x="9078311" y="5041850"/>
            <a:ext cx="2504089" cy="1477328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bound nuclei with A &lt; 4, coalescence models provide a good description, whereas thermal models do not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F2EFF4-20AB-C020-F92D-83B029AE65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86" y="2995619"/>
            <a:ext cx="1980628" cy="22002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AEBEEF-8914-0AC1-B8BB-022CB33AEA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86" y="967056"/>
            <a:ext cx="2073913" cy="194023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B2BB390-F7C5-FBD2-FC22-A2A1BB6993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820" y="3096042"/>
            <a:ext cx="2262561" cy="230166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7460B41-D7F3-CB46-C1EB-67B8CC5F22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477" y="853619"/>
            <a:ext cx="2173459" cy="220029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E75BE7D-1D22-512C-2ADA-2441E9333A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167" y="1020399"/>
            <a:ext cx="3268934" cy="556292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477FEF5-9641-55B5-C880-348672190EBB}"/>
              </a:ext>
            </a:extLst>
          </p:cNvPr>
          <p:cNvSpPr txBox="1"/>
          <p:nvPr/>
        </p:nvSpPr>
        <p:spPr>
          <a:xfrm>
            <a:off x="151586" y="5381174"/>
            <a:ext cx="93409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ALICE, Nature 648 (2025) 8093, 306-311</a:t>
            </a:r>
          </a:p>
        </p:txBody>
      </p:sp>
      <p:sp>
        <p:nvSpPr>
          <p:cNvPr id="33" name="文本框 23">
            <a:extLst>
              <a:ext uri="{FF2B5EF4-FFF2-40B4-BE49-F238E27FC236}">
                <a16:creationId xmlns:a16="http://schemas.microsoft.com/office/drawing/2014/main" id="{438DEBF6-8E60-231B-1B62-F8A333F0E152}"/>
              </a:ext>
            </a:extLst>
          </p:cNvPr>
          <p:cNvSpPr txBox="1"/>
          <p:nvPr/>
        </p:nvSpPr>
        <p:spPr>
          <a:xfrm>
            <a:off x="762192" y="5737032"/>
            <a:ext cx="6509849" cy="769441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fraction of deuteron formed via coalescence following the strong decay of short-lived resonances</a:t>
            </a:r>
          </a:p>
        </p:txBody>
      </p:sp>
      <p:sp>
        <p:nvSpPr>
          <p:cNvPr id="35" name="文本框 26">
            <a:extLst>
              <a:ext uri="{FF2B5EF4-FFF2-40B4-BE49-F238E27FC236}">
                <a16:creationId xmlns:a16="http://schemas.microsoft.com/office/drawing/2014/main" id="{DD3C04C2-26F5-C9DE-25C3-889EFAFBAF88}"/>
              </a:ext>
            </a:extLst>
          </p:cNvPr>
          <p:cNvSpPr txBox="1"/>
          <p:nvPr/>
        </p:nvSpPr>
        <p:spPr>
          <a:xfrm>
            <a:off x="8686800" y="274393"/>
            <a:ext cx="3205801" cy="369332"/>
          </a:xfrm>
          <a:prstGeom prst="rect">
            <a:avLst/>
          </a:prstGeom>
          <a:solidFill>
            <a:srgbClr val="F0BBE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Luca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Barioglio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24/03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afternoon</a:t>
            </a:r>
            <a:endParaRPr kumimoji="1"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5FF8ADF5-A80B-F5CC-1E9C-A37B3A8CDC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35438"/>
      </p:ext>
    </p:extLst>
  </p:cSld>
  <p:clrMapOvr>
    <a:masterClrMapping/>
  </p:clrMapOvr>
  <p:transition advTm="56294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59E92-74F4-1BA9-1F7F-64F6C029A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CEB44E-1D22-FFE8-28DC-9CE992FB6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9695" y="75316"/>
            <a:ext cx="7896690" cy="762000"/>
          </a:xfrm>
        </p:spPr>
        <p:txBody>
          <a:bodyPr/>
          <a:lstStyle/>
          <a:p>
            <a:r>
              <a:rPr lang="en-US" altLang="zh-CN" dirty="0">
                <a:cs typeface="Times New Roman"/>
              </a:rPr>
              <a:t>Nuclei and </a:t>
            </a:r>
            <a:r>
              <a:rPr lang="en-US" altLang="zh-CN" dirty="0" err="1">
                <a:cs typeface="Times New Roman"/>
              </a:rPr>
              <a:t>hypernuclei</a:t>
            </a:r>
            <a:r>
              <a:rPr lang="en-US" altLang="zh-CN" dirty="0">
                <a:cs typeface="Times New Roman"/>
              </a:rPr>
              <a:t> Flow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C392167-E55B-B2A6-B2E9-813843B0728D}"/>
              </a:ext>
            </a:extLst>
          </p:cNvPr>
          <p:cNvSpPr/>
          <p:nvPr/>
        </p:nvSpPr>
        <p:spPr bwMode="auto">
          <a:xfrm>
            <a:off x="6488702" y="4348708"/>
            <a:ext cx="1367767" cy="3724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B53E41F-7187-8688-B3CF-81E38C18BDA8}"/>
              </a:ext>
            </a:extLst>
          </p:cNvPr>
          <p:cNvSpPr/>
          <p:nvPr/>
        </p:nvSpPr>
        <p:spPr bwMode="auto">
          <a:xfrm>
            <a:off x="6655846" y="2091249"/>
            <a:ext cx="438220" cy="3724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FDA8AD8-2658-A622-4403-13E3BF1F1368}"/>
              </a:ext>
            </a:extLst>
          </p:cNvPr>
          <p:cNvSpPr/>
          <p:nvPr/>
        </p:nvSpPr>
        <p:spPr bwMode="auto">
          <a:xfrm>
            <a:off x="6582104" y="4730233"/>
            <a:ext cx="1205536" cy="2653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Arial" pitchFamily="34" charset="0"/>
              <a:cs typeface="Times New Roman" pitchFamily="18" charset="0"/>
            </a:endParaRPr>
          </a:p>
        </p:txBody>
      </p: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9E36D97C-BC71-E4A5-007A-67B1EF735B2D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7AE6CB11-6B7E-A0D4-7638-24ECF0912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19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16C4732-66F5-BA70-E668-C2DE5CB8650D}"/>
                  </a:ext>
                </a:extLst>
              </p:cNvPr>
              <p:cNvSpPr txBox="1"/>
              <p:nvPr/>
            </p:nvSpPr>
            <p:spPr>
              <a:xfrm>
                <a:off x="-17457" y="4636657"/>
                <a:ext cx="12065598" cy="1672124"/>
              </a:xfrm>
              <a:prstGeom prst="rect">
                <a:avLst/>
              </a:prstGeom>
              <a:noFill/>
              <a:ln w="22225">
                <a:noFill/>
              </a:ln>
            </p:spPr>
            <p:txBody>
              <a:bodyPr wrap="square">
                <a:spAutoFit/>
              </a:bodyPr>
              <a:lstStyle/>
              <a:p>
                <a:pPr marL="525780" lvl="1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25780" lvl="1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Nuclei and </a:t>
                </a:r>
                <a:r>
                  <a:rPr lang="en-US" altLang="zh-CN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hypernuclei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</m:t>
                    </m:r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𝑑𝑦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follows mass number scaling up to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 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GeV </a:t>
                </a:r>
                <a:r>
                  <a:rPr lang="en-US" altLang="zh-CN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Au+Au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collisions</a:t>
                </a:r>
              </a:p>
              <a:p>
                <a:pPr marL="52578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  <m:e>
                        <m:acc>
                          <m:accPr>
                            <m:chr m:val="̅"/>
                            <m:ctrlPr>
                              <a:rPr lang="en-US" altLang="zh-CN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 panose="02040503050406030204" pitchFamily="18" charset="0"/>
                              </a:rPr>
                              <m:t>He</m:t>
                            </m:r>
                          </m:e>
                        </m:acc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sPre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altLang="zh-CN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5.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TeV </a:t>
                </a:r>
                <a:r>
                  <a:rPr lang="en-US" altLang="zh-CN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Pb+Pb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collisions, consistent with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hydrodynamic models paired with coalescence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25780" lvl="1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25780" lvl="1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16C4732-66F5-BA70-E668-C2DE5CB86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457" y="4636657"/>
                <a:ext cx="12065598" cy="16721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222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13" descr="A close-up of a smiley face&#10;&#10;Description automatically generated">
            <a:extLst>
              <a:ext uri="{FF2B5EF4-FFF2-40B4-BE49-F238E27FC236}">
                <a16:creationId xmlns:a16="http://schemas.microsoft.com/office/drawing/2014/main" id="{EE82378A-1054-0751-F3CF-131422B436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0782" y="5993057"/>
            <a:ext cx="3932036" cy="62084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BBDA968-77EF-6024-801B-B5AC4DD62A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6979" y="1028614"/>
            <a:ext cx="3961603" cy="3766144"/>
          </a:xfrm>
          <a:prstGeom prst="rect">
            <a:avLst/>
          </a:prstGeom>
        </p:spPr>
      </p:pic>
      <p:sp>
        <p:nvSpPr>
          <p:cNvPr id="3" name="页脚占位符 4">
            <a:extLst>
              <a:ext uri="{FF2B5EF4-FFF2-40B4-BE49-F238E27FC236}">
                <a16:creationId xmlns:a16="http://schemas.microsoft.com/office/drawing/2014/main" id="{AAC842E1-2E00-53B5-57CC-0BA91F91C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2">
            <a:extLst>
              <a:ext uri="{FF2B5EF4-FFF2-40B4-BE49-F238E27FC236}">
                <a16:creationId xmlns:a16="http://schemas.microsoft.com/office/drawing/2014/main" id="{94845C1D-3CF4-E11F-441B-929EDFADF517}"/>
              </a:ext>
            </a:extLst>
          </p:cNvPr>
          <p:cNvSpPr txBox="1"/>
          <p:nvPr/>
        </p:nvSpPr>
        <p:spPr>
          <a:xfrm>
            <a:off x="548640" y="6027387"/>
            <a:ext cx="6726803" cy="400110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182880" lvl="1"/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Nuclei flow measurements support the coalescence picture</a:t>
            </a: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id="{DD83A1DC-0B83-AE1F-E078-73CE48EE5ABE}"/>
              </a:ext>
            </a:extLst>
          </p:cNvPr>
          <p:cNvSpPr txBox="1"/>
          <p:nvPr/>
        </p:nvSpPr>
        <p:spPr>
          <a:xfrm>
            <a:off x="8205694" y="5579664"/>
            <a:ext cx="38424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STAR, </a:t>
            </a:r>
            <a:r>
              <a:rPr lang="zh-CN" altLang="en-US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Phys. Rev. Lett. </a:t>
            </a:r>
            <a:r>
              <a:rPr lang="en-US" sz="1200" i="1" u="none" strike="noStrike" dirty="0">
                <a:solidFill>
                  <a:schemeClr val="bg2"/>
                </a:solidFill>
                <a:effectLst/>
                <a:latin typeface="Georgia" panose="02040502050405020303" pitchFamily="18" charset="0"/>
                <a:cs typeface="Times New Roman" panose="02020603050405020304" pitchFamily="18" charset="0"/>
              </a:rPr>
              <a:t> 130 (2023) 212301, QM2025</a:t>
            </a:r>
          </a:p>
        </p:txBody>
      </p:sp>
      <p:sp>
        <p:nvSpPr>
          <p:cNvPr id="21" name="TextBox 25">
            <a:extLst>
              <a:ext uri="{FF2B5EF4-FFF2-40B4-BE49-F238E27FC236}">
                <a16:creationId xmlns:a16="http://schemas.microsoft.com/office/drawing/2014/main" id="{86A7CB33-837C-914F-D2A5-08CC7415B2C3}"/>
              </a:ext>
            </a:extLst>
          </p:cNvPr>
          <p:cNvSpPr txBox="1"/>
          <p:nvPr/>
        </p:nvSpPr>
        <p:spPr>
          <a:xfrm>
            <a:off x="8213016" y="5788220"/>
            <a:ext cx="38424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ALICE, arXiv:2603.19398</a:t>
            </a:r>
            <a:endParaRPr lang="en-US" sz="1200" i="1" u="none" strike="noStrike" dirty="0">
              <a:solidFill>
                <a:schemeClr val="bg2"/>
              </a:solidFill>
              <a:effectLst/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6">
            <a:extLst>
              <a:ext uri="{FF2B5EF4-FFF2-40B4-BE49-F238E27FC236}">
                <a16:creationId xmlns:a16="http://schemas.microsoft.com/office/drawing/2014/main" id="{E16C2BAA-C0A8-848A-5A2C-0F5D8B1F7E8B}"/>
              </a:ext>
            </a:extLst>
          </p:cNvPr>
          <p:cNvSpPr txBox="1"/>
          <p:nvPr/>
        </p:nvSpPr>
        <p:spPr>
          <a:xfrm>
            <a:off x="8686800" y="274393"/>
            <a:ext cx="3205801" cy="369332"/>
          </a:xfrm>
          <a:prstGeom prst="rect">
            <a:avLst/>
          </a:prstGeom>
          <a:solidFill>
            <a:srgbClr val="F0BBE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Luca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Barioglio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24/03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afternoon</a:t>
            </a:r>
            <a:endParaRPr kumimoji="1"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DFEA188-0EDA-CA4C-9FDC-851FBD8D085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375" t="2657"/>
          <a:stretch>
            <a:fillRect/>
          </a:stretch>
        </p:blipFill>
        <p:spPr>
          <a:xfrm rot="5400000">
            <a:off x="6359822" y="95148"/>
            <a:ext cx="3789918" cy="5609300"/>
          </a:xfrm>
          <a:prstGeom prst="rect">
            <a:avLst/>
          </a:prstGeom>
        </p:spPr>
      </p:pic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FDE0BB6-873E-104D-D33A-C5E278F7E1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665468"/>
      </p:ext>
    </p:extLst>
  </p:cSld>
  <p:clrMapOvr>
    <a:masterClrMapping/>
  </p:clrMapOvr>
  <p:transition advTm="848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11" name="文本框 6">
            <a:extLst>
              <a:ext uri="{FF2B5EF4-FFF2-40B4-BE49-F238E27FC236}">
                <a16:creationId xmlns:a16="http://schemas.microsoft.com/office/drawing/2014/main" id="{22861AB6-F405-C24E-AF5D-B274A6BFF2F4}"/>
              </a:ext>
            </a:extLst>
          </p:cNvPr>
          <p:cNvSpPr txBox="1"/>
          <p:nvPr/>
        </p:nvSpPr>
        <p:spPr>
          <a:xfrm>
            <a:off x="1386325" y="777831"/>
            <a:ext cx="11466944" cy="5809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ts val="4500"/>
              </a:lnSpc>
              <a:buFont typeface="Wingdings" pitchFamily="2" charset="2"/>
              <a:buChar char="Ø"/>
            </a:pPr>
            <a:r>
              <a:rPr lang="en-US" altLang="zh-CN" sz="2800" dirty="0">
                <a:latin typeface="Times New Roman"/>
                <a:cs typeface="Times New Roman"/>
              </a:rPr>
              <a:t>Introduction</a:t>
            </a:r>
          </a:p>
          <a:p>
            <a:pPr marL="342900" indent="-342900">
              <a:lnSpc>
                <a:spcPts val="4500"/>
              </a:lnSpc>
              <a:buFont typeface="Wingdings" pitchFamily="2" charset="2"/>
              <a:buChar char="Ø"/>
            </a:pPr>
            <a:r>
              <a:rPr lang="en-US" altLang="zh-CN" sz="2800" dirty="0">
                <a:latin typeface="Times New Roman"/>
                <a:cs typeface="Times New Roman"/>
              </a:rPr>
              <a:t>Experimental</a:t>
            </a:r>
            <a:r>
              <a:rPr lang="zh-CN" altLang="en-US" sz="2800" dirty="0">
                <a:latin typeface="Times New Roman"/>
                <a:cs typeface="Times New Roman"/>
              </a:rPr>
              <a:t> </a:t>
            </a:r>
            <a:r>
              <a:rPr lang="en-US" altLang="zh-CN" sz="2800" dirty="0">
                <a:latin typeface="Times New Roman"/>
                <a:cs typeface="Times New Roman"/>
              </a:rPr>
              <a:t>Facilities</a:t>
            </a:r>
          </a:p>
          <a:p>
            <a:pPr marL="342900" indent="-342900">
              <a:lnSpc>
                <a:spcPts val="4500"/>
              </a:lnSpc>
              <a:buFont typeface="Wingdings" pitchFamily="2" charset="2"/>
              <a:buChar char="Ø"/>
            </a:pPr>
            <a:r>
              <a:rPr lang="en-US" altLang="zh-CN" sz="2800" dirty="0">
                <a:latin typeface="Times New Roman"/>
                <a:cs typeface="Times New Roman"/>
              </a:rPr>
              <a:t>(Hyper)Nuclei</a:t>
            </a:r>
            <a:r>
              <a:rPr lang="zh-CN" altLang="en-US" sz="2800" dirty="0">
                <a:latin typeface="Times New Roman"/>
                <a:cs typeface="Times New Roman"/>
              </a:rPr>
              <a:t> </a:t>
            </a:r>
            <a:r>
              <a:rPr lang="en-US" altLang="zh-CN" sz="2800" dirty="0">
                <a:latin typeface="Times New Roman"/>
                <a:cs typeface="Times New Roman"/>
              </a:rPr>
              <a:t>yields</a:t>
            </a:r>
            <a:endParaRPr lang="en-US" altLang="zh-CN" sz="2800" i="1" dirty="0">
              <a:latin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ts val="4500"/>
              </a:lnSpc>
              <a:buFont typeface="Wingdings" pitchFamily="2" charset="2"/>
              <a:buChar char="Ø"/>
            </a:pPr>
            <a:r>
              <a:rPr lang="en-US" altLang="zh-CN" sz="2800" dirty="0">
                <a:latin typeface="Times New Roman"/>
                <a:cs typeface="Times New Roman"/>
              </a:rPr>
              <a:t>Stable nuclei</a:t>
            </a:r>
          </a:p>
          <a:p>
            <a:pPr marL="800100" lvl="1" indent="-342900">
              <a:lnSpc>
                <a:spcPts val="4500"/>
              </a:lnSpc>
              <a:buFont typeface="Wingdings" pitchFamily="2" charset="2"/>
              <a:buChar char="Ø"/>
            </a:pPr>
            <a:r>
              <a:rPr lang="en-US" altLang="zh-CN" sz="2800" dirty="0" err="1">
                <a:latin typeface="Times New Roman"/>
                <a:cs typeface="Times New Roman"/>
              </a:rPr>
              <a:t>Hypernuclei</a:t>
            </a:r>
            <a:endParaRPr lang="en-US" altLang="zh-CN" sz="2800" dirty="0">
              <a:latin typeface="Times New Roman"/>
              <a:cs typeface="Times New Roman"/>
            </a:endParaRPr>
          </a:p>
          <a:p>
            <a:pPr marL="1257300" lvl="2" indent="-342900">
              <a:lnSpc>
                <a:spcPts val="4500"/>
              </a:lnSpc>
              <a:buFont typeface="Wingdings" pitchFamily="2" charset="2"/>
              <a:buChar char="Ø"/>
            </a:pPr>
            <a:r>
              <a:rPr lang="en-US" altLang="zh-CN" sz="2800" dirty="0">
                <a:latin typeface="Times New Roman"/>
                <a:cs typeface="Times New Roman"/>
              </a:rPr>
              <a:t>Aside: Charge symmetry breaking </a:t>
            </a:r>
          </a:p>
          <a:p>
            <a:pPr marL="800100" lvl="1" indent="-342900">
              <a:lnSpc>
                <a:spcPts val="4500"/>
              </a:lnSpc>
              <a:buFont typeface="Wingdings" pitchFamily="2" charset="2"/>
              <a:buChar char="Ø"/>
            </a:pPr>
            <a:r>
              <a:rPr lang="en-US" altLang="zh-CN" sz="2800" dirty="0">
                <a:latin typeface="Times New Roman"/>
                <a:cs typeface="Times New Roman"/>
              </a:rPr>
              <a:t>Unstable nuclei</a:t>
            </a:r>
          </a:p>
          <a:p>
            <a:pPr marL="342900" indent="-342900">
              <a:lnSpc>
                <a:spcPts val="4500"/>
              </a:lnSpc>
              <a:buFont typeface="Wingdings" pitchFamily="2" charset="2"/>
              <a:buChar char="Ø"/>
            </a:pPr>
            <a:r>
              <a:rPr lang="en-US" altLang="zh-CN" sz="2800" dirty="0">
                <a:latin typeface="Times New Roman"/>
                <a:cs typeface="Times New Roman"/>
              </a:rPr>
              <a:t>Correlation functions</a:t>
            </a:r>
          </a:p>
          <a:p>
            <a:pPr marL="342900" indent="-342900">
              <a:lnSpc>
                <a:spcPts val="4500"/>
              </a:lnSpc>
              <a:buFont typeface="Wingdings" pitchFamily="2" charset="2"/>
              <a:buChar char="Ø"/>
            </a:pPr>
            <a:r>
              <a:rPr lang="en-US" altLang="zh-CN" sz="2800" dirty="0">
                <a:latin typeface="Times New Roman"/>
                <a:cs typeface="Times New Roman"/>
              </a:rPr>
              <a:t>Flow</a:t>
            </a:r>
          </a:p>
          <a:p>
            <a:pPr marL="342900" indent="-342900">
              <a:lnSpc>
                <a:spcPts val="4500"/>
              </a:lnSpc>
              <a:buFont typeface="Wingdings" pitchFamily="2" charset="2"/>
              <a:buChar char="Ø"/>
            </a:pPr>
            <a:r>
              <a:rPr lang="en-US" altLang="zh-CN" sz="2800" dirty="0">
                <a:latin typeface="Times New Roman"/>
                <a:cs typeface="Times New Roman"/>
              </a:rPr>
              <a:t>Summary</a:t>
            </a:r>
            <a:r>
              <a:rPr lang="zh-CN" altLang="en-US" sz="2800" dirty="0">
                <a:latin typeface="Times New Roman"/>
                <a:cs typeface="Times New Roman"/>
              </a:rPr>
              <a:t> </a:t>
            </a:r>
            <a:r>
              <a:rPr lang="en-US" altLang="zh-CN" sz="2800" dirty="0">
                <a:latin typeface="Times New Roman"/>
                <a:cs typeface="Times New Roman"/>
              </a:rPr>
              <a:t>and</a:t>
            </a:r>
            <a:r>
              <a:rPr lang="zh-CN" altLang="en-US" sz="2800" dirty="0">
                <a:latin typeface="Times New Roman"/>
                <a:cs typeface="Times New Roman"/>
              </a:rPr>
              <a:t> </a:t>
            </a:r>
            <a:r>
              <a:rPr lang="en-US" altLang="zh-CN" sz="2800" dirty="0">
                <a:latin typeface="Times New Roman"/>
                <a:cs typeface="Times New Roman"/>
              </a:rPr>
              <a:t>Outlook</a:t>
            </a:r>
          </a:p>
        </p:txBody>
      </p:sp>
      <p:cxnSp>
        <p:nvCxnSpPr>
          <p:cNvPr id="3" name="Straight Connector 14">
            <a:extLst>
              <a:ext uri="{FF2B5EF4-FFF2-40B4-BE49-F238E27FC236}">
                <a16:creationId xmlns:a16="http://schemas.microsoft.com/office/drawing/2014/main" id="{3548D322-C3B2-E78A-0274-91FAD8054BCE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8F1549-3576-5B63-18D7-8A6783ACE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A00A10-A3F5-427F-BAB9-F3867331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730966"/>
      </p:ext>
    </p:extLst>
  </p:cSld>
  <p:clrMapOvr>
    <a:masterClrMapping/>
  </p:clrMapOvr>
  <p:transition advTm="31863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19203" y="76200"/>
            <a:ext cx="7239000" cy="7620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20</a:t>
            </a:fld>
            <a:endParaRPr lang="zh-CN" altLang="en-US"/>
          </a:p>
        </p:txBody>
      </p:sp>
      <p:cxnSp>
        <p:nvCxnSpPr>
          <p:cNvPr id="5" name="Straight Connector 14">
            <a:extLst>
              <a:ext uri="{FF2B5EF4-FFF2-40B4-BE49-F238E27FC236}">
                <a16:creationId xmlns:a16="http://schemas.microsoft.com/office/drawing/2014/main" id="{CF77D5B1-D097-574F-2A28-D4ED92BEC4BF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6">
                <a:extLst>
                  <a:ext uri="{FF2B5EF4-FFF2-40B4-BE49-F238E27FC236}">
                    <a16:creationId xmlns:a16="http://schemas.microsoft.com/office/drawing/2014/main" id="{F8ABB30A-026C-0926-22E9-26C0EA65C5EE}"/>
                  </a:ext>
                </a:extLst>
              </p:cNvPr>
              <p:cNvSpPr txBox="1"/>
              <p:nvPr/>
            </p:nvSpPr>
            <p:spPr>
              <a:xfrm>
                <a:off x="278296" y="1063790"/>
                <a:ext cx="11635408" cy="7940315"/>
              </a:xfrm>
              <a:prstGeom prst="rect">
                <a:avLst/>
              </a:prstGeom>
              <a:noFill/>
              <a:ln w="22225"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ü"/>
                </a:pP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suggest that (hyper)nuclei yields are sensitive to their internal structure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models that neglect this cannot consistently describe all observables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(Hyper)nuclei with larger spatial extent (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sub>
                      <m:sup>
                        <m:r>
                          <a:rPr lang="en-US" altLang="zh-CN" sz="24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</m:sPre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Pre>
                      <m:sPrePr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4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Li</m:t>
                        </m:r>
                      </m:e>
                    </m:sPre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suppressed </a:t>
                </a:r>
                <a:r>
                  <a:rPr lang="en-US" altLang="zh-CN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w.r.t.</a:t>
                </a:r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those with smaller (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4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</m:sPre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e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Pre>
                      <m:sPrePr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400" b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He</m:t>
                        </m:r>
                      </m:e>
                    </m:sPre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en-US" altLang="zh-CN" sz="2400" b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sub>
                      <m:sup>
                        <m:r>
                          <a:rPr lang="en-US" altLang="zh-CN" sz="2400" b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400" b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</m:sPre>
                  </m:oMath>
                </a14:m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production is sensitive to its internal wave function. </a:t>
                </a:r>
              </a:p>
              <a:p>
                <a:pPr marL="1257300" lvl="2" indent="-342900">
                  <a:buFont typeface="Wingdings" pitchFamily="2" charset="2"/>
                  <a:buChar char="ü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Gaussian ansatz fail, while more realistic (Congleton-type) wave functions describe data</a:t>
                </a:r>
              </a:p>
              <a:p>
                <a:pPr marL="1257300" lvl="2" indent="-342900">
                  <a:buFont typeface="Wingdings" pitchFamily="2" charset="2"/>
                  <a:buChar char="ü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itchFamily="2" charset="2"/>
                  <a:buChar char="ü"/>
                </a:pP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for bound nuclei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&lt;4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consistent with coalescence during late stage of collision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Coherent description of yield ratios, flow, and correlation observables </a:t>
                </a:r>
                <a:r>
                  <a:rPr lang="en-US" sz="24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across datasets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Correlation function indicates majority of deuterons produced after resonance decay</a:t>
                </a:r>
                <a:endPara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Thermal model works reasonably well for A=4–5 non-resonant (hyper)nuclei</a:t>
                </a:r>
              </a:p>
              <a:p>
                <a:pPr marL="1257300" lvl="2" indent="-342900">
                  <a:buFont typeface="Wingdings" pitchFamily="2" charset="2"/>
                  <a:buChar char="ü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May be due to stronger binding and larger survival probability in the hot medium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endPara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57300" lvl="2" indent="-342900">
                  <a:buFont typeface="Wingdings" pitchFamily="2" charset="2"/>
                  <a:buChar char="ü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57300" lvl="2" indent="-342900">
                  <a:buFont typeface="Wingdings" pitchFamily="2" charset="2"/>
                  <a:buChar char="ü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57300" lvl="2" indent="-342900">
                  <a:buFont typeface="Wingdings" pitchFamily="2" charset="2"/>
                  <a:buChar char="ü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buFont typeface="Wingdings" pitchFamily="2" charset="2"/>
                  <a:buChar char="ü"/>
                </a:pPr>
                <a:endPara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buFont typeface="Wingdings" pitchFamily="2" charset="2"/>
                  <a:buChar char="ü"/>
                </a:pPr>
                <a:endPara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itchFamily="2" charset="2"/>
                  <a:buChar char="ü"/>
                </a:pPr>
                <a:endPara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文本框 6">
                <a:extLst>
                  <a:ext uri="{FF2B5EF4-FFF2-40B4-BE49-F238E27FC236}">
                    <a16:creationId xmlns:a16="http://schemas.microsoft.com/office/drawing/2014/main" id="{F8ABB30A-026C-0926-22E9-26C0EA65C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96" y="1063790"/>
                <a:ext cx="11635408" cy="7940315"/>
              </a:xfrm>
              <a:prstGeom prst="rect">
                <a:avLst/>
              </a:prstGeom>
              <a:blipFill>
                <a:blip r:embed="rId3"/>
                <a:stretch>
                  <a:fillRect l="-764" t="-800" r="-873"/>
                </a:stretch>
              </a:blipFill>
              <a:ln w="2222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4">
            <a:extLst>
              <a:ext uri="{FF2B5EF4-FFF2-40B4-BE49-F238E27FC236}">
                <a16:creationId xmlns:a16="http://schemas.microsoft.com/office/drawing/2014/main" id="{D1C26F12-F15C-4FB9-FEBE-87BACD54D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id="{560B596B-4194-1BA2-0DAB-62449AF91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366308"/>
      </p:ext>
    </p:extLst>
  </p:cSld>
  <p:clrMapOvr>
    <a:masterClrMapping/>
  </p:clrMapOvr>
  <p:transition advTm="669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19203" y="76200"/>
            <a:ext cx="7239000" cy="762000"/>
          </a:xfrm>
        </p:spPr>
        <p:txBody>
          <a:bodyPr/>
          <a:lstStyle/>
          <a:p>
            <a:r>
              <a:rPr lang="en-US" altLang="zh-CN" dirty="0"/>
              <a:t>Future</a:t>
            </a:r>
            <a:r>
              <a:rPr lang="zh-CN" altLang="en-US" dirty="0"/>
              <a:t> </a:t>
            </a:r>
            <a:r>
              <a:rPr lang="en-US" altLang="zh-CN" dirty="0"/>
              <a:t>Prospects</a:t>
            </a:r>
            <a:endParaRPr 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21</a:t>
            </a:fld>
            <a:endParaRPr lang="zh-CN" altLang="en-US"/>
          </a:p>
        </p:txBody>
      </p: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id="{9547265A-D9BC-40B0-CAF9-35CEF5B2C409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图片 13">
            <a:extLst>
              <a:ext uri="{FF2B5EF4-FFF2-40B4-BE49-F238E27FC236}">
                <a16:creationId xmlns:a16="http://schemas.microsoft.com/office/drawing/2014/main" id="{A0DBCC32-FE0D-F09C-382C-E59EC46FB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8102" y="3656144"/>
            <a:ext cx="1861854" cy="184756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16185E8-651E-9F23-0041-AEFA76F89F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6253" y="1305844"/>
            <a:ext cx="2273897" cy="170591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26DA66D2-289F-1702-13F6-928AE394F1F2}"/>
              </a:ext>
            </a:extLst>
          </p:cNvPr>
          <p:cNvSpPr txBox="1"/>
          <p:nvPr/>
        </p:nvSpPr>
        <p:spPr>
          <a:xfrm>
            <a:off x="9677558" y="3286812"/>
            <a:ext cx="850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NICA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8A0155B7-35FD-CF4B-2999-CD069271FF90}"/>
              </a:ext>
            </a:extLst>
          </p:cNvPr>
          <p:cNvSpPr txBox="1"/>
          <p:nvPr/>
        </p:nvSpPr>
        <p:spPr>
          <a:xfrm>
            <a:off x="7063308" y="963225"/>
            <a:ext cx="1814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CBM@FAIR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3CCCBB91-9542-641B-4FF4-C358CEDC0E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79200" y="6906495"/>
            <a:ext cx="6007914" cy="312137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19D6AD87-AED9-4D0F-ADFF-5C311FE761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431" y="1039152"/>
            <a:ext cx="5435432" cy="3787229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658D75AF-AE11-B47A-7AFB-2CAE80ED8BED}"/>
              </a:ext>
            </a:extLst>
          </p:cNvPr>
          <p:cNvSpPr/>
          <p:nvPr/>
        </p:nvSpPr>
        <p:spPr bwMode="auto">
          <a:xfrm>
            <a:off x="1638921" y="1075449"/>
            <a:ext cx="608565" cy="2523154"/>
          </a:xfrm>
          <a:prstGeom prst="rect">
            <a:avLst/>
          </a:prstGeom>
          <a:solidFill>
            <a:srgbClr val="FBFF7A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9BC1287D-1FCE-5D02-01DE-B839A0E33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8A4F5AE-E969-8623-ACAC-15FB4D08E8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77558" y="1305792"/>
            <a:ext cx="2322943" cy="170591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F957F96E-618B-A0E4-4191-2C1F1135B75E}"/>
              </a:ext>
            </a:extLst>
          </p:cNvPr>
          <p:cNvSpPr txBox="1"/>
          <p:nvPr/>
        </p:nvSpPr>
        <p:spPr>
          <a:xfrm>
            <a:off x="9595287" y="936460"/>
            <a:ext cx="723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HIAF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3">
                <a:extLst>
                  <a:ext uri="{FF2B5EF4-FFF2-40B4-BE49-F238E27FC236}">
                    <a16:creationId xmlns:a16="http://schemas.microsoft.com/office/drawing/2014/main" id="{C60980EC-9B52-EA16-5B69-01A09971D631}"/>
                  </a:ext>
                </a:extLst>
              </p:cNvPr>
              <p:cNvSpPr txBox="1"/>
              <p:nvPr/>
            </p:nvSpPr>
            <p:spPr>
              <a:xfrm>
                <a:off x="958545" y="4862678"/>
                <a:ext cx="8374333" cy="1651093"/>
              </a:xfrm>
              <a:prstGeom prst="rect">
                <a:avLst/>
              </a:prstGeom>
              <a:noFill/>
              <a:ln w="22225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Double-</a:t>
                </a:r>
                <a:r>
                  <a:rPr lang="el-GR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Λ </a:t>
                </a:r>
                <a:r>
                  <a:rPr lang="en-US" altLang="zh-CN" sz="2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hypernuclei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(YY):</a:t>
                </a:r>
                <a:r>
                  <a:rPr lang="zh-CN" alt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el-GR" altLang="zh-CN" sz="20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ΛΛ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sPre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Constrain </a:t>
                </a:r>
                <a:r>
                  <a:rPr lang="el-GR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ΛΛ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interaction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Heavier single-</a:t>
                </a:r>
                <a:r>
                  <a:rPr lang="el-GR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Λ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hypernuclei</a:t>
                </a:r>
                <a:endPara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Further explore CSB, in-medium </a:t>
                </a:r>
                <a:r>
                  <a:rPr lang="el-GR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Λ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N, etc.</a:t>
                </a:r>
                <a:endPara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Hypernuclei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polarization, etc.</a:t>
                </a:r>
              </a:p>
            </p:txBody>
          </p:sp>
        </mc:Choice>
        <mc:Fallback xmlns="">
          <p:sp>
            <p:nvSpPr>
              <p:cNvPr id="16" name="TextBox 3">
                <a:extLst>
                  <a:ext uri="{FF2B5EF4-FFF2-40B4-BE49-F238E27FC236}">
                    <a16:creationId xmlns:a16="http://schemas.microsoft.com/office/drawing/2014/main" id="{C60980EC-9B52-EA16-5B69-01A09971D6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545" y="4862678"/>
                <a:ext cx="8374333" cy="1651093"/>
              </a:xfrm>
              <a:prstGeom prst="rect">
                <a:avLst/>
              </a:prstGeom>
              <a:blipFill>
                <a:blip r:embed="rId8"/>
                <a:stretch>
                  <a:fillRect l="-453" b="-4511"/>
                </a:stretch>
              </a:blipFill>
              <a:ln w="22225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日期占位符 3">
            <a:extLst>
              <a:ext uri="{FF2B5EF4-FFF2-40B4-BE49-F238E27FC236}">
                <a16:creationId xmlns:a16="http://schemas.microsoft.com/office/drawing/2014/main" id="{EE7EE007-781E-5BE4-73AB-5008F21859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2" name="TextBox 25">
            <a:extLst>
              <a:ext uri="{FF2B5EF4-FFF2-40B4-BE49-F238E27FC236}">
                <a16:creationId xmlns:a16="http://schemas.microsoft.com/office/drawing/2014/main" id="{CFD4AF82-63D6-6E1A-E8B8-074DAD6B7C00}"/>
              </a:ext>
            </a:extLst>
          </p:cNvPr>
          <p:cNvSpPr txBox="1"/>
          <p:nvPr/>
        </p:nvSpPr>
        <p:spPr>
          <a:xfrm>
            <a:off x="8764842" y="7400852"/>
            <a:ext cx="4932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Y. Zhou, EMMI workshop 2025</a:t>
            </a:r>
            <a:endParaRPr lang="en-US" sz="1200" i="1" u="none" strike="noStrike" dirty="0">
              <a:solidFill>
                <a:schemeClr val="bg2"/>
              </a:solidFill>
              <a:effectLst/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16">
            <a:extLst>
              <a:ext uri="{FF2B5EF4-FFF2-40B4-BE49-F238E27FC236}">
                <a16:creationId xmlns:a16="http://schemas.microsoft.com/office/drawing/2014/main" id="{D9776578-9275-CF1A-F0EF-B8B6BEFD8D60}"/>
              </a:ext>
            </a:extLst>
          </p:cNvPr>
          <p:cNvSpPr txBox="1"/>
          <p:nvPr/>
        </p:nvSpPr>
        <p:spPr>
          <a:xfrm>
            <a:off x="7192324" y="3286812"/>
            <a:ext cx="1614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NA60+/DICE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4B7CF5B-2C13-5294-C68B-F809161FA5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253" y="3692441"/>
            <a:ext cx="2250699" cy="138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471727"/>
      </p:ext>
    </p:extLst>
  </p:cSld>
  <p:clrMapOvr>
    <a:masterClrMapping/>
  </p:clrMapOvr>
  <p:transition advTm="239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3C3D02EB-657C-52FD-6405-087E080506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674" y="12529"/>
            <a:ext cx="9310983" cy="68579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1166" y="359509"/>
            <a:ext cx="3198914" cy="675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2D7825-C105-B14D-A5F6-E607F6EB295F}"/>
              </a:ext>
            </a:extLst>
          </p:cNvPr>
          <p:cNvSpPr txBox="1"/>
          <p:nvPr/>
        </p:nvSpPr>
        <p:spPr>
          <a:xfrm>
            <a:off x="5155398" y="2738302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81C8A95-8BAF-BD55-99AF-49DF090B21DF}"/>
              </a:ext>
            </a:extLst>
          </p:cNvPr>
          <p:cNvSpPr txBox="1"/>
          <p:nvPr/>
        </p:nvSpPr>
        <p:spPr>
          <a:xfrm>
            <a:off x="3271428" y="2242012"/>
            <a:ext cx="6058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600" u="sng" dirty="0">
                <a:solidFill>
                  <a:srgbClr val="C00000"/>
                </a:solidFill>
              </a:rPr>
              <a:t>Thank you</a:t>
            </a:r>
            <a:r>
              <a:rPr kumimoji="1" lang="zh-CN" altLang="en-US" sz="3600" u="sng" dirty="0">
                <a:solidFill>
                  <a:srgbClr val="C00000"/>
                </a:solidFill>
              </a:rPr>
              <a:t> </a:t>
            </a:r>
            <a:r>
              <a:rPr kumimoji="1" lang="en-US" altLang="zh-CN" sz="3600" u="sng" dirty="0">
                <a:solidFill>
                  <a:srgbClr val="C00000"/>
                </a:solidFill>
              </a:rPr>
              <a:t>for your attention!</a:t>
            </a:r>
            <a:endParaRPr kumimoji="1" lang="zh-CN" altLang="en-US" sz="3600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78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2">
        <p:split orient="vert"/>
      </p:transition>
    </mc:Choice>
    <mc:Fallback xmlns="">
      <p:transition spd="slow" advTm="702">
        <p:split orient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67F600-42FD-ED73-965E-A8280363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070FC6-2D41-8164-0EFB-7216E77D9460}"/>
              </a:ext>
            </a:extLst>
          </p:cNvPr>
          <p:cNvSpPr txBox="1"/>
          <p:nvPr/>
        </p:nvSpPr>
        <p:spPr>
          <a:xfrm>
            <a:off x="4813437" y="3213556"/>
            <a:ext cx="25651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Backup slides follow</a:t>
            </a:r>
          </a:p>
        </p:txBody>
      </p:sp>
    </p:spTree>
    <p:extLst>
      <p:ext uri="{BB962C8B-B14F-4D97-AF65-F5344CB8AC3E}">
        <p14:creationId xmlns:p14="http://schemas.microsoft.com/office/powerpoint/2010/main" val="301511927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8D4F2-60F0-61AF-1D8C-4BC4950DA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AD5E2DBE-F326-9068-B324-62C79913349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845594" y="33477"/>
                <a:ext cx="9652000" cy="762000"/>
              </a:xfrm>
            </p:spPr>
            <p:txBody>
              <a:bodyPr/>
              <a:lstStyle/>
              <a:p>
                <a:r>
                  <a:rPr lang="en-US" altLang="zh-CN" dirty="0">
                    <a:cs typeface="Times New Roman"/>
                  </a:rPr>
                  <a:t>Unstable and Resonant Light Nuclei</a:t>
                </a:r>
                <a:r>
                  <a:rPr lang="zh-CN" altLang="en-US" dirty="0">
                    <a:cs typeface="Times New Roman"/>
                  </a:rPr>
                  <a:t> </a:t>
                </a:r>
                <a:r>
                  <a:rPr lang="en-US" altLang="zh-CN" dirty="0">
                    <a:cs typeface="Times New Roman"/>
                  </a:rPr>
                  <a:t>(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i="1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b="1" i="1" smtClean="0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  <m:e>
                        <m:r>
                          <a:rPr lang="en-US" altLang="zh-CN" b="1" i="0" smtClean="0">
                            <a:latin typeface="Cambria Math" panose="02040503050406030204" pitchFamily="18" charset="0"/>
                          </a:rPr>
                          <m:t>𝐋𝐢</m:t>
                        </m:r>
                        <m:r>
                          <a:rPr lang="zh-CN" altLang="en-US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sPre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&amp;</m:t>
                    </m:r>
                    <m:sPre>
                      <m:sPre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b="1" i="1" smtClean="0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  <m:t>𝟓</m:t>
                        </m:r>
                      </m:sup>
                      <m:e>
                        <m:r>
                          <a:rPr lang="en-US" altLang="zh-CN" b="1" i="0">
                            <a:latin typeface="Cambria Math" panose="02040503050406030204" pitchFamily="18" charset="0"/>
                          </a:rPr>
                          <m:t>𝐋𝐢</m:t>
                        </m:r>
                      </m:e>
                    </m:sPre>
                  </m:oMath>
                </a14:m>
                <a:r>
                  <a:rPr lang="en-US" altLang="zh-CN" dirty="0">
                    <a:cs typeface="Times New Roman"/>
                  </a:rPr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AD5E2DBE-F326-9068-B324-62C7991334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845594" y="33477"/>
                <a:ext cx="9652000" cy="762000"/>
              </a:xfrm>
              <a:blipFill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A6382603-0055-4FAC-E85F-F77CECFF7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24</a:t>
            </a:fld>
            <a:endParaRPr lang="zh-CN" altLang="en-US"/>
          </a:p>
        </p:txBody>
      </p:sp>
      <p:cxnSp>
        <p:nvCxnSpPr>
          <p:cNvPr id="22" name="Straight Connector 14">
            <a:extLst>
              <a:ext uri="{FF2B5EF4-FFF2-40B4-BE49-F238E27FC236}">
                <a16:creationId xmlns:a16="http://schemas.microsoft.com/office/drawing/2014/main" id="{D9481EF4-B52D-A60D-F8C5-35942BD9A1A4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3">
                <a:extLst>
                  <a:ext uri="{FF2B5EF4-FFF2-40B4-BE49-F238E27FC236}">
                    <a16:creationId xmlns:a16="http://schemas.microsoft.com/office/drawing/2014/main" id="{CDA505E2-FF16-697E-D370-193A65BC09D2}"/>
                  </a:ext>
                </a:extLst>
              </p:cNvPr>
              <p:cNvSpPr/>
              <p:nvPr/>
            </p:nvSpPr>
            <p:spPr>
              <a:xfrm>
                <a:off x="8236158" y="1087193"/>
                <a:ext cx="3656443" cy="52982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Femtoscopic</a:t>
                </a:r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correlations provide a unique bridge between heavy-ion collisions and low-energy nuclear scattering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Novel</a:t>
                </a:r>
                <a:r>
                  <a:rPr lang="zh-CN" altLang="en-US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method: Partial-wave +</a:t>
                </a:r>
                <a:r>
                  <a:rPr lang="zh-CN" altLang="en-US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phase-shift</a:t>
                </a:r>
                <a:r>
                  <a:rPr lang="zh-CN" altLang="en-US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</a:t>
                </a:r>
                <a:r>
                  <a:rPr lang="zh-CN" altLang="en-US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zh-CN" altLang="en-US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LL</a:t>
                </a:r>
                <a:r>
                  <a:rPr lang="zh-CN" altLang="en-US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model enables the</a:t>
                </a:r>
                <a:r>
                  <a:rPr lang="zh-CN" altLang="en-US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extraction of near-threshold resonances,</a:t>
                </a:r>
                <a:r>
                  <a:rPr lang="zh-CN" altLang="en-US" sz="26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6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6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600" b="0" i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Li</m:t>
                        </m:r>
                        <m:r>
                          <a:rPr lang="zh-CN" altLang="en-US" sz="26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sPre>
                    <m:r>
                      <a:rPr lang="en-US" altLang="zh-CN" sz="2600" b="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&amp;</m:t>
                    </m:r>
                    <m:sPre>
                      <m:sPrePr>
                        <m:ctrlPr>
                          <a:rPr lang="en-US" altLang="zh-CN" sz="2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6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6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5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600" b="0" i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Li</m:t>
                        </m:r>
                      </m:e>
                    </m:sPre>
                  </m:oMath>
                </a14:m>
                <a:endParaRPr lang="en-US" altLang="zh-CN" sz="26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3">
                <a:extLst>
                  <a:ext uri="{FF2B5EF4-FFF2-40B4-BE49-F238E27FC236}">
                    <a16:creationId xmlns:a16="http://schemas.microsoft.com/office/drawing/2014/main" id="{CDA505E2-FF16-697E-D370-193A65BC09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6158" y="1087193"/>
                <a:ext cx="3656443" cy="5298245"/>
              </a:xfrm>
              <a:prstGeom prst="rect">
                <a:avLst/>
              </a:prstGeom>
              <a:blipFill>
                <a:blip r:embed="rId4"/>
                <a:stretch>
                  <a:fillRect l="-2768" t="-957" r="-4498" b="-1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4">
            <a:extLst>
              <a:ext uri="{FF2B5EF4-FFF2-40B4-BE49-F238E27FC236}">
                <a16:creationId xmlns:a16="http://schemas.microsoft.com/office/drawing/2014/main" id="{059DB8F9-EBCF-1112-8B6B-8EDFC2036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026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A04234BF-A503-CAB6-C800-308D9A296833}"/>
                  </a:ext>
                </a:extLst>
              </p:cNvPr>
              <p:cNvSpPr txBox="1"/>
              <p:nvPr/>
            </p:nvSpPr>
            <p:spPr>
              <a:xfrm>
                <a:off x="3370807" y="-594044"/>
                <a:ext cx="88951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400" i="1">
                          <a:latin typeface="Cambria Math" panose="02040503050406030204" pitchFamily="18" charset="0"/>
                          <a:cs typeface="Times New Roman"/>
                        </a:rPr>
                        <m:t>p</m:t>
                      </m:r>
                      <m:r>
                        <a:rPr lang="en-US" altLang="zh-CN" sz="1400" i="1">
                          <a:latin typeface="Cambria Math" panose="02040503050406030204" pitchFamily="18" charset="0"/>
                          <a:cs typeface="Times New Roman"/>
                        </a:rPr>
                        <m:t>+</m:t>
                      </m:r>
                      <m:sPre>
                        <m:sPrePr>
                          <m:ctrlPr>
                            <a:rPr lang="en-US" altLang="zh-CN" sz="1400" i="1" smtClean="0"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PrePr>
                        <m:sub>
                          <m:r>
                            <a:rPr lang="zh-CN" altLang="en-US" sz="1400" b="0" i="1">
                              <a:latin typeface="Cambria Math" panose="02040503050406030204" pitchFamily="18" charset="0"/>
                              <a:cs typeface="Times New Roman"/>
                            </a:rPr>
                            <m:t> </m:t>
                          </m:r>
                        </m:sub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cs typeface="Times New Roman"/>
                            </a:rPr>
                            <m:t>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1400" i="1">
                              <a:latin typeface="Cambria Math" panose="02040503050406030204" pitchFamily="18" charset="0"/>
                            </a:rPr>
                            <m:t>He</m:t>
                          </m:r>
                        </m:e>
                      </m:sPre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A04234BF-A503-CAB6-C800-308D9A296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0807" y="-594044"/>
                <a:ext cx="889511" cy="307777"/>
              </a:xfrm>
              <a:prstGeom prst="rect">
                <a:avLst/>
              </a:prstGeom>
              <a:blipFill>
                <a:blip r:embed="rId5"/>
                <a:stretch>
                  <a:fillRect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EC38E10F-88C0-BC0C-4AC2-32D7D4A7E1B4}"/>
                  </a:ext>
                </a:extLst>
              </p:cNvPr>
              <p:cNvSpPr txBox="1"/>
              <p:nvPr/>
            </p:nvSpPr>
            <p:spPr>
              <a:xfrm>
                <a:off x="3238261" y="1074562"/>
                <a:ext cx="4616855" cy="7602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000" b="1" i="1" smtClean="0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  <m:e>
                        <m:r>
                          <a:rPr lang="en-US" altLang="zh-CN" sz="2000" b="1" i="0" smtClean="0">
                            <a:latin typeface="Cambria Math" panose="02040503050406030204" pitchFamily="18" charset="0"/>
                          </a:rPr>
                          <m:t>𝐋𝐢</m:t>
                        </m:r>
                        <m:r>
                          <a:rPr lang="zh-CN" altLang="en-US" sz="20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sPre>
                    <m:d>
                      <m:d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Pre>
                              <m:sPrePr>
                                <m:ctrlPr>
                                  <a:rPr lang="en-US" altLang="zh-CN" sz="2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  <m:e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</m:sPre>
                          </m:e>
                          <m:sub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altLang="zh-CN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Pre>
                      <m:sPre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zh-CN" alt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</m:oMath>
                </a14:m>
                <a:r>
                  <a:rPr lang="en-US" altLang="zh-CN" sz="2000" dirty="0"/>
                  <a:t> (</a:t>
                </a:r>
                <a14:m>
                  <m:oMath xmlns:m="http://schemas.openxmlformats.org/officeDocument/2006/math">
                    <m:r>
                      <a:rPr lang="en-US" altLang="zh-CN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altLang="zh-CN" sz="20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/>
                  <a:t>30 fm/c)</a:t>
                </a:r>
                <a:endParaRPr lang="en-US" altLang="zh-CN" sz="2000" dirty="0"/>
              </a:p>
              <a:p>
                <a:pPr algn="ctr"/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PrePr>
                      <m:sub>
                        <m:r>
                          <a:rPr lang="zh-CN" altLang="en-US" sz="2000" b="1" i="1">
                            <a:latin typeface="Cambria Math" panose="02040503050406030204" pitchFamily="18" charset="0"/>
                            <a:cs typeface="Times New Roman"/>
                          </a:rPr>
                          <m:t> </m:t>
                        </m:r>
                      </m:sub>
                      <m:sup>
                        <m:r>
                          <a:rPr lang="en-US" altLang="zh-CN" sz="2000" b="1" i="1">
                            <a:latin typeface="Cambria Math" panose="02040503050406030204" pitchFamily="18" charset="0"/>
                            <a:cs typeface="Times New Roman"/>
                          </a:rPr>
                          <m:t>𝟓</m:t>
                        </m:r>
                      </m:sup>
                      <m:e>
                        <m:r>
                          <a:rPr lang="en-US" altLang="zh-CN" sz="2000" b="1" i="0">
                            <a:latin typeface="Cambria Math" panose="02040503050406030204" pitchFamily="18" charset="0"/>
                          </a:rPr>
                          <m:t>𝐋𝐢</m:t>
                        </m:r>
                        <m:r>
                          <a:rPr lang="zh-CN" altLang="en-US" sz="2000" b="1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sPre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Pre>
                          <m:sPrePr>
                            <m:ctrlPr>
                              <a:rPr lang="en-US" altLang="zh-CN" sz="2000" b="1" i="1"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zh-CN" alt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sPre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Pre>
                      <m:sPre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 i="0"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</m:oMath>
                </a14:m>
                <a:r>
                  <a:rPr lang="en-US" altLang="zh-CN" sz="2000" dirty="0"/>
                  <a:t> (</a:t>
                </a:r>
                <a14:m>
                  <m:oMath xmlns:m="http://schemas.openxmlformats.org/officeDocument/2006/math">
                    <m:r>
                      <a:rPr lang="en-US" altLang="zh-CN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altLang="zh-CN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/>
                  <a:t>120fm/c)</a:t>
                </a:r>
                <a:endParaRPr lang="zh-CN" altLang="en-US" sz="2000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EC38E10F-88C0-BC0C-4AC2-32D7D4A7E1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8261" y="1074562"/>
                <a:ext cx="4616855" cy="760208"/>
              </a:xfrm>
              <a:prstGeom prst="rect">
                <a:avLst/>
              </a:prstGeom>
              <a:blipFill>
                <a:blip r:embed="rId6"/>
                <a:stretch>
                  <a:fillRect t="-1639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文本框 26">
            <a:extLst>
              <a:ext uri="{FF2B5EF4-FFF2-40B4-BE49-F238E27FC236}">
                <a16:creationId xmlns:a16="http://schemas.microsoft.com/office/drawing/2014/main" id="{8874A044-4C8B-3B48-723E-F1DA7AC66BEA}"/>
              </a:ext>
            </a:extLst>
          </p:cNvPr>
          <p:cNvSpPr txBox="1"/>
          <p:nvPr/>
        </p:nvSpPr>
        <p:spPr>
          <a:xfrm>
            <a:off x="8029575" y="274393"/>
            <a:ext cx="3863026" cy="369332"/>
          </a:xfrm>
          <a:prstGeom prst="rect">
            <a:avLst/>
          </a:prstGeom>
          <a:solidFill>
            <a:srgbClr val="F0BBEA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Chenlu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Hu, </a:t>
            </a:r>
            <a:r>
              <a:rPr kumimoji="1" lang="en-US" altLang="zh-CN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Junlin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Wu,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24/03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afternoon</a:t>
            </a:r>
            <a:endParaRPr kumimoji="1"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4CFC23-34AD-1CE7-540B-C5AF43705A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8" y="2293620"/>
            <a:ext cx="3853210" cy="38012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A28103-E963-8EC7-125B-954573DF7B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406" y="2293053"/>
            <a:ext cx="4059693" cy="3801297"/>
          </a:xfrm>
          <a:prstGeom prst="rect">
            <a:avLst/>
          </a:prstGeom>
        </p:spPr>
      </p:pic>
      <p:pic>
        <p:nvPicPr>
          <p:cNvPr id="10" name="图片 24">
            <a:extLst>
              <a:ext uri="{FF2B5EF4-FFF2-40B4-BE49-F238E27FC236}">
                <a16:creationId xmlns:a16="http://schemas.microsoft.com/office/drawing/2014/main" id="{5104CC46-6038-387A-A06B-E773825479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9399" y="991775"/>
            <a:ext cx="3235307" cy="929872"/>
          </a:xfrm>
          <a:prstGeom prst="rect">
            <a:avLst/>
          </a:prstGeom>
        </p:spPr>
      </p:pic>
      <p:sp>
        <p:nvSpPr>
          <p:cNvPr id="5" name="日期占位符 3">
            <a:extLst>
              <a:ext uri="{FF2B5EF4-FFF2-40B4-BE49-F238E27FC236}">
                <a16:creationId xmlns:a16="http://schemas.microsoft.com/office/drawing/2014/main" id="{D341FA80-74FB-5BCC-67FD-A21FC1AF1F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827845"/>
      </p:ext>
    </p:extLst>
  </p:cSld>
  <p:clrMapOvr>
    <a:masterClrMapping/>
  </p:clrMapOvr>
  <p:transition advTm="56294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1ECDBC6D-EA37-32B7-9236-51BBEC8CF0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836" y="1432391"/>
            <a:ext cx="3360986" cy="22133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10A6F0-F3F9-1ECA-BCAC-8AF136402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8" y="1287940"/>
            <a:ext cx="2702173" cy="261864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71528" y="76200"/>
            <a:ext cx="7772400" cy="762000"/>
          </a:xfrm>
        </p:spPr>
        <p:txBody>
          <a:bodyPr/>
          <a:lstStyle/>
          <a:p>
            <a:r>
              <a:rPr lang="en-US" altLang="zh-CN" dirty="0" err="1">
                <a:cs typeface="Times New Roman"/>
              </a:rPr>
              <a:t>Hypernuclei</a:t>
            </a:r>
            <a:r>
              <a:rPr lang="en-US" altLang="zh-CN" dirty="0">
                <a:cs typeface="Times New Roman"/>
              </a:rPr>
              <a:t> Reconstruction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25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2">
                <a:extLst>
                  <a:ext uri="{FF2B5EF4-FFF2-40B4-BE49-F238E27FC236}">
                    <a16:creationId xmlns:a16="http://schemas.microsoft.com/office/drawing/2014/main" id="{F1A9E1BE-6EA9-9024-0DEF-1545F7FE2F00}"/>
                  </a:ext>
                </a:extLst>
              </p:cNvPr>
              <p:cNvSpPr/>
              <p:nvPr/>
            </p:nvSpPr>
            <p:spPr>
              <a:xfrm>
                <a:off x="760335" y="3960952"/>
                <a:ext cx="11673831" cy="4507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el-GR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sPre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Pre>
                      <m:sPre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 i="0"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  <m:r>
                      <a:rPr lang="zh-CN" altLang="en-US" sz="20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zh-CN" alt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      </m:t>
                    </m:r>
                    <m:sPre>
                      <m:sPre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acc>
                          <m:accPr>
                            <m:chr m:val="̅"/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</m:acc>
                      </m:sub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  <m:e>
                        <m:acc>
                          <m:accPr>
                            <m:chr m:val="̅"/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acc>
                      </m:e>
                    </m:sPre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Pre>
                      <m:sPre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acc>
                          <m:accPr>
                            <m:chr m:val="̅"/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 panose="02040503050406030204" pitchFamily="18" charset="0"/>
                              </a:rPr>
                              <m:t>He</m:t>
                            </m:r>
                          </m:e>
                        </m:acc>
                      </m:e>
                    </m:sPre>
                    <m:r>
                      <a:rPr lang="zh-CN" altLang="en-US" sz="20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</m:t>
                    </m:r>
                    <m:r>
                      <a:rPr lang="zh-CN" alt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zh-CN" alt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zh-CN" alt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</m:t>
                    </m:r>
                    <m:sPre>
                      <m:sPre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acc>
                          <m:accPr>
                            <m:chr m:val="̅"/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</m:acc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  <m:e>
                        <m:acc>
                          <m:accPr>
                            <m:chr m:val="̅"/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</m:acc>
                      </m:e>
                    </m:sPre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Pre>
                      <m:sPre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acc>
                          <m:accPr>
                            <m:chr m:val="̅"/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 panose="02040503050406030204" pitchFamily="18" charset="0"/>
                              </a:rPr>
                              <m:t>He</m:t>
                            </m:r>
                          </m:e>
                        </m:acc>
                      </m:e>
                    </m:sPre>
                    <m:r>
                      <a:rPr lang="zh-CN" altLang="en-US" sz="2000" i="1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     </m:t>
                    </m:r>
                    <m:sPre>
                      <m:sPre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el-GR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b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 i="0"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Pre>
                      <m:sPre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000" i="0"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  <m:r>
                      <a:rPr lang="zh-CN" alt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altLang="zh-CN" sz="2000" dirty="0"/>
              </a:p>
            </p:txBody>
          </p:sp>
        </mc:Choice>
        <mc:Fallback xmlns="">
          <p:sp>
            <p:nvSpPr>
              <p:cNvPr id="4" name="Rectangle 2">
                <a:extLst>
                  <a:ext uri="{FF2B5EF4-FFF2-40B4-BE49-F238E27FC236}">
                    <a16:creationId xmlns:a16="http://schemas.microsoft.com/office/drawing/2014/main" id="{F1A9E1BE-6EA9-9024-0DEF-1545F7FE2F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335" y="3960952"/>
                <a:ext cx="11673831" cy="450764"/>
              </a:xfrm>
              <a:prstGeom prst="rect">
                <a:avLst/>
              </a:prstGeom>
              <a:blipFill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14">
            <a:extLst>
              <a:ext uri="{FF2B5EF4-FFF2-40B4-BE49-F238E27FC236}">
                <a16:creationId xmlns:a16="http://schemas.microsoft.com/office/drawing/2014/main" id="{2E821B95-957D-C987-854D-3804FF700D88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DEDB3B31-6471-AEEC-FBB5-D58584ACC09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4575"/>
          <a:stretch>
            <a:fillRect/>
          </a:stretch>
        </p:blipFill>
        <p:spPr>
          <a:xfrm>
            <a:off x="9215391" y="1211021"/>
            <a:ext cx="2933026" cy="2814623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22C7D7CA-9AB2-676B-18A3-F80F547B558C}"/>
              </a:ext>
            </a:extLst>
          </p:cNvPr>
          <p:cNvSpPr/>
          <p:nvPr/>
        </p:nvSpPr>
        <p:spPr>
          <a:xfrm>
            <a:off x="499182" y="4871758"/>
            <a:ext cx="111936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ypernuclei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reconstructed using 2- and 3-body mesonic decay channels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63A60C7-93D3-B998-0B86-C57953FEDB7E}"/>
              </a:ext>
            </a:extLst>
          </p:cNvPr>
          <p:cNvSpPr txBox="1"/>
          <p:nvPr/>
        </p:nvSpPr>
        <p:spPr>
          <a:xfrm>
            <a:off x="11009337" y="1917365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>
                <a:solidFill>
                  <a:srgbClr val="C00000"/>
                </a:solidFill>
              </a:rPr>
              <a:t>New QM25</a:t>
            </a:r>
            <a:endParaRPr kumimoji="1" lang="zh-CN" altLang="en-US" sz="14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4FA0C8B1-48C6-9C52-823B-9F545EA5D368}"/>
                  </a:ext>
                </a:extLst>
              </p:cNvPr>
              <p:cNvSpPr txBox="1"/>
              <p:nvPr/>
            </p:nvSpPr>
            <p:spPr>
              <a:xfrm>
                <a:off x="1064247" y="859199"/>
                <a:ext cx="782706" cy="4779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zh-CN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m:rPr>
                              <m:sty m:val="p"/>
                            </m:rPr>
                            <a:rPr lang="el-GR" altLang="zh-CN" sz="2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sub>
                        <m:sup>
                          <m:r>
                            <a:rPr lang="en-US" altLang="zh-CN" sz="2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400" i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sPre>
                    </m:oMath>
                  </m:oMathPara>
                </a14:m>
                <a:endParaRPr lang="zh-CN" alt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4FA0C8B1-48C6-9C52-823B-9F545EA5D3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247" y="859199"/>
                <a:ext cx="782706" cy="477951"/>
              </a:xfrm>
              <a:prstGeom prst="rect">
                <a:avLst/>
              </a:prstGeom>
              <a:blipFill>
                <a:blip r:embed="rId7"/>
                <a:stretch>
                  <a:fillRect b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38B94846-4A58-A2BC-BAAD-17882A9D942A}"/>
                  </a:ext>
                </a:extLst>
              </p:cNvPr>
              <p:cNvSpPr txBox="1"/>
              <p:nvPr/>
            </p:nvSpPr>
            <p:spPr>
              <a:xfrm>
                <a:off x="3747256" y="2366688"/>
                <a:ext cx="782706" cy="3789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zh-CN" sz="18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m:rPr>
                              <m:sty m:val="p"/>
                            </m:rPr>
                            <a:rPr lang="el-GR" altLang="zh-CN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sub>
                        <m:sup>
                          <m:r>
                            <a:rPr lang="en-US" altLang="zh-CN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a:rPr lang="en-US" altLang="zh-CN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sPre>
                    </m:oMath>
                  </m:oMathPara>
                </a14:m>
                <a:endParaRPr lang="zh-CN" alt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38B94846-4A58-A2BC-BAAD-17882A9D94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56" y="2366688"/>
                <a:ext cx="782706" cy="37895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570F6A47-F5DB-994E-CA31-A7F17EE73E15}"/>
                  </a:ext>
                </a:extLst>
              </p:cNvPr>
              <p:cNvSpPr txBox="1"/>
              <p:nvPr/>
            </p:nvSpPr>
            <p:spPr>
              <a:xfrm>
                <a:off x="10450941" y="864174"/>
                <a:ext cx="782706" cy="4836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zh-CN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m:rPr>
                              <m:sty m:val="p"/>
                            </m:rPr>
                            <a:rPr lang="el-GR" altLang="zh-CN" sz="2400" i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sub>
                        <m:sup>
                          <m:r>
                            <a:rPr lang="en-US" altLang="zh-CN" sz="2400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400" i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sPre>
                      <m:r>
                        <m:rPr>
                          <m:sty m:val="p"/>
                        </m:rPr>
                        <a:rPr lang="en-US" altLang="zh-CN" sz="24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oMath>
                  </m:oMathPara>
                </a14:m>
                <a:endParaRPr lang="zh-CN" alt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570F6A47-F5DB-994E-CA31-A7F17EE73E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0941" y="864174"/>
                <a:ext cx="782706" cy="483659"/>
              </a:xfrm>
              <a:prstGeom prst="rect">
                <a:avLst/>
              </a:prstGeom>
              <a:blipFill>
                <a:blip r:embed="rId9"/>
                <a:stretch>
                  <a:fillRect b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页脚占位符 4">
            <a:extLst>
              <a:ext uri="{FF2B5EF4-FFF2-40B4-BE49-F238E27FC236}">
                <a16:creationId xmlns:a16="http://schemas.microsoft.com/office/drawing/2014/main" id="{748DBBF3-5A71-2A6A-7C9F-0AD3403A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50A7FDB-28C6-73F7-B30B-1A78EE16A2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0" y="7556251"/>
            <a:ext cx="3102822" cy="24975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36118A-B99C-C221-0310-15C4AABACF9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50000" b="49364"/>
          <a:stretch>
            <a:fillRect/>
          </a:stretch>
        </p:blipFill>
        <p:spPr>
          <a:xfrm rot="5400000">
            <a:off x="3224646" y="1014175"/>
            <a:ext cx="2218591" cy="30550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8">
                <a:extLst>
                  <a:ext uri="{FF2B5EF4-FFF2-40B4-BE49-F238E27FC236}">
                    <a16:creationId xmlns:a16="http://schemas.microsoft.com/office/drawing/2014/main" id="{E9656FB7-C715-3E0C-F36C-B1FEEA357D8D}"/>
                  </a:ext>
                </a:extLst>
              </p:cNvPr>
              <p:cNvSpPr txBox="1"/>
              <p:nvPr/>
            </p:nvSpPr>
            <p:spPr>
              <a:xfrm>
                <a:off x="4186480" y="889878"/>
                <a:ext cx="782706" cy="5105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zh-CN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acc>
                            <m:accPr>
                              <m:chr m:val="̅"/>
                              <m:ctrlPr>
                                <a:rPr lang="en-US" altLang="zh-CN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altLang="zh-CN" sz="2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</m:acc>
                        </m:sub>
                        <m:sup>
                          <m:r>
                            <a:rPr lang="en-US" altLang="zh-CN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acc>
                            <m:accPr>
                              <m:chr m:val="̅"/>
                              <m:ctrlPr>
                                <a:rPr lang="en-US" altLang="zh-CN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40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</m:sPre>
                    </m:oMath>
                  </m:oMathPara>
                </a14:m>
                <a:endParaRPr lang="zh-CN" alt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8" name="文本框 18">
                <a:extLst>
                  <a:ext uri="{FF2B5EF4-FFF2-40B4-BE49-F238E27FC236}">
                    <a16:creationId xmlns:a16="http://schemas.microsoft.com/office/drawing/2014/main" id="{E9656FB7-C715-3E0C-F36C-B1FEEA357D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6480" y="889878"/>
                <a:ext cx="782706" cy="510524"/>
              </a:xfrm>
              <a:prstGeom prst="rect">
                <a:avLst/>
              </a:prstGeom>
              <a:blipFill>
                <a:blip r:embed="rId12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18">
                <a:extLst>
                  <a:ext uri="{FF2B5EF4-FFF2-40B4-BE49-F238E27FC236}">
                    <a16:creationId xmlns:a16="http://schemas.microsoft.com/office/drawing/2014/main" id="{E3AF1933-19A7-DD80-89BB-873C2C369CBB}"/>
                  </a:ext>
                </a:extLst>
              </p:cNvPr>
              <p:cNvSpPr txBox="1"/>
              <p:nvPr/>
            </p:nvSpPr>
            <p:spPr>
              <a:xfrm>
                <a:off x="7108292" y="867246"/>
                <a:ext cx="782706" cy="5105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zh-CN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acc>
                            <m:accPr>
                              <m:chr m:val="̅"/>
                              <m:ctrlPr>
                                <a:rPr lang="en-US" altLang="zh-CN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altLang="zh-CN" sz="2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</m:acc>
                        </m:sub>
                        <m:sup>
                          <m:r>
                            <a:rPr lang="en-US" altLang="zh-CN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acc>
                            <m:accPr>
                              <m:chr m:val="̅"/>
                              <m:ctrlPr>
                                <a:rPr lang="en-US" altLang="zh-CN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40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400" b="0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</m:acc>
                        </m:e>
                      </m:sPre>
                    </m:oMath>
                  </m:oMathPara>
                </a14:m>
                <a:endParaRPr lang="zh-CN" alt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5" name="文本框 18">
                <a:extLst>
                  <a:ext uri="{FF2B5EF4-FFF2-40B4-BE49-F238E27FC236}">
                    <a16:creationId xmlns:a16="http://schemas.microsoft.com/office/drawing/2014/main" id="{E3AF1933-19A7-DD80-89BB-873C2C369C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8292" y="867246"/>
                <a:ext cx="782706" cy="510524"/>
              </a:xfrm>
              <a:prstGeom prst="rect">
                <a:avLst/>
              </a:prstGeom>
              <a:blipFill>
                <a:blip r:embed="rId13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3">
                <a:extLst>
                  <a:ext uri="{FF2B5EF4-FFF2-40B4-BE49-F238E27FC236}">
                    <a16:creationId xmlns:a16="http://schemas.microsoft.com/office/drawing/2014/main" id="{2D42B143-0968-2BC6-0ABB-13BC774522AE}"/>
                  </a:ext>
                </a:extLst>
              </p:cNvPr>
              <p:cNvSpPr/>
              <p:nvPr/>
            </p:nvSpPr>
            <p:spPr>
              <a:xfrm>
                <a:off x="499182" y="5321490"/>
                <a:ext cx="11193635" cy="4757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Discovery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acc>
                          <m:accPr>
                            <m:chr m:val="̅"/>
                            <m:ctrlPr>
                              <a:rPr lang="en-US" altLang="zh-CN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</m:acc>
                      </m:sub>
                      <m:sup>
                        <m:r>
                          <a:rPr lang="en-US" altLang="zh-CN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acc>
                      </m:e>
                    </m:sPre>
                    <m:r>
                      <a:rPr lang="en-US" altLang="zh-CN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(STAR, 2024) and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acc>
                          <m:accPr>
                            <m:chr m:val="̅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</m:acc>
                      </m:sub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m:rPr>
                                <m:sty m:val="p"/>
                              </m:rPr>
                              <a:rPr lang="en-US" altLang="zh-CN" sz="2200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</m:acc>
                      </m:e>
                    </m:sPre>
                    <m:r>
                      <a:rPr lang="en-US" altLang="zh-CN" sz="2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(ALICE, 2025)</a:t>
                </a:r>
              </a:p>
            </p:txBody>
          </p:sp>
        </mc:Choice>
        <mc:Fallback xmlns="">
          <p:sp>
            <p:nvSpPr>
              <p:cNvPr id="26" name="Rectangle 3">
                <a:extLst>
                  <a:ext uri="{FF2B5EF4-FFF2-40B4-BE49-F238E27FC236}">
                    <a16:creationId xmlns:a16="http://schemas.microsoft.com/office/drawing/2014/main" id="{2D42B143-0968-2BC6-0ABB-13BC774522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182" y="5321490"/>
                <a:ext cx="11193635" cy="475708"/>
              </a:xfrm>
              <a:prstGeom prst="rect">
                <a:avLst/>
              </a:prstGeom>
              <a:blipFill>
                <a:blip r:embed="rId14"/>
                <a:stretch>
                  <a:fillRect l="-680" t="-2632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5EEB9E6A-B480-A742-574B-0DC3BEE028CC}"/>
              </a:ext>
            </a:extLst>
          </p:cNvPr>
          <p:cNvSpPr txBox="1"/>
          <p:nvPr/>
        </p:nvSpPr>
        <p:spPr>
          <a:xfrm>
            <a:off x="7327900" y="5296492"/>
            <a:ext cx="62216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STAR, Nature 632 (2024) 8027 </a:t>
            </a:r>
          </a:p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ALICE, Phys. Rev. Lett. 134 (2025) 16, 162301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2967371-01B8-F4D2-3EE2-DC29D307C134}"/>
              </a:ext>
            </a:extLst>
          </p:cNvPr>
          <p:cNvSpPr txBox="1"/>
          <p:nvPr/>
        </p:nvSpPr>
        <p:spPr>
          <a:xfrm>
            <a:off x="9801691" y="5879359"/>
            <a:ext cx="62216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Y. Zhou, STAR, QM2025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">
                <a:extLst>
                  <a:ext uri="{FF2B5EF4-FFF2-40B4-BE49-F238E27FC236}">
                    <a16:creationId xmlns:a16="http://schemas.microsoft.com/office/drawing/2014/main" id="{F5C4C32A-A1E9-C279-DD76-EB87C3B704C8}"/>
                  </a:ext>
                </a:extLst>
              </p:cNvPr>
              <p:cNvSpPr/>
              <p:nvPr/>
            </p:nvSpPr>
            <p:spPr>
              <a:xfrm>
                <a:off x="499182" y="5782781"/>
                <a:ext cx="11193635" cy="4510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the heaviest </a:t>
                </a:r>
                <a:r>
                  <a:rPr lang="en-US" altLang="zh-CN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hypernucleus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heavy-ion collisions to date,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el-GR" altLang="zh-CN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b>
                      <m:sup>
                        <m:r>
                          <a:rPr lang="en-US" altLang="zh-CN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sPre>
                    <m:r>
                      <m:rPr>
                        <m:sty m:val="p"/>
                      </m:rPr>
                      <a:rPr lang="en-US" altLang="zh-CN" sz="2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e</m:t>
                    </m:r>
                  </m:oMath>
                </a14:m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Rectangle 3">
                <a:extLst>
                  <a:ext uri="{FF2B5EF4-FFF2-40B4-BE49-F238E27FC236}">
                    <a16:creationId xmlns:a16="http://schemas.microsoft.com/office/drawing/2014/main" id="{F5C4C32A-A1E9-C279-DD76-EB87C3B704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182" y="5782781"/>
                <a:ext cx="11193635" cy="451086"/>
              </a:xfrm>
              <a:prstGeom prst="rect">
                <a:avLst/>
              </a:prstGeom>
              <a:blipFill>
                <a:blip r:embed="rId15"/>
                <a:stretch>
                  <a:fillRect l="-680" t="-2703" b="-243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日期占位符 3">
            <a:extLst>
              <a:ext uri="{FF2B5EF4-FFF2-40B4-BE49-F238E27FC236}">
                <a16:creationId xmlns:a16="http://schemas.microsoft.com/office/drawing/2014/main" id="{EFE950D1-D00D-B2F2-2FE5-7B84208B16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147302"/>
      </p:ext>
    </p:extLst>
  </p:cSld>
  <p:clrMapOvr>
    <a:masterClrMapping/>
  </p:clrMapOvr>
  <p:transition advTm="574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43DB0-712C-8C1E-F623-D3D014565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F129572-DC23-923C-8F1A-8EB66C171E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226257"/>
            <a:ext cx="7772400" cy="105274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FD8A9E8-8168-F9A9-C6FA-D38D069E6F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300" y="967013"/>
            <a:ext cx="4851400" cy="18034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6AE49AC0-EB46-6DE3-801C-473A388BA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62" y="76200"/>
            <a:ext cx="11965638" cy="762000"/>
          </a:xfrm>
        </p:spPr>
        <p:txBody>
          <a:bodyPr/>
          <a:lstStyle/>
          <a:p>
            <a:r>
              <a:rPr lang="en-US" dirty="0"/>
              <a:t>Data-Driven Semi-Analytical Coalescence Model </a:t>
            </a:r>
            <a:r>
              <a:rPr lang="en-US" sz="1400" dirty="0">
                <a:solidFill>
                  <a:schemeClr val="bg2"/>
                </a:solidFill>
              </a:rPr>
              <a:t>(</a:t>
            </a:r>
            <a:r>
              <a:rPr kumimoji="1" lang="en-US" altLang="zh-CN" sz="14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YHL et al., </a:t>
            </a:r>
            <a:r>
              <a:rPr kumimoji="1" lang="en-US" altLang="zh-CN" sz="1400" i="1" dirty="0" err="1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Phys.Rev.C</a:t>
            </a:r>
            <a:r>
              <a:rPr kumimoji="1" lang="en-US" altLang="zh-CN" sz="14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113 (2026) 3, 034912</a:t>
            </a:r>
            <a:br>
              <a:rPr kumimoji="1" lang="en-US" altLang="zh-CN" sz="14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15F277F1-3BD8-A00C-D0EF-404C953CB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26</a:t>
            </a:fld>
            <a:endParaRPr lang="zh-CN" altLang="en-US" dirty="0"/>
          </a:p>
        </p:txBody>
      </p: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id="{0F1D74A5-44A0-F210-50E3-58122C57D9CE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9DFFDFD1-6751-ED16-8E4A-6C4D1E28A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929131-8D07-8415-A639-89335461E4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08CA090-3C33-4636-7BCD-2535C0FD92CC}"/>
                  </a:ext>
                </a:extLst>
              </p:cNvPr>
              <p:cNvSpPr txBox="1"/>
              <p:nvPr/>
            </p:nvSpPr>
            <p:spPr>
              <a:xfrm>
                <a:off x="378762" y="947434"/>
                <a:ext cx="5971238" cy="7694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as ratio of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hypernuclei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yields to the product of constituent yields: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08CA090-3C33-4636-7BCD-2535C0FD9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2" y="947434"/>
                <a:ext cx="5971238" cy="769441"/>
              </a:xfrm>
              <a:prstGeom prst="rect">
                <a:avLst/>
              </a:prstGeom>
              <a:blipFill>
                <a:blip r:embed="rId5"/>
                <a:stretch>
                  <a:fillRect l="-1059" t="-4839"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9523FEE-71E6-15B3-4B1B-AAAD282B9F8F}"/>
              </a:ext>
            </a:extLst>
          </p:cNvPr>
          <p:cNvSpPr txBox="1"/>
          <p:nvPr/>
        </p:nvSpPr>
        <p:spPr>
          <a:xfrm>
            <a:off x="378762" y="2839090"/>
            <a:ext cx="112925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Wigner-function coalescence formalism (ignoring momentum dependence of the nucleon source):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878832-5CEE-1445-165A-38DD0E040398}"/>
              </a:ext>
            </a:extLst>
          </p:cNvPr>
          <p:cNvSpPr txBox="1"/>
          <p:nvPr/>
        </p:nvSpPr>
        <p:spPr>
          <a:xfrm>
            <a:off x="378762" y="4837274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Assume an isotropic Gaussian nucleon source: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FD1421D-D5DB-71B2-107E-FC6B963636CD}"/>
                  </a:ext>
                </a:extLst>
              </p:cNvPr>
              <p:cNvSpPr txBox="1"/>
              <p:nvPr/>
            </p:nvSpPr>
            <p:spPr>
              <a:xfrm>
                <a:off x="378762" y="6037798"/>
                <a:ext cx="8763000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free parameters for once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>
                        <m:r>
                          <a:rPr lang="en-US" altLang="zh-CN" sz="2000" b="1" i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𝚲</m:t>
                        </m:r>
                      </m:sub>
                      <m:sup>
                        <m:r>
                          <a:rPr lang="en-US" altLang="zh-CN" sz="2000" b="1" i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  <m:e>
                        <m:r>
                          <a:rPr lang="en-US" altLang="zh-CN" sz="2000" b="1" i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</m:sPre>
                    <m:r>
                      <a:rPr lang="en-US" altLang="zh-CN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 function is specified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FD1421D-D5DB-71B2-107E-FC6B963636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2" y="6037798"/>
                <a:ext cx="8763000" cy="430887"/>
              </a:xfrm>
              <a:prstGeom prst="rect">
                <a:avLst/>
              </a:prstGeom>
              <a:blipFill>
                <a:blip r:embed="rId6"/>
                <a:stretch>
                  <a:fillRect l="-724" t="-8571" b="-2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878FA421-C56A-379E-9BFE-9C5A14B958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4723502"/>
            <a:ext cx="5143500" cy="12319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7FCD329-2FE7-209C-DC17-E7520914E0DA}"/>
              </a:ext>
            </a:extLst>
          </p:cNvPr>
          <p:cNvSpPr txBox="1"/>
          <p:nvPr/>
        </p:nvSpPr>
        <p:spPr>
          <a:xfrm>
            <a:off x="8623300" y="3223810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i="1" dirty="0">
                <a:solidFill>
                  <a:schemeClr val="bg2"/>
                </a:solidFill>
                <a:effectLst/>
                <a:latin typeface="Georgia" panose="02040502050405020303" pitchFamily="18" charset="0"/>
              </a:rPr>
              <a:t>F. Bellini et al., Phys. Rev. C 103 (2021) 014907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1F23F97-07BA-C672-6B51-7C03FF036B9D}"/>
                  </a:ext>
                </a:extLst>
              </p:cNvPr>
              <p:cNvSpPr txBox="1"/>
              <p:nvPr/>
            </p:nvSpPr>
            <p:spPr>
              <a:xfrm>
                <a:off x="378762" y="5522396"/>
                <a:ext cx="6096000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inv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estimated using deuteron data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1F23F97-07BA-C672-6B51-7C03FF036B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2" y="5522396"/>
                <a:ext cx="6096000" cy="430887"/>
              </a:xfrm>
              <a:prstGeom prst="rect">
                <a:avLst/>
              </a:prstGeom>
              <a:blipFill>
                <a:blip r:embed="rId8"/>
                <a:stretch>
                  <a:fillRect l="-1040" t="-8571" b="-2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60985C43-46A8-A480-7ECB-B403BF4B28A0}"/>
              </a:ext>
            </a:extLst>
          </p:cNvPr>
          <p:cNvSpPr txBox="1"/>
          <p:nvPr/>
        </p:nvSpPr>
        <p:spPr>
          <a:xfrm>
            <a:off x="10172700" y="1524179"/>
            <a:ext cx="1517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and </a:t>
            </a:r>
            <a:r>
              <a:rPr lang="en-US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yields from data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B6D69BB-0EBD-A2D7-C046-4587B24C8226}"/>
              </a:ext>
            </a:extLst>
          </p:cNvPr>
          <p:cNvSpPr txBox="1"/>
          <p:nvPr/>
        </p:nvSpPr>
        <p:spPr>
          <a:xfrm>
            <a:off x="7124700" y="4053031"/>
            <a:ext cx="1517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nuclei wave function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BA67B2-31A2-DB08-1798-9AE08CCB16F8}"/>
              </a:ext>
            </a:extLst>
          </p:cNvPr>
          <p:cNvSpPr txBox="1"/>
          <p:nvPr/>
        </p:nvSpPr>
        <p:spPr>
          <a:xfrm>
            <a:off x="8616950" y="4053030"/>
            <a:ext cx="1517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nucleon source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A2B2D0-06BF-5F09-9500-FCA7AA122E42}"/>
              </a:ext>
            </a:extLst>
          </p:cNvPr>
          <p:cNvSpPr/>
          <p:nvPr/>
        </p:nvSpPr>
        <p:spPr bwMode="auto">
          <a:xfrm>
            <a:off x="6629400" y="992413"/>
            <a:ext cx="3543300" cy="1698525"/>
          </a:xfrm>
          <a:prstGeom prst="rect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10263B-EC16-B500-3823-D6D7809F2858}"/>
              </a:ext>
            </a:extLst>
          </p:cNvPr>
          <p:cNvSpPr/>
          <p:nvPr/>
        </p:nvSpPr>
        <p:spPr bwMode="auto">
          <a:xfrm>
            <a:off x="7060156" y="3524949"/>
            <a:ext cx="1645694" cy="497965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F4EFFDD-0BD6-9A9E-3137-A44ACB5B3B78}"/>
              </a:ext>
            </a:extLst>
          </p:cNvPr>
          <p:cNvSpPr/>
          <p:nvPr/>
        </p:nvSpPr>
        <p:spPr bwMode="auto">
          <a:xfrm>
            <a:off x="8735512" y="3525507"/>
            <a:ext cx="1221288" cy="497965"/>
          </a:xfrm>
          <a:prstGeom prst="rect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864510"/>
      </p:ext>
    </p:extLst>
  </p:cSld>
  <p:clrMapOvr>
    <a:masterClrMapping/>
  </p:clrMapOvr>
  <p:transition advTm="58766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31D2B-BE7B-7509-5A2F-7044D6753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64BD72FC-D5C4-D680-4BC8-B9DC9CC2E5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808" y="2913031"/>
            <a:ext cx="3022600" cy="1143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727416F4-C02B-39CC-3B6B-B777FA3D9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62" y="76200"/>
            <a:ext cx="11965638" cy="762000"/>
          </a:xfrm>
        </p:spPr>
        <p:txBody>
          <a:bodyPr/>
          <a:lstStyle/>
          <a:p>
            <a:r>
              <a:rPr lang="en-US" dirty="0"/>
              <a:t>The Hypertriton Wave Function</a:t>
            </a: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3FECB156-97A9-7120-6F52-88F13522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27</a:t>
            </a:fld>
            <a:endParaRPr lang="zh-CN" altLang="en-US" dirty="0"/>
          </a:p>
        </p:txBody>
      </p: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id="{D64AD8FB-3345-B1A4-B28D-7953309EF0FB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9C9FDD5F-AAD2-2FEE-463D-5249409F4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378CA25-858A-F2E2-5325-98813E5DFF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BFC815C-2DA8-6117-5D8B-B23620E2FA9F}"/>
                  </a:ext>
                </a:extLst>
              </p:cNvPr>
              <p:cNvSpPr txBox="1"/>
              <p:nvPr/>
            </p:nvSpPr>
            <p:spPr>
              <a:xfrm>
                <a:off x="263418" y="1019181"/>
                <a:ext cx="5971238" cy="7844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en-US" altLang="zh-CN" sz="2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sub>
                      <m:sup>
                        <m:r>
                          <a:rPr lang="en-US" altLang="zh-CN" sz="2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</m:sPre>
                    <m:r>
                      <m:rPr>
                        <m:nor/>
                      </m:rPr>
                      <a:rPr lang="en-US" sz="22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: </m:t>
                    </m:r>
                    <m:r>
                      <m:rPr>
                        <m:nor/>
                      </m:rPr>
                      <a:rPr lang="en-US" sz="22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loosely</m:t>
                    </m:r>
                    <m:r>
                      <m:rPr>
                        <m:nor/>
                      </m:rPr>
                      <a:rPr lang="en-US" sz="22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2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bound</m:t>
                    </m:r>
                    <m:r>
                      <m:rPr>
                        <m:nor/>
                      </m:rPr>
                      <a:rPr lang="en-US" sz="22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2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hypernuclei</m:t>
                    </m:r>
                  </m:oMath>
                </a14:m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BFC815C-2DA8-6117-5D8B-B23620E2FA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18" y="1019181"/>
                <a:ext cx="5971238" cy="784446"/>
              </a:xfrm>
              <a:prstGeom prst="rect">
                <a:avLst/>
              </a:prstGeom>
              <a:blipFill>
                <a:blip r:embed="rId4"/>
                <a:stretch>
                  <a:fillRect l="-1059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5F2185D9-E652-89F6-05ED-EB91F44D08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7042" y="1008797"/>
            <a:ext cx="4657958" cy="45173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883C283-DF59-9E27-3CE5-AB78E425F68E}"/>
              </a:ext>
            </a:extLst>
          </p:cNvPr>
          <p:cNvSpPr txBox="1"/>
          <p:nvPr/>
        </p:nvSpPr>
        <p:spPr>
          <a:xfrm>
            <a:off x="263418" y="1697146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Gaussian: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89A030-B957-8B8C-FCDE-ABCFFC3C9A65}"/>
              </a:ext>
            </a:extLst>
          </p:cNvPr>
          <p:cNvSpPr txBox="1"/>
          <p:nvPr/>
        </p:nvSpPr>
        <p:spPr>
          <a:xfrm>
            <a:off x="263418" y="3448205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Congleton: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AED3756-F5F7-5B73-D8E6-B83716FE912D}"/>
                  </a:ext>
                </a:extLst>
              </p:cNvPr>
              <p:cNvSpPr txBox="1"/>
              <p:nvPr/>
            </p:nvSpPr>
            <p:spPr>
              <a:xfrm>
                <a:off x="614907" y="4158445"/>
                <a:ext cx="6096000" cy="4458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2-body model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en-US" altLang="zh-CN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sub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</m:sPre>
                    <m:r>
                      <m:rPr>
                        <m:nor/>
                      </m:rPr>
                      <a:rPr lang="en-US" sz="22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:</m:t>
                    </m:r>
                  </m:oMath>
                </a14:m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AED3756-F5F7-5B73-D8E6-B83716FE9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907" y="4158445"/>
                <a:ext cx="6096000" cy="445891"/>
              </a:xfrm>
              <a:prstGeom prst="rect">
                <a:avLst/>
              </a:prstGeom>
              <a:blipFill>
                <a:blip r:embed="rId6"/>
                <a:stretch>
                  <a:fillRect l="-1247" t="-5556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5860797-5BCB-86BD-BC24-4DEA9E16AC87}"/>
              </a:ext>
            </a:extLst>
          </p:cNvPr>
          <p:cNvSpPr txBox="1"/>
          <p:nvPr/>
        </p:nvSpPr>
        <p:spPr>
          <a:xfrm>
            <a:off x="614907" y="5112552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3-body effective field theory: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B0F8ED6-E7BD-21BB-3EC9-E064726E6D5A}"/>
                  </a:ext>
                </a:extLst>
              </p:cNvPr>
              <p:cNvSpPr txBox="1"/>
              <p:nvPr/>
            </p:nvSpPr>
            <p:spPr>
              <a:xfrm>
                <a:off x="201037" y="5838819"/>
                <a:ext cx="6096000" cy="454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>
                        <m:r>
                          <a:rPr lang="en-US" altLang="zh-CN" sz="22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𝚲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  <m:e>
                        <m:r>
                          <a:rPr lang="en-US" altLang="zh-CN" sz="22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</m:sPre>
                    <m:r>
                      <a:rPr lang="en-US" altLang="zh-CN" sz="2200" b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 function is an active field of research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B0F8ED6-E7BD-21BB-3EC9-E064726E6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037" y="5838819"/>
                <a:ext cx="6096000" cy="454420"/>
              </a:xfrm>
              <a:prstGeom prst="rect">
                <a:avLst/>
              </a:prstGeom>
              <a:blipFill>
                <a:blip r:embed="rId7"/>
                <a:stretch>
                  <a:fillRect l="-1040" t="-2703" b="-243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F33C3174-FE45-F9F9-1B54-9CBAF6A0293F}"/>
              </a:ext>
            </a:extLst>
          </p:cNvPr>
          <p:cNvSpPr txBox="1"/>
          <p:nvPr/>
        </p:nvSpPr>
        <p:spPr>
          <a:xfrm>
            <a:off x="6359418" y="583881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Jiaxing Zhao et al.,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Phys.Rev.C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 112 (2025) 6, 064902</a:t>
            </a:r>
          </a:p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Z. Zhang et al.,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Phys.Lett.B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 874 (2026) 140285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68AB525-5B36-950D-771A-84041C8BBE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504" y="1499278"/>
            <a:ext cx="4657958" cy="135905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DACBD55E-7ED3-A7B9-7EA9-3A29A9854C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215" y="4153392"/>
            <a:ext cx="2781300" cy="4064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9A5B197-17E8-39F3-0716-3A98B71A318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475" y="5144996"/>
            <a:ext cx="2730500" cy="3937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ED952ECA-7B88-E2CF-043E-9B7805840445}"/>
              </a:ext>
            </a:extLst>
          </p:cNvPr>
          <p:cNvSpPr txBox="1"/>
          <p:nvPr/>
        </p:nvSpPr>
        <p:spPr>
          <a:xfrm>
            <a:off x="3878766" y="2655331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i="1" dirty="0">
                <a:solidFill>
                  <a:schemeClr val="bg2"/>
                </a:solidFill>
                <a:effectLst/>
                <a:latin typeface="Georgia" panose="02040502050405020303" pitchFamily="18" charset="0"/>
              </a:rPr>
              <a:t>F. Bellini et al., Phys. Rev. C 103 (2021) 014907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BF4C6D6-B785-964D-C288-824CD06A7B66}"/>
              </a:ext>
            </a:extLst>
          </p:cNvPr>
          <p:cNvSpPr txBox="1"/>
          <p:nvPr/>
        </p:nvSpPr>
        <p:spPr>
          <a:xfrm>
            <a:off x="3622173" y="4495491"/>
            <a:ext cx="62276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J. Congleton,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J.Phys.G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 18 (1992)339-357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070029-0C05-54E1-2B94-E7C9B289AC66}"/>
              </a:ext>
            </a:extLst>
          </p:cNvPr>
          <p:cNvSpPr txBox="1"/>
          <p:nvPr/>
        </p:nvSpPr>
        <p:spPr>
          <a:xfrm>
            <a:off x="2968372" y="5503480"/>
            <a:ext cx="62276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F. Hildenbrand, H.-W. Hammer, Phys. Rev. C 100(2019)034002</a:t>
            </a:r>
          </a:p>
        </p:txBody>
      </p:sp>
    </p:spTree>
    <p:extLst>
      <p:ext uri="{BB962C8B-B14F-4D97-AF65-F5344CB8AC3E}">
        <p14:creationId xmlns:p14="http://schemas.microsoft.com/office/powerpoint/2010/main" val="4005157806"/>
      </p:ext>
    </p:extLst>
  </p:cSld>
  <p:clrMapOvr>
    <a:masterClrMapping/>
  </p:clrMapOvr>
  <p:transition advTm="58766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F94EC-4B95-2CD7-BC8A-066FE0E45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8AE930-E976-C474-701B-B0457E402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62" y="76200"/>
            <a:ext cx="11965638" cy="762000"/>
          </a:xfrm>
        </p:spPr>
        <p:txBody>
          <a:bodyPr/>
          <a:lstStyle/>
          <a:p>
            <a:r>
              <a:rPr lang="en-US" dirty="0"/>
              <a:t>Nuclei yields in BES</a:t>
            </a: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5478A975-0255-6641-530C-C2E024950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28</a:t>
            </a:fld>
            <a:endParaRPr lang="zh-CN" altLang="en-US" dirty="0"/>
          </a:p>
        </p:txBody>
      </p: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id="{3B28BE77-D2BE-7ECA-F558-7BAAFB927ACC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99A6EEAF-3596-C06A-7829-6E28E3386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92CEE2-A7D0-4E4C-6B48-844CAF69D1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D7BF02-FE1E-302E-4A28-F70AF39F47DF}"/>
              </a:ext>
            </a:extLst>
          </p:cNvPr>
          <p:cNvSpPr txBox="1"/>
          <p:nvPr/>
        </p:nvSpPr>
        <p:spPr>
          <a:xfrm>
            <a:off x="7688400" y="5707679"/>
            <a:ext cx="6096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V.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Vovchenko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, et al,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Comput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. Phys. Commun. 244 (2019) 295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YHL et al., </a:t>
            </a:r>
            <a:r>
              <a:rPr kumimoji="1" lang="en-US" altLang="zh-CN" sz="1200" i="1" dirty="0" err="1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Phys.Rev.C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113 (2026) 3, 034912</a:t>
            </a:r>
          </a:p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STAR, Phys. Rev. Lett. 130 (2023) 202301</a:t>
            </a:r>
          </a:p>
          <a:p>
            <a:b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endParaRPr lang="en-US" sz="1200" i="1" dirty="0">
              <a:solidFill>
                <a:schemeClr val="bg2"/>
              </a:solidFill>
              <a:latin typeface="Georgia" panose="02040502050405020303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3FBF64-E327-FC68-00C2-035A918F1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0" y="918547"/>
            <a:ext cx="5894963" cy="42318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3D89FDB-2031-3DBB-FA09-E9EF5E31EEEA}"/>
                  </a:ext>
                </a:extLst>
              </p:cNvPr>
              <p:cNvSpPr txBox="1"/>
              <p:nvPr/>
            </p:nvSpPr>
            <p:spPr>
              <a:xfrm>
                <a:off x="549098" y="5276792"/>
                <a:ext cx="11515902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Coalescence gives a reasonable description of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&lt;4 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nuclei data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3D89FDB-2031-3DBB-FA09-E9EF5E31EE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098" y="5276792"/>
                <a:ext cx="11515902" cy="430887"/>
              </a:xfrm>
              <a:prstGeom prst="rect">
                <a:avLst/>
              </a:prstGeom>
              <a:blipFill>
                <a:blip r:embed="rId4"/>
                <a:stretch>
                  <a:fillRect l="-662" t="-8571" b="-2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DFC91273-3373-52CE-F499-1B65EEC562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7972" y="873040"/>
            <a:ext cx="4278828" cy="415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408878"/>
      </p:ext>
    </p:extLst>
  </p:cSld>
  <p:clrMapOvr>
    <a:masterClrMapping/>
  </p:clrMapOvr>
  <p:transition advTm="58766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0ED5B-7BE8-9D6F-C93E-46E8DB04F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EBB990-5571-2913-A7CC-CFE3B1DBA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62" y="76200"/>
            <a:ext cx="11965638" cy="762000"/>
          </a:xfrm>
        </p:spPr>
        <p:txBody>
          <a:bodyPr/>
          <a:lstStyle/>
          <a:p>
            <a:r>
              <a:rPr lang="en-US" dirty="0" err="1"/>
              <a:t>Hypernuclei</a:t>
            </a:r>
            <a:r>
              <a:rPr lang="en-US" dirty="0"/>
              <a:t> yields in BES</a:t>
            </a: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81D0E1D7-2F37-27B2-576E-719122765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29</a:t>
            </a:fld>
            <a:endParaRPr lang="zh-CN" altLang="en-US" dirty="0"/>
          </a:p>
        </p:txBody>
      </p: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id="{06B298FC-8931-B9A6-07DD-6B8948D5DCEF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2269DEC7-CA6D-2673-FF54-9E6DB7D2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86DA772-1CA5-B740-8E7C-D9D9404734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FDD290-E1C4-6AA3-4F98-C97BDFB8A8D1}"/>
              </a:ext>
            </a:extLst>
          </p:cNvPr>
          <p:cNvSpPr txBox="1"/>
          <p:nvPr/>
        </p:nvSpPr>
        <p:spPr>
          <a:xfrm>
            <a:off x="7688400" y="5068581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V.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Vovchenko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, et al,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Comput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. Phys. Commun. 244 (2019) 295</a:t>
            </a:r>
          </a:p>
          <a:p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YHL et al., </a:t>
            </a:r>
            <a:r>
              <a:rPr kumimoji="1" lang="en-US" altLang="zh-CN" sz="1200" i="1" dirty="0" err="1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Phys.Rev.C</a:t>
            </a:r>
            <a: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113 (2026) 3, 034912</a:t>
            </a:r>
          </a:p>
          <a:p>
            <a:br>
              <a:rPr kumimoji="1"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endParaRPr lang="en-US" sz="1200" i="1" dirty="0">
              <a:solidFill>
                <a:schemeClr val="bg2"/>
              </a:solidFill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8DBE1AC-F6F4-ABB7-885F-0C1CC7A34DD9}"/>
                  </a:ext>
                </a:extLst>
              </p:cNvPr>
              <p:cNvSpPr txBox="1"/>
              <p:nvPr/>
            </p:nvSpPr>
            <p:spPr>
              <a:xfrm>
                <a:off x="324230" y="5831070"/>
                <a:ext cx="11515902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Coalescence gives a reasonable description of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&lt;4 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hypernuclei data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8DBE1AC-F6F4-ABB7-885F-0C1CC7A34D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230" y="5831070"/>
                <a:ext cx="11515902" cy="430887"/>
              </a:xfrm>
              <a:prstGeom prst="rect">
                <a:avLst/>
              </a:prstGeom>
              <a:blipFill>
                <a:blip r:embed="rId3"/>
                <a:stretch>
                  <a:fillRect l="-551" t="-8824" b="-2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73605D0-7D84-EBA0-9F10-98A43E1724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098" y="937331"/>
            <a:ext cx="6308902" cy="45253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A18E90-739F-21B8-E8C0-8CA635499B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8172" y="937331"/>
            <a:ext cx="4312555" cy="417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870719"/>
      </p:ext>
    </p:extLst>
  </p:cSld>
  <p:clrMapOvr>
    <a:masterClrMapping/>
  </p:clrMapOvr>
  <p:transition advTm="58766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7B603-CCEA-BAEA-0FF3-E378413C4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19DB2FE9-B2C0-563E-D05B-05D4AE936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A5AE9B-3E74-2A4F-AA9E-15ACCAEE4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4357" y="3953185"/>
            <a:ext cx="2892093" cy="2289835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565352-44B0-6416-9856-0806AD8AE882}"/>
              </a:ext>
            </a:extLst>
          </p:cNvPr>
          <p:cNvCxnSpPr>
            <a:cxnSpLocks/>
          </p:cNvCxnSpPr>
          <p:nvPr/>
        </p:nvCxnSpPr>
        <p:spPr bwMode="auto">
          <a:xfrm>
            <a:off x="12753977" y="2316663"/>
            <a:ext cx="530497" cy="377804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7F6F9C8-F6EC-57B8-C0CC-3F843D312906}"/>
              </a:ext>
            </a:extLst>
          </p:cNvPr>
          <p:cNvSpPr/>
          <p:nvPr/>
        </p:nvSpPr>
        <p:spPr>
          <a:xfrm rot="2226267">
            <a:off x="12585382" y="2748339"/>
            <a:ext cx="87716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B</a:t>
            </a:r>
            <a:r>
              <a:rPr lang="en-US" sz="800" baseline="-25000" dirty="0"/>
              <a:t>Λ</a:t>
            </a:r>
            <a:r>
              <a:rPr lang="en-US" sz="800" dirty="0"/>
              <a:t>∼O(0.1MeV)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2B74083-B863-8133-DCA6-533E77AA14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8858" y="7384196"/>
            <a:ext cx="1436915" cy="2286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B8F829F0-9230-A119-749C-5FAEDC980F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1741" y="802130"/>
            <a:ext cx="649194" cy="6186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884FECD0-A61D-F5D5-D45C-AE0312DBD2C9}"/>
                  </a:ext>
                </a:extLst>
              </p:cNvPr>
              <p:cNvSpPr txBox="1"/>
              <p:nvPr/>
            </p:nvSpPr>
            <p:spPr>
              <a:xfrm>
                <a:off x="6404590" y="956678"/>
                <a:ext cx="41242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2000" i="1" dirty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884FECD0-A61D-F5D5-D45C-AE0312DBD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4590" y="956678"/>
                <a:ext cx="412421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图片 22">
            <a:extLst>
              <a:ext uri="{FF2B5EF4-FFF2-40B4-BE49-F238E27FC236}">
                <a16:creationId xmlns:a16="http://schemas.microsoft.com/office/drawing/2014/main" id="{190967A8-C946-ADCE-8069-77AD307DAA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092202" y="570972"/>
            <a:ext cx="648000" cy="65294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097A8300-FF18-CB50-D709-B85EE2EF03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908811" y="266501"/>
            <a:ext cx="648000" cy="64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E52D58F1-E2EA-AA45-A24E-302807AFDAE5}"/>
                  </a:ext>
                </a:extLst>
              </p:cNvPr>
              <p:cNvSpPr txBox="1"/>
              <p:nvPr/>
            </p:nvSpPr>
            <p:spPr>
              <a:xfrm>
                <a:off x="7495575" y="944440"/>
                <a:ext cx="738728" cy="4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000" i="0">
                              <a:latin typeface="Cambria Math" panose="02040503050406030204" pitchFamily="18" charset="0"/>
                            </a:rPr>
                            <m:t>He</m:t>
                          </m:r>
                        </m:e>
                      </m:sPre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E52D58F1-E2EA-AA45-A24E-302807AFDA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5575" y="944440"/>
                <a:ext cx="738728" cy="43306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F8871D25-456A-544A-96C8-48DC4EAADAD0}"/>
              </a:ext>
            </a:extLst>
          </p:cNvPr>
          <p:cNvSpPr/>
          <p:nvPr/>
        </p:nvSpPr>
        <p:spPr>
          <a:xfrm>
            <a:off x="171789" y="915978"/>
            <a:ext cx="44812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Hypernuclei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nuclei containing at least one hyperon</a:t>
            </a:r>
          </a:p>
        </p:txBody>
      </p:sp>
      <p:sp>
        <p:nvSpPr>
          <p:cNvPr id="33" name="标题 1">
            <a:extLst>
              <a:ext uri="{FF2B5EF4-FFF2-40B4-BE49-F238E27FC236}">
                <a16:creationId xmlns:a16="http://schemas.microsoft.com/office/drawing/2014/main" id="{4B0DD22C-3655-29D1-5C54-DF5D67F8D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447" y="76200"/>
            <a:ext cx="7772400" cy="762000"/>
          </a:xfrm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  <a:cs typeface="Times New Roman"/>
              </a:rPr>
              <a:t>Light</a:t>
            </a:r>
            <a:r>
              <a:rPr lang="zh-CN" altLang="en-US" dirty="0">
                <a:solidFill>
                  <a:schemeClr val="tx1"/>
                </a:solidFill>
                <a:cs typeface="Times New Roman"/>
              </a:rPr>
              <a:t> </a:t>
            </a:r>
            <a:r>
              <a:rPr lang="en-US" altLang="zh-CN" dirty="0">
                <a:solidFill>
                  <a:schemeClr val="tx1"/>
                </a:solidFill>
                <a:cs typeface="Times New Roman"/>
              </a:rPr>
              <a:t>Nuclei &amp;</a:t>
            </a:r>
            <a:r>
              <a:rPr lang="zh-CN" altLang="en-US" dirty="0">
                <a:solidFill>
                  <a:schemeClr val="tx1"/>
                </a:solidFill>
                <a:cs typeface="Times New Roman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cs typeface="Times New Roman"/>
              </a:rPr>
              <a:t>Hypernuclei</a:t>
            </a:r>
            <a:r>
              <a:rPr lang="en-US" altLang="zh-CN" dirty="0">
                <a:solidFill>
                  <a:schemeClr val="tx1"/>
                </a:solidFill>
                <a:cs typeface="Times New Roman"/>
              </a:rPr>
              <a:t> (What)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Straight Connector 14">
            <a:extLst>
              <a:ext uri="{FF2B5EF4-FFF2-40B4-BE49-F238E27FC236}">
                <a16:creationId xmlns:a16="http://schemas.microsoft.com/office/drawing/2014/main" id="{8608A7B4-7989-9E15-4BF8-B3D9C5AAF77C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10">
            <a:extLst>
              <a:ext uri="{FF2B5EF4-FFF2-40B4-BE49-F238E27FC236}">
                <a16:creationId xmlns:a16="http://schemas.microsoft.com/office/drawing/2014/main" id="{055986C2-419B-B07B-D456-CADF39A869DD}"/>
              </a:ext>
            </a:extLst>
          </p:cNvPr>
          <p:cNvSpPr txBox="1"/>
          <p:nvPr/>
        </p:nvSpPr>
        <p:spPr>
          <a:xfrm>
            <a:off x="130853" y="5992790"/>
            <a:ext cx="2837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Figure from </a:t>
            </a:r>
            <a:r>
              <a:rPr lang="en-US" sz="1200" b="0" i="1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Georgia" panose="02040502050405020303" pitchFamily="18" charset="0"/>
              </a:rPr>
              <a:t>Science 328 (2010) 58-62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8" name="Main graphic">
            <a:extLst>
              <a:ext uri="{FF2B5EF4-FFF2-40B4-BE49-F238E27FC236}">
                <a16:creationId xmlns:a16="http://schemas.microsoft.com/office/drawing/2014/main" id="{8A8EB6AD-AF97-FF0A-3F9A-6391DC4C1276}"/>
              </a:ext>
            </a:extLst>
          </p:cNvPr>
          <p:cNvPicPr/>
          <p:nvPr/>
        </p:nvPicPr>
        <p:blipFill>
          <a:blip r:embed="rId10"/>
          <a:stretch/>
        </p:blipFill>
        <p:spPr>
          <a:xfrm rot="233883">
            <a:off x="252796" y="2669777"/>
            <a:ext cx="5602846" cy="3289173"/>
          </a:xfrm>
          <a:prstGeom prst="rect">
            <a:avLst/>
          </a:prstGeom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F9EF16-2192-DEA5-E09D-E8B20FAD89E2}"/>
              </a:ext>
            </a:extLst>
          </p:cNvPr>
          <p:cNvSpPr txBox="1"/>
          <p:nvPr/>
        </p:nvSpPr>
        <p:spPr>
          <a:xfrm>
            <a:off x="13506195" y="4314363"/>
            <a:ext cx="6099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chemeClr val="accent1"/>
                </a:solidFill>
                <a:latin typeface="Times New Roman"/>
                <a:cs typeface="Times New Roman"/>
              </a:rPr>
              <a:t>Add a=5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7B6A60-7DB1-D948-65E4-05FD3BA980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23790" y="1340419"/>
            <a:ext cx="618644" cy="6186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5A0BF3-6709-2DCD-45DD-180263ED8F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50400" y="4078983"/>
            <a:ext cx="3986183" cy="398618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A2DA2D9-0D18-958E-517A-159CA32CE56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01201" y="1337683"/>
            <a:ext cx="1219200" cy="12192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598CE8A-4632-4D87-70B3-DF7199568CD7}"/>
              </a:ext>
            </a:extLst>
          </p:cNvPr>
          <p:cNvSpPr/>
          <p:nvPr/>
        </p:nvSpPr>
        <p:spPr>
          <a:xfrm>
            <a:off x="179071" y="1665359"/>
            <a:ext cx="46124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(hyper)nuclei show strong structural diversity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FE5FE6F-AA60-6C05-8AF0-D530D0C4692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81738" y="1337683"/>
            <a:ext cx="541985" cy="5419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文本框 25">
                <a:extLst>
                  <a:ext uri="{FF2B5EF4-FFF2-40B4-BE49-F238E27FC236}">
                    <a16:creationId xmlns:a16="http://schemas.microsoft.com/office/drawing/2014/main" id="{D8A87003-83B4-D9D5-A20F-1D1F4E299066}"/>
                  </a:ext>
                </a:extLst>
              </p:cNvPr>
              <p:cNvSpPr txBox="1"/>
              <p:nvPr/>
            </p:nvSpPr>
            <p:spPr>
              <a:xfrm>
                <a:off x="8444589" y="945882"/>
                <a:ext cx="738728" cy="430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000" i="0">
                              <a:latin typeface="Cambria Math" panose="02040503050406030204" pitchFamily="18" charset="0"/>
                            </a:rPr>
                            <m:t>He</m:t>
                          </m:r>
                        </m:e>
                      </m:sPre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28" name="文本框 25">
                <a:extLst>
                  <a:ext uri="{FF2B5EF4-FFF2-40B4-BE49-F238E27FC236}">
                    <a16:creationId xmlns:a16="http://schemas.microsoft.com/office/drawing/2014/main" id="{D8A87003-83B4-D9D5-A20F-1D1F4E2990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4589" y="945882"/>
                <a:ext cx="738728" cy="43018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>
            <a:extLst>
              <a:ext uri="{FF2B5EF4-FFF2-40B4-BE49-F238E27FC236}">
                <a16:creationId xmlns:a16="http://schemas.microsoft.com/office/drawing/2014/main" id="{203510FE-BCDF-FE8E-B8E4-BCFB1394B7F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614662" y="1296973"/>
            <a:ext cx="2255327" cy="22237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25">
                <a:extLst>
                  <a:ext uri="{FF2B5EF4-FFF2-40B4-BE49-F238E27FC236}">
                    <a16:creationId xmlns:a16="http://schemas.microsoft.com/office/drawing/2014/main" id="{D098F7DA-A143-85E1-9A1A-CC4D1F425B2A}"/>
                  </a:ext>
                </a:extLst>
              </p:cNvPr>
              <p:cNvSpPr txBox="1"/>
              <p:nvPr/>
            </p:nvSpPr>
            <p:spPr>
              <a:xfrm>
                <a:off x="10344321" y="880788"/>
                <a:ext cx="665118" cy="430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latin typeface="Cambria Math" panose="02040503050406030204" pitchFamily="18" charset="0"/>
                            </a:rPr>
                            <m:t>Li</m:t>
                          </m:r>
                        </m:e>
                      </m:sPre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31" name="文本框 25">
                <a:extLst>
                  <a:ext uri="{FF2B5EF4-FFF2-40B4-BE49-F238E27FC236}">
                    <a16:creationId xmlns:a16="http://schemas.microsoft.com/office/drawing/2014/main" id="{D098F7DA-A143-85E1-9A1A-CC4D1F425B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4321" y="880788"/>
                <a:ext cx="665118" cy="43018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本框 25">
                <a:extLst>
                  <a:ext uri="{FF2B5EF4-FFF2-40B4-BE49-F238E27FC236}">
                    <a16:creationId xmlns:a16="http://schemas.microsoft.com/office/drawing/2014/main" id="{ECF95B80-742F-6DA8-4D37-AFD0AE50BEF6}"/>
                  </a:ext>
                </a:extLst>
              </p:cNvPr>
              <p:cNvSpPr txBox="1"/>
              <p:nvPr/>
            </p:nvSpPr>
            <p:spPr>
              <a:xfrm>
                <a:off x="7066965" y="3689002"/>
                <a:ext cx="570413" cy="4137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m:rPr>
                              <m:sty m:val="p"/>
                            </m:rPr>
                            <a:rPr kumimoji="1" lang="el-GR" altLang="zh-CN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sub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0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sPre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32" name="文本框 25">
                <a:extLst>
                  <a:ext uri="{FF2B5EF4-FFF2-40B4-BE49-F238E27FC236}">
                    <a16:creationId xmlns:a16="http://schemas.microsoft.com/office/drawing/2014/main" id="{ECF95B80-742F-6DA8-4D37-AFD0AE50BE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965" y="3689002"/>
                <a:ext cx="570413" cy="413703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本框 25">
                <a:extLst>
                  <a:ext uri="{FF2B5EF4-FFF2-40B4-BE49-F238E27FC236}">
                    <a16:creationId xmlns:a16="http://schemas.microsoft.com/office/drawing/2014/main" id="{D83A797F-A7AC-77EF-704E-1E507B9AF9E7}"/>
                  </a:ext>
                </a:extLst>
              </p:cNvPr>
              <p:cNvSpPr txBox="1"/>
              <p:nvPr/>
            </p:nvSpPr>
            <p:spPr>
              <a:xfrm>
                <a:off x="9365335" y="3650109"/>
                <a:ext cx="1109752" cy="413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m:rPr>
                              <m:sty m:val="p"/>
                            </m:rPr>
                            <a:rPr kumimoji="1" lang="el-GR" altLang="zh-CN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sub>
                        <m:sup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0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sPre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34" name="文本框 25">
                <a:extLst>
                  <a:ext uri="{FF2B5EF4-FFF2-40B4-BE49-F238E27FC236}">
                    <a16:creationId xmlns:a16="http://schemas.microsoft.com/office/drawing/2014/main" id="{D83A797F-A7AC-77EF-704E-1E507B9AF9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5335" y="3650109"/>
                <a:ext cx="1109752" cy="413703"/>
              </a:xfrm>
              <a:prstGeom prst="rect">
                <a:avLst/>
              </a:prstGeom>
              <a:blipFill>
                <a:blip r:embed="rId19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本框 25">
                <a:extLst>
                  <a:ext uri="{FF2B5EF4-FFF2-40B4-BE49-F238E27FC236}">
                    <a16:creationId xmlns:a16="http://schemas.microsoft.com/office/drawing/2014/main" id="{7C85E6C5-C430-F50C-C597-A2F3B66A6909}"/>
                  </a:ext>
                </a:extLst>
              </p:cNvPr>
              <p:cNvSpPr txBox="1"/>
              <p:nvPr/>
            </p:nvSpPr>
            <p:spPr>
              <a:xfrm>
                <a:off x="11154628" y="3660535"/>
                <a:ext cx="695447" cy="4184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m:rPr>
                              <m:sty m:val="p"/>
                            </m:rPr>
                            <a:rPr kumimoji="1" lang="el-GR" altLang="zh-CN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sub>
                        <m:sup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000" i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</m:sPre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35" name="文本框 25">
                <a:extLst>
                  <a:ext uri="{FF2B5EF4-FFF2-40B4-BE49-F238E27FC236}">
                    <a16:creationId xmlns:a16="http://schemas.microsoft.com/office/drawing/2014/main" id="{7C85E6C5-C430-F50C-C597-A2F3B66A69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4628" y="3660535"/>
                <a:ext cx="695447" cy="418448"/>
              </a:xfrm>
              <a:prstGeom prst="rect">
                <a:avLst/>
              </a:prstGeom>
              <a:blipFill>
                <a:blip r:embed="rId20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10">
            <a:extLst>
              <a:ext uri="{FF2B5EF4-FFF2-40B4-BE49-F238E27FC236}">
                <a16:creationId xmlns:a16="http://schemas.microsoft.com/office/drawing/2014/main" id="{8537C72F-C0D8-8A82-1A38-C3D4C8FCAB93}"/>
              </a:ext>
            </a:extLst>
          </p:cNvPr>
          <p:cNvSpPr txBox="1"/>
          <p:nvPr/>
        </p:nvSpPr>
        <p:spPr>
          <a:xfrm>
            <a:off x="7788662" y="3152001"/>
            <a:ext cx="1457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Figure not to scale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E7003DFE-BDA7-6D43-4EDB-9F98FBE8118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421398" y="4054887"/>
            <a:ext cx="1061029" cy="111236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D978AEFC-7812-E88A-5452-D9D9090849D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1144050" y="4063812"/>
            <a:ext cx="773072" cy="817108"/>
          </a:xfrm>
          <a:prstGeom prst="rect">
            <a:avLst/>
          </a:prstGeom>
        </p:spPr>
      </p:pic>
      <p:sp>
        <p:nvSpPr>
          <p:cNvPr id="2" name="日期占位符 3">
            <a:extLst>
              <a:ext uri="{FF2B5EF4-FFF2-40B4-BE49-F238E27FC236}">
                <a16:creationId xmlns:a16="http://schemas.microsoft.com/office/drawing/2014/main" id="{D2F651D7-C60E-A832-0417-0ABCDCBFBB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332985"/>
      </p:ext>
    </p:extLst>
  </p:cSld>
  <p:clrMapOvr>
    <a:masterClrMapping/>
  </p:clrMapOvr>
  <p:transition advTm="69814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ABDB34-7D9E-A771-3B57-F854FA67D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E8968FDB-F636-1435-F80C-DFA1C945D6D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>
                    <a:cs typeface="Times New Roman"/>
                  </a:rPr>
                  <a:t>Compound Ratio (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𝒕𝒑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/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  <m:t>𝒅</m:t>
                        </m:r>
                      </m:e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  <a:cs typeface="Times New Roman"/>
                          </a:rPr>
                          <m:t>𝟐</m:t>
                        </m:r>
                      </m:sup>
                    </m:sSup>
                    <m:r>
                      <a:rPr lang="en-US" altLang="zh-CN" b="1" i="1" smtClean="0">
                        <a:latin typeface="Cambria Math" panose="02040503050406030204" pitchFamily="18" charset="0"/>
                        <a:cs typeface="Times New Roman"/>
                      </a:rPr>
                      <m:t>)</m:t>
                    </m:r>
                  </m:oMath>
                </a14:m>
                <a:r>
                  <a:rPr lang="zh-CN" altLang="en-US" dirty="0">
                    <a:cs typeface="Times New Roman"/>
                  </a:rPr>
                  <a:t> </a:t>
                </a:r>
                <a:r>
                  <a:rPr lang="en-US" altLang="zh-CN" dirty="0">
                    <a:cs typeface="Times New Roman"/>
                  </a:rPr>
                  <a:t>vs.</a:t>
                </a:r>
                <a:r>
                  <a:rPr lang="zh-CN" altLang="en-US" dirty="0"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2FE6B729-BAF3-77C4-EF6D-4D56DED5AE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6F7A6866-9E53-FC83-8D20-B5904B6E4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30</a:t>
            </a:fld>
            <a:endParaRPr lang="zh-CN" altLang="en-US" dirty="0"/>
          </a:p>
        </p:txBody>
      </p:sp>
      <p:cxnSp>
        <p:nvCxnSpPr>
          <p:cNvPr id="22" name="Straight Connector 14">
            <a:extLst>
              <a:ext uri="{FF2B5EF4-FFF2-40B4-BE49-F238E27FC236}">
                <a16:creationId xmlns:a16="http://schemas.microsoft.com/office/drawing/2014/main" id="{B9B2BAD3-B6E0-8BA4-FAA0-D373F57C3BFE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Rectangle 3">
            <a:extLst>
              <a:ext uri="{FF2B5EF4-FFF2-40B4-BE49-F238E27FC236}">
                <a16:creationId xmlns:a16="http://schemas.microsoft.com/office/drawing/2014/main" id="{E490B90A-D85D-3235-1FF3-97D1390BF7BE}"/>
              </a:ext>
            </a:extLst>
          </p:cNvPr>
          <p:cNvSpPr/>
          <p:nvPr/>
        </p:nvSpPr>
        <p:spPr>
          <a:xfrm>
            <a:off x="469127" y="4953877"/>
            <a:ext cx="1128555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Compound ratio can be described by coalescence calculations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Enhancements around 19.6/27 GeV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w.r.t.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baseline observed, </a:t>
            </a:r>
            <a:r>
              <a:rPr lang="en-U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they decrease with decreasing </a:t>
            </a:r>
            <a:r>
              <a:rPr lang="en-US" sz="22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200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acceptance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Analyses with STAR BES-II (with extended low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coverage) is in progress.</a:t>
            </a:r>
            <a:endParaRPr lang="en-US" sz="2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0F03FE9-B3BC-656A-8382-0F060AD37B2B}"/>
                  </a:ext>
                </a:extLst>
              </p:cNvPr>
              <p:cNvSpPr txBox="1"/>
              <p:nvPr/>
            </p:nvSpPr>
            <p:spPr>
              <a:xfrm>
                <a:off x="9708653" y="2011450"/>
                <a:ext cx="1774909" cy="500330"/>
              </a:xfrm>
              <a:prstGeom prst="rect">
                <a:avLst/>
              </a:prstGeom>
              <a:noFill/>
              <a:ln w="15875">
                <a:solidFill>
                  <a:srgbClr val="C0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zh-CN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kumimoji="1"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kumimoji="1"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1"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i="1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kumimoji="1" lang="en-US" altLang="zh-CN" i="1">
                          <a:latin typeface="Cambria Math" panose="02040503050406030204" pitchFamily="18" charset="0"/>
                        </a:rPr>
                        <m:t>(1+∆</m:t>
                      </m:r>
                      <m:r>
                        <a:rPr kumimoji="1"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kumimoji="1" lang="en-US" altLang="zh-CN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210F1FB-599E-511C-76C9-1F4E16FCE9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8653" y="2011450"/>
                <a:ext cx="1774909" cy="500330"/>
              </a:xfrm>
              <a:prstGeom prst="rect">
                <a:avLst/>
              </a:prstGeom>
              <a:blipFill>
                <a:blip r:embed="rId4"/>
                <a:stretch>
                  <a:fillRect l="-2113" r="-2817" b="-14286"/>
                </a:stretch>
              </a:blipFill>
              <a:ln w="158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CD1AFE62-8C75-E4DA-F33E-E35BEF15C0D1}"/>
              </a:ext>
            </a:extLst>
          </p:cNvPr>
          <p:cNvSpPr txBox="1"/>
          <p:nvPr/>
        </p:nvSpPr>
        <p:spPr>
          <a:xfrm>
            <a:off x="8966831" y="199852"/>
            <a:ext cx="30325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STAR, </a:t>
            </a:r>
            <a:r>
              <a:rPr lang="zh-CN" alt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Phys. Rev. Lett. 130 (2023) 202301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K. Sun et al., </a:t>
            </a:r>
            <a:r>
              <a:rPr lang="zh-CN" alt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Phys. Lett. B 781 (2018) 499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  <a:cs typeface="Geeza Pro" panose="02000400000000000000" pitchFamily="2" charset="-78"/>
            </a:endParaRPr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6E73214C-474D-77B0-1C25-AA0C79817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D98C4EB-CFF1-C872-C8FE-F009FDE413BF}"/>
              </a:ext>
            </a:extLst>
          </p:cNvPr>
          <p:cNvSpPr txBox="1"/>
          <p:nvPr/>
        </p:nvSpPr>
        <p:spPr>
          <a:xfrm>
            <a:off x="9708654" y="2573772"/>
            <a:ext cx="22868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/>
              <a:t>∆𝑛</a:t>
            </a:r>
            <a:r>
              <a:rPr lang="en-US" altLang="zh-CN" sz="1600" dirty="0"/>
              <a:t>: </a:t>
            </a:r>
            <a:r>
              <a:rPr lang="zh-CN" altLang="en-US" sz="1600" dirty="0"/>
              <a:t>Neutron Density Fluctuation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3B9AA2-B628-A49C-BC31-264CD09E82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06436" y="876875"/>
            <a:ext cx="3878722" cy="40352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B5779FA-EEA3-74C9-58C7-5F35C9554ABC}"/>
              </a:ext>
            </a:extLst>
          </p:cNvPr>
          <p:cNvSpPr txBox="1"/>
          <p:nvPr/>
        </p:nvSpPr>
        <p:spPr>
          <a:xfrm>
            <a:off x="9070345" y="988169"/>
            <a:ext cx="30325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Yield ratios have been suggested to be sensitive to neutron density fluctuations</a:t>
            </a:r>
          </a:p>
        </p:txBody>
      </p:sp>
      <p:sp>
        <p:nvSpPr>
          <p:cNvPr id="9" name="日期占位符 3">
            <a:extLst>
              <a:ext uri="{FF2B5EF4-FFF2-40B4-BE49-F238E27FC236}">
                <a16:creationId xmlns:a16="http://schemas.microsoft.com/office/drawing/2014/main" id="{57158447-AC4B-58EF-DD8A-9340F97B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4B4DDB7-2422-EA48-8298-BA14A8A8BA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943" y="988169"/>
            <a:ext cx="3974888" cy="31864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4A0E967-DDBD-E6D8-5EE5-3E1B53CF1D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344" y="4174649"/>
            <a:ext cx="3348243" cy="41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1817"/>
      </p:ext>
    </p:extLst>
  </p:cSld>
  <p:clrMapOvr>
    <a:masterClrMapping/>
  </p:clrMapOvr>
  <p:transition advTm="56294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id="{B0B25230-0D1C-EA70-DE3D-2C3088A899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423"/>
          <a:stretch/>
        </p:blipFill>
        <p:spPr>
          <a:xfrm>
            <a:off x="12278941" y="2133000"/>
            <a:ext cx="1250385" cy="1296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BBA450B2-BAFC-7A67-AC29-8659914B51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541"/>
          <a:stretch/>
        </p:blipFill>
        <p:spPr>
          <a:xfrm>
            <a:off x="12278941" y="3141811"/>
            <a:ext cx="1463108" cy="12960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C885C1BF-A65C-17BC-BEDC-D04E10463F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4727" y="3500972"/>
            <a:ext cx="4247950" cy="3070722"/>
          </a:xfrm>
          <a:prstGeom prst="rect">
            <a:avLst/>
          </a:prstGeom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4447" y="76200"/>
            <a:ext cx="7772400" cy="762000"/>
          </a:xfrm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  <a:cs typeface="Times New Roman"/>
              </a:rPr>
              <a:t>Light</a:t>
            </a:r>
            <a:r>
              <a:rPr lang="zh-CN" altLang="en-US" dirty="0">
                <a:solidFill>
                  <a:schemeClr val="tx1"/>
                </a:solidFill>
                <a:cs typeface="Times New Roman"/>
              </a:rPr>
              <a:t> </a:t>
            </a:r>
            <a:r>
              <a:rPr lang="en-US" altLang="zh-CN" dirty="0">
                <a:solidFill>
                  <a:schemeClr val="tx1"/>
                </a:solidFill>
                <a:cs typeface="Times New Roman"/>
              </a:rPr>
              <a:t>Nuclei &amp;</a:t>
            </a:r>
            <a:r>
              <a:rPr lang="zh-CN" altLang="en-US" dirty="0">
                <a:solidFill>
                  <a:schemeClr val="tx1"/>
                </a:solidFill>
                <a:cs typeface="Times New Roman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cs typeface="Times New Roman"/>
              </a:rPr>
              <a:t>Hypernuclei</a:t>
            </a:r>
            <a:r>
              <a:rPr lang="en-US" altLang="zh-CN" dirty="0">
                <a:cs typeface="Times New Roman"/>
              </a:rPr>
              <a:t> (Why)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4</a:t>
            </a:fld>
            <a:endParaRPr lang="zh-CN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C71B2B7-E954-3542-8558-C689DEC48EED}"/>
              </a:ext>
            </a:extLst>
          </p:cNvPr>
          <p:cNvSpPr/>
          <p:nvPr/>
        </p:nvSpPr>
        <p:spPr>
          <a:xfrm>
            <a:off x="515800" y="883854"/>
            <a:ext cx="90931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What can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hyper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nuclei production in heavy-ion collisions tell us about the QCD phase diagram and the nuclear equation-of-state?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8EDAF25-F393-4E34-29B6-8BF0CEEE8A99}"/>
              </a:ext>
            </a:extLst>
          </p:cNvPr>
          <p:cNvSpPr txBox="1"/>
          <p:nvPr/>
        </p:nvSpPr>
        <p:spPr>
          <a:xfrm>
            <a:off x="8802001" y="1350922"/>
            <a:ext cx="42353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S. Zhang et al., </a:t>
            </a:r>
            <a:r>
              <a:rPr lang="zh-CN" alt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Phys. Lett. B 684 (2010) 224</a:t>
            </a:r>
          </a:p>
          <a:p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K. Sun et al., </a:t>
            </a:r>
            <a:r>
              <a:rPr lang="zh-CN" alt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Phys. Lett. B 781 (2018) 499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  <a:cs typeface="Geeza Pro" panose="02000400000000000000" pitchFamily="2" charset="-78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C06182DB-D1F7-32BC-6FAF-67C4A7308E8B}"/>
              </a:ext>
            </a:extLst>
          </p:cNvPr>
          <p:cNvSpPr txBox="1"/>
          <p:nvPr/>
        </p:nvSpPr>
        <p:spPr>
          <a:xfrm>
            <a:off x="1068487" y="1778031"/>
            <a:ext cx="759222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ensitive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zh-CN" altLang="en-U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fluctuations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</a:t>
            </a:r>
            <a:r>
              <a:rPr lang="zh-CN" altLang="en-U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onset of deconfinement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A60D7B5A-3EFE-B0A0-9827-0A164C280DE6}"/>
              </a:ext>
            </a:extLst>
          </p:cNvPr>
          <p:cNvSpPr txBox="1"/>
          <p:nvPr/>
        </p:nvSpPr>
        <p:spPr>
          <a:xfrm>
            <a:off x="524285" y="2731358"/>
            <a:ext cx="551580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role of hyperon-nucleon (Y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Y-N-N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hyperon-hyperon (Y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Y) interaction in the equation-of-state of high baryon density matter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AFCC004-8577-1FDB-D336-6709F682279C}"/>
              </a:ext>
            </a:extLst>
          </p:cNvPr>
          <p:cNvSpPr txBox="1"/>
          <p:nvPr/>
        </p:nvSpPr>
        <p:spPr>
          <a:xfrm>
            <a:off x="1036840" y="4311933"/>
            <a:ext cx="551580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Hyperon Puzzle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difficulty to reconcile the measured masses of neutron stars with the presence of hyperons in their interiors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E1778413-434F-6B3E-C94B-57F10CE0A709}"/>
              </a:ext>
            </a:extLst>
          </p:cNvPr>
          <p:cNvSpPr/>
          <p:nvPr/>
        </p:nvSpPr>
        <p:spPr bwMode="auto">
          <a:xfrm flipH="1">
            <a:off x="12513560" y="4953738"/>
            <a:ext cx="1461789" cy="54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 dirty="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E9923307-B561-E540-1053-F1A7CF60EBAD}"/>
              </a:ext>
            </a:extLst>
          </p:cNvPr>
          <p:cNvSpPr txBox="1"/>
          <p:nvPr/>
        </p:nvSpPr>
        <p:spPr>
          <a:xfrm>
            <a:off x="10792893" y="4926562"/>
            <a:ext cx="253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kumimoji="1"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A811A01-82C1-7C79-5FDD-1666BD46A3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2072" y="4736709"/>
            <a:ext cx="916957" cy="91695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BD07D71-1391-0479-AE82-1518D33E7E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87788" y="3764801"/>
            <a:ext cx="1052872" cy="1026104"/>
          </a:xfrm>
          <a:prstGeom prst="rect">
            <a:avLst/>
          </a:prstGeom>
        </p:spPr>
      </p:pic>
      <p:sp>
        <p:nvSpPr>
          <p:cNvPr id="9" name="弧 8">
            <a:extLst>
              <a:ext uri="{FF2B5EF4-FFF2-40B4-BE49-F238E27FC236}">
                <a16:creationId xmlns:a16="http://schemas.microsoft.com/office/drawing/2014/main" id="{2F5AB8F3-3E13-8557-EDFE-CAD24BEA5DDC}"/>
              </a:ext>
            </a:extLst>
          </p:cNvPr>
          <p:cNvSpPr/>
          <p:nvPr/>
        </p:nvSpPr>
        <p:spPr bwMode="auto">
          <a:xfrm rot="6237310">
            <a:off x="10018682" y="4131656"/>
            <a:ext cx="1035123" cy="948763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 dirty="0">
              <a:latin typeface="Arial" pitchFamily="34" charset="0"/>
              <a:cs typeface="Times New Roman" pitchFamily="18" charset="0"/>
            </a:endParaRPr>
          </a:p>
        </p:txBody>
      </p:sp>
      <p:cxnSp>
        <p:nvCxnSpPr>
          <p:cNvPr id="8" name="Straight Connector 14">
            <a:extLst>
              <a:ext uri="{FF2B5EF4-FFF2-40B4-BE49-F238E27FC236}">
                <a16:creationId xmlns:a16="http://schemas.microsoft.com/office/drawing/2014/main" id="{543D8695-AD0E-4F11-5186-2511797F0D1A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9" name="Picture 28" descr="A diagram of the structure of the outer core&#10;&#10;Description automatically generated">
            <a:extLst>
              <a:ext uri="{FF2B5EF4-FFF2-40B4-BE49-F238E27FC236}">
                <a16:creationId xmlns:a16="http://schemas.microsoft.com/office/drawing/2014/main" id="{1838F2E8-EF0E-4524-095F-1C9BE37E9C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90657" y="396503"/>
            <a:ext cx="3564076" cy="2330002"/>
          </a:xfrm>
          <a:prstGeom prst="rect">
            <a:avLst/>
          </a:prstGeom>
        </p:spPr>
      </p:pic>
      <p:sp>
        <p:nvSpPr>
          <p:cNvPr id="44" name="文本框 43">
            <a:extLst>
              <a:ext uri="{FF2B5EF4-FFF2-40B4-BE49-F238E27FC236}">
                <a16:creationId xmlns:a16="http://schemas.microsoft.com/office/drawing/2014/main" id="{5CF54FA1-5E46-BF59-EDB7-4BDF3E4D10C8}"/>
              </a:ext>
            </a:extLst>
          </p:cNvPr>
          <p:cNvSpPr txBox="1"/>
          <p:nvPr/>
        </p:nvSpPr>
        <p:spPr>
          <a:xfrm>
            <a:off x="14637578" y="3323497"/>
            <a:ext cx="42353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EoS governs the structure of neutron stars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A2BC6C-B2BF-0F08-5497-5B2D59F8AF06}"/>
              </a:ext>
            </a:extLst>
          </p:cNvPr>
          <p:cNvSpPr txBox="1"/>
          <p:nvPr/>
        </p:nvSpPr>
        <p:spPr>
          <a:xfrm>
            <a:off x="6922052" y="6549114"/>
            <a:ext cx="65929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D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Lonardoni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 et al., Phys. Rev.</a:t>
            </a:r>
            <a:r>
              <a:rPr lang="zh-CN" alt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 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Lett. 114, 092301 (2015)</a:t>
            </a:r>
            <a:endParaRPr lang="zh-CN" altLang="en-US" sz="1200" i="1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  <a:cs typeface="Geeza Pro" panose="02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235A84-14F5-9AC3-0F10-B12431CDAA4E}"/>
                  </a:ext>
                </a:extLst>
              </p:cNvPr>
              <p:cNvSpPr txBox="1"/>
              <p:nvPr/>
            </p:nvSpPr>
            <p:spPr>
              <a:xfrm>
                <a:off x="8802001" y="1875365"/>
                <a:ext cx="1071769" cy="6671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235A84-14F5-9AC3-0F10-B12431CDAA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2001" y="1875365"/>
                <a:ext cx="1071769" cy="667106"/>
              </a:xfrm>
              <a:prstGeom prst="rect">
                <a:avLst/>
              </a:prstGeom>
              <a:blipFill>
                <a:blip r:embed="rId8"/>
                <a:stretch>
                  <a:fillRect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6">
                <a:extLst>
                  <a:ext uri="{FF2B5EF4-FFF2-40B4-BE49-F238E27FC236}">
                    <a16:creationId xmlns:a16="http://schemas.microsoft.com/office/drawing/2014/main" id="{CFE2345A-A5DD-04C7-0B8E-2EC051A80C65}"/>
                  </a:ext>
                </a:extLst>
              </p:cNvPr>
              <p:cNvSpPr txBox="1"/>
              <p:nvPr/>
            </p:nvSpPr>
            <p:spPr>
              <a:xfrm>
                <a:off x="9577533" y="1795651"/>
                <a:ext cx="1775022" cy="1112741"/>
              </a:xfrm>
              <a:prstGeom prst="rect">
                <a:avLst/>
              </a:prstGeom>
              <a:noFill/>
              <a:ln w="15875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Pre>
                            <m:sPrePr>
                              <m:ctrlPr>
                                <a:rPr kumimoji="1"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m:rPr>
                                  <m:sty m:val="p"/>
                                </m:rPr>
                                <a:rPr kumimoji="1" lang="el-GR" altLang="zh-C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sub>
                            <m:sup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en-US" altLang="zh-CN" sz="2400" i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sPre>
                        </m:num>
                        <m:den>
                          <m:sPre>
                            <m:sPrePr>
                              <m:ctrlPr>
                                <a:rPr kumimoji="1"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en-US" altLang="zh-CN" sz="2400" i="0">
                                  <a:latin typeface="Cambria Math" panose="02040503050406030204" pitchFamily="18" charset="0"/>
                                </a:rPr>
                                <m:t>He</m:t>
                              </m:r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f>
                                <m:fPr>
                                  <m:ctrlPr>
                                    <a:rPr lang="en-US" altLang="zh-CN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altLang="zh-CN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Λ</m:t>
                                  </m:r>
                                </m:num>
                                <m:den>
                                  <m:r>
                                    <a:rPr lang="en-US" altLang="zh-CN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e>
                          </m:sPre>
                        </m:den>
                      </m:f>
                    </m:oMath>
                  </m:oMathPara>
                </a14:m>
                <a:endParaRPr kumimoji="1" lang="zh-CN" altLang="en-US" sz="2400" dirty="0"/>
              </a:p>
            </p:txBody>
          </p:sp>
        </mc:Choice>
        <mc:Fallback xmlns="">
          <p:sp>
            <p:nvSpPr>
              <p:cNvPr id="12" name="文本框 6">
                <a:extLst>
                  <a:ext uri="{FF2B5EF4-FFF2-40B4-BE49-F238E27FC236}">
                    <a16:creationId xmlns:a16="http://schemas.microsoft.com/office/drawing/2014/main" id="{CFE2345A-A5DD-04C7-0B8E-2EC051A80C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7533" y="1795651"/>
                <a:ext cx="1775022" cy="1112741"/>
              </a:xfrm>
              <a:prstGeom prst="rect">
                <a:avLst/>
              </a:prstGeom>
              <a:blipFill>
                <a:blip r:embed="rId9"/>
                <a:stretch>
                  <a:fillRect b="-9091"/>
                </a:stretch>
              </a:blipFill>
              <a:ln w="158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日期占位符 3">
            <a:extLst>
              <a:ext uri="{FF2B5EF4-FFF2-40B4-BE49-F238E27FC236}">
                <a16:creationId xmlns:a16="http://schemas.microsoft.com/office/drawing/2014/main" id="{EAA88698-1E98-E84C-EF79-990E62504A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048244"/>
      </p:ext>
    </p:extLst>
  </p:cSld>
  <p:clrMapOvr>
    <a:masterClrMapping/>
  </p:clrMapOvr>
  <p:transition advTm="14810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90C57-290C-AFDA-BDF7-DEDC476E3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F55357-F15A-A28C-40F0-B39ACB8BC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447" y="76200"/>
            <a:ext cx="7772400" cy="762000"/>
          </a:xfrm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  <a:cs typeface="Times New Roman"/>
              </a:rPr>
              <a:t>Light</a:t>
            </a:r>
            <a:r>
              <a:rPr lang="zh-CN" altLang="en-US" dirty="0">
                <a:solidFill>
                  <a:schemeClr val="tx1"/>
                </a:solidFill>
                <a:cs typeface="Times New Roman"/>
              </a:rPr>
              <a:t> </a:t>
            </a:r>
            <a:r>
              <a:rPr lang="en-US" altLang="zh-CN" dirty="0">
                <a:solidFill>
                  <a:schemeClr val="tx1"/>
                </a:solidFill>
                <a:cs typeface="Times New Roman"/>
              </a:rPr>
              <a:t>Nuclei &amp;</a:t>
            </a:r>
            <a:r>
              <a:rPr lang="zh-CN" altLang="en-US" dirty="0">
                <a:solidFill>
                  <a:schemeClr val="tx1"/>
                </a:solidFill>
                <a:cs typeface="Times New Roman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cs typeface="Times New Roman"/>
              </a:rPr>
              <a:t>Hypernuclei</a:t>
            </a:r>
            <a:r>
              <a:rPr lang="en-US" altLang="zh-CN" dirty="0">
                <a:cs typeface="Times New Roman"/>
              </a:rPr>
              <a:t> (How)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AF2C16D8-3BAA-EC52-4067-42CDDF0CB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0799265A-6C62-6449-D221-1D82B41AA56F}"/>
              </a:ext>
            </a:extLst>
          </p:cNvPr>
          <p:cNvSpPr/>
          <p:nvPr/>
        </p:nvSpPr>
        <p:spPr bwMode="auto">
          <a:xfrm>
            <a:off x="5755955" y="4043500"/>
            <a:ext cx="247247" cy="54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 dirty="0">
              <a:latin typeface="Arial" pitchFamily="34" charset="0"/>
              <a:cs typeface="Times New Roman" pitchFamily="18" charset="0"/>
            </a:endParaRPr>
          </a:p>
        </p:txBody>
      </p:sp>
      <p:cxnSp>
        <p:nvCxnSpPr>
          <p:cNvPr id="8" name="Straight Connector 14">
            <a:extLst>
              <a:ext uri="{FF2B5EF4-FFF2-40B4-BE49-F238E27FC236}">
                <a16:creationId xmlns:a16="http://schemas.microsoft.com/office/drawing/2014/main" id="{8D0D5296-6980-66B1-D57F-4603DC298742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4">
            <a:extLst>
              <a:ext uri="{FF2B5EF4-FFF2-40B4-BE49-F238E27FC236}">
                <a16:creationId xmlns:a16="http://schemas.microsoft.com/office/drawing/2014/main" id="{1B742424-ADF1-F351-B165-2AD46B940581}"/>
              </a:ext>
            </a:extLst>
          </p:cNvPr>
          <p:cNvSpPr txBox="1"/>
          <p:nvPr/>
        </p:nvSpPr>
        <p:spPr>
          <a:xfrm>
            <a:off x="4920038" y="2656371"/>
            <a:ext cx="60788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3">
              <a:spcBef>
                <a:spcPts val="600"/>
              </a:spcBef>
              <a:spcAft>
                <a:spcPts val="600"/>
              </a:spcAft>
            </a:pPr>
            <a:r>
              <a:rPr lang="zh-CN" altLang="en-US" sz="22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20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3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3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3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Observables related to nuclei production:          </a:t>
            </a:r>
            <a:r>
              <a:rPr lang="en-US" sz="22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200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spectra, yields, flow, </a:t>
            </a:r>
            <a:r>
              <a:rPr lang="en-US" sz="2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correlation functions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2A83FE78-B539-5DA9-529C-2E83DCFEDDFE}"/>
              </a:ext>
            </a:extLst>
          </p:cNvPr>
          <p:cNvSpPr txBox="1"/>
          <p:nvPr/>
        </p:nvSpPr>
        <p:spPr>
          <a:xfrm>
            <a:off x="4492599" y="7586894"/>
            <a:ext cx="7337989" cy="769441"/>
          </a:xfrm>
          <a:prstGeom prst="rect">
            <a:avLst/>
          </a:prstGeom>
          <a:noFill/>
          <a:ln w="222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process of light nuclei &amp; </a:t>
            </a:r>
            <a:r>
              <a:rPr lang="en-US" altLang="zh-CN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hypernuclei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formation in violent heavy-ion collisions is not well understood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39B940C-9B91-78DF-3966-20A5B4A5D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199" y="2200062"/>
            <a:ext cx="6386503" cy="247199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7761A82-EBDA-DEA4-B6B8-413E995C6DCD}"/>
              </a:ext>
            </a:extLst>
          </p:cNvPr>
          <p:cNvSpPr txBox="1"/>
          <p:nvPr/>
        </p:nvSpPr>
        <p:spPr>
          <a:xfrm>
            <a:off x="10505897" y="2238805"/>
            <a:ext cx="1662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Fig.</a:t>
            </a:r>
            <a:r>
              <a:rPr kumimoji="1" lang="zh-CN" alt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from</a:t>
            </a:r>
            <a:r>
              <a:rPr kumimoji="1" lang="zh-CN" alt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Yifei</a:t>
            </a:r>
            <a:r>
              <a:rPr kumimoji="1" lang="zh-CN" alt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Zhang</a:t>
            </a:r>
            <a:endParaRPr kumimoji="1" lang="zh-CN" altLang="en-US" sz="1200" i="1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51F5340-C8F1-7C46-3A2F-E1938873F584}"/>
              </a:ext>
            </a:extLst>
          </p:cNvPr>
          <p:cNvSpPr txBox="1"/>
          <p:nvPr/>
        </p:nvSpPr>
        <p:spPr>
          <a:xfrm>
            <a:off x="4472667" y="7313875"/>
            <a:ext cx="70903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a solid understanding of the</a:t>
            </a:r>
            <a:r>
              <a:rPr lang="zh-CN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mechanisms before we can</a:t>
            </a:r>
            <a:r>
              <a:rPr lang="zh-CN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them to probe the Y-N</a:t>
            </a:r>
            <a:r>
              <a:rPr lang="zh-CN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</a:t>
            </a:r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159575FC-D49E-E742-AC3C-95B5FB5B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图片 8">
            <a:extLst>
              <a:ext uri="{FF2B5EF4-FFF2-40B4-BE49-F238E27FC236}">
                <a16:creationId xmlns:a16="http://schemas.microsoft.com/office/drawing/2014/main" id="{875A4CD2-9F75-3523-075E-FA3EE11C20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356" y="2584384"/>
            <a:ext cx="3675593" cy="3172231"/>
          </a:xfrm>
          <a:prstGeom prst="rect">
            <a:avLst/>
          </a:prstGeom>
        </p:spPr>
      </p:pic>
      <p:pic>
        <p:nvPicPr>
          <p:cNvPr id="30" name="图片 16">
            <a:extLst>
              <a:ext uri="{FF2B5EF4-FFF2-40B4-BE49-F238E27FC236}">
                <a16:creationId xmlns:a16="http://schemas.microsoft.com/office/drawing/2014/main" id="{CF5BE627-8204-7959-1DB1-3EB91C994B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8262" y="3057235"/>
            <a:ext cx="540000" cy="536625"/>
          </a:xfrm>
          <a:prstGeom prst="rect">
            <a:avLst/>
          </a:prstGeom>
        </p:spPr>
      </p:pic>
      <p:pic>
        <p:nvPicPr>
          <p:cNvPr id="32" name="图片 17">
            <a:extLst>
              <a:ext uri="{FF2B5EF4-FFF2-40B4-BE49-F238E27FC236}">
                <a16:creationId xmlns:a16="http://schemas.microsoft.com/office/drawing/2014/main" id="{B61FEAA7-DF57-092A-121E-582DB13AE2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9960" y="3758395"/>
            <a:ext cx="503999" cy="500849"/>
          </a:xfrm>
          <a:prstGeom prst="rect">
            <a:avLst/>
          </a:prstGeom>
        </p:spPr>
      </p:pic>
      <p:cxnSp>
        <p:nvCxnSpPr>
          <p:cNvPr id="34" name="Straight Arrow Connector 14">
            <a:extLst>
              <a:ext uri="{FF2B5EF4-FFF2-40B4-BE49-F238E27FC236}">
                <a16:creationId xmlns:a16="http://schemas.microsoft.com/office/drawing/2014/main" id="{DA64BB13-D94F-1EE5-B1C7-737ED132BE77}"/>
              </a:ext>
            </a:extLst>
          </p:cNvPr>
          <p:cNvCxnSpPr>
            <a:cxnSpLocks/>
          </p:cNvCxnSpPr>
          <p:nvPr/>
        </p:nvCxnSpPr>
        <p:spPr>
          <a:xfrm flipV="1">
            <a:off x="1455296" y="2921360"/>
            <a:ext cx="0" cy="837035"/>
          </a:xfrm>
          <a:prstGeom prst="straightConnector1">
            <a:avLst/>
          </a:prstGeom>
          <a:ln w="38100">
            <a:solidFill>
              <a:srgbClr val="FF9F4B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15">
                <a:extLst>
                  <a:ext uri="{FF2B5EF4-FFF2-40B4-BE49-F238E27FC236}">
                    <a16:creationId xmlns:a16="http://schemas.microsoft.com/office/drawing/2014/main" id="{F5194FE5-F76A-6628-D3A2-3F2802495549}"/>
                  </a:ext>
                </a:extLst>
              </p:cNvPr>
              <p:cNvSpPr txBox="1"/>
              <p:nvPr/>
            </p:nvSpPr>
            <p:spPr>
              <a:xfrm>
                <a:off x="1103992" y="2313832"/>
                <a:ext cx="589878" cy="3259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2000" b="1" i="1" smtClean="0">
                              <a:solidFill>
                                <a:srgbClr val="FF9F4B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l-GR" sz="2000" b="1" i="0" smtClean="0">
                              <a:solidFill>
                                <a:srgbClr val="FF9F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𝚲</m:t>
                          </m:r>
                        </m:sub>
                        <m:sup>
                          <m:r>
                            <a:rPr lang="en-US" sz="2000" b="1" i="0" smtClean="0">
                              <a:solidFill>
                                <a:srgbClr val="FF9F4B"/>
                              </a:solidFill>
                              <a:latin typeface="Cambria Math" panose="02040503050406030204" pitchFamily="18" charset="0"/>
                            </a:rPr>
                            <m:t>𝐀</m:t>
                          </m:r>
                        </m:sup>
                        <m:e>
                          <m:r>
                            <a:rPr lang="en-US" sz="2000" b="1" i="0" smtClean="0">
                              <a:solidFill>
                                <a:srgbClr val="FF9F4B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e>
                      </m:sPre>
                    </m:oMath>
                  </m:oMathPara>
                </a14:m>
                <a:endParaRPr lang="en-US" b="1" dirty="0">
                  <a:solidFill>
                    <a:srgbClr val="FF9F4B"/>
                  </a:solidFill>
                </a:endParaRPr>
              </a:p>
            </p:txBody>
          </p:sp>
        </mc:Choice>
        <mc:Fallback xmlns="">
          <p:sp>
            <p:nvSpPr>
              <p:cNvPr id="36" name="TextBox 15">
                <a:extLst>
                  <a:ext uri="{FF2B5EF4-FFF2-40B4-BE49-F238E27FC236}">
                    <a16:creationId xmlns:a16="http://schemas.microsoft.com/office/drawing/2014/main" id="{F5194FE5-F76A-6628-D3A2-3F28024955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992" y="2313832"/>
                <a:ext cx="589878" cy="325987"/>
              </a:xfrm>
              <a:prstGeom prst="rect">
                <a:avLst/>
              </a:prstGeom>
              <a:blipFill>
                <a:blip r:embed="rId6"/>
                <a:stretch>
                  <a:fillRect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22">
            <a:extLst>
              <a:ext uri="{FF2B5EF4-FFF2-40B4-BE49-F238E27FC236}">
                <a16:creationId xmlns:a16="http://schemas.microsoft.com/office/drawing/2014/main" id="{4482E7CD-182A-EE49-22C7-316C1C5B4C15}"/>
              </a:ext>
            </a:extLst>
          </p:cNvPr>
          <p:cNvCxnSpPr>
            <a:cxnSpLocks/>
          </p:cNvCxnSpPr>
          <p:nvPr/>
        </p:nvCxnSpPr>
        <p:spPr>
          <a:xfrm flipV="1">
            <a:off x="2529386" y="2820030"/>
            <a:ext cx="92989" cy="1223470"/>
          </a:xfrm>
          <a:prstGeom prst="straightConnector1">
            <a:avLst/>
          </a:prstGeom>
          <a:ln w="38100">
            <a:solidFill>
              <a:srgbClr val="FF9F4B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23">
                <a:extLst>
                  <a:ext uri="{FF2B5EF4-FFF2-40B4-BE49-F238E27FC236}">
                    <a16:creationId xmlns:a16="http://schemas.microsoft.com/office/drawing/2014/main" id="{51576D72-8CE5-3EEF-912E-D0E19F7E95D3}"/>
                  </a:ext>
                </a:extLst>
              </p:cNvPr>
              <p:cNvSpPr txBox="1"/>
              <p:nvPr/>
            </p:nvSpPr>
            <p:spPr>
              <a:xfrm>
                <a:off x="2432263" y="2330384"/>
                <a:ext cx="589878" cy="3259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2000" b="1" i="1" smtClean="0">
                              <a:solidFill>
                                <a:srgbClr val="FF9F4B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l-GR" sz="2000" b="1" i="0" smtClean="0">
                              <a:solidFill>
                                <a:srgbClr val="FF9F4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𝚲</m:t>
                          </m:r>
                        </m:sub>
                        <m:sup>
                          <m:r>
                            <a:rPr lang="en-US" sz="2000" b="1" i="0" smtClean="0">
                              <a:solidFill>
                                <a:srgbClr val="FF9F4B"/>
                              </a:solidFill>
                              <a:latin typeface="Cambria Math" panose="02040503050406030204" pitchFamily="18" charset="0"/>
                            </a:rPr>
                            <m:t>𝐀</m:t>
                          </m:r>
                        </m:sup>
                        <m:e>
                          <m:r>
                            <a:rPr lang="en-US" sz="2000" b="1" i="0" smtClean="0">
                              <a:solidFill>
                                <a:srgbClr val="FF9F4B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e>
                      </m:sPre>
                    </m:oMath>
                  </m:oMathPara>
                </a14:m>
                <a:endParaRPr lang="en-US" b="1" dirty="0">
                  <a:solidFill>
                    <a:srgbClr val="FF9F4B"/>
                  </a:solidFill>
                </a:endParaRPr>
              </a:p>
            </p:txBody>
          </p:sp>
        </mc:Choice>
        <mc:Fallback xmlns="">
          <p:sp>
            <p:nvSpPr>
              <p:cNvPr id="39" name="TextBox 23">
                <a:extLst>
                  <a:ext uri="{FF2B5EF4-FFF2-40B4-BE49-F238E27FC236}">
                    <a16:creationId xmlns:a16="http://schemas.microsoft.com/office/drawing/2014/main" id="{51576D72-8CE5-3EEF-912E-D0E19F7E9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2263" y="2330384"/>
                <a:ext cx="589878" cy="325987"/>
              </a:xfrm>
              <a:prstGeom prst="rect">
                <a:avLst/>
              </a:prstGeom>
              <a:blipFill>
                <a:blip r:embed="rId7"/>
                <a:stretch>
                  <a:fillRect b="-18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13">
            <a:extLst>
              <a:ext uri="{FF2B5EF4-FFF2-40B4-BE49-F238E27FC236}">
                <a16:creationId xmlns:a16="http://schemas.microsoft.com/office/drawing/2014/main" id="{AAF958A3-F1B1-E63E-5CBA-457719C2B22B}"/>
              </a:ext>
            </a:extLst>
          </p:cNvPr>
          <p:cNvSpPr txBox="1"/>
          <p:nvPr/>
        </p:nvSpPr>
        <p:spPr>
          <a:xfrm>
            <a:off x="1329960" y="973027"/>
            <a:ext cx="113847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CN" altLang="en-US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altLang="zh-CN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zh-CN" altLang="en-US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en-US" altLang="zh-CN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</a:t>
            </a:r>
            <a:r>
              <a:rPr lang="en-US" altLang="zh-CN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nuclei formed? </a:t>
            </a:r>
            <a:endParaRPr lang="en-US" altLang="zh-CN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8802F498-5AAE-2C9A-42CE-DB7A119517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78131"/>
      </p:ext>
    </p:extLst>
  </p:cSld>
  <p:clrMapOvr>
    <a:masterClrMapping/>
  </p:clrMapOvr>
  <p:transition advTm="8508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84447" y="76200"/>
            <a:ext cx="7772400" cy="762000"/>
          </a:xfrm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  <a:cs typeface="Times New Roman"/>
              </a:rPr>
              <a:t>Light</a:t>
            </a:r>
            <a:r>
              <a:rPr lang="zh-CN" altLang="en-US" dirty="0">
                <a:solidFill>
                  <a:schemeClr val="tx1"/>
                </a:solidFill>
                <a:cs typeface="Times New Roman"/>
              </a:rPr>
              <a:t> </a:t>
            </a:r>
            <a:r>
              <a:rPr lang="en-US" altLang="zh-CN" dirty="0">
                <a:solidFill>
                  <a:schemeClr val="tx1"/>
                </a:solidFill>
                <a:cs typeface="Times New Roman"/>
              </a:rPr>
              <a:t>Nuclei &amp;</a:t>
            </a:r>
            <a:r>
              <a:rPr lang="zh-CN" altLang="en-US" dirty="0">
                <a:solidFill>
                  <a:schemeClr val="tx1"/>
                </a:solidFill>
                <a:cs typeface="Times New Roman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cs typeface="Times New Roman"/>
              </a:rPr>
              <a:t>Hypernuclei</a:t>
            </a:r>
            <a:r>
              <a:rPr lang="en-US" altLang="zh-CN" dirty="0">
                <a:cs typeface="Times New Roman"/>
              </a:rPr>
              <a:t> (How)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E1778413-434F-6B3E-C94B-57F10CE0A709}"/>
              </a:ext>
            </a:extLst>
          </p:cNvPr>
          <p:cNvSpPr/>
          <p:nvPr/>
        </p:nvSpPr>
        <p:spPr bwMode="auto">
          <a:xfrm>
            <a:off x="5755955" y="4043500"/>
            <a:ext cx="247247" cy="54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 dirty="0">
              <a:latin typeface="Arial" pitchFamily="34" charset="0"/>
              <a:cs typeface="Times New Roman" pitchFamily="18" charset="0"/>
            </a:endParaRPr>
          </a:p>
        </p:txBody>
      </p:sp>
      <p:cxnSp>
        <p:nvCxnSpPr>
          <p:cNvPr id="8" name="Straight Connector 14">
            <a:extLst>
              <a:ext uri="{FF2B5EF4-FFF2-40B4-BE49-F238E27FC236}">
                <a16:creationId xmlns:a16="http://schemas.microsoft.com/office/drawing/2014/main" id="{543D8695-AD0E-4F11-5186-2511797F0D1A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图片 13">
            <a:extLst>
              <a:ext uri="{FF2B5EF4-FFF2-40B4-BE49-F238E27FC236}">
                <a16:creationId xmlns:a16="http://schemas.microsoft.com/office/drawing/2014/main" id="{AED7E347-BCB7-509F-2D73-51B805DFE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463" y="-1456490"/>
            <a:ext cx="3615730" cy="1047489"/>
          </a:xfrm>
          <a:prstGeom prst="rect">
            <a:avLst/>
          </a:prstGeom>
        </p:spPr>
      </p:pic>
      <p:sp>
        <p:nvSpPr>
          <p:cNvPr id="3" name="页脚占位符 4">
            <a:extLst>
              <a:ext uri="{FF2B5EF4-FFF2-40B4-BE49-F238E27FC236}">
                <a16:creationId xmlns:a16="http://schemas.microsoft.com/office/drawing/2014/main" id="{466B8AE8-0803-34EB-33FF-56F708CA4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13">
            <a:extLst>
              <a:ext uri="{FF2B5EF4-FFF2-40B4-BE49-F238E27FC236}">
                <a16:creationId xmlns:a16="http://schemas.microsoft.com/office/drawing/2014/main" id="{4B0B68E6-433D-26B1-528F-8D0F345CA98A}"/>
              </a:ext>
            </a:extLst>
          </p:cNvPr>
          <p:cNvSpPr txBox="1"/>
          <p:nvPr/>
        </p:nvSpPr>
        <p:spPr>
          <a:xfrm>
            <a:off x="1455600" y="937820"/>
            <a:ext cx="1109310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Is the production yield of (hyper)nuclei sensitive to their internal structure?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54CF9842-10DC-EE11-EBB3-B77E0841C41E}"/>
              </a:ext>
            </a:extLst>
          </p:cNvPr>
          <p:cNvSpPr txBox="1"/>
          <p:nvPr/>
        </p:nvSpPr>
        <p:spPr>
          <a:xfrm>
            <a:off x="212205" y="2581599"/>
            <a:ext cx="1173254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Observables related to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hypernuclear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structure: </a:t>
            </a:r>
            <a:r>
              <a:rPr lang="en-US" altLang="zh-CN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Binding energy, </a:t>
            </a:r>
            <a:r>
              <a:rPr lang="en-U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lifetime, … </a:t>
            </a:r>
            <a:r>
              <a:rPr lang="en-US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yield?</a:t>
            </a:r>
            <a:r>
              <a:rPr lang="en-US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3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320AA0-036C-C1B7-548D-8429F8908CE4}"/>
              </a:ext>
            </a:extLst>
          </p:cNvPr>
          <p:cNvSpPr txBox="1"/>
          <p:nvPr/>
        </p:nvSpPr>
        <p:spPr>
          <a:xfrm>
            <a:off x="8373686" y="7462634"/>
            <a:ext cx="2612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Compare H3L and He3!</a:t>
            </a:r>
          </a:p>
          <a:p>
            <a:r>
              <a:rPr lang="en-US" dirty="0"/>
              <a:t>Compare He4 and Li4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642706-8727-10C0-4BA6-22BC150DB7A0}"/>
                  </a:ext>
                </a:extLst>
              </p:cNvPr>
              <p:cNvSpPr txBox="1"/>
              <p:nvPr/>
            </p:nvSpPr>
            <p:spPr>
              <a:xfrm>
                <a:off x="670503" y="3576321"/>
                <a:ext cx="1777987" cy="467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200" b="0" i="1" smtClean="0">
                        <a:latin typeface="Cambria Math" panose="02040503050406030204" pitchFamily="18" charset="0"/>
                      </a:rPr>
                      <m:t>1.  </m:t>
                    </m:r>
                    <m:sPre>
                      <m:sPrePr>
                        <m:ctrlPr>
                          <a:rPr lang="en-US" altLang="zh-CN" sz="22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en-US" altLang="zh-CN" sz="2200">
                            <a:latin typeface="Cambria Math"/>
                          </a:rPr>
                          <m:t>Λ</m:t>
                        </m:r>
                      </m:sub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200">
                            <a:latin typeface="Cambria Math"/>
                          </a:rPr>
                          <m:t>H</m:t>
                        </m:r>
                      </m:e>
                    </m:sPre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vs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200">
                            <a:latin typeface="Cambria Math"/>
                          </a:rPr>
                          <m:t>H</m:t>
                        </m:r>
                        <m:r>
                          <m:rPr>
                            <m:sty m:val="p"/>
                          </m:rPr>
                          <a:rPr lang="en-US" altLang="zh-CN" sz="22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sPre>
                  </m:oMath>
                </a14:m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642706-8727-10C0-4BA6-22BC150DB7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03" y="3576321"/>
                <a:ext cx="1777987" cy="467179"/>
              </a:xfrm>
              <a:prstGeom prst="rect">
                <a:avLst/>
              </a:prstGeom>
              <a:blipFill>
                <a:blip r:embed="rId4"/>
                <a:stretch>
                  <a:fillRect t="-2632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FC6A580-04C3-1FC1-561E-E9C7B822E60B}"/>
                  </a:ext>
                </a:extLst>
              </p:cNvPr>
              <p:cNvSpPr txBox="1"/>
              <p:nvPr/>
            </p:nvSpPr>
            <p:spPr>
              <a:xfrm>
                <a:off x="670503" y="4052422"/>
                <a:ext cx="1861343" cy="4640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2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zh-CN" sz="2200" b="0" i="1" smtClean="0">
                        <a:latin typeface="Cambria Math" panose="02040503050406030204" pitchFamily="18" charset="0"/>
                      </a:rPr>
                      <m:t>. </m:t>
                    </m:r>
                    <m:sPre>
                      <m:sPrePr>
                        <m:ctrlPr>
                          <a:rPr lang="en-US" altLang="zh-CN" sz="22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200" b="0" i="0" smtClean="0">
                            <a:latin typeface="Cambria Math" panose="02040503050406030204" pitchFamily="18" charset="0"/>
                          </a:rPr>
                          <m:t>Li</m:t>
                        </m:r>
                      </m:e>
                    </m:sPre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vs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200">
                            <a:latin typeface="Cambria Math"/>
                          </a:rPr>
                          <m:t>H</m:t>
                        </m:r>
                        <m:r>
                          <m:rPr>
                            <m:sty m:val="p"/>
                          </m:rPr>
                          <a:rPr lang="en-US" altLang="zh-CN" sz="22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sPre>
                  </m:oMath>
                </a14:m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FC6A580-04C3-1FC1-561E-E9C7B822E6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03" y="4052422"/>
                <a:ext cx="1861343" cy="464038"/>
              </a:xfrm>
              <a:prstGeom prst="rect">
                <a:avLst/>
              </a:prstGeom>
              <a:blipFill>
                <a:blip r:embed="rId5"/>
                <a:stretch>
                  <a:fillRect t="-5405" b="-2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FA082173-D2A7-40F6-3313-D8EEA0536B82}"/>
              </a:ext>
            </a:extLst>
          </p:cNvPr>
          <p:cNvSpPr txBox="1"/>
          <p:nvPr/>
        </p:nvSpPr>
        <p:spPr>
          <a:xfrm>
            <a:off x="212205" y="3020510"/>
            <a:ext cx="10402786" cy="4458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 production yields of (hyper)nuclei with large and small radii, e.g.: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52F8562-A914-9199-33DE-687BDE5D31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069" y="4071036"/>
            <a:ext cx="7819876" cy="230721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C42F3D3-A41D-B898-5D30-9FE217555F34}"/>
              </a:ext>
            </a:extLst>
          </p:cNvPr>
          <p:cNvSpPr txBox="1"/>
          <p:nvPr/>
        </p:nvSpPr>
        <p:spPr>
          <a:xfrm>
            <a:off x="8331200" y="632722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Jiaxing Zhao et al.,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Phys.Rev.C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 112 (2025) 6, 064902</a:t>
            </a:r>
          </a:p>
        </p:txBody>
      </p:sp>
      <p:sp>
        <p:nvSpPr>
          <p:cNvPr id="31" name="文本框 26">
            <a:extLst>
              <a:ext uri="{FF2B5EF4-FFF2-40B4-BE49-F238E27FC236}">
                <a16:creationId xmlns:a16="http://schemas.microsoft.com/office/drawing/2014/main" id="{37EE4843-8576-9D9E-2991-D66DBC438D11}"/>
              </a:ext>
            </a:extLst>
          </p:cNvPr>
          <p:cNvSpPr txBox="1"/>
          <p:nvPr/>
        </p:nvSpPr>
        <p:spPr>
          <a:xfrm>
            <a:off x="8898316" y="3653594"/>
            <a:ext cx="3086195" cy="369332"/>
          </a:xfrm>
          <a:prstGeom prst="rect">
            <a:avLst/>
          </a:prstGeom>
          <a:solidFill>
            <a:srgbClr val="F0BBE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Jiaxing Zhao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24/03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afternoon</a:t>
            </a:r>
            <a:endParaRPr kumimoji="1"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CA454D-8B28-580C-810F-6829177311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8B42CA-AA34-5478-F602-41EB58BF3E9D}"/>
              </a:ext>
            </a:extLst>
          </p:cNvPr>
          <p:cNvSpPr/>
          <p:nvPr/>
        </p:nvSpPr>
        <p:spPr bwMode="auto">
          <a:xfrm>
            <a:off x="6827520" y="5974080"/>
            <a:ext cx="1207295" cy="23164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solidFill>
                  <a:srgbClr val="FF0000"/>
                </a:solidFill>
              </a:ln>
              <a:noFill/>
              <a:effectLst/>
              <a:latin typeface="Arial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41164"/>
      </p:ext>
    </p:extLst>
  </p:cSld>
  <p:clrMapOvr>
    <a:masterClrMapping/>
  </p:clrMapOvr>
  <p:transition advTm="8508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937D0-A515-DD84-2399-57B209455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823258-B547-1CE6-551E-8ED60DACE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7339" y="76200"/>
            <a:ext cx="8526590" cy="762000"/>
          </a:xfrm>
        </p:spPr>
        <p:txBody>
          <a:bodyPr/>
          <a:lstStyle/>
          <a:p>
            <a:r>
              <a:rPr lang="en-US" dirty="0" err="1"/>
              <a:t>Clusterization</a:t>
            </a:r>
            <a:r>
              <a:rPr lang="en-US" dirty="0"/>
              <a:t> mechanism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025ECDE6-FA75-5067-CFB2-ED0E267A3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7</a:t>
            </a:fld>
            <a:endParaRPr lang="zh-CN" altLang="en-US" dirty="0"/>
          </a:p>
        </p:txBody>
      </p:sp>
      <p:cxnSp>
        <p:nvCxnSpPr>
          <p:cNvPr id="5" name="Straight Connector 14">
            <a:extLst>
              <a:ext uri="{FF2B5EF4-FFF2-40B4-BE49-F238E27FC236}">
                <a16:creationId xmlns:a16="http://schemas.microsoft.com/office/drawing/2014/main" id="{DEC3B01D-03AA-8997-8223-E64C32D2BE5E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6">
                <a:extLst>
                  <a:ext uri="{FF2B5EF4-FFF2-40B4-BE49-F238E27FC236}">
                    <a16:creationId xmlns:a16="http://schemas.microsoft.com/office/drawing/2014/main" id="{33529D7B-F13B-B54F-47ED-A1442A3B065D}"/>
                  </a:ext>
                </a:extLst>
              </p:cNvPr>
              <p:cNvSpPr txBox="1"/>
              <p:nvPr/>
            </p:nvSpPr>
            <p:spPr>
              <a:xfrm>
                <a:off x="212205" y="780468"/>
                <a:ext cx="11754327" cy="5509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Statistical hadronization model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Nuclei are in thermal equilibrium on the chemical freeze-out surface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Yields not related to nuclear structure</a:t>
                </a:r>
              </a:p>
              <a:p>
                <a:pPr lvl="1"/>
                <a:endParaRPr lang="en-US" altLang="zh-CN" sz="22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Coalescence model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Nuclei are formed from nucleons (hyperons) that are close together in phase space.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Wigner Function formalism, f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ormation probability given by overlap b/w: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Nucleon distributions at freeze-out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Nuclear wave function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endParaRPr lang="en-US" sz="22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“Potential” model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Nuclei are identified during the dynamical evolution of the system by the Minimum Spanning Tree (MST and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aMST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Kinetic model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Nuclei are formed dynamically via reactions e.g.: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𝑁𝑁𝑁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𝑑𝑁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𝑁𝑁</m:t>
                    </m:r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</m:oMath>
                </a14:m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文本框 6">
                <a:extLst>
                  <a:ext uri="{FF2B5EF4-FFF2-40B4-BE49-F238E27FC236}">
                    <a16:creationId xmlns:a16="http://schemas.microsoft.com/office/drawing/2014/main" id="{33529D7B-F13B-B54F-47ED-A1442A3B0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05" y="780468"/>
                <a:ext cx="11754327" cy="5509200"/>
              </a:xfrm>
              <a:prstGeom prst="rect">
                <a:avLst/>
              </a:prstGeom>
              <a:blipFill>
                <a:blip r:embed="rId3"/>
                <a:stretch>
                  <a:fillRect l="-539" t="-690" b="-11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页脚占位符 4">
            <a:extLst>
              <a:ext uri="{FF2B5EF4-FFF2-40B4-BE49-F238E27FC236}">
                <a16:creationId xmlns:a16="http://schemas.microsoft.com/office/drawing/2014/main" id="{106D4600-D832-E09B-7A59-8DBA0058E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26">
            <a:extLst>
              <a:ext uri="{FF2B5EF4-FFF2-40B4-BE49-F238E27FC236}">
                <a16:creationId xmlns:a16="http://schemas.microsoft.com/office/drawing/2014/main" id="{2AB1AE56-B5E5-7CBA-B7DF-0C9DC7F7C3A8}"/>
              </a:ext>
            </a:extLst>
          </p:cNvPr>
          <p:cNvSpPr txBox="1"/>
          <p:nvPr/>
        </p:nvSpPr>
        <p:spPr>
          <a:xfrm>
            <a:off x="8806406" y="274393"/>
            <a:ext cx="3086195" cy="369332"/>
          </a:xfrm>
          <a:prstGeom prst="rect">
            <a:avLst/>
          </a:prstGeom>
          <a:solidFill>
            <a:srgbClr val="F0BBEA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Jiaxing Zhao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24/03</a:t>
            </a:r>
            <a:r>
              <a:rPr kumimoji="1"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afternoon</a:t>
            </a:r>
            <a:endParaRPr kumimoji="1"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780ED1-4A0B-C764-2598-1E188CD6D96C}"/>
              </a:ext>
            </a:extLst>
          </p:cNvPr>
          <p:cNvSpPr txBox="1"/>
          <p:nvPr/>
        </p:nvSpPr>
        <p:spPr>
          <a:xfrm>
            <a:off x="6631877" y="1628233"/>
            <a:ext cx="60983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A. Andronic, et al.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Phys.Lett.B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 697 (2011) 203-207</a:t>
            </a:r>
          </a:p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J. Steinheimer, et al.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Phys.Lett.B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 714 (2012) 85-91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FF9BB5-7FE7-4F04-3AD3-49A38B820865}"/>
              </a:ext>
            </a:extLst>
          </p:cNvPr>
          <p:cNvSpPr txBox="1"/>
          <p:nvPr/>
        </p:nvSpPr>
        <p:spPr>
          <a:xfrm>
            <a:off x="6684885" y="4855136"/>
            <a:ext cx="60983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J.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Aichelin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, Phys. Rept. 202, 233 (1991)</a:t>
            </a:r>
          </a:p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J.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Aichelin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, et al, Phys. Rev. C 101, 044905 (2020) (PHQMD)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21D5E9-710C-A70F-7859-70CC937A8B5E}"/>
              </a:ext>
            </a:extLst>
          </p:cNvPr>
          <p:cNvSpPr txBox="1"/>
          <p:nvPr/>
        </p:nvSpPr>
        <p:spPr>
          <a:xfrm>
            <a:off x="6684885" y="6158832"/>
            <a:ext cx="60983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D.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Oliinychenko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, et al.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Phys.Lett.B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 714 (2012) 85-91 (SMASH)</a:t>
            </a:r>
          </a:p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G.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Coci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 et al. Phys. Rev. C 108, 014902 (2023) (PHQMD)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1A22EB-056B-6986-83A7-92EB2DB0B7BE}"/>
              </a:ext>
            </a:extLst>
          </p:cNvPr>
          <p:cNvSpPr txBox="1"/>
          <p:nvPr/>
        </p:nvSpPr>
        <p:spPr>
          <a:xfrm>
            <a:off x="6684885" y="3244316"/>
            <a:ext cx="60983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J. I. Kapusta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Phys.Rev.C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 21 (1980) 1301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B006CD18-6527-6D66-99A1-7BACDA2711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E692E0-8852-8B96-8FDC-E9A0E9FFC4E1}"/>
              </a:ext>
            </a:extLst>
          </p:cNvPr>
          <p:cNvSpPr txBox="1"/>
          <p:nvPr/>
        </p:nvSpPr>
        <p:spPr>
          <a:xfrm>
            <a:off x="6669977" y="3438892"/>
            <a:ext cx="63934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R. </a:t>
            </a:r>
            <a:r>
              <a:rPr lang="en-US" sz="1200" i="1" dirty="0" err="1">
                <a:solidFill>
                  <a:schemeClr val="bg2"/>
                </a:solidFill>
                <a:latin typeface="Georgia" panose="02040502050405020303" pitchFamily="18" charset="0"/>
              </a:rPr>
              <a:t>Scheibl</a:t>
            </a:r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 and U. Heinz, Phys. Rev. C 59, 1585 (1999)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29B5BB-488B-7800-E4C1-9C2540948FB5}"/>
              </a:ext>
            </a:extLst>
          </p:cNvPr>
          <p:cNvSpPr txBox="1"/>
          <p:nvPr/>
        </p:nvSpPr>
        <p:spPr>
          <a:xfrm>
            <a:off x="6669977" y="3646798"/>
            <a:ext cx="63934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K. Sun and C. Ko, Phys. Rev. C 103, 064909 (2021)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29AAD7-F527-5336-1E3D-49B84D1A703B}"/>
              </a:ext>
            </a:extLst>
          </p:cNvPr>
          <p:cNvSpPr txBox="1"/>
          <p:nvPr/>
        </p:nvSpPr>
        <p:spPr>
          <a:xfrm>
            <a:off x="6669977" y="3874605"/>
            <a:ext cx="63934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  <a:latin typeface="Georgia" panose="02040502050405020303" pitchFamily="18" charset="0"/>
              </a:rPr>
              <a:t>F. Bellini, et al. Phys. Rev. C 103, 014907 (2021)</a:t>
            </a:r>
          </a:p>
        </p:txBody>
      </p:sp>
    </p:spTree>
    <p:extLst>
      <p:ext uri="{BB962C8B-B14F-4D97-AF65-F5344CB8AC3E}">
        <p14:creationId xmlns:p14="http://schemas.microsoft.com/office/powerpoint/2010/main" val="1438308897"/>
      </p:ext>
    </p:extLst>
  </p:cSld>
  <p:clrMapOvr>
    <a:masterClrMapping/>
  </p:clrMapOvr>
  <p:transition advTm="58962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768B71-F352-0CAC-BF0A-4E2D0EE36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3167" y="1084327"/>
            <a:ext cx="3904149" cy="175135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98003" y="62884"/>
            <a:ext cx="5089913" cy="762000"/>
          </a:xfrm>
        </p:spPr>
        <p:txBody>
          <a:bodyPr/>
          <a:lstStyle/>
          <a:p>
            <a:r>
              <a:rPr lang="en-US" altLang="zh-CN" dirty="0">
                <a:cs typeface="Times New Roman"/>
              </a:rPr>
              <a:t>Experimental Facilities</a:t>
            </a:r>
            <a:r>
              <a:rPr lang="zh-CN" altLang="en-US" dirty="0">
                <a:cs typeface="Times New Roman"/>
              </a:rPr>
              <a:t> </a:t>
            </a:r>
            <a:endParaRPr 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Connector 14">
            <a:extLst>
              <a:ext uri="{FF2B5EF4-FFF2-40B4-BE49-F238E27FC236}">
                <a16:creationId xmlns:a16="http://schemas.microsoft.com/office/drawing/2014/main" id="{66C86E7A-62BE-75EA-8802-377B6FF937A0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21DD4E7D-DCCA-1A0C-464E-0F7F13C04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6BB8DAE-7FA6-F1E5-A5AE-F29C21804D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>
            <a:off x="3544595" y="2766320"/>
            <a:ext cx="4581672" cy="346671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1A6729A3-2D5B-7ACC-10C3-895C78DB3015}"/>
              </a:ext>
            </a:extLst>
          </p:cNvPr>
          <p:cNvSpPr txBox="1"/>
          <p:nvPr/>
        </p:nvSpPr>
        <p:spPr>
          <a:xfrm>
            <a:off x="865134" y="968091"/>
            <a:ext cx="22823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ALICE</a:t>
            </a:r>
            <a:r>
              <a: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LHC,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E2CA3A75-E27A-0C3D-A02F-EEA86764377F}"/>
              </a:ext>
            </a:extLst>
          </p:cNvPr>
          <p:cNvSpPr/>
          <p:nvPr/>
        </p:nvSpPr>
        <p:spPr bwMode="auto">
          <a:xfrm>
            <a:off x="4244811" y="3467989"/>
            <a:ext cx="304457" cy="276999"/>
          </a:xfrm>
          <a:prstGeom prst="ellipse">
            <a:avLst/>
          </a:prstGeom>
          <a:solidFill>
            <a:srgbClr val="C00000">
              <a:alpha val="54000"/>
            </a:srgb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Arial" pitchFamily="34" charset="0"/>
              <a:cs typeface="Times New Roman" pitchFamily="18" charset="0"/>
            </a:endParaRPr>
          </a:p>
        </p:txBody>
      </p:sp>
      <p:cxnSp>
        <p:nvCxnSpPr>
          <p:cNvPr id="15" name="直线连接符 14">
            <a:extLst>
              <a:ext uri="{FF2B5EF4-FFF2-40B4-BE49-F238E27FC236}">
                <a16:creationId xmlns:a16="http://schemas.microsoft.com/office/drawing/2014/main" id="{163AFE27-C178-878F-068D-9F4017BE79F4}"/>
              </a:ext>
            </a:extLst>
          </p:cNvPr>
          <p:cNvCxnSpPr>
            <a:cxnSpLocks/>
          </p:cNvCxnSpPr>
          <p:nvPr/>
        </p:nvCxnSpPr>
        <p:spPr bwMode="auto">
          <a:xfrm flipH="1">
            <a:off x="5880295" y="2524400"/>
            <a:ext cx="2485253" cy="1220588"/>
          </a:xfrm>
          <a:prstGeom prst="line">
            <a:avLst/>
          </a:prstGeom>
          <a:noFill/>
          <a:ln w="22225" cap="flat" cmpd="sng" algn="ctr">
            <a:solidFill>
              <a:schemeClr val="accent3">
                <a:lumMod val="50000"/>
                <a:alpha val="7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0350CB35-C9BD-716F-A731-9A6606437E1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665194" y="4569968"/>
            <a:ext cx="1740110" cy="653657"/>
          </a:xfrm>
          <a:prstGeom prst="line">
            <a:avLst/>
          </a:prstGeom>
          <a:noFill/>
          <a:ln w="22225" cap="flat" cmpd="sng" algn="ctr">
            <a:solidFill>
              <a:schemeClr val="accent2">
                <a:alpha val="7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9" name="椭圆 18">
            <a:extLst>
              <a:ext uri="{FF2B5EF4-FFF2-40B4-BE49-F238E27FC236}">
                <a16:creationId xmlns:a16="http://schemas.microsoft.com/office/drawing/2014/main" id="{435C19C3-27DF-7758-0C49-31721E6AE99D}"/>
              </a:ext>
            </a:extLst>
          </p:cNvPr>
          <p:cNvSpPr/>
          <p:nvPr/>
        </p:nvSpPr>
        <p:spPr bwMode="auto">
          <a:xfrm rot="1392977">
            <a:off x="4780023" y="3742876"/>
            <a:ext cx="1691064" cy="334190"/>
          </a:xfrm>
          <a:prstGeom prst="ellipse">
            <a:avLst/>
          </a:prstGeom>
          <a:solidFill>
            <a:schemeClr val="accent3">
              <a:lumMod val="50000"/>
              <a:alpha val="50000"/>
            </a:schemeClr>
          </a:solidFill>
          <a:ln w="9525" cap="flat" cmpd="sng" algn="ctr">
            <a:solidFill>
              <a:schemeClr val="accent3">
                <a:lumMod val="6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 dirty="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85C75E84-1650-8D24-1CB0-892D550D6F8A}"/>
              </a:ext>
            </a:extLst>
          </p:cNvPr>
          <p:cNvSpPr/>
          <p:nvPr/>
        </p:nvSpPr>
        <p:spPr bwMode="auto">
          <a:xfrm rot="948568">
            <a:off x="6287739" y="4369689"/>
            <a:ext cx="403345" cy="253093"/>
          </a:xfrm>
          <a:prstGeom prst="ellipse">
            <a:avLst/>
          </a:prstGeom>
          <a:solidFill>
            <a:schemeClr val="accent2">
              <a:lumMod val="75000"/>
              <a:alpha val="54000"/>
            </a:schemeClr>
          </a:solidFill>
          <a:ln w="9525" cap="flat" cmpd="sng" algn="ctr">
            <a:solidFill>
              <a:schemeClr val="accent3">
                <a:lumMod val="6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 dirty="0">
              <a:latin typeface="Arial" pitchFamily="34" charset="0"/>
              <a:cs typeface="Times New Roman" pitchFamily="18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3FC80C19-1C9D-947B-B943-BEE7FDC1120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748"/>
          <a:stretch>
            <a:fillRect/>
          </a:stretch>
        </p:blipFill>
        <p:spPr>
          <a:xfrm>
            <a:off x="8641737" y="1282684"/>
            <a:ext cx="3089875" cy="177044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B169E18D-87B4-30CB-83EB-2EAFF0F8B3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228" y="1316820"/>
            <a:ext cx="3075721" cy="219280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D32AC93A-CB4C-538F-BBAB-A2E14BDB4B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90749" y="4236796"/>
            <a:ext cx="3178705" cy="17947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1189A9CA-5202-2F9A-D18F-F830676EE442}"/>
                  </a:ext>
                </a:extLst>
              </p:cNvPr>
              <p:cNvSpPr txBox="1"/>
              <p:nvPr/>
            </p:nvSpPr>
            <p:spPr>
              <a:xfrm>
                <a:off x="411454" y="3646356"/>
                <a:ext cx="3090376" cy="5911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CN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Pb+Pb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p+p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p+Pb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2.76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5.02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TeV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Pb+Pb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1189A9CA-5202-2F9A-D18F-F830676EE4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54" y="3646356"/>
                <a:ext cx="3090376" cy="591187"/>
              </a:xfrm>
              <a:prstGeom prst="rect">
                <a:avLst/>
              </a:prstGeom>
              <a:blipFill>
                <a:blip r:embed="rId8"/>
                <a:stretch>
                  <a:fillRect l="-820" t="-4255"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文本框 32">
            <a:extLst>
              <a:ext uri="{FF2B5EF4-FFF2-40B4-BE49-F238E27FC236}">
                <a16:creationId xmlns:a16="http://schemas.microsoft.com/office/drawing/2014/main" id="{4F61F111-DAA6-3926-0A54-C4CC691B304B}"/>
              </a:ext>
            </a:extLst>
          </p:cNvPr>
          <p:cNvSpPr txBox="1"/>
          <p:nvPr/>
        </p:nvSpPr>
        <p:spPr>
          <a:xfrm>
            <a:off x="9199457" y="954642"/>
            <a:ext cx="19067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</a:t>
            </a:r>
            <a:r>
              <a: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RHIC,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BNL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DCBD48B5-891B-7AFB-A834-AB48EB58A001}"/>
              </a:ext>
            </a:extLst>
          </p:cNvPr>
          <p:cNvSpPr txBox="1"/>
          <p:nvPr/>
        </p:nvSpPr>
        <p:spPr>
          <a:xfrm>
            <a:off x="9181973" y="3881604"/>
            <a:ext cx="2355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HADES</a:t>
            </a:r>
            <a:r>
              <a: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SIS18,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4CFE6130-780B-B2C0-697D-48E38DBE4864}"/>
                  </a:ext>
                </a:extLst>
              </p:cNvPr>
              <p:cNvSpPr txBox="1"/>
              <p:nvPr/>
            </p:nvSpPr>
            <p:spPr>
              <a:xfrm>
                <a:off x="8601981" y="3069124"/>
                <a:ext cx="2979180" cy="5911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CN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Au+Au,p+p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p+Au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3.0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Au+Au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4CFE6130-780B-B2C0-697D-48E38DBE48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1981" y="3069124"/>
                <a:ext cx="2979180" cy="591187"/>
              </a:xfrm>
              <a:prstGeom prst="rect">
                <a:avLst/>
              </a:prstGeom>
              <a:blipFill>
                <a:blip r:embed="rId9"/>
                <a:stretch>
                  <a:fillRect l="-847" t="-2128" r="-2966"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C8A69E22-3AA8-7242-25FA-9758927E4AC6}"/>
                  </a:ext>
                </a:extLst>
              </p:cNvPr>
              <p:cNvSpPr txBox="1"/>
              <p:nvPr/>
            </p:nvSpPr>
            <p:spPr>
              <a:xfrm>
                <a:off x="8647130" y="6061423"/>
                <a:ext cx="3043855" cy="5911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CN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Au+Au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Ag+Ag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2.55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Ag+Ag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C8A69E22-3AA8-7242-25FA-9758927E4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7130" y="6061423"/>
                <a:ext cx="3043855" cy="591187"/>
              </a:xfrm>
              <a:prstGeom prst="rect">
                <a:avLst/>
              </a:prstGeom>
              <a:blipFill>
                <a:blip r:embed="rId10"/>
                <a:stretch>
                  <a:fillRect l="-830" t="-4255"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圆角矩形 39">
            <a:extLst>
              <a:ext uri="{FF2B5EF4-FFF2-40B4-BE49-F238E27FC236}">
                <a16:creationId xmlns:a16="http://schemas.microsoft.com/office/drawing/2014/main" id="{D82BA64C-9F9E-0DFF-932F-B26335DC682E}"/>
              </a:ext>
            </a:extLst>
          </p:cNvPr>
          <p:cNvSpPr/>
          <p:nvPr/>
        </p:nvSpPr>
        <p:spPr bwMode="auto">
          <a:xfrm>
            <a:off x="382648" y="948214"/>
            <a:ext cx="3090376" cy="3475300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31905E7E-4A34-D9B8-C87A-5C106BFA5D5A}"/>
              </a:ext>
            </a:extLst>
          </p:cNvPr>
          <p:cNvCxnSpPr>
            <a:cxnSpLocks/>
            <a:endCxn id="13" idx="1"/>
          </p:cNvCxnSpPr>
          <p:nvPr/>
        </p:nvCxnSpPr>
        <p:spPr bwMode="auto">
          <a:xfrm>
            <a:off x="3456091" y="2685864"/>
            <a:ext cx="833307" cy="822691"/>
          </a:xfrm>
          <a:prstGeom prst="line">
            <a:avLst/>
          </a:prstGeom>
          <a:noFill/>
          <a:ln w="22225" cap="flat" cmpd="sng" algn="ctr">
            <a:solidFill>
              <a:srgbClr val="C00000">
                <a:alpha val="70000"/>
              </a:srgbClr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4" name="圆角矩形 43">
            <a:extLst>
              <a:ext uri="{FF2B5EF4-FFF2-40B4-BE49-F238E27FC236}">
                <a16:creationId xmlns:a16="http://schemas.microsoft.com/office/drawing/2014/main" id="{FBC8FA95-9D74-799E-0B13-572AF416963F}"/>
              </a:ext>
            </a:extLst>
          </p:cNvPr>
          <p:cNvSpPr/>
          <p:nvPr/>
        </p:nvSpPr>
        <p:spPr bwMode="auto">
          <a:xfrm>
            <a:off x="8411670" y="3864966"/>
            <a:ext cx="3453884" cy="2817444"/>
          </a:xfrm>
          <a:prstGeom prst="roundRect">
            <a:avLst/>
          </a:prstGeom>
          <a:noFill/>
          <a:ln w="19050" cap="flat" cmpd="sng" algn="ctr">
            <a:solidFill>
              <a:srgbClr val="7777DC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45" name="幻灯片编号占位符 5">
            <a:extLst>
              <a:ext uri="{FF2B5EF4-FFF2-40B4-BE49-F238E27FC236}">
                <a16:creationId xmlns:a16="http://schemas.microsoft.com/office/drawing/2014/main" id="{137A2EB7-CA13-B541-84A3-77002EB86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77685" y="6553200"/>
            <a:ext cx="437619" cy="304800"/>
          </a:xfrm>
        </p:spPr>
        <p:txBody>
          <a:bodyPr/>
          <a:lstStyle/>
          <a:p>
            <a:fld id="{BA2AA2BE-4D80-434C-9659-86BBCF22E1F3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46" name="圆角矩形 45">
            <a:extLst>
              <a:ext uri="{FF2B5EF4-FFF2-40B4-BE49-F238E27FC236}">
                <a16:creationId xmlns:a16="http://schemas.microsoft.com/office/drawing/2014/main" id="{56C44CD5-8702-63FD-A232-9C713750B83F}"/>
              </a:ext>
            </a:extLst>
          </p:cNvPr>
          <p:cNvSpPr/>
          <p:nvPr/>
        </p:nvSpPr>
        <p:spPr bwMode="auto">
          <a:xfrm>
            <a:off x="8391315" y="904397"/>
            <a:ext cx="3453885" cy="2784977"/>
          </a:xfrm>
          <a:prstGeom prst="roundRect">
            <a:avLst/>
          </a:prstGeom>
          <a:noFill/>
          <a:ln w="19050" cap="flat" cmpd="sng" algn="ctr">
            <a:solidFill>
              <a:srgbClr val="A7A7A7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51" name="Rectangle 3">
            <a:extLst>
              <a:ext uri="{FF2B5EF4-FFF2-40B4-BE49-F238E27FC236}">
                <a16:creationId xmlns:a16="http://schemas.microsoft.com/office/drawing/2014/main" id="{4E714043-B98E-FA48-7E82-77AD959ADD64}"/>
              </a:ext>
            </a:extLst>
          </p:cNvPr>
          <p:cNvSpPr/>
          <p:nvPr/>
        </p:nvSpPr>
        <p:spPr>
          <a:xfrm>
            <a:off x="8477870" y="-677108"/>
            <a:ext cx="371413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</a:t>
            </a:r>
            <a:r>
              <a:rPr lang="en-US" altLang="zh-CN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CN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heavy-ion collisions (HIC)?</a:t>
            </a:r>
          </a:p>
          <a:p>
            <a:r>
              <a:rPr lang="en-US" altLang="zh-CN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9">
                <a:extLst>
                  <a:ext uri="{FF2B5EF4-FFF2-40B4-BE49-F238E27FC236}">
                    <a16:creationId xmlns:a16="http://schemas.microsoft.com/office/drawing/2014/main" id="{F7A7321E-3626-27D0-6EDF-77AF219A2EB8}"/>
                  </a:ext>
                </a:extLst>
              </p:cNvPr>
              <p:cNvSpPr/>
              <p:nvPr/>
            </p:nvSpPr>
            <p:spPr>
              <a:xfrm>
                <a:off x="5180078" y="7550833"/>
                <a:ext cx="5308604" cy="3449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RHIC/BES-II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3&lt;</m:t>
                    </m:r>
                    <m:rad>
                      <m:radPr>
                        <m:degHide m:val="on"/>
                        <m:ctrlP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&lt;200</m:t>
                    </m:r>
                    <m:r>
                      <a:rPr lang="zh-CN" alt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𝐺𝑒𝑉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US" altLang="zh-CN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760&gt;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&gt;25</m:t>
                    </m:r>
                    <m:r>
                      <a:rPr lang="zh-CN" alt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𝑀𝑒𝑉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endPara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9">
                <a:extLst>
                  <a:ext uri="{FF2B5EF4-FFF2-40B4-BE49-F238E27FC236}">
                    <a16:creationId xmlns:a16="http://schemas.microsoft.com/office/drawing/2014/main" id="{F7A7321E-3626-27D0-6EDF-77AF219A2E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0078" y="7550833"/>
                <a:ext cx="5308604" cy="344966"/>
              </a:xfrm>
              <a:prstGeom prst="rect">
                <a:avLst/>
              </a:prstGeom>
              <a:blipFill>
                <a:blip r:embed="rId11"/>
                <a:stretch>
                  <a:fillRect l="-716" t="-3571"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>
                <a:extLst>
                  <a:ext uri="{FF2B5EF4-FFF2-40B4-BE49-F238E27FC236}">
                    <a16:creationId xmlns:a16="http://schemas.microsoft.com/office/drawing/2014/main" id="{32B138D3-706B-4881-1821-3D336D27CFF2}"/>
                  </a:ext>
                </a:extLst>
              </p:cNvPr>
              <p:cNvSpPr/>
              <p:nvPr/>
            </p:nvSpPr>
            <p:spPr>
              <a:xfrm>
                <a:off x="101600" y="4550778"/>
                <a:ext cx="3281806" cy="19582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Advantage at low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 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enhanced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yields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Advantage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anti-particles</a:t>
                </a:r>
                <a:endParaRPr 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3">
                <a:extLst>
                  <a:ext uri="{FF2B5EF4-FFF2-40B4-BE49-F238E27FC236}">
                    <a16:creationId xmlns:a16="http://schemas.microsoft.com/office/drawing/2014/main" id="{32B138D3-706B-4881-1821-3D336D27CF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00" y="4550778"/>
                <a:ext cx="3281806" cy="1958228"/>
              </a:xfrm>
              <a:prstGeom prst="rect">
                <a:avLst/>
              </a:prstGeom>
              <a:blipFill>
                <a:blip r:embed="rId12"/>
                <a:stretch>
                  <a:fillRect l="-2703" t="-2581" b="-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9">
                <a:extLst>
                  <a:ext uri="{FF2B5EF4-FFF2-40B4-BE49-F238E27FC236}">
                    <a16:creationId xmlns:a16="http://schemas.microsoft.com/office/drawing/2014/main" id="{EFEE07DF-1185-DB3B-060F-5423A973F3DC}"/>
                  </a:ext>
                </a:extLst>
              </p:cNvPr>
              <p:cNvSpPr/>
              <p:nvPr/>
            </p:nvSpPr>
            <p:spPr>
              <a:xfrm>
                <a:off x="4678985" y="827716"/>
                <a:ext cx="5225412" cy="3449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RHIC BES-II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3&lt;</m:t>
                    </m:r>
                    <m:rad>
                      <m:radPr>
                        <m:degHide m:val="on"/>
                        <m:ctrlP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&lt;200</m:t>
                    </m:r>
                    <m:r>
                      <a:rPr lang="zh-CN" alt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 i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GeV</m:t>
                    </m:r>
                  </m:oMath>
                </a14:m>
                <a:endPara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9">
                <a:extLst>
                  <a:ext uri="{FF2B5EF4-FFF2-40B4-BE49-F238E27FC236}">
                    <a16:creationId xmlns:a16="http://schemas.microsoft.com/office/drawing/2014/main" id="{EFEE07DF-1185-DB3B-060F-5423A973F3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985" y="827716"/>
                <a:ext cx="5225412" cy="344966"/>
              </a:xfrm>
              <a:prstGeom prst="rect">
                <a:avLst/>
              </a:prstGeom>
              <a:blipFill>
                <a:blip r:embed="rId13"/>
                <a:stretch>
                  <a:fillRect l="-728" t="-7143"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日期占位符 3">
            <a:extLst>
              <a:ext uri="{FF2B5EF4-FFF2-40B4-BE49-F238E27FC236}">
                <a16:creationId xmlns:a16="http://schemas.microsoft.com/office/drawing/2014/main" id="{A52033D1-0052-9116-A924-5FB7AEFC9B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822993"/>
      </p:ext>
    </p:extLst>
  </p:cSld>
  <p:clrMapOvr>
    <a:masterClrMapping/>
  </p:clrMapOvr>
  <p:transition advTm="12977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5DAF8-74BF-3D1D-7298-D76C4167D6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115001-1335-5D56-0088-930275DF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cs typeface="Times New Roman"/>
              </a:rPr>
              <a:t>Nuclei Yield Ratios from RHIC-BES</a:t>
            </a:r>
            <a:endParaRPr lang="en-US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D1CE8234-9CE4-FB00-A284-48DB09D15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AA2BE-4D80-434C-9659-86BBCF22E1F3}" type="slidenum">
              <a:rPr lang="zh-CN" altLang="en-US" smtClean="0"/>
              <a:t>9</a:t>
            </a:fld>
            <a:endParaRPr lang="zh-CN" altLang="en-US"/>
          </a:p>
        </p:txBody>
      </p:sp>
      <p:cxnSp>
        <p:nvCxnSpPr>
          <p:cNvPr id="22" name="Straight Connector 14">
            <a:extLst>
              <a:ext uri="{FF2B5EF4-FFF2-40B4-BE49-F238E27FC236}">
                <a16:creationId xmlns:a16="http://schemas.microsoft.com/office/drawing/2014/main" id="{A0B513F4-1D3C-568B-9850-111E75D88E19}"/>
              </a:ext>
            </a:extLst>
          </p:cNvPr>
          <p:cNvCxnSpPr>
            <a:cxnSpLocks/>
          </p:cNvCxnSpPr>
          <p:nvPr/>
        </p:nvCxnSpPr>
        <p:spPr bwMode="auto">
          <a:xfrm>
            <a:off x="1455600" y="811486"/>
            <a:ext cx="9280800" cy="0"/>
          </a:xfrm>
          <a:prstGeom prst="lin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id="{91D1C1E4-99A0-65CD-22F5-E0DC00A8F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205" y="1328614"/>
            <a:ext cx="6063372" cy="4370925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FE092B20-3AE9-FD78-E907-7F61D37B9566}"/>
              </a:ext>
            </a:extLst>
          </p:cNvPr>
          <p:cNvSpPr txBox="1"/>
          <p:nvPr/>
        </p:nvSpPr>
        <p:spPr>
          <a:xfrm>
            <a:off x="150659" y="1074501"/>
            <a:ext cx="52504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Thermal-FIST: V. </a:t>
            </a:r>
            <a:r>
              <a:rPr lang="en-US" altLang="zh-CN" sz="1200" i="1" dirty="0" err="1">
                <a:solidFill>
                  <a:schemeClr val="bg2"/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Vovchenko</a:t>
            </a:r>
            <a:r>
              <a:rPr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, </a:t>
            </a:r>
            <a:r>
              <a:rPr lang="en-US" altLang="zh-CN" sz="1200" i="1" dirty="0" err="1">
                <a:solidFill>
                  <a:schemeClr val="bg2"/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Comput</a:t>
            </a:r>
            <a:r>
              <a:rPr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. Phys. </a:t>
            </a:r>
            <a:r>
              <a:rPr lang="en-US" altLang="zh-CN" sz="1200" i="1" dirty="0" err="1">
                <a:solidFill>
                  <a:schemeClr val="bg2"/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Commun</a:t>
            </a:r>
            <a:r>
              <a:rPr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. 244, 295 (2019) </a:t>
            </a:r>
            <a:endParaRPr lang="zh-CN" altLang="en-US" sz="1200" i="1" dirty="0">
              <a:solidFill>
                <a:schemeClr val="bg2"/>
              </a:solidFill>
              <a:latin typeface="Georgia" panose="02040502050405020303" pitchFamily="18" charset="0"/>
              <a:cs typeface="Geeza Pro" panose="02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">
                <a:extLst>
                  <a:ext uri="{FF2B5EF4-FFF2-40B4-BE49-F238E27FC236}">
                    <a16:creationId xmlns:a16="http://schemas.microsoft.com/office/drawing/2014/main" id="{C5BDFA6E-B6A6-BFFC-16B4-FB1DBD287791}"/>
                  </a:ext>
                </a:extLst>
              </p:cNvPr>
              <p:cNvSpPr/>
              <p:nvPr/>
            </p:nvSpPr>
            <p:spPr>
              <a:xfrm>
                <a:off x="6514568" y="1459162"/>
                <a:ext cx="5257179" cy="42307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fairly well described by thermal model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4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  <m:r>
                          <a:rPr lang="en-US" altLang="zh-CN" sz="24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sPre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zh-CN" sz="2400" b="0" dirty="0">
                    <a:solidFill>
                      <a:srgbClr val="C00000"/>
                    </a:solidFill>
                    <a:latin typeface="Times New Roman" panose="02020603050405020304" pitchFamily="18" charset="0"/>
                  </a:rPr>
                  <a:t> overestimated by approx. factor of 2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400" b="0" dirty="0">
                  <a:solidFill>
                    <a:srgbClr val="C00000"/>
                  </a:solidFill>
                  <a:latin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</a:rPr>
                          <m:t>He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sPre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results depend on whether we </a:t>
                </a:r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 unstable nuclei feed-down decays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Rectangle 3">
                <a:extLst>
                  <a:ext uri="{FF2B5EF4-FFF2-40B4-BE49-F238E27FC236}">
                    <a16:creationId xmlns:a16="http://schemas.microsoft.com/office/drawing/2014/main" id="{C5BDFA6E-B6A6-BFFC-16B4-FB1DBD2877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4568" y="1459162"/>
                <a:ext cx="5257179" cy="4230710"/>
              </a:xfrm>
              <a:prstGeom prst="rect">
                <a:avLst/>
              </a:prstGeom>
              <a:blipFill>
                <a:blip r:embed="rId4"/>
                <a:stretch>
                  <a:fillRect l="-1691" t="-1198" r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图片 35">
            <a:extLst>
              <a:ext uri="{FF2B5EF4-FFF2-40B4-BE49-F238E27FC236}">
                <a16:creationId xmlns:a16="http://schemas.microsoft.com/office/drawing/2014/main" id="{34575917-A37B-3741-7FEE-ECE61947EF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85227" y="1020399"/>
            <a:ext cx="5792292" cy="41755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33E755BB-FE02-44AC-9B4F-68F0885B6BE7}"/>
                  </a:ext>
                </a:extLst>
              </p:cNvPr>
              <p:cNvSpPr txBox="1"/>
              <p:nvPr/>
            </p:nvSpPr>
            <p:spPr>
              <a:xfrm>
                <a:off x="13347683" y="5111830"/>
                <a:ext cx="5165594" cy="14888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coalescence parameters B</a:t>
                </a:r>
                <a:r>
                  <a:rPr lang="en-US" altLang="zh-CN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B</a:t>
                </a:r>
                <a:r>
                  <a:rPr lang="en-US" altLang="zh-CN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decrease with increasing energy, which indicates </a:t>
                </a:r>
                <a:r>
                  <a:rPr lang="en-US" altLang="zh-CN" dirty="0">
                    <a:solidFill>
                      <a:srgbClr val="0C61AB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smaller nucleon emission source size at low energies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(1/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−1)</m:t>
                        </m:r>
                      </m:sup>
                    </m:sSup>
                    <m:r>
                      <a:rPr lang="zh-CN" alt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reflects the region of homogeneity and the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effective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volume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size</a:t>
                </a:r>
                <a:endParaRPr lang="en-US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33E755BB-FE02-44AC-9B4F-68F0885B6B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7683" y="5111830"/>
                <a:ext cx="5165594" cy="1488806"/>
              </a:xfrm>
              <a:prstGeom prst="rect">
                <a:avLst/>
              </a:prstGeom>
              <a:blipFill>
                <a:blip r:embed="rId6"/>
                <a:stretch>
                  <a:fillRect l="-983" t="-1695" r="-1474" b="-5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图片 39">
            <a:extLst>
              <a:ext uri="{FF2B5EF4-FFF2-40B4-BE49-F238E27FC236}">
                <a16:creationId xmlns:a16="http://schemas.microsoft.com/office/drawing/2014/main" id="{4DBBF32E-1429-3B4B-EBB8-868CA63574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26113" y="750641"/>
            <a:ext cx="4353039" cy="432830"/>
          </a:xfrm>
          <a:prstGeom prst="rect">
            <a:avLst/>
          </a:prstGeom>
        </p:spPr>
      </p:pic>
      <p:sp>
        <p:nvSpPr>
          <p:cNvPr id="3" name="页脚占位符 4">
            <a:extLst>
              <a:ext uri="{FF2B5EF4-FFF2-40B4-BE49-F238E27FC236}">
                <a16:creationId xmlns:a16="http://schemas.microsoft.com/office/drawing/2014/main" id="{887F47FF-64CE-E712-DF59-A1C1C0FED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2907" y="6553200"/>
            <a:ext cx="5143499" cy="304800"/>
          </a:xfrm>
        </p:spPr>
        <p:txBody>
          <a:bodyPr/>
          <a:lstStyle/>
          <a:p>
            <a:r>
              <a:rPr lang="en-US" altLang="zh-CN" dirty="0">
                <a:solidFill>
                  <a:schemeClr val="bg2"/>
                </a:solidFill>
              </a:rPr>
              <a:t>SQM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2026,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Los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Angeles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endParaRPr kumimoji="1" lang="en-US" altLang="zh-CN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D6E164-308E-1ED6-2AB6-C878EFE140D9}"/>
              </a:ext>
            </a:extLst>
          </p:cNvPr>
          <p:cNvSpPr txBox="1"/>
          <p:nvPr/>
        </p:nvSpPr>
        <p:spPr>
          <a:xfrm>
            <a:off x="12577803" y="129359"/>
            <a:ext cx="6099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chemeClr val="accent1"/>
                </a:solidFill>
                <a:latin typeface="Times New Roman"/>
                <a:cs typeface="Times New Roman"/>
              </a:rPr>
              <a:t>RHS can consider </a:t>
            </a:r>
            <a:r>
              <a:rPr lang="en-US" altLang="zh-CN" sz="1800" dirty="0" err="1">
                <a:solidFill>
                  <a:schemeClr val="accent1"/>
                </a:solidFill>
                <a:latin typeface="Times New Roman"/>
                <a:cs typeface="Times New Roman"/>
              </a:rPr>
              <a:t>lhc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EEA30-334A-FF05-CF92-1D24170D3A99}"/>
                  </a:ext>
                </a:extLst>
              </p:cNvPr>
              <p:cNvSpPr txBox="1"/>
              <p:nvPr/>
            </p:nvSpPr>
            <p:spPr>
              <a:xfrm>
                <a:off x="2706299" y="2042728"/>
                <a:ext cx="7656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EEA30-334A-FF05-CF92-1D24170D3A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6299" y="2042728"/>
                <a:ext cx="765659" cy="461665"/>
              </a:xfrm>
              <a:prstGeom prst="rect">
                <a:avLst/>
              </a:prstGeom>
              <a:blipFill>
                <a:blip r:embed="rId8"/>
                <a:stretch>
                  <a:fillRect t="-10526" r="-16393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3B71DE0-A767-68CC-1319-C888D7AC223E}"/>
                  </a:ext>
                </a:extLst>
              </p:cNvPr>
              <p:cNvSpPr txBox="1"/>
              <p:nvPr/>
            </p:nvSpPr>
            <p:spPr>
              <a:xfrm>
                <a:off x="3874104" y="3037821"/>
                <a:ext cx="2221896" cy="5012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zh-CN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2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4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He</m:t>
                          </m:r>
                          <m:r>
                            <a:rPr lang="en-US" altLang="zh-CN" sz="24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zh-CN" sz="2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sPre>
                      <m:r>
                        <a:rPr lang="en-US" altLang="zh-CN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zh-CN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3B71DE0-A767-68CC-1319-C888D7AC22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4104" y="3037821"/>
                <a:ext cx="2221896" cy="501227"/>
              </a:xfrm>
              <a:prstGeom prst="rect">
                <a:avLst/>
              </a:prstGeom>
              <a:blipFill>
                <a:blip r:embed="rId9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B58B04D-D2A1-C9F4-6298-F99D76A53BA5}"/>
                  </a:ext>
                </a:extLst>
              </p:cNvPr>
              <p:cNvSpPr txBox="1"/>
              <p:nvPr/>
            </p:nvSpPr>
            <p:spPr>
              <a:xfrm>
                <a:off x="1032791" y="3111992"/>
                <a:ext cx="1159805" cy="497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zh-CN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zh-CN" sz="24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He</m:t>
                          </m:r>
                          <m:r>
                            <a:rPr lang="en-US" altLang="zh-CN" sz="24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zh-CN" sz="2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sPre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B58B04D-D2A1-C9F4-6298-F99D76A53B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791" y="3111992"/>
                <a:ext cx="1159805" cy="497829"/>
              </a:xfrm>
              <a:prstGeom prst="rect">
                <a:avLst/>
              </a:prstGeom>
              <a:blipFill>
                <a:blip r:embed="rId10"/>
                <a:stretch>
                  <a:fillRect r="-10870" b="-2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22">
            <a:extLst>
              <a:ext uri="{FF2B5EF4-FFF2-40B4-BE49-F238E27FC236}">
                <a16:creationId xmlns:a16="http://schemas.microsoft.com/office/drawing/2014/main" id="{4E538131-DDFD-74F9-6753-70E4ADE843DC}"/>
              </a:ext>
            </a:extLst>
          </p:cNvPr>
          <p:cNvSpPr txBox="1"/>
          <p:nvPr/>
        </p:nvSpPr>
        <p:spPr>
          <a:xfrm>
            <a:off x="150659" y="872606"/>
            <a:ext cx="52504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i="1" dirty="0">
                <a:solidFill>
                  <a:schemeClr val="bg2"/>
                </a:solidFill>
                <a:latin typeface="Georgia" panose="02040502050405020303" pitchFamily="18" charset="0"/>
                <a:cs typeface="Geeza Pro" panose="02000400000000000000" pitchFamily="2" charset="-78"/>
              </a:rPr>
              <a:t>Y. Jin, STAR, QM2025</a:t>
            </a:r>
            <a:endParaRPr lang="zh-CN" altLang="en-US" sz="1200" i="1" dirty="0">
              <a:solidFill>
                <a:schemeClr val="bg2"/>
              </a:solidFill>
              <a:latin typeface="Georgia" panose="02040502050405020303" pitchFamily="18" charset="0"/>
              <a:cs typeface="Geeza Pro" panose="02000400000000000000" pitchFamily="2" charset="-78"/>
            </a:endParaRP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4582E917-F5E9-577E-FB2E-9C0876D3A4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362" y="6553200"/>
            <a:ext cx="2535196" cy="304800"/>
          </a:xfrm>
        </p:spPr>
        <p:txBody>
          <a:bodyPr/>
          <a:lstStyle/>
          <a:p>
            <a:r>
              <a:rPr lang="en-US" altLang="zh-CN" dirty="0" err="1">
                <a:solidFill>
                  <a:schemeClr val="bg2"/>
                </a:solidFill>
              </a:rPr>
              <a:t>Guannan</a:t>
            </a:r>
            <a:r>
              <a:rPr lang="en-US" altLang="zh-CN" dirty="0">
                <a:solidFill>
                  <a:schemeClr val="bg2"/>
                </a:solidFill>
              </a:rPr>
              <a:t> Xie (Yue-Hang Leung)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120330"/>
      </p:ext>
    </p:extLst>
  </p:cSld>
  <p:clrMapOvr>
    <a:masterClrMapping/>
  </p:clrMapOvr>
  <p:transition advTm="56294"/>
</p:sld>
</file>

<file path=ppt/theme/theme1.xml><?xml version="1.0" encoding="utf-8"?>
<a:theme xmlns:a="http://schemas.openxmlformats.org/drawingml/2006/main" name="Default Design_2">
  <a:themeElements>
    <a:clrScheme name="Default Design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_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_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_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_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Xie JpsiUU duotu.potx" id="{262A89C6-FC8A-41DD-95A2-7C82CEEA7E25}" vid="{28AE8213-804C-4F79-9FDB-D328F7F423C3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139490</TotalTime>
  <Words>3307</Words>
  <Application>Microsoft Macintosh PowerPoint</Application>
  <PresentationFormat>Widescreen</PresentationFormat>
  <Paragraphs>459</Paragraphs>
  <Slides>30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30</vt:i4>
      </vt:variant>
    </vt:vector>
  </HeadingPairs>
  <TitlesOfParts>
    <vt:vector size="46" baseType="lpstr">
      <vt:lpstr>KaiTi</vt:lpstr>
      <vt:lpstr>Aptos</vt:lpstr>
      <vt:lpstr>Aptos Display</vt:lpstr>
      <vt:lpstr>Arial</vt:lpstr>
      <vt:lpstr>Calibri</vt:lpstr>
      <vt:lpstr>Cambria Math</vt:lpstr>
      <vt:lpstr>Georgia</vt:lpstr>
      <vt:lpstr>Times New Roman</vt:lpstr>
      <vt:lpstr>Wingdings</vt:lpstr>
      <vt:lpstr>Default Design_2</vt:lpstr>
      <vt:lpstr>Custom Design</vt:lpstr>
      <vt:lpstr>1_Custom Design</vt:lpstr>
      <vt:lpstr>2_Custom Design</vt:lpstr>
      <vt:lpstr>3_Custom Design</vt:lpstr>
      <vt:lpstr>4_Custom Design</vt:lpstr>
      <vt:lpstr>5_Custom Design</vt:lpstr>
      <vt:lpstr>Production of Light Nuclei and Hypernuclei  in Heavy-Ion Collisions</vt:lpstr>
      <vt:lpstr>Contents</vt:lpstr>
      <vt:lpstr>Light Nuclei &amp; Hypernuclei (What)</vt:lpstr>
      <vt:lpstr>Light Nuclei &amp; Hypernuclei (Why)</vt:lpstr>
      <vt:lpstr>Light Nuclei &amp; Hypernuclei (How)</vt:lpstr>
      <vt:lpstr>Light Nuclei &amp; Hypernuclei (How)</vt:lpstr>
      <vt:lpstr>Clusterization mechanism</vt:lpstr>
      <vt:lpstr>Experimental Facilities </vt:lpstr>
      <vt:lpstr>Nuclei Yield Ratios from RHIC-BES</vt:lpstr>
      <vt:lpstr>Compound Ratio (tp/d^2)</vt:lpstr>
      <vt:lpstr>Nuclei Ratios from LHC</vt:lpstr>
      <vt:lpstr>Hypernuclei Excitation Functions in Au+Au collisions</vt:lpstr>
      <vt:lpstr>Aside: Charge Symmetry Breaking in A = 4 hypernuclei</vt:lpstr>
      <vt:lpstr>Strangeness Population Factor S3 vs. dN_ch/dη</vt:lpstr>
      <vt:lpstr>Strangeness Population Factor S3 vs. dN_ch/dη</vt:lpstr>
      <vt:lpstr>(_ ^4)Li &amp;(_ ^5)Li  yields in √(s_NN ) = 3 GeV Au+Au collisions</vt:lpstr>
      <vt:lpstr>Search for (_ ^4)(Li) ̅   in Pb+Pb collisions at 5.36 TeV</vt:lpstr>
      <vt:lpstr>Studying deuteron production via femtoscopy</vt:lpstr>
      <vt:lpstr>Nuclei and hypernuclei Flow</vt:lpstr>
      <vt:lpstr>Summary</vt:lpstr>
      <vt:lpstr>Future Prospects</vt:lpstr>
      <vt:lpstr>PowerPoint Presentation</vt:lpstr>
      <vt:lpstr>PowerPoint Presentation</vt:lpstr>
      <vt:lpstr>Unstable and Resonant Light Nuclei ((_ ^4)Li &amp;(_ ^5)Li)</vt:lpstr>
      <vt:lpstr>Hypernuclei Reconstruction</vt:lpstr>
      <vt:lpstr>Data-Driven Semi-Analytical Coalescence Model (YHL et al., Phys.Rev.C 113 (2026) 3, 034912 </vt:lpstr>
      <vt:lpstr>The Hypertriton Wave Function</vt:lpstr>
      <vt:lpstr>Nuclei yields in BES</vt:lpstr>
      <vt:lpstr>Hypernuclei yields in BES</vt:lpstr>
      <vt:lpstr>Compound Ratio (tp/d^2) vs. √(s_NN )</vt:lpstr>
    </vt:vector>
  </TitlesOfParts>
  <Manager/>
  <Company> 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updates on the D0 Spectra paper Guannan Xie - 09/26/2018</dc:title>
  <dc:subject/>
  <dc:creator>dell</dc:creator>
  <cp:keywords/>
  <dc:description/>
  <cp:lastModifiedBy>Yue Hang  Leung</cp:lastModifiedBy>
  <cp:revision>4185</cp:revision>
  <cp:lastPrinted>2021-05-18T16:28:14Z</cp:lastPrinted>
  <dcterms:created xsi:type="dcterms:W3CDTF">2013-09-15T14:54:34Z</dcterms:created>
  <dcterms:modified xsi:type="dcterms:W3CDTF">2026-03-26T19:05:11Z</dcterms:modified>
  <cp:category/>
</cp:coreProperties>
</file>