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slideMasters/_rels/slideMaster3.xml.rels" ContentType="application/vnd.openxmlformats-package.relationships+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_rels/presentation.xml.rels" ContentType="application/vnd.openxmlformats-package.relationships+xml"/>
  <Override PartName="/ppt/slideLayouts/_rels/slideLayout19.xml.rels" ContentType="application/vnd.openxmlformats-package.relationships+xml"/>
  <Override PartName="/ppt/slideLayouts/_rels/slideLayout13.xml.rels" ContentType="application/vnd.openxmlformats-package.relationships+xml"/>
  <Override PartName="/ppt/slideLayouts/_rels/slideLayout23.xml.rels" ContentType="application/vnd.openxmlformats-package.relationships+xml"/>
  <Override PartName="/ppt/slideLayouts/_rels/slideLayout30.xml.rels" ContentType="application/vnd.openxmlformats-package.relationships+xml"/>
  <Override PartName="/ppt/slideLayouts/_rels/slideLayout14.xml.rels" ContentType="application/vnd.openxmlformats-package.relationships+xml"/>
  <Override PartName="/ppt/slideLayouts/_rels/slideLayout29.xml.rels" ContentType="application/vnd.openxmlformats-package.relationships+xml"/>
  <Override PartName="/ppt/slideLayouts/_rels/slideLayout10.xml.rels" ContentType="application/vnd.openxmlformats-package.relationships+xml"/>
  <Override PartName="/ppt/slideLayouts/_rels/slideLayout25.xml.rels" ContentType="application/vnd.openxmlformats-package.relationships+xml"/>
  <Override PartName="/ppt/slideLayouts/_rels/slideLayout16.xml.rels" ContentType="application/vnd.openxmlformats-package.relationships+xml"/>
  <Override PartName="/ppt/slideLayouts/_rels/slideLayout32.xml.rels" ContentType="application/vnd.openxmlformats-package.relationships+xml"/>
  <Override PartName="/ppt/slideLayouts/_rels/slideLayout34.xml.rels" ContentType="application/vnd.openxmlformats-package.relationships+xml"/>
  <Override PartName="/ppt/slideLayouts/_rels/slideLayout20.xml.rels" ContentType="application/vnd.openxmlformats-package.relationships+xml"/>
  <Override PartName="/ppt/slideLayouts/_rels/slideLayout35.xml.rels" ContentType="application/vnd.openxmlformats-package.relationships+xml"/>
  <Override PartName="/ppt/slideLayouts/_rels/slideLayout33.xml.rels" ContentType="application/vnd.openxmlformats-package.relationships+xml"/>
  <Override PartName="/ppt/slideLayouts/_rels/slideLayout3.xml.rels" ContentType="application/vnd.openxmlformats-package.relationships+xml"/>
  <Override PartName="/ppt/slideLayouts/_rels/slideLayout9.xml.rels" ContentType="application/vnd.openxmlformats-package.relationships+xml"/>
  <Override PartName="/ppt/slideLayouts/_rels/slideLayout24.xml.rels" ContentType="application/vnd.openxmlformats-package.relationships+xml"/>
  <Override PartName="/ppt/slideLayouts/_rels/slideLayout15.xml.rels" ContentType="application/vnd.openxmlformats-package.relationships+xml"/>
  <Override PartName="/ppt/slideLayouts/_rels/slideLayout31.xml.rels" ContentType="application/vnd.openxmlformats-package.relationships+xml"/>
  <Override PartName="/ppt/slideLayouts/_rels/slideLayout2.xml.rels" ContentType="application/vnd.openxmlformats-package.relationships+xml"/>
  <Override PartName="/ppt/slideLayouts/_rels/slideLayout8.xml.rels" ContentType="application/vnd.openxmlformats-package.relationships+xml"/>
  <Override PartName="/ppt/slideLayouts/_rels/slideLayout22.xml.rels" ContentType="application/vnd.openxmlformats-package.relationships+xml"/>
  <Override PartName="/ppt/slideLayouts/_rels/slideLayout28.xml.rels" ContentType="application/vnd.openxmlformats-package.relationships+xml"/>
  <Override PartName="/ppt/slideLayouts/_rels/slideLayout7.xml.rels" ContentType="application/vnd.openxmlformats-package.relationships+xml"/>
  <Override PartName="/ppt/slideLayouts/_rels/slideLayout1.xml.rels" ContentType="application/vnd.openxmlformats-package.relationships+xml"/>
  <Override PartName="/ppt/slideLayouts/_rels/slideLayout6.xml.rels" ContentType="application/vnd.openxmlformats-package.relationships+xml"/>
  <Override PartName="/ppt/slideLayouts/_rels/slideLayout36.xml.rels" ContentType="application/vnd.openxmlformats-package.relationships+xml"/>
  <Override PartName="/ppt/slideLayouts/_rels/slideLayout21.xml.rels" ContentType="application/vnd.openxmlformats-package.relationships+xml"/>
  <Override PartName="/ppt/slideLayouts/_rels/slideLayout27.xml.rels" ContentType="application/vnd.openxmlformats-package.relationships+xml"/>
  <Override PartName="/ppt/slideLayouts/_rels/slideLayout5.xml.rels" ContentType="application/vnd.openxmlformats-package.relationships+xml"/>
  <Override PartName="/ppt/slideLayouts/_rels/slideLayout18.xml.rels" ContentType="application/vnd.openxmlformats-package.relationships+xml"/>
  <Override PartName="/ppt/slideLayouts/_rels/slideLayout12.xml.rels" ContentType="application/vnd.openxmlformats-package.relationships+xml"/>
  <Override PartName="/ppt/slideLayouts/_rels/slideLayout4.xml.rels" ContentType="application/vnd.openxmlformats-package.relationships+xml"/>
  <Override PartName="/ppt/slideLayouts/_rels/slideLayout17.xml.rels" ContentType="application/vnd.openxmlformats-package.relationships+xml"/>
  <Override PartName="/ppt/slideLayouts/_rels/slideLayout11.xml.rels" ContentType="application/vnd.openxmlformats-package.relationships+xml"/>
  <Override PartName="/ppt/slideLayouts/_rels/slideLayout26.xml.rels" ContentType="application/vnd.openxmlformats-package.relationships+xml"/>
  <Override PartName="/ppt/slideLayouts/slideLayout29.xml" ContentType="application/vnd.openxmlformats-officedocument.presentationml.slideLayout+xml"/>
  <Override PartName="/ppt/slideLayouts/slideLayout9.xml" ContentType="application/vnd.openxmlformats-officedocument.presentationml.slideLayout+xml"/>
  <Override PartName="/ppt/slideLayouts/slideLayout28.xml" ContentType="application/vnd.openxmlformats-officedocument.presentationml.slideLayout+xml"/>
  <Override PartName="/ppt/slideLayouts/slideLayout8.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27.xml" ContentType="application/vnd.openxmlformats-officedocument.presentationml.slideLayout+xml"/>
  <Override PartName="/ppt/slideLayouts/slideLayout7.xml" ContentType="application/vnd.openxmlformats-officedocument.presentationml.slideLayout+xml"/>
  <Override PartName="/ppt/slideLayouts/slideLayout33.xml" ContentType="application/vnd.openxmlformats-officedocument.presentationml.slideLayout+xml"/>
  <Override PartName="/ppt/slideLayouts/slideLayout10.xml" ContentType="application/vnd.openxmlformats-officedocument.presentationml.slideLayout+xml"/>
  <Override PartName="/ppt/slideLayouts/slideLayout34.xml" ContentType="application/vnd.openxmlformats-officedocument.presentationml.slideLayout+xml"/>
  <Override PartName="/ppt/slideLayouts/slideLayout11.xml" ContentType="application/vnd.openxmlformats-officedocument.presentationml.slideLayout+xml"/>
  <Override PartName="/ppt/slideLayouts/slideLayout35.xml" ContentType="application/vnd.openxmlformats-officedocument.presentationml.slideLayout+xml"/>
  <Override PartName="/ppt/slideLayouts/slideLayout12.xml" ContentType="application/vnd.openxmlformats-officedocument.presentationml.slideLayout+xml"/>
  <Override PartName="/ppt/slideLayouts/slideLayout36.xml" ContentType="application/vnd.openxmlformats-officedocument.presentationml.slideLayout+xml"/>
  <Override PartName="/ppt/slideLayouts/slideLayout26.xml" ContentType="application/vnd.openxmlformats-officedocument.presentationml.slideLayout+xml"/>
  <Override PartName="/ppt/slideLayouts/slideLayout6.xml" ContentType="application/vnd.openxmlformats-officedocument.presentationml.slideLayout+xml"/>
  <Override PartName="/ppt/slideLayouts/slideLayout25.xml" ContentType="application/vnd.openxmlformats-officedocument.presentationml.slideLayout+xml"/>
  <Override PartName="/ppt/slideLayouts/slideLayout5.xml" ContentType="application/vnd.openxmlformats-officedocument.presentationml.slideLayout+xml"/>
  <Override PartName="/ppt/slideLayouts/slideLayout24.xml" ContentType="application/vnd.openxmlformats-officedocument.presentationml.slideLayout+xml"/>
  <Override PartName="/ppt/slideLayouts/slideLayout4.xml" ContentType="application/vnd.openxmlformats-officedocument.presentationml.slideLayout+xml"/>
  <Override PartName="/ppt/slideLayouts/slideLayout23.xml" ContentType="application/vnd.openxmlformats-officedocument.presentationml.slideLayout+xml"/>
  <Override PartName="/ppt/slideLayouts/slideLayout3.xml" ContentType="application/vnd.openxmlformats-officedocument.presentationml.slideLayout+xml"/>
  <Override PartName="/ppt/slideLayouts/slideLayout19.xml" ContentType="application/vnd.openxmlformats-officedocument.presentationml.slideLayout+xml"/>
  <Override PartName="/ppt/slideLayouts/slideLayout22.xml" ContentType="application/vnd.openxmlformats-officedocument.presentationml.slideLayout+xml"/>
  <Override PartName="/ppt/slideLayouts/slideLayout2.xml" ContentType="application/vnd.openxmlformats-officedocument.presentationml.slideLayout+xml"/>
  <Override PartName="/ppt/slideLayouts/slideLayout18.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xml" ContentType="application/vnd.openxmlformats-officedocument.presentationml.slideLayout+xml"/>
  <Override PartName="/ppt/slideLayouts/slideLayout17.xml" ContentType="application/vnd.openxmlformats-officedocument.presentationml.slideLayout+xml"/>
  <Override PartName="/ppt/media/image1.png" ContentType="image/png"/>
  <Override PartName="/ppt/media/image2.png" ContentType="image/png"/>
  <Override PartName="/ppt/media/image3.png" ContentType="image/png"/>
  <Override PartName="/ppt/media/image4.png" ContentType="image/png"/>
  <Override PartName="/ppt/media/image5.png" ContentType="image/png"/>
  <Override PartName="/ppt/media/image10.png" ContentType="image/png"/>
  <Override PartName="/ppt/media/image6.png" ContentType="image/png"/>
  <Override PartName="/ppt/media/image11.png" ContentType="image/png"/>
  <Override PartName="/ppt/media/image7.png" ContentType="image/png"/>
  <Override PartName="/ppt/media/image12.png" ContentType="image/png"/>
  <Override PartName="/ppt/media/image8.png" ContentType="image/png"/>
  <Override PartName="/ppt/media/image9.png" ContentType="image/png"/>
  <Override PartName="/ppt/slides/slide13.xml" ContentType="application/vnd.openxmlformats-officedocument.presentationml.slide+xml"/>
  <Override PartName="/ppt/slides/slide12.xml" ContentType="application/vnd.openxmlformats-officedocument.presentationml.slide+xml"/>
  <Override PartName="/ppt/slides/slide9.xml" ContentType="application/vnd.openxmlformats-officedocument.presentationml.slide+xml"/>
  <Override PartName="/ppt/slides/slide11.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19.xml" ContentType="application/vnd.openxmlformats-officedocument.presentationml.slide+xml"/>
  <Override PartName="/ppt/slides/slide4.xml" ContentType="application/vnd.openxmlformats-officedocument.presentationml.slide+xml"/>
  <Override PartName="/ppt/slides/slide20.xml" ContentType="application/vnd.openxmlformats-officedocument.presentationml.slide+xml"/>
  <Override PartName="/ppt/slides/slide18.xml" ContentType="application/vnd.openxmlformats-officedocument.presentationml.slide+xml"/>
  <Override PartName="/ppt/slides/slide3.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_rels/slide2.xml.rels" ContentType="application/vnd.openxmlformats-package.relationships+xml"/>
  <Override PartName="/ppt/slides/_rels/slide20.xml.rels" ContentType="application/vnd.openxmlformats-package.relationships+xml"/>
  <Override PartName="/ppt/slides/_rels/slide4.xml.rels" ContentType="application/vnd.openxmlformats-package.relationships+xml"/>
  <Override PartName="/ppt/slides/_rels/slide1.xml.rels" ContentType="application/vnd.openxmlformats-package.relationships+xml"/>
  <Override PartName="/ppt/slides/_rels/slide14.xml.rels" ContentType="application/vnd.openxmlformats-package.relationships+xml"/>
  <Override PartName="/ppt/slides/_rels/slide15.xml.rels" ContentType="application/vnd.openxmlformats-package.relationships+xml"/>
  <Override PartName="/ppt/slides/_rels/slide16.xml.rels" ContentType="application/vnd.openxmlformats-package.relationships+xml"/>
  <Override PartName="/ppt/slides/_rels/slide17.xml.rels" ContentType="application/vnd.openxmlformats-package.relationships+xml"/>
  <Override PartName="/ppt/slides/_rels/slide18.xml.rels" ContentType="application/vnd.openxmlformats-package.relationships+xml"/>
  <Override PartName="/ppt/slides/_rels/slide13.xml.rels" ContentType="application/vnd.openxmlformats-package.relationships+xml"/>
  <Override PartName="/ppt/slides/_rels/slide12.xml.rels" ContentType="application/vnd.openxmlformats-package.relationships+xml"/>
  <Override PartName="/ppt/slides/_rels/slide9.xml.rels" ContentType="application/vnd.openxmlformats-package.relationships+xml"/>
  <Override PartName="/ppt/slides/_rels/slide10.xml.rels" ContentType="application/vnd.openxmlformats-package.relationships+xml"/>
  <Override PartName="/ppt/slides/_rels/slide11.xml.rels" ContentType="application/vnd.openxmlformats-package.relationships+xml"/>
  <Override PartName="/ppt/slides/_rels/slide8.xml.rels" ContentType="application/vnd.openxmlformats-package.relationships+xml"/>
  <Override PartName="/ppt/slides/_rels/slide22.xml.rels" ContentType="application/vnd.openxmlformats-package.relationships+xml"/>
  <Override PartName="/ppt/slides/_rels/slide7.xml.rels" ContentType="application/vnd.openxmlformats-package.relationships+xml"/>
  <Override PartName="/ppt/slides/_rels/slide6.xml.rels" ContentType="application/vnd.openxmlformats-package.relationships+xml"/>
  <Override PartName="/ppt/slides/_rels/slide21.xml.rels" ContentType="application/vnd.openxmlformats-package.relationships+xml"/>
  <Override PartName="/ppt/slides/_rels/slide3.xml.rels" ContentType="application/vnd.openxmlformats-package.relationships+xml"/>
  <Override PartName="/ppt/slides/_rels/slide5.xml.rels" ContentType="application/vnd.openxmlformats-package.relationships+xml"/>
  <Override PartName="/ppt/slides/_rels/slide19.xml.rels" ContentType="application/vnd.openxmlformats-package.relationships+xml"/>
  <Override PartName="/ppt/slides/slide16.xml" ContentType="application/vnd.openxmlformats-officedocument.presentationml.slide+xml"/>
  <Override PartName="/ppt/slides/slide1.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 id="2147483674" r:id="rId4"/>
  </p:sld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Lst>
  <p:sldSz cx="9144000" cy="5143500"/>
  <p:notesSz cx="6858000" cy="9144000"/>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4"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25" name="PlaceHolder 2"/>
          <p:cNvSpPr>
            <a:spLocks noGrp="1"/>
          </p:cNvSpPr>
          <p:nvPr>
            <p:ph type="body"/>
          </p:nvPr>
        </p:nvSpPr>
        <p:spPr>
          <a:xfrm>
            <a:off x="311760" y="1152360"/>
            <a:ext cx="852012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26" name="PlaceHolder 3"/>
          <p:cNvSpPr>
            <a:spLocks noGrp="1"/>
          </p:cNvSpPr>
          <p:nvPr>
            <p:ph type="body"/>
          </p:nvPr>
        </p:nvSpPr>
        <p:spPr>
          <a:xfrm>
            <a:off x="311760" y="2936880"/>
            <a:ext cx="852012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28" name="PlaceHolder 2"/>
          <p:cNvSpPr>
            <a:spLocks noGrp="1"/>
          </p:cNvSpPr>
          <p:nvPr>
            <p:ph type="body"/>
          </p:nvPr>
        </p:nvSpPr>
        <p:spPr>
          <a:xfrm>
            <a:off x="31176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29" name="PlaceHolder 3"/>
          <p:cNvSpPr>
            <a:spLocks noGrp="1"/>
          </p:cNvSpPr>
          <p:nvPr>
            <p:ph type="body"/>
          </p:nvPr>
        </p:nvSpPr>
        <p:spPr>
          <a:xfrm>
            <a:off x="467784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30" name="PlaceHolder 4"/>
          <p:cNvSpPr>
            <a:spLocks noGrp="1"/>
          </p:cNvSpPr>
          <p:nvPr>
            <p:ph type="body"/>
          </p:nvPr>
        </p:nvSpPr>
        <p:spPr>
          <a:xfrm>
            <a:off x="311760" y="293688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31" name="PlaceHolder 5"/>
          <p:cNvSpPr>
            <a:spLocks noGrp="1"/>
          </p:cNvSpPr>
          <p:nvPr>
            <p:ph type="body"/>
          </p:nvPr>
        </p:nvSpPr>
        <p:spPr>
          <a:xfrm>
            <a:off x="4677840" y="293688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2"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33" name="PlaceHolder 2"/>
          <p:cNvSpPr>
            <a:spLocks noGrp="1"/>
          </p:cNvSpPr>
          <p:nvPr>
            <p:ph type="body"/>
          </p:nvPr>
        </p:nvSpPr>
        <p:spPr>
          <a:xfrm>
            <a:off x="311760" y="115236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34" name="PlaceHolder 3"/>
          <p:cNvSpPr>
            <a:spLocks noGrp="1"/>
          </p:cNvSpPr>
          <p:nvPr>
            <p:ph type="body"/>
          </p:nvPr>
        </p:nvSpPr>
        <p:spPr>
          <a:xfrm>
            <a:off x="3192480" y="115236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35" name="PlaceHolder 4"/>
          <p:cNvSpPr>
            <a:spLocks noGrp="1"/>
          </p:cNvSpPr>
          <p:nvPr>
            <p:ph type="body"/>
          </p:nvPr>
        </p:nvSpPr>
        <p:spPr>
          <a:xfrm>
            <a:off x="6073200" y="115236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36" name="PlaceHolder 5"/>
          <p:cNvSpPr>
            <a:spLocks noGrp="1"/>
          </p:cNvSpPr>
          <p:nvPr>
            <p:ph type="body"/>
          </p:nvPr>
        </p:nvSpPr>
        <p:spPr>
          <a:xfrm>
            <a:off x="311760" y="293688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37" name="PlaceHolder 6"/>
          <p:cNvSpPr>
            <a:spLocks noGrp="1"/>
          </p:cNvSpPr>
          <p:nvPr>
            <p:ph type="body"/>
          </p:nvPr>
        </p:nvSpPr>
        <p:spPr>
          <a:xfrm>
            <a:off x="3192480" y="293688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38" name="PlaceHolder 7"/>
          <p:cNvSpPr>
            <a:spLocks noGrp="1"/>
          </p:cNvSpPr>
          <p:nvPr>
            <p:ph type="body"/>
          </p:nvPr>
        </p:nvSpPr>
        <p:spPr>
          <a:xfrm>
            <a:off x="6073200" y="293688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2"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43" name="PlaceHolder 2"/>
          <p:cNvSpPr>
            <a:spLocks noGrp="1"/>
          </p:cNvSpPr>
          <p:nvPr>
            <p:ph type="subTitle"/>
          </p:nvPr>
        </p:nvSpPr>
        <p:spPr>
          <a:xfrm>
            <a:off x="311760" y="1152360"/>
            <a:ext cx="8520120" cy="341604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4"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45" name="PlaceHolder 2"/>
          <p:cNvSpPr>
            <a:spLocks noGrp="1"/>
          </p:cNvSpPr>
          <p:nvPr>
            <p:ph type="body"/>
          </p:nvPr>
        </p:nvSpPr>
        <p:spPr>
          <a:xfrm>
            <a:off x="311760" y="1152360"/>
            <a:ext cx="8520120" cy="341604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46"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47" name="PlaceHolder 2"/>
          <p:cNvSpPr>
            <a:spLocks noGrp="1"/>
          </p:cNvSpPr>
          <p:nvPr>
            <p:ph type="body"/>
          </p:nvPr>
        </p:nvSpPr>
        <p:spPr>
          <a:xfrm>
            <a:off x="311760" y="1152360"/>
            <a:ext cx="4157640" cy="3416040"/>
          </a:xfrm>
          <a:prstGeom prst="rect">
            <a:avLst/>
          </a:prstGeom>
        </p:spPr>
        <p:txBody>
          <a:bodyPr lIns="0" rIns="0" tIns="0" bIns="0">
            <a:normAutofit/>
          </a:bodyPr>
          <a:p>
            <a:endParaRPr b="0" lang="en-US" sz="1400" spc="-1" strike="noStrike">
              <a:solidFill>
                <a:srgbClr val="000000"/>
              </a:solidFill>
              <a:latin typeface="Arial"/>
            </a:endParaRPr>
          </a:p>
        </p:txBody>
      </p:sp>
      <p:sp>
        <p:nvSpPr>
          <p:cNvPr id="48" name="PlaceHolder 3"/>
          <p:cNvSpPr>
            <a:spLocks noGrp="1"/>
          </p:cNvSpPr>
          <p:nvPr>
            <p:ph type="body"/>
          </p:nvPr>
        </p:nvSpPr>
        <p:spPr>
          <a:xfrm>
            <a:off x="4677840" y="1152360"/>
            <a:ext cx="4157640" cy="341604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49"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0" name="PlaceHolder 1"/>
          <p:cNvSpPr>
            <a:spLocks noGrp="1"/>
          </p:cNvSpPr>
          <p:nvPr>
            <p:ph type="subTitle"/>
          </p:nvPr>
        </p:nvSpPr>
        <p:spPr>
          <a:xfrm>
            <a:off x="311760" y="444960"/>
            <a:ext cx="8520120" cy="265464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52" name="PlaceHolder 2"/>
          <p:cNvSpPr>
            <a:spLocks noGrp="1"/>
          </p:cNvSpPr>
          <p:nvPr>
            <p:ph type="body"/>
          </p:nvPr>
        </p:nvSpPr>
        <p:spPr>
          <a:xfrm>
            <a:off x="31176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53" name="PlaceHolder 3"/>
          <p:cNvSpPr>
            <a:spLocks noGrp="1"/>
          </p:cNvSpPr>
          <p:nvPr>
            <p:ph type="body"/>
          </p:nvPr>
        </p:nvSpPr>
        <p:spPr>
          <a:xfrm>
            <a:off x="4677840" y="1152360"/>
            <a:ext cx="4157640" cy="3416040"/>
          </a:xfrm>
          <a:prstGeom prst="rect">
            <a:avLst/>
          </a:prstGeom>
        </p:spPr>
        <p:txBody>
          <a:bodyPr lIns="0" rIns="0" tIns="0" bIns="0">
            <a:normAutofit/>
          </a:bodyPr>
          <a:p>
            <a:endParaRPr b="0" lang="en-US" sz="1400" spc="-1" strike="noStrike">
              <a:solidFill>
                <a:srgbClr val="000000"/>
              </a:solidFill>
              <a:latin typeface="Arial"/>
            </a:endParaRPr>
          </a:p>
        </p:txBody>
      </p:sp>
      <p:sp>
        <p:nvSpPr>
          <p:cNvPr id="54" name="PlaceHolder 4"/>
          <p:cNvSpPr>
            <a:spLocks noGrp="1"/>
          </p:cNvSpPr>
          <p:nvPr>
            <p:ph type="body"/>
          </p:nvPr>
        </p:nvSpPr>
        <p:spPr>
          <a:xfrm>
            <a:off x="311760" y="293688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3"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4" name="PlaceHolder 2"/>
          <p:cNvSpPr>
            <a:spLocks noGrp="1"/>
          </p:cNvSpPr>
          <p:nvPr>
            <p:ph type="subTitle"/>
          </p:nvPr>
        </p:nvSpPr>
        <p:spPr>
          <a:xfrm>
            <a:off x="311760" y="1152360"/>
            <a:ext cx="8520120" cy="341604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56" name="PlaceHolder 2"/>
          <p:cNvSpPr>
            <a:spLocks noGrp="1"/>
          </p:cNvSpPr>
          <p:nvPr>
            <p:ph type="body"/>
          </p:nvPr>
        </p:nvSpPr>
        <p:spPr>
          <a:xfrm>
            <a:off x="311760" y="1152360"/>
            <a:ext cx="4157640" cy="3416040"/>
          </a:xfrm>
          <a:prstGeom prst="rect">
            <a:avLst/>
          </a:prstGeom>
        </p:spPr>
        <p:txBody>
          <a:bodyPr lIns="0" rIns="0" tIns="0" bIns="0">
            <a:normAutofit/>
          </a:bodyPr>
          <a:p>
            <a:endParaRPr b="0" lang="en-US" sz="1400" spc="-1" strike="noStrike">
              <a:solidFill>
                <a:srgbClr val="000000"/>
              </a:solidFill>
              <a:latin typeface="Arial"/>
            </a:endParaRPr>
          </a:p>
        </p:txBody>
      </p:sp>
      <p:sp>
        <p:nvSpPr>
          <p:cNvPr id="57" name="PlaceHolder 3"/>
          <p:cNvSpPr>
            <a:spLocks noGrp="1"/>
          </p:cNvSpPr>
          <p:nvPr>
            <p:ph type="body"/>
          </p:nvPr>
        </p:nvSpPr>
        <p:spPr>
          <a:xfrm>
            <a:off x="467784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58" name="PlaceHolder 4"/>
          <p:cNvSpPr>
            <a:spLocks noGrp="1"/>
          </p:cNvSpPr>
          <p:nvPr>
            <p:ph type="body"/>
          </p:nvPr>
        </p:nvSpPr>
        <p:spPr>
          <a:xfrm>
            <a:off x="4677840" y="293688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60" name="PlaceHolder 2"/>
          <p:cNvSpPr>
            <a:spLocks noGrp="1"/>
          </p:cNvSpPr>
          <p:nvPr>
            <p:ph type="body"/>
          </p:nvPr>
        </p:nvSpPr>
        <p:spPr>
          <a:xfrm>
            <a:off x="31176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61" name="PlaceHolder 3"/>
          <p:cNvSpPr>
            <a:spLocks noGrp="1"/>
          </p:cNvSpPr>
          <p:nvPr>
            <p:ph type="body"/>
          </p:nvPr>
        </p:nvSpPr>
        <p:spPr>
          <a:xfrm>
            <a:off x="467784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62" name="PlaceHolder 4"/>
          <p:cNvSpPr>
            <a:spLocks noGrp="1"/>
          </p:cNvSpPr>
          <p:nvPr>
            <p:ph type="body"/>
          </p:nvPr>
        </p:nvSpPr>
        <p:spPr>
          <a:xfrm>
            <a:off x="311760" y="2936880"/>
            <a:ext cx="852012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64" name="PlaceHolder 2"/>
          <p:cNvSpPr>
            <a:spLocks noGrp="1"/>
          </p:cNvSpPr>
          <p:nvPr>
            <p:ph type="body"/>
          </p:nvPr>
        </p:nvSpPr>
        <p:spPr>
          <a:xfrm>
            <a:off x="311760" y="1152360"/>
            <a:ext cx="852012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65" name="PlaceHolder 3"/>
          <p:cNvSpPr>
            <a:spLocks noGrp="1"/>
          </p:cNvSpPr>
          <p:nvPr>
            <p:ph type="body"/>
          </p:nvPr>
        </p:nvSpPr>
        <p:spPr>
          <a:xfrm>
            <a:off x="311760" y="2936880"/>
            <a:ext cx="852012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66"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67" name="PlaceHolder 2"/>
          <p:cNvSpPr>
            <a:spLocks noGrp="1"/>
          </p:cNvSpPr>
          <p:nvPr>
            <p:ph type="body"/>
          </p:nvPr>
        </p:nvSpPr>
        <p:spPr>
          <a:xfrm>
            <a:off x="31176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68" name="PlaceHolder 3"/>
          <p:cNvSpPr>
            <a:spLocks noGrp="1"/>
          </p:cNvSpPr>
          <p:nvPr>
            <p:ph type="body"/>
          </p:nvPr>
        </p:nvSpPr>
        <p:spPr>
          <a:xfrm>
            <a:off x="467784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69" name="PlaceHolder 4"/>
          <p:cNvSpPr>
            <a:spLocks noGrp="1"/>
          </p:cNvSpPr>
          <p:nvPr>
            <p:ph type="body"/>
          </p:nvPr>
        </p:nvSpPr>
        <p:spPr>
          <a:xfrm>
            <a:off x="311760" y="293688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70" name="PlaceHolder 5"/>
          <p:cNvSpPr>
            <a:spLocks noGrp="1"/>
          </p:cNvSpPr>
          <p:nvPr>
            <p:ph type="body"/>
          </p:nvPr>
        </p:nvSpPr>
        <p:spPr>
          <a:xfrm>
            <a:off x="4677840" y="293688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1"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72" name="PlaceHolder 2"/>
          <p:cNvSpPr>
            <a:spLocks noGrp="1"/>
          </p:cNvSpPr>
          <p:nvPr>
            <p:ph type="body"/>
          </p:nvPr>
        </p:nvSpPr>
        <p:spPr>
          <a:xfrm>
            <a:off x="311760" y="115236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73" name="PlaceHolder 3"/>
          <p:cNvSpPr>
            <a:spLocks noGrp="1"/>
          </p:cNvSpPr>
          <p:nvPr>
            <p:ph type="body"/>
          </p:nvPr>
        </p:nvSpPr>
        <p:spPr>
          <a:xfrm>
            <a:off x="3192480" y="115236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74" name="PlaceHolder 4"/>
          <p:cNvSpPr>
            <a:spLocks noGrp="1"/>
          </p:cNvSpPr>
          <p:nvPr>
            <p:ph type="body"/>
          </p:nvPr>
        </p:nvSpPr>
        <p:spPr>
          <a:xfrm>
            <a:off x="6073200" y="115236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75" name="PlaceHolder 5"/>
          <p:cNvSpPr>
            <a:spLocks noGrp="1"/>
          </p:cNvSpPr>
          <p:nvPr>
            <p:ph type="body"/>
          </p:nvPr>
        </p:nvSpPr>
        <p:spPr>
          <a:xfrm>
            <a:off x="311760" y="293688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76" name="PlaceHolder 6"/>
          <p:cNvSpPr>
            <a:spLocks noGrp="1"/>
          </p:cNvSpPr>
          <p:nvPr>
            <p:ph type="body"/>
          </p:nvPr>
        </p:nvSpPr>
        <p:spPr>
          <a:xfrm>
            <a:off x="3192480" y="293688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77" name="PlaceHolder 7"/>
          <p:cNvSpPr>
            <a:spLocks noGrp="1"/>
          </p:cNvSpPr>
          <p:nvPr>
            <p:ph type="body"/>
          </p:nvPr>
        </p:nvSpPr>
        <p:spPr>
          <a:xfrm>
            <a:off x="6073200" y="293688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81"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82" name="PlaceHolder 2"/>
          <p:cNvSpPr>
            <a:spLocks noGrp="1"/>
          </p:cNvSpPr>
          <p:nvPr>
            <p:ph type="subTitle"/>
          </p:nvPr>
        </p:nvSpPr>
        <p:spPr>
          <a:xfrm>
            <a:off x="311760" y="1152360"/>
            <a:ext cx="8520120" cy="341604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83"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84" name="PlaceHolder 2"/>
          <p:cNvSpPr>
            <a:spLocks noGrp="1"/>
          </p:cNvSpPr>
          <p:nvPr>
            <p:ph type="body"/>
          </p:nvPr>
        </p:nvSpPr>
        <p:spPr>
          <a:xfrm>
            <a:off x="311760" y="1152360"/>
            <a:ext cx="8520120" cy="341604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85"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86" name="PlaceHolder 2"/>
          <p:cNvSpPr>
            <a:spLocks noGrp="1"/>
          </p:cNvSpPr>
          <p:nvPr>
            <p:ph type="body"/>
          </p:nvPr>
        </p:nvSpPr>
        <p:spPr>
          <a:xfrm>
            <a:off x="311760" y="1152360"/>
            <a:ext cx="4157640" cy="3416040"/>
          </a:xfrm>
          <a:prstGeom prst="rect">
            <a:avLst/>
          </a:prstGeom>
        </p:spPr>
        <p:txBody>
          <a:bodyPr lIns="0" rIns="0" tIns="0" bIns="0">
            <a:normAutofit/>
          </a:bodyPr>
          <a:p>
            <a:endParaRPr b="0" lang="en-US" sz="1400" spc="-1" strike="noStrike">
              <a:solidFill>
                <a:srgbClr val="000000"/>
              </a:solidFill>
              <a:latin typeface="Arial"/>
            </a:endParaRPr>
          </a:p>
        </p:txBody>
      </p:sp>
      <p:sp>
        <p:nvSpPr>
          <p:cNvPr id="87" name="PlaceHolder 3"/>
          <p:cNvSpPr>
            <a:spLocks noGrp="1"/>
          </p:cNvSpPr>
          <p:nvPr>
            <p:ph type="body"/>
          </p:nvPr>
        </p:nvSpPr>
        <p:spPr>
          <a:xfrm>
            <a:off x="4677840" y="1152360"/>
            <a:ext cx="4157640" cy="341604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88"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5"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6" name="PlaceHolder 2"/>
          <p:cNvSpPr>
            <a:spLocks noGrp="1"/>
          </p:cNvSpPr>
          <p:nvPr>
            <p:ph type="body"/>
          </p:nvPr>
        </p:nvSpPr>
        <p:spPr>
          <a:xfrm>
            <a:off x="311760" y="1152360"/>
            <a:ext cx="8520120" cy="341604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89" name="PlaceHolder 1"/>
          <p:cNvSpPr>
            <a:spLocks noGrp="1"/>
          </p:cNvSpPr>
          <p:nvPr>
            <p:ph type="subTitle"/>
          </p:nvPr>
        </p:nvSpPr>
        <p:spPr>
          <a:xfrm>
            <a:off x="311760" y="444960"/>
            <a:ext cx="8520120" cy="265464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90"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91" name="PlaceHolder 2"/>
          <p:cNvSpPr>
            <a:spLocks noGrp="1"/>
          </p:cNvSpPr>
          <p:nvPr>
            <p:ph type="body"/>
          </p:nvPr>
        </p:nvSpPr>
        <p:spPr>
          <a:xfrm>
            <a:off x="31176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92" name="PlaceHolder 3"/>
          <p:cNvSpPr>
            <a:spLocks noGrp="1"/>
          </p:cNvSpPr>
          <p:nvPr>
            <p:ph type="body"/>
          </p:nvPr>
        </p:nvSpPr>
        <p:spPr>
          <a:xfrm>
            <a:off x="4677840" y="1152360"/>
            <a:ext cx="4157640" cy="3416040"/>
          </a:xfrm>
          <a:prstGeom prst="rect">
            <a:avLst/>
          </a:prstGeom>
        </p:spPr>
        <p:txBody>
          <a:bodyPr lIns="0" rIns="0" tIns="0" bIns="0">
            <a:normAutofit/>
          </a:bodyPr>
          <a:p>
            <a:endParaRPr b="0" lang="en-US" sz="1400" spc="-1" strike="noStrike">
              <a:solidFill>
                <a:srgbClr val="000000"/>
              </a:solidFill>
              <a:latin typeface="Arial"/>
            </a:endParaRPr>
          </a:p>
        </p:txBody>
      </p:sp>
      <p:sp>
        <p:nvSpPr>
          <p:cNvPr id="93" name="PlaceHolder 4"/>
          <p:cNvSpPr>
            <a:spLocks noGrp="1"/>
          </p:cNvSpPr>
          <p:nvPr>
            <p:ph type="body"/>
          </p:nvPr>
        </p:nvSpPr>
        <p:spPr>
          <a:xfrm>
            <a:off x="311760" y="293688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94"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95" name="PlaceHolder 2"/>
          <p:cNvSpPr>
            <a:spLocks noGrp="1"/>
          </p:cNvSpPr>
          <p:nvPr>
            <p:ph type="body"/>
          </p:nvPr>
        </p:nvSpPr>
        <p:spPr>
          <a:xfrm>
            <a:off x="311760" y="1152360"/>
            <a:ext cx="4157640" cy="3416040"/>
          </a:xfrm>
          <a:prstGeom prst="rect">
            <a:avLst/>
          </a:prstGeom>
        </p:spPr>
        <p:txBody>
          <a:bodyPr lIns="0" rIns="0" tIns="0" bIns="0">
            <a:normAutofit/>
          </a:bodyPr>
          <a:p>
            <a:endParaRPr b="0" lang="en-US" sz="1400" spc="-1" strike="noStrike">
              <a:solidFill>
                <a:srgbClr val="000000"/>
              </a:solidFill>
              <a:latin typeface="Arial"/>
            </a:endParaRPr>
          </a:p>
        </p:txBody>
      </p:sp>
      <p:sp>
        <p:nvSpPr>
          <p:cNvPr id="96" name="PlaceHolder 3"/>
          <p:cNvSpPr>
            <a:spLocks noGrp="1"/>
          </p:cNvSpPr>
          <p:nvPr>
            <p:ph type="body"/>
          </p:nvPr>
        </p:nvSpPr>
        <p:spPr>
          <a:xfrm>
            <a:off x="467784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97" name="PlaceHolder 4"/>
          <p:cNvSpPr>
            <a:spLocks noGrp="1"/>
          </p:cNvSpPr>
          <p:nvPr>
            <p:ph type="body"/>
          </p:nvPr>
        </p:nvSpPr>
        <p:spPr>
          <a:xfrm>
            <a:off x="4677840" y="293688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98"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99" name="PlaceHolder 2"/>
          <p:cNvSpPr>
            <a:spLocks noGrp="1"/>
          </p:cNvSpPr>
          <p:nvPr>
            <p:ph type="body"/>
          </p:nvPr>
        </p:nvSpPr>
        <p:spPr>
          <a:xfrm>
            <a:off x="31176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100" name="PlaceHolder 3"/>
          <p:cNvSpPr>
            <a:spLocks noGrp="1"/>
          </p:cNvSpPr>
          <p:nvPr>
            <p:ph type="body"/>
          </p:nvPr>
        </p:nvSpPr>
        <p:spPr>
          <a:xfrm>
            <a:off x="467784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101" name="PlaceHolder 4"/>
          <p:cNvSpPr>
            <a:spLocks noGrp="1"/>
          </p:cNvSpPr>
          <p:nvPr>
            <p:ph type="body"/>
          </p:nvPr>
        </p:nvSpPr>
        <p:spPr>
          <a:xfrm>
            <a:off x="311760" y="2936880"/>
            <a:ext cx="852012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02"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103" name="PlaceHolder 2"/>
          <p:cNvSpPr>
            <a:spLocks noGrp="1"/>
          </p:cNvSpPr>
          <p:nvPr>
            <p:ph type="body"/>
          </p:nvPr>
        </p:nvSpPr>
        <p:spPr>
          <a:xfrm>
            <a:off x="311760" y="1152360"/>
            <a:ext cx="852012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104" name="PlaceHolder 3"/>
          <p:cNvSpPr>
            <a:spLocks noGrp="1"/>
          </p:cNvSpPr>
          <p:nvPr>
            <p:ph type="body"/>
          </p:nvPr>
        </p:nvSpPr>
        <p:spPr>
          <a:xfrm>
            <a:off x="311760" y="2936880"/>
            <a:ext cx="852012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05"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106" name="PlaceHolder 2"/>
          <p:cNvSpPr>
            <a:spLocks noGrp="1"/>
          </p:cNvSpPr>
          <p:nvPr>
            <p:ph type="body"/>
          </p:nvPr>
        </p:nvSpPr>
        <p:spPr>
          <a:xfrm>
            <a:off x="31176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107" name="PlaceHolder 3"/>
          <p:cNvSpPr>
            <a:spLocks noGrp="1"/>
          </p:cNvSpPr>
          <p:nvPr>
            <p:ph type="body"/>
          </p:nvPr>
        </p:nvSpPr>
        <p:spPr>
          <a:xfrm>
            <a:off x="467784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108" name="PlaceHolder 4"/>
          <p:cNvSpPr>
            <a:spLocks noGrp="1"/>
          </p:cNvSpPr>
          <p:nvPr>
            <p:ph type="body"/>
          </p:nvPr>
        </p:nvSpPr>
        <p:spPr>
          <a:xfrm>
            <a:off x="311760" y="293688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109" name="PlaceHolder 5"/>
          <p:cNvSpPr>
            <a:spLocks noGrp="1"/>
          </p:cNvSpPr>
          <p:nvPr>
            <p:ph type="body"/>
          </p:nvPr>
        </p:nvSpPr>
        <p:spPr>
          <a:xfrm>
            <a:off x="4677840" y="293688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10"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111" name="PlaceHolder 2"/>
          <p:cNvSpPr>
            <a:spLocks noGrp="1"/>
          </p:cNvSpPr>
          <p:nvPr>
            <p:ph type="body"/>
          </p:nvPr>
        </p:nvSpPr>
        <p:spPr>
          <a:xfrm>
            <a:off x="311760" y="115236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112" name="PlaceHolder 3"/>
          <p:cNvSpPr>
            <a:spLocks noGrp="1"/>
          </p:cNvSpPr>
          <p:nvPr>
            <p:ph type="body"/>
          </p:nvPr>
        </p:nvSpPr>
        <p:spPr>
          <a:xfrm>
            <a:off x="3192480" y="115236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113" name="PlaceHolder 4"/>
          <p:cNvSpPr>
            <a:spLocks noGrp="1"/>
          </p:cNvSpPr>
          <p:nvPr>
            <p:ph type="body"/>
          </p:nvPr>
        </p:nvSpPr>
        <p:spPr>
          <a:xfrm>
            <a:off x="6073200" y="115236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114" name="PlaceHolder 5"/>
          <p:cNvSpPr>
            <a:spLocks noGrp="1"/>
          </p:cNvSpPr>
          <p:nvPr>
            <p:ph type="body"/>
          </p:nvPr>
        </p:nvSpPr>
        <p:spPr>
          <a:xfrm>
            <a:off x="311760" y="293688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115" name="PlaceHolder 6"/>
          <p:cNvSpPr>
            <a:spLocks noGrp="1"/>
          </p:cNvSpPr>
          <p:nvPr>
            <p:ph type="body"/>
          </p:nvPr>
        </p:nvSpPr>
        <p:spPr>
          <a:xfrm>
            <a:off x="3192480" y="293688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116" name="PlaceHolder 7"/>
          <p:cNvSpPr>
            <a:spLocks noGrp="1"/>
          </p:cNvSpPr>
          <p:nvPr>
            <p:ph type="body"/>
          </p:nvPr>
        </p:nvSpPr>
        <p:spPr>
          <a:xfrm>
            <a:off x="6073200" y="2936880"/>
            <a:ext cx="274320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8" name="PlaceHolder 2"/>
          <p:cNvSpPr>
            <a:spLocks noGrp="1"/>
          </p:cNvSpPr>
          <p:nvPr>
            <p:ph type="body"/>
          </p:nvPr>
        </p:nvSpPr>
        <p:spPr>
          <a:xfrm>
            <a:off x="311760" y="1152360"/>
            <a:ext cx="4157640" cy="3416040"/>
          </a:xfrm>
          <a:prstGeom prst="rect">
            <a:avLst/>
          </a:prstGeom>
        </p:spPr>
        <p:txBody>
          <a:bodyPr lIns="0" rIns="0" tIns="0" bIns="0">
            <a:normAutofit/>
          </a:bodyPr>
          <a:p>
            <a:endParaRPr b="0" lang="en-US" sz="1400" spc="-1" strike="noStrike">
              <a:solidFill>
                <a:srgbClr val="000000"/>
              </a:solidFill>
              <a:latin typeface="Arial"/>
            </a:endParaRPr>
          </a:p>
        </p:txBody>
      </p:sp>
      <p:sp>
        <p:nvSpPr>
          <p:cNvPr id="9" name="PlaceHolder 3"/>
          <p:cNvSpPr>
            <a:spLocks noGrp="1"/>
          </p:cNvSpPr>
          <p:nvPr>
            <p:ph type="body"/>
          </p:nvPr>
        </p:nvSpPr>
        <p:spPr>
          <a:xfrm>
            <a:off x="4677840" y="1152360"/>
            <a:ext cx="4157640" cy="341604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0"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1" name="PlaceHolder 1"/>
          <p:cNvSpPr>
            <a:spLocks noGrp="1"/>
          </p:cNvSpPr>
          <p:nvPr>
            <p:ph type="subTitle"/>
          </p:nvPr>
        </p:nvSpPr>
        <p:spPr>
          <a:xfrm>
            <a:off x="311760" y="444960"/>
            <a:ext cx="8520120" cy="265464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13" name="PlaceHolder 2"/>
          <p:cNvSpPr>
            <a:spLocks noGrp="1"/>
          </p:cNvSpPr>
          <p:nvPr>
            <p:ph type="body"/>
          </p:nvPr>
        </p:nvSpPr>
        <p:spPr>
          <a:xfrm>
            <a:off x="31176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14" name="PlaceHolder 3"/>
          <p:cNvSpPr>
            <a:spLocks noGrp="1"/>
          </p:cNvSpPr>
          <p:nvPr>
            <p:ph type="body"/>
          </p:nvPr>
        </p:nvSpPr>
        <p:spPr>
          <a:xfrm>
            <a:off x="4677840" y="1152360"/>
            <a:ext cx="4157640" cy="3416040"/>
          </a:xfrm>
          <a:prstGeom prst="rect">
            <a:avLst/>
          </a:prstGeom>
        </p:spPr>
        <p:txBody>
          <a:bodyPr lIns="0" rIns="0" tIns="0" bIns="0">
            <a:normAutofit/>
          </a:bodyPr>
          <a:p>
            <a:endParaRPr b="0" lang="en-US" sz="1400" spc="-1" strike="noStrike">
              <a:solidFill>
                <a:srgbClr val="000000"/>
              </a:solidFill>
              <a:latin typeface="Arial"/>
            </a:endParaRPr>
          </a:p>
        </p:txBody>
      </p:sp>
      <p:sp>
        <p:nvSpPr>
          <p:cNvPr id="15" name="PlaceHolder 4"/>
          <p:cNvSpPr>
            <a:spLocks noGrp="1"/>
          </p:cNvSpPr>
          <p:nvPr>
            <p:ph type="body"/>
          </p:nvPr>
        </p:nvSpPr>
        <p:spPr>
          <a:xfrm>
            <a:off x="311760" y="293688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6"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17" name="PlaceHolder 2"/>
          <p:cNvSpPr>
            <a:spLocks noGrp="1"/>
          </p:cNvSpPr>
          <p:nvPr>
            <p:ph type="body"/>
          </p:nvPr>
        </p:nvSpPr>
        <p:spPr>
          <a:xfrm>
            <a:off x="311760" y="1152360"/>
            <a:ext cx="4157640" cy="3416040"/>
          </a:xfrm>
          <a:prstGeom prst="rect">
            <a:avLst/>
          </a:prstGeom>
        </p:spPr>
        <p:txBody>
          <a:bodyPr lIns="0" rIns="0" tIns="0" bIns="0">
            <a:normAutofit/>
          </a:bodyPr>
          <a:p>
            <a:endParaRPr b="0" lang="en-US" sz="1400" spc="-1" strike="noStrike">
              <a:solidFill>
                <a:srgbClr val="000000"/>
              </a:solidFill>
              <a:latin typeface="Arial"/>
            </a:endParaRPr>
          </a:p>
        </p:txBody>
      </p:sp>
      <p:sp>
        <p:nvSpPr>
          <p:cNvPr id="18" name="PlaceHolder 3"/>
          <p:cNvSpPr>
            <a:spLocks noGrp="1"/>
          </p:cNvSpPr>
          <p:nvPr>
            <p:ph type="body"/>
          </p:nvPr>
        </p:nvSpPr>
        <p:spPr>
          <a:xfrm>
            <a:off x="467784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19" name="PlaceHolder 4"/>
          <p:cNvSpPr>
            <a:spLocks noGrp="1"/>
          </p:cNvSpPr>
          <p:nvPr>
            <p:ph type="body"/>
          </p:nvPr>
        </p:nvSpPr>
        <p:spPr>
          <a:xfrm>
            <a:off x="4677840" y="293688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311760" y="444960"/>
            <a:ext cx="8520120" cy="572400"/>
          </a:xfrm>
          <a:prstGeom prst="rect">
            <a:avLst/>
          </a:prstGeom>
        </p:spPr>
        <p:txBody>
          <a:bodyPr lIns="0" rIns="0" tIns="0" bIns="0" anchor="ctr">
            <a:noAutofit/>
          </a:bodyPr>
          <a:p>
            <a:endParaRPr b="0" lang="en-US" sz="1400" spc="-1" strike="noStrike">
              <a:solidFill>
                <a:srgbClr val="000000"/>
              </a:solidFill>
              <a:latin typeface="Arial"/>
            </a:endParaRPr>
          </a:p>
        </p:txBody>
      </p:sp>
      <p:sp>
        <p:nvSpPr>
          <p:cNvPr id="21" name="PlaceHolder 2"/>
          <p:cNvSpPr>
            <a:spLocks noGrp="1"/>
          </p:cNvSpPr>
          <p:nvPr>
            <p:ph type="body"/>
          </p:nvPr>
        </p:nvSpPr>
        <p:spPr>
          <a:xfrm>
            <a:off x="31176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22" name="PlaceHolder 3"/>
          <p:cNvSpPr>
            <a:spLocks noGrp="1"/>
          </p:cNvSpPr>
          <p:nvPr>
            <p:ph type="body"/>
          </p:nvPr>
        </p:nvSpPr>
        <p:spPr>
          <a:xfrm>
            <a:off x="4677840" y="1152360"/>
            <a:ext cx="4157640" cy="1629360"/>
          </a:xfrm>
          <a:prstGeom prst="rect">
            <a:avLst/>
          </a:prstGeom>
        </p:spPr>
        <p:txBody>
          <a:bodyPr lIns="0" rIns="0" tIns="0" bIns="0">
            <a:normAutofit/>
          </a:bodyPr>
          <a:p>
            <a:endParaRPr b="0" lang="en-US" sz="1400" spc="-1" strike="noStrike">
              <a:solidFill>
                <a:srgbClr val="000000"/>
              </a:solidFill>
              <a:latin typeface="Arial"/>
            </a:endParaRPr>
          </a:p>
        </p:txBody>
      </p:sp>
      <p:sp>
        <p:nvSpPr>
          <p:cNvPr id="23" name="PlaceHolder 4"/>
          <p:cNvSpPr>
            <a:spLocks noGrp="1"/>
          </p:cNvSpPr>
          <p:nvPr>
            <p:ph type="body"/>
          </p:nvPr>
        </p:nvSpPr>
        <p:spPr>
          <a:xfrm>
            <a:off x="311760" y="2936880"/>
            <a:ext cx="8520120" cy="1629360"/>
          </a:xfrm>
          <a:prstGeom prst="rect">
            <a:avLst/>
          </a:prstGeom>
        </p:spPr>
        <p:txBody>
          <a:bodyPr lIns="0" rIns="0" tIns="0" bIns="0">
            <a:normAutofit/>
          </a:bodyPr>
          <a:p>
            <a:endParaRPr b="0" lang="en-US" sz="1400" spc="-1" strike="noStrike">
              <a:solidFill>
                <a:srgbClr val="000000"/>
              </a:solidFill>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 Id="rId9" Type="http://schemas.openxmlformats.org/officeDocument/2006/relationships/slideLayout" Target="../slideLayouts/slideLayout32.xml"/><Relationship Id="rId10" Type="http://schemas.openxmlformats.org/officeDocument/2006/relationships/slideLayout" Target="../slideLayouts/slideLayout33.xml"/><Relationship Id="rId11" Type="http://schemas.openxmlformats.org/officeDocument/2006/relationships/slideLayout" Target="../slideLayouts/slideLayout34.xml"/><Relationship Id="rId12" Type="http://schemas.openxmlformats.org/officeDocument/2006/relationships/slideLayout" Target="../slideLayouts/slideLayout35.xml"/><Relationship Id="rId13" Type="http://schemas.openxmlformats.org/officeDocument/2006/relationships/slideLayout" Target="../slideLayouts/slideLayout36.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311760" y="744480"/>
            <a:ext cx="8520120" cy="2052360"/>
          </a:xfrm>
          <a:prstGeom prst="rect">
            <a:avLst/>
          </a:prstGeom>
        </p:spPr>
        <p:txBody>
          <a:bodyPr tIns="91440" bIns="91440" anchor="b">
            <a:normAutofit/>
          </a:bodyPr>
          <a:p>
            <a:r>
              <a:rPr b="0" lang="en-US" sz="5200" spc="-1" strike="noStrike">
                <a:solidFill>
                  <a:srgbClr val="000000"/>
                </a:solidFill>
                <a:latin typeface="Arial"/>
              </a:rPr>
              <a:t>Click to edit the title text format</a:t>
            </a:r>
            <a:endParaRPr b="0" lang="en-US" sz="5200" spc="-1" strike="noStrike">
              <a:solidFill>
                <a:srgbClr val="000000"/>
              </a:solidFill>
              <a:latin typeface="Arial"/>
            </a:endParaRPr>
          </a:p>
        </p:txBody>
      </p:sp>
      <p:sp>
        <p:nvSpPr>
          <p:cNvPr id="1" name="PlaceHolder 2"/>
          <p:cNvSpPr>
            <a:spLocks noGrp="1"/>
          </p:cNvSpPr>
          <p:nvPr>
            <p:ph type="sldNum"/>
          </p:nvPr>
        </p:nvSpPr>
        <p:spPr>
          <a:xfrm>
            <a:off x="8472600" y="4663080"/>
            <a:ext cx="548280" cy="393120"/>
          </a:xfrm>
          <a:prstGeom prst="rect">
            <a:avLst/>
          </a:prstGeom>
        </p:spPr>
        <p:txBody>
          <a:bodyPr tIns="91440" bIns="91440" anchor="ctr">
            <a:normAutofit/>
          </a:bodyPr>
          <a:p>
            <a:pPr algn="r">
              <a:lnSpc>
                <a:spcPct val="100000"/>
              </a:lnSpc>
              <a:tabLst>
                <a:tab algn="l" pos="0"/>
              </a:tabLst>
            </a:pPr>
            <a:fld id="{7ECE8F65-43D5-4E4E-BA9B-014581593199}" type="slidenum">
              <a:rPr b="0" lang="en" sz="1000" spc="-1" strike="noStrike">
                <a:solidFill>
                  <a:srgbClr val="595959"/>
                </a:solidFill>
                <a:latin typeface="Arial"/>
                <a:ea typeface="Arial"/>
              </a:rPr>
              <a:t>&lt;number&gt;</a:t>
            </a:fld>
            <a:endParaRPr b="0" lang="en-US" sz="1000" spc="-1" strike="noStrike">
              <a:latin typeface="Times New Roman"/>
            </a:endParaRPr>
          </a:p>
        </p:txBody>
      </p:sp>
      <p:sp>
        <p:nvSpPr>
          <p:cNvPr id="2" name="PlaceHolder 3"/>
          <p:cNvSpPr>
            <a:spLocks noGrp="1"/>
          </p:cNvSpPr>
          <p:nvPr>
            <p:ph type="body"/>
          </p:nvPr>
        </p:nvSpPr>
        <p:spPr>
          <a:xfrm>
            <a:off x="457200" y="1203480"/>
            <a:ext cx="8229240" cy="298296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en-US" sz="1400" spc="-1" strike="noStrike">
                <a:solidFill>
                  <a:srgbClr val="000000"/>
                </a:solidFill>
                <a:latin typeface="Arial"/>
              </a:rPr>
              <a:t>Click to edit the outline text format</a:t>
            </a:r>
            <a:endParaRPr b="0" lang="en-US" sz="14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en-US" sz="1400" spc="-1" strike="noStrike">
                <a:solidFill>
                  <a:srgbClr val="000000"/>
                </a:solidFill>
                <a:latin typeface="Arial"/>
              </a:rPr>
              <a:t>Second Outline Level</a:t>
            </a:r>
            <a:endParaRPr b="0" lang="en-US" sz="14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en-US" sz="1400" spc="-1" strike="noStrike">
                <a:solidFill>
                  <a:srgbClr val="000000"/>
                </a:solidFill>
                <a:latin typeface="Arial"/>
              </a:rPr>
              <a:t>Third Outline Level</a:t>
            </a:r>
            <a:endParaRPr b="0" lang="en-US" sz="14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en-US" sz="1400" spc="-1" strike="noStrike">
                <a:solidFill>
                  <a:srgbClr val="000000"/>
                </a:solidFill>
                <a:latin typeface="Arial"/>
              </a:rPr>
              <a:t>Fourth Outline Level</a:t>
            </a:r>
            <a:endParaRPr b="0" lang="en-US" sz="14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en-US" sz="2000" spc="-1" strike="noStrike">
                <a:solidFill>
                  <a:srgbClr val="000000"/>
                </a:solidFill>
                <a:latin typeface="Arial"/>
              </a:rPr>
              <a:t>Fifth Outline Level</a:t>
            </a:r>
            <a:endParaRPr b="0" lang="en-US" sz="20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en-US" sz="2000" spc="-1" strike="noStrike">
                <a:solidFill>
                  <a:srgbClr val="000000"/>
                </a:solidFill>
                <a:latin typeface="Arial"/>
              </a:rPr>
              <a:t>Sixth Outline Level</a:t>
            </a:r>
            <a:endParaRPr b="0" lang="en-US" sz="20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en-US" sz="2000" spc="-1" strike="noStrike">
                <a:solidFill>
                  <a:srgbClr val="000000"/>
                </a:solidFill>
                <a:latin typeface="Arial"/>
              </a:rPr>
              <a:t>Seventh Outline Level</a:t>
            </a:r>
            <a:endParaRPr b="0" lang="en-US"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39" name="PlaceHolder 1"/>
          <p:cNvSpPr>
            <a:spLocks noGrp="1"/>
          </p:cNvSpPr>
          <p:nvPr>
            <p:ph type="title"/>
          </p:nvPr>
        </p:nvSpPr>
        <p:spPr>
          <a:xfrm>
            <a:off x="311760" y="444960"/>
            <a:ext cx="8520120" cy="572400"/>
          </a:xfrm>
          <a:prstGeom prst="rect">
            <a:avLst/>
          </a:prstGeom>
        </p:spPr>
        <p:txBody>
          <a:bodyPr tIns="91440" bIns="91440">
            <a:normAutofit fontScale="97000"/>
          </a:bodyPr>
          <a:p>
            <a:r>
              <a:rPr b="0" lang="en-US" sz="2800" spc="-1" strike="noStrike">
                <a:solidFill>
                  <a:srgbClr val="000000"/>
                </a:solidFill>
                <a:latin typeface="Arial"/>
              </a:rPr>
              <a:t>Click to edit the title text format</a:t>
            </a:r>
            <a:endParaRPr b="0" lang="en-US" sz="2800" spc="-1" strike="noStrike">
              <a:solidFill>
                <a:srgbClr val="000000"/>
              </a:solidFill>
              <a:latin typeface="Arial"/>
            </a:endParaRPr>
          </a:p>
        </p:txBody>
      </p:sp>
      <p:sp>
        <p:nvSpPr>
          <p:cNvPr id="40" name="PlaceHolder 2"/>
          <p:cNvSpPr>
            <a:spLocks noGrp="1"/>
          </p:cNvSpPr>
          <p:nvPr>
            <p:ph type="body"/>
          </p:nvPr>
        </p:nvSpPr>
        <p:spPr>
          <a:xfrm>
            <a:off x="311760" y="1152360"/>
            <a:ext cx="8520120" cy="3416040"/>
          </a:xfrm>
          <a:prstGeom prst="rect">
            <a:avLst/>
          </a:prstGeom>
        </p:spPr>
        <p:txBody>
          <a:bodyPr tIns="91440" bIns="91440">
            <a:normAutofit/>
          </a:bodyPr>
          <a:p>
            <a:pPr marL="432000" indent="-324000">
              <a:spcBef>
                <a:spcPts val="1417"/>
              </a:spcBef>
              <a:buClr>
                <a:srgbClr val="000000"/>
              </a:buClr>
              <a:buSzPct val="45000"/>
              <a:buFont typeface="Wingdings" charset="2"/>
              <a:buChar char=""/>
            </a:pPr>
            <a:r>
              <a:rPr b="0" lang="en-US" sz="1800" spc="-1" strike="noStrike">
                <a:solidFill>
                  <a:srgbClr val="000000"/>
                </a:solidFill>
                <a:latin typeface="Arial"/>
              </a:rPr>
              <a:t>Click to edit the outline text format</a:t>
            </a:r>
            <a:endParaRPr b="0" lang="en-US" sz="18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en-US" sz="1800" spc="-1" strike="noStrike">
                <a:solidFill>
                  <a:srgbClr val="000000"/>
                </a:solidFill>
                <a:latin typeface="Arial"/>
              </a:rPr>
              <a:t>Second Outline Level</a:t>
            </a:r>
            <a:endParaRPr b="0" lang="en-US" sz="18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en-US" sz="1800" spc="-1" strike="noStrike">
                <a:solidFill>
                  <a:srgbClr val="000000"/>
                </a:solidFill>
                <a:latin typeface="Arial"/>
              </a:rPr>
              <a:t>Third Outline Level</a:t>
            </a:r>
            <a:endParaRPr b="0" lang="en-US" sz="18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en-US" sz="1800" spc="-1" strike="noStrike">
                <a:solidFill>
                  <a:srgbClr val="000000"/>
                </a:solidFill>
                <a:latin typeface="Arial"/>
              </a:rPr>
              <a:t>Fourth Outline Level</a:t>
            </a:r>
            <a:endParaRPr b="0" lang="en-US" sz="18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en-US" sz="1800" spc="-1" strike="noStrike">
                <a:solidFill>
                  <a:srgbClr val="000000"/>
                </a:solidFill>
                <a:latin typeface="Arial"/>
              </a:rPr>
              <a:t>Fifth Outline Level</a:t>
            </a:r>
            <a:endParaRPr b="0" lang="en-US" sz="18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en-US" sz="1800" spc="-1" strike="noStrike">
                <a:solidFill>
                  <a:srgbClr val="000000"/>
                </a:solidFill>
                <a:latin typeface="Arial"/>
              </a:rPr>
              <a:t>Sixth Outline Level</a:t>
            </a:r>
            <a:endParaRPr b="0" lang="en-US" sz="18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en-US" sz="1800" spc="-1" strike="noStrike">
                <a:solidFill>
                  <a:srgbClr val="000000"/>
                </a:solidFill>
                <a:latin typeface="Arial"/>
              </a:rPr>
              <a:t>Seventh Outline Level</a:t>
            </a:r>
            <a:endParaRPr b="0" lang="en-US" sz="1800" spc="-1" strike="noStrike">
              <a:solidFill>
                <a:srgbClr val="000000"/>
              </a:solidFill>
              <a:latin typeface="Arial"/>
            </a:endParaRPr>
          </a:p>
        </p:txBody>
      </p:sp>
      <p:sp>
        <p:nvSpPr>
          <p:cNvPr id="41" name="PlaceHolder 3"/>
          <p:cNvSpPr>
            <a:spLocks noGrp="1"/>
          </p:cNvSpPr>
          <p:nvPr>
            <p:ph type="sldNum"/>
          </p:nvPr>
        </p:nvSpPr>
        <p:spPr>
          <a:xfrm>
            <a:off x="8472600" y="4663080"/>
            <a:ext cx="548280" cy="393120"/>
          </a:xfrm>
          <a:prstGeom prst="rect">
            <a:avLst/>
          </a:prstGeom>
        </p:spPr>
        <p:txBody>
          <a:bodyPr tIns="91440" bIns="91440" anchor="ctr">
            <a:normAutofit/>
          </a:bodyPr>
          <a:p>
            <a:pPr algn="r">
              <a:lnSpc>
                <a:spcPct val="100000"/>
              </a:lnSpc>
              <a:tabLst>
                <a:tab algn="l" pos="0"/>
              </a:tabLst>
            </a:pPr>
            <a:fld id="{C20DB20A-C523-4D07-A568-21A2750347F7}" type="slidenum">
              <a:rPr b="0" lang="en" sz="1000" spc="-1" strike="noStrike">
                <a:solidFill>
                  <a:srgbClr val="595959"/>
                </a:solidFill>
                <a:latin typeface="Arial"/>
                <a:ea typeface="Arial"/>
              </a:rPr>
              <a:t>&lt;number&gt;</a:t>
            </a:fld>
            <a:endParaRPr b="0" lang="en-US" sz="1000" spc="-1" strike="noStrike">
              <a:latin typeface="Times New Roman"/>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78" name="PlaceHolder 1"/>
          <p:cNvSpPr>
            <a:spLocks noGrp="1"/>
          </p:cNvSpPr>
          <p:nvPr>
            <p:ph type="sldNum"/>
          </p:nvPr>
        </p:nvSpPr>
        <p:spPr>
          <a:xfrm>
            <a:off x="8472600" y="4663080"/>
            <a:ext cx="548280" cy="393120"/>
          </a:xfrm>
          <a:prstGeom prst="rect">
            <a:avLst/>
          </a:prstGeom>
        </p:spPr>
        <p:txBody>
          <a:bodyPr tIns="91440" bIns="91440" anchor="ctr">
            <a:normAutofit/>
          </a:bodyPr>
          <a:p>
            <a:pPr algn="r">
              <a:lnSpc>
                <a:spcPct val="100000"/>
              </a:lnSpc>
              <a:tabLst>
                <a:tab algn="l" pos="0"/>
              </a:tabLst>
            </a:pPr>
            <a:fld id="{311178AD-8115-4B5D-91AB-796C3C562E47}" type="slidenum">
              <a:rPr b="0" lang="en" sz="1000" spc="-1" strike="noStrike">
                <a:solidFill>
                  <a:srgbClr val="595959"/>
                </a:solidFill>
                <a:latin typeface="Arial"/>
                <a:ea typeface="Arial"/>
              </a:rPr>
              <a:t>&lt;number&gt;</a:t>
            </a:fld>
            <a:endParaRPr b="0" lang="en-US" sz="1000" spc="-1" strike="noStrike">
              <a:latin typeface="Times New Roman"/>
            </a:endParaRPr>
          </a:p>
        </p:txBody>
      </p:sp>
      <p:sp>
        <p:nvSpPr>
          <p:cNvPr id="79" name="PlaceHolder 2"/>
          <p:cNvSpPr>
            <a:spLocks noGrp="1"/>
          </p:cNvSpPr>
          <p:nvPr>
            <p:ph type="title"/>
          </p:nvPr>
        </p:nvSpPr>
        <p:spPr>
          <a:xfrm>
            <a:off x="457200" y="205200"/>
            <a:ext cx="8229240" cy="858600"/>
          </a:xfrm>
          <a:prstGeom prst="rect">
            <a:avLst/>
          </a:prstGeom>
        </p:spPr>
        <p:txBody>
          <a:bodyPr lIns="0" rIns="0" tIns="0" bIns="0" anchor="ctr">
            <a:noAutofit/>
          </a:bodyPr>
          <a:p>
            <a:r>
              <a:rPr b="0" lang="en-US" sz="1400" spc="-1" strike="noStrike">
                <a:solidFill>
                  <a:srgbClr val="000000"/>
                </a:solidFill>
                <a:latin typeface="Arial"/>
              </a:rPr>
              <a:t>Click to edit the title text format</a:t>
            </a:r>
            <a:endParaRPr b="0" lang="en-US" sz="1400" spc="-1" strike="noStrike">
              <a:solidFill>
                <a:srgbClr val="000000"/>
              </a:solidFill>
              <a:latin typeface="Arial"/>
            </a:endParaRPr>
          </a:p>
        </p:txBody>
      </p:sp>
      <p:sp>
        <p:nvSpPr>
          <p:cNvPr id="80" name="PlaceHolder 3"/>
          <p:cNvSpPr>
            <a:spLocks noGrp="1"/>
          </p:cNvSpPr>
          <p:nvPr>
            <p:ph type="body"/>
          </p:nvPr>
        </p:nvSpPr>
        <p:spPr>
          <a:xfrm>
            <a:off x="457200" y="1203480"/>
            <a:ext cx="8229240" cy="298296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en-US" sz="1400" spc="-1" strike="noStrike">
                <a:solidFill>
                  <a:srgbClr val="000000"/>
                </a:solidFill>
                <a:latin typeface="Arial"/>
              </a:rPr>
              <a:t>Click to edit the outline text format</a:t>
            </a:r>
            <a:endParaRPr b="0" lang="en-US" sz="14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en-US" sz="1400" spc="-1" strike="noStrike">
                <a:solidFill>
                  <a:srgbClr val="000000"/>
                </a:solidFill>
                <a:latin typeface="Arial"/>
              </a:rPr>
              <a:t>Second Outline Level</a:t>
            </a:r>
            <a:endParaRPr b="0" lang="en-US" sz="14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en-US" sz="1400" spc="-1" strike="noStrike">
                <a:solidFill>
                  <a:srgbClr val="000000"/>
                </a:solidFill>
                <a:latin typeface="Arial"/>
              </a:rPr>
              <a:t>Third Outline Level</a:t>
            </a:r>
            <a:endParaRPr b="0" lang="en-US" sz="14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en-US" sz="1400" spc="-1" strike="noStrike">
                <a:solidFill>
                  <a:srgbClr val="000000"/>
                </a:solidFill>
                <a:latin typeface="Arial"/>
              </a:rPr>
              <a:t>Fourth Outline Level</a:t>
            </a:r>
            <a:endParaRPr b="0" lang="en-US" sz="14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en-US" sz="2000" spc="-1" strike="noStrike">
                <a:solidFill>
                  <a:srgbClr val="000000"/>
                </a:solidFill>
                <a:latin typeface="Arial"/>
              </a:rPr>
              <a:t>Fifth Outline Level</a:t>
            </a:r>
            <a:endParaRPr b="0" lang="en-US" sz="20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en-US" sz="2000" spc="-1" strike="noStrike">
                <a:solidFill>
                  <a:srgbClr val="000000"/>
                </a:solidFill>
                <a:latin typeface="Arial"/>
              </a:rPr>
              <a:t>Sixth Outline Level</a:t>
            </a:r>
            <a:endParaRPr b="0" lang="en-US" sz="20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en-US" sz="2000" spc="-1" strike="noStrike">
                <a:solidFill>
                  <a:srgbClr val="000000"/>
                </a:solidFill>
                <a:latin typeface="Arial"/>
              </a:rPr>
              <a:t>Seventh Outline Level</a:t>
            </a:r>
            <a:endParaRPr b="0" lang="en-US"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12.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13.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15.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16.xml.rels><?xml version="1.0" encoding="UTF-8"?>
<Relationships xmlns="http://schemas.openxmlformats.org/package/2006/relationships"><Relationship Id="rId1" Type="http://schemas.openxmlformats.org/officeDocument/2006/relationships/image" Target="../media/image5.png"/><Relationship Id="rId2" Type="http://schemas.openxmlformats.org/officeDocument/2006/relationships/image" Target="../media/image6.png"/><Relationship Id="rId3" Type="http://schemas.openxmlformats.org/officeDocument/2006/relationships/slideLayout" Target="../slideLayouts/slideLayout15.xml"/>
</Relationships>
</file>

<file path=ppt/slides/_rels/slide17.xml.rels><?xml version="1.0" encoding="UTF-8"?>
<Relationships xmlns="http://schemas.openxmlformats.org/package/2006/relationships"><Relationship Id="rId1" Type="http://schemas.openxmlformats.org/officeDocument/2006/relationships/image" Target="../media/image7.png"/><Relationship Id="rId2" Type="http://schemas.openxmlformats.org/officeDocument/2006/relationships/image" Target="../media/image8.png"/><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slideLayout" Target="../slideLayouts/slideLayout15.xml"/>
</Relationships>
</file>

<file path=ppt/slides/_rels/slide18.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19.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20.xml.rels><?xml version="1.0" encoding="UTF-8"?>
<Relationships xmlns="http://schemas.openxmlformats.org/package/2006/relationships"><Relationship Id="rId1" Type="http://schemas.openxmlformats.org/officeDocument/2006/relationships/image" Target="../media/image11.png"/><Relationship Id="rId2" Type="http://schemas.openxmlformats.org/officeDocument/2006/relationships/slideLayout" Target="../slideLayouts/slideLayout15.xml"/>
</Relationships>
</file>

<file path=ppt/slides/_rels/slide21.xml.rels><?xml version="1.0" encoding="UTF-8"?>
<Relationships xmlns="http://schemas.openxmlformats.org/package/2006/relationships"><Relationship Id="rId1" Type="http://schemas.openxmlformats.org/officeDocument/2006/relationships/image" Target="../media/image12.png"/><Relationship Id="rId2" Type="http://schemas.openxmlformats.org/officeDocument/2006/relationships/slideLayout" Target="../slideLayouts/slideLayout25.xml"/>
</Relationships>
</file>

<file path=ppt/slides/_rels/slide22.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15.xml"/>
</Relationships>
</file>

<file path=ppt/slides/_rels/slide9.xml.rels><?xml version="1.0" encoding="UTF-8"?>
<Relationships xmlns="http://schemas.openxmlformats.org/package/2006/relationships"><Relationship Id="rId1" Type="http://schemas.openxmlformats.org/officeDocument/2006/relationships/image" Target="../media/image1.png"/><Relationship Id="rId2" Type="http://schemas.openxmlformats.org/officeDocument/2006/relationships/image" Target="../media/image2.png"/><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slideLayout" Target="../slideLayouts/slideLayout15.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7" name="TextShape 1"/>
          <p:cNvSpPr txBox="1"/>
          <p:nvPr/>
        </p:nvSpPr>
        <p:spPr>
          <a:xfrm>
            <a:off x="311760" y="744480"/>
            <a:ext cx="8520120" cy="2052360"/>
          </a:xfrm>
          <a:prstGeom prst="rect">
            <a:avLst/>
          </a:prstGeom>
          <a:noFill/>
          <a:ln>
            <a:noFill/>
          </a:ln>
        </p:spPr>
        <p:txBody>
          <a:bodyPr tIns="91440" bIns="91440" anchor="b">
            <a:normAutofit/>
          </a:bodyPr>
          <a:p>
            <a:pPr algn="ctr">
              <a:lnSpc>
                <a:spcPct val="100000"/>
              </a:lnSpc>
              <a:tabLst>
                <a:tab algn="l" pos="0"/>
              </a:tabLst>
            </a:pPr>
            <a:r>
              <a:rPr b="0" lang="en" sz="5200" spc="-1" strike="noStrike">
                <a:solidFill>
                  <a:srgbClr val="000000"/>
                </a:solidFill>
                <a:latin typeface="Arial"/>
                <a:ea typeface="Arial"/>
              </a:rPr>
              <a:t>Tracking/Timing L2</a:t>
            </a:r>
            <a:endParaRPr b="0" lang="en-US" sz="5200" spc="-1" strike="noStrike">
              <a:solidFill>
                <a:srgbClr val="000000"/>
              </a:solidFill>
              <a:latin typeface="Arial"/>
            </a:endParaRPr>
          </a:p>
        </p:txBody>
      </p:sp>
      <p:sp>
        <p:nvSpPr>
          <p:cNvPr id="118" name="TextShape 2"/>
          <p:cNvSpPr txBox="1"/>
          <p:nvPr/>
        </p:nvSpPr>
        <p:spPr>
          <a:xfrm>
            <a:off x="311760" y="2834280"/>
            <a:ext cx="8520120" cy="1463400"/>
          </a:xfrm>
          <a:prstGeom prst="rect">
            <a:avLst/>
          </a:prstGeom>
          <a:noFill/>
          <a:ln>
            <a:noFill/>
          </a:ln>
        </p:spPr>
        <p:txBody>
          <a:bodyPr tIns="91440" bIns="91440">
            <a:normAutofit/>
          </a:bodyPr>
          <a:p>
            <a:pPr algn="ctr">
              <a:lnSpc>
                <a:spcPct val="100000"/>
              </a:lnSpc>
              <a:tabLst>
                <a:tab algn="l" pos="0"/>
              </a:tabLst>
            </a:pPr>
            <a:r>
              <a:rPr b="0" lang="en" sz="2800" spc="-1" strike="noStrike">
                <a:solidFill>
                  <a:srgbClr val="000000"/>
                </a:solidFill>
                <a:latin typeface="Arial"/>
                <a:ea typeface="Arial"/>
              </a:rPr>
              <a:t>Report from the US HFCC Strategy Meeting</a:t>
            </a:r>
            <a:endParaRPr b="0" lang="en-US" sz="2800" spc="-1" strike="noStrike">
              <a:latin typeface="Arial"/>
            </a:endParaRPr>
          </a:p>
          <a:p>
            <a:pPr algn="ctr">
              <a:lnSpc>
                <a:spcPct val="100000"/>
              </a:lnSpc>
              <a:tabLst>
                <a:tab algn="l" pos="0"/>
              </a:tabLst>
            </a:pPr>
            <a:endParaRPr b="0" lang="en-US" sz="2800" spc="-1" strike="noStrike">
              <a:latin typeface="Arial"/>
            </a:endParaRPr>
          </a:p>
          <a:p>
            <a:pPr algn="ctr">
              <a:lnSpc>
                <a:spcPct val="100000"/>
              </a:lnSpc>
              <a:tabLst>
                <a:tab algn="l" pos="0"/>
              </a:tabLst>
            </a:pPr>
            <a:r>
              <a:rPr b="0" lang="en" sz="2000" spc="-1" strike="noStrike">
                <a:solidFill>
                  <a:srgbClr val="a5a5a5"/>
                </a:solidFill>
                <a:latin typeface="Arial"/>
                <a:ea typeface="Arial"/>
              </a:rPr>
              <a:t>Zoomlandia Nov 12, 2025</a:t>
            </a:r>
            <a:endParaRPr b="0" lang="en-US" sz="2000" spc="-1" strike="noStrike">
              <a:latin typeface="Arial"/>
            </a:endParaRPr>
          </a:p>
        </p:txBody>
      </p:sp>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3" name="TextShape 1"/>
          <p:cNvSpPr txBox="1"/>
          <p:nvPr/>
        </p:nvSpPr>
        <p:spPr>
          <a:xfrm>
            <a:off x="311760" y="444960"/>
            <a:ext cx="8520120" cy="572400"/>
          </a:xfrm>
          <a:prstGeom prst="rect">
            <a:avLst/>
          </a:prstGeom>
          <a:noFill/>
          <a:ln>
            <a:noFill/>
          </a:ln>
        </p:spPr>
        <p:txBody>
          <a:bodyPr tIns="91440" bIns="91440">
            <a:normAutofit fontScale="97000"/>
          </a:bodyPr>
          <a:p>
            <a:pPr>
              <a:lnSpc>
                <a:spcPct val="100000"/>
              </a:lnSpc>
              <a:tabLst>
                <a:tab algn="l" pos="0"/>
              </a:tabLst>
            </a:pPr>
            <a:r>
              <a:rPr b="0" lang="en" sz="2800" spc="-1" strike="noStrike">
                <a:solidFill>
                  <a:srgbClr val="000000"/>
                </a:solidFill>
                <a:latin typeface="Arial"/>
                <a:ea typeface="Arial"/>
              </a:rPr>
              <a:t>Specific Areas for Timing</a:t>
            </a:r>
            <a:endParaRPr b="0" lang="en-US" sz="2800" spc="-1" strike="noStrike">
              <a:solidFill>
                <a:srgbClr val="000000"/>
              </a:solidFill>
              <a:latin typeface="Arial"/>
            </a:endParaRPr>
          </a:p>
        </p:txBody>
      </p:sp>
      <p:sp>
        <p:nvSpPr>
          <p:cNvPr id="154" name="TextShape 2"/>
          <p:cNvSpPr txBox="1"/>
          <p:nvPr/>
        </p:nvSpPr>
        <p:spPr>
          <a:xfrm>
            <a:off x="311760" y="1152360"/>
            <a:ext cx="8520120" cy="3416040"/>
          </a:xfrm>
          <a:prstGeom prst="rect">
            <a:avLst/>
          </a:prstGeom>
          <a:noFill/>
          <a:ln>
            <a:noFill/>
          </a:ln>
        </p:spPr>
        <p:txBody>
          <a:bodyPr tIns="91440" bIns="91440">
            <a:normAutofit/>
          </a:bodyPr>
          <a:p>
            <a:pPr marL="457200" indent="-342720">
              <a:lnSpc>
                <a:spcPct val="115000"/>
              </a:lnSpc>
              <a:buClr>
                <a:srgbClr val="595959"/>
              </a:buClr>
              <a:buFont typeface="Arial"/>
              <a:buChar char="●"/>
            </a:pPr>
            <a:r>
              <a:rPr b="0" lang="en" sz="1800" spc="-1" strike="noStrike">
                <a:solidFill>
                  <a:srgbClr val="595959"/>
                </a:solidFill>
                <a:latin typeface="Arial"/>
                <a:ea typeface="Arial"/>
              </a:rPr>
              <a:t>There is substantial ongoing work which is supported through generic R&amp;D and/or the LHC upgrades efforts</a:t>
            </a:r>
            <a:endParaRPr b="0" lang="en-US" sz="1800" spc="-1" strike="noStrike">
              <a:solidFill>
                <a:srgbClr val="000000"/>
              </a:solidFill>
              <a:latin typeface="Arial"/>
            </a:endParaRPr>
          </a:p>
          <a:p>
            <a:pPr marL="457200" indent="-342720">
              <a:lnSpc>
                <a:spcPct val="115000"/>
              </a:lnSpc>
              <a:buClr>
                <a:srgbClr val="595959"/>
              </a:buClr>
              <a:buFont typeface="Arial"/>
              <a:buChar char="●"/>
            </a:pPr>
            <a:r>
              <a:rPr b="0" lang="en" sz="1800" spc="-1" strike="noStrike">
                <a:solidFill>
                  <a:srgbClr val="595959"/>
                </a:solidFill>
                <a:latin typeface="Arial"/>
                <a:ea typeface="Arial"/>
              </a:rPr>
              <a:t>BNL: Strip and Pixel LGAD sensor R&amp;D, LGAD in MAPS</a:t>
            </a:r>
            <a:endParaRPr b="0" lang="en-US" sz="1800" spc="-1" strike="noStrike">
              <a:solidFill>
                <a:srgbClr val="000000"/>
              </a:solidFill>
              <a:latin typeface="Arial"/>
            </a:endParaRPr>
          </a:p>
          <a:p>
            <a:pPr marL="457200" indent="-342720">
              <a:lnSpc>
                <a:spcPct val="115000"/>
              </a:lnSpc>
              <a:buClr>
                <a:srgbClr val="595959"/>
              </a:buClr>
              <a:buFont typeface="Arial"/>
              <a:buChar char="●"/>
            </a:pPr>
            <a:r>
              <a:rPr b="0" lang="en" sz="1800" spc="-1" strike="noStrike">
                <a:solidFill>
                  <a:srgbClr val="595959"/>
                </a:solidFill>
                <a:latin typeface="Arial"/>
                <a:ea typeface="Arial"/>
              </a:rPr>
              <a:t>FNAL, SLAC: Strip and Pixel LGAD sensor and readout electronics R&amp;D, LGAD in MAPS and 3D-integrated LGADs</a:t>
            </a:r>
            <a:endParaRPr b="0" lang="en-US" sz="1800" spc="-1" strike="noStrike">
              <a:solidFill>
                <a:srgbClr val="000000"/>
              </a:solidFill>
              <a:latin typeface="Arial"/>
            </a:endParaRPr>
          </a:p>
          <a:p>
            <a:pPr marL="457200" indent="-342720">
              <a:lnSpc>
                <a:spcPct val="115000"/>
              </a:lnSpc>
              <a:buClr>
                <a:srgbClr val="595959"/>
              </a:buClr>
              <a:buFont typeface="Arial"/>
              <a:buChar char="●"/>
            </a:pPr>
            <a:r>
              <a:rPr b="0" lang="en" sz="1800" spc="-1" strike="noStrike">
                <a:solidFill>
                  <a:srgbClr val="595959"/>
                </a:solidFill>
                <a:latin typeface="Arial"/>
                <a:ea typeface="Arial"/>
              </a:rPr>
              <a:t>UCSC: Strip and Pixel LGAD sensor R&amp;D</a:t>
            </a:r>
            <a:endParaRPr b="0" lang="en-US" sz="1800" spc="-1" strike="noStrike">
              <a:solidFill>
                <a:srgbClr val="000000"/>
              </a:solidFill>
              <a:latin typeface="Arial"/>
            </a:endParaRPr>
          </a:p>
          <a:p>
            <a:pPr marL="457200" indent="-342720">
              <a:lnSpc>
                <a:spcPct val="115000"/>
              </a:lnSpc>
              <a:buClr>
                <a:srgbClr val="595959"/>
              </a:buClr>
              <a:buFont typeface="Arial"/>
              <a:buChar char="●"/>
            </a:pPr>
            <a:r>
              <a:rPr b="0" lang="en" sz="1800" spc="-1" strike="noStrike">
                <a:solidFill>
                  <a:srgbClr val="595959"/>
                </a:solidFill>
                <a:latin typeface="Arial"/>
                <a:ea typeface="Arial"/>
              </a:rPr>
              <a:t>LBNL: working on SiC-LGAD, ongoing support already in place</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5" name="TextShape 1"/>
          <p:cNvSpPr txBox="1"/>
          <p:nvPr/>
        </p:nvSpPr>
        <p:spPr>
          <a:xfrm>
            <a:off x="311760" y="444960"/>
            <a:ext cx="8520120" cy="572400"/>
          </a:xfrm>
          <a:prstGeom prst="rect">
            <a:avLst/>
          </a:prstGeom>
          <a:noFill/>
          <a:ln>
            <a:noFill/>
          </a:ln>
        </p:spPr>
        <p:txBody>
          <a:bodyPr tIns="91440" bIns="91440">
            <a:normAutofit fontScale="97000"/>
          </a:bodyPr>
          <a:p>
            <a:pPr>
              <a:lnSpc>
                <a:spcPct val="100000"/>
              </a:lnSpc>
              <a:tabLst>
                <a:tab algn="l" pos="0"/>
              </a:tabLst>
            </a:pPr>
            <a:r>
              <a:rPr b="0" lang="en" sz="2800" spc="-1" strike="noStrike">
                <a:solidFill>
                  <a:srgbClr val="000000"/>
                </a:solidFill>
                <a:latin typeface="Arial"/>
                <a:ea typeface="Arial"/>
              </a:rPr>
              <a:t>Solid State Testing and Characterization Activities</a:t>
            </a:r>
            <a:endParaRPr b="0" lang="en-US" sz="2800" spc="-1" strike="noStrike">
              <a:solidFill>
                <a:srgbClr val="000000"/>
              </a:solidFill>
              <a:latin typeface="Arial"/>
            </a:endParaRPr>
          </a:p>
        </p:txBody>
      </p:sp>
      <p:sp>
        <p:nvSpPr>
          <p:cNvPr id="156" name="TextShape 2"/>
          <p:cNvSpPr txBox="1"/>
          <p:nvPr/>
        </p:nvSpPr>
        <p:spPr>
          <a:xfrm>
            <a:off x="311760" y="1152360"/>
            <a:ext cx="8520120" cy="3416040"/>
          </a:xfrm>
          <a:prstGeom prst="rect">
            <a:avLst/>
          </a:prstGeom>
          <a:noFill/>
          <a:ln>
            <a:noFill/>
          </a:ln>
        </p:spPr>
        <p:txBody>
          <a:bodyPr tIns="91440" bIns="91440">
            <a:normAutofit/>
          </a:bodyPr>
          <a:p>
            <a:pPr marL="457200" indent="-342720">
              <a:lnSpc>
                <a:spcPct val="115000"/>
              </a:lnSpc>
              <a:buClr>
                <a:srgbClr val="595959"/>
              </a:buClr>
              <a:buFont typeface="Arial"/>
              <a:buChar char="●"/>
            </a:pPr>
            <a:r>
              <a:rPr b="0" lang="en" sz="1800" spc="-1" strike="noStrike">
                <a:solidFill>
                  <a:srgbClr val="595959"/>
                </a:solidFill>
                <a:latin typeface="Arial"/>
                <a:ea typeface="Arial"/>
              </a:rPr>
              <a:t>Collaborative efforts are the key in the development of Silicon systems (for Vertex, Tracker or Silicon wrapper)</a:t>
            </a:r>
            <a:endParaRPr b="0" lang="en-US" sz="1800" spc="-1" strike="noStrike">
              <a:solidFill>
                <a:srgbClr val="000000"/>
              </a:solidFill>
              <a:latin typeface="Arial"/>
            </a:endParaRPr>
          </a:p>
          <a:p>
            <a:pPr lvl="1" marL="914400" indent="-317160">
              <a:lnSpc>
                <a:spcPct val="115000"/>
              </a:lnSpc>
              <a:buClr>
                <a:srgbClr val="595959"/>
              </a:buClr>
              <a:buFont typeface="Arial"/>
              <a:buChar char="○"/>
            </a:pPr>
            <a:r>
              <a:rPr b="0" lang="en" sz="1400" spc="-1" strike="noStrike">
                <a:solidFill>
                  <a:srgbClr val="595959"/>
                </a:solidFill>
                <a:latin typeface="Arial"/>
                <a:ea typeface="Arial"/>
              </a:rPr>
              <a:t>Numerous institutions with strong history in testing/characterization, construction and integration have expressed interest to participate </a:t>
            </a:r>
            <a:endParaRPr b="0" lang="en-US" sz="1400" spc="-1" strike="noStrike">
              <a:solidFill>
                <a:srgbClr val="000000"/>
              </a:solidFill>
              <a:latin typeface="Arial"/>
            </a:endParaRPr>
          </a:p>
          <a:p>
            <a:pPr lvl="2" marL="1371600" indent="-317160">
              <a:lnSpc>
                <a:spcPct val="115000"/>
              </a:lnSpc>
              <a:buClr>
                <a:srgbClr val="595959"/>
              </a:buClr>
              <a:buFont typeface="Arial"/>
              <a:buChar char="■"/>
            </a:pPr>
            <a:r>
              <a:rPr b="0" lang="en" sz="1400" spc="-1" strike="noStrike">
                <a:solidFill>
                  <a:srgbClr val="595959"/>
                </a:solidFill>
                <a:latin typeface="Arial"/>
                <a:ea typeface="Arial"/>
              </a:rPr>
              <a:t>BNL, Brandeis, Brown, Caltech, FNAL, MIT, Oregon, SLAC, Stony Brook</a:t>
            </a:r>
            <a:endParaRPr b="0" lang="en-US" sz="1400" spc="-1" strike="noStrike">
              <a:solidFill>
                <a:srgbClr val="000000"/>
              </a:solidFill>
              <a:latin typeface="Arial"/>
            </a:endParaRPr>
          </a:p>
          <a:p>
            <a:pPr marL="457200" indent="-342720">
              <a:lnSpc>
                <a:spcPct val="115000"/>
              </a:lnSpc>
              <a:buClr>
                <a:srgbClr val="595959"/>
              </a:buClr>
              <a:buFont typeface="Arial"/>
              <a:buChar char="●"/>
            </a:pPr>
            <a:r>
              <a:rPr b="0" lang="en" sz="1800" spc="-1" strike="noStrike">
                <a:solidFill>
                  <a:srgbClr val="595959"/>
                </a:solidFill>
                <a:latin typeface="Arial"/>
                <a:ea typeface="Arial"/>
              </a:rPr>
              <a:t>Deliverables:</a:t>
            </a:r>
            <a:endParaRPr b="0" lang="en-US" sz="1800" spc="-1" strike="noStrike">
              <a:solidFill>
                <a:srgbClr val="000000"/>
              </a:solidFill>
              <a:latin typeface="Arial"/>
            </a:endParaRPr>
          </a:p>
          <a:p>
            <a:pPr lvl="1" marL="914400" indent="-317160">
              <a:lnSpc>
                <a:spcPct val="115000"/>
              </a:lnSpc>
              <a:buClr>
                <a:srgbClr val="595959"/>
              </a:buClr>
              <a:buFont typeface="Arial"/>
              <a:buChar char="○"/>
            </a:pPr>
            <a:r>
              <a:rPr b="0" lang="en" sz="1400" spc="-1" strike="noStrike">
                <a:solidFill>
                  <a:srgbClr val="595959"/>
                </a:solidFill>
                <a:latin typeface="Arial"/>
                <a:ea typeface="Arial"/>
              </a:rPr>
              <a:t>Simulation of Beam-Induced Backgrounds to define requirements for tracking systems and MDI</a:t>
            </a:r>
            <a:endParaRPr b="0" lang="en-US" sz="1400" spc="-1" strike="noStrike">
              <a:solidFill>
                <a:srgbClr val="000000"/>
              </a:solidFill>
              <a:latin typeface="Arial"/>
            </a:endParaRPr>
          </a:p>
          <a:p>
            <a:pPr lvl="1" marL="914400" indent="-317160">
              <a:lnSpc>
                <a:spcPct val="115000"/>
              </a:lnSpc>
              <a:buClr>
                <a:srgbClr val="595959"/>
              </a:buClr>
              <a:buFont typeface="Arial"/>
              <a:buChar char="○"/>
            </a:pPr>
            <a:r>
              <a:rPr b="0" lang="en" sz="1400" spc="-1" strike="noStrike">
                <a:solidFill>
                  <a:srgbClr val="595959"/>
                </a:solidFill>
                <a:latin typeface="Arial"/>
                <a:ea typeface="Arial"/>
              </a:rPr>
              <a:t>Perform detailed testing and characterization studies of the prototypes </a:t>
            </a:r>
            <a:endParaRPr b="0" lang="en-US"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graphicFrame>
        <p:nvGraphicFramePr>
          <p:cNvPr id="157" name="Table 1"/>
          <p:cNvGraphicFramePr/>
          <p:nvPr/>
        </p:nvGraphicFramePr>
        <p:xfrm>
          <a:off x="457200" y="728640"/>
          <a:ext cx="8321040" cy="4453920"/>
        </p:xfrm>
        <a:graphic>
          <a:graphicData uri="http://schemas.openxmlformats.org/drawingml/2006/table">
            <a:tbl>
              <a:tblPr/>
              <a:tblGrid>
                <a:gridCol w="1987200"/>
                <a:gridCol w="1923480"/>
                <a:gridCol w="1931760"/>
                <a:gridCol w="2478600"/>
              </a:tblGrid>
              <a:tr h="210240">
                <a:tc>
                  <a:txBody>
                    <a:bodyPr lIns="68400" rIns="68400" tIns="0" bIns="0">
                      <a:noAutofit/>
                    </a:bodyPr>
                    <a:p>
                      <a:pPr algn="ctr">
                        <a:lnSpc>
                          <a:spcPct val="100000"/>
                        </a:lnSpc>
                        <a:tabLst>
                          <a:tab algn="l" pos="0"/>
                        </a:tabLst>
                      </a:pPr>
                      <a:r>
                        <a:rPr b="1" lang="en" sz="1200" spc="-1" strike="noStrike">
                          <a:solidFill>
                            <a:srgbClr val="000000"/>
                          </a:solidFill>
                          <a:latin typeface="Aptos"/>
                          <a:ea typeface="Aptos"/>
                        </a:rPr>
                        <a:t>Effort</a:t>
                      </a:r>
                      <a:endParaRPr b="0" lang="en-US" sz="1200" spc="-1" strike="noStrike">
                        <a:latin typeface="Arial"/>
                      </a:endParaRPr>
                    </a:p>
                  </a:txBody>
                  <a:tcPr marL="68400" marR="68400">
                    <a:lnL w="6480">
                      <a:solidFill>
                        <a:srgbClr val="000000"/>
                      </a:solidFill>
                    </a:lnL>
                    <a:lnR w="6480">
                      <a:solidFill>
                        <a:srgbClr val="000000"/>
                      </a:solidFill>
                    </a:lnR>
                    <a:lnT w="6480">
                      <a:solidFill>
                        <a:srgbClr val="000000"/>
                      </a:solidFill>
                    </a:lnT>
                    <a:lnB w="6480">
                      <a:solidFill>
                        <a:srgbClr val="000000"/>
                      </a:solidFill>
                    </a:lnB>
                    <a:noFill/>
                  </a:tcPr>
                </a:tc>
                <a:tc>
                  <a:txBody>
                    <a:bodyPr lIns="68400" rIns="68400" tIns="0" bIns="0">
                      <a:noAutofit/>
                    </a:bodyPr>
                    <a:p>
                      <a:pPr algn="ctr">
                        <a:lnSpc>
                          <a:spcPct val="100000"/>
                        </a:lnSpc>
                        <a:tabLst>
                          <a:tab algn="l" pos="0"/>
                        </a:tabLst>
                      </a:pPr>
                      <a:r>
                        <a:rPr b="1" lang="en" sz="1200" spc="-1" strike="noStrike">
                          <a:solidFill>
                            <a:srgbClr val="000000"/>
                          </a:solidFill>
                          <a:latin typeface="Aptos"/>
                          <a:ea typeface="Aptos"/>
                        </a:rPr>
                        <a:t>Detector systems</a:t>
                      </a:r>
                      <a:endParaRPr b="0" lang="en-US" sz="1200" spc="-1" strike="noStrike">
                        <a:latin typeface="Arial"/>
                      </a:endParaRPr>
                    </a:p>
                  </a:txBody>
                  <a:tcPr marL="68400" marR="68400">
                    <a:lnL w="6480">
                      <a:solidFill>
                        <a:srgbClr val="000000"/>
                      </a:solidFill>
                    </a:lnL>
                    <a:lnR w="6480">
                      <a:solidFill>
                        <a:srgbClr val="000000"/>
                      </a:solidFill>
                    </a:lnR>
                    <a:lnT w="6480">
                      <a:solidFill>
                        <a:srgbClr val="000000"/>
                      </a:solidFill>
                    </a:lnT>
                    <a:lnB w="6480">
                      <a:solidFill>
                        <a:srgbClr val="000000"/>
                      </a:solidFill>
                    </a:lnB>
                    <a:noFill/>
                  </a:tcPr>
                </a:tc>
                <a:tc>
                  <a:txBody>
                    <a:bodyPr lIns="68400" rIns="68400" tIns="0" bIns="0">
                      <a:noAutofit/>
                    </a:bodyPr>
                    <a:p>
                      <a:pPr algn="ctr">
                        <a:lnSpc>
                          <a:spcPct val="100000"/>
                        </a:lnSpc>
                        <a:tabLst>
                          <a:tab algn="l" pos="0"/>
                        </a:tabLst>
                      </a:pPr>
                      <a:r>
                        <a:rPr b="1" lang="en" sz="1200" spc="-1" strike="noStrike">
                          <a:solidFill>
                            <a:srgbClr val="000000"/>
                          </a:solidFill>
                          <a:latin typeface="Aptos"/>
                          <a:ea typeface="Aptos"/>
                        </a:rPr>
                        <a:t>Institutions</a:t>
                      </a:r>
                      <a:endParaRPr b="0" lang="en-US" sz="1200" spc="-1" strike="noStrike">
                        <a:latin typeface="Arial"/>
                      </a:endParaRPr>
                    </a:p>
                  </a:txBody>
                  <a:tcPr marL="68400" marR="68400">
                    <a:lnL w="6480">
                      <a:solidFill>
                        <a:srgbClr val="000000"/>
                      </a:solidFill>
                    </a:lnL>
                    <a:lnR w="6480">
                      <a:solidFill>
                        <a:srgbClr val="000000"/>
                      </a:solidFill>
                    </a:lnR>
                    <a:lnT w="6480">
                      <a:solidFill>
                        <a:srgbClr val="000000"/>
                      </a:solidFill>
                    </a:lnT>
                    <a:lnB w="6480">
                      <a:solidFill>
                        <a:srgbClr val="000000"/>
                      </a:solidFill>
                    </a:lnB>
                    <a:noFill/>
                  </a:tcPr>
                </a:tc>
                <a:tc>
                  <a:txBody>
                    <a:bodyPr lIns="68400" rIns="68400" tIns="0" bIns="0">
                      <a:noAutofit/>
                    </a:bodyPr>
                    <a:p>
                      <a:pPr>
                        <a:lnSpc>
                          <a:spcPct val="100000"/>
                        </a:lnSpc>
                        <a:tabLst>
                          <a:tab algn="l" pos="0"/>
                        </a:tabLst>
                      </a:pPr>
                      <a:r>
                        <a:rPr b="1" lang="en" sz="1200" spc="-1" strike="noStrike">
                          <a:solidFill>
                            <a:srgbClr val="000000"/>
                          </a:solidFill>
                          <a:latin typeface="Aptos"/>
                          <a:ea typeface="Aptos"/>
                        </a:rPr>
                        <a:t>Requested Support</a:t>
                      </a:r>
                      <a:endParaRPr b="0" lang="en-US" sz="1200" spc="-1" strike="noStrike">
                        <a:latin typeface="Arial"/>
                      </a:endParaRPr>
                    </a:p>
                  </a:txBody>
                  <a:tcPr marL="68400" marR="68400">
                    <a:lnL w="6480">
                      <a:solidFill>
                        <a:srgbClr val="000000"/>
                      </a:solidFill>
                    </a:lnL>
                    <a:lnR w="6480">
                      <a:solidFill>
                        <a:srgbClr val="000000"/>
                      </a:solidFill>
                    </a:lnR>
                    <a:lnT w="6480">
                      <a:solidFill>
                        <a:srgbClr val="000000"/>
                      </a:solidFill>
                    </a:lnT>
                    <a:lnB w="6480">
                      <a:solidFill>
                        <a:srgbClr val="000000"/>
                      </a:solidFill>
                    </a:lnB>
                    <a:noFill/>
                  </a:tcPr>
                </a:tc>
              </a:tr>
              <a:tr h="447120">
                <a:tc>
                  <a:txBody>
                    <a:bodyPr lIns="68400" rIns="68400" tIns="0" bIns="0">
                      <a:noAutofit/>
                    </a:bodyPr>
                    <a:p>
                      <a:pPr algn="ctr">
                        <a:lnSpc>
                          <a:spcPct val="100000"/>
                        </a:lnSpc>
                        <a:tabLst>
                          <a:tab algn="l" pos="0"/>
                        </a:tabLst>
                      </a:pPr>
                      <a:r>
                        <a:rPr b="0" lang="en" sz="1200" spc="-1" strike="noStrike">
                          <a:solidFill>
                            <a:srgbClr val="000000"/>
                          </a:solidFill>
                          <a:latin typeface="Aptos"/>
                          <a:ea typeface="Aptos"/>
                        </a:rPr>
                        <a:t>Development of MAPS sensors</a:t>
                      </a:r>
                      <a:endParaRPr b="0" lang="en-US" sz="1200" spc="-1" strike="noStrike">
                        <a:latin typeface="Arial"/>
                      </a:endParaRPr>
                    </a:p>
                  </a:txBody>
                  <a:tcPr marL="68400" marR="68400">
                    <a:lnL w="6480">
                      <a:solidFill>
                        <a:srgbClr val="000000"/>
                      </a:solidFill>
                    </a:lnL>
                    <a:lnR w="6480">
                      <a:solidFill>
                        <a:srgbClr val="000000"/>
                      </a:solidFill>
                    </a:lnR>
                    <a:lnT w="6480">
                      <a:solidFill>
                        <a:srgbClr val="000000"/>
                      </a:solidFill>
                    </a:lnT>
                    <a:lnB w="6480">
                      <a:solidFill>
                        <a:srgbClr val="000000"/>
                      </a:solidFill>
                    </a:lnB>
                    <a:noFill/>
                  </a:tcPr>
                </a:tc>
                <a:tc>
                  <a:txBody>
                    <a:bodyPr lIns="68400" rIns="68400" tIns="0" bIns="0">
                      <a:noAutofit/>
                    </a:bodyPr>
                    <a:p>
                      <a:pPr algn="ctr">
                        <a:lnSpc>
                          <a:spcPct val="100000"/>
                        </a:lnSpc>
                        <a:tabLst>
                          <a:tab algn="l" pos="0"/>
                        </a:tabLst>
                      </a:pPr>
                      <a:r>
                        <a:rPr b="0" lang="en" sz="1200" spc="-1" strike="noStrike">
                          <a:solidFill>
                            <a:srgbClr val="000000"/>
                          </a:solidFill>
                          <a:latin typeface="Aptos"/>
                          <a:ea typeface="Aptos"/>
                        </a:rPr>
                        <a:t>Vertex, Outer Tracker, Si Wrapper, Calorimeters</a:t>
                      </a:r>
                      <a:endParaRPr b="0" lang="en-US" sz="1200" spc="-1" strike="noStrike">
                        <a:latin typeface="Arial"/>
                      </a:endParaRPr>
                    </a:p>
                  </a:txBody>
                  <a:tcPr marL="68400" marR="68400">
                    <a:lnL w="6480">
                      <a:solidFill>
                        <a:srgbClr val="000000"/>
                      </a:solidFill>
                    </a:lnL>
                    <a:lnR w="6480">
                      <a:solidFill>
                        <a:srgbClr val="000000"/>
                      </a:solidFill>
                    </a:lnR>
                    <a:lnT w="6480">
                      <a:solidFill>
                        <a:srgbClr val="000000"/>
                      </a:solidFill>
                    </a:lnT>
                    <a:lnB w="6480">
                      <a:solidFill>
                        <a:srgbClr val="000000"/>
                      </a:solidFill>
                    </a:lnB>
                    <a:noFill/>
                  </a:tcPr>
                </a:tc>
                <a:tc>
                  <a:txBody>
                    <a:bodyPr lIns="68400" rIns="68400" tIns="0" bIns="0">
                      <a:noAutofit/>
                    </a:bodyPr>
                    <a:p>
                      <a:pPr algn="ctr">
                        <a:lnSpc>
                          <a:spcPct val="100000"/>
                        </a:lnSpc>
                        <a:tabLst>
                          <a:tab algn="l" pos="0"/>
                        </a:tabLst>
                      </a:pPr>
                      <a:r>
                        <a:rPr b="0" lang="en" sz="1200" spc="-1" strike="noStrike">
                          <a:solidFill>
                            <a:srgbClr val="000000"/>
                          </a:solidFill>
                          <a:latin typeface="Aptos"/>
                          <a:ea typeface="Aptos"/>
                        </a:rPr>
                        <a:t>Caltech, BNL, Brown, FNAL, SLAC, UOregon</a:t>
                      </a:r>
                      <a:endParaRPr b="0" lang="en-US" sz="1200" spc="-1" strike="noStrike">
                        <a:latin typeface="Arial"/>
                      </a:endParaRPr>
                    </a:p>
                  </a:txBody>
                  <a:tcPr marL="68400" marR="68400">
                    <a:lnL w="6480">
                      <a:solidFill>
                        <a:srgbClr val="000000"/>
                      </a:solidFill>
                    </a:lnL>
                    <a:lnR w="6480">
                      <a:solidFill>
                        <a:srgbClr val="000000"/>
                      </a:solidFill>
                    </a:lnR>
                    <a:lnT w="6480">
                      <a:solidFill>
                        <a:srgbClr val="000000"/>
                      </a:solidFill>
                    </a:lnT>
                    <a:lnB w="6480">
                      <a:solidFill>
                        <a:srgbClr val="000000"/>
                      </a:solidFill>
                    </a:lnB>
                    <a:noFill/>
                  </a:tcPr>
                </a:tc>
                <a:tc>
                  <a:txBody>
                    <a:bodyPr lIns="68400" rIns="68400" tIns="0" bIns="0">
                      <a:noAutofit/>
                    </a:bodyPr>
                    <a:p>
                      <a:pPr>
                        <a:lnSpc>
                          <a:spcPct val="100000"/>
                        </a:lnSpc>
                        <a:tabLst>
                          <a:tab algn="l" pos="0"/>
                        </a:tabLst>
                      </a:pPr>
                      <a:r>
                        <a:rPr b="0" lang="en" sz="1200" spc="-1" strike="noStrike">
                          <a:solidFill>
                            <a:srgbClr val="000000"/>
                          </a:solidFill>
                          <a:latin typeface="Aptos"/>
                          <a:ea typeface="Aptos"/>
                        </a:rPr>
                        <a:t>$300k (SLAC)</a:t>
                      </a:r>
                      <a:endParaRPr b="0" lang="en-US" sz="1200" spc="-1" strike="noStrike">
                        <a:latin typeface="Arial"/>
                      </a:endParaRPr>
                    </a:p>
                    <a:p>
                      <a:pPr>
                        <a:lnSpc>
                          <a:spcPct val="100000"/>
                        </a:lnSpc>
                        <a:tabLst>
                          <a:tab algn="l" pos="0"/>
                        </a:tabLst>
                      </a:pPr>
                      <a:r>
                        <a:rPr b="0" lang="en" sz="1200" spc="-1" strike="noStrike">
                          <a:solidFill>
                            <a:srgbClr val="000000"/>
                          </a:solidFill>
                          <a:latin typeface="Aptos"/>
                          <a:ea typeface="Aptos"/>
                        </a:rPr>
                        <a:t>$300k (FNAL)</a:t>
                      </a:r>
                      <a:endParaRPr b="0" lang="en-US" sz="1200" spc="-1" strike="noStrike">
                        <a:latin typeface="Arial"/>
                      </a:endParaRPr>
                    </a:p>
                  </a:txBody>
                  <a:tcPr marL="68400" marR="68400">
                    <a:lnL w="6480">
                      <a:solidFill>
                        <a:srgbClr val="000000"/>
                      </a:solidFill>
                    </a:lnL>
                    <a:lnR w="6480">
                      <a:solidFill>
                        <a:srgbClr val="000000"/>
                      </a:solidFill>
                    </a:lnR>
                    <a:lnT w="6480">
                      <a:solidFill>
                        <a:srgbClr val="000000"/>
                      </a:solidFill>
                    </a:lnT>
                    <a:lnB w="6480">
                      <a:solidFill>
                        <a:srgbClr val="000000"/>
                      </a:solidFill>
                    </a:lnB>
                    <a:noFill/>
                  </a:tcPr>
                </a:tc>
              </a:tr>
              <a:tr h="420120">
                <a:tc>
                  <a:txBody>
                    <a:bodyPr lIns="68400" rIns="68400" tIns="0" bIns="0">
                      <a:noAutofit/>
                    </a:bodyPr>
                    <a:p>
                      <a:pPr algn="ctr">
                        <a:lnSpc>
                          <a:spcPct val="100000"/>
                        </a:lnSpc>
                        <a:tabLst>
                          <a:tab algn="l" pos="0"/>
                        </a:tabLst>
                      </a:pPr>
                      <a:r>
                        <a:rPr b="0" lang="en" sz="1200" spc="-1" strike="noStrike">
                          <a:solidFill>
                            <a:srgbClr val="000000"/>
                          </a:solidFill>
                          <a:latin typeface="Aptos"/>
                          <a:ea typeface="Aptos"/>
                        </a:rPr>
                        <a:t>Development of LGAD </a:t>
                      </a:r>
                      <a:endParaRPr b="0" lang="en-US" sz="1200" spc="-1" strike="noStrike">
                        <a:latin typeface="Arial"/>
                      </a:endParaRPr>
                    </a:p>
                  </a:txBody>
                  <a:tcPr marL="68400" marR="68400">
                    <a:lnL w="6480">
                      <a:solidFill>
                        <a:srgbClr val="000000"/>
                      </a:solidFill>
                    </a:lnL>
                    <a:lnR w="6480">
                      <a:solidFill>
                        <a:srgbClr val="000000"/>
                      </a:solidFill>
                    </a:lnR>
                    <a:lnT w="6480">
                      <a:solidFill>
                        <a:srgbClr val="000000"/>
                      </a:solidFill>
                    </a:lnT>
                    <a:lnB w="6480">
                      <a:solidFill>
                        <a:srgbClr val="000000"/>
                      </a:solidFill>
                    </a:lnB>
                    <a:noFill/>
                  </a:tcPr>
                </a:tc>
                <a:tc>
                  <a:txBody>
                    <a:bodyPr lIns="68400" rIns="68400" tIns="0" bIns="0">
                      <a:noAutofit/>
                    </a:bodyPr>
                    <a:p>
                      <a:pPr algn="ctr">
                        <a:lnSpc>
                          <a:spcPct val="100000"/>
                        </a:lnSpc>
                        <a:tabLst>
                          <a:tab algn="l" pos="0"/>
                        </a:tabLst>
                      </a:pPr>
                      <a:r>
                        <a:rPr b="0" lang="en" sz="1200" spc="-1" strike="noStrike">
                          <a:solidFill>
                            <a:srgbClr val="000000"/>
                          </a:solidFill>
                          <a:latin typeface="Aptos"/>
                          <a:ea typeface="Aptos"/>
                        </a:rPr>
                        <a:t>Si Wrapper</a:t>
                      </a:r>
                      <a:endParaRPr b="0" lang="en-US" sz="1200" spc="-1" strike="noStrike">
                        <a:latin typeface="Arial"/>
                      </a:endParaRPr>
                    </a:p>
                  </a:txBody>
                  <a:tcPr marL="68400" marR="68400">
                    <a:lnL w="6480">
                      <a:solidFill>
                        <a:srgbClr val="000000"/>
                      </a:solidFill>
                    </a:lnL>
                    <a:lnR w="6480">
                      <a:solidFill>
                        <a:srgbClr val="000000"/>
                      </a:solidFill>
                    </a:lnR>
                    <a:lnT w="6480">
                      <a:solidFill>
                        <a:srgbClr val="000000"/>
                      </a:solidFill>
                    </a:lnT>
                    <a:lnB w="6480">
                      <a:solidFill>
                        <a:srgbClr val="000000"/>
                      </a:solidFill>
                    </a:lnB>
                    <a:noFill/>
                  </a:tcPr>
                </a:tc>
                <a:tc>
                  <a:txBody>
                    <a:bodyPr lIns="68400" rIns="68400" tIns="0" bIns="0">
                      <a:noAutofit/>
                    </a:bodyPr>
                    <a:p>
                      <a:pPr algn="ctr">
                        <a:lnSpc>
                          <a:spcPct val="100000"/>
                        </a:lnSpc>
                        <a:tabLst>
                          <a:tab algn="l" pos="0"/>
                        </a:tabLst>
                      </a:pPr>
                      <a:r>
                        <a:rPr b="0" lang="en" sz="1200" spc="-1" strike="noStrike">
                          <a:solidFill>
                            <a:srgbClr val="000000"/>
                          </a:solidFill>
                          <a:latin typeface="Aptos"/>
                          <a:ea typeface="Aptos"/>
                        </a:rPr>
                        <a:t>BNL, FNAL, SLAC UCSC</a:t>
                      </a:r>
                      <a:endParaRPr b="0" lang="en-US" sz="1200" spc="-1" strike="noStrike">
                        <a:latin typeface="Arial"/>
                      </a:endParaRPr>
                    </a:p>
                  </a:txBody>
                  <a:tcPr marL="68400" marR="68400">
                    <a:lnL w="6480">
                      <a:solidFill>
                        <a:srgbClr val="000000"/>
                      </a:solidFill>
                    </a:lnL>
                    <a:lnR w="6480">
                      <a:solidFill>
                        <a:srgbClr val="000000"/>
                      </a:solidFill>
                    </a:lnR>
                    <a:lnT w="6480">
                      <a:solidFill>
                        <a:srgbClr val="000000"/>
                      </a:solidFill>
                    </a:lnT>
                    <a:lnB w="6480">
                      <a:solidFill>
                        <a:srgbClr val="000000"/>
                      </a:solidFill>
                    </a:lnB>
                    <a:noFill/>
                  </a:tcPr>
                </a:tc>
                <a:tc>
                  <a:txBody>
                    <a:bodyPr lIns="68400" rIns="68400" tIns="0" bIns="0">
                      <a:noAutofit/>
                    </a:bodyPr>
                    <a:p>
                      <a:pPr>
                        <a:lnSpc>
                          <a:spcPct val="100000"/>
                        </a:lnSpc>
                        <a:tabLst>
                          <a:tab algn="l" pos="0"/>
                        </a:tabLst>
                      </a:pPr>
                      <a:r>
                        <a:rPr b="0" lang="en" sz="1200" spc="-1" strike="noStrike">
                          <a:solidFill>
                            <a:srgbClr val="000000"/>
                          </a:solidFill>
                          <a:latin typeface="Aptos"/>
                          <a:ea typeface="Aptos"/>
                        </a:rPr>
                        <a:t>$70k, 0.5FTE PD (UCSC)</a:t>
                      </a:r>
                      <a:endParaRPr b="0" lang="en-US" sz="1200" spc="-1" strike="noStrike">
                        <a:latin typeface="Arial"/>
                      </a:endParaRPr>
                    </a:p>
                    <a:p>
                      <a:pPr>
                        <a:lnSpc>
                          <a:spcPct val="100000"/>
                        </a:lnSpc>
                        <a:tabLst>
                          <a:tab algn="l" pos="0"/>
                        </a:tabLst>
                      </a:pPr>
                      <a:r>
                        <a:rPr b="0" lang="en" sz="1200" spc="-1" strike="noStrike">
                          <a:solidFill>
                            <a:srgbClr val="000000"/>
                          </a:solidFill>
                          <a:latin typeface="Aptos"/>
                          <a:ea typeface="Aptos"/>
                        </a:rPr>
                        <a:t>$70k, 0.5 FTE PD (BNL)</a:t>
                      </a:r>
                      <a:endParaRPr b="0" lang="en-US" sz="1200" spc="-1" strike="noStrike">
                        <a:latin typeface="Arial"/>
                      </a:endParaRPr>
                    </a:p>
                  </a:txBody>
                  <a:tcPr marL="68400" marR="68400">
                    <a:lnL w="6480">
                      <a:solidFill>
                        <a:srgbClr val="000000"/>
                      </a:solidFill>
                    </a:lnL>
                    <a:lnR w="6480">
                      <a:solidFill>
                        <a:srgbClr val="000000"/>
                      </a:solidFill>
                    </a:lnR>
                    <a:lnT w="6480">
                      <a:solidFill>
                        <a:srgbClr val="000000"/>
                      </a:solidFill>
                    </a:lnT>
                    <a:lnB w="6480">
                      <a:solidFill>
                        <a:srgbClr val="000000"/>
                      </a:solidFill>
                    </a:lnB>
                    <a:noFill/>
                  </a:tcPr>
                </a:tc>
              </a:tr>
              <a:tr h="1135440">
                <a:tc>
                  <a:txBody>
                    <a:bodyPr lIns="68400" rIns="68400" tIns="0" bIns="0">
                      <a:noAutofit/>
                    </a:bodyPr>
                    <a:p>
                      <a:pPr algn="ctr">
                        <a:lnSpc>
                          <a:spcPct val="100000"/>
                        </a:lnSpc>
                        <a:tabLst>
                          <a:tab algn="l" pos="0"/>
                        </a:tabLst>
                      </a:pPr>
                      <a:r>
                        <a:rPr b="0" lang="en" sz="1200" spc="-1" strike="noStrike">
                          <a:solidFill>
                            <a:srgbClr val="000000"/>
                          </a:solidFill>
                          <a:latin typeface="Aptos"/>
                          <a:ea typeface="Aptos"/>
                        </a:rPr>
                        <a:t>Testing and Characterization</a:t>
                      </a:r>
                      <a:endParaRPr b="0" lang="en-US" sz="1200" spc="-1" strike="noStrike">
                        <a:latin typeface="Arial"/>
                      </a:endParaRPr>
                    </a:p>
                  </a:txBody>
                  <a:tcPr marL="68400" marR="68400">
                    <a:lnL w="6480">
                      <a:solidFill>
                        <a:srgbClr val="000000"/>
                      </a:solidFill>
                    </a:lnL>
                    <a:lnR w="6480">
                      <a:solidFill>
                        <a:srgbClr val="000000"/>
                      </a:solidFill>
                    </a:lnR>
                    <a:lnT w="6480">
                      <a:solidFill>
                        <a:srgbClr val="000000"/>
                      </a:solidFill>
                    </a:lnT>
                    <a:lnB w="6480">
                      <a:solidFill>
                        <a:srgbClr val="000000"/>
                      </a:solidFill>
                    </a:lnB>
                    <a:noFill/>
                  </a:tcPr>
                </a:tc>
                <a:tc>
                  <a:txBody>
                    <a:bodyPr lIns="68400" rIns="68400" tIns="0" bIns="0">
                      <a:noAutofit/>
                    </a:bodyPr>
                    <a:p>
                      <a:pPr algn="ctr">
                        <a:lnSpc>
                          <a:spcPct val="100000"/>
                        </a:lnSpc>
                        <a:tabLst>
                          <a:tab algn="l" pos="0"/>
                        </a:tabLst>
                      </a:pPr>
                      <a:r>
                        <a:rPr b="0" lang="en" sz="1200" spc="-1" strike="noStrike">
                          <a:solidFill>
                            <a:srgbClr val="000000"/>
                          </a:solidFill>
                          <a:latin typeface="Aptos"/>
                          <a:ea typeface="Aptos"/>
                        </a:rPr>
                        <a:t>Vertex, Outer Tracker, Si Wrapper, Calorimeters</a:t>
                      </a:r>
                      <a:endParaRPr b="0" lang="en-US" sz="1200" spc="-1" strike="noStrike">
                        <a:latin typeface="Arial"/>
                      </a:endParaRPr>
                    </a:p>
                  </a:txBody>
                  <a:tcPr marL="68400" marR="68400">
                    <a:lnL w="6480">
                      <a:solidFill>
                        <a:srgbClr val="000000"/>
                      </a:solidFill>
                    </a:lnL>
                    <a:lnR w="6480">
                      <a:solidFill>
                        <a:srgbClr val="000000"/>
                      </a:solidFill>
                    </a:lnR>
                    <a:lnT w="6480">
                      <a:solidFill>
                        <a:srgbClr val="000000"/>
                      </a:solidFill>
                    </a:lnT>
                    <a:lnB w="6480">
                      <a:solidFill>
                        <a:srgbClr val="000000"/>
                      </a:solidFill>
                    </a:lnB>
                    <a:noFill/>
                  </a:tcPr>
                </a:tc>
                <a:tc>
                  <a:txBody>
                    <a:bodyPr lIns="68400" rIns="68400" tIns="0" bIns="0">
                      <a:noAutofit/>
                    </a:bodyPr>
                    <a:p>
                      <a:pPr algn="ctr">
                        <a:lnSpc>
                          <a:spcPct val="100000"/>
                        </a:lnSpc>
                        <a:tabLst>
                          <a:tab algn="l" pos="0"/>
                        </a:tabLst>
                      </a:pPr>
                      <a:r>
                        <a:rPr b="0" lang="en" sz="1200" spc="-1" strike="noStrike">
                          <a:solidFill>
                            <a:srgbClr val="000000"/>
                          </a:solidFill>
                          <a:latin typeface="Aptos"/>
                          <a:ea typeface="Aptos"/>
                        </a:rPr>
                        <a:t>Caltech, Brandeis, Brown, FNAL, SLAC, Stony Brook, MIT</a:t>
                      </a:r>
                      <a:endParaRPr b="0" lang="en-US" sz="1200" spc="-1" strike="noStrike">
                        <a:latin typeface="Arial"/>
                      </a:endParaRPr>
                    </a:p>
                  </a:txBody>
                  <a:tcPr marL="68400" marR="68400">
                    <a:lnL w="6480">
                      <a:solidFill>
                        <a:srgbClr val="000000"/>
                      </a:solidFill>
                    </a:lnL>
                    <a:lnR w="6480">
                      <a:solidFill>
                        <a:srgbClr val="000000"/>
                      </a:solidFill>
                    </a:lnR>
                    <a:lnT w="6480">
                      <a:solidFill>
                        <a:srgbClr val="000000"/>
                      </a:solidFill>
                    </a:lnT>
                    <a:lnB w="6480">
                      <a:solidFill>
                        <a:srgbClr val="000000"/>
                      </a:solidFill>
                    </a:lnB>
                    <a:noFill/>
                  </a:tcPr>
                </a:tc>
                <a:tc>
                  <a:txBody>
                    <a:bodyPr lIns="68400" rIns="68400" tIns="0" bIns="0">
                      <a:noAutofit/>
                    </a:bodyPr>
                    <a:p>
                      <a:pPr>
                        <a:lnSpc>
                          <a:spcPct val="100000"/>
                        </a:lnSpc>
                        <a:tabLst>
                          <a:tab algn="l" pos="0"/>
                        </a:tabLst>
                      </a:pPr>
                      <a:r>
                        <a:rPr b="0" lang="en" sz="1200" spc="-1" strike="noStrike">
                          <a:solidFill>
                            <a:srgbClr val="000000"/>
                          </a:solidFill>
                          <a:latin typeface="Aptos"/>
                          <a:ea typeface="Aptos"/>
                        </a:rPr>
                        <a:t>$70k, 0.5 FTE PD (FNAL)</a:t>
                      </a:r>
                      <a:endParaRPr b="0" lang="en-US" sz="1200" spc="-1" strike="noStrike">
                        <a:latin typeface="Arial"/>
                      </a:endParaRPr>
                    </a:p>
                    <a:p>
                      <a:pPr>
                        <a:lnSpc>
                          <a:spcPct val="100000"/>
                        </a:lnSpc>
                        <a:tabLst>
                          <a:tab algn="l" pos="0"/>
                        </a:tabLst>
                      </a:pPr>
                      <a:r>
                        <a:rPr b="0" lang="en" sz="1200" spc="-1" strike="noStrike">
                          <a:solidFill>
                            <a:srgbClr val="000000"/>
                          </a:solidFill>
                          <a:latin typeface="Aptos"/>
                          <a:ea typeface="Aptos"/>
                        </a:rPr>
                        <a:t>$70k, 0.5 FTE PD (SLAC)</a:t>
                      </a:r>
                      <a:endParaRPr b="0" lang="en-US" sz="1200" spc="-1" strike="noStrike">
                        <a:latin typeface="Arial"/>
                      </a:endParaRPr>
                    </a:p>
                    <a:p>
                      <a:pPr>
                        <a:lnSpc>
                          <a:spcPct val="100000"/>
                        </a:lnSpc>
                        <a:tabLst>
                          <a:tab algn="l" pos="0"/>
                        </a:tabLst>
                      </a:pPr>
                      <a:r>
                        <a:rPr b="0" lang="en" sz="1200" spc="-1" strike="noStrike">
                          <a:solidFill>
                            <a:srgbClr val="000000"/>
                          </a:solidFill>
                          <a:latin typeface="Aptos"/>
                          <a:ea typeface="Aptos"/>
                        </a:rPr>
                        <a:t>$27.5, 0.25 FTE grad (MIT)</a:t>
                      </a:r>
                      <a:endParaRPr b="0" lang="en-US" sz="1200" spc="-1" strike="noStrike">
                        <a:latin typeface="Arial"/>
                      </a:endParaRPr>
                    </a:p>
                    <a:p>
                      <a:pPr>
                        <a:lnSpc>
                          <a:spcPct val="100000"/>
                        </a:lnSpc>
                        <a:tabLst>
                          <a:tab algn="l" pos="0"/>
                        </a:tabLst>
                      </a:pPr>
                      <a:r>
                        <a:rPr b="0" lang="en" sz="1200" spc="-1" strike="noStrike">
                          <a:solidFill>
                            <a:srgbClr val="000000"/>
                          </a:solidFill>
                          <a:latin typeface="Aptos"/>
                          <a:ea typeface="Aptos"/>
                        </a:rPr>
                        <a:t>$40k 0.25 FTE RS (MIT)</a:t>
                      </a:r>
                      <a:endParaRPr b="0" lang="en-US" sz="1200" spc="-1" strike="noStrike">
                        <a:latin typeface="Arial"/>
                      </a:endParaRPr>
                    </a:p>
                    <a:p>
                      <a:pPr>
                        <a:lnSpc>
                          <a:spcPct val="100000"/>
                        </a:lnSpc>
                        <a:tabLst>
                          <a:tab algn="l" pos="0"/>
                        </a:tabLst>
                      </a:pPr>
                      <a:r>
                        <a:rPr b="0" lang="en" sz="1200" spc="-1" strike="noStrike">
                          <a:solidFill>
                            <a:srgbClr val="000000"/>
                          </a:solidFill>
                          <a:latin typeface="Aptos"/>
                          <a:ea typeface="Aptos"/>
                        </a:rPr>
                        <a:t>$27.5k, 0.25 FTE grad (Brown)</a:t>
                      </a:r>
                      <a:endParaRPr b="0" lang="en-US" sz="1200" spc="-1" strike="noStrike">
                        <a:latin typeface="Arial"/>
                      </a:endParaRPr>
                    </a:p>
                  </a:txBody>
                  <a:tcPr marL="68400" marR="68400">
                    <a:lnL w="6480">
                      <a:solidFill>
                        <a:srgbClr val="000000"/>
                      </a:solidFill>
                    </a:lnL>
                    <a:lnR w="6480">
                      <a:solidFill>
                        <a:srgbClr val="000000"/>
                      </a:solidFill>
                    </a:lnR>
                    <a:lnT w="6480">
                      <a:solidFill>
                        <a:srgbClr val="000000"/>
                      </a:solidFill>
                    </a:lnT>
                    <a:lnB w="6480">
                      <a:solidFill>
                        <a:srgbClr val="000000"/>
                      </a:solidFill>
                    </a:lnB>
                    <a:noFill/>
                  </a:tcPr>
                </a:tc>
              </a:tr>
              <a:tr h="884520">
                <a:tc>
                  <a:txBody>
                    <a:bodyPr lIns="68400" rIns="68400" tIns="0" bIns="0">
                      <a:noAutofit/>
                    </a:bodyPr>
                    <a:p>
                      <a:pPr algn="ctr">
                        <a:lnSpc>
                          <a:spcPct val="100000"/>
                        </a:lnSpc>
                        <a:tabLst>
                          <a:tab algn="l" pos="0"/>
                        </a:tabLst>
                      </a:pPr>
                      <a:r>
                        <a:rPr b="0" lang="en" sz="1200" spc="-1" strike="noStrike">
                          <a:solidFill>
                            <a:srgbClr val="000000"/>
                          </a:solidFill>
                          <a:latin typeface="Aptos"/>
                          <a:ea typeface="Aptos"/>
                        </a:rPr>
                        <a:t>Simulation efforts</a:t>
                      </a:r>
                      <a:endParaRPr b="0" lang="en-US" sz="1200" spc="-1" strike="noStrike">
                        <a:latin typeface="Arial"/>
                      </a:endParaRPr>
                    </a:p>
                  </a:txBody>
                  <a:tcPr marL="68400" marR="68400">
                    <a:lnL w="6480">
                      <a:solidFill>
                        <a:srgbClr val="000000"/>
                      </a:solidFill>
                    </a:lnL>
                    <a:lnR w="6480">
                      <a:solidFill>
                        <a:srgbClr val="000000"/>
                      </a:solidFill>
                    </a:lnR>
                    <a:lnT w="6480">
                      <a:solidFill>
                        <a:srgbClr val="000000"/>
                      </a:solidFill>
                    </a:lnT>
                    <a:lnB w="6480">
                      <a:solidFill>
                        <a:srgbClr val="000000"/>
                      </a:solidFill>
                    </a:lnB>
                    <a:noFill/>
                  </a:tcPr>
                </a:tc>
                <a:tc>
                  <a:txBody>
                    <a:bodyPr lIns="68400" rIns="68400" tIns="0" bIns="0">
                      <a:noAutofit/>
                    </a:bodyPr>
                    <a:p>
                      <a:pPr algn="ctr">
                        <a:lnSpc>
                          <a:spcPct val="100000"/>
                        </a:lnSpc>
                        <a:tabLst>
                          <a:tab algn="l" pos="0"/>
                        </a:tabLst>
                      </a:pPr>
                      <a:r>
                        <a:rPr b="0" lang="en" sz="1200" spc="-1" strike="noStrike">
                          <a:solidFill>
                            <a:srgbClr val="000000"/>
                          </a:solidFill>
                          <a:latin typeface="Aptos"/>
                          <a:ea typeface="Aptos"/>
                        </a:rPr>
                        <a:t>Overall Detector Optimization</a:t>
                      </a:r>
                      <a:endParaRPr b="0" lang="en-US" sz="1200" spc="-1" strike="noStrike">
                        <a:latin typeface="Arial"/>
                      </a:endParaRPr>
                    </a:p>
                  </a:txBody>
                  <a:tcPr marL="68400" marR="68400">
                    <a:lnL w="6480">
                      <a:solidFill>
                        <a:srgbClr val="000000"/>
                      </a:solidFill>
                    </a:lnL>
                    <a:lnR w="6480">
                      <a:solidFill>
                        <a:srgbClr val="000000"/>
                      </a:solidFill>
                    </a:lnR>
                    <a:lnT w="6480">
                      <a:solidFill>
                        <a:srgbClr val="000000"/>
                      </a:solidFill>
                    </a:lnT>
                    <a:lnB w="6480">
                      <a:solidFill>
                        <a:srgbClr val="000000"/>
                      </a:solidFill>
                    </a:lnB>
                    <a:noFill/>
                  </a:tcPr>
                </a:tc>
                <a:tc>
                  <a:txBody>
                    <a:bodyPr lIns="68400" rIns="68400" tIns="0" bIns="0">
                      <a:noAutofit/>
                    </a:bodyPr>
                    <a:p>
                      <a:pPr algn="ctr">
                        <a:lnSpc>
                          <a:spcPct val="100000"/>
                        </a:lnSpc>
                        <a:tabLst>
                          <a:tab algn="l" pos="0"/>
                        </a:tabLst>
                      </a:pPr>
                      <a:r>
                        <a:rPr b="0" lang="en" sz="1200" spc="-1" strike="noStrike">
                          <a:solidFill>
                            <a:srgbClr val="000000"/>
                          </a:solidFill>
                          <a:latin typeface="Aptos"/>
                          <a:ea typeface="Aptos"/>
                        </a:rPr>
                        <a:t>Brown, FNAL, MIT, SLAC</a:t>
                      </a:r>
                      <a:endParaRPr b="0" lang="en-US" sz="1200" spc="-1" strike="noStrike">
                        <a:latin typeface="Arial"/>
                      </a:endParaRPr>
                    </a:p>
                  </a:txBody>
                  <a:tcPr marL="68400" marR="68400">
                    <a:lnL w="6480">
                      <a:solidFill>
                        <a:srgbClr val="000000"/>
                      </a:solidFill>
                    </a:lnL>
                    <a:lnR w="6480">
                      <a:solidFill>
                        <a:srgbClr val="000000"/>
                      </a:solidFill>
                    </a:lnR>
                    <a:lnT w="6480">
                      <a:solidFill>
                        <a:srgbClr val="000000"/>
                      </a:solidFill>
                    </a:lnT>
                    <a:lnB w="6480">
                      <a:solidFill>
                        <a:srgbClr val="000000"/>
                      </a:solidFill>
                    </a:lnB>
                    <a:noFill/>
                  </a:tcPr>
                </a:tc>
                <a:tc>
                  <a:txBody>
                    <a:bodyPr lIns="68400" rIns="68400" tIns="0" bIns="0">
                      <a:noAutofit/>
                    </a:bodyPr>
                    <a:p>
                      <a:pPr>
                        <a:lnSpc>
                          <a:spcPct val="100000"/>
                        </a:lnSpc>
                        <a:tabLst>
                          <a:tab algn="l" pos="0"/>
                        </a:tabLst>
                      </a:pPr>
                      <a:r>
                        <a:rPr b="0" lang="en" sz="1200" spc="-1" strike="noStrike">
                          <a:solidFill>
                            <a:srgbClr val="000000"/>
                          </a:solidFill>
                          <a:latin typeface="Aptos"/>
                          <a:ea typeface="Aptos"/>
                        </a:rPr>
                        <a:t>$27.5k, 0.25 FTE grad (SLAC)</a:t>
                      </a:r>
                      <a:endParaRPr b="0" lang="en-US" sz="1200" spc="-1" strike="noStrike">
                        <a:latin typeface="Arial"/>
                      </a:endParaRPr>
                    </a:p>
                    <a:p>
                      <a:pPr>
                        <a:lnSpc>
                          <a:spcPct val="100000"/>
                        </a:lnSpc>
                        <a:tabLst>
                          <a:tab algn="l" pos="0"/>
                        </a:tabLst>
                      </a:pPr>
                      <a:r>
                        <a:rPr b="0" lang="en" sz="1200" spc="-1" strike="noStrike">
                          <a:solidFill>
                            <a:srgbClr val="000000"/>
                          </a:solidFill>
                          <a:latin typeface="Aptos"/>
                          <a:ea typeface="Aptos"/>
                        </a:rPr>
                        <a:t>$27.5k, 0.25 FTE grad (Brown)</a:t>
                      </a:r>
                      <a:endParaRPr b="0" lang="en-US" sz="1200" spc="-1" strike="noStrike">
                        <a:latin typeface="Arial"/>
                      </a:endParaRPr>
                    </a:p>
                    <a:p>
                      <a:pPr>
                        <a:lnSpc>
                          <a:spcPct val="100000"/>
                        </a:lnSpc>
                        <a:tabLst>
                          <a:tab algn="l" pos="0"/>
                        </a:tabLst>
                      </a:pPr>
                      <a:r>
                        <a:rPr b="0" lang="en" sz="1200" spc="-1" strike="noStrike">
                          <a:solidFill>
                            <a:srgbClr val="000000"/>
                          </a:solidFill>
                          <a:latin typeface="Aptos"/>
                          <a:ea typeface="Aptos"/>
                        </a:rPr>
                        <a:t>$27.5k,  0.25 FTE grad (MIT)</a:t>
                      </a:r>
                      <a:endParaRPr b="0" lang="en-US" sz="1200" spc="-1" strike="noStrike">
                        <a:latin typeface="Arial"/>
                      </a:endParaRPr>
                    </a:p>
                    <a:p>
                      <a:pPr>
                        <a:lnSpc>
                          <a:spcPct val="100000"/>
                        </a:lnSpc>
                        <a:tabLst>
                          <a:tab algn="l" pos="0"/>
                        </a:tabLst>
                      </a:pPr>
                      <a:r>
                        <a:rPr b="0" lang="en" sz="1200" spc="-1" strike="noStrike">
                          <a:solidFill>
                            <a:srgbClr val="000000"/>
                          </a:solidFill>
                          <a:latin typeface="Aptos"/>
                          <a:ea typeface="Aptos"/>
                        </a:rPr>
                        <a:t>$40k,  0.25 FTE RS (MIT)</a:t>
                      </a:r>
                      <a:endParaRPr b="0" lang="en-US" sz="1200" spc="-1" strike="noStrike">
                        <a:latin typeface="Arial"/>
                      </a:endParaRPr>
                    </a:p>
                  </a:txBody>
                  <a:tcPr marL="68400" marR="68400">
                    <a:lnL w="6480">
                      <a:solidFill>
                        <a:srgbClr val="000000"/>
                      </a:solidFill>
                    </a:lnL>
                    <a:lnR w="6480">
                      <a:solidFill>
                        <a:srgbClr val="000000"/>
                      </a:solidFill>
                    </a:lnR>
                    <a:lnT w="6480">
                      <a:solidFill>
                        <a:srgbClr val="000000"/>
                      </a:solidFill>
                    </a:lnT>
                    <a:lnB w="6480">
                      <a:solidFill>
                        <a:srgbClr val="000000"/>
                      </a:solidFill>
                    </a:lnB>
                    <a:noFill/>
                  </a:tcPr>
                </a:tc>
              </a:tr>
              <a:tr h="464760">
                <a:tc>
                  <a:txBody>
                    <a:bodyPr lIns="68400" rIns="68400" tIns="0" bIns="0">
                      <a:noAutofit/>
                    </a:bodyPr>
                    <a:p>
                      <a:pPr algn="ctr">
                        <a:lnSpc>
                          <a:spcPct val="100000"/>
                        </a:lnSpc>
                        <a:tabLst>
                          <a:tab algn="l" pos="0"/>
                        </a:tabLst>
                      </a:pPr>
                      <a:r>
                        <a:rPr b="0" lang="en" sz="1200" spc="-1" strike="noStrike">
                          <a:solidFill>
                            <a:srgbClr val="000000"/>
                          </a:solidFill>
                          <a:latin typeface="Calibri"/>
                          <a:ea typeface="Calibri"/>
                        </a:rPr>
                        <a:t>Tracker readout with the smart on-chip data processing</a:t>
                      </a:r>
                      <a:endParaRPr b="0" lang="en-US" sz="1200" spc="-1" strike="noStrike">
                        <a:latin typeface="Arial"/>
                      </a:endParaRPr>
                    </a:p>
                  </a:txBody>
                  <a:tcPr marL="68400" marR="68400">
                    <a:lnL w="6480">
                      <a:solidFill>
                        <a:srgbClr val="000000"/>
                      </a:solidFill>
                    </a:lnL>
                    <a:lnR w="6480">
                      <a:solidFill>
                        <a:srgbClr val="000000"/>
                      </a:solidFill>
                    </a:lnR>
                    <a:lnT w="6480">
                      <a:solidFill>
                        <a:srgbClr val="000000"/>
                      </a:solidFill>
                    </a:lnT>
                    <a:lnB w="6480">
                      <a:solidFill>
                        <a:srgbClr val="000000"/>
                      </a:solidFill>
                    </a:lnB>
                    <a:noFill/>
                  </a:tcPr>
                </a:tc>
                <a:tc>
                  <a:txBody>
                    <a:bodyPr lIns="68400" rIns="68400" tIns="0" bIns="0">
                      <a:noAutofit/>
                    </a:bodyPr>
                    <a:p>
                      <a:pPr algn="ctr">
                        <a:lnSpc>
                          <a:spcPct val="100000"/>
                        </a:lnSpc>
                        <a:tabLst>
                          <a:tab algn="l" pos="0"/>
                        </a:tabLst>
                      </a:pPr>
                      <a:r>
                        <a:rPr b="0" lang="en" sz="1200" spc="-1" strike="noStrike">
                          <a:solidFill>
                            <a:srgbClr val="000000"/>
                          </a:solidFill>
                          <a:latin typeface="Calibri"/>
                          <a:ea typeface="Calibri"/>
                        </a:rPr>
                        <a:t>Tracker simulations, AI/ML training, and circuit design</a:t>
                      </a:r>
                      <a:endParaRPr b="0" lang="en-US" sz="1200" spc="-1" strike="noStrike">
                        <a:latin typeface="Arial"/>
                      </a:endParaRPr>
                    </a:p>
                  </a:txBody>
                  <a:tcPr marL="68400" marR="68400">
                    <a:lnL w="6480">
                      <a:solidFill>
                        <a:srgbClr val="000000"/>
                      </a:solidFill>
                    </a:lnL>
                    <a:lnR w="6480">
                      <a:solidFill>
                        <a:srgbClr val="000000"/>
                      </a:solidFill>
                    </a:lnR>
                    <a:lnT w="6480">
                      <a:solidFill>
                        <a:srgbClr val="000000"/>
                      </a:solidFill>
                    </a:lnT>
                    <a:lnB w="6480">
                      <a:solidFill>
                        <a:srgbClr val="000000"/>
                      </a:solidFill>
                    </a:lnB>
                    <a:noFill/>
                  </a:tcPr>
                </a:tc>
                <a:tc>
                  <a:txBody>
                    <a:bodyPr lIns="68400" rIns="68400" tIns="0" bIns="0">
                      <a:noAutofit/>
                    </a:bodyPr>
                    <a:p>
                      <a:pPr algn="ctr">
                        <a:lnSpc>
                          <a:spcPct val="100000"/>
                        </a:lnSpc>
                        <a:tabLst>
                          <a:tab algn="l" pos="0"/>
                        </a:tabLst>
                      </a:pPr>
                      <a:r>
                        <a:rPr b="0" lang="en" sz="1200" spc="-1" strike="noStrike">
                          <a:solidFill>
                            <a:srgbClr val="000000"/>
                          </a:solidFill>
                          <a:latin typeface="Aptos"/>
                          <a:ea typeface="Aptos"/>
                        </a:rPr>
                        <a:t>ANL</a:t>
                      </a:r>
                      <a:endParaRPr b="0" lang="en-US" sz="1200" spc="-1" strike="noStrike">
                        <a:latin typeface="Arial"/>
                      </a:endParaRPr>
                    </a:p>
                  </a:txBody>
                  <a:tcPr marL="68400" marR="68400">
                    <a:lnL w="6480">
                      <a:solidFill>
                        <a:srgbClr val="000000"/>
                      </a:solidFill>
                    </a:lnL>
                    <a:lnR w="6480">
                      <a:solidFill>
                        <a:srgbClr val="000000"/>
                      </a:solidFill>
                    </a:lnR>
                    <a:lnT w="6480">
                      <a:solidFill>
                        <a:srgbClr val="000000"/>
                      </a:solidFill>
                    </a:lnT>
                    <a:lnB w="6480">
                      <a:solidFill>
                        <a:srgbClr val="000000"/>
                      </a:solidFill>
                    </a:lnB>
                    <a:noFill/>
                  </a:tcPr>
                </a:tc>
                <a:tc>
                  <a:txBody>
                    <a:bodyPr lIns="68400" rIns="68400" tIns="0" bIns="0">
                      <a:noAutofit/>
                    </a:bodyPr>
                    <a:p>
                      <a:pPr>
                        <a:lnSpc>
                          <a:spcPct val="100000"/>
                        </a:lnSpc>
                        <a:tabLst>
                          <a:tab algn="l" pos="0"/>
                        </a:tabLst>
                      </a:pPr>
                      <a:r>
                        <a:rPr b="0" lang="en" sz="1200" spc="-1" strike="noStrike">
                          <a:solidFill>
                            <a:srgbClr val="000000"/>
                          </a:solidFill>
                          <a:latin typeface="Aptos"/>
                          <a:ea typeface="Aptos"/>
                        </a:rPr>
                        <a:t>$50-$100k (ANL)</a:t>
                      </a:r>
                      <a:endParaRPr b="0" lang="en-US" sz="1200" spc="-1" strike="noStrike">
                        <a:latin typeface="Arial"/>
                      </a:endParaRPr>
                    </a:p>
                  </a:txBody>
                  <a:tcPr marL="68400" marR="68400">
                    <a:lnL w="6480">
                      <a:solidFill>
                        <a:srgbClr val="000000"/>
                      </a:solidFill>
                    </a:lnL>
                    <a:lnR w="6480">
                      <a:solidFill>
                        <a:srgbClr val="000000"/>
                      </a:solidFill>
                    </a:lnR>
                    <a:lnT w="6480">
                      <a:solidFill>
                        <a:srgbClr val="000000"/>
                      </a:solidFill>
                    </a:lnT>
                    <a:lnB w="6480">
                      <a:solidFill>
                        <a:srgbClr val="000000"/>
                      </a:solidFill>
                    </a:lnB>
                    <a:noFill/>
                  </a:tcPr>
                </a:tc>
              </a:tr>
            </a:tbl>
          </a:graphicData>
        </a:graphic>
      </p:graphicFrame>
      <p:sp>
        <p:nvSpPr>
          <p:cNvPr id="158" name="CustomShape 2"/>
          <p:cNvSpPr/>
          <p:nvPr/>
        </p:nvSpPr>
        <p:spPr>
          <a:xfrm>
            <a:off x="0" y="2880"/>
            <a:ext cx="9144000" cy="609840"/>
          </a:xfrm>
          <a:prstGeom prst="rect">
            <a:avLst/>
          </a:prstGeom>
          <a:noFill/>
          <a:ln>
            <a:noFill/>
          </a:ln>
        </p:spPr>
        <p:style>
          <a:lnRef idx="0"/>
          <a:fillRef idx="0"/>
          <a:effectRef idx="0"/>
          <a:fontRef idx="minor"/>
        </p:style>
        <p:txBody>
          <a:bodyPr tIns="91440" bIns="91440">
            <a:spAutoFit/>
          </a:bodyPr>
          <a:p>
            <a:pPr algn="ctr">
              <a:lnSpc>
                <a:spcPct val="100000"/>
              </a:lnSpc>
              <a:tabLst>
                <a:tab algn="l" pos="0"/>
              </a:tabLst>
            </a:pPr>
            <a:r>
              <a:rPr b="0" lang="en" sz="2800" spc="-1" strike="noStrike">
                <a:solidFill>
                  <a:srgbClr val="595959"/>
                </a:solidFill>
                <a:latin typeface="Arial"/>
                <a:ea typeface="Arial"/>
              </a:rPr>
              <a:t>Spe</a:t>
            </a:r>
            <a:r>
              <a:rPr b="0" lang="en" sz="2800" spc="-1" strike="noStrike">
                <a:solidFill>
                  <a:srgbClr val="595959"/>
                </a:solidFill>
                <a:latin typeface="Arial"/>
                <a:ea typeface="Arial"/>
              </a:rPr>
              <a:t>cific </a:t>
            </a:r>
            <a:r>
              <a:rPr b="0" lang="en" sz="2800" spc="-1" strike="noStrike">
                <a:solidFill>
                  <a:srgbClr val="595959"/>
                </a:solidFill>
                <a:latin typeface="Arial"/>
                <a:ea typeface="Arial"/>
              </a:rPr>
              <a:t>Req</a:t>
            </a:r>
            <a:r>
              <a:rPr b="0" lang="en" sz="2800" spc="-1" strike="noStrike">
                <a:solidFill>
                  <a:srgbClr val="595959"/>
                </a:solidFill>
                <a:latin typeface="Arial"/>
                <a:ea typeface="Arial"/>
              </a:rPr>
              <a:t>uest</a:t>
            </a:r>
            <a:r>
              <a:rPr b="0" lang="en" sz="2800" spc="-1" strike="noStrike">
                <a:solidFill>
                  <a:srgbClr val="595959"/>
                </a:solidFill>
                <a:latin typeface="Arial"/>
                <a:ea typeface="Arial"/>
              </a:rPr>
              <a:t>s for </a:t>
            </a:r>
            <a:r>
              <a:rPr b="0" lang="en" sz="2800" spc="-1" strike="noStrike">
                <a:solidFill>
                  <a:srgbClr val="595959"/>
                </a:solidFill>
                <a:latin typeface="Arial"/>
                <a:ea typeface="Arial"/>
              </a:rPr>
              <a:t>Sup</a:t>
            </a:r>
            <a:r>
              <a:rPr b="0" lang="en" sz="2800" spc="-1" strike="noStrike">
                <a:solidFill>
                  <a:srgbClr val="595959"/>
                </a:solidFill>
                <a:latin typeface="Arial"/>
                <a:ea typeface="Arial"/>
              </a:rPr>
              <a:t>port: </a:t>
            </a:r>
            <a:r>
              <a:rPr b="0" lang="en" sz="2800" spc="-1" strike="noStrike">
                <a:solidFill>
                  <a:srgbClr val="595959"/>
                </a:solidFill>
                <a:latin typeface="Arial"/>
                <a:ea typeface="Arial"/>
              </a:rPr>
              <a:t>Soli</a:t>
            </a:r>
            <a:r>
              <a:rPr b="0" lang="en" sz="2800" spc="-1" strike="noStrike">
                <a:solidFill>
                  <a:srgbClr val="595959"/>
                </a:solidFill>
                <a:latin typeface="Arial"/>
                <a:ea typeface="Arial"/>
              </a:rPr>
              <a:t>d </a:t>
            </a:r>
            <a:r>
              <a:rPr b="0" lang="en" sz="2800" spc="-1" strike="noStrike">
                <a:solidFill>
                  <a:srgbClr val="595959"/>
                </a:solidFill>
                <a:latin typeface="Arial"/>
                <a:ea typeface="Arial"/>
              </a:rPr>
              <a:t>Stat</a:t>
            </a:r>
            <a:r>
              <a:rPr b="0" lang="en" sz="2800" spc="-1" strike="noStrike">
                <a:solidFill>
                  <a:srgbClr val="595959"/>
                </a:solidFill>
                <a:latin typeface="Arial"/>
                <a:ea typeface="Arial"/>
              </a:rPr>
              <a:t>e </a:t>
            </a:r>
            <a:r>
              <a:rPr b="0" lang="en" sz="2800" spc="-1" strike="noStrike">
                <a:solidFill>
                  <a:srgbClr val="595959"/>
                </a:solidFill>
                <a:latin typeface="Arial"/>
                <a:ea typeface="Arial"/>
              </a:rPr>
              <a:t>and </a:t>
            </a:r>
            <a:r>
              <a:rPr b="0" lang="en" sz="2800" spc="-1" strike="noStrike">
                <a:solidFill>
                  <a:srgbClr val="595959"/>
                </a:solidFill>
                <a:latin typeface="Arial"/>
                <a:ea typeface="Arial"/>
              </a:rPr>
              <a:t>Timi</a:t>
            </a:r>
            <a:r>
              <a:rPr b="0" lang="en" sz="2800" spc="-1" strike="noStrike">
                <a:solidFill>
                  <a:srgbClr val="595959"/>
                </a:solidFill>
                <a:latin typeface="Arial"/>
                <a:ea typeface="Arial"/>
              </a:rPr>
              <a:t>ng</a:t>
            </a:r>
            <a:endParaRPr b="0" lang="en-US" sz="2800" spc="-1" strike="noStrike">
              <a:latin typeface="Arial"/>
            </a:endParaRPr>
          </a:p>
        </p:txBody>
      </p:sp>
      <p:sp>
        <p:nvSpPr>
          <p:cNvPr id="159" name="TextShape 3"/>
          <p:cNvSpPr txBox="1"/>
          <p:nvPr/>
        </p:nvSpPr>
        <p:spPr>
          <a:xfrm>
            <a:off x="274320" y="4774320"/>
            <a:ext cx="3739320" cy="290160"/>
          </a:xfrm>
          <a:prstGeom prst="rect">
            <a:avLst/>
          </a:prstGeom>
          <a:noFill/>
          <a:ln>
            <a:noFill/>
          </a:ln>
        </p:spPr>
        <p:txBody>
          <a:bodyPr lIns="90000" rIns="90000" tIns="45000" bIns="45000">
            <a:noAutofit/>
          </a:bodyPr>
          <a:p>
            <a:r>
              <a:rPr b="0" lang="en-US" sz="1400" spc="-1" strike="noStrike">
                <a:latin typeface="Arial"/>
              </a:rPr>
              <a:t>1RS = $160k; 1 PD = $140k;  1 grad = $110k</a:t>
            </a:r>
            <a:endParaRPr b="0" lang="en-US" sz="1400" spc="-1" strike="noStrike">
              <a:latin typeface="Arial"/>
            </a:endParaRPr>
          </a:p>
        </p:txBody>
      </p:sp>
      <p:sp>
        <p:nvSpPr>
          <p:cNvPr id="160" name="TextShape 4"/>
          <p:cNvSpPr txBox="1"/>
          <p:nvPr/>
        </p:nvSpPr>
        <p:spPr>
          <a:xfrm>
            <a:off x="4885200" y="4341600"/>
            <a:ext cx="3765240" cy="346320"/>
          </a:xfrm>
          <a:prstGeom prst="rect">
            <a:avLst/>
          </a:prstGeom>
          <a:noFill/>
          <a:ln>
            <a:noFill/>
          </a:ln>
        </p:spPr>
        <p:txBody>
          <a:bodyPr lIns="90000" rIns="90000" tIns="45000" bIns="45000">
            <a:noAutofit/>
          </a:bodyPr>
          <a:p>
            <a:r>
              <a:rPr b="0" lang="en-US" sz="1800" spc="-1" strike="noStrike">
                <a:solidFill>
                  <a:srgbClr val="ff0000"/>
                </a:solidFill>
                <a:latin typeface="Arial"/>
              </a:rPr>
              <a:t>Total              $1,147.5k - $1.197.5k</a:t>
            </a:r>
            <a:endParaRPr b="0" lang="en-US" sz="1800" spc="-1" strike="noStrike">
              <a:latin typeface="Arial"/>
            </a:endParaRPr>
          </a:p>
        </p:txBody>
      </p:sp>
      <p:sp>
        <p:nvSpPr>
          <p:cNvPr id="161" name="TextShape 5"/>
          <p:cNvSpPr txBox="1"/>
          <p:nvPr/>
        </p:nvSpPr>
        <p:spPr>
          <a:xfrm>
            <a:off x="4237200" y="4738320"/>
            <a:ext cx="4673520" cy="290160"/>
          </a:xfrm>
          <a:prstGeom prst="rect">
            <a:avLst/>
          </a:prstGeom>
          <a:noFill/>
          <a:ln>
            <a:noFill/>
          </a:ln>
        </p:spPr>
        <p:txBody>
          <a:bodyPr lIns="90000" rIns="90000" tIns="45000" bIns="45000">
            <a:noAutofit/>
          </a:bodyPr>
          <a:p>
            <a:r>
              <a:rPr b="0" lang="en-US" sz="1400" spc="-1" strike="noStrike">
                <a:latin typeface="Arial"/>
              </a:rPr>
              <a:t>Srini: maybe we can stretch to have </a:t>
            </a:r>
            <a:r>
              <a:rPr b="1" lang="en-US" sz="1400" spc="-1" strike="noStrike">
                <a:latin typeface="Arial"/>
              </a:rPr>
              <a:t>1M for all </a:t>
            </a:r>
            <a:r>
              <a:rPr b="1" lang="en-US" sz="1400" spc="-1" strike="noStrike">
                <a:solidFill>
                  <a:srgbClr val="c9211e"/>
                </a:solidFill>
                <a:latin typeface="Arial"/>
              </a:rPr>
              <a:t>L2</a:t>
            </a:r>
            <a:r>
              <a:rPr b="1" lang="en-US" sz="1400" spc="-1" strike="noStrike">
                <a:latin typeface="Arial"/>
              </a:rPr>
              <a:t> areas</a:t>
            </a:r>
            <a:r>
              <a:rPr b="0" lang="en-US" sz="1400" spc="-1" strike="noStrike">
                <a:latin typeface="Arial"/>
              </a:rPr>
              <a:t>.</a:t>
            </a:r>
            <a:endParaRPr b="0" lang="en-US" sz="1400" spc="-1" strike="noStrike">
              <a:latin typeface="Arial"/>
            </a:endParaRPr>
          </a:p>
        </p:txBody>
      </p:sp>
      <p:sp>
        <p:nvSpPr>
          <p:cNvPr id="162" name="CustomShape 6"/>
          <p:cNvSpPr/>
          <p:nvPr/>
        </p:nvSpPr>
        <p:spPr>
          <a:xfrm>
            <a:off x="0" y="0"/>
            <a:ext cx="9144000" cy="5143680"/>
          </a:xfrm>
          <a:prstGeom prst="rect">
            <a:avLst/>
          </a:prstGeom>
          <a:noFill/>
          <a:ln w="76320">
            <a:solidFill>
              <a:srgbClr val="ff0000"/>
            </a:solidFill>
            <a:round/>
          </a:ln>
        </p:spPr>
        <p:style>
          <a:lnRef idx="0"/>
          <a:fillRef idx="0"/>
          <a:effectRef idx="0"/>
          <a:fontRef idx="minor"/>
        </p:style>
      </p:sp>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3" name="TextShape 1"/>
          <p:cNvSpPr txBox="1"/>
          <p:nvPr/>
        </p:nvSpPr>
        <p:spPr>
          <a:xfrm>
            <a:off x="311760" y="181800"/>
            <a:ext cx="8520120" cy="572400"/>
          </a:xfrm>
          <a:prstGeom prst="rect">
            <a:avLst/>
          </a:prstGeom>
          <a:noFill/>
          <a:ln>
            <a:noFill/>
          </a:ln>
        </p:spPr>
        <p:txBody>
          <a:bodyPr tIns="91440" bIns="91440">
            <a:normAutofit fontScale="97000"/>
          </a:bodyPr>
          <a:p>
            <a:pPr algn="ctr">
              <a:lnSpc>
                <a:spcPct val="100000"/>
              </a:lnSpc>
              <a:tabLst>
                <a:tab algn="l" pos="0"/>
              </a:tabLst>
            </a:pPr>
            <a:r>
              <a:rPr b="0" lang="en" sz="2800" spc="-1" strike="noStrike">
                <a:solidFill>
                  <a:srgbClr val="000000"/>
                </a:solidFill>
                <a:latin typeface="Arial"/>
                <a:ea typeface="Arial"/>
              </a:rPr>
              <a:t>General Aspects for Gaseous Tracking</a:t>
            </a:r>
            <a:endParaRPr b="0" lang="en-US" sz="2800" spc="-1" strike="noStrike">
              <a:solidFill>
                <a:srgbClr val="000000"/>
              </a:solidFill>
              <a:latin typeface="Arial"/>
            </a:endParaRPr>
          </a:p>
        </p:txBody>
      </p:sp>
      <p:sp>
        <p:nvSpPr>
          <p:cNvPr id="164" name="TextShape 2"/>
          <p:cNvSpPr txBox="1"/>
          <p:nvPr/>
        </p:nvSpPr>
        <p:spPr>
          <a:xfrm>
            <a:off x="311760" y="754560"/>
            <a:ext cx="8520120" cy="4032720"/>
          </a:xfrm>
          <a:prstGeom prst="rect">
            <a:avLst/>
          </a:prstGeom>
          <a:noFill/>
          <a:ln>
            <a:noFill/>
          </a:ln>
        </p:spPr>
        <p:txBody>
          <a:bodyPr tIns="91440" bIns="91440">
            <a:noAutofit/>
          </a:bodyPr>
          <a:p>
            <a:pPr marL="457200" indent="-346680">
              <a:lnSpc>
                <a:spcPct val="95000"/>
              </a:lnSpc>
              <a:buClr>
                <a:srgbClr val="595959"/>
              </a:buClr>
              <a:buFont typeface="Arial"/>
              <a:buChar char="●"/>
            </a:pPr>
            <a:r>
              <a:rPr b="0" lang="en" sz="1870" spc="-1" strike="noStrike">
                <a:solidFill>
                  <a:srgbClr val="595959"/>
                </a:solidFill>
                <a:latin typeface="Arial"/>
                <a:ea typeface="Arial"/>
              </a:rPr>
              <a:t>Michigan, BNL, Duke, UT Austin, Tufts, UMass, Harvard, MSU, UCI, SLAC</a:t>
            </a:r>
            <a:endParaRPr b="0" lang="en-US" sz="1870" spc="-1" strike="noStrike">
              <a:solidFill>
                <a:srgbClr val="000000"/>
              </a:solidFill>
              <a:latin typeface="Arial"/>
            </a:endParaRPr>
          </a:p>
          <a:p>
            <a:pPr marL="457200" indent="-346680">
              <a:lnSpc>
                <a:spcPct val="95000"/>
              </a:lnSpc>
              <a:buClr>
                <a:srgbClr val="595959"/>
              </a:buClr>
              <a:buFont typeface="Arial"/>
              <a:buChar char="●"/>
            </a:pPr>
            <a:r>
              <a:rPr b="0" lang="en" sz="1870" spc="-1" strike="noStrike">
                <a:solidFill>
                  <a:srgbClr val="595959"/>
                </a:solidFill>
                <a:latin typeface="Arial"/>
                <a:ea typeface="Arial"/>
              </a:rPr>
              <a:t>Challenges</a:t>
            </a:r>
            <a:endParaRPr b="0" lang="en-US" sz="1870" spc="-1" strike="noStrike">
              <a:solidFill>
                <a:srgbClr val="000000"/>
              </a:solidFill>
              <a:latin typeface="Arial"/>
            </a:endParaRPr>
          </a:p>
          <a:p>
            <a:pPr lvl="1" marL="914400" indent="-327600">
              <a:lnSpc>
                <a:spcPct val="95000"/>
              </a:lnSpc>
              <a:buClr>
                <a:srgbClr val="595959"/>
              </a:buClr>
              <a:buFont typeface="Arial"/>
              <a:buChar char="○"/>
            </a:pPr>
            <a:r>
              <a:rPr b="1" lang="en" sz="1570" spc="-1" strike="noStrike">
                <a:solidFill>
                  <a:srgbClr val="595959"/>
                </a:solidFill>
                <a:latin typeface="Arial"/>
                <a:ea typeface="Arial"/>
              </a:rPr>
              <a:t>DCH:</a:t>
            </a:r>
            <a:r>
              <a:rPr b="0" lang="en" sz="1570" spc="-1" strike="noStrike">
                <a:solidFill>
                  <a:srgbClr val="595959"/>
                </a:solidFill>
                <a:latin typeface="Arial"/>
                <a:ea typeface="Arial"/>
              </a:rPr>
              <a:t> ~350k wires, wire assembly, mechanical structure (10 tons of total load on each end plate), O(100µm) single hit resolution, dN/dX</a:t>
            </a:r>
            <a:endParaRPr b="0" lang="en-US" sz="1570" spc="-1" strike="noStrike">
              <a:solidFill>
                <a:srgbClr val="000000"/>
              </a:solidFill>
              <a:latin typeface="Arial"/>
            </a:endParaRPr>
          </a:p>
          <a:p>
            <a:pPr lvl="1" marL="914400" indent="-327600">
              <a:lnSpc>
                <a:spcPct val="95000"/>
              </a:lnSpc>
              <a:buClr>
                <a:srgbClr val="595959"/>
              </a:buClr>
              <a:buFont typeface="Arial"/>
              <a:buChar char="○"/>
            </a:pPr>
            <a:r>
              <a:rPr b="1" lang="en" sz="1570" spc="-1" strike="noStrike">
                <a:solidFill>
                  <a:srgbClr val="595959"/>
                </a:solidFill>
                <a:latin typeface="Arial"/>
                <a:ea typeface="Arial"/>
              </a:rPr>
              <a:t>Straw:</a:t>
            </a:r>
            <a:r>
              <a:rPr b="0" lang="en" sz="1570" spc="-1" strike="noStrike">
                <a:solidFill>
                  <a:srgbClr val="595959"/>
                </a:solidFill>
                <a:latin typeface="Arial"/>
                <a:ea typeface="Arial"/>
              </a:rPr>
              <a:t> thin-wall straw production, wire assembly, mechanical support of 4-5 m straws, O(100µm) single hit resolution, dN/dX</a:t>
            </a:r>
            <a:endParaRPr b="0" lang="en-US" sz="1570" spc="-1" strike="noStrike">
              <a:solidFill>
                <a:srgbClr val="000000"/>
              </a:solidFill>
              <a:latin typeface="Arial"/>
            </a:endParaRPr>
          </a:p>
          <a:p>
            <a:pPr lvl="1" marL="914400" indent="-327600">
              <a:lnSpc>
                <a:spcPct val="95000"/>
              </a:lnSpc>
              <a:buClr>
                <a:srgbClr val="595959"/>
              </a:buClr>
              <a:buFont typeface="Arial"/>
              <a:buChar char="○"/>
            </a:pPr>
            <a:r>
              <a:rPr b="1" lang="en" sz="1570" spc="-1" strike="noStrike">
                <a:solidFill>
                  <a:srgbClr val="595959"/>
                </a:solidFill>
                <a:latin typeface="Arial"/>
                <a:ea typeface="Arial"/>
              </a:rPr>
              <a:t>TPC</a:t>
            </a:r>
            <a:r>
              <a:rPr b="0" lang="en" sz="1570" spc="-1" strike="noStrike">
                <a:solidFill>
                  <a:srgbClr val="595959"/>
                </a:solidFill>
                <a:latin typeface="Arial"/>
                <a:ea typeface="Arial"/>
              </a:rPr>
              <a:t>: ion backflow, occupancy/hit density, number of readout channels, dE/dX resolution</a:t>
            </a:r>
            <a:endParaRPr b="0" lang="en-US" sz="1570" spc="-1" strike="noStrike">
              <a:solidFill>
                <a:srgbClr val="000000"/>
              </a:solidFill>
              <a:latin typeface="Arial"/>
            </a:endParaRPr>
          </a:p>
          <a:p>
            <a:pPr marL="457200" indent="-346680">
              <a:lnSpc>
                <a:spcPct val="95000"/>
              </a:lnSpc>
              <a:buClr>
                <a:srgbClr val="595959"/>
              </a:buClr>
              <a:buFont typeface="Arial"/>
              <a:buChar char="●"/>
            </a:pPr>
            <a:r>
              <a:rPr b="0" lang="en" sz="1870" spc="-1" strike="noStrike">
                <a:solidFill>
                  <a:srgbClr val="595959"/>
                </a:solidFill>
                <a:latin typeface="Arial"/>
                <a:ea typeface="Arial"/>
              </a:rPr>
              <a:t>Develop reliable simulations </a:t>
            </a:r>
            <a:endParaRPr b="0" lang="en-US" sz="1870" spc="-1" strike="noStrike">
              <a:solidFill>
                <a:srgbClr val="000000"/>
              </a:solidFill>
              <a:latin typeface="Arial"/>
            </a:endParaRPr>
          </a:p>
          <a:p>
            <a:pPr marL="457200" indent="-346680">
              <a:lnSpc>
                <a:spcPct val="95000"/>
              </a:lnSpc>
              <a:buClr>
                <a:srgbClr val="595959"/>
              </a:buClr>
              <a:buFont typeface="Arial"/>
              <a:buChar char="●"/>
            </a:pPr>
            <a:r>
              <a:rPr b="0" lang="en" sz="1870" spc="-1" strike="noStrike">
                <a:solidFill>
                  <a:srgbClr val="595959"/>
                </a:solidFill>
                <a:latin typeface="Arial"/>
                <a:ea typeface="Arial"/>
              </a:rPr>
              <a:t>Electric field design with FEM techniques</a:t>
            </a:r>
            <a:endParaRPr b="0" lang="en-US" sz="1870" spc="-1" strike="noStrike">
              <a:solidFill>
                <a:srgbClr val="000000"/>
              </a:solidFill>
              <a:latin typeface="Arial"/>
            </a:endParaRPr>
          </a:p>
          <a:p>
            <a:pPr marL="457200" indent="-346680">
              <a:lnSpc>
                <a:spcPct val="95000"/>
              </a:lnSpc>
              <a:buClr>
                <a:srgbClr val="595959"/>
              </a:buClr>
              <a:buFont typeface="Arial"/>
              <a:buChar char="●"/>
            </a:pPr>
            <a:r>
              <a:rPr b="0" lang="en" sz="1870" spc="-1" strike="noStrike">
                <a:solidFill>
                  <a:srgbClr val="595959"/>
                </a:solidFill>
                <a:latin typeface="Arial"/>
                <a:ea typeface="Arial"/>
              </a:rPr>
              <a:t>Garfield and Garfield++ microscopic analysis</a:t>
            </a:r>
            <a:endParaRPr b="0" lang="en-US" sz="1870" spc="-1" strike="noStrike">
              <a:solidFill>
                <a:srgbClr val="000000"/>
              </a:solidFill>
              <a:latin typeface="Arial"/>
            </a:endParaRPr>
          </a:p>
          <a:p>
            <a:pPr marL="457200" indent="-346680">
              <a:lnSpc>
                <a:spcPct val="95000"/>
              </a:lnSpc>
              <a:buClr>
                <a:srgbClr val="595959"/>
              </a:buClr>
              <a:buFont typeface="Arial"/>
              <a:buChar char="●"/>
            </a:pPr>
            <a:r>
              <a:rPr b="0" lang="en" sz="1870" spc="-1" strike="noStrike">
                <a:solidFill>
                  <a:srgbClr val="595959"/>
                </a:solidFill>
                <a:latin typeface="Arial"/>
                <a:ea typeface="Arial"/>
              </a:rPr>
              <a:t>Monte Carlo techniques for reconstruction and digitization</a:t>
            </a:r>
            <a:endParaRPr b="0" lang="en-US" sz="1870" spc="-1" strike="noStrike">
              <a:solidFill>
                <a:srgbClr val="000000"/>
              </a:solidFill>
              <a:latin typeface="Arial"/>
            </a:endParaRPr>
          </a:p>
          <a:p>
            <a:pPr marL="457200" indent="-346680">
              <a:lnSpc>
                <a:spcPct val="95000"/>
              </a:lnSpc>
              <a:buClr>
                <a:srgbClr val="595959"/>
              </a:buClr>
              <a:buFont typeface="Arial"/>
              <a:buChar char="●"/>
            </a:pPr>
            <a:r>
              <a:rPr b="0" lang="en" sz="1870" spc="-1" strike="noStrike">
                <a:solidFill>
                  <a:srgbClr val="595959"/>
                </a:solidFill>
                <a:latin typeface="Arial"/>
                <a:ea typeface="Arial"/>
              </a:rPr>
              <a:t>Wire R&amp;D from different manufacturers</a:t>
            </a:r>
            <a:endParaRPr b="0" lang="en-US" sz="1870" spc="-1" strike="noStrike">
              <a:solidFill>
                <a:srgbClr val="000000"/>
              </a:solidFill>
              <a:latin typeface="Arial"/>
            </a:endParaRPr>
          </a:p>
          <a:p>
            <a:pPr marL="457200" indent="-346680">
              <a:lnSpc>
                <a:spcPct val="95000"/>
              </a:lnSpc>
              <a:buClr>
                <a:srgbClr val="595959"/>
              </a:buClr>
              <a:buFont typeface="Arial"/>
              <a:buChar char="●"/>
            </a:pPr>
            <a:r>
              <a:rPr b="0" lang="en" sz="1870" spc="-1" strike="noStrike">
                <a:solidFill>
                  <a:srgbClr val="595959"/>
                </a:solidFill>
                <a:latin typeface="Arial"/>
                <a:ea typeface="Arial"/>
              </a:rPr>
              <a:t>Build a prototype chamber</a:t>
            </a:r>
            <a:endParaRPr b="0" lang="en-US" sz="1870" spc="-1" strike="noStrike">
              <a:solidFill>
                <a:srgbClr val="000000"/>
              </a:solidFill>
              <a:latin typeface="Arial"/>
            </a:endParaRPr>
          </a:p>
          <a:p>
            <a:pPr marL="457200" indent="-346680">
              <a:lnSpc>
                <a:spcPct val="95000"/>
              </a:lnSpc>
              <a:buClr>
                <a:srgbClr val="595959"/>
              </a:buClr>
              <a:buFont typeface="Arial"/>
              <a:buChar char="●"/>
            </a:pPr>
            <a:r>
              <a:rPr b="0" lang="en" sz="1870" spc="-1" strike="noStrike">
                <a:solidFill>
                  <a:srgbClr val="595959"/>
                </a:solidFill>
                <a:latin typeface="Arial"/>
                <a:ea typeface="Arial"/>
              </a:rPr>
              <a:t>Study performance and establish dN/dX in CR and test beam campaigns</a:t>
            </a:r>
            <a:endParaRPr b="0" lang="en-US" sz="1870" spc="-1" strike="noStrike">
              <a:solidFill>
                <a:srgbClr val="000000"/>
              </a:solidFill>
              <a:latin typeface="Arial"/>
            </a:endParaRPr>
          </a:p>
          <a:p>
            <a:pPr marL="457200" indent="-346680">
              <a:lnSpc>
                <a:spcPct val="95000"/>
              </a:lnSpc>
              <a:buClr>
                <a:srgbClr val="595959"/>
              </a:buClr>
              <a:buFont typeface="Arial"/>
              <a:buChar char="●"/>
            </a:pPr>
            <a:r>
              <a:rPr b="0" lang="en" sz="1870" spc="-1" strike="noStrike">
                <a:solidFill>
                  <a:srgbClr val="595959"/>
                </a:solidFill>
                <a:latin typeface="Arial"/>
                <a:ea typeface="Arial"/>
              </a:rPr>
              <a:t>Study electronics and readout architecture</a:t>
            </a:r>
            <a:endParaRPr b="0" lang="en-US" sz="1870" spc="-1" strike="noStrike">
              <a:solidFill>
                <a:srgbClr val="000000"/>
              </a:solidFill>
              <a:latin typeface="Arial"/>
            </a:endParaRPr>
          </a:p>
          <a:p>
            <a:pPr>
              <a:lnSpc>
                <a:spcPct val="95000"/>
              </a:lnSpc>
              <a:spcBef>
                <a:spcPts val="1199"/>
              </a:spcBef>
              <a:spcAft>
                <a:spcPts val="1199"/>
              </a:spcAft>
              <a:tabLst>
                <a:tab algn="l" pos="0"/>
              </a:tabLst>
            </a:pPr>
            <a:endParaRPr b="0" lang="en-US" sz="187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5" name="TextShape 1"/>
          <p:cNvSpPr txBox="1"/>
          <p:nvPr/>
        </p:nvSpPr>
        <p:spPr>
          <a:xfrm>
            <a:off x="311760" y="444960"/>
            <a:ext cx="8520120" cy="572400"/>
          </a:xfrm>
          <a:prstGeom prst="rect">
            <a:avLst/>
          </a:prstGeom>
          <a:noFill/>
          <a:ln>
            <a:noFill/>
          </a:ln>
        </p:spPr>
        <p:txBody>
          <a:bodyPr tIns="91440" bIns="91440">
            <a:normAutofit fontScale="97000"/>
          </a:bodyPr>
          <a:p>
            <a:pPr algn="ctr">
              <a:lnSpc>
                <a:spcPct val="100000"/>
              </a:lnSpc>
              <a:tabLst>
                <a:tab algn="l" pos="0"/>
              </a:tabLst>
            </a:pPr>
            <a:r>
              <a:rPr b="0" lang="en" sz="2800" spc="-1" strike="noStrike">
                <a:solidFill>
                  <a:srgbClr val="000000"/>
                </a:solidFill>
                <a:latin typeface="Arial"/>
                <a:ea typeface="Arial"/>
              </a:rPr>
              <a:t>Specific Areas for Straw Tubes</a:t>
            </a:r>
            <a:endParaRPr b="0" lang="en-US" sz="2800" spc="-1" strike="noStrike">
              <a:solidFill>
                <a:srgbClr val="000000"/>
              </a:solidFill>
              <a:latin typeface="Arial"/>
            </a:endParaRPr>
          </a:p>
        </p:txBody>
      </p:sp>
      <p:sp>
        <p:nvSpPr>
          <p:cNvPr id="166" name="TextShape 2"/>
          <p:cNvSpPr txBox="1"/>
          <p:nvPr/>
        </p:nvSpPr>
        <p:spPr>
          <a:xfrm>
            <a:off x="193680" y="1140480"/>
            <a:ext cx="8756280" cy="3742200"/>
          </a:xfrm>
          <a:prstGeom prst="rect">
            <a:avLst/>
          </a:prstGeom>
          <a:noFill/>
          <a:ln>
            <a:noFill/>
          </a:ln>
        </p:spPr>
        <p:txBody>
          <a:bodyPr tIns="91440" bIns="91440">
            <a:noAutofit/>
          </a:bodyPr>
          <a:p>
            <a:pPr marL="457200" indent="-348840">
              <a:lnSpc>
                <a:spcPct val="105000"/>
              </a:lnSpc>
              <a:buClr>
                <a:srgbClr val="595959"/>
              </a:buClr>
              <a:buFont typeface="Arial"/>
              <a:buChar char="●"/>
            </a:pPr>
            <a:r>
              <a:rPr b="0" lang="en" sz="1900" spc="-1" strike="noStrike">
                <a:solidFill>
                  <a:srgbClr val="595959"/>
                </a:solidFill>
                <a:latin typeface="Arial"/>
                <a:ea typeface="Arial"/>
              </a:rPr>
              <a:t>Detector geometry and layout optimization studies using GEANT: occupancy, straw length, radius, stereo angles, resolution etc</a:t>
            </a:r>
            <a:endParaRPr b="0" lang="en-US" sz="1900" spc="-1" strike="noStrike">
              <a:solidFill>
                <a:srgbClr val="000000"/>
              </a:solidFill>
              <a:latin typeface="Arial"/>
            </a:endParaRPr>
          </a:p>
          <a:p>
            <a:pPr marL="457200" indent="-348840">
              <a:lnSpc>
                <a:spcPct val="105000"/>
              </a:lnSpc>
              <a:buClr>
                <a:srgbClr val="595959"/>
              </a:buClr>
              <a:buFont typeface="Arial"/>
              <a:buChar char="●"/>
            </a:pPr>
            <a:r>
              <a:rPr b="0" lang="en" sz="1900" spc="-1" strike="noStrike">
                <a:solidFill>
                  <a:srgbClr val="595959"/>
                </a:solidFill>
                <a:latin typeface="Arial"/>
                <a:ea typeface="Arial"/>
              </a:rPr>
              <a:t>Straw assembly: end plugs, end plates, assembly procedure, wire material, wire tension, gas leakage etc </a:t>
            </a:r>
            <a:endParaRPr b="0" lang="en-US" sz="1900" spc="-1" strike="noStrike">
              <a:solidFill>
                <a:srgbClr val="000000"/>
              </a:solidFill>
              <a:latin typeface="Arial"/>
            </a:endParaRPr>
          </a:p>
          <a:p>
            <a:pPr marL="457200" indent="-348840">
              <a:lnSpc>
                <a:spcPct val="105000"/>
              </a:lnSpc>
              <a:buClr>
                <a:srgbClr val="595959"/>
              </a:buClr>
              <a:buFont typeface="Arial"/>
              <a:buChar char="●"/>
            </a:pPr>
            <a:r>
              <a:rPr b="0" lang="en" sz="1900" spc="-1" strike="noStrike">
                <a:solidFill>
                  <a:srgbClr val="595959"/>
                </a:solidFill>
                <a:latin typeface="Arial"/>
                <a:ea typeface="Arial"/>
              </a:rPr>
              <a:t>Mechanical support: end plate, straw holding, precision etc</a:t>
            </a:r>
            <a:endParaRPr b="0" lang="en-US" sz="1900" spc="-1" strike="noStrike">
              <a:solidFill>
                <a:srgbClr val="000000"/>
              </a:solidFill>
              <a:latin typeface="Arial"/>
            </a:endParaRPr>
          </a:p>
          <a:p>
            <a:pPr marL="457200" indent="-348840">
              <a:lnSpc>
                <a:spcPct val="105000"/>
              </a:lnSpc>
              <a:buClr>
                <a:srgbClr val="595959"/>
              </a:buClr>
              <a:buFont typeface="Arial"/>
              <a:buChar char="●"/>
            </a:pPr>
            <a:r>
              <a:rPr b="0" lang="en" sz="1900" spc="-1" strike="noStrike">
                <a:solidFill>
                  <a:srgbClr val="595959"/>
                </a:solidFill>
                <a:latin typeface="Arial"/>
                <a:ea typeface="Arial"/>
              </a:rPr>
              <a:t>Gas mixture studies: Garfield simulation, primary and secondary clusters etc</a:t>
            </a:r>
            <a:endParaRPr b="0" lang="en-US" sz="1900" spc="-1" strike="noStrike">
              <a:solidFill>
                <a:srgbClr val="000000"/>
              </a:solidFill>
              <a:latin typeface="Arial"/>
            </a:endParaRPr>
          </a:p>
          <a:p>
            <a:pPr marL="457200" indent="-348840">
              <a:lnSpc>
                <a:spcPct val="105000"/>
              </a:lnSpc>
              <a:buClr>
                <a:srgbClr val="595959"/>
              </a:buClr>
              <a:buFont typeface="Arial"/>
              <a:buChar char="●"/>
            </a:pPr>
            <a:r>
              <a:rPr b="0" lang="en" sz="1900" spc="-1" strike="noStrike">
                <a:solidFill>
                  <a:srgbClr val="595959"/>
                </a:solidFill>
                <a:latin typeface="Arial"/>
                <a:ea typeface="Arial"/>
              </a:rPr>
              <a:t>Prototype chamber: build a prototype chamber with ~25 straws</a:t>
            </a:r>
            <a:endParaRPr b="0" lang="en-US" sz="1900" spc="-1" strike="noStrike">
              <a:solidFill>
                <a:srgbClr val="000000"/>
              </a:solidFill>
              <a:latin typeface="Arial"/>
            </a:endParaRPr>
          </a:p>
          <a:p>
            <a:pPr marL="457200" indent="-348840">
              <a:lnSpc>
                <a:spcPct val="105000"/>
              </a:lnSpc>
              <a:buClr>
                <a:srgbClr val="595959"/>
              </a:buClr>
              <a:buFont typeface="Arial"/>
              <a:buChar char="●"/>
            </a:pPr>
            <a:r>
              <a:rPr b="0" lang="en" sz="1900" spc="-1" strike="noStrike">
                <a:solidFill>
                  <a:srgbClr val="595959"/>
                </a:solidFill>
                <a:latin typeface="Arial"/>
                <a:ea typeface="Arial"/>
              </a:rPr>
              <a:t>dN/dx: new front end electronics to provide enough gain to detect single electron peaks and record the whole waveform for dE/dX and dN/dX studies  </a:t>
            </a:r>
            <a:endParaRPr b="0" lang="en-US" sz="1900" spc="-1" strike="noStrike">
              <a:solidFill>
                <a:srgbClr val="000000"/>
              </a:solidFill>
              <a:latin typeface="Arial"/>
            </a:endParaRPr>
          </a:p>
          <a:p>
            <a:pPr marL="457200" indent="-348840">
              <a:lnSpc>
                <a:spcPct val="105000"/>
              </a:lnSpc>
              <a:buClr>
                <a:srgbClr val="595959"/>
              </a:buClr>
              <a:buFont typeface="Arial"/>
              <a:buChar char="●"/>
            </a:pPr>
            <a:r>
              <a:rPr b="0" lang="en" sz="1900" spc="-1" strike="noStrike">
                <a:solidFill>
                  <a:srgbClr val="595959"/>
                </a:solidFill>
                <a:latin typeface="Arial"/>
                <a:ea typeface="Arial"/>
              </a:rPr>
              <a:t>Cosmic ray and test beam studies using the prototype chamber</a:t>
            </a:r>
            <a:endParaRPr b="0" lang="en-US" sz="1900" spc="-1" strike="noStrike">
              <a:solidFill>
                <a:srgbClr val="000000"/>
              </a:solidFill>
              <a:latin typeface="Arial"/>
            </a:endParaRPr>
          </a:p>
          <a:p>
            <a:pPr>
              <a:lnSpc>
                <a:spcPct val="105000"/>
              </a:lnSpc>
              <a:spcBef>
                <a:spcPts val="1199"/>
              </a:spcBef>
              <a:spcAft>
                <a:spcPts val="1199"/>
              </a:spcAft>
              <a:tabLst>
                <a:tab algn="l" pos="0"/>
              </a:tabLst>
            </a:pPr>
            <a:endParaRPr b="0" lang="en-US" sz="19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7" name="TextShape 1"/>
          <p:cNvSpPr txBox="1"/>
          <p:nvPr/>
        </p:nvSpPr>
        <p:spPr>
          <a:xfrm>
            <a:off x="311760" y="444960"/>
            <a:ext cx="8520120" cy="572400"/>
          </a:xfrm>
          <a:prstGeom prst="rect">
            <a:avLst/>
          </a:prstGeom>
          <a:noFill/>
          <a:ln>
            <a:noFill/>
          </a:ln>
        </p:spPr>
        <p:txBody>
          <a:bodyPr tIns="91440" bIns="91440">
            <a:normAutofit fontScale="34000"/>
          </a:bodyPr>
          <a:p>
            <a:pPr>
              <a:lnSpc>
                <a:spcPct val="100000"/>
              </a:lnSpc>
              <a:tabLst>
                <a:tab algn="l" pos="0"/>
              </a:tabLst>
            </a:pPr>
            <a:r>
              <a:rPr b="0" lang="en" sz="2800" spc="-1" strike="noStrike">
                <a:solidFill>
                  <a:srgbClr val="000000"/>
                </a:solidFill>
                <a:latin typeface="Arial"/>
                <a:ea typeface="Arial"/>
              </a:rPr>
              <a:t>Specific Areas for Drift Chamber (some common to Straw)</a:t>
            </a:r>
            <a:endParaRPr b="0" lang="en-US" sz="2800" spc="-1" strike="noStrike">
              <a:solidFill>
                <a:srgbClr val="000000"/>
              </a:solidFill>
              <a:latin typeface="Arial"/>
            </a:endParaRPr>
          </a:p>
        </p:txBody>
      </p:sp>
      <p:sp>
        <p:nvSpPr>
          <p:cNvPr id="168" name="TextShape 2"/>
          <p:cNvSpPr txBox="1"/>
          <p:nvPr/>
        </p:nvSpPr>
        <p:spPr>
          <a:xfrm>
            <a:off x="311760" y="1152360"/>
            <a:ext cx="8520120" cy="3416040"/>
          </a:xfrm>
          <a:prstGeom prst="rect">
            <a:avLst/>
          </a:prstGeom>
          <a:noFill/>
          <a:ln>
            <a:noFill/>
          </a:ln>
        </p:spPr>
        <p:txBody>
          <a:bodyPr tIns="91440" bIns="91440">
            <a:normAutofit/>
          </a:bodyPr>
          <a:p>
            <a:pPr marL="457200" indent="-342720">
              <a:lnSpc>
                <a:spcPct val="115000"/>
              </a:lnSpc>
              <a:buClr>
                <a:srgbClr val="595959"/>
              </a:buClr>
              <a:buFont typeface="Arial"/>
              <a:buChar char="●"/>
            </a:pPr>
            <a:r>
              <a:rPr b="0" lang="en" sz="1800" spc="-1" strike="noStrike">
                <a:solidFill>
                  <a:srgbClr val="595959"/>
                </a:solidFill>
                <a:latin typeface="Arial"/>
                <a:ea typeface="Arial"/>
              </a:rPr>
              <a:t>Develop reliable simulation </a:t>
            </a:r>
            <a:endParaRPr b="0" lang="en-US" sz="1800" spc="-1" strike="noStrike">
              <a:solidFill>
                <a:srgbClr val="000000"/>
              </a:solidFill>
              <a:latin typeface="Arial"/>
            </a:endParaRPr>
          </a:p>
          <a:p>
            <a:pPr lvl="1" marL="914400" indent="-317160">
              <a:lnSpc>
                <a:spcPct val="115000"/>
              </a:lnSpc>
              <a:buClr>
                <a:srgbClr val="595959"/>
              </a:buClr>
              <a:buFont typeface="Arial"/>
              <a:buChar char="○"/>
            </a:pPr>
            <a:r>
              <a:rPr b="0" lang="en" sz="1400" spc="-1" strike="noStrike">
                <a:solidFill>
                  <a:srgbClr val="595959"/>
                </a:solidFill>
                <a:latin typeface="Arial"/>
                <a:ea typeface="Arial"/>
              </a:rPr>
              <a:t>Electric field design with FEM techniques</a:t>
            </a:r>
            <a:endParaRPr b="0" lang="en-US" sz="1400" spc="-1" strike="noStrike">
              <a:solidFill>
                <a:srgbClr val="000000"/>
              </a:solidFill>
              <a:latin typeface="Arial"/>
            </a:endParaRPr>
          </a:p>
          <a:p>
            <a:pPr lvl="1" marL="914400" indent="-317160">
              <a:lnSpc>
                <a:spcPct val="115000"/>
              </a:lnSpc>
              <a:buClr>
                <a:srgbClr val="595959"/>
              </a:buClr>
              <a:buFont typeface="Arial"/>
              <a:buChar char="○"/>
            </a:pPr>
            <a:r>
              <a:rPr b="0" lang="en" sz="1400" spc="-1" strike="noStrike">
                <a:solidFill>
                  <a:srgbClr val="595959"/>
                </a:solidFill>
                <a:latin typeface="Arial"/>
                <a:ea typeface="Arial"/>
              </a:rPr>
              <a:t>Garfield and Garfield++ microscopic analysis</a:t>
            </a:r>
            <a:endParaRPr b="0" lang="en-US" sz="1400" spc="-1" strike="noStrike">
              <a:solidFill>
                <a:srgbClr val="000000"/>
              </a:solidFill>
              <a:latin typeface="Arial"/>
            </a:endParaRPr>
          </a:p>
          <a:p>
            <a:pPr marL="457200" indent="-342720">
              <a:lnSpc>
                <a:spcPct val="115000"/>
              </a:lnSpc>
              <a:buClr>
                <a:srgbClr val="595959"/>
              </a:buClr>
              <a:buFont typeface="Arial"/>
              <a:buChar char="●"/>
            </a:pPr>
            <a:r>
              <a:rPr b="0" lang="en" sz="1800" spc="-1" strike="noStrike">
                <a:solidFill>
                  <a:srgbClr val="595959"/>
                </a:solidFill>
                <a:latin typeface="Arial"/>
                <a:ea typeface="Arial"/>
              </a:rPr>
              <a:t>Monte Carlo techniques for reconstruction and digitization</a:t>
            </a:r>
            <a:endParaRPr b="0" lang="en-US" sz="1800" spc="-1" strike="noStrike">
              <a:solidFill>
                <a:srgbClr val="000000"/>
              </a:solidFill>
              <a:latin typeface="Arial"/>
            </a:endParaRPr>
          </a:p>
          <a:p>
            <a:pPr marL="457200" indent="-342720">
              <a:lnSpc>
                <a:spcPct val="115000"/>
              </a:lnSpc>
              <a:buClr>
                <a:srgbClr val="595959"/>
              </a:buClr>
              <a:buFont typeface="Arial"/>
              <a:buChar char="●"/>
            </a:pPr>
            <a:r>
              <a:rPr b="0" lang="en" sz="1800" spc="-1" strike="noStrike">
                <a:solidFill>
                  <a:srgbClr val="595959"/>
                </a:solidFill>
                <a:latin typeface="Arial"/>
                <a:ea typeface="Arial"/>
              </a:rPr>
              <a:t>Wire R&amp;D from different manufacturers</a:t>
            </a:r>
            <a:endParaRPr b="0" lang="en-US" sz="1800" spc="-1" strike="noStrike">
              <a:solidFill>
                <a:srgbClr val="000000"/>
              </a:solidFill>
              <a:latin typeface="Arial"/>
            </a:endParaRPr>
          </a:p>
          <a:p>
            <a:pPr marL="457200" indent="-342720">
              <a:lnSpc>
                <a:spcPct val="115000"/>
              </a:lnSpc>
              <a:buClr>
                <a:srgbClr val="595959"/>
              </a:buClr>
              <a:buFont typeface="Arial"/>
              <a:buChar char="●"/>
            </a:pPr>
            <a:r>
              <a:rPr b="0" lang="en" sz="1800" spc="-1" strike="noStrike">
                <a:solidFill>
                  <a:srgbClr val="595959"/>
                </a:solidFill>
                <a:latin typeface="Arial"/>
                <a:ea typeface="Arial"/>
              </a:rPr>
              <a:t>Study performance and establish dN/dX in test beam campaigns</a:t>
            </a:r>
            <a:endParaRPr b="0" lang="en-US" sz="1800" spc="-1" strike="noStrike">
              <a:solidFill>
                <a:srgbClr val="000000"/>
              </a:solidFill>
              <a:latin typeface="Arial"/>
            </a:endParaRPr>
          </a:p>
          <a:p>
            <a:pPr marL="457200" indent="-342720">
              <a:lnSpc>
                <a:spcPct val="115000"/>
              </a:lnSpc>
              <a:buClr>
                <a:srgbClr val="595959"/>
              </a:buClr>
              <a:buFont typeface="Arial"/>
              <a:buChar char="●"/>
            </a:pPr>
            <a:r>
              <a:rPr b="0" lang="en" sz="1800" spc="-1" strike="noStrike">
                <a:solidFill>
                  <a:srgbClr val="595959"/>
                </a:solidFill>
                <a:latin typeface="Arial"/>
                <a:ea typeface="Arial"/>
              </a:rPr>
              <a:t>Study electronics and readout architecture</a:t>
            </a:r>
            <a:endParaRPr b="0" lang="en-US" sz="1800" spc="-1" strike="noStrike">
              <a:solidFill>
                <a:srgbClr val="000000"/>
              </a:solidFill>
              <a:latin typeface="Arial"/>
            </a:endParaRPr>
          </a:p>
          <a:p>
            <a:pPr>
              <a:lnSpc>
                <a:spcPct val="115000"/>
              </a:lnSpc>
              <a:tabLst>
                <a:tab algn="l" pos="0"/>
              </a:tabLst>
            </a:pPr>
            <a:endParaRPr b="0" lang="en-US" sz="1800" spc="-1" strike="noStrike">
              <a:solidFill>
                <a:srgbClr val="000000"/>
              </a:solidFill>
              <a:latin typeface="Arial"/>
            </a:endParaRPr>
          </a:p>
          <a:p>
            <a:pPr>
              <a:lnSpc>
                <a:spcPct val="115000"/>
              </a:lnSpc>
              <a:spcAft>
                <a:spcPts val="1199"/>
              </a:spcAft>
              <a:tabLst>
                <a:tab algn="l" pos="0"/>
              </a:tabLst>
            </a:pP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9" name="TextShape 1"/>
          <p:cNvSpPr txBox="1"/>
          <p:nvPr/>
        </p:nvSpPr>
        <p:spPr>
          <a:xfrm>
            <a:off x="311760" y="444960"/>
            <a:ext cx="8520120" cy="572400"/>
          </a:xfrm>
          <a:prstGeom prst="rect">
            <a:avLst/>
          </a:prstGeom>
          <a:noFill/>
          <a:ln>
            <a:noFill/>
          </a:ln>
        </p:spPr>
        <p:txBody>
          <a:bodyPr tIns="91440" bIns="91440">
            <a:normAutofit fontScale="97000"/>
          </a:bodyPr>
          <a:p>
            <a:pPr>
              <a:lnSpc>
                <a:spcPct val="100000"/>
              </a:lnSpc>
              <a:tabLst>
                <a:tab algn="l" pos="0"/>
              </a:tabLst>
            </a:pPr>
            <a:r>
              <a:rPr b="0" lang="en" sz="2800" spc="-1" strike="noStrike">
                <a:solidFill>
                  <a:srgbClr val="000000"/>
                </a:solidFill>
                <a:latin typeface="Arial"/>
                <a:ea typeface="Arial"/>
              </a:rPr>
              <a:t>PID using dE/dx and dN/dx</a:t>
            </a:r>
            <a:endParaRPr b="0" lang="en-US" sz="2800" spc="-1" strike="noStrike">
              <a:solidFill>
                <a:srgbClr val="000000"/>
              </a:solidFill>
              <a:latin typeface="Arial"/>
            </a:endParaRPr>
          </a:p>
        </p:txBody>
      </p:sp>
      <p:sp>
        <p:nvSpPr>
          <p:cNvPr id="170" name="TextShape 2"/>
          <p:cNvSpPr txBox="1"/>
          <p:nvPr/>
        </p:nvSpPr>
        <p:spPr>
          <a:xfrm>
            <a:off x="146160" y="1146240"/>
            <a:ext cx="5433840" cy="3804480"/>
          </a:xfrm>
          <a:prstGeom prst="rect">
            <a:avLst/>
          </a:prstGeom>
          <a:noFill/>
          <a:ln>
            <a:noFill/>
          </a:ln>
        </p:spPr>
        <p:txBody>
          <a:bodyPr tIns="91440" bIns="91440">
            <a:normAutofit/>
          </a:bodyPr>
          <a:p>
            <a:pPr marL="457200" indent="-329760">
              <a:lnSpc>
                <a:spcPct val="95000"/>
              </a:lnSpc>
              <a:buClr>
                <a:srgbClr val="000000"/>
              </a:buClr>
              <a:buFont typeface="Arial"/>
              <a:buChar char="●"/>
            </a:pPr>
            <a:r>
              <a:rPr b="0" lang="en" sz="1600" spc="-1" strike="noStrike">
                <a:solidFill>
                  <a:srgbClr val="000000"/>
                </a:solidFill>
                <a:latin typeface="Arial"/>
                <a:ea typeface="Arial"/>
              </a:rPr>
              <a:t>dE/dX resolution: σ = 0.4 n</a:t>
            </a:r>
            <a:r>
              <a:rPr b="0" lang="en" sz="1600" spc="-1" strike="noStrike" baseline="30000">
                <a:solidFill>
                  <a:srgbClr val="000000"/>
                </a:solidFill>
                <a:latin typeface="Arial"/>
                <a:ea typeface="Arial"/>
              </a:rPr>
              <a:t>-0.46</a:t>
            </a:r>
            <a:r>
              <a:rPr b="0" lang="en" sz="1600" spc="-1" strike="noStrike">
                <a:solidFill>
                  <a:srgbClr val="000000"/>
                </a:solidFill>
                <a:latin typeface="Arial"/>
                <a:ea typeface="Arial"/>
              </a:rPr>
              <a:t> (tp)</a:t>
            </a:r>
            <a:r>
              <a:rPr b="0" lang="en" sz="1600" spc="-1" strike="noStrike" baseline="30000">
                <a:solidFill>
                  <a:srgbClr val="000000"/>
                </a:solidFill>
                <a:latin typeface="Arial"/>
                <a:ea typeface="Arial"/>
              </a:rPr>
              <a:t>-0.32</a:t>
            </a:r>
            <a:r>
              <a:rPr b="0" lang="en" sz="1600" spc="-1" strike="noStrike">
                <a:solidFill>
                  <a:srgbClr val="000000"/>
                </a:solidFill>
                <a:latin typeface="Arial"/>
                <a:ea typeface="Arial"/>
              </a:rPr>
              <a:t>→ ~4.5%  </a:t>
            </a:r>
            <a:endParaRPr b="0" lang="en-US" sz="1600" spc="-1" strike="noStrike">
              <a:solidFill>
                <a:srgbClr val="000000"/>
              </a:solidFill>
              <a:latin typeface="Arial"/>
            </a:endParaRPr>
          </a:p>
          <a:p>
            <a:pPr marL="457200" indent="-329760">
              <a:lnSpc>
                <a:spcPct val="95000"/>
              </a:lnSpc>
              <a:buClr>
                <a:srgbClr val="000000"/>
              </a:buClr>
              <a:buFont typeface="Arial"/>
              <a:buChar char="●"/>
            </a:pPr>
            <a:r>
              <a:rPr b="0" lang="en" sz="1600" spc="-1" strike="noStrike">
                <a:solidFill>
                  <a:srgbClr val="000000"/>
                </a:solidFill>
                <a:latin typeface="Arial"/>
                <a:ea typeface="Arial"/>
              </a:rPr>
              <a:t>dN/dX resolution: σ = N</a:t>
            </a:r>
            <a:r>
              <a:rPr b="0" lang="en" sz="1600" spc="-1" strike="noStrike" baseline="-25000">
                <a:solidFill>
                  <a:srgbClr val="000000"/>
                </a:solidFill>
                <a:latin typeface="Arial"/>
                <a:ea typeface="Arial"/>
              </a:rPr>
              <a:t>clusters</a:t>
            </a:r>
            <a:r>
              <a:rPr b="0" lang="en" sz="1600" spc="-1" strike="noStrike" baseline="30000">
                <a:solidFill>
                  <a:srgbClr val="000000"/>
                </a:solidFill>
                <a:latin typeface="Arial"/>
                <a:ea typeface="Arial"/>
              </a:rPr>
              <a:t>-0.5</a:t>
            </a:r>
            <a:r>
              <a:rPr b="0" lang="en" sz="1600" spc="-1" strike="noStrike">
                <a:solidFill>
                  <a:srgbClr val="000000"/>
                </a:solidFill>
                <a:latin typeface="Arial"/>
                <a:ea typeface="Arial"/>
              </a:rPr>
              <a:t>→ ~2.3%</a:t>
            </a:r>
            <a:endParaRPr b="0" lang="en-US" sz="1600" spc="-1" strike="noStrike">
              <a:solidFill>
                <a:srgbClr val="000000"/>
              </a:solidFill>
              <a:latin typeface="Arial"/>
            </a:endParaRPr>
          </a:p>
          <a:p>
            <a:pPr>
              <a:lnSpc>
                <a:spcPct val="95000"/>
              </a:lnSpc>
              <a:spcBef>
                <a:spcPts val="1199"/>
              </a:spcBef>
              <a:tabLst>
                <a:tab algn="l" pos="0"/>
              </a:tabLst>
            </a:pPr>
            <a:endParaRPr b="0" lang="en-US" sz="1600" spc="-1" strike="noStrike">
              <a:solidFill>
                <a:srgbClr val="000000"/>
              </a:solidFill>
              <a:latin typeface="Arial"/>
            </a:endParaRPr>
          </a:p>
          <a:p>
            <a:pPr marL="457200" indent="-329760">
              <a:lnSpc>
                <a:spcPct val="95000"/>
              </a:lnSpc>
              <a:spcBef>
                <a:spcPts val="1199"/>
              </a:spcBef>
              <a:buClr>
                <a:srgbClr val="000000"/>
              </a:buClr>
              <a:buFont typeface="Arial"/>
              <a:buChar char="●"/>
              <a:tabLst>
                <a:tab algn="l" pos="0"/>
              </a:tabLst>
            </a:pPr>
            <a:r>
              <a:rPr b="0" lang="en" sz="1600" spc="-1" strike="noStrike">
                <a:solidFill>
                  <a:srgbClr val="000000"/>
                </a:solidFill>
                <a:latin typeface="Arial"/>
                <a:ea typeface="Arial"/>
              </a:rPr>
              <a:t>Need to detect single electron peaks and perform clustering → signal amplification, waveform recording, and peak-finding and clustering algorithms</a:t>
            </a:r>
            <a:endParaRPr b="0" lang="en-US" sz="1600" spc="-1" strike="noStrike">
              <a:solidFill>
                <a:srgbClr val="000000"/>
              </a:solidFill>
              <a:latin typeface="Arial"/>
            </a:endParaRPr>
          </a:p>
          <a:p>
            <a:pPr lvl="1" marL="914400" indent="-317160">
              <a:lnSpc>
                <a:spcPct val="95000"/>
              </a:lnSpc>
              <a:buClr>
                <a:srgbClr val="000000"/>
              </a:buClr>
              <a:buFont typeface="Arial"/>
              <a:buChar char="○"/>
              <a:tabLst>
                <a:tab algn="l" pos="0"/>
              </a:tabLst>
            </a:pPr>
            <a:r>
              <a:rPr b="0" lang="en" sz="1400" spc="-1" strike="noStrike">
                <a:solidFill>
                  <a:srgbClr val="000000"/>
                </a:solidFill>
                <a:latin typeface="Arial"/>
                <a:ea typeface="Arial"/>
              </a:rPr>
              <a:t>modify the ATLAS HGTD amplification board to amplify raw signals </a:t>
            </a:r>
            <a:endParaRPr b="0" lang="en-US" sz="1400" spc="-1" strike="noStrike">
              <a:solidFill>
                <a:srgbClr val="000000"/>
              </a:solidFill>
              <a:latin typeface="Arial"/>
            </a:endParaRPr>
          </a:p>
          <a:p>
            <a:pPr lvl="1" marL="914400" indent="-317160">
              <a:lnSpc>
                <a:spcPct val="95000"/>
              </a:lnSpc>
              <a:buClr>
                <a:srgbClr val="000000"/>
              </a:buClr>
              <a:buFont typeface="Arial"/>
              <a:buChar char="○"/>
              <a:tabLst>
                <a:tab algn="l" pos="0"/>
              </a:tabLst>
            </a:pPr>
            <a:r>
              <a:rPr b="0" lang="en" sz="1400" spc="-1" strike="noStrike">
                <a:solidFill>
                  <a:srgbClr val="000000"/>
                </a:solidFill>
                <a:latin typeface="Arial"/>
                <a:ea typeface="Arial"/>
              </a:rPr>
              <a:t>use CAEN waveform digitizers to read out multiple channels</a:t>
            </a:r>
            <a:endParaRPr b="0" lang="en-US" sz="1400" spc="-1" strike="noStrike">
              <a:solidFill>
                <a:srgbClr val="000000"/>
              </a:solidFill>
              <a:latin typeface="Arial"/>
            </a:endParaRPr>
          </a:p>
          <a:p>
            <a:pPr lvl="1" marL="914400" indent="-317160">
              <a:lnSpc>
                <a:spcPct val="95000"/>
              </a:lnSpc>
              <a:buClr>
                <a:srgbClr val="000000"/>
              </a:buClr>
              <a:buFont typeface="Arial"/>
              <a:buChar char="○"/>
              <a:tabLst>
                <a:tab algn="l" pos="0"/>
              </a:tabLst>
            </a:pPr>
            <a:r>
              <a:rPr b="0" lang="en" sz="1400" spc="-1" strike="noStrike">
                <a:solidFill>
                  <a:srgbClr val="000000"/>
                </a:solidFill>
                <a:latin typeface="Arial"/>
                <a:ea typeface="Arial"/>
              </a:rPr>
              <a:t>algorithms will be developed offline and implemented inside FPGAs later</a:t>
            </a:r>
            <a:endParaRPr b="0" lang="en-US" sz="1400" spc="-1" strike="noStrike">
              <a:solidFill>
                <a:srgbClr val="000000"/>
              </a:solidFill>
              <a:latin typeface="Arial"/>
            </a:endParaRPr>
          </a:p>
          <a:p>
            <a:pPr marL="457200" indent="-329760">
              <a:lnSpc>
                <a:spcPct val="95000"/>
              </a:lnSpc>
              <a:buClr>
                <a:srgbClr val="000000"/>
              </a:buClr>
              <a:buFont typeface="Arial"/>
              <a:buChar char="●"/>
              <a:tabLst>
                <a:tab algn="l" pos="0"/>
              </a:tabLst>
            </a:pPr>
            <a:r>
              <a:rPr b="0" lang="en" sz="1600" spc="-1" strike="noStrike">
                <a:solidFill>
                  <a:srgbClr val="000000"/>
                </a:solidFill>
                <a:latin typeface="Arial"/>
                <a:ea typeface="Arial"/>
              </a:rPr>
              <a:t>Perform cosmic ray studies in the lab and test beam studies at Fermilab (scheduled for summer 2025) and CERN</a:t>
            </a:r>
            <a:endParaRPr b="0" lang="en-US" sz="1600" spc="-1" strike="noStrike">
              <a:solidFill>
                <a:srgbClr val="000000"/>
              </a:solidFill>
              <a:latin typeface="Arial"/>
            </a:endParaRPr>
          </a:p>
        </p:txBody>
      </p:sp>
      <p:pic>
        <p:nvPicPr>
          <p:cNvPr id="171" name="Google Shape;148;p27" descr=""/>
          <p:cNvPicPr/>
          <p:nvPr/>
        </p:nvPicPr>
        <p:blipFill>
          <a:blip r:embed="rId1"/>
          <a:stretch/>
        </p:blipFill>
        <p:spPr>
          <a:xfrm>
            <a:off x="5265360" y="101880"/>
            <a:ext cx="3600720" cy="2438640"/>
          </a:xfrm>
          <a:prstGeom prst="rect">
            <a:avLst/>
          </a:prstGeom>
          <a:ln>
            <a:noFill/>
          </a:ln>
        </p:spPr>
      </p:pic>
      <p:pic>
        <p:nvPicPr>
          <p:cNvPr id="172" name="Google Shape;149;p27" descr=""/>
          <p:cNvPicPr/>
          <p:nvPr/>
        </p:nvPicPr>
        <p:blipFill>
          <a:blip r:embed="rId2"/>
          <a:stretch/>
        </p:blipFill>
        <p:spPr>
          <a:xfrm>
            <a:off x="5580000" y="2613600"/>
            <a:ext cx="3251880" cy="2438640"/>
          </a:xfrm>
          <a:prstGeom prst="rect">
            <a:avLst/>
          </a:prstGeom>
          <a:ln>
            <a:noFill/>
          </a:ln>
        </p:spPr>
      </p:pic>
      <p:sp>
        <p:nvSpPr>
          <p:cNvPr id="173" name="CustomShape 3"/>
          <p:cNvSpPr/>
          <p:nvPr/>
        </p:nvSpPr>
        <p:spPr>
          <a:xfrm>
            <a:off x="5847480" y="4464720"/>
            <a:ext cx="2607840" cy="548280"/>
          </a:xfrm>
          <a:prstGeom prst="rect">
            <a:avLst/>
          </a:prstGeom>
          <a:noFill/>
          <a:ln>
            <a:noFill/>
          </a:ln>
        </p:spPr>
        <p:style>
          <a:lnRef idx="0"/>
          <a:fillRef idx="0"/>
          <a:effectRef idx="0"/>
          <a:fontRef idx="minor"/>
        </p:style>
        <p:txBody>
          <a:bodyPr tIns="91440" bIns="91440">
            <a:spAutoFit/>
          </a:bodyPr>
          <a:p>
            <a:pPr>
              <a:lnSpc>
                <a:spcPct val="100000"/>
              </a:lnSpc>
              <a:tabLst>
                <a:tab algn="l" pos="0"/>
              </a:tabLst>
            </a:pPr>
            <a:r>
              <a:rPr b="0" lang="en" sz="1200" spc="-1" strike="noStrike">
                <a:solidFill>
                  <a:srgbClr val="595959"/>
                </a:solidFill>
                <a:highlight>
                  <a:srgbClr val="ffff00"/>
                </a:highlight>
                <a:latin typeface="Arial"/>
                <a:ea typeface="Arial"/>
              </a:rPr>
              <a:t>HGTD amplification board mounted on an ATLAS MDT chamber</a:t>
            </a:r>
            <a:endParaRPr b="0" lang="en-US" sz="1200" spc="-1" strike="noStrike">
              <a:latin typeface="Arial"/>
            </a:endParaRPr>
          </a:p>
        </p:txBody>
      </p:sp>
    </p:spTree>
  </p:cSld>
  <mc:AlternateContent>
    <mc:Choice Requires="p14">
      <p:transition spd="slow" p14:dur="2000"/>
    </mc:Choice>
    <mc:Fallback>
      <p:transition spd="slow"/>
    </mc:Fallback>
  </mc:AlternateContent>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4" name="TextShape 1"/>
          <p:cNvSpPr txBox="1"/>
          <p:nvPr/>
        </p:nvSpPr>
        <p:spPr>
          <a:xfrm>
            <a:off x="371520" y="205920"/>
            <a:ext cx="8520120" cy="572400"/>
          </a:xfrm>
          <a:prstGeom prst="rect">
            <a:avLst/>
          </a:prstGeom>
          <a:noFill/>
          <a:ln>
            <a:noFill/>
          </a:ln>
        </p:spPr>
        <p:txBody>
          <a:bodyPr tIns="91440" bIns="91440">
            <a:normAutofit fontScale="34000"/>
          </a:bodyPr>
          <a:p>
            <a:pPr>
              <a:lnSpc>
                <a:spcPct val="100000"/>
              </a:lnSpc>
              <a:tabLst>
                <a:tab algn="l" pos="0"/>
              </a:tabLst>
            </a:pPr>
            <a:r>
              <a:rPr b="0" lang="en" sz="2800" spc="-1" strike="noStrike">
                <a:solidFill>
                  <a:srgbClr val="000000"/>
                </a:solidFill>
                <a:latin typeface="Arial"/>
                <a:ea typeface="Arial"/>
              </a:rPr>
              <a:t>Promise of PID using dE/dx and dN/dx (DCH) based on Studies ongoing in Europe</a:t>
            </a:r>
            <a:endParaRPr b="0" lang="en-US" sz="2800" spc="-1" strike="noStrike">
              <a:solidFill>
                <a:srgbClr val="000000"/>
              </a:solidFill>
              <a:latin typeface="Arial"/>
            </a:endParaRPr>
          </a:p>
        </p:txBody>
      </p:sp>
      <p:sp>
        <p:nvSpPr>
          <p:cNvPr id="175" name="TextShape 2"/>
          <p:cNvSpPr txBox="1"/>
          <p:nvPr/>
        </p:nvSpPr>
        <p:spPr>
          <a:xfrm>
            <a:off x="205920" y="1256400"/>
            <a:ext cx="8132400" cy="1939320"/>
          </a:xfrm>
          <a:prstGeom prst="rect">
            <a:avLst/>
          </a:prstGeom>
          <a:noFill/>
          <a:ln>
            <a:noFill/>
          </a:ln>
        </p:spPr>
        <p:txBody>
          <a:bodyPr tIns="91440" bIns="91440">
            <a:normAutofit fontScale="4000"/>
          </a:bodyPr>
          <a:p>
            <a:pPr marL="457200" indent="-315000">
              <a:lnSpc>
                <a:spcPct val="115000"/>
              </a:lnSpc>
              <a:spcBef>
                <a:spcPts val="1199"/>
              </a:spcBef>
              <a:buClr>
                <a:srgbClr val="000000"/>
              </a:buClr>
              <a:buFont typeface="Times New Roman"/>
              <a:buChar char="●"/>
            </a:pPr>
            <a:r>
              <a:rPr b="0" lang="en" sz="4200" spc="-1" strike="noStrike">
                <a:solidFill>
                  <a:srgbClr val="000000"/>
                </a:solidFill>
                <a:latin typeface="Arial"/>
                <a:ea typeface="Arial"/>
              </a:rPr>
              <a:t>Several</a:t>
            </a:r>
            <a:r>
              <a:rPr b="1" lang="en" sz="4200" spc="-1" strike="noStrike">
                <a:solidFill>
                  <a:srgbClr val="000000"/>
                </a:solidFill>
                <a:latin typeface="Arial"/>
                <a:ea typeface="Arial"/>
              </a:rPr>
              <a:t> test beams </a:t>
            </a:r>
            <a:r>
              <a:rPr b="0" lang="en" sz="4200" spc="-1" strike="noStrike">
                <a:solidFill>
                  <a:srgbClr val="000000"/>
                </a:solidFill>
                <a:latin typeface="Arial"/>
                <a:ea typeface="Arial"/>
              </a:rPr>
              <a:t>to experimentally assess and optimize the performance of the cluster counting/timing techniques covering big range of </a:t>
            </a:r>
            <a:r>
              <a:rPr b="0" i="1" lang="en" sz="4200" spc="-1" strike="noStrike">
                <a:solidFill>
                  <a:srgbClr val="000000"/>
                </a:solidFill>
                <a:latin typeface="Arial"/>
                <a:ea typeface="Arial"/>
              </a:rPr>
              <a:t>βγ</a:t>
            </a:r>
            <a:r>
              <a:rPr b="0" lang="en" sz="4200" spc="-1" strike="noStrike">
                <a:solidFill>
                  <a:srgbClr val="000000"/>
                </a:solidFill>
                <a:latin typeface="Arial"/>
                <a:ea typeface="Arial"/>
              </a:rPr>
              <a:t> range</a:t>
            </a:r>
            <a:endParaRPr b="0" lang="en-US" sz="4200" spc="-1" strike="noStrike">
              <a:solidFill>
                <a:srgbClr val="000000"/>
              </a:solidFill>
              <a:latin typeface="Arial"/>
            </a:endParaRPr>
          </a:p>
          <a:p>
            <a:pPr marL="457200" indent="-315000">
              <a:lnSpc>
                <a:spcPct val="115000"/>
              </a:lnSpc>
              <a:buClr>
                <a:srgbClr val="000000"/>
              </a:buClr>
              <a:buFont typeface="Arial"/>
              <a:buChar char="●"/>
            </a:pPr>
            <a:r>
              <a:rPr b="1" lang="en" sz="4200" spc="-1" strike="noStrike">
                <a:solidFill>
                  <a:srgbClr val="000000"/>
                </a:solidFill>
                <a:latin typeface="Arial"/>
                <a:ea typeface="Arial"/>
              </a:rPr>
              <a:t>Several algorithms under testing</a:t>
            </a:r>
            <a:endParaRPr b="0" lang="en-US" sz="4200" spc="-1" strike="noStrike">
              <a:solidFill>
                <a:srgbClr val="000000"/>
              </a:solidFill>
              <a:latin typeface="Arial"/>
            </a:endParaRPr>
          </a:p>
          <a:p>
            <a:pPr lvl="1" marL="914400" indent="-315000">
              <a:lnSpc>
                <a:spcPct val="115000"/>
              </a:lnSpc>
              <a:buClr>
                <a:srgbClr val="000000"/>
              </a:buClr>
              <a:buFont typeface="Arial"/>
              <a:buChar char="○"/>
            </a:pPr>
            <a:r>
              <a:rPr b="0" lang="en" sz="4200" spc="-1" strike="noStrike">
                <a:solidFill>
                  <a:srgbClr val="000000"/>
                </a:solidFill>
                <a:latin typeface="Arial"/>
                <a:ea typeface="Arial"/>
              </a:rPr>
              <a:t>Derivative Algorithm (DERIV)</a:t>
            </a:r>
            <a:endParaRPr b="0" lang="en-US" sz="4200" spc="-1" strike="noStrike">
              <a:solidFill>
                <a:srgbClr val="000000"/>
              </a:solidFill>
              <a:latin typeface="Arial"/>
            </a:endParaRPr>
          </a:p>
          <a:p>
            <a:pPr lvl="1" marL="914400" indent="-315000">
              <a:lnSpc>
                <a:spcPct val="115000"/>
              </a:lnSpc>
              <a:buClr>
                <a:srgbClr val="000000"/>
              </a:buClr>
              <a:buFont typeface="Arial"/>
              <a:buChar char="○"/>
            </a:pPr>
            <a:r>
              <a:rPr b="0" lang="en" sz="4200" spc="-1" strike="noStrike">
                <a:solidFill>
                  <a:srgbClr val="000000"/>
                </a:solidFill>
                <a:latin typeface="Arial"/>
                <a:ea typeface="Arial"/>
              </a:rPr>
              <a:t>Running Template Algorithm (RTA)</a:t>
            </a:r>
            <a:endParaRPr b="0" lang="en-US" sz="4200" spc="-1" strike="noStrike">
              <a:solidFill>
                <a:srgbClr val="000000"/>
              </a:solidFill>
              <a:latin typeface="Arial"/>
            </a:endParaRPr>
          </a:p>
          <a:p>
            <a:pPr lvl="1" marL="914400" indent="-315000">
              <a:lnSpc>
                <a:spcPct val="115000"/>
              </a:lnSpc>
              <a:buClr>
                <a:srgbClr val="000000"/>
              </a:buClr>
              <a:buFont typeface="Arial"/>
              <a:buChar char="○"/>
            </a:pPr>
            <a:r>
              <a:rPr b="0" lang="en" sz="4200" spc="-1" strike="noStrike">
                <a:solidFill>
                  <a:srgbClr val="000000"/>
                </a:solidFill>
                <a:latin typeface="Arial"/>
                <a:ea typeface="Arial"/>
              </a:rPr>
              <a:t>Long short-term memory (LSTM) (Recurrent Neural Network - RNN) for peak finding &amp;  Dynamic Graph Convolutional neural networks (DGCNN) to identify electrons in the same primary cluster</a:t>
            </a:r>
            <a:endParaRPr b="0" lang="en-US" sz="4200" spc="-1" strike="noStrike">
              <a:solidFill>
                <a:srgbClr val="000000"/>
              </a:solidFill>
              <a:latin typeface="Arial"/>
            </a:endParaRPr>
          </a:p>
        </p:txBody>
      </p:sp>
      <p:pic>
        <p:nvPicPr>
          <p:cNvPr id="176" name="Google Shape;157;p28" descr=""/>
          <p:cNvPicPr/>
          <p:nvPr/>
        </p:nvPicPr>
        <p:blipFill>
          <a:blip r:embed="rId1"/>
          <a:stretch/>
        </p:blipFill>
        <p:spPr>
          <a:xfrm>
            <a:off x="-100080" y="3434760"/>
            <a:ext cx="2612880" cy="1650240"/>
          </a:xfrm>
          <a:prstGeom prst="rect">
            <a:avLst/>
          </a:prstGeom>
          <a:ln>
            <a:noFill/>
          </a:ln>
        </p:spPr>
      </p:pic>
      <p:pic>
        <p:nvPicPr>
          <p:cNvPr id="177" name="Google Shape;158;p28" descr=""/>
          <p:cNvPicPr/>
          <p:nvPr/>
        </p:nvPicPr>
        <p:blipFill>
          <a:blip r:embed="rId2"/>
          <a:stretch/>
        </p:blipFill>
        <p:spPr>
          <a:xfrm>
            <a:off x="2327760" y="3407400"/>
            <a:ext cx="5094720" cy="1704960"/>
          </a:xfrm>
          <a:prstGeom prst="rect">
            <a:avLst/>
          </a:prstGeom>
          <a:ln>
            <a:noFill/>
          </a:ln>
        </p:spPr>
      </p:pic>
      <p:pic>
        <p:nvPicPr>
          <p:cNvPr id="178" name="Google Shape;159;p28" descr=""/>
          <p:cNvPicPr/>
          <p:nvPr/>
        </p:nvPicPr>
        <p:blipFill>
          <a:blip r:embed="rId3"/>
          <a:stretch/>
        </p:blipFill>
        <p:spPr>
          <a:xfrm>
            <a:off x="5711760" y="1020960"/>
            <a:ext cx="3280320" cy="2410200"/>
          </a:xfrm>
          <a:prstGeom prst="rect">
            <a:avLst/>
          </a:prstGeom>
          <a:ln>
            <a:noFill/>
          </a:ln>
        </p:spPr>
      </p:pic>
      <p:pic>
        <p:nvPicPr>
          <p:cNvPr id="179" name="Google Shape;160;p28" descr=""/>
          <p:cNvPicPr/>
          <p:nvPr/>
        </p:nvPicPr>
        <p:blipFill>
          <a:blip r:embed="rId4"/>
          <a:stretch/>
        </p:blipFill>
        <p:spPr>
          <a:xfrm>
            <a:off x="7351200" y="3621960"/>
            <a:ext cx="1641240" cy="1517760"/>
          </a:xfrm>
          <a:prstGeom prst="rect">
            <a:avLst/>
          </a:prstGeom>
          <a:ln>
            <a:noFill/>
          </a:ln>
        </p:spPr>
      </p:pic>
    </p:spTree>
  </p:cSld>
  <mc:AlternateContent>
    <mc:Choice Requires="p14">
      <p:transition spd="slow" p14:dur="2000"/>
    </mc:Choice>
    <mc:Fallback>
      <p:transition spd="slow"/>
    </mc:Fallback>
  </mc:AlternateContent>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graphicFrame>
        <p:nvGraphicFramePr>
          <p:cNvPr id="180" name="Table 1"/>
          <p:cNvGraphicFramePr/>
          <p:nvPr/>
        </p:nvGraphicFramePr>
        <p:xfrm>
          <a:off x="330480" y="167400"/>
          <a:ext cx="8589960" cy="4130280"/>
        </p:xfrm>
        <a:graphic>
          <a:graphicData uri="http://schemas.openxmlformats.org/drawingml/2006/table">
            <a:tbl>
              <a:tblPr/>
              <a:tblGrid>
                <a:gridCol w="2147400"/>
                <a:gridCol w="2757600"/>
                <a:gridCol w="867600"/>
                <a:gridCol w="2817720"/>
              </a:tblGrid>
              <a:tr h="945000">
                <a:tc>
                  <a:txBody>
                    <a:bodyPr>
                      <a:noAutofit/>
                    </a:bodyPr>
                    <a:p>
                      <a:pPr>
                        <a:lnSpc>
                          <a:spcPct val="100000"/>
                        </a:lnSpc>
                        <a:tabLst>
                          <a:tab algn="l" pos="0"/>
                        </a:tabLst>
                      </a:pPr>
                      <a:r>
                        <a:rPr b="0" lang="en" sz="1200" spc="-1" strike="noStrike">
                          <a:solidFill>
                            <a:srgbClr val="000000"/>
                          </a:solidFill>
                          <a:latin typeface="Arial"/>
                          <a:ea typeface="Arial"/>
                        </a:rPr>
                        <a:t> </a:t>
                      </a:r>
                      <a:r>
                        <a:rPr b="0" lang="en" sz="1200" spc="-1" strike="noStrike">
                          <a:solidFill>
                            <a:srgbClr val="000000"/>
                          </a:solidFill>
                          <a:latin typeface="Arial"/>
                          <a:ea typeface="Arial"/>
                        </a:rPr>
                        <a:t>$ </a:t>
                      </a:r>
                      <a:endParaRPr b="0" lang="en-US" sz="1200" spc="-1" strike="noStrike">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solidFill>
                      <a:srgbClr val="c9daf8"/>
                    </a:solidFill>
                  </a:tcPr>
                </a:tc>
                <a:tc>
                  <a:txBody>
                    <a:bodyPr>
                      <a:noAutofit/>
                    </a:bodyPr>
                    <a:p>
                      <a:pPr>
                        <a:lnSpc>
                          <a:spcPct val="100000"/>
                        </a:lnSpc>
                        <a:tabLst>
                          <a:tab algn="l" pos="0"/>
                        </a:tabLst>
                      </a:pPr>
                      <a:r>
                        <a:rPr b="0" lang="en" sz="1200" spc="-1" strike="noStrike">
                          <a:solidFill>
                            <a:srgbClr val="000000"/>
                          </a:solidFill>
                          <a:latin typeface="Arial"/>
                          <a:ea typeface="Arial"/>
                        </a:rPr>
                        <a:t>Building a prototype chamber with 25 straws, new electronics and dN/dX studies using cosmic ray and test beams at Fermilab (summer 2025) and CERN</a:t>
                      </a:r>
                      <a:endParaRPr b="0" lang="en-US" sz="1200" spc="-1" strike="noStrike">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solidFill>
                      <a:srgbClr val="a4c2f4"/>
                    </a:solidFill>
                  </a:tcPr>
                </a:tc>
                <a:tc>
                  <a:txBody>
                    <a:bodyPr>
                      <a:noAutofit/>
                    </a:bodyPr>
                    <a:p>
                      <a:pPr algn="ctr">
                        <a:lnSpc>
                          <a:spcPct val="100000"/>
                        </a:lnSpc>
                        <a:tabLst>
                          <a:tab algn="l" pos="0"/>
                        </a:tabLst>
                      </a:pPr>
                      <a:r>
                        <a:rPr b="0" lang="en" sz="1200" spc="-1" strike="noStrike">
                          <a:solidFill>
                            <a:srgbClr val="000000"/>
                          </a:solidFill>
                          <a:latin typeface="Arial"/>
                          <a:ea typeface="Arial"/>
                        </a:rPr>
                        <a:t>$60K</a:t>
                      </a:r>
                      <a:endParaRPr b="0" lang="en-US" sz="1200" spc="-1" strike="noStrike">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solidFill>
                      <a:srgbClr val="c9daf8"/>
                    </a:solidFill>
                  </a:tcPr>
                </a:tc>
                <a:tc>
                  <a:txBody>
                    <a:bodyPr>
                      <a:noAutofit/>
                    </a:bodyPr>
                    <a:p>
                      <a:pPr>
                        <a:lnSpc>
                          <a:spcPct val="100000"/>
                        </a:lnSpc>
                        <a:tabLst>
                          <a:tab algn="l" pos="0"/>
                        </a:tabLst>
                      </a:pPr>
                      <a:r>
                        <a:rPr b="0" lang="en" sz="1200" spc="-1" strike="noStrike">
                          <a:solidFill>
                            <a:srgbClr val="000000"/>
                          </a:solidFill>
                          <a:latin typeface="Arial"/>
                          <a:ea typeface="Arial"/>
                        </a:rPr>
                        <a:t>$25k for building a prototype chamber, $10k for frontend electronics/waveform readout, $5k for test beam, $20k for student support</a:t>
                      </a:r>
                      <a:endParaRPr b="0" lang="en-US" sz="1200" spc="-1" strike="noStrike">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solidFill>
                      <a:srgbClr val="a4c2f4"/>
                    </a:solidFill>
                  </a:tcPr>
                </a:tc>
              </a:tr>
              <a:tr h="433080">
                <a:tc>
                  <a:txBody>
                    <a:bodyPr>
                      <a:noAutofit/>
                    </a:bodyPr>
                    <a:p>
                      <a:pPr>
                        <a:lnSpc>
                          <a:spcPct val="100000"/>
                        </a:lnSpc>
                        <a:tabLst>
                          <a:tab algn="l" pos="0"/>
                        </a:tabLst>
                      </a:pPr>
                      <a:r>
                        <a:rPr b="0" lang="en" sz="1200" spc="-1" strike="noStrike">
                          <a:solidFill>
                            <a:srgbClr val="000000"/>
                          </a:solidFill>
                          <a:latin typeface="Arial"/>
                          <a:ea typeface="Arial"/>
                        </a:rPr>
                        <a:t>Duke University</a:t>
                      </a:r>
                      <a:endParaRPr b="0" lang="en-US" sz="1200" spc="-1" strike="noStrike">
                        <a:latin typeface="Arial"/>
                      </a:endParaRPr>
                    </a:p>
                  </a:txBody>
                  <a:tcPr marL="91440" marR="91440">
                    <a:lnL w="12240">
                      <a:solidFill>
                        <a:srgbClr val="ffffff"/>
                      </a:solidFill>
                    </a:lnL>
                    <a:lnR w="12240">
                      <a:solidFill>
                        <a:srgbClr val="ffffff"/>
                      </a:solidFill>
                    </a:lnR>
                    <a:lnT w="38160">
                      <a:solidFill>
                        <a:srgbClr val="ffffff"/>
                      </a:solidFill>
                    </a:lnT>
                    <a:lnB w="12240">
                      <a:solidFill>
                        <a:srgbClr val="ffffff"/>
                      </a:solidFill>
                    </a:lnB>
                    <a:solidFill>
                      <a:srgbClr val="c9daf8"/>
                    </a:solidFill>
                  </a:tcPr>
                </a:tc>
                <a:tc>
                  <a:txBody>
                    <a:bodyPr>
                      <a:noAutofit/>
                    </a:bodyPr>
                    <a:p>
                      <a:pPr>
                        <a:lnSpc>
                          <a:spcPct val="100000"/>
                        </a:lnSpc>
                        <a:tabLst>
                          <a:tab algn="l" pos="0"/>
                        </a:tabLst>
                      </a:pPr>
                      <a:r>
                        <a:rPr b="0" lang="en" sz="1200" spc="-1" strike="noStrike">
                          <a:solidFill>
                            <a:srgbClr val="000000"/>
                          </a:solidFill>
                          <a:latin typeface="Arial"/>
                          <a:ea typeface="Arial"/>
                        </a:rPr>
                        <a:t>Bundling straws for strength, string a few straws and check operations</a:t>
                      </a:r>
                      <a:endParaRPr b="0" lang="en-US" sz="1200" spc="-1" strike="noStrike">
                        <a:latin typeface="Arial"/>
                      </a:endParaRPr>
                    </a:p>
                  </a:txBody>
                  <a:tcPr marL="91440" marR="91440">
                    <a:lnL w="12240">
                      <a:solidFill>
                        <a:srgbClr val="ffffff"/>
                      </a:solidFill>
                    </a:lnL>
                    <a:lnR w="12240">
                      <a:solidFill>
                        <a:srgbClr val="ffffff"/>
                      </a:solidFill>
                    </a:lnR>
                    <a:lnT w="38160">
                      <a:solidFill>
                        <a:srgbClr val="ffffff"/>
                      </a:solidFill>
                    </a:lnT>
                    <a:lnB w="12240">
                      <a:solidFill>
                        <a:srgbClr val="ffffff"/>
                      </a:solidFill>
                    </a:lnB>
                    <a:solidFill>
                      <a:srgbClr val="a4c2f4"/>
                    </a:solidFill>
                  </a:tcPr>
                </a:tc>
                <a:tc>
                  <a:txBody>
                    <a:bodyPr>
                      <a:noAutofit/>
                    </a:bodyPr>
                    <a:p>
                      <a:pPr algn="ctr">
                        <a:lnSpc>
                          <a:spcPct val="100000"/>
                        </a:lnSpc>
                        <a:tabLst>
                          <a:tab algn="l" pos="0"/>
                        </a:tabLst>
                      </a:pPr>
                      <a:r>
                        <a:rPr b="0" lang="en" sz="1200" spc="-1" strike="noStrike">
                          <a:solidFill>
                            <a:srgbClr val="000000"/>
                          </a:solidFill>
                          <a:latin typeface="Arial"/>
                          <a:ea typeface="Arial"/>
                        </a:rPr>
                        <a:t>$6.5K</a:t>
                      </a:r>
                      <a:endParaRPr b="0" lang="en-US" sz="1200" spc="-1" strike="noStrike">
                        <a:latin typeface="Arial"/>
                      </a:endParaRPr>
                    </a:p>
                  </a:txBody>
                  <a:tcPr marL="91440" marR="91440">
                    <a:lnL w="12240">
                      <a:solidFill>
                        <a:srgbClr val="ffffff"/>
                      </a:solidFill>
                    </a:lnL>
                    <a:lnR w="12240">
                      <a:solidFill>
                        <a:srgbClr val="ffffff"/>
                      </a:solidFill>
                    </a:lnR>
                    <a:lnT w="38160">
                      <a:solidFill>
                        <a:srgbClr val="ffffff"/>
                      </a:solidFill>
                    </a:lnT>
                    <a:lnB w="12240">
                      <a:solidFill>
                        <a:srgbClr val="ffffff"/>
                      </a:solidFill>
                    </a:lnB>
                    <a:solidFill>
                      <a:srgbClr val="c9daf8"/>
                    </a:solidFill>
                  </a:tcPr>
                </a:tc>
                <a:tc>
                  <a:txBody>
                    <a:bodyPr>
                      <a:noAutofit/>
                    </a:bodyPr>
                    <a:p>
                      <a:pPr>
                        <a:lnSpc>
                          <a:spcPct val="100000"/>
                        </a:lnSpc>
                        <a:tabLst>
                          <a:tab algn="l" pos="0"/>
                        </a:tabLst>
                      </a:pPr>
                      <a:r>
                        <a:rPr b="0" lang="en" sz="1200" spc="-1" strike="noStrike">
                          <a:solidFill>
                            <a:srgbClr val="000000"/>
                          </a:solidFill>
                          <a:latin typeface="Arial"/>
                          <a:ea typeface="Arial"/>
                        </a:rPr>
                        <a:t>$3.3k for material/machining, $3.2k for undergraduate student</a:t>
                      </a:r>
                      <a:endParaRPr b="0" lang="en-US" sz="1200" spc="-1" strike="noStrike">
                        <a:latin typeface="Arial"/>
                      </a:endParaRPr>
                    </a:p>
                  </a:txBody>
                  <a:tcPr marL="91440" marR="91440">
                    <a:lnL w="12240">
                      <a:solidFill>
                        <a:srgbClr val="ffffff"/>
                      </a:solidFill>
                    </a:lnL>
                    <a:lnR w="12240">
                      <a:solidFill>
                        <a:srgbClr val="ffffff"/>
                      </a:solidFill>
                    </a:lnR>
                    <a:lnT w="38160">
                      <a:solidFill>
                        <a:srgbClr val="ffffff"/>
                      </a:solidFill>
                    </a:lnT>
                    <a:lnB w="12240">
                      <a:solidFill>
                        <a:srgbClr val="ffffff"/>
                      </a:solidFill>
                    </a:lnB>
                    <a:solidFill>
                      <a:srgbClr val="a4c2f4"/>
                    </a:solidFill>
                  </a:tcPr>
                </a:tc>
              </a:tr>
              <a:tr h="433080">
                <a:tc>
                  <a:txBody>
                    <a:bodyPr>
                      <a:noAutofit/>
                    </a:bodyPr>
                    <a:p>
                      <a:pPr>
                        <a:lnSpc>
                          <a:spcPct val="100000"/>
                        </a:lnSpc>
                        <a:tabLst>
                          <a:tab algn="l" pos="0"/>
                        </a:tabLst>
                      </a:pPr>
                      <a:r>
                        <a:rPr b="0" lang="en" sz="1200" spc="-1" strike="noStrike">
                          <a:solidFill>
                            <a:srgbClr val="000000"/>
                          </a:solidFill>
                          <a:latin typeface="Arial"/>
                          <a:ea typeface="Arial"/>
                        </a:rPr>
                        <a:t>Tufts University</a:t>
                      </a:r>
                      <a:endParaRPr b="0" lang="en-US" sz="12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c9daf8"/>
                    </a:solidFill>
                  </a:tcPr>
                </a:tc>
                <a:tc>
                  <a:txBody>
                    <a:bodyPr>
                      <a:noAutofit/>
                    </a:bodyPr>
                    <a:p>
                      <a:pPr>
                        <a:lnSpc>
                          <a:spcPct val="100000"/>
                        </a:lnSpc>
                        <a:tabLst>
                          <a:tab algn="l" pos="0"/>
                        </a:tabLst>
                      </a:pPr>
                      <a:r>
                        <a:rPr b="0" lang="en" sz="1200" spc="-1" strike="noStrike">
                          <a:solidFill>
                            <a:srgbClr val="000000"/>
                          </a:solidFill>
                          <a:latin typeface="Arial"/>
                          <a:ea typeface="Arial"/>
                        </a:rPr>
                        <a:t>Cosmic ray and test beam studies, straw tracker  optimization</a:t>
                      </a:r>
                      <a:endParaRPr b="0" lang="en-US" sz="12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a4c2f4"/>
                    </a:solidFill>
                  </a:tcPr>
                </a:tc>
                <a:tc>
                  <a:txBody>
                    <a:bodyPr>
                      <a:noAutofit/>
                    </a:bodyPr>
                    <a:p>
                      <a:pPr algn="ctr">
                        <a:lnSpc>
                          <a:spcPct val="100000"/>
                        </a:lnSpc>
                        <a:tabLst>
                          <a:tab algn="l" pos="0"/>
                        </a:tabLst>
                      </a:pPr>
                      <a:r>
                        <a:rPr b="0" lang="en" sz="1200" spc="-1" strike="noStrike">
                          <a:solidFill>
                            <a:srgbClr val="000000"/>
                          </a:solidFill>
                          <a:latin typeface="Arial"/>
                          <a:ea typeface="Arial"/>
                        </a:rPr>
                        <a:t>$47K</a:t>
                      </a:r>
                      <a:endParaRPr b="0" lang="en-US" sz="12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c9daf8"/>
                    </a:solidFill>
                  </a:tcPr>
                </a:tc>
                <a:tc>
                  <a:txBody>
                    <a:bodyPr>
                      <a:noAutofit/>
                    </a:bodyPr>
                    <a:p>
                      <a:pPr>
                        <a:lnSpc>
                          <a:spcPct val="100000"/>
                        </a:lnSpc>
                        <a:tabLst>
                          <a:tab algn="l" pos="0"/>
                        </a:tabLst>
                      </a:pPr>
                      <a:r>
                        <a:rPr b="0" lang="en" sz="1200" spc="-1" strike="noStrike">
                          <a:solidFill>
                            <a:srgbClr val="000000"/>
                          </a:solidFill>
                          <a:latin typeface="Arial"/>
                          <a:ea typeface="Arial"/>
                        </a:rPr>
                        <a:t>0.5 FTE (graduate student)</a:t>
                      </a:r>
                      <a:endParaRPr b="0" lang="en-US" sz="12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a4c2f4"/>
                    </a:solidFill>
                  </a:tcPr>
                </a:tc>
              </a:tr>
              <a:tr h="603720">
                <a:tc>
                  <a:txBody>
                    <a:bodyPr>
                      <a:noAutofit/>
                    </a:bodyPr>
                    <a:p>
                      <a:pPr>
                        <a:lnSpc>
                          <a:spcPct val="100000"/>
                        </a:lnSpc>
                        <a:tabLst>
                          <a:tab algn="l" pos="0"/>
                        </a:tabLst>
                      </a:pPr>
                      <a:r>
                        <a:rPr b="0" lang="en" sz="1200" spc="-1" strike="noStrike">
                          <a:solidFill>
                            <a:srgbClr val="000000"/>
                          </a:solidFill>
                          <a:latin typeface="Arial"/>
                          <a:ea typeface="Arial"/>
                        </a:rPr>
                        <a:t>UT Austin</a:t>
                      </a:r>
                      <a:endParaRPr b="0" lang="en-US" sz="12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c9daf8"/>
                    </a:solidFill>
                  </a:tcPr>
                </a:tc>
                <a:tc>
                  <a:txBody>
                    <a:bodyPr>
                      <a:noAutofit/>
                    </a:bodyPr>
                    <a:p>
                      <a:pPr>
                        <a:lnSpc>
                          <a:spcPct val="100000"/>
                        </a:lnSpc>
                        <a:tabLst>
                          <a:tab algn="l" pos="0"/>
                        </a:tabLst>
                      </a:pPr>
                      <a:r>
                        <a:rPr b="0" lang="en" sz="1200" spc="-1" strike="noStrike">
                          <a:solidFill>
                            <a:srgbClr val="000000"/>
                          </a:solidFill>
                          <a:latin typeface="Arial"/>
                          <a:ea typeface="Arial"/>
                        </a:rPr>
                        <a:t>Detector and layout optimizations (DELPHES simulation, stereo angle, w/ and w/o silicon wrapper, dN/dX)</a:t>
                      </a:r>
                      <a:endParaRPr b="0" lang="en-US" sz="12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a4c2f4"/>
                    </a:solidFill>
                  </a:tcPr>
                </a:tc>
                <a:tc>
                  <a:txBody>
                    <a:bodyPr>
                      <a:noAutofit/>
                    </a:bodyPr>
                    <a:p>
                      <a:pPr algn="ctr">
                        <a:lnSpc>
                          <a:spcPct val="100000"/>
                        </a:lnSpc>
                        <a:tabLst>
                          <a:tab algn="l" pos="0"/>
                        </a:tabLst>
                      </a:pPr>
                      <a:r>
                        <a:rPr b="0" lang="en" sz="1200" spc="-1" strike="noStrike">
                          <a:solidFill>
                            <a:srgbClr val="000000"/>
                          </a:solidFill>
                          <a:latin typeface="Arial"/>
                          <a:ea typeface="Arial"/>
                        </a:rPr>
                        <a:t>$30K</a:t>
                      </a:r>
                      <a:endParaRPr b="0" lang="en-US" sz="12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c9daf8"/>
                    </a:solidFill>
                  </a:tcPr>
                </a:tc>
                <a:tc>
                  <a:txBody>
                    <a:bodyPr>
                      <a:noAutofit/>
                    </a:bodyPr>
                    <a:p>
                      <a:pPr>
                        <a:lnSpc>
                          <a:spcPct val="100000"/>
                        </a:lnSpc>
                        <a:tabLst>
                          <a:tab algn="l" pos="0"/>
                        </a:tabLst>
                      </a:pPr>
                      <a:r>
                        <a:rPr b="0" lang="en" sz="1200" spc="-1" strike="noStrike">
                          <a:solidFill>
                            <a:srgbClr val="000000"/>
                          </a:solidFill>
                          <a:latin typeface="Arial"/>
                          <a:ea typeface="Arial"/>
                        </a:rPr>
                        <a:t>1 semester (graduate student)</a:t>
                      </a:r>
                      <a:endParaRPr b="0" lang="en-US" sz="12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a4c2f4"/>
                    </a:solidFill>
                  </a:tcPr>
                </a:tc>
              </a:tr>
              <a:tr h="1115640">
                <a:tc>
                  <a:txBody>
                    <a:bodyPr>
                      <a:noAutofit/>
                    </a:bodyPr>
                    <a:p>
                      <a:pPr>
                        <a:lnSpc>
                          <a:spcPct val="100000"/>
                        </a:lnSpc>
                        <a:tabLst>
                          <a:tab algn="l" pos="0"/>
                        </a:tabLst>
                      </a:pPr>
                      <a:r>
                        <a:rPr b="0" lang="en" sz="1200" spc="-1" strike="noStrike">
                          <a:solidFill>
                            <a:srgbClr val="000000"/>
                          </a:solidFill>
                          <a:latin typeface="Arial"/>
                          <a:ea typeface="Arial"/>
                        </a:rPr>
                        <a:t>BNL</a:t>
                      </a:r>
                      <a:endParaRPr b="0" lang="en-US" sz="12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c9daf8"/>
                    </a:solidFill>
                  </a:tcPr>
                </a:tc>
                <a:tc>
                  <a:txBody>
                    <a:bodyPr>
                      <a:noAutofit/>
                    </a:bodyPr>
                    <a:p>
                      <a:pPr>
                        <a:lnSpc>
                          <a:spcPct val="100000"/>
                        </a:lnSpc>
                        <a:tabLst>
                          <a:tab algn="l" pos="0"/>
                        </a:tabLst>
                      </a:pPr>
                      <a:r>
                        <a:rPr b="0" lang="en" sz="1200" spc="-1" strike="noStrike">
                          <a:solidFill>
                            <a:srgbClr val="000000"/>
                          </a:solidFill>
                          <a:latin typeface="Arial"/>
                          <a:ea typeface="Arial"/>
                        </a:rPr>
                        <a:t>Simulation (analytic + e-field), monte carlo reconstruction for TB, validate dN/dX during TB with small prototypes </a:t>
                      </a:r>
                      <a:endParaRPr b="0" lang="en-US" sz="1200" spc="-1" strike="noStrike">
                        <a:latin typeface="Arial"/>
                      </a:endParaRPr>
                    </a:p>
                    <a:p>
                      <a:pPr>
                        <a:lnSpc>
                          <a:spcPct val="100000"/>
                        </a:lnSpc>
                        <a:tabLst>
                          <a:tab algn="l" pos="0"/>
                        </a:tabLst>
                      </a:pPr>
                      <a:r>
                        <a:rPr b="0" lang="en" sz="1200" spc="-1" strike="noStrike">
                          <a:solidFill>
                            <a:srgbClr val="000000"/>
                          </a:solidFill>
                          <a:latin typeface="Arial"/>
                          <a:ea typeface="Arial"/>
                        </a:rPr>
                        <a:t>Wire R&amp;D from different manufacturers</a:t>
                      </a:r>
                      <a:endParaRPr b="0" lang="en-US" sz="12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a4c2f4"/>
                    </a:solidFill>
                  </a:tcPr>
                </a:tc>
                <a:tc>
                  <a:txBody>
                    <a:bodyPr>
                      <a:noAutofit/>
                    </a:bodyPr>
                    <a:p>
                      <a:pPr algn="ctr">
                        <a:lnSpc>
                          <a:spcPct val="100000"/>
                        </a:lnSpc>
                        <a:tabLst>
                          <a:tab algn="l" pos="0"/>
                        </a:tabLst>
                      </a:pPr>
                      <a:r>
                        <a:rPr b="0" lang="en" sz="1200" spc="-1" strike="noStrike">
                          <a:solidFill>
                            <a:srgbClr val="000000"/>
                          </a:solidFill>
                          <a:latin typeface="Arial"/>
                          <a:ea typeface="Arial"/>
                        </a:rPr>
                        <a:t>$30K</a:t>
                      </a:r>
                      <a:endParaRPr b="0" lang="en-US" sz="12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c9daf8"/>
                    </a:solidFill>
                  </a:tcPr>
                </a:tc>
                <a:tc>
                  <a:txBody>
                    <a:bodyPr>
                      <a:noAutofit/>
                    </a:bodyPr>
                    <a:p>
                      <a:pPr>
                        <a:lnSpc>
                          <a:spcPct val="100000"/>
                        </a:lnSpc>
                        <a:tabLst>
                          <a:tab algn="l" pos="0"/>
                        </a:tabLst>
                      </a:pPr>
                      <a:r>
                        <a:rPr b="0" lang="en" sz="1200" spc="-1" strike="noStrike">
                          <a:solidFill>
                            <a:srgbClr val="000000"/>
                          </a:solidFill>
                          <a:latin typeface="Arial"/>
                          <a:ea typeface="Arial"/>
                        </a:rPr>
                        <a:t>Support student for simulation studies</a:t>
                      </a:r>
                      <a:endParaRPr b="0" lang="en-US" sz="12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a4c2f4"/>
                    </a:solidFill>
                  </a:tcPr>
                </a:tc>
              </a:tr>
              <a:tr h="491400">
                <a:tc>
                  <a:txBody>
                    <a:bodyPr>
                      <a:noAutofit/>
                    </a:bodyPr>
                    <a:p>
                      <a:pPr>
                        <a:lnSpc>
                          <a:spcPct val="100000"/>
                        </a:lnSpc>
                        <a:tabLst>
                          <a:tab algn="l" pos="0"/>
                        </a:tabLst>
                      </a:pPr>
                      <a:r>
                        <a:rPr b="0" lang="en" sz="1400" spc="-1" strike="noStrike">
                          <a:solidFill>
                            <a:srgbClr val="000000"/>
                          </a:solidFill>
                          <a:latin typeface="Arial"/>
                          <a:ea typeface="Arial"/>
                        </a:rPr>
                        <a:t>SLAC</a:t>
                      </a:r>
                      <a:endParaRPr b="0" lang="en-US" sz="14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c9daf8"/>
                    </a:solidFill>
                  </a:tcPr>
                </a:tc>
                <a:tc>
                  <a:txBody>
                    <a:bodyPr>
                      <a:noAutofit/>
                    </a:bodyPr>
                    <a:p>
                      <a:pPr>
                        <a:lnSpc>
                          <a:spcPct val="100000"/>
                        </a:lnSpc>
                        <a:tabLst>
                          <a:tab algn="l" pos="0"/>
                        </a:tabLst>
                      </a:pPr>
                      <a:r>
                        <a:rPr b="0" lang="en" sz="1400" spc="-1" strike="noStrike">
                          <a:solidFill>
                            <a:srgbClr val="000000"/>
                          </a:solidFill>
                          <a:latin typeface="Arial"/>
                          <a:ea typeface="Arial"/>
                        </a:rPr>
                        <a:t>Momentum resolution studies, DCH cell geometry optimization</a:t>
                      </a:r>
                      <a:endParaRPr b="0" lang="en-US" sz="14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a4c2f4"/>
                    </a:solidFill>
                  </a:tcPr>
                </a:tc>
                <a:tc>
                  <a:txBody>
                    <a:bodyPr>
                      <a:noAutofit/>
                    </a:bodyPr>
                    <a:p>
                      <a:pPr algn="ctr">
                        <a:lnSpc>
                          <a:spcPct val="100000"/>
                        </a:lnSpc>
                        <a:tabLst>
                          <a:tab algn="l" pos="0"/>
                        </a:tabLst>
                      </a:pPr>
                      <a:r>
                        <a:rPr b="0" lang="en" sz="1400" spc="-1" strike="noStrike">
                          <a:solidFill>
                            <a:srgbClr val="000000"/>
                          </a:solidFill>
                          <a:latin typeface="Arial"/>
                          <a:ea typeface="Arial"/>
                        </a:rPr>
                        <a:t>$0K</a:t>
                      </a:r>
                      <a:endParaRPr b="0" lang="en-US" sz="14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c9daf8"/>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a4c2f4"/>
                    </a:solidFill>
                  </a:tcPr>
                </a:tc>
              </a:tr>
              <a:tr h="291600">
                <a:tc>
                  <a:txBody>
                    <a:bodyPr>
                      <a:noAutofit/>
                    </a:bodyPr>
                    <a:p>
                      <a:pPr>
                        <a:lnSpc>
                          <a:spcPct val="100000"/>
                        </a:lnSpc>
                        <a:tabLst>
                          <a:tab algn="l" pos="0"/>
                        </a:tabLst>
                      </a:pPr>
                      <a:r>
                        <a:rPr b="0" lang="en" sz="1400" spc="-1" strike="noStrike">
                          <a:solidFill>
                            <a:srgbClr val="000000"/>
                          </a:solidFill>
                          <a:latin typeface="Arial"/>
                          <a:ea typeface="Arial"/>
                        </a:rPr>
                        <a:t>U of Kansas + others</a:t>
                      </a:r>
                      <a:endParaRPr b="0" lang="en-US" sz="14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c9daf8"/>
                    </a:solidFill>
                  </a:tcPr>
                </a:tc>
                <a:tc>
                  <a:txBody>
                    <a:bodyPr>
                      <a:noAutofit/>
                    </a:bodyPr>
                    <a:p>
                      <a:pPr>
                        <a:lnSpc>
                          <a:spcPct val="100000"/>
                        </a:lnSpc>
                        <a:tabLst>
                          <a:tab algn="l" pos="0"/>
                        </a:tabLst>
                      </a:pPr>
                      <a:r>
                        <a:rPr b="0" lang="en" sz="1400" spc="-1" strike="noStrike">
                          <a:solidFill>
                            <a:srgbClr val="000000"/>
                          </a:solidFill>
                          <a:latin typeface="Arial"/>
                          <a:ea typeface="Arial"/>
                        </a:rPr>
                        <a:t>TPC feasibility studies</a:t>
                      </a:r>
                      <a:endParaRPr b="0" lang="en-US" sz="14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a4c2f4"/>
                    </a:solidFill>
                  </a:tcPr>
                </a:tc>
                <a:tc>
                  <a:txBody>
                    <a:bodyPr>
                      <a:noAutofit/>
                    </a:bodyPr>
                    <a:p>
                      <a:pPr algn="ctr">
                        <a:lnSpc>
                          <a:spcPct val="100000"/>
                        </a:lnSpc>
                        <a:tabLst>
                          <a:tab algn="l" pos="0"/>
                        </a:tabLst>
                      </a:pPr>
                      <a:r>
                        <a:rPr b="0" lang="en" sz="1400" spc="-1" strike="noStrike">
                          <a:solidFill>
                            <a:srgbClr val="000000"/>
                          </a:solidFill>
                          <a:latin typeface="Arial"/>
                          <a:ea typeface="Arial"/>
                        </a:rPr>
                        <a:t>$0K</a:t>
                      </a:r>
                      <a:endParaRPr b="0" lang="en-US" sz="14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c9daf8"/>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a4c2f4"/>
                    </a:solidFill>
                  </a:tcPr>
                </a:tc>
              </a:tr>
            </a:tbl>
          </a:graphicData>
        </a:graphic>
      </p:graphicFrame>
      <p:sp>
        <p:nvSpPr>
          <p:cNvPr id="181" name="TextShape 2"/>
          <p:cNvSpPr txBox="1"/>
          <p:nvPr/>
        </p:nvSpPr>
        <p:spPr>
          <a:xfrm>
            <a:off x="3805200" y="4485600"/>
            <a:ext cx="2369160" cy="346320"/>
          </a:xfrm>
          <a:prstGeom prst="rect">
            <a:avLst/>
          </a:prstGeom>
          <a:noFill/>
          <a:ln>
            <a:noFill/>
          </a:ln>
        </p:spPr>
        <p:txBody>
          <a:bodyPr lIns="90000" rIns="90000" tIns="45000" bIns="45000">
            <a:noAutofit/>
          </a:bodyPr>
          <a:p>
            <a:r>
              <a:rPr b="0" lang="en-US" sz="1800" spc="-1" strike="noStrike">
                <a:solidFill>
                  <a:srgbClr val="ff0000"/>
                </a:solidFill>
                <a:latin typeface="Arial"/>
              </a:rPr>
              <a:t>Total              $173.5k</a:t>
            </a:r>
            <a:endParaRPr b="0" lang="en-US" sz="1800" spc="-1" strike="noStrike">
              <a:latin typeface="Arial"/>
            </a:endParaRPr>
          </a:p>
        </p:txBody>
      </p:sp>
      <p:sp>
        <p:nvSpPr>
          <p:cNvPr id="182" name="TextShape 3"/>
          <p:cNvSpPr txBox="1"/>
          <p:nvPr/>
        </p:nvSpPr>
        <p:spPr>
          <a:xfrm>
            <a:off x="4345200" y="4810320"/>
            <a:ext cx="4673520" cy="290160"/>
          </a:xfrm>
          <a:prstGeom prst="rect">
            <a:avLst/>
          </a:prstGeom>
          <a:noFill/>
          <a:ln>
            <a:noFill/>
          </a:ln>
        </p:spPr>
        <p:txBody>
          <a:bodyPr lIns="90000" rIns="90000" tIns="45000" bIns="45000">
            <a:noAutofit/>
          </a:bodyPr>
          <a:p>
            <a:r>
              <a:rPr b="0" lang="en-US" sz="1400" spc="-1" strike="noStrike">
                <a:latin typeface="Arial"/>
              </a:rPr>
              <a:t>Srini: maybe we can stretch to have </a:t>
            </a:r>
            <a:r>
              <a:rPr b="1" lang="en-US" sz="1400" spc="-1" strike="noStrike">
                <a:latin typeface="Arial"/>
              </a:rPr>
              <a:t>1M for all </a:t>
            </a:r>
            <a:r>
              <a:rPr b="1" lang="en-US" sz="1400" spc="-1" strike="noStrike">
                <a:solidFill>
                  <a:srgbClr val="c9211e"/>
                </a:solidFill>
                <a:latin typeface="Arial"/>
              </a:rPr>
              <a:t>L2</a:t>
            </a:r>
            <a:r>
              <a:rPr b="1" lang="en-US" sz="1400" spc="-1" strike="noStrike">
                <a:latin typeface="Arial"/>
              </a:rPr>
              <a:t> areas</a:t>
            </a:r>
            <a:r>
              <a:rPr b="0" lang="en-US" sz="1400" spc="-1" strike="noStrike">
                <a:latin typeface="Arial"/>
              </a:rPr>
              <a:t>.</a:t>
            </a:r>
            <a:endParaRPr b="0" lang="en-US" sz="1400" spc="-1" strike="noStrike">
              <a:latin typeface="Arial"/>
            </a:endParaRPr>
          </a:p>
        </p:txBody>
      </p:sp>
      <p:sp>
        <p:nvSpPr>
          <p:cNvPr id="183" name="CustomShape 4"/>
          <p:cNvSpPr/>
          <p:nvPr/>
        </p:nvSpPr>
        <p:spPr>
          <a:xfrm>
            <a:off x="0" y="0"/>
            <a:ext cx="9144000" cy="5143680"/>
          </a:xfrm>
          <a:prstGeom prst="rect">
            <a:avLst/>
          </a:prstGeom>
          <a:noFill/>
          <a:ln w="76320">
            <a:solidFill>
              <a:srgbClr val="ff0000"/>
            </a:solidFill>
            <a:round/>
          </a:ln>
        </p:spPr>
        <p:style>
          <a:lnRef idx="0"/>
          <a:fillRef idx="0"/>
          <a:effectRef idx="0"/>
          <a:fontRef idx="minor"/>
        </p:style>
      </p:sp>
    </p:spTree>
  </p:cSld>
  <mc:AlternateContent>
    <mc:Choice Requires="p14">
      <p:transition spd="slow" p14:dur="2000"/>
    </mc:Choice>
    <mc:Fallback>
      <p:transition spd="slow"/>
    </mc:Fallback>
  </mc:AlternateContent>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4" name="TextShape 1"/>
          <p:cNvSpPr txBox="1"/>
          <p:nvPr/>
        </p:nvSpPr>
        <p:spPr>
          <a:xfrm>
            <a:off x="311760" y="444960"/>
            <a:ext cx="8520120" cy="572400"/>
          </a:xfrm>
          <a:prstGeom prst="rect">
            <a:avLst/>
          </a:prstGeom>
          <a:noFill/>
          <a:ln>
            <a:noFill/>
          </a:ln>
        </p:spPr>
        <p:txBody>
          <a:bodyPr tIns="91440" bIns="91440">
            <a:normAutofit fontScale="97000"/>
          </a:bodyPr>
          <a:p>
            <a:pPr>
              <a:lnSpc>
                <a:spcPct val="100000"/>
              </a:lnSpc>
              <a:tabLst>
                <a:tab algn="l" pos="0"/>
              </a:tabLst>
            </a:pPr>
            <a:r>
              <a:rPr b="0" lang="en" sz="2800" spc="-1" strike="noStrike">
                <a:solidFill>
                  <a:srgbClr val="000000"/>
                </a:solidFill>
                <a:latin typeface="Arial"/>
                <a:ea typeface="Arial"/>
              </a:rPr>
              <a:t>Areas for Low Mass Supports</a:t>
            </a:r>
            <a:endParaRPr b="0" lang="en-US" sz="2800" spc="-1" strike="noStrike">
              <a:solidFill>
                <a:srgbClr val="000000"/>
              </a:solidFill>
              <a:latin typeface="Arial"/>
            </a:endParaRPr>
          </a:p>
        </p:txBody>
      </p:sp>
      <p:sp>
        <p:nvSpPr>
          <p:cNvPr id="185" name="TextShape 2"/>
          <p:cNvSpPr txBox="1"/>
          <p:nvPr/>
        </p:nvSpPr>
        <p:spPr>
          <a:xfrm>
            <a:off x="311760" y="1152360"/>
            <a:ext cx="8520120" cy="3802320"/>
          </a:xfrm>
          <a:prstGeom prst="rect">
            <a:avLst/>
          </a:prstGeom>
          <a:noFill/>
          <a:ln>
            <a:noFill/>
          </a:ln>
        </p:spPr>
        <p:txBody>
          <a:bodyPr tIns="91440" bIns="91440">
            <a:normAutofit fontScale="8000"/>
          </a:bodyPr>
          <a:p>
            <a:pPr marL="457200" indent="-349560">
              <a:lnSpc>
                <a:spcPct val="115000"/>
              </a:lnSpc>
              <a:buClr>
                <a:srgbClr val="000000"/>
              </a:buClr>
              <a:buFont typeface="Arial"/>
              <a:buChar char="❖"/>
            </a:pPr>
            <a:r>
              <a:rPr b="0" lang="en" sz="4780" spc="-1" strike="noStrike">
                <a:solidFill>
                  <a:srgbClr val="000000"/>
                </a:solidFill>
                <a:latin typeface="Arial"/>
                <a:ea typeface="Arial"/>
              </a:rPr>
              <a:t>Institutes: Purdue, Hawaii, Yale, FNAL, Cornell, Florida, ANL, LBNL</a:t>
            </a:r>
            <a:endParaRPr b="0" lang="en-US" sz="4780" spc="-1" strike="noStrike">
              <a:solidFill>
                <a:srgbClr val="000000"/>
              </a:solidFill>
              <a:latin typeface="Arial"/>
            </a:endParaRPr>
          </a:p>
          <a:p>
            <a:pPr marL="457200" indent="-349560">
              <a:lnSpc>
                <a:spcPct val="115000"/>
              </a:lnSpc>
              <a:buClr>
                <a:srgbClr val="000000"/>
              </a:buClr>
              <a:buFont typeface="Arial"/>
              <a:buChar char="❖"/>
            </a:pPr>
            <a:r>
              <a:rPr b="0" lang="en" sz="4780" spc="-1" strike="noStrike">
                <a:solidFill>
                  <a:srgbClr val="000000"/>
                </a:solidFill>
                <a:latin typeface="Arial"/>
                <a:ea typeface="Arial"/>
              </a:rPr>
              <a:t>CF components for gas tracking - wires, support</a:t>
            </a:r>
            <a:endParaRPr b="0" lang="en-US" sz="4780" spc="-1" strike="noStrike">
              <a:solidFill>
                <a:srgbClr val="000000"/>
              </a:solidFill>
              <a:latin typeface="Arial"/>
            </a:endParaRPr>
          </a:p>
          <a:p>
            <a:pPr marL="457200" indent="-349560">
              <a:lnSpc>
                <a:spcPct val="115000"/>
              </a:lnSpc>
              <a:buClr>
                <a:srgbClr val="000000"/>
              </a:buClr>
              <a:buFont typeface="Arial"/>
              <a:buChar char="❖"/>
            </a:pPr>
            <a:r>
              <a:rPr b="0" lang="en" sz="4780" spc="-1" strike="noStrike">
                <a:solidFill>
                  <a:srgbClr val="000000"/>
                </a:solidFill>
                <a:latin typeface="Arial"/>
                <a:ea typeface="Arial"/>
              </a:rPr>
              <a:t>CF components for the calorimeter</a:t>
            </a:r>
            <a:endParaRPr b="0" lang="en-US" sz="4780" spc="-1" strike="noStrike">
              <a:solidFill>
                <a:srgbClr val="000000"/>
              </a:solidFill>
              <a:latin typeface="Arial"/>
            </a:endParaRPr>
          </a:p>
          <a:p>
            <a:pPr marL="457200" indent="-349560">
              <a:lnSpc>
                <a:spcPct val="115000"/>
              </a:lnSpc>
              <a:buClr>
                <a:srgbClr val="000000"/>
              </a:buClr>
              <a:buFont typeface="Arial"/>
              <a:buChar char="❖"/>
            </a:pPr>
            <a:r>
              <a:rPr b="0" lang="en" sz="4780" spc="-1" strike="noStrike">
                <a:solidFill>
                  <a:srgbClr val="000000"/>
                </a:solidFill>
                <a:latin typeface="Arial"/>
                <a:ea typeface="Arial"/>
              </a:rPr>
              <a:t>Support structures for silicon tracking </a:t>
            </a:r>
            <a:endParaRPr b="0" lang="en-US" sz="4780" spc="-1" strike="noStrike">
              <a:solidFill>
                <a:srgbClr val="000000"/>
              </a:solidFill>
              <a:latin typeface="Arial"/>
            </a:endParaRPr>
          </a:p>
          <a:p>
            <a:pPr marL="457200" indent="-349560">
              <a:lnSpc>
                <a:spcPct val="115000"/>
              </a:lnSpc>
              <a:buClr>
                <a:srgbClr val="000000"/>
              </a:buClr>
              <a:buFont typeface="Arial"/>
              <a:buChar char="❖"/>
            </a:pPr>
            <a:r>
              <a:rPr b="0" lang="en" sz="4780" spc="-1" strike="noStrike">
                <a:solidFill>
                  <a:srgbClr val="000000"/>
                </a:solidFill>
                <a:latin typeface="Arial"/>
                <a:ea typeface="Arial"/>
              </a:rPr>
              <a:t>Highly integrated development and fabrication cycle: CAD→FEA→tooling design→manufacturing→validation→(FEA loop back)</a:t>
            </a:r>
            <a:endParaRPr b="0" lang="en-US" sz="4780" spc="-1" strike="noStrike">
              <a:solidFill>
                <a:srgbClr val="000000"/>
              </a:solidFill>
              <a:latin typeface="Arial"/>
            </a:endParaRPr>
          </a:p>
          <a:p>
            <a:pPr marL="457200" indent="-349560">
              <a:lnSpc>
                <a:spcPct val="115000"/>
              </a:lnSpc>
              <a:buClr>
                <a:srgbClr val="000000"/>
              </a:buClr>
              <a:buFont typeface="Arial"/>
              <a:buChar char="❖"/>
            </a:pPr>
            <a:r>
              <a:rPr b="0" lang="en" sz="4780" spc="-1" strike="noStrike">
                <a:solidFill>
                  <a:srgbClr val="000000"/>
                </a:solidFill>
                <a:latin typeface="Arial"/>
                <a:ea typeface="Arial"/>
              </a:rPr>
              <a:t>Integration of support and services/cooling in fabrication</a:t>
            </a:r>
            <a:endParaRPr b="0" lang="en-US" sz="4780" spc="-1" strike="noStrike">
              <a:solidFill>
                <a:srgbClr val="000000"/>
              </a:solidFill>
              <a:latin typeface="Arial"/>
            </a:endParaRPr>
          </a:p>
          <a:p>
            <a:pPr marL="457200" indent="-349560">
              <a:lnSpc>
                <a:spcPct val="115000"/>
              </a:lnSpc>
              <a:buClr>
                <a:srgbClr val="000000"/>
              </a:buClr>
              <a:buFont typeface="Arial"/>
              <a:buChar char="❖"/>
            </a:pPr>
            <a:r>
              <a:rPr b="0" lang="en" sz="4780" spc="-1" strike="noStrike">
                <a:solidFill>
                  <a:srgbClr val="000000"/>
                </a:solidFill>
                <a:latin typeface="Arial"/>
                <a:ea typeface="Arial"/>
              </a:rPr>
              <a:t>Multi-functional structures</a:t>
            </a:r>
            <a:endParaRPr b="0" lang="en-US" sz="4780" spc="-1" strike="noStrike">
              <a:solidFill>
                <a:srgbClr val="000000"/>
              </a:solidFill>
              <a:latin typeface="Arial"/>
            </a:endParaRPr>
          </a:p>
          <a:p>
            <a:pPr marL="457200" indent="-349560">
              <a:lnSpc>
                <a:spcPct val="115000"/>
              </a:lnSpc>
              <a:buClr>
                <a:srgbClr val="000000"/>
              </a:buClr>
              <a:buFont typeface="Arial"/>
              <a:buChar char="❖"/>
            </a:pPr>
            <a:r>
              <a:rPr b="0" lang="en" sz="4780" spc="-1" strike="noStrike">
                <a:solidFill>
                  <a:srgbClr val="000000"/>
                </a:solidFill>
                <a:latin typeface="Arial"/>
                <a:ea typeface="Arial"/>
              </a:rPr>
              <a:t>Strong support and contacts with industry in the USA - SBIR/STTR,</a:t>
            </a:r>
            <a:endParaRPr b="0" lang="en-US" sz="4780" spc="-1" strike="noStrike">
              <a:solidFill>
                <a:srgbClr val="000000"/>
              </a:solidFill>
              <a:latin typeface="Arial"/>
            </a:endParaRPr>
          </a:p>
          <a:p>
            <a:pPr marL="457200" indent="-349560">
              <a:lnSpc>
                <a:spcPct val="115000"/>
              </a:lnSpc>
              <a:buClr>
                <a:srgbClr val="000000"/>
              </a:buClr>
              <a:buFont typeface="Arial"/>
              <a:buChar char="❖"/>
            </a:pPr>
            <a:r>
              <a:rPr b="0" lang="en" sz="4780" spc="-1" strike="noStrike">
                <a:solidFill>
                  <a:srgbClr val="000000"/>
                </a:solidFill>
                <a:latin typeface="Arial"/>
                <a:ea typeface="Arial"/>
              </a:rPr>
              <a:t>Expertise and training of engineers, techs, students</a:t>
            </a:r>
            <a:endParaRPr b="0" lang="en-US" sz="4780" spc="-1" strike="noStrike">
              <a:solidFill>
                <a:srgbClr val="000000"/>
              </a:solidFill>
              <a:latin typeface="Arial"/>
            </a:endParaRPr>
          </a:p>
          <a:p>
            <a:pPr marL="457200">
              <a:lnSpc>
                <a:spcPct val="93000"/>
              </a:lnSpc>
              <a:spcBef>
                <a:spcPts val="1199"/>
              </a:spcBef>
              <a:tabLst>
                <a:tab algn="l" pos="0"/>
              </a:tabLst>
            </a:pPr>
            <a:endParaRPr b="0" lang="en-US" sz="4780" spc="-1" strike="noStrike">
              <a:solidFill>
                <a:srgbClr val="000000"/>
              </a:solidFill>
              <a:latin typeface="Arial"/>
            </a:endParaRPr>
          </a:p>
          <a:p>
            <a:pPr marL="457200">
              <a:lnSpc>
                <a:spcPct val="115000"/>
              </a:lnSpc>
              <a:spcAft>
                <a:spcPts val="1199"/>
              </a:spcAft>
              <a:tabLst>
                <a:tab algn="l" pos="0"/>
              </a:tabLst>
            </a:pPr>
            <a:endParaRPr b="0" lang="en-US" sz="478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9" name="TextShape 1"/>
          <p:cNvSpPr txBox="1"/>
          <p:nvPr/>
        </p:nvSpPr>
        <p:spPr>
          <a:xfrm>
            <a:off x="0" y="0"/>
            <a:ext cx="9144000" cy="1005840"/>
          </a:xfrm>
          <a:prstGeom prst="rect">
            <a:avLst/>
          </a:prstGeom>
          <a:noFill/>
          <a:ln>
            <a:noFill/>
          </a:ln>
        </p:spPr>
        <p:txBody>
          <a:bodyPr tIns="91440" bIns="91440">
            <a:normAutofit/>
          </a:bodyPr>
          <a:p>
            <a:pPr algn="ctr">
              <a:lnSpc>
                <a:spcPct val="100000"/>
              </a:lnSpc>
              <a:tabLst>
                <a:tab algn="l" pos="0"/>
              </a:tabLst>
            </a:pPr>
            <a:r>
              <a:rPr b="0" lang="en" sz="3600" spc="-1" strike="noStrike">
                <a:solidFill>
                  <a:srgbClr val="000000"/>
                </a:solidFill>
                <a:latin typeface="Arial"/>
                <a:ea typeface="Arial"/>
              </a:rPr>
              <a:t>Main messages from strategic meeting</a:t>
            </a:r>
            <a:endParaRPr b="0" lang="en-US" sz="3600" spc="-1" strike="noStrike">
              <a:solidFill>
                <a:srgbClr val="000000"/>
              </a:solidFill>
              <a:latin typeface="Arial"/>
            </a:endParaRPr>
          </a:p>
        </p:txBody>
      </p:sp>
      <p:sp>
        <p:nvSpPr>
          <p:cNvPr id="120" name="TextShape 2"/>
          <p:cNvSpPr txBox="1"/>
          <p:nvPr/>
        </p:nvSpPr>
        <p:spPr>
          <a:xfrm>
            <a:off x="131760" y="756360"/>
            <a:ext cx="8520120" cy="3810600"/>
          </a:xfrm>
          <a:prstGeom prst="rect">
            <a:avLst/>
          </a:prstGeom>
          <a:noFill/>
          <a:ln>
            <a:noFill/>
          </a:ln>
        </p:spPr>
        <p:txBody>
          <a:bodyPr tIns="91440" bIns="91440">
            <a:normAutofit/>
          </a:bodyPr>
          <a:p>
            <a:pPr marL="457200" indent="-342720">
              <a:lnSpc>
                <a:spcPct val="115000"/>
              </a:lnSpc>
              <a:buClr>
                <a:srgbClr val="595959"/>
              </a:buClr>
              <a:buFont typeface="Arial"/>
              <a:buChar char="●"/>
            </a:pPr>
            <a:r>
              <a:rPr b="0" lang="en" sz="1800" spc="-1" strike="noStrike">
                <a:solidFill>
                  <a:srgbClr val="595959"/>
                </a:solidFill>
                <a:latin typeface="Arial"/>
                <a:ea typeface="Arial"/>
              </a:rPr>
              <a:t>Ask for input to the European Strategy Process</a:t>
            </a:r>
            <a:endParaRPr b="0" lang="en-US" sz="18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en" sz="1400" spc="-1" strike="noStrike">
                <a:solidFill>
                  <a:srgbClr val="595959"/>
                </a:solidFill>
                <a:latin typeface="Arial"/>
                <a:ea typeface="Arial"/>
              </a:rPr>
              <a:t>Can we say more in favor of the FCC (CERN’s default plan?)</a:t>
            </a:r>
            <a:endParaRPr b="0" lang="en-US" sz="14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en" sz="1400" spc="-1" strike="noStrike">
                <a:solidFill>
                  <a:srgbClr val="595959"/>
                </a:solidFill>
                <a:latin typeface="Arial"/>
                <a:ea typeface="Arial"/>
              </a:rPr>
              <a:t>Can we say something about Linear Collider at CERN?</a:t>
            </a:r>
            <a:endParaRPr b="0" lang="en-US" sz="14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en" sz="1400" spc="-1" strike="noStrike">
                <a:solidFill>
                  <a:srgbClr val="595959"/>
                </a:solidFill>
                <a:latin typeface="Arial"/>
                <a:ea typeface="Arial"/>
              </a:rPr>
              <a:t>Many people felt that going beyond the P5 report would not be appropriate</a:t>
            </a:r>
            <a:endParaRPr b="0" lang="en-US" sz="1400" spc="-1" strike="noStrike">
              <a:solidFill>
                <a:srgbClr val="000000"/>
              </a:solidFill>
              <a:latin typeface="Arial"/>
            </a:endParaRPr>
          </a:p>
          <a:p>
            <a:pPr marL="457200" indent="-342720">
              <a:lnSpc>
                <a:spcPct val="115000"/>
              </a:lnSpc>
              <a:buClr>
                <a:srgbClr val="595959"/>
              </a:buClr>
              <a:buFont typeface="Arial"/>
              <a:buChar char="●"/>
            </a:pPr>
            <a:r>
              <a:rPr b="0" lang="en" sz="1800" spc="-1" strike="noStrike">
                <a:solidFill>
                  <a:srgbClr val="595959"/>
                </a:solidFill>
                <a:latin typeface="Arial"/>
                <a:ea typeface="Arial"/>
              </a:rPr>
              <a:t>Our request numbers for FCC are very high</a:t>
            </a:r>
            <a:endParaRPr b="0" lang="en-US" sz="1800" spc="-1" strike="noStrike">
              <a:solidFill>
                <a:srgbClr val="000000"/>
              </a:solidFill>
              <a:latin typeface="Arial"/>
            </a:endParaRPr>
          </a:p>
          <a:p>
            <a:pPr lvl="1" marL="914400" indent="-317160">
              <a:lnSpc>
                <a:spcPct val="115000"/>
              </a:lnSpc>
              <a:buClr>
                <a:srgbClr val="595959"/>
              </a:buClr>
              <a:buFont typeface="Arial"/>
              <a:buChar char="○"/>
            </a:pPr>
            <a:r>
              <a:rPr b="0" lang="en" sz="1400" spc="-1" strike="noStrike">
                <a:solidFill>
                  <a:srgbClr val="595959"/>
                </a:solidFill>
                <a:latin typeface="Arial"/>
                <a:ea typeface="Arial"/>
              </a:rPr>
              <a:t>Total at about $1.5M but Srini only has maybe $1M but for the entire set of L2 </a:t>
            </a:r>
            <a:endParaRPr b="0" lang="en-US" sz="1400" spc="-1" strike="noStrike">
              <a:solidFill>
                <a:srgbClr val="000000"/>
              </a:solidFill>
              <a:latin typeface="Arial"/>
            </a:endParaRPr>
          </a:p>
          <a:p>
            <a:pPr lvl="1" marL="914400" indent="-317160">
              <a:lnSpc>
                <a:spcPct val="115000"/>
              </a:lnSpc>
              <a:buClr>
                <a:srgbClr val="595959"/>
              </a:buClr>
              <a:buFont typeface="Arial"/>
              <a:buChar char="○"/>
            </a:pPr>
            <a:r>
              <a:rPr b="0" lang="en" sz="1400" spc="-1" strike="noStrike">
                <a:solidFill>
                  <a:srgbClr val="595959"/>
                </a:solidFill>
                <a:latin typeface="Arial"/>
                <a:ea typeface="Arial"/>
              </a:rPr>
              <a:t>Our request were particularly high</a:t>
            </a:r>
            <a:endParaRPr b="0" lang="en-US" sz="1400" spc="-1" strike="noStrike">
              <a:solidFill>
                <a:srgbClr val="000000"/>
              </a:solidFill>
              <a:latin typeface="Arial"/>
            </a:endParaRPr>
          </a:p>
          <a:p>
            <a:pPr lvl="1" marL="914400" indent="-317160">
              <a:lnSpc>
                <a:spcPct val="115000"/>
              </a:lnSpc>
              <a:buClr>
                <a:srgbClr val="595959"/>
              </a:buClr>
              <a:buFont typeface="Arial"/>
              <a:buChar char="○"/>
            </a:pPr>
            <a:r>
              <a:rPr b="0" lang="en" sz="1400" spc="-1" strike="noStrike">
                <a:solidFill>
                  <a:srgbClr val="595959"/>
                </a:solidFill>
                <a:latin typeface="Arial"/>
                <a:ea typeface="Arial"/>
              </a:rPr>
              <a:t>Need to work on priorities</a:t>
            </a:r>
            <a:endParaRPr b="0" lang="en-US" sz="1400" spc="-1" strike="noStrike">
              <a:solidFill>
                <a:srgbClr val="000000"/>
              </a:solidFill>
              <a:latin typeface="Arial"/>
            </a:endParaRPr>
          </a:p>
          <a:p>
            <a:pPr lvl="1" marL="914400" indent="-317160">
              <a:lnSpc>
                <a:spcPct val="115000"/>
              </a:lnSpc>
              <a:buClr>
                <a:srgbClr val="595959"/>
              </a:buClr>
              <a:buFont typeface="Arial"/>
              <a:buChar char="○"/>
            </a:pPr>
            <a:r>
              <a:rPr b="0" lang="en" sz="1400" spc="-1" strike="noStrike">
                <a:solidFill>
                  <a:srgbClr val="595959"/>
                </a:solidFill>
                <a:latin typeface="Arial"/>
                <a:ea typeface="Arial"/>
              </a:rPr>
              <a:t>Can we identify cross cutting effort with for example computing/software/analysis and AIM?</a:t>
            </a:r>
            <a:endParaRPr b="0" lang="en-US" sz="1400" spc="-1" strike="noStrike">
              <a:solidFill>
                <a:srgbClr val="000000"/>
              </a:solidFill>
              <a:latin typeface="Arial"/>
            </a:endParaRPr>
          </a:p>
          <a:p>
            <a:pPr marL="457200" indent="-342720">
              <a:spcBef>
                <a:spcPts val="1417"/>
              </a:spcBef>
              <a:buClr>
                <a:srgbClr val="595959"/>
              </a:buClr>
              <a:buFont typeface="Arial"/>
              <a:buChar char="●"/>
            </a:pPr>
            <a:r>
              <a:rPr b="0" lang="en" sz="1800" spc="-1" strike="noStrike">
                <a:solidFill>
                  <a:srgbClr val="595959"/>
                </a:solidFill>
                <a:latin typeface="Arial"/>
                <a:ea typeface="Arial"/>
              </a:rPr>
              <a:t>Workshop at SLAC December 19/20 need more people to register</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86" name="Google Shape;176;p31" descr=""/>
          <p:cNvPicPr/>
          <p:nvPr/>
        </p:nvPicPr>
        <p:blipFill>
          <a:blip r:embed="rId1"/>
          <a:stretch/>
        </p:blipFill>
        <p:spPr>
          <a:xfrm>
            <a:off x="836280" y="134280"/>
            <a:ext cx="7452360" cy="4949280"/>
          </a:xfrm>
          <a:prstGeom prst="rect">
            <a:avLst/>
          </a:prstGeom>
          <a:ln>
            <a:noFill/>
          </a:ln>
        </p:spPr>
      </p:pic>
    </p:spTree>
  </p:cSld>
  <mc:AlternateContent>
    <mc:Choice Requires="p14">
      <p:transition spd="slow" p14:dur="2000"/>
    </mc:Choice>
    <mc:Fallback>
      <p:transition spd="slow"/>
    </mc:Fallback>
  </mc:AlternateContent>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87" name="Google Shape;181;p32" descr=""/>
          <p:cNvPicPr/>
          <p:nvPr/>
        </p:nvPicPr>
        <p:blipFill>
          <a:blip r:embed="rId1"/>
          <a:stretch/>
        </p:blipFill>
        <p:spPr>
          <a:xfrm>
            <a:off x="347040" y="766800"/>
            <a:ext cx="8470080" cy="3269160"/>
          </a:xfrm>
          <a:prstGeom prst="rect">
            <a:avLst/>
          </a:prstGeom>
          <a:ln>
            <a:noFill/>
          </a:ln>
        </p:spPr>
      </p:pic>
    </p:spTree>
  </p:cSld>
  <mc:AlternateContent>
    <mc:Choice Requires="p14">
      <p:transition spd="slow" p14:dur="2000"/>
    </mc:Choice>
    <mc:Fallback>
      <p:transition spd="slow"/>
    </mc:Fallback>
  </mc:AlternateContent>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8" name="TextShape 1"/>
          <p:cNvSpPr txBox="1"/>
          <p:nvPr/>
        </p:nvSpPr>
        <p:spPr>
          <a:xfrm>
            <a:off x="311760" y="444960"/>
            <a:ext cx="8520120" cy="572400"/>
          </a:xfrm>
          <a:prstGeom prst="rect">
            <a:avLst/>
          </a:prstGeom>
          <a:noFill/>
          <a:ln>
            <a:noFill/>
          </a:ln>
        </p:spPr>
        <p:txBody>
          <a:bodyPr tIns="91440" bIns="91440">
            <a:normAutofit fontScale="97000"/>
          </a:bodyPr>
          <a:p>
            <a:pPr>
              <a:lnSpc>
                <a:spcPct val="100000"/>
              </a:lnSpc>
              <a:tabLst>
                <a:tab algn="l" pos="0"/>
              </a:tabLst>
            </a:pPr>
            <a:r>
              <a:rPr b="0" lang="en" sz="2800" spc="-1" strike="noStrike">
                <a:solidFill>
                  <a:srgbClr val="000000"/>
                </a:solidFill>
                <a:latin typeface="Arial"/>
                <a:ea typeface="Arial"/>
              </a:rPr>
              <a:t>Low Mass Supports Funding Requests</a:t>
            </a:r>
            <a:endParaRPr b="0" lang="en-US" sz="2800" spc="-1" strike="noStrike">
              <a:solidFill>
                <a:srgbClr val="000000"/>
              </a:solidFill>
              <a:latin typeface="Arial"/>
            </a:endParaRPr>
          </a:p>
        </p:txBody>
      </p:sp>
      <p:sp>
        <p:nvSpPr>
          <p:cNvPr id="189" name="TextShape 2"/>
          <p:cNvSpPr txBox="1"/>
          <p:nvPr/>
        </p:nvSpPr>
        <p:spPr>
          <a:xfrm>
            <a:off x="311760" y="1152360"/>
            <a:ext cx="3573720" cy="3799440"/>
          </a:xfrm>
          <a:prstGeom prst="rect">
            <a:avLst/>
          </a:prstGeom>
          <a:noFill/>
          <a:ln>
            <a:noFill/>
          </a:ln>
        </p:spPr>
        <p:txBody>
          <a:bodyPr tIns="91440" bIns="91440">
            <a:noAutofit/>
          </a:bodyPr>
          <a:p>
            <a:pPr>
              <a:lnSpc>
                <a:spcPct val="93000"/>
              </a:lnSpc>
              <a:tabLst>
                <a:tab algn="l" pos="0"/>
              </a:tabLst>
            </a:pPr>
            <a:r>
              <a:rPr b="0" lang="en" sz="1500" spc="-1" strike="noStrike" u="sng">
                <a:solidFill>
                  <a:srgbClr val="000000"/>
                </a:solidFill>
                <a:uFillTx/>
                <a:latin typeface="Arial"/>
                <a:ea typeface="Arial"/>
              </a:rPr>
              <a:t>Interest in CF based gaseous detector: </a:t>
            </a:r>
            <a:endParaRPr b="0" lang="en-US" sz="1500" spc="-1" strike="noStrike">
              <a:solidFill>
                <a:srgbClr val="000000"/>
              </a:solidFill>
              <a:latin typeface="Arial"/>
            </a:endParaRPr>
          </a:p>
          <a:p>
            <a:pPr marL="343080" indent="-304560">
              <a:lnSpc>
                <a:spcPct val="93000"/>
              </a:lnSpc>
              <a:buClr>
                <a:srgbClr val="000000"/>
              </a:buClr>
              <a:buFont typeface="Arial"/>
              <a:buChar char="●"/>
              <a:tabLst>
                <a:tab algn="l" pos="0"/>
              </a:tabLst>
            </a:pPr>
            <a:r>
              <a:rPr b="0" lang="en" sz="1400" spc="-1" strike="noStrike">
                <a:solidFill>
                  <a:srgbClr val="000000"/>
                </a:solidFill>
                <a:latin typeface="Arial"/>
                <a:ea typeface="Arial"/>
              </a:rPr>
              <a:t>Purdue (Jung)</a:t>
            </a:r>
            <a:endParaRPr b="0" lang="en-US" sz="1400" spc="-1" strike="noStrike">
              <a:solidFill>
                <a:srgbClr val="000000"/>
              </a:solidFill>
              <a:latin typeface="Arial"/>
            </a:endParaRPr>
          </a:p>
          <a:p>
            <a:pPr marL="343080" indent="-304560">
              <a:lnSpc>
                <a:spcPct val="93000"/>
              </a:lnSpc>
              <a:buClr>
                <a:srgbClr val="000000"/>
              </a:buClr>
              <a:buFont typeface="Arial"/>
              <a:buChar char="●"/>
              <a:tabLst>
                <a:tab algn="l" pos="0"/>
              </a:tabLst>
            </a:pPr>
            <a:r>
              <a:rPr b="0" lang="en" sz="1400" spc="-1" strike="noStrike">
                <a:solidFill>
                  <a:srgbClr val="000000"/>
                </a:solidFill>
                <a:latin typeface="Arial"/>
                <a:ea typeface="Arial"/>
              </a:rPr>
              <a:t>Hawaii (Vahsen) and Yale (Prakhar)</a:t>
            </a:r>
            <a:endParaRPr b="0" lang="en-US" sz="1400" spc="-1" strike="noStrike">
              <a:solidFill>
                <a:srgbClr val="000000"/>
              </a:solidFill>
              <a:latin typeface="Arial"/>
            </a:endParaRPr>
          </a:p>
          <a:p>
            <a:pPr marL="457200">
              <a:lnSpc>
                <a:spcPct val="93000"/>
              </a:lnSpc>
              <a:tabLst>
                <a:tab algn="l" pos="0"/>
              </a:tabLst>
            </a:pPr>
            <a:endParaRPr b="0" lang="en-US" sz="1400" spc="-1" strike="noStrike">
              <a:solidFill>
                <a:srgbClr val="000000"/>
              </a:solidFill>
              <a:latin typeface="Arial"/>
            </a:endParaRPr>
          </a:p>
          <a:p>
            <a:pPr>
              <a:lnSpc>
                <a:spcPct val="93000"/>
              </a:lnSpc>
              <a:tabLst>
                <a:tab algn="l" pos="0"/>
              </a:tabLst>
            </a:pPr>
            <a:r>
              <a:rPr b="0" lang="en" sz="1500" spc="-1" strike="noStrike" u="sng">
                <a:solidFill>
                  <a:srgbClr val="000000"/>
                </a:solidFill>
                <a:uFillTx/>
                <a:latin typeface="Arial"/>
                <a:ea typeface="Arial"/>
              </a:rPr>
              <a:t>Interest in composite mechanics:</a:t>
            </a:r>
            <a:endParaRPr b="0" lang="en-US" sz="1500" spc="-1" strike="noStrike">
              <a:solidFill>
                <a:srgbClr val="000000"/>
              </a:solidFill>
              <a:latin typeface="Arial"/>
            </a:endParaRPr>
          </a:p>
          <a:p>
            <a:pPr marL="343080" indent="-304560">
              <a:lnSpc>
                <a:spcPct val="93000"/>
              </a:lnSpc>
              <a:buClr>
                <a:srgbClr val="000000"/>
              </a:buClr>
              <a:buFont typeface="Arial"/>
              <a:buChar char="●"/>
              <a:tabLst>
                <a:tab algn="l" pos="0"/>
              </a:tabLst>
            </a:pPr>
            <a:r>
              <a:rPr b="0" lang="en" sz="1400" spc="-1" strike="noStrike">
                <a:solidFill>
                  <a:srgbClr val="000000"/>
                </a:solidFill>
                <a:latin typeface="Arial"/>
                <a:ea typeface="Arial"/>
              </a:rPr>
              <a:t>Cornell (radiation hard interface materials)</a:t>
            </a:r>
            <a:endParaRPr b="0" lang="en-US" sz="1400" spc="-1" strike="noStrike">
              <a:solidFill>
                <a:srgbClr val="000000"/>
              </a:solidFill>
              <a:latin typeface="Arial"/>
            </a:endParaRPr>
          </a:p>
          <a:p>
            <a:pPr marL="343080" indent="-304560">
              <a:lnSpc>
                <a:spcPct val="93000"/>
              </a:lnSpc>
              <a:buClr>
                <a:srgbClr val="000000"/>
              </a:buClr>
              <a:buFont typeface="Arial"/>
              <a:buChar char="●"/>
              <a:tabLst>
                <a:tab algn="l" pos="0"/>
              </a:tabLst>
            </a:pPr>
            <a:r>
              <a:rPr b="0" lang="en" sz="1400" spc="-1" strike="noStrike">
                <a:solidFill>
                  <a:srgbClr val="000000"/>
                </a:solidFill>
                <a:latin typeface="Arial"/>
                <a:ea typeface="Arial"/>
              </a:rPr>
              <a:t>Florida Institute of Technology (thermal interface materials)</a:t>
            </a:r>
            <a:endParaRPr b="0" lang="en-US" sz="1400" spc="-1" strike="noStrike">
              <a:solidFill>
                <a:srgbClr val="000000"/>
              </a:solidFill>
              <a:latin typeface="Arial"/>
            </a:endParaRPr>
          </a:p>
          <a:p>
            <a:pPr marL="343080" indent="-304560">
              <a:lnSpc>
                <a:spcPct val="93000"/>
              </a:lnSpc>
              <a:buClr>
                <a:srgbClr val="000000"/>
              </a:buClr>
              <a:buFont typeface="Arial"/>
              <a:buChar char="●"/>
              <a:tabLst>
                <a:tab algn="l" pos="0"/>
              </a:tabLst>
            </a:pPr>
            <a:r>
              <a:rPr b="0" lang="en" sz="1400" spc="-1" strike="noStrike">
                <a:solidFill>
                  <a:srgbClr val="000000"/>
                </a:solidFill>
                <a:latin typeface="Arial"/>
                <a:ea typeface="Arial"/>
              </a:rPr>
              <a:t>Purdue (advanced composite structures, integrated detector support systems, simulations)</a:t>
            </a:r>
            <a:endParaRPr b="0" lang="en-US" sz="1400" spc="-1" strike="noStrike">
              <a:solidFill>
                <a:srgbClr val="000000"/>
              </a:solidFill>
              <a:latin typeface="Arial"/>
            </a:endParaRPr>
          </a:p>
          <a:p>
            <a:pPr marL="343080" indent="-304560">
              <a:lnSpc>
                <a:spcPct val="93000"/>
              </a:lnSpc>
              <a:buClr>
                <a:srgbClr val="000000"/>
              </a:buClr>
              <a:buFont typeface="Arial"/>
              <a:buChar char="●"/>
              <a:tabLst>
                <a:tab algn="l" pos="0"/>
              </a:tabLst>
            </a:pPr>
            <a:r>
              <a:rPr b="0" lang="en" sz="1400" spc="-1" strike="noStrike">
                <a:solidFill>
                  <a:srgbClr val="000000"/>
                </a:solidFill>
                <a:latin typeface="Arial"/>
                <a:ea typeface="Arial"/>
              </a:rPr>
              <a:t>LBNL, Fermilab, ANL (multiple people)</a:t>
            </a:r>
            <a:endParaRPr b="0" lang="en-US" sz="1400" spc="-1" strike="noStrike">
              <a:solidFill>
                <a:srgbClr val="000000"/>
              </a:solidFill>
              <a:latin typeface="Arial"/>
            </a:endParaRPr>
          </a:p>
          <a:p>
            <a:pPr>
              <a:lnSpc>
                <a:spcPct val="93000"/>
              </a:lnSpc>
              <a:tabLst>
                <a:tab algn="l" pos="0"/>
              </a:tabLst>
            </a:pPr>
            <a:endParaRPr b="0" lang="en-US" sz="1400" spc="-1" strike="noStrike">
              <a:solidFill>
                <a:srgbClr val="000000"/>
              </a:solidFill>
              <a:latin typeface="Arial"/>
            </a:endParaRPr>
          </a:p>
          <a:p>
            <a:pPr>
              <a:lnSpc>
                <a:spcPct val="93000"/>
              </a:lnSpc>
              <a:tabLst>
                <a:tab algn="l" pos="0"/>
              </a:tabLst>
            </a:pPr>
            <a:endParaRPr b="0" lang="en-US" sz="1400" spc="-1" strike="noStrike">
              <a:solidFill>
                <a:srgbClr val="000000"/>
              </a:solidFill>
              <a:latin typeface="Arial"/>
            </a:endParaRPr>
          </a:p>
          <a:p>
            <a:pPr>
              <a:lnSpc>
                <a:spcPct val="115000"/>
              </a:lnSpc>
              <a:spcAft>
                <a:spcPts val="1199"/>
              </a:spcAft>
              <a:tabLst>
                <a:tab algn="l" pos="0"/>
              </a:tabLst>
            </a:pPr>
            <a:endParaRPr b="0" lang="en-US" sz="1400" spc="-1" strike="noStrike">
              <a:solidFill>
                <a:srgbClr val="000000"/>
              </a:solidFill>
              <a:latin typeface="Arial"/>
            </a:endParaRPr>
          </a:p>
        </p:txBody>
      </p:sp>
      <p:graphicFrame>
        <p:nvGraphicFramePr>
          <p:cNvPr id="190" name="Table 3"/>
          <p:cNvGraphicFramePr/>
          <p:nvPr/>
        </p:nvGraphicFramePr>
        <p:xfrm>
          <a:off x="3977640" y="941400"/>
          <a:ext cx="4994280" cy="2902320"/>
        </p:xfrm>
        <a:graphic>
          <a:graphicData uri="http://schemas.openxmlformats.org/drawingml/2006/table">
            <a:tbl>
              <a:tblPr/>
              <a:tblGrid>
                <a:gridCol w="957960"/>
                <a:gridCol w="895680"/>
                <a:gridCol w="3140640"/>
              </a:tblGrid>
              <a:tr h="205920">
                <a:tc>
                  <a:txBody>
                    <a:bodyPr lIns="91080" rIns="91080" tIns="45360" bIns="0">
                      <a:noAutofit/>
                    </a:bodyPr>
                    <a:p>
                      <a:pPr algn="ctr">
                        <a:lnSpc>
                          <a:spcPct val="80000"/>
                        </a:lnSpc>
                        <a:tabLst>
                          <a:tab algn="l" pos="0"/>
                        </a:tabLst>
                      </a:pPr>
                      <a:r>
                        <a:rPr b="0" lang="en" sz="1000" spc="-1" strike="noStrike">
                          <a:solidFill>
                            <a:srgbClr val="000000"/>
                          </a:solidFill>
                          <a:latin typeface="Arial"/>
                          <a:ea typeface="Arial"/>
                        </a:rPr>
                        <a:t>Institute</a:t>
                      </a:r>
                      <a:endParaRPr b="0" lang="en-US" sz="1000" spc="-1" strike="noStrike">
                        <a:latin typeface="Arial"/>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c>
                  <a:txBody>
                    <a:bodyPr lIns="91080" rIns="91080" tIns="45360" bIns="0">
                      <a:noAutofit/>
                    </a:bodyPr>
                    <a:p>
                      <a:pPr algn="ctr">
                        <a:lnSpc>
                          <a:spcPct val="80000"/>
                        </a:lnSpc>
                        <a:tabLst>
                          <a:tab algn="l" pos="0"/>
                        </a:tabLst>
                      </a:pPr>
                      <a:r>
                        <a:rPr b="0" lang="en" sz="1000" spc="-1" strike="noStrike">
                          <a:solidFill>
                            <a:srgbClr val="000000"/>
                          </a:solidFill>
                          <a:latin typeface="Arial"/>
                          <a:ea typeface="Arial"/>
                        </a:rPr>
                        <a:t>Request</a:t>
                      </a:r>
                      <a:endParaRPr b="0" lang="en-US" sz="1000" spc="-1" strike="noStrike">
                        <a:latin typeface="Arial"/>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c>
                  <a:txBody>
                    <a:bodyPr lIns="91080" rIns="91080" tIns="45360" bIns="0">
                      <a:noAutofit/>
                    </a:bodyPr>
                    <a:p>
                      <a:pPr>
                        <a:lnSpc>
                          <a:spcPct val="80000"/>
                        </a:lnSpc>
                        <a:tabLst>
                          <a:tab algn="l" pos="0"/>
                        </a:tabLst>
                      </a:pPr>
                      <a:r>
                        <a:rPr b="0" lang="en" sz="1000" spc="-1" strike="noStrike">
                          <a:solidFill>
                            <a:srgbClr val="000000"/>
                          </a:solidFill>
                          <a:latin typeface="Arial"/>
                          <a:ea typeface="Arial"/>
                        </a:rPr>
                        <a:t>Remarks</a:t>
                      </a:r>
                      <a:endParaRPr b="0" lang="en-US" sz="1000" spc="-1" strike="noStrike">
                        <a:latin typeface="Arial"/>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r>
              <a:tr h="205920">
                <a:tc>
                  <a:txBody>
                    <a:bodyPr lIns="91080" rIns="91080" tIns="45360" bIns="0">
                      <a:noAutofit/>
                    </a:bodyPr>
                    <a:p>
                      <a:pPr algn="ctr">
                        <a:lnSpc>
                          <a:spcPct val="80000"/>
                        </a:lnSpc>
                        <a:tabLst>
                          <a:tab algn="l" pos="0"/>
                        </a:tabLst>
                      </a:pPr>
                      <a:r>
                        <a:rPr b="0" lang="en" sz="1000" spc="-1" strike="noStrike">
                          <a:solidFill>
                            <a:srgbClr val="000000"/>
                          </a:solidFill>
                          <a:latin typeface="Arial"/>
                          <a:ea typeface="Arial"/>
                        </a:rPr>
                        <a:t>ANL </a:t>
                      </a:r>
                      <a:endParaRPr b="0" lang="en-US" sz="1000" spc="-1" strike="noStrike">
                        <a:latin typeface="Arial"/>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c>
                  <a:txBody>
                    <a:bodyPr lIns="91080" rIns="91080" tIns="45360" bIns="0">
                      <a:noAutofit/>
                    </a:bodyPr>
                    <a:p>
                      <a:pPr algn="ctr">
                        <a:lnSpc>
                          <a:spcPct val="80000"/>
                        </a:lnSpc>
                        <a:tabLst>
                          <a:tab algn="l" pos="0"/>
                        </a:tabLst>
                      </a:pPr>
                      <a:r>
                        <a:rPr b="0" lang="en" sz="1000" spc="-1" strike="noStrike">
                          <a:solidFill>
                            <a:srgbClr val="000000"/>
                          </a:solidFill>
                          <a:latin typeface="Arial"/>
                          <a:ea typeface="Arial"/>
                        </a:rPr>
                        <a:t>$0k</a:t>
                      </a:r>
                      <a:endParaRPr b="0" lang="en-US" sz="1000" spc="-1" strike="noStrike">
                        <a:latin typeface="Arial"/>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c>
                  <a:txBody>
                    <a:bodyPr lIns="91080" rIns="91080" tIns="45360" bIns="0">
                      <a:noAutofit/>
                    </a:bodyPr>
                    <a:p>
                      <a:pPr>
                        <a:lnSpc>
                          <a:spcPct val="80000"/>
                        </a:lnSpc>
                        <a:tabLst>
                          <a:tab algn="l" pos="0"/>
                        </a:tabLst>
                      </a:pPr>
                      <a:r>
                        <a:rPr b="0" lang="en" sz="1000" spc="-1" strike="noStrike">
                          <a:solidFill>
                            <a:srgbClr val="000000"/>
                          </a:solidFill>
                          <a:latin typeface="Arial"/>
                          <a:ea typeface="Arial"/>
                        </a:rPr>
                        <a:t>Novel TIMs, high thermal conductivity </a:t>
                      </a:r>
                      <a:endParaRPr b="0" lang="en-US" sz="1000" spc="-1" strike="noStrike">
                        <a:latin typeface="Arial"/>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r>
              <a:tr h="299520">
                <a:tc>
                  <a:txBody>
                    <a:bodyPr lIns="91080" rIns="91080" tIns="45360" bIns="0">
                      <a:noAutofit/>
                    </a:bodyPr>
                    <a:p>
                      <a:pPr algn="ctr">
                        <a:lnSpc>
                          <a:spcPct val="80000"/>
                        </a:lnSpc>
                        <a:tabLst>
                          <a:tab algn="l" pos="0"/>
                        </a:tabLst>
                      </a:pPr>
                      <a:r>
                        <a:rPr b="0" lang="en" sz="1000" spc="-1" strike="noStrike">
                          <a:solidFill>
                            <a:srgbClr val="000000"/>
                          </a:solidFill>
                          <a:latin typeface="Arial"/>
                          <a:ea typeface="Arial"/>
                        </a:rPr>
                        <a:t>Cornell</a:t>
                      </a:r>
                      <a:endParaRPr b="0" lang="en-US" sz="1000" spc="-1" strike="noStrike">
                        <a:latin typeface="Arial"/>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c>
                  <a:txBody>
                    <a:bodyPr lIns="91080" rIns="91080" tIns="45360" bIns="0">
                      <a:noAutofit/>
                    </a:bodyPr>
                    <a:p>
                      <a:pPr algn="ctr">
                        <a:lnSpc>
                          <a:spcPct val="80000"/>
                        </a:lnSpc>
                        <a:tabLst>
                          <a:tab algn="l" pos="0"/>
                        </a:tabLst>
                      </a:pPr>
                      <a:r>
                        <a:rPr b="0" lang="en" sz="1000" spc="-1" strike="noStrike">
                          <a:solidFill>
                            <a:srgbClr val="000000"/>
                          </a:solidFill>
                          <a:latin typeface="Arial"/>
                          <a:ea typeface="Arial"/>
                        </a:rPr>
                        <a:t>$10k</a:t>
                      </a:r>
                      <a:endParaRPr b="0" lang="en-US" sz="1000" spc="-1" strike="noStrike">
                        <a:latin typeface="Arial"/>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c>
                  <a:txBody>
                    <a:bodyPr lIns="91080" rIns="91080" tIns="45360" bIns="0">
                      <a:noAutofit/>
                    </a:bodyPr>
                    <a:p>
                      <a:pPr>
                        <a:lnSpc>
                          <a:spcPct val="80000"/>
                        </a:lnSpc>
                        <a:tabLst>
                          <a:tab algn="l" pos="0"/>
                        </a:tabLst>
                      </a:pPr>
                      <a:r>
                        <a:rPr b="0" lang="en" sz="1000" spc="-1" strike="noStrike">
                          <a:solidFill>
                            <a:srgbClr val="000000"/>
                          </a:solidFill>
                          <a:latin typeface="Arial"/>
                          <a:ea typeface="Arial"/>
                        </a:rPr>
                        <a:t>Radiation hard interface materials, UG support</a:t>
                      </a:r>
                      <a:endParaRPr b="0" lang="en-US" sz="1000" spc="-1" strike="noStrike">
                        <a:latin typeface="Arial"/>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r>
              <a:tr h="299520">
                <a:tc>
                  <a:txBody>
                    <a:bodyPr lIns="91080" rIns="91080" tIns="45360" bIns="0">
                      <a:noAutofit/>
                    </a:bodyPr>
                    <a:p>
                      <a:pPr algn="ctr">
                        <a:lnSpc>
                          <a:spcPct val="80000"/>
                        </a:lnSpc>
                        <a:tabLst>
                          <a:tab algn="l" pos="0"/>
                        </a:tabLst>
                      </a:pPr>
                      <a:r>
                        <a:rPr b="0" lang="en" sz="1000" spc="-1" strike="noStrike">
                          <a:solidFill>
                            <a:srgbClr val="000000"/>
                          </a:solidFill>
                          <a:latin typeface="Arial"/>
                          <a:ea typeface="Arial"/>
                        </a:rPr>
                        <a:t>Florida</a:t>
                      </a:r>
                      <a:endParaRPr b="0" lang="en-US" sz="1000" spc="-1" strike="noStrike">
                        <a:latin typeface="Arial"/>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c>
                  <a:txBody>
                    <a:bodyPr lIns="91080" rIns="91080" tIns="45360" bIns="0">
                      <a:noAutofit/>
                    </a:bodyPr>
                    <a:p>
                      <a:pPr algn="ctr">
                        <a:lnSpc>
                          <a:spcPct val="80000"/>
                        </a:lnSpc>
                        <a:tabLst>
                          <a:tab algn="l" pos="0"/>
                        </a:tabLst>
                      </a:pPr>
                      <a:r>
                        <a:rPr b="0" lang="en" sz="1000" spc="-1" strike="noStrike">
                          <a:solidFill>
                            <a:srgbClr val="000000"/>
                          </a:solidFill>
                          <a:latin typeface="Arial"/>
                          <a:ea typeface="Arial"/>
                        </a:rPr>
                        <a:t>$5k</a:t>
                      </a:r>
                      <a:endParaRPr b="0" lang="en-US" sz="1000" spc="-1" strike="noStrike">
                        <a:latin typeface="Arial"/>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c>
                  <a:txBody>
                    <a:bodyPr lIns="91080" rIns="91080" tIns="45360" bIns="0">
                      <a:noAutofit/>
                    </a:bodyPr>
                    <a:p>
                      <a:pPr>
                        <a:lnSpc>
                          <a:spcPct val="80000"/>
                        </a:lnSpc>
                        <a:tabLst>
                          <a:tab algn="l" pos="0"/>
                        </a:tabLst>
                      </a:pPr>
                      <a:r>
                        <a:rPr b="0" lang="en" sz="1000" spc="-1" strike="noStrike">
                          <a:solidFill>
                            <a:srgbClr val="000000"/>
                          </a:solidFill>
                          <a:latin typeface="Arial"/>
                          <a:ea typeface="Arial"/>
                        </a:rPr>
                        <a:t>Thermal interface material, UG support, material characterization as “service”</a:t>
                      </a:r>
                      <a:endParaRPr b="0" lang="en-US" sz="1000" spc="-1" strike="noStrike">
                        <a:latin typeface="Arial"/>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r>
              <a:tr h="299520">
                <a:tc>
                  <a:txBody>
                    <a:bodyPr lIns="91080" rIns="91080" tIns="45360" bIns="0">
                      <a:noAutofit/>
                    </a:bodyPr>
                    <a:p>
                      <a:pPr algn="ctr">
                        <a:lnSpc>
                          <a:spcPct val="80000"/>
                        </a:lnSpc>
                        <a:tabLst>
                          <a:tab algn="l" pos="0"/>
                        </a:tabLst>
                      </a:pPr>
                      <a:r>
                        <a:rPr b="0" lang="en" sz="1000" spc="-1" strike="noStrike">
                          <a:solidFill>
                            <a:srgbClr val="000000"/>
                          </a:solidFill>
                          <a:latin typeface="Arial"/>
                          <a:ea typeface="Arial"/>
                        </a:rPr>
                        <a:t>FNAL</a:t>
                      </a:r>
                      <a:endParaRPr b="0" lang="en-US" sz="1000" spc="-1" strike="noStrike">
                        <a:latin typeface="Arial"/>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c>
                  <a:txBody>
                    <a:bodyPr lIns="91080" rIns="91080" tIns="45360" bIns="0">
                      <a:noAutofit/>
                    </a:bodyPr>
                    <a:p>
                      <a:pPr algn="ctr">
                        <a:lnSpc>
                          <a:spcPct val="80000"/>
                        </a:lnSpc>
                        <a:tabLst>
                          <a:tab algn="l" pos="0"/>
                        </a:tabLst>
                      </a:pPr>
                      <a:r>
                        <a:rPr b="0" lang="en" sz="1000" spc="-1" strike="noStrike">
                          <a:solidFill>
                            <a:srgbClr val="000000"/>
                          </a:solidFill>
                          <a:latin typeface="Arial"/>
                          <a:ea typeface="Arial"/>
                        </a:rPr>
                        <a:t>$30k</a:t>
                      </a:r>
                      <a:endParaRPr b="0" lang="en-US" sz="1000" spc="-1" strike="noStrike">
                        <a:latin typeface="Arial"/>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c>
                  <a:txBody>
                    <a:bodyPr lIns="91080" rIns="91080" tIns="45360" bIns="0">
                      <a:noAutofit/>
                    </a:bodyPr>
                    <a:p>
                      <a:pPr>
                        <a:lnSpc>
                          <a:spcPct val="80000"/>
                        </a:lnSpc>
                        <a:tabLst>
                          <a:tab algn="l" pos="0"/>
                        </a:tabLst>
                      </a:pPr>
                      <a:r>
                        <a:rPr b="0" lang="en" sz="1000" spc="-1" strike="noStrike">
                          <a:solidFill>
                            <a:srgbClr val="000000"/>
                          </a:solidFill>
                          <a:latin typeface="Arial"/>
                          <a:ea typeface="Arial"/>
                        </a:rPr>
                        <a:t>Low mass supports + vertex detector, 0.25 FTE junior person / tech</a:t>
                      </a:r>
                      <a:endParaRPr b="0" lang="en-US" sz="1000" spc="-1" strike="noStrike">
                        <a:latin typeface="Arial"/>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r>
              <a:tr h="299520">
                <a:tc>
                  <a:txBody>
                    <a:bodyPr lIns="91080" rIns="91080" tIns="45360" bIns="0">
                      <a:noAutofit/>
                    </a:bodyPr>
                    <a:p>
                      <a:pPr algn="ctr">
                        <a:lnSpc>
                          <a:spcPct val="80000"/>
                        </a:lnSpc>
                        <a:tabLst>
                          <a:tab algn="l" pos="0"/>
                        </a:tabLst>
                      </a:pPr>
                      <a:r>
                        <a:rPr b="0" lang="en" sz="1000" spc="-1" strike="noStrike">
                          <a:solidFill>
                            <a:srgbClr val="000000"/>
                          </a:solidFill>
                          <a:latin typeface="Arial"/>
                          <a:ea typeface="Arial"/>
                        </a:rPr>
                        <a:t>Hawaii</a:t>
                      </a:r>
                      <a:endParaRPr b="0" lang="en-US" sz="1000" spc="-1" strike="noStrike">
                        <a:latin typeface="Arial"/>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c>
                  <a:txBody>
                    <a:bodyPr lIns="91080" rIns="91080" tIns="45360" bIns="0">
                      <a:noAutofit/>
                    </a:bodyPr>
                    <a:p>
                      <a:pPr algn="ctr">
                        <a:lnSpc>
                          <a:spcPct val="80000"/>
                        </a:lnSpc>
                        <a:tabLst>
                          <a:tab algn="l" pos="0"/>
                        </a:tabLst>
                      </a:pPr>
                      <a:r>
                        <a:rPr b="0" lang="en" sz="1000" spc="-1" strike="noStrike">
                          <a:solidFill>
                            <a:srgbClr val="000000"/>
                          </a:solidFill>
                          <a:latin typeface="Arial"/>
                          <a:ea typeface="Arial"/>
                        </a:rPr>
                        <a:t>$5k</a:t>
                      </a:r>
                      <a:endParaRPr b="0" lang="en-US" sz="1000" spc="-1" strike="noStrike">
                        <a:latin typeface="Arial"/>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c>
                  <a:txBody>
                    <a:bodyPr lIns="91080" rIns="91080" tIns="45360" bIns="0">
                      <a:noAutofit/>
                    </a:bodyPr>
                    <a:p>
                      <a:pPr>
                        <a:lnSpc>
                          <a:spcPct val="80000"/>
                        </a:lnSpc>
                        <a:tabLst>
                          <a:tab algn="l" pos="0"/>
                        </a:tabLst>
                      </a:pPr>
                      <a:r>
                        <a:rPr b="0" lang="en" sz="1000" spc="-1" strike="noStrike">
                          <a:solidFill>
                            <a:srgbClr val="000000"/>
                          </a:solidFill>
                          <a:latin typeface="Arial"/>
                          <a:ea typeface="Arial"/>
                        </a:rPr>
                        <a:t>Experience / synergies w Belle II upgrade, readout</a:t>
                      </a:r>
                      <a:endParaRPr b="0" lang="en-US" sz="1000" spc="-1" strike="noStrike">
                        <a:latin typeface="Arial"/>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r>
              <a:tr h="205920">
                <a:tc>
                  <a:txBody>
                    <a:bodyPr lIns="91080" rIns="91080" tIns="45360" bIns="0">
                      <a:noAutofit/>
                    </a:bodyPr>
                    <a:p>
                      <a:pPr algn="ctr">
                        <a:lnSpc>
                          <a:spcPct val="80000"/>
                        </a:lnSpc>
                        <a:tabLst>
                          <a:tab algn="l" pos="0"/>
                        </a:tabLst>
                      </a:pPr>
                      <a:r>
                        <a:rPr b="0" lang="en" sz="1000" spc="-1" strike="noStrike">
                          <a:solidFill>
                            <a:srgbClr val="000000"/>
                          </a:solidFill>
                          <a:latin typeface="Arial"/>
                          <a:ea typeface="Arial"/>
                        </a:rPr>
                        <a:t>LBNL</a:t>
                      </a:r>
                      <a:endParaRPr b="0" lang="en-US" sz="1000" spc="-1" strike="noStrike">
                        <a:latin typeface="Arial"/>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c>
                  <a:txBody>
                    <a:bodyPr lIns="91080" rIns="91080" tIns="45360" bIns="0">
                      <a:noAutofit/>
                    </a:bodyPr>
                    <a:p>
                      <a:pPr algn="ctr">
                        <a:lnSpc>
                          <a:spcPct val="80000"/>
                        </a:lnSpc>
                        <a:tabLst>
                          <a:tab algn="l" pos="0"/>
                        </a:tabLst>
                      </a:pPr>
                      <a:r>
                        <a:rPr b="0" lang="en" sz="1000" spc="-1" strike="noStrike">
                          <a:solidFill>
                            <a:srgbClr val="000000"/>
                          </a:solidFill>
                          <a:latin typeface="Arial"/>
                          <a:ea typeface="Arial"/>
                        </a:rPr>
                        <a:t>$0k</a:t>
                      </a:r>
                      <a:endParaRPr b="0" lang="en-US" sz="1000" spc="-1" strike="noStrike">
                        <a:latin typeface="Arial"/>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c>
                  <a:txBody>
                    <a:bodyPr lIns="91080" rIns="91080" tIns="45360" bIns="0">
                      <a:noAutofit/>
                    </a:bodyPr>
                    <a:p>
                      <a:pPr>
                        <a:lnSpc>
                          <a:spcPct val="80000"/>
                        </a:lnSpc>
                        <a:tabLst>
                          <a:tab algn="l" pos="0"/>
                        </a:tabLst>
                      </a:pPr>
                      <a:r>
                        <a:rPr b="0" lang="en" sz="1000" spc="-1" strike="noStrike">
                          <a:solidFill>
                            <a:srgbClr val="000000"/>
                          </a:solidFill>
                          <a:latin typeface="Arial"/>
                          <a:ea typeface="Arial"/>
                        </a:rPr>
                        <a:t>Vertex detector</a:t>
                      </a:r>
                      <a:endParaRPr b="0" lang="en-US" sz="1000" spc="-1" strike="noStrike">
                        <a:latin typeface="Arial"/>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r>
              <a:tr h="673920">
                <a:tc>
                  <a:txBody>
                    <a:bodyPr lIns="91080" rIns="91080" tIns="45360" bIns="0">
                      <a:noAutofit/>
                    </a:bodyPr>
                    <a:p>
                      <a:pPr algn="ctr">
                        <a:lnSpc>
                          <a:spcPct val="80000"/>
                        </a:lnSpc>
                        <a:tabLst>
                          <a:tab algn="l" pos="0"/>
                        </a:tabLst>
                      </a:pPr>
                      <a:r>
                        <a:rPr b="0" lang="en" sz="1000" spc="-1" strike="noStrike">
                          <a:solidFill>
                            <a:srgbClr val="000000"/>
                          </a:solidFill>
                          <a:latin typeface="Arial"/>
                          <a:ea typeface="Arial"/>
                        </a:rPr>
                        <a:t>Purdue</a:t>
                      </a:r>
                      <a:endParaRPr b="0" lang="en-US" sz="1000" spc="-1" strike="noStrike">
                        <a:latin typeface="Arial"/>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c>
                  <a:txBody>
                    <a:bodyPr lIns="91080" rIns="91080" tIns="45360" bIns="0">
                      <a:noAutofit/>
                    </a:bodyPr>
                    <a:p>
                      <a:pPr algn="ctr">
                        <a:lnSpc>
                          <a:spcPct val="80000"/>
                        </a:lnSpc>
                        <a:tabLst>
                          <a:tab algn="l" pos="0"/>
                        </a:tabLst>
                      </a:pPr>
                      <a:r>
                        <a:rPr b="0" lang="en" sz="1000" spc="-1" strike="noStrike">
                          <a:solidFill>
                            <a:srgbClr val="000000"/>
                          </a:solidFill>
                          <a:latin typeface="Arial"/>
                          <a:ea typeface="Arial"/>
                        </a:rPr>
                        <a:t>$55k </a:t>
                      </a:r>
                      <a:endParaRPr b="0" lang="en-US" sz="1000" spc="-1" strike="noStrike">
                        <a:latin typeface="Arial"/>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c>
                  <a:txBody>
                    <a:bodyPr lIns="91080" rIns="91080" tIns="45360" bIns="0">
                      <a:noAutofit/>
                    </a:bodyPr>
                    <a:p>
                      <a:pPr>
                        <a:lnSpc>
                          <a:spcPct val="80000"/>
                        </a:lnSpc>
                        <a:tabLst>
                          <a:tab algn="l" pos="0"/>
                        </a:tabLst>
                      </a:pPr>
                      <a:r>
                        <a:rPr b="0" lang="en" sz="1000" spc="-1" strike="noStrike">
                          <a:solidFill>
                            <a:srgbClr val="000000"/>
                          </a:solidFill>
                          <a:latin typeface="Arial"/>
                          <a:ea typeface="Arial"/>
                        </a:rPr>
                        <a:t>$30k S&amp;E, $25k 0.2 FTE technician.</a:t>
                      </a:r>
                      <a:endParaRPr b="0" lang="en-US" sz="1000" spc="-1" strike="noStrike">
                        <a:latin typeface="Arial"/>
                      </a:endParaRPr>
                    </a:p>
                    <a:p>
                      <a:pPr>
                        <a:lnSpc>
                          <a:spcPct val="80000"/>
                        </a:lnSpc>
                        <a:tabLst>
                          <a:tab algn="l" pos="0"/>
                        </a:tabLst>
                      </a:pPr>
                      <a:endParaRPr b="0" lang="en-US" sz="1000" spc="-1" strike="noStrike">
                        <a:latin typeface="Arial"/>
                      </a:endParaRPr>
                    </a:p>
                    <a:p>
                      <a:pPr>
                        <a:lnSpc>
                          <a:spcPct val="80000"/>
                        </a:lnSpc>
                        <a:tabLst>
                          <a:tab algn="l" pos="0"/>
                        </a:tabLst>
                      </a:pPr>
                      <a:r>
                        <a:rPr b="0" lang="en" sz="800" spc="-1" strike="noStrike">
                          <a:solidFill>
                            <a:srgbClr val="000000"/>
                          </a:solidFill>
                          <a:latin typeface="Arial"/>
                          <a:ea typeface="Arial"/>
                        </a:rPr>
                        <a:t>Existing Blue Sky on CF wire chamber and integrated composites, the ask here is for $45k in equipment - see remark. Material characterization as “service”.</a:t>
                      </a:r>
                      <a:endParaRPr b="0" lang="en-US" sz="800" spc="-1" strike="noStrike">
                        <a:latin typeface="Arial"/>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r>
              <a:tr h="205920">
                <a:tc>
                  <a:txBody>
                    <a:bodyPr lIns="91080" rIns="91080" tIns="45360" bIns="0">
                      <a:noAutofit/>
                    </a:bodyPr>
                    <a:p>
                      <a:pPr algn="ctr">
                        <a:lnSpc>
                          <a:spcPct val="80000"/>
                        </a:lnSpc>
                        <a:tabLst>
                          <a:tab algn="l" pos="0"/>
                        </a:tabLst>
                      </a:pPr>
                      <a:r>
                        <a:rPr b="0" lang="en" sz="1000" spc="-1" strike="noStrike">
                          <a:solidFill>
                            <a:srgbClr val="000000"/>
                          </a:solidFill>
                          <a:latin typeface="Arial"/>
                          <a:ea typeface="Arial"/>
                        </a:rPr>
                        <a:t>Yale</a:t>
                      </a:r>
                      <a:endParaRPr b="0" lang="en-US" sz="1000" spc="-1" strike="noStrike">
                        <a:latin typeface="Arial"/>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c>
                  <a:txBody>
                    <a:bodyPr lIns="91080" rIns="91080" tIns="45360" bIns="0">
                      <a:noAutofit/>
                    </a:bodyPr>
                    <a:p>
                      <a:pPr algn="ctr">
                        <a:lnSpc>
                          <a:spcPct val="80000"/>
                        </a:lnSpc>
                        <a:tabLst>
                          <a:tab algn="l" pos="0"/>
                        </a:tabLst>
                      </a:pPr>
                      <a:r>
                        <a:rPr b="0" lang="en" sz="1000" spc="-1" strike="noStrike">
                          <a:solidFill>
                            <a:srgbClr val="000000"/>
                          </a:solidFill>
                          <a:latin typeface="Arial"/>
                          <a:ea typeface="Arial"/>
                        </a:rPr>
                        <a:t>$5k</a:t>
                      </a:r>
                      <a:endParaRPr b="0" lang="en-US" sz="1000" spc="-1" strike="noStrike">
                        <a:latin typeface="Arial"/>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c>
                  <a:txBody>
                    <a:bodyPr lIns="91080" rIns="91080" tIns="45360" bIns="0">
                      <a:noAutofit/>
                    </a:bodyPr>
                    <a:p>
                      <a:pPr>
                        <a:lnSpc>
                          <a:spcPct val="80000"/>
                        </a:lnSpc>
                        <a:tabLst>
                          <a:tab algn="l" pos="0"/>
                        </a:tabLst>
                      </a:pPr>
                      <a:r>
                        <a:rPr b="0" lang="en" sz="1000" spc="-1" strike="noStrike">
                          <a:solidFill>
                            <a:srgbClr val="000000"/>
                          </a:solidFill>
                          <a:latin typeface="Arial"/>
                          <a:ea typeface="Arial"/>
                        </a:rPr>
                        <a:t>Wire chamber / readout</a:t>
                      </a:r>
                      <a:endParaRPr b="0" lang="en-US" sz="1000" spc="-1" strike="noStrike">
                        <a:latin typeface="Arial"/>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r>
              <a:tr h="206640">
                <a:tc>
                  <a:txBody>
                    <a:bodyPr lIns="91080" rIns="91080" tIns="45360" bIns="0">
                      <a:noAutofit/>
                    </a:bodyPr>
                    <a:p>
                      <a:pPr algn="ctr">
                        <a:lnSpc>
                          <a:spcPct val="80000"/>
                        </a:lnSpc>
                        <a:tabLst>
                          <a:tab algn="l" pos="0"/>
                        </a:tabLst>
                      </a:pPr>
                      <a:r>
                        <a:rPr b="1" lang="en" sz="1000" spc="-1" strike="noStrike">
                          <a:solidFill>
                            <a:srgbClr val="ff0000"/>
                          </a:solidFill>
                          <a:latin typeface="Arial"/>
                          <a:ea typeface="Arial"/>
                        </a:rPr>
                        <a:t>Total</a:t>
                      </a:r>
                      <a:endParaRPr b="1" lang="en-US" sz="1000" spc="-1" strike="noStrike">
                        <a:solidFill>
                          <a:srgbClr val="ff0000"/>
                        </a:solidFill>
                        <a:latin typeface="Arial"/>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c>
                  <a:txBody>
                    <a:bodyPr lIns="91080" rIns="91080" tIns="45360" bIns="0">
                      <a:noAutofit/>
                    </a:bodyPr>
                    <a:p>
                      <a:pPr algn="ctr">
                        <a:lnSpc>
                          <a:spcPct val="80000"/>
                        </a:lnSpc>
                        <a:tabLst>
                          <a:tab algn="l" pos="0"/>
                        </a:tabLst>
                      </a:pPr>
                      <a:r>
                        <a:rPr b="1" lang="en" sz="1000" spc="-1" strike="noStrike">
                          <a:solidFill>
                            <a:srgbClr val="ff0000"/>
                          </a:solidFill>
                          <a:latin typeface="Arial"/>
                          <a:ea typeface="Arial"/>
                        </a:rPr>
                        <a:t>$110k</a:t>
                      </a:r>
                      <a:endParaRPr b="1" lang="en-US" sz="1000" spc="-1" strike="noStrike">
                        <a:solidFill>
                          <a:srgbClr val="ff0000"/>
                        </a:solidFill>
                        <a:latin typeface="Arial"/>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c>
                  <a:tcPr marL="91080" marR="91080">
                    <a:lnL w="9360">
                      <a:solidFill>
                        <a:srgbClr val="9e9e9e"/>
                      </a:solidFill>
                    </a:lnL>
                    <a:lnR w="9360">
                      <a:solidFill>
                        <a:srgbClr val="9e9e9e"/>
                      </a:solidFill>
                    </a:lnR>
                    <a:lnT w="9360">
                      <a:solidFill>
                        <a:srgbClr val="9e9e9e"/>
                      </a:solidFill>
                    </a:lnT>
                    <a:lnB w="9360">
                      <a:solidFill>
                        <a:srgbClr val="9e9e9e"/>
                      </a:solidFill>
                    </a:lnB>
                    <a:noFill/>
                  </a:tcPr>
                </a:tc>
              </a:tr>
            </a:tbl>
          </a:graphicData>
        </a:graphic>
      </p:graphicFrame>
      <p:sp>
        <p:nvSpPr>
          <p:cNvPr id="191" name="CustomShape 4"/>
          <p:cNvSpPr/>
          <p:nvPr/>
        </p:nvSpPr>
        <p:spPr>
          <a:xfrm>
            <a:off x="411840" y="3911040"/>
            <a:ext cx="8560080" cy="1248840"/>
          </a:xfrm>
          <a:prstGeom prst="rect">
            <a:avLst/>
          </a:prstGeom>
          <a:noFill/>
          <a:ln>
            <a:noFill/>
          </a:ln>
        </p:spPr>
        <p:style>
          <a:lnRef idx="0"/>
          <a:fillRef idx="0"/>
          <a:effectRef idx="0"/>
          <a:fontRef idx="minor"/>
        </p:style>
        <p:txBody>
          <a:bodyPr tIns="91440" bIns="91440">
            <a:spAutoFit/>
          </a:bodyPr>
          <a:p>
            <a:pPr>
              <a:lnSpc>
                <a:spcPct val="100000"/>
              </a:lnSpc>
              <a:tabLst>
                <a:tab algn="l" pos="0"/>
              </a:tabLst>
            </a:pPr>
            <a:r>
              <a:rPr b="0" lang="en" sz="1400" spc="-1" strike="noStrike">
                <a:solidFill>
                  <a:srgbClr val="595959"/>
                </a:solidFill>
                <a:latin typeface="Arial"/>
                <a:ea typeface="Arial"/>
              </a:rPr>
              <a:t>→ </a:t>
            </a:r>
            <a:r>
              <a:rPr b="0" lang="en" sz="1400" spc="-1" strike="noStrike">
                <a:solidFill>
                  <a:srgbClr val="595959"/>
                </a:solidFill>
                <a:latin typeface="Arial"/>
                <a:ea typeface="Arial"/>
              </a:rPr>
              <a:t>Unique leadership opportunity, no CF coating facility (world’s only is Russian: non-accessible)</a:t>
            </a:r>
            <a:endParaRPr b="0" lang="en-US" sz="1400" spc="-1" strike="noStrike">
              <a:latin typeface="Arial"/>
            </a:endParaRPr>
          </a:p>
          <a:p>
            <a:pPr>
              <a:lnSpc>
                <a:spcPct val="100000"/>
              </a:lnSpc>
              <a:tabLst>
                <a:tab algn="l" pos="0"/>
              </a:tabLst>
            </a:pPr>
            <a:r>
              <a:rPr b="0" lang="en" sz="1400" spc="-1" strike="noStrike">
                <a:solidFill>
                  <a:srgbClr val="595959"/>
                </a:solidFill>
                <a:latin typeface="Arial"/>
                <a:ea typeface="Arial"/>
              </a:rPr>
              <a:t>→ </a:t>
            </a:r>
            <a:r>
              <a:rPr b="1" lang="en" sz="1400" spc="-1" strike="noStrike">
                <a:solidFill>
                  <a:srgbClr val="595959"/>
                </a:solidFill>
                <a:latin typeface="Arial"/>
                <a:ea typeface="Arial"/>
              </a:rPr>
              <a:t>Establish Facility in US</a:t>
            </a:r>
            <a:r>
              <a:rPr b="0" lang="en" sz="1400" spc="-1" strike="noStrike">
                <a:solidFill>
                  <a:srgbClr val="595959"/>
                </a:solidFill>
                <a:latin typeface="Arial"/>
                <a:ea typeface="Arial"/>
              </a:rPr>
              <a:t>: </a:t>
            </a:r>
            <a:endParaRPr b="0" lang="en-US" sz="1400" spc="-1" strike="noStrike">
              <a:latin typeface="Arial"/>
            </a:endParaRPr>
          </a:p>
          <a:p>
            <a:pPr marL="457200" indent="-317160">
              <a:lnSpc>
                <a:spcPct val="100000"/>
              </a:lnSpc>
              <a:buClr>
                <a:srgbClr val="595959"/>
              </a:buClr>
              <a:buFont typeface="Arial"/>
              <a:buChar char="-"/>
              <a:tabLst>
                <a:tab algn="l" pos="0"/>
              </a:tabLst>
            </a:pPr>
            <a:r>
              <a:rPr b="0" lang="en" sz="1400" spc="-1" strike="noStrike">
                <a:solidFill>
                  <a:srgbClr val="595959"/>
                </a:solidFill>
                <a:latin typeface="Arial"/>
                <a:ea typeface="Arial"/>
              </a:rPr>
              <a:t>Re-commission sputtering/coating available via Purdue Nuclear value of &gt; 50k$</a:t>
            </a:r>
            <a:endParaRPr b="0" lang="en-US" sz="1400" spc="-1" strike="noStrike">
              <a:latin typeface="Arial"/>
            </a:endParaRPr>
          </a:p>
          <a:p>
            <a:pPr marL="457200" indent="-317160">
              <a:lnSpc>
                <a:spcPct val="100000"/>
              </a:lnSpc>
              <a:buClr>
                <a:srgbClr val="595959"/>
              </a:buClr>
              <a:buFont typeface="Arial"/>
              <a:buChar char="-"/>
              <a:tabLst>
                <a:tab algn="l" pos="0"/>
              </a:tabLst>
            </a:pPr>
            <a:r>
              <a:rPr b="0" lang="en" sz="1400" spc="-1" strike="noStrike">
                <a:solidFill>
                  <a:srgbClr val="595959"/>
                </a:solidFill>
                <a:latin typeface="Arial"/>
                <a:ea typeface="Arial"/>
              </a:rPr>
              <a:t>Discussion with INFN Bari, potential for ~50k$ contribution if adequate funding from US side - unique opportunity!</a:t>
            </a:r>
            <a:endParaRPr b="0" lang="en-US" sz="1400" spc="-1" strike="noStrike">
              <a:latin typeface="Arial"/>
            </a:endParaRPr>
          </a:p>
        </p:txBody>
      </p:sp>
      <p:sp>
        <p:nvSpPr>
          <p:cNvPr id="192" name="CustomShape 5"/>
          <p:cNvSpPr/>
          <p:nvPr/>
        </p:nvSpPr>
        <p:spPr>
          <a:xfrm>
            <a:off x="0" y="0"/>
            <a:ext cx="9144000" cy="5143680"/>
          </a:xfrm>
          <a:prstGeom prst="rect">
            <a:avLst/>
          </a:prstGeom>
          <a:noFill/>
          <a:ln w="76320">
            <a:solidFill>
              <a:srgbClr val="ff0000"/>
            </a:solidFill>
            <a:round/>
          </a:ln>
        </p:spPr>
        <p:style>
          <a:lnRef idx="0"/>
          <a:fillRef idx="0"/>
          <a:effectRef idx="0"/>
          <a:fontRef idx="minor"/>
        </p:style>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graphicFrame>
        <p:nvGraphicFramePr>
          <p:cNvPr id="121" name="Table 1"/>
          <p:cNvGraphicFramePr/>
          <p:nvPr/>
        </p:nvGraphicFramePr>
        <p:xfrm>
          <a:off x="457200" y="728640"/>
          <a:ext cx="8321040" cy="4453920"/>
        </p:xfrm>
        <a:graphic>
          <a:graphicData uri="http://schemas.openxmlformats.org/drawingml/2006/table">
            <a:tbl>
              <a:tblPr/>
              <a:tblGrid>
                <a:gridCol w="1987200"/>
                <a:gridCol w="1923480"/>
                <a:gridCol w="1931760"/>
                <a:gridCol w="2478600"/>
              </a:tblGrid>
              <a:tr h="210240">
                <a:tc>
                  <a:txBody>
                    <a:bodyPr lIns="68400" rIns="68400" tIns="0" bIns="0">
                      <a:noAutofit/>
                    </a:bodyPr>
                    <a:p>
                      <a:pPr algn="ctr">
                        <a:lnSpc>
                          <a:spcPct val="100000"/>
                        </a:lnSpc>
                        <a:tabLst>
                          <a:tab algn="l" pos="0"/>
                        </a:tabLst>
                      </a:pPr>
                      <a:r>
                        <a:rPr b="1" lang="en" sz="1200" spc="-1" strike="noStrike">
                          <a:solidFill>
                            <a:srgbClr val="000000"/>
                          </a:solidFill>
                          <a:latin typeface="Aptos"/>
                          <a:ea typeface="Aptos"/>
                        </a:rPr>
                        <a:t>Effort</a:t>
                      </a:r>
                      <a:endParaRPr b="0" lang="en-US" sz="1200" spc="-1" strike="noStrike">
                        <a:latin typeface="Times New Roman"/>
                      </a:endParaRPr>
                    </a:p>
                  </a:txBody>
                  <a:tcPr marL="68400" marR="68400">
                    <a:lnL w="6480">
                      <a:solidFill>
                        <a:srgbClr val="000000"/>
                      </a:solidFill>
                    </a:lnL>
                    <a:lnR w="6480">
                      <a:solidFill>
                        <a:srgbClr val="000000"/>
                      </a:solidFill>
                    </a:lnR>
                    <a:lnT w="6480">
                      <a:solidFill>
                        <a:srgbClr val="000000"/>
                      </a:solidFill>
                    </a:lnT>
                    <a:lnB w="6480">
                      <a:solidFill>
                        <a:srgbClr val="000000"/>
                      </a:solidFill>
                    </a:lnB>
                    <a:noFill/>
                  </a:tcPr>
                </a:tc>
                <a:tc>
                  <a:txBody>
                    <a:bodyPr lIns="68400" rIns="68400" tIns="0" bIns="0">
                      <a:noAutofit/>
                    </a:bodyPr>
                    <a:p>
                      <a:pPr algn="ctr">
                        <a:lnSpc>
                          <a:spcPct val="100000"/>
                        </a:lnSpc>
                        <a:tabLst>
                          <a:tab algn="l" pos="0"/>
                        </a:tabLst>
                      </a:pPr>
                      <a:r>
                        <a:rPr b="1" lang="en" sz="1200" spc="-1" strike="noStrike">
                          <a:solidFill>
                            <a:srgbClr val="000000"/>
                          </a:solidFill>
                          <a:latin typeface="Aptos"/>
                          <a:ea typeface="Aptos"/>
                        </a:rPr>
                        <a:t>Detector systems</a:t>
                      </a:r>
                      <a:endParaRPr b="0" lang="en-US" sz="1200" spc="-1" strike="noStrike">
                        <a:latin typeface="Times New Roman"/>
                      </a:endParaRPr>
                    </a:p>
                  </a:txBody>
                  <a:tcPr marL="68400" marR="68400">
                    <a:lnL w="6480">
                      <a:solidFill>
                        <a:srgbClr val="000000"/>
                      </a:solidFill>
                    </a:lnL>
                    <a:lnR w="6480">
                      <a:solidFill>
                        <a:srgbClr val="000000"/>
                      </a:solidFill>
                    </a:lnR>
                    <a:lnT w="6480">
                      <a:solidFill>
                        <a:srgbClr val="000000"/>
                      </a:solidFill>
                    </a:lnT>
                    <a:lnB w="6480">
                      <a:solidFill>
                        <a:srgbClr val="000000"/>
                      </a:solidFill>
                    </a:lnB>
                    <a:noFill/>
                  </a:tcPr>
                </a:tc>
                <a:tc>
                  <a:txBody>
                    <a:bodyPr lIns="68400" rIns="68400" tIns="0" bIns="0">
                      <a:noAutofit/>
                    </a:bodyPr>
                    <a:p>
                      <a:pPr algn="ctr">
                        <a:lnSpc>
                          <a:spcPct val="100000"/>
                        </a:lnSpc>
                        <a:tabLst>
                          <a:tab algn="l" pos="0"/>
                        </a:tabLst>
                      </a:pPr>
                      <a:r>
                        <a:rPr b="1" lang="en" sz="1200" spc="-1" strike="noStrike">
                          <a:solidFill>
                            <a:srgbClr val="000000"/>
                          </a:solidFill>
                          <a:latin typeface="Aptos"/>
                          <a:ea typeface="Aptos"/>
                        </a:rPr>
                        <a:t>Institutions</a:t>
                      </a:r>
                      <a:endParaRPr b="0" lang="en-US" sz="1200" spc="-1" strike="noStrike">
                        <a:latin typeface="Times New Roman"/>
                      </a:endParaRPr>
                    </a:p>
                  </a:txBody>
                  <a:tcPr marL="68400" marR="68400">
                    <a:lnL w="6480">
                      <a:solidFill>
                        <a:srgbClr val="000000"/>
                      </a:solidFill>
                    </a:lnL>
                    <a:lnR w="6480">
                      <a:solidFill>
                        <a:srgbClr val="000000"/>
                      </a:solidFill>
                    </a:lnR>
                    <a:lnT w="6480">
                      <a:solidFill>
                        <a:srgbClr val="000000"/>
                      </a:solidFill>
                    </a:lnT>
                    <a:lnB w="6480">
                      <a:solidFill>
                        <a:srgbClr val="000000"/>
                      </a:solidFill>
                    </a:lnB>
                    <a:noFill/>
                  </a:tcPr>
                </a:tc>
                <a:tc>
                  <a:txBody>
                    <a:bodyPr lIns="68400" rIns="68400" tIns="0" bIns="0">
                      <a:noAutofit/>
                    </a:bodyPr>
                    <a:p>
                      <a:pPr>
                        <a:lnSpc>
                          <a:spcPct val="100000"/>
                        </a:lnSpc>
                        <a:tabLst>
                          <a:tab algn="l" pos="0"/>
                        </a:tabLst>
                      </a:pPr>
                      <a:r>
                        <a:rPr b="1" lang="en" sz="1200" spc="-1" strike="noStrike">
                          <a:solidFill>
                            <a:srgbClr val="000000"/>
                          </a:solidFill>
                          <a:latin typeface="Aptos"/>
                          <a:ea typeface="Aptos"/>
                        </a:rPr>
                        <a:t>Requested Support</a:t>
                      </a:r>
                      <a:endParaRPr b="0" lang="en-US" sz="1200" spc="-1" strike="noStrike">
                        <a:latin typeface="Times New Roman"/>
                      </a:endParaRPr>
                    </a:p>
                  </a:txBody>
                  <a:tcPr marL="68400" marR="68400">
                    <a:lnL w="6480">
                      <a:solidFill>
                        <a:srgbClr val="000000"/>
                      </a:solidFill>
                    </a:lnL>
                    <a:lnR w="6480">
                      <a:solidFill>
                        <a:srgbClr val="000000"/>
                      </a:solidFill>
                    </a:lnR>
                    <a:lnT w="6480">
                      <a:solidFill>
                        <a:srgbClr val="000000"/>
                      </a:solidFill>
                    </a:lnT>
                    <a:lnB w="6480">
                      <a:solidFill>
                        <a:srgbClr val="000000"/>
                      </a:solidFill>
                    </a:lnB>
                    <a:noFill/>
                  </a:tcPr>
                </a:tc>
              </a:tr>
              <a:tr h="447120">
                <a:tc>
                  <a:txBody>
                    <a:bodyPr lIns="68400" rIns="68400" tIns="0" bIns="0">
                      <a:noAutofit/>
                    </a:bodyPr>
                    <a:p>
                      <a:pPr algn="ctr">
                        <a:lnSpc>
                          <a:spcPct val="100000"/>
                        </a:lnSpc>
                        <a:tabLst>
                          <a:tab algn="l" pos="0"/>
                        </a:tabLst>
                      </a:pPr>
                      <a:r>
                        <a:rPr b="0" lang="en" sz="1200" spc="-1" strike="noStrike">
                          <a:solidFill>
                            <a:srgbClr val="000000"/>
                          </a:solidFill>
                          <a:latin typeface="Aptos"/>
                          <a:ea typeface="Aptos"/>
                        </a:rPr>
                        <a:t>Development of MAPS sensors</a:t>
                      </a:r>
                      <a:endParaRPr b="0" lang="en-US" sz="1200" spc="-1" strike="noStrike">
                        <a:latin typeface="Times New Roman"/>
                      </a:endParaRPr>
                    </a:p>
                  </a:txBody>
                  <a:tcPr marL="68400" marR="68400">
                    <a:lnL w="6480">
                      <a:solidFill>
                        <a:srgbClr val="000000"/>
                      </a:solidFill>
                    </a:lnL>
                    <a:lnR w="6480">
                      <a:solidFill>
                        <a:srgbClr val="000000"/>
                      </a:solidFill>
                    </a:lnR>
                    <a:lnT w="6480">
                      <a:solidFill>
                        <a:srgbClr val="000000"/>
                      </a:solidFill>
                    </a:lnT>
                    <a:lnB w="6480">
                      <a:solidFill>
                        <a:srgbClr val="000000"/>
                      </a:solidFill>
                    </a:lnB>
                    <a:noFill/>
                  </a:tcPr>
                </a:tc>
                <a:tc>
                  <a:txBody>
                    <a:bodyPr lIns="68400" rIns="68400" tIns="0" bIns="0">
                      <a:noAutofit/>
                    </a:bodyPr>
                    <a:p>
                      <a:pPr algn="ctr">
                        <a:lnSpc>
                          <a:spcPct val="100000"/>
                        </a:lnSpc>
                        <a:tabLst>
                          <a:tab algn="l" pos="0"/>
                        </a:tabLst>
                      </a:pPr>
                      <a:r>
                        <a:rPr b="0" lang="en" sz="1200" spc="-1" strike="noStrike">
                          <a:solidFill>
                            <a:srgbClr val="000000"/>
                          </a:solidFill>
                          <a:latin typeface="Aptos"/>
                          <a:ea typeface="Aptos"/>
                        </a:rPr>
                        <a:t>Vertex, Outer Tracker, Si Wrapper, Calorimeters</a:t>
                      </a:r>
                      <a:endParaRPr b="0" lang="en-US" sz="1200" spc="-1" strike="noStrike">
                        <a:latin typeface="Times New Roman"/>
                      </a:endParaRPr>
                    </a:p>
                  </a:txBody>
                  <a:tcPr marL="68400" marR="68400">
                    <a:lnL w="6480">
                      <a:solidFill>
                        <a:srgbClr val="000000"/>
                      </a:solidFill>
                    </a:lnL>
                    <a:lnR w="6480">
                      <a:solidFill>
                        <a:srgbClr val="000000"/>
                      </a:solidFill>
                    </a:lnR>
                    <a:lnT w="6480">
                      <a:solidFill>
                        <a:srgbClr val="000000"/>
                      </a:solidFill>
                    </a:lnT>
                    <a:lnB w="6480">
                      <a:solidFill>
                        <a:srgbClr val="000000"/>
                      </a:solidFill>
                    </a:lnB>
                    <a:noFill/>
                  </a:tcPr>
                </a:tc>
                <a:tc>
                  <a:txBody>
                    <a:bodyPr lIns="68400" rIns="68400" tIns="0" bIns="0">
                      <a:noAutofit/>
                    </a:bodyPr>
                    <a:p>
                      <a:pPr algn="ctr">
                        <a:lnSpc>
                          <a:spcPct val="100000"/>
                        </a:lnSpc>
                        <a:tabLst>
                          <a:tab algn="l" pos="0"/>
                        </a:tabLst>
                      </a:pPr>
                      <a:r>
                        <a:rPr b="0" lang="en" sz="1200" spc="-1" strike="noStrike">
                          <a:solidFill>
                            <a:srgbClr val="000000"/>
                          </a:solidFill>
                          <a:latin typeface="Aptos"/>
                          <a:ea typeface="Aptos"/>
                        </a:rPr>
                        <a:t>Caltech, BNL, Brown, FNAL, SLAC, UOregon</a:t>
                      </a:r>
                      <a:endParaRPr b="0" lang="en-US" sz="1200" spc="-1" strike="noStrike">
                        <a:latin typeface="Times New Roman"/>
                      </a:endParaRPr>
                    </a:p>
                  </a:txBody>
                  <a:tcPr marL="68400" marR="68400">
                    <a:lnL w="6480">
                      <a:solidFill>
                        <a:srgbClr val="000000"/>
                      </a:solidFill>
                    </a:lnL>
                    <a:lnR w="6480">
                      <a:solidFill>
                        <a:srgbClr val="000000"/>
                      </a:solidFill>
                    </a:lnR>
                    <a:lnT w="6480">
                      <a:solidFill>
                        <a:srgbClr val="000000"/>
                      </a:solidFill>
                    </a:lnT>
                    <a:lnB w="6480">
                      <a:solidFill>
                        <a:srgbClr val="000000"/>
                      </a:solidFill>
                    </a:lnB>
                    <a:noFill/>
                  </a:tcPr>
                </a:tc>
                <a:tc>
                  <a:txBody>
                    <a:bodyPr lIns="68400" rIns="68400" tIns="0" bIns="0">
                      <a:noAutofit/>
                    </a:bodyPr>
                    <a:p>
                      <a:pPr>
                        <a:lnSpc>
                          <a:spcPct val="100000"/>
                        </a:lnSpc>
                        <a:tabLst>
                          <a:tab algn="l" pos="0"/>
                        </a:tabLst>
                      </a:pPr>
                      <a:r>
                        <a:rPr b="0" lang="en" sz="1200" spc="-1" strike="noStrike">
                          <a:solidFill>
                            <a:srgbClr val="000000"/>
                          </a:solidFill>
                          <a:latin typeface="Aptos"/>
                          <a:ea typeface="Aptos"/>
                        </a:rPr>
                        <a:t>$300k (SLAC)</a:t>
                      </a:r>
                      <a:endParaRPr b="0" lang="en-US" sz="1200" spc="-1" strike="noStrike">
                        <a:latin typeface="Times New Roman"/>
                      </a:endParaRPr>
                    </a:p>
                    <a:p>
                      <a:pPr>
                        <a:lnSpc>
                          <a:spcPct val="100000"/>
                        </a:lnSpc>
                        <a:tabLst>
                          <a:tab algn="l" pos="0"/>
                        </a:tabLst>
                      </a:pPr>
                      <a:r>
                        <a:rPr b="0" lang="en" sz="1200" spc="-1" strike="noStrike">
                          <a:solidFill>
                            <a:srgbClr val="000000"/>
                          </a:solidFill>
                          <a:latin typeface="Aptos"/>
                          <a:ea typeface="Aptos"/>
                        </a:rPr>
                        <a:t>$300k (FNAL)</a:t>
                      </a:r>
                      <a:endParaRPr b="0" lang="en-US" sz="1200" spc="-1" strike="noStrike">
                        <a:latin typeface="Times New Roman"/>
                      </a:endParaRPr>
                    </a:p>
                  </a:txBody>
                  <a:tcPr marL="68400" marR="68400">
                    <a:lnL w="6480">
                      <a:solidFill>
                        <a:srgbClr val="000000"/>
                      </a:solidFill>
                    </a:lnL>
                    <a:lnR w="6480">
                      <a:solidFill>
                        <a:srgbClr val="000000"/>
                      </a:solidFill>
                    </a:lnR>
                    <a:lnT w="6480">
                      <a:solidFill>
                        <a:srgbClr val="000000"/>
                      </a:solidFill>
                    </a:lnT>
                    <a:lnB w="6480">
                      <a:solidFill>
                        <a:srgbClr val="000000"/>
                      </a:solidFill>
                    </a:lnB>
                    <a:noFill/>
                  </a:tcPr>
                </a:tc>
              </a:tr>
              <a:tr h="420120">
                <a:tc>
                  <a:txBody>
                    <a:bodyPr lIns="68400" rIns="68400" tIns="0" bIns="0">
                      <a:noAutofit/>
                    </a:bodyPr>
                    <a:p>
                      <a:pPr algn="ctr">
                        <a:lnSpc>
                          <a:spcPct val="100000"/>
                        </a:lnSpc>
                        <a:tabLst>
                          <a:tab algn="l" pos="0"/>
                        </a:tabLst>
                      </a:pPr>
                      <a:r>
                        <a:rPr b="0" lang="en" sz="1200" spc="-1" strike="noStrike">
                          <a:solidFill>
                            <a:srgbClr val="000000"/>
                          </a:solidFill>
                          <a:latin typeface="Aptos"/>
                          <a:ea typeface="Aptos"/>
                        </a:rPr>
                        <a:t>Development of LGAD </a:t>
                      </a:r>
                      <a:endParaRPr b="0" lang="en-US" sz="1200" spc="-1" strike="noStrike">
                        <a:latin typeface="Times New Roman"/>
                      </a:endParaRPr>
                    </a:p>
                  </a:txBody>
                  <a:tcPr marL="68400" marR="68400">
                    <a:lnL w="6480">
                      <a:solidFill>
                        <a:srgbClr val="000000"/>
                      </a:solidFill>
                    </a:lnL>
                    <a:lnR w="6480">
                      <a:solidFill>
                        <a:srgbClr val="000000"/>
                      </a:solidFill>
                    </a:lnR>
                    <a:lnT w="6480">
                      <a:solidFill>
                        <a:srgbClr val="000000"/>
                      </a:solidFill>
                    </a:lnT>
                    <a:lnB w="6480">
                      <a:solidFill>
                        <a:srgbClr val="000000"/>
                      </a:solidFill>
                    </a:lnB>
                    <a:noFill/>
                  </a:tcPr>
                </a:tc>
                <a:tc>
                  <a:txBody>
                    <a:bodyPr lIns="68400" rIns="68400" tIns="0" bIns="0">
                      <a:noAutofit/>
                    </a:bodyPr>
                    <a:p>
                      <a:pPr algn="ctr">
                        <a:lnSpc>
                          <a:spcPct val="100000"/>
                        </a:lnSpc>
                        <a:tabLst>
                          <a:tab algn="l" pos="0"/>
                        </a:tabLst>
                      </a:pPr>
                      <a:r>
                        <a:rPr b="0" lang="en" sz="1200" spc="-1" strike="noStrike">
                          <a:solidFill>
                            <a:srgbClr val="000000"/>
                          </a:solidFill>
                          <a:latin typeface="Aptos"/>
                          <a:ea typeface="Aptos"/>
                        </a:rPr>
                        <a:t>Si Wrapper</a:t>
                      </a:r>
                      <a:endParaRPr b="0" lang="en-US" sz="1200" spc="-1" strike="noStrike">
                        <a:latin typeface="Times New Roman"/>
                      </a:endParaRPr>
                    </a:p>
                  </a:txBody>
                  <a:tcPr marL="68400" marR="68400">
                    <a:lnL w="6480">
                      <a:solidFill>
                        <a:srgbClr val="000000"/>
                      </a:solidFill>
                    </a:lnL>
                    <a:lnR w="6480">
                      <a:solidFill>
                        <a:srgbClr val="000000"/>
                      </a:solidFill>
                    </a:lnR>
                    <a:lnT w="6480">
                      <a:solidFill>
                        <a:srgbClr val="000000"/>
                      </a:solidFill>
                    </a:lnT>
                    <a:lnB w="6480">
                      <a:solidFill>
                        <a:srgbClr val="000000"/>
                      </a:solidFill>
                    </a:lnB>
                    <a:noFill/>
                  </a:tcPr>
                </a:tc>
                <a:tc>
                  <a:txBody>
                    <a:bodyPr lIns="68400" rIns="68400" tIns="0" bIns="0">
                      <a:noAutofit/>
                    </a:bodyPr>
                    <a:p>
                      <a:pPr algn="ctr">
                        <a:lnSpc>
                          <a:spcPct val="100000"/>
                        </a:lnSpc>
                        <a:tabLst>
                          <a:tab algn="l" pos="0"/>
                        </a:tabLst>
                      </a:pPr>
                      <a:r>
                        <a:rPr b="0" lang="en" sz="1200" spc="-1" strike="noStrike">
                          <a:solidFill>
                            <a:srgbClr val="000000"/>
                          </a:solidFill>
                          <a:latin typeface="Aptos"/>
                          <a:ea typeface="Aptos"/>
                        </a:rPr>
                        <a:t>BNL, FNAL, SLAC UCSC</a:t>
                      </a:r>
                      <a:endParaRPr b="0" lang="en-US" sz="1200" spc="-1" strike="noStrike">
                        <a:latin typeface="Times New Roman"/>
                      </a:endParaRPr>
                    </a:p>
                  </a:txBody>
                  <a:tcPr marL="68400" marR="68400">
                    <a:lnL w="6480">
                      <a:solidFill>
                        <a:srgbClr val="000000"/>
                      </a:solidFill>
                    </a:lnL>
                    <a:lnR w="6480">
                      <a:solidFill>
                        <a:srgbClr val="000000"/>
                      </a:solidFill>
                    </a:lnR>
                    <a:lnT w="6480">
                      <a:solidFill>
                        <a:srgbClr val="000000"/>
                      </a:solidFill>
                    </a:lnT>
                    <a:lnB w="6480">
                      <a:solidFill>
                        <a:srgbClr val="000000"/>
                      </a:solidFill>
                    </a:lnB>
                    <a:noFill/>
                  </a:tcPr>
                </a:tc>
                <a:tc>
                  <a:txBody>
                    <a:bodyPr lIns="68400" rIns="68400" tIns="0" bIns="0">
                      <a:noAutofit/>
                    </a:bodyPr>
                    <a:p>
                      <a:pPr>
                        <a:lnSpc>
                          <a:spcPct val="100000"/>
                        </a:lnSpc>
                        <a:tabLst>
                          <a:tab algn="l" pos="0"/>
                        </a:tabLst>
                      </a:pPr>
                      <a:r>
                        <a:rPr b="0" lang="en" sz="1200" spc="-1" strike="noStrike">
                          <a:solidFill>
                            <a:srgbClr val="000000"/>
                          </a:solidFill>
                          <a:latin typeface="Aptos"/>
                          <a:ea typeface="Aptos"/>
                        </a:rPr>
                        <a:t>$70k, 0.5FTE PD (UCSC)</a:t>
                      </a:r>
                      <a:endParaRPr b="0" lang="en-US" sz="1200" spc="-1" strike="noStrike">
                        <a:latin typeface="Times New Roman"/>
                      </a:endParaRPr>
                    </a:p>
                    <a:p>
                      <a:pPr>
                        <a:lnSpc>
                          <a:spcPct val="100000"/>
                        </a:lnSpc>
                        <a:tabLst>
                          <a:tab algn="l" pos="0"/>
                        </a:tabLst>
                      </a:pPr>
                      <a:r>
                        <a:rPr b="0" lang="en" sz="1200" spc="-1" strike="noStrike">
                          <a:solidFill>
                            <a:srgbClr val="000000"/>
                          </a:solidFill>
                          <a:latin typeface="Aptos"/>
                          <a:ea typeface="Aptos"/>
                        </a:rPr>
                        <a:t>$70k, 0.5 FTE PD (BNL)</a:t>
                      </a:r>
                      <a:endParaRPr b="0" lang="en-US" sz="1200" spc="-1" strike="noStrike">
                        <a:latin typeface="Times New Roman"/>
                      </a:endParaRPr>
                    </a:p>
                  </a:txBody>
                  <a:tcPr marL="68400" marR="68400">
                    <a:lnL w="6480">
                      <a:solidFill>
                        <a:srgbClr val="000000"/>
                      </a:solidFill>
                    </a:lnL>
                    <a:lnR w="6480">
                      <a:solidFill>
                        <a:srgbClr val="000000"/>
                      </a:solidFill>
                    </a:lnR>
                    <a:lnT w="6480">
                      <a:solidFill>
                        <a:srgbClr val="000000"/>
                      </a:solidFill>
                    </a:lnT>
                    <a:lnB w="6480">
                      <a:solidFill>
                        <a:srgbClr val="000000"/>
                      </a:solidFill>
                    </a:lnB>
                    <a:noFill/>
                  </a:tcPr>
                </a:tc>
              </a:tr>
              <a:tr h="1135440">
                <a:tc>
                  <a:txBody>
                    <a:bodyPr lIns="68400" rIns="68400" tIns="0" bIns="0">
                      <a:noAutofit/>
                    </a:bodyPr>
                    <a:p>
                      <a:pPr algn="ctr">
                        <a:lnSpc>
                          <a:spcPct val="100000"/>
                        </a:lnSpc>
                        <a:tabLst>
                          <a:tab algn="l" pos="0"/>
                        </a:tabLst>
                      </a:pPr>
                      <a:r>
                        <a:rPr b="0" lang="en" sz="1200" spc="-1" strike="noStrike">
                          <a:solidFill>
                            <a:srgbClr val="000000"/>
                          </a:solidFill>
                          <a:latin typeface="Aptos"/>
                          <a:ea typeface="Aptos"/>
                        </a:rPr>
                        <a:t>Testing and Characterization</a:t>
                      </a:r>
                      <a:endParaRPr b="0" lang="en-US" sz="1200" spc="-1" strike="noStrike">
                        <a:latin typeface="Times New Roman"/>
                      </a:endParaRPr>
                    </a:p>
                  </a:txBody>
                  <a:tcPr marL="68400" marR="68400">
                    <a:lnL w="6480">
                      <a:solidFill>
                        <a:srgbClr val="000000"/>
                      </a:solidFill>
                    </a:lnL>
                    <a:lnR w="6480">
                      <a:solidFill>
                        <a:srgbClr val="000000"/>
                      </a:solidFill>
                    </a:lnR>
                    <a:lnT w="6480">
                      <a:solidFill>
                        <a:srgbClr val="000000"/>
                      </a:solidFill>
                    </a:lnT>
                    <a:lnB w="6480">
                      <a:solidFill>
                        <a:srgbClr val="000000"/>
                      </a:solidFill>
                    </a:lnB>
                    <a:noFill/>
                  </a:tcPr>
                </a:tc>
                <a:tc>
                  <a:txBody>
                    <a:bodyPr lIns="68400" rIns="68400" tIns="0" bIns="0">
                      <a:noAutofit/>
                    </a:bodyPr>
                    <a:p>
                      <a:pPr algn="ctr">
                        <a:lnSpc>
                          <a:spcPct val="100000"/>
                        </a:lnSpc>
                        <a:tabLst>
                          <a:tab algn="l" pos="0"/>
                        </a:tabLst>
                      </a:pPr>
                      <a:r>
                        <a:rPr b="0" lang="en" sz="1200" spc="-1" strike="noStrike">
                          <a:solidFill>
                            <a:srgbClr val="000000"/>
                          </a:solidFill>
                          <a:latin typeface="Aptos"/>
                          <a:ea typeface="Aptos"/>
                        </a:rPr>
                        <a:t>Vertex, Outer Tracker, Si Wrapper, Calorimeters</a:t>
                      </a:r>
                      <a:endParaRPr b="0" lang="en-US" sz="1200" spc="-1" strike="noStrike">
                        <a:latin typeface="Times New Roman"/>
                      </a:endParaRPr>
                    </a:p>
                  </a:txBody>
                  <a:tcPr marL="68400" marR="68400">
                    <a:lnL w="6480">
                      <a:solidFill>
                        <a:srgbClr val="000000"/>
                      </a:solidFill>
                    </a:lnL>
                    <a:lnR w="6480">
                      <a:solidFill>
                        <a:srgbClr val="000000"/>
                      </a:solidFill>
                    </a:lnR>
                    <a:lnT w="6480">
                      <a:solidFill>
                        <a:srgbClr val="000000"/>
                      </a:solidFill>
                    </a:lnT>
                    <a:lnB w="6480">
                      <a:solidFill>
                        <a:srgbClr val="000000"/>
                      </a:solidFill>
                    </a:lnB>
                    <a:noFill/>
                  </a:tcPr>
                </a:tc>
                <a:tc>
                  <a:txBody>
                    <a:bodyPr lIns="68400" rIns="68400" tIns="0" bIns="0">
                      <a:noAutofit/>
                    </a:bodyPr>
                    <a:p>
                      <a:pPr algn="ctr">
                        <a:lnSpc>
                          <a:spcPct val="100000"/>
                        </a:lnSpc>
                        <a:tabLst>
                          <a:tab algn="l" pos="0"/>
                        </a:tabLst>
                      </a:pPr>
                      <a:r>
                        <a:rPr b="0" lang="en" sz="1200" spc="-1" strike="noStrike">
                          <a:solidFill>
                            <a:srgbClr val="000000"/>
                          </a:solidFill>
                          <a:latin typeface="Aptos"/>
                          <a:ea typeface="Aptos"/>
                        </a:rPr>
                        <a:t>Caltech, Brandeis, Brown, FNAL, SLAC, Stony Brook, MIT</a:t>
                      </a:r>
                      <a:endParaRPr b="0" lang="en-US" sz="1200" spc="-1" strike="noStrike">
                        <a:latin typeface="Times New Roman"/>
                      </a:endParaRPr>
                    </a:p>
                  </a:txBody>
                  <a:tcPr marL="68400" marR="68400">
                    <a:lnL w="6480">
                      <a:solidFill>
                        <a:srgbClr val="000000"/>
                      </a:solidFill>
                    </a:lnL>
                    <a:lnR w="6480">
                      <a:solidFill>
                        <a:srgbClr val="000000"/>
                      </a:solidFill>
                    </a:lnR>
                    <a:lnT w="6480">
                      <a:solidFill>
                        <a:srgbClr val="000000"/>
                      </a:solidFill>
                    </a:lnT>
                    <a:lnB w="6480">
                      <a:solidFill>
                        <a:srgbClr val="000000"/>
                      </a:solidFill>
                    </a:lnB>
                    <a:noFill/>
                  </a:tcPr>
                </a:tc>
                <a:tc>
                  <a:txBody>
                    <a:bodyPr lIns="68400" rIns="68400" tIns="0" bIns="0">
                      <a:noAutofit/>
                    </a:bodyPr>
                    <a:p>
                      <a:pPr>
                        <a:lnSpc>
                          <a:spcPct val="100000"/>
                        </a:lnSpc>
                        <a:tabLst>
                          <a:tab algn="l" pos="0"/>
                        </a:tabLst>
                      </a:pPr>
                      <a:r>
                        <a:rPr b="0" lang="en" sz="1200" spc="-1" strike="noStrike">
                          <a:solidFill>
                            <a:srgbClr val="000000"/>
                          </a:solidFill>
                          <a:latin typeface="Aptos"/>
                          <a:ea typeface="Aptos"/>
                        </a:rPr>
                        <a:t>$70k, 0.5 FTE PD (FNAL)</a:t>
                      </a:r>
                      <a:endParaRPr b="0" lang="en-US" sz="1200" spc="-1" strike="noStrike">
                        <a:latin typeface="Times New Roman"/>
                      </a:endParaRPr>
                    </a:p>
                    <a:p>
                      <a:pPr>
                        <a:lnSpc>
                          <a:spcPct val="100000"/>
                        </a:lnSpc>
                        <a:tabLst>
                          <a:tab algn="l" pos="0"/>
                        </a:tabLst>
                      </a:pPr>
                      <a:r>
                        <a:rPr b="0" lang="en" sz="1200" spc="-1" strike="noStrike">
                          <a:solidFill>
                            <a:srgbClr val="000000"/>
                          </a:solidFill>
                          <a:latin typeface="Aptos"/>
                          <a:ea typeface="Aptos"/>
                        </a:rPr>
                        <a:t>$70k, 0.5 FTE PD (SLAC)</a:t>
                      </a:r>
                      <a:endParaRPr b="0" lang="en-US" sz="1200" spc="-1" strike="noStrike">
                        <a:latin typeface="Times New Roman"/>
                      </a:endParaRPr>
                    </a:p>
                    <a:p>
                      <a:pPr>
                        <a:lnSpc>
                          <a:spcPct val="100000"/>
                        </a:lnSpc>
                        <a:tabLst>
                          <a:tab algn="l" pos="0"/>
                        </a:tabLst>
                      </a:pPr>
                      <a:r>
                        <a:rPr b="0" lang="en" sz="1200" spc="-1" strike="noStrike">
                          <a:solidFill>
                            <a:srgbClr val="000000"/>
                          </a:solidFill>
                          <a:latin typeface="Aptos"/>
                          <a:ea typeface="Aptos"/>
                        </a:rPr>
                        <a:t>$27.5, 0.25 FTE grad (MIT)</a:t>
                      </a:r>
                      <a:endParaRPr b="0" lang="en-US" sz="1200" spc="-1" strike="noStrike">
                        <a:latin typeface="Times New Roman"/>
                      </a:endParaRPr>
                    </a:p>
                    <a:p>
                      <a:pPr>
                        <a:lnSpc>
                          <a:spcPct val="100000"/>
                        </a:lnSpc>
                        <a:tabLst>
                          <a:tab algn="l" pos="0"/>
                        </a:tabLst>
                      </a:pPr>
                      <a:r>
                        <a:rPr b="0" lang="en" sz="1200" spc="-1" strike="noStrike">
                          <a:solidFill>
                            <a:srgbClr val="000000"/>
                          </a:solidFill>
                          <a:latin typeface="Aptos"/>
                          <a:ea typeface="Aptos"/>
                        </a:rPr>
                        <a:t>$40k 0.25 FTE RS (MIT)</a:t>
                      </a:r>
                      <a:endParaRPr b="0" lang="en-US" sz="1200" spc="-1" strike="noStrike">
                        <a:latin typeface="Times New Roman"/>
                      </a:endParaRPr>
                    </a:p>
                    <a:p>
                      <a:pPr>
                        <a:lnSpc>
                          <a:spcPct val="100000"/>
                        </a:lnSpc>
                        <a:tabLst>
                          <a:tab algn="l" pos="0"/>
                        </a:tabLst>
                      </a:pPr>
                      <a:r>
                        <a:rPr b="0" lang="en" sz="1200" spc="-1" strike="noStrike">
                          <a:solidFill>
                            <a:srgbClr val="000000"/>
                          </a:solidFill>
                          <a:latin typeface="Aptos"/>
                          <a:ea typeface="Aptos"/>
                        </a:rPr>
                        <a:t>$27.5k, 0.25 FTE grad (Brown)</a:t>
                      </a:r>
                      <a:endParaRPr b="0" lang="en-US" sz="1200" spc="-1" strike="noStrike">
                        <a:latin typeface="Times New Roman"/>
                      </a:endParaRPr>
                    </a:p>
                  </a:txBody>
                  <a:tcPr marL="68400" marR="68400">
                    <a:lnL w="6480">
                      <a:solidFill>
                        <a:srgbClr val="000000"/>
                      </a:solidFill>
                    </a:lnL>
                    <a:lnR w="6480">
                      <a:solidFill>
                        <a:srgbClr val="000000"/>
                      </a:solidFill>
                    </a:lnR>
                    <a:lnT w="6480">
                      <a:solidFill>
                        <a:srgbClr val="000000"/>
                      </a:solidFill>
                    </a:lnT>
                    <a:lnB w="6480">
                      <a:solidFill>
                        <a:srgbClr val="000000"/>
                      </a:solidFill>
                    </a:lnB>
                    <a:noFill/>
                  </a:tcPr>
                </a:tc>
              </a:tr>
              <a:tr h="884520">
                <a:tc>
                  <a:txBody>
                    <a:bodyPr lIns="68400" rIns="68400" tIns="0" bIns="0">
                      <a:noAutofit/>
                    </a:bodyPr>
                    <a:p>
                      <a:pPr algn="ctr">
                        <a:lnSpc>
                          <a:spcPct val="100000"/>
                        </a:lnSpc>
                        <a:tabLst>
                          <a:tab algn="l" pos="0"/>
                        </a:tabLst>
                      </a:pPr>
                      <a:r>
                        <a:rPr b="0" lang="en" sz="1200" spc="-1" strike="noStrike">
                          <a:solidFill>
                            <a:srgbClr val="000000"/>
                          </a:solidFill>
                          <a:latin typeface="Aptos"/>
                          <a:ea typeface="Aptos"/>
                        </a:rPr>
                        <a:t>Simulation efforts</a:t>
                      </a:r>
                      <a:endParaRPr b="0" lang="en-US" sz="1200" spc="-1" strike="noStrike">
                        <a:latin typeface="Times New Roman"/>
                      </a:endParaRPr>
                    </a:p>
                  </a:txBody>
                  <a:tcPr marL="68400" marR="68400">
                    <a:lnL w="6480">
                      <a:solidFill>
                        <a:srgbClr val="000000"/>
                      </a:solidFill>
                    </a:lnL>
                    <a:lnR w="6480">
                      <a:solidFill>
                        <a:srgbClr val="000000"/>
                      </a:solidFill>
                    </a:lnR>
                    <a:lnT w="6480">
                      <a:solidFill>
                        <a:srgbClr val="000000"/>
                      </a:solidFill>
                    </a:lnT>
                    <a:lnB w="6480">
                      <a:solidFill>
                        <a:srgbClr val="000000"/>
                      </a:solidFill>
                    </a:lnB>
                    <a:noFill/>
                  </a:tcPr>
                </a:tc>
                <a:tc>
                  <a:txBody>
                    <a:bodyPr lIns="68400" rIns="68400" tIns="0" bIns="0">
                      <a:noAutofit/>
                    </a:bodyPr>
                    <a:p>
                      <a:pPr algn="ctr">
                        <a:lnSpc>
                          <a:spcPct val="100000"/>
                        </a:lnSpc>
                        <a:tabLst>
                          <a:tab algn="l" pos="0"/>
                        </a:tabLst>
                      </a:pPr>
                      <a:r>
                        <a:rPr b="0" lang="en" sz="1200" spc="-1" strike="noStrike">
                          <a:solidFill>
                            <a:srgbClr val="000000"/>
                          </a:solidFill>
                          <a:latin typeface="Aptos"/>
                          <a:ea typeface="Aptos"/>
                        </a:rPr>
                        <a:t>Overall Detector Optimization</a:t>
                      </a:r>
                      <a:endParaRPr b="0" lang="en-US" sz="1200" spc="-1" strike="noStrike">
                        <a:latin typeface="Times New Roman"/>
                      </a:endParaRPr>
                    </a:p>
                  </a:txBody>
                  <a:tcPr marL="68400" marR="68400">
                    <a:lnL w="6480">
                      <a:solidFill>
                        <a:srgbClr val="000000"/>
                      </a:solidFill>
                    </a:lnL>
                    <a:lnR w="6480">
                      <a:solidFill>
                        <a:srgbClr val="000000"/>
                      </a:solidFill>
                    </a:lnR>
                    <a:lnT w="6480">
                      <a:solidFill>
                        <a:srgbClr val="000000"/>
                      </a:solidFill>
                    </a:lnT>
                    <a:lnB w="6480">
                      <a:solidFill>
                        <a:srgbClr val="000000"/>
                      </a:solidFill>
                    </a:lnB>
                    <a:noFill/>
                  </a:tcPr>
                </a:tc>
                <a:tc>
                  <a:txBody>
                    <a:bodyPr lIns="68400" rIns="68400" tIns="0" bIns="0">
                      <a:noAutofit/>
                    </a:bodyPr>
                    <a:p>
                      <a:pPr algn="ctr">
                        <a:lnSpc>
                          <a:spcPct val="100000"/>
                        </a:lnSpc>
                        <a:tabLst>
                          <a:tab algn="l" pos="0"/>
                        </a:tabLst>
                      </a:pPr>
                      <a:r>
                        <a:rPr b="0" lang="en" sz="1200" spc="-1" strike="noStrike">
                          <a:solidFill>
                            <a:srgbClr val="000000"/>
                          </a:solidFill>
                          <a:latin typeface="Aptos"/>
                          <a:ea typeface="Aptos"/>
                        </a:rPr>
                        <a:t>Brown, FNAL, MIT, SLAC</a:t>
                      </a:r>
                      <a:endParaRPr b="0" lang="en-US" sz="1200" spc="-1" strike="noStrike">
                        <a:latin typeface="Times New Roman"/>
                      </a:endParaRPr>
                    </a:p>
                  </a:txBody>
                  <a:tcPr marL="68400" marR="68400">
                    <a:lnL w="6480">
                      <a:solidFill>
                        <a:srgbClr val="000000"/>
                      </a:solidFill>
                    </a:lnL>
                    <a:lnR w="6480">
                      <a:solidFill>
                        <a:srgbClr val="000000"/>
                      </a:solidFill>
                    </a:lnR>
                    <a:lnT w="6480">
                      <a:solidFill>
                        <a:srgbClr val="000000"/>
                      </a:solidFill>
                    </a:lnT>
                    <a:lnB w="6480">
                      <a:solidFill>
                        <a:srgbClr val="000000"/>
                      </a:solidFill>
                    </a:lnB>
                    <a:noFill/>
                  </a:tcPr>
                </a:tc>
                <a:tc>
                  <a:txBody>
                    <a:bodyPr lIns="68400" rIns="68400" tIns="0" bIns="0">
                      <a:noAutofit/>
                    </a:bodyPr>
                    <a:p>
                      <a:pPr>
                        <a:lnSpc>
                          <a:spcPct val="100000"/>
                        </a:lnSpc>
                        <a:tabLst>
                          <a:tab algn="l" pos="0"/>
                        </a:tabLst>
                      </a:pPr>
                      <a:r>
                        <a:rPr b="0" lang="en" sz="1200" spc="-1" strike="noStrike">
                          <a:solidFill>
                            <a:srgbClr val="000000"/>
                          </a:solidFill>
                          <a:latin typeface="Aptos"/>
                          <a:ea typeface="Aptos"/>
                        </a:rPr>
                        <a:t>$27.5k, 0.25 FTE grad </a:t>
                      </a:r>
                      <a:r>
                        <a:rPr b="0" lang="en" sz="1200" spc="-1" strike="noStrike">
                          <a:solidFill>
                            <a:srgbClr val="000000"/>
                          </a:solidFill>
                          <a:latin typeface="Aptos"/>
                          <a:ea typeface="Aptos"/>
                        </a:rPr>
                        <a:t>(SLAC)</a:t>
                      </a:r>
                      <a:endParaRPr b="0" lang="en-US" sz="1200" spc="-1" strike="noStrike">
                        <a:latin typeface="Times New Roman"/>
                      </a:endParaRPr>
                    </a:p>
                    <a:p>
                      <a:pPr>
                        <a:lnSpc>
                          <a:spcPct val="100000"/>
                        </a:lnSpc>
                        <a:tabLst>
                          <a:tab algn="l" pos="0"/>
                        </a:tabLst>
                      </a:pPr>
                      <a:r>
                        <a:rPr b="0" lang="en" sz="1200" spc="-1" strike="noStrike">
                          <a:solidFill>
                            <a:srgbClr val="000000"/>
                          </a:solidFill>
                          <a:latin typeface="Aptos"/>
                          <a:ea typeface="Aptos"/>
                        </a:rPr>
                        <a:t>$27.5k, 0.25 FTE grad </a:t>
                      </a:r>
                      <a:r>
                        <a:rPr b="0" lang="en" sz="1200" spc="-1" strike="noStrike">
                          <a:solidFill>
                            <a:srgbClr val="000000"/>
                          </a:solidFill>
                          <a:latin typeface="Aptos"/>
                          <a:ea typeface="Aptos"/>
                        </a:rPr>
                        <a:t>(Brown)</a:t>
                      </a:r>
                      <a:endParaRPr b="0" lang="en-US" sz="1200" spc="-1" strike="noStrike">
                        <a:latin typeface="Times New Roman"/>
                      </a:endParaRPr>
                    </a:p>
                    <a:p>
                      <a:pPr>
                        <a:lnSpc>
                          <a:spcPct val="100000"/>
                        </a:lnSpc>
                        <a:tabLst>
                          <a:tab algn="l" pos="0"/>
                        </a:tabLst>
                      </a:pPr>
                      <a:r>
                        <a:rPr b="0" lang="en" sz="1200" spc="-1" strike="noStrike">
                          <a:solidFill>
                            <a:srgbClr val="000000"/>
                          </a:solidFill>
                          <a:latin typeface="Aptos"/>
                          <a:ea typeface="Aptos"/>
                        </a:rPr>
                        <a:t>$27.5k,  0.25 FTE grad </a:t>
                      </a:r>
                      <a:r>
                        <a:rPr b="0" lang="en" sz="1200" spc="-1" strike="noStrike">
                          <a:solidFill>
                            <a:srgbClr val="000000"/>
                          </a:solidFill>
                          <a:latin typeface="Aptos"/>
                          <a:ea typeface="Aptos"/>
                        </a:rPr>
                        <a:t>(MIT)</a:t>
                      </a:r>
                      <a:endParaRPr b="0" lang="en-US" sz="1200" spc="-1" strike="noStrike">
                        <a:latin typeface="Times New Roman"/>
                      </a:endParaRPr>
                    </a:p>
                    <a:p>
                      <a:pPr>
                        <a:lnSpc>
                          <a:spcPct val="100000"/>
                        </a:lnSpc>
                        <a:tabLst>
                          <a:tab algn="l" pos="0"/>
                        </a:tabLst>
                      </a:pPr>
                      <a:r>
                        <a:rPr b="0" lang="en" sz="1200" spc="-1" strike="noStrike">
                          <a:solidFill>
                            <a:srgbClr val="000000"/>
                          </a:solidFill>
                          <a:latin typeface="Aptos"/>
                          <a:ea typeface="Aptos"/>
                        </a:rPr>
                        <a:t>$40k,  0.25 FTE RS (MIT)</a:t>
                      </a:r>
                      <a:endParaRPr b="0" lang="en-US" sz="1200" spc="-1" strike="noStrike">
                        <a:latin typeface="Times New Roman"/>
                      </a:endParaRPr>
                    </a:p>
                  </a:txBody>
                  <a:tcPr marL="68400" marR="68400">
                    <a:lnL w="6480">
                      <a:solidFill>
                        <a:srgbClr val="000000"/>
                      </a:solidFill>
                    </a:lnL>
                    <a:lnR w="6480">
                      <a:solidFill>
                        <a:srgbClr val="000000"/>
                      </a:solidFill>
                    </a:lnR>
                    <a:lnT w="6480">
                      <a:solidFill>
                        <a:srgbClr val="000000"/>
                      </a:solidFill>
                    </a:lnT>
                    <a:lnB w="6480">
                      <a:solidFill>
                        <a:srgbClr val="000000"/>
                      </a:solidFill>
                    </a:lnB>
                    <a:noFill/>
                  </a:tcPr>
                </a:tc>
              </a:tr>
              <a:tr h="464760">
                <a:tc>
                  <a:txBody>
                    <a:bodyPr lIns="68400" rIns="68400" tIns="0" bIns="0">
                      <a:noAutofit/>
                    </a:bodyPr>
                    <a:p>
                      <a:pPr algn="ctr">
                        <a:lnSpc>
                          <a:spcPct val="100000"/>
                        </a:lnSpc>
                        <a:tabLst>
                          <a:tab algn="l" pos="0"/>
                        </a:tabLst>
                      </a:pPr>
                      <a:r>
                        <a:rPr b="0" lang="en" sz="1200" spc="-1" strike="noStrike">
                          <a:solidFill>
                            <a:srgbClr val="000000"/>
                          </a:solidFill>
                          <a:latin typeface="Calibri"/>
                          <a:ea typeface="Calibri"/>
                        </a:rPr>
                        <a:t>Tracker readout with the </a:t>
                      </a:r>
                      <a:r>
                        <a:rPr b="0" lang="en" sz="1200" spc="-1" strike="noStrike">
                          <a:solidFill>
                            <a:srgbClr val="000000"/>
                          </a:solidFill>
                          <a:latin typeface="Calibri"/>
                          <a:ea typeface="Calibri"/>
                        </a:rPr>
                        <a:t>smart on-chip data </a:t>
                      </a:r>
                      <a:r>
                        <a:rPr b="0" lang="en" sz="1200" spc="-1" strike="noStrike">
                          <a:solidFill>
                            <a:srgbClr val="000000"/>
                          </a:solidFill>
                          <a:latin typeface="Calibri"/>
                          <a:ea typeface="Calibri"/>
                        </a:rPr>
                        <a:t>processing</a:t>
                      </a:r>
                      <a:endParaRPr b="0" lang="en-US" sz="1200" spc="-1" strike="noStrike">
                        <a:latin typeface="Times New Roman"/>
                      </a:endParaRPr>
                    </a:p>
                  </a:txBody>
                  <a:tcPr marL="68400" marR="68400">
                    <a:lnL w="6480">
                      <a:solidFill>
                        <a:srgbClr val="000000"/>
                      </a:solidFill>
                    </a:lnL>
                    <a:lnR w="6480">
                      <a:solidFill>
                        <a:srgbClr val="000000"/>
                      </a:solidFill>
                    </a:lnR>
                    <a:lnT w="6480">
                      <a:solidFill>
                        <a:srgbClr val="000000"/>
                      </a:solidFill>
                    </a:lnT>
                    <a:lnB w="6480">
                      <a:solidFill>
                        <a:srgbClr val="000000"/>
                      </a:solidFill>
                    </a:lnB>
                    <a:noFill/>
                  </a:tcPr>
                </a:tc>
                <a:tc>
                  <a:txBody>
                    <a:bodyPr lIns="68400" rIns="68400" tIns="0" bIns="0">
                      <a:noAutofit/>
                    </a:bodyPr>
                    <a:p>
                      <a:pPr algn="ctr">
                        <a:lnSpc>
                          <a:spcPct val="100000"/>
                        </a:lnSpc>
                        <a:tabLst>
                          <a:tab algn="l" pos="0"/>
                        </a:tabLst>
                      </a:pPr>
                      <a:r>
                        <a:rPr b="0" lang="en" sz="1200" spc="-1" strike="noStrike">
                          <a:solidFill>
                            <a:srgbClr val="000000"/>
                          </a:solidFill>
                          <a:latin typeface="Calibri"/>
                          <a:ea typeface="Calibri"/>
                        </a:rPr>
                        <a:t>Tracker simulations, AI/ML </a:t>
                      </a:r>
                      <a:r>
                        <a:rPr b="0" lang="en" sz="1200" spc="-1" strike="noStrike">
                          <a:solidFill>
                            <a:srgbClr val="000000"/>
                          </a:solidFill>
                          <a:latin typeface="Calibri"/>
                          <a:ea typeface="Calibri"/>
                        </a:rPr>
                        <a:t>training, and circuit design</a:t>
                      </a:r>
                      <a:endParaRPr b="0" lang="en-US" sz="1200" spc="-1" strike="noStrike">
                        <a:latin typeface="Times New Roman"/>
                      </a:endParaRPr>
                    </a:p>
                  </a:txBody>
                  <a:tcPr marL="68400" marR="68400">
                    <a:lnL w="6480">
                      <a:solidFill>
                        <a:srgbClr val="000000"/>
                      </a:solidFill>
                    </a:lnL>
                    <a:lnR w="6480">
                      <a:solidFill>
                        <a:srgbClr val="000000"/>
                      </a:solidFill>
                    </a:lnR>
                    <a:lnT w="6480">
                      <a:solidFill>
                        <a:srgbClr val="000000"/>
                      </a:solidFill>
                    </a:lnT>
                    <a:lnB w="6480">
                      <a:solidFill>
                        <a:srgbClr val="000000"/>
                      </a:solidFill>
                    </a:lnB>
                    <a:noFill/>
                  </a:tcPr>
                </a:tc>
                <a:tc>
                  <a:txBody>
                    <a:bodyPr lIns="68400" rIns="68400" tIns="0" bIns="0">
                      <a:noAutofit/>
                    </a:bodyPr>
                    <a:p>
                      <a:pPr algn="ctr">
                        <a:lnSpc>
                          <a:spcPct val="100000"/>
                        </a:lnSpc>
                        <a:tabLst>
                          <a:tab algn="l" pos="0"/>
                        </a:tabLst>
                      </a:pPr>
                      <a:r>
                        <a:rPr b="0" lang="en" sz="1200" spc="-1" strike="noStrike">
                          <a:solidFill>
                            <a:srgbClr val="000000"/>
                          </a:solidFill>
                          <a:latin typeface="Aptos"/>
                          <a:ea typeface="Aptos"/>
                        </a:rPr>
                        <a:t>ANL</a:t>
                      </a:r>
                      <a:endParaRPr b="0" lang="en-US" sz="1200" spc="-1" strike="noStrike">
                        <a:latin typeface="Times New Roman"/>
                      </a:endParaRPr>
                    </a:p>
                  </a:txBody>
                  <a:tcPr marL="68400" marR="68400">
                    <a:lnL w="6480">
                      <a:solidFill>
                        <a:srgbClr val="000000"/>
                      </a:solidFill>
                    </a:lnL>
                    <a:lnR w="6480">
                      <a:solidFill>
                        <a:srgbClr val="000000"/>
                      </a:solidFill>
                    </a:lnR>
                    <a:lnT w="6480">
                      <a:solidFill>
                        <a:srgbClr val="000000"/>
                      </a:solidFill>
                    </a:lnT>
                    <a:lnB w="6480">
                      <a:solidFill>
                        <a:srgbClr val="000000"/>
                      </a:solidFill>
                    </a:lnB>
                    <a:noFill/>
                  </a:tcPr>
                </a:tc>
                <a:tc>
                  <a:txBody>
                    <a:bodyPr lIns="68400" rIns="68400" tIns="0" bIns="0">
                      <a:noAutofit/>
                    </a:bodyPr>
                    <a:p>
                      <a:pPr>
                        <a:lnSpc>
                          <a:spcPct val="100000"/>
                        </a:lnSpc>
                        <a:tabLst>
                          <a:tab algn="l" pos="0"/>
                        </a:tabLst>
                      </a:pPr>
                      <a:r>
                        <a:rPr b="0" lang="en" sz="1200" spc="-1" strike="noStrike">
                          <a:solidFill>
                            <a:srgbClr val="000000"/>
                          </a:solidFill>
                          <a:latin typeface="Aptos"/>
                          <a:ea typeface="Aptos"/>
                        </a:rPr>
                        <a:t>$50-$100k (ANL)</a:t>
                      </a:r>
                      <a:endParaRPr b="0" lang="en-US" sz="1200" spc="-1" strike="noStrike">
                        <a:latin typeface="Times New Roman"/>
                      </a:endParaRPr>
                    </a:p>
                  </a:txBody>
                  <a:tcPr marL="68400" marR="68400">
                    <a:lnL w="6480">
                      <a:solidFill>
                        <a:srgbClr val="000000"/>
                      </a:solidFill>
                    </a:lnL>
                    <a:lnR w="6480">
                      <a:solidFill>
                        <a:srgbClr val="000000"/>
                      </a:solidFill>
                    </a:lnR>
                    <a:lnT w="6480">
                      <a:solidFill>
                        <a:srgbClr val="000000"/>
                      </a:solidFill>
                    </a:lnT>
                    <a:lnB w="6480">
                      <a:solidFill>
                        <a:srgbClr val="000000"/>
                      </a:solidFill>
                    </a:lnB>
                    <a:noFill/>
                  </a:tcPr>
                </a:tc>
              </a:tr>
            </a:tbl>
          </a:graphicData>
        </a:graphic>
      </p:graphicFrame>
      <p:sp>
        <p:nvSpPr>
          <p:cNvPr id="122" name="CustomShape 2"/>
          <p:cNvSpPr/>
          <p:nvPr/>
        </p:nvSpPr>
        <p:spPr>
          <a:xfrm>
            <a:off x="0" y="2880"/>
            <a:ext cx="9144000" cy="609840"/>
          </a:xfrm>
          <a:prstGeom prst="rect">
            <a:avLst/>
          </a:prstGeom>
          <a:noFill/>
          <a:ln>
            <a:noFill/>
          </a:ln>
        </p:spPr>
        <p:style>
          <a:lnRef idx="0"/>
          <a:fillRef idx="0"/>
          <a:effectRef idx="0"/>
          <a:fontRef idx="minor"/>
        </p:style>
        <p:txBody>
          <a:bodyPr tIns="91440" bIns="91440">
            <a:spAutoFit/>
          </a:bodyPr>
          <a:p>
            <a:pPr algn="ctr">
              <a:lnSpc>
                <a:spcPct val="100000"/>
              </a:lnSpc>
              <a:tabLst>
                <a:tab algn="l" pos="0"/>
              </a:tabLst>
            </a:pPr>
            <a:r>
              <a:rPr b="0" lang="en" sz="2800" spc="-1" strike="noStrike">
                <a:solidFill>
                  <a:srgbClr val="595959"/>
                </a:solidFill>
                <a:latin typeface="Arial"/>
                <a:ea typeface="Arial"/>
              </a:rPr>
              <a:t>Specific </a:t>
            </a:r>
            <a:r>
              <a:rPr b="0" lang="en" sz="2800" spc="-1" strike="noStrike">
                <a:solidFill>
                  <a:srgbClr val="595959"/>
                </a:solidFill>
                <a:latin typeface="Arial"/>
                <a:ea typeface="Arial"/>
              </a:rPr>
              <a:t>Requests </a:t>
            </a:r>
            <a:r>
              <a:rPr b="0" lang="en" sz="2800" spc="-1" strike="noStrike">
                <a:solidFill>
                  <a:srgbClr val="595959"/>
                </a:solidFill>
                <a:latin typeface="Arial"/>
                <a:ea typeface="Arial"/>
              </a:rPr>
              <a:t>for Support: </a:t>
            </a:r>
            <a:r>
              <a:rPr b="0" lang="en" sz="2800" spc="-1" strike="noStrike">
                <a:solidFill>
                  <a:srgbClr val="595959"/>
                </a:solidFill>
                <a:latin typeface="Arial"/>
                <a:ea typeface="Arial"/>
              </a:rPr>
              <a:t>Solid State </a:t>
            </a:r>
            <a:r>
              <a:rPr b="0" lang="en" sz="2800" spc="-1" strike="noStrike">
                <a:solidFill>
                  <a:srgbClr val="595959"/>
                </a:solidFill>
                <a:latin typeface="Arial"/>
                <a:ea typeface="Arial"/>
              </a:rPr>
              <a:t>and Timing</a:t>
            </a:r>
            <a:endParaRPr b="0" lang="en-US" sz="2800" spc="-1" strike="noStrike">
              <a:latin typeface="Arial"/>
            </a:endParaRPr>
          </a:p>
        </p:txBody>
      </p:sp>
      <p:sp>
        <p:nvSpPr>
          <p:cNvPr id="123" name="TextShape 3"/>
          <p:cNvSpPr txBox="1"/>
          <p:nvPr/>
        </p:nvSpPr>
        <p:spPr>
          <a:xfrm>
            <a:off x="274320" y="4774320"/>
            <a:ext cx="3739320" cy="290160"/>
          </a:xfrm>
          <a:prstGeom prst="rect">
            <a:avLst/>
          </a:prstGeom>
          <a:noFill/>
          <a:ln>
            <a:noFill/>
          </a:ln>
        </p:spPr>
        <p:txBody>
          <a:bodyPr lIns="90000" rIns="90000" tIns="45000" bIns="45000">
            <a:noAutofit/>
          </a:bodyPr>
          <a:p>
            <a:r>
              <a:rPr b="0" lang="en-US" sz="1400" spc="-1" strike="noStrike">
                <a:latin typeface="Arial"/>
              </a:rPr>
              <a:t>1RS = $160k; 1 PD = </a:t>
            </a:r>
            <a:r>
              <a:rPr b="0" lang="en-US" sz="1400" spc="-1" strike="noStrike">
                <a:latin typeface="Arial"/>
              </a:rPr>
              <a:t>$140k;  1 grad = </a:t>
            </a:r>
            <a:r>
              <a:rPr b="0" lang="en-US" sz="1400" spc="-1" strike="noStrike">
                <a:latin typeface="Arial"/>
              </a:rPr>
              <a:t>$110k</a:t>
            </a:r>
            <a:endParaRPr b="0" lang="en-US" sz="1400" spc="-1" strike="noStrike">
              <a:latin typeface="Arial"/>
            </a:endParaRPr>
          </a:p>
        </p:txBody>
      </p:sp>
      <p:sp>
        <p:nvSpPr>
          <p:cNvPr id="124" name="TextShape 4"/>
          <p:cNvSpPr txBox="1"/>
          <p:nvPr/>
        </p:nvSpPr>
        <p:spPr>
          <a:xfrm>
            <a:off x="4885200" y="4341600"/>
            <a:ext cx="3765240" cy="346320"/>
          </a:xfrm>
          <a:prstGeom prst="rect">
            <a:avLst/>
          </a:prstGeom>
          <a:noFill/>
          <a:ln>
            <a:noFill/>
          </a:ln>
        </p:spPr>
        <p:txBody>
          <a:bodyPr lIns="90000" rIns="90000" tIns="45000" bIns="45000">
            <a:noAutofit/>
          </a:bodyPr>
          <a:p>
            <a:r>
              <a:rPr b="0" lang="en-US" sz="1800" spc="-1" strike="noStrike">
                <a:solidFill>
                  <a:srgbClr val="ff0000"/>
                </a:solidFill>
                <a:latin typeface="Arial"/>
              </a:rPr>
              <a:t>Total              </a:t>
            </a:r>
            <a:r>
              <a:rPr b="0" lang="en-US" sz="1800" spc="-1" strike="noStrike">
                <a:solidFill>
                  <a:srgbClr val="ff0000"/>
                </a:solidFill>
                <a:latin typeface="Arial"/>
              </a:rPr>
              <a:t>$1,147.5k - </a:t>
            </a:r>
            <a:r>
              <a:rPr b="0" lang="en-US" sz="1800" spc="-1" strike="noStrike">
                <a:solidFill>
                  <a:srgbClr val="ff0000"/>
                </a:solidFill>
                <a:latin typeface="Arial"/>
              </a:rPr>
              <a:t>$1.197.5k</a:t>
            </a:r>
            <a:endParaRPr b="0" lang="en-US" sz="1800" spc="-1" strike="noStrike">
              <a:latin typeface="Arial"/>
            </a:endParaRPr>
          </a:p>
        </p:txBody>
      </p:sp>
      <p:sp>
        <p:nvSpPr>
          <p:cNvPr id="125" name="TextShape 5"/>
          <p:cNvSpPr txBox="1"/>
          <p:nvPr/>
        </p:nvSpPr>
        <p:spPr>
          <a:xfrm>
            <a:off x="4237200" y="4738320"/>
            <a:ext cx="4673520" cy="290160"/>
          </a:xfrm>
          <a:prstGeom prst="rect">
            <a:avLst/>
          </a:prstGeom>
          <a:noFill/>
          <a:ln>
            <a:noFill/>
          </a:ln>
        </p:spPr>
        <p:txBody>
          <a:bodyPr lIns="90000" rIns="90000" tIns="45000" bIns="45000">
            <a:noAutofit/>
          </a:bodyPr>
          <a:p>
            <a:r>
              <a:rPr b="0" lang="en-US" sz="1400" spc="-1" strike="noStrike">
                <a:latin typeface="Arial"/>
              </a:rPr>
              <a:t>Srini: maybe we can </a:t>
            </a:r>
            <a:r>
              <a:rPr b="0" lang="en-US" sz="1400" spc="-1" strike="noStrike">
                <a:latin typeface="Arial"/>
              </a:rPr>
              <a:t>stretch to have </a:t>
            </a:r>
            <a:r>
              <a:rPr b="1" lang="en-US" sz="1400" spc="-1" strike="noStrike">
                <a:latin typeface="Arial"/>
              </a:rPr>
              <a:t>1M for </a:t>
            </a:r>
            <a:r>
              <a:rPr b="1" lang="en-US" sz="1400" spc="-1" strike="noStrike">
                <a:latin typeface="Arial"/>
              </a:rPr>
              <a:t>all </a:t>
            </a:r>
            <a:r>
              <a:rPr b="1" lang="en-US" sz="1400" spc="-1" strike="noStrike">
                <a:solidFill>
                  <a:srgbClr val="c9211e"/>
                </a:solidFill>
                <a:latin typeface="Arial"/>
              </a:rPr>
              <a:t>L2</a:t>
            </a:r>
            <a:r>
              <a:rPr b="1" lang="en-US" sz="1400" spc="-1" strike="noStrike">
                <a:latin typeface="Arial"/>
              </a:rPr>
              <a:t> areas</a:t>
            </a:r>
            <a:r>
              <a:rPr b="0" lang="en-US" sz="1400" spc="-1" strike="noStrike">
                <a:latin typeface="Arial"/>
              </a:rPr>
              <a:t>.</a:t>
            </a:r>
            <a:endParaRPr b="0" lang="en-US" sz="1400" spc="-1" strike="noStrike">
              <a:latin typeface="Arial"/>
            </a:endParaRPr>
          </a:p>
        </p:txBody>
      </p:sp>
      <p:sp>
        <p:nvSpPr>
          <p:cNvPr id="126" name="CustomShape 6"/>
          <p:cNvSpPr/>
          <p:nvPr/>
        </p:nvSpPr>
        <p:spPr>
          <a:xfrm>
            <a:off x="0" y="0"/>
            <a:ext cx="9144000" cy="5143680"/>
          </a:xfrm>
          <a:prstGeom prst="rect">
            <a:avLst/>
          </a:prstGeom>
          <a:noFill/>
          <a:ln w="76320">
            <a:solidFill>
              <a:srgbClr val="ff0000"/>
            </a:solidFill>
            <a:round/>
          </a:ln>
        </p:spPr>
        <p:style>
          <a:lnRef idx="0"/>
          <a:fillRef idx="0"/>
          <a:effectRef idx="0"/>
          <a:fontRef idx="minor"/>
        </p:style>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graphicFrame>
        <p:nvGraphicFramePr>
          <p:cNvPr id="127" name="Table 1"/>
          <p:cNvGraphicFramePr/>
          <p:nvPr/>
        </p:nvGraphicFramePr>
        <p:xfrm>
          <a:off x="330480" y="167400"/>
          <a:ext cx="8589960" cy="4130280"/>
        </p:xfrm>
        <a:graphic>
          <a:graphicData uri="http://schemas.openxmlformats.org/drawingml/2006/table">
            <a:tbl>
              <a:tblPr/>
              <a:tblGrid>
                <a:gridCol w="2147400"/>
                <a:gridCol w="2757600"/>
                <a:gridCol w="867600"/>
                <a:gridCol w="2817720"/>
              </a:tblGrid>
              <a:tr h="945000">
                <a:tc>
                  <a:txBody>
                    <a:bodyPr>
                      <a:noAutofit/>
                    </a:bodyPr>
                    <a:p>
                      <a:pPr>
                        <a:lnSpc>
                          <a:spcPct val="100000"/>
                        </a:lnSpc>
                        <a:tabLst>
                          <a:tab algn="l" pos="0"/>
                        </a:tabLst>
                      </a:pPr>
                      <a:r>
                        <a:rPr b="0" lang="en" sz="1200" spc="-1" strike="noStrike">
                          <a:solidFill>
                            <a:srgbClr val="000000"/>
                          </a:solidFill>
                          <a:latin typeface="Arial"/>
                          <a:ea typeface="Arial"/>
                        </a:rPr>
                        <a:t> </a:t>
                      </a:r>
                      <a:r>
                        <a:rPr b="0" lang="en" sz="1200" spc="-1" strike="noStrike">
                          <a:solidFill>
                            <a:srgbClr val="000000"/>
                          </a:solidFill>
                          <a:latin typeface="Arial"/>
                          <a:ea typeface="Arial"/>
                        </a:rPr>
                        <a:t>$ </a:t>
                      </a:r>
                      <a:endParaRPr b="0" lang="en-US" sz="1200" spc="-1" strike="noStrike">
                        <a:latin typeface="Times New Roman"/>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solidFill>
                      <a:srgbClr val="c9daf8"/>
                    </a:solidFill>
                  </a:tcPr>
                </a:tc>
                <a:tc>
                  <a:txBody>
                    <a:bodyPr>
                      <a:noAutofit/>
                    </a:bodyPr>
                    <a:p>
                      <a:pPr>
                        <a:lnSpc>
                          <a:spcPct val="100000"/>
                        </a:lnSpc>
                        <a:tabLst>
                          <a:tab algn="l" pos="0"/>
                        </a:tabLst>
                      </a:pPr>
                      <a:r>
                        <a:rPr b="0" lang="en" sz="1200" spc="-1" strike="noStrike">
                          <a:solidFill>
                            <a:srgbClr val="000000"/>
                          </a:solidFill>
                          <a:latin typeface="Arial"/>
                          <a:ea typeface="Arial"/>
                        </a:rPr>
                        <a:t>Building a prototype </a:t>
                      </a:r>
                      <a:r>
                        <a:rPr b="0" lang="en" sz="1200" spc="-1" strike="noStrike">
                          <a:solidFill>
                            <a:srgbClr val="000000"/>
                          </a:solidFill>
                          <a:latin typeface="Arial"/>
                          <a:ea typeface="Arial"/>
                        </a:rPr>
                        <a:t>chamber with 25 straws, </a:t>
                      </a:r>
                      <a:r>
                        <a:rPr b="0" lang="en" sz="1200" spc="-1" strike="noStrike">
                          <a:solidFill>
                            <a:srgbClr val="000000"/>
                          </a:solidFill>
                          <a:latin typeface="Arial"/>
                          <a:ea typeface="Arial"/>
                        </a:rPr>
                        <a:t>new electronics and dN/dX </a:t>
                      </a:r>
                      <a:r>
                        <a:rPr b="0" lang="en" sz="1200" spc="-1" strike="noStrike">
                          <a:solidFill>
                            <a:srgbClr val="000000"/>
                          </a:solidFill>
                          <a:latin typeface="Arial"/>
                          <a:ea typeface="Arial"/>
                        </a:rPr>
                        <a:t>studies using cosmic ray </a:t>
                      </a:r>
                      <a:r>
                        <a:rPr b="0" lang="en" sz="1200" spc="-1" strike="noStrike">
                          <a:solidFill>
                            <a:srgbClr val="000000"/>
                          </a:solidFill>
                          <a:latin typeface="Arial"/>
                          <a:ea typeface="Arial"/>
                        </a:rPr>
                        <a:t>and test beams at Fermilab </a:t>
                      </a:r>
                      <a:r>
                        <a:rPr b="0" lang="en" sz="1200" spc="-1" strike="noStrike">
                          <a:solidFill>
                            <a:srgbClr val="000000"/>
                          </a:solidFill>
                          <a:latin typeface="Arial"/>
                          <a:ea typeface="Arial"/>
                        </a:rPr>
                        <a:t>(summer 2025) and CERN</a:t>
                      </a:r>
                      <a:endParaRPr b="0" lang="en-US" sz="1200" spc="-1" strike="noStrike">
                        <a:latin typeface="Times New Roman"/>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solidFill>
                      <a:srgbClr val="a4c2f4"/>
                    </a:solidFill>
                  </a:tcPr>
                </a:tc>
                <a:tc>
                  <a:txBody>
                    <a:bodyPr>
                      <a:noAutofit/>
                    </a:bodyPr>
                    <a:p>
                      <a:pPr algn="ctr">
                        <a:lnSpc>
                          <a:spcPct val="100000"/>
                        </a:lnSpc>
                        <a:tabLst>
                          <a:tab algn="l" pos="0"/>
                        </a:tabLst>
                      </a:pPr>
                      <a:r>
                        <a:rPr b="0" lang="en" sz="1200" spc="-1" strike="noStrike">
                          <a:solidFill>
                            <a:srgbClr val="000000"/>
                          </a:solidFill>
                          <a:latin typeface="Arial"/>
                          <a:ea typeface="Arial"/>
                        </a:rPr>
                        <a:t>$60K</a:t>
                      </a:r>
                      <a:endParaRPr b="0" lang="en-US" sz="1200" spc="-1" strike="noStrike">
                        <a:latin typeface="Times New Roman"/>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solidFill>
                      <a:srgbClr val="c9daf8"/>
                    </a:solidFill>
                  </a:tcPr>
                </a:tc>
                <a:tc>
                  <a:txBody>
                    <a:bodyPr>
                      <a:noAutofit/>
                    </a:bodyPr>
                    <a:p>
                      <a:pPr>
                        <a:lnSpc>
                          <a:spcPct val="100000"/>
                        </a:lnSpc>
                        <a:tabLst>
                          <a:tab algn="l" pos="0"/>
                        </a:tabLst>
                      </a:pPr>
                      <a:r>
                        <a:rPr b="0" lang="en" sz="1200" spc="-1" strike="noStrike">
                          <a:solidFill>
                            <a:srgbClr val="000000"/>
                          </a:solidFill>
                          <a:latin typeface="Arial"/>
                          <a:ea typeface="Arial"/>
                        </a:rPr>
                        <a:t>$25k for building a </a:t>
                      </a:r>
                      <a:r>
                        <a:rPr b="0" lang="en" sz="1200" spc="-1" strike="noStrike">
                          <a:solidFill>
                            <a:srgbClr val="000000"/>
                          </a:solidFill>
                          <a:latin typeface="Arial"/>
                          <a:ea typeface="Arial"/>
                        </a:rPr>
                        <a:t>prototype chamber, $10k </a:t>
                      </a:r>
                      <a:r>
                        <a:rPr b="0" lang="en" sz="1200" spc="-1" strike="noStrike">
                          <a:solidFill>
                            <a:srgbClr val="000000"/>
                          </a:solidFill>
                          <a:latin typeface="Arial"/>
                          <a:ea typeface="Arial"/>
                        </a:rPr>
                        <a:t>for frontend </a:t>
                      </a:r>
                      <a:r>
                        <a:rPr b="0" lang="en" sz="1200" spc="-1" strike="noStrike">
                          <a:solidFill>
                            <a:srgbClr val="000000"/>
                          </a:solidFill>
                          <a:latin typeface="Arial"/>
                          <a:ea typeface="Arial"/>
                        </a:rPr>
                        <a:t>electronics/waveform </a:t>
                      </a:r>
                      <a:r>
                        <a:rPr b="0" lang="en" sz="1200" spc="-1" strike="noStrike">
                          <a:solidFill>
                            <a:srgbClr val="000000"/>
                          </a:solidFill>
                          <a:latin typeface="Arial"/>
                          <a:ea typeface="Arial"/>
                        </a:rPr>
                        <a:t>readout, $5k for test beam, </a:t>
                      </a:r>
                      <a:r>
                        <a:rPr b="0" lang="en" sz="1200" spc="-1" strike="noStrike">
                          <a:solidFill>
                            <a:srgbClr val="000000"/>
                          </a:solidFill>
                          <a:latin typeface="Arial"/>
                          <a:ea typeface="Arial"/>
                        </a:rPr>
                        <a:t>$20k for student support</a:t>
                      </a:r>
                      <a:endParaRPr b="0" lang="en-US" sz="1200" spc="-1" strike="noStrike">
                        <a:latin typeface="Times New Roman"/>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solidFill>
                      <a:srgbClr val="a4c2f4"/>
                    </a:solidFill>
                  </a:tcPr>
                </a:tc>
              </a:tr>
              <a:tr h="433080">
                <a:tc>
                  <a:txBody>
                    <a:bodyPr>
                      <a:noAutofit/>
                    </a:bodyPr>
                    <a:p>
                      <a:pPr>
                        <a:lnSpc>
                          <a:spcPct val="100000"/>
                        </a:lnSpc>
                        <a:tabLst>
                          <a:tab algn="l" pos="0"/>
                        </a:tabLst>
                      </a:pPr>
                      <a:r>
                        <a:rPr b="0" lang="en" sz="1200" spc="-1" strike="noStrike">
                          <a:solidFill>
                            <a:srgbClr val="000000"/>
                          </a:solidFill>
                          <a:latin typeface="Arial"/>
                          <a:ea typeface="Arial"/>
                        </a:rPr>
                        <a:t>Duke University</a:t>
                      </a:r>
                      <a:endParaRPr b="0" lang="en-US" sz="1200" spc="-1" strike="noStrike">
                        <a:latin typeface="Times New Roman"/>
                      </a:endParaRPr>
                    </a:p>
                  </a:txBody>
                  <a:tcPr marL="91440" marR="91440">
                    <a:lnL w="12240">
                      <a:solidFill>
                        <a:srgbClr val="ffffff"/>
                      </a:solidFill>
                    </a:lnL>
                    <a:lnR w="12240">
                      <a:solidFill>
                        <a:srgbClr val="ffffff"/>
                      </a:solidFill>
                    </a:lnR>
                    <a:lnT w="38160">
                      <a:solidFill>
                        <a:srgbClr val="ffffff"/>
                      </a:solidFill>
                    </a:lnT>
                    <a:lnB w="12240">
                      <a:solidFill>
                        <a:srgbClr val="ffffff"/>
                      </a:solidFill>
                    </a:lnB>
                    <a:solidFill>
                      <a:srgbClr val="c9daf8"/>
                    </a:solidFill>
                  </a:tcPr>
                </a:tc>
                <a:tc>
                  <a:txBody>
                    <a:bodyPr>
                      <a:noAutofit/>
                    </a:bodyPr>
                    <a:p>
                      <a:pPr>
                        <a:lnSpc>
                          <a:spcPct val="100000"/>
                        </a:lnSpc>
                        <a:tabLst>
                          <a:tab algn="l" pos="0"/>
                        </a:tabLst>
                      </a:pPr>
                      <a:r>
                        <a:rPr b="0" lang="en" sz="1200" spc="-1" strike="noStrike">
                          <a:solidFill>
                            <a:srgbClr val="000000"/>
                          </a:solidFill>
                          <a:latin typeface="Arial"/>
                          <a:ea typeface="Arial"/>
                        </a:rPr>
                        <a:t>Bundling straws for </a:t>
                      </a:r>
                      <a:r>
                        <a:rPr b="0" lang="en" sz="1200" spc="-1" strike="noStrike">
                          <a:solidFill>
                            <a:srgbClr val="000000"/>
                          </a:solidFill>
                          <a:latin typeface="Arial"/>
                          <a:ea typeface="Arial"/>
                        </a:rPr>
                        <a:t>strength, string a few </a:t>
                      </a:r>
                      <a:r>
                        <a:rPr b="0" lang="en" sz="1200" spc="-1" strike="noStrike">
                          <a:solidFill>
                            <a:srgbClr val="000000"/>
                          </a:solidFill>
                          <a:latin typeface="Arial"/>
                          <a:ea typeface="Arial"/>
                        </a:rPr>
                        <a:t>straws and check </a:t>
                      </a:r>
                      <a:r>
                        <a:rPr b="0" lang="en" sz="1200" spc="-1" strike="noStrike">
                          <a:solidFill>
                            <a:srgbClr val="000000"/>
                          </a:solidFill>
                          <a:latin typeface="Arial"/>
                          <a:ea typeface="Arial"/>
                        </a:rPr>
                        <a:t>operations</a:t>
                      </a:r>
                      <a:endParaRPr b="0" lang="en-US" sz="1200" spc="-1" strike="noStrike">
                        <a:latin typeface="Times New Roman"/>
                      </a:endParaRPr>
                    </a:p>
                  </a:txBody>
                  <a:tcPr marL="91440" marR="91440">
                    <a:lnL w="12240">
                      <a:solidFill>
                        <a:srgbClr val="ffffff"/>
                      </a:solidFill>
                    </a:lnL>
                    <a:lnR w="12240">
                      <a:solidFill>
                        <a:srgbClr val="ffffff"/>
                      </a:solidFill>
                    </a:lnR>
                    <a:lnT w="38160">
                      <a:solidFill>
                        <a:srgbClr val="ffffff"/>
                      </a:solidFill>
                    </a:lnT>
                    <a:lnB w="12240">
                      <a:solidFill>
                        <a:srgbClr val="ffffff"/>
                      </a:solidFill>
                    </a:lnB>
                    <a:solidFill>
                      <a:srgbClr val="a4c2f4"/>
                    </a:solidFill>
                  </a:tcPr>
                </a:tc>
                <a:tc>
                  <a:txBody>
                    <a:bodyPr>
                      <a:noAutofit/>
                    </a:bodyPr>
                    <a:p>
                      <a:pPr algn="ctr">
                        <a:lnSpc>
                          <a:spcPct val="100000"/>
                        </a:lnSpc>
                        <a:tabLst>
                          <a:tab algn="l" pos="0"/>
                        </a:tabLst>
                      </a:pPr>
                      <a:r>
                        <a:rPr b="0" lang="en" sz="1200" spc="-1" strike="noStrike">
                          <a:solidFill>
                            <a:srgbClr val="000000"/>
                          </a:solidFill>
                          <a:latin typeface="Arial"/>
                          <a:ea typeface="Arial"/>
                        </a:rPr>
                        <a:t>$6.5K</a:t>
                      </a:r>
                      <a:endParaRPr b="0" lang="en-US" sz="1200" spc="-1" strike="noStrike">
                        <a:latin typeface="Times New Roman"/>
                      </a:endParaRPr>
                    </a:p>
                  </a:txBody>
                  <a:tcPr marL="91440" marR="91440">
                    <a:lnL w="12240">
                      <a:solidFill>
                        <a:srgbClr val="ffffff"/>
                      </a:solidFill>
                    </a:lnL>
                    <a:lnR w="12240">
                      <a:solidFill>
                        <a:srgbClr val="ffffff"/>
                      </a:solidFill>
                    </a:lnR>
                    <a:lnT w="38160">
                      <a:solidFill>
                        <a:srgbClr val="ffffff"/>
                      </a:solidFill>
                    </a:lnT>
                    <a:lnB w="12240">
                      <a:solidFill>
                        <a:srgbClr val="ffffff"/>
                      </a:solidFill>
                    </a:lnB>
                    <a:solidFill>
                      <a:srgbClr val="c9daf8"/>
                    </a:solidFill>
                  </a:tcPr>
                </a:tc>
                <a:tc>
                  <a:txBody>
                    <a:bodyPr>
                      <a:noAutofit/>
                    </a:bodyPr>
                    <a:p>
                      <a:pPr>
                        <a:lnSpc>
                          <a:spcPct val="100000"/>
                        </a:lnSpc>
                        <a:tabLst>
                          <a:tab algn="l" pos="0"/>
                        </a:tabLst>
                      </a:pPr>
                      <a:r>
                        <a:rPr b="0" lang="en" sz="1200" spc="-1" strike="noStrike">
                          <a:solidFill>
                            <a:srgbClr val="000000"/>
                          </a:solidFill>
                          <a:latin typeface="Arial"/>
                          <a:ea typeface="Arial"/>
                        </a:rPr>
                        <a:t>$3.3k for </a:t>
                      </a:r>
                      <a:r>
                        <a:rPr b="0" lang="en" sz="1200" spc="-1" strike="noStrike">
                          <a:solidFill>
                            <a:srgbClr val="000000"/>
                          </a:solidFill>
                          <a:latin typeface="Arial"/>
                          <a:ea typeface="Arial"/>
                        </a:rPr>
                        <a:t>material/machining, $3.2k </a:t>
                      </a:r>
                      <a:r>
                        <a:rPr b="0" lang="en" sz="1200" spc="-1" strike="noStrike">
                          <a:solidFill>
                            <a:srgbClr val="000000"/>
                          </a:solidFill>
                          <a:latin typeface="Arial"/>
                          <a:ea typeface="Arial"/>
                        </a:rPr>
                        <a:t>for undergraduate student</a:t>
                      </a:r>
                      <a:endParaRPr b="0" lang="en-US" sz="1200" spc="-1" strike="noStrike">
                        <a:latin typeface="Times New Roman"/>
                      </a:endParaRPr>
                    </a:p>
                  </a:txBody>
                  <a:tcPr marL="91440" marR="91440">
                    <a:lnL w="12240">
                      <a:solidFill>
                        <a:srgbClr val="ffffff"/>
                      </a:solidFill>
                    </a:lnL>
                    <a:lnR w="12240">
                      <a:solidFill>
                        <a:srgbClr val="ffffff"/>
                      </a:solidFill>
                    </a:lnR>
                    <a:lnT w="38160">
                      <a:solidFill>
                        <a:srgbClr val="ffffff"/>
                      </a:solidFill>
                    </a:lnT>
                    <a:lnB w="12240">
                      <a:solidFill>
                        <a:srgbClr val="ffffff"/>
                      </a:solidFill>
                    </a:lnB>
                    <a:solidFill>
                      <a:srgbClr val="a4c2f4"/>
                    </a:solidFill>
                  </a:tcPr>
                </a:tc>
              </a:tr>
              <a:tr h="433080">
                <a:tc>
                  <a:txBody>
                    <a:bodyPr>
                      <a:noAutofit/>
                    </a:bodyPr>
                    <a:p>
                      <a:pPr>
                        <a:lnSpc>
                          <a:spcPct val="100000"/>
                        </a:lnSpc>
                        <a:tabLst>
                          <a:tab algn="l" pos="0"/>
                        </a:tabLst>
                      </a:pPr>
                      <a:r>
                        <a:rPr b="0" lang="en" sz="1200" spc="-1" strike="noStrike">
                          <a:solidFill>
                            <a:srgbClr val="000000"/>
                          </a:solidFill>
                          <a:latin typeface="Arial"/>
                          <a:ea typeface="Arial"/>
                        </a:rPr>
                        <a:t>Tufts University</a:t>
                      </a:r>
                      <a:endParaRPr b="0" lang="en-US" sz="1200" spc="-1" strike="noStrike">
                        <a:latin typeface="Times New Roman"/>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c9daf8"/>
                    </a:solidFill>
                  </a:tcPr>
                </a:tc>
                <a:tc>
                  <a:txBody>
                    <a:bodyPr>
                      <a:noAutofit/>
                    </a:bodyPr>
                    <a:p>
                      <a:pPr>
                        <a:lnSpc>
                          <a:spcPct val="100000"/>
                        </a:lnSpc>
                        <a:tabLst>
                          <a:tab algn="l" pos="0"/>
                        </a:tabLst>
                      </a:pPr>
                      <a:r>
                        <a:rPr b="0" lang="en" sz="1200" spc="-1" strike="noStrike">
                          <a:solidFill>
                            <a:srgbClr val="000000"/>
                          </a:solidFill>
                          <a:latin typeface="Arial"/>
                          <a:ea typeface="Arial"/>
                        </a:rPr>
                        <a:t>Cosmic ray and test beam </a:t>
                      </a:r>
                      <a:r>
                        <a:rPr b="0" lang="en" sz="1200" spc="-1" strike="noStrike">
                          <a:solidFill>
                            <a:srgbClr val="000000"/>
                          </a:solidFill>
                          <a:latin typeface="Arial"/>
                          <a:ea typeface="Arial"/>
                        </a:rPr>
                        <a:t>studies, straw tracker  </a:t>
                      </a:r>
                      <a:r>
                        <a:rPr b="0" lang="en" sz="1200" spc="-1" strike="noStrike">
                          <a:solidFill>
                            <a:srgbClr val="000000"/>
                          </a:solidFill>
                          <a:latin typeface="Arial"/>
                          <a:ea typeface="Arial"/>
                        </a:rPr>
                        <a:t>optimization</a:t>
                      </a:r>
                      <a:endParaRPr b="0" lang="en-US" sz="1200" spc="-1" strike="noStrike">
                        <a:latin typeface="Times New Roman"/>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a4c2f4"/>
                    </a:solidFill>
                  </a:tcPr>
                </a:tc>
                <a:tc>
                  <a:txBody>
                    <a:bodyPr>
                      <a:noAutofit/>
                    </a:bodyPr>
                    <a:p>
                      <a:pPr algn="ctr">
                        <a:lnSpc>
                          <a:spcPct val="100000"/>
                        </a:lnSpc>
                        <a:tabLst>
                          <a:tab algn="l" pos="0"/>
                        </a:tabLst>
                      </a:pPr>
                      <a:r>
                        <a:rPr b="0" lang="en" sz="1200" spc="-1" strike="noStrike">
                          <a:solidFill>
                            <a:srgbClr val="000000"/>
                          </a:solidFill>
                          <a:latin typeface="Arial"/>
                          <a:ea typeface="Arial"/>
                        </a:rPr>
                        <a:t>$47K</a:t>
                      </a:r>
                      <a:endParaRPr b="0" lang="en-US" sz="1200" spc="-1" strike="noStrike">
                        <a:latin typeface="Times New Roman"/>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c9daf8"/>
                    </a:solidFill>
                  </a:tcPr>
                </a:tc>
                <a:tc>
                  <a:txBody>
                    <a:bodyPr>
                      <a:noAutofit/>
                    </a:bodyPr>
                    <a:p>
                      <a:pPr>
                        <a:lnSpc>
                          <a:spcPct val="100000"/>
                        </a:lnSpc>
                        <a:tabLst>
                          <a:tab algn="l" pos="0"/>
                        </a:tabLst>
                      </a:pPr>
                      <a:r>
                        <a:rPr b="0" lang="en" sz="1200" spc="-1" strike="noStrike">
                          <a:solidFill>
                            <a:srgbClr val="000000"/>
                          </a:solidFill>
                          <a:latin typeface="Arial"/>
                          <a:ea typeface="Arial"/>
                        </a:rPr>
                        <a:t>0.5 FTE (graduate student)</a:t>
                      </a:r>
                      <a:endParaRPr b="0" lang="en-US" sz="1200" spc="-1" strike="noStrike">
                        <a:latin typeface="Times New Roman"/>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a4c2f4"/>
                    </a:solidFill>
                  </a:tcPr>
                </a:tc>
              </a:tr>
              <a:tr h="603720">
                <a:tc>
                  <a:txBody>
                    <a:bodyPr>
                      <a:noAutofit/>
                    </a:bodyPr>
                    <a:p>
                      <a:pPr>
                        <a:lnSpc>
                          <a:spcPct val="100000"/>
                        </a:lnSpc>
                        <a:tabLst>
                          <a:tab algn="l" pos="0"/>
                        </a:tabLst>
                      </a:pPr>
                      <a:r>
                        <a:rPr b="0" lang="en" sz="1200" spc="-1" strike="noStrike">
                          <a:solidFill>
                            <a:srgbClr val="000000"/>
                          </a:solidFill>
                          <a:latin typeface="Arial"/>
                          <a:ea typeface="Arial"/>
                        </a:rPr>
                        <a:t>UT Austin</a:t>
                      </a:r>
                      <a:endParaRPr b="0" lang="en-US" sz="1200" spc="-1" strike="noStrike">
                        <a:latin typeface="Times New Roman"/>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c9daf8"/>
                    </a:solidFill>
                  </a:tcPr>
                </a:tc>
                <a:tc>
                  <a:txBody>
                    <a:bodyPr>
                      <a:noAutofit/>
                    </a:bodyPr>
                    <a:p>
                      <a:pPr>
                        <a:lnSpc>
                          <a:spcPct val="100000"/>
                        </a:lnSpc>
                        <a:tabLst>
                          <a:tab algn="l" pos="0"/>
                        </a:tabLst>
                      </a:pPr>
                      <a:r>
                        <a:rPr b="0" lang="en" sz="1200" spc="-1" strike="noStrike">
                          <a:solidFill>
                            <a:srgbClr val="000000"/>
                          </a:solidFill>
                          <a:latin typeface="Arial"/>
                          <a:ea typeface="Arial"/>
                        </a:rPr>
                        <a:t>Detector and layout </a:t>
                      </a:r>
                      <a:r>
                        <a:rPr b="0" lang="en" sz="1200" spc="-1" strike="noStrike">
                          <a:solidFill>
                            <a:srgbClr val="000000"/>
                          </a:solidFill>
                          <a:latin typeface="Arial"/>
                          <a:ea typeface="Arial"/>
                        </a:rPr>
                        <a:t>optimizations (DELPHES </a:t>
                      </a:r>
                      <a:r>
                        <a:rPr b="0" lang="en" sz="1200" spc="-1" strike="noStrike">
                          <a:solidFill>
                            <a:srgbClr val="000000"/>
                          </a:solidFill>
                          <a:latin typeface="Arial"/>
                          <a:ea typeface="Arial"/>
                        </a:rPr>
                        <a:t>simulation, stereo angle, w/ </a:t>
                      </a:r>
                      <a:r>
                        <a:rPr b="0" lang="en" sz="1200" spc="-1" strike="noStrike">
                          <a:solidFill>
                            <a:srgbClr val="000000"/>
                          </a:solidFill>
                          <a:latin typeface="Arial"/>
                          <a:ea typeface="Arial"/>
                        </a:rPr>
                        <a:t>and w/o silicon wrapper, </a:t>
                      </a:r>
                      <a:r>
                        <a:rPr b="0" lang="en" sz="1200" spc="-1" strike="noStrike">
                          <a:solidFill>
                            <a:srgbClr val="000000"/>
                          </a:solidFill>
                          <a:latin typeface="Arial"/>
                          <a:ea typeface="Arial"/>
                        </a:rPr>
                        <a:t>dN/dX)</a:t>
                      </a:r>
                      <a:endParaRPr b="0" lang="en-US" sz="1200" spc="-1" strike="noStrike">
                        <a:latin typeface="Times New Roman"/>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a4c2f4"/>
                    </a:solidFill>
                  </a:tcPr>
                </a:tc>
                <a:tc>
                  <a:txBody>
                    <a:bodyPr>
                      <a:noAutofit/>
                    </a:bodyPr>
                    <a:p>
                      <a:pPr algn="ctr">
                        <a:lnSpc>
                          <a:spcPct val="100000"/>
                        </a:lnSpc>
                        <a:tabLst>
                          <a:tab algn="l" pos="0"/>
                        </a:tabLst>
                      </a:pPr>
                      <a:r>
                        <a:rPr b="0" lang="en" sz="1200" spc="-1" strike="noStrike">
                          <a:solidFill>
                            <a:srgbClr val="000000"/>
                          </a:solidFill>
                          <a:latin typeface="Arial"/>
                          <a:ea typeface="Arial"/>
                        </a:rPr>
                        <a:t>$30K</a:t>
                      </a:r>
                      <a:endParaRPr b="0" lang="en-US" sz="1200" spc="-1" strike="noStrike">
                        <a:latin typeface="Times New Roman"/>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c9daf8"/>
                    </a:solidFill>
                  </a:tcPr>
                </a:tc>
                <a:tc>
                  <a:txBody>
                    <a:bodyPr>
                      <a:noAutofit/>
                    </a:bodyPr>
                    <a:p>
                      <a:pPr>
                        <a:lnSpc>
                          <a:spcPct val="100000"/>
                        </a:lnSpc>
                        <a:tabLst>
                          <a:tab algn="l" pos="0"/>
                        </a:tabLst>
                      </a:pPr>
                      <a:r>
                        <a:rPr b="0" lang="en" sz="1200" spc="-1" strike="noStrike">
                          <a:solidFill>
                            <a:srgbClr val="000000"/>
                          </a:solidFill>
                          <a:latin typeface="Arial"/>
                          <a:ea typeface="Arial"/>
                        </a:rPr>
                        <a:t>1 semester (graduate </a:t>
                      </a:r>
                      <a:r>
                        <a:rPr b="0" lang="en" sz="1200" spc="-1" strike="noStrike">
                          <a:solidFill>
                            <a:srgbClr val="000000"/>
                          </a:solidFill>
                          <a:latin typeface="Arial"/>
                          <a:ea typeface="Arial"/>
                        </a:rPr>
                        <a:t>student)</a:t>
                      </a:r>
                      <a:endParaRPr b="0" lang="en-US" sz="1200" spc="-1" strike="noStrike">
                        <a:latin typeface="Times New Roman"/>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a4c2f4"/>
                    </a:solidFill>
                  </a:tcPr>
                </a:tc>
              </a:tr>
              <a:tr h="1115640">
                <a:tc>
                  <a:txBody>
                    <a:bodyPr>
                      <a:noAutofit/>
                    </a:bodyPr>
                    <a:p>
                      <a:pPr>
                        <a:lnSpc>
                          <a:spcPct val="100000"/>
                        </a:lnSpc>
                        <a:tabLst>
                          <a:tab algn="l" pos="0"/>
                        </a:tabLst>
                      </a:pPr>
                      <a:r>
                        <a:rPr b="0" lang="en" sz="1200" spc="-1" strike="noStrike">
                          <a:solidFill>
                            <a:srgbClr val="000000"/>
                          </a:solidFill>
                          <a:latin typeface="Arial"/>
                          <a:ea typeface="Arial"/>
                        </a:rPr>
                        <a:t>BNL</a:t>
                      </a:r>
                      <a:endParaRPr b="0" lang="en-US" sz="1200" spc="-1" strike="noStrike">
                        <a:latin typeface="Times New Roman"/>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c9daf8"/>
                    </a:solidFill>
                  </a:tcPr>
                </a:tc>
                <a:tc>
                  <a:txBody>
                    <a:bodyPr>
                      <a:noAutofit/>
                    </a:bodyPr>
                    <a:p>
                      <a:pPr>
                        <a:lnSpc>
                          <a:spcPct val="100000"/>
                        </a:lnSpc>
                        <a:tabLst>
                          <a:tab algn="l" pos="0"/>
                        </a:tabLst>
                      </a:pPr>
                      <a:r>
                        <a:rPr b="0" lang="en" sz="1200" spc="-1" strike="noStrike">
                          <a:solidFill>
                            <a:srgbClr val="000000"/>
                          </a:solidFill>
                          <a:latin typeface="Arial"/>
                          <a:ea typeface="Arial"/>
                        </a:rPr>
                        <a:t>Simulation (analytic + e-field), monte carlo reconstruction for TB, validate dN/dX during TB with small prototypes </a:t>
                      </a:r>
                      <a:endParaRPr b="0" lang="en-US" sz="1200" spc="-1" strike="noStrike">
                        <a:latin typeface="Times New Roman"/>
                      </a:endParaRPr>
                    </a:p>
                    <a:p>
                      <a:pPr>
                        <a:lnSpc>
                          <a:spcPct val="100000"/>
                        </a:lnSpc>
                        <a:tabLst>
                          <a:tab algn="l" pos="0"/>
                        </a:tabLst>
                      </a:pPr>
                      <a:r>
                        <a:rPr b="0" lang="en" sz="1200" spc="-1" strike="noStrike">
                          <a:solidFill>
                            <a:srgbClr val="000000"/>
                          </a:solidFill>
                          <a:latin typeface="Arial"/>
                          <a:ea typeface="Arial"/>
                        </a:rPr>
                        <a:t>Wire R&amp;D from different manufacturers</a:t>
                      </a:r>
                      <a:endParaRPr b="0" lang="en-US" sz="1200" spc="-1" strike="noStrike">
                        <a:latin typeface="Times New Roman"/>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a4c2f4"/>
                    </a:solidFill>
                  </a:tcPr>
                </a:tc>
                <a:tc>
                  <a:txBody>
                    <a:bodyPr>
                      <a:noAutofit/>
                    </a:bodyPr>
                    <a:p>
                      <a:pPr algn="ctr">
                        <a:lnSpc>
                          <a:spcPct val="100000"/>
                        </a:lnSpc>
                        <a:tabLst>
                          <a:tab algn="l" pos="0"/>
                        </a:tabLst>
                      </a:pPr>
                      <a:r>
                        <a:rPr b="0" lang="en" sz="1200" spc="-1" strike="noStrike">
                          <a:solidFill>
                            <a:srgbClr val="000000"/>
                          </a:solidFill>
                          <a:latin typeface="Arial"/>
                          <a:ea typeface="Arial"/>
                        </a:rPr>
                        <a:t>$30K</a:t>
                      </a:r>
                      <a:endParaRPr b="0" lang="en-US" sz="1200" spc="-1" strike="noStrike">
                        <a:latin typeface="Times New Roman"/>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c9daf8"/>
                    </a:solidFill>
                  </a:tcPr>
                </a:tc>
                <a:tc>
                  <a:txBody>
                    <a:bodyPr>
                      <a:noAutofit/>
                    </a:bodyPr>
                    <a:p>
                      <a:pPr>
                        <a:lnSpc>
                          <a:spcPct val="100000"/>
                        </a:lnSpc>
                        <a:tabLst>
                          <a:tab algn="l" pos="0"/>
                        </a:tabLst>
                      </a:pPr>
                      <a:r>
                        <a:rPr b="0" lang="en" sz="1200" spc="-1" strike="noStrike">
                          <a:solidFill>
                            <a:srgbClr val="000000"/>
                          </a:solidFill>
                          <a:latin typeface="Arial"/>
                          <a:ea typeface="Arial"/>
                        </a:rPr>
                        <a:t>Support student for simulation studies</a:t>
                      </a:r>
                      <a:endParaRPr b="0" lang="en-US" sz="1200" spc="-1" strike="noStrike">
                        <a:latin typeface="Times New Roman"/>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a4c2f4"/>
                    </a:solidFill>
                  </a:tcPr>
                </a:tc>
              </a:tr>
              <a:tr h="491400">
                <a:tc>
                  <a:txBody>
                    <a:bodyPr>
                      <a:noAutofit/>
                    </a:bodyPr>
                    <a:p>
                      <a:pPr>
                        <a:lnSpc>
                          <a:spcPct val="100000"/>
                        </a:lnSpc>
                        <a:tabLst>
                          <a:tab algn="l" pos="0"/>
                        </a:tabLst>
                      </a:pPr>
                      <a:r>
                        <a:rPr b="0" lang="en" sz="1400" spc="-1" strike="noStrike">
                          <a:solidFill>
                            <a:srgbClr val="000000"/>
                          </a:solidFill>
                          <a:latin typeface="Arial"/>
                          <a:ea typeface="Arial"/>
                        </a:rPr>
                        <a:t>SLAC</a:t>
                      </a:r>
                      <a:endParaRPr b="0" lang="en-US" sz="1400" spc="-1" strike="noStrike">
                        <a:latin typeface="Times New Roman"/>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c9daf8"/>
                    </a:solidFill>
                  </a:tcPr>
                </a:tc>
                <a:tc>
                  <a:txBody>
                    <a:bodyPr>
                      <a:noAutofit/>
                    </a:bodyPr>
                    <a:p>
                      <a:pPr>
                        <a:lnSpc>
                          <a:spcPct val="100000"/>
                        </a:lnSpc>
                        <a:tabLst>
                          <a:tab algn="l" pos="0"/>
                        </a:tabLst>
                      </a:pPr>
                      <a:r>
                        <a:rPr b="0" lang="en" sz="1400" spc="-1" strike="noStrike">
                          <a:solidFill>
                            <a:srgbClr val="000000"/>
                          </a:solidFill>
                          <a:latin typeface="Arial"/>
                          <a:ea typeface="Arial"/>
                        </a:rPr>
                        <a:t>Momentum resolution studies, DCH cell geometry optimization</a:t>
                      </a:r>
                      <a:endParaRPr b="0" lang="en-US" sz="1400" spc="-1" strike="noStrike">
                        <a:latin typeface="Times New Roman"/>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a4c2f4"/>
                    </a:solidFill>
                  </a:tcPr>
                </a:tc>
                <a:tc>
                  <a:txBody>
                    <a:bodyPr>
                      <a:noAutofit/>
                    </a:bodyPr>
                    <a:p>
                      <a:pPr algn="ctr">
                        <a:lnSpc>
                          <a:spcPct val="100000"/>
                        </a:lnSpc>
                        <a:tabLst>
                          <a:tab algn="l" pos="0"/>
                        </a:tabLst>
                      </a:pPr>
                      <a:r>
                        <a:rPr b="0" lang="en" sz="1400" spc="-1" strike="noStrike">
                          <a:solidFill>
                            <a:srgbClr val="000000"/>
                          </a:solidFill>
                          <a:latin typeface="Arial"/>
                          <a:ea typeface="Arial"/>
                        </a:rPr>
                        <a:t>$0K</a:t>
                      </a:r>
                      <a:endParaRPr b="0" lang="en-US" sz="1400" spc="-1" strike="noStrike">
                        <a:latin typeface="Times New Roman"/>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c9daf8"/>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a4c2f4"/>
                    </a:solidFill>
                  </a:tcPr>
                </a:tc>
              </a:tr>
              <a:tr h="291600">
                <a:tc>
                  <a:txBody>
                    <a:bodyPr>
                      <a:noAutofit/>
                    </a:bodyPr>
                    <a:p>
                      <a:pPr>
                        <a:lnSpc>
                          <a:spcPct val="100000"/>
                        </a:lnSpc>
                        <a:tabLst>
                          <a:tab algn="l" pos="0"/>
                        </a:tabLst>
                      </a:pPr>
                      <a:r>
                        <a:rPr b="0" lang="en" sz="1400" spc="-1" strike="noStrike">
                          <a:solidFill>
                            <a:srgbClr val="000000"/>
                          </a:solidFill>
                          <a:latin typeface="Arial"/>
                          <a:ea typeface="Arial"/>
                        </a:rPr>
                        <a:t>U of Kansas + others</a:t>
                      </a:r>
                      <a:endParaRPr b="0" lang="en-US" sz="1400" spc="-1" strike="noStrike">
                        <a:latin typeface="Times New Roman"/>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c9daf8"/>
                    </a:solidFill>
                  </a:tcPr>
                </a:tc>
                <a:tc>
                  <a:txBody>
                    <a:bodyPr>
                      <a:noAutofit/>
                    </a:bodyPr>
                    <a:p>
                      <a:pPr>
                        <a:lnSpc>
                          <a:spcPct val="100000"/>
                        </a:lnSpc>
                        <a:tabLst>
                          <a:tab algn="l" pos="0"/>
                        </a:tabLst>
                      </a:pPr>
                      <a:r>
                        <a:rPr b="0" lang="en" sz="1400" spc="-1" strike="noStrike">
                          <a:solidFill>
                            <a:srgbClr val="000000"/>
                          </a:solidFill>
                          <a:latin typeface="Arial"/>
                          <a:ea typeface="Arial"/>
                        </a:rPr>
                        <a:t>TPC feasibility studies</a:t>
                      </a:r>
                      <a:endParaRPr b="0" lang="en-US" sz="1400" spc="-1" strike="noStrike">
                        <a:latin typeface="Times New Roman"/>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a4c2f4"/>
                    </a:solidFill>
                  </a:tcPr>
                </a:tc>
                <a:tc>
                  <a:txBody>
                    <a:bodyPr>
                      <a:noAutofit/>
                    </a:bodyPr>
                    <a:p>
                      <a:pPr algn="ctr">
                        <a:lnSpc>
                          <a:spcPct val="100000"/>
                        </a:lnSpc>
                        <a:tabLst>
                          <a:tab algn="l" pos="0"/>
                        </a:tabLst>
                      </a:pPr>
                      <a:r>
                        <a:rPr b="0" lang="en" sz="1400" spc="-1" strike="noStrike">
                          <a:solidFill>
                            <a:srgbClr val="000000"/>
                          </a:solidFill>
                          <a:latin typeface="Arial"/>
                          <a:ea typeface="Arial"/>
                        </a:rPr>
                        <a:t>$0K</a:t>
                      </a:r>
                      <a:endParaRPr b="0" lang="en-US" sz="1400" spc="-1" strike="noStrike">
                        <a:latin typeface="Times New Roman"/>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c9daf8"/>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a4c2f4"/>
                    </a:solidFill>
                  </a:tcPr>
                </a:tc>
              </a:tr>
            </a:tbl>
          </a:graphicData>
        </a:graphic>
      </p:graphicFrame>
      <p:sp>
        <p:nvSpPr>
          <p:cNvPr id="128" name="TextShape 2"/>
          <p:cNvSpPr txBox="1"/>
          <p:nvPr/>
        </p:nvSpPr>
        <p:spPr>
          <a:xfrm>
            <a:off x="3805200" y="4485600"/>
            <a:ext cx="2369160" cy="346320"/>
          </a:xfrm>
          <a:prstGeom prst="rect">
            <a:avLst/>
          </a:prstGeom>
          <a:noFill/>
          <a:ln>
            <a:noFill/>
          </a:ln>
        </p:spPr>
        <p:txBody>
          <a:bodyPr lIns="90000" rIns="90000" tIns="45000" bIns="45000">
            <a:noAutofit/>
          </a:bodyPr>
          <a:p>
            <a:r>
              <a:rPr b="0" lang="en-US" sz="1800" spc="-1" strike="noStrike">
                <a:solidFill>
                  <a:srgbClr val="ff0000"/>
                </a:solidFill>
                <a:latin typeface="Arial"/>
              </a:rPr>
              <a:t>Total              $173.5k</a:t>
            </a:r>
            <a:endParaRPr b="0" lang="en-US" sz="1800" spc="-1" strike="noStrike">
              <a:latin typeface="Arial"/>
            </a:endParaRPr>
          </a:p>
        </p:txBody>
      </p:sp>
      <p:sp>
        <p:nvSpPr>
          <p:cNvPr id="129" name="TextShape 3"/>
          <p:cNvSpPr txBox="1"/>
          <p:nvPr/>
        </p:nvSpPr>
        <p:spPr>
          <a:xfrm>
            <a:off x="4345200" y="4810320"/>
            <a:ext cx="4673520" cy="290160"/>
          </a:xfrm>
          <a:prstGeom prst="rect">
            <a:avLst/>
          </a:prstGeom>
          <a:noFill/>
          <a:ln>
            <a:noFill/>
          </a:ln>
        </p:spPr>
        <p:txBody>
          <a:bodyPr lIns="90000" rIns="90000" tIns="45000" bIns="45000">
            <a:noAutofit/>
          </a:bodyPr>
          <a:p>
            <a:r>
              <a:rPr b="0" lang="en-US" sz="1400" spc="-1" strike="noStrike">
                <a:latin typeface="Arial"/>
              </a:rPr>
              <a:t>Srini: maybe we can stretch to have </a:t>
            </a:r>
            <a:r>
              <a:rPr b="1" lang="en-US" sz="1400" spc="-1" strike="noStrike">
                <a:latin typeface="Arial"/>
              </a:rPr>
              <a:t>1M for all </a:t>
            </a:r>
            <a:r>
              <a:rPr b="1" lang="en-US" sz="1400" spc="-1" strike="noStrike">
                <a:solidFill>
                  <a:srgbClr val="c9211e"/>
                </a:solidFill>
                <a:latin typeface="Arial"/>
              </a:rPr>
              <a:t>L2</a:t>
            </a:r>
            <a:r>
              <a:rPr b="1" lang="en-US" sz="1400" spc="-1" strike="noStrike">
                <a:latin typeface="Arial"/>
              </a:rPr>
              <a:t> areas</a:t>
            </a:r>
            <a:r>
              <a:rPr b="0" lang="en-US" sz="1400" spc="-1" strike="noStrike">
                <a:latin typeface="Arial"/>
              </a:rPr>
              <a:t>.</a:t>
            </a:r>
            <a:endParaRPr b="0" lang="en-US" sz="1400" spc="-1" strike="noStrike">
              <a:latin typeface="Arial"/>
            </a:endParaRPr>
          </a:p>
        </p:txBody>
      </p:sp>
      <p:sp>
        <p:nvSpPr>
          <p:cNvPr id="130" name="CustomShape 4"/>
          <p:cNvSpPr/>
          <p:nvPr/>
        </p:nvSpPr>
        <p:spPr>
          <a:xfrm>
            <a:off x="0" y="0"/>
            <a:ext cx="9144000" cy="5143680"/>
          </a:xfrm>
          <a:prstGeom prst="rect">
            <a:avLst/>
          </a:prstGeom>
          <a:noFill/>
          <a:ln w="76320">
            <a:solidFill>
              <a:srgbClr val="ff0000"/>
            </a:solidFill>
            <a:round/>
          </a:ln>
        </p:spPr>
        <p:style>
          <a:lnRef idx="0"/>
          <a:fillRef idx="0"/>
          <a:effectRef idx="0"/>
          <a:fontRef idx="minor"/>
        </p:style>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1" name="TextShape 1"/>
          <p:cNvSpPr txBox="1"/>
          <p:nvPr/>
        </p:nvSpPr>
        <p:spPr>
          <a:xfrm>
            <a:off x="311760" y="444960"/>
            <a:ext cx="8520120" cy="572400"/>
          </a:xfrm>
          <a:prstGeom prst="rect">
            <a:avLst/>
          </a:prstGeom>
          <a:noFill/>
          <a:ln>
            <a:noFill/>
          </a:ln>
        </p:spPr>
        <p:txBody>
          <a:bodyPr tIns="91440" bIns="91440">
            <a:normAutofit fontScale="97000"/>
          </a:bodyPr>
          <a:p>
            <a:pPr>
              <a:lnSpc>
                <a:spcPct val="100000"/>
              </a:lnSpc>
              <a:tabLst>
                <a:tab algn="l" pos="0"/>
              </a:tabLst>
            </a:pPr>
            <a:r>
              <a:rPr b="0" lang="en" sz="2800" spc="-1" strike="noStrike">
                <a:solidFill>
                  <a:srgbClr val="000000"/>
                </a:solidFill>
                <a:latin typeface="Arial"/>
                <a:ea typeface="Arial"/>
              </a:rPr>
              <a:t>Low Mass Supports Funding Requests</a:t>
            </a:r>
            <a:endParaRPr b="0" lang="en-US" sz="2800" spc="-1" strike="noStrike">
              <a:solidFill>
                <a:srgbClr val="000000"/>
              </a:solidFill>
              <a:latin typeface="Arial"/>
            </a:endParaRPr>
          </a:p>
        </p:txBody>
      </p:sp>
      <p:sp>
        <p:nvSpPr>
          <p:cNvPr id="132" name="TextShape 2"/>
          <p:cNvSpPr txBox="1"/>
          <p:nvPr/>
        </p:nvSpPr>
        <p:spPr>
          <a:xfrm>
            <a:off x="311760" y="1152360"/>
            <a:ext cx="3573720" cy="3799440"/>
          </a:xfrm>
          <a:prstGeom prst="rect">
            <a:avLst/>
          </a:prstGeom>
          <a:noFill/>
          <a:ln>
            <a:noFill/>
          </a:ln>
        </p:spPr>
        <p:txBody>
          <a:bodyPr tIns="91440" bIns="91440">
            <a:noAutofit/>
          </a:bodyPr>
          <a:p>
            <a:pPr>
              <a:lnSpc>
                <a:spcPct val="93000"/>
              </a:lnSpc>
              <a:tabLst>
                <a:tab algn="l" pos="0"/>
              </a:tabLst>
            </a:pPr>
            <a:r>
              <a:rPr b="0" lang="en" sz="1500" spc="-1" strike="noStrike" u="sng">
                <a:solidFill>
                  <a:srgbClr val="000000"/>
                </a:solidFill>
                <a:uFillTx/>
                <a:latin typeface="Arial"/>
                <a:ea typeface="Arial"/>
              </a:rPr>
              <a:t>Interest in CF based gaseous detector: </a:t>
            </a:r>
            <a:endParaRPr b="0" lang="en-US" sz="1500" spc="-1" strike="noStrike">
              <a:solidFill>
                <a:srgbClr val="000000"/>
              </a:solidFill>
              <a:latin typeface="Arial"/>
            </a:endParaRPr>
          </a:p>
          <a:p>
            <a:pPr marL="343080" indent="-304560">
              <a:lnSpc>
                <a:spcPct val="93000"/>
              </a:lnSpc>
              <a:buClr>
                <a:srgbClr val="000000"/>
              </a:buClr>
              <a:buFont typeface="Arial"/>
              <a:buChar char="●"/>
              <a:tabLst>
                <a:tab algn="l" pos="0"/>
              </a:tabLst>
            </a:pPr>
            <a:r>
              <a:rPr b="0" lang="en" sz="1400" spc="-1" strike="noStrike">
                <a:solidFill>
                  <a:srgbClr val="000000"/>
                </a:solidFill>
                <a:latin typeface="Arial"/>
                <a:ea typeface="Arial"/>
              </a:rPr>
              <a:t>Purdue (Jung)</a:t>
            </a:r>
            <a:endParaRPr b="0" lang="en-US" sz="1400" spc="-1" strike="noStrike">
              <a:solidFill>
                <a:srgbClr val="000000"/>
              </a:solidFill>
              <a:latin typeface="Arial"/>
            </a:endParaRPr>
          </a:p>
          <a:p>
            <a:pPr marL="343080" indent="-304560">
              <a:lnSpc>
                <a:spcPct val="93000"/>
              </a:lnSpc>
              <a:buClr>
                <a:srgbClr val="000000"/>
              </a:buClr>
              <a:buFont typeface="Arial"/>
              <a:buChar char="●"/>
              <a:tabLst>
                <a:tab algn="l" pos="0"/>
              </a:tabLst>
            </a:pPr>
            <a:r>
              <a:rPr b="0" lang="en" sz="1400" spc="-1" strike="noStrike">
                <a:solidFill>
                  <a:srgbClr val="000000"/>
                </a:solidFill>
                <a:latin typeface="Arial"/>
                <a:ea typeface="Arial"/>
              </a:rPr>
              <a:t>Hawaii (Vahsen) and Yale (Prakhar)</a:t>
            </a:r>
            <a:endParaRPr b="0" lang="en-US" sz="1400" spc="-1" strike="noStrike">
              <a:solidFill>
                <a:srgbClr val="000000"/>
              </a:solidFill>
              <a:latin typeface="Arial"/>
            </a:endParaRPr>
          </a:p>
          <a:p>
            <a:pPr marL="457200">
              <a:lnSpc>
                <a:spcPct val="93000"/>
              </a:lnSpc>
              <a:tabLst>
                <a:tab algn="l" pos="0"/>
              </a:tabLst>
            </a:pPr>
            <a:endParaRPr b="0" lang="en-US" sz="1400" spc="-1" strike="noStrike">
              <a:solidFill>
                <a:srgbClr val="000000"/>
              </a:solidFill>
              <a:latin typeface="Arial"/>
            </a:endParaRPr>
          </a:p>
          <a:p>
            <a:pPr>
              <a:lnSpc>
                <a:spcPct val="93000"/>
              </a:lnSpc>
              <a:tabLst>
                <a:tab algn="l" pos="0"/>
              </a:tabLst>
            </a:pPr>
            <a:r>
              <a:rPr b="0" lang="en" sz="1500" spc="-1" strike="noStrike" u="sng">
                <a:solidFill>
                  <a:srgbClr val="000000"/>
                </a:solidFill>
                <a:uFillTx/>
                <a:latin typeface="Arial"/>
                <a:ea typeface="Arial"/>
              </a:rPr>
              <a:t>Interest in composite mechanics:</a:t>
            </a:r>
            <a:endParaRPr b="0" lang="en-US" sz="1500" spc="-1" strike="noStrike">
              <a:solidFill>
                <a:srgbClr val="000000"/>
              </a:solidFill>
              <a:latin typeface="Arial"/>
            </a:endParaRPr>
          </a:p>
          <a:p>
            <a:pPr marL="343080" indent="-304560">
              <a:lnSpc>
                <a:spcPct val="93000"/>
              </a:lnSpc>
              <a:buClr>
                <a:srgbClr val="000000"/>
              </a:buClr>
              <a:buFont typeface="Arial"/>
              <a:buChar char="●"/>
              <a:tabLst>
                <a:tab algn="l" pos="0"/>
              </a:tabLst>
            </a:pPr>
            <a:r>
              <a:rPr b="0" lang="en" sz="1400" spc="-1" strike="noStrike">
                <a:solidFill>
                  <a:srgbClr val="000000"/>
                </a:solidFill>
                <a:latin typeface="Arial"/>
                <a:ea typeface="Arial"/>
              </a:rPr>
              <a:t>Cornell (radiation hard interface materials)</a:t>
            </a:r>
            <a:endParaRPr b="0" lang="en-US" sz="1400" spc="-1" strike="noStrike">
              <a:solidFill>
                <a:srgbClr val="000000"/>
              </a:solidFill>
              <a:latin typeface="Arial"/>
            </a:endParaRPr>
          </a:p>
          <a:p>
            <a:pPr marL="343080" indent="-304560">
              <a:lnSpc>
                <a:spcPct val="93000"/>
              </a:lnSpc>
              <a:buClr>
                <a:srgbClr val="000000"/>
              </a:buClr>
              <a:buFont typeface="Arial"/>
              <a:buChar char="●"/>
              <a:tabLst>
                <a:tab algn="l" pos="0"/>
              </a:tabLst>
            </a:pPr>
            <a:r>
              <a:rPr b="0" lang="en" sz="1400" spc="-1" strike="noStrike">
                <a:solidFill>
                  <a:srgbClr val="000000"/>
                </a:solidFill>
                <a:latin typeface="Arial"/>
                <a:ea typeface="Arial"/>
              </a:rPr>
              <a:t>Florida Institute of Technology (thermal interface materials)</a:t>
            </a:r>
            <a:endParaRPr b="0" lang="en-US" sz="1400" spc="-1" strike="noStrike">
              <a:solidFill>
                <a:srgbClr val="000000"/>
              </a:solidFill>
              <a:latin typeface="Arial"/>
            </a:endParaRPr>
          </a:p>
          <a:p>
            <a:pPr marL="343080" indent="-304560">
              <a:lnSpc>
                <a:spcPct val="93000"/>
              </a:lnSpc>
              <a:buClr>
                <a:srgbClr val="000000"/>
              </a:buClr>
              <a:buFont typeface="Arial"/>
              <a:buChar char="●"/>
              <a:tabLst>
                <a:tab algn="l" pos="0"/>
              </a:tabLst>
            </a:pPr>
            <a:r>
              <a:rPr b="0" lang="en" sz="1400" spc="-1" strike="noStrike">
                <a:solidFill>
                  <a:srgbClr val="000000"/>
                </a:solidFill>
                <a:latin typeface="Arial"/>
                <a:ea typeface="Arial"/>
              </a:rPr>
              <a:t>Purdue (advanced composite structures, integrated detector support systems, simulations)</a:t>
            </a:r>
            <a:endParaRPr b="0" lang="en-US" sz="1400" spc="-1" strike="noStrike">
              <a:solidFill>
                <a:srgbClr val="000000"/>
              </a:solidFill>
              <a:latin typeface="Arial"/>
            </a:endParaRPr>
          </a:p>
          <a:p>
            <a:pPr marL="343080" indent="-304560">
              <a:lnSpc>
                <a:spcPct val="93000"/>
              </a:lnSpc>
              <a:buClr>
                <a:srgbClr val="000000"/>
              </a:buClr>
              <a:buFont typeface="Arial"/>
              <a:buChar char="●"/>
              <a:tabLst>
                <a:tab algn="l" pos="0"/>
              </a:tabLst>
            </a:pPr>
            <a:r>
              <a:rPr b="0" lang="en" sz="1400" spc="-1" strike="noStrike">
                <a:solidFill>
                  <a:srgbClr val="000000"/>
                </a:solidFill>
                <a:latin typeface="Arial"/>
                <a:ea typeface="Arial"/>
              </a:rPr>
              <a:t>LBNL, Fermilab, ANL (multiple people)</a:t>
            </a:r>
            <a:endParaRPr b="0" lang="en-US" sz="1400" spc="-1" strike="noStrike">
              <a:solidFill>
                <a:srgbClr val="000000"/>
              </a:solidFill>
              <a:latin typeface="Arial"/>
            </a:endParaRPr>
          </a:p>
          <a:p>
            <a:pPr>
              <a:lnSpc>
                <a:spcPct val="93000"/>
              </a:lnSpc>
              <a:tabLst>
                <a:tab algn="l" pos="0"/>
              </a:tabLst>
            </a:pPr>
            <a:endParaRPr b="0" lang="en-US" sz="1400" spc="-1" strike="noStrike">
              <a:solidFill>
                <a:srgbClr val="000000"/>
              </a:solidFill>
              <a:latin typeface="Arial"/>
            </a:endParaRPr>
          </a:p>
          <a:p>
            <a:pPr>
              <a:lnSpc>
                <a:spcPct val="93000"/>
              </a:lnSpc>
              <a:tabLst>
                <a:tab algn="l" pos="0"/>
              </a:tabLst>
            </a:pPr>
            <a:endParaRPr b="0" lang="en-US" sz="1400" spc="-1" strike="noStrike">
              <a:solidFill>
                <a:srgbClr val="000000"/>
              </a:solidFill>
              <a:latin typeface="Arial"/>
            </a:endParaRPr>
          </a:p>
          <a:p>
            <a:pPr>
              <a:lnSpc>
                <a:spcPct val="115000"/>
              </a:lnSpc>
              <a:spcAft>
                <a:spcPts val="1199"/>
              </a:spcAft>
              <a:tabLst>
                <a:tab algn="l" pos="0"/>
              </a:tabLst>
            </a:pPr>
            <a:endParaRPr b="0" lang="en-US" sz="1400" spc="-1" strike="noStrike">
              <a:solidFill>
                <a:srgbClr val="000000"/>
              </a:solidFill>
              <a:latin typeface="Arial"/>
            </a:endParaRPr>
          </a:p>
        </p:txBody>
      </p:sp>
      <p:graphicFrame>
        <p:nvGraphicFramePr>
          <p:cNvPr id="133" name="Table 3"/>
          <p:cNvGraphicFramePr/>
          <p:nvPr/>
        </p:nvGraphicFramePr>
        <p:xfrm>
          <a:off x="3977640" y="941400"/>
          <a:ext cx="4994280" cy="2902320"/>
        </p:xfrm>
        <a:graphic>
          <a:graphicData uri="http://schemas.openxmlformats.org/drawingml/2006/table">
            <a:tbl>
              <a:tblPr/>
              <a:tblGrid>
                <a:gridCol w="957960"/>
                <a:gridCol w="895680"/>
                <a:gridCol w="3140640"/>
              </a:tblGrid>
              <a:tr h="205920">
                <a:tc>
                  <a:txBody>
                    <a:bodyPr lIns="91080" rIns="91080" tIns="45360" bIns="0">
                      <a:noAutofit/>
                    </a:bodyPr>
                    <a:p>
                      <a:pPr algn="ctr">
                        <a:lnSpc>
                          <a:spcPct val="80000"/>
                        </a:lnSpc>
                        <a:tabLst>
                          <a:tab algn="l" pos="0"/>
                        </a:tabLst>
                      </a:pPr>
                      <a:r>
                        <a:rPr b="0" lang="en" sz="1000" spc="-1" strike="noStrike">
                          <a:solidFill>
                            <a:srgbClr val="000000"/>
                          </a:solidFill>
                          <a:latin typeface="Arial"/>
                          <a:ea typeface="Arial"/>
                        </a:rPr>
                        <a:t>Institute</a:t>
                      </a:r>
                      <a:endParaRPr b="0" lang="en-US" sz="1000" spc="-1" strike="noStrike">
                        <a:latin typeface="Times New Roman"/>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c>
                  <a:txBody>
                    <a:bodyPr lIns="91080" rIns="91080" tIns="45360" bIns="0">
                      <a:noAutofit/>
                    </a:bodyPr>
                    <a:p>
                      <a:pPr algn="ctr">
                        <a:lnSpc>
                          <a:spcPct val="80000"/>
                        </a:lnSpc>
                        <a:tabLst>
                          <a:tab algn="l" pos="0"/>
                        </a:tabLst>
                      </a:pPr>
                      <a:r>
                        <a:rPr b="0" lang="en" sz="1000" spc="-1" strike="noStrike">
                          <a:solidFill>
                            <a:srgbClr val="000000"/>
                          </a:solidFill>
                          <a:latin typeface="Arial"/>
                          <a:ea typeface="Arial"/>
                        </a:rPr>
                        <a:t>Request</a:t>
                      </a:r>
                      <a:endParaRPr b="0" lang="en-US" sz="1000" spc="-1" strike="noStrike">
                        <a:latin typeface="Times New Roman"/>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c>
                  <a:txBody>
                    <a:bodyPr lIns="91080" rIns="91080" tIns="45360" bIns="0">
                      <a:noAutofit/>
                    </a:bodyPr>
                    <a:p>
                      <a:pPr>
                        <a:lnSpc>
                          <a:spcPct val="80000"/>
                        </a:lnSpc>
                        <a:tabLst>
                          <a:tab algn="l" pos="0"/>
                        </a:tabLst>
                      </a:pPr>
                      <a:r>
                        <a:rPr b="0" lang="en" sz="1000" spc="-1" strike="noStrike">
                          <a:solidFill>
                            <a:srgbClr val="000000"/>
                          </a:solidFill>
                          <a:latin typeface="Arial"/>
                          <a:ea typeface="Arial"/>
                        </a:rPr>
                        <a:t>Remarks</a:t>
                      </a:r>
                      <a:endParaRPr b="0" lang="en-US" sz="1000" spc="-1" strike="noStrike">
                        <a:latin typeface="Times New Roman"/>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r>
              <a:tr h="205920">
                <a:tc>
                  <a:txBody>
                    <a:bodyPr lIns="91080" rIns="91080" tIns="45360" bIns="0">
                      <a:noAutofit/>
                    </a:bodyPr>
                    <a:p>
                      <a:pPr algn="ctr">
                        <a:lnSpc>
                          <a:spcPct val="80000"/>
                        </a:lnSpc>
                        <a:tabLst>
                          <a:tab algn="l" pos="0"/>
                        </a:tabLst>
                      </a:pPr>
                      <a:r>
                        <a:rPr b="0" lang="en" sz="1000" spc="-1" strike="noStrike">
                          <a:solidFill>
                            <a:srgbClr val="000000"/>
                          </a:solidFill>
                          <a:latin typeface="Arial"/>
                          <a:ea typeface="Arial"/>
                        </a:rPr>
                        <a:t>ANL </a:t>
                      </a:r>
                      <a:endParaRPr b="0" lang="en-US" sz="1000" spc="-1" strike="noStrike">
                        <a:latin typeface="Times New Roman"/>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c>
                  <a:txBody>
                    <a:bodyPr lIns="91080" rIns="91080" tIns="45360" bIns="0">
                      <a:noAutofit/>
                    </a:bodyPr>
                    <a:p>
                      <a:pPr algn="ctr">
                        <a:lnSpc>
                          <a:spcPct val="80000"/>
                        </a:lnSpc>
                        <a:tabLst>
                          <a:tab algn="l" pos="0"/>
                        </a:tabLst>
                      </a:pPr>
                      <a:r>
                        <a:rPr b="0" lang="en" sz="1000" spc="-1" strike="noStrike">
                          <a:solidFill>
                            <a:srgbClr val="000000"/>
                          </a:solidFill>
                          <a:latin typeface="Arial"/>
                          <a:ea typeface="Arial"/>
                        </a:rPr>
                        <a:t>$0k</a:t>
                      </a:r>
                      <a:endParaRPr b="0" lang="en-US" sz="1000" spc="-1" strike="noStrike">
                        <a:latin typeface="Times New Roman"/>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c>
                  <a:txBody>
                    <a:bodyPr lIns="91080" rIns="91080" tIns="45360" bIns="0">
                      <a:noAutofit/>
                    </a:bodyPr>
                    <a:p>
                      <a:pPr>
                        <a:lnSpc>
                          <a:spcPct val="80000"/>
                        </a:lnSpc>
                        <a:tabLst>
                          <a:tab algn="l" pos="0"/>
                        </a:tabLst>
                      </a:pPr>
                      <a:r>
                        <a:rPr b="0" lang="en" sz="1000" spc="-1" strike="noStrike">
                          <a:solidFill>
                            <a:srgbClr val="000000"/>
                          </a:solidFill>
                          <a:latin typeface="Arial"/>
                          <a:ea typeface="Arial"/>
                        </a:rPr>
                        <a:t>Novel TIMs, high thermal conductivity </a:t>
                      </a:r>
                      <a:endParaRPr b="0" lang="en-US" sz="1000" spc="-1" strike="noStrike">
                        <a:latin typeface="Times New Roman"/>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r>
              <a:tr h="299520">
                <a:tc>
                  <a:txBody>
                    <a:bodyPr lIns="91080" rIns="91080" tIns="45360" bIns="0">
                      <a:noAutofit/>
                    </a:bodyPr>
                    <a:p>
                      <a:pPr algn="ctr">
                        <a:lnSpc>
                          <a:spcPct val="80000"/>
                        </a:lnSpc>
                        <a:tabLst>
                          <a:tab algn="l" pos="0"/>
                        </a:tabLst>
                      </a:pPr>
                      <a:r>
                        <a:rPr b="0" lang="en" sz="1000" spc="-1" strike="noStrike">
                          <a:solidFill>
                            <a:srgbClr val="000000"/>
                          </a:solidFill>
                          <a:latin typeface="Arial"/>
                          <a:ea typeface="Arial"/>
                        </a:rPr>
                        <a:t>Cornell</a:t>
                      </a:r>
                      <a:endParaRPr b="0" lang="en-US" sz="1000" spc="-1" strike="noStrike">
                        <a:latin typeface="Times New Roman"/>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c>
                  <a:txBody>
                    <a:bodyPr lIns="91080" rIns="91080" tIns="45360" bIns="0">
                      <a:noAutofit/>
                    </a:bodyPr>
                    <a:p>
                      <a:pPr algn="ctr">
                        <a:lnSpc>
                          <a:spcPct val="80000"/>
                        </a:lnSpc>
                        <a:tabLst>
                          <a:tab algn="l" pos="0"/>
                        </a:tabLst>
                      </a:pPr>
                      <a:r>
                        <a:rPr b="0" lang="en" sz="1000" spc="-1" strike="noStrike">
                          <a:solidFill>
                            <a:srgbClr val="000000"/>
                          </a:solidFill>
                          <a:latin typeface="Arial"/>
                          <a:ea typeface="Arial"/>
                        </a:rPr>
                        <a:t>$10k</a:t>
                      </a:r>
                      <a:endParaRPr b="0" lang="en-US" sz="1000" spc="-1" strike="noStrike">
                        <a:latin typeface="Times New Roman"/>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c>
                  <a:txBody>
                    <a:bodyPr lIns="91080" rIns="91080" tIns="45360" bIns="0">
                      <a:noAutofit/>
                    </a:bodyPr>
                    <a:p>
                      <a:pPr>
                        <a:lnSpc>
                          <a:spcPct val="80000"/>
                        </a:lnSpc>
                        <a:tabLst>
                          <a:tab algn="l" pos="0"/>
                        </a:tabLst>
                      </a:pPr>
                      <a:r>
                        <a:rPr b="0" lang="en" sz="1000" spc="-1" strike="noStrike">
                          <a:solidFill>
                            <a:srgbClr val="000000"/>
                          </a:solidFill>
                          <a:latin typeface="Arial"/>
                          <a:ea typeface="Arial"/>
                        </a:rPr>
                        <a:t>Radiation hard interface materials, UG support</a:t>
                      </a:r>
                      <a:endParaRPr b="0" lang="en-US" sz="1000" spc="-1" strike="noStrike">
                        <a:latin typeface="Times New Roman"/>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r>
              <a:tr h="299520">
                <a:tc>
                  <a:txBody>
                    <a:bodyPr lIns="91080" rIns="91080" tIns="45360" bIns="0">
                      <a:noAutofit/>
                    </a:bodyPr>
                    <a:p>
                      <a:pPr algn="ctr">
                        <a:lnSpc>
                          <a:spcPct val="80000"/>
                        </a:lnSpc>
                        <a:tabLst>
                          <a:tab algn="l" pos="0"/>
                        </a:tabLst>
                      </a:pPr>
                      <a:r>
                        <a:rPr b="0" lang="en" sz="1000" spc="-1" strike="noStrike">
                          <a:solidFill>
                            <a:srgbClr val="000000"/>
                          </a:solidFill>
                          <a:latin typeface="Arial"/>
                          <a:ea typeface="Arial"/>
                        </a:rPr>
                        <a:t>Florida</a:t>
                      </a:r>
                      <a:endParaRPr b="0" lang="en-US" sz="1000" spc="-1" strike="noStrike">
                        <a:latin typeface="Times New Roman"/>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c>
                  <a:txBody>
                    <a:bodyPr lIns="91080" rIns="91080" tIns="45360" bIns="0">
                      <a:noAutofit/>
                    </a:bodyPr>
                    <a:p>
                      <a:pPr algn="ctr">
                        <a:lnSpc>
                          <a:spcPct val="80000"/>
                        </a:lnSpc>
                        <a:tabLst>
                          <a:tab algn="l" pos="0"/>
                        </a:tabLst>
                      </a:pPr>
                      <a:r>
                        <a:rPr b="0" lang="en" sz="1000" spc="-1" strike="noStrike">
                          <a:solidFill>
                            <a:srgbClr val="000000"/>
                          </a:solidFill>
                          <a:latin typeface="Arial"/>
                          <a:ea typeface="Arial"/>
                        </a:rPr>
                        <a:t>$5k</a:t>
                      </a:r>
                      <a:endParaRPr b="0" lang="en-US" sz="1000" spc="-1" strike="noStrike">
                        <a:latin typeface="Times New Roman"/>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c>
                  <a:txBody>
                    <a:bodyPr lIns="91080" rIns="91080" tIns="45360" bIns="0">
                      <a:noAutofit/>
                    </a:bodyPr>
                    <a:p>
                      <a:pPr>
                        <a:lnSpc>
                          <a:spcPct val="80000"/>
                        </a:lnSpc>
                        <a:tabLst>
                          <a:tab algn="l" pos="0"/>
                        </a:tabLst>
                      </a:pPr>
                      <a:r>
                        <a:rPr b="0" lang="en" sz="1000" spc="-1" strike="noStrike">
                          <a:solidFill>
                            <a:srgbClr val="000000"/>
                          </a:solidFill>
                          <a:latin typeface="Arial"/>
                          <a:ea typeface="Arial"/>
                        </a:rPr>
                        <a:t>Thermal interface material, UG support, material characterization as “service”</a:t>
                      </a:r>
                      <a:endParaRPr b="0" lang="en-US" sz="1000" spc="-1" strike="noStrike">
                        <a:latin typeface="Times New Roman"/>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r>
              <a:tr h="299520">
                <a:tc>
                  <a:txBody>
                    <a:bodyPr lIns="91080" rIns="91080" tIns="45360" bIns="0">
                      <a:noAutofit/>
                    </a:bodyPr>
                    <a:p>
                      <a:pPr algn="ctr">
                        <a:lnSpc>
                          <a:spcPct val="80000"/>
                        </a:lnSpc>
                        <a:tabLst>
                          <a:tab algn="l" pos="0"/>
                        </a:tabLst>
                      </a:pPr>
                      <a:r>
                        <a:rPr b="0" lang="en" sz="1000" spc="-1" strike="noStrike">
                          <a:solidFill>
                            <a:srgbClr val="000000"/>
                          </a:solidFill>
                          <a:latin typeface="Arial"/>
                          <a:ea typeface="Arial"/>
                        </a:rPr>
                        <a:t>FNAL</a:t>
                      </a:r>
                      <a:endParaRPr b="0" lang="en-US" sz="1000" spc="-1" strike="noStrike">
                        <a:latin typeface="Times New Roman"/>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c>
                  <a:txBody>
                    <a:bodyPr lIns="91080" rIns="91080" tIns="45360" bIns="0">
                      <a:noAutofit/>
                    </a:bodyPr>
                    <a:p>
                      <a:pPr algn="ctr">
                        <a:lnSpc>
                          <a:spcPct val="80000"/>
                        </a:lnSpc>
                        <a:tabLst>
                          <a:tab algn="l" pos="0"/>
                        </a:tabLst>
                      </a:pPr>
                      <a:r>
                        <a:rPr b="0" lang="en" sz="1000" spc="-1" strike="noStrike">
                          <a:solidFill>
                            <a:srgbClr val="000000"/>
                          </a:solidFill>
                          <a:latin typeface="Arial"/>
                          <a:ea typeface="Arial"/>
                        </a:rPr>
                        <a:t>$30k</a:t>
                      </a:r>
                      <a:endParaRPr b="0" lang="en-US" sz="1000" spc="-1" strike="noStrike">
                        <a:latin typeface="Times New Roman"/>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c>
                  <a:txBody>
                    <a:bodyPr lIns="91080" rIns="91080" tIns="45360" bIns="0">
                      <a:noAutofit/>
                    </a:bodyPr>
                    <a:p>
                      <a:pPr>
                        <a:lnSpc>
                          <a:spcPct val="80000"/>
                        </a:lnSpc>
                        <a:tabLst>
                          <a:tab algn="l" pos="0"/>
                        </a:tabLst>
                      </a:pPr>
                      <a:r>
                        <a:rPr b="0" lang="en" sz="1000" spc="-1" strike="noStrike">
                          <a:solidFill>
                            <a:srgbClr val="000000"/>
                          </a:solidFill>
                          <a:latin typeface="Arial"/>
                          <a:ea typeface="Arial"/>
                        </a:rPr>
                        <a:t>Low mass supports + vertex detector, 0.25 FTE junior person / tech</a:t>
                      </a:r>
                      <a:endParaRPr b="0" lang="en-US" sz="1000" spc="-1" strike="noStrike">
                        <a:latin typeface="Times New Roman"/>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r>
              <a:tr h="299520">
                <a:tc>
                  <a:txBody>
                    <a:bodyPr lIns="91080" rIns="91080" tIns="45360" bIns="0">
                      <a:noAutofit/>
                    </a:bodyPr>
                    <a:p>
                      <a:pPr algn="ctr">
                        <a:lnSpc>
                          <a:spcPct val="80000"/>
                        </a:lnSpc>
                        <a:tabLst>
                          <a:tab algn="l" pos="0"/>
                        </a:tabLst>
                      </a:pPr>
                      <a:r>
                        <a:rPr b="0" lang="en" sz="1000" spc="-1" strike="noStrike">
                          <a:solidFill>
                            <a:srgbClr val="000000"/>
                          </a:solidFill>
                          <a:latin typeface="Arial"/>
                          <a:ea typeface="Arial"/>
                        </a:rPr>
                        <a:t>Hawaii</a:t>
                      </a:r>
                      <a:endParaRPr b="0" lang="en-US" sz="1000" spc="-1" strike="noStrike">
                        <a:latin typeface="Times New Roman"/>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c>
                  <a:txBody>
                    <a:bodyPr lIns="91080" rIns="91080" tIns="45360" bIns="0">
                      <a:noAutofit/>
                    </a:bodyPr>
                    <a:p>
                      <a:pPr algn="ctr">
                        <a:lnSpc>
                          <a:spcPct val="80000"/>
                        </a:lnSpc>
                        <a:tabLst>
                          <a:tab algn="l" pos="0"/>
                        </a:tabLst>
                      </a:pPr>
                      <a:r>
                        <a:rPr b="0" lang="en" sz="1000" spc="-1" strike="noStrike">
                          <a:solidFill>
                            <a:srgbClr val="000000"/>
                          </a:solidFill>
                          <a:latin typeface="Arial"/>
                          <a:ea typeface="Arial"/>
                        </a:rPr>
                        <a:t>$5k</a:t>
                      </a:r>
                      <a:endParaRPr b="0" lang="en-US" sz="1000" spc="-1" strike="noStrike">
                        <a:latin typeface="Times New Roman"/>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c>
                  <a:txBody>
                    <a:bodyPr lIns="91080" rIns="91080" tIns="45360" bIns="0">
                      <a:noAutofit/>
                    </a:bodyPr>
                    <a:p>
                      <a:pPr>
                        <a:lnSpc>
                          <a:spcPct val="80000"/>
                        </a:lnSpc>
                        <a:tabLst>
                          <a:tab algn="l" pos="0"/>
                        </a:tabLst>
                      </a:pPr>
                      <a:r>
                        <a:rPr b="0" lang="en" sz="1000" spc="-1" strike="noStrike">
                          <a:solidFill>
                            <a:srgbClr val="000000"/>
                          </a:solidFill>
                          <a:latin typeface="Arial"/>
                          <a:ea typeface="Arial"/>
                        </a:rPr>
                        <a:t>Experience / synergies w Belle II upgrade, readout</a:t>
                      </a:r>
                      <a:endParaRPr b="0" lang="en-US" sz="1000" spc="-1" strike="noStrike">
                        <a:latin typeface="Times New Roman"/>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r>
              <a:tr h="205920">
                <a:tc>
                  <a:txBody>
                    <a:bodyPr lIns="91080" rIns="91080" tIns="45360" bIns="0">
                      <a:noAutofit/>
                    </a:bodyPr>
                    <a:p>
                      <a:pPr algn="ctr">
                        <a:lnSpc>
                          <a:spcPct val="80000"/>
                        </a:lnSpc>
                        <a:tabLst>
                          <a:tab algn="l" pos="0"/>
                        </a:tabLst>
                      </a:pPr>
                      <a:r>
                        <a:rPr b="0" lang="en" sz="1000" spc="-1" strike="noStrike">
                          <a:solidFill>
                            <a:srgbClr val="000000"/>
                          </a:solidFill>
                          <a:latin typeface="Arial"/>
                          <a:ea typeface="Arial"/>
                        </a:rPr>
                        <a:t>LBNL</a:t>
                      </a:r>
                      <a:endParaRPr b="0" lang="en-US" sz="1000" spc="-1" strike="noStrike">
                        <a:latin typeface="Times New Roman"/>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c>
                  <a:txBody>
                    <a:bodyPr lIns="91080" rIns="91080" tIns="45360" bIns="0">
                      <a:noAutofit/>
                    </a:bodyPr>
                    <a:p>
                      <a:pPr algn="ctr">
                        <a:lnSpc>
                          <a:spcPct val="80000"/>
                        </a:lnSpc>
                        <a:tabLst>
                          <a:tab algn="l" pos="0"/>
                        </a:tabLst>
                      </a:pPr>
                      <a:r>
                        <a:rPr b="0" lang="en" sz="1000" spc="-1" strike="noStrike">
                          <a:solidFill>
                            <a:srgbClr val="000000"/>
                          </a:solidFill>
                          <a:latin typeface="Arial"/>
                          <a:ea typeface="Arial"/>
                        </a:rPr>
                        <a:t>$0k</a:t>
                      </a:r>
                      <a:endParaRPr b="0" lang="en-US" sz="1000" spc="-1" strike="noStrike">
                        <a:latin typeface="Times New Roman"/>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c>
                  <a:txBody>
                    <a:bodyPr lIns="91080" rIns="91080" tIns="45360" bIns="0">
                      <a:noAutofit/>
                    </a:bodyPr>
                    <a:p>
                      <a:pPr>
                        <a:lnSpc>
                          <a:spcPct val="80000"/>
                        </a:lnSpc>
                        <a:tabLst>
                          <a:tab algn="l" pos="0"/>
                        </a:tabLst>
                      </a:pPr>
                      <a:r>
                        <a:rPr b="0" lang="en" sz="1000" spc="-1" strike="noStrike">
                          <a:solidFill>
                            <a:srgbClr val="000000"/>
                          </a:solidFill>
                          <a:latin typeface="Arial"/>
                          <a:ea typeface="Arial"/>
                        </a:rPr>
                        <a:t>Vertex detector</a:t>
                      </a:r>
                      <a:endParaRPr b="0" lang="en-US" sz="1000" spc="-1" strike="noStrike">
                        <a:latin typeface="Times New Roman"/>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r>
              <a:tr h="673920">
                <a:tc>
                  <a:txBody>
                    <a:bodyPr lIns="91080" rIns="91080" tIns="45360" bIns="0">
                      <a:noAutofit/>
                    </a:bodyPr>
                    <a:p>
                      <a:pPr algn="ctr">
                        <a:lnSpc>
                          <a:spcPct val="80000"/>
                        </a:lnSpc>
                        <a:tabLst>
                          <a:tab algn="l" pos="0"/>
                        </a:tabLst>
                      </a:pPr>
                      <a:r>
                        <a:rPr b="0" lang="en" sz="1000" spc="-1" strike="noStrike">
                          <a:solidFill>
                            <a:srgbClr val="000000"/>
                          </a:solidFill>
                          <a:latin typeface="Arial"/>
                          <a:ea typeface="Arial"/>
                        </a:rPr>
                        <a:t>Purdue</a:t>
                      </a:r>
                      <a:endParaRPr b="0" lang="en-US" sz="1000" spc="-1" strike="noStrike">
                        <a:latin typeface="Times New Roman"/>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c>
                  <a:txBody>
                    <a:bodyPr lIns="91080" rIns="91080" tIns="45360" bIns="0">
                      <a:noAutofit/>
                    </a:bodyPr>
                    <a:p>
                      <a:pPr algn="ctr">
                        <a:lnSpc>
                          <a:spcPct val="80000"/>
                        </a:lnSpc>
                        <a:tabLst>
                          <a:tab algn="l" pos="0"/>
                        </a:tabLst>
                      </a:pPr>
                      <a:r>
                        <a:rPr b="0" lang="en" sz="1000" spc="-1" strike="noStrike">
                          <a:solidFill>
                            <a:srgbClr val="000000"/>
                          </a:solidFill>
                          <a:latin typeface="Arial"/>
                          <a:ea typeface="Arial"/>
                        </a:rPr>
                        <a:t>$55k </a:t>
                      </a:r>
                      <a:endParaRPr b="0" lang="en-US" sz="1000" spc="-1" strike="noStrike">
                        <a:latin typeface="Times New Roman"/>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c>
                  <a:txBody>
                    <a:bodyPr lIns="91080" rIns="91080" tIns="45360" bIns="0">
                      <a:noAutofit/>
                    </a:bodyPr>
                    <a:p>
                      <a:pPr>
                        <a:lnSpc>
                          <a:spcPct val="80000"/>
                        </a:lnSpc>
                        <a:tabLst>
                          <a:tab algn="l" pos="0"/>
                        </a:tabLst>
                      </a:pPr>
                      <a:r>
                        <a:rPr b="0" lang="en" sz="1000" spc="-1" strike="noStrike">
                          <a:solidFill>
                            <a:srgbClr val="000000"/>
                          </a:solidFill>
                          <a:latin typeface="Arial"/>
                          <a:ea typeface="Arial"/>
                        </a:rPr>
                        <a:t>$30k S&amp;E, $25k 0.2 FTE technician.</a:t>
                      </a:r>
                      <a:endParaRPr b="0" lang="en-US" sz="1000" spc="-1" strike="noStrike">
                        <a:latin typeface="Times New Roman"/>
                      </a:endParaRPr>
                    </a:p>
                    <a:p>
                      <a:pPr>
                        <a:lnSpc>
                          <a:spcPct val="80000"/>
                        </a:lnSpc>
                        <a:tabLst>
                          <a:tab algn="l" pos="0"/>
                        </a:tabLst>
                      </a:pPr>
                      <a:endParaRPr b="0" lang="en-US" sz="1000" spc="-1" strike="noStrike">
                        <a:latin typeface="Times New Roman"/>
                      </a:endParaRPr>
                    </a:p>
                    <a:p>
                      <a:pPr>
                        <a:lnSpc>
                          <a:spcPct val="80000"/>
                        </a:lnSpc>
                        <a:tabLst>
                          <a:tab algn="l" pos="0"/>
                        </a:tabLst>
                      </a:pPr>
                      <a:r>
                        <a:rPr b="0" lang="en" sz="800" spc="-1" strike="noStrike">
                          <a:solidFill>
                            <a:srgbClr val="000000"/>
                          </a:solidFill>
                          <a:latin typeface="Arial"/>
                          <a:ea typeface="Arial"/>
                        </a:rPr>
                        <a:t>Existing Blue Sky on CF wire chamber and integrated composites, the ask here is for $45k in equipment - see remark. Material characterization as “service”.</a:t>
                      </a:r>
                      <a:endParaRPr b="0" lang="en-US" sz="800" spc="-1" strike="noStrike">
                        <a:latin typeface="Times New Roman"/>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r>
              <a:tr h="205920">
                <a:tc>
                  <a:txBody>
                    <a:bodyPr lIns="91080" rIns="91080" tIns="45360" bIns="0">
                      <a:noAutofit/>
                    </a:bodyPr>
                    <a:p>
                      <a:pPr algn="ctr">
                        <a:lnSpc>
                          <a:spcPct val="80000"/>
                        </a:lnSpc>
                        <a:tabLst>
                          <a:tab algn="l" pos="0"/>
                        </a:tabLst>
                      </a:pPr>
                      <a:r>
                        <a:rPr b="0" lang="en" sz="1000" spc="-1" strike="noStrike">
                          <a:solidFill>
                            <a:srgbClr val="000000"/>
                          </a:solidFill>
                          <a:latin typeface="Arial"/>
                          <a:ea typeface="Arial"/>
                        </a:rPr>
                        <a:t>Yale</a:t>
                      </a:r>
                      <a:endParaRPr b="0" lang="en-US" sz="1000" spc="-1" strike="noStrike">
                        <a:latin typeface="Times New Roman"/>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c>
                  <a:txBody>
                    <a:bodyPr lIns="91080" rIns="91080" tIns="45360" bIns="0">
                      <a:noAutofit/>
                    </a:bodyPr>
                    <a:p>
                      <a:pPr algn="ctr">
                        <a:lnSpc>
                          <a:spcPct val="80000"/>
                        </a:lnSpc>
                        <a:tabLst>
                          <a:tab algn="l" pos="0"/>
                        </a:tabLst>
                      </a:pPr>
                      <a:r>
                        <a:rPr b="0" lang="en" sz="1000" spc="-1" strike="noStrike">
                          <a:solidFill>
                            <a:srgbClr val="000000"/>
                          </a:solidFill>
                          <a:latin typeface="Arial"/>
                          <a:ea typeface="Arial"/>
                        </a:rPr>
                        <a:t>$5k</a:t>
                      </a:r>
                      <a:endParaRPr b="0" lang="en-US" sz="1000" spc="-1" strike="noStrike">
                        <a:latin typeface="Times New Roman"/>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c>
                  <a:txBody>
                    <a:bodyPr lIns="91080" rIns="91080" tIns="45360" bIns="0">
                      <a:noAutofit/>
                    </a:bodyPr>
                    <a:p>
                      <a:pPr>
                        <a:lnSpc>
                          <a:spcPct val="80000"/>
                        </a:lnSpc>
                        <a:tabLst>
                          <a:tab algn="l" pos="0"/>
                        </a:tabLst>
                      </a:pPr>
                      <a:r>
                        <a:rPr b="0" lang="en" sz="1000" spc="-1" strike="noStrike">
                          <a:solidFill>
                            <a:srgbClr val="000000"/>
                          </a:solidFill>
                          <a:latin typeface="Arial"/>
                          <a:ea typeface="Arial"/>
                        </a:rPr>
                        <a:t>Wire chamber / readout</a:t>
                      </a:r>
                      <a:endParaRPr b="0" lang="en-US" sz="1000" spc="-1" strike="noStrike">
                        <a:latin typeface="Times New Roman"/>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r>
              <a:tr h="206640">
                <a:tc>
                  <a:txBody>
                    <a:bodyPr lIns="91080" rIns="91080" tIns="45360" bIns="0">
                      <a:noAutofit/>
                    </a:bodyPr>
                    <a:p>
                      <a:pPr algn="ctr">
                        <a:lnSpc>
                          <a:spcPct val="80000"/>
                        </a:lnSpc>
                        <a:tabLst>
                          <a:tab algn="l" pos="0"/>
                        </a:tabLst>
                      </a:pPr>
                      <a:r>
                        <a:rPr b="1" lang="en" sz="1000" spc="-1" strike="noStrike">
                          <a:solidFill>
                            <a:srgbClr val="ff0000"/>
                          </a:solidFill>
                          <a:latin typeface="Arial"/>
                          <a:ea typeface="Arial"/>
                        </a:rPr>
                        <a:t>Total</a:t>
                      </a:r>
                      <a:endParaRPr b="1" lang="en-US" sz="1000" spc="-1" strike="noStrike">
                        <a:solidFill>
                          <a:srgbClr val="ff0000"/>
                        </a:solidFill>
                        <a:latin typeface="Times New Roman"/>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c>
                  <a:txBody>
                    <a:bodyPr lIns="91080" rIns="91080" tIns="45360" bIns="0">
                      <a:noAutofit/>
                    </a:bodyPr>
                    <a:p>
                      <a:pPr algn="ctr">
                        <a:lnSpc>
                          <a:spcPct val="80000"/>
                        </a:lnSpc>
                        <a:tabLst>
                          <a:tab algn="l" pos="0"/>
                        </a:tabLst>
                      </a:pPr>
                      <a:r>
                        <a:rPr b="1" lang="en" sz="1000" spc="-1" strike="noStrike">
                          <a:solidFill>
                            <a:srgbClr val="ff0000"/>
                          </a:solidFill>
                          <a:latin typeface="Arial"/>
                          <a:ea typeface="Arial"/>
                        </a:rPr>
                        <a:t>$110k</a:t>
                      </a:r>
                      <a:endParaRPr b="1" lang="en-US" sz="1000" spc="-1" strike="noStrike">
                        <a:solidFill>
                          <a:srgbClr val="ff0000"/>
                        </a:solidFill>
                        <a:latin typeface="Times New Roman"/>
                      </a:endParaRPr>
                    </a:p>
                  </a:txBody>
                  <a:tcPr marL="91080" marR="91080">
                    <a:lnL w="9360">
                      <a:solidFill>
                        <a:srgbClr val="9e9e9e"/>
                      </a:solidFill>
                    </a:lnL>
                    <a:lnR w="9360">
                      <a:solidFill>
                        <a:srgbClr val="9e9e9e"/>
                      </a:solidFill>
                    </a:lnR>
                    <a:lnT w="9360">
                      <a:solidFill>
                        <a:srgbClr val="9e9e9e"/>
                      </a:solidFill>
                    </a:lnT>
                    <a:lnB w="9360">
                      <a:solidFill>
                        <a:srgbClr val="9e9e9e"/>
                      </a:solidFill>
                    </a:lnB>
                    <a:noFill/>
                  </a:tcPr>
                </a:tc>
                <a:tc>
                  <a:tcPr marL="91080" marR="91080">
                    <a:lnL w="9360">
                      <a:solidFill>
                        <a:srgbClr val="9e9e9e"/>
                      </a:solidFill>
                    </a:lnL>
                    <a:lnR w="9360">
                      <a:solidFill>
                        <a:srgbClr val="9e9e9e"/>
                      </a:solidFill>
                    </a:lnR>
                    <a:lnT w="9360">
                      <a:solidFill>
                        <a:srgbClr val="9e9e9e"/>
                      </a:solidFill>
                    </a:lnT>
                    <a:lnB w="9360">
                      <a:solidFill>
                        <a:srgbClr val="9e9e9e"/>
                      </a:solidFill>
                    </a:lnB>
                    <a:noFill/>
                  </a:tcPr>
                </a:tc>
              </a:tr>
            </a:tbl>
          </a:graphicData>
        </a:graphic>
      </p:graphicFrame>
      <p:sp>
        <p:nvSpPr>
          <p:cNvPr id="134" name="CustomShape 4"/>
          <p:cNvSpPr/>
          <p:nvPr/>
        </p:nvSpPr>
        <p:spPr>
          <a:xfrm>
            <a:off x="411840" y="3911040"/>
            <a:ext cx="8560080" cy="1248840"/>
          </a:xfrm>
          <a:prstGeom prst="rect">
            <a:avLst/>
          </a:prstGeom>
          <a:noFill/>
          <a:ln>
            <a:noFill/>
          </a:ln>
        </p:spPr>
        <p:style>
          <a:lnRef idx="0"/>
          <a:fillRef idx="0"/>
          <a:effectRef idx="0"/>
          <a:fontRef idx="minor"/>
        </p:style>
        <p:txBody>
          <a:bodyPr tIns="91440" bIns="91440">
            <a:spAutoFit/>
          </a:bodyPr>
          <a:p>
            <a:pPr>
              <a:lnSpc>
                <a:spcPct val="100000"/>
              </a:lnSpc>
              <a:tabLst>
                <a:tab algn="l" pos="0"/>
              </a:tabLst>
            </a:pPr>
            <a:r>
              <a:rPr b="0" lang="en" sz="1400" spc="-1" strike="noStrike">
                <a:solidFill>
                  <a:srgbClr val="595959"/>
                </a:solidFill>
                <a:latin typeface="Arial"/>
                <a:ea typeface="Arial"/>
              </a:rPr>
              <a:t>→ </a:t>
            </a:r>
            <a:r>
              <a:rPr b="0" lang="en" sz="1400" spc="-1" strike="noStrike">
                <a:solidFill>
                  <a:srgbClr val="595959"/>
                </a:solidFill>
                <a:latin typeface="Arial"/>
                <a:ea typeface="Arial"/>
              </a:rPr>
              <a:t>Unique leadership opportunity, no CF coating facility (world’s only is Russian: non-accessible)</a:t>
            </a:r>
            <a:endParaRPr b="0" lang="en-US" sz="1400" spc="-1" strike="noStrike">
              <a:latin typeface="Arial"/>
            </a:endParaRPr>
          </a:p>
          <a:p>
            <a:pPr>
              <a:lnSpc>
                <a:spcPct val="100000"/>
              </a:lnSpc>
              <a:tabLst>
                <a:tab algn="l" pos="0"/>
              </a:tabLst>
            </a:pPr>
            <a:r>
              <a:rPr b="0" lang="en" sz="1400" spc="-1" strike="noStrike">
                <a:solidFill>
                  <a:srgbClr val="595959"/>
                </a:solidFill>
                <a:latin typeface="Arial"/>
                <a:ea typeface="Arial"/>
              </a:rPr>
              <a:t>→ </a:t>
            </a:r>
            <a:r>
              <a:rPr b="1" lang="en" sz="1400" spc="-1" strike="noStrike">
                <a:solidFill>
                  <a:srgbClr val="595959"/>
                </a:solidFill>
                <a:latin typeface="Arial"/>
                <a:ea typeface="Arial"/>
              </a:rPr>
              <a:t>Establish Facility in US</a:t>
            </a:r>
            <a:r>
              <a:rPr b="0" lang="en" sz="1400" spc="-1" strike="noStrike">
                <a:solidFill>
                  <a:srgbClr val="595959"/>
                </a:solidFill>
                <a:latin typeface="Arial"/>
                <a:ea typeface="Arial"/>
              </a:rPr>
              <a:t>: </a:t>
            </a:r>
            <a:endParaRPr b="0" lang="en-US" sz="1400" spc="-1" strike="noStrike">
              <a:latin typeface="Arial"/>
            </a:endParaRPr>
          </a:p>
          <a:p>
            <a:pPr marL="457200" indent="-317160">
              <a:lnSpc>
                <a:spcPct val="100000"/>
              </a:lnSpc>
              <a:buClr>
                <a:srgbClr val="595959"/>
              </a:buClr>
              <a:buFont typeface="Arial"/>
              <a:buChar char="-"/>
              <a:tabLst>
                <a:tab algn="l" pos="0"/>
              </a:tabLst>
            </a:pPr>
            <a:r>
              <a:rPr b="0" lang="en" sz="1400" spc="-1" strike="noStrike">
                <a:solidFill>
                  <a:srgbClr val="595959"/>
                </a:solidFill>
                <a:latin typeface="Arial"/>
                <a:ea typeface="Arial"/>
              </a:rPr>
              <a:t>Re-commission sputtering/coating available via Purdue Nuclear value of &gt; 50k$</a:t>
            </a:r>
            <a:endParaRPr b="0" lang="en-US" sz="1400" spc="-1" strike="noStrike">
              <a:latin typeface="Arial"/>
            </a:endParaRPr>
          </a:p>
          <a:p>
            <a:pPr marL="457200" indent="-317160">
              <a:lnSpc>
                <a:spcPct val="100000"/>
              </a:lnSpc>
              <a:buClr>
                <a:srgbClr val="595959"/>
              </a:buClr>
              <a:buFont typeface="Arial"/>
              <a:buChar char="-"/>
              <a:tabLst>
                <a:tab algn="l" pos="0"/>
              </a:tabLst>
            </a:pPr>
            <a:r>
              <a:rPr b="0" lang="en" sz="1400" spc="-1" strike="noStrike">
                <a:solidFill>
                  <a:srgbClr val="595959"/>
                </a:solidFill>
                <a:latin typeface="Arial"/>
                <a:ea typeface="Arial"/>
              </a:rPr>
              <a:t>Discussion with INFN Bari, potential for ~50k$ contribution if adequate funding from US side - unique opportunity!</a:t>
            </a:r>
            <a:endParaRPr b="0" lang="en-US" sz="1400" spc="-1" strike="noStrike">
              <a:latin typeface="Arial"/>
            </a:endParaRPr>
          </a:p>
        </p:txBody>
      </p:sp>
      <p:sp>
        <p:nvSpPr>
          <p:cNvPr id="135" name="CustomShape 5"/>
          <p:cNvSpPr/>
          <p:nvPr/>
        </p:nvSpPr>
        <p:spPr>
          <a:xfrm>
            <a:off x="0" y="0"/>
            <a:ext cx="9144000" cy="5143680"/>
          </a:xfrm>
          <a:prstGeom prst="rect">
            <a:avLst/>
          </a:prstGeom>
          <a:noFill/>
          <a:ln w="76320">
            <a:solidFill>
              <a:srgbClr val="ff0000"/>
            </a:solidFill>
            <a:round/>
          </a:ln>
        </p:spPr>
        <p:style>
          <a:lnRef idx="0"/>
          <a:fillRef idx="0"/>
          <a:effectRef idx="0"/>
          <a:fontRef idx="minor"/>
        </p:style>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6" name="TextShape 1"/>
          <p:cNvSpPr txBox="1"/>
          <p:nvPr/>
        </p:nvSpPr>
        <p:spPr>
          <a:xfrm>
            <a:off x="311760" y="444960"/>
            <a:ext cx="8520120" cy="572400"/>
          </a:xfrm>
          <a:prstGeom prst="rect">
            <a:avLst/>
          </a:prstGeom>
          <a:noFill/>
          <a:ln>
            <a:noFill/>
          </a:ln>
        </p:spPr>
        <p:txBody>
          <a:bodyPr tIns="91440" bIns="91440">
            <a:normAutofit fontScale="97000"/>
          </a:bodyPr>
          <a:p>
            <a:pPr algn="ctr">
              <a:lnSpc>
                <a:spcPct val="100000"/>
              </a:lnSpc>
              <a:tabLst>
                <a:tab algn="l" pos="0"/>
              </a:tabLst>
            </a:pPr>
            <a:r>
              <a:rPr b="0" lang="en" sz="2800" spc="-1" strike="noStrike">
                <a:solidFill>
                  <a:srgbClr val="000000"/>
                </a:solidFill>
                <a:latin typeface="Arial"/>
                <a:ea typeface="Arial"/>
              </a:rPr>
              <a:t>US Areas of Interest in Tracking and Timing</a:t>
            </a:r>
            <a:endParaRPr b="0" lang="en-US" sz="2800" spc="-1" strike="noStrike">
              <a:solidFill>
                <a:srgbClr val="000000"/>
              </a:solidFill>
              <a:latin typeface="Arial"/>
            </a:endParaRPr>
          </a:p>
        </p:txBody>
      </p:sp>
      <p:sp>
        <p:nvSpPr>
          <p:cNvPr id="137" name="TextShape 2"/>
          <p:cNvSpPr txBox="1"/>
          <p:nvPr/>
        </p:nvSpPr>
        <p:spPr>
          <a:xfrm>
            <a:off x="311760" y="1152360"/>
            <a:ext cx="8520120" cy="3810600"/>
          </a:xfrm>
          <a:prstGeom prst="rect">
            <a:avLst/>
          </a:prstGeom>
          <a:noFill/>
          <a:ln>
            <a:noFill/>
          </a:ln>
        </p:spPr>
        <p:txBody>
          <a:bodyPr tIns="91440" bIns="91440">
            <a:normAutofit fontScale="84000"/>
          </a:bodyPr>
          <a:p>
            <a:pPr marL="457200" indent="-342720">
              <a:lnSpc>
                <a:spcPct val="115000"/>
              </a:lnSpc>
              <a:buClr>
                <a:srgbClr val="595959"/>
              </a:buClr>
              <a:buFont typeface="Arial"/>
              <a:buChar char="●"/>
            </a:pPr>
            <a:r>
              <a:rPr b="0" lang="en" sz="1800" spc="-1" strike="noStrike">
                <a:solidFill>
                  <a:srgbClr val="595959"/>
                </a:solidFill>
                <a:latin typeface="Arial"/>
                <a:ea typeface="Arial"/>
              </a:rPr>
              <a:t>Solid State Tracking: MAPS for vertexing and for tracking, integration and test</a:t>
            </a:r>
            <a:endParaRPr b="0" lang="en-US" sz="1800" spc="-1" strike="noStrike">
              <a:solidFill>
                <a:srgbClr val="000000"/>
              </a:solidFill>
              <a:latin typeface="Arial"/>
            </a:endParaRPr>
          </a:p>
          <a:p>
            <a:pPr marL="457200" indent="-342720">
              <a:lnSpc>
                <a:spcPct val="115000"/>
              </a:lnSpc>
              <a:buClr>
                <a:srgbClr val="595959"/>
              </a:buClr>
              <a:buFont typeface="Arial"/>
              <a:buChar char="●"/>
            </a:pPr>
            <a:r>
              <a:rPr b="0" lang="en" sz="1800" spc="-1" strike="noStrike">
                <a:solidFill>
                  <a:srgbClr val="595959"/>
                </a:solidFill>
                <a:latin typeface="Arial"/>
                <a:ea typeface="Arial"/>
              </a:rPr>
              <a:t>Timing: TOF wrapper layer using LGAD or other fast timing technology</a:t>
            </a:r>
            <a:endParaRPr b="0" lang="en-US" sz="1800" spc="-1" strike="noStrike">
              <a:solidFill>
                <a:srgbClr val="000000"/>
              </a:solidFill>
              <a:latin typeface="Arial"/>
            </a:endParaRPr>
          </a:p>
          <a:p>
            <a:pPr marL="457200" indent="-342720">
              <a:lnSpc>
                <a:spcPct val="115000"/>
              </a:lnSpc>
              <a:buClr>
                <a:srgbClr val="595959"/>
              </a:buClr>
              <a:buFont typeface="Arial"/>
              <a:buChar char="●"/>
            </a:pPr>
            <a:r>
              <a:rPr b="0" lang="en" sz="1800" spc="-1" strike="noStrike">
                <a:solidFill>
                  <a:srgbClr val="595959"/>
                </a:solidFill>
                <a:latin typeface="Arial"/>
                <a:ea typeface="Arial"/>
              </a:rPr>
              <a:t>Gas: Straw tracker</a:t>
            </a:r>
            <a:endParaRPr b="0" lang="en-US" sz="1800" spc="-1" strike="noStrike">
              <a:solidFill>
                <a:srgbClr val="000000"/>
              </a:solidFill>
              <a:latin typeface="Arial"/>
            </a:endParaRPr>
          </a:p>
          <a:p>
            <a:pPr marL="457200" indent="-342720">
              <a:lnSpc>
                <a:spcPct val="115000"/>
              </a:lnSpc>
              <a:buClr>
                <a:srgbClr val="595959"/>
              </a:buClr>
              <a:buFont typeface="Arial"/>
              <a:buChar char="●"/>
            </a:pPr>
            <a:r>
              <a:rPr b="0" lang="en" sz="1800" spc="-1" strike="noStrike">
                <a:solidFill>
                  <a:srgbClr val="595959"/>
                </a:solidFill>
                <a:latin typeface="Arial"/>
                <a:ea typeface="Arial"/>
              </a:rPr>
              <a:t>Gas: Open volume drift chamber (DCH)</a:t>
            </a:r>
            <a:endParaRPr b="0" lang="en-US" sz="1800" spc="-1" strike="noStrike">
              <a:solidFill>
                <a:srgbClr val="000000"/>
              </a:solidFill>
              <a:latin typeface="Arial"/>
            </a:endParaRPr>
          </a:p>
          <a:p>
            <a:pPr marL="457200" indent="-342720">
              <a:lnSpc>
                <a:spcPct val="115000"/>
              </a:lnSpc>
              <a:buClr>
                <a:srgbClr val="595959"/>
              </a:buClr>
              <a:buFont typeface="Arial"/>
              <a:buChar char="●"/>
            </a:pPr>
            <a:r>
              <a:rPr b="0" lang="en" sz="1800" spc="-1" strike="noStrike">
                <a:solidFill>
                  <a:srgbClr val="595959"/>
                </a:solidFill>
                <a:latin typeface="Arial"/>
                <a:ea typeface="Arial"/>
              </a:rPr>
              <a:t>PID using dE/dx or dN/dx</a:t>
            </a:r>
            <a:endParaRPr b="0" lang="en-US" sz="1800" spc="-1" strike="noStrike">
              <a:solidFill>
                <a:srgbClr val="000000"/>
              </a:solidFill>
              <a:latin typeface="Arial"/>
            </a:endParaRPr>
          </a:p>
          <a:p>
            <a:pPr lvl="1" marL="914400" indent="-317160">
              <a:lnSpc>
                <a:spcPct val="115000"/>
              </a:lnSpc>
              <a:buClr>
                <a:srgbClr val="595959"/>
              </a:buClr>
              <a:buFont typeface="Arial"/>
              <a:buChar char="○"/>
            </a:pPr>
            <a:r>
              <a:rPr b="0" lang="en" sz="1400" spc="-1" strike="noStrike">
                <a:solidFill>
                  <a:srgbClr val="595959"/>
                </a:solidFill>
                <a:latin typeface="Arial"/>
                <a:ea typeface="Arial"/>
              </a:rPr>
              <a:t>Basic studies of performance and comparisons</a:t>
            </a:r>
            <a:endParaRPr b="0" lang="en-US" sz="1400" spc="-1" strike="noStrike">
              <a:solidFill>
                <a:srgbClr val="000000"/>
              </a:solidFill>
              <a:latin typeface="Arial"/>
            </a:endParaRPr>
          </a:p>
          <a:p>
            <a:pPr lvl="1" marL="914400" indent="-317160">
              <a:lnSpc>
                <a:spcPct val="115000"/>
              </a:lnSpc>
              <a:buClr>
                <a:srgbClr val="595959"/>
              </a:buClr>
              <a:buFont typeface="Arial"/>
              <a:buChar char="○"/>
            </a:pPr>
            <a:r>
              <a:rPr b="0" lang="en" sz="1400" spc="-1" strike="noStrike">
                <a:solidFill>
                  <a:srgbClr val="595959"/>
                </a:solidFill>
                <a:latin typeface="Arial"/>
                <a:ea typeface="Arial"/>
              </a:rPr>
              <a:t>Design of appropriate FE electronics</a:t>
            </a:r>
            <a:endParaRPr b="0" lang="en-US" sz="1400" spc="-1" strike="noStrike">
              <a:solidFill>
                <a:srgbClr val="000000"/>
              </a:solidFill>
              <a:latin typeface="Arial"/>
            </a:endParaRPr>
          </a:p>
          <a:p>
            <a:pPr lvl="1" marL="914400" indent="-317160">
              <a:lnSpc>
                <a:spcPct val="115000"/>
              </a:lnSpc>
              <a:buClr>
                <a:srgbClr val="595959"/>
              </a:buClr>
              <a:buFont typeface="Arial"/>
              <a:buChar char="○"/>
            </a:pPr>
            <a:r>
              <a:rPr b="0" lang="en" sz="1400" spc="-1" strike="noStrike">
                <a:solidFill>
                  <a:srgbClr val="595959"/>
                </a:solidFill>
                <a:latin typeface="Arial"/>
                <a:ea typeface="Arial"/>
              </a:rPr>
              <a:t>Interface with TOF?</a:t>
            </a:r>
            <a:endParaRPr b="0" lang="en-US" sz="1400" spc="-1" strike="noStrike">
              <a:solidFill>
                <a:srgbClr val="000000"/>
              </a:solidFill>
              <a:latin typeface="Arial"/>
            </a:endParaRPr>
          </a:p>
          <a:p>
            <a:pPr marL="457200" indent="-342720">
              <a:lnSpc>
                <a:spcPct val="115000"/>
              </a:lnSpc>
              <a:buClr>
                <a:srgbClr val="595959"/>
              </a:buClr>
              <a:buFont typeface="Arial"/>
              <a:buChar char="●"/>
            </a:pPr>
            <a:r>
              <a:rPr b="0" lang="en" sz="1800" spc="-1" strike="noStrike">
                <a:solidFill>
                  <a:srgbClr val="595959"/>
                </a:solidFill>
                <a:latin typeface="Arial"/>
                <a:ea typeface="Arial"/>
              </a:rPr>
              <a:t>Mechanics: low mass support structure for vertex and global support, timing layers, CF components for drift chambers, including CF wires</a:t>
            </a:r>
            <a:endParaRPr b="0" lang="en-US" sz="1800" spc="-1" strike="noStrike">
              <a:solidFill>
                <a:srgbClr val="000000"/>
              </a:solidFill>
              <a:latin typeface="Arial"/>
            </a:endParaRPr>
          </a:p>
          <a:p>
            <a:pPr marL="457200" indent="-342720">
              <a:lnSpc>
                <a:spcPct val="115000"/>
              </a:lnSpc>
              <a:buClr>
                <a:srgbClr val="595959"/>
              </a:buClr>
              <a:buFont typeface="Arial"/>
              <a:buChar char="●"/>
            </a:pPr>
            <a:r>
              <a:rPr b="0" lang="en" sz="1800" spc="-1" strike="noStrike">
                <a:solidFill>
                  <a:srgbClr val="595959"/>
                </a:solidFill>
                <a:latin typeface="Arial"/>
                <a:ea typeface="Arial"/>
              </a:rPr>
              <a:t>General considerations of how to design systems for low systematic uncertainties (at the Z pole)</a:t>
            </a:r>
            <a:endParaRPr b="0" lang="en-US" sz="1800" spc="-1" strike="noStrike">
              <a:solidFill>
                <a:srgbClr val="000000"/>
              </a:solidFill>
              <a:latin typeface="Arial"/>
            </a:endParaRPr>
          </a:p>
          <a:p>
            <a:pPr lvl="1" marL="914400" indent="-317160">
              <a:lnSpc>
                <a:spcPct val="115000"/>
              </a:lnSpc>
              <a:buClr>
                <a:srgbClr val="595959"/>
              </a:buClr>
              <a:buFont typeface="Arial"/>
              <a:buChar char="○"/>
            </a:pPr>
            <a:r>
              <a:rPr b="0" lang="en" sz="1400" spc="-1" strike="noStrike">
                <a:solidFill>
                  <a:srgbClr val="595959"/>
                </a:solidFill>
                <a:latin typeface="Arial"/>
                <a:ea typeface="Arial"/>
              </a:rPr>
              <a:t>Acceptance and efficiency monitoring</a:t>
            </a:r>
            <a:endParaRPr b="0" lang="en-US" sz="1400" spc="-1" strike="noStrike">
              <a:solidFill>
                <a:srgbClr val="000000"/>
              </a:solidFill>
              <a:latin typeface="Arial"/>
            </a:endParaRPr>
          </a:p>
          <a:p>
            <a:pPr lvl="1" marL="914400" indent="-317160">
              <a:lnSpc>
                <a:spcPct val="115000"/>
              </a:lnSpc>
              <a:buClr>
                <a:srgbClr val="595959"/>
              </a:buClr>
              <a:buFont typeface="Arial"/>
              <a:buChar char="○"/>
            </a:pPr>
            <a:r>
              <a:rPr b="0" lang="en" sz="1400" spc="-1" strike="noStrike">
                <a:solidFill>
                  <a:srgbClr val="595959"/>
                </a:solidFill>
                <a:latin typeface="Arial"/>
                <a:ea typeface="Arial"/>
              </a:rPr>
              <a:t>Calibration and survey</a:t>
            </a:r>
            <a:endParaRPr b="0" lang="en-US" sz="1400" spc="-1" strike="noStrike">
              <a:solidFill>
                <a:srgbClr val="000000"/>
              </a:solidFill>
              <a:latin typeface="Arial"/>
            </a:endParaRPr>
          </a:p>
          <a:p>
            <a:pPr lvl="1" marL="914400" indent="-317160">
              <a:lnSpc>
                <a:spcPct val="115000"/>
              </a:lnSpc>
              <a:buClr>
                <a:srgbClr val="595959"/>
              </a:buClr>
              <a:buFont typeface="Arial"/>
              <a:buChar char="○"/>
            </a:pPr>
            <a:r>
              <a:rPr b="0" lang="en" sz="1400" spc="-1" strike="noStrike">
                <a:solidFill>
                  <a:srgbClr val="595959"/>
                </a:solidFill>
                <a:latin typeface="Arial"/>
                <a:ea typeface="Arial"/>
              </a:rPr>
              <a:t>Flavor tagging</a:t>
            </a:r>
            <a:endParaRPr b="0" lang="en-US"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8" name="TextShape 1"/>
          <p:cNvSpPr txBox="1"/>
          <p:nvPr/>
        </p:nvSpPr>
        <p:spPr>
          <a:xfrm>
            <a:off x="311760" y="444960"/>
            <a:ext cx="8520120" cy="572400"/>
          </a:xfrm>
          <a:prstGeom prst="rect">
            <a:avLst/>
          </a:prstGeom>
          <a:noFill/>
          <a:ln>
            <a:noFill/>
          </a:ln>
        </p:spPr>
        <p:txBody>
          <a:bodyPr tIns="91440" bIns="91440">
            <a:normAutofit fontScale="97000"/>
          </a:bodyPr>
          <a:p>
            <a:pPr algn="ctr">
              <a:lnSpc>
                <a:spcPct val="100000"/>
              </a:lnSpc>
              <a:tabLst>
                <a:tab algn="l" pos="0"/>
              </a:tabLst>
            </a:pPr>
            <a:r>
              <a:rPr b="0" lang="en" sz="2800" spc="-1" strike="noStrike">
                <a:solidFill>
                  <a:srgbClr val="000000"/>
                </a:solidFill>
                <a:latin typeface="Arial"/>
                <a:ea typeface="Arial"/>
              </a:rPr>
              <a:t>Areas of Existing US Expertise and Synergy</a:t>
            </a:r>
            <a:endParaRPr b="0" lang="en-US" sz="2800" spc="-1" strike="noStrike">
              <a:solidFill>
                <a:srgbClr val="000000"/>
              </a:solidFill>
              <a:latin typeface="Arial"/>
            </a:endParaRPr>
          </a:p>
        </p:txBody>
      </p:sp>
      <p:sp>
        <p:nvSpPr>
          <p:cNvPr id="139" name="TextShape 2"/>
          <p:cNvSpPr txBox="1"/>
          <p:nvPr/>
        </p:nvSpPr>
        <p:spPr>
          <a:xfrm>
            <a:off x="311760" y="1152360"/>
            <a:ext cx="8520120" cy="3416040"/>
          </a:xfrm>
          <a:prstGeom prst="rect">
            <a:avLst/>
          </a:prstGeom>
          <a:noFill/>
          <a:ln>
            <a:noFill/>
          </a:ln>
        </p:spPr>
        <p:txBody>
          <a:bodyPr tIns="91440" bIns="91440">
            <a:normAutofit fontScale="73000"/>
          </a:bodyPr>
          <a:p>
            <a:pPr marL="457200" indent="-334080">
              <a:lnSpc>
                <a:spcPct val="115000"/>
              </a:lnSpc>
              <a:buClr>
                <a:srgbClr val="595959"/>
              </a:buClr>
              <a:buFont typeface="Arial"/>
              <a:buChar char="●"/>
            </a:pPr>
            <a:r>
              <a:rPr b="0" lang="en" sz="1800" spc="-1" strike="noStrike">
                <a:solidFill>
                  <a:srgbClr val="595959"/>
                </a:solidFill>
                <a:latin typeface="Arial"/>
                <a:ea typeface="Arial"/>
              </a:rPr>
              <a:t>Considerable technical overlap with EIC (EPIC) detector</a:t>
            </a:r>
            <a:endParaRPr b="0" lang="en-US" sz="1800" spc="-1" strike="noStrike">
              <a:solidFill>
                <a:srgbClr val="000000"/>
              </a:solidFill>
              <a:latin typeface="Arial"/>
            </a:endParaRPr>
          </a:p>
          <a:p>
            <a:pPr lvl="1" marL="914400" indent="-310320">
              <a:lnSpc>
                <a:spcPct val="115000"/>
              </a:lnSpc>
              <a:buClr>
                <a:srgbClr val="595959"/>
              </a:buClr>
              <a:buFont typeface="Arial"/>
              <a:buChar char="○"/>
            </a:pPr>
            <a:r>
              <a:rPr b="0" lang="en" sz="1400" spc="-1" strike="noStrike">
                <a:solidFill>
                  <a:srgbClr val="595959"/>
                </a:solidFill>
                <a:latin typeface="Arial"/>
                <a:ea typeface="Arial"/>
              </a:rPr>
              <a:t>A number of people in the US HF community are already also engaged with EIC and growing</a:t>
            </a:r>
            <a:endParaRPr b="0" lang="en-US" sz="1400" spc="-1" strike="noStrike">
              <a:solidFill>
                <a:srgbClr val="000000"/>
              </a:solidFill>
              <a:latin typeface="Arial"/>
            </a:endParaRPr>
          </a:p>
          <a:p>
            <a:pPr lvl="1" marL="914400" indent="-310320">
              <a:lnSpc>
                <a:spcPct val="115000"/>
              </a:lnSpc>
              <a:buClr>
                <a:srgbClr val="595959"/>
              </a:buClr>
              <a:buFont typeface="Arial"/>
              <a:buChar char="○"/>
            </a:pPr>
            <a:r>
              <a:rPr b="0" lang="en" sz="1400" spc="-1" strike="noStrike">
                <a:solidFill>
                  <a:srgbClr val="595959"/>
                </a:solidFill>
                <a:latin typeface="Arial"/>
                <a:ea typeface="Arial"/>
              </a:rPr>
              <a:t>Early tests and proof of concept, fabrication processes</a:t>
            </a:r>
            <a:endParaRPr b="0" lang="en-US" sz="1400" spc="-1" strike="noStrike">
              <a:solidFill>
                <a:srgbClr val="000000"/>
              </a:solidFill>
              <a:latin typeface="Arial"/>
            </a:endParaRPr>
          </a:p>
          <a:p>
            <a:pPr lvl="1" marL="914400" indent="-310320">
              <a:lnSpc>
                <a:spcPct val="115000"/>
              </a:lnSpc>
              <a:buClr>
                <a:srgbClr val="595959"/>
              </a:buClr>
              <a:buFont typeface="Arial"/>
              <a:buChar char="○"/>
            </a:pPr>
            <a:r>
              <a:rPr b="0" lang="en" sz="1400" spc="-1" strike="noStrike">
                <a:solidFill>
                  <a:srgbClr val="595959"/>
                </a:solidFill>
                <a:latin typeface="Arial"/>
                <a:ea typeface="Arial"/>
              </a:rPr>
              <a:t>EIC mechanics overlap with multiple US HF/EIC institutions for both tracking and TOF</a:t>
            </a:r>
            <a:endParaRPr b="0" lang="en-US" sz="1400" spc="-1" strike="noStrike">
              <a:solidFill>
                <a:srgbClr val="000000"/>
              </a:solidFill>
              <a:latin typeface="Arial"/>
            </a:endParaRPr>
          </a:p>
          <a:p>
            <a:pPr marL="457200" indent="-334080">
              <a:lnSpc>
                <a:spcPct val="115000"/>
              </a:lnSpc>
              <a:buClr>
                <a:srgbClr val="595959"/>
              </a:buClr>
              <a:buFont typeface="Arial"/>
              <a:buChar char="●"/>
            </a:pPr>
            <a:r>
              <a:rPr b="0" lang="en" sz="1800" spc="-1" strike="noStrike">
                <a:solidFill>
                  <a:srgbClr val="595959"/>
                </a:solidFill>
                <a:latin typeface="Arial"/>
                <a:ea typeface="Arial"/>
              </a:rPr>
              <a:t>Leading institutions on the development of the Si-LGAD technology and electronics, and also in the design and fabrication of the new timing layers for LHC.  New efforts on SiC-LGADs and alternatives</a:t>
            </a:r>
            <a:endParaRPr b="0" lang="en-US" sz="1800" spc="-1" strike="noStrike">
              <a:solidFill>
                <a:srgbClr val="000000"/>
              </a:solidFill>
              <a:latin typeface="Arial"/>
            </a:endParaRPr>
          </a:p>
          <a:p>
            <a:pPr marL="457200" indent="-334080">
              <a:lnSpc>
                <a:spcPct val="115000"/>
              </a:lnSpc>
              <a:buClr>
                <a:srgbClr val="595959"/>
              </a:buClr>
              <a:buFont typeface="Arial"/>
              <a:buChar char="●"/>
            </a:pPr>
            <a:r>
              <a:rPr b="0" lang="en" sz="1800" spc="-1" strike="noStrike">
                <a:solidFill>
                  <a:srgbClr val="595959"/>
                </a:solidFill>
                <a:latin typeface="Arial"/>
                <a:ea typeface="Arial"/>
              </a:rPr>
              <a:t>Strong IC design teams at national laboratories and universities with growing involvement in MAPS developments</a:t>
            </a:r>
            <a:endParaRPr b="0" lang="en-US" sz="1800" spc="-1" strike="noStrike">
              <a:solidFill>
                <a:srgbClr val="000000"/>
              </a:solidFill>
              <a:latin typeface="Arial"/>
            </a:endParaRPr>
          </a:p>
          <a:p>
            <a:pPr marL="457200" indent="-334080">
              <a:lnSpc>
                <a:spcPct val="115000"/>
              </a:lnSpc>
              <a:buClr>
                <a:srgbClr val="595959"/>
              </a:buClr>
              <a:buFont typeface="Arial"/>
              <a:buChar char="●"/>
            </a:pPr>
            <a:r>
              <a:rPr b="0" lang="en" sz="1800" spc="-1" strike="noStrike">
                <a:solidFill>
                  <a:srgbClr val="595959"/>
                </a:solidFill>
                <a:latin typeface="Arial"/>
                <a:ea typeface="Arial"/>
              </a:rPr>
              <a:t>ATLAS and CMS silicon trackers fabrication and integration</a:t>
            </a:r>
            <a:endParaRPr b="0" lang="en-US" sz="1800" spc="-1" strike="noStrike">
              <a:solidFill>
                <a:srgbClr val="000000"/>
              </a:solidFill>
              <a:latin typeface="Arial"/>
            </a:endParaRPr>
          </a:p>
          <a:p>
            <a:pPr marL="457200" indent="-334080">
              <a:lnSpc>
                <a:spcPct val="115000"/>
              </a:lnSpc>
              <a:buClr>
                <a:srgbClr val="595959"/>
              </a:buClr>
              <a:buFont typeface="Arial"/>
              <a:buChar char="●"/>
            </a:pPr>
            <a:r>
              <a:rPr b="0" lang="en" sz="1800" spc="-1" strike="noStrike">
                <a:solidFill>
                  <a:srgbClr val="595959"/>
                </a:solidFill>
                <a:latin typeface="Arial"/>
                <a:ea typeface="Arial"/>
              </a:rPr>
              <a:t>Strong multi-institutional teams already on straw tubes and gas tracking going back to ATLAS tracker and muon system</a:t>
            </a:r>
            <a:endParaRPr b="0" lang="en-US" sz="1800" spc="-1" strike="noStrike">
              <a:solidFill>
                <a:srgbClr val="000000"/>
              </a:solidFill>
              <a:latin typeface="Arial"/>
            </a:endParaRPr>
          </a:p>
          <a:p>
            <a:pPr marL="457200" indent="-334080">
              <a:lnSpc>
                <a:spcPct val="115000"/>
              </a:lnSpc>
              <a:buClr>
                <a:srgbClr val="595959"/>
              </a:buClr>
              <a:buFont typeface="Arial"/>
              <a:buChar char="●"/>
            </a:pPr>
            <a:r>
              <a:rPr b="0" lang="en" sz="1800" spc="-1" strike="noStrike">
                <a:solidFill>
                  <a:srgbClr val="595959"/>
                </a:solidFill>
                <a:latin typeface="Arial"/>
                <a:ea typeface="Arial"/>
              </a:rPr>
              <a:t>Leading institutions on low mass support and cooling with many contributions to the LHC (and earlier) experiments and the heavy ion collider program</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0" name="TextShape 1"/>
          <p:cNvSpPr txBox="1"/>
          <p:nvPr/>
        </p:nvSpPr>
        <p:spPr>
          <a:xfrm>
            <a:off x="311760" y="444960"/>
            <a:ext cx="8520120" cy="572400"/>
          </a:xfrm>
          <a:prstGeom prst="rect">
            <a:avLst/>
          </a:prstGeom>
          <a:noFill/>
          <a:ln>
            <a:noFill/>
          </a:ln>
        </p:spPr>
        <p:txBody>
          <a:bodyPr tIns="91440" bIns="91440">
            <a:normAutofit fontScale="97000"/>
          </a:bodyPr>
          <a:p>
            <a:pPr algn="ctr">
              <a:lnSpc>
                <a:spcPct val="100000"/>
              </a:lnSpc>
              <a:tabLst>
                <a:tab algn="l" pos="0"/>
              </a:tabLst>
            </a:pPr>
            <a:r>
              <a:rPr b="0" lang="en" sz="2800" spc="-1" strike="noStrike">
                <a:solidFill>
                  <a:srgbClr val="000000"/>
                </a:solidFill>
                <a:latin typeface="Arial"/>
                <a:ea typeface="Arial"/>
              </a:rPr>
              <a:t>Specific Areas for Solid State Tracking</a:t>
            </a:r>
            <a:endParaRPr b="0" lang="en-US" sz="2800" spc="-1" strike="noStrike">
              <a:solidFill>
                <a:srgbClr val="000000"/>
              </a:solidFill>
              <a:latin typeface="Arial"/>
            </a:endParaRPr>
          </a:p>
        </p:txBody>
      </p:sp>
      <p:sp>
        <p:nvSpPr>
          <p:cNvPr id="141" name="TextShape 2"/>
          <p:cNvSpPr txBox="1"/>
          <p:nvPr/>
        </p:nvSpPr>
        <p:spPr>
          <a:xfrm>
            <a:off x="311760" y="959040"/>
            <a:ext cx="8520120" cy="3939120"/>
          </a:xfrm>
          <a:prstGeom prst="rect">
            <a:avLst/>
          </a:prstGeom>
          <a:noFill/>
          <a:ln>
            <a:noFill/>
          </a:ln>
        </p:spPr>
        <p:txBody>
          <a:bodyPr tIns="91440" bIns="91440">
            <a:normAutofit fontScale="57000"/>
          </a:bodyPr>
          <a:p>
            <a:pPr marL="457200" indent="-325440">
              <a:lnSpc>
                <a:spcPct val="115000"/>
              </a:lnSpc>
              <a:buClr>
                <a:srgbClr val="595959"/>
              </a:buClr>
              <a:buFont typeface="Arial"/>
              <a:buChar char="●"/>
            </a:pPr>
            <a:r>
              <a:rPr b="0" lang="en" sz="1800" spc="-1" strike="noStrike">
                <a:solidFill>
                  <a:srgbClr val="595959"/>
                </a:solidFill>
                <a:latin typeface="Arial"/>
                <a:ea typeface="Arial"/>
              </a:rPr>
              <a:t>MAPS R&amp;D at SLAC: For FY25, propose to advance the design, simulation and integration of critical MAPS components for next-generation detectors. Key deliverables include high-performance low-power TDC enabling sub-ns timing resolution, thorough trade-off studies addressing power, timing resolution and calibration, and innovative research into wafer stacking and scaled CMOS processes (below 65 nm) to achieve breakthrough improvements in vertex detector granularity. The team will also conduct detailed characterization of the SLAC-designed NAPA-p2 prototype.</a:t>
            </a:r>
            <a:endParaRPr b="0" lang="en-US" sz="1800" spc="-1" strike="noStrike">
              <a:solidFill>
                <a:srgbClr val="000000"/>
              </a:solidFill>
              <a:latin typeface="Arial"/>
            </a:endParaRPr>
          </a:p>
          <a:p>
            <a:pPr marL="457200" indent="-325440">
              <a:lnSpc>
                <a:spcPct val="115000"/>
              </a:lnSpc>
              <a:buClr>
                <a:srgbClr val="595959"/>
              </a:buClr>
              <a:buFont typeface="Arial"/>
              <a:buChar char="●"/>
            </a:pPr>
            <a:r>
              <a:rPr b="0" lang="en" sz="1800" spc="-1" strike="noStrike">
                <a:solidFill>
                  <a:srgbClr val="595959"/>
                </a:solidFill>
                <a:latin typeface="Arial"/>
                <a:ea typeface="Arial"/>
              </a:rPr>
              <a:t>MAPS R&amp;D at FNAL: FY25 program will drive progress toward the next prototype submission. Specific objectives include TCAD simulations for sensor optimization and development of crucial IC elements for wafer-scale MAPS designs, such as shunt LDO components for stitched wafer-scale sensors and advanced serializers capable of 1.2 GB/sec transmission speeds. Additional innovations under development include TDC timing performance improvements and chip-to-chip transmission solutions for the outer vertex detector.</a:t>
            </a:r>
            <a:endParaRPr b="0" lang="en-US" sz="1800" spc="-1" strike="noStrike">
              <a:solidFill>
                <a:srgbClr val="000000"/>
              </a:solidFill>
              <a:latin typeface="Arial"/>
            </a:endParaRPr>
          </a:p>
          <a:p>
            <a:pPr marL="457200" indent="-325440">
              <a:lnSpc>
                <a:spcPct val="115000"/>
              </a:lnSpc>
              <a:buClr>
                <a:srgbClr val="595959"/>
              </a:buClr>
              <a:buFont typeface="Arial"/>
              <a:buChar char="●"/>
            </a:pPr>
            <a:r>
              <a:rPr b="0" lang="en" sz="1800" spc="-1" strike="noStrike">
                <a:solidFill>
                  <a:srgbClr val="595959"/>
                </a:solidFill>
                <a:latin typeface="Arial"/>
                <a:ea typeface="Arial"/>
              </a:rPr>
              <a:t>MAPS R&amp;D at BNL, Brandeis, Brown, Caltech, MIT, Oregon, Stony Brook: support for MAPS through physics studies to optimize design requirements.</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2" name="TextShape 1"/>
          <p:cNvSpPr txBox="1"/>
          <p:nvPr/>
        </p:nvSpPr>
        <p:spPr>
          <a:xfrm>
            <a:off x="210600" y="91080"/>
            <a:ext cx="8520120" cy="572400"/>
          </a:xfrm>
          <a:prstGeom prst="rect">
            <a:avLst/>
          </a:prstGeom>
          <a:noFill/>
          <a:ln>
            <a:noFill/>
          </a:ln>
        </p:spPr>
        <p:txBody>
          <a:bodyPr tIns="91440" bIns="91440">
            <a:normAutofit fontScale="97000"/>
          </a:bodyPr>
          <a:p>
            <a:pPr>
              <a:lnSpc>
                <a:spcPct val="100000"/>
              </a:lnSpc>
              <a:tabLst>
                <a:tab algn="l" pos="0"/>
              </a:tabLst>
            </a:pPr>
            <a:r>
              <a:rPr b="0" lang="en" sz="2800" spc="-1" strike="noStrike">
                <a:solidFill>
                  <a:srgbClr val="000000"/>
                </a:solidFill>
                <a:latin typeface="Arial"/>
                <a:ea typeface="Arial"/>
              </a:rPr>
              <a:t>SS and Timing: ongoing efforts and interests</a:t>
            </a:r>
            <a:endParaRPr b="0" lang="en-US" sz="2800" spc="-1" strike="noStrike">
              <a:solidFill>
                <a:srgbClr val="000000"/>
              </a:solidFill>
              <a:latin typeface="Arial"/>
            </a:endParaRPr>
          </a:p>
        </p:txBody>
      </p:sp>
      <p:sp>
        <p:nvSpPr>
          <p:cNvPr id="143" name="TextShape 2"/>
          <p:cNvSpPr txBox="1"/>
          <p:nvPr/>
        </p:nvSpPr>
        <p:spPr>
          <a:xfrm>
            <a:off x="109440" y="562680"/>
            <a:ext cx="7059960" cy="2944080"/>
          </a:xfrm>
          <a:prstGeom prst="rect">
            <a:avLst/>
          </a:prstGeom>
          <a:noFill/>
          <a:ln>
            <a:noFill/>
          </a:ln>
        </p:spPr>
        <p:txBody>
          <a:bodyPr tIns="91440" bIns="91440">
            <a:normAutofit fontScale="48000"/>
          </a:bodyPr>
          <a:p>
            <a:pPr marL="457200" indent="-308160">
              <a:lnSpc>
                <a:spcPct val="115000"/>
              </a:lnSpc>
              <a:buClr>
                <a:srgbClr val="595959"/>
              </a:buClr>
              <a:buFont typeface="Arial"/>
              <a:buChar char="●"/>
            </a:pPr>
            <a:r>
              <a:rPr b="0" lang="en" sz="1800" spc="-1" strike="noStrike">
                <a:solidFill>
                  <a:srgbClr val="595959"/>
                </a:solidFill>
                <a:latin typeface="Arial"/>
                <a:ea typeface="Arial"/>
              </a:rPr>
              <a:t>Development of Monolithic Active Pixel Sensors</a:t>
            </a:r>
            <a:endParaRPr b="0" lang="en-US" sz="1800" spc="-1" strike="noStrike">
              <a:solidFill>
                <a:srgbClr val="000000"/>
              </a:solidFill>
              <a:latin typeface="Arial"/>
            </a:endParaRPr>
          </a:p>
          <a:p>
            <a:pPr lvl="1" marL="914400" indent="-290520">
              <a:lnSpc>
                <a:spcPct val="115000"/>
              </a:lnSpc>
              <a:buClr>
                <a:srgbClr val="595959"/>
              </a:buClr>
              <a:buFont typeface="Arial"/>
              <a:buChar char="○"/>
            </a:pPr>
            <a:r>
              <a:rPr b="0" lang="en" sz="1400" spc="-1" strike="noStrike">
                <a:solidFill>
                  <a:srgbClr val="595959"/>
                </a:solidFill>
                <a:latin typeface="Arial"/>
                <a:ea typeface="Arial"/>
              </a:rPr>
              <a:t>Partnership with Skywater Technologies​ 90nm, optimize the process towards HEP sensors</a:t>
            </a:r>
            <a:endParaRPr b="0" lang="en-US" sz="1400" spc="-1" strike="noStrike">
              <a:solidFill>
                <a:srgbClr val="000000"/>
              </a:solidFill>
              <a:latin typeface="Arial"/>
            </a:endParaRPr>
          </a:p>
          <a:p>
            <a:pPr lvl="2" marL="1371600" indent="-290520">
              <a:lnSpc>
                <a:spcPct val="115000"/>
              </a:lnSpc>
              <a:buClr>
                <a:srgbClr val="595959"/>
              </a:buClr>
              <a:buFont typeface="Arial"/>
              <a:buChar char="■"/>
            </a:pPr>
            <a:r>
              <a:rPr b="1" lang="en" sz="1400" spc="-1" strike="noStrike">
                <a:solidFill>
                  <a:srgbClr val="595959"/>
                </a:solidFill>
                <a:latin typeface="Arial"/>
                <a:ea typeface="Arial"/>
              </a:rPr>
              <a:t>Goal</a:t>
            </a:r>
            <a:r>
              <a:rPr b="0" lang="en" sz="1400" spc="-1" strike="noStrike">
                <a:solidFill>
                  <a:srgbClr val="595959"/>
                </a:solidFill>
                <a:latin typeface="Arial"/>
                <a:ea typeface="Arial"/>
              </a:rPr>
              <a:t>: US manufactured sensor capability for HEP experiments​</a:t>
            </a:r>
            <a:endParaRPr b="0" lang="en-US" sz="1400" spc="-1" strike="noStrike">
              <a:solidFill>
                <a:srgbClr val="000000"/>
              </a:solidFill>
              <a:latin typeface="Arial"/>
            </a:endParaRPr>
          </a:p>
          <a:p>
            <a:pPr lvl="1" marL="914400" indent="-290520">
              <a:lnSpc>
                <a:spcPct val="115000"/>
              </a:lnSpc>
              <a:buClr>
                <a:srgbClr val="595959"/>
              </a:buClr>
              <a:buFont typeface="Arial"/>
              <a:buChar char="○"/>
            </a:pPr>
            <a:r>
              <a:rPr b="0" lang="en" sz="1400" spc="-1" strike="noStrike">
                <a:solidFill>
                  <a:srgbClr val="595959"/>
                </a:solidFill>
                <a:latin typeface="Arial"/>
                <a:ea typeface="Arial"/>
              </a:rPr>
              <a:t>Prototypes with TJ 65nm as part of a CERN WP1.2 collaboration (ALICE)</a:t>
            </a:r>
            <a:endParaRPr b="0" lang="en-US" sz="1400" spc="-1" strike="noStrike">
              <a:solidFill>
                <a:srgbClr val="000000"/>
              </a:solidFill>
              <a:latin typeface="Arial"/>
            </a:endParaRPr>
          </a:p>
          <a:p>
            <a:pPr lvl="2" marL="1371600" indent="-290520">
              <a:lnSpc>
                <a:spcPct val="115000"/>
              </a:lnSpc>
              <a:buClr>
                <a:srgbClr val="595959"/>
              </a:buClr>
              <a:buFont typeface="Arial"/>
              <a:buChar char="■"/>
            </a:pPr>
            <a:r>
              <a:rPr b="1" lang="en" sz="1400" spc="-1" strike="noStrike">
                <a:solidFill>
                  <a:srgbClr val="595959"/>
                </a:solidFill>
                <a:latin typeface="Arial"/>
                <a:ea typeface="Arial"/>
              </a:rPr>
              <a:t>Goal</a:t>
            </a:r>
            <a:r>
              <a:rPr b="0" lang="en" sz="1400" spc="-1" strike="noStrike">
                <a:solidFill>
                  <a:srgbClr val="595959"/>
                </a:solidFill>
                <a:latin typeface="Arial"/>
                <a:ea typeface="Arial"/>
              </a:rPr>
              <a:t>: use state of the art CMOS process to achieve low power consumption and aim for O(nsec) timing</a:t>
            </a:r>
            <a:endParaRPr b="0" lang="en-US" sz="1400" spc="-1" strike="noStrike">
              <a:solidFill>
                <a:srgbClr val="000000"/>
              </a:solidFill>
              <a:latin typeface="Arial"/>
            </a:endParaRPr>
          </a:p>
          <a:p>
            <a:pPr marL="457200" indent="-308160">
              <a:lnSpc>
                <a:spcPct val="115000"/>
              </a:lnSpc>
              <a:buClr>
                <a:srgbClr val="595959"/>
              </a:buClr>
              <a:buFont typeface="Arial"/>
              <a:buChar char="●"/>
            </a:pPr>
            <a:r>
              <a:rPr b="0" lang="en" sz="1800" spc="-1" strike="noStrike">
                <a:solidFill>
                  <a:srgbClr val="595959"/>
                </a:solidFill>
                <a:latin typeface="Arial"/>
                <a:ea typeface="Arial"/>
              </a:rPr>
              <a:t>Developments of 3D-integrated sensors </a:t>
            </a:r>
            <a:endParaRPr b="0" lang="en-US" sz="1800" spc="-1" strike="noStrike">
              <a:solidFill>
                <a:srgbClr val="000000"/>
              </a:solidFill>
              <a:latin typeface="Arial"/>
            </a:endParaRPr>
          </a:p>
          <a:p>
            <a:pPr lvl="1" marL="914400" indent="-290520">
              <a:lnSpc>
                <a:spcPct val="115000"/>
              </a:lnSpc>
              <a:buClr>
                <a:srgbClr val="595959"/>
              </a:buClr>
              <a:buFont typeface="Arial"/>
              <a:buChar char="○"/>
            </a:pPr>
            <a:r>
              <a:rPr b="0" lang="en" sz="1400" spc="-1" strike="noStrike">
                <a:solidFill>
                  <a:srgbClr val="595959"/>
                </a:solidFill>
                <a:latin typeface="Arial"/>
                <a:ea typeface="Arial"/>
              </a:rPr>
              <a:t>Partnership with TJ 65nm and TSMC 28nm to utilize state-of-the-art technologies for HEP</a:t>
            </a:r>
            <a:endParaRPr b="0" lang="en-US" sz="1400" spc="-1" strike="noStrike">
              <a:solidFill>
                <a:srgbClr val="000000"/>
              </a:solidFill>
              <a:latin typeface="Arial"/>
            </a:endParaRPr>
          </a:p>
          <a:p>
            <a:pPr lvl="2" marL="1371600" indent="-290520">
              <a:lnSpc>
                <a:spcPct val="115000"/>
              </a:lnSpc>
              <a:buClr>
                <a:srgbClr val="595959"/>
              </a:buClr>
              <a:buFont typeface="Arial"/>
              <a:buChar char="■"/>
            </a:pPr>
            <a:r>
              <a:rPr b="1" lang="en" sz="1400" spc="-1" strike="noStrike">
                <a:solidFill>
                  <a:srgbClr val="595959"/>
                </a:solidFill>
                <a:latin typeface="Arial"/>
                <a:ea typeface="Arial"/>
              </a:rPr>
              <a:t>Goal</a:t>
            </a:r>
            <a:r>
              <a:rPr b="0" lang="en" sz="1400" spc="-1" strike="noStrike">
                <a:solidFill>
                  <a:srgbClr val="595959"/>
                </a:solidFill>
                <a:latin typeface="Arial"/>
                <a:ea typeface="Arial"/>
              </a:rPr>
              <a:t>: development of 3D-integrated, low-mass and low-power trackers</a:t>
            </a:r>
            <a:endParaRPr b="0" lang="en-US" sz="1400" spc="-1" strike="noStrike">
              <a:solidFill>
                <a:srgbClr val="000000"/>
              </a:solidFill>
              <a:latin typeface="Arial"/>
            </a:endParaRPr>
          </a:p>
          <a:p>
            <a:pPr marL="457200" indent="-308160">
              <a:lnSpc>
                <a:spcPct val="115000"/>
              </a:lnSpc>
              <a:buClr>
                <a:srgbClr val="595959"/>
              </a:buClr>
              <a:buFont typeface="Arial"/>
              <a:buChar char="●"/>
            </a:pPr>
            <a:r>
              <a:rPr b="0" lang="en" sz="1800" spc="-1" strike="noStrike">
                <a:solidFill>
                  <a:srgbClr val="595959"/>
                </a:solidFill>
                <a:latin typeface="Arial"/>
                <a:ea typeface="Arial"/>
              </a:rPr>
              <a:t>Fast timing R&amp;D leveraging HL-LHC expertise</a:t>
            </a:r>
            <a:endParaRPr b="0" lang="en-US" sz="1800" spc="-1" strike="noStrike">
              <a:solidFill>
                <a:srgbClr val="000000"/>
              </a:solidFill>
              <a:latin typeface="Arial"/>
            </a:endParaRPr>
          </a:p>
          <a:p>
            <a:pPr lvl="1" marL="914400" indent="-290520">
              <a:lnSpc>
                <a:spcPct val="115000"/>
              </a:lnSpc>
              <a:buClr>
                <a:srgbClr val="595959"/>
              </a:buClr>
              <a:buFont typeface="Arial"/>
              <a:buChar char="○"/>
            </a:pPr>
            <a:r>
              <a:rPr b="0" lang="en" sz="1400" spc="-1" strike="noStrike">
                <a:solidFill>
                  <a:srgbClr val="595959"/>
                </a:solidFill>
                <a:latin typeface="Arial"/>
                <a:ea typeface="Arial"/>
              </a:rPr>
              <a:t>Continued development of sub-10ps low power TDCs in 28nm</a:t>
            </a:r>
            <a:endParaRPr b="0" lang="en-US" sz="1400" spc="-1" strike="noStrike">
              <a:solidFill>
                <a:srgbClr val="000000"/>
              </a:solidFill>
              <a:latin typeface="Arial"/>
            </a:endParaRPr>
          </a:p>
          <a:p>
            <a:pPr lvl="1" marL="914400" indent="-290520">
              <a:lnSpc>
                <a:spcPct val="115000"/>
              </a:lnSpc>
              <a:buClr>
                <a:srgbClr val="595959"/>
              </a:buClr>
              <a:buFont typeface="Arial"/>
              <a:buChar char="○"/>
            </a:pPr>
            <a:r>
              <a:rPr b="0" lang="en" sz="1400" spc="-1" strike="noStrike">
                <a:solidFill>
                  <a:srgbClr val="595959"/>
                </a:solidFill>
                <a:latin typeface="Arial"/>
                <a:ea typeface="Arial"/>
              </a:rPr>
              <a:t>Fast on-chip processing to reduce data transmission needs </a:t>
            </a:r>
            <a:endParaRPr b="0" lang="en-US" sz="1400" spc="-1" strike="noStrike">
              <a:solidFill>
                <a:srgbClr val="000000"/>
              </a:solidFill>
              <a:latin typeface="Arial"/>
            </a:endParaRPr>
          </a:p>
          <a:p>
            <a:pPr lvl="1" marL="914400" indent="-290520">
              <a:lnSpc>
                <a:spcPct val="115000"/>
              </a:lnSpc>
              <a:buClr>
                <a:srgbClr val="595959"/>
              </a:buClr>
              <a:buFont typeface="Arial"/>
              <a:buChar char="○"/>
            </a:pPr>
            <a:r>
              <a:rPr b="0" lang="en" sz="1400" spc="-1" strike="noStrike">
                <a:solidFill>
                  <a:srgbClr val="595959"/>
                </a:solidFill>
                <a:latin typeface="Arial"/>
                <a:ea typeface="Arial"/>
              </a:rPr>
              <a:t>Post-processed LGAD for foundry CMOS using microwave annealing</a:t>
            </a:r>
            <a:endParaRPr b="0" lang="en-US" sz="1400" spc="-1" strike="noStrike">
              <a:solidFill>
                <a:srgbClr val="000000"/>
              </a:solidFill>
              <a:latin typeface="Arial"/>
            </a:endParaRPr>
          </a:p>
          <a:p>
            <a:pPr marL="457200" indent="-308160">
              <a:lnSpc>
                <a:spcPct val="115000"/>
              </a:lnSpc>
              <a:buClr>
                <a:srgbClr val="595959"/>
              </a:buClr>
              <a:buFont typeface="Arial"/>
              <a:buChar char="●"/>
            </a:pPr>
            <a:r>
              <a:rPr b="0" lang="en" sz="1800" spc="-1" strike="noStrike">
                <a:solidFill>
                  <a:srgbClr val="595959"/>
                </a:solidFill>
                <a:latin typeface="Arial"/>
                <a:ea typeface="Arial"/>
              </a:rPr>
              <a:t>Interest in ramping up our simulation efforts to evaluate BIB effects and tracking and timing detector requirements needs.</a:t>
            </a:r>
            <a:endParaRPr b="0" lang="en-US" sz="1800" spc="-1" strike="noStrike">
              <a:solidFill>
                <a:srgbClr val="000000"/>
              </a:solidFill>
              <a:latin typeface="Arial"/>
            </a:endParaRPr>
          </a:p>
          <a:p>
            <a:pPr>
              <a:lnSpc>
                <a:spcPct val="115000"/>
              </a:lnSpc>
              <a:spcAft>
                <a:spcPts val="1199"/>
              </a:spcAft>
              <a:tabLst>
                <a:tab algn="l" pos="0"/>
              </a:tabLst>
            </a:pPr>
            <a:endParaRPr b="0" lang="en-US" sz="1800" spc="-1" strike="noStrike">
              <a:solidFill>
                <a:srgbClr val="000000"/>
              </a:solidFill>
              <a:latin typeface="Arial"/>
            </a:endParaRPr>
          </a:p>
        </p:txBody>
      </p:sp>
      <p:sp>
        <p:nvSpPr>
          <p:cNvPr id="144" name="TextShape 3"/>
          <p:cNvSpPr txBox="1"/>
          <p:nvPr/>
        </p:nvSpPr>
        <p:spPr>
          <a:xfrm>
            <a:off x="8472600" y="4663080"/>
            <a:ext cx="548280" cy="393120"/>
          </a:xfrm>
          <a:prstGeom prst="rect">
            <a:avLst/>
          </a:prstGeom>
          <a:noFill/>
          <a:ln>
            <a:noFill/>
          </a:ln>
        </p:spPr>
        <p:txBody>
          <a:bodyPr tIns="91440" bIns="91440" anchor="ctr">
            <a:normAutofit/>
          </a:bodyPr>
          <a:p>
            <a:pPr algn="r">
              <a:lnSpc>
                <a:spcPct val="100000"/>
              </a:lnSpc>
              <a:tabLst>
                <a:tab algn="l" pos="0"/>
              </a:tabLst>
            </a:pPr>
            <a:fld id="{702EAB58-EEAF-4977-A9DB-37E3518BE41D}" type="slidenum">
              <a:rPr b="0" lang="en" sz="1000" spc="-1" strike="noStrike">
                <a:solidFill>
                  <a:srgbClr val="595959"/>
                </a:solidFill>
                <a:latin typeface="Arial"/>
                <a:ea typeface="Arial"/>
              </a:rPr>
              <a:t>&lt;number&gt;</a:t>
            </a:fld>
            <a:endParaRPr b="0" lang="en-US" sz="1000" spc="-1" strike="noStrike">
              <a:latin typeface="Times New Roman"/>
            </a:endParaRPr>
          </a:p>
        </p:txBody>
      </p:sp>
      <p:pic>
        <p:nvPicPr>
          <p:cNvPr id="145" name="Google Shape;98;p20" descr=""/>
          <p:cNvPicPr/>
          <p:nvPr/>
        </p:nvPicPr>
        <p:blipFill>
          <a:blip r:embed="rId1"/>
          <a:stretch/>
        </p:blipFill>
        <p:spPr>
          <a:xfrm>
            <a:off x="7249680" y="171000"/>
            <a:ext cx="1653480" cy="1653480"/>
          </a:xfrm>
          <a:prstGeom prst="rect">
            <a:avLst/>
          </a:prstGeom>
          <a:ln>
            <a:noFill/>
          </a:ln>
        </p:spPr>
      </p:pic>
      <p:sp>
        <p:nvSpPr>
          <p:cNvPr id="146" name="CustomShape 4"/>
          <p:cNvSpPr/>
          <p:nvPr/>
        </p:nvSpPr>
        <p:spPr>
          <a:xfrm>
            <a:off x="7240320" y="1765080"/>
            <a:ext cx="1672560" cy="496080"/>
          </a:xfrm>
          <a:prstGeom prst="rect">
            <a:avLst/>
          </a:prstGeom>
          <a:noFill/>
          <a:ln>
            <a:noFill/>
          </a:ln>
        </p:spPr>
        <p:style>
          <a:lnRef idx="0"/>
          <a:fillRef idx="0"/>
          <a:effectRef idx="0"/>
          <a:fontRef idx="minor"/>
        </p:style>
        <p:txBody>
          <a:bodyPr tIns="91440" bIns="91440">
            <a:noAutofit/>
          </a:bodyPr>
          <a:p>
            <a:pPr>
              <a:lnSpc>
                <a:spcPct val="100000"/>
              </a:lnSpc>
              <a:tabLst>
                <a:tab algn="l" pos="0"/>
              </a:tabLst>
            </a:pPr>
            <a:r>
              <a:rPr b="0" i="1" lang="en" sz="1000" spc="-1" strike="noStrike">
                <a:solidFill>
                  <a:srgbClr val="595959"/>
                </a:solidFill>
                <a:latin typeface="Arial"/>
                <a:ea typeface="Arial"/>
              </a:rPr>
              <a:t>Picture of Napa-p2 from WP1.2 shared submission </a:t>
            </a:r>
            <a:endParaRPr b="0" lang="en-US" sz="1000" spc="-1" strike="noStrike">
              <a:latin typeface="Arial"/>
            </a:endParaRPr>
          </a:p>
        </p:txBody>
      </p:sp>
      <p:pic>
        <p:nvPicPr>
          <p:cNvPr id="147" name="Google Shape;100;p20" descr=""/>
          <p:cNvPicPr/>
          <p:nvPr/>
        </p:nvPicPr>
        <p:blipFill>
          <a:blip r:embed="rId2"/>
          <a:stretch/>
        </p:blipFill>
        <p:spPr>
          <a:xfrm>
            <a:off x="675360" y="3171600"/>
            <a:ext cx="1987560" cy="1538640"/>
          </a:xfrm>
          <a:prstGeom prst="rect">
            <a:avLst/>
          </a:prstGeom>
          <a:ln>
            <a:noFill/>
          </a:ln>
        </p:spPr>
      </p:pic>
      <p:sp>
        <p:nvSpPr>
          <p:cNvPr id="148" name="CustomShape 5"/>
          <p:cNvSpPr/>
          <p:nvPr/>
        </p:nvSpPr>
        <p:spPr>
          <a:xfrm>
            <a:off x="624240" y="4710600"/>
            <a:ext cx="2256480" cy="496080"/>
          </a:xfrm>
          <a:prstGeom prst="rect">
            <a:avLst/>
          </a:prstGeom>
          <a:noFill/>
          <a:ln>
            <a:noFill/>
          </a:ln>
        </p:spPr>
        <p:style>
          <a:lnRef idx="0"/>
          <a:fillRef idx="0"/>
          <a:effectRef idx="0"/>
          <a:fontRef idx="minor"/>
        </p:style>
        <p:txBody>
          <a:bodyPr tIns="91440" bIns="91440">
            <a:noAutofit/>
          </a:bodyPr>
          <a:p>
            <a:pPr>
              <a:lnSpc>
                <a:spcPct val="100000"/>
              </a:lnSpc>
              <a:tabLst>
                <a:tab algn="l" pos="0"/>
              </a:tabLst>
            </a:pPr>
            <a:r>
              <a:rPr b="0" i="1" lang="en" sz="1000" spc="-1" strike="noStrike">
                <a:solidFill>
                  <a:srgbClr val="595959"/>
                </a:solidFill>
                <a:latin typeface="Arial"/>
                <a:ea typeface="Arial"/>
              </a:rPr>
              <a:t>Sensors with uniform 10-15 μm and 30-35 ps resolution across surface</a:t>
            </a:r>
            <a:endParaRPr b="0" lang="en-US" sz="1000" spc="-1" strike="noStrike">
              <a:latin typeface="Arial"/>
            </a:endParaRPr>
          </a:p>
        </p:txBody>
      </p:sp>
      <p:pic>
        <p:nvPicPr>
          <p:cNvPr id="149" name="Google Shape;102;p20" descr=""/>
          <p:cNvPicPr/>
          <p:nvPr/>
        </p:nvPicPr>
        <p:blipFill>
          <a:blip r:embed="rId3"/>
          <a:stretch/>
        </p:blipFill>
        <p:spPr>
          <a:xfrm>
            <a:off x="7230600" y="2238480"/>
            <a:ext cx="1713240" cy="2761560"/>
          </a:xfrm>
          <a:prstGeom prst="rect">
            <a:avLst/>
          </a:prstGeom>
          <a:ln>
            <a:noFill/>
          </a:ln>
        </p:spPr>
      </p:pic>
      <p:pic>
        <p:nvPicPr>
          <p:cNvPr id="150" name="Google Shape;103;p20" descr=""/>
          <p:cNvPicPr/>
          <p:nvPr/>
        </p:nvPicPr>
        <p:blipFill>
          <a:blip r:embed="rId4"/>
          <a:stretch/>
        </p:blipFill>
        <p:spPr>
          <a:xfrm>
            <a:off x="2945520" y="3171600"/>
            <a:ext cx="3038760" cy="1762560"/>
          </a:xfrm>
          <a:prstGeom prst="rect">
            <a:avLst/>
          </a:prstGeom>
          <a:ln>
            <a:noFill/>
          </a:ln>
        </p:spPr>
      </p:pic>
      <p:sp>
        <p:nvSpPr>
          <p:cNvPr id="151" name="CustomShape 6"/>
          <p:cNvSpPr/>
          <p:nvPr/>
        </p:nvSpPr>
        <p:spPr>
          <a:xfrm>
            <a:off x="6166080" y="3465360"/>
            <a:ext cx="1210680" cy="992160"/>
          </a:xfrm>
          <a:prstGeom prst="rect">
            <a:avLst/>
          </a:prstGeom>
          <a:noFill/>
          <a:ln>
            <a:noFill/>
          </a:ln>
        </p:spPr>
        <p:style>
          <a:lnRef idx="0"/>
          <a:fillRef idx="0"/>
          <a:effectRef idx="0"/>
          <a:fontRef idx="minor"/>
        </p:style>
        <p:txBody>
          <a:bodyPr tIns="91440" bIns="91440">
            <a:noAutofit/>
          </a:bodyPr>
          <a:p>
            <a:pPr>
              <a:lnSpc>
                <a:spcPct val="100000"/>
              </a:lnSpc>
              <a:tabLst>
                <a:tab algn="l" pos="0"/>
              </a:tabLst>
            </a:pPr>
            <a:r>
              <a:rPr b="0" i="1" lang="en" sz="1000" spc="-1" strike="noStrike">
                <a:solidFill>
                  <a:srgbClr val="595959"/>
                </a:solidFill>
                <a:latin typeface="Arial"/>
                <a:ea typeface="Arial"/>
              </a:rPr>
              <a:t>Layout of the MPW submission for the 3D-integrated project</a:t>
            </a:r>
            <a:endParaRPr b="0" lang="en-US" sz="1000" spc="-1" strike="noStrike">
              <a:latin typeface="Arial"/>
            </a:endParaRPr>
          </a:p>
        </p:txBody>
      </p:sp>
      <p:sp>
        <p:nvSpPr>
          <p:cNvPr id="152" name="CustomShape 7"/>
          <p:cNvSpPr/>
          <p:nvPr/>
        </p:nvSpPr>
        <p:spPr>
          <a:xfrm>
            <a:off x="3714840" y="4748760"/>
            <a:ext cx="2219040" cy="572400"/>
          </a:xfrm>
          <a:prstGeom prst="rect">
            <a:avLst/>
          </a:prstGeom>
          <a:noFill/>
          <a:ln>
            <a:noFill/>
          </a:ln>
        </p:spPr>
        <p:style>
          <a:lnRef idx="0"/>
          <a:fillRef idx="0"/>
          <a:effectRef idx="0"/>
          <a:fontRef idx="minor"/>
        </p:style>
        <p:txBody>
          <a:bodyPr tIns="91440" bIns="91440">
            <a:noAutofit/>
          </a:bodyPr>
          <a:p>
            <a:pPr>
              <a:lnSpc>
                <a:spcPct val="100000"/>
              </a:lnSpc>
              <a:tabLst>
                <a:tab algn="l" pos="0"/>
              </a:tabLst>
            </a:pPr>
            <a:r>
              <a:rPr b="0" i="1" lang="en" sz="1000" spc="-1" strike="noStrike">
                <a:solidFill>
                  <a:srgbClr val="595959"/>
                </a:solidFill>
                <a:latin typeface="Arial"/>
                <a:ea typeface="Arial"/>
              </a:rPr>
              <a:t>Expected performance of the 3D-integrated devices</a:t>
            </a:r>
            <a:endParaRPr b="0" lang="en-US" sz="1000" spc="-1" strike="noStrike">
              <a:latin typeface="Arial"/>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10</TotalTime>
  <Application>LibreOffice/6.4.7.2$Linux_X86_64 LibreOffice_project/639b8ac485750d5696d7590a72ef1b496725cfb5</Applicat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dc:description/>
  <dc:language>en-US</dc:language>
  <cp:lastModifiedBy/>
  <dcterms:modified xsi:type="dcterms:W3CDTF">2024-11-12T13:00:42Z</dcterms:modified>
  <cp:revision>1</cp:revision>
  <dc:subject/>
  <dc:title/>
</cp:coreProperties>
</file>