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6"/>
  </p:notesMasterIdLst>
  <p:handoutMasterIdLst>
    <p:handoutMasterId r:id="rId37"/>
  </p:handoutMasterIdLst>
  <p:sldIdLst>
    <p:sldId id="256" r:id="rId2"/>
    <p:sldId id="365" r:id="rId3"/>
    <p:sldId id="302" r:id="rId4"/>
    <p:sldId id="358" r:id="rId5"/>
    <p:sldId id="355" r:id="rId6"/>
    <p:sldId id="325" r:id="rId7"/>
    <p:sldId id="331" r:id="rId8"/>
    <p:sldId id="336" r:id="rId9"/>
    <p:sldId id="337" r:id="rId10"/>
    <p:sldId id="330" r:id="rId11"/>
    <p:sldId id="340" r:id="rId12"/>
    <p:sldId id="338" r:id="rId13"/>
    <p:sldId id="357" r:id="rId14"/>
    <p:sldId id="359" r:id="rId15"/>
    <p:sldId id="360" r:id="rId16"/>
    <p:sldId id="361" r:id="rId17"/>
    <p:sldId id="332" r:id="rId18"/>
    <p:sldId id="335" r:id="rId19"/>
    <p:sldId id="341" r:id="rId20"/>
    <p:sldId id="343" r:id="rId21"/>
    <p:sldId id="344" r:id="rId22"/>
    <p:sldId id="345" r:id="rId23"/>
    <p:sldId id="347" r:id="rId24"/>
    <p:sldId id="351" r:id="rId25"/>
    <p:sldId id="364" r:id="rId26"/>
    <p:sldId id="366" r:id="rId27"/>
    <p:sldId id="353" r:id="rId28"/>
    <p:sldId id="362" r:id="rId29"/>
    <p:sldId id="293" r:id="rId30"/>
    <p:sldId id="363" r:id="rId31"/>
    <p:sldId id="367" r:id="rId32"/>
    <p:sldId id="310" r:id="rId33"/>
    <p:sldId id="342" r:id="rId34"/>
    <p:sldId id="348" r:id="rId35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77"/>
    <p:restoredTop sz="85150"/>
  </p:normalViewPr>
  <p:slideViewPr>
    <p:cSldViewPr snapToGrid="0" snapToObjects="1">
      <p:cViewPr varScale="1">
        <p:scale>
          <a:sx n="238" d="100"/>
          <a:sy n="238" d="100"/>
        </p:scale>
        <p:origin x="176" y="46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5" d="100"/>
        <a:sy n="15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22" d="100"/>
          <a:sy n="122" d="100"/>
        </p:scale>
        <p:origin x="6424" y="2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10EA085-CD30-C84A-8130-24027381DB6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56F1FA-E19E-EB49-9D42-D64ACA674BB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F88CD6-4611-8847-B6A6-940584BF5803}" type="datetimeFigureOut">
              <a:rPr lang="en-US" smtClean="0"/>
              <a:t>6/2/25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1EAC469-5AEB-6946-BD09-1D4351DB290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75A0CC7-DB97-054B-BBCB-87FDB8BBBC4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02FFB7-5BE0-984E-B8E3-BC92C34C86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7462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F7B402-C166-8649-BAB6-EA42992A9E15}" type="datetimeFigureOut">
              <a:rPr lang="en-US" smtClean="0"/>
              <a:t>6/2/25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5875E0-8973-0D4F-90FE-97B3E2250C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23666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5875E0-8973-0D4F-90FE-97B3E2250C8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8965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5875E0-8973-0D4F-90FE-97B3E2250C8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4356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5875E0-8973-0D4F-90FE-97B3E2250C8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93513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5875E0-8973-0D4F-90FE-97B3E2250C86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99177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Unlike a ferromagnet, there is no gauge-invariant observable that can distinguish two degenerate SC ground states with a different phase. Only phase differences can be measured, e.g. through the Josephson effect. So it is better to think of the U(1) symmetry as a gauge symmetry (even if there is no gauge field present), like in quantum mechanics.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5875E0-8973-0D4F-90FE-97B3E2250C86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37087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5875E0-8973-0D4F-90FE-97B3E2250C86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58599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5875E0-8973-0D4F-90FE-97B3E2250C86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90936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Can the superconducting order parameter acquire a Berry phase under adiabatic evolution of thermodynamic parameters?</a:t>
            </a:r>
          </a:p>
          <a:p>
            <a:pPr marL="171450" indent="-171450">
              <a:buFontTx/>
              <a:buChar char="-"/>
            </a:pPr>
            <a:r>
              <a:rPr lang="en-US" dirty="0"/>
              <a:t>Can this Berry phase be observed?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5875E0-8973-0D4F-90FE-97B3E2250C86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14045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5875E0-8973-0D4F-90FE-97B3E2250C86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64876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5875E0-8973-0D4F-90FE-97B3E2250C86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13268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Tetragonal point group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5875E0-8973-0D4F-90FE-97B3E2250C86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2214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5875E0-8973-0D4F-90FE-97B3E2250C8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4994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5875E0-8973-0D4F-90FE-97B3E2250C86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14149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“extended s-wave”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5875E0-8973-0D4F-90FE-97B3E2250C86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41829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5875E0-8973-0D4F-90FE-97B3E2250C86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46038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5875E0-8973-0D4F-90FE-97B3E2250C86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25925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5875E0-8973-0D4F-90FE-97B3E2250C86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12003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- Logarithmic divergence in Cooper (particle-particle) channel</a:t>
            </a:r>
          </a:p>
          <a:p>
            <a:r>
              <a:rPr lang="en-US" dirty="0"/>
              <a:t>- Which is the eigenvector of A with the *smallest* eigenvalue (the one that condenses)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5875E0-8973-0D4F-90FE-97B3E2250C86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75077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5875E0-8973-0D4F-90FE-97B3E2250C86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83986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5875E0-8973-0D4F-90FE-97B3E2250C86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36394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usual pi Berry phase of a 2D Dirac cone, like in graphene or the surface of 3D topological insulators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5875E0-8973-0D4F-90FE-97B3E2250C86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04901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5875E0-8973-0D4F-90FE-97B3E2250C86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2813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5875E0-8973-0D4F-90FE-97B3E2250C8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49026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Color gradient measures the squared overlap between eigenvector of quadratic term in Landau theory (Delta_+) and order parameter obtained from full numerical solution of BCS equations; agrees well near </a:t>
            </a:r>
            <a:r>
              <a:rPr lang="en-US" dirty="0" err="1"/>
              <a:t>T_c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5875E0-8973-0D4F-90FE-97B3E2250C86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598347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&lt;lambda_0&gt; is the condensate fraction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5875E0-8973-0D4F-90FE-97B3E2250C86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27783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Parallels with topological band theory:</a:t>
            </a:r>
          </a:p>
          <a:p>
            <a:r>
              <a:rPr lang="en-US" dirty="0"/>
              <a:t>quadratic term in Landau theory ~ Bloch Hamiltonian</a:t>
            </a:r>
          </a:p>
          <a:p>
            <a:r>
              <a:rPr lang="en-US" dirty="0"/>
              <a:t>Order parameter ~ Bloch state</a:t>
            </a:r>
          </a:p>
          <a:p>
            <a:r>
              <a:rPr lang="en-US" dirty="0"/>
              <a:t>Interaction parameters ~ momentum space</a:t>
            </a:r>
          </a:p>
          <a:p>
            <a:r>
              <a:rPr lang="en-US" dirty="0"/>
              <a:t>Critical eigenvector ~ “occupied” Bloch state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5875E0-8973-0D4F-90FE-97B3E2250C86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32240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5875E0-8973-0D4F-90FE-97B3E2250C86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104107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5875E0-8973-0D4F-90FE-97B3E2250C86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9586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5875E0-8973-0D4F-90FE-97B3E2250C8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6713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5875E0-8973-0D4F-90FE-97B3E2250C8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3653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5875E0-8973-0D4F-90FE-97B3E2250C8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3592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5875E0-8973-0D4F-90FE-97B3E2250C8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6540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5875E0-8973-0D4F-90FE-97B3E2250C8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0961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5875E0-8973-0D4F-90FE-97B3E2250C8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3463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26BA1-E161-244D-A82F-B7F23FF78F8A}" type="datetime1">
              <a:rPr lang="en-GB" smtClean="0"/>
              <a:t>02/06/2025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2DA5C-AA2C-B040-AA71-9187EEDAF5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12599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894B8-2A8A-E244-8A72-0C4F12547CDC}" type="datetime1">
              <a:rPr lang="en-GB" smtClean="0"/>
              <a:t>02/06/2025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2DA5C-AA2C-B040-AA71-9187EEDAF5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2381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BBB33-9751-774B-B6A9-9215A7AC79AE}" type="datetime1">
              <a:rPr lang="en-GB" smtClean="0"/>
              <a:t>02/06/2025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2DA5C-AA2C-B040-AA71-9187EEDAF5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9151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5219" y="123277"/>
            <a:ext cx="7886700" cy="994172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117449"/>
            <a:ext cx="7886700" cy="350799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8877C-C162-6F46-978C-BB922CC4E772}" type="datetime1">
              <a:rPr lang="en-GB" smtClean="0"/>
              <a:t>02/06/2025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97213" y="4767263"/>
            <a:ext cx="2057400" cy="273844"/>
          </a:xfrm>
        </p:spPr>
        <p:txBody>
          <a:bodyPr/>
          <a:lstStyle>
            <a:lvl1pPr algn="r">
              <a:defRPr/>
            </a:lvl1pPr>
          </a:lstStyle>
          <a:p>
            <a:fld id="{8E12DA5C-AA2C-B040-AA71-9187EEDAF5B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86271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AD86F-F5E7-3049-8827-782B938AA5B8}" type="datetime1">
              <a:rPr lang="en-GB" smtClean="0"/>
              <a:t>02/06/2025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2DA5C-AA2C-B040-AA71-9187EEDAF5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6074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8DD56-22AB-6D4B-A546-073C3515EAC0}" type="datetime1">
              <a:rPr lang="en-GB" smtClean="0"/>
              <a:t>02/06/2025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2DA5C-AA2C-B040-AA71-9187EEDAF5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181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6C4BF-826A-664D-84E4-BD545339AF79}" type="datetime1">
              <a:rPr lang="en-GB" smtClean="0"/>
              <a:t>02/06/2025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2DA5C-AA2C-B040-AA71-9187EEDAF5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6829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2C265-7A85-8446-B827-ACCC5C26499D}" type="datetime1">
              <a:rPr lang="en-GB" smtClean="0"/>
              <a:t>02/06/2025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2DA5C-AA2C-B040-AA71-9187EEDAF5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87889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D1C1B-7EC6-4548-8E04-367D921B5C3A}" type="datetime1">
              <a:rPr lang="en-GB" smtClean="0"/>
              <a:t>02/06/2025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2DA5C-AA2C-B040-AA71-9187EEDAF5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0279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94429-B8E6-A349-A6E7-B54C85EFBEE2}" type="datetime1">
              <a:rPr lang="en-GB" smtClean="0"/>
              <a:t>02/06/2025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2DA5C-AA2C-B040-AA71-9187EEDAF5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7187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48911-B4F0-3E41-BF4D-B59515E26226}" type="datetime1">
              <a:rPr lang="en-GB" smtClean="0"/>
              <a:t>02/06/2025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2DA5C-AA2C-B040-AA71-9187EEDAF5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5835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554C37-6B0A-5A4F-8D56-EBC43982AE06}" type="datetime1">
              <a:rPr lang="en-GB" smtClean="0"/>
              <a:t>02/06/2025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4779170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12DA5C-AA2C-B040-AA71-9187EEDAF5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739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rgbClr val="C00000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emf"/><Relationship Id="rId5" Type="http://schemas.openxmlformats.org/officeDocument/2006/relationships/image" Target="../media/image26.emf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emf"/><Relationship Id="rId4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emf"/><Relationship Id="rId3" Type="http://schemas.openxmlformats.org/officeDocument/2006/relationships/image" Target="../media/image31.png"/><Relationship Id="rId7" Type="http://schemas.openxmlformats.org/officeDocument/2006/relationships/image" Target="../media/image32.emf"/><Relationship Id="rId12" Type="http://schemas.openxmlformats.org/officeDocument/2006/relationships/image" Target="../media/image3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emf"/><Relationship Id="rId11" Type="http://schemas.openxmlformats.org/officeDocument/2006/relationships/image" Target="../media/image36.emf"/><Relationship Id="rId5" Type="http://schemas.openxmlformats.org/officeDocument/2006/relationships/image" Target="../media/image17.emf"/><Relationship Id="rId10" Type="http://schemas.openxmlformats.org/officeDocument/2006/relationships/image" Target="../media/image35.emf"/><Relationship Id="rId4" Type="http://schemas.openxmlformats.org/officeDocument/2006/relationships/image" Target="../media/image15.emf"/><Relationship Id="rId9" Type="http://schemas.openxmlformats.org/officeDocument/2006/relationships/image" Target="../media/image34.e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emf"/><Relationship Id="rId3" Type="http://schemas.openxmlformats.org/officeDocument/2006/relationships/image" Target="../media/image37.png"/><Relationship Id="rId7" Type="http://schemas.openxmlformats.org/officeDocument/2006/relationships/image" Target="../media/image38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emf"/><Relationship Id="rId5" Type="http://schemas.openxmlformats.org/officeDocument/2006/relationships/image" Target="../media/image35.emf"/><Relationship Id="rId4" Type="http://schemas.openxmlformats.org/officeDocument/2006/relationships/image" Target="../media/image15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emf"/><Relationship Id="rId4" Type="http://schemas.openxmlformats.org/officeDocument/2006/relationships/image" Target="../media/image4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emf"/><Relationship Id="rId5" Type="http://schemas.openxmlformats.org/officeDocument/2006/relationships/image" Target="../media/image45.png"/><Relationship Id="rId4" Type="http://schemas.openxmlformats.org/officeDocument/2006/relationships/image" Target="../media/image44.e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37.png"/><Relationship Id="rId7" Type="http://schemas.openxmlformats.org/officeDocument/2006/relationships/image" Target="../media/image39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emf"/><Relationship Id="rId5" Type="http://schemas.openxmlformats.org/officeDocument/2006/relationships/image" Target="../media/image35.emf"/><Relationship Id="rId4" Type="http://schemas.openxmlformats.org/officeDocument/2006/relationships/image" Target="../media/image15.emf"/><Relationship Id="rId9" Type="http://schemas.openxmlformats.org/officeDocument/2006/relationships/image" Target="../media/image46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e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emf"/><Relationship Id="rId3" Type="http://schemas.openxmlformats.org/officeDocument/2006/relationships/image" Target="../media/image49.png"/><Relationship Id="rId7" Type="http://schemas.openxmlformats.org/officeDocument/2006/relationships/image" Target="../media/image53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emf"/><Relationship Id="rId11" Type="http://schemas.openxmlformats.org/officeDocument/2006/relationships/image" Target="../media/image57.emf"/><Relationship Id="rId5" Type="http://schemas.openxmlformats.org/officeDocument/2006/relationships/image" Target="../media/image51.emf"/><Relationship Id="rId10" Type="http://schemas.openxmlformats.org/officeDocument/2006/relationships/image" Target="../media/image56.emf"/><Relationship Id="rId4" Type="http://schemas.openxmlformats.org/officeDocument/2006/relationships/image" Target="../media/image50.png"/><Relationship Id="rId9" Type="http://schemas.openxmlformats.org/officeDocument/2006/relationships/image" Target="../media/image55.e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emf"/><Relationship Id="rId3" Type="http://schemas.openxmlformats.org/officeDocument/2006/relationships/image" Target="../media/image58.png"/><Relationship Id="rId7" Type="http://schemas.openxmlformats.org/officeDocument/2006/relationships/image" Target="../media/image6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emf"/><Relationship Id="rId5" Type="http://schemas.openxmlformats.org/officeDocument/2006/relationships/image" Target="../media/image60.png"/><Relationship Id="rId4" Type="http://schemas.openxmlformats.org/officeDocument/2006/relationships/image" Target="../media/image59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emf"/><Relationship Id="rId3" Type="http://schemas.openxmlformats.org/officeDocument/2006/relationships/image" Target="../media/image59.emf"/><Relationship Id="rId7" Type="http://schemas.openxmlformats.org/officeDocument/2006/relationships/image" Target="../media/image65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emf"/><Relationship Id="rId11" Type="http://schemas.openxmlformats.org/officeDocument/2006/relationships/image" Target="../media/image69.emf"/><Relationship Id="rId5" Type="http://schemas.openxmlformats.org/officeDocument/2006/relationships/image" Target="../media/image63.emf"/><Relationship Id="rId10" Type="http://schemas.openxmlformats.org/officeDocument/2006/relationships/image" Target="../media/image68.emf"/><Relationship Id="rId4" Type="http://schemas.openxmlformats.org/officeDocument/2006/relationships/image" Target="../media/image61.emf"/><Relationship Id="rId9" Type="http://schemas.openxmlformats.org/officeDocument/2006/relationships/image" Target="../media/image67.em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emf"/><Relationship Id="rId3" Type="http://schemas.openxmlformats.org/officeDocument/2006/relationships/image" Target="../media/image59.emf"/><Relationship Id="rId7" Type="http://schemas.openxmlformats.org/officeDocument/2006/relationships/image" Target="../media/image65.emf"/><Relationship Id="rId12" Type="http://schemas.openxmlformats.org/officeDocument/2006/relationships/image" Target="../media/image71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emf"/><Relationship Id="rId11" Type="http://schemas.openxmlformats.org/officeDocument/2006/relationships/image" Target="../media/image70.emf"/><Relationship Id="rId5" Type="http://schemas.openxmlformats.org/officeDocument/2006/relationships/image" Target="../media/image63.emf"/><Relationship Id="rId10" Type="http://schemas.openxmlformats.org/officeDocument/2006/relationships/image" Target="../media/image66.emf"/><Relationship Id="rId4" Type="http://schemas.openxmlformats.org/officeDocument/2006/relationships/image" Target="../media/image61.emf"/><Relationship Id="rId9" Type="http://schemas.openxmlformats.org/officeDocument/2006/relationships/image" Target="../media/image68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5.emf"/><Relationship Id="rId5" Type="http://schemas.openxmlformats.org/officeDocument/2006/relationships/image" Target="../media/image74.emf"/><Relationship Id="rId4" Type="http://schemas.openxmlformats.org/officeDocument/2006/relationships/image" Target="../media/image73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7" Type="http://schemas.openxmlformats.org/officeDocument/2006/relationships/image" Target="../media/image77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3.emf"/><Relationship Id="rId5" Type="http://schemas.openxmlformats.org/officeDocument/2006/relationships/image" Target="../media/image54.emf"/><Relationship Id="rId4" Type="http://schemas.openxmlformats.org/officeDocument/2006/relationships/image" Target="../media/image53.emf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emf"/><Relationship Id="rId3" Type="http://schemas.openxmlformats.org/officeDocument/2006/relationships/image" Target="../media/image78.emf"/><Relationship Id="rId7" Type="http://schemas.openxmlformats.org/officeDocument/2006/relationships/image" Target="../media/image82.e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1.emf"/><Relationship Id="rId5" Type="http://schemas.openxmlformats.org/officeDocument/2006/relationships/image" Target="../media/image80.png"/><Relationship Id="rId4" Type="http://schemas.openxmlformats.org/officeDocument/2006/relationships/image" Target="../media/image79.png"/><Relationship Id="rId9" Type="http://schemas.openxmlformats.org/officeDocument/2006/relationships/image" Target="../media/image84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0.emf"/><Relationship Id="rId13" Type="http://schemas.openxmlformats.org/officeDocument/2006/relationships/image" Target="../media/image95.emf"/><Relationship Id="rId3" Type="http://schemas.openxmlformats.org/officeDocument/2006/relationships/image" Target="../media/image85.emf"/><Relationship Id="rId7" Type="http://schemas.openxmlformats.org/officeDocument/2006/relationships/image" Target="../media/image89.png"/><Relationship Id="rId12" Type="http://schemas.openxmlformats.org/officeDocument/2006/relationships/image" Target="../media/image9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8.emf"/><Relationship Id="rId11" Type="http://schemas.openxmlformats.org/officeDocument/2006/relationships/image" Target="../media/image93.emf"/><Relationship Id="rId5" Type="http://schemas.openxmlformats.org/officeDocument/2006/relationships/image" Target="../media/image87.emf"/><Relationship Id="rId10" Type="http://schemas.openxmlformats.org/officeDocument/2006/relationships/image" Target="../media/image92.emf"/><Relationship Id="rId4" Type="http://schemas.openxmlformats.org/officeDocument/2006/relationships/image" Target="../media/image86.emf"/><Relationship Id="rId9" Type="http://schemas.openxmlformats.org/officeDocument/2006/relationships/image" Target="../media/image91.emf"/><Relationship Id="rId14" Type="http://schemas.openxmlformats.org/officeDocument/2006/relationships/image" Target="../media/image96.emf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1.emf"/><Relationship Id="rId13" Type="http://schemas.openxmlformats.org/officeDocument/2006/relationships/image" Target="../media/image106.emf"/><Relationship Id="rId3" Type="http://schemas.openxmlformats.org/officeDocument/2006/relationships/image" Target="../media/image97.png"/><Relationship Id="rId7" Type="http://schemas.openxmlformats.org/officeDocument/2006/relationships/image" Target="../media/image100.emf"/><Relationship Id="rId12" Type="http://schemas.openxmlformats.org/officeDocument/2006/relationships/image" Target="../media/image105.em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8.emf"/><Relationship Id="rId11" Type="http://schemas.openxmlformats.org/officeDocument/2006/relationships/image" Target="../media/image104.emf"/><Relationship Id="rId5" Type="http://schemas.openxmlformats.org/officeDocument/2006/relationships/image" Target="../media/image99.emf"/><Relationship Id="rId15" Type="http://schemas.openxmlformats.org/officeDocument/2006/relationships/image" Target="../media/image108.emf"/><Relationship Id="rId10" Type="http://schemas.openxmlformats.org/officeDocument/2006/relationships/image" Target="../media/image103.emf"/><Relationship Id="rId4" Type="http://schemas.openxmlformats.org/officeDocument/2006/relationships/image" Target="../media/image98.png"/><Relationship Id="rId9" Type="http://schemas.openxmlformats.org/officeDocument/2006/relationships/image" Target="../media/image102.emf"/><Relationship Id="rId14" Type="http://schemas.openxmlformats.org/officeDocument/2006/relationships/image" Target="../media/image107.emf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emf"/><Relationship Id="rId13" Type="http://schemas.openxmlformats.org/officeDocument/2006/relationships/image" Target="../media/image36.emf"/><Relationship Id="rId3" Type="http://schemas.openxmlformats.org/officeDocument/2006/relationships/image" Target="../media/image109.emf"/><Relationship Id="rId7" Type="http://schemas.openxmlformats.org/officeDocument/2006/relationships/image" Target="../media/image113.emf"/><Relationship Id="rId12" Type="http://schemas.openxmlformats.org/officeDocument/2006/relationships/image" Target="../media/image35.em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2.emf"/><Relationship Id="rId11" Type="http://schemas.openxmlformats.org/officeDocument/2006/relationships/image" Target="../media/image15.emf"/><Relationship Id="rId5" Type="http://schemas.openxmlformats.org/officeDocument/2006/relationships/image" Target="../media/image111.emf"/><Relationship Id="rId10" Type="http://schemas.openxmlformats.org/officeDocument/2006/relationships/image" Target="../media/image37.png"/><Relationship Id="rId4" Type="http://schemas.openxmlformats.org/officeDocument/2006/relationships/image" Target="../media/image110.emf"/><Relationship Id="rId9" Type="http://schemas.openxmlformats.org/officeDocument/2006/relationships/image" Target="../media/image114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9.png"/><Relationship Id="rId3" Type="http://schemas.openxmlformats.org/officeDocument/2006/relationships/image" Target="../media/image110.emf"/><Relationship Id="rId7" Type="http://schemas.openxmlformats.org/officeDocument/2006/relationships/image" Target="../media/image118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7.emf"/><Relationship Id="rId5" Type="http://schemas.openxmlformats.org/officeDocument/2006/relationships/image" Target="../media/image116.emf"/><Relationship Id="rId10" Type="http://schemas.openxmlformats.org/officeDocument/2006/relationships/image" Target="../media/image121.emf"/><Relationship Id="rId4" Type="http://schemas.openxmlformats.org/officeDocument/2006/relationships/image" Target="../media/image115.emf"/><Relationship Id="rId9" Type="http://schemas.openxmlformats.org/officeDocument/2006/relationships/image" Target="../media/image120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3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7.emf"/><Relationship Id="rId5" Type="http://schemas.openxmlformats.org/officeDocument/2006/relationships/image" Target="../media/image126.png"/><Relationship Id="rId4" Type="http://schemas.openxmlformats.org/officeDocument/2006/relationships/image" Target="../media/image125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3.png"/><Relationship Id="rId3" Type="http://schemas.openxmlformats.org/officeDocument/2006/relationships/image" Target="../media/image128.png"/><Relationship Id="rId7" Type="http://schemas.openxmlformats.org/officeDocument/2006/relationships/image" Target="../media/image132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1.png"/><Relationship Id="rId11" Type="http://schemas.openxmlformats.org/officeDocument/2006/relationships/image" Target="../media/image136.png"/><Relationship Id="rId5" Type="http://schemas.openxmlformats.org/officeDocument/2006/relationships/image" Target="../media/image130.png"/><Relationship Id="rId10" Type="http://schemas.openxmlformats.org/officeDocument/2006/relationships/image" Target="../media/image135.png"/><Relationship Id="rId4" Type="http://schemas.openxmlformats.org/officeDocument/2006/relationships/image" Target="../media/image129.png"/><Relationship Id="rId9" Type="http://schemas.openxmlformats.org/officeDocument/2006/relationships/image" Target="../media/image134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7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9.png"/><Relationship Id="rId4" Type="http://schemas.openxmlformats.org/officeDocument/2006/relationships/image" Target="../media/image138.emf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5.emf"/><Relationship Id="rId13" Type="http://schemas.openxmlformats.org/officeDocument/2006/relationships/image" Target="../media/image150.emf"/><Relationship Id="rId3" Type="http://schemas.openxmlformats.org/officeDocument/2006/relationships/image" Target="../media/image140.emf"/><Relationship Id="rId7" Type="http://schemas.openxmlformats.org/officeDocument/2006/relationships/image" Target="../media/image144.emf"/><Relationship Id="rId12" Type="http://schemas.openxmlformats.org/officeDocument/2006/relationships/image" Target="../media/image149.emf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3.emf"/><Relationship Id="rId11" Type="http://schemas.openxmlformats.org/officeDocument/2006/relationships/image" Target="../media/image148.emf"/><Relationship Id="rId5" Type="http://schemas.openxmlformats.org/officeDocument/2006/relationships/image" Target="../media/image142.emf"/><Relationship Id="rId10" Type="http://schemas.openxmlformats.org/officeDocument/2006/relationships/image" Target="../media/image147.emf"/><Relationship Id="rId4" Type="http://schemas.openxmlformats.org/officeDocument/2006/relationships/image" Target="../media/image141.emf"/><Relationship Id="rId9" Type="http://schemas.openxmlformats.org/officeDocument/2006/relationships/image" Target="../media/image146.e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1.emf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4.emf"/><Relationship Id="rId5" Type="http://schemas.openxmlformats.org/officeDocument/2006/relationships/image" Target="../media/image153.emf"/><Relationship Id="rId4" Type="http://schemas.openxmlformats.org/officeDocument/2006/relationships/image" Target="../media/image152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emf"/><Relationship Id="rId4" Type="http://schemas.openxmlformats.org/officeDocument/2006/relationships/image" Target="../media/image11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emf"/><Relationship Id="rId3" Type="http://schemas.openxmlformats.org/officeDocument/2006/relationships/image" Target="../media/image13.emf"/><Relationship Id="rId7" Type="http://schemas.openxmlformats.org/officeDocument/2006/relationships/image" Target="../media/image17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emf"/><Relationship Id="rId11" Type="http://schemas.openxmlformats.org/officeDocument/2006/relationships/image" Target="../media/image21.emf"/><Relationship Id="rId5" Type="http://schemas.openxmlformats.org/officeDocument/2006/relationships/image" Target="../media/image15.emf"/><Relationship Id="rId10" Type="http://schemas.openxmlformats.org/officeDocument/2006/relationships/image" Target="../media/image20.emf"/><Relationship Id="rId4" Type="http://schemas.openxmlformats.org/officeDocument/2006/relationships/image" Target="../media/image14.emf"/><Relationship Id="rId9" Type="http://schemas.openxmlformats.org/officeDocument/2006/relationships/image" Target="../media/image19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emf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BC8D82-3370-AD42-9291-07AD0E2149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83397" y="695435"/>
            <a:ext cx="6858000" cy="586465"/>
          </a:xfrm>
        </p:spPr>
        <p:txBody>
          <a:bodyPr>
            <a:noAutofit/>
          </a:bodyPr>
          <a:lstStyle/>
          <a:p>
            <a:r>
              <a:rPr lang="en-US" sz="3500" dirty="0">
                <a:solidFill>
                  <a:srgbClr val="002060"/>
                </a:solidFill>
              </a:rPr>
              <a:t>Topological Landau Theory</a:t>
            </a: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1C5B4E49-6DBA-7143-BBCE-55064DA9F55F}"/>
              </a:ext>
            </a:extLst>
          </p:cNvPr>
          <p:cNvSpPr txBox="1">
            <a:spLocks/>
          </p:cNvSpPr>
          <p:nvPr/>
        </p:nvSpPr>
        <p:spPr>
          <a:xfrm>
            <a:off x="3175766" y="4156325"/>
            <a:ext cx="2550885" cy="75255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Theory Canada 17</a:t>
            </a:r>
          </a:p>
          <a:p>
            <a:r>
              <a:rPr lang="en-US" dirty="0"/>
              <a:t>June 7, 2025</a:t>
            </a:r>
          </a:p>
        </p:txBody>
      </p:sp>
      <p:sp>
        <p:nvSpPr>
          <p:cNvPr id="12" name="Slide Number Placeholder 3">
            <a:extLst>
              <a:ext uri="{FF2B5EF4-FFF2-40B4-BE49-F238E27FC236}">
                <a16:creationId xmlns:a16="http://schemas.microsoft.com/office/drawing/2014/main" id="{E7B544F4-5F05-6240-9A4D-CA0BEC4367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97213" y="4767263"/>
            <a:ext cx="2057400" cy="273844"/>
          </a:xfrm>
        </p:spPr>
        <p:txBody>
          <a:bodyPr/>
          <a:lstStyle/>
          <a:p>
            <a:fld id="{8E12DA5C-AA2C-B040-AA71-9187EEDAF5BC}" type="slidenum">
              <a:rPr lang="en-US" smtClean="0"/>
              <a:t>1</a:t>
            </a:fld>
            <a:endParaRPr lang="en-US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BFE7EF2E-19AF-9347-8024-92DE4B68FE50}"/>
              </a:ext>
            </a:extLst>
          </p:cNvPr>
          <p:cNvSpPr txBox="1">
            <a:spLocks/>
          </p:cNvSpPr>
          <p:nvPr/>
        </p:nvSpPr>
        <p:spPr>
          <a:xfrm>
            <a:off x="1744129" y="1601092"/>
            <a:ext cx="5308601" cy="7269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Joseph Maciejko</a:t>
            </a:r>
          </a:p>
          <a:p>
            <a:r>
              <a:rPr lang="en-US" sz="2000" dirty="0"/>
              <a:t>University of Alberta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4B7F20A-C4C6-FA47-AD86-1A0CAA96BD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6816" y="2540335"/>
            <a:ext cx="1020679" cy="1347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39429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3C7ECA4-E879-8C48-B25B-49628683227B}"/>
              </a:ext>
            </a:extLst>
          </p:cNvPr>
          <p:cNvSpPr txBox="1">
            <a:spLocks/>
          </p:cNvSpPr>
          <p:nvPr/>
        </p:nvSpPr>
        <p:spPr>
          <a:xfrm>
            <a:off x="4475284" y="1117449"/>
            <a:ext cx="3703333" cy="35079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600" dirty="0">
                <a:solidFill>
                  <a:srgbClr val="002060"/>
                </a:solidFill>
              </a:rPr>
              <a:t>Cooper pair</a:t>
            </a:r>
            <a:endParaRPr lang="en-US" sz="1600" dirty="0"/>
          </a:p>
          <a:p>
            <a:r>
              <a:rPr lang="en-US" sz="1400" dirty="0"/>
              <a:t>Electrons pair to form a Cooper pair</a:t>
            </a:r>
          </a:p>
          <a:p>
            <a:r>
              <a:rPr lang="en-US" sz="1400" dirty="0"/>
              <a:t>Cooper pairs condense</a:t>
            </a:r>
          </a:p>
          <a:p>
            <a:endParaRPr lang="en-US" sz="1400" dirty="0"/>
          </a:p>
          <a:p>
            <a:endParaRPr lang="en-US" sz="1400" dirty="0"/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400" dirty="0"/>
          </a:p>
          <a:p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5DBC7E1-CDCA-5C40-BA7E-C09EE22572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</a:rPr>
              <a:t>Superconductivity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EC190576-F7F2-4844-BCAD-2F897C28B5A6}"/>
              </a:ext>
            </a:extLst>
          </p:cNvPr>
          <p:cNvSpPr txBox="1">
            <a:spLocks/>
          </p:cNvSpPr>
          <p:nvPr/>
        </p:nvSpPr>
        <p:spPr>
          <a:xfrm>
            <a:off x="628650" y="1117449"/>
            <a:ext cx="3703333" cy="35079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600" dirty="0">
                <a:solidFill>
                  <a:srgbClr val="002060"/>
                </a:solidFill>
              </a:rPr>
              <a:t>Phenomenology</a:t>
            </a:r>
          </a:p>
          <a:p>
            <a:r>
              <a:rPr lang="en-US" sz="1400" dirty="0"/>
              <a:t>Zero resistivity</a:t>
            </a:r>
          </a:p>
          <a:p>
            <a:r>
              <a:rPr lang="en-US" sz="1400" dirty="0"/>
              <a:t>Meissner effect (flux expulsion)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>
              <a:solidFill>
                <a:srgbClr val="00206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979EAA-CB03-DA4B-8762-6609C6A110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2DA5C-AA2C-B040-AA71-9187EEDAF5BC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7" name="Content Placeholder 7">
            <a:extLst>
              <a:ext uri="{FF2B5EF4-FFF2-40B4-BE49-F238E27FC236}">
                <a16:creationId xmlns:a16="http://schemas.microsoft.com/office/drawing/2014/main" id="{32400A13-AFFF-8148-86E1-CE71827D1592}"/>
              </a:ext>
            </a:extLst>
          </p:cNvPr>
          <p:cNvSpPr txBox="1">
            <a:spLocks/>
          </p:cNvSpPr>
          <p:nvPr/>
        </p:nvSpPr>
        <p:spPr>
          <a:xfrm>
            <a:off x="2737140" y="1981515"/>
            <a:ext cx="3509900" cy="35079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endParaRPr lang="en-US" sz="1400" dirty="0"/>
          </a:p>
        </p:txBody>
      </p:sp>
      <p:pic>
        <p:nvPicPr>
          <p:cNvPr id="10" name="Picture 2" descr="Room-Temperature Superconductor Discovery Meets With Resistance | Quanta  Magazine">
            <a:extLst>
              <a:ext uri="{FF2B5EF4-FFF2-40B4-BE49-F238E27FC236}">
                <a16:creationId xmlns:a16="http://schemas.microsoft.com/office/drawing/2014/main" id="{AD4821F3-325F-AC44-A169-5B0D6AD7DF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563" y="2565902"/>
            <a:ext cx="2773324" cy="1559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820BAFBE-0606-E74A-85B0-60DF19A8A06F}"/>
              </a:ext>
            </a:extLst>
          </p:cNvPr>
          <p:cNvGrpSpPr/>
          <p:nvPr/>
        </p:nvGrpSpPr>
        <p:grpSpPr>
          <a:xfrm>
            <a:off x="5679133" y="2476003"/>
            <a:ext cx="1753600" cy="1575870"/>
            <a:chOff x="5816730" y="1758358"/>
            <a:chExt cx="1753600" cy="1575870"/>
          </a:xfrm>
        </p:grpSpPr>
        <p:pic>
          <p:nvPicPr>
            <p:cNvPr id="13" name="Picture 12" descr="Diagram&#10;&#10;Description automatically generated with low confidence">
              <a:extLst>
                <a:ext uri="{FF2B5EF4-FFF2-40B4-BE49-F238E27FC236}">
                  <a16:creationId xmlns:a16="http://schemas.microsoft.com/office/drawing/2014/main" id="{B07C9EB9-0F2B-3B44-B2D4-9E1E94D46F8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816730" y="1758358"/>
              <a:ext cx="1753600" cy="1575870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3A806C9D-8A3E-1047-AA0B-25D3CCE8094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229811" y="2021021"/>
              <a:ext cx="60222" cy="113359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EB76C23D-1152-B64E-8B39-246BFC0F67C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819107" y="3006915"/>
              <a:ext cx="74804" cy="14080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195875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DBC7E1-CDCA-5C40-BA7E-C09EE22572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</a:rPr>
              <a:t>Order parameter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EC190576-F7F2-4844-BCAD-2F897C28B5A6}"/>
              </a:ext>
            </a:extLst>
          </p:cNvPr>
          <p:cNvSpPr txBox="1">
            <a:spLocks/>
          </p:cNvSpPr>
          <p:nvPr/>
        </p:nvSpPr>
        <p:spPr>
          <a:xfrm>
            <a:off x="628650" y="1117449"/>
            <a:ext cx="3703333" cy="35079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dirty="0">
                <a:solidFill>
                  <a:srgbClr val="002060"/>
                </a:solidFill>
              </a:rPr>
              <a:t>Pair amplitude</a:t>
            </a:r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pPr marL="0" indent="0">
              <a:buNone/>
            </a:pPr>
            <a:r>
              <a:rPr lang="en-US" sz="1400" dirty="0">
                <a:solidFill>
                  <a:srgbClr val="002060"/>
                </a:solidFill>
              </a:rPr>
              <a:t>Gap function</a:t>
            </a:r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r>
              <a:rPr lang="en-US" sz="1400" dirty="0"/>
              <a:t>Free energy should be invariant under a change of phase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979EAA-CB03-DA4B-8762-6609C6A110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2DA5C-AA2C-B040-AA71-9187EEDAF5BC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7" name="Content Placeholder 7">
            <a:extLst>
              <a:ext uri="{FF2B5EF4-FFF2-40B4-BE49-F238E27FC236}">
                <a16:creationId xmlns:a16="http://schemas.microsoft.com/office/drawing/2014/main" id="{32400A13-AFFF-8148-86E1-CE71827D1592}"/>
              </a:ext>
            </a:extLst>
          </p:cNvPr>
          <p:cNvSpPr txBox="1">
            <a:spLocks/>
          </p:cNvSpPr>
          <p:nvPr/>
        </p:nvSpPr>
        <p:spPr>
          <a:xfrm>
            <a:off x="2737140" y="1981515"/>
            <a:ext cx="3509900" cy="35079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endParaRPr lang="en-US" sz="14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6E4F19-02D6-EB47-BD80-B4796284F7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1667" y="1646579"/>
            <a:ext cx="2505911" cy="517319"/>
          </a:xfrm>
          <a:prstGeom prst="rect">
            <a:avLst/>
          </a:prstGeom>
        </p:spPr>
      </p:pic>
      <p:pic>
        <p:nvPicPr>
          <p:cNvPr id="18" name="Picture 17" descr="Diagram&#10;&#10;Description automatically generated">
            <a:extLst>
              <a:ext uri="{FF2B5EF4-FFF2-40B4-BE49-F238E27FC236}">
                <a16:creationId xmlns:a16="http://schemas.microsoft.com/office/drawing/2014/main" id="{F5239919-8E14-7F47-8AA3-CAAFCDAC6F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27915" y="1596520"/>
            <a:ext cx="2676578" cy="219647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57577A4-7079-904C-9321-D98EAD6B65F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11667" y="3275677"/>
            <a:ext cx="2292348" cy="498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92730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342B6294-A0C1-EB46-A89D-5CE2196A22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6525" y="1568978"/>
            <a:ext cx="2844594" cy="218085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5DBC7E1-CDCA-5C40-BA7E-C09EE22572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</a:rPr>
              <a:t>Spontaneous symmetry breaking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979EAA-CB03-DA4B-8762-6609C6A110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2DA5C-AA2C-B040-AA71-9187EEDAF5BC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7" name="Content Placeholder 7">
            <a:extLst>
              <a:ext uri="{FF2B5EF4-FFF2-40B4-BE49-F238E27FC236}">
                <a16:creationId xmlns:a16="http://schemas.microsoft.com/office/drawing/2014/main" id="{32400A13-AFFF-8148-86E1-CE71827D1592}"/>
              </a:ext>
            </a:extLst>
          </p:cNvPr>
          <p:cNvSpPr txBox="1">
            <a:spLocks/>
          </p:cNvSpPr>
          <p:nvPr/>
        </p:nvSpPr>
        <p:spPr>
          <a:xfrm>
            <a:off x="628651" y="1117449"/>
            <a:ext cx="3509900" cy="35079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endParaRPr lang="en-US" sz="1400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B0A80CF1-09E9-6042-8820-FDC4FA68C6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71571" y="4443499"/>
            <a:ext cx="1999346" cy="31606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dirty="0">
                <a:solidFill>
                  <a:srgbClr val="002060"/>
                </a:solidFill>
              </a:rPr>
              <a:t>Metal</a:t>
            </a:r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400" dirty="0">
              <a:solidFill>
                <a:srgbClr val="002060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0A44F03-3B76-6D4E-8275-A53F0FBD2BEC}"/>
              </a:ext>
            </a:extLst>
          </p:cNvPr>
          <p:cNvSpPr txBox="1">
            <a:spLocks/>
          </p:cNvSpPr>
          <p:nvPr/>
        </p:nvSpPr>
        <p:spPr>
          <a:xfrm>
            <a:off x="5309891" y="4419707"/>
            <a:ext cx="2071751" cy="4114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600" dirty="0">
                <a:solidFill>
                  <a:srgbClr val="002060"/>
                </a:solidFill>
              </a:rPr>
              <a:t>Superconductor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A204AA0-F44A-E745-A200-9A5E48255A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95052" y="2232621"/>
            <a:ext cx="120650" cy="209550"/>
          </a:xfrm>
          <a:prstGeom prst="rect">
            <a:avLst/>
          </a:prstGeom>
        </p:spPr>
      </p:pic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1E2293D3-C99B-664F-AA7E-7DB3752422BF}"/>
              </a:ext>
            </a:extLst>
          </p:cNvPr>
          <p:cNvSpPr txBox="1">
            <a:spLocks/>
          </p:cNvSpPr>
          <p:nvPr/>
        </p:nvSpPr>
        <p:spPr>
          <a:xfrm>
            <a:off x="2060265" y="1180732"/>
            <a:ext cx="2075120" cy="5214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600" dirty="0">
                <a:solidFill>
                  <a:srgbClr val="002060"/>
                </a:solidFill>
              </a:rPr>
              <a:t>Free energy: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B982BC49-7EFE-AD42-AE95-9913C05FC41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58514" y="4111114"/>
            <a:ext cx="576197" cy="180495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03E9251C-90DE-1E40-B275-B0431C611E0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70163" y="4152846"/>
            <a:ext cx="527050" cy="1651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A4D103D-8D65-7E4B-97EB-4CCD81C0FDF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81256" y="1142037"/>
            <a:ext cx="2286525" cy="38108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48E8F87-D0E8-F04A-B372-18D080230EC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356421" y="4496143"/>
            <a:ext cx="782215" cy="17504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8FA5BD1-39EA-5F43-AB35-436A063E7F0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879991" y="4472538"/>
            <a:ext cx="908050" cy="22225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40171ED9-63C4-A044-9115-90ED31810D7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288247" y="3404086"/>
            <a:ext cx="500977" cy="177979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BA0E005D-8B49-6B44-983E-1BD95A3E577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445494" y="3040550"/>
            <a:ext cx="489057" cy="171487"/>
          </a:xfrm>
          <a:prstGeom prst="rect">
            <a:avLst/>
          </a:prstGeom>
        </p:spPr>
      </p:pic>
      <p:sp>
        <p:nvSpPr>
          <p:cNvPr id="21" name="Oval 20">
            <a:extLst>
              <a:ext uri="{FF2B5EF4-FFF2-40B4-BE49-F238E27FC236}">
                <a16:creationId xmlns:a16="http://schemas.microsoft.com/office/drawing/2014/main" id="{D9EA6AE3-3FDF-1740-BE42-BF3182ECEDDA}"/>
              </a:ext>
            </a:extLst>
          </p:cNvPr>
          <p:cNvSpPr/>
          <p:nvPr/>
        </p:nvSpPr>
        <p:spPr>
          <a:xfrm>
            <a:off x="2275601" y="2530796"/>
            <a:ext cx="216000" cy="216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16D082D-248B-A246-8BA7-4967E76A608D}"/>
              </a:ext>
            </a:extLst>
          </p:cNvPr>
          <p:cNvGrpSpPr/>
          <p:nvPr/>
        </p:nvGrpSpPr>
        <p:grpSpPr>
          <a:xfrm>
            <a:off x="4628345" y="1628579"/>
            <a:ext cx="4044172" cy="2074951"/>
            <a:chOff x="4628345" y="1628579"/>
            <a:chExt cx="4044172" cy="2074951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25DA3738-7893-A84E-82A4-60E603789436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4628345" y="1628579"/>
              <a:ext cx="4044172" cy="2074951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1EA976A7-72DB-CB4B-8EC8-B0E15F09E7B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118292" y="2275991"/>
              <a:ext cx="120650" cy="209550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B8056BBC-980F-E643-90C0-02C4B0D94BB0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5698487" y="3369490"/>
              <a:ext cx="500977" cy="177979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FB1BB1C7-3B9F-5A4E-8206-A457EA9017D5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7749885" y="3128138"/>
              <a:ext cx="489057" cy="171487"/>
            </a:xfrm>
            <a:prstGeom prst="rect">
              <a:avLst/>
            </a:prstGeom>
          </p:spPr>
        </p:pic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F3C0D52D-0F5B-0649-9F76-51871C794CC1}"/>
                </a:ext>
              </a:extLst>
            </p:cNvPr>
            <p:cNvSpPr/>
            <p:nvPr/>
          </p:nvSpPr>
          <p:spPr>
            <a:xfrm>
              <a:off x="7123066" y="2377541"/>
              <a:ext cx="216000" cy="216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6188119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E577CB34-2C03-8549-8CD2-1B6EFC129D55}"/>
              </a:ext>
            </a:extLst>
          </p:cNvPr>
          <p:cNvSpPr txBox="1">
            <a:spLocks/>
          </p:cNvSpPr>
          <p:nvPr/>
        </p:nvSpPr>
        <p:spPr>
          <a:xfrm>
            <a:off x="628649" y="1131655"/>
            <a:ext cx="3703333" cy="35079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600" dirty="0">
                <a:solidFill>
                  <a:srgbClr val="002060"/>
                </a:solidFill>
              </a:rPr>
              <a:t>Wavefunction</a:t>
            </a:r>
            <a:endParaRPr lang="en-US" sz="1600" dirty="0"/>
          </a:p>
          <a:p>
            <a:r>
              <a:rPr lang="en-US" sz="1600" dirty="0"/>
              <a:t>Complex function</a:t>
            </a:r>
          </a:p>
          <a:p>
            <a:endParaRPr lang="en-US" sz="1600" dirty="0"/>
          </a:p>
          <a:p>
            <a:r>
              <a:rPr lang="en-US" sz="1600" dirty="0"/>
              <a:t>Wavefunctions that differ by a phase correspond to the same quantum state</a:t>
            </a:r>
          </a:p>
          <a:p>
            <a:endParaRPr lang="en-US" sz="1600" dirty="0"/>
          </a:p>
          <a:p>
            <a:endParaRPr lang="en-US" sz="1600" dirty="0"/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400" dirty="0"/>
          </a:p>
          <a:p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5DBC7E1-CDCA-5C40-BA7E-C09EE22572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</a:rPr>
              <a:t>Gauge symmetry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EC190576-F7F2-4844-BCAD-2F897C28B5A6}"/>
              </a:ext>
            </a:extLst>
          </p:cNvPr>
          <p:cNvSpPr txBox="1">
            <a:spLocks/>
          </p:cNvSpPr>
          <p:nvPr/>
        </p:nvSpPr>
        <p:spPr>
          <a:xfrm>
            <a:off x="4618586" y="1131655"/>
            <a:ext cx="3703333" cy="35079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600" dirty="0">
                <a:solidFill>
                  <a:srgbClr val="002060"/>
                </a:solidFill>
              </a:rPr>
              <a:t>Gap function</a:t>
            </a:r>
          </a:p>
          <a:p>
            <a:r>
              <a:rPr lang="en-US" sz="1600" dirty="0"/>
              <a:t>Complex function</a:t>
            </a:r>
          </a:p>
          <a:p>
            <a:endParaRPr lang="en-US" sz="1600" dirty="0"/>
          </a:p>
          <a:p>
            <a:r>
              <a:rPr lang="en-US" sz="1600" dirty="0"/>
              <a:t>Gap functions that differ by a phase correspond to the same thermodynamic ground state</a:t>
            </a:r>
          </a:p>
          <a:p>
            <a:endParaRPr lang="en-US" sz="16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>
              <a:solidFill>
                <a:srgbClr val="00206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979EAA-CB03-DA4B-8762-6609C6A110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2DA5C-AA2C-B040-AA71-9187EEDAF5BC}" type="slidenum">
              <a:rPr lang="en-US" smtClean="0"/>
              <a:pPr/>
              <a:t>13</a:t>
            </a:fld>
            <a:endParaRPr lang="en-US" dirty="0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4EB2CFBF-E316-0849-BC31-45B94275B134}"/>
              </a:ext>
            </a:extLst>
          </p:cNvPr>
          <p:cNvGrpSpPr/>
          <p:nvPr/>
        </p:nvGrpSpPr>
        <p:grpSpPr>
          <a:xfrm>
            <a:off x="4812020" y="3334923"/>
            <a:ext cx="3104056" cy="1662020"/>
            <a:chOff x="394924" y="3013788"/>
            <a:chExt cx="3703333" cy="1941938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5FEDC358-21C9-3140-A95B-6EF06182FBE9}"/>
                </a:ext>
              </a:extLst>
            </p:cNvPr>
            <p:cNvGrpSpPr/>
            <p:nvPr/>
          </p:nvGrpSpPr>
          <p:grpSpPr>
            <a:xfrm>
              <a:off x="394924" y="3013788"/>
              <a:ext cx="3703333" cy="1941938"/>
              <a:chOff x="4628345" y="1628579"/>
              <a:chExt cx="4044172" cy="2074951"/>
            </a:xfrm>
          </p:grpSpPr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A7840794-8B2B-F64B-AD48-2953F8C8971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628345" y="1628579"/>
                <a:ext cx="4044172" cy="2074951"/>
              </a:xfrm>
              <a:prstGeom prst="rect">
                <a:avLst/>
              </a:prstGeom>
            </p:spPr>
          </p:pic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99FDB5B9-B667-994C-875B-78DFFE7508A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118292" y="2275991"/>
                <a:ext cx="120650" cy="209550"/>
              </a:xfrm>
              <a:prstGeom prst="rect">
                <a:avLst/>
              </a:prstGeom>
            </p:spPr>
          </p:pic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5B34418C-7CD8-BB49-8761-DECC2A210B0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698487" y="3369490"/>
                <a:ext cx="500977" cy="177979"/>
              </a:xfrm>
              <a:prstGeom prst="rect">
                <a:avLst/>
              </a:prstGeom>
            </p:spPr>
          </p:pic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E20F07AA-E843-6A49-830F-EBC26D4B399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749885" y="3128138"/>
                <a:ext cx="489057" cy="171487"/>
              </a:xfrm>
              <a:prstGeom prst="rect">
                <a:avLst/>
              </a:prstGeom>
            </p:spPr>
          </p:pic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15571CF6-2F87-544B-BB57-8F550DE6280A}"/>
                  </a:ext>
                </a:extLst>
              </p:cNvPr>
              <p:cNvSpPr/>
              <p:nvPr/>
            </p:nvSpPr>
            <p:spPr>
              <a:xfrm>
                <a:off x="6176937" y="2275991"/>
                <a:ext cx="216000" cy="21600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F032243A-C25F-B14C-B41C-E677CC8E504F}"/>
                </a:ext>
              </a:extLst>
            </p:cNvPr>
            <p:cNvSpPr/>
            <p:nvPr/>
          </p:nvSpPr>
          <p:spPr>
            <a:xfrm>
              <a:off x="2566538" y="3607979"/>
              <a:ext cx="197795" cy="20215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Circular Arrow 36">
              <a:extLst>
                <a:ext uri="{FF2B5EF4-FFF2-40B4-BE49-F238E27FC236}">
                  <a16:creationId xmlns:a16="http://schemas.microsoft.com/office/drawing/2014/main" id="{726E6B59-CDD0-9645-B5DF-5CFA22D2BF27}"/>
                </a:ext>
              </a:extLst>
            </p:cNvPr>
            <p:cNvSpPr/>
            <p:nvPr/>
          </p:nvSpPr>
          <p:spPr>
            <a:xfrm>
              <a:off x="1950451" y="3220448"/>
              <a:ext cx="728398" cy="601404"/>
            </a:xfrm>
            <a:prstGeom prst="circular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pic>
        <p:nvPicPr>
          <p:cNvPr id="38" name="Picture 37">
            <a:extLst>
              <a:ext uri="{FF2B5EF4-FFF2-40B4-BE49-F238E27FC236}">
                <a16:creationId xmlns:a16="http://schemas.microsoft.com/office/drawing/2014/main" id="{AB09A1D6-CB72-F443-8528-AD1BC9544A4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29646" y="2949577"/>
            <a:ext cx="1244211" cy="270761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FEE0158B-90A3-464E-96DC-692397A844D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18901" y="2936336"/>
            <a:ext cx="1004386" cy="205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70589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DBC7E1-CDCA-5C40-BA7E-C09EE22572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</a:rPr>
              <a:t>Berry phase in QM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979EAA-CB03-DA4B-8762-6609C6A110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2DA5C-AA2C-B040-AA71-9187EEDAF5BC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7" name="Content Placeholder 7">
            <a:extLst>
              <a:ext uri="{FF2B5EF4-FFF2-40B4-BE49-F238E27FC236}">
                <a16:creationId xmlns:a16="http://schemas.microsoft.com/office/drawing/2014/main" id="{32400A13-AFFF-8148-86E1-CE71827D1592}"/>
              </a:ext>
            </a:extLst>
          </p:cNvPr>
          <p:cNvSpPr txBox="1">
            <a:spLocks/>
          </p:cNvSpPr>
          <p:nvPr/>
        </p:nvSpPr>
        <p:spPr>
          <a:xfrm>
            <a:off x="628651" y="1117449"/>
            <a:ext cx="3509900" cy="35079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endParaRPr lang="en-US" sz="1400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B0A80CF1-09E9-6042-8820-FDC4FA68C6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117449"/>
            <a:ext cx="3703333" cy="350799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dirty="0">
                <a:solidFill>
                  <a:srgbClr val="002060"/>
                </a:solidFill>
              </a:rPr>
              <a:t>Spin-1/2 in a magnetic field</a:t>
            </a:r>
          </a:p>
          <a:p>
            <a:pPr marL="0" indent="0">
              <a:buNone/>
            </a:pPr>
            <a:r>
              <a:rPr lang="en-US" sz="1400" dirty="0"/>
              <a:t>Hamiltonian</a:t>
            </a:r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r>
              <a:rPr lang="en-US" sz="1400" dirty="0"/>
              <a:t>Spectrum</a:t>
            </a: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7832141F-E437-024D-9D7F-911195AAE665}"/>
              </a:ext>
            </a:extLst>
          </p:cNvPr>
          <p:cNvSpPr txBox="1">
            <a:spLocks/>
          </p:cNvSpPr>
          <p:nvPr/>
        </p:nvSpPr>
        <p:spPr>
          <a:xfrm>
            <a:off x="4475284" y="1117449"/>
            <a:ext cx="3703333" cy="35079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sz="1600" dirty="0"/>
          </a:p>
        </p:txBody>
      </p:sp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CE08C1F8-37EC-554C-9AAE-DEDE9C7CA425}"/>
              </a:ext>
            </a:extLst>
          </p:cNvPr>
          <p:cNvSpPr txBox="1">
            <a:spLocks/>
          </p:cNvSpPr>
          <p:nvPr/>
        </p:nvSpPr>
        <p:spPr>
          <a:xfrm>
            <a:off x="4475283" y="1117449"/>
            <a:ext cx="3703333" cy="35079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600" dirty="0">
                <a:solidFill>
                  <a:srgbClr val="002060"/>
                </a:solidFill>
              </a:rPr>
              <a:t>Bloch sphere</a:t>
            </a:r>
            <a:endParaRPr lang="en-US" sz="1400" dirty="0"/>
          </a:p>
        </p:txBody>
      </p:sp>
      <p:pic>
        <p:nvPicPr>
          <p:cNvPr id="28" name="Picture 27" descr="A circular object with a red arrow&#10;&#10;Description automatically generated">
            <a:extLst>
              <a:ext uri="{FF2B5EF4-FFF2-40B4-BE49-F238E27FC236}">
                <a16:creationId xmlns:a16="http://schemas.microsoft.com/office/drawing/2014/main" id="{E9EA9484-BE64-4245-973B-5F67EE158F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3723" y="1841492"/>
            <a:ext cx="2490298" cy="2419436"/>
          </a:xfrm>
          <a:prstGeom prst="rect">
            <a:avLst/>
          </a:prstGeom>
        </p:spPr>
      </p:pic>
      <p:pic>
        <p:nvPicPr>
          <p:cNvPr id="35" name="Picture 34" descr="A black text on a white background&#10;&#10;Description automatically generated">
            <a:extLst>
              <a:ext uri="{FF2B5EF4-FFF2-40B4-BE49-F238E27FC236}">
                <a16:creationId xmlns:a16="http://schemas.microsoft.com/office/drawing/2014/main" id="{7C84C353-035E-A942-ADB9-B241F6B3A0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03840" y="1126698"/>
            <a:ext cx="1492854" cy="43541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D252A96-77B2-6F4F-8EF1-B73FF16CF20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9443" y="1902094"/>
            <a:ext cx="3282520" cy="438678"/>
          </a:xfrm>
          <a:prstGeom prst="rect">
            <a:avLst/>
          </a:prstGeom>
        </p:spPr>
      </p:pic>
      <p:pic>
        <p:nvPicPr>
          <p:cNvPr id="13" name="Picture 12" descr="A mathematical equations and formulas&#10;&#10;Description automatically generated with medium confidence">
            <a:extLst>
              <a:ext uri="{FF2B5EF4-FFF2-40B4-BE49-F238E27FC236}">
                <a16:creationId xmlns:a16="http://schemas.microsoft.com/office/drawing/2014/main" id="{A2918C62-DA2D-4F4A-A594-F2BE845371E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4139" y="2945495"/>
            <a:ext cx="4312130" cy="1626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84134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DBC7E1-CDCA-5C40-BA7E-C09EE22572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</a:rPr>
              <a:t>Berry phase in QM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979EAA-CB03-DA4B-8762-6609C6A110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2DA5C-AA2C-B040-AA71-9187EEDAF5BC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7" name="Content Placeholder 7">
            <a:extLst>
              <a:ext uri="{FF2B5EF4-FFF2-40B4-BE49-F238E27FC236}">
                <a16:creationId xmlns:a16="http://schemas.microsoft.com/office/drawing/2014/main" id="{32400A13-AFFF-8148-86E1-CE71827D1592}"/>
              </a:ext>
            </a:extLst>
          </p:cNvPr>
          <p:cNvSpPr txBox="1">
            <a:spLocks/>
          </p:cNvSpPr>
          <p:nvPr/>
        </p:nvSpPr>
        <p:spPr>
          <a:xfrm>
            <a:off x="628651" y="1117449"/>
            <a:ext cx="3509900" cy="35079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endParaRPr lang="en-US" sz="1400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B0A80CF1-09E9-6042-8820-FDC4FA68C6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117449"/>
            <a:ext cx="3703333" cy="350799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dirty="0">
                <a:solidFill>
                  <a:srgbClr val="002060"/>
                </a:solidFill>
              </a:rPr>
              <a:t>Adiabatic theorem</a:t>
            </a:r>
          </a:p>
          <a:p>
            <a:pPr marL="0" indent="0">
              <a:buNone/>
            </a:pPr>
            <a:r>
              <a:rPr lang="en-US" sz="1600" dirty="0"/>
              <a:t>If the parameters of the Hamiltonian are varied slowly, then the system will remain in the same eigenstate.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600" dirty="0"/>
              <a:t>Returning to the initial parameters brings the system back to its starting state,         </a:t>
            </a:r>
            <a:r>
              <a:rPr lang="en-US" sz="1600" u="sng" dirty="0">
                <a:solidFill>
                  <a:srgbClr val="002060"/>
                </a:solidFill>
              </a:rPr>
              <a:t>up to a phase</a:t>
            </a:r>
            <a:r>
              <a:rPr lang="en-US" sz="1600" dirty="0"/>
              <a:t> </a:t>
            </a:r>
          </a:p>
          <a:p>
            <a:pPr marL="0" indent="0">
              <a:buNone/>
            </a:pPr>
            <a:endParaRPr lang="en-US" sz="1600" dirty="0"/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7832141F-E437-024D-9D7F-911195AAE665}"/>
              </a:ext>
            </a:extLst>
          </p:cNvPr>
          <p:cNvSpPr txBox="1">
            <a:spLocks/>
          </p:cNvSpPr>
          <p:nvPr/>
        </p:nvSpPr>
        <p:spPr>
          <a:xfrm>
            <a:off x="4475284" y="1117449"/>
            <a:ext cx="3703333" cy="35079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sz="1600" dirty="0"/>
          </a:p>
        </p:txBody>
      </p:sp>
      <p:pic>
        <p:nvPicPr>
          <p:cNvPr id="19" name="Picture 18" descr="A black text on a white background&#10;&#10;Description automatically generated">
            <a:extLst>
              <a:ext uri="{FF2B5EF4-FFF2-40B4-BE49-F238E27FC236}">
                <a16:creationId xmlns:a16="http://schemas.microsoft.com/office/drawing/2014/main" id="{65C35021-E40E-B24C-929C-87D9411E69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03840" y="1117449"/>
            <a:ext cx="1492854" cy="435416"/>
          </a:xfrm>
          <a:prstGeom prst="rect">
            <a:avLst/>
          </a:prstGeom>
        </p:spPr>
      </p:pic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7CAB6F4A-BD95-2F40-B44D-304AFBCB77AA}"/>
              </a:ext>
            </a:extLst>
          </p:cNvPr>
          <p:cNvSpPr txBox="1">
            <a:spLocks/>
          </p:cNvSpPr>
          <p:nvPr/>
        </p:nvSpPr>
        <p:spPr>
          <a:xfrm>
            <a:off x="4475283" y="1117449"/>
            <a:ext cx="3703333" cy="35079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600" dirty="0">
                <a:solidFill>
                  <a:srgbClr val="002060"/>
                </a:solidFill>
              </a:rPr>
              <a:t>Bloch sphere</a:t>
            </a:r>
            <a:endParaRPr lang="en-US" sz="14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F5CEF67-AE59-874E-BF03-2B3557E3D3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91475" y="4510932"/>
            <a:ext cx="660887" cy="169811"/>
          </a:xfrm>
          <a:prstGeom prst="rect">
            <a:avLst/>
          </a:prstGeom>
        </p:spPr>
      </p:pic>
      <p:pic>
        <p:nvPicPr>
          <p:cNvPr id="16" name="Picture 15" descr="A circle with a diagram of a circle with a flag and a line&#10;&#10;Description automatically generated with medium confidence">
            <a:extLst>
              <a:ext uri="{FF2B5EF4-FFF2-40B4-BE49-F238E27FC236}">
                <a16:creationId xmlns:a16="http://schemas.microsoft.com/office/drawing/2014/main" id="{2204E88D-9CCB-4040-B29D-30140881D7A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72733" y="1649123"/>
            <a:ext cx="2518742" cy="2454977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8CD39D01-6AF2-8A47-87CB-B5A7E51E5C3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37007" y="4481057"/>
            <a:ext cx="1361073" cy="245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35510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DBC7E1-CDCA-5C40-BA7E-C09EE22572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</a:rPr>
              <a:t>Berry phase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979EAA-CB03-DA4B-8762-6609C6A110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2DA5C-AA2C-B040-AA71-9187EEDAF5BC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17" name="Content Placeholder 7">
            <a:extLst>
              <a:ext uri="{FF2B5EF4-FFF2-40B4-BE49-F238E27FC236}">
                <a16:creationId xmlns:a16="http://schemas.microsoft.com/office/drawing/2014/main" id="{32400A13-AFFF-8148-86E1-CE71827D1592}"/>
              </a:ext>
            </a:extLst>
          </p:cNvPr>
          <p:cNvSpPr txBox="1">
            <a:spLocks/>
          </p:cNvSpPr>
          <p:nvPr/>
        </p:nvSpPr>
        <p:spPr>
          <a:xfrm>
            <a:off x="628651" y="1117449"/>
            <a:ext cx="3509900" cy="35079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endParaRPr lang="en-US" sz="1400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B0A80CF1-09E9-6042-8820-FDC4FA68C6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117449"/>
            <a:ext cx="3703333" cy="350799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dirty="0">
                <a:solidFill>
                  <a:srgbClr val="002060"/>
                </a:solidFill>
              </a:rPr>
              <a:t>Quantum mechanics</a:t>
            </a:r>
          </a:p>
          <a:p>
            <a:pPr marL="0" indent="0">
              <a:buNone/>
            </a:pPr>
            <a:endParaRPr lang="en-US" sz="1400" dirty="0"/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7832141F-E437-024D-9D7F-911195AAE665}"/>
              </a:ext>
            </a:extLst>
          </p:cNvPr>
          <p:cNvSpPr txBox="1">
            <a:spLocks/>
          </p:cNvSpPr>
          <p:nvPr/>
        </p:nvSpPr>
        <p:spPr>
          <a:xfrm>
            <a:off x="4475284" y="1117449"/>
            <a:ext cx="3703333" cy="35079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sz="1600" dirty="0"/>
          </a:p>
        </p:txBody>
      </p:sp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CE08C1F8-37EC-554C-9AAE-DEDE9C7CA425}"/>
              </a:ext>
            </a:extLst>
          </p:cNvPr>
          <p:cNvSpPr txBox="1">
            <a:spLocks/>
          </p:cNvSpPr>
          <p:nvPr/>
        </p:nvSpPr>
        <p:spPr>
          <a:xfrm>
            <a:off x="4475283" y="1117449"/>
            <a:ext cx="3703333" cy="35079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600" dirty="0">
                <a:solidFill>
                  <a:srgbClr val="002060"/>
                </a:solidFill>
              </a:rPr>
              <a:t>Statistical mechanics</a:t>
            </a:r>
            <a:endParaRPr lang="en-US" sz="1400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1BDD34C-2CEB-274E-9013-1876029E6860}"/>
              </a:ext>
            </a:extLst>
          </p:cNvPr>
          <p:cNvGrpSpPr/>
          <p:nvPr/>
        </p:nvGrpSpPr>
        <p:grpSpPr>
          <a:xfrm>
            <a:off x="4676392" y="1901170"/>
            <a:ext cx="3644243" cy="1940548"/>
            <a:chOff x="394924" y="3013788"/>
            <a:chExt cx="3703333" cy="1941938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8FD8E6F8-70E2-284E-83DF-7950B5E37846}"/>
                </a:ext>
              </a:extLst>
            </p:cNvPr>
            <p:cNvGrpSpPr/>
            <p:nvPr/>
          </p:nvGrpSpPr>
          <p:grpSpPr>
            <a:xfrm>
              <a:off x="394924" y="3013788"/>
              <a:ext cx="3703333" cy="1941938"/>
              <a:chOff x="4628345" y="1628579"/>
              <a:chExt cx="4044172" cy="2074951"/>
            </a:xfrm>
          </p:grpSpPr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E85745DE-0C9C-A042-B175-EAC887E70F7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628345" y="1628579"/>
                <a:ext cx="4044172" cy="2074951"/>
              </a:xfrm>
              <a:prstGeom prst="rect">
                <a:avLst/>
              </a:prstGeom>
            </p:spPr>
          </p:pic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5355C840-7DD8-CA4D-B550-C033CEF38CB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118292" y="2275991"/>
                <a:ext cx="120650" cy="209550"/>
              </a:xfrm>
              <a:prstGeom prst="rect">
                <a:avLst/>
              </a:prstGeom>
            </p:spPr>
          </p:pic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C9722B79-6B13-054F-B47E-6C9EB1E20D9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698487" y="3369490"/>
                <a:ext cx="500977" cy="177979"/>
              </a:xfrm>
              <a:prstGeom prst="rect">
                <a:avLst/>
              </a:prstGeom>
            </p:spPr>
          </p:pic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2C2A827E-DF9C-2E4A-9CA5-D0286ADC569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749885" y="3128138"/>
                <a:ext cx="489057" cy="171487"/>
              </a:xfrm>
              <a:prstGeom prst="rect">
                <a:avLst/>
              </a:prstGeom>
            </p:spPr>
          </p:pic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8225CB2B-D768-CA4A-93AB-986C86A100EC}"/>
                  </a:ext>
                </a:extLst>
              </p:cNvPr>
              <p:cNvSpPr/>
              <p:nvPr/>
            </p:nvSpPr>
            <p:spPr>
              <a:xfrm>
                <a:off x="6176937" y="2275991"/>
                <a:ext cx="216000" cy="21600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2AC114F0-483A-1546-B8AC-2A8814AB162C}"/>
                </a:ext>
              </a:extLst>
            </p:cNvPr>
            <p:cNvSpPr/>
            <p:nvPr/>
          </p:nvSpPr>
          <p:spPr>
            <a:xfrm>
              <a:off x="2566538" y="3607979"/>
              <a:ext cx="197795" cy="20215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Circular Arrow 15">
              <a:extLst>
                <a:ext uri="{FF2B5EF4-FFF2-40B4-BE49-F238E27FC236}">
                  <a16:creationId xmlns:a16="http://schemas.microsoft.com/office/drawing/2014/main" id="{1070BCED-E769-5A42-984C-77FF2F9B2297}"/>
                </a:ext>
              </a:extLst>
            </p:cNvPr>
            <p:cNvSpPr/>
            <p:nvPr/>
          </p:nvSpPr>
          <p:spPr>
            <a:xfrm>
              <a:off x="1950451" y="3220448"/>
              <a:ext cx="728398" cy="601404"/>
            </a:xfrm>
            <a:prstGeom prst="circular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pic>
        <p:nvPicPr>
          <p:cNvPr id="24" name="Picture 23">
            <a:extLst>
              <a:ext uri="{FF2B5EF4-FFF2-40B4-BE49-F238E27FC236}">
                <a16:creationId xmlns:a16="http://schemas.microsoft.com/office/drawing/2014/main" id="{2085C8DA-7AE1-5F4E-8127-36DBDAEBB04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33731" y="4412320"/>
            <a:ext cx="1004386" cy="205868"/>
          </a:xfrm>
          <a:prstGeom prst="rect">
            <a:avLst/>
          </a:prstGeom>
        </p:spPr>
      </p:pic>
      <p:pic>
        <p:nvPicPr>
          <p:cNvPr id="25" name="Picture 24" descr="A circle with a diagram of a circle with a flag and a line&#10;&#10;Description automatically generated with medium confidence">
            <a:extLst>
              <a:ext uri="{FF2B5EF4-FFF2-40B4-BE49-F238E27FC236}">
                <a16:creationId xmlns:a16="http://schemas.microsoft.com/office/drawing/2014/main" id="{40B6EEEA-3F19-9745-B066-2DE695FE9EF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51855" y="1843612"/>
            <a:ext cx="2263492" cy="2206189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0E10C66C-7AFE-784A-A661-F62E380FFAC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718369" y="4412320"/>
            <a:ext cx="1330463" cy="24037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C8E5367-3D6E-9641-9D51-D15378CE017B}"/>
              </a:ext>
            </a:extLst>
          </p:cNvPr>
          <p:cNvSpPr txBox="1"/>
          <p:nvPr/>
        </p:nvSpPr>
        <p:spPr>
          <a:xfrm>
            <a:off x="7325139" y="4353339"/>
            <a:ext cx="292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8599004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CEFF82BF-5390-AF4E-BDA3-69ACF61CF83F}"/>
              </a:ext>
            </a:extLst>
          </p:cNvPr>
          <p:cNvSpPr txBox="1">
            <a:spLocks/>
          </p:cNvSpPr>
          <p:nvPr/>
        </p:nvSpPr>
        <p:spPr>
          <a:xfrm>
            <a:off x="2317893" y="4553339"/>
            <a:ext cx="4163148" cy="35084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 anchor="t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600" dirty="0">
                <a:solidFill>
                  <a:srgbClr val="002060"/>
                </a:solidFill>
              </a:rPr>
              <a:t>Order parameter:</a:t>
            </a:r>
            <a:endParaRPr lang="en-US" sz="1600" dirty="0"/>
          </a:p>
          <a:p>
            <a:pPr marL="0" indent="0">
              <a:buNone/>
            </a:pPr>
            <a:endParaRPr lang="en-US" sz="1400" dirty="0"/>
          </a:p>
          <a:p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5DBC7E1-CDCA-5C40-BA7E-C09EE22572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rgbClr val="002060"/>
                </a:solidFill>
              </a:rPr>
              <a:t>Cuprate</a:t>
            </a:r>
            <a:r>
              <a:rPr lang="en-US" dirty="0">
                <a:solidFill>
                  <a:srgbClr val="002060"/>
                </a:solidFill>
              </a:rPr>
              <a:t> superconductors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979EAA-CB03-DA4B-8762-6609C6A110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2DA5C-AA2C-B040-AA71-9187EEDAF5BC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17" name="Content Placeholder 7">
            <a:extLst>
              <a:ext uri="{FF2B5EF4-FFF2-40B4-BE49-F238E27FC236}">
                <a16:creationId xmlns:a16="http://schemas.microsoft.com/office/drawing/2014/main" id="{32400A13-AFFF-8148-86E1-CE71827D1592}"/>
              </a:ext>
            </a:extLst>
          </p:cNvPr>
          <p:cNvSpPr txBox="1">
            <a:spLocks/>
          </p:cNvSpPr>
          <p:nvPr/>
        </p:nvSpPr>
        <p:spPr>
          <a:xfrm>
            <a:off x="628651" y="1117449"/>
            <a:ext cx="3509900" cy="35079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endParaRPr lang="en-US" sz="1400" dirty="0"/>
          </a:p>
        </p:txBody>
      </p:sp>
      <p:pic>
        <p:nvPicPr>
          <p:cNvPr id="3074" name="Picture 2" descr="undefined">
            <a:extLst>
              <a:ext uri="{FF2B5EF4-FFF2-40B4-BE49-F238E27FC236}">
                <a16:creationId xmlns:a16="http://schemas.microsoft.com/office/drawing/2014/main" id="{9818460A-9806-DB4E-B6B6-02CD8149C1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2530" y="1146162"/>
            <a:ext cx="5118939" cy="3164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29AF2EB-A381-F54E-8640-ADC35C7736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22975" y="4594629"/>
            <a:ext cx="2057400" cy="276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8656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 descr="A blue and brown lines&#10;&#10;Description automatically generated with medium confidence">
            <a:extLst>
              <a:ext uri="{FF2B5EF4-FFF2-40B4-BE49-F238E27FC236}">
                <a16:creationId xmlns:a16="http://schemas.microsoft.com/office/drawing/2014/main" id="{3B824B2B-E601-2041-A29F-0B2AB64689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4450" y="1151124"/>
            <a:ext cx="1902178" cy="1634265"/>
          </a:xfrm>
          <a:prstGeom prst="rect">
            <a:avLst/>
          </a:prstGeom>
        </p:spPr>
      </p:pic>
      <p:pic>
        <p:nvPicPr>
          <p:cNvPr id="27" name="Picture 26" descr="A blue and brown circles&#10;&#10;Description automatically generated with medium confidence">
            <a:extLst>
              <a:ext uri="{FF2B5EF4-FFF2-40B4-BE49-F238E27FC236}">
                <a16:creationId xmlns:a16="http://schemas.microsoft.com/office/drawing/2014/main" id="{38586D69-EC6A-B349-9B51-75F1F486B7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40071" y="3124548"/>
            <a:ext cx="1910353" cy="163426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5DBC7E1-CDCA-5C40-BA7E-C09EE22572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</a:rPr>
              <a:t>Competition between phases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979EAA-CB03-DA4B-8762-6609C6A110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2DA5C-AA2C-B040-AA71-9187EEDAF5BC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17" name="Content Placeholder 7">
            <a:extLst>
              <a:ext uri="{FF2B5EF4-FFF2-40B4-BE49-F238E27FC236}">
                <a16:creationId xmlns:a16="http://schemas.microsoft.com/office/drawing/2014/main" id="{32400A13-AFFF-8148-86E1-CE71827D1592}"/>
              </a:ext>
            </a:extLst>
          </p:cNvPr>
          <p:cNvSpPr txBox="1">
            <a:spLocks/>
          </p:cNvSpPr>
          <p:nvPr/>
        </p:nvSpPr>
        <p:spPr>
          <a:xfrm>
            <a:off x="628651" y="1117449"/>
            <a:ext cx="3509900" cy="35079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endParaRPr lang="en-US" sz="1400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B0A80CF1-09E9-6042-8820-FDC4FA68C6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117449"/>
            <a:ext cx="3703333" cy="350799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dirty="0"/>
              <a:t>Order parameter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600" dirty="0"/>
              <a:t>Quadratic term</a:t>
            </a:r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400" dirty="0">
              <a:solidFill>
                <a:srgbClr val="002060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70583F0-C6C0-A247-B36A-12C40A0F84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53191" y="2596928"/>
            <a:ext cx="2041436" cy="24152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BAE1AA1-0165-6E48-ACB7-A42932EB7C41}"/>
              </a:ext>
            </a:extLst>
          </p:cNvPr>
          <p:cNvSpPr txBox="1"/>
          <p:nvPr/>
        </p:nvSpPr>
        <p:spPr>
          <a:xfrm>
            <a:off x="874338" y="3474831"/>
            <a:ext cx="2865038" cy="71558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Quadratic term determines: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Critical temperature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The order parameter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DA5E142-B5D7-FD42-BFEF-3F909587374C}"/>
              </a:ext>
            </a:extLst>
          </p:cNvPr>
          <p:cNvSpPr txBox="1"/>
          <p:nvPr/>
        </p:nvSpPr>
        <p:spPr>
          <a:xfrm>
            <a:off x="1157460" y="4520977"/>
            <a:ext cx="2366325" cy="30008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Can we have a                 term?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D39265A-B024-6C42-834E-09834919E6B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31064" y="4569307"/>
            <a:ext cx="497254" cy="20342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A18D680-4357-7940-ADFB-C6CBEE28D99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75579" y="2871444"/>
            <a:ext cx="327735" cy="20342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696B118-44FF-5641-BBC6-97E0BCDC000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75579" y="4856343"/>
            <a:ext cx="327735" cy="20342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3C9523D-6D4A-1441-A420-D717DFE7B07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07502" y="1831239"/>
            <a:ext cx="368300" cy="2286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5E66A55A-8F42-C74F-9331-DFC89CFE6C7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07027" y="3832621"/>
            <a:ext cx="368300" cy="2286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6F8371AF-82F6-484A-A7CA-2AEF5FEDB52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757584" y="1831239"/>
            <a:ext cx="1128669" cy="233258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1484F077-B7D5-3F49-8AC2-0646454E8F9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743117" y="3739547"/>
            <a:ext cx="1297029" cy="18614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1AF13BA-9A77-0A41-A305-1A7332CD511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257353" y="1628026"/>
            <a:ext cx="2755900" cy="292100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FA77C172-3BD2-FA48-8E1D-9C8D39589FF6}"/>
              </a:ext>
            </a:extLst>
          </p:cNvPr>
          <p:cNvSpPr/>
          <p:nvPr/>
        </p:nvSpPr>
        <p:spPr>
          <a:xfrm>
            <a:off x="5480148" y="2680841"/>
            <a:ext cx="59635" cy="59635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EC750488-0BCD-4C49-B123-33D0A60744E1}"/>
              </a:ext>
            </a:extLst>
          </p:cNvPr>
          <p:cNvSpPr/>
          <p:nvPr/>
        </p:nvSpPr>
        <p:spPr>
          <a:xfrm>
            <a:off x="5474803" y="3596305"/>
            <a:ext cx="59635" cy="59635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340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DBC7E1-CDCA-5C40-BA7E-C09EE22572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solidFill>
                  <a:srgbClr val="002060"/>
                </a:solidFill>
              </a:rPr>
              <a:t>D</a:t>
            </a:r>
            <a:r>
              <a:rPr lang="en-US" sz="3600" baseline="-25000" dirty="0">
                <a:solidFill>
                  <a:srgbClr val="002060"/>
                </a:solidFill>
              </a:rPr>
              <a:t>4h</a:t>
            </a:r>
            <a:r>
              <a:rPr lang="en-US" dirty="0">
                <a:solidFill>
                  <a:srgbClr val="002060"/>
                </a:solidFill>
              </a:rPr>
              <a:t> point group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979EAA-CB03-DA4B-8762-6609C6A110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2DA5C-AA2C-B040-AA71-9187EEDAF5BC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17" name="Content Placeholder 7">
            <a:extLst>
              <a:ext uri="{FF2B5EF4-FFF2-40B4-BE49-F238E27FC236}">
                <a16:creationId xmlns:a16="http://schemas.microsoft.com/office/drawing/2014/main" id="{32400A13-AFFF-8148-86E1-CE71827D1592}"/>
              </a:ext>
            </a:extLst>
          </p:cNvPr>
          <p:cNvSpPr txBox="1">
            <a:spLocks/>
          </p:cNvSpPr>
          <p:nvPr/>
        </p:nvSpPr>
        <p:spPr>
          <a:xfrm>
            <a:off x="2737140" y="1981515"/>
            <a:ext cx="3509900" cy="35079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endParaRPr lang="en-US" sz="1400" dirty="0"/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244F08FE-A4EC-154D-97F1-CB4DC461DC65}"/>
              </a:ext>
            </a:extLst>
          </p:cNvPr>
          <p:cNvSpPr txBox="1">
            <a:spLocks/>
          </p:cNvSpPr>
          <p:nvPr/>
        </p:nvSpPr>
        <p:spPr>
          <a:xfrm>
            <a:off x="1192605" y="4120216"/>
            <a:ext cx="2390863" cy="3160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600" dirty="0">
                <a:solidFill>
                  <a:srgbClr val="002060"/>
                </a:solidFill>
              </a:rPr>
              <a:t>C</a:t>
            </a:r>
            <a:r>
              <a:rPr lang="en-US" sz="1600" baseline="-25000" dirty="0">
                <a:solidFill>
                  <a:srgbClr val="002060"/>
                </a:solidFill>
              </a:rPr>
              <a:t>4</a:t>
            </a:r>
            <a:r>
              <a:rPr lang="en-US" sz="1600" dirty="0">
                <a:solidFill>
                  <a:srgbClr val="002060"/>
                </a:solidFill>
              </a:rPr>
              <a:t> rotation about z-axis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>
              <a:solidFill>
                <a:srgbClr val="002060"/>
              </a:solidFill>
            </a:endParaRPr>
          </a:p>
        </p:txBody>
      </p:sp>
      <p:pic>
        <p:nvPicPr>
          <p:cNvPr id="5" name="Picture 4" descr="A drawing of a cube with lines and dots&#10;&#10;Description automatically generated">
            <a:extLst>
              <a:ext uri="{FF2B5EF4-FFF2-40B4-BE49-F238E27FC236}">
                <a16:creationId xmlns:a16="http://schemas.microsoft.com/office/drawing/2014/main" id="{7E2A2A47-3A90-4543-9614-C83B9D0DA3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2003" y="988481"/>
            <a:ext cx="1953407" cy="3035293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69C0116E-A50D-4B46-9656-AD6DABD247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7756" y="4538911"/>
            <a:ext cx="2241900" cy="206276"/>
          </a:xfrm>
          <a:prstGeom prst="rect">
            <a:avLst/>
          </a:prstGeom>
        </p:spPr>
      </p:pic>
      <p:grpSp>
        <p:nvGrpSpPr>
          <p:cNvPr id="28" name="Group 27">
            <a:extLst>
              <a:ext uri="{FF2B5EF4-FFF2-40B4-BE49-F238E27FC236}">
                <a16:creationId xmlns:a16="http://schemas.microsoft.com/office/drawing/2014/main" id="{414991BE-B0B5-3848-B9D5-AA9636168172}"/>
              </a:ext>
            </a:extLst>
          </p:cNvPr>
          <p:cNvGrpSpPr/>
          <p:nvPr/>
        </p:nvGrpSpPr>
        <p:grpSpPr>
          <a:xfrm>
            <a:off x="3583468" y="988481"/>
            <a:ext cx="2446756" cy="3770413"/>
            <a:chOff x="3583468" y="988481"/>
            <a:chExt cx="2446756" cy="3770413"/>
          </a:xfrm>
        </p:grpSpPr>
        <p:pic>
          <p:nvPicPr>
            <p:cNvPr id="9" name="Picture 8" descr="A drawing of a cube&#10;&#10;Description automatically generated">
              <a:extLst>
                <a:ext uri="{FF2B5EF4-FFF2-40B4-BE49-F238E27FC236}">
                  <a16:creationId xmlns:a16="http://schemas.microsoft.com/office/drawing/2014/main" id="{06E9853A-C708-984F-81D4-9CB1FA93E6F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677494" y="988481"/>
              <a:ext cx="1977173" cy="3035293"/>
            </a:xfrm>
            <a:prstGeom prst="rect">
              <a:avLst/>
            </a:prstGeom>
          </p:spPr>
        </p:pic>
        <p:sp>
          <p:nvSpPr>
            <p:cNvPr id="21" name="Content Placeholder 2">
              <a:extLst>
                <a:ext uri="{FF2B5EF4-FFF2-40B4-BE49-F238E27FC236}">
                  <a16:creationId xmlns:a16="http://schemas.microsoft.com/office/drawing/2014/main" id="{6B87CB41-9EE5-AE45-A0F6-9BAA3E2200CC}"/>
                </a:ext>
              </a:extLst>
            </p:cNvPr>
            <p:cNvSpPr txBox="1">
              <a:spLocks/>
            </p:cNvSpPr>
            <p:nvPr/>
          </p:nvSpPr>
          <p:spPr>
            <a:xfrm>
              <a:off x="3583468" y="4141129"/>
              <a:ext cx="2390863" cy="316061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en-US" sz="1600" dirty="0">
                  <a:solidFill>
                    <a:srgbClr val="002060"/>
                  </a:solidFill>
                </a:rPr>
                <a:t>Mirror parallel to x-y plane</a:t>
              </a:r>
            </a:p>
            <a:p>
              <a:pPr marL="0" indent="0">
                <a:buFont typeface="Arial" panose="020B0604020202020204" pitchFamily="34" charset="0"/>
                <a:buNone/>
              </a:pPr>
              <a:endParaRPr lang="en-US" sz="1400" dirty="0"/>
            </a:p>
            <a:p>
              <a:pPr marL="0" indent="0">
                <a:buFont typeface="Arial" panose="020B0604020202020204" pitchFamily="34" charset="0"/>
                <a:buNone/>
              </a:pPr>
              <a:endParaRPr lang="en-US" sz="1400" dirty="0"/>
            </a:p>
            <a:p>
              <a:pPr marL="0" indent="0">
                <a:buFont typeface="Arial" panose="020B0604020202020204" pitchFamily="34" charset="0"/>
                <a:buNone/>
              </a:pPr>
              <a:endParaRPr lang="en-US" sz="1400" dirty="0">
                <a:solidFill>
                  <a:srgbClr val="002060"/>
                </a:solidFill>
              </a:endParaRPr>
            </a:p>
          </p:txBody>
        </p:sp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D42BF69B-90E8-4C48-8013-3647930961F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639361" y="4538911"/>
              <a:ext cx="2390863" cy="219983"/>
            </a:xfrm>
            <a:prstGeom prst="rect">
              <a:avLst/>
            </a:prstGeom>
          </p:spPr>
        </p:pic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972C23F3-04F8-F346-A18B-B363D1F2EC32}"/>
              </a:ext>
            </a:extLst>
          </p:cNvPr>
          <p:cNvGrpSpPr/>
          <p:nvPr/>
        </p:nvGrpSpPr>
        <p:grpSpPr>
          <a:xfrm>
            <a:off x="6154761" y="823610"/>
            <a:ext cx="2483142" cy="3935284"/>
            <a:chOff x="6154761" y="823610"/>
            <a:chExt cx="2483142" cy="3935284"/>
          </a:xfrm>
        </p:grpSpPr>
        <p:pic>
          <p:nvPicPr>
            <p:cNvPr id="12" name="Picture 11" descr="A diagram of a rectangular object&#10;&#10;Description automatically generated">
              <a:extLst>
                <a:ext uri="{FF2B5EF4-FFF2-40B4-BE49-F238E27FC236}">
                  <a16:creationId xmlns:a16="http://schemas.microsoft.com/office/drawing/2014/main" id="{B6BC256C-7A63-D041-8823-8FD887EBFA6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154761" y="823610"/>
              <a:ext cx="2293450" cy="3365034"/>
            </a:xfrm>
            <a:prstGeom prst="rect">
              <a:avLst/>
            </a:prstGeom>
          </p:spPr>
        </p:pic>
        <p:sp>
          <p:nvSpPr>
            <p:cNvPr id="23" name="Content Placeholder 2">
              <a:extLst>
                <a:ext uri="{FF2B5EF4-FFF2-40B4-BE49-F238E27FC236}">
                  <a16:creationId xmlns:a16="http://schemas.microsoft.com/office/drawing/2014/main" id="{69F6B618-D890-F44D-8D3F-B4A90FA8DAFB}"/>
                </a:ext>
              </a:extLst>
            </p:cNvPr>
            <p:cNvSpPr txBox="1">
              <a:spLocks/>
            </p:cNvSpPr>
            <p:nvPr/>
          </p:nvSpPr>
          <p:spPr>
            <a:xfrm>
              <a:off x="6237778" y="4141129"/>
              <a:ext cx="2390863" cy="316061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en-US" sz="1600" dirty="0">
                  <a:solidFill>
                    <a:srgbClr val="002060"/>
                  </a:solidFill>
                </a:rPr>
                <a:t>C</a:t>
              </a:r>
              <a:r>
                <a:rPr lang="en-US" sz="1600" baseline="-25000" dirty="0">
                  <a:solidFill>
                    <a:srgbClr val="002060"/>
                  </a:solidFill>
                </a:rPr>
                <a:t>2</a:t>
              </a:r>
              <a:r>
                <a:rPr lang="en-US" sz="1600" dirty="0">
                  <a:solidFill>
                    <a:srgbClr val="002060"/>
                  </a:solidFill>
                </a:rPr>
                <a:t> rotation about x-axis</a:t>
              </a:r>
            </a:p>
            <a:p>
              <a:pPr marL="0" indent="0">
                <a:buFont typeface="Arial" panose="020B0604020202020204" pitchFamily="34" charset="0"/>
                <a:buNone/>
              </a:pPr>
              <a:endParaRPr lang="en-US" sz="1400" dirty="0"/>
            </a:p>
            <a:p>
              <a:pPr marL="0" indent="0">
                <a:buFont typeface="Arial" panose="020B0604020202020204" pitchFamily="34" charset="0"/>
                <a:buNone/>
              </a:pPr>
              <a:endParaRPr lang="en-US" sz="1400" dirty="0"/>
            </a:p>
            <a:p>
              <a:pPr marL="0" indent="0">
                <a:buFont typeface="Arial" panose="020B0604020202020204" pitchFamily="34" charset="0"/>
                <a:buNone/>
              </a:pPr>
              <a:endParaRPr lang="en-US" sz="1400" dirty="0">
                <a:solidFill>
                  <a:srgbClr val="002060"/>
                </a:solidFill>
              </a:endParaRPr>
            </a:p>
          </p:txBody>
        </p:sp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DDDA6CF4-6CFD-1F43-8247-75D4C643527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247040" y="4552879"/>
              <a:ext cx="2390863" cy="20601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96134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3">
            <a:extLst>
              <a:ext uri="{FF2B5EF4-FFF2-40B4-BE49-F238E27FC236}">
                <a16:creationId xmlns:a16="http://schemas.microsoft.com/office/drawing/2014/main" id="{E7B544F4-5F05-6240-9A4D-CA0BEC4367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97213" y="4767263"/>
            <a:ext cx="2057400" cy="273844"/>
          </a:xfrm>
        </p:spPr>
        <p:txBody>
          <a:bodyPr/>
          <a:lstStyle/>
          <a:p>
            <a:fld id="{8E12DA5C-AA2C-B040-AA71-9187EEDAF5BC}" type="slidenum">
              <a:rPr lang="en-US" smtClean="0"/>
              <a:t>2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A1824E1-94C0-8D43-BCE4-8C8F00E5CD95}"/>
              </a:ext>
            </a:extLst>
          </p:cNvPr>
          <p:cNvSpPr txBox="1"/>
          <p:nvPr/>
        </p:nvSpPr>
        <p:spPr>
          <a:xfrm>
            <a:off x="2765897" y="3829894"/>
            <a:ext cx="34163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C. Sun &amp; JM, arXiv:2412.15103</a:t>
            </a:r>
          </a:p>
          <a:p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(PRL, in press)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2E32131-9123-D14E-B187-A44F8E76B3FA}"/>
              </a:ext>
            </a:extLst>
          </p:cNvPr>
          <p:cNvSpPr txBox="1"/>
          <p:nvPr/>
        </p:nvSpPr>
        <p:spPr>
          <a:xfrm>
            <a:off x="3761810" y="2785572"/>
            <a:ext cx="12089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808080">
                    <a:lumMod val="50000"/>
                  </a:srgbClr>
                </a:solidFill>
                <a:latin typeface="Arial" charset="0"/>
              </a:rPr>
              <a:t>Canon Sun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808080">
                    <a:lumMod val="50000"/>
                  </a:srgbClr>
                </a:solidFill>
                <a:latin typeface="Arial" charset="0"/>
              </a:rPr>
              <a:t>(Alberta)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C1DEFF6-0B68-C94E-B70E-9CCD16AB7E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4957" y="1019295"/>
            <a:ext cx="1524037" cy="1635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48667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DBC7E1-CDCA-5C40-BA7E-C09EE22572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</a:rPr>
              <a:t>Symmetry of order parameter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979EAA-CB03-DA4B-8762-6609C6A110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2DA5C-AA2C-B040-AA71-9187EEDAF5BC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17" name="Content Placeholder 7">
            <a:extLst>
              <a:ext uri="{FF2B5EF4-FFF2-40B4-BE49-F238E27FC236}">
                <a16:creationId xmlns:a16="http://schemas.microsoft.com/office/drawing/2014/main" id="{32400A13-AFFF-8148-86E1-CE71827D1592}"/>
              </a:ext>
            </a:extLst>
          </p:cNvPr>
          <p:cNvSpPr txBox="1">
            <a:spLocks/>
          </p:cNvSpPr>
          <p:nvPr/>
        </p:nvSpPr>
        <p:spPr>
          <a:xfrm>
            <a:off x="628651" y="1117449"/>
            <a:ext cx="3509900" cy="35079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endParaRPr lang="en-US" sz="1400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B0A80CF1-09E9-6042-8820-FDC4FA68C6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117449"/>
            <a:ext cx="3703333" cy="267619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1600" dirty="0"/>
              <a:t>Order parameter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400" dirty="0">
              <a:solidFill>
                <a:srgbClr val="002060"/>
              </a:solidFill>
            </a:endParaRPr>
          </a:p>
        </p:txBody>
      </p:sp>
      <p:graphicFrame>
        <p:nvGraphicFramePr>
          <p:cNvPr id="6" name="Table 10">
            <a:extLst>
              <a:ext uri="{FF2B5EF4-FFF2-40B4-BE49-F238E27FC236}">
                <a16:creationId xmlns:a16="http://schemas.microsoft.com/office/drawing/2014/main" id="{CD176542-EBC3-5E45-895B-3CB581C0D35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1739487"/>
              </p:ext>
            </p:extLst>
          </p:nvPr>
        </p:nvGraphicFramePr>
        <p:xfrm>
          <a:off x="791415" y="1661950"/>
          <a:ext cx="7636780" cy="17786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8198">
                  <a:extLst>
                    <a:ext uri="{9D8B030D-6E8A-4147-A177-3AD203B41FA5}">
                      <a16:colId xmlns:a16="http://schemas.microsoft.com/office/drawing/2014/main" val="1364554735"/>
                    </a:ext>
                  </a:extLst>
                </a:gridCol>
                <a:gridCol w="1971413">
                  <a:extLst>
                    <a:ext uri="{9D8B030D-6E8A-4147-A177-3AD203B41FA5}">
                      <a16:colId xmlns:a16="http://schemas.microsoft.com/office/drawing/2014/main" val="3131211108"/>
                    </a:ext>
                  </a:extLst>
                </a:gridCol>
                <a:gridCol w="2004969">
                  <a:extLst>
                    <a:ext uri="{9D8B030D-6E8A-4147-A177-3AD203B41FA5}">
                      <a16:colId xmlns:a16="http://schemas.microsoft.com/office/drawing/2014/main" val="3350894764"/>
                    </a:ext>
                  </a:extLst>
                </a:gridCol>
                <a:gridCol w="2592200">
                  <a:extLst>
                    <a:ext uri="{9D8B030D-6E8A-4147-A177-3AD203B41FA5}">
                      <a16:colId xmlns:a16="http://schemas.microsoft.com/office/drawing/2014/main" val="2835739683"/>
                    </a:ext>
                  </a:extLst>
                </a:gridCol>
              </a:tblGrid>
              <a:tr h="4446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</a:t>
                      </a:r>
                      <a:r>
                        <a:rPr lang="en-US" baseline="-25000" dirty="0"/>
                        <a:t>4</a:t>
                      </a:r>
                      <a:r>
                        <a:rPr lang="en-US" baseline="0" dirty="0"/>
                        <a:t> rotation z-axis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x-y mirror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</a:t>
                      </a:r>
                      <a:r>
                        <a:rPr lang="en-US" baseline="-25000" dirty="0"/>
                        <a:t>2</a:t>
                      </a:r>
                      <a:r>
                        <a:rPr lang="en-US" baseline="0" dirty="0"/>
                        <a:t> rotation x-axis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8475994"/>
                  </a:ext>
                </a:extLst>
              </a:tr>
              <a:tr h="4446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2653015"/>
                  </a:ext>
                </a:extLst>
              </a:tr>
              <a:tr h="4446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455778"/>
                  </a:ext>
                </a:extLst>
              </a:tr>
              <a:tr h="4446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2518762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811160B1-0D6B-6C4A-A619-C074EEFE66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91235" y="2241929"/>
            <a:ext cx="1698667" cy="15629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AB86C24-F08B-9A41-A084-FDB5856361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08283" y="2241929"/>
            <a:ext cx="1852317" cy="17043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74D6A13-CCC9-6649-AD24-898E0AFAC4B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29104" y="2255800"/>
            <a:ext cx="2063530" cy="17780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5BB3CB4-0866-1340-A809-6AB0B129D26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56180" y="2689049"/>
            <a:ext cx="92317" cy="17043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EFE1878A-ECE0-8E4F-8C18-1C27E4DECA1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94409" y="2689049"/>
            <a:ext cx="92317" cy="170432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5BC21444-AD88-3B4A-8E53-DC2FDBD8838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88284" y="2689049"/>
            <a:ext cx="92317" cy="170432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91E0721F-A5AF-1645-A07C-46A2295BC53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14710" y="2689049"/>
            <a:ext cx="92317" cy="170432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6C33014E-F196-8644-B979-FDDB69176F1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49363" y="3127100"/>
            <a:ext cx="598268" cy="245717"/>
          </a:xfrm>
          <a:prstGeom prst="rect">
            <a:avLst/>
          </a:prstGeom>
        </p:spPr>
      </p:pic>
      <p:grpSp>
        <p:nvGrpSpPr>
          <p:cNvPr id="28" name="Group 27">
            <a:extLst>
              <a:ext uri="{FF2B5EF4-FFF2-40B4-BE49-F238E27FC236}">
                <a16:creationId xmlns:a16="http://schemas.microsoft.com/office/drawing/2014/main" id="{40586F24-CBD2-B541-8BE0-D201876F26DF}"/>
              </a:ext>
            </a:extLst>
          </p:cNvPr>
          <p:cNvGrpSpPr/>
          <p:nvPr/>
        </p:nvGrpSpPr>
        <p:grpSpPr>
          <a:xfrm>
            <a:off x="465107" y="3900582"/>
            <a:ext cx="4925196" cy="267619"/>
            <a:chOff x="745762" y="4474135"/>
            <a:chExt cx="4925196" cy="267619"/>
          </a:xfrm>
        </p:grpSpPr>
        <p:sp>
          <p:nvSpPr>
            <p:cNvPr id="26" name="Content Placeholder 2">
              <a:extLst>
                <a:ext uri="{FF2B5EF4-FFF2-40B4-BE49-F238E27FC236}">
                  <a16:creationId xmlns:a16="http://schemas.microsoft.com/office/drawing/2014/main" id="{72AE81A1-2233-634E-A0AE-6C59D2A9D0E6}"/>
                </a:ext>
              </a:extLst>
            </p:cNvPr>
            <p:cNvSpPr txBox="1">
              <a:spLocks/>
            </p:cNvSpPr>
            <p:nvPr/>
          </p:nvSpPr>
          <p:spPr>
            <a:xfrm>
              <a:off x="745762" y="4474135"/>
              <a:ext cx="4925196" cy="267619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fontScale="92500" lnSpcReduction="20000"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en-US" sz="1600" dirty="0"/>
                <a:t>                      not invariant under C</a:t>
              </a:r>
              <a:r>
                <a:rPr lang="en-US" sz="1600" baseline="-25000" dirty="0"/>
                <a:t>4</a:t>
              </a:r>
              <a:r>
                <a:rPr lang="en-US" sz="1600" dirty="0"/>
                <a:t> rotation about z-axis</a:t>
              </a:r>
            </a:p>
            <a:p>
              <a:pPr marL="0" indent="0">
                <a:buFont typeface="Arial" panose="020B0604020202020204" pitchFamily="34" charset="0"/>
                <a:buNone/>
              </a:pPr>
              <a:endParaRPr lang="en-US" sz="1600" dirty="0"/>
            </a:p>
            <a:p>
              <a:pPr marL="0" indent="0">
                <a:buFont typeface="Arial" panose="020B0604020202020204" pitchFamily="34" charset="0"/>
                <a:buNone/>
              </a:pPr>
              <a:endParaRPr lang="en-US" sz="1600" dirty="0"/>
            </a:p>
            <a:p>
              <a:pPr marL="0" indent="0">
                <a:buFont typeface="Arial" panose="020B0604020202020204" pitchFamily="34" charset="0"/>
                <a:buNone/>
              </a:pPr>
              <a:endParaRPr lang="en-US" sz="1400" dirty="0"/>
            </a:p>
            <a:p>
              <a:pPr marL="0" indent="0">
                <a:buFont typeface="Arial" panose="020B0604020202020204" pitchFamily="34" charset="0"/>
                <a:buNone/>
              </a:pPr>
              <a:endParaRPr lang="en-US" sz="1400" dirty="0"/>
            </a:p>
            <a:p>
              <a:pPr marL="0" indent="0">
                <a:buFont typeface="Arial" panose="020B0604020202020204" pitchFamily="34" charset="0"/>
                <a:buNone/>
              </a:pPr>
              <a:endParaRPr lang="en-US" sz="1400" dirty="0">
                <a:solidFill>
                  <a:srgbClr val="002060"/>
                </a:solidFill>
              </a:endParaRPr>
            </a:p>
          </p:txBody>
        </p:sp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6BFF1B3F-0E98-4044-B50E-E461C109E24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092080" y="4474135"/>
              <a:ext cx="558800" cy="228600"/>
            </a:xfrm>
            <a:prstGeom prst="rect">
              <a:avLst/>
            </a:prstGeom>
          </p:spPr>
        </p:pic>
      </p:grpSp>
      <p:pic>
        <p:nvPicPr>
          <p:cNvPr id="29" name="Picture 28">
            <a:extLst>
              <a:ext uri="{FF2B5EF4-FFF2-40B4-BE49-F238E27FC236}">
                <a16:creationId xmlns:a16="http://schemas.microsoft.com/office/drawing/2014/main" id="{B44F063F-1825-3A40-AD63-2CDA9F4D916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516414" y="3123343"/>
            <a:ext cx="611430" cy="251123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84B7CD76-3C6F-0A47-9DB4-053FF2C3DEB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761734" y="3123343"/>
            <a:ext cx="611430" cy="251123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9A92060B-C63D-334F-91B1-DB811AC934B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330985" y="3127346"/>
            <a:ext cx="897094" cy="24710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0714829-4F2D-8F4E-8534-753C74CF6F1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196817" y="1100986"/>
            <a:ext cx="2539617" cy="269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0381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DBC7E1-CDCA-5C40-BA7E-C09EE22572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</a:rPr>
              <a:t>Symmetry of order parameter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979EAA-CB03-DA4B-8762-6609C6A110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2DA5C-AA2C-B040-AA71-9187EEDAF5BC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17" name="Content Placeholder 7">
            <a:extLst>
              <a:ext uri="{FF2B5EF4-FFF2-40B4-BE49-F238E27FC236}">
                <a16:creationId xmlns:a16="http://schemas.microsoft.com/office/drawing/2014/main" id="{32400A13-AFFF-8148-86E1-CE71827D1592}"/>
              </a:ext>
            </a:extLst>
          </p:cNvPr>
          <p:cNvSpPr txBox="1">
            <a:spLocks/>
          </p:cNvSpPr>
          <p:nvPr/>
        </p:nvSpPr>
        <p:spPr>
          <a:xfrm>
            <a:off x="628651" y="1117449"/>
            <a:ext cx="3509900" cy="35079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endParaRPr lang="en-US" sz="1400" dirty="0"/>
          </a:p>
        </p:txBody>
      </p:sp>
      <p:graphicFrame>
        <p:nvGraphicFramePr>
          <p:cNvPr id="6" name="Table 10">
            <a:extLst>
              <a:ext uri="{FF2B5EF4-FFF2-40B4-BE49-F238E27FC236}">
                <a16:creationId xmlns:a16="http://schemas.microsoft.com/office/drawing/2014/main" id="{CD176542-EBC3-5E45-895B-3CB581C0D35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8263328"/>
              </p:ext>
            </p:extLst>
          </p:nvPr>
        </p:nvGraphicFramePr>
        <p:xfrm>
          <a:off x="791415" y="1661950"/>
          <a:ext cx="7636780" cy="22233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8198">
                  <a:extLst>
                    <a:ext uri="{9D8B030D-6E8A-4147-A177-3AD203B41FA5}">
                      <a16:colId xmlns:a16="http://schemas.microsoft.com/office/drawing/2014/main" val="1364554735"/>
                    </a:ext>
                  </a:extLst>
                </a:gridCol>
                <a:gridCol w="1971413">
                  <a:extLst>
                    <a:ext uri="{9D8B030D-6E8A-4147-A177-3AD203B41FA5}">
                      <a16:colId xmlns:a16="http://schemas.microsoft.com/office/drawing/2014/main" val="3131211108"/>
                    </a:ext>
                  </a:extLst>
                </a:gridCol>
                <a:gridCol w="2004969">
                  <a:extLst>
                    <a:ext uri="{9D8B030D-6E8A-4147-A177-3AD203B41FA5}">
                      <a16:colId xmlns:a16="http://schemas.microsoft.com/office/drawing/2014/main" val="3350894764"/>
                    </a:ext>
                  </a:extLst>
                </a:gridCol>
                <a:gridCol w="2592200">
                  <a:extLst>
                    <a:ext uri="{9D8B030D-6E8A-4147-A177-3AD203B41FA5}">
                      <a16:colId xmlns:a16="http://schemas.microsoft.com/office/drawing/2014/main" val="2835739683"/>
                    </a:ext>
                  </a:extLst>
                </a:gridCol>
              </a:tblGrid>
              <a:tr h="4446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</a:t>
                      </a:r>
                      <a:r>
                        <a:rPr lang="en-US" baseline="-25000" dirty="0"/>
                        <a:t>4</a:t>
                      </a:r>
                      <a:r>
                        <a:rPr lang="en-US" baseline="0" dirty="0"/>
                        <a:t> rotation z-axis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x-y mirror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</a:t>
                      </a:r>
                      <a:r>
                        <a:rPr lang="en-US" baseline="-25000" dirty="0"/>
                        <a:t>2</a:t>
                      </a:r>
                      <a:r>
                        <a:rPr lang="en-US" baseline="0" dirty="0"/>
                        <a:t> rotation x-axis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8475994"/>
                  </a:ext>
                </a:extLst>
              </a:tr>
              <a:tr h="4446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2653015"/>
                  </a:ext>
                </a:extLst>
              </a:tr>
              <a:tr h="4446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455778"/>
                  </a:ext>
                </a:extLst>
              </a:tr>
              <a:tr h="4446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2518762"/>
                  </a:ext>
                </a:extLst>
              </a:tr>
              <a:tr h="4446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6635396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811160B1-0D6B-6C4A-A619-C074EEFE66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91235" y="2241929"/>
            <a:ext cx="1698667" cy="15629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AB86C24-F08B-9A41-A084-FDB5856361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08283" y="2241929"/>
            <a:ext cx="1852317" cy="17043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74D6A13-CCC9-6649-AD24-898E0AFAC4B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29104" y="2255800"/>
            <a:ext cx="2063530" cy="17780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5BB3CB4-0866-1340-A809-6AB0B129D26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56180" y="2689049"/>
            <a:ext cx="92317" cy="17043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EFE1878A-ECE0-8E4F-8C18-1C27E4DECA1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94409" y="2689049"/>
            <a:ext cx="92317" cy="170432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5BC21444-AD88-3B4A-8E53-DC2FDBD8838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88284" y="2689049"/>
            <a:ext cx="92317" cy="170432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91E0721F-A5AF-1645-A07C-46A2295BC53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14710" y="2689049"/>
            <a:ext cx="92317" cy="170432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6C33014E-F196-8644-B979-FDDB69176F1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49363" y="3127100"/>
            <a:ext cx="598268" cy="245717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AC323249-C3E2-8A4A-A049-5112888CD56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16414" y="3123343"/>
            <a:ext cx="611430" cy="251123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FBAB2984-3F22-D447-9F4E-0215AAFE0CF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61734" y="3123343"/>
            <a:ext cx="611430" cy="251123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AA9F3007-D6B7-C942-B0A4-4FF6B809A68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330985" y="3127346"/>
            <a:ext cx="897094" cy="247104"/>
          </a:xfrm>
          <a:prstGeom prst="rect">
            <a:avLst/>
          </a:prstGeom>
        </p:spPr>
      </p:pic>
      <p:grpSp>
        <p:nvGrpSpPr>
          <p:cNvPr id="28" name="Group 27">
            <a:extLst>
              <a:ext uri="{FF2B5EF4-FFF2-40B4-BE49-F238E27FC236}">
                <a16:creationId xmlns:a16="http://schemas.microsoft.com/office/drawing/2014/main" id="{40586F24-CBD2-B541-8BE0-D201876F26DF}"/>
              </a:ext>
            </a:extLst>
          </p:cNvPr>
          <p:cNvGrpSpPr/>
          <p:nvPr/>
        </p:nvGrpSpPr>
        <p:grpSpPr>
          <a:xfrm>
            <a:off x="532219" y="4319435"/>
            <a:ext cx="4925196" cy="267619"/>
            <a:chOff x="745762" y="4474135"/>
            <a:chExt cx="4925196" cy="267619"/>
          </a:xfrm>
        </p:grpSpPr>
        <p:sp>
          <p:nvSpPr>
            <p:cNvPr id="26" name="Content Placeholder 2">
              <a:extLst>
                <a:ext uri="{FF2B5EF4-FFF2-40B4-BE49-F238E27FC236}">
                  <a16:creationId xmlns:a16="http://schemas.microsoft.com/office/drawing/2014/main" id="{72AE81A1-2233-634E-A0AE-6C59D2A9D0E6}"/>
                </a:ext>
              </a:extLst>
            </p:cNvPr>
            <p:cNvSpPr txBox="1">
              <a:spLocks/>
            </p:cNvSpPr>
            <p:nvPr/>
          </p:nvSpPr>
          <p:spPr>
            <a:xfrm>
              <a:off x="745762" y="4474135"/>
              <a:ext cx="4925196" cy="267619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fontScale="92500" lnSpcReduction="20000"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en-US" sz="1600" dirty="0"/>
                <a:t>                     invariant under all symmetry operations!</a:t>
              </a:r>
            </a:p>
            <a:p>
              <a:pPr marL="0" indent="0">
                <a:buFont typeface="Arial" panose="020B0604020202020204" pitchFamily="34" charset="0"/>
                <a:buNone/>
              </a:pPr>
              <a:endParaRPr lang="en-US" sz="1600" dirty="0"/>
            </a:p>
            <a:p>
              <a:pPr marL="0" indent="0">
                <a:buFont typeface="Arial" panose="020B0604020202020204" pitchFamily="34" charset="0"/>
                <a:buNone/>
              </a:pPr>
              <a:endParaRPr lang="en-US" sz="1600" dirty="0"/>
            </a:p>
            <a:p>
              <a:pPr marL="0" indent="0">
                <a:buFont typeface="Arial" panose="020B0604020202020204" pitchFamily="34" charset="0"/>
                <a:buNone/>
              </a:pPr>
              <a:endParaRPr lang="en-US" sz="1400" dirty="0"/>
            </a:p>
            <a:p>
              <a:pPr marL="0" indent="0">
                <a:buFont typeface="Arial" panose="020B0604020202020204" pitchFamily="34" charset="0"/>
                <a:buNone/>
              </a:pPr>
              <a:endParaRPr lang="en-US" sz="1400" dirty="0"/>
            </a:p>
            <a:p>
              <a:pPr marL="0" indent="0">
                <a:buFont typeface="Arial" panose="020B0604020202020204" pitchFamily="34" charset="0"/>
                <a:buNone/>
              </a:pPr>
              <a:endParaRPr lang="en-US" sz="1400" dirty="0">
                <a:solidFill>
                  <a:srgbClr val="002060"/>
                </a:solidFill>
              </a:endParaRPr>
            </a:p>
          </p:txBody>
        </p:sp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6BFF1B3F-0E98-4044-B50E-E461C109E24B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1092080" y="4474135"/>
              <a:ext cx="558800" cy="228600"/>
            </a:xfrm>
            <a:prstGeom prst="rect">
              <a:avLst/>
            </a:prstGeom>
          </p:spPr>
        </p:pic>
      </p:grpSp>
      <p:pic>
        <p:nvPicPr>
          <p:cNvPr id="7" name="Picture 6">
            <a:extLst>
              <a:ext uri="{FF2B5EF4-FFF2-40B4-BE49-F238E27FC236}">
                <a16:creationId xmlns:a16="http://schemas.microsoft.com/office/drawing/2014/main" id="{B0A18F77-A50B-864F-9E87-1C4F478D915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35405" y="3538696"/>
            <a:ext cx="598268" cy="245717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8D5DBC80-CB5C-D14A-8D15-8D181CC2F0C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537494" y="3538695"/>
            <a:ext cx="598268" cy="245717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A8CF514A-32C3-6847-ACA5-F8BF94CE315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529575" y="3538695"/>
            <a:ext cx="598268" cy="245717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3D3D52C6-B618-8342-84DA-63C55008962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761734" y="3538695"/>
            <a:ext cx="598268" cy="245717"/>
          </a:xfrm>
          <a:prstGeom prst="rect">
            <a:avLst/>
          </a:prstGeom>
        </p:spPr>
      </p:pic>
      <p:sp>
        <p:nvSpPr>
          <p:cNvPr id="32" name="Content Placeholder 2">
            <a:extLst>
              <a:ext uri="{FF2B5EF4-FFF2-40B4-BE49-F238E27FC236}">
                <a16:creationId xmlns:a16="http://schemas.microsoft.com/office/drawing/2014/main" id="{3AAE8976-11A0-3B47-AEFD-A851613D38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117449"/>
            <a:ext cx="3703333" cy="267619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1600" dirty="0"/>
              <a:t>Order parameter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400" dirty="0">
              <a:solidFill>
                <a:srgbClr val="002060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1134C5E-C8D8-774C-841D-C3753AD0127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197235" y="1103291"/>
            <a:ext cx="2524931" cy="267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066408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DBC7E1-CDCA-5C40-BA7E-C09EE22572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</a:rPr>
              <a:t>Matrix quadratic term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979EAA-CB03-DA4B-8762-6609C6A110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2DA5C-AA2C-B040-AA71-9187EEDAF5BC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17" name="Content Placeholder 7">
            <a:extLst>
              <a:ext uri="{FF2B5EF4-FFF2-40B4-BE49-F238E27FC236}">
                <a16:creationId xmlns:a16="http://schemas.microsoft.com/office/drawing/2014/main" id="{32400A13-AFFF-8148-86E1-CE71827D1592}"/>
              </a:ext>
            </a:extLst>
          </p:cNvPr>
          <p:cNvSpPr txBox="1">
            <a:spLocks/>
          </p:cNvSpPr>
          <p:nvPr/>
        </p:nvSpPr>
        <p:spPr>
          <a:xfrm>
            <a:off x="628651" y="1117449"/>
            <a:ext cx="3509900" cy="35079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endParaRPr lang="en-US" sz="1400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B0A80CF1-09E9-6042-8820-FDC4FA68C6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117449"/>
            <a:ext cx="3703333" cy="350799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dirty="0">
                <a:solidFill>
                  <a:srgbClr val="002060"/>
                </a:solidFill>
              </a:rPr>
              <a:t>Order parameter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400" dirty="0"/>
              <a:t>with</a:t>
            </a:r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r>
              <a:rPr lang="en-US" sz="1400" dirty="0"/>
              <a:t>Orthonormal basis functions that transform the </a:t>
            </a:r>
            <a:r>
              <a:rPr lang="en-US" sz="1400" b="1" dirty="0"/>
              <a:t>same</a:t>
            </a:r>
            <a:r>
              <a:rPr lang="en-US" sz="1400" dirty="0"/>
              <a:t> way under symmetry operations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400" dirty="0">
              <a:solidFill>
                <a:srgbClr val="002060"/>
              </a:solidFill>
            </a:endParaRP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567949C1-982E-9145-988A-F2A9177B8C91}"/>
              </a:ext>
            </a:extLst>
          </p:cNvPr>
          <p:cNvSpPr txBox="1">
            <a:spLocks/>
          </p:cNvSpPr>
          <p:nvPr/>
        </p:nvSpPr>
        <p:spPr>
          <a:xfrm>
            <a:off x="4475284" y="1117449"/>
            <a:ext cx="3703333" cy="35079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600" dirty="0">
                <a:solidFill>
                  <a:srgbClr val="002060"/>
                </a:solidFill>
              </a:rPr>
              <a:t>Quadratic term</a:t>
            </a:r>
            <a:endParaRPr lang="en-US" sz="1600" dirty="0"/>
          </a:p>
          <a:p>
            <a:pPr marL="0" indent="0">
              <a:buNone/>
            </a:pPr>
            <a:r>
              <a:rPr lang="en-US" sz="1400" dirty="0"/>
              <a:t>Most general term compatible with symmetry</a:t>
            </a:r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1400" dirty="0"/>
              <a:t>where       is a Hermitian matrix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95175D51-1CD9-3C4C-9110-66B6CE56EC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9094" y="2654479"/>
            <a:ext cx="148322" cy="15402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8B391BD3-EC8F-9A4F-85DC-7B6FA47761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34731" y="1975116"/>
            <a:ext cx="2608326" cy="41334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EB8F62E-B623-ED48-9B30-84D0728DAAA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86368" y="2599740"/>
            <a:ext cx="2232349" cy="80364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4F63A43-BE5F-AF42-8563-3A9EB28EC33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98574" y="1687330"/>
            <a:ext cx="2163484" cy="19863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1F23967-C68C-104C-857E-B179DE81C995}"/>
              </a:ext>
            </a:extLst>
          </p:cNvPr>
          <p:cNvSpPr txBox="1"/>
          <p:nvPr/>
        </p:nvSpPr>
        <p:spPr>
          <a:xfrm>
            <a:off x="2206487" y="2509631"/>
            <a:ext cx="80740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“s-wave”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BFB80A9-E37E-4548-AC3C-4A34333642F8}"/>
              </a:ext>
            </a:extLst>
          </p:cNvPr>
          <p:cNvSpPr txBox="1"/>
          <p:nvPr/>
        </p:nvSpPr>
        <p:spPr>
          <a:xfrm>
            <a:off x="3556553" y="2900568"/>
            <a:ext cx="91230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“extended</a:t>
            </a:r>
          </a:p>
          <a:p>
            <a:pPr algn="ctr"/>
            <a:r>
              <a:rPr lang="en-US" dirty="0">
                <a:solidFill>
                  <a:srgbClr val="0070C0"/>
                </a:solidFill>
              </a:rPr>
              <a:t>s-wave”</a:t>
            </a:r>
          </a:p>
        </p:txBody>
      </p:sp>
    </p:spTree>
    <p:extLst>
      <p:ext uri="{BB962C8B-B14F-4D97-AF65-F5344CB8AC3E}">
        <p14:creationId xmlns:p14="http://schemas.microsoft.com/office/powerpoint/2010/main" val="395025901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blue and orange circles&#10;&#10;Description automatically generated">
            <a:extLst>
              <a:ext uri="{FF2B5EF4-FFF2-40B4-BE49-F238E27FC236}">
                <a16:creationId xmlns:a16="http://schemas.microsoft.com/office/drawing/2014/main" id="{5C358E73-EDFE-9645-A491-7370F72730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38020" y="1402820"/>
            <a:ext cx="3224563" cy="276605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5DBC7E1-CDCA-5C40-BA7E-C09EE22572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</a:rPr>
              <a:t>Berry phase of order parameter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979EAA-CB03-DA4B-8762-6609C6A110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2DA5C-AA2C-B040-AA71-9187EEDAF5BC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17" name="Content Placeholder 7">
            <a:extLst>
              <a:ext uri="{FF2B5EF4-FFF2-40B4-BE49-F238E27FC236}">
                <a16:creationId xmlns:a16="http://schemas.microsoft.com/office/drawing/2014/main" id="{32400A13-AFFF-8148-86E1-CE71827D1592}"/>
              </a:ext>
            </a:extLst>
          </p:cNvPr>
          <p:cNvSpPr txBox="1">
            <a:spLocks/>
          </p:cNvSpPr>
          <p:nvPr/>
        </p:nvSpPr>
        <p:spPr>
          <a:xfrm>
            <a:off x="628651" y="1117449"/>
            <a:ext cx="3509900" cy="35079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endParaRPr lang="en-US" sz="1400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B0A80CF1-09E9-6042-8820-FDC4FA68C6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117449"/>
            <a:ext cx="3703333" cy="350799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1600" dirty="0">
                <a:solidFill>
                  <a:srgbClr val="002060"/>
                </a:solidFill>
              </a:rPr>
              <a:t>Free energy</a:t>
            </a:r>
            <a:endParaRPr lang="en-US" sz="1400" dirty="0"/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400" dirty="0"/>
          </a:p>
          <a:p>
            <a:r>
              <a:rPr lang="en-US" sz="1400" dirty="0"/>
              <a:t>Critical temperature = temperature when smallest eigenvalue changes sign</a:t>
            </a:r>
          </a:p>
          <a:p>
            <a:r>
              <a:rPr lang="en-US" sz="1400" dirty="0"/>
              <a:t>Order parameter = eigenvector of smallest eigenvalue</a:t>
            </a:r>
          </a:p>
          <a:p>
            <a:pPr marL="0" indent="0">
              <a:buNone/>
            </a:pPr>
            <a:endParaRPr lang="en-US" sz="1600" dirty="0"/>
          </a:p>
          <a:p>
            <a:r>
              <a:rPr lang="en-US" sz="1400" dirty="0"/>
              <a:t>The matrix      depends on microscopic parameters</a:t>
            </a:r>
          </a:p>
          <a:p>
            <a:pPr lvl="1"/>
            <a:r>
              <a:rPr lang="en-US" sz="1400" dirty="0"/>
              <a:t>Order parameter changes as parameters are varied</a:t>
            </a:r>
          </a:p>
          <a:p>
            <a:pPr lvl="1"/>
            <a:r>
              <a:rPr lang="en-US" sz="1400" dirty="0"/>
              <a:t>Berry phase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400" dirty="0">
              <a:solidFill>
                <a:srgbClr val="002060"/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4160476-EEAC-464F-B2FD-0FEF75C342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56020" y="4266430"/>
            <a:ext cx="441193" cy="27384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F340852-C5C6-904E-BADA-98CE4F0D75B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49560" y="2564187"/>
            <a:ext cx="433819" cy="26926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2977D19-C3A5-204C-A2FF-834BD99B635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44371" y="1698280"/>
            <a:ext cx="2608326" cy="41334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B80606D-FCCA-934C-AE2E-14097778A0A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10353" y="3459234"/>
            <a:ext cx="137108" cy="142381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13950E45-3CF7-874A-957D-A818B1E558FD}"/>
              </a:ext>
            </a:extLst>
          </p:cNvPr>
          <p:cNvSpPr/>
          <p:nvPr/>
        </p:nvSpPr>
        <p:spPr>
          <a:xfrm>
            <a:off x="6279927" y="2500065"/>
            <a:ext cx="59635" cy="59635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3080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DBC7E1-CDCA-5C40-BA7E-C09EE22572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</a:rPr>
              <a:t>Model Hamiltonian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979EAA-CB03-DA4B-8762-6609C6A110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2DA5C-AA2C-B040-AA71-9187EEDAF5BC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17" name="Content Placeholder 7">
            <a:extLst>
              <a:ext uri="{FF2B5EF4-FFF2-40B4-BE49-F238E27FC236}">
                <a16:creationId xmlns:a16="http://schemas.microsoft.com/office/drawing/2014/main" id="{32400A13-AFFF-8148-86E1-CE71827D1592}"/>
              </a:ext>
            </a:extLst>
          </p:cNvPr>
          <p:cNvSpPr txBox="1">
            <a:spLocks/>
          </p:cNvSpPr>
          <p:nvPr/>
        </p:nvSpPr>
        <p:spPr>
          <a:xfrm>
            <a:off x="628651" y="1117449"/>
            <a:ext cx="3509900" cy="35079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endParaRPr lang="en-US" sz="1400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B0A80CF1-09E9-6042-8820-FDC4FA68C6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117448"/>
            <a:ext cx="3703333" cy="39027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dirty="0">
                <a:solidFill>
                  <a:srgbClr val="002060"/>
                </a:solidFill>
              </a:rPr>
              <a:t>Free Hamiltonian</a:t>
            </a:r>
            <a:endParaRPr lang="en-US" sz="1400" dirty="0"/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r>
              <a:rPr lang="en-US" sz="1600" dirty="0">
                <a:solidFill>
                  <a:srgbClr val="002060"/>
                </a:solidFill>
              </a:rPr>
              <a:t>Interaction Hamiltonian</a:t>
            </a:r>
            <a:endParaRPr lang="en-US" sz="1600" dirty="0"/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r>
              <a:rPr lang="en-US" sz="1400" dirty="0"/>
              <a:t>Scattering matrix element</a:t>
            </a:r>
          </a:p>
          <a:p>
            <a:pPr marL="0" indent="0">
              <a:buNone/>
            </a:pPr>
            <a:endParaRPr lang="en-US" sz="1400" dirty="0">
              <a:solidFill>
                <a:srgbClr val="002060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DD2E881-C205-E34C-894A-FFCA58E4D2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6847" y="1666491"/>
            <a:ext cx="1506735" cy="42146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49ED0F2-72F2-5145-874D-04297D27C3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31981" y="1877223"/>
            <a:ext cx="1929208" cy="2095334"/>
          </a:xfrm>
          <a:prstGeom prst="rect">
            <a:avLst/>
          </a:prstGeom>
        </p:spPr>
      </p:pic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D13281D5-2DD0-3843-BE7F-72038D4A7B86}"/>
              </a:ext>
            </a:extLst>
          </p:cNvPr>
          <p:cNvSpPr txBox="1">
            <a:spLocks/>
          </p:cNvSpPr>
          <p:nvPr/>
        </p:nvSpPr>
        <p:spPr>
          <a:xfrm>
            <a:off x="4475284" y="1117449"/>
            <a:ext cx="3703333" cy="35079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600" dirty="0">
                <a:solidFill>
                  <a:srgbClr val="002060"/>
                </a:solidFill>
              </a:rPr>
              <a:t>D</a:t>
            </a:r>
            <a:r>
              <a:rPr lang="en-US" sz="1600" baseline="-25000" dirty="0">
                <a:solidFill>
                  <a:srgbClr val="002060"/>
                </a:solidFill>
              </a:rPr>
              <a:t>4h</a:t>
            </a:r>
            <a:r>
              <a:rPr lang="en-US" sz="1600" dirty="0">
                <a:solidFill>
                  <a:srgbClr val="002060"/>
                </a:solidFill>
              </a:rPr>
              <a:t> orbitals</a:t>
            </a:r>
            <a:endParaRPr lang="en-US" sz="16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8D73FE7-BCCA-F54F-914A-39DAF6FB5DB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15707" y="1526870"/>
            <a:ext cx="831318" cy="225867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A5B2673-7988-D04F-8CD6-BDB0EE016FF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47428" y="3937004"/>
            <a:ext cx="717169" cy="17808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78EE45C-9018-6143-8671-31FCD2E0806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86567" y="3832279"/>
            <a:ext cx="1831240" cy="38754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6544210C-F361-8F42-B984-F687207A51F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88148" y="2824630"/>
            <a:ext cx="2795816" cy="46183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F745F10-1270-8A43-9392-AE1C2B57D6B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53271" y="3911323"/>
            <a:ext cx="2246520" cy="612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321111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DBC7E1-CDCA-5C40-BA7E-C09EE22572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</a:rPr>
              <a:t>Free energy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979EAA-CB03-DA4B-8762-6609C6A110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2DA5C-AA2C-B040-AA71-9187EEDAF5BC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17" name="Content Placeholder 7">
            <a:extLst>
              <a:ext uri="{FF2B5EF4-FFF2-40B4-BE49-F238E27FC236}">
                <a16:creationId xmlns:a16="http://schemas.microsoft.com/office/drawing/2014/main" id="{32400A13-AFFF-8148-86E1-CE71827D1592}"/>
              </a:ext>
            </a:extLst>
          </p:cNvPr>
          <p:cNvSpPr txBox="1">
            <a:spLocks/>
          </p:cNvSpPr>
          <p:nvPr/>
        </p:nvSpPr>
        <p:spPr>
          <a:xfrm>
            <a:off x="628651" y="1117449"/>
            <a:ext cx="3509900" cy="35079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endParaRPr lang="en-US" sz="1400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B0A80CF1-09E9-6042-8820-FDC4FA68C6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117448"/>
            <a:ext cx="3703333" cy="40260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dirty="0">
                <a:solidFill>
                  <a:srgbClr val="002060"/>
                </a:solidFill>
              </a:rPr>
              <a:t>Quadratic term</a:t>
            </a:r>
            <a:endParaRPr lang="en-US" sz="1400" dirty="0"/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r>
              <a:rPr lang="en-US" sz="1400" dirty="0"/>
              <a:t>where</a:t>
            </a:r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400" dirty="0"/>
          </a:p>
          <a:p>
            <a:r>
              <a:rPr lang="en-US" sz="1400" dirty="0"/>
              <a:t>Logarithmic divergence as </a:t>
            </a:r>
          </a:p>
          <a:p>
            <a:r>
              <a:rPr lang="en-US" sz="1400" dirty="0"/>
              <a:t>There is a phase transition at sufficiently low temperature</a:t>
            </a:r>
          </a:p>
          <a:p>
            <a:r>
              <a:rPr lang="en-US" sz="1400" dirty="0"/>
              <a:t>Order parameter        eigenvector          of         with largest eigenvalue</a:t>
            </a:r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400" dirty="0">
              <a:solidFill>
                <a:srgbClr val="002060"/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D84CCA7-A080-4549-B8BB-A57D41DDE1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69172" y="3275512"/>
            <a:ext cx="434708" cy="11533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DCAFD49-F8BB-EA45-8510-29A662A20A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35950" y="1611420"/>
            <a:ext cx="1495302" cy="4137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F634609-6F26-414A-928B-5664E012D40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4009" y="2519091"/>
            <a:ext cx="2739183" cy="40187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3C3797B-9F27-AB45-9DCB-EDE2AC7DF8D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02339" y="4019253"/>
            <a:ext cx="157796" cy="157796"/>
          </a:xfrm>
          <a:prstGeom prst="rect">
            <a:avLst/>
          </a:prstGeom>
        </p:spPr>
      </p:pic>
      <p:pic>
        <p:nvPicPr>
          <p:cNvPr id="21" name="Picture 20" descr="A red and blue line&#10;&#10;Description automatically generated">
            <a:extLst>
              <a:ext uri="{FF2B5EF4-FFF2-40B4-BE49-F238E27FC236}">
                <a16:creationId xmlns:a16="http://schemas.microsoft.com/office/drawing/2014/main" id="{DA802D4F-6CDE-3547-99B4-3E6BC279C1A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72000" y="1834995"/>
            <a:ext cx="3798008" cy="2140523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1B0235B2-E979-D14A-9AAF-9C898AF6182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376992" y="2643976"/>
            <a:ext cx="466066" cy="52255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A97E7621-15C9-8643-BB3D-3F9FF2B01DE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052467" y="3523472"/>
            <a:ext cx="158750" cy="15875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1D6F2AFC-F9E6-434E-A697-4F4C4DB1367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350808" y="3130473"/>
            <a:ext cx="174984" cy="311928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61A3574B-8F86-934B-9285-0A27287832E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357580" y="2749290"/>
            <a:ext cx="191316" cy="31192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8CDD5B8-3811-1740-ADE2-50E1D3FE5EA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358308" y="758051"/>
            <a:ext cx="2973816" cy="63342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AFC54A3-AFB9-F24F-9763-9E7D1B179683}"/>
              </a:ext>
            </a:extLst>
          </p:cNvPr>
          <p:cNvSpPr txBox="1"/>
          <p:nvPr/>
        </p:nvSpPr>
        <p:spPr>
          <a:xfrm>
            <a:off x="7349987" y="904461"/>
            <a:ext cx="31451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…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9CBA89B0-B4A9-DF4D-BC1D-332BE3A3ACD1}"/>
              </a:ext>
            </a:extLst>
          </p:cNvPr>
          <p:cNvSpPr/>
          <p:nvPr/>
        </p:nvSpPr>
        <p:spPr>
          <a:xfrm>
            <a:off x="5218041" y="3240154"/>
            <a:ext cx="84483" cy="84483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38884D8-BDF4-DD46-B500-BFD07EFB68C5}"/>
              </a:ext>
            </a:extLst>
          </p:cNvPr>
          <p:cNvCxnSpPr>
            <a:cxnSpLocks/>
          </p:cNvCxnSpPr>
          <p:nvPr/>
        </p:nvCxnSpPr>
        <p:spPr>
          <a:xfrm>
            <a:off x="5262769" y="3284882"/>
            <a:ext cx="0" cy="397566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FDBF0F92-6D20-6544-AEBA-88A794C2BEA0}"/>
              </a:ext>
            </a:extLst>
          </p:cNvPr>
          <p:cNvSpPr txBox="1"/>
          <p:nvPr/>
        </p:nvSpPr>
        <p:spPr>
          <a:xfrm>
            <a:off x="5123620" y="3627782"/>
            <a:ext cx="3426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T</a:t>
            </a:r>
            <a:r>
              <a:rPr lang="en-US" sz="1800" baseline="-25000" dirty="0"/>
              <a:t>c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B7CD3AB0-D6BF-C742-9DD1-C48E19E0AEB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218084" y="4078909"/>
            <a:ext cx="120830" cy="8558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58A7DA79-8202-BD4F-9851-53B64630AC47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351420" y="3982002"/>
            <a:ext cx="258574" cy="232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187093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DBC7E1-CDCA-5C40-BA7E-C09EE22572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219" y="123277"/>
            <a:ext cx="6452598" cy="994172"/>
          </a:xfrm>
        </p:spPr>
        <p:txBody>
          <a:bodyPr/>
          <a:lstStyle/>
          <a:p>
            <a:r>
              <a:rPr lang="en-US" dirty="0">
                <a:solidFill>
                  <a:srgbClr val="002060"/>
                </a:solidFill>
              </a:rPr>
              <a:t>Adiabatic order parameter dynamics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979EAA-CB03-DA4B-8762-6609C6A110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2DA5C-AA2C-B040-AA71-9187EEDAF5BC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8C3D2FF7-331B-5F4A-A57A-017B3568B4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49" y="1117448"/>
            <a:ext cx="7123873" cy="39027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dirty="0">
                <a:solidFill>
                  <a:srgbClr val="002060"/>
                </a:solidFill>
              </a:rPr>
              <a:t>Time-dependent Ginzburg-Landau equation</a:t>
            </a:r>
            <a:endParaRPr lang="en-US" sz="1400" dirty="0"/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400" dirty="0"/>
          </a:p>
          <a:p>
            <a:r>
              <a:rPr lang="en-US" sz="1400" dirty="0"/>
              <a:t>Vary interaction parameters              in       “slowly”, on characteristic time scale</a:t>
            </a:r>
          </a:p>
          <a:p>
            <a:r>
              <a:rPr lang="en-US" sz="1400" dirty="0"/>
              <a:t>Slightly below T</a:t>
            </a:r>
            <a:r>
              <a:rPr lang="en-US" sz="1400" baseline="-25000" dirty="0"/>
              <a:t>c</a:t>
            </a:r>
            <a:r>
              <a:rPr lang="en-US" sz="1400" dirty="0"/>
              <a:t>, critical (non-critical) eigenvector relaxes on time scale               (                       ) with</a:t>
            </a:r>
          </a:p>
          <a:p>
            <a:r>
              <a:rPr lang="en-US" sz="1400" dirty="0"/>
              <a:t>Provided                             , order parameter stays in the “instantaneous ground state”            but acquires Berry phase      :</a:t>
            </a:r>
            <a:endParaRPr lang="en-US" sz="1400" dirty="0">
              <a:solidFill>
                <a:srgbClr val="002060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90D8BE1-9A5D-154E-B853-39A8483229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8846" y="1610967"/>
            <a:ext cx="1777172" cy="65999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A199F03-17B9-0C47-815A-C07BDB19C3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71950" y="1792080"/>
            <a:ext cx="1935646" cy="29359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3589299A-2FD6-E342-8227-C4C37ACB0BB0}"/>
              </a:ext>
            </a:extLst>
          </p:cNvPr>
          <p:cNvSpPr txBox="1"/>
          <p:nvPr/>
        </p:nvSpPr>
        <p:spPr>
          <a:xfrm>
            <a:off x="6480313" y="1779105"/>
            <a:ext cx="2101666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Landau &amp;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Khalatnikov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1954</a:t>
            </a:r>
          </a:p>
          <a:p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Gor’kov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&amp;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Eliashberg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1968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D302A5B-9CCC-EC43-99CB-B35AE3B2105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04555" y="2698750"/>
            <a:ext cx="114300" cy="1016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CBB7402-7CD6-6045-95BD-A3E57011F2F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73734" y="2648779"/>
            <a:ext cx="154057" cy="15405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5B8980B-D766-CD43-B093-A8700011039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88546" y="2968765"/>
            <a:ext cx="409578" cy="15808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EAD3E64-E04C-E640-86D1-89FE3020BEF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2012" y="2983675"/>
            <a:ext cx="811971" cy="15808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83FD81A-A40B-0848-A746-47F5406A7DB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277731" y="3130827"/>
            <a:ext cx="1652684" cy="19401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737078D-C67A-4B4B-A9A0-9D8F8B8D55D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625325" y="3414091"/>
            <a:ext cx="988667" cy="20070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16307A1-9A6A-984F-B483-4DF3A9D418E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998305" y="2630005"/>
            <a:ext cx="361122" cy="22269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85683C1-991D-0A4E-8E74-1D641A0A05B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494722" y="4029767"/>
            <a:ext cx="1466864" cy="45092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203BBE6-82A1-7C43-86F6-E58D350BE19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160617" y="4110660"/>
            <a:ext cx="2308639" cy="27842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904B20F-1E6B-0545-B848-C2D64D9B1E4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753967" y="3680240"/>
            <a:ext cx="118739" cy="141356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0333CC35-2242-9942-BA77-9A7330F13C1C}"/>
              </a:ext>
            </a:extLst>
          </p:cNvPr>
          <p:cNvSpPr txBox="1"/>
          <p:nvPr/>
        </p:nvSpPr>
        <p:spPr>
          <a:xfrm>
            <a:off x="5660335" y="4408004"/>
            <a:ext cx="14809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Berry connection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B0763FBF-4ABA-5140-8EDD-7C8D8ADFB8E4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069483" y="3400563"/>
            <a:ext cx="742674" cy="230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591597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DBC7E1-CDCA-5C40-BA7E-C09EE22572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</a:rPr>
              <a:t>Thermodynamic 3D Weyl point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979EAA-CB03-DA4B-8762-6609C6A110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2DA5C-AA2C-B040-AA71-9187EEDAF5BC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17" name="Content Placeholder 7">
            <a:extLst>
              <a:ext uri="{FF2B5EF4-FFF2-40B4-BE49-F238E27FC236}">
                <a16:creationId xmlns:a16="http://schemas.microsoft.com/office/drawing/2014/main" id="{32400A13-AFFF-8148-86E1-CE71827D1592}"/>
              </a:ext>
            </a:extLst>
          </p:cNvPr>
          <p:cNvSpPr txBox="1">
            <a:spLocks/>
          </p:cNvSpPr>
          <p:nvPr/>
        </p:nvSpPr>
        <p:spPr>
          <a:xfrm>
            <a:off x="628651" y="1117449"/>
            <a:ext cx="3509900" cy="35079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endParaRPr lang="en-US" sz="1400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B0A80CF1-09E9-6042-8820-FDC4FA68C6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117448"/>
            <a:ext cx="3703333" cy="40260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400" dirty="0"/>
              <a:t>Most general scattering matrix element</a:t>
            </a:r>
          </a:p>
          <a:p>
            <a:pPr marL="0" indent="0">
              <a:buNone/>
            </a:pPr>
            <a:r>
              <a:rPr lang="en-US" sz="1400" dirty="0"/>
              <a:t>(time-reversal symmetry breaking)</a:t>
            </a:r>
            <a:endParaRPr lang="en-US" sz="1100" dirty="0"/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r>
              <a:rPr lang="en-US" sz="1400" dirty="0"/>
              <a:t>Eigenvalues</a:t>
            </a:r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r>
              <a:rPr lang="en-US" sz="1400" dirty="0"/>
              <a:t>Eigenvectors</a:t>
            </a:r>
          </a:p>
          <a:p>
            <a:pPr marL="0" indent="0">
              <a:buNone/>
            </a:pPr>
            <a:endParaRPr lang="en-US" sz="1400" dirty="0">
              <a:solidFill>
                <a:srgbClr val="002060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6FCF300-A708-F44C-AAF2-6E4B361E421A}"/>
              </a:ext>
            </a:extLst>
          </p:cNvPr>
          <p:cNvSpPr txBox="1">
            <a:spLocks/>
          </p:cNvSpPr>
          <p:nvPr/>
        </p:nvSpPr>
        <p:spPr>
          <a:xfrm>
            <a:off x="4475284" y="1117449"/>
            <a:ext cx="3703333" cy="35079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600" dirty="0">
                <a:solidFill>
                  <a:srgbClr val="002060"/>
                </a:solidFill>
              </a:rPr>
              <a:t>U(1) Berry phase</a:t>
            </a:r>
            <a:endParaRPr lang="en-US" sz="1400" dirty="0"/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400" dirty="0"/>
          </a:p>
          <a:p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DE7B342-3BD2-924F-A9CE-9BF21D2752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9420" y="1797385"/>
            <a:ext cx="2996529" cy="45338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64842F9-4A80-5D46-8A36-AFC8CCA18C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43426" y="2731686"/>
            <a:ext cx="1280349" cy="21240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F576A6F-24E5-7D49-BB3E-EDB57059CDD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2995" y="3621110"/>
            <a:ext cx="1167361" cy="39646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5B1B21E-6A8F-F742-8FE1-DBB2620E8A1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92153" y="3617273"/>
            <a:ext cx="1456879" cy="40847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9779C29-3058-904B-8652-06A47271035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13640" y="3955288"/>
            <a:ext cx="1169682" cy="22129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1CC7BCC-4609-964B-878D-81F5877EFB3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944285" y="4025744"/>
            <a:ext cx="660887" cy="169811"/>
          </a:xfrm>
          <a:prstGeom prst="rect">
            <a:avLst/>
          </a:prstGeom>
        </p:spPr>
      </p:pic>
      <p:pic>
        <p:nvPicPr>
          <p:cNvPr id="8" name="Picture 7" descr="A circle with a flag and a flag on it&#10;&#10;Description automatically generated">
            <a:extLst>
              <a:ext uri="{FF2B5EF4-FFF2-40B4-BE49-F238E27FC236}">
                <a16:creationId xmlns:a16="http://schemas.microsoft.com/office/drawing/2014/main" id="{BFDD8EB0-89D8-CB42-A549-8E05E2211D2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68258" y="2111621"/>
            <a:ext cx="1532760" cy="1565793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2F4DCB50-9EBC-894B-908B-FF1AC8FECA01}"/>
              </a:ext>
            </a:extLst>
          </p:cNvPr>
          <p:cNvGrpSpPr/>
          <p:nvPr/>
        </p:nvGrpSpPr>
        <p:grpSpPr>
          <a:xfrm>
            <a:off x="6326950" y="2236460"/>
            <a:ext cx="2622472" cy="1269968"/>
            <a:chOff x="394924" y="3013788"/>
            <a:chExt cx="3703333" cy="1941938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2E42CD00-B831-E343-A22A-CBFB0077F17F}"/>
                </a:ext>
              </a:extLst>
            </p:cNvPr>
            <p:cNvGrpSpPr/>
            <p:nvPr/>
          </p:nvGrpSpPr>
          <p:grpSpPr>
            <a:xfrm>
              <a:off x="394924" y="3013788"/>
              <a:ext cx="3703333" cy="1941938"/>
              <a:chOff x="4628345" y="1628579"/>
              <a:chExt cx="4044172" cy="2074951"/>
            </a:xfrm>
          </p:grpSpPr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90EBD4C7-182F-A643-AD50-F499E4CB50E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4628345" y="1628579"/>
                <a:ext cx="4044172" cy="2074951"/>
              </a:xfrm>
              <a:prstGeom prst="rect">
                <a:avLst/>
              </a:prstGeom>
            </p:spPr>
          </p:pic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1A4EF36D-8292-4E4D-BEF9-EC579980F3B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8118292" y="2275991"/>
                <a:ext cx="120650" cy="209550"/>
              </a:xfrm>
              <a:prstGeom prst="rect">
                <a:avLst/>
              </a:prstGeom>
            </p:spPr>
          </p:pic>
          <p:pic>
            <p:nvPicPr>
              <p:cNvPr id="24" name="Picture 23">
                <a:extLst>
                  <a:ext uri="{FF2B5EF4-FFF2-40B4-BE49-F238E27FC236}">
                    <a16:creationId xmlns:a16="http://schemas.microsoft.com/office/drawing/2014/main" id="{C1B43B48-C3EE-D94D-8B22-3AE983829A0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5698487" y="3369490"/>
                <a:ext cx="500977" cy="177979"/>
              </a:xfrm>
              <a:prstGeom prst="rect">
                <a:avLst/>
              </a:prstGeom>
            </p:spPr>
          </p:pic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EC2F077B-3E68-124E-9F99-BC3BF654183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7749885" y="3128138"/>
                <a:ext cx="489057" cy="171487"/>
              </a:xfrm>
              <a:prstGeom prst="rect">
                <a:avLst/>
              </a:prstGeom>
            </p:spPr>
          </p:pic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BE781EA4-C960-0840-A065-5A0C1BD9CF8D}"/>
                  </a:ext>
                </a:extLst>
              </p:cNvPr>
              <p:cNvSpPr/>
              <p:nvPr/>
            </p:nvSpPr>
            <p:spPr>
              <a:xfrm>
                <a:off x="6176937" y="2275991"/>
                <a:ext cx="216000" cy="21600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53A3891C-34C4-4243-9CE1-B893F53CB13B}"/>
                </a:ext>
              </a:extLst>
            </p:cNvPr>
            <p:cNvSpPr/>
            <p:nvPr/>
          </p:nvSpPr>
          <p:spPr>
            <a:xfrm>
              <a:off x="2566538" y="3607979"/>
              <a:ext cx="197795" cy="20215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Circular Arrow 20">
              <a:extLst>
                <a:ext uri="{FF2B5EF4-FFF2-40B4-BE49-F238E27FC236}">
                  <a16:creationId xmlns:a16="http://schemas.microsoft.com/office/drawing/2014/main" id="{5B4F0AB4-1D59-5642-A4C9-E902BE1A6E20}"/>
                </a:ext>
              </a:extLst>
            </p:cNvPr>
            <p:cNvSpPr/>
            <p:nvPr/>
          </p:nvSpPr>
          <p:spPr>
            <a:xfrm>
              <a:off x="1950451" y="3220448"/>
              <a:ext cx="728398" cy="601404"/>
            </a:xfrm>
            <a:prstGeom prst="circular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366ACF8F-92AF-854E-A8AC-3167D640135D}"/>
              </a:ext>
            </a:extLst>
          </p:cNvPr>
          <p:cNvSpPr txBox="1"/>
          <p:nvPr/>
        </p:nvSpPr>
        <p:spPr>
          <a:xfrm>
            <a:off x="5819360" y="4393095"/>
            <a:ext cx="157767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“monopole bundle”</a:t>
            </a:r>
          </a:p>
        </p:txBody>
      </p:sp>
    </p:spTree>
    <p:extLst>
      <p:ext uri="{BB962C8B-B14F-4D97-AF65-F5344CB8AC3E}">
        <p14:creationId xmlns:p14="http://schemas.microsoft.com/office/powerpoint/2010/main" val="100151471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DBC7E1-CDCA-5C40-BA7E-C09EE22572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</a:rPr>
              <a:t>Thermodynamic 2D Dirac point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979EAA-CB03-DA4B-8762-6609C6A110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2DA5C-AA2C-B040-AA71-9187EEDAF5BC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17" name="Content Placeholder 7">
            <a:extLst>
              <a:ext uri="{FF2B5EF4-FFF2-40B4-BE49-F238E27FC236}">
                <a16:creationId xmlns:a16="http://schemas.microsoft.com/office/drawing/2014/main" id="{32400A13-AFFF-8148-86E1-CE71827D1592}"/>
              </a:ext>
            </a:extLst>
          </p:cNvPr>
          <p:cNvSpPr txBox="1">
            <a:spLocks/>
          </p:cNvSpPr>
          <p:nvPr/>
        </p:nvSpPr>
        <p:spPr>
          <a:xfrm>
            <a:off x="628651" y="1117449"/>
            <a:ext cx="3509900" cy="35079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endParaRPr lang="en-US" sz="1400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B0A80CF1-09E9-6042-8820-FDC4FA68C6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117448"/>
            <a:ext cx="3703333" cy="40260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400" dirty="0"/>
              <a:t>Most general </a:t>
            </a:r>
            <a:r>
              <a:rPr lang="en-US" sz="1400" i="1" dirty="0"/>
              <a:t>time-reversal symmetric</a:t>
            </a:r>
            <a:r>
              <a:rPr lang="en-US" sz="1400" dirty="0"/>
              <a:t> scattering matrix element</a:t>
            </a:r>
            <a:endParaRPr lang="en-US" sz="1100" dirty="0"/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r>
              <a:rPr lang="en-US" sz="1400" dirty="0"/>
              <a:t>Eigenvalues</a:t>
            </a:r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r>
              <a:rPr lang="en-US" sz="1400" dirty="0"/>
              <a:t>Eigenvectors</a:t>
            </a:r>
          </a:p>
          <a:p>
            <a:pPr marL="0" indent="0">
              <a:buNone/>
            </a:pPr>
            <a:endParaRPr lang="en-US" sz="1400" dirty="0">
              <a:solidFill>
                <a:srgbClr val="002060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6FCF300-A708-F44C-AAF2-6E4B361E421A}"/>
              </a:ext>
            </a:extLst>
          </p:cNvPr>
          <p:cNvSpPr txBox="1">
            <a:spLocks/>
          </p:cNvSpPr>
          <p:nvPr/>
        </p:nvSpPr>
        <p:spPr>
          <a:xfrm>
            <a:off x="4475284" y="1117449"/>
            <a:ext cx="3703333" cy="35079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600" dirty="0">
                <a:solidFill>
                  <a:srgbClr val="002060"/>
                </a:solidFill>
              </a:rPr>
              <a:t>Z</a:t>
            </a:r>
            <a:r>
              <a:rPr lang="en-US" sz="1600" baseline="-25000" dirty="0">
                <a:solidFill>
                  <a:srgbClr val="002060"/>
                </a:solidFill>
              </a:rPr>
              <a:t>2</a:t>
            </a:r>
            <a:r>
              <a:rPr lang="en-US" sz="1600" dirty="0">
                <a:solidFill>
                  <a:srgbClr val="002060"/>
                </a:solidFill>
              </a:rPr>
              <a:t> Berry phase</a:t>
            </a:r>
            <a:endParaRPr lang="en-US" sz="1400" dirty="0"/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400" dirty="0"/>
          </a:p>
          <a:p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64842F9-4A80-5D46-8A36-AFC8CCA18C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9954" y="2977538"/>
            <a:ext cx="1280349" cy="21240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821B5AC-F06A-E34F-B161-C8FB76175E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0035" y="1807548"/>
            <a:ext cx="2567132" cy="43878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C2DAA3F-74A8-9644-B1B4-438E1543D5E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9359" y="3818081"/>
            <a:ext cx="1144952" cy="47115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F179222-4870-6C41-8121-5FA099DCFEE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43047" y="3818081"/>
            <a:ext cx="1144952" cy="415940"/>
          </a:xfrm>
          <a:prstGeom prst="rect">
            <a:avLst/>
          </a:prstGeom>
        </p:spPr>
      </p:pic>
      <p:pic>
        <p:nvPicPr>
          <p:cNvPr id="4098" name="Picture 2" descr="undefined">
            <a:extLst>
              <a:ext uri="{FF2B5EF4-FFF2-40B4-BE49-F238E27FC236}">
                <a16:creationId xmlns:a16="http://schemas.microsoft.com/office/drawing/2014/main" id="{3C6FCBCE-370A-1342-94A2-7A071F4F36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9846" y="2437448"/>
            <a:ext cx="1913153" cy="1233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CEB94E89-5952-B843-A2A0-BA8055404E15}"/>
              </a:ext>
            </a:extLst>
          </p:cNvPr>
          <p:cNvGrpSpPr/>
          <p:nvPr/>
        </p:nvGrpSpPr>
        <p:grpSpPr>
          <a:xfrm>
            <a:off x="4374804" y="1757853"/>
            <a:ext cx="2505041" cy="2349093"/>
            <a:chOff x="3978707" y="2004254"/>
            <a:chExt cx="2771837" cy="2485266"/>
          </a:xfrm>
        </p:grpSpPr>
        <p:pic>
          <p:nvPicPr>
            <p:cNvPr id="12" name="Picture 11" descr="A red circle with a blue circle and a red circle with arrows&#10;&#10;Description automatically generated">
              <a:extLst>
                <a:ext uri="{FF2B5EF4-FFF2-40B4-BE49-F238E27FC236}">
                  <a16:creationId xmlns:a16="http://schemas.microsoft.com/office/drawing/2014/main" id="{54ACCA2A-DB31-9642-BDB2-01CFEFBA346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978707" y="2004254"/>
              <a:ext cx="2771837" cy="2485266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D80898EF-F790-4646-AC98-6E5CAC66F06C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268786" y="2471996"/>
              <a:ext cx="333127" cy="195001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B9BBE42D-2407-0946-9BC7-BE6B049A7C8A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5372963" y="2828054"/>
              <a:ext cx="299177" cy="204316"/>
            </a:xfrm>
            <a:prstGeom prst="rect">
              <a:avLst/>
            </a:prstGeom>
          </p:spPr>
        </p:pic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DB45966E-3B4C-7E4D-BB55-1DB38DC274CA}"/>
              </a:ext>
            </a:extLst>
          </p:cNvPr>
          <p:cNvSpPr txBox="1"/>
          <p:nvPr/>
        </p:nvSpPr>
        <p:spPr>
          <a:xfrm>
            <a:off x="6708912" y="3826565"/>
            <a:ext cx="138852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“Möbius bundle”</a:t>
            </a:r>
          </a:p>
        </p:txBody>
      </p:sp>
    </p:spTree>
    <p:extLst>
      <p:ext uri="{BB962C8B-B14F-4D97-AF65-F5344CB8AC3E}">
        <p14:creationId xmlns:p14="http://schemas.microsoft.com/office/powerpoint/2010/main" val="385142805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CA3E9EC3-624B-B848-B9E6-444F8E447718}"/>
              </a:ext>
            </a:extLst>
          </p:cNvPr>
          <p:cNvSpPr txBox="1">
            <a:spLocks/>
          </p:cNvSpPr>
          <p:nvPr/>
        </p:nvSpPr>
        <p:spPr>
          <a:xfrm>
            <a:off x="628649" y="1117449"/>
            <a:ext cx="7982915" cy="35079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sz="1800" dirty="0">
              <a:solidFill>
                <a:srgbClr val="00206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800" dirty="0">
              <a:solidFill>
                <a:srgbClr val="00206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800" dirty="0">
              <a:solidFill>
                <a:srgbClr val="00206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800" dirty="0">
              <a:solidFill>
                <a:srgbClr val="002060"/>
              </a:solidFill>
            </a:endParaRPr>
          </a:p>
          <a:p>
            <a:endParaRPr lang="en-US" sz="1400" dirty="0"/>
          </a:p>
          <a:p>
            <a:endParaRPr lang="en-US" sz="1400" dirty="0"/>
          </a:p>
          <a:p>
            <a:pPr marL="0" indent="0">
              <a:buNone/>
            </a:pPr>
            <a:r>
              <a:rPr lang="en-US" sz="1800" dirty="0"/>
              <a:t>Cooper pairs tunneling through a weak link leads to a current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1800" dirty="0">
              <a:solidFill>
                <a:srgbClr val="C00000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5DBC7E1-CDCA-5C40-BA7E-C09EE22572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</a:rPr>
              <a:t>Josephson effect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979EAA-CB03-DA4B-8762-6609C6A110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2DA5C-AA2C-B040-AA71-9187EEDAF5BC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16" name="Content Placeholder 15" descr="A diagram of a weak link&#10;&#10;Description automatically generated">
            <a:extLst>
              <a:ext uri="{FF2B5EF4-FFF2-40B4-BE49-F238E27FC236}">
                <a16:creationId xmlns:a16="http://schemas.microsoft.com/office/drawing/2014/main" id="{E1EB808E-ED79-4543-8A44-447CB068553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107190" y="1117449"/>
            <a:ext cx="6929619" cy="1732406"/>
          </a:xfr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A45FE69-A47F-2E4D-8A29-F24195D7A2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39018" y="3802626"/>
            <a:ext cx="2162176" cy="446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21595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DBC7E1-CDCA-5C40-BA7E-C09EE22572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</a:rPr>
              <a:t>Phases of matter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979EAA-CB03-DA4B-8762-6609C6A110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2DA5C-AA2C-B040-AA71-9187EEDAF5BC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7" name="Content Placeholder 7">
            <a:extLst>
              <a:ext uri="{FF2B5EF4-FFF2-40B4-BE49-F238E27FC236}">
                <a16:creationId xmlns:a16="http://schemas.microsoft.com/office/drawing/2014/main" id="{32400A13-AFFF-8148-86E1-CE71827D1592}"/>
              </a:ext>
            </a:extLst>
          </p:cNvPr>
          <p:cNvSpPr txBox="1">
            <a:spLocks/>
          </p:cNvSpPr>
          <p:nvPr/>
        </p:nvSpPr>
        <p:spPr>
          <a:xfrm>
            <a:off x="628651" y="1117449"/>
            <a:ext cx="3509900" cy="35079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endParaRPr lang="en-US" sz="1400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78FBD32A-1F51-3247-87A4-8AB26E0C2A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43869" y="4464323"/>
            <a:ext cx="1651413" cy="29614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1400" dirty="0">
                <a:solidFill>
                  <a:srgbClr val="002060"/>
                </a:solidFill>
              </a:rPr>
              <a:t>Superconductor</a:t>
            </a:r>
          </a:p>
          <a:p>
            <a:pPr marL="0" indent="0" algn="ctr">
              <a:buNone/>
            </a:pPr>
            <a:endParaRPr lang="en-US" sz="1400" dirty="0"/>
          </a:p>
          <a:p>
            <a:pPr marL="0" indent="0" algn="ctr">
              <a:buNone/>
            </a:pPr>
            <a:endParaRPr lang="en-US" sz="1400" dirty="0"/>
          </a:p>
        </p:txBody>
      </p:sp>
      <p:pic>
        <p:nvPicPr>
          <p:cNvPr id="1026" name="Picture 2" descr="Room-Temperature Superconductor Discovery Meets With Resistance | Quanta  Magazine">
            <a:extLst>
              <a:ext uri="{FF2B5EF4-FFF2-40B4-BE49-F238E27FC236}">
                <a16:creationId xmlns:a16="http://schemas.microsoft.com/office/drawing/2014/main" id="{E580078C-2114-E24D-B5E7-BAB551DE2D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0956" y="3207024"/>
            <a:ext cx="1977241" cy="1112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undefined">
            <a:extLst>
              <a:ext uri="{FF2B5EF4-FFF2-40B4-BE49-F238E27FC236}">
                <a16:creationId xmlns:a16="http://schemas.microsoft.com/office/drawing/2014/main" id="{742B6745-BF6A-4340-B1B6-3E402B3D9E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4243" y="1153244"/>
            <a:ext cx="1419534" cy="1254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52F4B469-DCA7-884C-B6B9-3740019F1784}"/>
              </a:ext>
            </a:extLst>
          </p:cNvPr>
          <p:cNvSpPr txBox="1">
            <a:spLocks/>
          </p:cNvSpPr>
          <p:nvPr/>
        </p:nvSpPr>
        <p:spPr>
          <a:xfrm>
            <a:off x="6518303" y="2575303"/>
            <a:ext cx="1651413" cy="2961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1400" dirty="0">
                <a:solidFill>
                  <a:srgbClr val="002060"/>
                </a:solidFill>
              </a:rPr>
              <a:t>Superfluid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en-US" sz="1400" dirty="0"/>
          </a:p>
          <a:p>
            <a:pPr marL="0" indent="0" algn="ctr">
              <a:buFont typeface="Arial" panose="020B0604020202020204" pitchFamily="34" charset="0"/>
              <a:buNone/>
            </a:pPr>
            <a:endParaRPr lang="en-US" sz="1400" dirty="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AA7240EF-ED0D-8341-97AB-679870530E45}"/>
              </a:ext>
            </a:extLst>
          </p:cNvPr>
          <p:cNvSpPr txBox="1">
            <a:spLocks/>
          </p:cNvSpPr>
          <p:nvPr/>
        </p:nvSpPr>
        <p:spPr>
          <a:xfrm>
            <a:off x="7344010" y="4731468"/>
            <a:ext cx="1363806" cy="3096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400" dirty="0"/>
              <a:t>and more…</a:t>
            </a:r>
          </a:p>
        </p:txBody>
      </p:sp>
      <p:pic>
        <p:nvPicPr>
          <p:cNvPr id="6" name="Picture 4" descr="undefined">
            <a:extLst>
              <a:ext uri="{FF2B5EF4-FFF2-40B4-BE49-F238E27FC236}">
                <a16:creationId xmlns:a16="http://schemas.microsoft.com/office/drawing/2014/main" id="{6EEDBEB5-A5E6-0B41-BEEA-EBF5F7F42B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3338" y="1276086"/>
            <a:ext cx="1730462" cy="1137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FA93BACA-5B03-EA4D-A312-CB4EB586B054}"/>
              </a:ext>
            </a:extLst>
          </p:cNvPr>
          <p:cNvSpPr txBox="1">
            <a:spLocks/>
          </p:cNvSpPr>
          <p:nvPr/>
        </p:nvSpPr>
        <p:spPr>
          <a:xfrm>
            <a:off x="3203949" y="2575303"/>
            <a:ext cx="2349240" cy="2961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1400" dirty="0">
                <a:solidFill>
                  <a:srgbClr val="002060"/>
                </a:solidFill>
              </a:rPr>
              <a:t>Bose-Einstein condensate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en-US" sz="1400" dirty="0"/>
          </a:p>
          <a:p>
            <a:pPr marL="0" indent="0" algn="ctr">
              <a:buFont typeface="Arial" panose="020B0604020202020204" pitchFamily="34" charset="0"/>
              <a:buNone/>
            </a:pPr>
            <a:endParaRPr lang="en-US" sz="1400" dirty="0"/>
          </a:p>
        </p:txBody>
      </p:sp>
      <p:pic>
        <p:nvPicPr>
          <p:cNvPr id="9" name="Picture 8" descr="A group of blue ovals&#10;&#10;Description automatically generated">
            <a:extLst>
              <a:ext uri="{FF2B5EF4-FFF2-40B4-BE49-F238E27FC236}">
                <a16:creationId xmlns:a16="http://schemas.microsoft.com/office/drawing/2014/main" id="{A0FC87AC-3152-AE46-8B5E-2CD6C5BF06E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67089" y="2974015"/>
            <a:ext cx="967154" cy="1406211"/>
          </a:xfrm>
          <a:prstGeom prst="rect">
            <a:avLst/>
          </a:prstGeom>
        </p:spPr>
      </p:pic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3F75628A-579A-144F-8384-178B1AB54394}"/>
              </a:ext>
            </a:extLst>
          </p:cNvPr>
          <p:cNvSpPr txBox="1">
            <a:spLocks/>
          </p:cNvSpPr>
          <p:nvPr/>
        </p:nvSpPr>
        <p:spPr>
          <a:xfrm>
            <a:off x="5324959" y="4460246"/>
            <a:ext cx="1651413" cy="2961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1400" dirty="0">
                <a:solidFill>
                  <a:srgbClr val="002060"/>
                </a:solidFill>
              </a:rPr>
              <a:t>Liquid crystal</a:t>
            </a:r>
            <a:endParaRPr lang="en-US" sz="1400" dirty="0"/>
          </a:p>
        </p:txBody>
      </p:sp>
      <p:pic>
        <p:nvPicPr>
          <p:cNvPr id="1030" name="Picture 6" descr="Bar Magnet, Painted, ALNICO5">
            <a:extLst>
              <a:ext uri="{FF2B5EF4-FFF2-40B4-BE49-F238E27FC236}">
                <a16:creationId xmlns:a16="http://schemas.microsoft.com/office/drawing/2014/main" id="{049B4E64-0655-694E-96D1-D7F5276957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725" y="1260836"/>
            <a:ext cx="1730462" cy="1185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6390AFA6-A645-CA41-B914-98997ABB11E5}"/>
              </a:ext>
            </a:extLst>
          </p:cNvPr>
          <p:cNvSpPr txBox="1">
            <a:spLocks/>
          </p:cNvSpPr>
          <p:nvPr/>
        </p:nvSpPr>
        <p:spPr>
          <a:xfrm>
            <a:off x="601107" y="2542849"/>
            <a:ext cx="2349240" cy="2961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1400" dirty="0">
                <a:solidFill>
                  <a:srgbClr val="002060"/>
                </a:solidFill>
              </a:rPr>
              <a:t>Ferromagnet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07050854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DBC7E1-CDCA-5C40-BA7E-C09EE22572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</a:rPr>
              <a:t>Topological Josephson effect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979EAA-CB03-DA4B-8762-6609C6A110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2DA5C-AA2C-B040-AA71-9187EEDAF5BC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17" name="Content Placeholder 7">
            <a:extLst>
              <a:ext uri="{FF2B5EF4-FFF2-40B4-BE49-F238E27FC236}">
                <a16:creationId xmlns:a16="http://schemas.microsoft.com/office/drawing/2014/main" id="{32400A13-AFFF-8148-86E1-CE71827D1592}"/>
              </a:ext>
            </a:extLst>
          </p:cNvPr>
          <p:cNvSpPr txBox="1">
            <a:spLocks/>
          </p:cNvSpPr>
          <p:nvPr/>
        </p:nvSpPr>
        <p:spPr>
          <a:xfrm>
            <a:off x="628651" y="1117449"/>
            <a:ext cx="3509900" cy="35079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endParaRPr lang="en-US" sz="1400" dirty="0"/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2160BFA0-5E1B-2541-BD44-0152F163DBEB}"/>
              </a:ext>
            </a:extLst>
          </p:cNvPr>
          <p:cNvSpPr txBox="1">
            <a:spLocks/>
          </p:cNvSpPr>
          <p:nvPr/>
        </p:nvSpPr>
        <p:spPr>
          <a:xfrm>
            <a:off x="4862910" y="1271505"/>
            <a:ext cx="3703333" cy="6566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dirty="0"/>
              <a:t>Josephson current changes sign due to </a:t>
            </a:r>
            <a:r>
              <a:rPr lang="en-US" sz="1600" dirty="0">
                <a:latin typeface="Symbol" pitchFamily="2" charset="2"/>
              </a:rPr>
              <a:t>p</a:t>
            </a:r>
            <a:r>
              <a:rPr lang="en-US" sz="1600" dirty="0"/>
              <a:t> Berry phase of Dirac cone</a:t>
            </a:r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400" dirty="0"/>
          </a:p>
          <a:p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6604FD8-FEC5-2545-89CB-1962E4779E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3401" y="1985171"/>
            <a:ext cx="4366293" cy="240295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9469495-AB69-A64D-9615-41B00B4DEF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3294" y="1003851"/>
            <a:ext cx="2436374" cy="199776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1924178-27B1-8E45-B0D6-1431CFDBBE3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4608" y="2941982"/>
            <a:ext cx="2313676" cy="220151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0301649-071B-5849-B50D-B603CECC9E1B}"/>
              </a:ext>
            </a:extLst>
          </p:cNvPr>
          <p:cNvSpPr txBox="1"/>
          <p:nvPr/>
        </p:nvSpPr>
        <p:spPr>
          <a:xfrm>
            <a:off x="715618" y="1147970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282B107-222D-884D-AB34-1FEC39F0F2A6}"/>
              </a:ext>
            </a:extLst>
          </p:cNvPr>
          <p:cNvSpPr txBox="1"/>
          <p:nvPr/>
        </p:nvSpPr>
        <p:spPr>
          <a:xfrm>
            <a:off x="1504122" y="1842053"/>
            <a:ext cx="5421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SC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2C42665-62A3-5D45-9D3D-0C847523AFD4}"/>
              </a:ext>
            </a:extLst>
          </p:cNvPr>
          <p:cNvSpPr txBox="1"/>
          <p:nvPr/>
        </p:nvSpPr>
        <p:spPr>
          <a:xfrm>
            <a:off x="1350065" y="3650975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13C163A-DECB-D645-881D-C22D0760EAD8}"/>
              </a:ext>
            </a:extLst>
          </p:cNvPr>
          <p:cNvSpPr txBox="1"/>
          <p:nvPr/>
        </p:nvSpPr>
        <p:spPr>
          <a:xfrm>
            <a:off x="1283805" y="4215849"/>
            <a:ext cx="5421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SC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66C0FBC0-25E0-F84F-9DC5-A51ED15E2E8D}"/>
              </a:ext>
            </a:extLst>
          </p:cNvPr>
          <p:cNvCxnSpPr>
            <a:cxnSpLocks/>
          </p:cNvCxnSpPr>
          <p:nvPr/>
        </p:nvCxnSpPr>
        <p:spPr>
          <a:xfrm>
            <a:off x="715617" y="1615109"/>
            <a:ext cx="1500809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178C131E-1136-EF40-8E34-F625B9366FF6}"/>
              </a:ext>
            </a:extLst>
          </p:cNvPr>
          <p:cNvSpPr txBox="1"/>
          <p:nvPr/>
        </p:nvSpPr>
        <p:spPr>
          <a:xfrm>
            <a:off x="2479812" y="3583056"/>
            <a:ext cx="16946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7030A0"/>
                </a:solidFill>
              </a:rPr>
              <a:t>Berry phase at fixed T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4BC3FE2-DD3F-314F-A9CA-BD3BA6EDC2C5}"/>
              </a:ext>
            </a:extLst>
          </p:cNvPr>
          <p:cNvSpPr txBox="1"/>
          <p:nvPr/>
        </p:nvSpPr>
        <p:spPr>
          <a:xfrm>
            <a:off x="2806147" y="1658178"/>
            <a:ext cx="16946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“thermodynamic Dirac cone”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6F115481-928E-474D-BED2-2A16F99B499B}"/>
              </a:ext>
            </a:extLst>
          </p:cNvPr>
          <p:cNvSpPr/>
          <p:nvPr/>
        </p:nvSpPr>
        <p:spPr>
          <a:xfrm>
            <a:off x="2405270" y="1699591"/>
            <a:ext cx="243508" cy="2932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52052ED1-4B52-344A-BF0B-25D9DA63497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6200000">
            <a:off x="1911075" y="1765025"/>
            <a:ext cx="1343991" cy="225565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5C01A108-99FD-E942-8C5F-F92B85E1B940}"/>
              </a:ext>
            </a:extLst>
          </p:cNvPr>
          <p:cNvSpPr txBox="1"/>
          <p:nvPr/>
        </p:nvSpPr>
        <p:spPr>
          <a:xfrm>
            <a:off x="4348370" y="4288734"/>
            <a:ext cx="140638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vary interactions adiabatically</a:t>
            </a: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B383C74E-6F42-424B-873C-BBF9589C3930}"/>
              </a:ext>
            </a:extLst>
          </p:cNvPr>
          <p:cNvSpPr/>
          <p:nvPr/>
        </p:nvSpPr>
        <p:spPr>
          <a:xfrm>
            <a:off x="6077778" y="3647661"/>
            <a:ext cx="422413" cy="298174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E4377775-4088-A749-8F31-0E2F78A7B328}"/>
              </a:ext>
            </a:extLst>
          </p:cNvPr>
          <p:cNvCxnSpPr/>
          <p:nvPr/>
        </p:nvCxnSpPr>
        <p:spPr>
          <a:xfrm flipV="1">
            <a:off x="5546035" y="3925957"/>
            <a:ext cx="591378" cy="377686"/>
          </a:xfrm>
          <a:prstGeom prst="straightConnector1">
            <a:avLst/>
          </a:prstGeom>
          <a:ln w="1905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810692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699F55D5-383C-824A-975B-2E21D2EFEE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9710" y="788502"/>
            <a:ext cx="2333376" cy="83157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BEC92FE-2239-C142-B11F-CA865C1D50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6855" y="1598543"/>
            <a:ext cx="1746317" cy="1939787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58DC1DB1-9C85-AB4B-AFCD-CF88A2CA27A1}"/>
              </a:ext>
            </a:extLst>
          </p:cNvPr>
          <p:cNvSpPr txBox="1"/>
          <p:nvPr/>
        </p:nvSpPr>
        <p:spPr>
          <a:xfrm>
            <a:off x="1595230" y="1550506"/>
            <a:ext cx="16946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Valtolina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et al., Science 350, 1505 (2015)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1C8633C-8991-6C45-8046-AB8DCEA70776}"/>
              </a:ext>
            </a:extLst>
          </p:cNvPr>
          <p:cNvSpPr txBox="1"/>
          <p:nvPr/>
        </p:nvSpPr>
        <p:spPr>
          <a:xfrm>
            <a:off x="2002734" y="2335695"/>
            <a:ext cx="3866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aseline="30000" dirty="0">
                <a:solidFill>
                  <a:srgbClr val="FF0000"/>
                </a:solidFill>
              </a:rPr>
              <a:t>6</a:t>
            </a:r>
            <a:r>
              <a:rPr lang="en-US" sz="1600" dirty="0">
                <a:solidFill>
                  <a:srgbClr val="FF0000"/>
                </a:solidFill>
              </a:rPr>
              <a:t>Li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8983CE4C-4407-D64F-8A3C-6957A3F7255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4791" y="3511550"/>
            <a:ext cx="2327219" cy="163195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28D779F4-8DC9-174C-9EA8-814020C63BB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17843" y="804521"/>
            <a:ext cx="3200400" cy="690905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77E036DD-0E09-2C45-AF58-A765547A7B0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54456" y="1434549"/>
            <a:ext cx="2893237" cy="1035325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158FFDA6-E8DF-E744-B4A4-C224F413A5E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41442" y="1587500"/>
            <a:ext cx="2414323" cy="1066248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0B66FD7B-3BE1-7A4A-8A2F-E3835DB8835B}"/>
              </a:ext>
            </a:extLst>
          </p:cNvPr>
          <p:cNvSpPr txBox="1"/>
          <p:nvPr/>
        </p:nvSpPr>
        <p:spPr>
          <a:xfrm>
            <a:off x="5996608" y="1156253"/>
            <a:ext cx="23350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Luick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et al., Science 369, 89 (2020)</a:t>
            </a:r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22B218CD-B1D4-CC41-92BD-E93496B78F7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548269" y="2640352"/>
            <a:ext cx="3433970" cy="631535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6927B5CD-2D0C-5440-8358-2C971D02E5A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654822" y="3359426"/>
            <a:ext cx="2537255" cy="1646310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57959AE5-6ED2-0F46-A8DB-52AE2C77C6C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264870" y="3215308"/>
            <a:ext cx="2879130" cy="1873320"/>
          </a:xfrm>
          <a:prstGeom prst="rect">
            <a:avLst/>
          </a:prstGeom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D008ED7A-25A7-E845-B11D-ADE6AEBFE656}"/>
              </a:ext>
            </a:extLst>
          </p:cNvPr>
          <p:cNvSpPr txBox="1"/>
          <p:nvPr/>
        </p:nvSpPr>
        <p:spPr>
          <a:xfrm>
            <a:off x="6561482" y="2943641"/>
            <a:ext cx="23634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Kwon et al., Science 369, 84 (2020)</a:t>
            </a:r>
          </a:p>
        </p:txBody>
      </p:sp>
      <p:sp>
        <p:nvSpPr>
          <p:cNvPr id="49" name="Title 1">
            <a:extLst>
              <a:ext uri="{FF2B5EF4-FFF2-40B4-BE49-F238E27FC236}">
                <a16:creationId xmlns:a16="http://schemas.microsoft.com/office/drawing/2014/main" id="{AE036CE5-1F7E-304A-BF6C-66B407913C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832" y="0"/>
            <a:ext cx="7886700" cy="994172"/>
          </a:xfrm>
        </p:spPr>
        <p:txBody>
          <a:bodyPr/>
          <a:lstStyle/>
          <a:p>
            <a:r>
              <a:rPr lang="en-US" dirty="0">
                <a:solidFill>
                  <a:srgbClr val="002060"/>
                </a:solidFill>
              </a:rPr>
              <a:t>Tunable atomic junctions?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353921AD-31A8-2E46-9716-763C5BAEE003}"/>
              </a:ext>
            </a:extLst>
          </p:cNvPr>
          <p:cNvSpPr txBox="1"/>
          <p:nvPr/>
        </p:nvSpPr>
        <p:spPr>
          <a:xfrm>
            <a:off x="5590761" y="337930"/>
            <a:ext cx="320113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a = scattering length (</a:t>
            </a:r>
            <a:r>
              <a:rPr lang="en-US" dirty="0" err="1">
                <a:solidFill>
                  <a:srgbClr val="FF0000"/>
                </a:solidFill>
              </a:rPr>
              <a:t>Feshbach</a:t>
            </a:r>
            <a:r>
              <a:rPr lang="en-US" dirty="0">
                <a:solidFill>
                  <a:srgbClr val="FF0000"/>
                </a:solidFill>
              </a:rPr>
              <a:t> resonance)</a:t>
            </a:r>
          </a:p>
        </p:txBody>
      </p:sp>
    </p:spTree>
    <p:extLst>
      <p:ext uri="{BB962C8B-B14F-4D97-AF65-F5344CB8AC3E}">
        <p14:creationId xmlns:p14="http://schemas.microsoft.com/office/powerpoint/2010/main" val="36211920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DBC7E1-CDCA-5C40-BA7E-C09EE22572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</a:rPr>
              <a:t>Summary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979EAA-CB03-DA4B-8762-6609C6A110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2DA5C-AA2C-B040-AA71-9187EEDAF5BC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17" name="Content Placeholder 7">
            <a:extLst>
              <a:ext uri="{FF2B5EF4-FFF2-40B4-BE49-F238E27FC236}">
                <a16:creationId xmlns:a16="http://schemas.microsoft.com/office/drawing/2014/main" id="{32400A13-AFFF-8148-86E1-CE71827D1592}"/>
              </a:ext>
            </a:extLst>
          </p:cNvPr>
          <p:cNvSpPr txBox="1">
            <a:spLocks/>
          </p:cNvSpPr>
          <p:nvPr/>
        </p:nvSpPr>
        <p:spPr>
          <a:xfrm>
            <a:off x="628651" y="1117449"/>
            <a:ext cx="3509900" cy="35079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endParaRPr lang="en-US" sz="1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0E309D1-F84F-244A-A499-4644525F48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11791" y="1342746"/>
            <a:ext cx="4032209" cy="238539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8F2C8A7-9083-0047-9CAF-26C7DA901B72}"/>
              </a:ext>
            </a:extLst>
          </p:cNvPr>
          <p:cNvSpPr txBox="1"/>
          <p:nvPr/>
        </p:nvSpPr>
        <p:spPr>
          <a:xfrm>
            <a:off x="2754246" y="4481335"/>
            <a:ext cx="36471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C. Sun and JM, arXiv:2412.15103</a:t>
            </a:r>
          </a:p>
        </p:txBody>
      </p:sp>
      <p:pic>
        <p:nvPicPr>
          <p:cNvPr id="12" name="Picture 11" descr="NSERC_C.eps">
            <a:extLst>
              <a:ext uri="{FF2B5EF4-FFF2-40B4-BE49-F238E27FC236}">
                <a16:creationId xmlns:a16="http://schemas.microsoft.com/office/drawing/2014/main" id="{C51EA645-87BA-A741-9FD3-49DAC20A2A0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7968" y="4310150"/>
            <a:ext cx="1454291" cy="586408"/>
          </a:xfrm>
          <a:prstGeom prst="rect">
            <a:avLst/>
          </a:prstGeom>
        </p:spPr>
      </p:pic>
      <p:pic>
        <p:nvPicPr>
          <p:cNvPr id="13" name="Picture 12" descr="UA-COLOUR.png">
            <a:extLst>
              <a:ext uri="{FF2B5EF4-FFF2-40B4-BE49-F238E27FC236}">
                <a16:creationId xmlns:a16="http://schemas.microsoft.com/office/drawing/2014/main" id="{723DDB4E-7F6E-7A48-82DD-92B2A7C8EFF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843" y="4401733"/>
            <a:ext cx="1899189" cy="445259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B92C528-6FA4-1440-BBCF-EFABB0BD563A}"/>
              </a:ext>
            </a:extLst>
          </p:cNvPr>
          <p:cNvSpPr txBox="1">
            <a:spLocks/>
          </p:cNvSpPr>
          <p:nvPr/>
        </p:nvSpPr>
        <p:spPr>
          <a:xfrm>
            <a:off x="470765" y="1128867"/>
            <a:ext cx="4767060" cy="293440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”Hidden” topology in Landau theory</a:t>
            </a:r>
          </a:p>
          <a:p>
            <a:r>
              <a:rPr lang="en-US" sz="1800" dirty="0"/>
              <a:t>Berry phase of order parameter from thermodynamic analogs of Weyl &amp; Dirac points</a:t>
            </a:r>
          </a:p>
          <a:p>
            <a:r>
              <a:rPr lang="en-US" sz="1800" dirty="0"/>
              <a:t>Realization in microscopic model of superconductor/superfluid with two “competing” order parameters</a:t>
            </a:r>
          </a:p>
          <a:p>
            <a:r>
              <a:rPr lang="en-US" sz="1800" dirty="0"/>
              <a:t>Berry phase can be measured in a Josephson junction</a:t>
            </a:r>
          </a:p>
          <a:p>
            <a:r>
              <a:rPr lang="en-US" sz="1800" dirty="0"/>
              <a:t>Potential realization in ultracold atomic Josephson junctions (?)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852102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B02FB62B-6E38-FB4E-8E9F-15C93B3DACFA}"/>
              </a:ext>
            </a:extLst>
          </p:cNvPr>
          <p:cNvSpPr txBox="1">
            <a:spLocks/>
          </p:cNvSpPr>
          <p:nvPr/>
        </p:nvSpPr>
        <p:spPr>
          <a:xfrm>
            <a:off x="4475284" y="1117448"/>
            <a:ext cx="3703333" cy="40260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400" dirty="0"/>
              <a:t>Order parameter can be expanded as</a:t>
            </a:r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400" dirty="0"/>
          </a:p>
          <a:p>
            <a:r>
              <a:rPr lang="en-US" sz="1400" dirty="0"/>
              <a:t>     labels vector within irrep</a:t>
            </a:r>
          </a:p>
          <a:p>
            <a:r>
              <a:rPr lang="en-US" sz="1400" dirty="0"/>
              <a:t>e.g.                    and                                 are different functions that belong to the same irrep</a:t>
            </a:r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r>
              <a:rPr lang="en-US" sz="1400" dirty="0">
                <a:solidFill>
                  <a:srgbClr val="002060"/>
                </a:solidFill>
              </a:rPr>
              <a:t>Quadratic term</a:t>
            </a:r>
          </a:p>
          <a:p>
            <a:pPr marL="0" indent="0">
              <a:buNone/>
            </a:pPr>
            <a:r>
              <a:rPr lang="en-US" sz="1400" dirty="0"/>
              <a:t>Most general quadratic term compatible with symmetry</a:t>
            </a:r>
          </a:p>
          <a:p>
            <a:pPr marL="0" indent="0">
              <a:buNone/>
            </a:pPr>
            <a:endParaRPr lang="en-US" sz="1400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sz="1400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sz="1400" dirty="0">
              <a:solidFill>
                <a:srgbClr val="002060"/>
              </a:solidFill>
            </a:endParaRPr>
          </a:p>
          <a:p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5DBC7E1-CDCA-5C40-BA7E-C09EE22572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</a:rPr>
              <a:t>Some formal aspects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979EAA-CB03-DA4B-8762-6609C6A110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2DA5C-AA2C-B040-AA71-9187EEDAF5BC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17" name="Content Placeholder 7">
            <a:extLst>
              <a:ext uri="{FF2B5EF4-FFF2-40B4-BE49-F238E27FC236}">
                <a16:creationId xmlns:a16="http://schemas.microsoft.com/office/drawing/2014/main" id="{32400A13-AFFF-8148-86E1-CE71827D1592}"/>
              </a:ext>
            </a:extLst>
          </p:cNvPr>
          <p:cNvSpPr txBox="1">
            <a:spLocks/>
          </p:cNvSpPr>
          <p:nvPr/>
        </p:nvSpPr>
        <p:spPr>
          <a:xfrm>
            <a:off x="628651" y="1117449"/>
            <a:ext cx="3509900" cy="35079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endParaRPr lang="en-US" sz="1400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A562155-0457-8D44-A916-067BD49B38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117449"/>
            <a:ext cx="3703333" cy="350799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400" dirty="0">
                <a:solidFill>
                  <a:srgbClr val="002060"/>
                </a:solidFill>
              </a:rPr>
              <a:t>Symmetry group</a:t>
            </a:r>
          </a:p>
          <a:p>
            <a:r>
              <a:rPr lang="en-US" sz="1400" dirty="0"/>
              <a:t>e.g. </a:t>
            </a:r>
          </a:p>
          <a:p>
            <a:endParaRPr lang="en-US" sz="1400" dirty="0"/>
          </a:p>
          <a:p>
            <a:pPr marL="0" indent="0">
              <a:buNone/>
            </a:pPr>
            <a:r>
              <a:rPr lang="en-US" sz="1400" dirty="0">
                <a:solidFill>
                  <a:srgbClr val="002060"/>
                </a:solidFill>
              </a:rPr>
              <a:t>Order parameter</a:t>
            </a:r>
          </a:p>
          <a:p>
            <a:r>
              <a:rPr lang="en-US" sz="1400" dirty="0"/>
              <a:t>Order parameter lives in some Hilbert space</a:t>
            </a:r>
          </a:p>
          <a:p>
            <a:r>
              <a:rPr lang="en-US" sz="1400" dirty="0"/>
              <a:t>e.g. </a:t>
            </a:r>
          </a:p>
          <a:p>
            <a:pPr marL="0" indent="0">
              <a:buNone/>
            </a:pPr>
            <a:r>
              <a:rPr lang="en-US" sz="1400" dirty="0"/>
              <a:t>Hilbert space can be decomposed into invariant subspaces: </a:t>
            </a:r>
          </a:p>
          <a:p>
            <a:pPr marL="0" indent="0">
              <a:buNone/>
            </a:pPr>
            <a:endParaRPr lang="en-US" sz="1400" dirty="0"/>
          </a:p>
          <a:p>
            <a:r>
              <a:rPr lang="en-US" sz="1400" dirty="0"/>
              <a:t>    labels the irrep</a:t>
            </a:r>
          </a:p>
          <a:p>
            <a:r>
              <a:rPr lang="en-US" sz="1400" dirty="0"/>
              <a:t>    labels the multiplicity</a:t>
            </a:r>
          </a:p>
          <a:p>
            <a:pPr lvl="1"/>
            <a:endParaRPr lang="en-US" sz="14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0679F7A-0531-524A-8177-E4F2ABD986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8454" y="1147043"/>
            <a:ext cx="179839" cy="17983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DFB4152-8F26-E14B-BC79-B09B9F4A7D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35578" y="1469973"/>
            <a:ext cx="877700" cy="19330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B5EB86C-3DA6-444D-9196-BE7D33A787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84350" y="3248265"/>
            <a:ext cx="998502" cy="39746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FBEE0B5-F692-344B-B794-61AFEB92D30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2327" y="3760922"/>
            <a:ext cx="95075" cy="11318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7F5C629-017E-414A-9EE8-0173AF20E20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75549" y="4040681"/>
            <a:ext cx="111176" cy="90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D1E70ED-CFF0-A54A-983E-2349710068D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63425" y="2348938"/>
            <a:ext cx="649478" cy="16127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BF545E6-1A46-A647-BE06-2A0E5C9A8E9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154257" y="2334661"/>
            <a:ext cx="1127387" cy="20911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70F39633-3CC1-384F-92D6-EE4F4CFEAA3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235578" y="2620659"/>
            <a:ext cx="928383" cy="21191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EF02EF21-EB65-2349-A0F1-30EB86DC3AF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427444" y="1553339"/>
            <a:ext cx="2209123" cy="451741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A92EB4D6-3CB4-A742-9800-824D8933C3D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13594" y="2084488"/>
            <a:ext cx="177188" cy="97168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F336378E-6181-E449-B365-1AB99F022CA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198748" y="4121878"/>
            <a:ext cx="2419409" cy="503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7022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DBC7E1-CDCA-5C40-BA7E-C09EE22572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</a:rPr>
              <a:t>Parallels with topological band theory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979EAA-CB03-DA4B-8762-6609C6A110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2DA5C-AA2C-B040-AA71-9187EEDAF5BC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17" name="Content Placeholder 7">
            <a:extLst>
              <a:ext uri="{FF2B5EF4-FFF2-40B4-BE49-F238E27FC236}">
                <a16:creationId xmlns:a16="http://schemas.microsoft.com/office/drawing/2014/main" id="{32400A13-AFFF-8148-86E1-CE71827D1592}"/>
              </a:ext>
            </a:extLst>
          </p:cNvPr>
          <p:cNvSpPr txBox="1">
            <a:spLocks/>
          </p:cNvSpPr>
          <p:nvPr/>
        </p:nvSpPr>
        <p:spPr>
          <a:xfrm>
            <a:off x="628651" y="1117449"/>
            <a:ext cx="3509900" cy="35079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endParaRPr lang="en-US" sz="1400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B0A80CF1-09E9-6042-8820-FDC4FA68C6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117449"/>
            <a:ext cx="3703333" cy="350799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dirty="0">
                <a:solidFill>
                  <a:srgbClr val="002060"/>
                </a:solidFill>
              </a:rPr>
              <a:t>Quadratic term</a:t>
            </a:r>
          </a:p>
          <a:p>
            <a:r>
              <a:rPr lang="en-US" sz="1400" dirty="0"/>
              <a:t>Hermitian matrix</a:t>
            </a:r>
          </a:p>
          <a:p>
            <a:endParaRPr lang="en-US" sz="1400" dirty="0"/>
          </a:p>
          <a:p>
            <a:r>
              <a:rPr lang="en-US" sz="1400" dirty="0"/>
              <a:t>Depends on parameters</a:t>
            </a:r>
          </a:p>
          <a:p>
            <a:pPr lvl="1"/>
            <a:r>
              <a:rPr lang="en-US" sz="1400" dirty="0"/>
              <a:t>Microscopic, e.g. interaction strength</a:t>
            </a:r>
          </a:p>
          <a:p>
            <a:pPr lvl="1"/>
            <a:r>
              <a:rPr lang="en-US" sz="1400" dirty="0"/>
              <a:t>Macroscopic, e.g. temperature</a:t>
            </a:r>
          </a:p>
          <a:p>
            <a:pPr marL="0" indent="0">
              <a:buNone/>
            </a:pPr>
            <a:endParaRPr lang="en-US" sz="1100" dirty="0"/>
          </a:p>
          <a:p>
            <a:r>
              <a:rPr lang="en-US" sz="1400" dirty="0"/>
              <a:t>Phase transition happens when eigenvalue crosses zero</a:t>
            </a:r>
          </a:p>
          <a:p>
            <a:endParaRPr lang="en-US" sz="1400" dirty="0"/>
          </a:p>
          <a:p>
            <a:r>
              <a:rPr lang="en-US" sz="1400" dirty="0"/>
              <a:t>Eigenvector below zero = relevant order parameter</a:t>
            </a:r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400" dirty="0">
              <a:solidFill>
                <a:srgbClr val="002060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6FCFEFB0-186C-9345-AAAC-F4CE689C14BD}"/>
              </a:ext>
            </a:extLst>
          </p:cNvPr>
          <p:cNvSpPr txBox="1">
            <a:spLocks/>
          </p:cNvSpPr>
          <p:nvPr/>
        </p:nvSpPr>
        <p:spPr>
          <a:xfrm>
            <a:off x="4475284" y="1117449"/>
            <a:ext cx="3703333" cy="35079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600" dirty="0">
                <a:solidFill>
                  <a:srgbClr val="002060"/>
                </a:solidFill>
              </a:rPr>
              <a:t>Bloch Hamiltonian</a:t>
            </a:r>
            <a:endParaRPr lang="en-US" sz="1600" dirty="0"/>
          </a:p>
          <a:p>
            <a:r>
              <a:rPr lang="en-US" sz="1400" dirty="0"/>
              <a:t>Hermitian matrix </a:t>
            </a:r>
          </a:p>
          <a:p>
            <a:endParaRPr lang="en-US" sz="1400" dirty="0"/>
          </a:p>
          <a:p>
            <a:r>
              <a:rPr lang="en-US" sz="1400" dirty="0"/>
              <a:t>Depends on parameters</a:t>
            </a:r>
          </a:p>
          <a:p>
            <a:endParaRPr lang="en-US" sz="1100" dirty="0"/>
          </a:p>
          <a:p>
            <a:pPr marL="0" indent="0">
              <a:buNone/>
            </a:pPr>
            <a:endParaRPr lang="en-US" sz="1100" dirty="0"/>
          </a:p>
          <a:p>
            <a:pPr marL="0" indent="0">
              <a:buNone/>
            </a:pPr>
            <a:endParaRPr lang="en-US" sz="1100" dirty="0"/>
          </a:p>
          <a:p>
            <a:r>
              <a:rPr lang="en-US" sz="1400" dirty="0"/>
              <a:t>Metal-insulator transition when eigenvalue crosses zero</a:t>
            </a:r>
          </a:p>
          <a:p>
            <a:endParaRPr lang="en-US" sz="1400" dirty="0"/>
          </a:p>
          <a:p>
            <a:r>
              <a:rPr lang="en-US" sz="1400" dirty="0"/>
              <a:t>Eigenvector below zero = filled Bloch state</a:t>
            </a:r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400" dirty="0"/>
          </a:p>
          <a:p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DA41B1A-C23A-CA4A-A552-D7194BEB6F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84945" y="1464403"/>
            <a:ext cx="165100" cy="17145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167F5B8-FE8A-B342-914B-56175C3899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24995" y="1487531"/>
            <a:ext cx="196850" cy="1651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FF744D4-FF89-6840-A136-AF63E8D369D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86400" y="2070867"/>
            <a:ext cx="379534" cy="18217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AF58712-6040-AC4E-9322-84D20DB2A3A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30547" y="2064096"/>
            <a:ext cx="441499" cy="203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9077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DBC7E1-CDCA-5C40-BA7E-C09EE22572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</a:rPr>
              <a:t>Landau theory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979EAA-CB03-DA4B-8762-6609C6A110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2DA5C-AA2C-B040-AA71-9187EEDAF5BC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7" name="Content Placeholder 7">
            <a:extLst>
              <a:ext uri="{FF2B5EF4-FFF2-40B4-BE49-F238E27FC236}">
                <a16:creationId xmlns:a16="http://schemas.microsoft.com/office/drawing/2014/main" id="{32400A13-AFFF-8148-86E1-CE71827D1592}"/>
              </a:ext>
            </a:extLst>
          </p:cNvPr>
          <p:cNvSpPr txBox="1">
            <a:spLocks/>
          </p:cNvSpPr>
          <p:nvPr/>
        </p:nvSpPr>
        <p:spPr>
          <a:xfrm>
            <a:off x="628651" y="1117449"/>
            <a:ext cx="3509900" cy="35079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endParaRPr lang="en-US" sz="1400" dirty="0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A9155ED4-759E-A747-8DD5-9014FF90E43E}"/>
              </a:ext>
            </a:extLst>
          </p:cNvPr>
          <p:cNvSpPr txBox="1">
            <a:spLocks/>
          </p:cNvSpPr>
          <p:nvPr/>
        </p:nvSpPr>
        <p:spPr>
          <a:xfrm>
            <a:off x="628650" y="1117448"/>
            <a:ext cx="8515350" cy="39027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en-US" sz="17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2000" dirty="0">
              <a:solidFill>
                <a:srgbClr val="002060"/>
              </a:solidFill>
            </a:endParaRPr>
          </a:p>
          <a:p>
            <a:pPr marL="342900" lvl="1" indent="0">
              <a:buFont typeface="Arial" panose="020B0604020202020204" pitchFamily="34" charset="0"/>
              <a:buNone/>
            </a:pPr>
            <a:endParaRPr lang="en-US" sz="1600" dirty="0"/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E0E35DEA-6F17-4343-8E22-514ABA6CBB89}"/>
              </a:ext>
            </a:extLst>
          </p:cNvPr>
          <p:cNvSpPr txBox="1">
            <a:spLocks/>
          </p:cNvSpPr>
          <p:nvPr/>
        </p:nvSpPr>
        <p:spPr>
          <a:xfrm>
            <a:off x="781050" y="1269848"/>
            <a:ext cx="8515350" cy="39027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Framework to understand phase transitions</a:t>
            </a:r>
          </a:p>
          <a:p>
            <a:endParaRPr lang="en-US" sz="2400" dirty="0"/>
          </a:p>
          <a:p>
            <a:r>
              <a:rPr lang="en-US" sz="2400" dirty="0"/>
              <a:t>Also used to understand the phases themselves</a:t>
            </a:r>
          </a:p>
          <a:p>
            <a:endParaRPr lang="en-US" sz="2400" dirty="0"/>
          </a:p>
          <a:p>
            <a:r>
              <a:rPr lang="en-US" sz="2400" dirty="0"/>
              <a:t>General—applies to a wide variety of systems</a:t>
            </a:r>
          </a:p>
          <a:p>
            <a:endParaRPr lang="en-US" sz="2400" dirty="0"/>
          </a:p>
          <a:p>
            <a:r>
              <a:rPr lang="en-US" sz="2400" dirty="0"/>
              <a:t>Phenomenological—no need for microscopic theory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2400" dirty="0"/>
          </a:p>
          <a:p>
            <a:pPr marL="342900" lvl="1" indent="0">
              <a:buFont typeface="Arial" panose="020B0604020202020204" pitchFamily="34" charset="0"/>
              <a:buNone/>
            </a:pPr>
            <a:endParaRPr lang="en-US" sz="2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2400" dirty="0"/>
          </a:p>
          <a:p>
            <a:pPr marL="342900" lvl="1" indent="0">
              <a:buFont typeface="Arial" panose="020B0604020202020204" pitchFamily="34" charset="0"/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6761903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DBC7E1-CDCA-5C40-BA7E-C09EE22572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</a:rPr>
              <a:t>Overview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979EAA-CB03-DA4B-8762-6609C6A110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2DA5C-AA2C-B040-AA71-9187EEDAF5BC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7" name="Content Placeholder 7">
            <a:extLst>
              <a:ext uri="{FF2B5EF4-FFF2-40B4-BE49-F238E27FC236}">
                <a16:creationId xmlns:a16="http://schemas.microsoft.com/office/drawing/2014/main" id="{32400A13-AFFF-8148-86E1-CE71827D1592}"/>
              </a:ext>
            </a:extLst>
          </p:cNvPr>
          <p:cNvSpPr txBox="1">
            <a:spLocks/>
          </p:cNvSpPr>
          <p:nvPr/>
        </p:nvSpPr>
        <p:spPr>
          <a:xfrm>
            <a:off x="628651" y="1117449"/>
            <a:ext cx="3509900" cy="35079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endParaRPr lang="en-US" sz="1400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A12682DA-1DF2-2F40-A491-CAEC78B5D1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117448"/>
            <a:ext cx="8515350" cy="3902775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400" dirty="0">
                <a:solidFill>
                  <a:srgbClr val="002060"/>
                </a:solidFill>
              </a:rPr>
              <a:t>Landau theory</a:t>
            </a:r>
          </a:p>
          <a:p>
            <a:pPr lvl="1"/>
            <a:r>
              <a:rPr lang="en-US" sz="1600" dirty="0" err="1"/>
              <a:t>Ising</a:t>
            </a:r>
            <a:r>
              <a:rPr lang="en-US" sz="1600" dirty="0"/>
              <a:t> ferromagnet</a:t>
            </a:r>
          </a:p>
          <a:p>
            <a:pPr lvl="1"/>
            <a:r>
              <a:rPr lang="en-US" sz="1600" dirty="0"/>
              <a:t>Superconductor</a:t>
            </a:r>
          </a:p>
          <a:p>
            <a:pPr marL="342900" lvl="1" indent="0">
              <a:buNone/>
            </a:pPr>
            <a:endParaRPr lang="en-US" sz="1700" dirty="0">
              <a:solidFill>
                <a:srgbClr val="00206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400" dirty="0">
                <a:solidFill>
                  <a:srgbClr val="002060"/>
                </a:solidFill>
              </a:rPr>
              <a:t>Topological Landau theory</a:t>
            </a:r>
          </a:p>
          <a:p>
            <a:pPr lvl="1"/>
            <a:r>
              <a:rPr lang="en-US" sz="1600" dirty="0"/>
              <a:t>Berry phase in quantum mechanics</a:t>
            </a:r>
          </a:p>
          <a:p>
            <a:pPr lvl="1"/>
            <a:r>
              <a:rPr lang="en-US" sz="1600" dirty="0"/>
              <a:t>Berry phase in statistical mechanics</a:t>
            </a:r>
          </a:p>
          <a:p>
            <a:pPr marL="457200" indent="-457200">
              <a:buFont typeface="+mj-lt"/>
              <a:buAutoNum type="arabicPeriod"/>
            </a:pPr>
            <a:endParaRPr lang="en-US" sz="2000" dirty="0">
              <a:solidFill>
                <a:srgbClr val="00206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400" dirty="0">
                <a:solidFill>
                  <a:srgbClr val="002060"/>
                </a:solidFill>
              </a:rPr>
              <a:t>Microscopic model</a:t>
            </a:r>
          </a:p>
          <a:p>
            <a:pPr lvl="1"/>
            <a:r>
              <a:rPr lang="en-US" sz="1600" dirty="0"/>
              <a:t>Topology of the superconducting order parameter (≠ topological superconductivity!)</a:t>
            </a:r>
          </a:p>
          <a:p>
            <a:pPr lvl="1"/>
            <a:r>
              <a:rPr lang="en-US" sz="1600" dirty="0"/>
              <a:t>Measurement of Berry phase in Josephson junctions</a:t>
            </a:r>
          </a:p>
          <a:p>
            <a:pPr marL="0" indent="0">
              <a:buNone/>
            </a:pPr>
            <a:endParaRPr lang="en-US" sz="2000" dirty="0">
              <a:solidFill>
                <a:srgbClr val="002060"/>
              </a:solidFill>
            </a:endParaRPr>
          </a:p>
          <a:p>
            <a:pPr marL="342900" lvl="1" indent="0">
              <a:buNone/>
            </a:pPr>
            <a:endParaRPr lang="en-US" sz="1700" dirty="0"/>
          </a:p>
          <a:p>
            <a:pPr marL="0" indent="0">
              <a:buNone/>
            </a:pPr>
            <a:endParaRPr lang="en-US" sz="2000" dirty="0">
              <a:solidFill>
                <a:srgbClr val="002060"/>
              </a:solidFill>
            </a:endParaRPr>
          </a:p>
          <a:p>
            <a:pPr marL="342900" lvl="1" indent="0">
              <a:buNone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0940345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DBC7E1-CDCA-5C40-BA7E-C09EE22572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rgbClr val="002060"/>
                </a:solidFill>
              </a:rPr>
              <a:t>Ising</a:t>
            </a:r>
            <a:r>
              <a:rPr lang="en-US" dirty="0">
                <a:solidFill>
                  <a:srgbClr val="002060"/>
                </a:solidFill>
              </a:rPr>
              <a:t> ferromagnet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979EAA-CB03-DA4B-8762-6609C6A110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2DA5C-AA2C-B040-AA71-9187EEDAF5BC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7" name="Content Placeholder 7">
            <a:extLst>
              <a:ext uri="{FF2B5EF4-FFF2-40B4-BE49-F238E27FC236}">
                <a16:creationId xmlns:a16="http://schemas.microsoft.com/office/drawing/2014/main" id="{32400A13-AFFF-8148-86E1-CE71827D1592}"/>
              </a:ext>
            </a:extLst>
          </p:cNvPr>
          <p:cNvSpPr txBox="1">
            <a:spLocks/>
          </p:cNvSpPr>
          <p:nvPr/>
        </p:nvSpPr>
        <p:spPr>
          <a:xfrm>
            <a:off x="628651" y="1117449"/>
            <a:ext cx="3509900" cy="35079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endParaRPr lang="en-US" sz="1400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B0A80CF1-09E9-6042-8820-FDC4FA68C6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117449"/>
            <a:ext cx="3703333" cy="350799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dirty="0">
                <a:solidFill>
                  <a:srgbClr val="002060"/>
                </a:solidFill>
              </a:rPr>
              <a:t>Paramagnet</a:t>
            </a:r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400" dirty="0">
              <a:solidFill>
                <a:srgbClr val="002060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0A44F03-3B76-6D4E-8275-A53F0FBD2BEC}"/>
              </a:ext>
            </a:extLst>
          </p:cNvPr>
          <p:cNvSpPr txBox="1">
            <a:spLocks/>
          </p:cNvSpPr>
          <p:nvPr/>
        </p:nvSpPr>
        <p:spPr>
          <a:xfrm>
            <a:off x="4475284" y="1117449"/>
            <a:ext cx="3703333" cy="35079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600" dirty="0">
                <a:solidFill>
                  <a:srgbClr val="002060"/>
                </a:solidFill>
              </a:rPr>
              <a:t>Ferromagnet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</p:txBody>
      </p:sp>
      <p:pic>
        <p:nvPicPr>
          <p:cNvPr id="26" name="Picture 25" descr="A set of arrows pointing upwards&#10;&#10;Description automatically generated">
            <a:extLst>
              <a:ext uri="{FF2B5EF4-FFF2-40B4-BE49-F238E27FC236}">
                <a16:creationId xmlns:a16="http://schemas.microsoft.com/office/drawing/2014/main" id="{767C9754-541F-1840-BFF4-41802F0CD5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3001" y="1832604"/>
            <a:ext cx="2913318" cy="2256796"/>
          </a:xfrm>
          <a:prstGeom prst="rect">
            <a:avLst/>
          </a:prstGeom>
        </p:spPr>
      </p:pic>
      <p:pic>
        <p:nvPicPr>
          <p:cNvPr id="27" name="Picture 26" descr="A group of arrows pointing to the same direction&#10;&#10;Description automatically generated">
            <a:extLst>
              <a:ext uri="{FF2B5EF4-FFF2-40B4-BE49-F238E27FC236}">
                <a16:creationId xmlns:a16="http://schemas.microsoft.com/office/drawing/2014/main" id="{68D2547C-CD2A-3441-B5BA-C2F44408C4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5383" y="1864278"/>
            <a:ext cx="2903597" cy="2193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25368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DBC7E1-CDCA-5C40-BA7E-C09EE22572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</a:rPr>
              <a:t>Landau free energy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979EAA-CB03-DA4B-8762-6609C6A110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2DA5C-AA2C-B040-AA71-9187EEDAF5BC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7" name="Content Placeholder 7">
            <a:extLst>
              <a:ext uri="{FF2B5EF4-FFF2-40B4-BE49-F238E27FC236}">
                <a16:creationId xmlns:a16="http://schemas.microsoft.com/office/drawing/2014/main" id="{32400A13-AFFF-8148-86E1-CE71827D1592}"/>
              </a:ext>
            </a:extLst>
          </p:cNvPr>
          <p:cNvSpPr txBox="1">
            <a:spLocks/>
          </p:cNvSpPr>
          <p:nvPr/>
        </p:nvSpPr>
        <p:spPr>
          <a:xfrm>
            <a:off x="628651" y="1117449"/>
            <a:ext cx="3509900" cy="35079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endParaRPr lang="en-US" sz="1400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B0A80CF1-09E9-6042-8820-FDC4FA68C6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117449"/>
            <a:ext cx="7575783" cy="3507990"/>
          </a:xfrm>
        </p:spPr>
        <p:txBody>
          <a:bodyPr>
            <a:normAutofit/>
          </a:bodyPr>
          <a:lstStyle/>
          <a:p>
            <a:r>
              <a:rPr lang="en-US" sz="2000" dirty="0"/>
              <a:t>Free energy depends on order parameter (magnetization)</a:t>
            </a:r>
          </a:p>
          <a:p>
            <a:pPr marL="0" indent="0">
              <a:buNone/>
            </a:pPr>
            <a:endParaRPr lang="en-US" sz="2000" dirty="0"/>
          </a:p>
          <a:p>
            <a:r>
              <a:rPr lang="en-US" sz="2000" dirty="0"/>
              <a:t>Order parameter is small near continuous phase transition </a:t>
            </a:r>
          </a:p>
          <a:p>
            <a:pPr marL="0" indent="0">
              <a:buNone/>
            </a:pPr>
            <a:r>
              <a:rPr lang="en-US" sz="2000" dirty="0"/>
              <a:t>    =&gt; expand free energy as power series in </a:t>
            </a:r>
          </a:p>
          <a:p>
            <a:pPr marL="0" indent="0">
              <a:buNone/>
            </a:pPr>
            <a:endParaRPr lang="en-US" sz="2000" dirty="0"/>
          </a:p>
          <a:p>
            <a:r>
              <a:rPr lang="en-US" sz="2000" dirty="0"/>
              <a:t>Free energy must be compatible with symmetry  </a:t>
            </a:r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400" dirty="0">
              <a:solidFill>
                <a:srgbClr val="002060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D62CE9F-A399-E244-9068-C40D90265B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6868" y="3602810"/>
            <a:ext cx="3190263" cy="31743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963A533-23EC-9847-B90C-1613150D3B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28310" y="2367022"/>
            <a:ext cx="228454" cy="12528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7A6631C-B3E8-0C4D-857F-13AA8690BEC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59271" y="3122015"/>
            <a:ext cx="852511" cy="111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2246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DBC7E1-CDCA-5C40-BA7E-C09EE22572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</a:rPr>
              <a:t>Spontaneous symmetry breaking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979EAA-CB03-DA4B-8762-6609C6A110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2DA5C-AA2C-B040-AA71-9187EEDAF5BC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7" name="Content Placeholder 7">
            <a:extLst>
              <a:ext uri="{FF2B5EF4-FFF2-40B4-BE49-F238E27FC236}">
                <a16:creationId xmlns:a16="http://schemas.microsoft.com/office/drawing/2014/main" id="{32400A13-AFFF-8148-86E1-CE71827D1592}"/>
              </a:ext>
            </a:extLst>
          </p:cNvPr>
          <p:cNvSpPr txBox="1">
            <a:spLocks/>
          </p:cNvSpPr>
          <p:nvPr/>
        </p:nvSpPr>
        <p:spPr>
          <a:xfrm>
            <a:off x="628651" y="1117449"/>
            <a:ext cx="3509900" cy="35079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endParaRPr lang="en-US" sz="1400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B0A80CF1-09E9-6042-8820-FDC4FA68C6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8247" y="4417993"/>
            <a:ext cx="1999346" cy="31606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dirty="0">
                <a:solidFill>
                  <a:srgbClr val="002060"/>
                </a:solidFill>
              </a:rPr>
              <a:t>Paramagnet</a:t>
            </a:r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400" dirty="0">
              <a:solidFill>
                <a:srgbClr val="002060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0A44F03-3B76-6D4E-8275-A53F0FBD2BEC}"/>
              </a:ext>
            </a:extLst>
          </p:cNvPr>
          <p:cNvSpPr txBox="1">
            <a:spLocks/>
          </p:cNvSpPr>
          <p:nvPr/>
        </p:nvSpPr>
        <p:spPr>
          <a:xfrm>
            <a:off x="5310486" y="4417993"/>
            <a:ext cx="2071751" cy="4114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600" dirty="0">
                <a:solidFill>
                  <a:srgbClr val="002060"/>
                </a:solidFill>
              </a:rPr>
              <a:t>Ferromagnet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5BFC116-7B9E-DE44-B312-0D04C21AD2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36738" y="2082958"/>
            <a:ext cx="2727472" cy="168919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405814C-9A08-AC4B-934C-56ABE45B75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1247" y="2162963"/>
            <a:ext cx="2750082" cy="170319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A204AA0-F44A-E745-A200-9A5E48255A0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25963" y="1806955"/>
            <a:ext cx="120650" cy="20955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EA976A7-72DB-CB4B-8EC8-B0E15F09E7B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40149" y="1760506"/>
            <a:ext cx="120650" cy="20955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DC0E447-2F9D-7340-A5C4-848BF6589C2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34039" y="3350530"/>
            <a:ext cx="196850" cy="10795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8CAC6D2-C378-1A4C-8F01-772CD5E8D7D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81767" y="3270525"/>
            <a:ext cx="196850" cy="107950"/>
          </a:xfrm>
          <a:prstGeom prst="rect">
            <a:avLst/>
          </a:prstGeom>
        </p:spPr>
      </p:pic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1E2293D3-C99B-664F-AA7E-7DB3752422BF}"/>
              </a:ext>
            </a:extLst>
          </p:cNvPr>
          <p:cNvSpPr txBox="1">
            <a:spLocks/>
          </p:cNvSpPr>
          <p:nvPr/>
        </p:nvSpPr>
        <p:spPr>
          <a:xfrm>
            <a:off x="2060265" y="1180732"/>
            <a:ext cx="2075120" cy="6847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600" dirty="0">
                <a:solidFill>
                  <a:srgbClr val="002060"/>
                </a:solidFill>
              </a:rPr>
              <a:t>Free energy: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B982BC49-7EFE-AD42-AE95-9913C05FC41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37864" y="3928899"/>
            <a:ext cx="576197" cy="180495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03E9251C-90DE-1E40-B275-B0431C611E0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36949" y="3924487"/>
            <a:ext cx="527050" cy="1651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8CFE04A2-E21C-9B4E-BBFF-288EDCD549A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460183" y="1117683"/>
            <a:ext cx="2528672" cy="442518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3C8F0F8D-C2C7-3945-BE0C-BC9E801DCA8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649684" y="4443343"/>
            <a:ext cx="1029807" cy="213064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2B87A136-31D8-1146-A64F-9E07DEB29CB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637731" y="4438857"/>
            <a:ext cx="969897" cy="234113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FFABB39E-93F1-9B46-9F8E-016CEFD35BB0}"/>
              </a:ext>
            </a:extLst>
          </p:cNvPr>
          <p:cNvSpPr/>
          <p:nvPr/>
        </p:nvSpPr>
        <p:spPr>
          <a:xfrm>
            <a:off x="2378288" y="3205389"/>
            <a:ext cx="216000" cy="216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CEDAC0A6-BC6F-D948-B3CC-EE0CBEC42579}"/>
              </a:ext>
            </a:extLst>
          </p:cNvPr>
          <p:cNvSpPr/>
          <p:nvPr/>
        </p:nvSpPr>
        <p:spPr>
          <a:xfrm>
            <a:off x="7134186" y="3495296"/>
            <a:ext cx="216000" cy="216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55108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DBC7E1-CDCA-5C40-BA7E-C09EE22572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</a:rPr>
              <a:t>General prescription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979EAA-CB03-DA4B-8762-6609C6A110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2DA5C-AA2C-B040-AA71-9187EEDAF5BC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7" name="Content Placeholder 7">
            <a:extLst>
              <a:ext uri="{FF2B5EF4-FFF2-40B4-BE49-F238E27FC236}">
                <a16:creationId xmlns:a16="http://schemas.microsoft.com/office/drawing/2014/main" id="{32400A13-AFFF-8148-86E1-CE71827D1592}"/>
              </a:ext>
            </a:extLst>
          </p:cNvPr>
          <p:cNvSpPr txBox="1">
            <a:spLocks/>
          </p:cNvSpPr>
          <p:nvPr/>
        </p:nvSpPr>
        <p:spPr>
          <a:xfrm>
            <a:off x="628651" y="1117449"/>
            <a:ext cx="3509900" cy="35079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  <a:p>
            <a:endParaRPr lang="en-US" sz="1400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B0A80CF1-09E9-6042-8820-FDC4FA68C6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117449"/>
            <a:ext cx="7324113" cy="3507990"/>
          </a:xfrm>
        </p:spPr>
        <p:txBody>
          <a:bodyPr>
            <a:norm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2000" dirty="0">
                <a:solidFill>
                  <a:srgbClr val="002060"/>
                </a:solidFill>
              </a:rPr>
              <a:t>Identify order parameter</a:t>
            </a:r>
          </a:p>
          <a:p>
            <a:pPr lvl="1"/>
            <a:r>
              <a:rPr lang="en-US" sz="1600" dirty="0"/>
              <a:t>Magnetization</a:t>
            </a:r>
          </a:p>
          <a:p>
            <a:pPr marL="342900" indent="-342900">
              <a:buFont typeface="+mj-lt"/>
              <a:buAutoNum type="arabicPeriod"/>
            </a:pPr>
            <a:endParaRPr lang="en-US" sz="1600" dirty="0">
              <a:solidFill>
                <a:srgbClr val="00206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2000" dirty="0">
                <a:solidFill>
                  <a:srgbClr val="002060"/>
                </a:solidFill>
              </a:rPr>
              <a:t>Construct free energy</a:t>
            </a:r>
          </a:p>
          <a:p>
            <a:pPr lvl="1"/>
            <a:r>
              <a:rPr lang="en-US" sz="1600" dirty="0"/>
              <a:t>Free energy must be invariant under symmetry operations</a:t>
            </a:r>
          </a:p>
          <a:p>
            <a:pPr lvl="1"/>
            <a:r>
              <a:rPr lang="en-US" sz="1600" dirty="0"/>
              <a:t>Spin flip</a:t>
            </a:r>
            <a:endParaRPr lang="en-US" sz="2000" dirty="0">
              <a:solidFill>
                <a:srgbClr val="002060"/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en-US" sz="2000" dirty="0">
              <a:solidFill>
                <a:srgbClr val="00206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2000" dirty="0">
                <a:solidFill>
                  <a:srgbClr val="002060"/>
                </a:solidFill>
              </a:rPr>
              <a:t>Minimize free energy</a:t>
            </a:r>
          </a:p>
          <a:p>
            <a:pPr lvl="1"/>
            <a:r>
              <a:rPr lang="en-US" sz="1700" dirty="0"/>
              <a:t>Quadratic coefficient determines critical temperature</a:t>
            </a:r>
          </a:p>
          <a:p>
            <a:pPr marL="0" indent="0">
              <a:buNone/>
            </a:pPr>
            <a:endParaRPr lang="en-US" sz="1600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sz="1600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sz="1400" dirty="0">
              <a:solidFill>
                <a:srgbClr val="002060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C0E4205-EFA0-6F4A-B57C-8C7354C577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8064" y="1535841"/>
            <a:ext cx="196850" cy="10795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697700A-0C98-E844-897A-46B1C55EAAB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61803" y="2915779"/>
            <a:ext cx="2220394" cy="27327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66F56CD-F8F6-5D43-8B64-B15D9FECD1C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39209" y="4185620"/>
            <a:ext cx="2478720" cy="71856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A144AEC7-4663-CF46-8693-3FD100B68EA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18105" y="2769219"/>
            <a:ext cx="852511" cy="111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2640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67870</TotalTime>
  <Words>1223</Words>
  <Application>Microsoft Macintosh PowerPoint</Application>
  <PresentationFormat>On-screen Show (16:9)</PresentationFormat>
  <Paragraphs>555</Paragraphs>
  <Slides>34</Slides>
  <Notes>34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9" baseType="lpstr">
      <vt:lpstr>Arial</vt:lpstr>
      <vt:lpstr>Calibri</vt:lpstr>
      <vt:lpstr>Calibri Light</vt:lpstr>
      <vt:lpstr>Symbol</vt:lpstr>
      <vt:lpstr>Office Theme</vt:lpstr>
      <vt:lpstr>Topological Landau Theory</vt:lpstr>
      <vt:lpstr>PowerPoint Presentation</vt:lpstr>
      <vt:lpstr>Phases of matter</vt:lpstr>
      <vt:lpstr>Landau theory</vt:lpstr>
      <vt:lpstr>Overview</vt:lpstr>
      <vt:lpstr>Ising ferromagnet</vt:lpstr>
      <vt:lpstr>Landau free energy</vt:lpstr>
      <vt:lpstr>Spontaneous symmetry breaking</vt:lpstr>
      <vt:lpstr>General prescription</vt:lpstr>
      <vt:lpstr>Superconductivity</vt:lpstr>
      <vt:lpstr>Order parameter</vt:lpstr>
      <vt:lpstr>Spontaneous symmetry breaking</vt:lpstr>
      <vt:lpstr>Gauge symmetry</vt:lpstr>
      <vt:lpstr>Berry phase in QM</vt:lpstr>
      <vt:lpstr>Berry phase in QM</vt:lpstr>
      <vt:lpstr>Berry phase</vt:lpstr>
      <vt:lpstr>Cuprate superconductors</vt:lpstr>
      <vt:lpstr>Competition between phases</vt:lpstr>
      <vt:lpstr>D4h point group</vt:lpstr>
      <vt:lpstr>Symmetry of order parameter</vt:lpstr>
      <vt:lpstr>Symmetry of order parameter</vt:lpstr>
      <vt:lpstr>Matrix quadratic term</vt:lpstr>
      <vt:lpstr>Berry phase of order parameter</vt:lpstr>
      <vt:lpstr>Model Hamiltonian</vt:lpstr>
      <vt:lpstr>Free energy</vt:lpstr>
      <vt:lpstr>Adiabatic order parameter dynamics</vt:lpstr>
      <vt:lpstr>Thermodynamic 3D Weyl point</vt:lpstr>
      <vt:lpstr>Thermodynamic 2D Dirac point</vt:lpstr>
      <vt:lpstr>Josephson effect</vt:lpstr>
      <vt:lpstr>Topological Josephson effect</vt:lpstr>
      <vt:lpstr>Tunable atomic junctions?</vt:lpstr>
      <vt:lpstr>Summary</vt:lpstr>
      <vt:lpstr>Some formal aspects</vt:lpstr>
      <vt:lpstr>Parallels with topological band theory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Joseph Maciejko</cp:lastModifiedBy>
  <cp:revision>1555</cp:revision>
  <cp:lastPrinted>2019-03-07T16:07:18Z</cp:lastPrinted>
  <dcterms:created xsi:type="dcterms:W3CDTF">2019-02-03T03:06:43Z</dcterms:created>
  <dcterms:modified xsi:type="dcterms:W3CDTF">2025-06-02T15:06:32Z</dcterms:modified>
</cp:coreProperties>
</file>