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60" r:id="rId3"/>
    <p:sldId id="262" r:id="rId4"/>
    <p:sldId id="263" r:id="rId5"/>
    <p:sldId id="264" r:id="rId6"/>
    <p:sldId id="266" r:id="rId7"/>
    <p:sldId id="267" r:id="rId8"/>
    <p:sldId id="270" r:id="rId9"/>
    <p:sldId id="354" r:id="rId10"/>
    <p:sldId id="356" r:id="rId11"/>
    <p:sldId id="363" r:id="rId12"/>
    <p:sldId id="390" r:id="rId13"/>
    <p:sldId id="365" r:id="rId14"/>
    <p:sldId id="388" r:id="rId15"/>
    <p:sldId id="391" r:id="rId16"/>
    <p:sldId id="394" r:id="rId17"/>
    <p:sldId id="395" r:id="rId18"/>
    <p:sldId id="39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71"/>
    <p:restoredTop sz="94645"/>
  </p:normalViewPr>
  <p:slideViewPr>
    <p:cSldViewPr snapToGrid="0">
      <p:cViewPr varScale="1">
        <p:scale>
          <a:sx n="118" d="100"/>
          <a:sy n="118" d="100"/>
        </p:scale>
        <p:origin x="3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4466F-EE17-AF41-B056-71E447D19DB0}" type="datetimeFigureOut">
              <a:rPr lang="en-US" smtClean="0"/>
              <a:t>5/21/25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72048-7FD5-CF43-A5B3-7F57EFA9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45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5895-067E-784B-B69D-619062FFE0BC}" type="datetime1">
              <a:rPr lang="en-US" smtClean="0"/>
              <a:t>5/21/25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10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C307-B4CC-144F-9BB3-C78108C88F0D}" type="datetime1">
              <a:rPr lang="en-US" smtClean="0"/>
              <a:t>5/21/25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5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85126-430A-CA45-AFFC-EE45B1B8E7F3}" type="datetime1">
              <a:rPr lang="en-US" smtClean="0"/>
              <a:t>5/21/25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65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18FE-B13E-5F49-B859-848EFA73C41C}" type="datetime1">
              <a:rPr lang="en-US" smtClean="0"/>
              <a:t>5/21/25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97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717E-DE00-184D-AFB0-8F203CA121E6}" type="datetime1">
              <a:rPr lang="en-US" smtClean="0"/>
              <a:t>5/21/25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5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B1EA-4FC8-E246-B0B8-4EFC2D21210B}" type="datetime1">
              <a:rPr lang="en-US" smtClean="0"/>
              <a:t>5/21/25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9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4139-638E-214A-AA76-A04992A05F30}" type="datetime1">
              <a:rPr lang="en-US" smtClean="0"/>
              <a:t>5/21/25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76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15FA-3DF0-F641-BF95-965E5D02D6C6}" type="datetime1">
              <a:rPr lang="en-US" smtClean="0"/>
              <a:t>5/21/25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3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C6BA-6908-214F-B368-8D279E9E208C}" type="datetime1">
              <a:rPr lang="en-US" smtClean="0"/>
              <a:t>5/21/25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89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271B3-C749-E748-B58B-EBE5EBDE4D8F}" type="datetime1">
              <a:rPr lang="en-US" smtClean="0"/>
              <a:t>5/21/25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5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748B2-63B0-7045-9539-B0312CC557CC}" type="datetime1">
              <a:rPr lang="en-US" smtClean="0"/>
              <a:t>5/21/25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1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0E7298A4-8308-794B-991E-11E4BAEC1D52}" type="datetime1">
              <a:rPr lang="en-US" smtClean="0"/>
              <a:t>5/21/25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F08585EE-11E6-5F4C-AB46-B4C3065B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21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gif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1807.08794" TargetMode="External"/><Relationship Id="rId5" Type="http://schemas.openxmlformats.org/officeDocument/2006/relationships/hyperlink" Target="https://arxiv.org/abs/2211.09972" TargetMode="Externa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12.00737" TargetMode="External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12.00737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rxiv.org/abs/2503.1996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406.15566" TargetMode="External"/><Relationship Id="rId5" Type="http://schemas.openxmlformats.org/officeDocument/2006/relationships/hyperlink" Target="https://arxiv.org/abs/2406.18507" TargetMode="External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hyperlink" Target="https://arxiv.org/abs/1805.11717" TargetMode="External"/><Relationship Id="rId4" Type="http://schemas.openxmlformats.org/officeDocument/2006/relationships/hyperlink" Target="https://arxiv.org/pdf/2312.03082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1902.05508" TargetMode="External"/><Relationship Id="rId5" Type="http://schemas.openxmlformats.org/officeDocument/2006/relationships/hyperlink" Target="https://arxiv.org/pdf/1405.7654" TargetMode="Externa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hyperlink" Target="https://arxiv.org/pdf/2310.2068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hyperlink" Target="https://arxiv.org/abs/2211.09105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0906.1611" TargetMode="External"/><Relationship Id="rId5" Type="http://schemas.openxmlformats.org/officeDocument/2006/relationships/image" Target="../media/image28.emf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emf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2CF55E8-6D8E-7BFC-C97F-3B13452A0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13" y="46277"/>
            <a:ext cx="5681075" cy="6789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F3C6CB-0995-EEC5-035B-E5247098D7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514" y="957943"/>
            <a:ext cx="11299371" cy="1025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Quasi-Dirac Neutrinos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D48DED-47B0-CAF2-1734-9AB1529E8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4250" y="3118643"/>
            <a:ext cx="9144000" cy="3528104"/>
          </a:xfrm>
        </p:spPr>
        <p:txBody>
          <a:bodyPr>
            <a:normAutofit/>
          </a:bodyPr>
          <a:lstStyle/>
          <a:p>
            <a:r>
              <a:rPr lang="en-US" sz="2800" b="1" dirty="0"/>
              <a:t>Bhupal Dev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2800" dirty="0"/>
              <a:t>Round Table on New Avenues in Particle Cosmology</a:t>
            </a:r>
          </a:p>
          <a:p>
            <a:endParaRPr lang="en-US" sz="2800" dirty="0"/>
          </a:p>
          <a:p>
            <a:r>
              <a:rPr lang="en-US" dirty="0"/>
              <a:t>Winchester, UK</a:t>
            </a:r>
          </a:p>
          <a:p>
            <a:r>
              <a:rPr lang="en-US" sz="2000" dirty="0"/>
              <a:t>May 21, 2025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6B884E-1E19-4151-8FF2-D326053C0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2" y="6225153"/>
            <a:ext cx="2464253" cy="616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0AEB6D-2E55-9CF3-928D-50F27B1F0B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6" y="16784"/>
            <a:ext cx="1977435" cy="6152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077245-0C8D-15E9-D072-3BE21C073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0994" y="9342"/>
            <a:ext cx="2307977" cy="6208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9E202D-90AC-D482-3BFD-EF59050CD2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4671" y="6073376"/>
            <a:ext cx="2061320" cy="762851"/>
          </a:xfrm>
          <a:prstGeom prst="rect">
            <a:avLst/>
          </a:prstGeom>
        </p:spPr>
      </p:pic>
      <p:pic>
        <p:nvPicPr>
          <p:cNvPr id="5" name="Picture 4" descr="The PRISMA+ Cluster of Excellence at the Johannes Gutenberg-Universität  Mainz (Germany) has openings for Postdoctoral Research">
            <a:extLst>
              <a:ext uri="{FF2B5EF4-FFF2-40B4-BE49-F238E27FC236}">
                <a16:creationId xmlns:a16="http://schemas.microsoft.com/office/drawing/2014/main" id="{D88D4E68-FF4C-58C2-D1BE-60AE2B51A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346" y="10886"/>
            <a:ext cx="2836182" cy="74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425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F62A6-29B2-3614-37DF-CA785B12C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69078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High-Energy Neutrino Signal at </a:t>
            </a:r>
            <a:r>
              <a:rPr lang="en-US" dirty="0" err="1"/>
              <a:t>IceCube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CBB70D-7AFB-C2FA-C8B3-F8B154D1F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40A970-433A-D266-86DF-C26222312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74" y="1094468"/>
            <a:ext cx="2705590" cy="6907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70F610-E8D9-CE6A-F702-BCB16FE33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782" y="1062032"/>
            <a:ext cx="2533436" cy="20928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ED2903-96FB-580B-53CA-A462942293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974" y="1094468"/>
            <a:ext cx="2166257" cy="20369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86ECD4-06A0-9E4C-45D0-D989AB7BAC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7985" y="998987"/>
            <a:ext cx="2166257" cy="2132409"/>
          </a:xfrm>
          <a:prstGeom prst="rect">
            <a:avLst/>
          </a:prstGeom>
        </p:spPr>
      </p:pic>
      <p:pic>
        <p:nvPicPr>
          <p:cNvPr id="9" name="Picture 8" descr="Neutrinos Linked With Cosmic Source for the First Time | Quanta Magazine">
            <a:extLst>
              <a:ext uri="{FF2B5EF4-FFF2-40B4-BE49-F238E27FC236}">
                <a16:creationId xmlns:a16="http://schemas.microsoft.com/office/drawing/2014/main" id="{E0ACA610-E444-F5CF-28FA-7EDC0D0D6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134" y="3429000"/>
            <a:ext cx="2680678" cy="201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1977A32-8886-83DC-B58E-3D97E6477DB7}"/>
              </a:ext>
            </a:extLst>
          </p:cNvPr>
          <p:cNvSpPr txBox="1"/>
          <p:nvPr/>
        </p:nvSpPr>
        <p:spPr>
          <a:xfrm>
            <a:off x="3255640" y="1043594"/>
            <a:ext cx="237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EM/Hadronic showers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657868-F046-E168-B66A-2E20E57AE129}"/>
              </a:ext>
            </a:extLst>
          </p:cNvPr>
          <p:cNvSpPr txBox="1"/>
          <p:nvPr/>
        </p:nvSpPr>
        <p:spPr>
          <a:xfrm>
            <a:off x="6401631" y="1032230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CC Muon track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25A63A-92D9-45E0-C847-73E33C564FCE}"/>
              </a:ext>
            </a:extLst>
          </p:cNvPr>
          <p:cNvSpPr txBox="1"/>
          <p:nvPr/>
        </p:nvSpPr>
        <p:spPr>
          <a:xfrm>
            <a:off x="9274629" y="903514"/>
            <a:ext cx="1842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Tau double-bang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E0F773-3982-13A7-82CF-15E5A4CC589E}"/>
              </a:ext>
            </a:extLst>
          </p:cNvPr>
          <p:cNvSpPr txBox="1"/>
          <p:nvPr/>
        </p:nvSpPr>
        <p:spPr>
          <a:xfrm>
            <a:off x="6401631" y="3936451"/>
            <a:ext cx="2525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Throughgoing muons, huge statistics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EB36FD-8CFF-BA5C-DD1E-473C83883441}"/>
              </a:ext>
            </a:extLst>
          </p:cNvPr>
          <p:cNvSpPr txBox="1"/>
          <p:nvPr/>
        </p:nvSpPr>
        <p:spPr>
          <a:xfrm>
            <a:off x="2603334" y="5680356"/>
            <a:ext cx="7075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Showers:</a:t>
            </a:r>
            <a:r>
              <a:rPr lang="en-US" sz="2000" dirty="0"/>
              <a:t> Good energy resolution, but poor angular resolution.</a:t>
            </a:r>
          </a:p>
          <a:p>
            <a:r>
              <a:rPr lang="en-US" sz="2000" b="1" dirty="0"/>
              <a:t>Tracks:</a:t>
            </a:r>
            <a:r>
              <a:rPr lang="en-US" sz="2000" dirty="0"/>
              <a:t> Good angular resolution, but poor energy resolution.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F50B7EA-3176-29C2-D6B4-C81BC77BAF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269" y="2303970"/>
            <a:ext cx="1966100" cy="140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8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80446-B6DE-3A4E-5CDD-D8A90F4B9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174" y="107743"/>
            <a:ext cx="10515600" cy="787814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Point Source Identification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A1110F-C6BC-9934-E502-1E3CC9DC2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 descr="A diagram of a planet&#10;&#10;Description automatically generated">
            <a:extLst>
              <a:ext uri="{FF2B5EF4-FFF2-40B4-BE49-F238E27FC236}">
                <a16:creationId xmlns:a16="http://schemas.microsoft.com/office/drawing/2014/main" id="{A80344D5-296B-1573-70B6-A9894C2BD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52" y="924339"/>
            <a:ext cx="6505829" cy="27269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392702-1432-8B18-1239-FDA2FC5E3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8851" y="2983622"/>
            <a:ext cx="5383697" cy="33727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0E35B6-5B0A-D603-D783-AAD113E1D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15" y="3970375"/>
            <a:ext cx="6520292" cy="9373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9F2005-25D2-E191-9F8B-E0AF136B5143}"/>
              </a:ext>
            </a:extLst>
          </p:cNvPr>
          <p:cNvSpPr txBox="1"/>
          <p:nvPr/>
        </p:nvSpPr>
        <p:spPr>
          <a:xfrm>
            <a:off x="565342" y="5392620"/>
            <a:ext cx="3681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IceCube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Collaboration, </a:t>
            </a:r>
            <a:r>
              <a:rPr lang="en-US" sz="14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2211.09972</a:t>
            </a:r>
            <a:r>
              <a:rPr lang="en-US" sz="1400" b="0" i="0" u="none" strike="noStrike" dirty="0">
                <a:effectLst/>
                <a:latin typeface="-apple-system"/>
              </a:rPr>
              <a:t> 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 (Science);</a:t>
            </a:r>
          </a:p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latin typeface="NimbusRomNo9L"/>
              </a:rPr>
              <a:t>                                            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latin typeface="NimbusRomNo9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1807.08794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latin typeface="NimbusRomNo9L"/>
              </a:rPr>
              <a:t> (Science).</a:t>
            </a:r>
          </a:p>
        </p:txBody>
      </p:sp>
      <p:pic>
        <p:nvPicPr>
          <p:cNvPr id="2050" name="Picture 2" descr="Neutrino discovery: high-energy particle came from distant “blazar” galaxy  | Vox">
            <a:extLst>
              <a:ext uri="{FF2B5EF4-FFF2-40B4-BE49-F238E27FC236}">
                <a16:creationId xmlns:a16="http://schemas.microsoft.com/office/drawing/2014/main" id="{2F4EE232-73CF-40A9-E180-07278432C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037" y="895557"/>
            <a:ext cx="2909449" cy="19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34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64E39EC-9C22-06AB-8AF1-53E66372C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644"/>
            <a:ext cx="10515600" cy="48682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Probing </a:t>
            </a:r>
            <a:r>
              <a:rPr lang="en-US" i="1" dirty="0" err="1"/>
              <a:t>QDino</a:t>
            </a:r>
            <a:r>
              <a:rPr lang="en-US" dirty="0"/>
              <a:t> Oscillations using Point Sources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812065-E383-7C31-4C66-89B1308B8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29107F-0624-9A42-F74E-0FF811C86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612" y="1018368"/>
            <a:ext cx="5902038" cy="40666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9A672C-3F77-7B5F-ED8C-2DB0EC9C44B3}"/>
              </a:ext>
            </a:extLst>
          </p:cNvPr>
          <p:cNvSpPr txBox="1"/>
          <p:nvPr/>
        </p:nvSpPr>
        <p:spPr>
          <a:xfrm>
            <a:off x="207350" y="4912882"/>
            <a:ext cx="66095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Carloni, Martinez-Soler, Arguelles, Babu, BD, </a:t>
            </a:r>
            <a:r>
              <a:rPr lang="en-US" sz="1600" b="0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2212.00737</a:t>
            </a:r>
            <a:r>
              <a:rPr lang="en-US" sz="1600" b="0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 </a:t>
            </a: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F9D634-F291-899E-1349-5654C0BD3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87638"/>
            <a:ext cx="5961990" cy="33242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71E6EE-D5DE-70D0-74CF-130DB753DD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582" y="5251436"/>
            <a:ext cx="10102816" cy="160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1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9FAD6-BA10-2332-6259-A95907CFF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28" y="136525"/>
            <a:ext cx="11141765" cy="681797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First </a:t>
            </a:r>
            <a:r>
              <a:rPr lang="en-US" sz="4000" dirty="0" err="1"/>
              <a:t>IceCube</a:t>
            </a:r>
            <a:r>
              <a:rPr lang="en-US" sz="4000" dirty="0"/>
              <a:t> Constraints on </a:t>
            </a:r>
            <a:r>
              <a:rPr lang="en-US" sz="4000" dirty="0" err="1"/>
              <a:t>QDinos</a:t>
            </a:r>
            <a:endParaRPr lang="en-US" sz="4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7BA450-ECDD-54F7-073F-FCECC0A0F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D56F76-E71A-8B70-D585-F66AD6D83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304" y="795380"/>
            <a:ext cx="5694845" cy="55609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662986-8852-F9D6-157B-D0EE8E748416}"/>
              </a:ext>
            </a:extLst>
          </p:cNvPr>
          <p:cNvSpPr txBox="1"/>
          <p:nvPr/>
        </p:nvSpPr>
        <p:spPr>
          <a:xfrm>
            <a:off x="3122543" y="6488281"/>
            <a:ext cx="66095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Carloni, Martinez-Soler, Arguelles, Babu, BD, </a:t>
            </a:r>
            <a:r>
              <a:rPr lang="en-US" sz="1400" b="0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2212.00737</a:t>
            </a:r>
            <a:r>
              <a:rPr lang="en-US" sz="1400" b="0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 </a:t>
            </a: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C2AE74-90D3-D8CE-F1FB-C2518BEAC3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52" y="818322"/>
            <a:ext cx="6346605" cy="12029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17F882-679D-35FB-8FFE-31EB5332139A}"/>
              </a:ext>
            </a:extLst>
          </p:cNvPr>
          <p:cNvSpPr txBox="1"/>
          <p:nvPr/>
        </p:nvSpPr>
        <p:spPr>
          <a:xfrm>
            <a:off x="3049172" y="3254884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5CB60B-1852-8B13-7AD6-3E2AB6C93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866" y="2107308"/>
            <a:ext cx="5962744" cy="424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87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F354F-76A5-9204-9AC2-51B251A9F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05275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Hint of </a:t>
            </a:r>
            <a:r>
              <a:rPr lang="en-US" dirty="0" err="1"/>
              <a:t>QDinos</a:t>
            </a:r>
            <a:r>
              <a:rPr lang="en-US" dirty="0"/>
              <a:t> in </a:t>
            </a:r>
            <a:r>
              <a:rPr lang="en-US" dirty="0" err="1"/>
              <a:t>IceCube</a:t>
            </a:r>
            <a:r>
              <a:rPr lang="en-US" dirty="0"/>
              <a:t> All-Sky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AD129B-2F2F-1F1B-C825-E2895FF00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FA6352-7509-7788-D675-9A48F7823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85" y="1046209"/>
            <a:ext cx="5424407" cy="52480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0DD121-8357-7748-0F2E-2E1E48C06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787" y="1046209"/>
            <a:ext cx="5976893" cy="52480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2A1B84-D464-37A8-1159-CA721D44D3D0}"/>
              </a:ext>
            </a:extLst>
          </p:cNvPr>
          <p:cNvSpPr txBox="1"/>
          <p:nvPr/>
        </p:nvSpPr>
        <p:spPr>
          <a:xfrm>
            <a:off x="3581401" y="6385023"/>
            <a:ext cx="3975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Carloni, Porto, Arguelles, BD, Jana, </a:t>
            </a:r>
            <a:r>
              <a:rPr lang="en-US" sz="1400" b="0" i="0" u="none" strike="noStrike" dirty="0">
                <a:effectLst/>
                <a:latin typeface="Lucida Grande" panose="020B0600040502020204" pitchFamily="34" charset="0"/>
                <a:hlinkClick r:id="rId4"/>
              </a:rPr>
              <a:t>2503.19960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517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19CB9-3B6D-DCF0-A3E8-36EB56005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6525"/>
            <a:ext cx="10515600" cy="794602"/>
          </a:xfrm>
        </p:spPr>
        <p:txBody>
          <a:bodyPr/>
          <a:lstStyle/>
          <a:p>
            <a:pPr algn="ctr"/>
            <a:r>
              <a:rPr lang="en-US" dirty="0"/>
              <a:t>Flavor Triangle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962D70-022A-5DEA-F1DC-500FF8520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D05989-7A49-161A-D27A-2A04832BA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927" y="878071"/>
            <a:ext cx="6949346" cy="29451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0E237D-D49A-8A61-FE91-5AD54AA59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931" y="3892085"/>
            <a:ext cx="7333069" cy="241935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901367E-A304-AC72-09C1-E166649021DE}"/>
              </a:ext>
            </a:extLst>
          </p:cNvPr>
          <p:cNvCxnSpPr>
            <a:cxnSpLocks/>
          </p:cNvCxnSpPr>
          <p:nvPr/>
        </p:nvCxnSpPr>
        <p:spPr>
          <a:xfrm flipH="1">
            <a:off x="6825870" y="3061804"/>
            <a:ext cx="3612996" cy="1048215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0BC9219-71E7-F982-0CBD-6FBDA166710B}"/>
              </a:ext>
            </a:extLst>
          </p:cNvPr>
          <p:cNvSpPr txBox="1"/>
          <p:nvPr/>
        </p:nvSpPr>
        <p:spPr>
          <a:xfrm>
            <a:off x="8121517" y="3245896"/>
            <a:ext cx="442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(eV)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26F007-8043-0A6C-EDB6-41E10D78A218}"/>
              </a:ext>
            </a:extLst>
          </p:cNvPr>
          <p:cNvSpPr txBox="1"/>
          <p:nvPr/>
        </p:nvSpPr>
        <p:spPr>
          <a:xfrm>
            <a:off x="6283198" y="6412791"/>
            <a:ext cx="3944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BD, Dutta, Martinez-Soler, Verma (</a:t>
            </a:r>
            <a:r>
              <a:rPr lang="en-US" sz="140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in preparation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pic>
        <p:nvPicPr>
          <p:cNvPr id="8" name="Picture 7" descr="A diagram of a graph&#10;&#10;AI-generated content may be incorrect.">
            <a:extLst>
              <a:ext uri="{FF2B5EF4-FFF2-40B4-BE49-F238E27FC236}">
                <a16:creationId xmlns:a16="http://schemas.microsoft.com/office/drawing/2014/main" id="{84382AED-2F95-1D2F-5E4E-549CCAB54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1" y="977054"/>
            <a:ext cx="4624042" cy="39650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C7D4B9-EEB9-4054-26E2-0DBA20F1443D}"/>
              </a:ext>
            </a:extLst>
          </p:cNvPr>
          <p:cNvSpPr txBox="1"/>
          <p:nvPr/>
        </p:nvSpPr>
        <p:spPr>
          <a:xfrm>
            <a:off x="272143" y="5148943"/>
            <a:ext cx="3443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BD, Machado, Martinez-Soler,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2406.18507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;</a:t>
            </a:r>
          </a:p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See also Fong, Porto,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2406.15566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238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F70BB-8FE2-3374-8AA6-FE625109D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497"/>
            <a:ext cx="10515600" cy="67588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Case of Non-Maximal Mixing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94801C-804B-0D8C-0914-87A341E1B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987168-ACF9-4C22-1761-B8FD20B9F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86" y="910381"/>
            <a:ext cx="7434943" cy="58482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756C41-2536-A69D-072B-D3851B9BBDDE}"/>
              </a:ext>
            </a:extLst>
          </p:cNvPr>
          <p:cNvSpPr txBox="1"/>
          <p:nvPr/>
        </p:nvSpPr>
        <p:spPr>
          <a:xfrm>
            <a:off x="3503968" y="5696151"/>
            <a:ext cx="3953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BD, Di Bari, Martinez-Soler, Roshan (</a:t>
            </a: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preliminary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15435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C0906-4CDE-9D71-406F-653121B4D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57" y="136526"/>
            <a:ext cx="11821886" cy="875846"/>
          </a:xfrm>
        </p:spPr>
        <p:txBody>
          <a:bodyPr/>
          <a:lstStyle/>
          <a:p>
            <a:pPr algn="ctr"/>
            <a:r>
              <a:rPr lang="en-US" dirty="0"/>
              <a:t>Fitting ARCADE2 &amp; EDGES Anomalies with </a:t>
            </a:r>
            <a:r>
              <a:rPr lang="en-US" dirty="0" err="1"/>
              <a:t>QDino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ABCB50-9D4F-30AB-4717-218C0E6CC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8DE05F-A6EB-873D-84EB-5335E02FD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57" y="1012372"/>
            <a:ext cx="6362053" cy="44295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1D9E40-7811-8451-D0F6-1C5696874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468" y="1012372"/>
            <a:ext cx="5140793" cy="49094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C378E2-0272-9285-8892-CC1FBD2C8498}"/>
              </a:ext>
            </a:extLst>
          </p:cNvPr>
          <p:cNvSpPr txBox="1"/>
          <p:nvPr/>
        </p:nvSpPr>
        <p:spPr>
          <a:xfrm>
            <a:off x="7192531" y="6067757"/>
            <a:ext cx="3896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BD, Di Bari, Martinez-Soler, Roshan,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2312.03082</a:t>
            </a:r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Chianese, Di Bari, Farrag, Samanta,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1805.11717</a:t>
            </a:r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 descr="A diagram of a diagram of a circle with a spiral&#10;&#10;AI-generated content may be incorrect.">
            <a:extLst>
              <a:ext uri="{FF2B5EF4-FFF2-40B4-BE49-F238E27FC236}">
                <a16:creationId xmlns:a16="http://schemas.microsoft.com/office/drawing/2014/main" id="{9E263E8F-8DC7-1E73-3B86-33A8B227E7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201" y="5866732"/>
            <a:ext cx="1309676" cy="8319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59F68D-D4ED-C093-0370-A8C18A6F2D85}"/>
              </a:ext>
            </a:extLst>
          </p:cNvPr>
          <p:cNvSpPr txBox="1"/>
          <p:nvPr/>
        </p:nvSpPr>
        <p:spPr>
          <a:xfrm>
            <a:off x="0" y="5775369"/>
            <a:ext cx="5872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Unstable relic neutrino 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Stringent constraints from neutrino magnetic moment.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Ongoing model building work.  </a:t>
            </a:r>
          </a:p>
        </p:txBody>
      </p:sp>
    </p:spTree>
    <p:extLst>
      <p:ext uri="{BB962C8B-B14F-4D97-AF65-F5344CB8AC3E}">
        <p14:creationId xmlns:p14="http://schemas.microsoft.com/office/powerpoint/2010/main" val="271761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5AB20-71B2-C472-8D6F-DBAF3EEBA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008"/>
            <a:ext cx="10515600" cy="1020763"/>
          </a:xfrm>
        </p:spPr>
        <p:txBody>
          <a:bodyPr/>
          <a:lstStyle/>
          <a:p>
            <a:pPr algn="ctr"/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0321E-93DA-0150-80E7-53C4F27A5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057" y="1393371"/>
            <a:ext cx="10515600" cy="470739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Nature of neutrino mass is an open question of fundamental importance. </a:t>
            </a:r>
          </a:p>
          <a:p>
            <a:endParaRPr lang="en-US" dirty="0"/>
          </a:p>
          <a:p>
            <a:r>
              <a:rPr lang="en-US" dirty="0"/>
              <a:t>We studied the possibility of quasi-Dirac neutrinos (</a:t>
            </a:r>
            <a:r>
              <a:rPr lang="en-US" dirty="0" err="1"/>
              <a:t>QDinos</a:t>
            </a:r>
            <a:r>
              <a:rPr lang="en-US" dirty="0"/>
              <a:t>). </a:t>
            </a:r>
          </a:p>
          <a:p>
            <a:endParaRPr lang="en-US" dirty="0"/>
          </a:p>
          <a:p>
            <a:r>
              <a:rPr lang="en-US" dirty="0"/>
              <a:t>Novel experimental signatures in astrophysical neutrino data.</a:t>
            </a:r>
          </a:p>
          <a:p>
            <a:endParaRPr lang="en-US" dirty="0"/>
          </a:p>
          <a:p>
            <a:r>
              <a:rPr lang="en-US" dirty="0"/>
              <a:t>Unstable </a:t>
            </a:r>
            <a:r>
              <a:rPr lang="en-US" dirty="0" err="1"/>
              <a:t>QDino</a:t>
            </a:r>
            <a:r>
              <a:rPr lang="en-US" dirty="0"/>
              <a:t> can address the excess radio background. </a:t>
            </a:r>
          </a:p>
          <a:p>
            <a:endParaRPr lang="en-US" dirty="0"/>
          </a:p>
          <a:p>
            <a:r>
              <a:rPr lang="en-US" dirty="0"/>
              <a:t>Testable in near future.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5623E-DA76-DE63-86B5-066FA11D7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2" descr="Kawaii Dinosaur Vector Art, Icons, and ...">
            <a:extLst>
              <a:ext uri="{FF2B5EF4-FFF2-40B4-BE49-F238E27FC236}">
                <a16:creationId xmlns:a16="http://schemas.microsoft.com/office/drawing/2014/main" id="{F1EA8797-527F-3F1F-38A1-FA70CD08A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857" y="5319683"/>
            <a:ext cx="1394309" cy="139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173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DD067-8D26-3BC9-3F67-B55E403E5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908504"/>
          </a:xfrm>
        </p:spPr>
        <p:txBody>
          <a:bodyPr/>
          <a:lstStyle/>
          <a:p>
            <a:pPr algn="ctr"/>
            <a:r>
              <a:rPr lang="en-US" dirty="0"/>
              <a:t>Neutrinos: The Least Known Sector of the SM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404F8D-8E40-9401-2CA4-33015B979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4726F4-4584-7AB0-9B5D-8E3885A22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4" y="1226228"/>
            <a:ext cx="3614739" cy="36147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4FE249-63C7-DAE7-BFCE-F7BB7B349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1226230"/>
            <a:ext cx="4496014" cy="35911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5700FD-4D92-8CFB-4BBE-04F79D3CAA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9412" y="4893469"/>
            <a:ext cx="9110338" cy="1904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704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7954E-47BE-47A5-1922-38C679321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8" y="114351"/>
            <a:ext cx="10515600" cy="1006475"/>
          </a:xfrm>
        </p:spPr>
        <p:txBody>
          <a:bodyPr/>
          <a:lstStyle/>
          <a:p>
            <a:pPr algn="ctr"/>
            <a:r>
              <a:rPr lang="en-US" dirty="0"/>
              <a:t>Nature of Neutrino Mass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F46656-5123-062C-E231-460BBD8D7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9FFAC5-DDD4-0345-82E9-883BA5F94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37433"/>
            <a:ext cx="5301759" cy="19145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75AA81-DDDF-0286-5FAD-91238A551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07" y="3082249"/>
            <a:ext cx="6756155" cy="3661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72B998-C24B-4BFC-71CC-FAF051F28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199" y="1037433"/>
            <a:ext cx="2352675" cy="16696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1E6293-D3C6-D5D4-039B-D7E0FFA8B297}"/>
              </a:ext>
            </a:extLst>
          </p:cNvPr>
          <p:cNvSpPr txBox="1"/>
          <p:nvPr/>
        </p:nvSpPr>
        <p:spPr>
          <a:xfrm>
            <a:off x="7912816" y="2851416"/>
            <a:ext cx="2681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Majorana or Dirac?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63344E-2B25-9C72-9381-E5629226BCE0}"/>
              </a:ext>
            </a:extLst>
          </p:cNvPr>
          <p:cNvSpPr txBox="1"/>
          <p:nvPr/>
        </p:nvSpPr>
        <p:spPr>
          <a:xfrm>
            <a:off x="7743924" y="3369256"/>
            <a:ext cx="3343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Why is it a difficult question?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9C9BF2-EB15-E6EB-CF31-0DC2C97EF17F}"/>
              </a:ext>
            </a:extLst>
          </p:cNvPr>
          <p:cNvSpPr txBox="1"/>
          <p:nvPr/>
        </p:nvSpPr>
        <p:spPr>
          <a:xfrm>
            <a:off x="7159969" y="3800985"/>
            <a:ext cx="5032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Because the Majorana nature is suppressed by the tiny neutrino mass itself.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2A58C6-9B11-AB51-032F-FF7B66205D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0438" y="4694356"/>
            <a:ext cx="1692275" cy="4716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EAD1914-5C29-8852-7E63-59D2B8BD7FE7}"/>
              </a:ext>
            </a:extLst>
          </p:cNvPr>
          <p:cNvSpPr txBox="1"/>
          <p:nvPr/>
        </p:nvSpPr>
        <p:spPr>
          <a:xfrm>
            <a:off x="7498696" y="5253330"/>
            <a:ext cx="3834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Two ways around: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Find non-relativistic neutrinos.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Find a process that violates </a:t>
            </a:r>
            <a:r>
              <a:rPr lang="en-US" sz="2000" i="1" dirty="0"/>
              <a:t>L</a:t>
            </a:r>
            <a:r>
              <a:rPr lang="en-US" sz="2000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B7C05E-F01F-CE97-38BD-2D78BE69DAE2}"/>
              </a:ext>
            </a:extLst>
          </p:cNvPr>
          <p:cNvSpPr txBox="1"/>
          <p:nvPr/>
        </p:nvSpPr>
        <p:spPr>
          <a:xfrm>
            <a:off x="8208787" y="6294881"/>
            <a:ext cx="2455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Both are difficult.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5733AF-A495-20D5-4928-D0C53F10741D}"/>
              </a:ext>
            </a:extLst>
          </p:cNvPr>
          <p:cNvSpPr txBox="1"/>
          <p:nvPr/>
        </p:nvSpPr>
        <p:spPr>
          <a:xfrm>
            <a:off x="144707" y="3107843"/>
            <a:ext cx="1652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From A. de Gouvea</a:t>
            </a:r>
          </a:p>
        </p:txBody>
      </p:sp>
    </p:spTree>
    <p:extLst>
      <p:ext uri="{BB962C8B-B14F-4D97-AF65-F5344CB8AC3E}">
        <p14:creationId xmlns:p14="http://schemas.microsoft.com/office/powerpoint/2010/main" val="38181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F6B3C-1A65-2B57-DBC6-854B7870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635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Non-relativistic Neutrinos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DE0F22-7DA7-38DF-E81B-73AB436CC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 descr="COBAND: Cosmic Background Neutrino Decay Search">
            <a:extLst>
              <a:ext uri="{FF2B5EF4-FFF2-40B4-BE49-F238E27FC236}">
                <a16:creationId xmlns:a16="http://schemas.microsoft.com/office/drawing/2014/main" id="{5A60DA43-D58F-BF7B-F77D-CED7A4E5D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" y="785676"/>
            <a:ext cx="10887075" cy="539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760A06-FA35-FAF2-0D25-474B91455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723" y="6297241"/>
            <a:ext cx="2120314" cy="5185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A87EA8-EC68-5156-3F7F-211472201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1397" y="6297241"/>
            <a:ext cx="1587500" cy="546100"/>
          </a:xfrm>
          <a:prstGeom prst="rect">
            <a:avLst/>
          </a:prstGeom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8206CD37-AE56-E898-B3B5-C5D174FBB074}"/>
              </a:ext>
            </a:extLst>
          </p:cNvPr>
          <p:cNvSpPr/>
          <p:nvPr/>
        </p:nvSpPr>
        <p:spPr>
          <a:xfrm>
            <a:off x="4378520" y="6412030"/>
            <a:ext cx="438394" cy="31652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963DAB-0DF3-ED7A-9F4A-1482BB6E1563}"/>
              </a:ext>
            </a:extLst>
          </p:cNvPr>
          <p:cNvSpPr txBox="1"/>
          <p:nvPr/>
        </p:nvSpPr>
        <p:spPr>
          <a:xfrm>
            <a:off x="6808617" y="6297241"/>
            <a:ext cx="32462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Long, Lunardini, </a:t>
            </a:r>
            <a:r>
              <a:rPr lang="en-US" sz="14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Sabancilar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1405.7654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;</a:t>
            </a:r>
          </a:p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PTOLEMY,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1902.05508</a:t>
            </a:r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7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CDB63-393A-3C6E-6F61-34D7A0FE9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77913"/>
          </a:xfrm>
        </p:spPr>
        <p:txBody>
          <a:bodyPr/>
          <a:lstStyle/>
          <a:p>
            <a:pPr algn="ctr"/>
            <a:r>
              <a:rPr lang="en-US" dirty="0" err="1"/>
              <a:t>Neutrinoless</a:t>
            </a:r>
            <a:r>
              <a:rPr lang="en-US" dirty="0"/>
              <a:t> Double Beta Decay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D5EAAA-93B5-7F03-0D22-68B19E21A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8F3F3F-EF75-F57E-B86E-E5F369A93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216" y="4446965"/>
            <a:ext cx="5245141" cy="1789040"/>
          </a:xfrm>
          <a:prstGeom prst="rect">
            <a:avLst/>
          </a:prstGeom>
        </p:spPr>
      </p:pic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20A510EB-1EA5-8B61-8D91-1C74811F8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22" y="862236"/>
            <a:ext cx="6162826" cy="58592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D1E487-0698-FC46-88A0-40067E1C1B77}"/>
              </a:ext>
            </a:extLst>
          </p:cNvPr>
          <p:cNvSpPr txBox="1"/>
          <p:nvPr/>
        </p:nvSpPr>
        <p:spPr>
          <a:xfrm>
            <a:off x="1296590" y="5626432"/>
            <a:ext cx="13608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3"/>
                </a:solidFill>
                <a:hlinkClick r:id="rId4"/>
              </a:rPr>
              <a:t>2310.20681</a:t>
            </a:r>
            <a:endParaRPr lang="en-US" sz="1800" dirty="0">
              <a:solidFill>
                <a:schemeClr val="accent3"/>
              </a:solidFill>
            </a:endParaRPr>
          </a:p>
        </p:txBody>
      </p:sp>
      <p:pic>
        <p:nvPicPr>
          <p:cNvPr id="9" name="Picture 8" descr="A diagram of a graph&#10;&#10;AI-generated content may be incorrect.">
            <a:extLst>
              <a:ext uri="{FF2B5EF4-FFF2-40B4-BE49-F238E27FC236}">
                <a16:creationId xmlns:a16="http://schemas.microsoft.com/office/drawing/2014/main" id="{E8654B47-AB2E-60A4-830E-6B93D5C652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0862" y="862235"/>
            <a:ext cx="4895851" cy="34643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7A825F-0D8F-30D5-0EAA-37701CE3E524}"/>
              </a:ext>
            </a:extLst>
          </p:cNvPr>
          <p:cNvSpPr txBox="1"/>
          <p:nvPr/>
        </p:nvSpPr>
        <p:spPr>
          <a:xfrm>
            <a:off x="10199914" y="3530245"/>
            <a:ext cx="1481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Goeppert-Mayer </a:t>
            </a:r>
          </a:p>
          <a:p>
            <a:pPr algn="ctr"/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(1935)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8F1942-925A-2167-A77F-9B24D9456173}"/>
              </a:ext>
            </a:extLst>
          </p:cNvPr>
          <p:cNvSpPr txBox="1"/>
          <p:nvPr/>
        </p:nvSpPr>
        <p:spPr>
          <a:xfrm>
            <a:off x="7043058" y="6351908"/>
            <a:ext cx="4084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Racah (1937); Furry (1939); Schechter, Valle (1982)</a:t>
            </a:r>
          </a:p>
        </p:txBody>
      </p:sp>
    </p:spTree>
    <p:extLst>
      <p:ext uri="{BB962C8B-B14F-4D97-AF65-F5344CB8AC3E}">
        <p14:creationId xmlns:p14="http://schemas.microsoft.com/office/powerpoint/2010/main" val="276232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60082-1628-875A-CB68-58ACF6D4A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0725"/>
          </a:xfrm>
        </p:spPr>
        <p:txBody>
          <a:bodyPr/>
          <a:lstStyle/>
          <a:p>
            <a:pPr algn="ctr"/>
            <a:r>
              <a:rPr lang="en-US" dirty="0"/>
              <a:t>Guidance from Theory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1E3427-198D-41B7-E906-F95765EAC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87CD42-2108-1FB5-6909-5685C73F6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243011"/>
            <a:ext cx="11334602" cy="23400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A5D334-2D5B-82A4-6A96-BF0541ADC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3970254"/>
            <a:ext cx="11334602" cy="220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3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7A1D8-A63E-A0AA-656F-4F5AFF979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499" y="259116"/>
            <a:ext cx="10515600" cy="735275"/>
          </a:xfrm>
        </p:spPr>
        <p:txBody>
          <a:bodyPr/>
          <a:lstStyle/>
          <a:p>
            <a:pPr algn="ctr"/>
            <a:r>
              <a:rPr lang="en-US" dirty="0"/>
              <a:t>Dirac, Majorana or Quasi-Dirac?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9493B5-D10C-D8E6-BF2B-45641189C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38C399-21FA-0438-0E29-233244D92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85" y="2633844"/>
            <a:ext cx="11284429" cy="1857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6C611D-F63A-C781-1875-C2B65EE2E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85" y="4556306"/>
            <a:ext cx="11284428" cy="22302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A4C40F-313F-9986-2873-7F6CA127F9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023" y="1218320"/>
            <a:ext cx="2607325" cy="9676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923671-EC15-9E81-1562-AFA6C295B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438" y="1218320"/>
            <a:ext cx="8352075" cy="100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84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B3EAE-F794-7DCB-8229-064ADAF6C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945" y="112319"/>
            <a:ext cx="10515600" cy="947738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Probe Quasi-Dirac Neutrinos (</a:t>
            </a:r>
            <a:r>
              <a:rPr lang="en-US" i="1" dirty="0" err="1"/>
              <a:t>QDinos</a:t>
            </a:r>
            <a:r>
              <a:rPr lang="en-US" dirty="0"/>
              <a:t>)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A1B983-6A9C-1210-7A16-A6B0DF1E4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85EE-11E6-5F4C-AB46-B4C3065BB2AA}" type="slidenum">
              <a:rPr lang="en-US" smtClean="0"/>
              <a:t>8</a:t>
            </a:fld>
            <a:endParaRPr lang="en-US" dirty="0"/>
          </a:p>
        </p:txBody>
      </p:sp>
      <p:pic>
        <p:nvPicPr>
          <p:cNvPr id="4" name="Picture 2" descr="Kawaii Dinosaur Vector Art, Icons, and ...">
            <a:extLst>
              <a:ext uri="{FF2B5EF4-FFF2-40B4-BE49-F238E27FC236}">
                <a16:creationId xmlns:a16="http://schemas.microsoft.com/office/drawing/2014/main" id="{420B2629-7064-1C01-8BB5-CD4EC7D36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2581" y="14288"/>
            <a:ext cx="1025132" cy="102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A3B92E-C47D-A33C-23D8-5118C3F40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63" y="932134"/>
            <a:ext cx="8536826" cy="57893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F3F1CE-7F35-8EDE-42CB-EDC93589920A}"/>
                  </a:ext>
                </a:extLst>
              </p:cNvPr>
              <p:cNvSpPr txBox="1"/>
              <p:nvPr/>
            </p:nvSpPr>
            <p:spPr>
              <a:xfrm>
                <a:off x="9870306" y="2141450"/>
                <a:ext cx="1282274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F3F1CE-7F35-8EDE-42CB-EDC9358992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0306" y="2141450"/>
                <a:ext cx="1282274" cy="609077"/>
              </a:xfrm>
              <a:prstGeom prst="rect">
                <a:avLst/>
              </a:prstGeom>
              <a:blipFill>
                <a:blip r:embed="rId4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12BC603-A170-E8B2-909E-C6565BDED3A5}"/>
              </a:ext>
            </a:extLst>
          </p:cNvPr>
          <p:cNvSpPr txBox="1"/>
          <p:nvPr/>
        </p:nvSpPr>
        <p:spPr>
          <a:xfrm>
            <a:off x="8802971" y="1206500"/>
            <a:ext cx="3115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Active-sterile oscillations suppressed, unless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386B4E-F513-1286-0E4E-7A12979E9642}"/>
              </a:ext>
            </a:extLst>
          </p:cNvPr>
          <p:cNvSpPr txBox="1"/>
          <p:nvPr/>
        </p:nvSpPr>
        <p:spPr>
          <a:xfrm>
            <a:off x="8748365" y="2863431"/>
            <a:ext cx="3443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Need astrophysical baselines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827257-3F46-EBFC-5C0E-3D6EB16BA3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2576" y="3471163"/>
            <a:ext cx="3056183" cy="7895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AEDC4C-23C1-277F-7A62-4907C94E6E95}"/>
              </a:ext>
            </a:extLst>
          </p:cNvPr>
          <p:cNvSpPr txBox="1"/>
          <p:nvPr/>
        </p:nvSpPr>
        <p:spPr>
          <a:xfrm>
            <a:off x="8748365" y="4297886"/>
            <a:ext cx="366848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(for maximal mixing)</a:t>
            </a:r>
          </a:p>
          <a:p>
            <a:endParaRPr lang="en-US" dirty="0"/>
          </a:p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Barbieri, Dolgov (PLB 1990); </a:t>
            </a:r>
          </a:p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de Gouvea, Huang, Jenkins,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6"/>
              </a:rPr>
              <a:t>0906.1611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;</a:t>
            </a:r>
          </a:p>
          <a:p>
            <a:r>
              <a:rPr lang="en-US" sz="14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Ansarifard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Farzan,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7"/>
              </a:rPr>
              <a:t>2211.09105</a:t>
            </a:r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20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7DE2E-05A2-CF22-0A25-D3BAE729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840" y="452667"/>
            <a:ext cx="8229600" cy="743643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High-Energy Astrophysical Neutrinos 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4FAF86-8CDC-D6DC-3BDD-4F19579D8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FE0F-3FCF-8C46-99B1-54B88A9F6A31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BE385A-650D-5ABA-855E-54962684C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30" y="970030"/>
            <a:ext cx="11842739" cy="3840888"/>
          </a:xfrm>
          <a:prstGeom prst="rect">
            <a:avLst/>
          </a:prstGeom>
        </p:spPr>
      </p:pic>
      <p:pic>
        <p:nvPicPr>
          <p:cNvPr id="6148" name="Picture 4" descr="Starburst galaxy - Wikipedia">
            <a:extLst>
              <a:ext uri="{FF2B5EF4-FFF2-40B4-BE49-F238E27FC236}">
                <a16:creationId xmlns:a16="http://schemas.microsoft.com/office/drawing/2014/main" id="{625A8C26-F535-53CC-E4D8-6C97B8C8E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24129"/>
            <a:ext cx="3427033" cy="341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What are gamma-ray bursts? | Space">
            <a:extLst>
              <a:ext uri="{FF2B5EF4-FFF2-40B4-BE49-F238E27FC236}">
                <a16:creationId xmlns:a16="http://schemas.microsoft.com/office/drawing/2014/main" id="{8C7C389C-F36C-F557-C197-E42986D37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392" y="4178740"/>
            <a:ext cx="3431697" cy="193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12EDE8-FB83-CB85-3652-177AA59A7505}"/>
              </a:ext>
            </a:extLst>
          </p:cNvPr>
          <p:cNvSpPr txBox="1"/>
          <p:nvPr/>
        </p:nvSpPr>
        <p:spPr>
          <a:xfrm>
            <a:off x="5152339" y="6220667"/>
            <a:ext cx="3039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Multi-messenger connection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C5E461-5146-615F-97A4-65E618240A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467" y="5308694"/>
            <a:ext cx="1551531" cy="147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1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</TotalTime>
  <Words>439</Words>
  <Application>Microsoft Macintosh PowerPoint</Application>
  <PresentationFormat>Widescreen</PresentationFormat>
  <Paragraphs>96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-apple-system</vt:lpstr>
      <vt:lpstr>Aptos</vt:lpstr>
      <vt:lpstr>Aptos Display</vt:lpstr>
      <vt:lpstr>Arial</vt:lpstr>
      <vt:lpstr>Cambria Math</vt:lpstr>
      <vt:lpstr>Helvetica</vt:lpstr>
      <vt:lpstr>Lucida Grande</vt:lpstr>
      <vt:lpstr>NimbusRomNo9L</vt:lpstr>
      <vt:lpstr>Office Theme</vt:lpstr>
      <vt:lpstr>Quasi-Dirac Neutrinos</vt:lpstr>
      <vt:lpstr>Neutrinos: The Least Known Sector of the SM</vt:lpstr>
      <vt:lpstr>Nature of Neutrino Mass</vt:lpstr>
      <vt:lpstr>Non-relativistic Neutrinos</vt:lpstr>
      <vt:lpstr>Neutrinoless Double Beta Decay</vt:lpstr>
      <vt:lpstr>Guidance from Theory</vt:lpstr>
      <vt:lpstr>Dirac, Majorana or Quasi-Dirac?</vt:lpstr>
      <vt:lpstr>How to Probe Quasi-Dirac Neutrinos (QDinos) </vt:lpstr>
      <vt:lpstr>High-Energy Astrophysical Neutrinos  </vt:lpstr>
      <vt:lpstr>High-Energy Neutrino Signal at IceCube</vt:lpstr>
      <vt:lpstr>Point Source Identification</vt:lpstr>
      <vt:lpstr>Probing QDino Oscillations using Point Sources</vt:lpstr>
      <vt:lpstr>First IceCube Constraints on QDinos</vt:lpstr>
      <vt:lpstr>Hint of QDinos in IceCube All-Sky Data</vt:lpstr>
      <vt:lpstr>Flavor Triangle Analysis</vt:lpstr>
      <vt:lpstr>Case of Non-Maximal Mixing</vt:lpstr>
      <vt:lpstr>Fitting ARCADE2 &amp; EDGES Anomalies with QDino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Dev, Bhupal</dc:creator>
  <cp:lastModifiedBy>Dev, Bhupal</cp:lastModifiedBy>
  <cp:revision>60</cp:revision>
  <dcterms:created xsi:type="dcterms:W3CDTF">2025-05-06T20:51:15Z</dcterms:created>
  <dcterms:modified xsi:type="dcterms:W3CDTF">2025-05-21T10:11:57Z</dcterms:modified>
</cp:coreProperties>
</file>