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ppm" ContentType="image/png"/>
  <Default Extension="rels" ContentType="application/vnd.openxmlformats-package.relationships+xml"/>
  <Default Extension="svg" ContentType="image/svg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5.xml" ContentType="application/vnd.openxmlformats-officedocument.presentationml.notesSlide+xml"/>
  <Override PartName="/ppt/tags/tag28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265" r:id="rId3"/>
    <p:sldId id="310" r:id="rId4"/>
    <p:sldId id="260" r:id="rId5"/>
    <p:sldId id="280" r:id="rId6"/>
    <p:sldId id="257" r:id="rId7"/>
    <p:sldId id="277" r:id="rId8"/>
    <p:sldId id="313" r:id="rId9"/>
    <p:sldId id="269" r:id="rId10"/>
    <p:sldId id="258" r:id="rId11"/>
    <p:sldId id="270" r:id="rId12"/>
    <p:sldId id="316" r:id="rId13"/>
    <p:sldId id="272" r:id="rId14"/>
    <p:sldId id="273" r:id="rId15"/>
    <p:sldId id="278" r:id="rId16"/>
    <p:sldId id="274" r:id="rId17"/>
    <p:sldId id="262" r:id="rId18"/>
    <p:sldId id="261" r:id="rId19"/>
    <p:sldId id="275" r:id="rId20"/>
    <p:sldId id="276" r:id="rId21"/>
    <p:sldId id="264" r:id="rId22"/>
    <p:sldId id="263" r:id="rId23"/>
    <p:sldId id="314" r:id="rId24"/>
    <p:sldId id="291" r:id="rId25"/>
    <p:sldId id="289" r:id="rId26"/>
    <p:sldId id="282" r:id="rId27"/>
    <p:sldId id="284" r:id="rId28"/>
    <p:sldId id="311" r:id="rId29"/>
    <p:sldId id="302" r:id="rId30"/>
    <p:sldId id="287" r:id="rId31"/>
    <p:sldId id="285" r:id="rId32"/>
    <p:sldId id="299" r:id="rId33"/>
    <p:sldId id="315" r:id="rId34"/>
    <p:sldId id="286" r:id="rId35"/>
    <p:sldId id="288" r:id="rId36"/>
    <p:sldId id="290" r:id="rId37"/>
    <p:sldId id="292" r:id="rId38"/>
    <p:sldId id="303" r:id="rId39"/>
    <p:sldId id="304" r:id="rId40"/>
    <p:sldId id="293" r:id="rId41"/>
    <p:sldId id="294" r:id="rId42"/>
    <p:sldId id="295" r:id="rId43"/>
    <p:sldId id="296" r:id="rId44"/>
    <p:sldId id="305" r:id="rId45"/>
    <p:sldId id="306" r:id="rId46"/>
    <p:sldId id="297" r:id="rId47"/>
    <p:sldId id="307" r:id="rId48"/>
    <p:sldId id="317" r:id="rId49"/>
    <p:sldId id="298" r:id="rId50"/>
    <p:sldId id="300" r:id="rId51"/>
    <p:sldId id="312" r:id="rId52"/>
    <p:sldId id="301" r:id="rId53"/>
    <p:sldId id="320" r:id="rId54"/>
    <p:sldId id="319" r:id="rId5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B1E1"/>
    <a:srgbClr val="969696"/>
    <a:srgbClr val="E6002E"/>
    <a:srgbClr val="0057B8"/>
    <a:srgbClr val="156082"/>
    <a:srgbClr val="5389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96" autoAdjust="0"/>
    <p:restoredTop sz="96029" autoAdjust="0"/>
  </p:normalViewPr>
  <p:slideViewPr>
    <p:cSldViewPr snapToGrid="0">
      <p:cViewPr>
        <p:scale>
          <a:sx n="89" d="100"/>
          <a:sy n="89" d="100"/>
        </p:scale>
        <p:origin x="339" y="3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2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image" Target="../media/image5.sv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image" Target="../media/image5.sv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A74166-C65D-47C4-8FF4-8AFA7B76E79A}" type="doc">
      <dgm:prSet loTypeId="urn:microsoft.com/office/officeart/2018/5/layout/IconCircleLabelList" loCatId="icon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873CAB6-1C18-49EB-BA3B-7214711CAD15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AU" sz="2800" cap="none" noProof="0" dirty="0">
              <a:latin typeface="LM Roman 10" panose="00000500000000000000" pitchFamily="50" charset="0"/>
            </a:rPr>
            <a:t>Motivation For </a:t>
          </a:r>
          <a:br>
            <a:rPr lang="en-AU" sz="2800" cap="none" noProof="0" dirty="0">
              <a:latin typeface="LM Roman 10" panose="00000500000000000000" pitchFamily="50" charset="0"/>
            </a:rPr>
          </a:br>
          <a:r>
            <a:rPr lang="en-AU" sz="2800" cap="none" noProof="0" dirty="0">
              <a:latin typeface="LM Roman 10" panose="00000500000000000000" pitchFamily="50" charset="0"/>
            </a:rPr>
            <a:t>Non-local Observables</a:t>
          </a:r>
        </a:p>
      </dgm:t>
    </dgm:pt>
    <dgm:pt modelId="{4C47658D-67D7-4686-8473-CB8EA8801BA8}" type="parTrans" cxnId="{A4843F5C-0033-4B64-A6C5-DE0610C51627}">
      <dgm:prSet/>
      <dgm:spPr/>
      <dgm:t>
        <a:bodyPr/>
        <a:lstStyle/>
        <a:p>
          <a:endParaRPr lang="en-US" sz="2400"/>
        </a:p>
      </dgm:t>
    </dgm:pt>
    <dgm:pt modelId="{7B4360AD-7157-467F-BD98-75A2E6CF65BD}" type="sibTrans" cxnId="{A4843F5C-0033-4B64-A6C5-DE0610C51627}">
      <dgm:prSet/>
      <dgm:spPr/>
      <dgm:t>
        <a:bodyPr/>
        <a:lstStyle/>
        <a:p>
          <a:endParaRPr lang="en-US" sz="2400"/>
        </a:p>
      </dgm:t>
    </dgm:pt>
    <dgm:pt modelId="{2AD927AE-9AE6-45EA-867C-71C66FDFC35B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AU" sz="2800" cap="none" noProof="0" dirty="0">
              <a:latin typeface="LM Roman 10" panose="00000500000000000000" pitchFamily="50" charset="0"/>
            </a:rPr>
            <a:t>Semiclassical Methods</a:t>
          </a:r>
        </a:p>
      </dgm:t>
    </dgm:pt>
    <dgm:pt modelId="{53926465-C73F-4DA4-BC74-001234A93852}" type="parTrans" cxnId="{BE0B815C-98A8-468D-8B1C-16124B963F79}">
      <dgm:prSet/>
      <dgm:spPr/>
      <dgm:t>
        <a:bodyPr/>
        <a:lstStyle/>
        <a:p>
          <a:endParaRPr lang="en-US" sz="2400"/>
        </a:p>
      </dgm:t>
    </dgm:pt>
    <dgm:pt modelId="{E64EFC16-A016-4379-BF16-34ECEDB6426C}" type="sibTrans" cxnId="{BE0B815C-98A8-468D-8B1C-16124B963F79}">
      <dgm:prSet/>
      <dgm:spPr/>
      <dgm:t>
        <a:bodyPr/>
        <a:lstStyle/>
        <a:p>
          <a:endParaRPr lang="en-US" sz="2400"/>
        </a:p>
      </dgm:t>
    </dgm:pt>
    <dgm:pt modelId="{29417FA3-8C36-4544-9B34-AE4E989A2A45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AU" sz="2800" cap="none" noProof="0" dirty="0">
              <a:latin typeface="LM Roman 10" panose="00000500000000000000" pitchFamily="50" charset="0"/>
            </a:rPr>
            <a:t>Results and Directions</a:t>
          </a:r>
        </a:p>
      </dgm:t>
    </dgm:pt>
    <dgm:pt modelId="{40CB022E-57F1-4AE9-A0AE-3A505D2CF404}" type="parTrans" cxnId="{BCBB78A5-1BEB-4CAF-9FE9-6DE46A892563}">
      <dgm:prSet/>
      <dgm:spPr/>
      <dgm:t>
        <a:bodyPr/>
        <a:lstStyle/>
        <a:p>
          <a:endParaRPr lang="en-US" sz="2400"/>
        </a:p>
      </dgm:t>
    </dgm:pt>
    <dgm:pt modelId="{3FEC842E-4B1A-498C-AB18-3E88E028EB15}" type="sibTrans" cxnId="{BCBB78A5-1BEB-4CAF-9FE9-6DE46A892563}">
      <dgm:prSet/>
      <dgm:spPr/>
      <dgm:t>
        <a:bodyPr/>
        <a:lstStyle/>
        <a:p>
          <a:endParaRPr lang="en-US" sz="2400"/>
        </a:p>
      </dgm:t>
    </dgm:pt>
    <dgm:pt modelId="{F00FAF3F-FB6A-4780-99DC-4758AEBA6F29}" type="pres">
      <dgm:prSet presAssocID="{7FA74166-C65D-47C4-8FF4-8AFA7B76E79A}" presName="root" presStyleCnt="0">
        <dgm:presLayoutVars>
          <dgm:dir/>
          <dgm:resizeHandles val="exact"/>
        </dgm:presLayoutVars>
      </dgm:prSet>
      <dgm:spPr/>
    </dgm:pt>
    <dgm:pt modelId="{CFF50DC2-3E02-407E-AAF8-8CA82E17A686}" type="pres">
      <dgm:prSet presAssocID="{F873CAB6-1C18-49EB-BA3B-7214711CAD15}" presName="compNode" presStyleCnt="0"/>
      <dgm:spPr/>
    </dgm:pt>
    <dgm:pt modelId="{490DE57C-9998-4E6C-8BB6-B44DDABB3923}" type="pres">
      <dgm:prSet presAssocID="{F873CAB6-1C18-49EB-BA3B-7214711CAD15}" presName="iconBgRect" presStyleLbl="bgShp" presStyleIdx="0" presStyleCnt="3"/>
      <dgm:spPr/>
    </dgm:pt>
    <dgm:pt modelId="{EE9113AD-2E61-4393-9FE7-1644905B0DEE}" type="pres">
      <dgm:prSet presAssocID="{F873CAB6-1C18-49EB-BA3B-7214711CAD15}" presName="iconRect" presStyleLbl="node1" presStyleIdx="0" presStyleCnt="3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ye"/>
        </a:ext>
      </dgm:extLst>
    </dgm:pt>
    <dgm:pt modelId="{ADAE0201-A813-4E0D-92F5-2645A2EF9380}" type="pres">
      <dgm:prSet presAssocID="{F873CAB6-1C18-49EB-BA3B-7214711CAD15}" presName="spaceRect" presStyleCnt="0"/>
      <dgm:spPr/>
    </dgm:pt>
    <dgm:pt modelId="{E0A670A4-030C-4191-AAFD-11B338F3A9BB}" type="pres">
      <dgm:prSet presAssocID="{F873CAB6-1C18-49EB-BA3B-7214711CAD15}" presName="textRect" presStyleLbl="revTx" presStyleIdx="0" presStyleCnt="3" custLinFactNeighborY="-27836">
        <dgm:presLayoutVars>
          <dgm:chMax val="1"/>
          <dgm:chPref val="1"/>
        </dgm:presLayoutVars>
      </dgm:prSet>
      <dgm:spPr/>
    </dgm:pt>
    <dgm:pt modelId="{72CA47FE-ABEF-4CA6-9B30-AC32F3B07916}" type="pres">
      <dgm:prSet presAssocID="{7B4360AD-7157-467F-BD98-75A2E6CF65BD}" presName="sibTrans" presStyleCnt="0"/>
      <dgm:spPr/>
    </dgm:pt>
    <dgm:pt modelId="{629522F8-D4F9-4791-952C-E0DB13F5EAA5}" type="pres">
      <dgm:prSet presAssocID="{2AD927AE-9AE6-45EA-867C-71C66FDFC35B}" presName="compNode" presStyleCnt="0"/>
      <dgm:spPr/>
    </dgm:pt>
    <dgm:pt modelId="{DD071838-3F19-4AB0-BFCD-09EF5A12E452}" type="pres">
      <dgm:prSet presAssocID="{2AD927AE-9AE6-45EA-867C-71C66FDFC35B}" presName="iconBgRect" presStyleLbl="bgShp" presStyleIdx="1" presStyleCnt="3"/>
      <dgm:spPr/>
    </dgm:pt>
    <dgm:pt modelId="{4A124385-9E19-41F1-9859-68E231CAB304}" type="pres">
      <dgm:prSet presAssocID="{2AD927AE-9AE6-45EA-867C-71C66FDFC35B}" presName="iconRect" presStyleLbl="node1" presStyleIdx="1" presStyleCnt="3" custScaleX="117422" custScaleY="127610" custLinFactNeighborX="2314" custLinFactNeighborY="335"/>
      <dgm:spPr>
        <a:blipFill dpi="0" rotWithShape="1">
          <a:blip xmlns:r="http://schemas.openxmlformats.org/officeDocument/2006/relationships" r:embed="rId2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/>
                </a14:imgProps>
              </a:ext>
            </a:extLst>
          </a:blip>
          <a:srcRect/>
          <a:stretch>
            <a:fillRect l="116" t="9545" r="1964" b="11485"/>
          </a:stretch>
        </a:blipFill>
      </dgm:spPr>
    </dgm:pt>
    <dgm:pt modelId="{79D958C1-881C-42A8-94CD-24416B9C75E6}" type="pres">
      <dgm:prSet presAssocID="{2AD927AE-9AE6-45EA-867C-71C66FDFC35B}" presName="spaceRect" presStyleCnt="0"/>
      <dgm:spPr/>
    </dgm:pt>
    <dgm:pt modelId="{09C61116-BD8B-41EE-9FBA-B68B2FFD5A87}" type="pres">
      <dgm:prSet presAssocID="{2AD927AE-9AE6-45EA-867C-71C66FDFC35B}" presName="textRect" presStyleLbl="revTx" presStyleIdx="1" presStyleCnt="3" custLinFactNeighborY="-10336">
        <dgm:presLayoutVars>
          <dgm:chMax val="1"/>
          <dgm:chPref val="1"/>
        </dgm:presLayoutVars>
      </dgm:prSet>
      <dgm:spPr/>
    </dgm:pt>
    <dgm:pt modelId="{846E6D5B-1080-4EA7-9B9D-6E03BE4064C0}" type="pres">
      <dgm:prSet presAssocID="{E64EFC16-A016-4379-BF16-34ECEDB6426C}" presName="sibTrans" presStyleCnt="0"/>
      <dgm:spPr/>
    </dgm:pt>
    <dgm:pt modelId="{6676DF6D-7713-4058-8F4E-5A94C4CC319F}" type="pres">
      <dgm:prSet presAssocID="{29417FA3-8C36-4544-9B34-AE4E989A2A45}" presName="compNode" presStyleCnt="0"/>
      <dgm:spPr/>
    </dgm:pt>
    <dgm:pt modelId="{34AB800E-6610-4A84-B072-872A96408068}" type="pres">
      <dgm:prSet presAssocID="{29417FA3-8C36-4544-9B34-AE4E989A2A45}" presName="iconBgRect" presStyleLbl="bgShp" presStyleIdx="2" presStyleCnt="3"/>
      <dgm:spPr/>
    </dgm:pt>
    <dgm:pt modelId="{FDA4EB35-46B2-41BD-A422-260CBFD47832}" type="pres">
      <dgm:prSet presAssocID="{29417FA3-8C36-4544-9B34-AE4E989A2A45}" presName="iconRect" presStyleLbl="node1" presStyleIdx="2" presStyleCnt="3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9158640F-5607-4403-9CAD-3307A166FAF0}" type="pres">
      <dgm:prSet presAssocID="{29417FA3-8C36-4544-9B34-AE4E989A2A45}" presName="spaceRect" presStyleCnt="0"/>
      <dgm:spPr/>
    </dgm:pt>
    <dgm:pt modelId="{40693DB8-E483-4C8D-B0B1-6AC4228D2F4A}" type="pres">
      <dgm:prSet presAssocID="{29417FA3-8C36-4544-9B34-AE4E989A2A45}" presName="textRect" presStyleLbl="revTx" presStyleIdx="2" presStyleCnt="3" custLinFactNeighborY="-8346">
        <dgm:presLayoutVars>
          <dgm:chMax val="1"/>
          <dgm:chPref val="1"/>
        </dgm:presLayoutVars>
      </dgm:prSet>
      <dgm:spPr/>
    </dgm:pt>
  </dgm:ptLst>
  <dgm:cxnLst>
    <dgm:cxn modelId="{132E1918-D8C2-4FA3-8D1A-20DCF5ADBC87}" type="presOf" srcId="{7FA74166-C65D-47C4-8FF4-8AFA7B76E79A}" destId="{F00FAF3F-FB6A-4780-99DC-4758AEBA6F29}" srcOrd="0" destOrd="0" presId="urn:microsoft.com/office/officeart/2018/5/layout/IconCircleLabelList"/>
    <dgm:cxn modelId="{A4843F5C-0033-4B64-A6C5-DE0610C51627}" srcId="{7FA74166-C65D-47C4-8FF4-8AFA7B76E79A}" destId="{F873CAB6-1C18-49EB-BA3B-7214711CAD15}" srcOrd="0" destOrd="0" parTransId="{4C47658D-67D7-4686-8473-CB8EA8801BA8}" sibTransId="{7B4360AD-7157-467F-BD98-75A2E6CF65BD}"/>
    <dgm:cxn modelId="{BE0B815C-98A8-468D-8B1C-16124B963F79}" srcId="{7FA74166-C65D-47C4-8FF4-8AFA7B76E79A}" destId="{2AD927AE-9AE6-45EA-867C-71C66FDFC35B}" srcOrd="1" destOrd="0" parTransId="{53926465-C73F-4DA4-BC74-001234A93852}" sibTransId="{E64EFC16-A016-4379-BF16-34ECEDB6426C}"/>
    <dgm:cxn modelId="{5F09624E-37B3-497E-BA19-55B416D6DB17}" type="presOf" srcId="{F873CAB6-1C18-49EB-BA3B-7214711CAD15}" destId="{E0A670A4-030C-4191-AAFD-11B338F3A9BB}" srcOrd="0" destOrd="0" presId="urn:microsoft.com/office/officeart/2018/5/layout/IconCircleLabelList"/>
    <dgm:cxn modelId="{CBB8C49F-6EBE-41AA-96D8-E35BC133394C}" type="presOf" srcId="{2AD927AE-9AE6-45EA-867C-71C66FDFC35B}" destId="{09C61116-BD8B-41EE-9FBA-B68B2FFD5A87}" srcOrd="0" destOrd="0" presId="urn:microsoft.com/office/officeart/2018/5/layout/IconCircleLabelList"/>
    <dgm:cxn modelId="{BCBB78A5-1BEB-4CAF-9FE9-6DE46A892563}" srcId="{7FA74166-C65D-47C4-8FF4-8AFA7B76E79A}" destId="{29417FA3-8C36-4544-9B34-AE4E989A2A45}" srcOrd="2" destOrd="0" parTransId="{40CB022E-57F1-4AE9-A0AE-3A505D2CF404}" sibTransId="{3FEC842E-4B1A-498C-AB18-3E88E028EB15}"/>
    <dgm:cxn modelId="{4BFB92BB-4506-4B2B-8ECF-E08F1DAE72B3}" type="presOf" srcId="{29417FA3-8C36-4544-9B34-AE4E989A2A45}" destId="{40693DB8-E483-4C8D-B0B1-6AC4228D2F4A}" srcOrd="0" destOrd="0" presId="urn:microsoft.com/office/officeart/2018/5/layout/IconCircleLabelList"/>
    <dgm:cxn modelId="{5234994F-9EC9-4246-9EAF-44BF3EDA47F4}" type="presParOf" srcId="{F00FAF3F-FB6A-4780-99DC-4758AEBA6F29}" destId="{CFF50DC2-3E02-407E-AAF8-8CA82E17A686}" srcOrd="0" destOrd="0" presId="urn:microsoft.com/office/officeart/2018/5/layout/IconCircleLabelList"/>
    <dgm:cxn modelId="{81558405-0F9D-4D12-84FB-28D72DF467AA}" type="presParOf" srcId="{CFF50DC2-3E02-407E-AAF8-8CA82E17A686}" destId="{490DE57C-9998-4E6C-8BB6-B44DDABB3923}" srcOrd="0" destOrd="0" presId="urn:microsoft.com/office/officeart/2018/5/layout/IconCircleLabelList"/>
    <dgm:cxn modelId="{659C68E1-8E9A-4107-A14C-BA6E65D6450E}" type="presParOf" srcId="{CFF50DC2-3E02-407E-AAF8-8CA82E17A686}" destId="{EE9113AD-2E61-4393-9FE7-1644905B0DEE}" srcOrd="1" destOrd="0" presId="urn:microsoft.com/office/officeart/2018/5/layout/IconCircleLabelList"/>
    <dgm:cxn modelId="{43405346-9DB0-498C-B4C7-74B83AA2D023}" type="presParOf" srcId="{CFF50DC2-3E02-407E-AAF8-8CA82E17A686}" destId="{ADAE0201-A813-4E0D-92F5-2645A2EF9380}" srcOrd="2" destOrd="0" presId="urn:microsoft.com/office/officeart/2018/5/layout/IconCircleLabelList"/>
    <dgm:cxn modelId="{AF64C729-A0C6-44A0-849B-A75CB1C9D271}" type="presParOf" srcId="{CFF50DC2-3E02-407E-AAF8-8CA82E17A686}" destId="{E0A670A4-030C-4191-AAFD-11B338F3A9BB}" srcOrd="3" destOrd="0" presId="urn:microsoft.com/office/officeart/2018/5/layout/IconCircleLabelList"/>
    <dgm:cxn modelId="{2C0EDD88-0958-469D-B3E1-2630BA52E7C2}" type="presParOf" srcId="{F00FAF3F-FB6A-4780-99DC-4758AEBA6F29}" destId="{72CA47FE-ABEF-4CA6-9B30-AC32F3B07916}" srcOrd="1" destOrd="0" presId="urn:microsoft.com/office/officeart/2018/5/layout/IconCircleLabelList"/>
    <dgm:cxn modelId="{B9A95185-E192-4FFF-B4F8-F8A7B0D8DE83}" type="presParOf" srcId="{F00FAF3F-FB6A-4780-99DC-4758AEBA6F29}" destId="{629522F8-D4F9-4791-952C-E0DB13F5EAA5}" srcOrd="2" destOrd="0" presId="urn:microsoft.com/office/officeart/2018/5/layout/IconCircleLabelList"/>
    <dgm:cxn modelId="{EEADC8BC-FBDB-4277-A5DF-A9FF50F11EDD}" type="presParOf" srcId="{629522F8-D4F9-4791-952C-E0DB13F5EAA5}" destId="{DD071838-3F19-4AB0-BFCD-09EF5A12E452}" srcOrd="0" destOrd="0" presId="urn:microsoft.com/office/officeart/2018/5/layout/IconCircleLabelList"/>
    <dgm:cxn modelId="{0DEE209A-C172-47BF-8468-7C8F386CEFD2}" type="presParOf" srcId="{629522F8-D4F9-4791-952C-E0DB13F5EAA5}" destId="{4A124385-9E19-41F1-9859-68E231CAB304}" srcOrd="1" destOrd="0" presId="urn:microsoft.com/office/officeart/2018/5/layout/IconCircleLabelList"/>
    <dgm:cxn modelId="{2FAF9DA6-B4F1-482F-8B98-E3FF268B2481}" type="presParOf" srcId="{629522F8-D4F9-4791-952C-E0DB13F5EAA5}" destId="{79D958C1-881C-42A8-94CD-24416B9C75E6}" srcOrd="2" destOrd="0" presId="urn:microsoft.com/office/officeart/2018/5/layout/IconCircleLabelList"/>
    <dgm:cxn modelId="{C120F44C-6DE7-41F6-8328-ACA5878A7E43}" type="presParOf" srcId="{629522F8-D4F9-4791-952C-E0DB13F5EAA5}" destId="{09C61116-BD8B-41EE-9FBA-B68B2FFD5A87}" srcOrd="3" destOrd="0" presId="urn:microsoft.com/office/officeart/2018/5/layout/IconCircleLabelList"/>
    <dgm:cxn modelId="{2553A03C-2283-4769-81A8-B57C90317419}" type="presParOf" srcId="{F00FAF3F-FB6A-4780-99DC-4758AEBA6F29}" destId="{846E6D5B-1080-4EA7-9B9D-6E03BE4064C0}" srcOrd="3" destOrd="0" presId="urn:microsoft.com/office/officeart/2018/5/layout/IconCircleLabelList"/>
    <dgm:cxn modelId="{44F10E7F-4F1B-4FD8-B92D-B50109F93F1D}" type="presParOf" srcId="{F00FAF3F-FB6A-4780-99DC-4758AEBA6F29}" destId="{6676DF6D-7713-4058-8F4E-5A94C4CC319F}" srcOrd="4" destOrd="0" presId="urn:microsoft.com/office/officeart/2018/5/layout/IconCircleLabelList"/>
    <dgm:cxn modelId="{80DE951C-7326-4C6F-B0D8-1111D7DC5305}" type="presParOf" srcId="{6676DF6D-7713-4058-8F4E-5A94C4CC319F}" destId="{34AB800E-6610-4A84-B072-872A96408068}" srcOrd="0" destOrd="0" presId="urn:microsoft.com/office/officeart/2018/5/layout/IconCircleLabelList"/>
    <dgm:cxn modelId="{7D0DC9F5-9B8B-4CDB-9727-5E1F91A119E4}" type="presParOf" srcId="{6676DF6D-7713-4058-8F4E-5A94C4CC319F}" destId="{FDA4EB35-46B2-41BD-A422-260CBFD47832}" srcOrd="1" destOrd="0" presId="urn:microsoft.com/office/officeart/2018/5/layout/IconCircleLabelList"/>
    <dgm:cxn modelId="{FD7213B3-BFF3-4A05-A968-9E7F318A7B9D}" type="presParOf" srcId="{6676DF6D-7713-4058-8F4E-5A94C4CC319F}" destId="{9158640F-5607-4403-9CAD-3307A166FAF0}" srcOrd="2" destOrd="0" presId="urn:microsoft.com/office/officeart/2018/5/layout/IconCircleLabelList"/>
    <dgm:cxn modelId="{EE588088-B1FE-4CC9-9479-61C9F607B897}" type="presParOf" srcId="{6676DF6D-7713-4058-8F4E-5A94C4CC319F}" destId="{40693DB8-E483-4C8D-B0B1-6AC4228D2F4A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0DE57C-9998-4E6C-8BB6-B44DDABB3923}">
      <dsp:nvSpPr>
        <dsp:cNvPr id="0" name=""/>
        <dsp:cNvSpPr/>
      </dsp:nvSpPr>
      <dsp:spPr>
        <a:xfrm>
          <a:off x="737539" y="250791"/>
          <a:ext cx="2024437" cy="202443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9113AD-2E61-4393-9FE7-1644905B0DEE}">
      <dsp:nvSpPr>
        <dsp:cNvPr id="0" name=""/>
        <dsp:cNvSpPr/>
      </dsp:nvSpPr>
      <dsp:spPr>
        <a:xfrm>
          <a:off x="1168977" y="682229"/>
          <a:ext cx="1161562" cy="1161562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A670A4-030C-4191-AAFD-11B338F3A9BB}">
      <dsp:nvSpPr>
        <dsp:cNvPr id="0" name=""/>
        <dsp:cNvSpPr/>
      </dsp:nvSpPr>
      <dsp:spPr>
        <a:xfrm>
          <a:off x="90383" y="2483032"/>
          <a:ext cx="3318750" cy="1518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AU" sz="2800" kern="1200" cap="none" noProof="0" dirty="0">
              <a:latin typeface="LM Roman 10" panose="00000500000000000000" pitchFamily="50" charset="0"/>
            </a:rPr>
            <a:t>Motivation For </a:t>
          </a:r>
          <a:br>
            <a:rPr lang="en-AU" sz="2800" kern="1200" cap="none" noProof="0" dirty="0">
              <a:latin typeface="LM Roman 10" panose="00000500000000000000" pitchFamily="50" charset="0"/>
            </a:rPr>
          </a:br>
          <a:r>
            <a:rPr lang="en-AU" sz="2800" kern="1200" cap="none" noProof="0" dirty="0">
              <a:latin typeface="LM Roman 10" panose="00000500000000000000" pitchFamily="50" charset="0"/>
            </a:rPr>
            <a:t>Non-local Observables</a:t>
          </a:r>
        </a:p>
      </dsp:txBody>
      <dsp:txXfrm>
        <a:off x="90383" y="2483032"/>
        <a:ext cx="3318750" cy="1518750"/>
      </dsp:txXfrm>
    </dsp:sp>
    <dsp:sp modelId="{DD071838-3F19-4AB0-BFCD-09EF5A12E452}">
      <dsp:nvSpPr>
        <dsp:cNvPr id="0" name=""/>
        <dsp:cNvSpPr/>
      </dsp:nvSpPr>
      <dsp:spPr>
        <a:xfrm>
          <a:off x="4637071" y="250791"/>
          <a:ext cx="2024437" cy="202443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124385-9E19-41F1-9859-68E231CAB304}">
      <dsp:nvSpPr>
        <dsp:cNvPr id="0" name=""/>
        <dsp:cNvSpPr/>
      </dsp:nvSpPr>
      <dsp:spPr>
        <a:xfrm>
          <a:off x="4994203" y="525767"/>
          <a:ext cx="1363929" cy="1482269"/>
        </a:xfrm>
        <a:prstGeom prst="rect">
          <a:avLst/>
        </a:prstGeom>
        <a:blipFill dpi="0" rotWithShape="1">
          <a:blip xmlns:r="http://schemas.openxmlformats.org/officeDocument/2006/relationships" r:embed="rId2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/>
                </a14:imgProps>
              </a:ext>
            </a:extLst>
          </a:blip>
          <a:srcRect/>
          <a:stretch>
            <a:fillRect l="116" t="9545" r="1964" b="11485"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C61116-BD8B-41EE-9FBA-B68B2FFD5A87}">
      <dsp:nvSpPr>
        <dsp:cNvPr id="0" name=""/>
        <dsp:cNvSpPr/>
      </dsp:nvSpPr>
      <dsp:spPr>
        <a:xfrm>
          <a:off x="3989915" y="2748814"/>
          <a:ext cx="3318750" cy="1518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AU" sz="2800" kern="1200" cap="none" noProof="0" dirty="0">
              <a:latin typeface="LM Roman 10" panose="00000500000000000000" pitchFamily="50" charset="0"/>
            </a:rPr>
            <a:t>Semiclassical Methods</a:t>
          </a:r>
        </a:p>
      </dsp:txBody>
      <dsp:txXfrm>
        <a:off x="3989915" y="2748814"/>
        <a:ext cx="3318750" cy="1518750"/>
      </dsp:txXfrm>
    </dsp:sp>
    <dsp:sp modelId="{34AB800E-6610-4A84-B072-872A96408068}">
      <dsp:nvSpPr>
        <dsp:cNvPr id="0" name=""/>
        <dsp:cNvSpPr/>
      </dsp:nvSpPr>
      <dsp:spPr>
        <a:xfrm>
          <a:off x="8536602" y="250791"/>
          <a:ext cx="2024437" cy="202443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A4EB35-46B2-41BD-A422-260CBFD47832}">
      <dsp:nvSpPr>
        <dsp:cNvPr id="0" name=""/>
        <dsp:cNvSpPr/>
      </dsp:nvSpPr>
      <dsp:spPr>
        <a:xfrm>
          <a:off x="8968040" y="682229"/>
          <a:ext cx="1161562" cy="1161562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693DB8-E483-4C8D-B0B1-6AC4228D2F4A}">
      <dsp:nvSpPr>
        <dsp:cNvPr id="0" name=""/>
        <dsp:cNvSpPr/>
      </dsp:nvSpPr>
      <dsp:spPr>
        <a:xfrm>
          <a:off x="7889446" y="2779037"/>
          <a:ext cx="3318750" cy="1518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AU" sz="2800" kern="1200" cap="none" noProof="0" dirty="0">
              <a:latin typeface="LM Roman 10" panose="00000500000000000000" pitchFamily="50" charset="0"/>
            </a:rPr>
            <a:t>Results and Directions</a:t>
          </a:r>
        </a:p>
      </dsp:txBody>
      <dsp:txXfrm>
        <a:off x="7889446" y="2779037"/>
        <a:ext cx="3318750" cy="15187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883E1C-BFC4-4FDC-AEC9-9868653204C2}" type="datetimeFigureOut">
              <a:rPr lang="en-CH" smtClean="0"/>
              <a:t>24.06.2026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96C66-4521-42B7-9807-368958FF4E7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09668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396C66-4521-42B7-9807-368958FF4E74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86412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396C66-4521-42B7-9807-368958FF4E74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3800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396C66-4521-42B7-9807-368958FF4E74}" type="slidenum">
              <a:rPr lang="en-CH" smtClean="0"/>
              <a:t>18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48757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396C66-4521-42B7-9807-368958FF4E74}" type="slidenum">
              <a:rPr lang="en-CH" smtClean="0"/>
              <a:t>27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441011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396C66-4521-42B7-9807-368958FF4E74}" type="slidenum">
              <a:rPr lang="en-CH" smtClean="0"/>
              <a:t>42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368824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396C66-4521-42B7-9807-368958FF4E74}" type="slidenum">
              <a:rPr lang="en-CH" smtClean="0"/>
              <a:t>50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11503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0474F-B013-37DC-923A-630F8E0137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419750-3CC8-7364-848B-27E21C6A35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3E64E-E5BB-BC76-9F07-303EBDF55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AA65A-68D9-46CE-9C15-7790E13F9843}" type="datetime8">
              <a:rPr lang="en-CH" smtClean="0"/>
              <a:t>24.06.2026 16:03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36B553-658B-E253-C825-7BBBD3856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D0A4AC-9A7C-B1C1-1716-DFB581A77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14630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62DCA-8D3A-E6E3-96EE-93F2FF7D0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BB42BB-843C-1D0B-F36B-F54ECCA4C8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582AD1-8EBA-1A43-2181-25FDDDCBA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78449-DAD5-441C-A2B5-6177C8637A94}" type="datetime8">
              <a:rPr lang="en-CH" smtClean="0"/>
              <a:t>24.06.2026 16:03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93F73E-C9A0-20F5-47EB-8A3F5B4F1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1AC49A-3D8F-82FA-2FB3-00CB92A4F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5263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0EB93E-3018-4669-FF1E-6DC1FF5037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B5BB16-8EE4-5C5B-995C-5586FA671C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686B6-CAD7-8369-419A-9EFA3433F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ED5A-2A66-40EA-AB65-E67D6382F2C7}" type="datetime8">
              <a:rPr lang="en-CH" smtClean="0"/>
              <a:t>24.06.2026 16:03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EC0C0D-A584-BB95-C361-05CA21FDE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C1CB2B-7E48-259C-B55B-8C4957196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53678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3518F-6CC0-73C3-E69E-CA9AF4F50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C2C7CD-872B-D8E5-8737-F1ECC7DF57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987AB-81A4-C952-2B5A-31769446B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FF3F1-6C62-4796-92A5-76C286E6A603}" type="datetime8">
              <a:rPr lang="en-CH" smtClean="0"/>
              <a:t>24.06.2026 16:03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CD51E-4DF6-FA34-012D-1E08CD1B6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1C415-90C4-6E4B-76EA-DC7FAFB6C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635522"/>
            <a:ext cx="2743200" cy="196596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M Roman 10" panose="00000500000000000000" pitchFamily="50" charset="0"/>
              </a:defRPr>
            </a:lvl1pPr>
          </a:lstStyle>
          <a:p>
            <a:fld id="{A5820D7F-1630-4861-AAD8-83672EB69C1D}" type="slidenum">
              <a:rPr lang="en-CH" smtClean="0"/>
              <a:pPr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62405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066A8-85C4-86F4-F94A-B5C6EC634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D2DB54-C2DE-FCD7-158D-B74B4E6C9D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83D6A-36DE-3DDC-554B-E5C0E124B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20978-01D5-420A-9DEA-D729812DD92E}" type="datetime8">
              <a:rPr lang="en-CH" smtClean="0"/>
              <a:t>24.06.2026 16:03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F4422-A103-B767-4DD1-5F5C85B0E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87441-53DB-8723-D64C-448503EDC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53058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92DE8-C0E5-2C94-2522-E837BF984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6FB386-C497-D1E5-6336-E1ECE8594F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359B60-19B2-CB47-DF29-440E4660D4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ACC95B-68EE-3EC0-56AA-69F415DEC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D055-C591-414D-9F9C-D990FF2B9A0C}" type="datetime8">
              <a:rPr lang="en-CH" smtClean="0"/>
              <a:t>24.06.2026 16:03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51DFD-F4A5-144E-7A83-028724210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24762E-E2EA-3D69-30BF-53E2145F2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3510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2FF2D-4461-AD0C-9ECB-5F64AB7CD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0D37BD-19B8-86FA-BBB7-98A7B49A21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1227FC-2154-516B-C6CB-D5BF2AC03D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5B1926-7E09-B560-832C-DD0554A9F1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8593EC-7D49-9D38-0EFA-59A70CDFFB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DEB1DD-72B7-454A-EA2B-27B96E02B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E713F-7F17-441E-8E53-9D2736CE5C39}" type="datetime8">
              <a:rPr lang="en-CH" smtClean="0"/>
              <a:t>24.06.2026 16:03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5BE09B-35AA-CA77-D578-52D617AD6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6F3B1A-F9A6-EF23-1305-7810D5B77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43850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0DBA1-22D5-1AA1-0BE3-445F57EE5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B51662-C492-78C1-5B99-A6833B464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3AE72-EC79-42A5-AE6A-70F571310D3E}" type="datetime8">
              <a:rPr lang="en-CH" smtClean="0"/>
              <a:t>24.06.2026 16:03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ADC6B2-98E1-9C6A-5EB9-20500BDC9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E6D4A8-F445-A626-B7CD-BB3BA2B00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40665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EA2CCF-C2DE-F23E-D897-C64F0E3C0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9807-DF9C-46E0-B476-200ED41BA559}" type="datetime8">
              <a:rPr lang="en-CH" smtClean="0"/>
              <a:t>24.06.2026 16:03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A0DED9-853F-A96D-7432-52930F1A8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45ACA7-BF30-DC1D-A6DD-ED5B2F73F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2799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31C0F-363A-85B9-F326-E55EE14B0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3A2803-A5C2-7750-B74C-B4520C340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BB06E2-F7CC-0239-60D3-B60FEDF87C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529F43-A7CD-1E84-F298-51A167FE8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998-BBC7-4F02-BDAC-1414A993FFA5}" type="datetime8">
              <a:rPr lang="en-CH" smtClean="0"/>
              <a:t>24.06.2026 16:03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C19C0C-957B-C5AD-9B45-62FF669F3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6949D7-3DBE-4DB2-D0B8-914317F0B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08319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BF1A4-5EEA-2600-EFCC-150CC6AF6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F54BD3-37A2-4AEE-D900-C905E8E814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10A4A0-715D-0D42-4F58-C05861BD0B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111D4D-E0DA-D7DF-B4EF-0629C25E1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85BCF-74EC-4F99-8935-C5DC8153AC84}" type="datetime8">
              <a:rPr lang="en-CH" smtClean="0"/>
              <a:t>24.06.2026 16:03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6882C8-2E37-A02F-FAF4-6925B568D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437239-641B-E1FC-B7C4-A0625F620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06649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A7D82F-6670-050F-31BB-B2CAA164F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55FC02-FCE5-1376-9322-3124F07785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9FE2A0-5ED9-90E7-5AE6-569F5A9CB6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6BBFC3-CE22-406F-A58E-756E355BF447}" type="datetime8">
              <a:rPr lang="en-CH" smtClean="0"/>
              <a:t>24.06.2026 16:03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233AD6-A4A6-443F-6178-493601FC61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850F1D-3EE4-C8AD-FAFD-659DC5B11C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820D7F-1630-4861-AAD8-83672EB69C1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9933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.jp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32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tags" Target="../tags/tag7.xml"/><Relationship Id="rId7" Type="http://schemas.openxmlformats.org/officeDocument/2006/relationships/image" Target="../media/image37.png"/><Relationship Id="rId12" Type="http://schemas.openxmlformats.org/officeDocument/2006/relationships/image" Target="../media/image3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35.jpeg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40.png"/><Relationship Id="rId4" Type="http://schemas.openxmlformats.org/officeDocument/2006/relationships/tags" Target="../tags/tag8.xml"/><Relationship Id="rId9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tags" Target="../tags/tag11.xml"/><Relationship Id="rId7" Type="http://schemas.openxmlformats.org/officeDocument/2006/relationships/image" Target="../media/image2.jpg"/><Relationship Id="rId12" Type="http://schemas.openxmlformats.org/officeDocument/2006/relationships/image" Target="../media/image40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35.jpeg"/><Relationship Id="rId11" Type="http://schemas.openxmlformats.org/officeDocument/2006/relationships/image" Target="../media/image39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8.png"/><Relationship Id="rId4" Type="http://schemas.openxmlformats.org/officeDocument/2006/relationships/tags" Target="../tags/tag12.xml"/><Relationship Id="rId9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35.jpe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3" Type="http://schemas.openxmlformats.org/officeDocument/2006/relationships/image" Target="../media/image51.png"/><Relationship Id="rId7" Type="http://schemas.openxmlformats.org/officeDocument/2006/relationships/image" Target="../media/image54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2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gif"/><Relationship Id="rId2" Type="http://schemas.openxmlformats.org/officeDocument/2006/relationships/image" Target="../media/image60.ppm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2.jpg"/><Relationship Id="rId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0.ppm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2.jp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40.png"/><Relationship Id="rId3" Type="http://schemas.openxmlformats.org/officeDocument/2006/relationships/tags" Target="../tags/tag15.xml"/><Relationship Id="rId7" Type="http://schemas.openxmlformats.org/officeDocument/2006/relationships/image" Target="../media/image2.jpg"/><Relationship Id="rId12" Type="http://schemas.openxmlformats.org/officeDocument/2006/relationships/image" Target="../media/image39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jpeg"/><Relationship Id="rId11" Type="http://schemas.openxmlformats.org/officeDocument/2006/relationships/image" Target="../media/image38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7.png"/><Relationship Id="rId4" Type="http://schemas.openxmlformats.org/officeDocument/2006/relationships/tags" Target="../tags/tag16.xml"/><Relationship Id="rId9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2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2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71.png"/><Relationship Id="rId5" Type="http://schemas.openxmlformats.org/officeDocument/2006/relationships/image" Target="../media/image2.jpg"/><Relationship Id="rId10" Type="http://schemas.openxmlformats.org/officeDocument/2006/relationships/image" Target="../media/image75.png"/><Relationship Id="rId4" Type="http://schemas.openxmlformats.org/officeDocument/2006/relationships/image" Target="../media/image70.png"/><Relationship Id="rId9" Type="http://schemas.openxmlformats.org/officeDocument/2006/relationships/image" Target="../media/image74.tm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82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2.jp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3.png"/><Relationship Id="rId7" Type="http://schemas.openxmlformats.org/officeDocument/2006/relationships/image" Target="../media/image8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2.jpg"/><Relationship Id="rId9" Type="http://schemas.openxmlformats.org/officeDocument/2006/relationships/image" Target="../media/image74.tmp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9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1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2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5" Type="http://schemas.openxmlformats.org/officeDocument/2006/relationships/image" Target="../media/image2.jpg"/><Relationship Id="rId4" Type="http://schemas.openxmlformats.org/officeDocument/2006/relationships/image" Target="../media/image95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jp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37.png"/><Relationship Id="rId5" Type="http://schemas.openxmlformats.org/officeDocument/2006/relationships/image" Target="../media/image98.png"/><Relationship Id="rId10" Type="http://schemas.openxmlformats.org/officeDocument/2006/relationships/image" Target="../media/image101.png"/><Relationship Id="rId4" Type="http://schemas.openxmlformats.org/officeDocument/2006/relationships/image" Target="../media/image97.tmp"/><Relationship Id="rId9" Type="http://schemas.openxmlformats.org/officeDocument/2006/relationships/image" Target="../media/image10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jp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103.png"/><Relationship Id="rId5" Type="http://schemas.openxmlformats.org/officeDocument/2006/relationships/image" Target="../media/image37.png"/><Relationship Id="rId4" Type="http://schemas.openxmlformats.org/officeDocument/2006/relationships/image" Target="../media/image102.tmp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104.png"/><Relationship Id="rId7" Type="http://schemas.openxmlformats.org/officeDocument/2006/relationships/image" Target="../media/image10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6" Type="http://schemas.openxmlformats.org/officeDocument/2006/relationships/image" Target="../media/image2.jpg"/><Relationship Id="rId5" Type="http://schemas.openxmlformats.org/officeDocument/2006/relationships/image" Target="../media/image105.png"/><Relationship Id="rId4" Type="http://schemas.microsoft.com/office/2007/relationships/hdphoto" Target="../media/hdphoto3.wdp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7" Type="http://schemas.openxmlformats.org/officeDocument/2006/relationships/image" Target="../media/image10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6" Type="http://schemas.openxmlformats.org/officeDocument/2006/relationships/image" Target="../media/image2.jp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jpg"/><Relationship Id="rId3" Type="http://schemas.openxmlformats.org/officeDocument/2006/relationships/tags" Target="../tags/tag3.xml"/><Relationship Id="rId7" Type="http://schemas.openxmlformats.org/officeDocument/2006/relationships/image" Target="../media/image8.png"/><Relationship Id="rId12" Type="http://schemas.openxmlformats.org/officeDocument/2006/relationships/image" Target="../media/image1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2.xml"/><Relationship Id="rId11" Type="http://schemas.openxmlformats.org/officeDocument/2006/relationships/image" Target="../media/image11.jpe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.jpg"/><Relationship Id="rId4" Type="http://schemas.openxmlformats.org/officeDocument/2006/relationships/tags" Target="../tags/tag4.xml"/><Relationship Id="rId9" Type="http://schemas.openxmlformats.org/officeDocument/2006/relationships/image" Target="../media/image10.png"/><Relationship Id="rId14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0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2.png"/><Relationship Id="rId4" Type="http://schemas.openxmlformats.org/officeDocument/2006/relationships/image" Target="../media/image2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2.jp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3" Type="http://schemas.openxmlformats.org/officeDocument/2006/relationships/image" Target="../media/image111.png"/><Relationship Id="rId7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115.png"/><Relationship Id="rId4" Type="http://schemas.openxmlformats.org/officeDocument/2006/relationships/image" Target="../media/image105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0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8.png"/><Relationship Id="rId4" Type="http://schemas.openxmlformats.org/officeDocument/2006/relationships/image" Target="../media/image2.jp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3" Type="http://schemas.openxmlformats.org/officeDocument/2006/relationships/image" Target="../media/image120.jpeg"/><Relationship Id="rId7" Type="http://schemas.openxmlformats.org/officeDocument/2006/relationships/image" Target="../media/image1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6" Type="http://schemas.openxmlformats.org/officeDocument/2006/relationships/image" Target="../media/image2.jpg"/><Relationship Id="rId5" Type="http://schemas.openxmlformats.org/officeDocument/2006/relationships/image" Target="../media/image121.png"/><Relationship Id="rId4" Type="http://schemas.openxmlformats.org/officeDocument/2006/relationships/image" Target="../media/image46.png"/><Relationship Id="rId9" Type="http://schemas.openxmlformats.org/officeDocument/2006/relationships/image" Target="../media/image12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5.png"/><Relationship Id="rId4" Type="http://schemas.openxmlformats.org/officeDocument/2006/relationships/image" Target="../media/image2.jp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12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7" Type="http://schemas.openxmlformats.org/officeDocument/2006/relationships/image" Target="../media/image129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png"/><Relationship Id="rId5" Type="http://schemas.openxmlformats.org/officeDocument/2006/relationships/image" Target="../media/image2.jpg"/><Relationship Id="rId4" Type="http://schemas.openxmlformats.org/officeDocument/2006/relationships/image" Target="../media/image12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5" Type="http://schemas.openxmlformats.org/officeDocument/2006/relationships/image" Target="../media/image2.jpg"/><Relationship Id="rId4" Type="http://schemas.openxmlformats.org/officeDocument/2006/relationships/image" Target="../media/image3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FFB46C07-F08F-6685-DFBC-3977673B4DA4}"/>
              </a:ext>
            </a:extLst>
          </p:cNvPr>
          <p:cNvGrpSpPr/>
          <p:nvPr/>
        </p:nvGrpSpPr>
        <p:grpSpPr>
          <a:xfrm>
            <a:off x="4188" y="788787"/>
            <a:ext cx="15926166" cy="6069213"/>
            <a:chOff x="4188" y="788787"/>
            <a:chExt cx="15926166" cy="6069213"/>
          </a:xfrm>
        </p:grpSpPr>
        <p:pic>
          <p:nvPicPr>
            <p:cNvPr id="12" name="Picture 11" descr="The image depicts a large number of small fish swimming in a dense, overlapping formation, creating a visually dense and dynamic underwater scene.&#10;&#10;AI-generated content may be incorrect.">
              <a:extLst>
                <a:ext uri="{FF2B5EF4-FFF2-40B4-BE49-F238E27FC236}">
                  <a16:creationId xmlns:a16="http://schemas.microsoft.com/office/drawing/2014/main" id="{9E947D76-6AB1-4B5C-D87F-CB1C12BAB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0021"/>
            <a:stretch>
              <a:fillRect/>
            </a:stretch>
          </p:blipFill>
          <p:spPr>
            <a:xfrm>
              <a:off x="4188" y="1740924"/>
              <a:ext cx="12187812" cy="5117076"/>
            </a:xfrm>
            <a:prstGeom prst="rect">
              <a:avLst/>
            </a:prstGeom>
          </p:spPr>
        </p:pic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E55EA0AB-9882-12E7-0C50-68E7E9BCC287}"/>
                </a:ext>
              </a:extLst>
            </p:cNvPr>
            <p:cNvSpPr/>
            <p:nvPr/>
          </p:nvSpPr>
          <p:spPr>
            <a:xfrm rot="9312214">
              <a:off x="497604" y="788787"/>
              <a:ext cx="15432750" cy="3745111"/>
            </a:xfrm>
            <a:prstGeom prst="triangle">
              <a:avLst>
                <a:gd name="adj" fmla="val 4790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pic>
        <p:nvPicPr>
          <p:cNvPr id="15" name="Picture 14" descr="The image shows a solid red background with a black stripe running across the middle.&#10;&#10;AI-generated content may be incorrect.">
            <a:extLst>
              <a:ext uri="{FF2B5EF4-FFF2-40B4-BE49-F238E27FC236}">
                <a16:creationId xmlns:a16="http://schemas.microsoft.com/office/drawing/2014/main" id="{08463E26-269B-A185-AB9D-E1551320B9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145"/>
          <a:stretch>
            <a:fillRect/>
          </a:stretch>
        </p:blipFill>
        <p:spPr>
          <a:xfrm rot="5400000">
            <a:off x="5745404" y="411411"/>
            <a:ext cx="701191" cy="1219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662C00-0B93-69DD-61F6-70CD117E19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34764"/>
            <a:ext cx="9144000" cy="1144182"/>
          </a:xfrm>
        </p:spPr>
        <p:txBody>
          <a:bodyPr>
            <a:noAutofit/>
          </a:bodyPr>
          <a:lstStyle/>
          <a:p>
            <a:r>
              <a:rPr lang="en-AU" sz="9600" noProof="0" dirty="0" err="1">
                <a:latin typeface="LM Roman 10" panose="00000500000000000000" pitchFamily="50" charset="0"/>
                <a:cs typeface="Aharoni" panose="020F0502020204030204" pitchFamily="2" charset="-79"/>
              </a:rPr>
              <a:t>Semiclassics</a:t>
            </a:r>
            <a:endParaRPr lang="en-AU" sz="9600" noProof="0" dirty="0">
              <a:latin typeface="LM Roman 10" panose="00000500000000000000" pitchFamily="50" charset="0"/>
              <a:cs typeface="Aharoni" panose="020F0502020204030204" pitchFamily="2" charset="-79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5B67AD-CD66-6DBD-40A0-23796F98B1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2089011"/>
            <a:ext cx="9144000" cy="902851"/>
          </a:xfrm>
        </p:spPr>
        <p:txBody>
          <a:bodyPr>
            <a:normAutofit/>
          </a:bodyPr>
          <a:lstStyle/>
          <a:p>
            <a:r>
              <a:rPr lang="en-AU" sz="4800" i="1" dirty="0">
                <a:latin typeface="LM Roman 10" panose="00000500000000000000" pitchFamily="50" charset="0"/>
                <a:ea typeface="+mj-ea"/>
                <a:cs typeface="Aharoni" panose="020F0502020204030204" pitchFamily="2" charset="-79"/>
              </a:rPr>
              <a:t>a</a:t>
            </a:r>
            <a:r>
              <a:rPr lang="en-AU" sz="4800" i="1" noProof="0" dirty="0">
                <a:latin typeface="LM Roman 10" panose="00000500000000000000" pitchFamily="50" charset="0"/>
                <a:ea typeface="+mj-ea"/>
                <a:cs typeface="Aharoni" panose="020F0502020204030204" pitchFamily="2" charset="-79"/>
              </a:rPr>
              <a:t>t the Cusp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95B805B-269F-687F-35B7-872A5ABF312A}"/>
              </a:ext>
            </a:extLst>
          </p:cNvPr>
          <p:cNvGrpSpPr/>
          <p:nvPr/>
        </p:nvGrpSpPr>
        <p:grpSpPr>
          <a:xfrm>
            <a:off x="0" y="384490"/>
            <a:ext cx="12395200" cy="3917483"/>
            <a:chOff x="0" y="384490"/>
            <a:chExt cx="12395200" cy="3917483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6D3435C9-69E4-0787-4776-428DBB24695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68110"/>
              <a:ext cx="9280187" cy="0"/>
            </a:xfrm>
            <a:prstGeom prst="line">
              <a:avLst/>
            </a:prstGeom>
            <a:ln w="127000">
              <a:solidFill>
                <a:srgbClr val="0057B8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A9C2788-FF40-576A-9730-5F5ABA146C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80187" y="384490"/>
              <a:ext cx="3115013" cy="3783620"/>
            </a:xfrm>
            <a:prstGeom prst="line">
              <a:avLst/>
            </a:prstGeom>
            <a:ln w="127000">
              <a:solidFill>
                <a:srgbClr val="E6002E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1C1A174-F693-256E-5873-AE79393983B6}"/>
                </a:ext>
              </a:extLst>
            </p:cNvPr>
            <p:cNvSpPr/>
            <p:nvPr/>
          </p:nvSpPr>
          <p:spPr>
            <a:xfrm>
              <a:off x="9128693" y="4024882"/>
              <a:ext cx="277091" cy="27709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noProof="0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CB9BEC98-C7CC-40F9-EC6D-5A8EB515E1F7}"/>
              </a:ext>
            </a:extLst>
          </p:cNvPr>
          <p:cNvSpPr txBox="1"/>
          <p:nvPr/>
        </p:nvSpPr>
        <p:spPr>
          <a:xfrm>
            <a:off x="3410672" y="3041735"/>
            <a:ext cx="5370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00" i="1" noProof="0" dirty="0">
                <a:solidFill>
                  <a:schemeClr val="bg2">
                    <a:lumMod val="50000"/>
                  </a:schemeClr>
                </a:solidFill>
                <a:latin typeface="LM Roman 10" panose="00000500000000000000" pitchFamily="50" charset="0"/>
                <a:ea typeface="+mj-ea"/>
                <a:cs typeface="Aharoni" panose="020F0502020204030204" pitchFamily="2" charset="-79"/>
              </a:rPr>
              <a:t>Jesse Woods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575851-E3ED-CFC0-821A-1479D3EA81FD}"/>
              </a:ext>
            </a:extLst>
          </p:cNvPr>
          <p:cNvSpPr txBox="1"/>
          <p:nvPr/>
        </p:nvSpPr>
        <p:spPr>
          <a:xfrm>
            <a:off x="0" y="472953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i="1" noProof="0" dirty="0">
                <a:solidFill>
                  <a:srgbClr val="969696"/>
                </a:solidFill>
                <a:latin typeface="LM Roman 10" panose="00000500000000000000" pitchFamily="50" charset="0"/>
                <a:ea typeface="+mj-ea"/>
                <a:cs typeface="Aharoni" panose="020F0502020204030204" pitchFamily="2" charset="-79"/>
              </a:rPr>
              <a:t>Based on arxiv:2604:15422 in collaboration with J. Bersini, D. Orlando, and S. </a:t>
            </a:r>
            <a:r>
              <a:rPr lang="en-AU" sz="2400" i="1" noProof="0" dirty="0" err="1">
                <a:solidFill>
                  <a:srgbClr val="969696"/>
                </a:solidFill>
                <a:latin typeface="LM Roman 10" panose="00000500000000000000" pitchFamily="50" charset="0"/>
                <a:ea typeface="+mj-ea"/>
                <a:cs typeface="Aharoni" panose="020F0502020204030204" pitchFamily="2" charset="-79"/>
              </a:rPr>
              <a:t>Reffert</a:t>
            </a:r>
            <a:r>
              <a:rPr lang="en-AU" sz="2400" i="1" noProof="0" dirty="0">
                <a:solidFill>
                  <a:srgbClr val="969696"/>
                </a:solidFill>
                <a:latin typeface="LM Roman 10" panose="00000500000000000000" pitchFamily="50" charset="0"/>
                <a:ea typeface="+mj-ea"/>
                <a:cs typeface="Aharoni" panose="020F0502020204030204" pitchFamily="2" charset="-79"/>
              </a:rPr>
              <a:t>.</a:t>
            </a:r>
          </a:p>
        </p:txBody>
      </p:sp>
      <p:pic>
        <p:nvPicPr>
          <p:cNvPr id="10" name="Picture 9" descr="Swiss National Science Foundation&#10;&#10;AI-generated content may be incorrect.">
            <a:extLst>
              <a:ext uri="{FF2B5EF4-FFF2-40B4-BE49-F238E27FC236}">
                <a16:creationId xmlns:a16="http://schemas.microsoft.com/office/drawing/2014/main" id="{4A4D9200-7286-957D-B576-FED8BA4344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12" y="6234975"/>
            <a:ext cx="2424779" cy="552457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E570D227-4B14-AC77-87A9-B2D038A7DD81}"/>
              </a:ext>
            </a:extLst>
          </p:cNvPr>
          <p:cNvGrpSpPr/>
          <p:nvPr/>
        </p:nvGrpSpPr>
        <p:grpSpPr>
          <a:xfrm>
            <a:off x="10471230" y="6139873"/>
            <a:ext cx="2973406" cy="793569"/>
            <a:chOff x="10471230" y="6254653"/>
            <a:chExt cx="2973406" cy="793569"/>
          </a:xfrm>
        </p:grpSpPr>
        <p:pic>
          <p:nvPicPr>
            <p:cNvPr id="8" name="Picture 7" descr="The image depicts a serene landscape with a clear blue sky, a few scattered clouds, and a small, peaceful pond reflecting the sky.&#10;&#10;AI-generated content may be incorrect.">
              <a:extLst>
                <a:ext uri="{FF2B5EF4-FFF2-40B4-BE49-F238E27FC236}">
                  <a16:creationId xmlns:a16="http://schemas.microsoft.com/office/drawing/2014/main" id="{BCAE400D-441D-372F-1F07-2836FA52E4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49" t="65342"/>
            <a:stretch>
              <a:fillRect/>
            </a:stretch>
          </p:blipFill>
          <p:spPr>
            <a:xfrm>
              <a:off x="11088547" y="6347031"/>
              <a:ext cx="2356089" cy="701191"/>
            </a:xfrm>
            <a:prstGeom prst="rect">
              <a:avLst/>
            </a:prstGeom>
          </p:spPr>
        </p:pic>
        <p:pic>
          <p:nvPicPr>
            <p:cNvPr id="6" name="Picture 5" descr="The image depicts a serene landscape with a clear blue sky, a few scattered clouds, and a small, peaceful pond reflecting the sky.&#10;&#10;AI-generated content may be incorrect.">
              <a:extLst>
                <a:ext uri="{FF2B5EF4-FFF2-40B4-BE49-F238E27FC236}">
                  <a16:creationId xmlns:a16="http://schemas.microsoft.com/office/drawing/2014/main" id="{1C1B7C30-5AC3-AB70-610E-20801E67AE1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067" b="39837"/>
            <a:stretch>
              <a:fillRect/>
            </a:stretch>
          </p:blipFill>
          <p:spPr>
            <a:xfrm>
              <a:off x="10471230" y="6254653"/>
              <a:ext cx="736921" cy="739508"/>
            </a:xfrm>
            <a:prstGeom prst="rect">
              <a:avLst/>
            </a:prstGeom>
          </p:spPr>
        </p:pic>
        <p:pic>
          <p:nvPicPr>
            <p:cNvPr id="16" name="Picture 15" descr="The image depicts a serene landscape with a clear blue sky, a few scattered clouds, and a small, peaceful pond reflecting the sky.&#10;&#10;AI-generated content may be incorrect.">
              <a:extLst>
                <a:ext uri="{FF2B5EF4-FFF2-40B4-BE49-F238E27FC236}">
                  <a16:creationId xmlns:a16="http://schemas.microsoft.com/office/drawing/2014/main" id="{AD736FB4-00EA-045D-14B6-90269F2B73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10" t="59787" r="36335" b="33873"/>
            <a:stretch>
              <a:fillRect/>
            </a:stretch>
          </p:blipFill>
          <p:spPr>
            <a:xfrm rot="5400000">
              <a:off x="10882376" y="6591098"/>
              <a:ext cx="490269" cy="779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4554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0FB7AE-0936-403E-B2B6-7D0F71201F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he image depicts a simple line graph with an upward trend and a single point marked with a plus sign.&#10;&#10;AI-generated content may be incorrect.">
            <a:extLst>
              <a:ext uri="{FF2B5EF4-FFF2-40B4-BE49-F238E27FC236}">
                <a16:creationId xmlns:a16="http://schemas.microsoft.com/office/drawing/2014/main" id="{F56A8341-F660-6F00-2EE2-A2824C630E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862"/>
          <a:stretch>
            <a:fillRect/>
          </a:stretch>
        </p:blipFill>
        <p:spPr>
          <a:xfrm>
            <a:off x="8436900" y="2890931"/>
            <a:ext cx="1768671" cy="2776659"/>
          </a:xfrm>
          <a:prstGeom prst="rect">
            <a:avLst/>
          </a:prstGeom>
        </p:spPr>
      </p:pic>
      <p:pic>
        <p:nvPicPr>
          <p:cNvPr id="7" name="Content Placeholder 6" descr="The image depicts a minimalistic representation with two distinct colored dots, one red and one blue, placed on a white background.&#10;&#10;AI-generated content may be incorrect.">
            <a:extLst>
              <a:ext uri="{FF2B5EF4-FFF2-40B4-BE49-F238E27FC236}">
                <a16:creationId xmlns:a16="http://schemas.microsoft.com/office/drawing/2014/main" id="{62D6CDDC-E2C6-9C8D-287F-77634C2BFA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068" y="2552395"/>
            <a:ext cx="4284261" cy="32131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864912C-31CA-B2CD-B1BB-E10655B52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LM Roman 10" panose="00000500000000000000" pitchFamily="50" charset="0"/>
              </a:rPr>
              <a:t>Two interesting cases of dressings:</a:t>
            </a:r>
            <a:endParaRPr lang="en-AU" noProof="0" dirty="0">
              <a:latin typeface="LM Roman 10" panose="00000500000000000000" pitchFamily="50" charset="0"/>
            </a:endParaRPr>
          </a:p>
        </p:txBody>
      </p:sp>
      <p:pic>
        <p:nvPicPr>
          <p:cNvPr id="9" name="Picture 8" descr="The image displays a simple geometric diagram with a blue background, a white circle, and a red diagonal line intersecting the circle.&#10;&#10;AI-generated content may be incorrect.">
            <a:extLst>
              <a:ext uri="{FF2B5EF4-FFF2-40B4-BE49-F238E27FC236}">
                <a16:creationId xmlns:a16="http://schemas.microsoft.com/office/drawing/2014/main" id="{CDA75029-C266-4ABB-2320-1D282E5BB4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42" y="2447623"/>
            <a:ext cx="3510488" cy="2943922"/>
          </a:xfrm>
          <a:prstGeom prst="rect">
            <a:avLst/>
          </a:prstGeom>
          <a:effectLst>
            <a:softEdge rad="533400"/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98F06-4B5F-6A22-65B3-A09D9DDD5CAA}"/>
              </a:ext>
            </a:extLst>
          </p:cNvPr>
          <p:cNvSpPr txBox="1">
            <a:spLocks/>
          </p:cNvSpPr>
          <p:nvPr/>
        </p:nvSpPr>
        <p:spPr>
          <a:xfrm>
            <a:off x="1252942" y="1832711"/>
            <a:ext cx="3303896" cy="865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AU" dirty="0">
                <a:latin typeface="LM Roman 10" panose="00000500000000000000" pitchFamily="50" charset="0"/>
              </a:rPr>
              <a:t>Dirac dressing (Coulomb field)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E2489B8-1017-0CAF-AA0A-DFC6A60F4A43}"/>
              </a:ext>
            </a:extLst>
          </p:cNvPr>
          <p:cNvSpPr txBox="1">
            <a:spLocks/>
          </p:cNvSpPr>
          <p:nvPr/>
        </p:nvSpPr>
        <p:spPr>
          <a:xfrm>
            <a:off x="7337675" y="1856166"/>
            <a:ext cx="4107020" cy="5013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AU" dirty="0">
                <a:latin typeface="LM Roman 10" panose="00000500000000000000" pitchFamily="50" charset="0"/>
              </a:rPr>
              <a:t>Mandelstam-Schwinger dressing (Wilson line)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0082D5-0254-4BCB-9FC4-A75908B47D3C}"/>
              </a:ext>
            </a:extLst>
          </p:cNvPr>
          <p:cNvSpPr txBox="1">
            <a:spLocks/>
          </p:cNvSpPr>
          <p:nvPr/>
        </p:nvSpPr>
        <p:spPr>
          <a:xfrm>
            <a:off x="838200" y="5378972"/>
            <a:ext cx="4450884" cy="12137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B7D0D06-A035-A93A-19C0-5592B2B99E3F}"/>
              </a:ext>
            </a:extLst>
          </p:cNvPr>
          <p:cNvSpPr txBox="1">
            <a:spLocks/>
          </p:cNvSpPr>
          <p:nvPr/>
        </p:nvSpPr>
        <p:spPr>
          <a:xfrm>
            <a:off x="6605139" y="5379874"/>
            <a:ext cx="5432192" cy="1213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CH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6000">
                <a:latin typeface="LM Roman 10" panose="00000500000000000000" pitchFamily="50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endParaRPr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165AEF5-B3CB-6F09-B612-A29427146DC5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6" name="Picture 5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159E4355-723D-AB4F-5B8A-C42E0DCC552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9663E25-1CA6-57F4-0743-EE0241E2899E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7E606C0-2415-6844-3BEC-830BCC4108F7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06A34621-71C2-9426-21F2-81873C589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10</a:t>
            </a:fld>
            <a:endParaRPr lang="en-CH"/>
          </a:p>
        </p:txBody>
      </p:sp>
      <p:pic>
        <p:nvPicPr>
          <p:cNvPr id="15" name="Picture 14" descr="f1946d6290ebc583a731f85da1a2d93e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800610" y="5469602"/>
            <a:ext cx="10015546" cy="844707"/>
          </a:xfrm>
          <a:prstGeom prst="rect">
            <a:avLst/>
          </a:prstGeom>
        </p:spPr>
      </p:pic>
      <p:pic>
        <p:nvPicPr>
          <p:cNvPr id="16" name="Picture 15" descr="bfff854b0138329ccb1f1b11dbde0753-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54557" y="5391629"/>
            <a:ext cx="10358558" cy="955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254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17E1DD1-E3B4-28DD-CEF6-F147B45164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6B92FAF7-0AD3-4B47-9111-D0E9CD79E2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6A77139-BADB-4B2C-BD41-B67A4D37D7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55526" y="2227167"/>
            <a:ext cx="4336168" cy="4630834"/>
            <a:chOff x="7855526" y="2145638"/>
            <a:chExt cx="4336168" cy="4630834"/>
          </a:xfrm>
          <a:gradFill>
            <a:gsLst>
              <a:gs pos="2000">
                <a:schemeClr val="bg1">
                  <a:alpha val="10000"/>
                </a:schemeClr>
              </a:gs>
              <a:gs pos="16000">
                <a:schemeClr val="accent6">
                  <a:alpha val="10000"/>
                </a:schemeClr>
              </a:gs>
              <a:gs pos="100000">
                <a:schemeClr val="bg1">
                  <a:alpha val="10000"/>
                </a:schemeClr>
              </a:gs>
              <a:gs pos="85000">
                <a:schemeClr val="accent1">
                  <a:alpha val="10000"/>
                </a:schemeClr>
              </a:gs>
            </a:gsLst>
            <a:lin ang="12000000" scaled="0"/>
          </a:gradFill>
        </p:grpSpPr>
        <p:sp useBgFill="1">
          <p:nvSpPr>
            <p:cNvPr id="22" name="Freeform: Shape 21">
              <a:extLst>
                <a:ext uri="{FF2B5EF4-FFF2-40B4-BE49-F238E27FC236}">
                  <a16:creationId xmlns:a16="http://schemas.microsoft.com/office/drawing/2014/main" id="{DAC7B25D-E1A6-459A-B45A-1912B0CD95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5903" y="2463723"/>
              <a:ext cx="4315791" cy="4312749"/>
            </a:xfrm>
            <a:custGeom>
              <a:avLst/>
              <a:gdLst>
                <a:gd name="connsiteX0" fmla="*/ 2987009 w 4315791"/>
                <a:gd name="connsiteY0" fmla="*/ 0 h 4312749"/>
                <a:gd name="connsiteX1" fmla="*/ 4136908 w 4315791"/>
                <a:gd name="connsiteY1" fmla="*/ 333995 h 4312749"/>
                <a:gd name="connsiteX2" fmla="*/ 4315791 w 4315791"/>
                <a:gd name="connsiteY2" fmla="*/ 445229 h 4312749"/>
                <a:gd name="connsiteX3" fmla="*/ 4315791 w 4315791"/>
                <a:gd name="connsiteY3" fmla="*/ 1208150 h 4312749"/>
                <a:gd name="connsiteX4" fmla="*/ 4145996 w 4315791"/>
                <a:gd name="connsiteY4" fmla="*/ 1085198 h 4312749"/>
                <a:gd name="connsiteX5" fmla="*/ 3631470 w 4315791"/>
                <a:gd name="connsiteY5" fmla="*/ 767158 h 4312749"/>
                <a:gd name="connsiteX6" fmla="*/ 2987009 w 4315791"/>
                <a:gd name="connsiteY6" fmla="*/ 611504 h 4312749"/>
                <a:gd name="connsiteX7" fmla="*/ 1985110 w 4315791"/>
                <a:gd name="connsiteY7" fmla="*/ 855943 h 4312749"/>
                <a:gd name="connsiteX8" fmla="*/ 1223061 w 4315791"/>
                <a:gd name="connsiteY8" fmla="*/ 1585590 h 4312749"/>
                <a:gd name="connsiteX9" fmla="*/ 1023311 w 4315791"/>
                <a:gd name="connsiteY9" fmla="*/ 1849089 h 4312749"/>
                <a:gd name="connsiteX10" fmla="*/ 652067 w 4315791"/>
                <a:gd name="connsiteY10" fmla="*/ 2610233 h 4312749"/>
                <a:gd name="connsiteX11" fmla="*/ 876921 w 4315791"/>
                <a:gd name="connsiteY11" fmla="*/ 3447930 h 4312749"/>
                <a:gd name="connsiteX12" fmla="*/ 1504428 w 4315791"/>
                <a:gd name="connsiteY12" fmla="*/ 4177169 h 4312749"/>
                <a:gd name="connsiteX13" fmla="*/ 1689053 w 4315791"/>
                <a:gd name="connsiteY13" fmla="*/ 4312749 h 4312749"/>
                <a:gd name="connsiteX14" fmla="*/ 729636 w 4315791"/>
                <a:gd name="connsiteY14" fmla="*/ 4312749 h 4312749"/>
                <a:gd name="connsiteX15" fmla="*/ 638463 w 4315791"/>
                <a:gd name="connsiteY15" fmla="*/ 4216521 h 4312749"/>
                <a:gd name="connsiteX16" fmla="*/ 0 w 4315791"/>
                <a:gd name="connsiteY16" fmla="*/ 2610335 h 4312749"/>
                <a:gd name="connsiteX17" fmla="*/ 683474 w 4315791"/>
                <a:gd name="connsiteY17" fmla="*/ 1242376 h 4312749"/>
                <a:gd name="connsiteX18" fmla="*/ 2987009 w 4315791"/>
                <a:gd name="connsiteY18" fmla="*/ 0 h 431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315791" h="4312749">
                  <a:moveTo>
                    <a:pt x="2987009" y="0"/>
                  </a:moveTo>
                  <a:cubicBezTo>
                    <a:pt x="3434423" y="0"/>
                    <a:pt x="3798884" y="137413"/>
                    <a:pt x="4136908" y="333995"/>
                  </a:cubicBezTo>
                  <a:lnTo>
                    <a:pt x="4315791" y="445229"/>
                  </a:lnTo>
                  <a:lnTo>
                    <a:pt x="4315791" y="1208150"/>
                  </a:lnTo>
                  <a:lnTo>
                    <a:pt x="4145996" y="1085198"/>
                  </a:lnTo>
                  <a:cubicBezTo>
                    <a:pt x="3968282" y="958859"/>
                    <a:pt x="3800518" y="848961"/>
                    <a:pt x="3631470" y="767158"/>
                  </a:cubicBezTo>
                  <a:cubicBezTo>
                    <a:pt x="3411941" y="660943"/>
                    <a:pt x="3207191" y="611504"/>
                    <a:pt x="2987009" y="611504"/>
                  </a:cubicBezTo>
                  <a:cubicBezTo>
                    <a:pt x="2599030" y="611504"/>
                    <a:pt x="2271258" y="691421"/>
                    <a:pt x="1985110" y="855943"/>
                  </a:cubicBezTo>
                  <a:cubicBezTo>
                    <a:pt x="1715153" y="1011087"/>
                    <a:pt x="1465955" y="1249819"/>
                    <a:pt x="1223061" y="1585590"/>
                  </a:cubicBezTo>
                  <a:cubicBezTo>
                    <a:pt x="1154375" y="1680490"/>
                    <a:pt x="1087756" y="1766217"/>
                    <a:pt x="1023311" y="1849089"/>
                  </a:cubicBezTo>
                  <a:cubicBezTo>
                    <a:pt x="765853" y="2180172"/>
                    <a:pt x="652067" y="2338069"/>
                    <a:pt x="652067" y="2610233"/>
                  </a:cubicBezTo>
                  <a:cubicBezTo>
                    <a:pt x="652067" y="2895038"/>
                    <a:pt x="727707" y="3176887"/>
                    <a:pt x="876921" y="3447930"/>
                  </a:cubicBezTo>
                  <a:cubicBezTo>
                    <a:pt x="1022224" y="3711838"/>
                    <a:pt x="1239145" y="3964023"/>
                    <a:pt x="1504428" y="4177169"/>
                  </a:cubicBezTo>
                  <a:lnTo>
                    <a:pt x="1689053" y="4312749"/>
                  </a:lnTo>
                  <a:lnTo>
                    <a:pt x="729636" y="4312749"/>
                  </a:lnTo>
                  <a:lnTo>
                    <a:pt x="638463" y="4216521"/>
                  </a:lnTo>
                  <a:cubicBezTo>
                    <a:pt x="243716" y="3758034"/>
                    <a:pt x="0" y="3205314"/>
                    <a:pt x="0" y="2610335"/>
                  </a:cubicBezTo>
                  <a:cubicBezTo>
                    <a:pt x="0" y="2015344"/>
                    <a:pt x="351790" y="1700877"/>
                    <a:pt x="683474" y="1242376"/>
                  </a:cubicBezTo>
                  <a:cubicBezTo>
                    <a:pt x="1236211" y="478174"/>
                    <a:pt x="1925445" y="0"/>
                    <a:pt x="2987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23" name="Freeform: Shape 22">
              <a:extLst>
                <a:ext uri="{FF2B5EF4-FFF2-40B4-BE49-F238E27FC236}">
                  <a16:creationId xmlns:a16="http://schemas.microsoft.com/office/drawing/2014/main" id="{920A7C7E-00F6-490C-A8E7-5167EA6A4B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5903" y="2463723"/>
              <a:ext cx="4315791" cy="4312749"/>
            </a:xfrm>
            <a:custGeom>
              <a:avLst/>
              <a:gdLst>
                <a:gd name="connsiteX0" fmla="*/ 2987009 w 4315791"/>
                <a:gd name="connsiteY0" fmla="*/ 0 h 4312749"/>
                <a:gd name="connsiteX1" fmla="*/ 4136908 w 4315791"/>
                <a:gd name="connsiteY1" fmla="*/ 333995 h 4312749"/>
                <a:gd name="connsiteX2" fmla="*/ 4315791 w 4315791"/>
                <a:gd name="connsiteY2" fmla="*/ 445229 h 4312749"/>
                <a:gd name="connsiteX3" fmla="*/ 4315791 w 4315791"/>
                <a:gd name="connsiteY3" fmla="*/ 1079495 h 4312749"/>
                <a:gd name="connsiteX4" fmla="*/ 4206793 w 4315791"/>
                <a:gd name="connsiteY4" fmla="*/ 1000737 h 4312749"/>
                <a:gd name="connsiteX5" fmla="*/ 2987119 w 4315791"/>
                <a:gd name="connsiteY5" fmla="*/ 509571 h 4312749"/>
                <a:gd name="connsiteX6" fmla="*/ 1133184 w 4315791"/>
                <a:gd name="connsiteY6" fmla="*/ 1528405 h 4312749"/>
                <a:gd name="connsiteX7" fmla="*/ 935607 w 4315791"/>
                <a:gd name="connsiteY7" fmla="*/ 1789050 h 4312749"/>
                <a:gd name="connsiteX8" fmla="*/ 543498 w 4315791"/>
                <a:gd name="connsiteY8" fmla="*/ 2610233 h 4312749"/>
                <a:gd name="connsiteX9" fmla="*/ 780416 w 4315791"/>
                <a:gd name="connsiteY9" fmla="*/ 3494616 h 4312749"/>
                <a:gd name="connsiteX10" fmla="*/ 1433786 w 4315791"/>
                <a:gd name="connsiteY10" fmla="*/ 4254537 h 4312749"/>
                <a:gd name="connsiteX11" fmla="*/ 1513041 w 4315791"/>
                <a:gd name="connsiteY11" fmla="*/ 4312749 h 4312749"/>
                <a:gd name="connsiteX12" fmla="*/ 729636 w 4315791"/>
                <a:gd name="connsiteY12" fmla="*/ 4312749 h 4312749"/>
                <a:gd name="connsiteX13" fmla="*/ 638463 w 4315791"/>
                <a:gd name="connsiteY13" fmla="*/ 4216521 h 4312749"/>
                <a:gd name="connsiteX14" fmla="*/ 0 w 4315791"/>
                <a:gd name="connsiteY14" fmla="*/ 2610335 h 4312749"/>
                <a:gd name="connsiteX15" fmla="*/ 683474 w 4315791"/>
                <a:gd name="connsiteY15" fmla="*/ 1242376 h 4312749"/>
                <a:gd name="connsiteX16" fmla="*/ 2987009 w 4315791"/>
                <a:gd name="connsiteY16" fmla="*/ 0 h 431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5791" h="4312749">
                  <a:moveTo>
                    <a:pt x="2987009" y="0"/>
                  </a:moveTo>
                  <a:cubicBezTo>
                    <a:pt x="3434423" y="0"/>
                    <a:pt x="3798884" y="137413"/>
                    <a:pt x="4136908" y="333995"/>
                  </a:cubicBezTo>
                  <a:lnTo>
                    <a:pt x="4315791" y="445229"/>
                  </a:lnTo>
                  <a:lnTo>
                    <a:pt x="4315791" y="1079495"/>
                  </a:lnTo>
                  <a:lnTo>
                    <a:pt x="4206793" y="1000737"/>
                  </a:lnTo>
                  <a:cubicBezTo>
                    <a:pt x="3781561" y="699607"/>
                    <a:pt x="3436718" y="509571"/>
                    <a:pt x="2987119" y="509571"/>
                  </a:cubicBezTo>
                  <a:cubicBezTo>
                    <a:pt x="2204204" y="509571"/>
                    <a:pt x="1649730" y="814251"/>
                    <a:pt x="1133184" y="1528405"/>
                  </a:cubicBezTo>
                  <a:cubicBezTo>
                    <a:pt x="1065585" y="1621878"/>
                    <a:pt x="999510" y="1706892"/>
                    <a:pt x="935607" y="1789050"/>
                  </a:cubicBezTo>
                  <a:cubicBezTo>
                    <a:pt x="670760" y="2129716"/>
                    <a:pt x="543498" y="2306877"/>
                    <a:pt x="543498" y="2610233"/>
                  </a:cubicBezTo>
                  <a:cubicBezTo>
                    <a:pt x="543498" y="2911449"/>
                    <a:pt x="623267" y="3208997"/>
                    <a:pt x="780416" y="3494616"/>
                  </a:cubicBezTo>
                  <a:cubicBezTo>
                    <a:pt x="934194" y="3774018"/>
                    <a:pt x="1154050" y="4029772"/>
                    <a:pt x="1433786" y="4254537"/>
                  </a:cubicBezTo>
                  <a:lnTo>
                    <a:pt x="1513041" y="4312749"/>
                  </a:lnTo>
                  <a:lnTo>
                    <a:pt x="729636" y="4312749"/>
                  </a:lnTo>
                  <a:lnTo>
                    <a:pt x="638463" y="4216521"/>
                  </a:lnTo>
                  <a:cubicBezTo>
                    <a:pt x="243716" y="3758034"/>
                    <a:pt x="0" y="3205314"/>
                    <a:pt x="0" y="2610335"/>
                  </a:cubicBezTo>
                  <a:cubicBezTo>
                    <a:pt x="0" y="2015344"/>
                    <a:pt x="351790" y="1700877"/>
                    <a:pt x="683474" y="1242376"/>
                  </a:cubicBezTo>
                  <a:cubicBezTo>
                    <a:pt x="1236211" y="478174"/>
                    <a:pt x="1925445" y="0"/>
                    <a:pt x="2987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24" name="Freeform: Shape 23">
              <a:extLst>
                <a:ext uri="{FF2B5EF4-FFF2-40B4-BE49-F238E27FC236}">
                  <a16:creationId xmlns:a16="http://schemas.microsoft.com/office/drawing/2014/main" id="{2E166FC5-8F23-41C3-879A-BFF8D5B705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7037" y="2411531"/>
              <a:ext cx="4314657" cy="4364939"/>
            </a:xfrm>
            <a:custGeom>
              <a:avLst/>
              <a:gdLst>
                <a:gd name="connsiteX0" fmla="*/ 3028307 w 4314657"/>
                <a:gd name="connsiteY0" fmla="*/ 21 h 4364939"/>
                <a:gd name="connsiteX1" fmla="*/ 3066670 w 4314657"/>
                <a:gd name="connsiteY1" fmla="*/ 836 h 4364939"/>
                <a:gd name="connsiteX2" fmla="*/ 3220125 w 4314657"/>
                <a:gd name="connsiteY2" fmla="*/ 9909 h 4364939"/>
                <a:gd name="connsiteX3" fmla="*/ 3816113 w 4314657"/>
                <a:gd name="connsiteY3" fmla="*/ 150272 h 4364939"/>
                <a:gd name="connsiteX4" fmla="*/ 4089981 w 4314657"/>
                <a:gd name="connsiteY4" fmla="*/ 272287 h 4364939"/>
                <a:gd name="connsiteX5" fmla="*/ 4314657 w 4314657"/>
                <a:gd name="connsiteY5" fmla="*/ 398926 h 4364939"/>
                <a:gd name="connsiteX6" fmla="*/ 4314657 w 4314657"/>
                <a:gd name="connsiteY6" fmla="*/ 911199 h 4364939"/>
                <a:gd name="connsiteX7" fmla="*/ 4310597 w 4314657"/>
                <a:gd name="connsiteY7" fmla="*/ 908154 h 4364939"/>
                <a:gd name="connsiteX8" fmla="*/ 4203223 w 4314657"/>
                <a:gd name="connsiteY8" fmla="*/ 829562 h 4364939"/>
                <a:gd name="connsiteX9" fmla="*/ 4095850 w 4314657"/>
                <a:gd name="connsiteY9" fmla="*/ 753520 h 4364939"/>
                <a:gd name="connsiteX10" fmla="*/ 3652987 w 4314657"/>
                <a:gd name="connsiteY10" fmla="*/ 494811 h 4364939"/>
                <a:gd name="connsiteX11" fmla="*/ 3173610 w 4314657"/>
                <a:gd name="connsiteY11" fmla="*/ 347209 h 4364939"/>
                <a:gd name="connsiteX12" fmla="*/ 3047760 w 4314657"/>
                <a:gd name="connsiteY12" fmla="*/ 332632 h 4364939"/>
                <a:gd name="connsiteX13" fmla="*/ 3016027 w 4314657"/>
                <a:gd name="connsiteY13" fmla="*/ 330186 h 4364939"/>
                <a:gd name="connsiteX14" fmla="*/ 2984184 w 4314657"/>
                <a:gd name="connsiteY14" fmla="*/ 328658 h 4364939"/>
                <a:gd name="connsiteX15" fmla="*/ 2952233 w 4314657"/>
                <a:gd name="connsiteY15" fmla="*/ 327332 h 4364939"/>
                <a:gd name="connsiteX16" fmla="*/ 2919085 w 4314657"/>
                <a:gd name="connsiteY16" fmla="*/ 327026 h 4364939"/>
                <a:gd name="connsiteX17" fmla="*/ 2852901 w 4314657"/>
                <a:gd name="connsiteY17" fmla="*/ 326720 h 4364939"/>
                <a:gd name="connsiteX18" fmla="*/ 2786826 w 4314657"/>
                <a:gd name="connsiteY18" fmla="*/ 328148 h 4364939"/>
                <a:gd name="connsiteX19" fmla="*/ 2720965 w 4314657"/>
                <a:gd name="connsiteY19" fmla="*/ 331409 h 4364939"/>
                <a:gd name="connsiteX20" fmla="*/ 2655325 w 4314657"/>
                <a:gd name="connsiteY20" fmla="*/ 336098 h 4364939"/>
                <a:gd name="connsiteX21" fmla="*/ 2524803 w 4314657"/>
                <a:gd name="connsiteY21" fmla="*/ 350573 h 4364939"/>
                <a:gd name="connsiteX22" fmla="*/ 2460139 w 4314657"/>
                <a:gd name="connsiteY22" fmla="*/ 360664 h 4364939"/>
                <a:gd name="connsiteX23" fmla="*/ 2396019 w 4314657"/>
                <a:gd name="connsiteY23" fmla="*/ 372693 h 4364939"/>
                <a:gd name="connsiteX24" fmla="*/ 2145843 w 4314657"/>
                <a:gd name="connsiteY24" fmla="*/ 440989 h 4364939"/>
                <a:gd name="connsiteX25" fmla="*/ 1698635 w 4314657"/>
                <a:gd name="connsiteY25" fmla="*/ 682676 h 4364939"/>
                <a:gd name="connsiteX26" fmla="*/ 1498450 w 4314657"/>
                <a:gd name="connsiteY26" fmla="*/ 835474 h 4364939"/>
                <a:gd name="connsiteX27" fmla="*/ 1307285 w 4314657"/>
                <a:gd name="connsiteY27" fmla="*/ 1001220 h 4364939"/>
                <a:gd name="connsiteX28" fmla="*/ 947780 w 4314657"/>
                <a:gd name="connsiteY28" fmla="*/ 1369612 h 4364939"/>
                <a:gd name="connsiteX29" fmla="*/ 905939 w 4314657"/>
                <a:gd name="connsiteY29" fmla="*/ 1419458 h 4364939"/>
                <a:gd name="connsiteX30" fmla="*/ 863228 w 4314657"/>
                <a:gd name="connsiteY30" fmla="*/ 1471545 h 4364939"/>
                <a:gd name="connsiteX31" fmla="*/ 774330 w 4314657"/>
                <a:gd name="connsiteY31" fmla="*/ 1577659 h 4364939"/>
                <a:gd name="connsiteX32" fmla="*/ 595554 w 4314657"/>
                <a:gd name="connsiteY32" fmla="*/ 1780916 h 4364939"/>
                <a:gd name="connsiteX33" fmla="*/ 430365 w 4314657"/>
                <a:gd name="connsiteY33" fmla="*/ 1982644 h 4364939"/>
                <a:gd name="connsiteX34" fmla="*/ 358855 w 4314657"/>
                <a:gd name="connsiteY34" fmla="*/ 2087025 h 4364939"/>
                <a:gd name="connsiteX35" fmla="*/ 296583 w 4314657"/>
                <a:gd name="connsiteY35" fmla="*/ 2194872 h 4364939"/>
                <a:gd name="connsiteX36" fmla="*/ 207358 w 4314657"/>
                <a:gd name="connsiteY36" fmla="*/ 2423918 h 4364939"/>
                <a:gd name="connsiteX37" fmla="*/ 177146 w 4314657"/>
                <a:gd name="connsiteY37" fmla="*/ 2668765 h 4364939"/>
                <a:gd name="connsiteX38" fmla="*/ 248763 w 4314657"/>
                <a:gd name="connsiteY38" fmla="*/ 3168854 h 4364939"/>
                <a:gd name="connsiteX39" fmla="*/ 445688 w 4314657"/>
                <a:gd name="connsiteY39" fmla="*/ 3637956 h 4364939"/>
                <a:gd name="connsiteX40" fmla="*/ 735859 w 4314657"/>
                <a:gd name="connsiteY40" fmla="*/ 4062310 h 4364939"/>
                <a:gd name="connsiteX41" fmla="*/ 910884 w 4314657"/>
                <a:gd name="connsiteY41" fmla="*/ 4254366 h 4364939"/>
                <a:gd name="connsiteX42" fmla="*/ 1030507 w 4314657"/>
                <a:gd name="connsiteY42" fmla="*/ 4364939 h 4364939"/>
                <a:gd name="connsiteX43" fmla="*/ 676755 w 4314657"/>
                <a:gd name="connsiteY43" fmla="*/ 4364939 h 4364939"/>
                <a:gd name="connsiteX44" fmla="*/ 538105 w 4314657"/>
                <a:gd name="connsiteY44" fmla="*/ 4202315 h 4364939"/>
                <a:gd name="connsiteX45" fmla="*/ 241592 w 4314657"/>
                <a:gd name="connsiteY45" fmla="*/ 3731226 h 4364939"/>
                <a:gd name="connsiteX46" fmla="*/ 60317 w 4314657"/>
                <a:gd name="connsiteY46" fmla="*/ 3211362 h 4364939"/>
                <a:gd name="connsiteX47" fmla="*/ 0 w 4314657"/>
                <a:gd name="connsiteY47" fmla="*/ 2668765 h 4364939"/>
                <a:gd name="connsiteX48" fmla="*/ 21736 w 4314657"/>
                <a:gd name="connsiteY48" fmla="*/ 2390280 h 4364939"/>
                <a:gd name="connsiteX49" fmla="*/ 27605 w 4314657"/>
                <a:gd name="connsiteY49" fmla="*/ 2355521 h 4364939"/>
                <a:gd name="connsiteX50" fmla="*/ 34669 w 4314657"/>
                <a:gd name="connsiteY50" fmla="*/ 2320862 h 4364939"/>
                <a:gd name="connsiteX51" fmla="*/ 50753 w 4314657"/>
                <a:gd name="connsiteY51" fmla="*/ 2251750 h 4364939"/>
                <a:gd name="connsiteX52" fmla="*/ 93899 w 4314657"/>
                <a:gd name="connsiteY52" fmla="*/ 2116179 h 4364939"/>
                <a:gd name="connsiteX53" fmla="*/ 150194 w 4314657"/>
                <a:gd name="connsiteY53" fmla="*/ 1985498 h 4364939"/>
                <a:gd name="connsiteX54" fmla="*/ 216486 w 4314657"/>
                <a:gd name="connsiteY54" fmla="*/ 1860628 h 4364939"/>
                <a:gd name="connsiteX55" fmla="*/ 363527 w 4314657"/>
                <a:gd name="connsiteY55" fmla="*/ 1625058 h 4364939"/>
                <a:gd name="connsiteX56" fmla="*/ 514155 w 4314657"/>
                <a:gd name="connsiteY56" fmla="*/ 1402231 h 4364939"/>
                <a:gd name="connsiteX57" fmla="*/ 586861 w 4314657"/>
                <a:gd name="connsiteY57" fmla="*/ 1293160 h 4364939"/>
                <a:gd name="connsiteX58" fmla="*/ 623702 w 4314657"/>
                <a:gd name="connsiteY58" fmla="*/ 1236892 h 4364939"/>
                <a:gd name="connsiteX59" fmla="*/ 662283 w 4314657"/>
                <a:gd name="connsiteY59" fmla="*/ 1178892 h 4364939"/>
                <a:gd name="connsiteX60" fmla="*/ 827364 w 4314657"/>
                <a:gd name="connsiteY60" fmla="*/ 951170 h 4364939"/>
                <a:gd name="connsiteX61" fmla="*/ 1016355 w 4314657"/>
                <a:gd name="connsiteY61" fmla="*/ 736089 h 4364939"/>
                <a:gd name="connsiteX62" fmla="*/ 1482474 w 4314657"/>
                <a:gd name="connsiteY62" fmla="*/ 378707 h 4364939"/>
                <a:gd name="connsiteX63" fmla="*/ 2035644 w 4314657"/>
                <a:gd name="connsiteY63" fmla="*/ 149151 h 4364939"/>
                <a:gd name="connsiteX64" fmla="*/ 2324619 w 4314657"/>
                <a:gd name="connsiteY64" fmla="*/ 72802 h 4364939"/>
                <a:gd name="connsiteX65" fmla="*/ 2618809 w 4314657"/>
                <a:gd name="connsiteY65" fmla="*/ 24078 h 4364939"/>
                <a:gd name="connsiteX66" fmla="*/ 2914849 w 4314657"/>
                <a:gd name="connsiteY66" fmla="*/ 1957 h 4364939"/>
                <a:gd name="connsiteX67" fmla="*/ 2951907 w 4314657"/>
                <a:gd name="connsiteY67" fmla="*/ 633 h 4364939"/>
                <a:gd name="connsiteX68" fmla="*/ 2990052 w 4314657"/>
                <a:gd name="connsiteY68" fmla="*/ 224 h 4364939"/>
                <a:gd name="connsiteX69" fmla="*/ 3028307 w 4314657"/>
                <a:gd name="connsiteY69" fmla="*/ 21 h 4364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4314657" h="4364939">
                  <a:moveTo>
                    <a:pt x="3028307" y="21"/>
                  </a:moveTo>
                  <a:lnTo>
                    <a:pt x="3066670" y="836"/>
                  </a:lnTo>
                  <a:cubicBezTo>
                    <a:pt x="3117749" y="1856"/>
                    <a:pt x="3168937" y="5320"/>
                    <a:pt x="3220125" y="9909"/>
                  </a:cubicBezTo>
                  <a:cubicBezTo>
                    <a:pt x="3424763" y="29073"/>
                    <a:pt x="3627448" y="77898"/>
                    <a:pt x="3816113" y="150272"/>
                  </a:cubicBezTo>
                  <a:cubicBezTo>
                    <a:pt x="3910880" y="185950"/>
                    <a:pt x="4001951" y="227538"/>
                    <a:pt x="4089981" y="272287"/>
                  </a:cubicBezTo>
                  <a:lnTo>
                    <a:pt x="4314657" y="398926"/>
                  </a:lnTo>
                  <a:lnTo>
                    <a:pt x="4314657" y="911199"/>
                  </a:lnTo>
                  <a:lnTo>
                    <a:pt x="4310597" y="908154"/>
                  </a:lnTo>
                  <a:cubicBezTo>
                    <a:pt x="4274842" y="881549"/>
                    <a:pt x="4239087" y="855352"/>
                    <a:pt x="4203223" y="829562"/>
                  </a:cubicBezTo>
                  <a:cubicBezTo>
                    <a:pt x="4167576" y="803773"/>
                    <a:pt x="4131821" y="778086"/>
                    <a:pt x="4095850" y="753520"/>
                  </a:cubicBezTo>
                  <a:cubicBezTo>
                    <a:pt x="3951852" y="654949"/>
                    <a:pt x="3806115" y="565043"/>
                    <a:pt x="3652987" y="494811"/>
                  </a:cubicBezTo>
                  <a:cubicBezTo>
                    <a:pt x="3500404" y="423761"/>
                    <a:pt x="3340213" y="373101"/>
                    <a:pt x="3173610" y="347209"/>
                  </a:cubicBezTo>
                  <a:cubicBezTo>
                    <a:pt x="3131987" y="341093"/>
                    <a:pt x="3090036" y="335792"/>
                    <a:pt x="3047760" y="332632"/>
                  </a:cubicBezTo>
                  <a:lnTo>
                    <a:pt x="3016027" y="330186"/>
                  </a:lnTo>
                  <a:cubicBezTo>
                    <a:pt x="3005485" y="329472"/>
                    <a:pt x="2994834" y="329168"/>
                    <a:pt x="2984184" y="328658"/>
                  </a:cubicBezTo>
                  <a:cubicBezTo>
                    <a:pt x="2973533" y="328249"/>
                    <a:pt x="2962992" y="327638"/>
                    <a:pt x="2952233" y="327332"/>
                  </a:cubicBezTo>
                  <a:lnTo>
                    <a:pt x="2919085" y="327026"/>
                  </a:lnTo>
                  <a:cubicBezTo>
                    <a:pt x="2897025" y="326925"/>
                    <a:pt x="2874854" y="326212"/>
                    <a:pt x="2852901" y="326720"/>
                  </a:cubicBezTo>
                  <a:lnTo>
                    <a:pt x="2786826" y="328148"/>
                  </a:lnTo>
                  <a:cubicBezTo>
                    <a:pt x="2764763" y="328759"/>
                    <a:pt x="2742919" y="330391"/>
                    <a:pt x="2720965" y="331409"/>
                  </a:cubicBezTo>
                  <a:cubicBezTo>
                    <a:pt x="2699013" y="332326"/>
                    <a:pt x="2677170" y="334162"/>
                    <a:pt x="2655325" y="336098"/>
                  </a:cubicBezTo>
                  <a:cubicBezTo>
                    <a:pt x="2611528" y="339463"/>
                    <a:pt x="2568165" y="345170"/>
                    <a:pt x="2524803" y="350573"/>
                  </a:cubicBezTo>
                  <a:lnTo>
                    <a:pt x="2460139" y="360664"/>
                  </a:lnTo>
                  <a:cubicBezTo>
                    <a:pt x="2438622" y="364130"/>
                    <a:pt x="2417430" y="368717"/>
                    <a:pt x="2396019" y="372693"/>
                  </a:cubicBezTo>
                  <a:cubicBezTo>
                    <a:pt x="2310709" y="389513"/>
                    <a:pt x="2226809" y="411836"/>
                    <a:pt x="2145843" y="440989"/>
                  </a:cubicBezTo>
                  <a:cubicBezTo>
                    <a:pt x="1983479" y="499295"/>
                    <a:pt x="1835678" y="585838"/>
                    <a:pt x="1698635" y="682676"/>
                  </a:cubicBezTo>
                  <a:cubicBezTo>
                    <a:pt x="1629841" y="730992"/>
                    <a:pt x="1563549" y="782367"/>
                    <a:pt x="1498450" y="835474"/>
                  </a:cubicBezTo>
                  <a:cubicBezTo>
                    <a:pt x="1433352" y="888583"/>
                    <a:pt x="1369775" y="943932"/>
                    <a:pt x="1307285" y="1001220"/>
                  </a:cubicBezTo>
                  <a:cubicBezTo>
                    <a:pt x="1182958" y="1116304"/>
                    <a:pt x="1060588" y="1237708"/>
                    <a:pt x="947780" y="1369612"/>
                  </a:cubicBezTo>
                  <a:cubicBezTo>
                    <a:pt x="933325" y="1385818"/>
                    <a:pt x="919958" y="1402841"/>
                    <a:pt x="905939" y="1419458"/>
                  </a:cubicBezTo>
                  <a:lnTo>
                    <a:pt x="863228" y="1471545"/>
                  </a:lnTo>
                  <a:cubicBezTo>
                    <a:pt x="833776" y="1507529"/>
                    <a:pt x="804215" y="1543001"/>
                    <a:pt x="774330" y="1577659"/>
                  </a:cubicBezTo>
                  <a:cubicBezTo>
                    <a:pt x="714665" y="1647178"/>
                    <a:pt x="653806" y="1714046"/>
                    <a:pt x="595554" y="1780916"/>
                  </a:cubicBezTo>
                  <a:cubicBezTo>
                    <a:pt x="537303" y="1847683"/>
                    <a:pt x="481009" y="1914144"/>
                    <a:pt x="430365" y="1982644"/>
                  </a:cubicBezTo>
                  <a:cubicBezTo>
                    <a:pt x="405369" y="2016995"/>
                    <a:pt x="381351" y="2051756"/>
                    <a:pt x="358855" y="2087025"/>
                  </a:cubicBezTo>
                  <a:cubicBezTo>
                    <a:pt x="336685" y="2122396"/>
                    <a:pt x="315601" y="2158277"/>
                    <a:pt x="296583" y="2194872"/>
                  </a:cubicBezTo>
                  <a:cubicBezTo>
                    <a:pt x="258980" y="2268161"/>
                    <a:pt x="227572" y="2344307"/>
                    <a:pt x="207358" y="2423918"/>
                  </a:cubicBezTo>
                  <a:cubicBezTo>
                    <a:pt x="186817" y="2503426"/>
                    <a:pt x="178124" y="2585790"/>
                    <a:pt x="177146" y="2668765"/>
                  </a:cubicBezTo>
                  <a:cubicBezTo>
                    <a:pt x="177037" y="2837670"/>
                    <a:pt x="201490" y="3006472"/>
                    <a:pt x="248763" y="3168854"/>
                  </a:cubicBezTo>
                  <a:cubicBezTo>
                    <a:pt x="295931" y="3331644"/>
                    <a:pt x="363962" y="3488316"/>
                    <a:pt x="445688" y="3637956"/>
                  </a:cubicBezTo>
                  <a:cubicBezTo>
                    <a:pt x="527413" y="3787697"/>
                    <a:pt x="625115" y="3929794"/>
                    <a:pt x="735859" y="4062310"/>
                  </a:cubicBezTo>
                  <a:cubicBezTo>
                    <a:pt x="791121" y="4128668"/>
                    <a:pt x="849589" y="4192733"/>
                    <a:pt x="910884" y="4254366"/>
                  </a:cubicBezTo>
                  <a:lnTo>
                    <a:pt x="1030507" y="4364939"/>
                  </a:lnTo>
                  <a:lnTo>
                    <a:pt x="676755" y="4364939"/>
                  </a:lnTo>
                  <a:lnTo>
                    <a:pt x="538105" y="4202315"/>
                  </a:lnTo>
                  <a:cubicBezTo>
                    <a:pt x="423518" y="4054791"/>
                    <a:pt x="323372" y="3897379"/>
                    <a:pt x="241592" y="3731226"/>
                  </a:cubicBezTo>
                  <a:cubicBezTo>
                    <a:pt x="160193" y="3565073"/>
                    <a:pt x="99768" y="3389950"/>
                    <a:pt x="60317" y="3211362"/>
                  </a:cubicBezTo>
                  <a:cubicBezTo>
                    <a:pt x="20759" y="3032669"/>
                    <a:pt x="435" y="2850716"/>
                    <a:pt x="0" y="2668765"/>
                  </a:cubicBezTo>
                  <a:cubicBezTo>
                    <a:pt x="0" y="2576309"/>
                    <a:pt x="6413" y="2483039"/>
                    <a:pt x="21736" y="2390280"/>
                  </a:cubicBezTo>
                  <a:lnTo>
                    <a:pt x="27605" y="2355521"/>
                  </a:lnTo>
                  <a:lnTo>
                    <a:pt x="34669" y="2320862"/>
                  </a:lnTo>
                  <a:cubicBezTo>
                    <a:pt x="39343" y="2297723"/>
                    <a:pt x="45102" y="2274686"/>
                    <a:pt x="50753" y="2251750"/>
                  </a:cubicBezTo>
                  <a:cubicBezTo>
                    <a:pt x="62708" y="2205881"/>
                    <a:pt x="77379" y="2160723"/>
                    <a:pt x="93899" y="2116179"/>
                  </a:cubicBezTo>
                  <a:cubicBezTo>
                    <a:pt x="110744" y="2071734"/>
                    <a:pt x="129762" y="2028209"/>
                    <a:pt x="150194" y="1985498"/>
                  </a:cubicBezTo>
                  <a:cubicBezTo>
                    <a:pt x="170734" y="1942890"/>
                    <a:pt x="193229" y="1901402"/>
                    <a:pt x="216486" y="1860628"/>
                  </a:cubicBezTo>
                  <a:cubicBezTo>
                    <a:pt x="263109" y="1779183"/>
                    <a:pt x="312993" y="1701000"/>
                    <a:pt x="363527" y="1625058"/>
                  </a:cubicBezTo>
                  <a:lnTo>
                    <a:pt x="514155" y="1402231"/>
                  </a:lnTo>
                  <a:cubicBezTo>
                    <a:pt x="538825" y="1365636"/>
                    <a:pt x="563277" y="1329551"/>
                    <a:pt x="586861" y="1293160"/>
                  </a:cubicBezTo>
                  <a:lnTo>
                    <a:pt x="623702" y="1236892"/>
                  </a:lnTo>
                  <a:cubicBezTo>
                    <a:pt x="636526" y="1217525"/>
                    <a:pt x="649025" y="1198055"/>
                    <a:pt x="662283" y="1178892"/>
                  </a:cubicBezTo>
                  <a:cubicBezTo>
                    <a:pt x="713905" y="1101523"/>
                    <a:pt x="769222" y="1025786"/>
                    <a:pt x="827364" y="951170"/>
                  </a:cubicBezTo>
                  <a:cubicBezTo>
                    <a:pt x="885834" y="876861"/>
                    <a:pt x="947997" y="804283"/>
                    <a:pt x="1016355" y="736089"/>
                  </a:cubicBezTo>
                  <a:cubicBezTo>
                    <a:pt x="1152311" y="599497"/>
                    <a:pt x="1308047" y="476054"/>
                    <a:pt x="1482474" y="378707"/>
                  </a:cubicBezTo>
                  <a:cubicBezTo>
                    <a:pt x="1656793" y="281156"/>
                    <a:pt x="1845132" y="207966"/>
                    <a:pt x="2035644" y="149151"/>
                  </a:cubicBezTo>
                  <a:cubicBezTo>
                    <a:pt x="2131063" y="119997"/>
                    <a:pt x="2227460" y="94412"/>
                    <a:pt x="2324619" y="72802"/>
                  </a:cubicBezTo>
                  <a:cubicBezTo>
                    <a:pt x="2421885" y="51396"/>
                    <a:pt x="2520239" y="35291"/>
                    <a:pt x="2618809" y="24078"/>
                  </a:cubicBezTo>
                  <a:cubicBezTo>
                    <a:pt x="2717272" y="12252"/>
                    <a:pt x="2816168" y="4914"/>
                    <a:pt x="2914849" y="1957"/>
                  </a:cubicBezTo>
                  <a:lnTo>
                    <a:pt x="2951907" y="633"/>
                  </a:lnTo>
                  <a:lnTo>
                    <a:pt x="2990052" y="224"/>
                  </a:lnTo>
                  <a:cubicBezTo>
                    <a:pt x="3002768" y="224"/>
                    <a:pt x="3015592" y="-81"/>
                    <a:pt x="3028307" y="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25" name="Freeform: Shape 24">
              <a:extLst>
                <a:ext uri="{FF2B5EF4-FFF2-40B4-BE49-F238E27FC236}">
                  <a16:creationId xmlns:a16="http://schemas.microsoft.com/office/drawing/2014/main" id="{5C727C6A-DB0B-482E-B0E4-4F035FC023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55526" y="2145638"/>
              <a:ext cx="4336168" cy="4630833"/>
            </a:xfrm>
            <a:custGeom>
              <a:avLst/>
              <a:gdLst>
                <a:gd name="connsiteX0" fmla="*/ 3053738 w 4336168"/>
                <a:gd name="connsiteY0" fmla="*/ 111 h 4630833"/>
                <a:gd name="connsiteX1" fmla="*/ 3093948 w 4336168"/>
                <a:gd name="connsiteY1" fmla="*/ 316 h 4630833"/>
                <a:gd name="connsiteX2" fmla="*/ 3134268 w 4336168"/>
                <a:gd name="connsiteY2" fmla="*/ 1743 h 4630833"/>
                <a:gd name="connsiteX3" fmla="*/ 3295438 w 4336168"/>
                <a:gd name="connsiteY3" fmla="*/ 13058 h 4630833"/>
                <a:gd name="connsiteX4" fmla="*/ 3918813 w 4336168"/>
                <a:gd name="connsiteY4" fmla="*/ 169935 h 4630833"/>
                <a:gd name="connsiteX5" fmla="*/ 4203331 w 4336168"/>
                <a:gd name="connsiteY5" fmla="*/ 305405 h 4630833"/>
                <a:gd name="connsiteX6" fmla="*/ 4336168 w 4336168"/>
                <a:gd name="connsiteY6" fmla="*/ 386579 h 4630833"/>
                <a:gd name="connsiteX7" fmla="*/ 4336168 w 4336168"/>
                <a:gd name="connsiteY7" fmla="*/ 772673 h 4630833"/>
                <a:gd name="connsiteX8" fmla="*/ 4270820 w 4336168"/>
                <a:gd name="connsiteY8" fmla="*/ 728127 h 4630833"/>
                <a:gd name="connsiteX9" fmla="*/ 4030208 w 4336168"/>
                <a:gd name="connsiteY9" fmla="*/ 587253 h 4630833"/>
                <a:gd name="connsiteX10" fmla="*/ 3781010 w 4336168"/>
                <a:gd name="connsiteY10" fmla="*/ 471455 h 4630833"/>
                <a:gd name="connsiteX11" fmla="*/ 3254466 w 4336168"/>
                <a:gd name="connsiteY11" fmla="*/ 338024 h 4630833"/>
                <a:gd name="connsiteX12" fmla="*/ 3117966 w 4336168"/>
                <a:gd name="connsiteY12" fmla="*/ 326812 h 4630833"/>
                <a:gd name="connsiteX13" fmla="*/ 3083625 w 4336168"/>
                <a:gd name="connsiteY13" fmla="*/ 325179 h 4630833"/>
                <a:gd name="connsiteX14" fmla="*/ 3049173 w 4336168"/>
                <a:gd name="connsiteY14" fmla="*/ 324366 h 4630833"/>
                <a:gd name="connsiteX15" fmla="*/ 2978858 w 4336168"/>
                <a:gd name="connsiteY15" fmla="*/ 323855 h 4630833"/>
                <a:gd name="connsiteX16" fmla="*/ 2695862 w 4336168"/>
                <a:gd name="connsiteY16" fmla="*/ 335373 h 4630833"/>
                <a:gd name="connsiteX17" fmla="*/ 2417972 w 4336168"/>
                <a:gd name="connsiteY17" fmla="*/ 372070 h 4630833"/>
                <a:gd name="connsiteX18" fmla="*/ 2148451 w 4336168"/>
                <a:gd name="connsiteY18" fmla="*/ 437613 h 4630833"/>
                <a:gd name="connsiteX19" fmla="*/ 1889690 w 4336168"/>
                <a:gd name="connsiteY19" fmla="*/ 532515 h 4630833"/>
                <a:gd name="connsiteX20" fmla="*/ 1644512 w 4336168"/>
                <a:gd name="connsiteY20" fmla="*/ 658098 h 4630833"/>
                <a:gd name="connsiteX21" fmla="*/ 1200999 w 4336168"/>
                <a:gd name="connsiteY21" fmla="*/ 992137 h 4630833"/>
                <a:gd name="connsiteX22" fmla="*/ 1003531 w 4336168"/>
                <a:gd name="connsiteY22" fmla="*/ 1192234 h 4630833"/>
                <a:gd name="connsiteX23" fmla="*/ 910394 w 4336168"/>
                <a:gd name="connsiteY23" fmla="*/ 1298347 h 4630833"/>
                <a:gd name="connsiteX24" fmla="*/ 821278 w 4336168"/>
                <a:gd name="connsiteY24" fmla="*/ 1408233 h 4630833"/>
                <a:gd name="connsiteX25" fmla="*/ 732162 w 4336168"/>
                <a:gd name="connsiteY25" fmla="*/ 1521993 h 4630833"/>
                <a:gd name="connsiteX26" fmla="*/ 640548 w 4336168"/>
                <a:gd name="connsiteY26" fmla="*/ 1634323 h 4630833"/>
                <a:gd name="connsiteX27" fmla="*/ 457317 w 4336168"/>
                <a:gd name="connsiteY27" fmla="*/ 1855930 h 4630833"/>
                <a:gd name="connsiteX28" fmla="*/ 369288 w 4336168"/>
                <a:gd name="connsiteY28" fmla="*/ 1967955 h 4630833"/>
                <a:gd name="connsiteX29" fmla="*/ 287128 w 4336168"/>
                <a:gd name="connsiteY29" fmla="*/ 2083243 h 4630833"/>
                <a:gd name="connsiteX30" fmla="*/ 212683 w 4336168"/>
                <a:gd name="connsiteY30" fmla="*/ 2202607 h 4630833"/>
                <a:gd name="connsiteX31" fmla="*/ 179101 w 4336168"/>
                <a:gd name="connsiteY31" fmla="*/ 2264177 h 4630833"/>
                <a:gd name="connsiteX32" fmla="*/ 148890 w 4336168"/>
                <a:gd name="connsiteY32" fmla="*/ 2327172 h 4630833"/>
                <a:gd name="connsiteX33" fmla="*/ 61295 w 4336168"/>
                <a:gd name="connsiteY33" fmla="*/ 2590672 h 4630833"/>
                <a:gd name="connsiteX34" fmla="*/ 32604 w 4336168"/>
                <a:gd name="connsiteY34" fmla="*/ 2866202 h 4630833"/>
                <a:gd name="connsiteX35" fmla="*/ 100853 w 4336168"/>
                <a:gd name="connsiteY35" fmla="*/ 3418074 h 4630833"/>
                <a:gd name="connsiteX36" fmla="*/ 184971 w 4336168"/>
                <a:gd name="connsiteY36" fmla="*/ 3684428 h 4630833"/>
                <a:gd name="connsiteX37" fmla="*/ 210836 w 4336168"/>
                <a:gd name="connsiteY37" fmla="*/ 3749462 h 4630833"/>
                <a:gd name="connsiteX38" fmla="*/ 238440 w 4336168"/>
                <a:gd name="connsiteY38" fmla="*/ 3813783 h 4630833"/>
                <a:gd name="connsiteX39" fmla="*/ 252894 w 4336168"/>
                <a:gd name="connsiteY39" fmla="*/ 3845688 h 4630833"/>
                <a:gd name="connsiteX40" fmla="*/ 268109 w 4336168"/>
                <a:gd name="connsiteY40" fmla="*/ 3877287 h 4630833"/>
                <a:gd name="connsiteX41" fmla="*/ 299409 w 4336168"/>
                <a:gd name="connsiteY41" fmla="*/ 3939978 h 4630833"/>
                <a:gd name="connsiteX42" fmla="*/ 440689 w 4336168"/>
                <a:gd name="connsiteY42" fmla="*/ 4182378 h 4630833"/>
                <a:gd name="connsiteX43" fmla="*/ 606640 w 4336168"/>
                <a:gd name="connsiteY43" fmla="*/ 4409488 h 4630833"/>
                <a:gd name="connsiteX44" fmla="*/ 792425 w 4336168"/>
                <a:gd name="connsiteY44" fmla="*/ 4621205 h 4630833"/>
                <a:gd name="connsiteX45" fmla="*/ 802442 w 4336168"/>
                <a:gd name="connsiteY45" fmla="*/ 4630833 h 4630833"/>
                <a:gd name="connsiteX46" fmla="*/ 592561 w 4336168"/>
                <a:gd name="connsiteY46" fmla="*/ 4630833 h 4630833"/>
                <a:gd name="connsiteX47" fmla="*/ 489377 w 4336168"/>
                <a:gd name="connsiteY47" fmla="*/ 4483185 h 4630833"/>
                <a:gd name="connsiteX48" fmla="*/ 344944 w 4336168"/>
                <a:gd name="connsiteY48" fmla="*/ 4231611 h 4630833"/>
                <a:gd name="connsiteX49" fmla="*/ 224311 w 4336168"/>
                <a:gd name="connsiteY49" fmla="*/ 3970456 h 4630833"/>
                <a:gd name="connsiteX50" fmla="*/ 0 w 4336168"/>
                <a:gd name="connsiteY50" fmla="*/ 2866202 h 4630833"/>
                <a:gd name="connsiteX51" fmla="*/ 25105 w 4336168"/>
                <a:gd name="connsiteY51" fmla="*/ 2584351 h 4630833"/>
                <a:gd name="connsiteX52" fmla="*/ 105200 w 4336168"/>
                <a:gd name="connsiteY52" fmla="*/ 2310863 h 4630833"/>
                <a:gd name="connsiteX53" fmla="*/ 232245 w 4336168"/>
                <a:gd name="connsiteY53" fmla="*/ 2053172 h 4630833"/>
                <a:gd name="connsiteX54" fmla="*/ 307667 w 4336168"/>
                <a:gd name="connsiteY54" fmla="*/ 1930341 h 4630833"/>
                <a:gd name="connsiteX55" fmla="*/ 386893 w 4336168"/>
                <a:gd name="connsiteY55" fmla="*/ 1810161 h 4630833"/>
                <a:gd name="connsiteX56" fmla="*/ 548823 w 4336168"/>
                <a:gd name="connsiteY56" fmla="*/ 1573876 h 4630833"/>
                <a:gd name="connsiteX57" fmla="*/ 626419 w 4336168"/>
                <a:gd name="connsiteY57" fmla="*/ 1455224 h 4630833"/>
                <a:gd name="connsiteX58" fmla="*/ 701081 w 4336168"/>
                <a:gd name="connsiteY58" fmla="*/ 1334534 h 4630833"/>
                <a:gd name="connsiteX59" fmla="*/ 861162 w 4336168"/>
                <a:gd name="connsiteY59" fmla="*/ 1091320 h 4630833"/>
                <a:gd name="connsiteX60" fmla="*/ 1042329 w 4336168"/>
                <a:gd name="connsiteY60" fmla="*/ 858093 h 4630833"/>
                <a:gd name="connsiteX61" fmla="*/ 1487799 w 4336168"/>
                <a:gd name="connsiteY61" fmla="*/ 446686 h 4630833"/>
                <a:gd name="connsiteX62" fmla="*/ 1754060 w 4336168"/>
                <a:gd name="connsiteY62" fmla="*/ 283388 h 4630833"/>
                <a:gd name="connsiteX63" fmla="*/ 2044121 w 4336168"/>
                <a:gd name="connsiteY63" fmla="*/ 157906 h 4630833"/>
                <a:gd name="connsiteX64" fmla="*/ 2349287 w 4336168"/>
                <a:gd name="connsiteY64" fmla="*/ 71364 h 4630833"/>
                <a:gd name="connsiteX65" fmla="*/ 2661411 w 4336168"/>
                <a:gd name="connsiteY65" fmla="*/ 21213 h 4630833"/>
                <a:gd name="connsiteX66" fmla="*/ 2818124 w 4336168"/>
                <a:gd name="connsiteY66" fmla="*/ 7146 h 4630833"/>
                <a:gd name="connsiteX67" fmla="*/ 2974728 w 4336168"/>
                <a:gd name="connsiteY67" fmla="*/ 1029 h 4630833"/>
                <a:gd name="connsiteX68" fmla="*/ 3053738 w 4336168"/>
                <a:gd name="connsiteY68" fmla="*/ 111 h 4630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4336168" h="4630833">
                  <a:moveTo>
                    <a:pt x="3053738" y="111"/>
                  </a:moveTo>
                  <a:lnTo>
                    <a:pt x="3093948" y="316"/>
                  </a:lnTo>
                  <a:lnTo>
                    <a:pt x="3134268" y="1743"/>
                  </a:lnTo>
                  <a:cubicBezTo>
                    <a:pt x="3187955" y="3475"/>
                    <a:pt x="3241749" y="7756"/>
                    <a:pt x="3295438" y="13058"/>
                  </a:cubicBezTo>
                  <a:cubicBezTo>
                    <a:pt x="3510076" y="35585"/>
                    <a:pt x="3722324" y="89406"/>
                    <a:pt x="3918813" y="169935"/>
                  </a:cubicBezTo>
                  <a:cubicBezTo>
                    <a:pt x="4017384" y="209689"/>
                    <a:pt x="4111933" y="255763"/>
                    <a:pt x="4203331" y="305405"/>
                  </a:cubicBezTo>
                  <a:lnTo>
                    <a:pt x="4336168" y="386579"/>
                  </a:lnTo>
                  <a:lnTo>
                    <a:pt x="4336168" y="772673"/>
                  </a:lnTo>
                  <a:lnTo>
                    <a:pt x="4270820" y="728127"/>
                  </a:lnTo>
                  <a:cubicBezTo>
                    <a:pt x="4191920" y="677771"/>
                    <a:pt x="4111825" y="630168"/>
                    <a:pt x="4030208" y="587253"/>
                  </a:cubicBezTo>
                  <a:cubicBezTo>
                    <a:pt x="3948699" y="544136"/>
                    <a:pt x="3865886" y="504687"/>
                    <a:pt x="3781010" y="471455"/>
                  </a:cubicBezTo>
                  <a:cubicBezTo>
                    <a:pt x="3611688" y="404384"/>
                    <a:pt x="3435522" y="358818"/>
                    <a:pt x="3254466" y="338024"/>
                  </a:cubicBezTo>
                  <a:cubicBezTo>
                    <a:pt x="3209255" y="333029"/>
                    <a:pt x="3163720" y="328748"/>
                    <a:pt x="3117966" y="326812"/>
                  </a:cubicBezTo>
                  <a:lnTo>
                    <a:pt x="3083625" y="325179"/>
                  </a:lnTo>
                  <a:lnTo>
                    <a:pt x="3049173" y="324366"/>
                  </a:lnTo>
                  <a:cubicBezTo>
                    <a:pt x="3026568" y="323447"/>
                    <a:pt x="3002550" y="323855"/>
                    <a:pt x="2978858" y="323855"/>
                  </a:cubicBezTo>
                  <a:cubicBezTo>
                    <a:pt x="2883983" y="323956"/>
                    <a:pt x="2789434" y="327423"/>
                    <a:pt x="2695862" y="335373"/>
                  </a:cubicBezTo>
                  <a:cubicBezTo>
                    <a:pt x="2602290" y="343223"/>
                    <a:pt x="2509371" y="354945"/>
                    <a:pt x="2417972" y="372070"/>
                  </a:cubicBezTo>
                  <a:cubicBezTo>
                    <a:pt x="2326683" y="389500"/>
                    <a:pt x="2236697" y="411009"/>
                    <a:pt x="2148451" y="437613"/>
                  </a:cubicBezTo>
                  <a:cubicBezTo>
                    <a:pt x="2060204" y="464116"/>
                    <a:pt x="1973588" y="495411"/>
                    <a:pt x="1889690" y="532515"/>
                  </a:cubicBezTo>
                  <a:cubicBezTo>
                    <a:pt x="1805247" y="568599"/>
                    <a:pt x="1723848" y="611411"/>
                    <a:pt x="1644512" y="658098"/>
                  </a:cubicBezTo>
                  <a:cubicBezTo>
                    <a:pt x="1486169" y="751979"/>
                    <a:pt x="1338149" y="865229"/>
                    <a:pt x="1200999" y="992137"/>
                  </a:cubicBezTo>
                  <a:cubicBezTo>
                    <a:pt x="1132531" y="1055744"/>
                    <a:pt x="1066782" y="1122715"/>
                    <a:pt x="1003531" y="1192234"/>
                  </a:cubicBezTo>
                  <a:cubicBezTo>
                    <a:pt x="971688" y="1226790"/>
                    <a:pt x="941150" y="1262568"/>
                    <a:pt x="910394" y="1298347"/>
                  </a:cubicBezTo>
                  <a:cubicBezTo>
                    <a:pt x="880507" y="1334738"/>
                    <a:pt x="850187" y="1370925"/>
                    <a:pt x="821278" y="1408233"/>
                  </a:cubicBezTo>
                  <a:cubicBezTo>
                    <a:pt x="792152" y="1444624"/>
                    <a:pt x="762266" y="1484480"/>
                    <a:pt x="732162" y="1521993"/>
                  </a:cubicBezTo>
                  <a:cubicBezTo>
                    <a:pt x="701950" y="1559810"/>
                    <a:pt x="671302" y="1597219"/>
                    <a:pt x="640548" y="1634323"/>
                  </a:cubicBezTo>
                  <a:cubicBezTo>
                    <a:pt x="579362" y="1708838"/>
                    <a:pt x="516980" y="1781618"/>
                    <a:pt x="457317" y="1855930"/>
                  </a:cubicBezTo>
                  <a:cubicBezTo>
                    <a:pt x="427540" y="1893033"/>
                    <a:pt x="397870" y="1930239"/>
                    <a:pt x="369288" y="1967955"/>
                  </a:cubicBezTo>
                  <a:cubicBezTo>
                    <a:pt x="341141" y="2005976"/>
                    <a:pt x="313211" y="2044100"/>
                    <a:pt x="287128" y="2083243"/>
                  </a:cubicBezTo>
                  <a:cubicBezTo>
                    <a:pt x="260936" y="2122284"/>
                    <a:pt x="235506" y="2161835"/>
                    <a:pt x="212683" y="2202607"/>
                  </a:cubicBezTo>
                  <a:cubicBezTo>
                    <a:pt x="200728" y="2222791"/>
                    <a:pt x="190187" y="2243586"/>
                    <a:pt x="179101" y="2264177"/>
                  </a:cubicBezTo>
                  <a:cubicBezTo>
                    <a:pt x="168886" y="2285072"/>
                    <a:pt x="158127" y="2305867"/>
                    <a:pt x="148890" y="2327172"/>
                  </a:cubicBezTo>
                  <a:cubicBezTo>
                    <a:pt x="109982" y="2411777"/>
                    <a:pt x="81183" y="2500256"/>
                    <a:pt x="61295" y="2590672"/>
                  </a:cubicBezTo>
                  <a:cubicBezTo>
                    <a:pt x="42386" y="2681292"/>
                    <a:pt x="33147" y="2773643"/>
                    <a:pt x="32604" y="2866202"/>
                  </a:cubicBezTo>
                  <a:cubicBezTo>
                    <a:pt x="32495" y="3051925"/>
                    <a:pt x="55643" y="3237650"/>
                    <a:pt x="100853" y="3418074"/>
                  </a:cubicBezTo>
                  <a:cubicBezTo>
                    <a:pt x="123133" y="3508490"/>
                    <a:pt x="151498" y="3597377"/>
                    <a:pt x="184971" y="3684428"/>
                  </a:cubicBezTo>
                  <a:cubicBezTo>
                    <a:pt x="192796" y="3706344"/>
                    <a:pt x="202250" y="3727751"/>
                    <a:pt x="210836" y="3749462"/>
                  </a:cubicBezTo>
                  <a:cubicBezTo>
                    <a:pt x="219421" y="3771175"/>
                    <a:pt x="228985" y="3792479"/>
                    <a:pt x="238440" y="3813783"/>
                  </a:cubicBezTo>
                  <a:lnTo>
                    <a:pt x="252894" y="3845688"/>
                  </a:lnTo>
                  <a:lnTo>
                    <a:pt x="268109" y="3877287"/>
                  </a:lnTo>
                  <a:cubicBezTo>
                    <a:pt x="278215" y="3898287"/>
                    <a:pt x="288432" y="3919284"/>
                    <a:pt x="299409" y="3939978"/>
                  </a:cubicBezTo>
                  <a:cubicBezTo>
                    <a:pt x="341792" y="4023258"/>
                    <a:pt x="389828" y="4103787"/>
                    <a:pt x="440689" y="4182378"/>
                  </a:cubicBezTo>
                  <a:cubicBezTo>
                    <a:pt x="492420" y="4260561"/>
                    <a:pt x="547953" y="4336299"/>
                    <a:pt x="606640" y="4409488"/>
                  </a:cubicBezTo>
                  <a:cubicBezTo>
                    <a:pt x="665381" y="4482677"/>
                    <a:pt x="727435" y="4553292"/>
                    <a:pt x="792425" y="4621205"/>
                  </a:cubicBezTo>
                  <a:lnTo>
                    <a:pt x="802442" y="4630833"/>
                  </a:lnTo>
                  <a:lnTo>
                    <a:pt x="592561" y="4630833"/>
                  </a:lnTo>
                  <a:lnTo>
                    <a:pt x="489377" y="4483185"/>
                  </a:lnTo>
                  <a:cubicBezTo>
                    <a:pt x="437212" y="4401230"/>
                    <a:pt x="388850" y="4317339"/>
                    <a:pt x="344944" y="4231611"/>
                  </a:cubicBezTo>
                  <a:cubicBezTo>
                    <a:pt x="300386" y="4146191"/>
                    <a:pt x="260828" y="4058731"/>
                    <a:pt x="224311" y="3970456"/>
                  </a:cubicBezTo>
                  <a:cubicBezTo>
                    <a:pt x="78901" y="3617049"/>
                    <a:pt x="1413" y="3242136"/>
                    <a:pt x="0" y="2866202"/>
                  </a:cubicBezTo>
                  <a:cubicBezTo>
                    <a:pt x="0" y="2771912"/>
                    <a:pt x="8043" y="2677417"/>
                    <a:pt x="25105" y="2584351"/>
                  </a:cubicBezTo>
                  <a:cubicBezTo>
                    <a:pt x="42928" y="2491285"/>
                    <a:pt x="69446" y="2399444"/>
                    <a:pt x="105200" y="2310863"/>
                  </a:cubicBezTo>
                  <a:cubicBezTo>
                    <a:pt x="140304" y="2221974"/>
                    <a:pt x="184318" y="2136351"/>
                    <a:pt x="232245" y="2053172"/>
                  </a:cubicBezTo>
                  <a:cubicBezTo>
                    <a:pt x="256154" y="2011379"/>
                    <a:pt x="281802" y="1970810"/>
                    <a:pt x="307667" y="1930341"/>
                  </a:cubicBezTo>
                  <a:cubicBezTo>
                    <a:pt x="333533" y="1889873"/>
                    <a:pt x="360049" y="1849915"/>
                    <a:pt x="386893" y="1810161"/>
                  </a:cubicBezTo>
                  <a:lnTo>
                    <a:pt x="548823" y="1573876"/>
                  </a:lnTo>
                  <a:cubicBezTo>
                    <a:pt x="575341" y="1534529"/>
                    <a:pt x="601098" y="1494877"/>
                    <a:pt x="626419" y="1455224"/>
                  </a:cubicBezTo>
                  <a:cubicBezTo>
                    <a:pt x="651959" y="1415266"/>
                    <a:pt x="675434" y="1376225"/>
                    <a:pt x="701081" y="1334534"/>
                  </a:cubicBezTo>
                  <a:cubicBezTo>
                    <a:pt x="751290" y="1252070"/>
                    <a:pt x="804324" y="1170828"/>
                    <a:pt x="861162" y="1091320"/>
                  </a:cubicBezTo>
                  <a:cubicBezTo>
                    <a:pt x="917894" y="1011810"/>
                    <a:pt x="977884" y="933729"/>
                    <a:pt x="1042329" y="858093"/>
                  </a:cubicBezTo>
                  <a:cubicBezTo>
                    <a:pt x="1171765" y="707536"/>
                    <a:pt x="1319348" y="566764"/>
                    <a:pt x="1487799" y="446686"/>
                  </a:cubicBezTo>
                  <a:cubicBezTo>
                    <a:pt x="1571699" y="386340"/>
                    <a:pt x="1661031" y="332010"/>
                    <a:pt x="1754060" y="283388"/>
                  </a:cubicBezTo>
                  <a:cubicBezTo>
                    <a:pt x="1847414" y="235478"/>
                    <a:pt x="1944463" y="193278"/>
                    <a:pt x="2044121" y="157906"/>
                  </a:cubicBezTo>
                  <a:cubicBezTo>
                    <a:pt x="2143778" y="122638"/>
                    <a:pt x="2245936" y="93789"/>
                    <a:pt x="2349287" y="71364"/>
                  </a:cubicBezTo>
                  <a:cubicBezTo>
                    <a:pt x="2452641" y="48939"/>
                    <a:pt x="2556971" y="32935"/>
                    <a:pt x="2661411" y="21213"/>
                  </a:cubicBezTo>
                  <a:cubicBezTo>
                    <a:pt x="2713576" y="14994"/>
                    <a:pt x="2765850" y="11222"/>
                    <a:pt x="2818124" y="7146"/>
                  </a:cubicBezTo>
                  <a:cubicBezTo>
                    <a:pt x="2870290" y="4596"/>
                    <a:pt x="2922672" y="1640"/>
                    <a:pt x="2974728" y="1029"/>
                  </a:cubicBezTo>
                  <a:cubicBezTo>
                    <a:pt x="3000811" y="519"/>
                    <a:pt x="3026568" y="-296"/>
                    <a:pt x="3053738" y="1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86ABD8-AB9F-46F2-A7D9-36F1F7338C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112326" y="0"/>
            <a:ext cx="4683941" cy="3456291"/>
            <a:chOff x="4345582" y="0"/>
            <a:chExt cx="5069918" cy="3741104"/>
          </a:xfrm>
          <a:solidFill>
            <a:schemeClr val="accent5">
              <a:alpha val="5000"/>
            </a:schemeClr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26E49F-E19A-487B-A8A4-A26128CFDC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45582" y="1"/>
              <a:ext cx="5069918" cy="3741103"/>
            </a:xfrm>
            <a:custGeom>
              <a:avLst/>
              <a:gdLst>
                <a:gd name="connsiteX0" fmla="*/ 475344 w 5069918"/>
                <a:gd name="connsiteY0" fmla="*/ 0 h 3741103"/>
                <a:gd name="connsiteX1" fmla="*/ 643707 w 5069918"/>
                <a:gd name="connsiteY1" fmla="*/ 0 h 3741103"/>
                <a:gd name="connsiteX2" fmla="*/ 635672 w 5069918"/>
                <a:gd name="connsiteY2" fmla="*/ 7778 h 3741103"/>
                <a:gd name="connsiteX3" fmla="*/ 486638 w 5069918"/>
                <a:gd name="connsiteY3" fmla="*/ 178818 h 3741103"/>
                <a:gd name="connsiteX4" fmla="*/ 353514 w 5069918"/>
                <a:gd name="connsiteY4" fmla="*/ 362293 h 3741103"/>
                <a:gd name="connsiteX5" fmla="*/ 240181 w 5069918"/>
                <a:gd name="connsiteY5" fmla="*/ 558120 h 3741103"/>
                <a:gd name="connsiteX6" fmla="*/ 215073 w 5069918"/>
                <a:gd name="connsiteY6" fmla="*/ 608766 h 3741103"/>
                <a:gd name="connsiteX7" fmla="*/ 202868 w 5069918"/>
                <a:gd name="connsiteY7" fmla="*/ 634294 h 3741103"/>
                <a:gd name="connsiteX8" fmla="*/ 191273 w 5069918"/>
                <a:gd name="connsiteY8" fmla="*/ 660069 h 3741103"/>
                <a:gd name="connsiteX9" fmla="*/ 169129 w 5069918"/>
                <a:gd name="connsiteY9" fmla="*/ 712032 h 3741103"/>
                <a:gd name="connsiteX10" fmla="*/ 148381 w 5069918"/>
                <a:gd name="connsiteY10" fmla="*/ 764571 h 3741103"/>
                <a:gd name="connsiteX11" fmla="*/ 80903 w 5069918"/>
                <a:gd name="connsiteY11" fmla="*/ 979750 h 3741103"/>
                <a:gd name="connsiteX12" fmla="*/ 26154 w 5069918"/>
                <a:gd name="connsiteY12" fmla="*/ 1425590 h 3741103"/>
                <a:gd name="connsiteX13" fmla="*/ 49170 w 5069918"/>
                <a:gd name="connsiteY13" fmla="*/ 1648182 h 3741103"/>
                <a:gd name="connsiteX14" fmla="*/ 119437 w 5069918"/>
                <a:gd name="connsiteY14" fmla="*/ 1861055 h 3741103"/>
                <a:gd name="connsiteX15" fmla="*/ 143672 w 5069918"/>
                <a:gd name="connsiteY15" fmla="*/ 1911947 h 3741103"/>
                <a:gd name="connsiteX16" fmla="*/ 170611 w 5069918"/>
                <a:gd name="connsiteY16" fmla="*/ 1961687 h 3741103"/>
                <a:gd name="connsiteX17" fmla="*/ 230330 w 5069918"/>
                <a:gd name="connsiteY17" fmla="*/ 2058118 h 3741103"/>
                <a:gd name="connsiteX18" fmla="*/ 296237 w 5069918"/>
                <a:gd name="connsiteY18" fmla="*/ 2151255 h 3741103"/>
                <a:gd name="connsiteX19" fmla="*/ 366853 w 5069918"/>
                <a:gd name="connsiteY19" fmla="*/ 2241757 h 3741103"/>
                <a:gd name="connsiteX20" fmla="*/ 513838 w 5069918"/>
                <a:gd name="connsiteY20" fmla="*/ 2420786 h 3741103"/>
                <a:gd name="connsiteX21" fmla="*/ 587330 w 5069918"/>
                <a:gd name="connsiteY21" fmla="*/ 2511534 h 3741103"/>
                <a:gd name="connsiteX22" fmla="*/ 658817 w 5069918"/>
                <a:gd name="connsiteY22" fmla="*/ 2603437 h 3741103"/>
                <a:gd name="connsiteX23" fmla="*/ 730305 w 5069918"/>
                <a:gd name="connsiteY23" fmla="*/ 2692210 h 3741103"/>
                <a:gd name="connsiteX24" fmla="*/ 805018 w 5069918"/>
                <a:gd name="connsiteY24" fmla="*/ 2777936 h 3741103"/>
                <a:gd name="connsiteX25" fmla="*/ 963424 w 5069918"/>
                <a:gd name="connsiteY25" fmla="*/ 2939588 h 3741103"/>
                <a:gd name="connsiteX26" fmla="*/ 1319204 w 5069918"/>
                <a:gd name="connsiteY26" fmla="*/ 3209447 h 3741103"/>
                <a:gd name="connsiteX27" fmla="*/ 1515882 w 5069918"/>
                <a:gd name="connsiteY27" fmla="*/ 3310902 h 3741103"/>
                <a:gd name="connsiteX28" fmla="*/ 1723456 w 5069918"/>
                <a:gd name="connsiteY28" fmla="*/ 3387570 h 3741103"/>
                <a:gd name="connsiteX29" fmla="*/ 1939662 w 5069918"/>
                <a:gd name="connsiteY29" fmla="*/ 3440520 h 3741103"/>
                <a:gd name="connsiteX30" fmla="*/ 2162581 w 5069918"/>
                <a:gd name="connsiteY30" fmla="*/ 3470167 h 3741103"/>
                <a:gd name="connsiteX31" fmla="*/ 2389597 w 5069918"/>
                <a:gd name="connsiteY31" fmla="*/ 3479472 h 3741103"/>
                <a:gd name="connsiteX32" fmla="*/ 2446002 w 5069918"/>
                <a:gd name="connsiteY32" fmla="*/ 3479059 h 3741103"/>
                <a:gd name="connsiteX33" fmla="*/ 2473639 w 5069918"/>
                <a:gd name="connsiteY33" fmla="*/ 3478402 h 3741103"/>
                <a:gd name="connsiteX34" fmla="*/ 2501187 w 5069918"/>
                <a:gd name="connsiteY34" fmla="*/ 3477083 h 3741103"/>
                <a:gd name="connsiteX35" fmla="*/ 2610685 w 5069918"/>
                <a:gd name="connsiteY35" fmla="*/ 3468025 h 3741103"/>
                <a:gd name="connsiteX36" fmla="*/ 3033071 w 5069918"/>
                <a:gd name="connsiteY36" fmla="*/ 3360230 h 3741103"/>
                <a:gd name="connsiteX37" fmla="*/ 3232974 w 5069918"/>
                <a:gd name="connsiteY37" fmla="*/ 3266681 h 3741103"/>
                <a:gd name="connsiteX38" fmla="*/ 3425990 w 5069918"/>
                <a:gd name="connsiteY38" fmla="*/ 3152873 h 3741103"/>
                <a:gd name="connsiteX39" fmla="*/ 3613601 w 5069918"/>
                <a:gd name="connsiteY39" fmla="*/ 3024078 h 3741103"/>
                <a:gd name="connsiteX40" fmla="*/ 3706185 w 5069918"/>
                <a:gd name="connsiteY40" fmla="*/ 2955893 h 3741103"/>
                <a:gd name="connsiteX41" fmla="*/ 3799729 w 5069918"/>
                <a:gd name="connsiteY41" fmla="*/ 2885155 h 3741103"/>
                <a:gd name="connsiteX42" fmla="*/ 4175561 w 5069918"/>
                <a:gd name="connsiteY42" fmla="*/ 2606072 h 3741103"/>
                <a:gd name="connsiteX43" fmla="*/ 4517132 w 5069918"/>
                <a:gd name="connsiteY43" fmla="*/ 2312331 h 3741103"/>
                <a:gd name="connsiteX44" fmla="*/ 4659758 w 5069918"/>
                <a:gd name="connsiteY44" fmla="*/ 2148703 h 3741103"/>
                <a:gd name="connsiteX45" fmla="*/ 4773178 w 5069918"/>
                <a:gd name="connsiteY45" fmla="*/ 1969674 h 3741103"/>
                <a:gd name="connsiteX46" fmla="*/ 4892092 w 5069918"/>
                <a:gd name="connsiteY46" fmla="*/ 1567562 h 3741103"/>
                <a:gd name="connsiteX47" fmla="*/ 4898804 w 5069918"/>
                <a:gd name="connsiteY47" fmla="*/ 1460754 h 3741103"/>
                <a:gd name="connsiteX48" fmla="*/ 4899153 w 5069918"/>
                <a:gd name="connsiteY48" fmla="*/ 1406239 h 3741103"/>
                <a:gd name="connsiteX49" fmla="*/ 4898456 w 5069918"/>
                <a:gd name="connsiteY49" fmla="*/ 1350735 h 3741103"/>
                <a:gd name="connsiteX50" fmla="*/ 4886774 w 5069918"/>
                <a:gd name="connsiteY50" fmla="*/ 1128886 h 3741103"/>
                <a:gd name="connsiteX51" fmla="*/ 4815896 w 5069918"/>
                <a:gd name="connsiteY51" fmla="*/ 689221 h 3741103"/>
                <a:gd name="connsiteX52" fmla="*/ 4673183 w 5069918"/>
                <a:gd name="connsiteY52" fmla="*/ 264874 h 3741103"/>
                <a:gd name="connsiteX53" fmla="*/ 4625496 w 5069918"/>
                <a:gd name="connsiteY53" fmla="*/ 162925 h 3741103"/>
                <a:gd name="connsiteX54" fmla="*/ 4572490 w 5069918"/>
                <a:gd name="connsiteY54" fmla="*/ 63364 h 3741103"/>
                <a:gd name="connsiteX55" fmla="*/ 4532299 w 5069918"/>
                <a:gd name="connsiteY55" fmla="*/ 0 h 3741103"/>
                <a:gd name="connsiteX56" fmla="*/ 4626680 w 5069918"/>
                <a:gd name="connsiteY56" fmla="*/ 0 h 3741103"/>
                <a:gd name="connsiteX57" fmla="*/ 4643978 w 5069918"/>
                <a:gd name="connsiteY57" fmla="*/ 26636 h 3741103"/>
                <a:gd name="connsiteX58" fmla="*/ 4700644 w 5069918"/>
                <a:gd name="connsiteY58" fmla="*/ 128338 h 3741103"/>
                <a:gd name="connsiteX59" fmla="*/ 4753214 w 5069918"/>
                <a:gd name="connsiteY59" fmla="*/ 232016 h 3741103"/>
                <a:gd name="connsiteX60" fmla="*/ 4921297 w 5069918"/>
                <a:gd name="connsiteY60" fmla="*/ 663363 h 3741103"/>
                <a:gd name="connsiteX61" fmla="*/ 5027482 w 5069918"/>
                <a:gd name="connsiteY61" fmla="*/ 1112991 h 3741103"/>
                <a:gd name="connsiteX62" fmla="*/ 5058082 w 5069918"/>
                <a:gd name="connsiteY62" fmla="*/ 1342088 h 3741103"/>
                <a:gd name="connsiteX63" fmla="*/ 5063486 w 5069918"/>
                <a:gd name="connsiteY63" fmla="*/ 1399651 h 3741103"/>
                <a:gd name="connsiteX64" fmla="*/ 5067846 w 5069918"/>
                <a:gd name="connsiteY64" fmla="*/ 1458284 h 3741103"/>
                <a:gd name="connsiteX65" fmla="*/ 5069414 w 5069918"/>
                <a:gd name="connsiteY65" fmla="*/ 1577772 h 3741103"/>
                <a:gd name="connsiteX66" fmla="*/ 5040732 w 5069918"/>
                <a:gd name="connsiteY66" fmla="*/ 1817822 h 3741103"/>
                <a:gd name="connsiteX67" fmla="*/ 4964102 w 5069918"/>
                <a:gd name="connsiteY67" fmla="*/ 2050871 h 3741103"/>
                <a:gd name="connsiteX68" fmla="*/ 4689486 w 5069918"/>
                <a:gd name="connsiteY68" fmla="*/ 2458008 h 3741103"/>
                <a:gd name="connsiteX69" fmla="*/ 4333792 w 5069918"/>
                <a:gd name="connsiteY69" fmla="*/ 2784606 h 3741103"/>
                <a:gd name="connsiteX70" fmla="*/ 3965197 w 5069918"/>
                <a:gd name="connsiteY70" fmla="*/ 3076041 h 3741103"/>
                <a:gd name="connsiteX71" fmla="*/ 3873745 w 5069918"/>
                <a:gd name="connsiteY71" fmla="*/ 3149167 h 3741103"/>
                <a:gd name="connsiteX72" fmla="*/ 3779416 w 5069918"/>
                <a:gd name="connsiteY72" fmla="*/ 3222705 h 3741103"/>
                <a:gd name="connsiteX73" fmla="*/ 3582739 w 5069918"/>
                <a:gd name="connsiteY73" fmla="*/ 3364594 h 3741103"/>
                <a:gd name="connsiteX74" fmla="*/ 3371851 w 5069918"/>
                <a:gd name="connsiteY74" fmla="*/ 3494377 h 3741103"/>
                <a:gd name="connsiteX75" fmla="*/ 3143615 w 5069918"/>
                <a:gd name="connsiteY75" fmla="*/ 3603819 h 3741103"/>
                <a:gd name="connsiteX76" fmla="*/ 2643552 w 5069918"/>
                <a:gd name="connsiteY76" fmla="*/ 3730555 h 3741103"/>
                <a:gd name="connsiteX77" fmla="*/ 2514264 w 5069918"/>
                <a:gd name="connsiteY77" fmla="*/ 3739696 h 3741103"/>
                <a:gd name="connsiteX78" fmla="*/ 2481920 w 5069918"/>
                <a:gd name="connsiteY78" fmla="*/ 3740849 h 3741103"/>
                <a:gd name="connsiteX79" fmla="*/ 2449664 w 5069918"/>
                <a:gd name="connsiteY79" fmla="*/ 3741014 h 3741103"/>
                <a:gd name="connsiteX80" fmla="*/ 2386284 w 5069918"/>
                <a:gd name="connsiteY80" fmla="*/ 3740273 h 3741103"/>
                <a:gd name="connsiteX81" fmla="*/ 2260658 w 5069918"/>
                <a:gd name="connsiteY81" fmla="*/ 3735331 h 3741103"/>
                <a:gd name="connsiteX82" fmla="*/ 2134945 w 5069918"/>
                <a:gd name="connsiteY82" fmla="*/ 3723967 h 3741103"/>
                <a:gd name="connsiteX83" fmla="*/ 1884564 w 5069918"/>
                <a:gd name="connsiteY83" fmla="*/ 3683451 h 3741103"/>
                <a:gd name="connsiteX84" fmla="*/ 1639764 w 5069918"/>
                <a:gd name="connsiteY84" fmla="*/ 3613537 h 3741103"/>
                <a:gd name="connsiteX85" fmla="*/ 1407081 w 5069918"/>
                <a:gd name="connsiteY85" fmla="*/ 3512164 h 3741103"/>
                <a:gd name="connsiteX86" fmla="*/ 1193491 w 5069918"/>
                <a:gd name="connsiteY86" fmla="*/ 3380240 h 3741103"/>
                <a:gd name="connsiteX87" fmla="*/ 836141 w 5069918"/>
                <a:gd name="connsiteY87" fmla="*/ 3047878 h 3741103"/>
                <a:gd name="connsiteX88" fmla="*/ 690812 w 5069918"/>
                <a:gd name="connsiteY88" fmla="*/ 2859461 h 3741103"/>
                <a:gd name="connsiteX89" fmla="*/ 562397 w 5069918"/>
                <a:gd name="connsiteY89" fmla="*/ 2662976 h 3741103"/>
                <a:gd name="connsiteX90" fmla="*/ 502504 w 5069918"/>
                <a:gd name="connsiteY90" fmla="*/ 2565474 h 3741103"/>
                <a:gd name="connsiteX91" fmla="*/ 440258 w 5069918"/>
                <a:gd name="connsiteY91" fmla="*/ 2469619 h 3741103"/>
                <a:gd name="connsiteX92" fmla="*/ 310360 w 5069918"/>
                <a:gd name="connsiteY92" fmla="*/ 2278732 h 3741103"/>
                <a:gd name="connsiteX93" fmla="*/ 246806 w 5069918"/>
                <a:gd name="connsiteY93" fmla="*/ 2181642 h 3741103"/>
                <a:gd name="connsiteX94" fmla="*/ 186303 w 5069918"/>
                <a:gd name="connsiteY94" fmla="*/ 2082411 h 3741103"/>
                <a:gd name="connsiteX95" fmla="*/ 84390 w 5069918"/>
                <a:gd name="connsiteY95" fmla="*/ 1874231 h 3741103"/>
                <a:gd name="connsiteX96" fmla="*/ 20139 w 5069918"/>
                <a:gd name="connsiteY96" fmla="*/ 1653288 h 3741103"/>
                <a:gd name="connsiteX97" fmla="*/ 0 w 5069918"/>
                <a:gd name="connsiteY97" fmla="*/ 1425590 h 3741103"/>
                <a:gd name="connsiteX98" fmla="*/ 179939 w 5069918"/>
                <a:gd name="connsiteY98" fmla="*/ 533498 h 3741103"/>
                <a:gd name="connsiteX99" fmla="*/ 276709 w 5069918"/>
                <a:gd name="connsiteY99" fmla="*/ 322519 h 3741103"/>
                <a:gd name="connsiteX100" fmla="*/ 392571 w 5069918"/>
                <a:gd name="connsiteY100" fmla="*/ 119280 h 3741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5069918" h="3741103">
                  <a:moveTo>
                    <a:pt x="475344" y="0"/>
                  </a:moveTo>
                  <a:lnTo>
                    <a:pt x="643707" y="0"/>
                  </a:lnTo>
                  <a:lnTo>
                    <a:pt x="635672" y="7778"/>
                  </a:lnTo>
                  <a:cubicBezTo>
                    <a:pt x="583538" y="62643"/>
                    <a:pt x="533759" y="119691"/>
                    <a:pt x="486638" y="178818"/>
                  </a:cubicBezTo>
                  <a:cubicBezTo>
                    <a:pt x="439560" y="237945"/>
                    <a:pt x="395012" y="299131"/>
                    <a:pt x="353514" y="362293"/>
                  </a:cubicBezTo>
                  <a:cubicBezTo>
                    <a:pt x="312714" y="425784"/>
                    <a:pt x="274180" y="490841"/>
                    <a:pt x="240181" y="558120"/>
                  </a:cubicBezTo>
                  <a:cubicBezTo>
                    <a:pt x="231376" y="574838"/>
                    <a:pt x="223180" y="591801"/>
                    <a:pt x="215073" y="608766"/>
                  </a:cubicBezTo>
                  <a:lnTo>
                    <a:pt x="202868" y="634294"/>
                  </a:lnTo>
                  <a:lnTo>
                    <a:pt x="191273" y="660069"/>
                  </a:lnTo>
                  <a:cubicBezTo>
                    <a:pt x="183688" y="677280"/>
                    <a:pt x="176016" y="694491"/>
                    <a:pt x="169129" y="712032"/>
                  </a:cubicBezTo>
                  <a:cubicBezTo>
                    <a:pt x="162242" y="729572"/>
                    <a:pt x="154658" y="746866"/>
                    <a:pt x="148381" y="764571"/>
                  </a:cubicBezTo>
                  <a:cubicBezTo>
                    <a:pt x="121529" y="834897"/>
                    <a:pt x="98775" y="906706"/>
                    <a:pt x="80903" y="979750"/>
                  </a:cubicBezTo>
                  <a:cubicBezTo>
                    <a:pt x="44636" y="1125509"/>
                    <a:pt x="26067" y="1275550"/>
                    <a:pt x="26154" y="1425590"/>
                  </a:cubicBezTo>
                  <a:cubicBezTo>
                    <a:pt x="26590" y="1500365"/>
                    <a:pt x="34001" y="1574973"/>
                    <a:pt x="49170" y="1648182"/>
                  </a:cubicBezTo>
                  <a:cubicBezTo>
                    <a:pt x="65124" y="1721226"/>
                    <a:pt x="88226" y="1792705"/>
                    <a:pt x="119437" y="1861055"/>
                  </a:cubicBezTo>
                  <a:cubicBezTo>
                    <a:pt x="126847" y="1878267"/>
                    <a:pt x="135478" y="1895066"/>
                    <a:pt x="143672" y="1911947"/>
                  </a:cubicBezTo>
                  <a:cubicBezTo>
                    <a:pt x="152565" y="1928582"/>
                    <a:pt x="161021" y="1945381"/>
                    <a:pt x="170611" y="1961687"/>
                  </a:cubicBezTo>
                  <a:cubicBezTo>
                    <a:pt x="188919" y="1994626"/>
                    <a:pt x="209319" y="2026578"/>
                    <a:pt x="230330" y="2058118"/>
                  </a:cubicBezTo>
                  <a:cubicBezTo>
                    <a:pt x="251253" y="2089740"/>
                    <a:pt x="273658" y="2120539"/>
                    <a:pt x="296237" y="2151255"/>
                  </a:cubicBezTo>
                  <a:cubicBezTo>
                    <a:pt x="319165" y="2181725"/>
                    <a:pt x="342966" y="2211782"/>
                    <a:pt x="366853" y="2241757"/>
                  </a:cubicBezTo>
                  <a:cubicBezTo>
                    <a:pt x="414714" y="2301791"/>
                    <a:pt x="464756" y="2360588"/>
                    <a:pt x="513838" y="2420786"/>
                  </a:cubicBezTo>
                  <a:cubicBezTo>
                    <a:pt x="538509" y="2450761"/>
                    <a:pt x="563094" y="2480983"/>
                    <a:pt x="587330" y="2511534"/>
                  </a:cubicBezTo>
                  <a:cubicBezTo>
                    <a:pt x="611479" y="2541839"/>
                    <a:pt x="635453" y="2574038"/>
                    <a:pt x="658817" y="2603437"/>
                  </a:cubicBezTo>
                  <a:cubicBezTo>
                    <a:pt x="682008" y="2633577"/>
                    <a:pt x="706330" y="2662811"/>
                    <a:pt x="730305" y="2692210"/>
                  </a:cubicBezTo>
                  <a:cubicBezTo>
                    <a:pt x="754977" y="2721115"/>
                    <a:pt x="779474" y="2750019"/>
                    <a:pt x="805018" y="2777936"/>
                  </a:cubicBezTo>
                  <a:cubicBezTo>
                    <a:pt x="855757" y="2834098"/>
                    <a:pt x="908500" y="2888202"/>
                    <a:pt x="963424" y="2939588"/>
                  </a:cubicBezTo>
                  <a:cubicBezTo>
                    <a:pt x="1073444" y="3042113"/>
                    <a:pt x="1192183" y="3133604"/>
                    <a:pt x="1319204" y="3209447"/>
                  </a:cubicBezTo>
                  <a:cubicBezTo>
                    <a:pt x="1382846" y="3247164"/>
                    <a:pt x="1448143" y="3281751"/>
                    <a:pt x="1515882" y="3310902"/>
                  </a:cubicBezTo>
                  <a:cubicBezTo>
                    <a:pt x="1583184" y="3340877"/>
                    <a:pt x="1652666" y="3366159"/>
                    <a:pt x="1723456" y="3387570"/>
                  </a:cubicBezTo>
                  <a:cubicBezTo>
                    <a:pt x="1794246" y="3409063"/>
                    <a:pt x="1866431" y="3426439"/>
                    <a:pt x="1939662" y="3440520"/>
                  </a:cubicBezTo>
                  <a:cubicBezTo>
                    <a:pt x="2012981" y="3454355"/>
                    <a:pt x="2087519" y="3463825"/>
                    <a:pt x="2162581" y="3470167"/>
                  </a:cubicBezTo>
                  <a:cubicBezTo>
                    <a:pt x="2237643" y="3476589"/>
                    <a:pt x="2313489" y="3479390"/>
                    <a:pt x="2389597" y="3479472"/>
                  </a:cubicBezTo>
                  <a:cubicBezTo>
                    <a:pt x="2408602" y="3479472"/>
                    <a:pt x="2427869" y="3479801"/>
                    <a:pt x="2446002" y="3479059"/>
                  </a:cubicBezTo>
                  <a:lnTo>
                    <a:pt x="2473639" y="3478402"/>
                  </a:lnTo>
                  <a:lnTo>
                    <a:pt x="2501187" y="3477083"/>
                  </a:lnTo>
                  <a:cubicBezTo>
                    <a:pt x="2537890" y="3475519"/>
                    <a:pt x="2574418" y="3472060"/>
                    <a:pt x="2610685" y="3468025"/>
                  </a:cubicBezTo>
                  <a:cubicBezTo>
                    <a:pt x="2755926" y="3451226"/>
                    <a:pt x="2897244" y="3414415"/>
                    <a:pt x="3033071" y="3360230"/>
                  </a:cubicBezTo>
                  <a:cubicBezTo>
                    <a:pt x="3101158" y="3333383"/>
                    <a:pt x="3167589" y="3301514"/>
                    <a:pt x="3232974" y="3266681"/>
                  </a:cubicBezTo>
                  <a:cubicBezTo>
                    <a:pt x="3298446" y="3232011"/>
                    <a:pt x="3362697" y="3193554"/>
                    <a:pt x="3425990" y="3152873"/>
                  </a:cubicBezTo>
                  <a:cubicBezTo>
                    <a:pt x="3489282" y="3112110"/>
                    <a:pt x="3551529" y="3068712"/>
                    <a:pt x="3613601" y="3024078"/>
                  </a:cubicBezTo>
                  <a:cubicBezTo>
                    <a:pt x="3644549" y="3001762"/>
                    <a:pt x="3675411" y="2978868"/>
                    <a:pt x="3706185" y="2955893"/>
                  </a:cubicBezTo>
                  <a:lnTo>
                    <a:pt x="3799729" y="2885155"/>
                  </a:lnTo>
                  <a:cubicBezTo>
                    <a:pt x="3926402" y="2790205"/>
                    <a:pt x="4053597" y="2699374"/>
                    <a:pt x="4175561" y="2606072"/>
                  </a:cubicBezTo>
                  <a:cubicBezTo>
                    <a:pt x="4297526" y="2512852"/>
                    <a:pt x="4414084" y="2416833"/>
                    <a:pt x="4517132" y="2312331"/>
                  </a:cubicBezTo>
                  <a:cubicBezTo>
                    <a:pt x="4568480" y="2259956"/>
                    <a:pt x="4616604" y="2205689"/>
                    <a:pt x="4659758" y="2148703"/>
                  </a:cubicBezTo>
                  <a:cubicBezTo>
                    <a:pt x="4702650" y="2091634"/>
                    <a:pt x="4741184" y="2032096"/>
                    <a:pt x="4773178" y="1969674"/>
                  </a:cubicBezTo>
                  <a:cubicBezTo>
                    <a:pt x="4837865" y="1845080"/>
                    <a:pt x="4877446" y="1709038"/>
                    <a:pt x="4892092" y="1567562"/>
                  </a:cubicBezTo>
                  <a:cubicBezTo>
                    <a:pt x="4895666" y="1532233"/>
                    <a:pt x="4897845" y="1496576"/>
                    <a:pt x="4898804" y="1460754"/>
                  </a:cubicBezTo>
                  <a:cubicBezTo>
                    <a:pt x="4899066" y="1442884"/>
                    <a:pt x="4899414" y="1425015"/>
                    <a:pt x="4899153" y="1406239"/>
                  </a:cubicBezTo>
                  <a:cubicBezTo>
                    <a:pt x="4898979" y="1387711"/>
                    <a:pt x="4899066" y="1369263"/>
                    <a:pt x="4898456" y="1350735"/>
                  </a:cubicBezTo>
                  <a:cubicBezTo>
                    <a:pt x="4896974" y="1276703"/>
                    <a:pt x="4893226" y="1202753"/>
                    <a:pt x="4886774" y="1128886"/>
                  </a:cubicBezTo>
                  <a:cubicBezTo>
                    <a:pt x="4873610" y="981232"/>
                    <a:pt x="4851030" y="833991"/>
                    <a:pt x="4815896" y="689221"/>
                  </a:cubicBezTo>
                  <a:cubicBezTo>
                    <a:pt x="4780676" y="544533"/>
                    <a:pt x="4733860" y="402068"/>
                    <a:pt x="4673183" y="264874"/>
                  </a:cubicBezTo>
                  <a:cubicBezTo>
                    <a:pt x="4658101" y="230533"/>
                    <a:pt x="4642147" y="196605"/>
                    <a:pt x="4625496" y="162925"/>
                  </a:cubicBezTo>
                  <a:cubicBezTo>
                    <a:pt x="4608583" y="129326"/>
                    <a:pt x="4590885" y="96222"/>
                    <a:pt x="4572490" y="63364"/>
                  </a:cubicBezTo>
                  <a:lnTo>
                    <a:pt x="4532299" y="0"/>
                  </a:lnTo>
                  <a:lnTo>
                    <a:pt x="4626680" y="0"/>
                  </a:lnTo>
                  <a:lnTo>
                    <a:pt x="4643978" y="26636"/>
                  </a:lnTo>
                  <a:cubicBezTo>
                    <a:pt x="4663594" y="60152"/>
                    <a:pt x="4682598" y="94080"/>
                    <a:pt x="4700644" y="128338"/>
                  </a:cubicBezTo>
                  <a:cubicBezTo>
                    <a:pt x="4718866" y="162595"/>
                    <a:pt x="4736476" y="197100"/>
                    <a:pt x="4753214" y="232016"/>
                  </a:cubicBezTo>
                  <a:cubicBezTo>
                    <a:pt x="4820082" y="371681"/>
                    <a:pt x="4875964" y="515957"/>
                    <a:pt x="4921297" y="663363"/>
                  </a:cubicBezTo>
                  <a:cubicBezTo>
                    <a:pt x="4966630" y="810687"/>
                    <a:pt x="5002460" y="960975"/>
                    <a:pt x="5027482" y="1112991"/>
                  </a:cubicBezTo>
                  <a:cubicBezTo>
                    <a:pt x="5040123" y="1189000"/>
                    <a:pt x="5050323" y="1265421"/>
                    <a:pt x="5058082" y="1342088"/>
                  </a:cubicBezTo>
                  <a:cubicBezTo>
                    <a:pt x="5060261" y="1361276"/>
                    <a:pt x="5061743" y="1380464"/>
                    <a:pt x="5063486" y="1399651"/>
                  </a:cubicBezTo>
                  <a:cubicBezTo>
                    <a:pt x="5065318" y="1418591"/>
                    <a:pt x="5066625" y="1438437"/>
                    <a:pt x="5067846" y="1458284"/>
                  </a:cubicBezTo>
                  <a:cubicBezTo>
                    <a:pt x="5069851" y="1497894"/>
                    <a:pt x="5070461" y="1537751"/>
                    <a:pt x="5069414" y="1577772"/>
                  </a:cubicBezTo>
                  <a:cubicBezTo>
                    <a:pt x="5067060" y="1657734"/>
                    <a:pt x="5057820" y="1738272"/>
                    <a:pt x="5040732" y="1817822"/>
                  </a:cubicBezTo>
                  <a:cubicBezTo>
                    <a:pt x="5023123" y="1897289"/>
                    <a:pt x="4997578" y="1975686"/>
                    <a:pt x="4964102" y="2050871"/>
                  </a:cubicBezTo>
                  <a:cubicBezTo>
                    <a:pt x="4897409" y="2201736"/>
                    <a:pt x="4799942" y="2338271"/>
                    <a:pt x="4689486" y="2458008"/>
                  </a:cubicBezTo>
                  <a:cubicBezTo>
                    <a:pt x="4579116" y="2578485"/>
                    <a:pt x="4456716" y="2684139"/>
                    <a:pt x="4333792" y="2784606"/>
                  </a:cubicBezTo>
                  <a:cubicBezTo>
                    <a:pt x="4210520" y="2884908"/>
                    <a:pt x="4085853" y="2979775"/>
                    <a:pt x="3965197" y="3076041"/>
                  </a:cubicBezTo>
                  <a:lnTo>
                    <a:pt x="3873745" y="3149167"/>
                  </a:lnTo>
                  <a:cubicBezTo>
                    <a:pt x="3842621" y="3173790"/>
                    <a:pt x="3811325" y="3198413"/>
                    <a:pt x="3779416" y="3222705"/>
                  </a:cubicBezTo>
                  <a:cubicBezTo>
                    <a:pt x="3715863" y="3271374"/>
                    <a:pt x="3650652" y="3319055"/>
                    <a:pt x="3582739" y="3364594"/>
                  </a:cubicBezTo>
                  <a:cubicBezTo>
                    <a:pt x="3514913" y="3410051"/>
                    <a:pt x="3445170" y="3454190"/>
                    <a:pt x="3371851" y="3494377"/>
                  </a:cubicBezTo>
                  <a:cubicBezTo>
                    <a:pt x="3298533" y="3534481"/>
                    <a:pt x="3222687" y="3571703"/>
                    <a:pt x="3143615" y="3603819"/>
                  </a:cubicBezTo>
                  <a:cubicBezTo>
                    <a:pt x="2985994" y="3668876"/>
                    <a:pt x="2815732" y="3712356"/>
                    <a:pt x="2643552" y="3730555"/>
                  </a:cubicBezTo>
                  <a:cubicBezTo>
                    <a:pt x="2600484" y="3734838"/>
                    <a:pt x="2557331" y="3738297"/>
                    <a:pt x="2514264" y="3739696"/>
                  </a:cubicBezTo>
                  <a:lnTo>
                    <a:pt x="2481920" y="3740849"/>
                  </a:lnTo>
                  <a:lnTo>
                    <a:pt x="2449664" y="3741014"/>
                  </a:lnTo>
                  <a:cubicBezTo>
                    <a:pt x="2427869" y="3741343"/>
                    <a:pt x="2407207" y="3740685"/>
                    <a:pt x="2386284" y="3740273"/>
                  </a:cubicBezTo>
                  <a:cubicBezTo>
                    <a:pt x="2344525" y="3739779"/>
                    <a:pt x="2302505" y="3737391"/>
                    <a:pt x="2260658" y="3735331"/>
                  </a:cubicBezTo>
                  <a:cubicBezTo>
                    <a:pt x="2218725" y="3732038"/>
                    <a:pt x="2176791" y="3728991"/>
                    <a:pt x="2134945" y="3723967"/>
                  </a:cubicBezTo>
                  <a:cubicBezTo>
                    <a:pt x="2051165" y="3714497"/>
                    <a:pt x="1967473" y="3701568"/>
                    <a:pt x="1884564" y="3683451"/>
                  </a:cubicBezTo>
                  <a:cubicBezTo>
                    <a:pt x="1801657" y="3665335"/>
                    <a:pt x="1719708" y="3642029"/>
                    <a:pt x="1639764" y="3613537"/>
                  </a:cubicBezTo>
                  <a:cubicBezTo>
                    <a:pt x="1559820" y="3584961"/>
                    <a:pt x="1481969" y="3550869"/>
                    <a:pt x="1407081" y="3512164"/>
                  </a:cubicBezTo>
                  <a:cubicBezTo>
                    <a:pt x="1332455" y="3472884"/>
                    <a:pt x="1260794" y="3428992"/>
                    <a:pt x="1193491" y="3380240"/>
                  </a:cubicBezTo>
                  <a:cubicBezTo>
                    <a:pt x="1058362" y="3283233"/>
                    <a:pt x="939973" y="3169508"/>
                    <a:pt x="836141" y="3047878"/>
                  </a:cubicBezTo>
                  <a:cubicBezTo>
                    <a:pt x="784444" y="2986774"/>
                    <a:pt x="736321" y="2923695"/>
                    <a:pt x="690812" y="2859461"/>
                  </a:cubicBezTo>
                  <a:cubicBezTo>
                    <a:pt x="645217" y="2795229"/>
                    <a:pt x="602674" y="2729596"/>
                    <a:pt x="562397" y="2662976"/>
                  </a:cubicBezTo>
                  <a:cubicBezTo>
                    <a:pt x="541823" y="2629295"/>
                    <a:pt x="522992" y="2597755"/>
                    <a:pt x="502504" y="2565474"/>
                  </a:cubicBezTo>
                  <a:cubicBezTo>
                    <a:pt x="482192" y="2533440"/>
                    <a:pt x="461530" y="2501406"/>
                    <a:pt x="440258" y="2469619"/>
                  </a:cubicBezTo>
                  <a:lnTo>
                    <a:pt x="310360" y="2278732"/>
                  </a:lnTo>
                  <a:cubicBezTo>
                    <a:pt x="288826" y="2246616"/>
                    <a:pt x="267555" y="2214335"/>
                    <a:pt x="246806" y="2181642"/>
                  </a:cubicBezTo>
                  <a:cubicBezTo>
                    <a:pt x="226057" y="2148949"/>
                    <a:pt x="205483" y="2116174"/>
                    <a:pt x="186303" y="2082411"/>
                  </a:cubicBezTo>
                  <a:cubicBezTo>
                    <a:pt x="147857" y="2015213"/>
                    <a:pt x="112550" y="1946041"/>
                    <a:pt x="84390" y="1874231"/>
                  </a:cubicBezTo>
                  <a:cubicBezTo>
                    <a:pt x="55708" y="1802669"/>
                    <a:pt x="34436" y="1728473"/>
                    <a:pt x="20139" y="1653288"/>
                  </a:cubicBezTo>
                  <a:cubicBezTo>
                    <a:pt x="6452" y="1578103"/>
                    <a:pt x="0" y="1501764"/>
                    <a:pt x="0" y="1425590"/>
                  </a:cubicBezTo>
                  <a:cubicBezTo>
                    <a:pt x="1133" y="1121885"/>
                    <a:pt x="63293" y="819004"/>
                    <a:pt x="179939" y="533498"/>
                  </a:cubicBezTo>
                  <a:cubicBezTo>
                    <a:pt x="209232" y="462183"/>
                    <a:pt x="240965" y="391527"/>
                    <a:pt x="276709" y="322519"/>
                  </a:cubicBezTo>
                  <a:cubicBezTo>
                    <a:pt x="311930" y="253262"/>
                    <a:pt x="350725" y="185489"/>
                    <a:pt x="392571" y="11928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8E67742-7BE5-458C-BC8D-9EE8557636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2838" y="1"/>
              <a:ext cx="4960548" cy="3526297"/>
            </a:xfrm>
            <a:custGeom>
              <a:avLst/>
              <a:gdLst>
                <a:gd name="connsiteX0" fmla="*/ 542883 w 4960548"/>
                <a:gd name="connsiteY0" fmla="*/ 0 h 3526297"/>
                <a:gd name="connsiteX1" fmla="*/ 826658 w 4960548"/>
                <a:gd name="connsiteY1" fmla="*/ 0 h 3526297"/>
                <a:gd name="connsiteX2" fmla="*/ 730698 w 4960548"/>
                <a:gd name="connsiteY2" fmla="*/ 89329 h 3526297"/>
                <a:gd name="connsiteX3" fmla="*/ 590295 w 4960548"/>
                <a:gd name="connsiteY3" fmla="*/ 244485 h 3526297"/>
                <a:gd name="connsiteX4" fmla="*/ 357524 w 4960548"/>
                <a:gd name="connsiteY4" fmla="*/ 587307 h 3526297"/>
                <a:gd name="connsiteX5" fmla="*/ 199554 w 4960548"/>
                <a:gd name="connsiteY5" fmla="*/ 966280 h 3526297"/>
                <a:gd name="connsiteX6" fmla="*/ 142104 w 4960548"/>
                <a:gd name="connsiteY6" fmla="*/ 1370286 h 3526297"/>
                <a:gd name="connsiteX7" fmla="*/ 166339 w 4960548"/>
                <a:gd name="connsiteY7" fmla="*/ 1568090 h 3526297"/>
                <a:gd name="connsiteX8" fmla="*/ 237914 w 4960548"/>
                <a:gd name="connsiteY8" fmla="*/ 1753129 h 3526297"/>
                <a:gd name="connsiteX9" fmla="*/ 287868 w 4960548"/>
                <a:gd name="connsiteY9" fmla="*/ 1840255 h 3526297"/>
                <a:gd name="connsiteX10" fmla="*/ 345232 w 4960548"/>
                <a:gd name="connsiteY10" fmla="*/ 1924581 h 3526297"/>
                <a:gd name="connsiteX11" fmla="*/ 477745 w 4960548"/>
                <a:gd name="connsiteY11" fmla="*/ 2087551 h 3526297"/>
                <a:gd name="connsiteX12" fmla="*/ 621156 w 4960548"/>
                <a:gd name="connsiteY12" fmla="*/ 2251756 h 3526297"/>
                <a:gd name="connsiteX13" fmla="*/ 692469 w 4960548"/>
                <a:gd name="connsiteY13" fmla="*/ 2337482 h 3526297"/>
                <a:gd name="connsiteX14" fmla="*/ 726731 w 4960548"/>
                <a:gd name="connsiteY14" fmla="*/ 2379562 h 3526297"/>
                <a:gd name="connsiteX15" fmla="*/ 760295 w 4960548"/>
                <a:gd name="connsiteY15" fmla="*/ 2419831 h 3526297"/>
                <a:gd name="connsiteX16" fmla="*/ 1048685 w 4960548"/>
                <a:gd name="connsiteY16" fmla="*/ 2717443 h 3526297"/>
                <a:gd name="connsiteX17" fmla="*/ 1202035 w 4960548"/>
                <a:gd name="connsiteY17" fmla="*/ 2851344 h 3526297"/>
                <a:gd name="connsiteX18" fmla="*/ 1362620 w 4960548"/>
                <a:gd name="connsiteY18" fmla="*/ 2974785 h 3526297"/>
                <a:gd name="connsiteX19" fmla="*/ 1721364 w 4960548"/>
                <a:gd name="connsiteY19" fmla="*/ 3170036 h 3526297"/>
                <a:gd name="connsiteX20" fmla="*/ 1922052 w 4960548"/>
                <a:gd name="connsiteY20" fmla="*/ 3225210 h 3526297"/>
                <a:gd name="connsiteX21" fmla="*/ 1973488 w 4960548"/>
                <a:gd name="connsiteY21" fmla="*/ 3234928 h 3526297"/>
                <a:gd name="connsiteX22" fmla="*/ 2025360 w 4960548"/>
                <a:gd name="connsiteY22" fmla="*/ 3243080 h 3526297"/>
                <a:gd name="connsiteX23" fmla="*/ 2130063 w 4960548"/>
                <a:gd name="connsiteY23" fmla="*/ 3254774 h 3526297"/>
                <a:gd name="connsiteX24" fmla="*/ 2182719 w 4960548"/>
                <a:gd name="connsiteY24" fmla="*/ 3258562 h 3526297"/>
                <a:gd name="connsiteX25" fmla="*/ 2235551 w 4960548"/>
                <a:gd name="connsiteY25" fmla="*/ 3261197 h 3526297"/>
                <a:gd name="connsiteX26" fmla="*/ 2288556 w 4960548"/>
                <a:gd name="connsiteY26" fmla="*/ 3262350 h 3526297"/>
                <a:gd name="connsiteX27" fmla="*/ 2341648 w 4960548"/>
                <a:gd name="connsiteY27" fmla="*/ 3262103 h 3526297"/>
                <a:gd name="connsiteX28" fmla="*/ 2368238 w 4960548"/>
                <a:gd name="connsiteY28" fmla="*/ 3261856 h 3526297"/>
                <a:gd name="connsiteX29" fmla="*/ 2393869 w 4960548"/>
                <a:gd name="connsiteY29" fmla="*/ 3260785 h 3526297"/>
                <a:gd name="connsiteX30" fmla="*/ 2419413 w 4960548"/>
                <a:gd name="connsiteY30" fmla="*/ 3259550 h 3526297"/>
                <a:gd name="connsiteX31" fmla="*/ 2444869 w 4960548"/>
                <a:gd name="connsiteY31" fmla="*/ 3257574 h 3526297"/>
                <a:gd name="connsiteX32" fmla="*/ 2545824 w 4960548"/>
                <a:gd name="connsiteY32" fmla="*/ 3245798 h 3526297"/>
                <a:gd name="connsiteX33" fmla="*/ 2930373 w 4960548"/>
                <a:gd name="connsiteY33" fmla="*/ 3126555 h 3526297"/>
                <a:gd name="connsiteX34" fmla="*/ 3285631 w 4960548"/>
                <a:gd name="connsiteY34" fmla="*/ 2917552 h 3526297"/>
                <a:gd name="connsiteX35" fmla="*/ 3371764 w 4960548"/>
                <a:gd name="connsiteY35" fmla="*/ 2856120 h 3526297"/>
                <a:gd name="connsiteX36" fmla="*/ 3457898 w 4960548"/>
                <a:gd name="connsiteY36" fmla="*/ 2792628 h 3526297"/>
                <a:gd name="connsiteX37" fmla="*/ 3632344 w 4960548"/>
                <a:gd name="connsiteY37" fmla="*/ 2660869 h 3526297"/>
                <a:gd name="connsiteX38" fmla="*/ 3990915 w 4960548"/>
                <a:gd name="connsiteY38" fmla="*/ 2405832 h 3526297"/>
                <a:gd name="connsiteX39" fmla="*/ 4324988 w 4960548"/>
                <a:gd name="connsiteY39" fmla="*/ 2152196 h 3526297"/>
                <a:gd name="connsiteX40" fmla="*/ 4592106 w 4960548"/>
                <a:gd name="connsiteY40" fmla="*/ 1861501 h 3526297"/>
                <a:gd name="connsiteX41" fmla="*/ 4683122 w 4960548"/>
                <a:gd name="connsiteY41" fmla="*/ 1692521 h 3526297"/>
                <a:gd name="connsiteX42" fmla="*/ 4738568 w 4960548"/>
                <a:gd name="connsiteY42" fmla="*/ 1507893 h 3526297"/>
                <a:gd name="connsiteX43" fmla="*/ 4753912 w 4960548"/>
                <a:gd name="connsiteY43" fmla="*/ 1411050 h 3526297"/>
                <a:gd name="connsiteX44" fmla="*/ 4756440 w 4960548"/>
                <a:gd name="connsiteY44" fmla="*/ 1386509 h 3526297"/>
                <a:gd name="connsiteX45" fmla="*/ 4758358 w 4960548"/>
                <a:gd name="connsiteY45" fmla="*/ 1361475 h 3526297"/>
                <a:gd name="connsiteX46" fmla="*/ 4761148 w 4960548"/>
                <a:gd name="connsiteY46" fmla="*/ 1309759 h 3526297"/>
                <a:gd name="connsiteX47" fmla="*/ 4756354 w 4960548"/>
                <a:gd name="connsiteY47" fmla="*/ 1102980 h 3526297"/>
                <a:gd name="connsiteX48" fmla="*/ 4725578 w 4960548"/>
                <a:gd name="connsiteY48" fmla="*/ 898753 h 3526297"/>
                <a:gd name="connsiteX49" fmla="*/ 4673358 w 4960548"/>
                <a:gd name="connsiteY49" fmla="*/ 699384 h 3526297"/>
                <a:gd name="connsiteX50" fmla="*/ 4538491 w 4960548"/>
                <a:gd name="connsiteY50" fmla="*/ 312754 h 3526297"/>
                <a:gd name="connsiteX51" fmla="*/ 4446604 w 4960548"/>
                <a:gd name="connsiteY51" fmla="*/ 129196 h 3526297"/>
                <a:gd name="connsiteX52" fmla="*/ 4419840 w 4960548"/>
                <a:gd name="connsiteY52" fmla="*/ 85222 h 3526297"/>
                <a:gd name="connsiteX53" fmla="*/ 4391680 w 4960548"/>
                <a:gd name="connsiteY53" fmla="*/ 42071 h 3526297"/>
                <a:gd name="connsiteX54" fmla="*/ 4361930 w 4960548"/>
                <a:gd name="connsiteY54" fmla="*/ 0 h 3526297"/>
                <a:gd name="connsiteX55" fmla="*/ 4588871 w 4960548"/>
                <a:gd name="connsiteY55" fmla="*/ 0 h 3526297"/>
                <a:gd name="connsiteX56" fmla="*/ 4613640 w 4960548"/>
                <a:gd name="connsiteY56" fmla="*/ 38859 h 3526297"/>
                <a:gd name="connsiteX57" fmla="*/ 4724445 w 4960548"/>
                <a:gd name="connsiteY57" fmla="*/ 234687 h 3526297"/>
                <a:gd name="connsiteX58" fmla="*/ 4876138 w 4960548"/>
                <a:gd name="connsiteY58" fmla="*/ 653022 h 3526297"/>
                <a:gd name="connsiteX59" fmla="*/ 4911707 w 4960548"/>
                <a:gd name="connsiteY59" fmla="*/ 870671 h 3526297"/>
                <a:gd name="connsiteX60" fmla="*/ 4934810 w 4960548"/>
                <a:gd name="connsiteY60" fmla="*/ 1088487 h 3526297"/>
                <a:gd name="connsiteX61" fmla="*/ 4953206 w 4960548"/>
                <a:gd name="connsiteY61" fmla="*/ 1306301 h 3526297"/>
                <a:gd name="connsiteX62" fmla="*/ 4956954 w 4960548"/>
                <a:gd name="connsiteY62" fmla="*/ 1360899 h 3526297"/>
                <a:gd name="connsiteX63" fmla="*/ 4958610 w 4960548"/>
                <a:gd name="connsiteY63" fmla="*/ 1388980 h 3526297"/>
                <a:gd name="connsiteX64" fmla="*/ 4959830 w 4960548"/>
                <a:gd name="connsiteY64" fmla="*/ 1417555 h 3526297"/>
                <a:gd name="connsiteX65" fmla="*/ 4958174 w 4960548"/>
                <a:gd name="connsiteY65" fmla="*/ 1532680 h 3526297"/>
                <a:gd name="connsiteX66" fmla="*/ 4834030 w 4960548"/>
                <a:gd name="connsiteY66" fmla="*/ 1984861 h 3526297"/>
                <a:gd name="connsiteX67" fmla="*/ 4558106 w 4960548"/>
                <a:gd name="connsiteY67" fmla="*/ 2368857 h 3526297"/>
                <a:gd name="connsiteX68" fmla="*/ 4389936 w 4960548"/>
                <a:gd name="connsiteY68" fmla="*/ 2528945 h 3526297"/>
                <a:gd name="connsiteX69" fmla="*/ 4214618 w 4960548"/>
                <a:gd name="connsiteY69" fmla="*/ 2674457 h 3526297"/>
                <a:gd name="connsiteX70" fmla="*/ 3858489 w 4960548"/>
                <a:gd name="connsiteY70" fmla="*/ 2936658 h 3526297"/>
                <a:gd name="connsiteX71" fmla="*/ 3768868 w 4960548"/>
                <a:gd name="connsiteY71" fmla="*/ 3000643 h 3526297"/>
                <a:gd name="connsiteX72" fmla="*/ 3676806 w 4960548"/>
                <a:gd name="connsiteY72" fmla="*/ 3065040 h 3526297"/>
                <a:gd name="connsiteX73" fmla="*/ 3582477 w 4960548"/>
                <a:gd name="connsiteY73" fmla="*/ 3128614 h 3526297"/>
                <a:gd name="connsiteX74" fmla="*/ 3485185 w 4960548"/>
                <a:gd name="connsiteY74" fmla="*/ 3190377 h 3526297"/>
                <a:gd name="connsiteX75" fmla="*/ 3280923 w 4960548"/>
                <a:gd name="connsiteY75" fmla="*/ 3306325 h 3526297"/>
                <a:gd name="connsiteX76" fmla="*/ 3061230 w 4960548"/>
                <a:gd name="connsiteY76" fmla="*/ 3404897 h 3526297"/>
                <a:gd name="connsiteX77" fmla="*/ 2583137 w 4960548"/>
                <a:gd name="connsiteY77" fmla="*/ 3518292 h 3526297"/>
                <a:gd name="connsiteX78" fmla="*/ 2460038 w 4960548"/>
                <a:gd name="connsiteY78" fmla="*/ 3525622 h 3526297"/>
                <a:gd name="connsiteX79" fmla="*/ 2429264 w 4960548"/>
                <a:gd name="connsiteY79" fmla="*/ 3526280 h 3526297"/>
                <a:gd name="connsiteX80" fmla="*/ 2398576 w 4960548"/>
                <a:gd name="connsiteY80" fmla="*/ 3526116 h 3526297"/>
                <a:gd name="connsiteX81" fmla="*/ 2367977 w 4960548"/>
                <a:gd name="connsiteY81" fmla="*/ 3525786 h 3526297"/>
                <a:gd name="connsiteX82" fmla="*/ 2338249 w 4960548"/>
                <a:gd name="connsiteY82" fmla="*/ 3524716 h 3526297"/>
                <a:gd name="connsiteX83" fmla="*/ 2100770 w 4960548"/>
                <a:gd name="connsiteY83" fmla="*/ 3506845 h 3526297"/>
                <a:gd name="connsiteX84" fmla="*/ 1864776 w 4960548"/>
                <a:gd name="connsiteY84" fmla="*/ 3467483 h 3526297"/>
                <a:gd name="connsiteX85" fmla="*/ 1632964 w 4960548"/>
                <a:gd name="connsiteY85" fmla="*/ 3405803 h 3526297"/>
                <a:gd name="connsiteX86" fmla="*/ 1189219 w 4960548"/>
                <a:gd name="connsiteY86" fmla="*/ 3220352 h 3526297"/>
                <a:gd name="connsiteX87" fmla="*/ 815305 w 4960548"/>
                <a:gd name="connsiteY87" fmla="*/ 2931634 h 3526297"/>
                <a:gd name="connsiteX88" fmla="*/ 663699 w 4960548"/>
                <a:gd name="connsiteY88" fmla="*/ 2757877 h 3526297"/>
                <a:gd name="connsiteX89" fmla="*/ 531274 w 4960548"/>
                <a:gd name="connsiteY89" fmla="*/ 2573907 h 3526297"/>
                <a:gd name="connsiteX90" fmla="*/ 500325 w 4960548"/>
                <a:gd name="connsiteY90" fmla="*/ 2527051 h 3526297"/>
                <a:gd name="connsiteX91" fmla="*/ 470771 w 4960548"/>
                <a:gd name="connsiteY91" fmla="*/ 2481594 h 3526297"/>
                <a:gd name="connsiteX92" fmla="*/ 412448 w 4960548"/>
                <a:gd name="connsiteY92" fmla="*/ 2393479 h 3526297"/>
                <a:gd name="connsiteX93" fmla="*/ 291616 w 4960548"/>
                <a:gd name="connsiteY93" fmla="*/ 2213464 h 3526297"/>
                <a:gd name="connsiteX94" fmla="*/ 173662 w 4960548"/>
                <a:gd name="connsiteY94" fmla="*/ 2023154 h 3526297"/>
                <a:gd name="connsiteX95" fmla="*/ 120483 w 4960548"/>
                <a:gd name="connsiteY95" fmla="*/ 1922276 h 3526297"/>
                <a:gd name="connsiteX96" fmla="*/ 75324 w 4960548"/>
                <a:gd name="connsiteY96" fmla="*/ 1816703 h 3526297"/>
                <a:gd name="connsiteX97" fmla="*/ 40713 w 4960548"/>
                <a:gd name="connsiteY97" fmla="*/ 1707179 h 3526297"/>
                <a:gd name="connsiteX98" fmla="*/ 27811 w 4960548"/>
                <a:gd name="connsiteY98" fmla="*/ 1651346 h 3526297"/>
                <a:gd name="connsiteX99" fmla="*/ 22144 w 4960548"/>
                <a:gd name="connsiteY99" fmla="*/ 1623346 h 3526297"/>
                <a:gd name="connsiteX100" fmla="*/ 17436 w 4960548"/>
                <a:gd name="connsiteY100" fmla="*/ 1595265 h 3526297"/>
                <a:gd name="connsiteX101" fmla="*/ 0 w 4960548"/>
                <a:gd name="connsiteY101" fmla="*/ 1370286 h 3526297"/>
                <a:gd name="connsiteX102" fmla="*/ 48385 w 4960548"/>
                <a:gd name="connsiteY102" fmla="*/ 931939 h 3526297"/>
                <a:gd name="connsiteX103" fmla="*/ 193801 w 4960548"/>
                <a:gd name="connsiteY103" fmla="*/ 511957 h 3526297"/>
                <a:gd name="connsiteX104" fmla="*/ 431660 w 4960548"/>
                <a:gd name="connsiteY104" fmla="*/ 131379 h 3526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960548" h="3526297">
                  <a:moveTo>
                    <a:pt x="542883" y="0"/>
                  </a:moveTo>
                  <a:lnTo>
                    <a:pt x="826658" y="0"/>
                  </a:lnTo>
                  <a:lnTo>
                    <a:pt x="730698" y="89329"/>
                  </a:lnTo>
                  <a:cubicBezTo>
                    <a:pt x="681528" y="139120"/>
                    <a:pt x="634626" y="190876"/>
                    <a:pt x="590295" y="244485"/>
                  </a:cubicBezTo>
                  <a:cubicBezTo>
                    <a:pt x="501458" y="351540"/>
                    <a:pt x="423083" y="466336"/>
                    <a:pt x="357524" y="587307"/>
                  </a:cubicBezTo>
                  <a:cubicBezTo>
                    <a:pt x="291965" y="708196"/>
                    <a:pt x="237391" y="834767"/>
                    <a:pt x="199554" y="966280"/>
                  </a:cubicBezTo>
                  <a:cubicBezTo>
                    <a:pt x="161632" y="1097463"/>
                    <a:pt x="142016" y="1233833"/>
                    <a:pt x="142104" y="1370286"/>
                  </a:cubicBezTo>
                  <a:cubicBezTo>
                    <a:pt x="142888" y="1437319"/>
                    <a:pt x="149862" y="1503858"/>
                    <a:pt x="166339" y="1568090"/>
                  </a:cubicBezTo>
                  <a:cubicBezTo>
                    <a:pt x="182555" y="1632405"/>
                    <a:pt x="207750" y="1693921"/>
                    <a:pt x="237914" y="1753129"/>
                  </a:cubicBezTo>
                  <a:cubicBezTo>
                    <a:pt x="253170" y="1782693"/>
                    <a:pt x="270084" y="1811680"/>
                    <a:pt x="287868" y="1840255"/>
                  </a:cubicBezTo>
                  <a:cubicBezTo>
                    <a:pt x="305914" y="1868748"/>
                    <a:pt x="325181" y="1896830"/>
                    <a:pt x="345232" y="1924581"/>
                  </a:cubicBezTo>
                  <a:cubicBezTo>
                    <a:pt x="385858" y="1979920"/>
                    <a:pt x="431017" y="2033612"/>
                    <a:pt x="477745" y="2087551"/>
                  </a:cubicBezTo>
                  <a:cubicBezTo>
                    <a:pt x="524474" y="2141573"/>
                    <a:pt x="573294" y="2195594"/>
                    <a:pt x="621156" y="2251756"/>
                  </a:cubicBezTo>
                  <a:cubicBezTo>
                    <a:pt x="645130" y="2279755"/>
                    <a:pt x="668843" y="2308412"/>
                    <a:pt x="692469" y="2337482"/>
                  </a:cubicBezTo>
                  <a:lnTo>
                    <a:pt x="726731" y="2379562"/>
                  </a:lnTo>
                  <a:cubicBezTo>
                    <a:pt x="737977" y="2392986"/>
                    <a:pt x="748700" y="2406738"/>
                    <a:pt x="760295" y="2419831"/>
                  </a:cubicBezTo>
                  <a:cubicBezTo>
                    <a:pt x="850788" y="2526392"/>
                    <a:pt x="948952" y="2624470"/>
                    <a:pt x="1048685" y="2717443"/>
                  </a:cubicBezTo>
                  <a:cubicBezTo>
                    <a:pt x="1098814" y="2763724"/>
                    <a:pt x="1149814" y="2808439"/>
                    <a:pt x="1202035" y="2851344"/>
                  </a:cubicBezTo>
                  <a:cubicBezTo>
                    <a:pt x="1254256" y="2894248"/>
                    <a:pt x="1307435" y="2935752"/>
                    <a:pt x="1362620" y="2974785"/>
                  </a:cubicBezTo>
                  <a:cubicBezTo>
                    <a:pt x="1472554" y="3053017"/>
                    <a:pt x="1591118" y="3122932"/>
                    <a:pt x="1721364" y="3170036"/>
                  </a:cubicBezTo>
                  <a:cubicBezTo>
                    <a:pt x="1786314" y="3193588"/>
                    <a:pt x="1853617" y="3211622"/>
                    <a:pt x="1922052" y="3225210"/>
                  </a:cubicBezTo>
                  <a:cubicBezTo>
                    <a:pt x="1939227" y="3228422"/>
                    <a:pt x="1956227" y="3232128"/>
                    <a:pt x="1973488" y="3234928"/>
                  </a:cubicBezTo>
                  <a:lnTo>
                    <a:pt x="2025360" y="3243080"/>
                  </a:lnTo>
                  <a:cubicBezTo>
                    <a:pt x="2060145" y="3247445"/>
                    <a:pt x="2094930" y="3252056"/>
                    <a:pt x="2130063" y="3254774"/>
                  </a:cubicBezTo>
                  <a:cubicBezTo>
                    <a:pt x="2147587" y="3256338"/>
                    <a:pt x="2165109" y="3257821"/>
                    <a:pt x="2182719" y="3258562"/>
                  </a:cubicBezTo>
                  <a:cubicBezTo>
                    <a:pt x="2200330" y="3259385"/>
                    <a:pt x="2217853" y="3260703"/>
                    <a:pt x="2235551" y="3261197"/>
                  </a:cubicBezTo>
                  <a:lnTo>
                    <a:pt x="2288556" y="3262350"/>
                  </a:lnTo>
                  <a:cubicBezTo>
                    <a:pt x="2306166" y="3262761"/>
                    <a:pt x="2323951" y="3262185"/>
                    <a:pt x="2341648" y="3262103"/>
                  </a:cubicBezTo>
                  <a:lnTo>
                    <a:pt x="2368238" y="3261856"/>
                  </a:lnTo>
                  <a:cubicBezTo>
                    <a:pt x="2376869" y="3261609"/>
                    <a:pt x="2385325" y="3261115"/>
                    <a:pt x="2393869" y="3260785"/>
                  </a:cubicBezTo>
                  <a:cubicBezTo>
                    <a:pt x="2402412" y="3260373"/>
                    <a:pt x="2410956" y="3260127"/>
                    <a:pt x="2419413" y="3259550"/>
                  </a:cubicBezTo>
                  <a:lnTo>
                    <a:pt x="2444869" y="3257574"/>
                  </a:lnTo>
                  <a:cubicBezTo>
                    <a:pt x="2478782" y="3255021"/>
                    <a:pt x="2512434" y="3250739"/>
                    <a:pt x="2545824" y="3245798"/>
                  </a:cubicBezTo>
                  <a:cubicBezTo>
                    <a:pt x="2679470" y="3224881"/>
                    <a:pt x="2807973" y="3183954"/>
                    <a:pt x="2930373" y="3126555"/>
                  </a:cubicBezTo>
                  <a:cubicBezTo>
                    <a:pt x="3053210" y="3069817"/>
                    <a:pt x="3170118" y="2997184"/>
                    <a:pt x="3285631" y="2917552"/>
                  </a:cubicBezTo>
                  <a:cubicBezTo>
                    <a:pt x="3314487" y="2897706"/>
                    <a:pt x="3343169" y="2876954"/>
                    <a:pt x="3371764" y="2856120"/>
                  </a:cubicBezTo>
                  <a:cubicBezTo>
                    <a:pt x="3400534" y="2835285"/>
                    <a:pt x="3429216" y="2814121"/>
                    <a:pt x="3457898" y="2792628"/>
                  </a:cubicBezTo>
                  <a:lnTo>
                    <a:pt x="3632344" y="2660869"/>
                  </a:lnTo>
                  <a:cubicBezTo>
                    <a:pt x="3752043" y="2571190"/>
                    <a:pt x="3872873" y="2487687"/>
                    <a:pt x="3990915" y="2405832"/>
                  </a:cubicBezTo>
                  <a:cubicBezTo>
                    <a:pt x="4108869" y="2323976"/>
                    <a:pt x="4222378" y="2241297"/>
                    <a:pt x="4324988" y="2152196"/>
                  </a:cubicBezTo>
                  <a:cubicBezTo>
                    <a:pt x="4427598" y="2063258"/>
                    <a:pt x="4520270" y="1968474"/>
                    <a:pt x="4592106" y="1861501"/>
                  </a:cubicBezTo>
                  <a:cubicBezTo>
                    <a:pt x="4628024" y="1808057"/>
                    <a:pt x="4658712" y="1751730"/>
                    <a:pt x="4683122" y="1692521"/>
                  </a:cubicBezTo>
                  <a:cubicBezTo>
                    <a:pt x="4707706" y="1633393"/>
                    <a:pt x="4725404" y="1571467"/>
                    <a:pt x="4738568" y="1507893"/>
                  </a:cubicBezTo>
                  <a:cubicBezTo>
                    <a:pt x="4745106" y="1476106"/>
                    <a:pt x="4750338" y="1443742"/>
                    <a:pt x="4753912" y="1411050"/>
                  </a:cubicBezTo>
                  <a:cubicBezTo>
                    <a:pt x="4754958" y="1402897"/>
                    <a:pt x="4755656" y="1394662"/>
                    <a:pt x="4756440" y="1386509"/>
                  </a:cubicBezTo>
                  <a:cubicBezTo>
                    <a:pt x="4757138" y="1378274"/>
                    <a:pt x="4758010" y="1370204"/>
                    <a:pt x="4758358" y="1361475"/>
                  </a:cubicBezTo>
                  <a:lnTo>
                    <a:pt x="4761148" y="1309759"/>
                  </a:lnTo>
                  <a:cubicBezTo>
                    <a:pt x="4763676" y="1240751"/>
                    <a:pt x="4762106" y="1171659"/>
                    <a:pt x="4756354" y="1102980"/>
                  </a:cubicBezTo>
                  <a:cubicBezTo>
                    <a:pt x="4750774" y="1034218"/>
                    <a:pt x="4740050" y="966033"/>
                    <a:pt x="4725578" y="898753"/>
                  </a:cubicBezTo>
                  <a:cubicBezTo>
                    <a:pt x="4710932" y="831473"/>
                    <a:pt x="4692624" y="765100"/>
                    <a:pt x="4673358" y="699384"/>
                  </a:cubicBezTo>
                  <a:cubicBezTo>
                    <a:pt x="4634912" y="568037"/>
                    <a:pt x="4592456" y="438419"/>
                    <a:pt x="4538491" y="312754"/>
                  </a:cubicBezTo>
                  <a:cubicBezTo>
                    <a:pt x="4511464" y="250003"/>
                    <a:pt x="4481301" y="188406"/>
                    <a:pt x="4446604" y="129196"/>
                  </a:cubicBezTo>
                  <a:cubicBezTo>
                    <a:pt x="4438147" y="114291"/>
                    <a:pt x="4428819" y="99798"/>
                    <a:pt x="4419840" y="85222"/>
                  </a:cubicBezTo>
                  <a:cubicBezTo>
                    <a:pt x="4410598" y="70728"/>
                    <a:pt x="4401008" y="56482"/>
                    <a:pt x="4391680" y="42071"/>
                  </a:cubicBezTo>
                  <a:lnTo>
                    <a:pt x="4361930" y="0"/>
                  </a:lnTo>
                  <a:lnTo>
                    <a:pt x="4588871" y="0"/>
                  </a:lnTo>
                  <a:lnTo>
                    <a:pt x="4613640" y="38859"/>
                  </a:lnTo>
                  <a:cubicBezTo>
                    <a:pt x="4653306" y="102762"/>
                    <a:pt x="4690706" y="167901"/>
                    <a:pt x="4724445" y="234687"/>
                  </a:cubicBezTo>
                  <a:cubicBezTo>
                    <a:pt x="4792096" y="368257"/>
                    <a:pt x="4844230" y="508828"/>
                    <a:pt x="4876138" y="653022"/>
                  </a:cubicBezTo>
                  <a:cubicBezTo>
                    <a:pt x="4892005" y="725161"/>
                    <a:pt x="4903077" y="797874"/>
                    <a:pt x="4911707" y="870671"/>
                  </a:cubicBezTo>
                  <a:cubicBezTo>
                    <a:pt x="4920513" y="943386"/>
                    <a:pt x="4927574" y="1016019"/>
                    <a:pt x="4934810" y="1088487"/>
                  </a:cubicBezTo>
                  <a:cubicBezTo>
                    <a:pt x="4941697" y="1161036"/>
                    <a:pt x="4947799" y="1233586"/>
                    <a:pt x="4953206" y="1306301"/>
                  </a:cubicBezTo>
                  <a:lnTo>
                    <a:pt x="4956954" y="1360899"/>
                  </a:lnTo>
                  <a:cubicBezTo>
                    <a:pt x="4957651" y="1369875"/>
                    <a:pt x="4958087" y="1379510"/>
                    <a:pt x="4958610" y="1388980"/>
                  </a:cubicBezTo>
                  <a:cubicBezTo>
                    <a:pt x="4959133" y="1398450"/>
                    <a:pt x="4959656" y="1408003"/>
                    <a:pt x="4959830" y="1417555"/>
                  </a:cubicBezTo>
                  <a:cubicBezTo>
                    <a:pt x="4961138" y="1455683"/>
                    <a:pt x="4960702" y="1494140"/>
                    <a:pt x="4958174" y="1532680"/>
                  </a:cubicBezTo>
                  <a:cubicBezTo>
                    <a:pt x="4948760" y="1686920"/>
                    <a:pt x="4904908" y="1842314"/>
                    <a:pt x="4834030" y="1984861"/>
                  </a:cubicBezTo>
                  <a:cubicBezTo>
                    <a:pt x="4763328" y="2127820"/>
                    <a:pt x="4665860" y="2256121"/>
                    <a:pt x="4558106" y="2368857"/>
                  </a:cubicBezTo>
                  <a:cubicBezTo>
                    <a:pt x="4504230" y="2425432"/>
                    <a:pt x="4447650" y="2478465"/>
                    <a:pt x="4389936" y="2528945"/>
                  </a:cubicBezTo>
                  <a:cubicBezTo>
                    <a:pt x="4332223" y="2579425"/>
                    <a:pt x="4273726" y="2628011"/>
                    <a:pt x="4214618" y="2674457"/>
                  </a:cubicBezTo>
                  <a:cubicBezTo>
                    <a:pt x="4096664" y="2767759"/>
                    <a:pt x="3976094" y="2852826"/>
                    <a:pt x="3858489" y="2936658"/>
                  </a:cubicBezTo>
                  <a:lnTo>
                    <a:pt x="3768868" y="3000643"/>
                  </a:lnTo>
                  <a:cubicBezTo>
                    <a:pt x="3738530" y="3022136"/>
                    <a:pt x="3707929" y="3043794"/>
                    <a:pt x="3676806" y="3065040"/>
                  </a:cubicBezTo>
                  <a:cubicBezTo>
                    <a:pt x="3645770" y="3086369"/>
                    <a:pt x="3614386" y="3107615"/>
                    <a:pt x="3582477" y="3128614"/>
                  </a:cubicBezTo>
                  <a:cubicBezTo>
                    <a:pt x="3550483" y="3149449"/>
                    <a:pt x="3518226" y="3170118"/>
                    <a:pt x="3485185" y="3190377"/>
                  </a:cubicBezTo>
                  <a:cubicBezTo>
                    <a:pt x="3419452" y="3230975"/>
                    <a:pt x="3351625" y="3270338"/>
                    <a:pt x="3280923" y="3306325"/>
                  </a:cubicBezTo>
                  <a:cubicBezTo>
                    <a:pt x="3210307" y="3342476"/>
                    <a:pt x="3137251" y="3376074"/>
                    <a:pt x="3061230" y="3404897"/>
                  </a:cubicBezTo>
                  <a:cubicBezTo>
                    <a:pt x="2909886" y="3463366"/>
                    <a:pt x="2747295" y="3502810"/>
                    <a:pt x="2583137" y="3518292"/>
                  </a:cubicBezTo>
                  <a:cubicBezTo>
                    <a:pt x="2542075" y="3521999"/>
                    <a:pt x="2501013" y="3524798"/>
                    <a:pt x="2460038" y="3525622"/>
                  </a:cubicBezTo>
                  <a:lnTo>
                    <a:pt x="2429264" y="3526280"/>
                  </a:lnTo>
                  <a:cubicBezTo>
                    <a:pt x="2419064" y="3526363"/>
                    <a:pt x="2408777" y="3526116"/>
                    <a:pt x="2398576" y="3526116"/>
                  </a:cubicBezTo>
                  <a:lnTo>
                    <a:pt x="2367977" y="3525786"/>
                  </a:lnTo>
                  <a:lnTo>
                    <a:pt x="2338249" y="3524716"/>
                  </a:lnTo>
                  <a:cubicBezTo>
                    <a:pt x="2259089" y="3522327"/>
                    <a:pt x="2179756" y="3516399"/>
                    <a:pt x="2100770" y="3506845"/>
                  </a:cubicBezTo>
                  <a:cubicBezTo>
                    <a:pt x="2021699" y="3497787"/>
                    <a:pt x="1942801" y="3484776"/>
                    <a:pt x="1864776" y="3467483"/>
                  </a:cubicBezTo>
                  <a:cubicBezTo>
                    <a:pt x="1786836" y="3450025"/>
                    <a:pt x="1709508" y="3429355"/>
                    <a:pt x="1632964" y="3405803"/>
                  </a:cubicBezTo>
                  <a:cubicBezTo>
                    <a:pt x="1480138" y="3358288"/>
                    <a:pt x="1329055" y="3299160"/>
                    <a:pt x="1189219" y="3220352"/>
                  </a:cubicBezTo>
                  <a:cubicBezTo>
                    <a:pt x="1049296" y="3141708"/>
                    <a:pt x="924367" y="3041982"/>
                    <a:pt x="815305" y="2931634"/>
                  </a:cubicBezTo>
                  <a:cubicBezTo>
                    <a:pt x="760469" y="2876542"/>
                    <a:pt x="710603" y="2817909"/>
                    <a:pt x="663699" y="2757877"/>
                  </a:cubicBezTo>
                  <a:cubicBezTo>
                    <a:pt x="617059" y="2697597"/>
                    <a:pt x="572684" y="2636411"/>
                    <a:pt x="531274" y="2573907"/>
                  </a:cubicBezTo>
                  <a:cubicBezTo>
                    <a:pt x="520638" y="2558426"/>
                    <a:pt x="510612" y="2542697"/>
                    <a:pt x="500325" y="2527051"/>
                  </a:cubicBezTo>
                  <a:lnTo>
                    <a:pt x="470771" y="2481594"/>
                  </a:lnTo>
                  <a:cubicBezTo>
                    <a:pt x="451853" y="2452195"/>
                    <a:pt x="432238" y="2423043"/>
                    <a:pt x="412448" y="2393479"/>
                  </a:cubicBezTo>
                  <a:lnTo>
                    <a:pt x="291616" y="2213464"/>
                  </a:lnTo>
                  <a:cubicBezTo>
                    <a:pt x="251078" y="2152113"/>
                    <a:pt x="211062" y="2088951"/>
                    <a:pt x="173662" y="2023154"/>
                  </a:cubicBezTo>
                  <a:cubicBezTo>
                    <a:pt x="155005" y="1990214"/>
                    <a:pt x="136960" y="1956697"/>
                    <a:pt x="120483" y="1922276"/>
                  </a:cubicBezTo>
                  <a:cubicBezTo>
                    <a:pt x="104093" y="1887771"/>
                    <a:pt x="88837" y="1852608"/>
                    <a:pt x="75324" y="1816703"/>
                  </a:cubicBezTo>
                  <a:cubicBezTo>
                    <a:pt x="62072" y="1780717"/>
                    <a:pt x="50303" y="1744235"/>
                    <a:pt x="40713" y="1707179"/>
                  </a:cubicBezTo>
                  <a:cubicBezTo>
                    <a:pt x="36180" y="1688650"/>
                    <a:pt x="31560" y="1670039"/>
                    <a:pt x="27811" y="1651346"/>
                  </a:cubicBezTo>
                  <a:lnTo>
                    <a:pt x="22144" y="1623346"/>
                  </a:lnTo>
                  <a:lnTo>
                    <a:pt x="17436" y="1595265"/>
                  </a:lnTo>
                  <a:cubicBezTo>
                    <a:pt x="5144" y="1520328"/>
                    <a:pt x="0" y="1444978"/>
                    <a:pt x="0" y="1370286"/>
                  </a:cubicBezTo>
                  <a:cubicBezTo>
                    <a:pt x="349" y="1223293"/>
                    <a:pt x="16652" y="1076299"/>
                    <a:pt x="48385" y="931939"/>
                  </a:cubicBezTo>
                  <a:cubicBezTo>
                    <a:pt x="80032" y="787663"/>
                    <a:pt x="128504" y="646187"/>
                    <a:pt x="193801" y="511957"/>
                  </a:cubicBezTo>
                  <a:cubicBezTo>
                    <a:pt x="259404" y="377727"/>
                    <a:pt x="339740" y="250559"/>
                    <a:pt x="431660" y="13137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B03BE98-6C07-41CD-ACA9-5244A3DA10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1928" y="0"/>
              <a:ext cx="4934374" cy="3484134"/>
            </a:xfrm>
            <a:custGeom>
              <a:avLst/>
              <a:gdLst>
                <a:gd name="connsiteX0" fmla="*/ 585303 w 4934374"/>
                <a:gd name="connsiteY0" fmla="*/ 0 h 3484134"/>
                <a:gd name="connsiteX1" fmla="*/ 1213739 w 4934374"/>
                <a:gd name="connsiteY1" fmla="*/ 0 h 3484134"/>
                <a:gd name="connsiteX2" fmla="*/ 1150162 w 4934374"/>
                <a:gd name="connsiteY2" fmla="*/ 47028 h 3484134"/>
                <a:gd name="connsiteX3" fmla="*/ 626038 w 4934374"/>
                <a:gd name="connsiteY3" fmla="*/ 660944 h 3484134"/>
                <a:gd name="connsiteX4" fmla="*/ 435986 w 4934374"/>
                <a:gd name="connsiteY4" fmla="*/ 1375409 h 3484134"/>
                <a:gd name="connsiteX5" fmla="*/ 750530 w 4934374"/>
                <a:gd name="connsiteY5" fmla="*/ 2038817 h 3484134"/>
                <a:gd name="connsiteX6" fmla="*/ 909024 w 4934374"/>
                <a:gd name="connsiteY6" fmla="*/ 2249384 h 3484134"/>
                <a:gd name="connsiteX7" fmla="*/ 2396223 w 4934374"/>
                <a:gd name="connsiteY7" fmla="*/ 3072468 h 3484134"/>
                <a:gd name="connsiteX8" fmla="*/ 3525201 w 4934374"/>
                <a:gd name="connsiteY8" fmla="*/ 2566101 h 3484134"/>
                <a:gd name="connsiteX9" fmla="*/ 3662596 w 4934374"/>
                <a:gd name="connsiteY9" fmla="*/ 2465552 h 3484134"/>
                <a:gd name="connsiteX10" fmla="*/ 4287500 w 4934374"/>
                <a:gd name="connsiteY10" fmla="*/ 1939915 h 3484134"/>
                <a:gd name="connsiteX11" fmla="*/ 4498563 w 4934374"/>
                <a:gd name="connsiteY11" fmla="*/ 1375409 h 3484134"/>
                <a:gd name="connsiteX12" fmla="*/ 4132831 w 4934374"/>
                <a:gd name="connsiteY12" fmla="*/ 134540 h 3484134"/>
                <a:gd name="connsiteX13" fmla="*/ 4025590 w 4934374"/>
                <a:gd name="connsiteY13" fmla="*/ 0 h 3484134"/>
                <a:gd name="connsiteX14" fmla="*/ 4555675 w 4934374"/>
                <a:gd name="connsiteY14" fmla="*/ 0 h 3484134"/>
                <a:gd name="connsiteX15" fmla="*/ 4605933 w 4934374"/>
                <a:gd name="connsiteY15" fmla="*/ 77740 h 3484134"/>
                <a:gd name="connsiteX16" fmla="*/ 4934374 w 4934374"/>
                <a:gd name="connsiteY16" fmla="*/ 1375327 h 3484134"/>
                <a:gd name="connsiteX17" fmla="*/ 3793540 w 4934374"/>
                <a:gd name="connsiteY17" fmla="*/ 2890475 h 3484134"/>
                <a:gd name="connsiteX18" fmla="*/ 2396135 w 4934374"/>
                <a:gd name="connsiteY18" fmla="*/ 3484134 h 3484134"/>
                <a:gd name="connsiteX19" fmla="*/ 548273 w 4934374"/>
                <a:gd name="connsiteY19" fmla="*/ 2480458 h 3484134"/>
                <a:gd name="connsiteX20" fmla="*/ 0 w 4934374"/>
                <a:gd name="connsiteY20" fmla="*/ 1375327 h 3484134"/>
                <a:gd name="connsiteX21" fmla="*/ 512166 w 4934374"/>
                <a:gd name="connsiteY21" fmla="*/ 77740 h 348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934374" h="3484134">
                  <a:moveTo>
                    <a:pt x="585303" y="0"/>
                  </a:moveTo>
                  <a:lnTo>
                    <a:pt x="1213739" y="0"/>
                  </a:lnTo>
                  <a:lnTo>
                    <a:pt x="1150162" y="47028"/>
                  </a:lnTo>
                  <a:cubicBezTo>
                    <a:pt x="925762" y="228608"/>
                    <a:pt x="749397" y="435224"/>
                    <a:pt x="626038" y="660944"/>
                  </a:cubicBezTo>
                  <a:cubicBezTo>
                    <a:pt x="499976" y="891687"/>
                    <a:pt x="435986" y="1132066"/>
                    <a:pt x="435986" y="1375409"/>
                  </a:cubicBezTo>
                  <a:cubicBezTo>
                    <a:pt x="435986" y="1620481"/>
                    <a:pt x="538074" y="1763604"/>
                    <a:pt x="750530" y="2038817"/>
                  </a:cubicBezTo>
                  <a:cubicBezTo>
                    <a:pt x="801792" y="2105190"/>
                    <a:pt x="854797" y="2173870"/>
                    <a:pt x="909024" y="2249384"/>
                  </a:cubicBezTo>
                  <a:cubicBezTo>
                    <a:pt x="1323389" y="2826326"/>
                    <a:pt x="1768180" y="3072468"/>
                    <a:pt x="2396223" y="3072468"/>
                  </a:cubicBezTo>
                  <a:cubicBezTo>
                    <a:pt x="2808409" y="3072468"/>
                    <a:pt x="3110835" y="2871947"/>
                    <a:pt x="3525201" y="2566101"/>
                  </a:cubicBezTo>
                  <a:cubicBezTo>
                    <a:pt x="3571493" y="2531926"/>
                    <a:pt x="3617786" y="2498162"/>
                    <a:pt x="3662596" y="2465552"/>
                  </a:cubicBezTo>
                  <a:cubicBezTo>
                    <a:pt x="3905479" y="2288583"/>
                    <a:pt x="4134849" y="2121414"/>
                    <a:pt x="4287500" y="1939915"/>
                  </a:cubicBezTo>
                  <a:cubicBezTo>
                    <a:pt x="4433440" y="1766404"/>
                    <a:pt x="4498563" y="1592317"/>
                    <a:pt x="4498563" y="1375409"/>
                  </a:cubicBezTo>
                  <a:cubicBezTo>
                    <a:pt x="4498563" y="899696"/>
                    <a:pt x="4369741" y="465973"/>
                    <a:pt x="4132831" y="134540"/>
                  </a:cubicBezTo>
                  <a:lnTo>
                    <a:pt x="4025590" y="0"/>
                  </a:lnTo>
                  <a:lnTo>
                    <a:pt x="4555675" y="0"/>
                  </a:lnTo>
                  <a:lnTo>
                    <a:pt x="4605933" y="77740"/>
                  </a:lnTo>
                  <a:cubicBezTo>
                    <a:pt x="4820335" y="448137"/>
                    <a:pt x="4934374" y="894662"/>
                    <a:pt x="4934374" y="1375327"/>
                  </a:cubicBezTo>
                  <a:cubicBezTo>
                    <a:pt x="4934374" y="2116884"/>
                    <a:pt x="4369100" y="2465635"/>
                    <a:pt x="3793540" y="2890475"/>
                  </a:cubicBezTo>
                  <a:cubicBezTo>
                    <a:pt x="3374293" y="3199945"/>
                    <a:pt x="2970389" y="3484134"/>
                    <a:pt x="2396135" y="3484134"/>
                  </a:cubicBezTo>
                  <a:cubicBezTo>
                    <a:pt x="1544564" y="3484134"/>
                    <a:pt x="991670" y="3097832"/>
                    <a:pt x="548273" y="2480458"/>
                  </a:cubicBezTo>
                  <a:cubicBezTo>
                    <a:pt x="282201" y="2110049"/>
                    <a:pt x="0" y="1856001"/>
                    <a:pt x="0" y="1375327"/>
                  </a:cubicBezTo>
                  <a:cubicBezTo>
                    <a:pt x="0" y="894662"/>
                    <a:pt x="195505" y="448137"/>
                    <a:pt x="512166" y="777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13CCE92-2C5E-48BC-9713-FBEEDBAE61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1928" y="0"/>
              <a:ext cx="4934374" cy="3484134"/>
            </a:xfrm>
            <a:custGeom>
              <a:avLst/>
              <a:gdLst>
                <a:gd name="connsiteX0" fmla="*/ 585303 w 4934374"/>
                <a:gd name="connsiteY0" fmla="*/ 0 h 3484134"/>
                <a:gd name="connsiteX1" fmla="*/ 1354934 w 4934374"/>
                <a:gd name="connsiteY1" fmla="*/ 0 h 3484134"/>
                <a:gd name="connsiteX2" fmla="*/ 1206830 w 4934374"/>
                <a:gd name="connsiteY2" fmla="*/ 109531 h 3484134"/>
                <a:gd name="connsiteX3" fmla="*/ 703453 w 4934374"/>
                <a:gd name="connsiteY3" fmla="*/ 698660 h 3484134"/>
                <a:gd name="connsiteX4" fmla="*/ 523079 w 4934374"/>
                <a:gd name="connsiteY4" fmla="*/ 1375409 h 3484134"/>
                <a:gd name="connsiteX5" fmla="*/ 820885 w 4934374"/>
                <a:gd name="connsiteY5" fmla="*/ 1990313 h 3484134"/>
                <a:gd name="connsiteX6" fmla="*/ 981122 w 4934374"/>
                <a:gd name="connsiteY6" fmla="*/ 2203186 h 3484134"/>
                <a:gd name="connsiteX7" fmla="*/ 1592426 w 4934374"/>
                <a:gd name="connsiteY7" fmla="*/ 2792645 h 3484134"/>
                <a:gd name="connsiteX8" fmla="*/ 2396135 w 4934374"/>
                <a:gd name="connsiteY8" fmla="*/ 2990119 h 3484134"/>
                <a:gd name="connsiteX9" fmla="*/ 2913112 w 4934374"/>
                <a:gd name="connsiteY9" fmla="*/ 2864371 h 3484134"/>
                <a:gd name="connsiteX10" fmla="*/ 3471411 w 4934374"/>
                <a:gd name="connsiteY10" fmla="*/ 2501292 h 3484134"/>
                <a:gd name="connsiteX11" fmla="*/ 3609242 w 4934374"/>
                <a:gd name="connsiteY11" fmla="*/ 2400414 h 3484134"/>
                <a:gd name="connsiteX12" fmla="*/ 4219151 w 4934374"/>
                <a:gd name="connsiteY12" fmla="*/ 1888693 h 3484134"/>
                <a:gd name="connsiteX13" fmla="*/ 4411296 w 4934374"/>
                <a:gd name="connsiteY13" fmla="*/ 1375409 h 3484134"/>
                <a:gd name="connsiteX14" fmla="*/ 3957874 w 4934374"/>
                <a:gd name="connsiteY14" fmla="*/ 51887 h 3484134"/>
                <a:gd name="connsiteX15" fmla="*/ 3906637 w 4934374"/>
                <a:gd name="connsiteY15" fmla="*/ 0 h 3484134"/>
                <a:gd name="connsiteX16" fmla="*/ 4555675 w 4934374"/>
                <a:gd name="connsiteY16" fmla="*/ 0 h 3484134"/>
                <a:gd name="connsiteX17" fmla="*/ 4605933 w 4934374"/>
                <a:gd name="connsiteY17" fmla="*/ 77740 h 3484134"/>
                <a:gd name="connsiteX18" fmla="*/ 4934374 w 4934374"/>
                <a:gd name="connsiteY18" fmla="*/ 1375327 h 3484134"/>
                <a:gd name="connsiteX19" fmla="*/ 3793540 w 4934374"/>
                <a:gd name="connsiteY19" fmla="*/ 2890475 h 3484134"/>
                <a:gd name="connsiteX20" fmla="*/ 2396135 w 4934374"/>
                <a:gd name="connsiteY20" fmla="*/ 3484134 h 3484134"/>
                <a:gd name="connsiteX21" fmla="*/ 548273 w 4934374"/>
                <a:gd name="connsiteY21" fmla="*/ 2480458 h 3484134"/>
                <a:gd name="connsiteX22" fmla="*/ 0 w 4934374"/>
                <a:gd name="connsiteY22" fmla="*/ 1375327 h 3484134"/>
                <a:gd name="connsiteX23" fmla="*/ 512166 w 4934374"/>
                <a:gd name="connsiteY23" fmla="*/ 77740 h 348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34374" h="3484134">
                  <a:moveTo>
                    <a:pt x="585303" y="0"/>
                  </a:moveTo>
                  <a:lnTo>
                    <a:pt x="1354934" y="0"/>
                  </a:lnTo>
                  <a:lnTo>
                    <a:pt x="1206830" y="109531"/>
                  </a:lnTo>
                  <a:cubicBezTo>
                    <a:pt x="994024" y="281725"/>
                    <a:pt x="820013" y="485457"/>
                    <a:pt x="703453" y="698660"/>
                  </a:cubicBezTo>
                  <a:cubicBezTo>
                    <a:pt x="583756" y="917627"/>
                    <a:pt x="523079" y="1145324"/>
                    <a:pt x="523079" y="1375409"/>
                  </a:cubicBezTo>
                  <a:cubicBezTo>
                    <a:pt x="523079" y="1595282"/>
                    <a:pt x="614356" y="1722842"/>
                    <a:pt x="820885" y="1990313"/>
                  </a:cubicBezTo>
                  <a:cubicBezTo>
                    <a:pt x="872582" y="2057263"/>
                    <a:pt x="926023" y="2126519"/>
                    <a:pt x="981122" y="2203186"/>
                  </a:cubicBezTo>
                  <a:cubicBezTo>
                    <a:pt x="1175968" y="2474445"/>
                    <a:pt x="1375871" y="2667309"/>
                    <a:pt x="1592426" y="2792645"/>
                  </a:cubicBezTo>
                  <a:cubicBezTo>
                    <a:pt x="1821970" y="2925557"/>
                    <a:pt x="2084904" y="2990119"/>
                    <a:pt x="2396135" y="2990119"/>
                  </a:cubicBezTo>
                  <a:cubicBezTo>
                    <a:pt x="2572762" y="2990119"/>
                    <a:pt x="2737009" y="2950179"/>
                    <a:pt x="2913112" y="2864371"/>
                  </a:cubicBezTo>
                  <a:cubicBezTo>
                    <a:pt x="3093922" y="2776257"/>
                    <a:pt x="3272903" y="2647792"/>
                    <a:pt x="3471411" y="2501292"/>
                  </a:cubicBezTo>
                  <a:cubicBezTo>
                    <a:pt x="3517964" y="2466952"/>
                    <a:pt x="3564344" y="2433106"/>
                    <a:pt x="3609242" y="2400414"/>
                  </a:cubicBezTo>
                  <a:cubicBezTo>
                    <a:pt x="3847766" y="2226574"/>
                    <a:pt x="4073038" y="2062368"/>
                    <a:pt x="4219151" y="1888693"/>
                  </a:cubicBezTo>
                  <a:cubicBezTo>
                    <a:pt x="4353844" y="1728606"/>
                    <a:pt x="4411296" y="1575106"/>
                    <a:pt x="4411296" y="1375409"/>
                  </a:cubicBezTo>
                  <a:cubicBezTo>
                    <a:pt x="4411296" y="851089"/>
                    <a:pt x="4250274" y="381038"/>
                    <a:pt x="3957874" y="51887"/>
                  </a:cubicBezTo>
                  <a:lnTo>
                    <a:pt x="3906637" y="0"/>
                  </a:lnTo>
                  <a:lnTo>
                    <a:pt x="4555675" y="0"/>
                  </a:lnTo>
                  <a:lnTo>
                    <a:pt x="4605933" y="77740"/>
                  </a:lnTo>
                  <a:cubicBezTo>
                    <a:pt x="4820335" y="448137"/>
                    <a:pt x="4934374" y="894662"/>
                    <a:pt x="4934374" y="1375327"/>
                  </a:cubicBezTo>
                  <a:cubicBezTo>
                    <a:pt x="4934374" y="2116884"/>
                    <a:pt x="4369100" y="2465635"/>
                    <a:pt x="3793540" y="2890475"/>
                  </a:cubicBezTo>
                  <a:cubicBezTo>
                    <a:pt x="3374293" y="3199945"/>
                    <a:pt x="2970389" y="3484134"/>
                    <a:pt x="2396135" y="3484134"/>
                  </a:cubicBezTo>
                  <a:cubicBezTo>
                    <a:pt x="1544564" y="3484134"/>
                    <a:pt x="991670" y="3097832"/>
                    <a:pt x="548273" y="2480458"/>
                  </a:cubicBezTo>
                  <a:cubicBezTo>
                    <a:pt x="282201" y="2110049"/>
                    <a:pt x="0" y="1856001"/>
                    <a:pt x="0" y="1375327"/>
                  </a:cubicBezTo>
                  <a:cubicBezTo>
                    <a:pt x="0" y="894662"/>
                    <a:pt x="195505" y="448137"/>
                    <a:pt x="512166" y="777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D78958E-245C-F53D-C619-66D41DD729B3}"/>
              </a:ext>
            </a:extLst>
          </p:cNvPr>
          <p:cNvSpPr txBox="1">
            <a:spLocks/>
          </p:cNvSpPr>
          <p:nvPr/>
        </p:nvSpPr>
        <p:spPr>
          <a:xfrm>
            <a:off x="465784" y="526646"/>
            <a:ext cx="5087728" cy="275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chemeClr val="tx2"/>
                </a:solidFill>
                <a:latin typeface="LM Roman 10" panose="00000500000000000000" pitchFamily="50" charset="0"/>
              </a:rPr>
              <a:t>Gauge-invariant</a:t>
            </a:r>
          </a:p>
          <a:p>
            <a:r>
              <a:rPr lang="en-US" sz="3200" dirty="0">
                <a:solidFill>
                  <a:schemeClr val="tx2"/>
                </a:solidFill>
                <a:latin typeface="LM Roman 10" panose="00000500000000000000" pitchFamily="50" charset="0"/>
              </a:rPr>
              <a:t>Highly symmetric</a:t>
            </a:r>
          </a:p>
          <a:p>
            <a:r>
              <a:rPr lang="en-US" sz="3200" dirty="0">
                <a:solidFill>
                  <a:schemeClr val="tx2"/>
                </a:solidFill>
                <a:latin typeface="LM Roman 10" panose="00000500000000000000" pitchFamily="50" charset="0"/>
              </a:rPr>
              <a:t>Interesting links to asymptotic symmetries and memory effect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62FAE83-2C57-0CA6-6860-3A16C9F66CFC}"/>
              </a:ext>
            </a:extLst>
          </p:cNvPr>
          <p:cNvGrpSpPr/>
          <p:nvPr/>
        </p:nvGrpSpPr>
        <p:grpSpPr>
          <a:xfrm>
            <a:off x="5697940" y="-272954"/>
            <a:ext cx="3750352" cy="2812763"/>
            <a:chOff x="7049068" y="2981372"/>
            <a:chExt cx="4284261" cy="3213196"/>
          </a:xfrm>
        </p:grpSpPr>
        <p:pic>
          <p:nvPicPr>
            <p:cNvPr id="8" name="Picture 7" descr="The image depicts a simple line graph with an upward trend and a single point marked with a plus sign.&#10;&#10;AI-generated content may be incorrect.">
              <a:extLst>
                <a:ext uri="{FF2B5EF4-FFF2-40B4-BE49-F238E27FC236}">
                  <a16:creationId xmlns:a16="http://schemas.microsoft.com/office/drawing/2014/main" id="{D70B98B4-49A8-93B6-7A8A-2DFAF1A224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62"/>
            <a:stretch>
              <a:fillRect/>
            </a:stretch>
          </p:blipFill>
          <p:spPr>
            <a:xfrm>
              <a:off x="8436900" y="3319908"/>
              <a:ext cx="1768671" cy="2776659"/>
            </a:xfrm>
            <a:prstGeom prst="rect">
              <a:avLst/>
            </a:prstGeom>
          </p:spPr>
        </p:pic>
        <p:pic>
          <p:nvPicPr>
            <p:cNvPr id="10" name="Content Placeholder 6" descr="The image depicts a minimalistic representation with two distinct colored dots, one red and one blue, placed on a white background.&#10;&#10;AI-generated content may be incorrect.">
              <a:extLst>
                <a:ext uri="{FF2B5EF4-FFF2-40B4-BE49-F238E27FC236}">
                  <a16:creationId xmlns:a16="http://schemas.microsoft.com/office/drawing/2014/main" id="{8E638BE8-23AD-D1A7-65DB-F4E9F070B1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9068" y="2981372"/>
              <a:ext cx="4284261" cy="3213196"/>
            </a:xfrm>
            <a:prstGeom prst="rect">
              <a:avLst/>
            </a:prstGeom>
          </p:spPr>
        </p:pic>
      </p:grpSp>
      <p:pic>
        <p:nvPicPr>
          <p:cNvPr id="15" name="Picture 14" descr="The image displays a simple geometric diagram with a blue background, a white circle, and a red diagonal line intersecting the circle.&#10;&#10;AI-generated content may be incorrect.">
            <a:extLst>
              <a:ext uri="{FF2B5EF4-FFF2-40B4-BE49-F238E27FC236}">
                <a16:creationId xmlns:a16="http://schemas.microsoft.com/office/drawing/2014/main" id="{FA35DCAC-1A8A-7935-7E60-CAB370EB0D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9807" y="3643486"/>
            <a:ext cx="3510488" cy="2943922"/>
          </a:xfrm>
          <a:prstGeom prst="rect">
            <a:avLst/>
          </a:prstGeom>
          <a:effectLst>
            <a:softEdge rad="533400"/>
          </a:effectLst>
        </p:spPr>
      </p:pic>
      <p:pic>
        <p:nvPicPr>
          <p:cNvPr id="17" name="Picture 16" descr="The diagram illustrates the relationship between concepts such as soft theorems, Ward's identities, Fourier transforms, memory effects, asymptotic phenomena, vaccum transitions, and symmetries.&#10;&#10;AI-generated content may be incorrect.">
            <a:extLst>
              <a:ext uri="{FF2B5EF4-FFF2-40B4-BE49-F238E27FC236}">
                <a16:creationId xmlns:a16="http://schemas.microsoft.com/office/drawing/2014/main" id="{0657B7CA-FF8A-6CFA-47D5-4FA07935B1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92" y="3318456"/>
            <a:ext cx="5225476" cy="3842902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FAD26A72-4E32-2F14-1CFE-4CD8980DDB0D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3" name="Picture 2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13F447D1-105A-D4A8-D723-D2204D23C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E424928-6140-820C-874A-F942015B14B1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9B4B375-F40F-620A-CBFA-0666D9EA613B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66749-7EFA-E3CC-89E9-F977E9A5F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777821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D6E98C-B125-8676-F573-7666684BED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C23621A-B093-A14C-3D41-69DB8E4A418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</a:blip>
          <a:stretch/>
        </p:blipFill>
        <p:spPr>
          <a:xfrm>
            <a:off x="838200" y="1034844"/>
            <a:ext cx="12191999" cy="677411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E18E4-1139-6805-C2A7-703DC73A10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9638"/>
            <a:ext cx="10515600" cy="1394274"/>
          </a:xfrm>
        </p:spPr>
        <p:txBody>
          <a:bodyPr>
            <a:normAutofit/>
          </a:bodyPr>
          <a:lstStyle/>
          <a:p>
            <a:r>
              <a:rPr lang="en-AU" dirty="0">
                <a:latin typeface="LM Roman 10" panose="00000500000000000000" pitchFamily="50" charset="0"/>
              </a:rPr>
              <a:t>Dressing corresponds to a gauge choice.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7D3CD9-15EF-129F-6C7C-4B17C4D2AF10}"/>
              </a:ext>
            </a:extLst>
          </p:cNvPr>
          <p:cNvSpPr txBox="1"/>
          <p:nvPr/>
        </p:nvSpPr>
        <p:spPr>
          <a:xfrm>
            <a:off x="1137766" y="4109430"/>
            <a:ext cx="100793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5901010-CD66-649E-B24C-98CFE640A85E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6" name="Picture 5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BD2F88EB-5E51-6A53-53DE-9D089CE35E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EE518DA-197E-2E9C-69AF-D31B3D629D0A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5E0C0BF-1D91-49F2-4F8F-93FC63FEB34E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B39B6D6-3FF5-305B-ACC0-83B3E1FD0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12</a:t>
            </a:fld>
            <a:endParaRPr lang="en-CH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56567A5-EFB2-D1C2-944E-E91BA9485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AU" dirty="0">
                <a:latin typeface="LM Roman 10" panose="00000500000000000000" pitchFamily="50" charset="0"/>
              </a:rPr>
              <a:t>Literature Claim:</a:t>
            </a:r>
            <a:endParaRPr lang="en-AU" noProof="0" dirty="0">
              <a:latin typeface="LM Roman 10" panose="000005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BD4ABF-040C-D5DE-5156-19599E397637}"/>
              </a:ext>
            </a:extLst>
          </p:cNvPr>
          <p:cNvSpPr txBox="1"/>
          <p:nvPr/>
        </p:nvSpPr>
        <p:spPr>
          <a:xfrm>
            <a:off x="1137766" y="2551521"/>
            <a:ext cx="100793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/>
          </a:p>
        </p:txBody>
      </p:sp>
      <p:pic>
        <p:nvPicPr>
          <p:cNvPr id="14" name="Picture 13" descr="9a1080478d1aabb65bc0525557515a31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437582" y="3757074"/>
            <a:ext cx="21067163" cy="1568252"/>
          </a:xfrm>
          <a:prstGeom prst="rect">
            <a:avLst/>
          </a:prstGeom>
        </p:spPr>
      </p:pic>
      <p:pic>
        <p:nvPicPr>
          <p:cNvPr id="15" name="Picture 14" descr="6edfeaff414799981f4c3249a2dbea37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437582" y="2702505"/>
            <a:ext cx="21067163" cy="1568252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94B0B1B-16F9-27D9-8C15-3D72BC054A2B}"/>
              </a:ext>
            </a:extLst>
          </p:cNvPr>
          <p:cNvSpPr txBox="1">
            <a:spLocks/>
          </p:cNvSpPr>
          <p:nvPr/>
        </p:nvSpPr>
        <p:spPr>
          <a:xfrm>
            <a:off x="838200" y="5756835"/>
            <a:ext cx="10515600" cy="664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LM Roman 10" panose="00000500000000000000" pitchFamily="50" charset="0"/>
              </a:rPr>
              <a:t>[Kleinert, Schakel (2003)]</a:t>
            </a:r>
          </a:p>
        </p:txBody>
      </p:sp>
    </p:spTree>
    <p:extLst>
      <p:ext uri="{BB962C8B-B14F-4D97-AF65-F5344CB8AC3E}">
        <p14:creationId xmlns:p14="http://schemas.microsoft.com/office/powerpoint/2010/main" val="2723992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32A8D0-A5EA-0879-A208-DDA2616065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he image depicts a minimalist, white patterned abstract design featuring intersecting crisscrossing lines.&#10;&#10;AI-generated content may be incorrect.">
            <a:extLst>
              <a:ext uri="{FF2B5EF4-FFF2-40B4-BE49-F238E27FC236}">
                <a16:creationId xmlns:a16="http://schemas.microsoft.com/office/drawing/2014/main" id="{1EA254B1-486D-DE24-21CA-271E00AA089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0747" y="1"/>
            <a:ext cx="13713496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02216AE-FBC6-9AC8-F8C3-6DCF0C203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Beyond dressings</a:t>
            </a:r>
          </a:p>
        </p:txBody>
      </p:sp>
      <p:pic>
        <p:nvPicPr>
          <p:cNvPr id="13" name="Picture 12" descr="The image depicts a white background with a red cross and a blue line intersecting at a point.&#10;&#10;AI-generated content may be incorrect.">
            <a:extLst>
              <a:ext uri="{FF2B5EF4-FFF2-40B4-BE49-F238E27FC236}">
                <a16:creationId xmlns:a16="http://schemas.microsoft.com/office/drawing/2014/main" id="{DF0CC2AA-F6BF-E94B-5006-23717A90FC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708" y="1813016"/>
            <a:ext cx="6694581" cy="5104064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F25FC798-1639-6557-97D7-37888A54AF7F}"/>
              </a:ext>
            </a:extLst>
          </p:cNvPr>
          <p:cNvSpPr txBox="1">
            <a:spLocks/>
          </p:cNvSpPr>
          <p:nvPr/>
        </p:nvSpPr>
        <p:spPr>
          <a:xfrm>
            <a:off x="838199" y="149313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2800" noProof="0" dirty="0">
                <a:latin typeface="LM Roman 10" panose="00000500000000000000" pitchFamily="50" charset="0"/>
              </a:rPr>
              <a:t>Lines are objects in their own right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9B7738F-E78C-A009-BA3F-E9AE41ADED91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5" name="Picture 4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4DE257D7-AEA5-B3DD-CDE7-B86F0E82AB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0C85853-4F72-3A6F-852A-56E2EDE8CCBE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FBDF1ED-AB3C-405E-F529-B370A6454C2D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AB0698F-174F-83E7-5B62-600941C68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72652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8E8F03-1016-2A06-BAE2-78DA103AFA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he image depicts a minimalist, white patterned abstract design featuring intersecting crisscrossing lines.&#10;&#10;AI-generated content may be incorrect.">
            <a:extLst>
              <a:ext uri="{FF2B5EF4-FFF2-40B4-BE49-F238E27FC236}">
                <a16:creationId xmlns:a16="http://schemas.microsoft.com/office/drawing/2014/main" id="{A36056A3-CF06-9B51-ACD4-7DF5622AB362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8" r="5548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12" name="Arc 11">
            <a:extLst>
              <a:ext uri="{FF2B5EF4-FFF2-40B4-BE49-F238E27FC236}">
                <a16:creationId xmlns:a16="http://schemas.microsoft.com/office/drawing/2014/main" id="{3407CF2A-ACAA-8476-F26E-26E11A87018A}"/>
              </a:ext>
            </a:extLst>
          </p:cNvPr>
          <p:cNvSpPr/>
          <p:nvPr/>
        </p:nvSpPr>
        <p:spPr>
          <a:xfrm>
            <a:off x="5504938" y="3016251"/>
            <a:ext cx="1917032" cy="1762444"/>
          </a:xfrm>
          <a:prstGeom prst="arc">
            <a:avLst>
              <a:gd name="adj1" fmla="val 16200000"/>
              <a:gd name="adj2" fmla="val 312811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D0FC44-D958-B6F3-75D0-89EB6DB9B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General picture: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F971FBC-07BE-6879-9B17-B17F597013FB}"/>
              </a:ext>
            </a:extLst>
          </p:cNvPr>
          <p:cNvGrpSpPr/>
          <p:nvPr/>
        </p:nvGrpSpPr>
        <p:grpSpPr>
          <a:xfrm rot="5400000">
            <a:off x="4636946" y="1751559"/>
            <a:ext cx="6951339" cy="3448227"/>
            <a:chOff x="5057529" y="853746"/>
            <a:chExt cx="6951339" cy="3448227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78A52A6-48ED-71A3-2696-EF75232EB03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7168858" y="2056781"/>
              <a:ext cx="0" cy="4222658"/>
            </a:xfrm>
            <a:prstGeom prst="line">
              <a:avLst/>
            </a:prstGeom>
            <a:ln w="127000">
              <a:solidFill>
                <a:srgbClr val="0057B8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CB5EB2A-ABBC-8774-335E-5DC2FF379AC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987346" y="1146587"/>
              <a:ext cx="3314364" cy="2728681"/>
            </a:xfrm>
            <a:prstGeom prst="line">
              <a:avLst/>
            </a:prstGeom>
            <a:ln w="127000">
              <a:solidFill>
                <a:srgbClr val="E6002E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A9AE7DB-1E0B-9377-7333-CA65CC4FFCB8}"/>
                </a:ext>
              </a:extLst>
            </p:cNvPr>
            <p:cNvSpPr/>
            <p:nvPr/>
          </p:nvSpPr>
          <p:spPr>
            <a:xfrm>
              <a:off x="9128693" y="4024882"/>
              <a:ext cx="277091" cy="27709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noProof="0" dirty="0"/>
            </a:p>
          </p:txBody>
        </p:sp>
      </p:grpSp>
      <p:sp>
        <p:nvSpPr>
          <p:cNvPr id="11" name="Content Placeholder 12">
            <a:extLst>
              <a:ext uri="{FF2B5EF4-FFF2-40B4-BE49-F238E27FC236}">
                <a16:creationId xmlns:a16="http://schemas.microsoft.com/office/drawing/2014/main" id="{5F72B8CC-174C-5949-0DA0-57D73E37A9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6663" y="1690688"/>
            <a:ext cx="4772974" cy="35535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2000" noProof="0" dirty="0">
                <a:latin typeface="LM Roman 10" panose="00000500000000000000" pitchFamily="50" charset="0"/>
              </a:rPr>
              <a:t>“Cusp” with defect-changing operator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61BEA60-8864-A654-38C0-62705B42525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215" y="3971586"/>
            <a:ext cx="800508" cy="47625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B964424-E12F-48F8-69DB-FF36E40C4D1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0939" y="1154033"/>
            <a:ext cx="712276" cy="59623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F60BA86-345D-5DA0-1AC2-494592B80E0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370" y="5486061"/>
            <a:ext cx="718484" cy="58821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2CB6386-AACA-CB33-A10D-2C841340D36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678" y="4279537"/>
            <a:ext cx="1885824" cy="476251"/>
          </a:xfrm>
          <a:prstGeom prst="rect">
            <a:avLst/>
          </a:prstGeom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DB118B6E-F8C5-63A3-0DD8-0A3973C72BF3}"/>
              </a:ext>
            </a:extLst>
          </p:cNvPr>
          <p:cNvSpPr/>
          <p:nvPr/>
        </p:nvSpPr>
        <p:spPr>
          <a:xfrm>
            <a:off x="6240379" y="938463"/>
            <a:ext cx="561474" cy="312821"/>
          </a:xfrm>
          <a:prstGeom prst="triangle">
            <a:avLst/>
          </a:prstGeom>
          <a:solidFill>
            <a:srgbClr val="0057B8"/>
          </a:solidFill>
          <a:ln>
            <a:solidFill>
              <a:srgbClr val="0057B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noProof="0" dirty="0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1E4E32F6-4E99-6C66-C1A2-C57A1991E91C}"/>
              </a:ext>
            </a:extLst>
          </p:cNvPr>
          <p:cNvSpPr/>
          <p:nvPr/>
        </p:nvSpPr>
        <p:spPr>
          <a:xfrm rot="18483619">
            <a:off x="7688279" y="5260309"/>
            <a:ext cx="561474" cy="312821"/>
          </a:xfrm>
          <a:prstGeom prst="triangle">
            <a:avLst/>
          </a:prstGeom>
          <a:solidFill>
            <a:srgbClr val="E6002E"/>
          </a:solidFill>
          <a:ln>
            <a:solidFill>
              <a:srgbClr val="E6002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noProof="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13E8D84-8197-DC22-0326-0EE93247DDD4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4" name="Picture 3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5E751623-8C29-B74B-2061-7274C3BC4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FC08791-F623-E838-B413-338EBC4AA74A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818FDD9-BC2A-56DD-7E21-3DEBD64335EE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pic>
        <p:nvPicPr>
          <p:cNvPr id="17" name="Picture 16" descr="The image depicts a white background with a red cross and a blue line intersecting at a point.&#10;&#10;AI-generated content may be incorrect.">
            <a:extLst>
              <a:ext uri="{FF2B5EF4-FFF2-40B4-BE49-F238E27FC236}">
                <a16:creationId xmlns:a16="http://schemas.microsoft.com/office/drawing/2014/main" id="{9683D2BC-675D-50EE-CC0F-5AEDF07E64B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049162" y="930925"/>
            <a:ext cx="2492350" cy="1900211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8AB37EA-1AA0-6496-8310-16E0F9A07208}"/>
              </a:ext>
            </a:extLst>
          </p:cNvPr>
          <p:cNvCxnSpPr/>
          <p:nvPr/>
        </p:nvCxnSpPr>
        <p:spPr>
          <a:xfrm flipV="1">
            <a:off x="10786188" y="0"/>
            <a:ext cx="0" cy="1318727"/>
          </a:xfrm>
          <a:prstGeom prst="line">
            <a:avLst/>
          </a:prstGeom>
          <a:ln w="5715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48901AF-EE65-53AD-A9B8-7F510CB85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14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906706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FA1FFB-4532-1505-23AB-E544D9547B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The image depicts a minimalist, white patterned abstract design featuring intersecting crisscrossing lines.&#10;&#10;AI-generated content may be incorrect.">
            <a:extLst>
              <a:ext uri="{FF2B5EF4-FFF2-40B4-BE49-F238E27FC236}">
                <a16:creationId xmlns:a16="http://schemas.microsoft.com/office/drawing/2014/main" id="{56909423-4CD6-CD6B-20B3-4E8CD1CACA1D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0747" y="1"/>
            <a:ext cx="13713496" cy="68580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1359F38-8D90-E649-008C-2448C8E79854}"/>
              </a:ext>
            </a:extLst>
          </p:cNvPr>
          <p:cNvGrpSpPr/>
          <p:nvPr/>
        </p:nvGrpSpPr>
        <p:grpSpPr>
          <a:xfrm>
            <a:off x="8772900" y="-325821"/>
            <a:ext cx="4801047" cy="8063081"/>
            <a:chOff x="5504938" y="-725407"/>
            <a:chExt cx="4801047" cy="8063081"/>
          </a:xfrm>
        </p:grpSpPr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685BF0DF-2A2B-29CE-115E-A56DD0C49D93}"/>
                </a:ext>
              </a:extLst>
            </p:cNvPr>
            <p:cNvSpPr/>
            <p:nvPr/>
          </p:nvSpPr>
          <p:spPr>
            <a:xfrm>
              <a:off x="5504938" y="3016251"/>
              <a:ext cx="1917032" cy="1762444"/>
            </a:xfrm>
            <a:prstGeom prst="arc">
              <a:avLst>
                <a:gd name="adj1" fmla="val 16200000"/>
                <a:gd name="adj2" fmla="val 3128115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 noProof="0" dirty="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6CE5314-B52F-7936-727F-C58E24C6D2BC}"/>
                </a:ext>
              </a:extLst>
            </p:cNvPr>
            <p:cNvGrpSpPr/>
            <p:nvPr/>
          </p:nvGrpSpPr>
          <p:grpSpPr>
            <a:xfrm rot="5400000">
              <a:off x="4315703" y="1347392"/>
              <a:ext cx="8063081" cy="3917483"/>
              <a:chOff x="4332119" y="384490"/>
              <a:chExt cx="8063081" cy="3917483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0CC1EFD9-79E6-0B91-5E16-C18B1AE48F8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6806153" y="1694076"/>
                <a:ext cx="0" cy="4948067"/>
              </a:xfrm>
              <a:prstGeom prst="line">
                <a:avLst/>
              </a:prstGeom>
              <a:ln w="127000">
                <a:solidFill>
                  <a:srgbClr val="0057B8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5FF511C0-B0A7-70C2-0FAE-A2DECB9F4A8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80187" y="384490"/>
                <a:ext cx="3115013" cy="3783620"/>
              </a:xfrm>
              <a:prstGeom prst="line">
                <a:avLst/>
              </a:prstGeom>
              <a:ln w="127000">
                <a:solidFill>
                  <a:srgbClr val="E6002E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9A2C7FC9-2C96-5153-6110-11DFD74EDE63}"/>
                  </a:ext>
                </a:extLst>
              </p:cNvPr>
              <p:cNvSpPr/>
              <p:nvPr/>
            </p:nvSpPr>
            <p:spPr>
              <a:xfrm>
                <a:off x="9128693" y="4024882"/>
                <a:ext cx="277091" cy="27709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noProof="0" dirty="0"/>
              </a:p>
            </p:txBody>
          </p:sp>
        </p:grp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07B40FB5-FDBB-FB57-67C5-01283D1C6D58}"/>
                </a:ext>
              </a:extLst>
            </p:cNvPr>
            <p:cNvSpPr/>
            <p:nvPr/>
          </p:nvSpPr>
          <p:spPr>
            <a:xfrm>
              <a:off x="6240379" y="938463"/>
              <a:ext cx="561474" cy="312821"/>
            </a:xfrm>
            <a:prstGeom prst="triangle">
              <a:avLst/>
            </a:prstGeom>
            <a:solidFill>
              <a:srgbClr val="0057B8"/>
            </a:solidFill>
            <a:ln>
              <a:solidFill>
                <a:srgbClr val="0057B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noProof="0" dirty="0"/>
            </a:p>
          </p:txBody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A4B4DF7C-8D03-C51F-B903-A1D617840E42}"/>
                </a:ext>
              </a:extLst>
            </p:cNvPr>
            <p:cNvSpPr/>
            <p:nvPr/>
          </p:nvSpPr>
          <p:spPr>
            <a:xfrm rot="18483619">
              <a:off x="7688279" y="5260309"/>
              <a:ext cx="561474" cy="312821"/>
            </a:xfrm>
            <a:prstGeom prst="triangle">
              <a:avLst/>
            </a:prstGeom>
            <a:solidFill>
              <a:srgbClr val="E6002E"/>
            </a:solidFill>
            <a:ln>
              <a:solidFill>
                <a:srgbClr val="E6002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noProof="0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B8AF58F-C987-4E3A-CF56-E2B00D054D21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3" name="Picture 2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E05B26BD-EFBC-11C0-1AE0-6BFB3A22E51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2D59E97-EBB2-EB87-D1B2-E35801AC1D8E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81E1146-1538-46B3-B2B7-A49E4B44F0B9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9D4252D-319E-95A8-A17C-58082540AC60}"/>
              </a:ext>
            </a:extLst>
          </p:cNvPr>
          <p:cNvSpPr txBox="1"/>
          <p:nvPr/>
        </p:nvSpPr>
        <p:spPr>
          <a:xfrm>
            <a:off x="190247" y="2757772"/>
            <a:ext cx="876919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AU" sz="66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27559D-F1FC-4F3E-0401-5646A984B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15</a:t>
            </a:fld>
            <a:endParaRPr lang="en-CH"/>
          </a:p>
        </p:txBody>
      </p:sp>
      <p:pic>
        <p:nvPicPr>
          <p:cNvPr id="23" name="Picture 22" descr="007db22a453dcaa045b5d2c69e3c4032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389077" y="2049968"/>
            <a:ext cx="12339103" cy="210089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712EEFA-F7FD-AF54-F24F-93DC96B2B36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432" y="4411287"/>
            <a:ext cx="454546" cy="2704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AD6AB72-D516-5D11-231F-2870CC64039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649" y="1861461"/>
            <a:ext cx="404446" cy="33855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6AE94E9-C205-411E-F8B1-325DEDBE347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8262" y="5164831"/>
            <a:ext cx="407971" cy="33399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68607BC-2521-1349-8725-DB83881C43E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082" y="4713425"/>
            <a:ext cx="1070813" cy="27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6508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A69599-1A92-D6E3-1D89-C86A093F55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e image depicts a minimalist, white patterned abstract design featuring intersecting crisscrossing lines.&#10;&#10;AI-generated content may be incorrect.">
            <a:extLst>
              <a:ext uri="{FF2B5EF4-FFF2-40B4-BE49-F238E27FC236}">
                <a16:creationId xmlns:a16="http://schemas.microsoft.com/office/drawing/2014/main" id="{AE744A11-AB9A-A6FB-AD92-E3C831A9F6B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0747" y="1"/>
            <a:ext cx="13713496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57FA291-0A00-12EC-B59C-38B7AA3DB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Cusp anomalous dimension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3B188A0-9FEA-3945-B288-5E0C2EC46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864" y="1825625"/>
            <a:ext cx="10984832" cy="4351338"/>
          </a:xfrm>
        </p:spPr>
        <p:txBody>
          <a:bodyPr/>
          <a:lstStyle/>
          <a:p>
            <a:pPr algn="ctr"/>
            <a:r>
              <a:rPr lang="en-AU" noProof="0" dirty="0">
                <a:latin typeface="LM Roman 10" panose="00000500000000000000" pitchFamily="50" charset="0"/>
              </a:rPr>
              <a:t>Natural observable is the coefficient that describes the divergence</a:t>
            </a:r>
          </a:p>
          <a:p>
            <a:pPr algn="ctr"/>
            <a:endParaRPr lang="en-AU" noProof="0" dirty="0">
              <a:latin typeface="LM Roman 10" panose="00000500000000000000" pitchFamily="50" charset="0"/>
            </a:endParaRPr>
          </a:p>
          <a:p>
            <a:pPr algn="ctr"/>
            <a:endParaRPr lang="en-AU" noProof="0" dirty="0">
              <a:latin typeface="LM Roman 10" panose="00000500000000000000" pitchFamily="50" charset="0"/>
            </a:endParaRPr>
          </a:p>
          <a:p>
            <a:pPr algn="ctr"/>
            <a:endParaRPr lang="en-AU" dirty="0">
              <a:latin typeface="LM Roman 10" panose="00000500000000000000" pitchFamily="50" charset="0"/>
            </a:endParaRPr>
          </a:p>
          <a:p>
            <a:pPr algn="ctr"/>
            <a:endParaRPr lang="en-AU" noProof="0" dirty="0">
              <a:latin typeface="LM Roman 10" panose="00000500000000000000" pitchFamily="50" charset="0"/>
            </a:endParaRPr>
          </a:p>
          <a:p>
            <a:pPr algn="ctr"/>
            <a:endParaRPr lang="en-AU" noProof="0" dirty="0">
              <a:latin typeface="LM Roman 10" panose="00000500000000000000" pitchFamily="50" charset="0"/>
            </a:endParaRPr>
          </a:p>
          <a:p>
            <a:pPr algn="ctr"/>
            <a:r>
              <a:rPr lang="en-AU" noProof="0" dirty="0">
                <a:latin typeface="LM Roman 10" panose="00000500000000000000" pitchFamily="50" charset="0"/>
              </a:rPr>
              <a:t>What does this tell us?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523145-F30A-A71C-3346-B5EE736BA2C1}"/>
              </a:ext>
            </a:extLst>
          </p:cNvPr>
          <p:cNvSpPr txBox="1"/>
          <p:nvPr/>
        </p:nvSpPr>
        <p:spPr>
          <a:xfrm>
            <a:off x="891682" y="2961565"/>
            <a:ext cx="1050708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AA3DE25-B67E-5891-FBAF-578860754121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7" name="Picture 6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FD220750-41F8-E75C-0A59-D725F3569C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4FB3822-C8EF-CE0B-CD24-966969C4AE67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13C06C9-3460-A32A-5FBD-3CCCB0E8C369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85D4B7B-D8CB-9EE8-B8EF-6569DE794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16</a:t>
            </a:fld>
            <a:endParaRPr lang="en-CH"/>
          </a:p>
        </p:txBody>
      </p:sp>
      <p:pic>
        <p:nvPicPr>
          <p:cNvPr id="11" name="Picture 10" descr="50b5f94b6feb2fe252f35d78d77f4d52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880" y="2523581"/>
            <a:ext cx="11854807" cy="201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7019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06DA9DF9-31F7-4056-B42E-878CC9241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The image depicts a simple geometric representation of a wind turbine with a blue blade, a red line, and a white circle, illustrating the movement of wind through the turbine.&#10;&#10;AI-generated content may be incorrect.">
            <a:extLst>
              <a:ext uri="{FF2B5EF4-FFF2-40B4-BE49-F238E27FC236}">
                <a16:creationId xmlns:a16="http://schemas.microsoft.com/office/drawing/2014/main" id="{D4D48F8A-AB98-D78F-6A1A-D7EFB072C9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2" r="9337" b="-2"/>
          <a:stretch>
            <a:fillRect/>
          </a:stretch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BC9B14A-BCC8-746E-1DFA-75A8A9E3B8CE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6" name="Picture 5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FEA59BFB-4041-985F-4C6C-C52AEFD081A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1E6B799-F56A-C241-DFE7-D788B9450A3F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9311B11-6C3C-3BB0-F136-7179C352D475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pic>
        <p:nvPicPr>
          <p:cNvPr id="3" name="Picture 2" descr="The image depicts a minimalist, white patterned abstract design featuring intersecting crisscrossing lines.&#10;&#10;AI-generated content may be incorrect.">
            <a:extLst>
              <a:ext uri="{FF2B5EF4-FFF2-40B4-BE49-F238E27FC236}">
                <a16:creationId xmlns:a16="http://schemas.microsoft.com/office/drawing/2014/main" id="{8A8541F4-5EE7-8CBC-B379-5454BB0EE3B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0747" y="1"/>
            <a:ext cx="13713496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56D270-2E9B-3CA3-150A-38B0A7EFA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778" y="-3065248"/>
            <a:ext cx="4620584" cy="456713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i="1" noProof="0" dirty="0">
                <a:latin typeface="LM Roman 10" panose="00000500000000000000" pitchFamily="50" charset="0"/>
              </a:rPr>
              <a:t>Bremsstrahlung</a:t>
            </a:r>
            <a:endParaRPr lang="en-US" noProof="0" dirty="0">
              <a:latin typeface="LM Roman 10" panose="00000500000000000000" pitchFamily="50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8403B73-89AD-2399-48FA-09A057DD6F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777" y="1568969"/>
            <a:ext cx="5716390" cy="77549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 noProof="0" dirty="0">
                <a:latin typeface="LM Roman 10" panose="00000500000000000000" pitchFamily="50" charset="0"/>
              </a:rPr>
              <a:t>Change of velocity -&gt; radiation emitted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59781C9-BB43-81CF-AFD5-AF52719D0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17</a:t>
            </a:fld>
            <a:endParaRPr lang="en-CH"/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4284B36D-00C4-880D-AA5A-18D34A75D2F7}"/>
              </a:ext>
            </a:extLst>
          </p:cNvPr>
          <p:cNvSpPr txBox="1">
            <a:spLocks/>
          </p:cNvSpPr>
          <p:nvPr/>
        </p:nvSpPr>
        <p:spPr>
          <a:xfrm>
            <a:off x="552477" y="3284288"/>
            <a:ext cx="5716390" cy="7754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/>
          </a:p>
        </p:txBody>
      </p:sp>
      <p:pic>
        <p:nvPicPr>
          <p:cNvPr id="18" name="Picture 17" descr="db259c468c087394a18e54692b939c93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865333" y="3070848"/>
            <a:ext cx="13744598" cy="120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117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72D05657-94EE-4B2D-BC1B-A1D0650636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The image depicts a minimalist, white patterned abstract design featuring intersecting crisscrossing lines.&#10;&#10;AI-generated content may be incorrect.">
            <a:extLst>
              <a:ext uri="{FF2B5EF4-FFF2-40B4-BE49-F238E27FC236}">
                <a16:creationId xmlns:a16="http://schemas.microsoft.com/office/drawing/2014/main" id="{1A566B63-ADC9-37CE-9C34-6BE4F05CAFC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0747" y="1"/>
            <a:ext cx="13713496" cy="6858000"/>
          </a:xfrm>
          <a:prstGeom prst="rect">
            <a:avLst/>
          </a:prstGeom>
        </p:spPr>
      </p:pic>
      <p:sp>
        <p:nvSpPr>
          <p:cNvPr id="25" name="Arc 24">
            <a:extLst>
              <a:ext uri="{FF2B5EF4-FFF2-40B4-BE49-F238E27FC236}">
                <a16:creationId xmlns:a16="http://schemas.microsoft.com/office/drawing/2014/main" id="{7586665A-47B3-4AEE-BC94-15D89FF706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65099" y="486184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E77ACB-DCC3-B4A6-68B8-695F2793C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4542" y="486184"/>
            <a:ext cx="7363990" cy="1325563"/>
          </a:xfrm>
        </p:spPr>
        <p:txBody>
          <a:bodyPr>
            <a:normAutofit/>
          </a:bodyPr>
          <a:lstStyle/>
          <a:p>
            <a:r>
              <a:rPr lang="en-AU" noProof="0">
                <a:latin typeface="LM Roman 10" panose="00000500000000000000" pitchFamily="50" charset="0"/>
              </a:rPr>
              <a:t>Defects</a:t>
            </a:r>
            <a:endParaRPr lang="en-AU" noProof="0" dirty="0">
              <a:latin typeface="LM Roman 10" panose="00000500000000000000" pitchFamily="50" charset="0"/>
            </a:endParaRPr>
          </a:p>
        </p:txBody>
      </p:sp>
      <p:pic>
        <p:nvPicPr>
          <p:cNvPr id="7" name="Content Placeholder 6" descr="The image shows a simple representation of a circle divided into two parts, with a line extending from the right side to the left, indicating a change or transformation.&#10;&#10;AI-generated content may be incorrect.">
            <a:extLst>
              <a:ext uri="{FF2B5EF4-FFF2-40B4-BE49-F238E27FC236}">
                <a16:creationId xmlns:a16="http://schemas.microsoft.com/office/drawing/2014/main" id="{9FD4C0B6-E326-9380-028B-73782585CB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2"/>
          <a:stretch>
            <a:fillRect/>
          </a:stretch>
        </p:blipFill>
        <p:spPr>
          <a:xfrm>
            <a:off x="970588" y="4197019"/>
            <a:ext cx="2278188" cy="2278188"/>
          </a:xfrm>
          <a:custGeom>
            <a:avLst/>
            <a:gdLst/>
            <a:ahLst/>
            <a:cxnLst/>
            <a:rect l="l" t="t" r="r" b="b"/>
            <a:pathLst>
              <a:path w="2683042" h="2683042">
                <a:moveTo>
                  <a:pt x="102278" y="0"/>
                </a:moveTo>
                <a:lnTo>
                  <a:pt x="2580764" y="0"/>
                </a:lnTo>
                <a:cubicBezTo>
                  <a:pt x="2637251" y="0"/>
                  <a:pt x="2683042" y="45791"/>
                  <a:pt x="2683042" y="102278"/>
                </a:cubicBezTo>
                <a:lnTo>
                  <a:pt x="2683042" y="2580764"/>
                </a:lnTo>
                <a:cubicBezTo>
                  <a:pt x="2683042" y="2637251"/>
                  <a:pt x="2637251" y="2683042"/>
                  <a:pt x="2580764" y="2683042"/>
                </a:cubicBezTo>
                <a:lnTo>
                  <a:pt x="102278" y="2683042"/>
                </a:lnTo>
                <a:cubicBezTo>
                  <a:pt x="45791" y="2683042"/>
                  <a:pt x="0" y="2637251"/>
                  <a:pt x="0" y="2580764"/>
                </a:cubicBezTo>
                <a:lnTo>
                  <a:pt x="0" y="102278"/>
                </a:lnTo>
                <a:cubicBezTo>
                  <a:pt x="0" y="45791"/>
                  <a:pt x="45791" y="0"/>
                  <a:pt x="102278" y="0"/>
                </a:cubicBezTo>
                <a:close/>
              </a:path>
            </a:pathLst>
          </a:custGeom>
        </p:spPr>
      </p:pic>
      <p:pic>
        <p:nvPicPr>
          <p:cNvPr id="9" name="Picture 8" descr="The diagram illustrates a simple mathematical or logical operation with two circles connected by an arrow, indicating a process or relationship.&#10;&#10;AI-generated content may be incorrect.">
            <a:extLst>
              <a:ext uri="{FF2B5EF4-FFF2-40B4-BE49-F238E27FC236}">
                <a16:creationId xmlns:a16="http://schemas.microsoft.com/office/drawing/2014/main" id="{0809C69D-1C50-DBB6-6B60-5FAD28858C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3018"/>
          <a:stretch>
            <a:fillRect/>
          </a:stretch>
        </p:blipFill>
        <p:spPr>
          <a:xfrm>
            <a:off x="1061717" y="1401770"/>
            <a:ext cx="2187059" cy="2187059"/>
          </a:xfrm>
          <a:custGeom>
            <a:avLst/>
            <a:gdLst/>
            <a:ahLst/>
            <a:cxnLst/>
            <a:rect l="l" t="t" r="r" b="b"/>
            <a:pathLst>
              <a:path w="2683042" h="2683042">
                <a:moveTo>
                  <a:pt x="102278" y="0"/>
                </a:moveTo>
                <a:lnTo>
                  <a:pt x="2580764" y="0"/>
                </a:lnTo>
                <a:cubicBezTo>
                  <a:pt x="2637251" y="0"/>
                  <a:pt x="2683042" y="45791"/>
                  <a:pt x="2683042" y="102278"/>
                </a:cubicBezTo>
                <a:lnTo>
                  <a:pt x="2683042" y="2580764"/>
                </a:lnTo>
                <a:cubicBezTo>
                  <a:pt x="2683042" y="2637251"/>
                  <a:pt x="2637251" y="2683042"/>
                  <a:pt x="2580764" y="2683042"/>
                </a:cubicBezTo>
                <a:lnTo>
                  <a:pt x="102278" y="2683042"/>
                </a:lnTo>
                <a:cubicBezTo>
                  <a:pt x="45791" y="2683042"/>
                  <a:pt x="0" y="2637251"/>
                  <a:pt x="0" y="2580764"/>
                </a:cubicBezTo>
                <a:lnTo>
                  <a:pt x="0" y="102278"/>
                </a:lnTo>
                <a:cubicBezTo>
                  <a:pt x="0" y="45791"/>
                  <a:pt x="45791" y="0"/>
                  <a:pt x="102278" y="0"/>
                </a:cubicBezTo>
                <a:close/>
              </a:path>
            </a:pathLst>
          </a:custGeo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FB3848EB-43B0-C7EE-090C-CF80C5D96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4542" y="1691100"/>
            <a:ext cx="6883792" cy="4351338"/>
          </a:xfrm>
        </p:spPr>
        <p:txBody>
          <a:bodyPr>
            <a:normAutofit/>
          </a:bodyPr>
          <a:lstStyle/>
          <a:p>
            <a:r>
              <a:rPr lang="en-AU" dirty="0">
                <a:latin typeface="LM Roman 10" panose="00000500000000000000" pitchFamily="50" charset="0"/>
              </a:rPr>
              <a:t>I</a:t>
            </a:r>
            <a:r>
              <a:rPr lang="en-AU" noProof="0" dirty="0" err="1">
                <a:latin typeface="LM Roman 10" panose="00000500000000000000" pitchFamily="50" charset="0"/>
              </a:rPr>
              <a:t>nformation</a:t>
            </a:r>
            <a:r>
              <a:rPr lang="en-AU" noProof="0" dirty="0">
                <a:latin typeface="LM Roman 10" panose="00000500000000000000" pitchFamily="50" charset="0"/>
              </a:rPr>
              <a:t> about defect-changing operators (impurities)</a:t>
            </a:r>
          </a:p>
          <a:p>
            <a:endParaRPr lang="en-AU" noProof="0" dirty="0">
              <a:latin typeface="LM Roman 10" panose="00000500000000000000" pitchFamily="50" charset="0"/>
            </a:endParaRPr>
          </a:p>
          <a:p>
            <a:endParaRPr lang="en-AU" noProof="0" dirty="0">
              <a:latin typeface="LM Roman 10" panose="00000500000000000000" pitchFamily="50" charset="0"/>
            </a:endParaRPr>
          </a:p>
          <a:p>
            <a:endParaRPr lang="en-AU" dirty="0">
              <a:latin typeface="LM Roman 10" panose="00000500000000000000" pitchFamily="50" charset="0"/>
            </a:endParaRPr>
          </a:p>
          <a:p>
            <a:r>
              <a:rPr lang="en-AU" noProof="0" dirty="0">
                <a:latin typeface="LM Roman 10" panose="00000500000000000000" pitchFamily="50" charset="0"/>
              </a:rPr>
              <a:t>Encodes the self-fusion behaviour of the line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31C402-6DD2-5BB1-F529-23F7A4F96788}"/>
              </a:ext>
            </a:extLst>
          </p:cNvPr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AU" noProof="0" dirty="0">
              <a:latin typeface="LM Roman 10" panose="00000500000000000000" pitchFamily="50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3486CD5-13DA-44E0-9583-3FEA69324BE8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6" name="Picture 5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16A6153A-1C5C-72BC-E9FF-DB2706D97F5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B646C96-1EC6-7D7A-9CD8-DF8534E01D15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645D8C8-552E-C9BD-F2D4-3892914E3886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54CF23C-5DEC-ACDE-657E-F9ECD6594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18</a:t>
            </a:fld>
            <a:endParaRPr lang="en-CH"/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4AF0B3AC-C9F1-7C69-5D8B-00C46083AF2E}"/>
              </a:ext>
            </a:extLst>
          </p:cNvPr>
          <p:cNvSpPr txBox="1">
            <a:spLocks/>
          </p:cNvSpPr>
          <p:nvPr/>
        </p:nvSpPr>
        <p:spPr>
          <a:xfrm>
            <a:off x="4846181" y="3222954"/>
            <a:ext cx="5716390" cy="7754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/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CF87F231-910E-4EE7-B11E-9E84B01BC35F}"/>
              </a:ext>
            </a:extLst>
          </p:cNvPr>
          <p:cNvSpPr txBox="1">
            <a:spLocks/>
          </p:cNvSpPr>
          <p:nvPr/>
        </p:nvSpPr>
        <p:spPr>
          <a:xfrm>
            <a:off x="4768243" y="5584962"/>
            <a:ext cx="5716390" cy="7754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/>
          </a:p>
        </p:txBody>
      </p:sp>
      <p:pic>
        <p:nvPicPr>
          <p:cNvPr id="26" name="Picture 25" descr="ceab22940743246d1a65ebab655e1725-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7483" y="2510796"/>
            <a:ext cx="11262902" cy="956598"/>
          </a:xfrm>
          <a:prstGeom prst="rect">
            <a:avLst/>
          </a:prstGeom>
        </p:spPr>
      </p:pic>
      <p:pic>
        <p:nvPicPr>
          <p:cNvPr id="27" name="Picture 26" descr="63d5fc0ac76b533db6eebd9ae60cd12e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59165" y="4808292"/>
            <a:ext cx="12091806" cy="115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6209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E5B1C1-94D0-AEA9-5F27-5D13D5F8C9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The image depicts a vibrant, glowing sphere with three interconnected, colored dots arranged in a triangular pattern.&#10;&#10;AI-generated content may be incorrect.">
            <a:extLst>
              <a:ext uri="{FF2B5EF4-FFF2-40B4-BE49-F238E27FC236}">
                <a16:creationId xmlns:a16="http://schemas.microsoft.com/office/drawing/2014/main" id="{A73ABA71-EED8-4A49-C4FD-20616B7372B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2"/>
          <a:stretch>
            <a:fillRect/>
          </a:stretch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611BBA3-3DBA-962A-B7C5-443603F1A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8000" noProof="0">
                <a:solidFill>
                  <a:srgbClr val="FFFFFF"/>
                </a:solidFill>
                <a:latin typeface="LM Roman 10" panose="00000500000000000000" pitchFamily="50" charset="0"/>
              </a:rPr>
              <a:t>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5356F-8951-4A77-BEC0-18B0D3E00F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4159404"/>
            <a:ext cx="9144000" cy="109839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3600" noProof="0">
                <a:solidFill>
                  <a:srgbClr val="FFFFFF"/>
                </a:solidFill>
                <a:latin typeface="LM Roman 10" panose="00000500000000000000" pitchFamily="50" charset="0"/>
              </a:rPr>
              <a:t>Interesting systems are strongly coupled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6AE2D-0729-EF66-EDEF-ED7D4200B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19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550151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e image depicts a large number of small fish swimming in a dense, overlapping formation, creating a visually dense and dynamic underwater scene.&#10;&#10;AI-generated content may be incorrect.">
            <a:extLst>
              <a:ext uri="{FF2B5EF4-FFF2-40B4-BE49-F238E27FC236}">
                <a16:creationId xmlns:a16="http://schemas.microsoft.com/office/drawing/2014/main" id="{81E60AA1-A2F6-DC09-2BB8-512DFC0B6D8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021"/>
          <a:stretch>
            <a:fillRect/>
          </a:stretch>
        </p:blipFill>
        <p:spPr>
          <a:xfrm>
            <a:off x="4188" y="1740924"/>
            <a:ext cx="12187812" cy="5117076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63B459B1-97CF-2B36-361C-B4032D96FCF8}"/>
              </a:ext>
            </a:extLst>
          </p:cNvPr>
          <p:cNvGrpSpPr/>
          <p:nvPr/>
        </p:nvGrpSpPr>
        <p:grpSpPr>
          <a:xfrm>
            <a:off x="0" y="-218583"/>
            <a:ext cx="5153891" cy="2022343"/>
            <a:chOff x="5681061" y="2279630"/>
            <a:chExt cx="5153891" cy="2022343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D32CE51-E308-2556-AD3C-2052ED2C3925}"/>
                </a:ext>
              </a:extLst>
            </p:cNvPr>
            <p:cNvCxnSpPr>
              <a:cxnSpLocks/>
            </p:cNvCxnSpPr>
            <p:nvPr/>
          </p:nvCxnSpPr>
          <p:spPr>
            <a:xfrm>
              <a:off x="5681061" y="4168110"/>
              <a:ext cx="3599126" cy="0"/>
            </a:xfrm>
            <a:prstGeom prst="line">
              <a:avLst/>
            </a:prstGeom>
            <a:ln w="127000">
              <a:solidFill>
                <a:srgbClr val="0057B8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CDD3D1F-E872-8FA2-4040-7FFC06CEE9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80187" y="2279630"/>
              <a:ext cx="1554765" cy="1888480"/>
            </a:xfrm>
            <a:prstGeom prst="line">
              <a:avLst/>
            </a:prstGeom>
            <a:ln w="127000">
              <a:solidFill>
                <a:srgbClr val="E6002E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E2DA8CA-E380-D4E7-CAE3-78D646D4CBFC}"/>
                </a:ext>
              </a:extLst>
            </p:cNvPr>
            <p:cNvSpPr/>
            <p:nvPr/>
          </p:nvSpPr>
          <p:spPr>
            <a:xfrm>
              <a:off x="9128693" y="4024882"/>
              <a:ext cx="277091" cy="27709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noProof="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8F9DAB6-71F3-A03C-BAF4-05A0CF131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Outline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3FA456C-E8C5-52E8-DFB8-CE1FEA29C9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4902825"/>
              </p:ext>
            </p:extLst>
          </p:nvPr>
        </p:nvGraphicFramePr>
        <p:xfrm>
          <a:off x="446710" y="1941587"/>
          <a:ext cx="11298580" cy="4675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2" name="Group 11">
            <a:extLst>
              <a:ext uri="{FF2B5EF4-FFF2-40B4-BE49-F238E27FC236}">
                <a16:creationId xmlns:a16="http://schemas.microsoft.com/office/drawing/2014/main" id="{54FBC639-5349-6799-E200-12E0F1FD67B0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3" name="Picture 2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B9FC8C06-4FA4-961C-0409-C7733DAD1EC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C405545-E7C7-FB13-3F21-4B4188EFD62D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5AAEA23-B13D-A7AB-8364-3D384EC28EC8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4C91D53-099E-B79D-E03A-1FF53ABFD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2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6310312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199E2E8-5329-1DD1-11E3-753ED4D188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0E5FECD-C9FF-49B3-B1FD-6B2D855C4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90A0B2-33C8-E1D6-DE86-4DE3D1061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815" y="798703"/>
            <a:ext cx="5221185" cy="307201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8000" kern="1200" noProof="0">
                <a:solidFill>
                  <a:srgbClr val="FFFFFF"/>
                </a:solidFill>
                <a:latin typeface="LM Roman 10" panose="00000500000000000000" pitchFamily="50" charset="0"/>
              </a:rPr>
              <a:t>Solution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A9A9015-0BF4-0E2C-D5DB-458D60A0AF01}"/>
              </a:ext>
            </a:extLst>
          </p:cNvPr>
          <p:cNvSpPr txBox="1">
            <a:spLocks/>
          </p:cNvSpPr>
          <p:nvPr/>
        </p:nvSpPr>
        <p:spPr>
          <a:xfrm>
            <a:off x="870148" y="3962792"/>
            <a:ext cx="5221185" cy="21021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kern="1200" noProof="0">
                <a:solidFill>
                  <a:srgbClr val="FFFFFF"/>
                </a:solidFill>
                <a:latin typeface="LM Roman 10" panose="00000500000000000000" pitchFamily="50" charset="0"/>
              </a:rPr>
              <a:t>Semiclassical methods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5569EEC-E12F-4856-B407-02B2813A4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04059" y="0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F860788-3A6A-45A3-B3F1-06F159665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67336" y="1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9" name="Picture 8" descr="The image shows a person holding a phone.&#10;&#10;AI-generated content may be incorrect.">
            <a:extLst>
              <a:ext uri="{FF2B5EF4-FFF2-40B4-BE49-F238E27FC236}">
                <a16:creationId xmlns:a16="http://schemas.microsoft.com/office/drawing/2014/main" id="{739198C8-518A-44DC-7CF8-EA8A42235A8D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243" y="1237027"/>
            <a:ext cx="4939504" cy="4000998"/>
          </a:xfrm>
          <a:custGeom>
            <a:avLst/>
            <a:gdLst/>
            <a:ahLst/>
            <a:cxnLst/>
            <a:rect l="l" t="t" r="r" b="b"/>
            <a:pathLst>
              <a:path w="4579832" h="5347063">
                <a:moveTo>
                  <a:pt x="106985" y="0"/>
                </a:moveTo>
                <a:lnTo>
                  <a:pt x="4472847" y="0"/>
                </a:lnTo>
                <a:cubicBezTo>
                  <a:pt x="4531933" y="0"/>
                  <a:pt x="4579832" y="47899"/>
                  <a:pt x="4579832" y="106985"/>
                </a:cubicBezTo>
                <a:lnTo>
                  <a:pt x="4579832" y="5240078"/>
                </a:lnTo>
                <a:cubicBezTo>
                  <a:pt x="4579832" y="5299164"/>
                  <a:pt x="4531933" y="5347063"/>
                  <a:pt x="4472847" y="5347063"/>
                </a:cubicBezTo>
                <a:lnTo>
                  <a:pt x="106985" y="5347063"/>
                </a:lnTo>
                <a:cubicBezTo>
                  <a:pt x="47899" y="5347063"/>
                  <a:pt x="0" y="5299164"/>
                  <a:pt x="0" y="5240078"/>
                </a:cubicBezTo>
                <a:lnTo>
                  <a:pt x="0" y="106985"/>
                </a:lnTo>
                <a:cubicBezTo>
                  <a:pt x="0" y="47899"/>
                  <a:pt x="47899" y="0"/>
                  <a:pt x="106985" y="0"/>
                </a:cubicBezTo>
                <a:close/>
              </a:path>
            </a:pathLst>
          </a:custGeom>
        </p:spPr>
      </p:pic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DF1E3393-B852-4883-B778-ED3525112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32259" y="2916245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9853D09-4205-4CC7-83EB-288E886AC9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8440" y="5717906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040B79-3E73-4A31-840D-D6B9C9FDFC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47511" y="6258756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56C6AE5-3F8B-42AC-9EA4-1B686A11E9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43820" y="5835650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A5C833-25C7-883F-E9B1-DA592BF5E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20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545809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The image depicts a large number of small fish swimming in a dense, overlapping formation, creating a visually dense and dynamic underwater scene.&#10;&#10;AI-generated content may be incorrect.">
            <a:extLst>
              <a:ext uri="{FF2B5EF4-FFF2-40B4-BE49-F238E27FC236}">
                <a16:creationId xmlns:a16="http://schemas.microsoft.com/office/drawing/2014/main" id="{1C64BAA1-29AE-D904-2102-6E18F49CCD0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54979"/>
            <a:ext cx="12187812" cy="8531469"/>
          </a:xfrm>
          <a:prstGeom prst="rect">
            <a:avLst/>
          </a:prstGeom>
        </p:spPr>
      </p:pic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23D09407-53BC-485E-B4CE-BC5E4FC4B2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21DB988-49FC-4608-B0A2-E2F3A4019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1BF45C-7BCF-4D3F-5FA9-F116032E5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903" y="134663"/>
            <a:ext cx="10640754" cy="77584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kern="1200" noProof="0" dirty="0">
                <a:solidFill>
                  <a:schemeClr val="tx2"/>
                </a:solidFill>
                <a:latin typeface="LM Roman 10" panose="00000500000000000000" pitchFamily="50" charset="0"/>
              </a:rPr>
              <a:t>Semiclassical Methods</a:t>
            </a:r>
          </a:p>
        </p:txBody>
      </p:sp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20F0C4BE-AD01-C601-FA12-43213051BA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4121" y="928099"/>
            <a:ext cx="9163757" cy="45044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ctr">
              <a:buNone/>
            </a:pPr>
            <a:r>
              <a:rPr lang="en-US" sz="2000" kern="1200" dirty="0">
                <a:solidFill>
                  <a:schemeClr val="tx2"/>
                </a:solidFill>
                <a:latin typeface="LM Roman 10" panose="00000500000000000000" pitchFamily="50" charset="0"/>
              </a:rPr>
              <a:t>Idea: introduce a large parameter </a:t>
            </a:r>
            <a:r>
              <a:rPr lang="en-US" sz="2000" i="1" kern="1200" dirty="0">
                <a:solidFill>
                  <a:schemeClr val="tx2"/>
                </a:solidFill>
                <a:latin typeface="LM Roman 10" panose="00000500000000000000" pitchFamily="50" charset="0"/>
              </a:rPr>
              <a:t>x</a:t>
            </a:r>
            <a:r>
              <a:rPr lang="en-US" sz="2000" kern="1200" dirty="0">
                <a:solidFill>
                  <a:schemeClr val="tx2"/>
                </a:solidFill>
                <a:latin typeface="LM Roman 10" panose="00000500000000000000" pitchFamily="50" charset="0"/>
              </a:rPr>
              <a:t> to </a:t>
            </a:r>
            <a:r>
              <a:rPr lang="en-US" sz="2000" kern="1200" dirty="0" err="1">
                <a:solidFill>
                  <a:schemeClr val="tx2"/>
                </a:solidFill>
                <a:latin typeface="LM Roman 10" panose="00000500000000000000" pitchFamily="50" charset="0"/>
              </a:rPr>
              <a:t>localise</a:t>
            </a:r>
            <a:r>
              <a:rPr lang="en-US" sz="2000" kern="1200" dirty="0">
                <a:solidFill>
                  <a:schemeClr val="tx2"/>
                </a:solidFill>
                <a:latin typeface="LM Roman 10" panose="00000500000000000000" pitchFamily="50" charset="0"/>
              </a:rPr>
              <a:t> the path integral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9B930FD-8671-4C4C-ADCF-73AC1D0CD4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9676747" y="0"/>
            <a:ext cx="2514948" cy="2174333"/>
            <a:chOff x="-305" y="-4155"/>
            <a:chExt cx="2514948" cy="2174333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5B12C1-569C-4E37-AA33-7EF215F201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23E2660-7810-46F6-8752-187127C83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991DC45-0378-45B3-B325-FB8F98545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228F5BA-5150-4554-B7EA-93F371F3B1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83C2651-AE0C-4AE4-8725-E2F9414FE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-305" y="4322879"/>
            <a:ext cx="3378428" cy="2535121"/>
            <a:chOff x="-305" y="-1"/>
            <a:chExt cx="3832880" cy="2876136"/>
          </a:xfrm>
        </p:grpSpPr>
        <p:sp>
          <p:nvSpPr>
            <p:cNvPr id="54" name="Freeform: Shape 48">
              <a:extLst>
                <a:ext uri="{FF2B5EF4-FFF2-40B4-BE49-F238E27FC236}">
                  <a16:creationId xmlns:a16="http://schemas.microsoft.com/office/drawing/2014/main" id="{CCE13265-B5D2-47B4-A199-E05F390D5B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693EBD03-D832-462C-9304-7273698ED4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D53D3E2-805E-40D2-964F-352BF6D476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7A9A916-A926-43E6-800F-432ABC3F2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B12146B8-737B-488E-8C91-041954B943A0}"/>
              </a:ext>
            </a:extLst>
          </p:cNvPr>
          <p:cNvGrpSpPr/>
          <p:nvPr/>
        </p:nvGrpSpPr>
        <p:grpSpPr>
          <a:xfrm>
            <a:off x="1560001" y="1475524"/>
            <a:ext cx="4114535" cy="1594382"/>
            <a:chOff x="2548488" y="3748957"/>
            <a:chExt cx="7320173" cy="2836567"/>
          </a:xfrm>
        </p:grpSpPr>
        <p:pic>
          <p:nvPicPr>
            <p:cNvPr id="7" name="Content Placeholder 6" descr="Large Q ~ 1&#10;&#10;AI-generated content may be incorrect.">
              <a:extLst>
                <a:ext uri="{FF2B5EF4-FFF2-40B4-BE49-F238E27FC236}">
                  <a16:creationId xmlns:a16="http://schemas.microsoft.com/office/drawing/2014/main" id="{36F0DF6B-6806-7252-9065-9DC7F8960C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8488" y="3748957"/>
              <a:ext cx="7320173" cy="2836567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59ACD7D-18F0-68FF-7304-A3D572F7E2F9}"/>
                </a:ext>
              </a:extLst>
            </p:cNvPr>
            <p:cNvSpPr/>
            <p:nvPr/>
          </p:nvSpPr>
          <p:spPr>
            <a:xfrm>
              <a:off x="5326054" y="4246976"/>
              <a:ext cx="1763957" cy="7540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97B318F7-E251-98F6-776E-0C63F92DEDB0}"/>
              </a:ext>
            </a:extLst>
          </p:cNvPr>
          <p:cNvSpPr txBox="1"/>
          <p:nvPr/>
        </p:nvSpPr>
        <p:spPr>
          <a:xfrm>
            <a:off x="3028280" y="2047835"/>
            <a:ext cx="6096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endParaRPr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C6920A5-F635-5920-61AF-78D7735DC1C3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8" name="Picture 7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50484B4A-36AA-85F3-3350-BCF66FF776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3693504-3C10-F52B-5F7B-D438A3C73344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500CFF4-9F55-9DDD-5880-5EC62DFA05E0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EEDA5A2-E8A8-6722-78AA-8D836A2DC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21</a:t>
            </a:fld>
            <a:endParaRPr lang="en-CH"/>
          </a:p>
        </p:txBody>
      </p:sp>
      <p:pic>
        <p:nvPicPr>
          <p:cNvPr id="55" name="Picture 54" descr="03e4d255994445ad0e06154400c90644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8946" y="1664083"/>
            <a:ext cx="12464759" cy="11105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8A7FA5E-C5CC-E07D-0448-7FA5F2BF41A3}"/>
              </a:ext>
            </a:extLst>
          </p:cNvPr>
          <p:cNvSpPr txBox="1">
            <a:spLocks/>
          </p:cNvSpPr>
          <p:nvPr/>
        </p:nvSpPr>
        <p:spPr>
          <a:xfrm>
            <a:off x="838200" y="3373781"/>
            <a:ext cx="5061769" cy="11697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LM Roman 10" panose="00000500000000000000" pitchFamily="50" charset="0"/>
              </a:rPr>
              <a:t>Restrict to a sector of large quantum number: spin, charge, etc</a:t>
            </a:r>
          </a:p>
          <a:p>
            <a:r>
              <a:rPr lang="en-GB" sz="2000" dirty="0">
                <a:latin typeface="LM Roman 10" panose="00000500000000000000" pitchFamily="50" charset="0"/>
              </a:rPr>
              <a:t>Works very well…</a:t>
            </a:r>
          </a:p>
          <a:p>
            <a:pPr marL="0" indent="0">
              <a:buNone/>
            </a:pPr>
            <a:endParaRPr lang="en-GB" sz="2000" dirty="0">
              <a:latin typeface="LM Roman 10" panose="00000500000000000000" pitchFamily="50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A8FED35-B10F-4B87-3960-64C3E9951703}"/>
              </a:ext>
            </a:extLst>
          </p:cNvPr>
          <p:cNvSpPr txBox="1">
            <a:spLocks/>
          </p:cNvSpPr>
          <p:nvPr/>
        </p:nvSpPr>
        <p:spPr>
          <a:xfrm>
            <a:off x="913621" y="245037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latin typeface="LM Roman 10" panose="00000500000000000000" pitchFamily="50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F219251-962D-3E86-42B1-AD7A38B076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34178" y="2906804"/>
            <a:ext cx="4586944" cy="3327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005738C-B947-57AB-2E66-D5DD7A0112E7}"/>
              </a:ext>
            </a:extLst>
          </p:cNvPr>
          <p:cNvGrpSpPr/>
          <p:nvPr/>
        </p:nvGrpSpPr>
        <p:grpSpPr>
          <a:xfrm>
            <a:off x="314233" y="4049734"/>
            <a:ext cx="2939136" cy="2646878"/>
            <a:chOff x="1540334" y="3311961"/>
            <a:chExt cx="2939136" cy="264687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CD9A0D3-A328-FCDE-F3D6-94877D1804A1}"/>
                </a:ext>
              </a:extLst>
            </p:cNvPr>
            <p:cNvSpPr txBox="1"/>
            <p:nvPr/>
          </p:nvSpPr>
          <p:spPr>
            <a:xfrm>
              <a:off x="1997527" y="3311961"/>
              <a:ext cx="2481943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600" dirty="0">
                  <a:latin typeface="LM Roman 10" panose="00000500000000000000" pitchFamily="50" charset="0"/>
                </a:rPr>
                <a:t>Q</a:t>
              </a:r>
              <a:endParaRPr lang="en-AU" sz="16600" dirty="0">
                <a:latin typeface="LM Roman 10" panose="00000500000000000000" pitchFamily="50" charset="0"/>
              </a:endParaRPr>
            </a:p>
          </p:txBody>
        </p:sp>
        <p:pic>
          <p:nvPicPr>
            <p:cNvPr id="16" name="Graphic 15" descr="Sunglasses with solid fill">
              <a:extLst>
                <a:ext uri="{FF2B5EF4-FFF2-40B4-BE49-F238E27FC236}">
                  <a16:creationId xmlns:a16="http://schemas.microsoft.com/office/drawing/2014/main" id="{0632E94D-E2FC-719D-2FB7-14763A818224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247903" y="3699882"/>
              <a:ext cx="1493032" cy="1493032"/>
            </a:xfrm>
            <a:prstGeom prst="rect">
              <a:avLst/>
            </a:prstGeom>
          </p:spPr>
        </p:pic>
        <p:pic>
          <p:nvPicPr>
            <p:cNvPr id="17" name="Graphic 16" descr="Thumbs up sign with solid fill">
              <a:extLst>
                <a:ext uri="{FF2B5EF4-FFF2-40B4-BE49-F238E27FC236}">
                  <a16:creationId xmlns:a16="http://schemas.microsoft.com/office/drawing/2014/main" id="{0DC82649-2EBC-0C30-E645-C435CDBE54FC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540334" y="4579466"/>
              <a:ext cx="914400" cy="914400"/>
            </a:xfrm>
            <a:prstGeom prst="rect">
              <a:avLst/>
            </a:prstGeom>
          </p:spPr>
        </p:pic>
        <p:pic>
          <p:nvPicPr>
            <p:cNvPr id="18" name="Graphic 17" descr="Thumbs up sign with solid fill">
              <a:extLst>
                <a:ext uri="{FF2B5EF4-FFF2-40B4-BE49-F238E27FC236}">
                  <a16:creationId xmlns:a16="http://schemas.microsoft.com/office/drawing/2014/main" id="{3216047A-A9BF-032D-5443-58EF68AD4411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 flipH="1">
              <a:off x="3316380" y="4579466"/>
              <a:ext cx="914400" cy="914400"/>
            </a:xfrm>
            <a:prstGeom prst="rect">
              <a:avLst/>
            </a:prstGeom>
          </p:spPr>
        </p:pic>
      </p:grp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3C620C9-801F-3CD8-B492-5EBFFE1BFB99}"/>
              </a:ext>
            </a:extLst>
          </p:cNvPr>
          <p:cNvSpPr txBox="1">
            <a:spLocks/>
          </p:cNvSpPr>
          <p:nvPr/>
        </p:nvSpPr>
        <p:spPr>
          <a:xfrm>
            <a:off x="4375259" y="6304042"/>
            <a:ext cx="8377909" cy="6866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LM Roman 10" panose="00000500000000000000" pitchFamily="50" charset="0"/>
                <a:ea typeface="Canva Sans"/>
                <a:cs typeface="Canva Sans"/>
                <a:sym typeface="Canva Sans"/>
              </a:rPr>
              <a:t>[1]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  <a:latin typeface="LM Roman 10" panose="00000500000000000000" pitchFamily="50" charset="0"/>
                <a:ea typeface="Canva Sans"/>
                <a:cs typeface="Canva Sans"/>
                <a:sym typeface="Canva Sans"/>
              </a:rPr>
              <a:t>Hasenbusch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LM Roman 10" panose="00000500000000000000" pitchFamily="50" charset="0"/>
                <a:ea typeface="Canva Sans"/>
                <a:cs typeface="Canva Sans"/>
                <a:sym typeface="Canva Sans"/>
              </a:rPr>
              <a:t>, M. (2026).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LM Roman 10" panose="00000500000000000000" pitchFamily="50" charset="0"/>
                <a:ea typeface="Canva Sans"/>
                <a:cs typeface="Canva Sans"/>
                <a:sym typeface="Canva Sans"/>
              </a:rPr>
              <a:t>[2]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LM Roman 10" panose="00000500000000000000" pitchFamily="50" charset="0"/>
                <a:ea typeface="Canva Sans"/>
                <a:cs typeface="Canva Sans"/>
                <a:sym typeface="Canva Sans"/>
              </a:rPr>
              <a:t>Banerjee, D., Chandrasekharan, S., &amp; Orlando, D. (2018).</a:t>
            </a:r>
            <a:endParaRPr sz="1400" i="1" dirty="0">
              <a:solidFill>
                <a:schemeClr val="bg1">
                  <a:lumMod val="50000"/>
                </a:schemeClr>
              </a:solidFill>
              <a:latin typeface="LM Roman 10"/>
            </a:endParaRPr>
          </a:p>
        </p:txBody>
      </p:sp>
    </p:spTree>
    <p:extLst>
      <p:ext uri="{BB962C8B-B14F-4D97-AF65-F5344CB8AC3E}">
        <p14:creationId xmlns:p14="http://schemas.microsoft.com/office/powerpoint/2010/main" val="2259917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he image depicts a large number of small fish swimming in a dense, overlapping formation, creating a visually dense and dynamic underwater scene.&#10;&#10;AI-generated content may be incorrect.">
            <a:extLst>
              <a:ext uri="{FF2B5EF4-FFF2-40B4-BE49-F238E27FC236}">
                <a16:creationId xmlns:a16="http://schemas.microsoft.com/office/drawing/2014/main" id="{04985107-39F0-005B-E1D1-3C6C1B7E471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13735"/>
            <a:ext cx="12187812" cy="85314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C01981-12A6-A14A-6CBC-175BE97B9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What about in Gauge Theory?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5662F4-56A4-85E0-A3A7-74C4AC5559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7001"/>
            <a:ext cx="10515600" cy="2591652"/>
          </a:xfrm>
        </p:spPr>
        <p:txBody>
          <a:bodyPr>
            <a:normAutofit/>
          </a:bodyPr>
          <a:lstStyle/>
          <a:p>
            <a:r>
              <a:rPr lang="en-GB" dirty="0">
                <a:latin typeface="LM Roman 10" panose="00000500000000000000" pitchFamily="50" charset="0"/>
              </a:rPr>
              <a:t>Quantum numbers for global symmetries</a:t>
            </a:r>
          </a:p>
          <a:p>
            <a:r>
              <a:rPr lang="en-GB" noProof="0" dirty="0">
                <a:latin typeface="LM Roman 10" panose="00000500000000000000" pitchFamily="50" charset="0"/>
              </a:rPr>
              <a:t>Gauge invariance?</a:t>
            </a:r>
          </a:p>
          <a:p>
            <a:r>
              <a:rPr lang="en-GB" dirty="0">
                <a:latin typeface="LM Roman 10" panose="00000500000000000000" pitchFamily="50" charset="0"/>
              </a:rPr>
              <a:t>EFT picture: SSB vs Higgs Mechanism?</a:t>
            </a:r>
            <a:endParaRPr lang="en-AU" noProof="0" dirty="0">
              <a:latin typeface="LM Roman 10" panose="00000500000000000000" pitchFamily="50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BF930BB-9B0B-4675-741B-4ACC66817F4F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7" name="Picture 6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9DC6A676-7D29-6BF6-7941-9BD27995E4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E45373C-F4B4-7E57-29FC-4411D4E846A1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D727249-982E-3836-1F3D-A6DA9EA59EA4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5C85BC-8F30-F11A-9C2A-1C7B2EDA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22</a:t>
            </a:fld>
            <a:endParaRPr lang="en-CH"/>
          </a:p>
        </p:txBody>
      </p:sp>
      <p:pic>
        <p:nvPicPr>
          <p:cNvPr id="12" name="Picture 11" descr="The image displays a series of three spherical, dark, and smoothly shaped objects, likely representing planets or moons, arranged in a horizontal line.&#10;&#10;AI-generated content may be incorrect.">
            <a:extLst>
              <a:ext uri="{FF2B5EF4-FFF2-40B4-BE49-F238E27FC236}">
                <a16:creationId xmlns:a16="http://schemas.microsoft.com/office/drawing/2014/main" id="{FEF31883-7815-45BC-B683-E6B1F952AF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719" y="3583949"/>
            <a:ext cx="7676374" cy="2763494"/>
          </a:xfrm>
          <a:prstGeom prst="rect">
            <a:avLst/>
          </a:prstGeom>
        </p:spPr>
      </p:pic>
      <p:pic>
        <p:nvPicPr>
          <p:cNvPr id="14" name="Picture 13" descr="The image depicts a black and white abstract design featuring a series of concentric, curved, zigzag lines radiating outward from a central point.&#10;&#10;AI-generated content may be incorrect.">
            <a:extLst>
              <a:ext uri="{FF2B5EF4-FFF2-40B4-BE49-F238E27FC236}">
                <a16:creationId xmlns:a16="http://schemas.microsoft.com/office/drawing/2014/main" id="{7F36AEB7-B2D2-090D-AE6E-174AEF7AC1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022" y="1027906"/>
            <a:ext cx="1832872" cy="1832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2353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B51D0A-A854-F165-0BB5-3B6CB9B4FA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 get together now!&#10;&#10;AI-generated content may be incorrect.">
            <a:extLst>
              <a:ext uri="{FF2B5EF4-FFF2-40B4-BE49-F238E27FC236}">
                <a16:creationId xmlns:a16="http://schemas.microsoft.com/office/drawing/2014/main" id="{8E67E6E0-39E5-9B2D-595B-75E40096A6B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3" b="13239"/>
          <a:stretch>
            <a:fillRect/>
          </a:stretch>
        </p:blipFill>
        <p:spPr>
          <a:xfrm>
            <a:off x="503275" y="131976"/>
            <a:ext cx="11525692" cy="65940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78A309-9197-D2A7-ACD3-30978EE2E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Abelian Higgs model</a:t>
            </a:r>
          </a:p>
        </p:txBody>
      </p:sp>
      <p:sp>
        <p:nvSpPr>
          <p:cNvPr id="3" name="Content Placeholder 2 1">
            <a:extLst>
              <a:ext uri="{FF2B5EF4-FFF2-40B4-BE49-F238E27FC236}">
                <a16:creationId xmlns:a16="http://schemas.microsoft.com/office/drawing/2014/main" id="{3033529E-FC4E-3508-1820-225548E715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3073"/>
            <a:ext cx="10515600" cy="705628"/>
          </a:xfrm>
        </p:spPr>
        <p:txBody>
          <a:bodyPr/>
          <a:lstStyle/>
          <a:p>
            <a:r>
              <a:rPr lang="en-GB" noProof="0" dirty="0">
                <a:latin typeface="LM Roman 10" panose="00000500000000000000" pitchFamily="50" charset="0"/>
              </a:rPr>
              <a:t>Superconductivity</a:t>
            </a:r>
            <a:endParaRPr lang="en-AU" noProof="0" dirty="0">
              <a:latin typeface="LM Roman 10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64829D-4569-53DA-1009-ECFE9EBE3D49}"/>
              </a:ext>
            </a:extLst>
          </p:cNvPr>
          <p:cNvSpPr txBox="1"/>
          <p:nvPr/>
        </p:nvSpPr>
        <p:spPr>
          <a:xfrm>
            <a:off x="2129303" y="2531253"/>
            <a:ext cx="8414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8000" dirty="0"/>
          </a:p>
        </p:txBody>
      </p:sp>
      <p:sp>
        <p:nvSpPr>
          <p:cNvPr id="5" name="Content Placeholder 2 2">
            <a:extLst>
              <a:ext uri="{FF2B5EF4-FFF2-40B4-BE49-F238E27FC236}">
                <a16:creationId xmlns:a16="http://schemas.microsoft.com/office/drawing/2014/main" id="{78F9A115-A99B-E477-1285-49F7FCA84857}"/>
              </a:ext>
            </a:extLst>
          </p:cNvPr>
          <p:cNvSpPr txBox="1">
            <a:spLocks/>
          </p:cNvSpPr>
          <p:nvPr/>
        </p:nvSpPr>
        <p:spPr>
          <a:xfrm>
            <a:off x="838200" y="4508998"/>
            <a:ext cx="11127722" cy="705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i="1" dirty="0">
                <a:latin typeface="LM Roman 10" panose="00000500000000000000" pitchFamily="50" charset="0"/>
              </a:rPr>
              <a:t>λ</a:t>
            </a:r>
            <a:r>
              <a:rPr lang="en-GB" dirty="0">
                <a:latin typeface="LM Roman 10" panose="00000500000000000000" pitchFamily="50" charset="0"/>
              </a:rPr>
              <a:t> controls superconductor rigidity and Cooper pair repulsion</a:t>
            </a:r>
            <a:endParaRPr lang="en-AU" dirty="0">
              <a:latin typeface="LM Roman 10" panose="00000500000000000000" pitchFamily="50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D91D151-4B4C-AD64-EF7D-76777A63DC19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7" name="Picture 6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47264805-BCB0-9855-1530-01B6C191FE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6DAC289-DC62-46C3-8B4D-213D6D5E1205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9868EA4-C68C-F7B1-7BCF-DF4E821BC791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7CBD464-AE2B-D39D-BDFD-EED9A2D75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23</a:t>
            </a:fld>
            <a:endParaRPr lang="en-CH"/>
          </a:p>
        </p:txBody>
      </p:sp>
      <p:pic>
        <p:nvPicPr>
          <p:cNvPr id="16" name="Picture 15" descr="6f0990400b63730c8940ffa930acbc53-1.png">
            <a:extLst>
              <a:ext uri="{FF2B5EF4-FFF2-40B4-BE49-F238E27FC236}">
                <a16:creationId xmlns:a16="http://schemas.microsoft.com/office/drawing/2014/main" id="{35549FB5-7336-3A79-8215-4742C55558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36364" y="2737220"/>
            <a:ext cx="13604969" cy="141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2294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EE85C9-2FD8-D8FC-20D5-BECD99994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his image depicts a complex pattern of intertwining lines, suggesting a turbulent fluid flow or a chaotic system.&#10;&#10;AI-generated content may be incorrect.">
            <a:extLst>
              <a:ext uri="{FF2B5EF4-FFF2-40B4-BE49-F238E27FC236}">
                <a16:creationId xmlns:a16="http://schemas.microsoft.com/office/drawing/2014/main" id="{9E1851F3-EEDC-650D-982C-F99043C7FFF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" t="26143" r="1218" b="20086"/>
          <a:stretch>
            <a:fillRect/>
          </a:stretch>
        </p:blipFill>
        <p:spPr>
          <a:xfrm>
            <a:off x="73269" y="-1"/>
            <a:ext cx="12045462" cy="6858001"/>
          </a:xfrm>
          <a:prstGeom prst="rect">
            <a:avLst/>
          </a:prstGeom>
        </p:spPr>
      </p:pic>
      <p:pic>
        <p:nvPicPr>
          <p:cNvPr id="10" name="Picture 9" descr="The image depicts a black, intricate, three-dimensional, geometric pattern resembling a cluster of interlocking, symmetrical shapes.&#10;&#10;AI-generated content may be incorrect.">
            <a:extLst>
              <a:ext uri="{FF2B5EF4-FFF2-40B4-BE49-F238E27FC236}">
                <a16:creationId xmlns:a16="http://schemas.microsoft.com/office/drawing/2014/main" id="{FBDE0643-E5AD-BC2B-843E-29540D4F6A3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6266" y="4468564"/>
            <a:ext cx="4385733" cy="27410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976C6B-C31D-D600-EA34-242176056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Abelian Higgs model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2649C46-8835-D661-7333-AEBF6625338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1603375"/>
              </a:xfrm>
            </p:spPr>
            <p:txBody>
              <a:bodyPr>
                <a:normAutofit/>
              </a:bodyPr>
              <a:lstStyle/>
              <a:p>
                <a:r>
                  <a:rPr lang="en-GB" noProof="0" dirty="0">
                    <a:latin typeface="LM Roman 10" panose="00000500000000000000" pitchFamily="50" charset="0"/>
                  </a:rPr>
                  <a:t>Can tune to a CFT!</a:t>
                </a:r>
              </a:p>
              <a:p>
                <a:r>
                  <a:rPr lang="en-GB" dirty="0">
                    <a:latin typeface="LM Roman 10" panose="00000500000000000000" pitchFamily="50" charset="0"/>
                  </a:rPr>
                  <a:t>For sufficiently large (finite) N,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d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=4−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AU" noProof="0" dirty="0">
                    <a:latin typeface="LM Roman 10" panose="00000500000000000000" pitchFamily="50" charset="0"/>
                  </a:rPr>
                  <a:t>: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2649C46-8835-D661-7333-AEBF662533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1603375"/>
              </a:xfrm>
              <a:blipFill>
                <a:blip r:embed="rId4"/>
                <a:stretch>
                  <a:fillRect l="-1043" t="-6084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D2DFC7DA-4072-9B22-7FBD-B525978B9781}"/>
              </a:ext>
            </a:extLst>
          </p:cNvPr>
          <p:cNvSpPr txBox="1"/>
          <p:nvPr/>
        </p:nvSpPr>
        <p:spPr>
          <a:xfrm>
            <a:off x="2115127" y="2632364"/>
            <a:ext cx="8414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80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F892D88-F39A-85E4-B490-61A54805D8BB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5" name="Picture 4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3FB7B555-6165-7599-2C63-2BCFF79F5B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0533E49-9D51-73C7-97F5-87AEB721567F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C4461DB-317E-C505-B1A5-BE32FA60C55B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43F44FF-DA9F-9299-7773-4558EE37A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24</a:t>
            </a:fld>
            <a:endParaRPr lang="en-CH"/>
          </a:p>
        </p:txBody>
      </p:sp>
      <p:pic>
        <p:nvPicPr>
          <p:cNvPr id="12" name="Picture 11" descr="9a6727108509239fcac5bc574fe42029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040246" y="2893860"/>
            <a:ext cx="14725074" cy="1650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3444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0EBC27-9725-7897-DA93-59F06A7EB6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4C1AE-96CB-FCB7-2333-6B389E14F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noProof="0">
                <a:latin typeface="LM Roman 10" panose="00000500000000000000" pitchFamily="50" charset="0"/>
              </a:rPr>
              <a:t>State Operator Correspondence</a:t>
            </a:r>
            <a:endParaRPr lang="en-AU" noProof="0" dirty="0">
              <a:latin typeface="LM Roman 10" panose="00000500000000000000" pitchFamily="50" charset="0"/>
            </a:endParaRPr>
          </a:p>
        </p:txBody>
      </p:sp>
      <p:pic>
        <p:nvPicPr>
          <p:cNvPr id="9" name="Picture 8" descr="This image depicts a complex pattern of intertwining lines, suggesting a turbulent fluid flow or a chaotic system.&#10;&#10;AI-generated content may be incorrect.">
            <a:extLst>
              <a:ext uri="{FF2B5EF4-FFF2-40B4-BE49-F238E27FC236}">
                <a16:creationId xmlns:a16="http://schemas.microsoft.com/office/drawing/2014/main" id="{75838A24-4EA4-DADA-4841-B6B57790CBA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" t="26143" r="1218" b="20086"/>
          <a:stretch>
            <a:fillRect/>
          </a:stretch>
        </p:blipFill>
        <p:spPr>
          <a:xfrm>
            <a:off x="73269" y="-1"/>
            <a:ext cx="12045462" cy="685800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7658868-AB71-8348-91EC-F2BA36A9524D}"/>
              </a:ext>
            </a:extLst>
          </p:cNvPr>
          <p:cNvSpPr txBox="1"/>
          <p:nvPr/>
        </p:nvSpPr>
        <p:spPr>
          <a:xfrm>
            <a:off x="1888836" y="4747282"/>
            <a:ext cx="8414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80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CE03DCD-D109-50EA-92E4-03BCB22FBB5E}"/>
              </a:ext>
            </a:extLst>
          </p:cNvPr>
          <p:cNvGrpSpPr/>
          <p:nvPr/>
        </p:nvGrpSpPr>
        <p:grpSpPr>
          <a:xfrm>
            <a:off x="2240437" y="1949317"/>
            <a:ext cx="7711126" cy="3085813"/>
            <a:chOff x="2240437" y="1642022"/>
            <a:chExt cx="7711126" cy="3085813"/>
          </a:xfrm>
        </p:grpSpPr>
        <p:pic>
          <p:nvPicPr>
            <p:cNvPr id="11" name="Picture 10" descr="The image depicts a diagram showing a circle with a highlighted trajectory intersecting two stacked cylindrical storage units.&#10;&#10;AI-generated content may be incorrect.">
              <a:extLst>
                <a:ext uri="{FF2B5EF4-FFF2-40B4-BE49-F238E27FC236}">
                  <a16:creationId xmlns:a16="http://schemas.microsoft.com/office/drawing/2014/main" id="{827DFF16-54D6-E8AD-DF43-638A6E74EA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0437" y="1642022"/>
              <a:ext cx="7711126" cy="3085813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5C271EA-581F-41E0-7571-60590DC6BEA9}"/>
                </a:ext>
              </a:extLst>
            </p:cNvPr>
            <p:cNvGrpSpPr/>
            <p:nvPr/>
          </p:nvGrpSpPr>
          <p:grpSpPr>
            <a:xfrm>
              <a:off x="3908221" y="1642022"/>
              <a:ext cx="1481197" cy="2569704"/>
              <a:chOff x="5864144" y="591914"/>
              <a:chExt cx="3388392" cy="5878468"/>
            </a:xfrm>
          </p:grpSpPr>
          <p:sp>
            <p:nvSpPr>
              <p:cNvPr id="16" name="Arc 15">
                <a:extLst>
                  <a:ext uri="{FF2B5EF4-FFF2-40B4-BE49-F238E27FC236}">
                    <a16:creationId xmlns:a16="http://schemas.microsoft.com/office/drawing/2014/main" id="{73EDDDA2-7327-26DB-C906-D0ACD5D106AA}"/>
                  </a:ext>
                </a:extLst>
              </p:cNvPr>
              <p:cNvSpPr/>
              <p:nvPr/>
            </p:nvSpPr>
            <p:spPr>
              <a:xfrm>
                <a:off x="5864144" y="3485725"/>
                <a:ext cx="1391698" cy="1437179"/>
              </a:xfrm>
              <a:prstGeom prst="arc">
                <a:avLst>
                  <a:gd name="adj1" fmla="val 16105684"/>
                  <a:gd name="adj2" fmla="val 2189383"/>
                </a:avLst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AU" noProof="0" dirty="0"/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DFB4AE50-18E7-E1BA-117E-3A68CDFA82A7}"/>
                  </a:ext>
                </a:extLst>
              </p:cNvPr>
              <p:cNvGrpSpPr/>
              <p:nvPr/>
            </p:nvGrpSpPr>
            <p:grpSpPr>
              <a:xfrm rot="5400000">
                <a:off x="4881285" y="2099130"/>
                <a:ext cx="5878468" cy="2864035"/>
                <a:chOff x="5649440" y="1437938"/>
                <a:chExt cx="5878468" cy="2864035"/>
              </a:xfrm>
            </p:grpSpPr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A8170E58-D11B-6457-2C16-5F43592F1B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7464814" y="2352737"/>
                  <a:ext cx="0" cy="3630747"/>
                </a:xfrm>
                <a:prstGeom prst="line">
                  <a:avLst/>
                </a:prstGeom>
                <a:ln w="57150">
                  <a:solidFill>
                    <a:srgbClr val="0057B8"/>
                  </a:solidFill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B2F21862-9BA3-A8B4-7371-3CA225652C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9038962" y="1679164"/>
                  <a:ext cx="2730171" cy="2247720"/>
                </a:xfrm>
                <a:prstGeom prst="line">
                  <a:avLst/>
                </a:prstGeom>
                <a:ln w="57150">
                  <a:solidFill>
                    <a:srgbClr val="E6002E"/>
                  </a:solidFill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DE31A150-4AD0-9EDB-DFE4-8FE5A0C8E8CC}"/>
                    </a:ext>
                  </a:extLst>
                </p:cNvPr>
                <p:cNvSpPr/>
                <p:nvPr/>
              </p:nvSpPr>
              <p:spPr>
                <a:xfrm>
                  <a:off x="9128693" y="4024882"/>
                  <a:ext cx="277091" cy="277091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 noProof="0" dirty="0"/>
                </a:p>
              </p:txBody>
            </p:sp>
          </p:grpSp>
          <p:sp>
            <p:nvSpPr>
              <p:cNvPr id="18" name="Isosceles Triangle 17">
                <a:extLst>
                  <a:ext uri="{FF2B5EF4-FFF2-40B4-BE49-F238E27FC236}">
                    <a16:creationId xmlns:a16="http://schemas.microsoft.com/office/drawing/2014/main" id="{90088633-A6D4-5BC2-C739-4CF98E9AE54C}"/>
                  </a:ext>
                </a:extLst>
              </p:cNvPr>
              <p:cNvSpPr/>
              <p:nvPr/>
            </p:nvSpPr>
            <p:spPr>
              <a:xfrm>
                <a:off x="6240380" y="1931538"/>
                <a:ext cx="561474" cy="312821"/>
              </a:xfrm>
              <a:prstGeom prst="triangle">
                <a:avLst/>
              </a:prstGeom>
              <a:solidFill>
                <a:srgbClr val="0057B8"/>
              </a:solidFill>
              <a:ln>
                <a:solidFill>
                  <a:srgbClr val="0057B8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noProof="0" dirty="0"/>
              </a:p>
            </p:txBody>
          </p:sp>
          <p:sp>
            <p:nvSpPr>
              <p:cNvPr id="19" name="Isosceles Triangle 18">
                <a:extLst>
                  <a:ext uri="{FF2B5EF4-FFF2-40B4-BE49-F238E27FC236}">
                    <a16:creationId xmlns:a16="http://schemas.microsoft.com/office/drawing/2014/main" id="{73316610-9D3B-26C1-8BD3-36AF301496F1}"/>
                  </a:ext>
                </a:extLst>
              </p:cNvPr>
              <p:cNvSpPr/>
              <p:nvPr/>
            </p:nvSpPr>
            <p:spPr>
              <a:xfrm rot="18483619">
                <a:off x="7688279" y="5260309"/>
                <a:ext cx="561474" cy="312821"/>
              </a:xfrm>
              <a:prstGeom prst="triangle">
                <a:avLst/>
              </a:prstGeom>
              <a:solidFill>
                <a:srgbClr val="E6002E"/>
              </a:solidFill>
              <a:ln>
                <a:solidFill>
                  <a:srgbClr val="E6002E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noProof="0" dirty="0"/>
              </a:p>
            </p:txBody>
          </p:sp>
        </p:grpSp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14D48883-A6D6-05CA-8629-896311D4736F}"/>
                </a:ext>
              </a:extLst>
            </p:cNvPr>
            <p:cNvSpPr/>
            <p:nvPr/>
          </p:nvSpPr>
          <p:spPr>
            <a:xfrm rot="10800000">
              <a:off x="7324678" y="3366221"/>
              <a:ext cx="1122861" cy="284268"/>
            </a:xfrm>
            <a:prstGeom prst="arc">
              <a:avLst>
                <a:gd name="adj1" fmla="val 11789071"/>
                <a:gd name="adj2" fmla="val 20699120"/>
              </a:avLst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C84B555-8CF1-3570-F66F-F56642F2BAE8}"/>
                </a:ext>
              </a:extLst>
            </p:cNvPr>
            <p:cNvGrpSpPr/>
            <p:nvPr/>
          </p:nvGrpSpPr>
          <p:grpSpPr>
            <a:xfrm>
              <a:off x="7405266" y="2328641"/>
              <a:ext cx="976528" cy="2022452"/>
              <a:chOff x="5824358" y="1471112"/>
              <a:chExt cx="2233909" cy="4626570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F334D944-7610-BA4A-F10C-68BAA1DF1566}"/>
                  </a:ext>
                </a:extLst>
              </p:cNvPr>
              <p:cNvGrpSpPr/>
              <p:nvPr/>
            </p:nvGrpSpPr>
            <p:grpSpPr>
              <a:xfrm rot="5400000">
                <a:off x="4629364" y="2946843"/>
                <a:ext cx="4626570" cy="1675108"/>
                <a:chOff x="6528636" y="2910274"/>
                <a:chExt cx="4626570" cy="1675108"/>
              </a:xfrm>
            </p:grpSpPr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D4C4CC6B-F16B-3BF6-1E84-BE120BF8B2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8841921" y="2272097"/>
                  <a:ext cx="0" cy="4626570"/>
                </a:xfrm>
                <a:prstGeom prst="line">
                  <a:avLst/>
                </a:prstGeom>
                <a:ln w="57150">
                  <a:solidFill>
                    <a:srgbClr val="0057B8"/>
                  </a:solidFill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163ECD12-A6CC-99CB-B0ED-57DBD17836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V="1">
                  <a:off x="8814194" y="624717"/>
                  <a:ext cx="883" cy="4571998"/>
                </a:xfrm>
                <a:prstGeom prst="line">
                  <a:avLst/>
                </a:prstGeom>
                <a:ln w="57150">
                  <a:solidFill>
                    <a:srgbClr val="E6002E"/>
                  </a:solidFill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Isosceles Triangle 27">
                <a:extLst>
                  <a:ext uri="{FF2B5EF4-FFF2-40B4-BE49-F238E27FC236}">
                    <a16:creationId xmlns:a16="http://schemas.microsoft.com/office/drawing/2014/main" id="{B6FFB202-6ECA-89FE-9103-91C669DF9964}"/>
                  </a:ext>
                </a:extLst>
              </p:cNvPr>
              <p:cNvSpPr/>
              <p:nvPr/>
            </p:nvSpPr>
            <p:spPr>
              <a:xfrm>
                <a:off x="5824358" y="3273549"/>
                <a:ext cx="561474" cy="312821"/>
              </a:xfrm>
              <a:prstGeom prst="triangle">
                <a:avLst/>
              </a:prstGeom>
              <a:solidFill>
                <a:srgbClr val="0057B8"/>
              </a:solidFill>
              <a:ln>
                <a:solidFill>
                  <a:srgbClr val="0057B8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noProof="0" dirty="0"/>
              </a:p>
            </p:txBody>
          </p:sp>
          <p:sp>
            <p:nvSpPr>
              <p:cNvPr id="29" name="Isosceles Triangle 28">
                <a:extLst>
                  <a:ext uri="{FF2B5EF4-FFF2-40B4-BE49-F238E27FC236}">
                    <a16:creationId xmlns:a16="http://schemas.microsoft.com/office/drawing/2014/main" id="{498EE556-6C19-C310-880F-CF7428DF8E0A}"/>
                  </a:ext>
                </a:extLst>
              </p:cNvPr>
              <p:cNvSpPr/>
              <p:nvPr/>
            </p:nvSpPr>
            <p:spPr>
              <a:xfrm rot="10800000">
                <a:off x="7496793" y="3329213"/>
                <a:ext cx="561474" cy="312821"/>
              </a:xfrm>
              <a:prstGeom prst="triangle">
                <a:avLst/>
              </a:prstGeom>
              <a:solidFill>
                <a:srgbClr val="E6002E"/>
              </a:solidFill>
              <a:ln>
                <a:solidFill>
                  <a:srgbClr val="E6002E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noProof="0" dirty="0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0EACC11-B9FE-9B0C-0F5C-424C25D3C99C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4" name="Picture 3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597EE9D3-D4C3-3A40-7A29-E3FA524300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A9E78CB-4F60-52D2-32C7-51329D99CDFB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F9A2CD6-25E2-028A-3220-85AD82DD060B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52F93F-9095-D5E7-2C2E-9C747A7B7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25</a:t>
            </a:fld>
            <a:endParaRPr lang="en-CH"/>
          </a:p>
        </p:txBody>
      </p:sp>
      <p:pic>
        <p:nvPicPr>
          <p:cNvPr id="38" name="Picture 37" descr="1989d7f90b840b98342d047bca72030e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266537" y="4907761"/>
            <a:ext cx="14725074" cy="1227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2778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B7BFD5-7803-7BFF-7920-746965E55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he image depicts a large number of small fish swimming in a dense, overlapping formation, creating a visually dense and dynamic underwater scene.&#10;&#10;AI-generated content may be incorrect.">
            <a:extLst>
              <a:ext uri="{FF2B5EF4-FFF2-40B4-BE49-F238E27FC236}">
                <a16:creationId xmlns:a16="http://schemas.microsoft.com/office/drawing/2014/main" id="{5CC37D29-4ABD-B5C0-6912-0D109DDC804E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38201"/>
            <a:ext cx="12187812" cy="85314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336FE10-D4FC-C564-68A1-70BA340DC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Semiclassical limit:</a:t>
            </a:r>
          </a:p>
        </p:txBody>
      </p:sp>
      <p:sp>
        <p:nvSpPr>
          <p:cNvPr id="11" name="Content Placeholder 12">
            <a:extLst>
              <a:ext uri="{FF2B5EF4-FFF2-40B4-BE49-F238E27FC236}">
                <a16:creationId xmlns:a16="http://schemas.microsoft.com/office/drawing/2014/main" id="{276DF9D5-B447-7C93-7173-083390E8CE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6663" y="1690688"/>
            <a:ext cx="4772974" cy="6839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2000" noProof="0" dirty="0">
                <a:latin typeface="LM Roman 10" panose="00000500000000000000" pitchFamily="50" charset="0"/>
              </a:rPr>
              <a:t>We take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65DCE6-BD8A-B1C5-7A26-0F47E7D3D4DB}"/>
              </a:ext>
            </a:extLst>
          </p:cNvPr>
          <p:cNvSpPr txBox="1"/>
          <p:nvPr/>
        </p:nvSpPr>
        <p:spPr>
          <a:xfrm>
            <a:off x="225771" y="2543771"/>
            <a:ext cx="8414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8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FF45C9-DC01-6278-0864-868F496A33BA}"/>
              </a:ext>
            </a:extLst>
          </p:cNvPr>
          <p:cNvSpPr txBox="1"/>
          <p:nvPr/>
        </p:nvSpPr>
        <p:spPr>
          <a:xfrm>
            <a:off x="428765" y="4854636"/>
            <a:ext cx="8414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80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B0717D3-9C7D-BD23-4716-3D342B063749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15" name="Picture 14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3728679E-C9E6-EB47-6263-9DD0F40B1FA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DE2574A-5196-AD87-D33B-43645A494A40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F78F753-56A2-5F99-F4E8-AF031C7C9DD6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2B8E4C88-702D-C046-F82D-48CFB0914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26</a:t>
            </a:fld>
            <a:endParaRPr lang="en-CH"/>
          </a:p>
        </p:txBody>
      </p:sp>
      <p:pic>
        <p:nvPicPr>
          <p:cNvPr id="24" name="Picture 23" descr="2cb8b75a8b4df080b91fe8248c004e84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2929602" y="2597656"/>
            <a:ext cx="14725074" cy="1215668"/>
          </a:xfrm>
          <a:prstGeom prst="rect">
            <a:avLst/>
          </a:prstGeom>
        </p:spPr>
      </p:pic>
      <p:pic>
        <p:nvPicPr>
          <p:cNvPr id="25" name="Picture 24" descr="72088e976ba727c9171e2ccc8c5f513d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2726608" y="4691166"/>
            <a:ext cx="14725074" cy="1215668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F50D4BEF-8E96-7EDE-F47E-CB8682659DF6}"/>
              </a:ext>
            </a:extLst>
          </p:cNvPr>
          <p:cNvGrpSpPr/>
          <p:nvPr/>
        </p:nvGrpSpPr>
        <p:grpSpPr>
          <a:xfrm>
            <a:off x="7957306" y="-326271"/>
            <a:ext cx="4801047" cy="7448509"/>
            <a:chOff x="5514174" y="-92363"/>
            <a:chExt cx="4801047" cy="7448509"/>
          </a:xfrm>
        </p:grpSpPr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4A258E20-739A-59DE-B336-50D6CA564CD3}"/>
                </a:ext>
              </a:extLst>
            </p:cNvPr>
            <p:cNvSpPr/>
            <p:nvPr/>
          </p:nvSpPr>
          <p:spPr>
            <a:xfrm>
              <a:off x="5514174" y="3034723"/>
              <a:ext cx="1917032" cy="1762444"/>
            </a:xfrm>
            <a:prstGeom prst="arc">
              <a:avLst>
                <a:gd name="adj1" fmla="val 16200000"/>
                <a:gd name="adj2" fmla="val 3128115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 noProof="0" dirty="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1D12A4A-3DD9-5B94-4C3A-1127C730609B}"/>
                </a:ext>
              </a:extLst>
            </p:cNvPr>
            <p:cNvGrpSpPr/>
            <p:nvPr/>
          </p:nvGrpSpPr>
          <p:grpSpPr>
            <a:xfrm rot="5400000">
              <a:off x="4632225" y="1673150"/>
              <a:ext cx="7448509" cy="3917483"/>
              <a:chOff x="4946691" y="384490"/>
              <a:chExt cx="7448509" cy="3917483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ABBA84CF-0DF2-5CAC-B72D-01FA454DB929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7113439" y="2001362"/>
                <a:ext cx="0" cy="4333496"/>
              </a:xfrm>
              <a:prstGeom prst="line">
                <a:avLst/>
              </a:prstGeom>
              <a:ln w="127000">
                <a:solidFill>
                  <a:srgbClr val="0057B8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29308DBC-182C-698B-ECE7-F32990D7D5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80187" y="384490"/>
                <a:ext cx="3115013" cy="3783620"/>
              </a:xfrm>
              <a:prstGeom prst="line">
                <a:avLst/>
              </a:prstGeom>
              <a:ln w="127000">
                <a:solidFill>
                  <a:srgbClr val="E6002E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4EB390D9-5D29-143D-EE64-7DA18A7FC0E1}"/>
                  </a:ext>
                </a:extLst>
              </p:cNvPr>
              <p:cNvSpPr/>
              <p:nvPr/>
            </p:nvSpPr>
            <p:spPr>
              <a:xfrm>
                <a:off x="9128693" y="4024882"/>
                <a:ext cx="277091" cy="27709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noProof="0" dirty="0"/>
              </a:p>
            </p:txBody>
          </p:sp>
        </p:grp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29A031B-FD75-6D68-CCBF-067E8A5C7970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7183" y="4111662"/>
              <a:ext cx="362332" cy="21556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86036F2-37D4-BA27-727C-BA73B4962375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7410" y="1736367"/>
              <a:ext cx="322396" cy="26987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DD14700-0037-858F-2948-055D20D21827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9906" y="4816337"/>
              <a:ext cx="325206" cy="26624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E705AED-BAB4-244C-6886-6921800CE4F9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6776" y="4469397"/>
              <a:ext cx="853576" cy="215564"/>
            </a:xfrm>
            <a:prstGeom prst="rect">
              <a:avLst/>
            </a:prstGeom>
          </p:spPr>
        </p:pic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67574465-A7E5-47F1-09A4-058731BB21B9}"/>
                </a:ext>
              </a:extLst>
            </p:cNvPr>
            <p:cNvSpPr/>
            <p:nvPr/>
          </p:nvSpPr>
          <p:spPr>
            <a:xfrm>
              <a:off x="6249615" y="956935"/>
              <a:ext cx="561474" cy="312821"/>
            </a:xfrm>
            <a:prstGeom prst="triangle">
              <a:avLst/>
            </a:prstGeom>
            <a:solidFill>
              <a:srgbClr val="0057B8"/>
            </a:solidFill>
            <a:ln>
              <a:solidFill>
                <a:srgbClr val="0057B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noProof="0" dirty="0"/>
            </a:p>
          </p:txBody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BD09D307-34EC-2F38-E310-CAAC176CCCA6}"/>
                </a:ext>
              </a:extLst>
            </p:cNvPr>
            <p:cNvSpPr/>
            <p:nvPr/>
          </p:nvSpPr>
          <p:spPr>
            <a:xfrm rot="18483619">
              <a:off x="7697515" y="5278781"/>
              <a:ext cx="561474" cy="312821"/>
            </a:xfrm>
            <a:prstGeom prst="triangle">
              <a:avLst/>
            </a:prstGeom>
            <a:solidFill>
              <a:srgbClr val="E6002E"/>
            </a:solidFill>
            <a:ln>
              <a:solidFill>
                <a:srgbClr val="E6002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noProof="0" dirty="0"/>
            </a:p>
          </p:txBody>
        </p:sp>
      </p:grpSp>
      <p:sp>
        <p:nvSpPr>
          <p:cNvPr id="28" name="Content Placeholder 12">
            <a:extLst>
              <a:ext uri="{FF2B5EF4-FFF2-40B4-BE49-F238E27FC236}">
                <a16:creationId xmlns:a16="http://schemas.microsoft.com/office/drawing/2014/main" id="{7ABACBD1-3D3B-7C5D-44A8-6D6EF5A6095E}"/>
              </a:ext>
            </a:extLst>
          </p:cNvPr>
          <p:cNvSpPr txBox="1">
            <a:spLocks/>
          </p:cNvSpPr>
          <p:nvPr/>
        </p:nvSpPr>
        <p:spPr>
          <a:xfrm>
            <a:off x="896663" y="4441611"/>
            <a:ext cx="4772974" cy="437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AU" sz="2000" dirty="0">
                <a:latin typeface="LM Roman 10" panose="00000500000000000000" pitchFamily="50" charset="0"/>
              </a:rPr>
              <a:t>And the limit</a:t>
            </a:r>
          </a:p>
        </p:txBody>
      </p:sp>
    </p:spTree>
    <p:extLst>
      <p:ext uri="{BB962C8B-B14F-4D97-AF65-F5344CB8AC3E}">
        <p14:creationId xmlns:p14="http://schemas.microsoft.com/office/powerpoint/2010/main" val="9082366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C81446-E151-6BB2-A3D5-E9DD1EFDCE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 get together now!&#10;&#10;AI-generated content may be incorrect.">
            <a:extLst>
              <a:ext uri="{FF2B5EF4-FFF2-40B4-BE49-F238E27FC236}">
                <a16:creationId xmlns:a16="http://schemas.microsoft.com/office/drawing/2014/main" id="{B827A312-1797-5635-4FA7-6361800D6F1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3" b="13239"/>
          <a:stretch>
            <a:fillRect/>
          </a:stretch>
        </p:blipFill>
        <p:spPr>
          <a:xfrm>
            <a:off x="503275" y="131976"/>
            <a:ext cx="11525692" cy="65940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BE5D7F-273B-7886-9CD8-F9A12BCF0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Abelian Higgs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D996A1-731D-D17C-4592-EC77AA63A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4345"/>
            <a:ext cx="10515600" cy="631248"/>
          </a:xfrm>
        </p:spPr>
        <p:txBody>
          <a:bodyPr/>
          <a:lstStyle/>
          <a:p>
            <a:r>
              <a:rPr lang="en-GB" dirty="0">
                <a:latin typeface="LM Roman 10" panose="00000500000000000000" pitchFamily="50" charset="0"/>
              </a:rPr>
              <a:t>Write the insertions as a term in the action</a:t>
            </a:r>
            <a:endParaRPr lang="en-AU" noProof="0" dirty="0">
              <a:latin typeface="LM Roman 10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877371-7095-CF9F-0747-F8B2155C0567}"/>
              </a:ext>
            </a:extLst>
          </p:cNvPr>
          <p:cNvSpPr txBox="1"/>
          <p:nvPr/>
        </p:nvSpPr>
        <p:spPr>
          <a:xfrm>
            <a:off x="2115127" y="2047284"/>
            <a:ext cx="84143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66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941FDD5-FD15-F8AF-C0E8-631A93D819F7}"/>
              </a:ext>
            </a:extLst>
          </p:cNvPr>
          <p:cNvSpPr txBox="1">
            <a:spLocks/>
          </p:cNvSpPr>
          <p:nvPr/>
        </p:nvSpPr>
        <p:spPr>
          <a:xfrm>
            <a:off x="838200" y="3336455"/>
            <a:ext cx="10515600" cy="631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LM Roman 10" panose="00000500000000000000" pitchFamily="50" charset="0"/>
              </a:rPr>
              <a:t>Rescaling fields gives the total action</a:t>
            </a:r>
            <a:endParaRPr lang="en-AU" dirty="0">
              <a:latin typeface="LM Roman 10" panose="00000500000000000000" pitchFamily="50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0FB65A9-5E47-F409-FBE5-085282C4C789}"/>
              </a:ext>
            </a:extLst>
          </p:cNvPr>
          <p:cNvSpPr txBox="1">
            <a:spLocks/>
          </p:cNvSpPr>
          <p:nvPr/>
        </p:nvSpPr>
        <p:spPr>
          <a:xfrm>
            <a:off x="838200" y="5727684"/>
            <a:ext cx="10515600" cy="631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LM Roman 10" panose="00000500000000000000" pitchFamily="50" charset="0"/>
              </a:rPr>
              <a:t>Controlled by </a:t>
            </a:r>
            <a:r>
              <a:rPr lang="en-GB" dirty="0" err="1">
                <a:latin typeface="LM Roman 10" panose="00000500000000000000" pitchFamily="50" charset="0"/>
              </a:rPr>
              <a:t>semiclassics</a:t>
            </a:r>
            <a:r>
              <a:rPr lang="en-GB" dirty="0">
                <a:latin typeface="LM Roman 10" panose="00000500000000000000" pitchFamily="50" charset="0"/>
              </a:rPr>
              <a:t>!</a:t>
            </a:r>
            <a:endParaRPr lang="en-AU" dirty="0">
              <a:latin typeface="LM Roman 10" panose="00000500000000000000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C2ACE4-C4EB-21BB-DCFF-51F491E121E8}"/>
              </a:ext>
            </a:extLst>
          </p:cNvPr>
          <p:cNvSpPr txBox="1"/>
          <p:nvPr/>
        </p:nvSpPr>
        <p:spPr>
          <a:xfrm>
            <a:off x="1888836" y="4059967"/>
            <a:ext cx="8414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80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F4C7FE7-2304-74DA-969A-DF11E7CF29A4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10" name="Picture 9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8C809A6A-7F9D-3D08-B164-703A90C49E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6F6D2B1-BB9A-E8F5-1B6B-9CC5D662331C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F3FE24C-5509-690C-53AE-92D560E7EC59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C97EB37-FF08-1D0E-0F88-99E07BED0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27</a:t>
            </a:fld>
            <a:endParaRPr lang="en-CH"/>
          </a:p>
        </p:txBody>
      </p:sp>
      <p:pic>
        <p:nvPicPr>
          <p:cNvPr id="14" name="Picture 13" descr="a947a4187a724c09cad625d624f006ba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242" y="1968276"/>
            <a:ext cx="11503934" cy="1418917"/>
          </a:xfrm>
          <a:prstGeom prst="rect">
            <a:avLst/>
          </a:prstGeom>
        </p:spPr>
      </p:pic>
      <p:pic>
        <p:nvPicPr>
          <p:cNvPr id="15" name="Picture 14" descr="33e1b177c01fc571e4caa039903f69a8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3721" y="3703451"/>
            <a:ext cx="9724800" cy="215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6827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562E11-9E97-DB56-0558-662F46D806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22244574-68B3-31DC-9C81-6791DDB976AC}"/>
              </a:ext>
            </a:extLst>
          </p:cNvPr>
          <p:cNvGrpSpPr/>
          <p:nvPr/>
        </p:nvGrpSpPr>
        <p:grpSpPr>
          <a:xfrm>
            <a:off x="0" y="706326"/>
            <a:ext cx="15775972" cy="7076583"/>
            <a:chOff x="0" y="-218583"/>
            <a:chExt cx="15775972" cy="7076583"/>
          </a:xfrm>
        </p:grpSpPr>
        <p:pic>
          <p:nvPicPr>
            <p:cNvPr id="6" name="Picture 5" descr="The image depicts a large number of small fish swimming in a dense, overlapping formation, creating a visually dense and dynamic underwater scene.&#10;&#10;AI-generated content may be incorrect.">
              <a:extLst>
                <a:ext uri="{FF2B5EF4-FFF2-40B4-BE49-F238E27FC236}">
                  <a16:creationId xmlns:a16="http://schemas.microsoft.com/office/drawing/2014/main" id="{20689DF7-9517-E8D6-012A-D7D9AE74F6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0021"/>
            <a:stretch>
              <a:fillRect/>
            </a:stretch>
          </p:blipFill>
          <p:spPr>
            <a:xfrm>
              <a:off x="4188" y="1740924"/>
              <a:ext cx="12187812" cy="5117076"/>
            </a:xfrm>
            <a:prstGeom prst="rect">
              <a:avLst/>
            </a:prstGeom>
          </p:spPr>
        </p:pic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7F267772-1593-6ED0-46ED-DE01ED89323B}"/>
                </a:ext>
              </a:extLst>
            </p:cNvPr>
            <p:cNvSpPr/>
            <p:nvPr/>
          </p:nvSpPr>
          <p:spPr>
            <a:xfrm rot="9312214">
              <a:off x="343222" y="1078736"/>
              <a:ext cx="15432750" cy="3745111"/>
            </a:xfrm>
            <a:prstGeom prst="triangle">
              <a:avLst>
                <a:gd name="adj" fmla="val 4790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33B4A56-F4A4-2F9D-59A8-23F4F68A444F}"/>
                </a:ext>
              </a:extLst>
            </p:cNvPr>
            <p:cNvGrpSpPr/>
            <p:nvPr/>
          </p:nvGrpSpPr>
          <p:grpSpPr>
            <a:xfrm>
              <a:off x="0" y="-218583"/>
              <a:ext cx="12976922" cy="5092034"/>
              <a:chOff x="5681061" y="2279630"/>
              <a:chExt cx="5153891" cy="2022343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7DE0EFA8-BCCC-3953-E3A4-4FB19F1ED0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81061" y="4168110"/>
                <a:ext cx="3599126" cy="0"/>
              </a:xfrm>
              <a:prstGeom prst="line">
                <a:avLst/>
              </a:prstGeom>
              <a:ln w="127000">
                <a:solidFill>
                  <a:srgbClr val="0057B8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8FA9F27F-1F16-0A7D-8F81-0FECE8E3D6D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80187" y="2279630"/>
                <a:ext cx="1554765" cy="1888480"/>
              </a:xfrm>
              <a:prstGeom prst="line">
                <a:avLst/>
              </a:prstGeom>
              <a:ln w="127000">
                <a:solidFill>
                  <a:srgbClr val="E6002E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0731F0EC-5C9A-5983-348A-A7F38E79637F}"/>
                  </a:ext>
                </a:extLst>
              </p:cNvPr>
              <p:cNvSpPr/>
              <p:nvPr/>
            </p:nvSpPr>
            <p:spPr>
              <a:xfrm>
                <a:off x="9128693" y="4024882"/>
                <a:ext cx="277091" cy="27709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noProof="0" dirty="0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568C424-55DF-7026-E6C7-944A204B5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588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AU" sz="5400" noProof="0" dirty="0">
                <a:latin typeface="LM Roman 10" panose="00000500000000000000" pitchFamily="50" charset="0"/>
              </a:rPr>
              <a:t>Semiclassical limit exists!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38FCE2-033A-2C9E-BF55-9DD3FC2AB9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19325"/>
            <a:ext cx="10515600" cy="4351338"/>
          </a:xfrm>
        </p:spPr>
        <p:txBody>
          <a:bodyPr>
            <a:normAutofit/>
          </a:bodyPr>
          <a:lstStyle/>
          <a:p>
            <a:pPr algn="ctr"/>
            <a:r>
              <a:rPr lang="en-AU" sz="3600" dirty="0">
                <a:latin typeface="LM Roman 10" panose="00000500000000000000" pitchFamily="50" charset="0"/>
              </a:rPr>
              <a:t>Can compute quantities via large charge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52C5522-42D6-3BE2-C989-9282EEF0486D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5" name="Picture 4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678549D3-CE82-C03E-99FB-7689DCEFB9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8003F5D-8AC0-B194-ACFA-0CDE7896BF40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1B3BC7F-34A4-BE9F-2FF9-454375529D9E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1C290C04-7753-0CF8-0E5D-79AC75C9C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28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364799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C75B50-BF1C-3501-60FE-548F05BF9A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he image depicts a minimalistic, abstract representation of flowing, dynamic, and colorful digital waves in a white background.&#10;&#10;AI-generated content may be incorrect.">
            <a:extLst>
              <a:ext uri="{FF2B5EF4-FFF2-40B4-BE49-F238E27FC236}">
                <a16:creationId xmlns:a16="http://schemas.microsoft.com/office/drawing/2014/main" id="{F823C675-DCA9-3E69-9ABF-860F1507F863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8383" y="2031680"/>
            <a:ext cx="14019983" cy="30756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F600CB-66F3-C293-480A-D5EB080D3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LM Roman 10" panose="00000500000000000000" pitchFamily="50" charset="0"/>
              </a:rPr>
              <a:t>Degrees of Freedom</a:t>
            </a:r>
            <a:endParaRPr lang="en-AU" noProof="0" dirty="0">
              <a:latin typeface="LM Roman 10" panose="00000500000000000000" pitchFamily="50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5E35AD-2458-C483-B691-71CA2779F1FA}"/>
              </a:ext>
            </a:extLst>
          </p:cNvPr>
          <p:cNvSpPr txBox="1"/>
          <p:nvPr/>
        </p:nvSpPr>
        <p:spPr>
          <a:xfrm>
            <a:off x="1888836" y="2246048"/>
            <a:ext cx="8414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8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138FA1-481B-25D0-738D-39583FDDAB7C}"/>
              </a:ext>
            </a:extLst>
          </p:cNvPr>
          <p:cNvSpPr txBox="1"/>
          <p:nvPr/>
        </p:nvSpPr>
        <p:spPr>
          <a:xfrm>
            <a:off x="1888836" y="3682720"/>
            <a:ext cx="8414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80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47535B9-7FB0-07D7-CD80-23F09A838C12}"/>
              </a:ext>
            </a:extLst>
          </p:cNvPr>
          <p:cNvSpPr txBox="1">
            <a:spLocks/>
          </p:cNvSpPr>
          <p:nvPr/>
        </p:nvSpPr>
        <p:spPr>
          <a:xfrm>
            <a:off x="838200" y="5515978"/>
            <a:ext cx="11127722" cy="705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dirty="0">
                <a:latin typeface="LM Roman 10" panose="00000500000000000000" pitchFamily="50" charset="0"/>
              </a:rPr>
              <a:t>Manifestly gauge invariant</a:t>
            </a:r>
            <a:endParaRPr lang="en-AU" dirty="0">
              <a:latin typeface="LM Roman 10" panose="00000500000000000000" pitchFamily="50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A0DF9CC-7C51-ED73-2533-99CCF605D6E4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6" name="Picture 5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09EAAD11-7FD8-0A53-E4B1-5C21EC375E2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A836126-876C-9871-1225-43A0038EBE3E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ECF2335-5E48-A36D-A877-4E013B294342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EAEEC05-988A-B5FB-E1AA-684A9120B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29</a:t>
            </a:fld>
            <a:endParaRPr lang="en-CH"/>
          </a:p>
        </p:txBody>
      </p:sp>
      <p:pic>
        <p:nvPicPr>
          <p:cNvPr id="12" name="Picture 11" descr="1e7865a8aa9839f976e5382ec27cafb1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742352" y="1837363"/>
            <a:ext cx="17676704" cy="1634330"/>
          </a:xfrm>
          <a:prstGeom prst="rect">
            <a:avLst/>
          </a:prstGeom>
        </p:spPr>
      </p:pic>
      <p:pic>
        <p:nvPicPr>
          <p:cNvPr id="13" name="Picture 12" descr="3e7c4145c80a3055246dfcb395417d83-1.png"/>
          <p:cNvPicPr>
            <a:picLocks noChangeAspect="1"/>
          </p:cNvPicPr>
          <p:nvPr/>
        </p:nvPicPr>
        <p:blipFill>
          <a:blip r:embed="rId7"/>
          <a:srcRect l="40912"/>
          <a:stretch>
            <a:fillRect/>
          </a:stretch>
        </p:blipFill>
        <p:spPr>
          <a:xfrm>
            <a:off x="7677276" y="3608931"/>
            <a:ext cx="8700807" cy="1533435"/>
          </a:xfrm>
          <a:prstGeom prst="rect">
            <a:avLst/>
          </a:prstGeom>
        </p:spPr>
      </p:pic>
      <p:pic>
        <p:nvPicPr>
          <p:cNvPr id="17" name="Picture 16" descr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\rho=\frac{\rho_c(\theta,\alpha)}{r}&#10;$$&#10;&#10;\end{document}" title="IguanaTex Picture Display">
            <a:extLst>
              <a:ext uri="{FF2B5EF4-FFF2-40B4-BE49-F238E27FC236}">
                <a16:creationId xmlns:a16="http://schemas.microsoft.com/office/drawing/2014/main" id="{6A380E5F-3455-8609-9ADF-CDCF739EE34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128" y="3807521"/>
            <a:ext cx="2544370" cy="1033559"/>
          </a:xfrm>
          <a:prstGeom prst="rect">
            <a:avLst/>
          </a:prstGeom>
        </p:spPr>
      </p:pic>
      <p:pic>
        <p:nvPicPr>
          <p:cNvPr id="19" name="Picture 18" descr="The image displays a geometric diagram featuring a sphere, mathematical equations, and a coordinate plane, likely used for a scientific or engineering application.&#10;&#10;AI-generated content may be incorrect.">
            <a:extLst>
              <a:ext uri="{FF2B5EF4-FFF2-40B4-BE49-F238E27FC236}">
                <a16:creationId xmlns:a16="http://schemas.microsoft.com/office/drawing/2014/main" id="{CAEF2A84-738C-3283-3671-0E6596E88A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6" t="15090" r="4075" b="7892"/>
          <a:stretch>
            <a:fillRect/>
          </a:stretch>
        </p:blipFill>
        <p:spPr>
          <a:xfrm>
            <a:off x="9016604" y="30686"/>
            <a:ext cx="3150848" cy="3075614"/>
          </a:xfrm>
          <a:prstGeom prst="rect">
            <a:avLst/>
          </a:prstGeom>
        </p:spPr>
      </p:pic>
      <p:pic>
        <p:nvPicPr>
          <p:cNvPr id="21" name="Picture 20" descr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B(\theta,\alpha)&#10;$$&#10;&#10;\end{document}" title="IguanaTex Picture Display">
            <a:extLst>
              <a:ext uri="{FF2B5EF4-FFF2-40B4-BE49-F238E27FC236}">
                <a16:creationId xmlns:a16="http://schemas.microsoft.com/office/drawing/2014/main" id="{3BBA4576-70ED-CE62-A1B9-82090E770D3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4154937"/>
            <a:ext cx="1447561" cy="479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516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EA6FF1-1572-B397-497F-01EDB3158A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806A6B8F-5B9A-E798-C073-3C2B9D345C6E}"/>
              </a:ext>
            </a:extLst>
          </p:cNvPr>
          <p:cNvGrpSpPr/>
          <p:nvPr/>
        </p:nvGrpSpPr>
        <p:grpSpPr>
          <a:xfrm>
            <a:off x="-6650" y="675656"/>
            <a:ext cx="15775972" cy="7076583"/>
            <a:chOff x="0" y="-218583"/>
            <a:chExt cx="15775972" cy="7076583"/>
          </a:xfrm>
        </p:grpSpPr>
        <p:pic>
          <p:nvPicPr>
            <p:cNvPr id="6" name="Picture 5" descr="The image depicts a large number of small fish swimming in a dense, overlapping formation, creating a visually dense and dynamic underwater scene.&#10;&#10;AI-generated content may be incorrect.">
              <a:extLst>
                <a:ext uri="{FF2B5EF4-FFF2-40B4-BE49-F238E27FC236}">
                  <a16:creationId xmlns:a16="http://schemas.microsoft.com/office/drawing/2014/main" id="{A964C696-398B-E8DF-5F4A-9A0E4C8A8D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0021"/>
            <a:stretch>
              <a:fillRect/>
            </a:stretch>
          </p:blipFill>
          <p:spPr>
            <a:xfrm>
              <a:off x="4188" y="1740924"/>
              <a:ext cx="12187812" cy="5117076"/>
            </a:xfrm>
            <a:prstGeom prst="rect">
              <a:avLst/>
            </a:prstGeom>
          </p:spPr>
        </p:pic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EAE94DB2-15F7-0BE0-F80C-4C087BC6A2E9}"/>
                </a:ext>
              </a:extLst>
            </p:cNvPr>
            <p:cNvSpPr/>
            <p:nvPr/>
          </p:nvSpPr>
          <p:spPr>
            <a:xfrm rot="9312214">
              <a:off x="343222" y="1078736"/>
              <a:ext cx="15432750" cy="3745111"/>
            </a:xfrm>
            <a:prstGeom prst="triangle">
              <a:avLst>
                <a:gd name="adj" fmla="val 4790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49778CE-F651-F84B-05DB-8876E52787D0}"/>
                </a:ext>
              </a:extLst>
            </p:cNvPr>
            <p:cNvGrpSpPr/>
            <p:nvPr/>
          </p:nvGrpSpPr>
          <p:grpSpPr>
            <a:xfrm>
              <a:off x="0" y="-218583"/>
              <a:ext cx="12976922" cy="5092034"/>
              <a:chOff x="5681061" y="2279630"/>
              <a:chExt cx="5153891" cy="2022343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1AE7EC25-2414-3EA5-A9C9-27B19679CC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81061" y="4168110"/>
                <a:ext cx="3599126" cy="0"/>
              </a:xfrm>
              <a:prstGeom prst="line">
                <a:avLst/>
              </a:prstGeom>
              <a:ln w="127000">
                <a:solidFill>
                  <a:srgbClr val="0057B8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85ACA0D3-765D-F26F-49C3-B3AEB09104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80187" y="2279630"/>
                <a:ext cx="1554765" cy="1888480"/>
              </a:xfrm>
              <a:prstGeom prst="line">
                <a:avLst/>
              </a:prstGeom>
              <a:ln w="127000">
                <a:solidFill>
                  <a:srgbClr val="E6002E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F3ACFB20-645A-080A-0D3E-BB8C62F1A009}"/>
                  </a:ext>
                </a:extLst>
              </p:cNvPr>
              <p:cNvSpPr/>
              <p:nvPr/>
            </p:nvSpPr>
            <p:spPr>
              <a:xfrm>
                <a:off x="9128693" y="4024882"/>
                <a:ext cx="277091" cy="27709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noProof="0" dirty="0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0181E77-437C-1BCF-EC36-6C43B66FD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588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AU" sz="5400" noProof="0" dirty="0">
                <a:latin typeface="LM Roman 10" panose="00000500000000000000" pitchFamily="50" charset="0"/>
              </a:rPr>
              <a:t>Upshot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C6DF74-5433-F2E5-7570-2FC491A5A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19325"/>
            <a:ext cx="10515600" cy="4351338"/>
          </a:xfrm>
        </p:spPr>
        <p:txBody>
          <a:bodyPr>
            <a:normAutofit/>
          </a:bodyPr>
          <a:lstStyle/>
          <a:p>
            <a:pPr algn="ctr"/>
            <a:r>
              <a:rPr lang="en-AU" sz="3600" dirty="0">
                <a:latin typeface="LM Roman 10" panose="00000500000000000000" pitchFamily="50" charset="0"/>
              </a:rPr>
              <a:t>Large charge works for extended operators </a:t>
            </a:r>
          </a:p>
          <a:p>
            <a:pPr marL="0" indent="0" algn="ctr">
              <a:buNone/>
            </a:pPr>
            <a:r>
              <a:rPr lang="en-AU" sz="3600" dirty="0">
                <a:latin typeface="LM Roman 10" panose="00000500000000000000" pitchFamily="50" charset="0"/>
              </a:rPr>
              <a:t>in gauge theory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698AE14-E9D7-D9A2-C4F5-8A483C26A3A3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5" name="Picture 4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93E665C0-96F2-87AE-CA30-C42B040505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E26183B-D23D-0640-EB7B-C54BD9781CC8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B65B5F0-423B-BBB6-0C21-BBC6C0539682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F583282-5944-5ACB-CFCE-8AAE9BDA1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775400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5103B8-90C8-A6A6-B3D9-CF6A3B615F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he image depicts a minimalistic, abstract representation of flowing, dynamic, and colorful digital waves in a white background.&#10;&#10;AI-generated content may be incorrect.">
            <a:extLst>
              <a:ext uri="{FF2B5EF4-FFF2-40B4-BE49-F238E27FC236}">
                <a16:creationId xmlns:a16="http://schemas.microsoft.com/office/drawing/2014/main" id="{9AC34585-0868-DA97-2502-A799E150B0B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8383" y="2031680"/>
            <a:ext cx="14019983" cy="30756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26694E-55DA-8387-C27A-37DCEABAC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LM Roman 10" panose="00000500000000000000" pitchFamily="50" charset="0"/>
              </a:rPr>
              <a:t>Saddle Point Equations</a:t>
            </a:r>
            <a:endParaRPr lang="en-AU" noProof="0" dirty="0">
              <a:latin typeface="LM Roman 10" panose="00000500000000000000" pitchFamily="50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12914A-E7E4-9F2F-B983-2ECAB0439B9B}"/>
              </a:ext>
            </a:extLst>
          </p:cNvPr>
          <p:cNvSpPr txBox="1"/>
          <p:nvPr/>
        </p:nvSpPr>
        <p:spPr>
          <a:xfrm>
            <a:off x="1888836" y="1953840"/>
            <a:ext cx="8414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5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A4D06C-C57D-438B-1173-A5AD6D0ED03C}"/>
              </a:ext>
            </a:extLst>
          </p:cNvPr>
          <p:cNvSpPr txBox="1"/>
          <p:nvPr/>
        </p:nvSpPr>
        <p:spPr>
          <a:xfrm>
            <a:off x="1888836" y="3381270"/>
            <a:ext cx="8414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5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F42B7E-9680-54B2-C106-5EAD794AEF0E}"/>
              </a:ext>
            </a:extLst>
          </p:cNvPr>
          <p:cNvSpPr txBox="1"/>
          <p:nvPr/>
        </p:nvSpPr>
        <p:spPr>
          <a:xfrm>
            <a:off x="1888836" y="4793627"/>
            <a:ext cx="8414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54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4E78020-719B-9194-B24C-8FA05C22AEBF}"/>
              </a:ext>
            </a:extLst>
          </p:cNvPr>
          <p:cNvSpPr txBox="1">
            <a:spLocks/>
          </p:cNvSpPr>
          <p:nvPr/>
        </p:nvSpPr>
        <p:spPr>
          <a:xfrm rot="16200000">
            <a:off x="-445076" y="2189090"/>
            <a:ext cx="2055167" cy="705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dirty="0">
                <a:latin typeface="LM Roman 10" panose="00000500000000000000" pitchFamily="50" charset="0"/>
              </a:rPr>
              <a:t>Matter</a:t>
            </a:r>
            <a:endParaRPr lang="en-AU" dirty="0">
              <a:latin typeface="LM Roman 10" panose="00000500000000000000" pitchFamily="50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099B0D2-B394-B288-B83E-2277C89BDFCD}"/>
              </a:ext>
            </a:extLst>
          </p:cNvPr>
          <p:cNvSpPr txBox="1">
            <a:spLocks/>
          </p:cNvSpPr>
          <p:nvPr/>
        </p:nvSpPr>
        <p:spPr>
          <a:xfrm rot="16200000">
            <a:off x="-445077" y="3631575"/>
            <a:ext cx="2055167" cy="705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dirty="0">
                <a:latin typeface="LM Roman 10" panose="00000500000000000000" pitchFamily="50" charset="0"/>
              </a:rPr>
              <a:t>Maxwell</a:t>
            </a:r>
            <a:endParaRPr lang="en-AU" dirty="0">
              <a:latin typeface="LM Roman 10" panose="00000500000000000000" pitchFamily="50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98EAF8D-4A9F-9D4F-8EDD-27FE40CB6F97}"/>
              </a:ext>
            </a:extLst>
          </p:cNvPr>
          <p:cNvSpPr txBox="1">
            <a:spLocks/>
          </p:cNvSpPr>
          <p:nvPr/>
        </p:nvSpPr>
        <p:spPr>
          <a:xfrm rot="16200000">
            <a:off x="-445079" y="5102532"/>
            <a:ext cx="2055167" cy="705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dirty="0">
                <a:latin typeface="LM Roman 10" panose="00000500000000000000" pitchFamily="50" charset="0"/>
              </a:rPr>
              <a:t>Gauss</a:t>
            </a:r>
            <a:endParaRPr lang="en-AU" dirty="0">
              <a:latin typeface="LM Roman 10" panose="00000500000000000000" pitchFamily="50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46CD2B5-D015-7E8E-2E66-975B54988E98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11" name="Picture 10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61C88E72-E3C6-EFDC-0F38-B97CDA1CD5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E0767D9-D20D-4ADF-889B-4108920324E7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FADCBF1-E415-8EAA-57F4-65BC94E402D4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CC0A64F-F282-43A9-DD3A-6B5674C6B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30</a:t>
            </a:fld>
            <a:endParaRPr lang="en-CH"/>
          </a:p>
        </p:txBody>
      </p:sp>
      <p:pic>
        <p:nvPicPr>
          <p:cNvPr id="15" name="Picture 14" descr="f03bb4c4405b0fecf7e3814b5b5c15d5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09469" y="2004728"/>
            <a:ext cx="13810938" cy="1211294"/>
          </a:xfrm>
          <a:prstGeom prst="rect">
            <a:avLst/>
          </a:prstGeom>
        </p:spPr>
      </p:pic>
      <p:pic>
        <p:nvPicPr>
          <p:cNvPr id="16" name="Picture 15" descr="71f19777c08f72fe62b95b85bccf629e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809469" y="3251230"/>
            <a:ext cx="13810938" cy="1438240"/>
          </a:xfrm>
          <a:prstGeom prst="rect">
            <a:avLst/>
          </a:prstGeom>
        </p:spPr>
      </p:pic>
      <p:pic>
        <p:nvPicPr>
          <p:cNvPr id="17" name="Picture 16" descr="5f5906c3e411c52e1593cc796b9a2000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09469" y="4801572"/>
            <a:ext cx="13810938" cy="122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8357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B657C1-DE28-0149-092D-F8478FB581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97FD8-1828-E90A-7A7C-B859AD19D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306"/>
            <a:ext cx="10515600" cy="1325563"/>
          </a:xfrm>
        </p:spPr>
        <p:txBody>
          <a:bodyPr/>
          <a:lstStyle/>
          <a:p>
            <a:r>
              <a:rPr lang="en-AU" dirty="0">
                <a:latin typeface="LM Roman 10" panose="00000500000000000000" pitchFamily="50" charset="0"/>
              </a:rPr>
              <a:t>Boundary Conditions?</a:t>
            </a:r>
            <a:endParaRPr lang="en-AU" noProof="0" dirty="0">
              <a:latin typeface="LM Roman 10" panose="00000500000000000000" pitchFamily="50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8EF94E5-4892-13FE-C85A-FDF236B021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9092"/>
            <a:ext cx="10515600" cy="1019175"/>
          </a:xfrm>
        </p:spPr>
        <p:txBody>
          <a:bodyPr>
            <a:noAutofit/>
          </a:bodyPr>
          <a:lstStyle/>
          <a:p>
            <a:r>
              <a:rPr lang="en-GB" sz="2400" dirty="0">
                <a:latin typeface="LM Roman 10" panose="00000500000000000000" pitchFamily="50" charset="0"/>
              </a:rPr>
              <a:t>If we treat the line as a genuine defect, potential non-trivial boundary conditions</a:t>
            </a:r>
            <a:endParaRPr lang="en-AU" sz="2400" noProof="0" dirty="0">
              <a:latin typeface="LM Roman 10" panose="00000500000000000000" pitchFamily="50" charset="0"/>
            </a:endParaRPr>
          </a:p>
        </p:txBody>
      </p:sp>
      <p:pic>
        <p:nvPicPr>
          <p:cNvPr id="11" name="Picture 10" descr="The image appears to be a graph displaying a complex pattern of curves, possibly representing a function or set of data points, with some logarithmic scale indicated by the 'log(a)' notation.&#10;&#10;AI-generated content may be incorrect.">
            <a:extLst>
              <a:ext uri="{FF2B5EF4-FFF2-40B4-BE49-F238E27FC236}">
                <a16:creationId xmlns:a16="http://schemas.microsoft.com/office/drawing/2014/main" id="{C59AFE23-72FE-8D8A-21C2-F8A38C50FB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319" y="2258535"/>
            <a:ext cx="3928593" cy="386311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923646A-E678-351F-C201-2D6DC43CD75A}"/>
              </a:ext>
            </a:extLst>
          </p:cNvPr>
          <p:cNvSpPr txBox="1"/>
          <p:nvPr/>
        </p:nvSpPr>
        <p:spPr>
          <a:xfrm>
            <a:off x="-1400827" y="4776792"/>
            <a:ext cx="8414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8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F85318-68A2-E650-B52C-D5AF85B2240C}"/>
              </a:ext>
            </a:extLst>
          </p:cNvPr>
          <p:cNvSpPr txBox="1"/>
          <p:nvPr/>
        </p:nvSpPr>
        <p:spPr>
          <a:xfrm>
            <a:off x="8403052" y="1996230"/>
            <a:ext cx="444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4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4C30EF-C76E-CB4F-4DA7-109AAECD2633}"/>
              </a:ext>
            </a:extLst>
          </p:cNvPr>
          <p:cNvSpPr txBox="1"/>
          <p:nvPr/>
        </p:nvSpPr>
        <p:spPr>
          <a:xfrm>
            <a:off x="8546986" y="5055950"/>
            <a:ext cx="444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48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D8D8185-1BA4-8A58-FA81-9924D829435E}"/>
              </a:ext>
            </a:extLst>
          </p:cNvPr>
          <p:cNvCxnSpPr>
            <a:cxnSpLocks/>
          </p:cNvCxnSpPr>
          <p:nvPr/>
        </p:nvCxnSpPr>
        <p:spPr>
          <a:xfrm flipV="1">
            <a:off x="9088395" y="2631839"/>
            <a:ext cx="254458" cy="4575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6E76474-0A31-5D43-9410-E44948868BF6}"/>
              </a:ext>
            </a:extLst>
          </p:cNvPr>
          <p:cNvCxnSpPr>
            <a:cxnSpLocks/>
          </p:cNvCxnSpPr>
          <p:nvPr/>
        </p:nvCxnSpPr>
        <p:spPr>
          <a:xfrm>
            <a:off x="9088395" y="4771850"/>
            <a:ext cx="356058" cy="7386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197C7CB-87FC-8781-53C9-8D4030B0EFC9}"/>
              </a:ext>
            </a:extLst>
          </p:cNvPr>
          <p:cNvGrpSpPr/>
          <p:nvPr/>
        </p:nvGrpSpPr>
        <p:grpSpPr>
          <a:xfrm>
            <a:off x="823531" y="2124932"/>
            <a:ext cx="3347563" cy="3101162"/>
            <a:chOff x="-578963" y="3005666"/>
            <a:chExt cx="3347563" cy="3101162"/>
          </a:xfrm>
        </p:grpSpPr>
        <p:pic>
          <p:nvPicPr>
            <p:cNvPr id="19" name="Picture 18" descr="The image depicts a diagram showing a circle with a highlighted trajectory intersecting two stacked cylindrical storage units.&#10;&#10;AI-generated content may be incorrect.">
              <a:extLst>
                <a:ext uri="{FF2B5EF4-FFF2-40B4-BE49-F238E27FC236}">
                  <a16:creationId xmlns:a16="http://schemas.microsoft.com/office/drawing/2014/main" id="{CBD7385C-5695-97FC-DE59-2B13503F4B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6588"/>
            <a:stretch>
              <a:fillRect/>
            </a:stretch>
          </p:blipFill>
          <p:spPr>
            <a:xfrm>
              <a:off x="-578963" y="3021015"/>
              <a:ext cx="3347563" cy="3085813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378CE37-6AA8-E0F0-5D67-07511B85063E}"/>
                </a:ext>
              </a:extLst>
            </p:cNvPr>
            <p:cNvGrpSpPr/>
            <p:nvPr/>
          </p:nvGrpSpPr>
          <p:grpSpPr>
            <a:xfrm>
              <a:off x="1253288" y="3021015"/>
              <a:ext cx="245442" cy="1642042"/>
              <a:chOff x="6240380" y="591914"/>
              <a:chExt cx="561474" cy="3756344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917BDDD8-6A0F-651F-C283-3CFF55700437}"/>
                  </a:ext>
                </a:extLst>
              </p:cNvPr>
              <p:cNvGrpSpPr/>
              <p:nvPr/>
            </p:nvGrpSpPr>
            <p:grpSpPr>
              <a:xfrm rot="5400000">
                <a:off x="4648875" y="2331540"/>
                <a:ext cx="3756344" cy="277091"/>
                <a:chOff x="5649440" y="4024882"/>
                <a:chExt cx="3756344" cy="277091"/>
              </a:xfrm>
            </p:grpSpPr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F227F5CB-4BFD-50BC-E2DF-5E28340439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7464814" y="2352737"/>
                  <a:ext cx="0" cy="3630747"/>
                </a:xfrm>
                <a:prstGeom prst="line">
                  <a:avLst/>
                </a:prstGeom>
                <a:ln w="57150">
                  <a:solidFill>
                    <a:srgbClr val="0057B8"/>
                  </a:solidFill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81D2B838-D75B-E10A-2612-380ADF7EA9F3}"/>
                    </a:ext>
                  </a:extLst>
                </p:cNvPr>
                <p:cNvSpPr/>
                <p:nvPr/>
              </p:nvSpPr>
              <p:spPr>
                <a:xfrm>
                  <a:off x="9128693" y="4024882"/>
                  <a:ext cx="277091" cy="277091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 noProof="0" dirty="0"/>
                </a:p>
              </p:txBody>
            </p:sp>
          </p:grpSp>
          <p:sp>
            <p:nvSpPr>
              <p:cNvPr id="23" name="Isosceles Triangle 22">
                <a:extLst>
                  <a:ext uri="{FF2B5EF4-FFF2-40B4-BE49-F238E27FC236}">
                    <a16:creationId xmlns:a16="http://schemas.microsoft.com/office/drawing/2014/main" id="{6FB9D680-7825-0F39-463B-0DD5B917B0C2}"/>
                  </a:ext>
                </a:extLst>
              </p:cNvPr>
              <p:cNvSpPr/>
              <p:nvPr/>
            </p:nvSpPr>
            <p:spPr>
              <a:xfrm>
                <a:off x="6240380" y="1931538"/>
                <a:ext cx="561474" cy="312821"/>
              </a:xfrm>
              <a:prstGeom prst="triangle">
                <a:avLst/>
              </a:prstGeom>
              <a:solidFill>
                <a:srgbClr val="0057B8"/>
              </a:solidFill>
              <a:ln>
                <a:solidFill>
                  <a:srgbClr val="0057B8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noProof="0" dirty="0"/>
              </a:p>
            </p:txBody>
          </p:sp>
        </p:grpSp>
        <p:sp>
          <p:nvSpPr>
            <p:cNvPr id="36" name="Isosceles Triangle 35">
              <a:extLst>
                <a:ext uri="{FF2B5EF4-FFF2-40B4-BE49-F238E27FC236}">
                  <a16:creationId xmlns:a16="http://schemas.microsoft.com/office/drawing/2014/main" id="{0DCABE1D-B239-88A8-A57C-4B47AEA9053F}"/>
                </a:ext>
              </a:extLst>
            </p:cNvPr>
            <p:cNvSpPr/>
            <p:nvPr/>
          </p:nvSpPr>
          <p:spPr>
            <a:xfrm flipV="1">
              <a:off x="1143291" y="3005666"/>
              <a:ext cx="470618" cy="1596825"/>
            </a:xfrm>
            <a:prstGeom prst="triangle">
              <a:avLst/>
            </a:prstGeom>
            <a:solidFill>
              <a:srgbClr val="156082">
                <a:alpha val="50196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0F41418-85C0-B102-F8B5-E5A2D76F6DC5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4" name="Picture 3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18EFA73F-8C3D-E147-33C7-F542758AF8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6DFB376-5BAD-3715-7EC2-F2BE8303900F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BFA0FDF-2238-44E7-7F60-29F7183181FE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D518C0-FA4B-3FEA-B27C-0455F82F2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31</a:t>
            </a:fld>
            <a:endParaRPr lang="en-CH"/>
          </a:p>
        </p:txBody>
      </p:sp>
      <p:pic>
        <p:nvPicPr>
          <p:cNvPr id="41" name="Picture 40" descr="842ca8e73243017d2a0965412029a574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556200" y="4819322"/>
            <a:ext cx="14725074" cy="1259398"/>
          </a:xfrm>
          <a:prstGeom prst="rect">
            <a:avLst/>
          </a:prstGeom>
        </p:spPr>
      </p:pic>
      <p:pic>
        <p:nvPicPr>
          <p:cNvPr id="42" name="Picture 41" descr="097ef2560f6f3047b0b3b843f0c26b87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4385" y="2029962"/>
            <a:ext cx="9048700" cy="834822"/>
          </a:xfrm>
          <a:prstGeom prst="rect">
            <a:avLst/>
          </a:prstGeom>
        </p:spPr>
      </p:pic>
      <p:pic>
        <p:nvPicPr>
          <p:cNvPr id="43" name="Picture 42" descr="1f1440cb72e0e8715b9d0ec9e9d6ed24-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86824" y="5193105"/>
            <a:ext cx="9214050" cy="8500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CB0B30-FC62-B85F-1EE3-E801FB0BB2AB}"/>
              </a:ext>
            </a:extLst>
          </p:cNvPr>
          <p:cNvSpPr txBox="1"/>
          <p:nvPr/>
        </p:nvSpPr>
        <p:spPr>
          <a:xfrm>
            <a:off x="-1" y="6161279"/>
            <a:ext cx="8045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LM Roman 10" panose="00000500000000000000" pitchFamily="50" charset="0"/>
              </a:rPr>
              <a:t>See also [</a:t>
            </a:r>
            <a:r>
              <a:rPr lang="en-AU" dirty="0" err="1">
                <a:solidFill>
                  <a:schemeClr val="bg1">
                    <a:lumMod val="50000"/>
                  </a:schemeClr>
                </a:solidFill>
                <a:latin typeface="LM Roman 10" panose="00000500000000000000" pitchFamily="50" charset="0"/>
              </a:rPr>
              <a:t>Aharony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LM Roman 10" panose="00000500000000000000" pitchFamily="50" charset="0"/>
              </a:rPr>
              <a:t>, Cuomo, </a:t>
            </a:r>
            <a:r>
              <a:rPr lang="en-AU" dirty="0" err="1">
                <a:solidFill>
                  <a:schemeClr val="bg1">
                    <a:lumMod val="50000"/>
                  </a:schemeClr>
                </a:solidFill>
                <a:latin typeface="LM Roman 10" panose="00000500000000000000" pitchFamily="50" charset="0"/>
              </a:rPr>
              <a:t>Komargodski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LM Roman 10" panose="00000500000000000000" pitchFamily="50" charset="0"/>
              </a:rPr>
              <a:t>, Mezei, Raviv-Moshe (2023)]</a:t>
            </a:r>
          </a:p>
        </p:txBody>
      </p:sp>
    </p:spTree>
    <p:extLst>
      <p:ext uri="{BB962C8B-B14F-4D97-AF65-F5344CB8AC3E}">
        <p14:creationId xmlns:p14="http://schemas.microsoft.com/office/powerpoint/2010/main" val="7028721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CBEC69-288E-EFA5-CD77-DEE2FB2C62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ED12643D-36AF-F50B-E478-AFC20A7EE20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10515600" cy="1325563"/>
              </a:xfrm>
            </p:spPr>
            <p:txBody>
              <a:bodyPr/>
              <a:lstStyle/>
              <a:p>
                <a:r>
                  <a:rPr lang="en-AU" dirty="0">
                    <a:latin typeface="LM Roman 10" panose="00000500000000000000" pitchFamily="50" charset="0"/>
                  </a:rPr>
                  <a:t>Trivial Defect-Change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AU" noProof="0" dirty="0">
                    <a:latin typeface="LM Roman 10" panose="00000500000000000000" pitchFamily="50" charset="0"/>
                  </a:rPr>
                  <a:t>)</a:t>
                </a:r>
              </a:p>
            </p:txBody>
          </p:sp>
        </mc:Choice>
        <mc:Fallback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ED12643D-36AF-F50B-E478-AFC20A7EE20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10515600" cy="1325563"/>
              </a:xfrm>
              <a:blipFill>
                <a:blip r:embed="rId3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32ED8F75-D11E-450C-32B7-2EC69FBBF1F8}"/>
              </a:ext>
            </a:extLst>
          </p:cNvPr>
          <p:cNvSpPr txBox="1"/>
          <p:nvPr/>
        </p:nvSpPr>
        <p:spPr>
          <a:xfrm>
            <a:off x="1466578" y="4449699"/>
            <a:ext cx="79268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60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BA4CFED-ABE0-93C1-FF65-3D17F2F23989}"/>
              </a:ext>
            </a:extLst>
          </p:cNvPr>
          <p:cNvGrpSpPr/>
          <p:nvPr/>
        </p:nvGrpSpPr>
        <p:grpSpPr>
          <a:xfrm>
            <a:off x="979141" y="2814282"/>
            <a:ext cx="1823002" cy="2960398"/>
            <a:chOff x="5864144" y="591914"/>
            <a:chExt cx="3388392" cy="5878468"/>
          </a:xfrm>
        </p:grpSpPr>
        <p:sp>
          <p:nvSpPr>
            <p:cNvPr id="7" name="Arc 6">
              <a:extLst>
                <a:ext uri="{FF2B5EF4-FFF2-40B4-BE49-F238E27FC236}">
                  <a16:creationId xmlns:a16="http://schemas.microsoft.com/office/drawing/2014/main" id="{33FF2E2B-29CB-6882-BB12-EFA07BACD189}"/>
                </a:ext>
              </a:extLst>
            </p:cNvPr>
            <p:cNvSpPr/>
            <p:nvPr/>
          </p:nvSpPr>
          <p:spPr>
            <a:xfrm>
              <a:off x="5864144" y="3485725"/>
              <a:ext cx="1391698" cy="1437179"/>
            </a:xfrm>
            <a:prstGeom prst="arc">
              <a:avLst>
                <a:gd name="adj1" fmla="val 16105684"/>
                <a:gd name="adj2" fmla="val 2189383"/>
              </a:avLst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 noProof="0" dirty="0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C30F7C5-E6FE-C7F7-2769-AA83C1578C4E}"/>
                </a:ext>
              </a:extLst>
            </p:cNvPr>
            <p:cNvGrpSpPr/>
            <p:nvPr/>
          </p:nvGrpSpPr>
          <p:grpSpPr>
            <a:xfrm rot="5400000">
              <a:off x="4881285" y="2099130"/>
              <a:ext cx="5878468" cy="2864035"/>
              <a:chOff x="5649440" y="1437938"/>
              <a:chExt cx="5878468" cy="2864035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0FB394BC-67A9-04F7-D51C-8EE4D2BCD337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7464814" y="2352737"/>
                <a:ext cx="0" cy="3630747"/>
              </a:xfrm>
              <a:prstGeom prst="line">
                <a:avLst/>
              </a:prstGeom>
              <a:ln w="57150">
                <a:solidFill>
                  <a:srgbClr val="0057B8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7E2A9167-5662-BF9E-1A86-8FCF5F59EDEE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9038962" y="1679164"/>
                <a:ext cx="2730171" cy="2247720"/>
              </a:xfrm>
              <a:prstGeom prst="line">
                <a:avLst/>
              </a:prstGeom>
              <a:ln w="57150">
                <a:solidFill>
                  <a:srgbClr val="0057B8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E04DB037-E2CD-95E4-AC52-79F062D0E34F}"/>
                  </a:ext>
                </a:extLst>
              </p:cNvPr>
              <p:cNvSpPr/>
              <p:nvPr/>
            </p:nvSpPr>
            <p:spPr>
              <a:xfrm>
                <a:off x="9128693" y="4024882"/>
                <a:ext cx="277091" cy="27709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noProof="0" dirty="0"/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A497EEF-65F0-C672-D72F-43C6462688C5}"/>
              </a:ext>
            </a:extLst>
          </p:cNvPr>
          <p:cNvSpPr txBox="1"/>
          <p:nvPr/>
        </p:nvSpPr>
        <p:spPr>
          <a:xfrm>
            <a:off x="3035238" y="2234903"/>
            <a:ext cx="79268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6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D73671-09CF-F27F-348C-2117124EAA74}"/>
              </a:ext>
            </a:extLst>
          </p:cNvPr>
          <p:cNvSpPr txBox="1"/>
          <p:nvPr/>
        </p:nvSpPr>
        <p:spPr>
          <a:xfrm>
            <a:off x="2076177" y="5243808"/>
            <a:ext cx="8414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80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6F4F57A-3D39-F61E-D6FF-D141ACE57BFB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6" name="Picture 5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4B5C7A4B-94D0-D75A-BD12-91747B4F30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8D3D76F-1537-A563-962C-FE0FC7C53FFF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A0559D2-AB5C-C17C-C0D1-99A42E14DB1D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4CD4D8DA-7CD5-0299-B111-598B4D508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32</a:t>
            </a:fld>
            <a:endParaRPr lang="en-CH"/>
          </a:p>
        </p:txBody>
      </p:sp>
      <p:pic>
        <p:nvPicPr>
          <p:cNvPr id="19" name="Picture 18" descr="7f12f047356805c58cff07c3bd7d30f0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167054" y="2011554"/>
            <a:ext cx="13872059" cy="1224892"/>
          </a:xfrm>
          <a:prstGeom prst="rect">
            <a:avLst/>
          </a:prstGeom>
        </p:spPr>
      </p:pic>
      <p:pic>
        <p:nvPicPr>
          <p:cNvPr id="20" name="Picture 19" descr="67bd5583eccd84666ecbf0705f5e845d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373482" y="4129265"/>
            <a:ext cx="14725074" cy="1297299"/>
          </a:xfrm>
          <a:prstGeom prst="rect">
            <a:avLst/>
          </a:prstGeom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64A6A7EB-B647-8922-F73C-0FACF362B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1" y="1581382"/>
            <a:ext cx="10515600" cy="768626"/>
          </a:xfrm>
        </p:spPr>
        <p:txBody>
          <a:bodyPr>
            <a:noAutofit/>
          </a:bodyPr>
          <a:lstStyle/>
          <a:p>
            <a:r>
              <a:rPr lang="en-GB" dirty="0">
                <a:latin typeface="LM Roman 10" panose="00000500000000000000" pitchFamily="50" charset="0"/>
              </a:rPr>
              <a:t>Can actually solve exactly</a:t>
            </a:r>
            <a:endParaRPr lang="en-AU" noProof="0" dirty="0">
              <a:latin typeface="LM Roman 10" panose="00000500000000000000" pitchFamily="50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06868DB-A965-6978-FCE7-B1764E5DCF85}"/>
              </a:ext>
            </a:extLst>
          </p:cNvPr>
          <p:cNvGrpSpPr/>
          <p:nvPr/>
        </p:nvGrpSpPr>
        <p:grpSpPr>
          <a:xfrm>
            <a:off x="3019172" y="3023190"/>
            <a:ext cx="9929551" cy="1277075"/>
            <a:chOff x="3046101" y="4034183"/>
            <a:chExt cx="9929551" cy="1277075"/>
          </a:xfrm>
        </p:grpSpPr>
        <p:pic>
          <p:nvPicPr>
            <p:cNvPr id="18" name="Picture 17" descr="56f0005bdf85883b1a9372b6e7943302-1.png"/>
            <p:cNvPicPr>
              <a:picLocks noChangeAspect="1"/>
            </p:cNvPicPr>
            <p:nvPr/>
          </p:nvPicPr>
          <p:blipFill>
            <a:blip r:embed="rId7"/>
            <a:srcRect l="40729"/>
            <a:stretch>
              <a:fillRect/>
            </a:stretch>
          </p:blipFill>
          <p:spPr>
            <a:xfrm>
              <a:off x="4753484" y="4034183"/>
              <a:ext cx="8222168" cy="1277075"/>
            </a:xfrm>
            <a:prstGeom prst="rect">
              <a:avLst/>
            </a:prstGeom>
          </p:spPr>
        </p:pic>
        <p:pic>
          <p:nvPicPr>
            <p:cNvPr id="27" name="Picture 26" descr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\Gamma_{qq}^{-1,1}(\alpha_*)&#10;$$&#10;&#10;\end{document}" title="IguanaTex Picture Display">
              <a:extLst>
                <a:ext uri="{FF2B5EF4-FFF2-40B4-BE49-F238E27FC236}">
                  <a16:creationId xmlns:a16="http://schemas.microsoft.com/office/drawing/2014/main" id="{8B923FB2-BAE7-CAB9-7C7B-752A290E0BCA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6101" y="4451835"/>
              <a:ext cx="1643246" cy="508970"/>
            </a:xfrm>
            <a:prstGeom prst="rect">
              <a:avLst/>
            </a:prstGeom>
          </p:spPr>
        </p:pic>
      </p:grpSp>
      <p:pic>
        <p:nvPicPr>
          <p:cNvPr id="28" name="Picture 27" descr="The image displays a geometric diagram featuring a sphere, mathematical equations, and a coordinate plane, likely used for a scientific or engineering application.&#10;&#10;AI-generated content may be incorrect.">
            <a:extLst>
              <a:ext uri="{FF2B5EF4-FFF2-40B4-BE49-F238E27FC236}">
                <a16:creationId xmlns:a16="http://schemas.microsoft.com/office/drawing/2014/main" id="{E8378C3C-D433-A54E-BC07-781B5A9F8C8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6" t="15090" r="4075" b="7892"/>
          <a:stretch>
            <a:fillRect/>
          </a:stretch>
        </p:blipFill>
        <p:spPr>
          <a:xfrm>
            <a:off x="8338657" y="2849457"/>
            <a:ext cx="3853343" cy="3761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8840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518660-A559-9C08-39D0-E98E86FA11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FB55424-5F53-1DAA-B7BC-420113755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Perturbation theory in 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CD1CEA0-96C3-AE4C-C4BB-897E31434FDA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6" name="Picture 5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8EFB7C72-BAEE-B153-E3A0-0961982A14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AB6D106-1798-B37B-CFAE-8DB5B4AEB1CB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FAEBEA5-51E8-A9EF-7077-9C68B8D3C220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3CE31F5F-B61B-A4B8-597B-37B8B6B68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33</a:t>
            </a:fld>
            <a:endParaRPr lang="en-CH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1E2A0BB-4EF3-CBBC-A0A0-929F88845A96}"/>
              </a:ext>
            </a:extLst>
          </p:cNvPr>
          <p:cNvSpPr txBox="1"/>
          <p:nvPr/>
        </p:nvSpPr>
        <p:spPr>
          <a:xfrm>
            <a:off x="2132553" y="4126525"/>
            <a:ext cx="79268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6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4F79BB-F2D5-9F51-36E0-5AC51BCF08B2}"/>
              </a:ext>
            </a:extLst>
          </p:cNvPr>
          <p:cNvSpPr txBox="1"/>
          <p:nvPr/>
        </p:nvSpPr>
        <p:spPr>
          <a:xfrm>
            <a:off x="2132553" y="2080177"/>
            <a:ext cx="79268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60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42C77BE-E614-4A38-711C-971D22BF2B5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"/>
          </a:blip>
          <a:stretch/>
        </p:blipFill>
        <p:spPr>
          <a:xfrm>
            <a:off x="831220" y="1034844"/>
            <a:ext cx="12191999" cy="6774115"/>
          </a:xfrm>
          <a:prstGeom prst="rect">
            <a:avLst/>
          </a:prstGeom>
        </p:spPr>
      </p:pic>
      <p:pic>
        <p:nvPicPr>
          <p:cNvPr id="21" name="Picture 20" descr="ffd219d1f3d7ee8fb5496c63fb114d9d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840031" y="3272978"/>
            <a:ext cx="13872059" cy="1145245"/>
          </a:xfrm>
          <a:prstGeom prst="rect">
            <a:avLst/>
          </a:prstGeom>
        </p:spPr>
      </p:pic>
      <p:pic>
        <p:nvPicPr>
          <p:cNvPr id="22" name="Picture 21" descr="8e4f68380d04e2162eedfe6f9118684c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40031" y="2015386"/>
            <a:ext cx="13872059" cy="1145245"/>
          </a:xfrm>
          <a:prstGeom prst="rect">
            <a:avLst/>
          </a:prstGeom>
        </p:spPr>
      </p:pic>
      <p:pic>
        <p:nvPicPr>
          <p:cNvPr id="5" name="Picture 4" descr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\Gamma_{Q_1Q_2}(\alpha_*)=\sum_{i=-1}^\infty \sum_{j=0}^\infty \frac{G^j}{Q^i}\Gamma^{(i,j)}_{Q_1Q_2}(\alpha_*)&#10;$$&#10;&#10;\end{document}" title="IguanaTex Picture Display">
            <a:extLst>
              <a:ext uri="{FF2B5EF4-FFF2-40B4-BE49-F238E27FC236}">
                <a16:creationId xmlns:a16="http://schemas.microsoft.com/office/drawing/2014/main" id="{FA7ECC33-1DBE-2540-9E44-1EB88DFEBDC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983" y="4868965"/>
            <a:ext cx="5466343" cy="1015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5931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1DE1D-63D7-E69C-39B4-12D6C9C8E6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27212-14D1-87EA-98E9-1FEEBF07F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Leading Order 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2D641-3BE6-A1E4-E5FA-ACB7F1FF6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4186"/>
            <a:ext cx="8318155" cy="1082122"/>
          </a:xfrm>
        </p:spPr>
        <p:txBody>
          <a:bodyPr>
            <a:noAutofit/>
          </a:bodyPr>
          <a:lstStyle/>
          <a:p>
            <a:r>
              <a:rPr lang="en-GB" sz="2000" dirty="0">
                <a:latin typeface="LM Roman 10" panose="00000500000000000000" pitchFamily="50" charset="0"/>
              </a:rPr>
              <a:t>Reproduces the result of the ungauged model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LM Roman 10" panose="00000500000000000000" pitchFamily="50" charset="0"/>
              </a:rPr>
              <a:t>[</a:t>
            </a:r>
            <a:r>
              <a:rPr lang="it-IT" sz="2000" dirty="0">
                <a:solidFill>
                  <a:schemeClr val="bg1">
                    <a:lumMod val="50000"/>
                  </a:schemeClr>
                </a:solidFill>
                <a:latin typeface="LM Roman 10" panose="00000500000000000000" pitchFamily="50" charset="0"/>
              </a:rPr>
              <a:t>Badel, Cuomo, Monin, Rattazzi (2019)]</a:t>
            </a:r>
            <a:r>
              <a:rPr lang="en-GB" sz="2000" dirty="0">
                <a:latin typeface="LM Roman 10" panose="00000500000000000000" pitchFamily="50" charset="0"/>
              </a:rPr>
              <a:t>, and the Dirac dressed case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LM Roman 10" panose="00000500000000000000" pitchFamily="50" charset="0"/>
              </a:rPr>
              <a:t>[Antipin, </a:t>
            </a:r>
            <a:r>
              <a:rPr lang="en-GB" sz="2000" dirty="0" err="1">
                <a:solidFill>
                  <a:schemeClr val="bg1">
                    <a:lumMod val="50000"/>
                  </a:schemeClr>
                </a:solidFill>
                <a:latin typeface="LM Roman 10" panose="00000500000000000000" pitchFamily="50" charset="0"/>
              </a:rPr>
              <a:t>Bednyakov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LM Roman 10" panose="00000500000000000000" pitchFamily="50" charset="0"/>
              </a:rPr>
              <a:t>, </a:t>
            </a:r>
            <a:r>
              <a:rPr lang="en-GB" sz="2000" dirty="0" err="1">
                <a:solidFill>
                  <a:schemeClr val="bg1">
                    <a:lumMod val="50000"/>
                  </a:schemeClr>
                </a:solidFill>
                <a:latin typeface="LM Roman 10" panose="00000500000000000000" pitchFamily="50" charset="0"/>
              </a:rPr>
              <a:t>Bersini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LM Roman 10" panose="00000500000000000000" pitchFamily="50" charset="0"/>
              </a:rPr>
              <a:t>, Panopoulos, </a:t>
            </a:r>
            <a:r>
              <a:rPr lang="en-GB" sz="2000" dirty="0" err="1">
                <a:solidFill>
                  <a:schemeClr val="bg1">
                    <a:lumMod val="50000"/>
                  </a:schemeClr>
                </a:solidFill>
                <a:latin typeface="LM Roman 10" panose="00000500000000000000" pitchFamily="50" charset="0"/>
              </a:rPr>
              <a:t>Pikelner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LM Roman 10" panose="00000500000000000000" pitchFamily="50" charset="0"/>
              </a:rPr>
              <a:t> (2022)]</a:t>
            </a:r>
            <a:endParaRPr lang="en-AU" sz="2000" noProof="0" dirty="0">
              <a:solidFill>
                <a:schemeClr val="bg1">
                  <a:lumMod val="50000"/>
                </a:schemeClr>
              </a:solidFill>
              <a:latin typeface="LM Roman 10" panose="000005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13BB31-1A60-9C63-C2B1-A8DB6EFF0F34}"/>
              </a:ext>
            </a:extLst>
          </p:cNvPr>
          <p:cNvSpPr txBox="1"/>
          <p:nvPr/>
        </p:nvSpPr>
        <p:spPr>
          <a:xfrm>
            <a:off x="457905" y="3901255"/>
            <a:ext cx="8414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8000" dirty="0"/>
          </a:p>
        </p:txBody>
      </p:sp>
      <p:pic>
        <p:nvPicPr>
          <p:cNvPr id="6" name="Picture 5" descr="The image depicts a diagram showing a circle with a highlighted trajectory intersecting two stacked cylindrical storage units.&#10;&#10;AI-generated content may be incorrect.">
            <a:extLst>
              <a:ext uri="{FF2B5EF4-FFF2-40B4-BE49-F238E27FC236}">
                <a16:creationId xmlns:a16="http://schemas.microsoft.com/office/drawing/2014/main" id="{4AAA2286-1FF3-E7BB-A24C-E91454B1EC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82"/>
          <a:stretch>
            <a:fillRect/>
          </a:stretch>
        </p:blipFill>
        <p:spPr>
          <a:xfrm>
            <a:off x="9729760" y="3700247"/>
            <a:ext cx="3093563" cy="3085813"/>
          </a:xfrm>
          <a:prstGeom prst="rect">
            <a:avLst/>
          </a:prstGeom>
        </p:spPr>
      </p:pic>
      <p:pic>
        <p:nvPicPr>
          <p:cNvPr id="7" name="Picture 6" descr="The image depicts a diagram showing a circle with a highlighted trajectory intersecting two stacked cylindrical storage units.&#10;&#10;AI-generated content may be incorrect.">
            <a:extLst>
              <a:ext uri="{FF2B5EF4-FFF2-40B4-BE49-F238E27FC236}">
                <a16:creationId xmlns:a16="http://schemas.microsoft.com/office/drawing/2014/main" id="{013A2AFE-B71D-8E14-21E3-5EEEA7F9FC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0" t="277" r="53842" b="-277"/>
          <a:stretch>
            <a:fillRect/>
          </a:stretch>
        </p:blipFill>
        <p:spPr>
          <a:xfrm>
            <a:off x="9156355" y="299960"/>
            <a:ext cx="3093563" cy="3085813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A9A4690-9C0C-5F96-5D91-7C0412ACD612}"/>
              </a:ext>
            </a:extLst>
          </p:cNvPr>
          <p:cNvSpPr/>
          <p:nvPr/>
        </p:nvSpPr>
        <p:spPr>
          <a:xfrm>
            <a:off x="9448785" y="620008"/>
            <a:ext cx="2463129" cy="2449471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75000"/>
                  <a:lumOff val="25000"/>
                </a:schemeClr>
              </a:gs>
              <a:gs pos="47000">
                <a:schemeClr val="tx2">
                  <a:lumMod val="25000"/>
                  <a:lumOff val="75000"/>
                  <a:alpha val="74000"/>
                </a:schemeClr>
              </a:gs>
              <a:gs pos="80000">
                <a:schemeClr val="accent1">
                  <a:lumMod val="20000"/>
                  <a:lumOff val="8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Cylinder 8">
            <a:extLst>
              <a:ext uri="{FF2B5EF4-FFF2-40B4-BE49-F238E27FC236}">
                <a16:creationId xmlns:a16="http://schemas.microsoft.com/office/drawing/2014/main" id="{42E5E282-0C2A-594B-6DEA-2E73549579C3}"/>
              </a:ext>
            </a:extLst>
          </p:cNvPr>
          <p:cNvSpPr/>
          <p:nvPr/>
        </p:nvSpPr>
        <p:spPr>
          <a:xfrm>
            <a:off x="10120489" y="4014721"/>
            <a:ext cx="1271262" cy="2419946"/>
          </a:xfrm>
          <a:prstGeom prst="can">
            <a:avLst>
              <a:gd name="adj" fmla="val 32992"/>
            </a:avLst>
          </a:prstGeom>
          <a:solidFill>
            <a:schemeClr val="tx2">
              <a:lumMod val="75000"/>
              <a:lumOff val="25000"/>
              <a:alpha val="74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4C13DB0-36D2-DB71-ADEF-7B58C8693A99}"/>
              </a:ext>
            </a:extLst>
          </p:cNvPr>
          <p:cNvSpPr/>
          <p:nvPr/>
        </p:nvSpPr>
        <p:spPr>
          <a:xfrm rot="5400000">
            <a:off x="10634993" y="1759199"/>
            <a:ext cx="121127" cy="12112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A63CDB0E-2C02-BED6-BB58-A9F6BC4E7AB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5736605"/>
                <a:ext cx="10515600" cy="101917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>
                    <a:latin typeface="LM Roman 10" panose="00000500000000000000" pitchFamily="50" charset="0"/>
                  </a:rPr>
                  <a:t>Resummation of perturbation theory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κ</m:t>
                    </m:r>
                  </m:oMath>
                </a14:m>
                <a:r>
                  <a:rPr lang="en-GB" dirty="0">
                    <a:latin typeface="LM Roman 10" panose="00000500000000000000" pitchFamily="50" charset="0"/>
                  </a:rPr>
                  <a:t>! </a:t>
                </a:r>
                <a:endParaRPr lang="en-AU" dirty="0">
                  <a:latin typeface="LM Roman 10" panose="00000500000000000000" pitchFamily="50" charset="0"/>
                </a:endParaRPr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A63CDB0E-2C02-BED6-BB58-A9F6BC4E7A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736605"/>
                <a:ext cx="10515600" cy="1019175"/>
              </a:xfrm>
              <a:prstGeom prst="rect">
                <a:avLst/>
              </a:prstGeom>
              <a:blipFill>
                <a:blip r:embed="rId3"/>
                <a:stretch>
                  <a:fillRect l="-1043" t="-958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D5A25724-A5BA-776E-1F64-2F757B781639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13" name="Picture 12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E096F941-D5F1-1A21-D37E-178D280F6B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3F8850C-99E1-4FE4-43F7-B05BD619E242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E3C1A40-AF68-271D-BAF5-A7F1D5A14918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5492D0F-6112-B975-34D8-BC356FBBA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34</a:t>
            </a:fld>
            <a:endParaRPr lang="en-CH"/>
          </a:p>
        </p:txBody>
      </p:sp>
      <p:pic>
        <p:nvPicPr>
          <p:cNvPr id="17" name="Picture 16" descr="5451ff6fc61c4e7b9ba777aefcb36951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550646" y="2574459"/>
            <a:ext cx="13495722" cy="1811541"/>
          </a:xfrm>
          <a:prstGeom prst="rect">
            <a:avLst/>
          </a:prstGeom>
        </p:spPr>
      </p:pic>
      <p:pic>
        <p:nvPicPr>
          <p:cNvPr id="18" name="Picture 17" descr="bbe6650f44ee5e87c9cb2d33bd382c13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480848" y="4248540"/>
            <a:ext cx="13356125" cy="139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5673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9D16D2-267F-BE56-3EBA-01E5E58DD9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E5383-45C4-7037-00F0-7D48544D4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Next-to-Leading Order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FAB7F6C-8781-AABA-AA27-A4B2494D0AE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13188"/>
                <a:ext cx="10515600" cy="1019175"/>
              </a:xfrm>
            </p:spPr>
            <p:txBody>
              <a:bodyPr>
                <a:noAutofit/>
              </a:bodyPr>
              <a:lstStyle/>
              <a:p>
                <a:r>
                  <a:rPr lang="en-GB" dirty="0">
                    <a:latin typeface="LM Roman 10" panose="00000500000000000000" pitchFamily="50" charset="0"/>
                  </a:rPr>
                  <a:t>Independent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κ</m:t>
                    </m:r>
                  </m:oMath>
                </a14:m>
                <a:r>
                  <a:rPr lang="en-GB" dirty="0">
                    <a:latin typeface="LM Roman 10" panose="00000500000000000000" pitchFamily="50" charset="0"/>
                  </a:rPr>
                  <a:t>!</a:t>
                </a:r>
                <a:endParaRPr lang="en-AU" noProof="0" dirty="0">
                  <a:latin typeface="LM Roman 10" panose="00000500000000000000" pitchFamily="50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FAB7F6C-8781-AABA-AA27-A4B2494D0A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13188"/>
                <a:ext cx="10515600" cy="1019175"/>
              </a:xfrm>
              <a:blipFill>
                <a:blip r:embed="rId2"/>
                <a:stretch>
                  <a:fillRect l="-1043" t="-1018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The image depicts a three-dimensional object with a smooth, curved surface that transitions from red to purple, resembling a flowing, abstract sculpture.&#10;&#10;AI-generated content may be incorrect.">
            <a:extLst>
              <a:ext uri="{FF2B5EF4-FFF2-40B4-BE49-F238E27FC236}">
                <a16:creationId xmlns:a16="http://schemas.microsoft.com/office/drawing/2014/main" id="{009A893B-259B-3F31-546E-E35BCBFCA6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074" y="2595199"/>
            <a:ext cx="4648322" cy="43326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282BD28-B849-E29D-95F7-7EFDC73D84C3}"/>
              </a:ext>
            </a:extLst>
          </p:cNvPr>
          <p:cNvSpPr txBox="1"/>
          <p:nvPr/>
        </p:nvSpPr>
        <p:spPr>
          <a:xfrm>
            <a:off x="139058" y="2621124"/>
            <a:ext cx="8414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8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A8ED98AB-D5CF-7B39-B954-F1C5BE2DB7D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5079652"/>
                <a:ext cx="7958470" cy="101917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>
                    <a:latin typeface="LM Roman 10" panose="00000500000000000000" pitchFamily="50" charset="0"/>
                  </a:rPr>
                  <a:t>All orders statement in perturbation theory: contributions from diagrams at each order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κ</m:t>
                    </m:r>
                  </m:oMath>
                </a14:m>
                <a:r>
                  <a:rPr lang="en-AU" dirty="0">
                    <a:latin typeface="LM Roman 10" panose="00000500000000000000" pitchFamily="50" charset="0"/>
                  </a:rPr>
                  <a:t> vanish </a:t>
                </a:r>
              </a:p>
            </p:txBody>
          </p:sp>
        </mc:Choice>
        <mc:Fallback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A8ED98AB-D5CF-7B39-B954-F1C5BE2DB7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079652"/>
                <a:ext cx="7958470" cy="1019175"/>
              </a:xfrm>
              <a:prstGeom prst="rect">
                <a:avLst/>
              </a:prstGeom>
              <a:blipFill>
                <a:blip r:embed="rId4"/>
                <a:stretch>
                  <a:fillRect l="-1379" t="-9581" b="-3952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5C36869F-7370-E6F4-D30A-CACF148B541E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7" name="Picture 6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88AB3B9B-A830-4EEB-72BA-F17AFCF1F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3FDFC27-1BF3-52EA-3FC0-D50043B1416F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0F8DA5B-4E16-3B0F-0D1F-33425FD95E0B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9235862-A35F-ED23-E5E4-3A6E5F02C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35</a:t>
            </a:fld>
            <a:endParaRPr lang="en-CH"/>
          </a:p>
        </p:txBody>
      </p:sp>
      <p:pic>
        <p:nvPicPr>
          <p:cNvPr id="12" name="Picture 11" descr="c93657ffb83a2a1c91a3af9300761b6b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443431" y="2189278"/>
            <a:ext cx="11797641" cy="1228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7736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0593F0-7DC0-494A-AE85-49929F22A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D4EB3-9768-7759-0A96-94239A8A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Next-to-Next-to-Leading Order 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8B718-0FE1-CE29-7B65-50626CCFF6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3188"/>
            <a:ext cx="10515600" cy="1019175"/>
          </a:xfrm>
        </p:spPr>
        <p:txBody>
          <a:bodyPr>
            <a:noAutofit/>
          </a:bodyPr>
          <a:lstStyle/>
          <a:p>
            <a:r>
              <a:rPr lang="en-GB" dirty="0">
                <a:latin typeface="LM Roman 10" panose="00000500000000000000" pitchFamily="50" charset="0"/>
              </a:rPr>
              <a:t>Non-trivial… and non-zero</a:t>
            </a:r>
            <a:endParaRPr lang="en-AU" noProof="0" dirty="0">
              <a:latin typeface="LM Roman 10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CEC92A-3CF7-D3EC-F23D-DB3E90086AA7}"/>
              </a:ext>
            </a:extLst>
          </p:cNvPr>
          <p:cNvSpPr txBox="1"/>
          <p:nvPr/>
        </p:nvSpPr>
        <p:spPr>
          <a:xfrm>
            <a:off x="2080499" y="2092382"/>
            <a:ext cx="8414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4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9FD210-421F-09B4-94C8-47DA34F365D7}"/>
              </a:ext>
            </a:extLst>
          </p:cNvPr>
          <p:cNvSpPr txBox="1"/>
          <p:nvPr/>
        </p:nvSpPr>
        <p:spPr>
          <a:xfrm>
            <a:off x="675279" y="3429000"/>
            <a:ext cx="8414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4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815388-B81C-EBC3-7D5E-235566C10611}"/>
              </a:ext>
            </a:extLst>
          </p:cNvPr>
          <p:cNvSpPr txBox="1"/>
          <p:nvPr/>
        </p:nvSpPr>
        <p:spPr>
          <a:xfrm>
            <a:off x="675279" y="4806244"/>
            <a:ext cx="8414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48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8104755-24FD-E98D-AFF0-356EBD1E3295}"/>
              </a:ext>
            </a:extLst>
          </p:cNvPr>
          <p:cNvGrpSpPr/>
          <p:nvPr/>
        </p:nvGrpSpPr>
        <p:grpSpPr>
          <a:xfrm>
            <a:off x="8113473" y="3979975"/>
            <a:ext cx="3830326" cy="2267238"/>
            <a:chOff x="8027842" y="1656729"/>
            <a:chExt cx="3830326" cy="2267238"/>
          </a:xfrm>
        </p:grpSpPr>
        <p:pic>
          <p:nvPicPr>
            <p:cNvPr id="13" name="Picture 12" descr="The image displays a graph with a curve, likely depicting a mathematical function or data set, with labeled axes and various points plotted along the curve.&#10;&#10;AI-generated content may be incorrect.">
              <a:extLst>
                <a:ext uri="{FF2B5EF4-FFF2-40B4-BE49-F238E27FC236}">
                  <a16:creationId xmlns:a16="http://schemas.microsoft.com/office/drawing/2014/main" id="{139DCA12-9A50-4F1E-DEA6-82CEB15D57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06" t="13251" r="11357" b="9465"/>
            <a:stretch>
              <a:fillRect/>
            </a:stretch>
          </p:blipFill>
          <p:spPr>
            <a:xfrm>
              <a:off x="8488435" y="1656729"/>
              <a:ext cx="3369733" cy="2009002"/>
            </a:xfrm>
            <a:prstGeom prst="rect">
              <a:avLst/>
            </a:prstGeom>
          </p:spPr>
        </p:pic>
        <p:pic>
          <p:nvPicPr>
            <p:cNvPr id="8" name="Picture 7" descr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\Gamma^{(-1,2)}_{1,1/2}&#10;$$&#10;&#10;\end{document}" title="IguanaTex Picture Display">
              <a:extLst>
                <a:ext uri="{FF2B5EF4-FFF2-40B4-BE49-F238E27FC236}">
                  <a16:creationId xmlns:a16="http://schemas.microsoft.com/office/drawing/2014/main" id="{2A4FAA20-1929-8681-7D7B-FCA4C8FD43D1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7870890" y="2340013"/>
              <a:ext cx="708571" cy="394667"/>
            </a:xfrm>
            <a:prstGeom prst="rect">
              <a:avLst/>
            </a:prstGeom>
          </p:spPr>
        </p:pic>
        <p:pic>
          <p:nvPicPr>
            <p:cNvPr id="10" name="Picture 9" descr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\alpha_*&#10;$$&#10;&#10;\end{document}" title="IguanaTex Picture Display">
              <a:extLst>
                <a:ext uri="{FF2B5EF4-FFF2-40B4-BE49-F238E27FC236}">
                  <a16:creationId xmlns:a16="http://schemas.microsoft.com/office/drawing/2014/main" id="{F20A2979-6301-9AF7-FE89-3216E3E487E9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33125" y="3780729"/>
              <a:ext cx="240762" cy="143238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AA020D4-98AE-0FC1-4F3A-EEB3F38E0E95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9" name="Picture 8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1FA6FA6E-3C22-6931-BA6F-DC2B54960AE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5DBF98C-6E43-C798-769F-868EE6F61D1E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1E8C5AC-E6DB-50EB-2520-27581A91FA29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A84395D7-0F35-477F-386C-4EBA392CD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36</a:t>
            </a:fld>
            <a:endParaRPr lang="en-CH"/>
          </a:p>
        </p:txBody>
      </p:sp>
      <p:pic>
        <p:nvPicPr>
          <p:cNvPr id="16" name="Picture 15" descr="baecaa458b96fdfc934e523e42d93e8f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263750" y="1995997"/>
            <a:ext cx="13102826" cy="1338556"/>
          </a:xfrm>
          <a:prstGeom prst="rect">
            <a:avLst/>
          </a:prstGeom>
        </p:spPr>
      </p:pic>
      <p:pic>
        <p:nvPicPr>
          <p:cNvPr id="17" name="Picture 16" descr="6da8c0df453b7e59d9874fab6cf80d10-1.png"/>
          <p:cNvPicPr>
            <a:picLocks noChangeAspect="1"/>
          </p:cNvPicPr>
          <p:nvPr/>
        </p:nvPicPr>
        <p:blipFill>
          <a:blip r:embed="rId9">
            <a:alphaModFix amt="50000"/>
          </a:blip>
          <a:stretch>
            <a:fillRect/>
          </a:stretch>
        </p:blipFill>
        <p:spPr>
          <a:xfrm>
            <a:off x="11503" y="3185486"/>
            <a:ext cx="8414326" cy="1222750"/>
          </a:xfrm>
          <a:prstGeom prst="rect">
            <a:avLst/>
          </a:prstGeom>
        </p:spPr>
      </p:pic>
      <p:pic>
        <p:nvPicPr>
          <p:cNvPr id="18" name="Picture 17" descr="17db4f70f27463a04948e6ad5b515493-1.png"/>
          <p:cNvPicPr>
            <a:picLocks noChangeAspect="1"/>
          </p:cNvPicPr>
          <p:nvPr/>
        </p:nvPicPr>
        <p:blipFill>
          <a:blip r:embed="rId10">
            <a:alphaModFix amt="50000"/>
          </a:blip>
          <a:stretch>
            <a:fillRect/>
          </a:stretch>
        </p:blipFill>
        <p:spPr>
          <a:xfrm>
            <a:off x="-263750" y="4314540"/>
            <a:ext cx="8606032" cy="238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3978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86B17B-0CF2-955D-9CDE-CFFE070818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59926"/>
            <a:ext cx="10515600" cy="4351338"/>
          </a:xfrm>
        </p:spPr>
        <p:txBody>
          <a:bodyPr/>
          <a:lstStyle/>
          <a:p>
            <a:r>
              <a:rPr lang="en-GB" dirty="0">
                <a:latin typeface="LM Roman 10" panose="00000500000000000000" pitchFamily="50" charset="0"/>
              </a:rPr>
              <a:t>Energy integral too hard to evaluate analytically</a:t>
            </a:r>
            <a:endParaRPr lang="en-AU" dirty="0">
              <a:latin typeface="LM Roman 10" panose="00000500000000000000" pitchFamily="50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B2BB68A-0231-43F1-3B81-F20FD772A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NNNLO </a:t>
            </a:r>
            <a:r>
              <a:rPr lang="en-AU" noProof="0" dirty="0" err="1">
                <a:latin typeface="LM Roman 10" panose="00000500000000000000" pitchFamily="50" charset="0"/>
              </a:rPr>
              <a:t>Numerics</a:t>
            </a:r>
            <a:endParaRPr lang="en-AU" noProof="0" dirty="0">
              <a:latin typeface="LM Roman 10" panose="00000500000000000000" pitchFamily="50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3C527F-EC05-3973-5DBA-62BF14E6DA08}"/>
              </a:ext>
            </a:extLst>
          </p:cNvPr>
          <p:cNvGrpSpPr/>
          <p:nvPr/>
        </p:nvGrpSpPr>
        <p:grpSpPr>
          <a:xfrm>
            <a:off x="2226907" y="2453928"/>
            <a:ext cx="6969944" cy="3959347"/>
            <a:chOff x="2226907" y="2715151"/>
            <a:chExt cx="6969944" cy="3959347"/>
          </a:xfrm>
        </p:grpSpPr>
        <p:pic>
          <p:nvPicPr>
            <p:cNvPr id="8" name="Picture 7" descr="The image depicts a graph with two curves, likely representing different functions or data sets, plotted on a Cartesian coordinate system, with the x-axis ranging from 0 to 3 and the y-axis from 0 to 3.0.&#10;&#10;AI-generated content may be incorrect.">
              <a:extLst>
                <a:ext uri="{FF2B5EF4-FFF2-40B4-BE49-F238E27FC236}">
                  <a16:creationId xmlns:a16="http://schemas.microsoft.com/office/drawing/2014/main" id="{4167DAA1-789A-0570-C4AF-CBDBAB58A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03" t="13745" r="8639" b="5324"/>
            <a:stretch>
              <a:fillRect/>
            </a:stretch>
          </p:blipFill>
          <p:spPr>
            <a:xfrm>
              <a:off x="2995149" y="2715151"/>
              <a:ext cx="6201702" cy="3631142"/>
            </a:xfrm>
            <a:prstGeom prst="rect">
              <a:avLst/>
            </a:prstGeom>
          </p:spPr>
        </p:pic>
        <p:pic>
          <p:nvPicPr>
            <p:cNvPr id="2" name="Picture 1" descr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\alpha_*&#10;$$&#10;&#10;\end{document}" title="IguanaTex Picture Display">
              <a:extLst>
                <a:ext uri="{FF2B5EF4-FFF2-40B4-BE49-F238E27FC236}">
                  <a16:creationId xmlns:a16="http://schemas.microsoft.com/office/drawing/2014/main" id="{D253A9BF-7DB7-3EE6-0EDC-370DF1A95B6A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00879" y="6421256"/>
              <a:ext cx="425663" cy="253242"/>
            </a:xfrm>
            <a:prstGeom prst="rect">
              <a:avLst/>
            </a:prstGeom>
          </p:spPr>
        </p:pic>
        <p:pic>
          <p:nvPicPr>
            <p:cNvPr id="7" name="Picture 6" descr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\Gamma^{(-1,3)}_{1,1/2}&#10;$$&#10;&#10;\end{document}" title="IguanaTex Picture Display">
              <a:extLst>
                <a:ext uri="{FF2B5EF4-FFF2-40B4-BE49-F238E27FC236}">
                  <a16:creationId xmlns:a16="http://schemas.microsoft.com/office/drawing/2014/main" id="{67D8BACD-D670-9FA2-73CF-130DBA1F705C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979502" y="4219663"/>
              <a:ext cx="1116927" cy="622117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60174F2-1FD0-8BAB-DA55-4DC87B873F06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6" name="Picture 5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A2CFC393-2592-3536-C03B-79F42EDEDB8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F5C9A8B-C972-7DEC-DE16-D79DA4C7B419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9999EB2-8583-E8BF-3F73-EFF715A36160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EC16B9-36D2-DFEE-AFB3-C8061F98C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37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219837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207A66-4A41-22C1-1443-597B120CA3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The image depicts two black and white illustrations of a spherical shape, each surrounded by concentric circles and lines, resembling a honeycomb pattern.&#10;&#10;AI-generated content may be incorrect.">
            <a:extLst>
              <a:ext uri="{FF2B5EF4-FFF2-40B4-BE49-F238E27FC236}">
                <a16:creationId xmlns:a16="http://schemas.microsoft.com/office/drawing/2014/main" id="{AC0BA2AE-5D4D-0FCE-5342-305E0E1F9E9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042" t="19589" r="53785"/>
          <a:stretch>
            <a:fillRect/>
          </a:stretch>
        </p:blipFill>
        <p:spPr>
          <a:xfrm>
            <a:off x="-3933172" y="-1604129"/>
            <a:ext cx="16125172" cy="133591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2E6854B-4DB9-C3DD-4C54-1FA373222D7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50230"/>
                <a:ext cx="10515600" cy="1325563"/>
              </a:xfrm>
            </p:spPr>
            <p:txBody>
              <a:bodyPr/>
              <a:lstStyle/>
              <a:p>
                <a:r>
                  <a:rPr lang="en-AU" noProof="0" dirty="0">
                    <a:latin typeface="LM Roman 10" panose="00000500000000000000" pitchFamily="50" charset="0"/>
                  </a:rPr>
                  <a:t>Order </a:t>
                </a:r>
                <a:r>
                  <a:rPr lang="en-AU" i="1" noProof="0" dirty="0">
                    <a:latin typeface="LM Roman 10" panose="00000500000000000000" pitchFamily="50" charset="0"/>
                  </a:rPr>
                  <a:t>Q </a:t>
                </a:r>
                <a:r>
                  <a:rPr lang="en-AU" noProof="0" dirty="0">
                    <a:latin typeface="LM Roman 10" panose="00000500000000000000" pitchFamily="50" charset="0"/>
                  </a:rPr>
                  <a:t>Expansion </a:t>
                </a:r>
                <a:r>
                  <a:rPr lang="en-AU" dirty="0">
                    <a:latin typeface="LM Roman 10" panose="00000500000000000000" pitchFamily="50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𝜅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≪1</m:t>
                    </m:r>
                  </m:oMath>
                </a14:m>
                <a:r>
                  <a:rPr lang="en-AU" dirty="0">
                    <a:latin typeface="LM Roman 10" panose="00000500000000000000" pitchFamily="50" charset="0"/>
                  </a:rPr>
                  <a:t>)</a:t>
                </a:r>
                <a:endParaRPr lang="en-AU" i="1" noProof="0" dirty="0">
                  <a:latin typeface="LM Roman 10" panose="00000500000000000000" pitchFamily="50" charset="0"/>
                </a:endParaRP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2E6854B-4DB9-C3DD-4C54-1FA373222D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50230"/>
                <a:ext cx="10515600" cy="1325563"/>
              </a:xfrm>
              <a:blipFill>
                <a:blip r:embed="rId5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688E97A9-1A20-F2B5-0C16-807C0693785C}"/>
              </a:ext>
            </a:extLst>
          </p:cNvPr>
          <p:cNvSpPr txBox="1"/>
          <p:nvPr/>
        </p:nvSpPr>
        <p:spPr>
          <a:xfrm>
            <a:off x="0" y="2381386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13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93A97-CCA1-43E4-04B0-A756B63D6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058" y="5613990"/>
            <a:ext cx="11119884" cy="534619"/>
          </a:xfrm>
        </p:spPr>
        <p:txBody>
          <a:bodyPr>
            <a:normAutofit/>
          </a:bodyPr>
          <a:lstStyle/>
          <a:p>
            <a:r>
              <a:rPr lang="en-GB" dirty="0">
                <a:latin typeface="LM Roman 10" panose="00000500000000000000" pitchFamily="50" charset="0"/>
              </a:rPr>
              <a:t>Reproduces perturbative Feynman diagram expansion at each order</a:t>
            </a:r>
            <a:endParaRPr lang="en-AU" dirty="0">
              <a:latin typeface="LM Roman 10" panose="00000500000000000000" pitchFamily="50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56CCDD-B666-2300-6AB2-DC9085E2A2BC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5" name="Picture 4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6971338F-A05B-351F-8EF3-332FA5745CF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31AF6E9-D60D-11DF-723A-17C66865F46F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85C49E3-1691-3A9D-72E9-CB0E8035BEDC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0A14692-06B8-84B0-583F-8A73527F1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38</a:t>
            </a:fld>
            <a:endParaRPr lang="en-CH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51050F2-B125-E92A-9E8C-B0D905729D0D}"/>
              </a:ext>
            </a:extLst>
          </p:cNvPr>
          <p:cNvGrpSpPr/>
          <p:nvPr/>
        </p:nvGrpSpPr>
        <p:grpSpPr>
          <a:xfrm>
            <a:off x="-222612" y="1937952"/>
            <a:ext cx="12637223" cy="3877984"/>
            <a:chOff x="-222612" y="1550389"/>
            <a:chExt cx="12637223" cy="3877984"/>
          </a:xfrm>
        </p:grpSpPr>
        <p:pic>
          <p:nvPicPr>
            <p:cNvPr id="15" name="Picture 14" descr="13d0bd2e71ad60c2b2135799731201fc-1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-222612" y="1550389"/>
              <a:ext cx="12637223" cy="3877984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3F95391-A8AD-FAE0-F93F-F5BB183EAEA7}"/>
                </a:ext>
              </a:extLst>
            </p:cNvPr>
            <p:cNvSpPr/>
            <p:nvPr/>
          </p:nvSpPr>
          <p:spPr>
            <a:xfrm>
              <a:off x="991182" y="2009618"/>
              <a:ext cx="4879126" cy="810364"/>
            </a:xfrm>
            <a:prstGeom prst="rect">
              <a:avLst/>
            </a:prstGeom>
            <a:solidFill>
              <a:srgbClr val="46B1E1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A9779B1-8B44-0322-5107-DE2DE24FDC01}"/>
                </a:ext>
              </a:extLst>
            </p:cNvPr>
            <p:cNvSpPr/>
            <p:nvPr/>
          </p:nvSpPr>
          <p:spPr>
            <a:xfrm>
              <a:off x="6742826" y="2062456"/>
              <a:ext cx="4661579" cy="81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1019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EDCB426-D608-107E-0A09-2B317B856FDD}"/>
                </a:ext>
              </a:extLst>
            </p:cNvPr>
            <p:cNvSpPr/>
            <p:nvPr/>
          </p:nvSpPr>
          <p:spPr>
            <a:xfrm>
              <a:off x="991182" y="3105498"/>
              <a:ext cx="10896018" cy="810364"/>
            </a:xfrm>
            <a:prstGeom prst="rect">
              <a:avLst/>
            </a:prstGeom>
            <a:solidFill>
              <a:schemeClr val="accent5">
                <a:lumMod val="60000"/>
                <a:lumOff val="40000"/>
                <a:alpha val="1019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1E92F6B-1A00-8D62-B76F-F5A3810F70E2}"/>
                </a:ext>
              </a:extLst>
            </p:cNvPr>
            <p:cNvSpPr/>
            <p:nvPr/>
          </p:nvSpPr>
          <p:spPr>
            <a:xfrm>
              <a:off x="1604273" y="4168452"/>
              <a:ext cx="3295794" cy="810364"/>
            </a:xfrm>
            <a:prstGeom prst="rect">
              <a:avLst/>
            </a:prstGeom>
            <a:solidFill>
              <a:schemeClr val="accent5">
                <a:lumMod val="60000"/>
                <a:lumOff val="40000"/>
                <a:alpha val="1019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pic>
        <p:nvPicPr>
          <p:cNvPr id="24" name="Picture 23" descr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Q[\Gamma_{Q_1Q_2}^{(-1,0)}+\Gamma_{Q_1Q_2}^{(-1,1)}G+\Gamma_{Q_1Q_2}^{(-1,0)}G^2+...]+...=&#10;$$&#10;&#10;\end{document}" title="IguanaTex Picture Display">
            <a:extLst>
              <a:ext uri="{FF2B5EF4-FFF2-40B4-BE49-F238E27FC236}">
                <a16:creationId xmlns:a16="http://schemas.microsoft.com/office/drawing/2014/main" id="{A4DE5197-80EC-6F38-2D05-D3F48798B86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59" y="1414090"/>
            <a:ext cx="6538908" cy="488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3143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CFDCE5-C899-56D1-5BAB-24224B61F8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e image depicts three abstract black silhouettes with concentric circular patterns, resembling swirling whirlpools.&#10;&#10;AI-generated content may be incorrect.">
            <a:extLst>
              <a:ext uri="{FF2B5EF4-FFF2-40B4-BE49-F238E27FC236}">
                <a16:creationId xmlns:a16="http://schemas.microsoft.com/office/drawing/2014/main" id="{F478321D-28CF-F243-2EEC-4436D12C74A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432"/>
          <a:stretch>
            <a:fillRect/>
          </a:stretch>
        </p:blipFill>
        <p:spPr>
          <a:xfrm>
            <a:off x="529957" y="-3107444"/>
            <a:ext cx="11132085" cy="12263971"/>
          </a:xfrm>
          <a:prstGeom prst="rect">
            <a:avLst/>
          </a:prstGeom>
        </p:spPr>
      </p:pic>
      <p:pic>
        <p:nvPicPr>
          <p:cNvPr id="13" name="Picture 12" descr="d524d1ef9c26f83c8050ab5bc1ff437b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572" y="1886757"/>
            <a:ext cx="11097845" cy="387798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39995B5-FEBE-608B-8FE2-557E4A78017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177398"/>
                <a:ext cx="10515600" cy="1325563"/>
              </a:xfrm>
            </p:spPr>
            <p:txBody>
              <a:bodyPr/>
              <a:lstStyle/>
              <a:p>
                <a:r>
                  <a:rPr lang="en-AU" dirty="0">
                    <a:latin typeface="LM Roman 10" panose="00000500000000000000" pitchFamily="50" charset="0"/>
                  </a:rPr>
                  <a:t>Order </a:t>
                </a:r>
                <a:r>
                  <a:rPr lang="en-AU" i="1" dirty="0">
                    <a:latin typeface="LM Roman 10" panose="00000500000000000000" pitchFamily="50" charset="0"/>
                  </a:rPr>
                  <a:t>Q </a:t>
                </a:r>
                <a:r>
                  <a:rPr lang="en-AU" dirty="0">
                    <a:latin typeface="LM Roman 10" panose="00000500000000000000" pitchFamily="50" charset="0"/>
                  </a:rPr>
                  <a:t>Expansion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κ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≫1</m:t>
                    </m:r>
                  </m:oMath>
                </a14:m>
                <a:r>
                  <a:rPr lang="en-AU" dirty="0">
                    <a:latin typeface="LM Roman 10" panose="00000500000000000000" pitchFamily="50" charset="0"/>
                  </a:rPr>
                  <a:t>)</a:t>
                </a:r>
                <a:endParaRPr lang="en-AU" noProof="0" dirty="0">
                  <a:latin typeface="LM Roman 10" panose="00000500000000000000" pitchFamily="50" charset="0"/>
                </a:endParaRP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39995B5-FEBE-608B-8FE2-557E4A7801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177398"/>
                <a:ext cx="10515600" cy="1325563"/>
              </a:xfrm>
              <a:blipFill>
                <a:blip r:embed="rId5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EB34FA89-37EB-C3E4-AEBB-346692705F1B}"/>
              </a:ext>
            </a:extLst>
          </p:cNvPr>
          <p:cNvSpPr txBox="1"/>
          <p:nvPr/>
        </p:nvSpPr>
        <p:spPr>
          <a:xfrm>
            <a:off x="-1" y="2313024"/>
            <a:ext cx="1219200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13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DA2337-51FF-F2DF-7DB3-4FC1DEBBB1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058" y="5578265"/>
            <a:ext cx="11119884" cy="1098984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latin typeface="LM Roman 10" panose="00000500000000000000" pitchFamily="50" charset="0"/>
              </a:rPr>
              <a:t>New results beyond perturbation theory!</a:t>
            </a:r>
          </a:p>
          <a:p>
            <a:pPr algn="ctr"/>
            <a:r>
              <a:rPr lang="en-GB" dirty="0">
                <a:latin typeface="LM Roman 10" panose="00000500000000000000" pitchFamily="50" charset="0"/>
              </a:rPr>
              <a:t>Full formula interpolates between both regimes</a:t>
            </a:r>
            <a:endParaRPr lang="en-AU" dirty="0">
              <a:latin typeface="LM Roman 10" panose="00000500000000000000" pitchFamily="50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F6E84E4-60FD-2DF9-7B1D-139B985FAF10}"/>
              </a:ext>
            </a:extLst>
          </p:cNvPr>
          <p:cNvCxnSpPr>
            <a:cxnSpLocks/>
          </p:cNvCxnSpPr>
          <p:nvPr/>
        </p:nvCxnSpPr>
        <p:spPr>
          <a:xfrm flipV="1">
            <a:off x="1869619" y="2669434"/>
            <a:ext cx="1090938" cy="414639"/>
          </a:xfrm>
          <a:prstGeom prst="line">
            <a:avLst/>
          </a:prstGeom>
          <a:ln>
            <a:solidFill>
              <a:srgbClr val="E6002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F78F1AC-6C21-D79E-CA05-046F1EA60FED}"/>
              </a:ext>
            </a:extLst>
          </p:cNvPr>
          <p:cNvSpPr txBox="1">
            <a:spLocks/>
          </p:cNvSpPr>
          <p:nvPr/>
        </p:nvSpPr>
        <p:spPr>
          <a:xfrm>
            <a:off x="144515" y="2915283"/>
            <a:ext cx="1824155" cy="10989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solidFill>
                  <a:srgbClr val="969696"/>
                </a:solidFill>
                <a:latin typeface="LM Roman 10" panose="00000500000000000000" pitchFamily="50" charset="0"/>
              </a:rPr>
              <a:t>Characteristic large-charge scaling behaviour</a:t>
            </a:r>
            <a:endParaRPr lang="en-AU" sz="1800" dirty="0">
              <a:solidFill>
                <a:srgbClr val="969696"/>
              </a:solidFill>
              <a:latin typeface="LM Roman 10" panose="00000500000000000000" pitchFamily="50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311736E-B785-1AA4-8F48-6D212E017DDE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8" name="Picture 7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58089486-8891-F4E3-653A-5CCF611FA6D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00F5C8E-C18B-9808-63FD-6589362436CB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F7CD3A3-72AF-A752-3477-D569C43FF4B8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16D63DD-8196-A5E3-3A75-01B50B53C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39</a:t>
            </a:fld>
            <a:endParaRPr lang="en-CH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6B0BD19-40B5-46AA-B099-A3947C19DB6F}"/>
              </a:ext>
            </a:extLst>
          </p:cNvPr>
          <p:cNvSpPr/>
          <p:nvPr/>
        </p:nvSpPr>
        <p:spPr>
          <a:xfrm>
            <a:off x="2673399" y="2203386"/>
            <a:ext cx="6868470" cy="810364"/>
          </a:xfrm>
          <a:prstGeom prst="rect">
            <a:avLst/>
          </a:prstGeom>
          <a:solidFill>
            <a:srgbClr val="46B1E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4EA609B-7AA3-C781-4B30-D4ABB133842A}"/>
              </a:ext>
            </a:extLst>
          </p:cNvPr>
          <p:cNvSpPr/>
          <p:nvPr/>
        </p:nvSpPr>
        <p:spPr>
          <a:xfrm>
            <a:off x="3713441" y="3039628"/>
            <a:ext cx="4452173" cy="589504"/>
          </a:xfrm>
          <a:prstGeom prst="rect">
            <a:avLst/>
          </a:prstGeom>
          <a:solidFill>
            <a:schemeClr val="accent6">
              <a:lumMod val="60000"/>
              <a:lumOff val="40000"/>
              <a:alpha val="1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91CE3C7-D149-E79D-ACD4-E671A5FD4B51}"/>
              </a:ext>
            </a:extLst>
          </p:cNvPr>
          <p:cNvSpPr/>
          <p:nvPr/>
        </p:nvSpPr>
        <p:spPr>
          <a:xfrm>
            <a:off x="2354112" y="3698932"/>
            <a:ext cx="8074236" cy="756912"/>
          </a:xfrm>
          <a:prstGeom prst="rect">
            <a:avLst/>
          </a:prstGeom>
          <a:solidFill>
            <a:schemeClr val="accent5">
              <a:lumMod val="60000"/>
              <a:lumOff val="40000"/>
              <a:alpha val="1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A92FDB6-88C2-C7AC-E298-A182B23A1F94}"/>
              </a:ext>
            </a:extLst>
          </p:cNvPr>
          <p:cNvSpPr/>
          <p:nvPr/>
        </p:nvSpPr>
        <p:spPr>
          <a:xfrm>
            <a:off x="3462793" y="4576094"/>
            <a:ext cx="1597818" cy="810364"/>
          </a:xfrm>
          <a:prstGeom prst="rect">
            <a:avLst/>
          </a:prstGeom>
          <a:solidFill>
            <a:schemeClr val="accent5">
              <a:lumMod val="60000"/>
              <a:lumOff val="40000"/>
              <a:alpha val="1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6" name="Picture 15" descr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Q[\Gamma_{Q_1Q_2}^{(-1,0)}+\Gamma_{Q_1Q_2}^{(-1,1)}G+\Gamma_{Q_1Q_2}^{(-1,0)}G^2+...]+...=&#10;$$&#10;&#10;\end{document}" title="IguanaTex Picture Display">
            <a:extLst>
              <a:ext uri="{FF2B5EF4-FFF2-40B4-BE49-F238E27FC236}">
                <a16:creationId xmlns:a16="http://schemas.microsoft.com/office/drawing/2014/main" id="{E0B5BE0A-793A-6837-58B0-A22D8A4B6CF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39" y="1485966"/>
            <a:ext cx="5511064" cy="41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698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he image depicts a collection of intricate black snowflake patterns arranged in a grid formation.&#10;&#10;AI-generated content may be incorrect.">
            <a:extLst>
              <a:ext uri="{FF2B5EF4-FFF2-40B4-BE49-F238E27FC236}">
                <a16:creationId xmlns:a16="http://schemas.microsoft.com/office/drawing/2014/main" id="{1C229D88-C6AB-B791-1F08-4DB09437210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7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1720"/>
            <a:ext cx="12192000" cy="64145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F6F274-A9F3-EE18-52DE-44CA80629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97519"/>
            <a:ext cx="10515600" cy="1325563"/>
          </a:xfrm>
        </p:spPr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Order Parameter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0A63296-2E96-6F9A-DE1C-23524F1E42B3}"/>
              </a:ext>
            </a:extLst>
          </p:cNvPr>
          <p:cNvGrpSpPr/>
          <p:nvPr/>
        </p:nvGrpSpPr>
        <p:grpSpPr>
          <a:xfrm>
            <a:off x="223157" y="1747156"/>
            <a:ext cx="11329436" cy="2140510"/>
            <a:chOff x="196098" y="4851779"/>
            <a:chExt cx="11329436" cy="1762763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80AD548-126F-3B1B-4481-D13612C148E6}"/>
                </a:ext>
              </a:extLst>
            </p:cNvPr>
            <p:cNvCxnSpPr>
              <a:cxnSpLocks/>
            </p:cNvCxnSpPr>
            <p:nvPr/>
          </p:nvCxnSpPr>
          <p:spPr>
            <a:xfrm>
              <a:off x="867554" y="6612340"/>
              <a:ext cx="1065798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A80DDED-8D8A-55D9-98D0-DFAA454360FE}"/>
                </a:ext>
              </a:extLst>
            </p:cNvPr>
            <p:cNvGrpSpPr/>
            <p:nvPr/>
          </p:nvGrpSpPr>
          <p:grpSpPr>
            <a:xfrm>
              <a:off x="899533" y="5288979"/>
              <a:ext cx="10566779" cy="1325563"/>
              <a:chOff x="838200" y="5205847"/>
              <a:chExt cx="10566779" cy="1325563"/>
            </a:xfrm>
          </p:grpSpPr>
          <p:sp>
            <p:nvSpPr>
              <p:cNvPr id="9" name="Free-form: Shape 8">
                <a:extLst>
                  <a:ext uri="{FF2B5EF4-FFF2-40B4-BE49-F238E27FC236}">
                    <a16:creationId xmlns:a16="http://schemas.microsoft.com/office/drawing/2014/main" id="{F595BB38-87F1-8B30-5B4F-FF20382F60C4}"/>
                  </a:ext>
                </a:extLst>
              </p:cNvPr>
              <p:cNvSpPr/>
              <p:nvPr/>
            </p:nvSpPr>
            <p:spPr>
              <a:xfrm>
                <a:off x="838200" y="5205847"/>
                <a:ext cx="6108509" cy="1325563"/>
              </a:xfrm>
              <a:custGeom>
                <a:avLst/>
                <a:gdLst>
                  <a:gd name="csX0" fmla="*/ 0 w 3226275"/>
                  <a:gd name="csY0" fmla="*/ 0 h 2156347"/>
                  <a:gd name="csX1" fmla="*/ 2715904 w 3226275"/>
                  <a:gd name="csY1" fmla="*/ 511792 h 2156347"/>
                  <a:gd name="csX2" fmla="*/ 3220871 w 3226275"/>
                  <a:gd name="csY2" fmla="*/ 2156347 h 215634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3226275" h="2156347">
                    <a:moveTo>
                      <a:pt x="0" y="0"/>
                    </a:moveTo>
                    <a:cubicBezTo>
                      <a:pt x="1089546" y="76200"/>
                      <a:pt x="2179092" y="152401"/>
                      <a:pt x="2715904" y="511792"/>
                    </a:cubicBezTo>
                    <a:cubicBezTo>
                      <a:pt x="3252716" y="871183"/>
                      <a:pt x="3236793" y="1513765"/>
                      <a:pt x="3220871" y="2156347"/>
                    </a:cubicBezTo>
                  </a:path>
                </a:pathLst>
              </a:cu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AU" noProof="0" dirty="0"/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F3FFC5A9-BC56-214F-D36A-4840126955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34833" y="6525472"/>
                <a:ext cx="4470146" cy="0"/>
              </a:xfrm>
              <a:prstGeom prst="line">
                <a:avLst/>
              </a:pr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C9771CA0-D7F8-DCBF-0C19-3D8C40CDD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7554" y="4851779"/>
              <a:ext cx="0" cy="176056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FEC9B282-A683-14DB-5F1D-42E9F3A31551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098" y="5656975"/>
              <a:ext cx="533400" cy="297777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68C86B9-9C85-7DD5-CBA8-C89FA9C8F20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376" y="3974227"/>
            <a:ext cx="196014" cy="228912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8C5F8085-9D3E-C198-7D5C-6F317AB2FCFE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19" name="Picture 18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9F2FE59C-9AC6-FEA2-AE89-0986E13F1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410DBA1-95A8-572F-9F0A-FF9E0A72557F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DB3AB20-E624-6EFC-8020-14129F109249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61F2AC-0D9B-272F-5554-1AE6A0870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4</a:t>
            </a:fld>
            <a:endParaRPr lang="en-CH"/>
          </a:p>
        </p:txBody>
      </p:sp>
      <p:pic>
        <p:nvPicPr>
          <p:cNvPr id="33" name="Picture 32" descr="The image depicts a grid showing the arrangement of magnetic domains before and after the process of magnetization.&#10;&#10;AI-generated content may be incorrect.">
            <a:extLst>
              <a:ext uri="{FF2B5EF4-FFF2-40B4-BE49-F238E27FC236}">
                <a16:creationId xmlns:a16="http://schemas.microsoft.com/office/drawing/2014/main" id="{5CC32402-8E71-0E4F-60C4-B8BE05BE05A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60" t="17893" r="8321" b="18540"/>
          <a:stretch>
            <a:fillRect/>
          </a:stretch>
        </p:blipFill>
        <p:spPr>
          <a:xfrm>
            <a:off x="2534372" y="2453547"/>
            <a:ext cx="2044499" cy="1351147"/>
          </a:xfrm>
          <a:prstGeom prst="rect">
            <a:avLst/>
          </a:prstGeom>
        </p:spPr>
      </p:pic>
      <p:pic>
        <p:nvPicPr>
          <p:cNvPr id="35" name="Picture 34" descr="The image depicts a grid showing the arrangement of magnetic domains before and after the process of magnetization.&#10;&#10;AI-generated content may be incorrect.">
            <a:extLst>
              <a:ext uri="{FF2B5EF4-FFF2-40B4-BE49-F238E27FC236}">
                <a16:creationId xmlns:a16="http://schemas.microsoft.com/office/drawing/2014/main" id="{E220B9EE-921A-1AD3-57BA-BFEA7A1E7A7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1" t="17730" r="53040" b="18703"/>
          <a:stretch>
            <a:fillRect/>
          </a:stretch>
        </p:blipFill>
        <p:spPr>
          <a:xfrm>
            <a:off x="8404724" y="2453547"/>
            <a:ext cx="2044499" cy="1351147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43B86438-C5D8-D782-1DB7-5E71C2EFFDC1}"/>
              </a:ext>
            </a:extLst>
          </p:cNvPr>
          <p:cNvSpPr txBox="1"/>
          <p:nvPr/>
        </p:nvSpPr>
        <p:spPr>
          <a:xfrm>
            <a:off x="7873301" y="1986041"/>
            <a:ext cx="3079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noProof="0" dirty="0">
                <a:latin typeface="LM Roman 10" panose="00000500000000000000" pitchFamily="50" charset="0"/>
              </a:rPr>
              <a:t>No favoured direction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85AF739-5576-C1FF-2288-17C140B7B253}"/>
              </a:ext>
            </a:extLst>
          </p:cNvPr>
          <p:cNvSpPr txBox="1"/>
          <p:nvPr/>
        </p:nvSpPr>
        <p:spPr>
          <a:xfrm>
            <a:off x="1938495" y="1999564"/>
            <a:ext cx="3236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noProof="0" dirty="0">
                <a:latin typeface="LM Roman 10" panose="00000500000000000000" pitchFamily="50" charset="0"/>
              </a:rPr>
              <a:t>Favoured direction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9F5A4B-BC9B-7FB4-1723-6DD33154589E}"/>
              </a:ext>
            </a:extLst>
          </p:cNvPr>
          <p:cNvSpPr txBox="1"/>
          <p:nvPr/>
        </p:nvSpPr>
        <p:spPr>
          <a:xfrm>
            <a:off x="8348616" y="3874932"/>
            <a:ext cx="2577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i="1" noProof="0" dirty="0">
                <a:latin typeface="LM Roman 10" panose="00000500000000000000" pitchFamily="50" charset="0"/>
              </a:rPr>
              <a:t>Symmetric phase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37F1CC2-59A5-39CC-F3DE-34E05B427437}"/>
              </a:ext>
            </a:extLst>
          </p:cNvPr>
          <p:cNvSpPr txBox="1"/>
          <p:nvPr/>
        </p:nvSpPr>
        <p:spPr>
          <a:xfrm>
            <a:off x="2643379" y="3892369"/>
            <a:ext cx="2577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i="1" noProof="0" dirty="0">
                <a:latin typeface="LM Roman 10" panose="00000500000000000000" pitchFamily="50" charset="0"/>
              </a:rPr>
              <a:t>Symmetry-broken phase</a:t>
            </a:r>
          </a:p>
        </p:txBody>
      </p:sp>
      <p:sp>
        <p:nvSpPr>
          <p:cNvPr id="46" name="Content Placeholder 4">
            <a:extLst>
              <a:ext uri="{FF2B5EF4-FFF2-40B4-BE49-F238E27FC236}">
                <a16:creationId xmlns:a16="http://schemas.microsoft.com/office/drawing/2014/main" id="{BBC7DDF7-8703-D4AC-4B36-4046EAC7B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65817"/>
            <a:ext cx="10515600" cy="4351338"/>
          </a:xfrm>
        </p:spPr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Landau Paradigm: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AU" noProof="0" dirty="0">
                <a:latin typeface="LM Roman 10" panose="00000500000000000000" pitchFamily="50" charset="0"/>
              </a:rPr>
              <a:t>Phases of matter are classified by the symmetries they break</a:t>
            </a:r>
          </a:p>
        </p:txBody>
      </p:sp>
      <p:pic>
        <p:nvPicPr>
          <p:cNvPr id="5" name="Picture 4" descr="The image depicts the letter 'Z' followed by the number '2'.&#10;&#10;AI-generated content may be incorrect.">
            <a:extLst>
              <a:ext uri="{FF2B5EF4-FFF2-40B4-BE49-F238E27FC236}">
                <a16:creationId xmlns:a16="http://schemas.microsoft.com/office/drawing/2014/main" id="{D88DDED3-2BDE-29F5-EE53-1831EADC76D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434" y="3974227"/>
            <a:ext cx="238334" cy="19956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008EA9D-74A1-F3B5-38C1-151CD6D1CE51}"/>
              </a:ext>
            </a:extLst>
          </p:cNvPr>
          <p:cNvSpPr txBox="1">
            <a:spLocks/>
          </p:cNvSpPr>
          <p:nvPr/>
        </p:nvSpPr>
        <p:spPr>
          <a:xfrm>
            <a:off x="838200" y="4726789"/>
            <a:ext cx="10515600" cy="16189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>
                <a:latin typeface="LM Roman 10" panose="00000500000000000000" pitchFamily="50" charset="0"/>
              </a:rPr>
              <a:t>Superfluid phase</a:t>
            </a:r>
          </a:p>
          <a:p>
            <a:r>
              <a:rPr lang="en-AU" i="1" dirty="0">
                <a:latin typeface="LM Roman 10" panose="00000500000000000000" pitchFamily="50" charset="0"/>
              </a:rPr>
              <a:t>U(1)</a:t>
            </a:r>
            <a:r>
              <a:rPr lang="en-AU" dirty="0">
                <a:latin typeface="LM Roman 10" panose="00000500000000000000" pitchFamily="50" charset="0"/>
              </a:rPr>
              <a:t> symmetry</a:t>
            </a:r>
          </a:p>
          <a:p>
            <a:pPr lvl="1"/>
            <a:r>
              <a:rPr lang="en-AU" i="1" dirty="0">
                <a:latin typeface="LM Roman 10" panose="00000500000000000000" pitchFamily="50" charset="0"/>
              </a:rPr>
              <a:t>Conserved charge: particle number</a:t>
            </a:r>
          </a:p>
          <a:p>
            <a:endParaRPr lang="en-AU" dirty="0">
              <a:latin typeface="LM Roman 10" panose="00000500000000000000" pitchFamily="50" charset="0"/>
            </a:endParaRPr>
          </a:p>
        </p:txBody>
      </p:sp>
      <p:pic>
        <p:nvPicPr>
          <p:cNvPr id="22" name="Picture 21" descr="The image shows a clear, glass bowl hanging from a hook, with a subtle reflection of light creating a sense of depth.&#10;&#10;AI-generated content may be incorrect.">
            <a:extLst>
              <a:ext uri="{FF2B5EF4-FFF2-40B4-BE49-F238E27FC236}">
                <a16:creationId xmlns:a16="http://schemas.microsoft.com/office/drawing/2014/main" id="{4F75327A-573D-1636-1B45-F87859F4568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8215" y="4708041"/>
            <a:ext cx="1911008" cy="1689331"/>
          </a:xfrm>
          <a:prstGeom prst="rect">
            <a:avLst/>
          </a:prstGeom>
        </p:spPr>
      </p:pic>
      <p:pic>
        <p:nvPicPr>
          <p:cNvPr id="25" name="Picture 24" descr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\langle \phi\rangle&#10;$$&#10;&#10;\end{document}" title="IguanaTex Picture Display">
            <a:extLst>
              <a:ext uri="{FF2B5EF4-FFF2-40B4-BE49-F238E27FC236}">
                <a16:creationId xmlns:a16="http://schemas.microsoft.com/office/drawing/2014/main" id="{FFBD4D11-04E2-9A77-0C77-E2B48260F50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486" y="5092155"/>
            <a:ext cx="1153728" cy="99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74581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50E116-B985-0D99-A963-C64BC895EA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1FA16E3-A066-76E2-DAF7-3A835985EC5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</a:blip>
          <a:stretch/>
        </p:blipFill>
        <p:spPr>
          <a:xfrm rot="5400000">
            <a:off x="2888729" y="-92308"/>
            <a:ext cx="12192000" cy="68394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2AFC4CD-5D36-D839-13C5-7AEDC8CF2FB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960105"/>
              </a:xfrm>
            </p:spPr>
            <p:txBody>
              <a:bodyPr/>
              <a:lstStyle/>
              <a:p>
                <a:r>
                  <a:rPr lang="en-GB" dirty="0">
                    <a:latin typeface="LM Roman 10" panose="00000500000000000000" pitchFamily="50" charset="0"/>
                  </a:rPr>
                  <a:t>Want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AU" dirty="0">
                    <a:latin typeface="LM Roman 10" panose="00000500000000000000" pitchFamily="50" charset="0"/>
                  </a:rPr>
                  <a:t> contributions to the anomalous dimension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2AFC4CD-5D36-D839-13C5-7AEDC8CF2FB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960105"/>
              </a:xfrm>
              <a:blipFill>
                <a:blip r:embed="rId3"/>
                <a:stretch>
                  <a:fillRect l="-1043" t="-1012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B6D29DF3-DC68-9523-7C0B-93F9A092A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Fluctuations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72CA95-72E6-CC0F-8986-399E6442B75D}"/>
              </a:ext>
            </a:extLst>
          </p:cNvPr>
          <p:cNvSpPr txBox="1"/>
          <p:nvPr/>
        </p:nvSpPr>
        <p:spPr>
          <a:xfrm>
            <a:off x="1888836" y="3067086"/>
            <a:ext cx="8414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80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848F960-86DA-DBB8-D1BC-45199CD6A7F5}"/>
              </a:ext>
            </a:extLst>
          </p:cNvPr>
          <p:cNvSpPr txBox="1">
            <a:spLocks/>
          </p:cNvSpPr>
          <p:nvPr/>
        </p:nvSpPr>
        <p:spPr>
          <a:xfrm>
            <a:off x="642383" y="5477181"/>
            <a:ext cx="10907233" cy="1013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LM Roman 10" panose="00000500000000000000" pitchFamily="50" charset="0"/>
              </a:rPr>
              <a:t>Obtained from spectrum of fluctuations around classical solution</a:t>
            </a:r>
            <a:endParaRPr lang="en-AU" dirty="0">
              <a:latin typeface="LM Roman 10" panose="00000500000000000000" pitchFamily="50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32B3E32-3BFB-BEED-9AEB-4DCD732AAC26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8" name="Picture 7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EC369444-7669-4B70-E50C-D51E736D7D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3167D1D-2FE6-F688-B169-00673DDF30B5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0140757-54AE-89C1-A6CF-5D44065B92F3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98E42C9-D674-7F05-35D8-CBB6C41CC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40</a:t>
            </a:fld>
            <a:endParaRPr lang="en-CH"/>
          </a:p>
        </p:txBody>
      </p:sp>
      <p:pic>
        <p:nvPicPr>
          <p:cNvPr id="12" name="Picture 11" descr="906fc6accb05fa63bc9a1e92a3df7830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466036" y="2773184"/>
            <a:ext cx="21124072" cy="191124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64455AA-7906-DA89-684B-321C01D3D857}"/>
              </a:ext>
            </a:extLst>
          </p:cNvPr>
          <p:cNvSpPr/>
          <p:nvPr/>
        </p:nvSpPr>
        <p:spPr>
          <a:xfrm>
            <a:off x="5504568" y="3321930"/>
            <a:ext cx="2155804" cy="810364"/>
          </a:xfrm>
          <a:prstGeom prst="rect">
            <a:avLst/>
          </a:prstGeom>
          <a:solidFill>
            <a:srgbClr val="46B1E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043221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98995F-CA5A-23EB-6D06-7006308F61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D34072E-AFC6-6A78-83C3-580A68C84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Dispersion Relations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233B4E-077A-E020-362B-474C4178B851}"/>
              </a:ext>
            </a:extLst>
          </p:cNvPr>
          <p:cNvSpPr txBox="1"/>
          <p:nvPr/>
        </p:nvSpPr>
        <p:spPr>
          <a:xfrm>
            <a:off x="1888836" y="2928863"/>
            <a:ext cx="8414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8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FF9BC1-7780-A5D9-323C-240A1D1CD72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</a:blip>
          <a:stretch/>
        </p:blipFill>
        <p:spPr>
          <a:xfrm rot="5400000">
            <a:off x="2888729" y="-92308"/>
            <a:ext cx="12192000" cy="6839414"/>
          </a:xfrm>
          <a:prstGeom prst="rect">
            <a:avLst/>
          </a:prstGeom>
        </p:spPr>
      </p:pic>
      <p:sp>
        <p:nvSpPr>
          <p:cNvPr id="2" name="Content Placeholder 2 1">
            <a:extLst>
              <a:ext uri="{FF2B5EF4-FFF2-40B4-BE49-F238E27FC236}">
                <a16:creationId xmlns:a16="http://schemas.microsoft.com/office/drawing/2014/main" id="{F503F73E-6233-1160-6FE8-2EF892089582}"/>
              </a:ext>
            </a:extLst>
          </p:cNvPr>
          <p:cNvSpPr txBox="1">
            <a:spLocks/>
          </p:cNvSpPr>
          <p:nvPr/>
        </p:nvSpPr>
        <p:spPr>
          <a:xfrm>
            <a:off x="838200" y="1642600"/>
            <a:ext cx="10907233" cy="6565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dirty="0">
                <a:latin typeface="LM Roman 10" panose="00000500000000000000" pitchFamily="50" charset="0"/>
              </a:rPr>
              <a:t>Need eigenvalues of each block of inverse propagator matrix, </a:t>
            </a:r>
            <a:r>
              <a:rPr lang="en-GB" sz="2600" dirty="0" err="1">
                <a:latin typeface="LM Roman 10" panose="00000500000000000000" pitchFamily="50" charset="0"/>
              </a:rPr>
              <a:t>eg</a:t>
            </a:r>
            <a:r>
              <a:rPr lang="en-GB" sz="2600" dirty="0">
                <a:latin typeface="LM Roman 10" panose="00000500000000000000" pitchFamily="50" charset="0"/>
              </a:rPr>
              <a:t>:</a:t>
            </a:r>
            <a:endParaRPr lang="en-AU" sz="2600" dirty="0">
              <a:latin typeface="LM Roman 10" panose="00000500000000000000" pitchFamily="50" charset="0"/>
            </a:endParaRPr>
          </a:p>
        </p:txBody>
      </p:sp>
      <p:sp>
        <p:nvSpPr>
          <p:cNvPr id="3" name="Content Placeholder 2 2">
            <a:extLst>
              <a:ext uri="{FF2B5EF4-FFF2-40B4-BE49-F238E27FC236}">
                <a16:creationId xmlns:a16="http://schemas.microsoft.com/office/drawing/2014/main" id="{3B7AA72E-2C0A-31E3-0554-989C4E8EEA94}"/>
              </a:ext>
            </a:extLst>
          </p:cNvPr>
          <p:cNvSpPr txBox="1">
            <a:spLocks/>
          </p:cNvSpPr>
          <p:nvPr/>
        </p:nvSpPr>
        <p:spPr>
          <a:xfrm>
            <a:off x="838199" y="4500488"/>
            <a:ext cx="10907233" cy="65652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LM Roman 10" panose="00000500000000000000" pitchFamily="50" charset="0"/>
              </a:rPr>
              <a:t>Function of position-dependant fields. Use matrix element pert. Theory:</a:t>
            </a:r>
            <a:endParaRPr lang="en-AU" dirty="0">
              <a:latin typeface="LM Roman 10" panose="00000500000000000000" pitchFamily="50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CD6D67-CE36-34FA-B20C-BA44EB66A612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8" name="Picture 7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A9087EBC-90A1-5902-4D62-FD62BC7FA7B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40D25DE-F57F-8A02-CD6C-8206AEC959A4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6D257B5-1F7B-89E5-6500-76BFD7BDAB6A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C5134CE-3CB4-8E56-E07C-7BDCFEB06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41</a:t>
            </a:fld>
            <a:endParaRPr lang="en-CH"/>
          </a:p>
        </p:txBody>
      </p:sp>
      <p:pic>
        <p:nvPicPr>
          <p:cNvPr id="12" name="Picture 11" descr="07eee3a0162ebe03862b3d5233f4c689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33" y="1831791"/>
            <a:ext cx="12060134" cy="2646780"/>
          </a:xfrm>
          <a:prstGeom prst="rect">
            <a:avLst/>
          </a:prstGeom>
        </p:spPr>
      </p:pic>
      <p:pic>
        <p:nvPicPr>
          <p:cNvPr id="24" name="Picture 23" descr="\documentclass{article}&#10;\usepackage{amsmath}&#10;\usepackage{amssymb}&#10;\pagestyle{empty}&#10;\usepackage{pgfkeys}&#10;\usepackage{braket}&#10;\usepackage{catchfile}&#10;\newcommand{\geteqnum}[1]{%&#10;    \CatchFileDef{\temp}{eq_labels.txt}{}%&#10;    \pgfkeysifdefined{/eq/#1}{%&#10;        \pgfkeysvalueof{/eq/#1}%&#10;    }{%&#10;        ??%&#10;    }%&#10;}&#10;\begin{document}&#10;&#10;&#10;$$&#10;\lambda_{S,i} =&#10;\lambda^{(0)}_{S,i}&#10;+ G \left(&#10;\braket{v_{S,i} | V_2 | v_{S,i}}&#10;+ \sum_{j\neq i}&#10;\frac{&#10;\left|\braket{v_{S,i} | V_1 | v_{S,j}}\right|^2&#10;}{&#10;\lambda^{(0)}_{S,i} - \lambda^{(0)}_{S,j}&#10;}&#10;\right)&#10;+ \mathcal{O}(G^2)&#10;$$&#10;&#10;\end{document}" title="IguanaTex Picture Display">
            <a:extLst>
              <a:ext uri="{FF2B5EF4-FFF2-40B4-BE49-F238E27FC236}">
                <a16:creationId xmlns:a16="http://schemas.microsoft.com/office/drawing/2014/main" id="{48ACBD0B-AB3A-D5F1-867D-584ECA12137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673" y="5225456"/>
            <a:ext cx="6962284" cy="91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5847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127B2D-4CD8-F893-93DF-C99F2EFB76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69594F3-A7A8-632E-7ED7-A378E83AE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Mass Spectrum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9BD501-88D7-135F-51E3-B410A29E9420}"/>
              </a:ext>
            </a:extLst>
          </p:cNvPr>
          <p:cNvSpPr txBox="1"/>
          <p:nvPr/>
        </p:nvSpPr>
        <p:spPr>
          <a:xfrm>
            <a:off x="1274027" y="2060193"/>
            <a:ext cx="964394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115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69D77BA-57EE-793B-21F6-0F02BAD264C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</a:blip>
          <a:stretch/>
        </p:blipFill>
        <p:spPr>
          <a:xfrm rot="5400000">
            <a:off x="2888729" y="-92308"/>
            <a:ext cx="12192000" cy="68394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B8A494B-F3FC-6448-2B4C-69CABFCB5BC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435" y="4668506"/>
                <a:ext cx="11377127" cy="1791478"/>
              </a:xfrm>
            </p:spPr>
            <p:txBody>
              <a:bodyPr>
                <a:normAutofit/>
              </a:bodyPr>
              <a:lstStyle/>
              <a:p>
                <a:r>
                  <a:rPr lang="en-GB" noProof="0" dirty="0">
                    <a:latin typeface="LM Roman 10" panose="00000500000000000000" pitchFamily="50" charset="0"/>
                  </a:rPr>
                  <a:t>Expectation: line breaks </a:t>
                </a:r>
                <a14:m>
                  <m:oMath xmlns:m="http://schemas.openxmlformats.org/officeDocument/2006/math">
                    <m:r>
                      <a:rPr lang="en-GB" b="0" i="1" noProof="0" smtClean="0">
                        <a:latin typeface="Cambria Math" panose="02040503050406030204" pitchFamily="18" charset="0"/>
                      </a:rPr>
                      <m:t>𝑆𝑂</m:t>
                    </m:r>
                    <m:d>
                      <m:dPr>
                        <m:ctrlPr>
                          <a:rPr lang="en-GB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noProof="0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b="0" i="1" noProof="0" smtClean="0">
                            <a:latin typeface="Cambria Math" panose="02040503050406030204" pitchFamily="18" charset="0"/>
                          </a:rPr>
                          <m:t>,1</m:t>
                        </m:r>
                      </m:e>
                    </m:d>
                    <m:r>
                      <a:rPr lang="en-GB" b="0" i="1" noProof="0" smtClean="0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GB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noProof="0" smtClean="0">
                            <a:latin typeface="Cambria Math" panose="02040503050406030204" pitchFamily="18" charset="0"/>
                          </a:rPr>
                          <m:t>𝑆𝑈</m:t>
                        </m:r>
                        <m:d>
                          <m:dPr>
                            <m:ctrlPr>
                              <a:rPr lang="en-GB" b="0" i="1" noProof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noProof="0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GB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ℤ</m:t>
                            </m:r>
                          </m:e>
                          <m:sub>
                            <m:r>
                              <a:rPr lang="en-GB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den>
                    </m:f>
                    <m:r>
                      <a:rPr lang="en-GB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𝑆𝑂</m:t>
                    </m:r>
                    <m:d>
                      <m:dPr>
                        <m:ctrlPr>
                          <a:rPr lang="en-GB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GB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en-GB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GB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𝒟</m:t>
                    </m:r>
                    <m:r>
                      <a:rPr lang="en-GB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GB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𝑆𝑈</m:t>
                        </m:r>
                        <m:d>
                          <m:dPr>
                            <m:ctrlPr>
                              <a:rPr lang="en-GB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en-GB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GB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ℤ</m:t>
                            </m:r>
                          </m:e>
                          <m:sub>
                            <m:r>
                              <a:rPr lang="en-GB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en-GB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</m:den>
                    </m:f>
                  </m:oMath>
                </a14:m>
                <a:endParaRPr lang="en-AU" noProof="0" dirty="0">
                  <a:latin typeface="LM Roman 10" panose="00000500000000000000" pitchFamily="50" charset="0"/>
                </a:endParaRPr>
              </a:p>
              <a:p>
                <a:pPr>
                  <a:spcBef>
                    <a:spcPts val="0"/>
                  </a:spcBef>
                </a:pPr>
                <a:endParaRPr lang="en-AU" sz="2400" dirty="0">
                  <a:latin typeface="LM Roman 10" panose="00000500000000000000" pitchFamily="50" charset="0"/>
                </a:endParaRPr>
              </a:p>
              <a:p>
                <a:r>
                  <a:rPr lang="en-AU" dirty="0">
                    <a:latin typeface="LM Roman 10" panose="00000500000000000000" pitchFamily="50" charset="0"/>
                  </a:rPr>
                  <a:t>No</a:t>
                </a:r>
                <a:r>
                  <a:rPr lang="en-AU" i="1" dirty="0">
                    <a:latin typeface="LM Roman 10" panose="00000500000000000000" pitchFamily="50" charset="0"/>
                  </a:rPr>
                  <a:t> </a:t>
                </a:r>
                <a:r>
                  <a:rPr lang="en-AU" dirty="0">
                    <a:latin typeface="LM Roman 10" panose="00000500000000000000" pitchFamily="50" charset="0"/>
                  </a:rPr>
                  <a:t>Type-I Goldstone (Higgs), </a:t>
                </a:r>
                <a:r>
                  <a:rPr lang="en-AU" i="1" noProof="0" dirty="0">
                    <a:latin typeface="LM Roman 10" panose="00000500000000000000" pitchFamily="50" charset="0"/>
                  </a:rPr>
                  <a:t>S- </a:t>
                </a:r>
                <a:r>
                  <a:rPr lang="en-AU" noProof="0" dirty="0">
                    <a:latin typeface="LM Roman 10" panose="00000500000000000000" pitchFamily="50" charset="0"/>
                  </a:rPr>
                  <a:t>and gauge field massive</a:t>
                </a:r>
                <a:endParaRPr lang="en-AU" i="1" noProof="0" dirty="0">
                  <a:latin typeface="LM Roman 10" panose="00000500000000000000" pitchFamily="50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B8A494B-F3FC-6448-2B4C-69CABFCB5B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435" y="4668506"/>
                <a:ext cx="11377127" cy="1791478"/>
              </a:xfrm>
              <a:blipFill>
                <a:blip r:embed="rId4"/>
                <a:stretch>
                  <a:fillRect l="-965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The image displays a simple geometric diagram with a blue background, a white circle, and a red diagonal line intersecting the circle.&#10;&#10;AI-generated content may be incorrect.">
            <a:extLst>
              <a:ext uri="{FF2B5EF4-FFF2-40B4-BE49-F238E27FC236}">
                <a16:creationId xmlns:a16="http://schemas.microsoft.com/office/drawing/2014/main" id="{B7653EE3-DF0A-28F7-6FDA-F9A63E85C9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803" y="5423546"/>
            <a:ext cx="1471215" cy="1233773"/>
          </a:xfrm>
          <a:prstGeom prst="rect">
            <a:avLst/>
          </a:prstGeom>
          <a:effectLst>
            <a:softEdge rad="228600"/>
          </a:effectLst>
        </p:spPr>
      </p:pic>
      <p:pic>
        <p:nvPicPr>
          <p:cNvPr id="8" name="Picture 7" descr="The image depicts a white background with a red cross and a blue line intersecting at a point.&#10;&#10;AI-generated content may be incorrect.">
            <a:extLst>
              <a:ext uri="{FF2B5EF4-FFF2-40B4-BE49-F238E27FC236}">
                <a16:creationId xmlns:a16="http://schemas.microsoft.com/office/drawing/2014/main" id="{C0F05E8D-AA67-1D6A-C0CA-81D05123BB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959" y="5565172"/>
            <a:ext cx="1483400" cy="113097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39F7C6EF-F7FE-1F48-107F-7917B9D2DF60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9" name="Picture 8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307C2D65-CFC1-FD11-567A-DC2337C7035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C354054-A761-B7EA-119E-C8FBE1499A7A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EE1E3EF-4BA3-0581-C08D-E2AD222726EE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92A7DB2-080B-C8A9-74AD-338EC4009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42</a:t>
            </a:fld>
            <a:endParaRPr lang="en-CH"/>
          </a:p>
        </p:txBody>
      </p:sp>
      <p:pic>
        <p:nvPicPr>
          <p:cNvPr id="13" name="Picture 12" descr="e14ce5c0bcb0026ace43e26cdefc4ada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9459" y="1204530"/>
            <a:ext cx="9933080" cy="325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5676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8E6154-1378-18E2-84F9-3201697504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1EB50CA-A635-4A21-118D-BD9807865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AU" dirty="0">
                <a:latin typeface="LM Roman 10" panose="00000500000000000000" pitchFamily="50" charset="0"/>
              </a:rPr>
              <a:t>Contribution to Anom. Dim.</a:t>
            </a:r>
            <a:endParaRPr lang="en-AU" noProof="0" dirty="0">
              <a:latin typeface="LM Roman 10" panose="000005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9B1E37-8B07-832C-37F1-B58E4EFFDFFC}"/>
              </a:ext>
            </a:extLst>
          </p:cNvPr>
          <p:cNvSpPr txBox="1"/>
          <p:nvPr/>
        </p:nvSpPr>
        <p:spPr>
          <a:xfrm>
            <a:off x="2084651" y="2759714"/>
            <a:ext cx="8414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9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A52471-9998-E958-FB2E-04579629945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</a:blip>
          <a:stretch/>
        </p:blipFill>
        <p:spPr>
          <a:xfrm rot="5400000">
            <a:off x="2888729" y="-92308"/>
            <a:ext cx="12192000" cy="6839414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439A21E-9077-1848-C03B-8D39D91415CA}"/>
              </a:ext>
            </a:extLst>
          </p:cNvPr>
          <p:cNvSpPr txBox="1">
            <a:spLocks/>
          </p:cNvSpPr>
          <p:nvPr/>
        </p:nvSpPr>
        <p:spPr>
          <a:xfrm>
            <a:off x="838199" y="4176232"/>
            <a:ext cx="10907233" cy="1718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LM Roman 10" panose="00000500000000000000" pitchFamily="50" charset="0"/>
              </a:rPr>
              <a:t>Complicated but known</a:t>
            </a:r>
          </a:p>
          <a:p>
            <a:r>
              <a:rPr lang="en-GB" dirty="0">
                <a:latin typeface="LM Roman 10" panose="00000500000000000000" pitchFamily="50" charset="0"/>
              </a:rPr>
              <a:t>Reproduces usual LO fluctuations</a:t>
            </a:r>
          </a:p>
          <a:p>
            <a:r>
              <a:rPr lang="en-GB" dirty="0">
                <a:latin typeface="LM Roman 10" panose="00000500000000000000" pitchFamily="50" charset="0"/>
              </a:rPr>
              <a:t>Can sum eigenvalues for NLO corrections</a:t>
            </a:r>
            <a:endParaRPr lang="en-AU" dirty="0">
              <a:latin typeface="LM Roman 10" panose="00000500000000000000" pitchFamily="50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63FFA9F-4965-5B98-3214-4F2DDD8DC40E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5" name="Picture 4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FD687FAE-6DE7-237D-E947-BB04B02B3F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7E04777-1A11-ABA8-6D5A-8455238902B5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3E6DD2A-DF9D-685B-3492-B75C3DF0B697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6D59C49-0028-7864-E776-46FC97A6E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43</a:t>
            </a:fld>
            <a:endParaRPr lang="en-CH"/>
          </a:p>
        </p:txBody>
      </p:sp>
      <p:pic>
        <p:nvPicPr>
          <p:cNvPr id="11" name="Picture 10" descr="66c7d62fee412e90adcc3e22f34dce55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1912" y="2371135"/>
            <a:ext cx="12387694" cy="125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19566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DDDCA5-F982-9AB5-14EE-CBF17127BB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C1A380C-9E54-D459-4E05-20E41D281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AU" dirty="0">
                <a:latin typeface="LM Roman 10" panose="00000500000000000000" pitchFamily="50" charset="0"/>
              </a:rPr>
              <a:t>Contribution to Anom. Dim.</a:t>
            </a:r>
            <a:endParaRPr lang="en-AU" noProof="0" dirty="0">
              <a:latin typeface="LM Roman 10" panose="000005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62206A-BFEA-9795-45A5-7C194E8D061F}"/>
              </a:ext>
            </a:extLst>
          </p:cNvPr>
          <p:cNvSpPr txBox="1"/>
          <p:nvPr/>
        </p:nvSpPr>
        <p:spPr>
          <a:xfrm>
            <a:off x="1888836" y="2767280"/>
            <a:ext cx="8414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8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CFF93A-7BBA-B393-56A4-90E76986A5C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</a:blip>
          <a:stretch/>
        </p:blipFill>
        <p:spPr>
          <a:xfrm rot="5400000">
            <a:off x="2888729" y="-92308"/>
            <a:ext cx="12192000" cy="68394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C0B2BBD-43DA-3CF5-1D09-9D3D55078B1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199" y="4956659"/>
                <a:ext cx="10907233" cy="65652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>
                    <a:latin typeface="LM Roman 10" panose="00000500000000000000" pitchFamily="50" charset="0"/>
                  </a:rPr>
                  <a:t>Each order is again a </a:t>
                </a:r>
                <a:r>
                  <a:rPr lang="en-GB" dirty="0" err="1">
                    <a:latin typeface="LM Roman 10" panose="00000500000000000000" pitchFamily="50" charset="0"/>
                  </a:rPr>
                  <a:t>resummation</a:t>
                </a:r>
                <a:r>
                  <a:rPr lang="en-GB" dirty="0">
                    <a:latin typeface="LM Roman 10" panose="00000500000000000000" pitchFamily="50" charset="0"/>
                  </a:rPr>
                  <a:t> of perturbation theory in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𝜅</m:t>
                    </m:r>
                  </m:oMath>
                </a14:m>
                <a:endParaRPr lang="en-AU" dirty="0">
                  <a:latin typeface="LM Roman 10" panose="00000500000000000000" pitchFamily="50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C0B2BBD-43DA-3CF5-1D09-9D3D55078B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4956659"/>
                <a:ext cx="10907233" cy="656524"/>
              </a:xfrm>
              <a:prstGeom prst="rect">
                <a:avLst/>
              </a:prstGeom>
              <a:blipFill>
                <a:blip r:embed="rId3"/>
                <a:stretch>
                  <a:fillRect l="-950" t="-14815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41B4D79E-FB13-4571-4E61-AD4A9CC3F2B0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7" name="Picture 6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149D6511-1AFB-5754-C993-5543D5ECA8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46A49ED-1249-D55A-A656-5CE15ECC56FF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B9C35CF-143F-A0E6-E664-607F2357BA44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5D6887-ACED-98EC-7C66-F811E56DA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44</a:t>
            </a:fld>
            <a:endParaRPr lang="en-CH"/>
          </a:p>
        </p:txBody>
      </p:sp>
      <p:pic>
        <p:nvPicPr>
          <p:cNvPr id="11" name="Picture 10" descr="4bef9b0f45c3185086df6d5a9515ebcc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83" y="2270990"/>
            <a:ext cx="12196928" cy="2308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9804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F3F680-0FB9-2DA0-83D0-9C4FA03CC0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Rectangle 194">
            <a:extLst>
              <a:ext uri="{FF2B5EF4-FFF2-40B4-BE49-F238E27FC236}">
                <a16:creationId xmlns:a16="http://schemas.microsoft.com/office/drawing/2014/main" id="{489B7BFD-8F45-4093-AD9C-91B15B05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E8B4A45-34B6-04DA-502A-452E6746C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76001"/>
            <a:ext cx="7496873" cy="200169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9600" noProof="0" dirty="0">
                <a:solidFill>
                  <a:schemeClr val="bg1"/>
                </a:solidFill>
                <a:latin typeface="LM Roman 10" panose="00000500000000000000" pitchFamily="50" charset="0"/>
              </a:rPr>
              <a:t>Observables</a:t>
            </a:r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64856DF8-E786-4A2B-BCE9-1D3AA7C5D0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065353"/>
            <a:ext cx="1297983" cy="277779"/>
          </a:xfrm>
          <a:custGeom>
            <a:avLst/>
            <a:gdLst>
              <a:gd name="connsiteX0" fmla="*/ 94113 w 1297983"/>
              <a:gd name="connsiteY0" fmla="*/ 0 h 277779"/>
              <a:gd name="connsiteX1" fmla="*/ 332874 w 1297983"/>
              <a:gd name="connsiteY1" fmla="*/ 238761 h 277779"/>
              <a:gd name="connsiteX2" fmla="*/ 571883 w 1297983"/>
              <a:gd name="connsiteY2" fmla="*/ 0 h 277779"/>
              <a:gd name="connsiteX3" fmla="*/ 810645 w 1297983"/>
              <a:gd name="connsiteY3" fmla="*/ 238761 h 277779"/>
              <a:gd name="connsiteX4" fmla="*/ 1049406 w 1297983"/>
              <a:gd name="connsiteY4" fmla="*/ 0 h 277779"/>
              <a:gd name="connsiteX5" fmla="*/ 1297983 w 1297983"/>
              <a:gd name="connsiteY5" fmla="*/ 248577 h 277779"/>
              <a:gd name="connsiteX6" fmla="*/ 1278599 w 1297983"/>
              <a:gd name="connsiteY6" fmla="*/ 267963 h 277779"/>
              <a:gd name="connsiteX7" fmla="*/ 1049406 w 1297983"/>
              <a:gd name="connsiteY7" fmla="*/ 39017 h 277779"/>
              <a:gd name="connsiteX8" fmla="*/ 810645 w 1297983"/>
              <a:gd name="connsiteY8" fmla="*/ 277779 h 277779"/>
              <a:gd name="connsiteX9" fmla="*/ 571883 w 1297983"/>
              <a:gd name="connsiteY9" fmla="*/ 39017 h 277779"/>
              <a:gd name="connsiteX10" fmla="*/ 332874 w 1297983"/>
              <a:gd name="connsiteY10" fmla="*/ 277779 h 277779"/>
              <a:gd name="connsiteX11" fmla="*/ 94113 w 1297983"/>
              <a:gd name="connsiteY11" fmla="*/ 39017 h 277779"/>
              <a:gd name="connsiteX12" fmla="*/ 0 w 1297983"/>
              <a:gd name="connsiteY12" fmla="*/ 133130 h 277779"/>
              <a:gd name="connsiteX13" fmla="*/ 0 w 1297983"/>
              <a:gd name="connsiteY13" fmla="*/ 94113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97983" h="277779">
                <a:moveTo>
                  <a:pt x="94113" y="0"/>
                </a:moveTo>
                <a:lnTo>
                  <a:pt x="332874" y="238761"/>
                </a:lnTo>
                <a:lnTo>
                  <a:pt x="571883" y="0"/>
                </a:lnTo>
                <a:lnTo>
                  <a:pt x="810645" y="238761"/>
                </a:lnTo>
                <a:lnTo>
                  <a:pt x="1049406" y="0"/>
                </a:lnTo>
                <a:lnTo>
                  <a:pt x="1297983" y="248577"/>
                </a:lnTo>
                <a:lnTo>
                  <a:pt x="1278599" y="267963"/>
                </a:lnTo>
                <a:lnTo>
                  <a:pt x="1049406" y="39017"/>
                </a:lnTo>
                <a:lnTo>
                  <a:pt x="810645" y="277779"/>
                </a:lnTo>
                <a:lnTo>
                  <a:pt x="571883" y="39017"/>
                </a:lnTo>
                <a:lnTo>
                  <a:pt x="332874" y="277779"/>
                </a:lnTo>
                <a:lnTo>
                  <a:pt x="94113" y="39017"/>
                </a:lnTo>
                <a:lnTo>
                  <a:pt x="0" y="133130"/>
                </a:lnTo>
                <a:lnTo>
                  <a:pt x="0" y="94113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E646A872-7F34-4E27-B0A7-9720177E37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505088"/>
            <a:ext cx="1297983" cy="277779"/>
          </a:xfrm>
          <a:custGeom>
            <a:avLst/>
            <a:gdLst>
              <a:gd name="connsiteX0" fmla="*/ 94113 w 1297983"/>
              <a:gd name="connsiteY0" fmla="*/ 0 h 277779"/>
              <a:gd name="connsiteX1" fmla="*/ 332874 w 1297983"/>
              <a:gd name="connsiteY1" fmla="*/ 238761 h 277779"/>
              <a:gd name="connsiteX2" fmla="*/ 571883 w 1297983"/>
              <a:gd name="connsiteY2" fmla="*/ 0 h 277779"/>
              <a:gd name="connsiteX3" fmla="*/ 810645 w 1297983"/>
              <a:gd name="connsiteY3" fmla="*/ 238761 h 277779"/>
              <a:gd name="connsiteX4" fmla="*/ 1049406 w 1297983"/>
              <a:gd name="connsiteY4" fmla="*/ 0 h 277779"/>
              <a:gd name="connsiteX5" fmla="*/ 1297983 w 1297983"/>
              <a:gd name="connsiteY5" fmla="*/ 248577 h 277779"/>
              <a:gd name="connsiteX6" fmla="*/ 1278599 w 1297983"/>
              <a:gd name="connsiteY6" fmla="*/ 268208 h 277779"/>
              <a:gd name="connsiteX7" fmla="*/ 1049406 w 1297983"/>
              <a:gd name="connsiteY7" fmla="*/ 39017 h 277779"/>
              <a:gd name="connsiteX8" fmla="*/ 810645 w 1297983"/>
              <a:gd name="connsiteY8" fmla="*/ 277779 h 277779"/>
              <a:gd name="connsiteX9" fmla="*/ 571883 w 1297983"/>
              <a:gd name="connsiteY9" fmla="*/ 39017 h 277779"/>
              <a:gd name="connsiteX10" fmla="*/ 332874 w 1297983"/>
              <a:gd name="connsiteY10" fmla="*/ 277779 h 277779"/>
              <a:gd name="connsiteX11" fmla="*/ 94113 w 1297983"/>
              <a:gd name="connsiteY11" fmla="*/ 39017 h 277779"/>
              <a:gd name="connsiteX12" fmla="*/ 0 w 1297983"/>
              <a:gd name="connsiteY12" fmla="*/ 133130 h 277779"/>
              <a:gd name="connsiteX13" fmla="*/ 0 w 1297983"/>
              <a:gd name="connsiteY13" fmla="*/ 94113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97983" h="277779">
                <a:moveTo>
                  <a:pt x="94113" y="0"/>
                </a:moveTo>
                <a:lnTo>
                  <a:pt x="332874" y="238761"/>
                </a:lnTo>
                <a:lnTo>
                  <a:pt x="571883" y="0"/>
                </a:lnTo>
                <a:lnTo>
                  <a:pt x="810645" y="238761"/>
                </a:lnTo>
                <a:lnTo>
                  <a:pt x="1049406" y="0"/>
                </a:lnTo>
                <a:lnTo>
                  <a:pt x="1297983" y="248577"/>
                </a:lnTo>
                <a:lnTo>
                  <a:pt x="1278599" y="268208"/>
                </a:lnTo>
                <a:lnTo>
                  <a:pt x="1049406" y="39017"/>
                </a:lnTo>
                <a:lnTo>
                  <a:pt x="810645" y="277779"/>
                </a:lnTo>
                <a:lnTo>
                  <a:pt x="571883" y="39017"/>
                </a:lnTo>
                <a:lnTo>
                  <a:pt x="332874" y="277779"/>
                </a:lnTo>
                <a:lnTo>
                  <a:pt x="94113" y="39017"/>
                </a:lnTo>
                <a:lnTo>
                  <a:pt x="0" y="133130"/>
                </a:lnTo>
                <a:lnTo>
                  <a:pt x="0" y="94113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AE689860-A291-4B0F-AB65-421F8C20E2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83640" y="2714402"/>
            <a:ext cx="3938846" cy="3938846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C82BEF57-041E-4DE3-B65C-CBE71211B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83640" y="2714402"/>
            <a:ext cx="3938846" cy="3938846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D9DFE8A5-DCEC-4A43-B613-D62AC8C57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76438" y="267945"/>
            <a:ext cx="3055711" cy="3055711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45E0BF71-78CD-4FD9-BB54-48CD141589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76438" y="267945"/>
            <a:ext cx="3055711" cy="305571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26B7664A-BE61-4A65-B937-A31E08B8B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90042" y="201891"/>
            <a:ext cx="3055711" cy="3055711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Graphic 212">
            <a:extLst>
              <a:ext uri="{FF2B5EF4-FFF2-40B4-BE49-F238E27FC236}">
                <a16:creationId xmlns:a16="http://schemas.microsoft.com/office/drawing/2014/main" id="{279CAF82-0ECF-42BE-8F37-F71941E5D4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05044" y="529755"/>
            <a:ext cx="413564" cy="413564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13" name="Graphic 212">
            <a:extLst>
              <a:ext uri="{FF2B5EF4-FFF2-40B4-BE49-F238E27FC236}">
                <a16:creationId xmlns:a16="http://schemas.microsoft.com/office/drawing/2014/main" id="{0AE773EE-DD7B-4F25-945A-3F59DEE68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05044" y="529755"/>
            <a:ext cx="413564" cy="413564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215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61467" y="1770675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2" name="Oval 221">
            <a:extLst>
              <a:ext uri="{FF2B5EF4-FFF2-40B4-BE49-F238E27FC236}">
                <a16:creationId xmlns:a16="http://schemas.microsoft.com/office/drawing/2014/main" id="{033BC44A-0661-43B4-9C14-FD5963C226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5735" y="4917084"/>
            <a:ext cx="319941" cy="319941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24" name="Oval 223">
            <a:extLst>
              <a:ext uri="{FF2B5EF4-FFF2-40B4-BE49-F238E27FC236}">
                <a16:creationId xmlns:a16="http://schemas.microsoft.com/office/drawing/2014/main" id="{2A7F3B2F-8A53-4176-8D77-ECA28FF4D6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5735" y="4917084"/>
            <a:ext cx="319941" cy="31994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26" name="Oval 225">
            <a:extLst>
              <a:ext uri="{FF2B5EF4-FFF2-40B4-BE49-F238E27FC236}">
                <a16:creationId xmlns:a16="http://schemas.microsoft.com/office/drawing/2014/main" id="{87045360-A428-4E4B-989C-E4EF4D9203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70947" y="2618037"/>
            <a:ext cx="3938846" cy="3938846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minus&#10;&#10;AI-generated content may be incorrect.">
            <a:extLst>
              <a:ext uri="{FF2B5EF4-FFF2-40B4-BE49-F238E27FC236}">
                <a16:creationId xmlns:a16="http://schemas.microsoft.com/office/drawing/2014/main" id="{21F84C24-EBFB-4914-0679-1E14477AC3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204" y="699636"/>
            <a:ext cx="2098378" cy="2104795"/>
          </a:xfrm>
          <a:prstGeom prst="rect">
            <a:avLst/>
          </a:prstGeom>
        </p:spPr>
      </p:pic>
      <p:pic>
        <p:nvPicPr>
          <p:cNvPr id="6" name="Picture 5" descr="The image depicts a white background with a red cross and a blue line intersecting at a point.&#10;&#10;AI-generated content may be incorrect.">
            <a:extLst>
              <a:ext uri="{FF2B5EF4-FFF2-40B4-BE49-F238E27FC236}">
                <a16:creationId xmlns:a16="http://schemas.microsoft.com/office/drawing/2014/main" id="{055D27CA-48D4-6CCC-4ADF-809E2A2E1E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0" r="11589" b="-2"/>
          <a:stretch>
            <a:fillRect/>
          </a:stretch>
        </p:blipFill>
        <p:spPr>
          <a:xfrm>
            <a:off x="7421789" y="2423790"/>
            <a:ext cx="4327313" cy="432734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594606-646F-05D0-3094-C0BAE39B3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45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441278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89FE5F-DDFB-BD25-E7E8-B819997140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he image depicts a large, noticeable crack running through a white wall, suggesting significant damage.&#10;&#10;AI-generated content may be incorrect.">
            <a:extLst>
              <a:ext uri="{FF2B5EF4-FFF2-40B4-BE49-F238E27FC236}">
                <a16:creationId xmlns:a16="http://schemas.microsoft.com/office/drawing/2014/main" id="{FF8EF231-0E42-6135-2F50-BEB840895F7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38159">
            <a:off x="3454401" y="12559"/>
            <a:ext cx="12192000" cy="6832879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3959755-6691-9DD1-E934-78382CB40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Observables: Defect Changing Operator</a:t>
            </a:r>
          </a:p>
        </p:txBody>
      </p:sp>
      <p:pic>
        <p:nvPicPr>
          <p:cNvPr id="2" name="Picture 1" descr="The diagram illustrates a simple mathematical or logical operation with two circles connected by an arrow, indicating a process or relationship.&#10;&#10;AI-generated content may be incorrect.">
            <a:extLst>
              <a:ext uri="{FF2B5EF4-FFF2-40B4-BE49-F238E27FC236}">
                <a16:creationId xmlns:a16="http://schemas.microsoft.com/office/drawing/2014/main" id="{ACD33A4F-B71F-7FE6-D8C3-BE5F2746C2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3018"/>
          <a:stretch>
            <a:fillRect/>
          </a:stretch>
        </p:blipFill>
        <p:spPr>
          <a:xfrm>
            <a:off x="723930" y="1757235"/>
            <a:ext cx="2020090" cy="2020090"/>
          </a:xfrm>
          <a:custGeom>
            <a:avLst/>
            <a:gdLst/>
            <a:ahLst/>
            <a:cxnLst/>
            <a:rect l="l" t="t" r="r" b="b"/>
            <a:pathLst>
              <a:path w="2683042" h="2683042">
                <a:moveTo>
                  <a:pt x="102278" y="0"/>
                </a:moveTo>
                <a:lnTo>
                  <a:pt x="2580764" y="0"/>
                </a:lnTo>
                <a:cubicBezTo>
                  <a:pt x="2637251" y="0"/>
                  <a:pt x="2683042" y="45791"/>
                  <a:pt x="2683042" y="102278"/>
                </a:cubicBezTo>
                <a:lnTo>
                  <a:pt x="2683042" y="2580764"/>
                </a:lnTo>
                <a:cubicBezTo>
                  <a:pt x="2683042" y="2637251"/>
                  <a:pt x="2637251" y="2683042"/>
                  <a:pt x="2580764" y="2683042"/>
                </a:cubicBezTo>
                <a:lnTo>
                  <a:pt x="102278" y="2683042"/>
                </a:lnTo>
                <a:cubicBezTo>
                  <a:pt x="45791" y="2683042"/>
                  <a:pt x="0" y="2637251"/>
                  <a:pt x="0" y="2580764"/>
                </a:cubicBezTo>
                <a:lnTo>
                  <a:pt x="0" y="102278"/>
                </a:lnTo>
                <a:cubicBezTo>
                  <a:pt x="0" y="45791"/>
                  <a:pt x="45791" y="0"/>
                  <a:pt x="102278" y="0"/>
                </a:cubicBez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1289738-44AF-F935-374C-C44F5B821F4E}"/>
              </a:ext>
            </a:extLst>
          </p:cNvPr>
          <p:cNvSpPr txBox="1"/>
          <p:nvPr/>
        </p:nvSpPr>
        <p:spPr>
          <a:xfrm>
            <a:off x="3659012" y="2105560"/>
            <a:ext cx="84143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6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774D19-4C08-829D-3545-458DF0DBA72A}"/>
              </a:ext>
            </a:extLst>
          </p:cNvPr>
          <p:cNvSpPr txBox="1"/>
          <p:nvPr/>
        </p:nvSpPr>
        <p:spPr>
          <a:xfrm>
            <a:off x="3538057" y="4421198"/>
            <a:ext cx="84143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66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ADF06BA-A978-BAEC-93D8-9FB56B7FB3B2}"/>
              </a:ext>
            </a:extLst>
          </p:cNvPr>
          <p:cNvGrpSpPr/>
          <p:nvPr/>
        </p:nvGrpSpPr>
        <p:grpSpPr>
          <a:xfrm>
            <a:off x="810070" y="4047836"/>
            <a:ext cx="1827870" cy="2020090"/>
            <a:chOff x="1675605" y="4047836"/>
            <a:chExt cx="1827870" cy="2020090"/>
          </a:xfrm>
        </p:grpSpPr>
        <p:pic>
          <p:nvPicPr>
            <p:cNvPr id="6" name="Picture 5" descr="The diagram illustrates a simple mathematical or logical operation with two circles connected by an arrow, indicating a process or relationship.&#10;&#10;AI-generated content may be incorrect.">
              <a:extLst>
                <a:ext uri="{FF2B5EF4-FFF2-40B4-BE49-F238E27FC236}">
                  <a16:creationId xmlns:a16="http://schemas.microsoft.com/office/drawing/2014/main" id="{1B6EDB0C-ABFE-0D7B-9AFC-C1871EEEB9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444" b="3018"/>
            <a:stretch>
              <a:fillRect/>
            </a:stretch>
          </p:blipFill>
          <p:spPr>
            <a:xfrm>
              <a:off x="1675605" y="4047836"/>
              <a:ext cx="516247" cy="2020090"/>
            </a:xfrm>
            <a:custGeom>
              <a:avLst/>
              <a:gdLst/>
              <a:ahLst/>
              <a:cxnLst/>
              <a:rect l="l" t="t" r="r" b="b"/>
              <a:pathLst>
                <a:path w="2683042" h="2683042">
                  <a:moveTo>
                    <a:pt x="102278" y="0"/>
                  </a:moveTo>
                  <a:lnTo>
                    <a:pt x="2580764" y="0"/>
                  </a:lnTo>
                  <a:cubicBezTo>
                    <a:pt x="2637251" y="0"/>
                    <a:pt x="2683042" y="45791"/>
                    <a:pt x="2683042" y="102278"/>
                  </a:cubicBezTo>
                  <a:lnTo>
                    <a:pt x="2683042" y="2580764"/>
                  </a:lnTo>
                  <a:cubicBezTo>
                    <a:pt x="2683042" y="2637251"/>
                    <a:pt x="2637251" y="2683042"/>
                    <a:pt x="2580764" y="2683042"/>
                  </a:cubicBezTo>
                  <a:lnTo>
                    <a:pt x="102278" y="2683042"/>
                  </a:lnTo>
                  <a:cubicBezTo>
                    <a:pt x="45791" y="2683042"/>
                    <a:pt x="0" y="2637251"/>
                    <a:pt x="0" y="2580764"/>
                  </a:cubicBezTo>
                  <a:lnTo>
                    <a:pt x="0" y="102278"/>
                  </a:lnTo>
                  <a:cubicBezTo>
                    <a:pt x="0" y="45791"/>
                    <a:pt x="45791" y="0"/>
                    <a:pt x="102278" y="0"/>
                  </a:cubicBezTo>
                  <a:close/>
                </a:path>
              </a:pathLst>
            </a:custGeom>
          </p:spPr>
        </p:pic>
        <p:pic>
          <p:nvPicPr>
            <p:cNvPr id="7" name="Picture 6" descr="The diagram illustrates a simple mathematical or logical operation with two circles connected by an arrow, indicating a process or relationship.&#10;&#10;AI-generated content may be incorrect.">
              <a:extLst>
                <a:ext uri="{FF2B5EF4-FFF2-40B4-BE49-F238E27FC236}">
                  <a16:creationId xmlns:a16="http://schemas.microsoft.com/office/drawing/2014/main" id="{BF7B44DD-F9BE-20FC-BD61-E99787F116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445" b="3018"/>
            <a:stretch>
              <a:fillRect/>
            </a:stretch>
          </p:blipFill>
          <p:spPr>
            <a:xfrm>
              <a:off x="2987227" y="4047836"/>
              <a:ext cx="516248" cy="2020090"/>
            </a:xfrm>
            <a:custGeom>
              <a:avLst/>
              <a:gdLst/>
              <a:ahLst/>
              <a:cxnLst/>
              <a:rect l="l" t="t" r="r" b="b"/>
              <a:pathLst>
                <a:path w="2683042" h="2683042">
                  <a:moveTo>
                    <a:pt x="102278" y="0"/>
                  </a:moveTo>
                  <a:lnTo>
                    <a:pt x="2580764" y="0"/>
                  </a:lnTo>
                  <a:cubicBezTo>
                    <a:pt x="2637251" y="0"/>
                    <a:pt x="2683042" y="45791"/>
                    <a:pt x="2683042" y="102278"/>
                  </a:cubicBezTo>
                  <a:lnTo>
                    <a:pt x="2683042" y="2580764"/>
                  </a:lnTo>
                  <a:cubicBezTo>
                    <a:pt x="2683042" y="2637251"/>
                    <a:pt x="2637251" y="2683042"/>
                    <a:pt x="2580764" y="2683042"/>
                  </a:cubicBezTo>
                  <a:lnTo>
                    <a:pt x="102278" y="2683042"/>
                  </a:lnTo>
                  <a:cubicBezTo>
                    <a:pt x="45791" y="2683042"/>
                    <a:pt x="0" y="2637251"/>
                    <a:pt x="0" y="2580764"/>
                  </a:cubicBezTo>
                  <a:lnTo>
                    <a:pt x="0" y="102278"/>
                  </a:lnTo>
                  <a:cubicBezTo>
                    <a:pt x="0" y="45791"/>
                    <a:pt x="45791" y="0"/>
                    <a:pt x="102278" y="0"/>
                  </a:cubicBezTo>
                  <a:close/>
                </a:path>
              </a:pathLst>
            </a:cu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7E3A7138-62BA-62DF-F4C6-6C7D1CAE15DF}"/>
                </a:ext>
              </a:extLst>
            </p:cNvPr>
            <p:cNvCxnSpPr>
              <a:cxnSpLocks/>
            </p:cNvCxnSpPr>
            <p:nvPr/>
          </p:nvCxnSpPr>
          <p:spPr>
            <a:xfrm>
              <a:off x="2310063" y="4973054"/>
              <a:ext cx="677164" cy="0"/>
            </a:xfrm>
            <a:prstGeom prst="straightConnector1">
              <a:avLst/>
            </a:prstGeom>
            <a:ln w="57150">
              <a:solidFill>
                <a:schemeClr val="tx1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4" descr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D^i(x)&#10;$$&#10;&#10;\end{document}" title="IguanaTex Picture Display">
              <a:extLst>
                <a:ext uri="{FF2B5EF4-FFF2-40B4-BE49-F238E27FC236}">
                  <a16:creationId xmlns:a16="http://schemas.microsoft.com/office/drawing/2014/main" id="{9A550BAF-5D8A-D4AE-E640-ABB64D1C05AA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4645" y="5611797"/>
              <a:ext cx="608000" cy="286476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456E8A5-0ADA-533D-CC6F-AFB4FB1E3C36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12" name="Picture 11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8105A54F-FBA0-03BC-7416-BBEBF0C14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2E05FFF-5390-7481-0F91-B8BD803857CB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4B4B83B-4A00-F1C4-74A8-66DF8196EA6E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51E8035B-9639-58FA-0796-667A0C067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46</a:t>
            </a:fld>
            <a:endParaRPr lang="en-CH"/>
          </a:p>
        </p:txBody>
      </p:sp>
      <p:pic>
        <p:nvPicPr>
          <p:cNvPr id="18" name="Picture 17" descr="a3968a092434c4a9fb6ae45243b368de-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66669" y="2061147"/>
            <a:ext cx="13199014" cy="1196822"/>
          </a:xfrm>
          <a:prstGeom prst="rect">
            <a:avLst/>
          </a:prstGeom>
        </p:spPr>
      </p:pic>
      <p:pic>
        <p:nvPicPr>
          <p:cNvPr id="19" name="Picture 18" descr="7f90759daefef4dab21a147f55fee3fd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1641" y="4597457"/>
            <a:ext cx="13814042" cy="120609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Content Placeholder 2">
                <a:extLst>
                  <a:ext uri="{FF2B5EF4-FFF2-40B4-BE49-F238E27FC236}">
                    <a16:creationId xmlns:a16="http://schemas.microsoft.com/office/drawing/2014/main" id="{9EBF351A-B0B2-29AA-7C25-B516FDA9F60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558450" y="4130159"/>
                <a:ext cx="10907233" cy="65652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>
                    <a:latin typeface="LM Roman 10" panose="00000500000000000000" pitchFamily="50" charset="0"/>
                  </a:rPr>
                  <a:t> related to displacement operator:</a:t>
                </a:r>
                <a:endParaRPr lang="en-AU" dirty="0">
                  <a:latin typeface="LM Roman 10" panose="00000500000000000000" pitchFamily="50" charset="0"/>
                </a:endParaRPr>
              </a:p>
            </p:txBody>
          </p:sp>
        </mc:Choice>
        <mc:Fallback>
          <p:sp>
            <p:nvSpPr>
              <p:cNvPr id="20" name="Content Placeholder 2">
                <a:extLst>
                  <a:ext uri="{FF2B5EF4-FFF2-40B4-BE49-F238E27FC236}">
                    <a16:creationId xmlns:a16="http://schemas.microsoft.com/office/drawing/2014/main" id="{9EBF351A-B0B2-29AA-7C25-B516FDA9F6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8450" y="4130159"/>
                <a:ext cx="10907233" cy="656524"/>
              </a:xfrm>
              <a:prstGeom prst="rect">
                <a:avLst/>
              </a:prstGeom>
              <a:blipFill>
                <a:blip r:embed="rId9"/>
                <a:stretch>
                  <a:fillRect t="-1588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968519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076DA5-C118-838D-5F57-75D450D0EF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A839B18-07B4-0C42-9E8B-95B6EF08F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AU" dirty="0">
                <a:latin typeface="LM Roman 10" panose="00000500000000000000" pitchFamily="50" charset="0"/>
              </a:rPr>
              <a:t>Defect Changing Operator: Small Limit</a:t>
            </a:r>
            <a:endParaRPr lang="en-AU" noProof="0" dirty="0">
              <a:latin typeface="LM Roman 10" panose="00000500000000000000" pitchFamily="50" charset="0"/>
            </a:endParaRPr>
          </a:p>
        </p:txBody>
      </p:sp>
      <p:pic>
        <p:nvPicPr>
          <p:cNvPr id="2" name="Picture 1" descr="The diagram illustrates a simple mathematical or logical operation with two circles connected by an arrow, indicating a process or relationship.&#10;&#10;AI-generated content may be incorrect.">
            <a:extLst>
              <a:ext uri="{FF2B5EF4-FFF2-40B4-BE49-F238E27FC236}">
                <a16:creationId xmlns:a16="http://schemas.microsoft.com/office/drawing/2014/main" id="{AD04D124-8518-B81A-74DF-C4910D2AC0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3018"/>
          <a:stretch>
            <a:fillRect/>
          </a:stretch>
        </p:blipFill>
        <p:spPr>
          <a:xfrm>
            <a:off x="239420" y="2231068"/>
            <a:ext cx="3118718" cy="3118718"/>
          </a:xfrm>
          <a:custGeom>
            <a:avLst/>
            <a:gdLst/>
            <a:ahLst/>
            <a:cxnLst/>
            <a:rect l="l" t="t" r="r" b="b"/>
            <a:pathLst>
              <a:path w="2683042" h="2683042">
                <a:moveTo>
                  <a:pt x="102278" y="0"/>
                </a:moveTo>
                <a:lnTo>
                  <a:pt x="2580764" y="0"/>
                </a:lnTo>
                <a:cubicBezTo>
                  <a:pt x="2637251" y="0"/>
                  <a:pt x="2683042" y="45791"/>
                  <a:pt x="2683042" y="102278"/>
                </a:cubicBezTo>
                <a:lnTo>
                  <a:pt x="2683042" y="2580764"/>
                </a:lnTo>
                <a:cubicBezTo>
                  <a:pt x="2683042" y="2637251"/>
                  <a:pt x="2637251" y="2683042"/>
                  <a:pt x="2580764" y="2683042"/>
                </a:cubicBezTo>
                <a:lnTo>
                  <a:pt x="102278" y="2683042"/>
                </a:lnTo>
                <a:cubicBezTo>
                  <a:pt x="45791" y="2683042"/>
                  <a:pt x="0" y="2637251"/>
                  <a:pt x="0" y="2580764"/>
                </a:cubicBezTo>
                <a:lnTo>
                  <a:pt x="0" y="102278"/>
                </a:lnTo>
                <a:cubicBezTo>
                  <a:pt x="0" y="45791"/>
                  <a:pt x="45791" y="0"/>
                  <a:pt x="102278" y="0"/>
                </a:cubicBez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B9F6BA-B948-D8ED-B97B-3CF97D424391}"/>
              </a:ext>
            </a:extLst>
          </p:cNvPr>
          <p:cNvSpPr txBox="1"/>
          <p:nvPr/>
        </p:nvSpPr>
        <p:spPr>
          <a:xfrm>
            <a:off x="3322553" y="2264712"/>
            <a:ext cx="88548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13800" dirty="0"/>
          </a:p>
        </p:txBody>
      </p:sp>
      <p:pic>
        <p:nvPicPr>
          <p:cNvPr id="3" name="Picture 2" descr="The image depicts a large, noticeable crack running through a white wall, suggesting significant damage.&#10;&#10;AI-generated content may be incorrect.">
            <a:extLst>
              <a:ext uri="{FF2B5EF4-FFF2-40B4-BE49-F238E27FC236}">
                <a16:creationId xmlns:a16="http://schemas.microsoft.com/office/drawing/2014/main" id="{8F35FE07-550B-17AB-21C1-E806F05D2FA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38159">
            <a:off x="3454401" y="12559"/>
            <a:ext cx="12192000" cy="683287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96E9407D-3CF0-2633-7FDC-42BAACCA914E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7" name="Picture 6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FA3F02F0-64AF-6043-032B-E179A56DAC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D098E06-869D-3DD7-543D-2DAF83C70FEF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ADA3010-8877-D6FD-DE37-A83227F786B0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87CB532-F7B6-23EC-1ABE-6D8F61D88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47</a:t>
            </a:fld>
            <a:endParaRPr lang="en-CH"/>
          </a:p>
        </p:txBody>
      </p:sp>
      <p:pic>
        <p:nvPicPr>
          <p:cNvPr id="11" name="Picture 10" descr="68bb23e1e0d917fbc27d25c566f2d091-1.png"/>
          <p:cNvPicPr>
            <a:picLocks noChangeAspect="1"/>
          </p:cNvPicPr>
          <p:nvPr/>
        </p:nvPicPr>
        <p:blipFill>
          <a:blip r:embed="rId5"/>
          <a:srcRect b="26293"/>
          <a:stretch>
            <a:fillRect/>
          </a:stretch>
        </p:blipFill>
        <p:spPr>
          <a:xfrm>
            <a:off x="3148587" y="1433715"/>
            <a:ext cx="9195015" cy="311489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CB17CBB-E059-580A-E4E0-E21837993245}"/>
              </a:ext>
            </a:extLst>
          </p:cNvPr>
          <p:cNvSpPr/>
          <p:nvPr/>
        </p:nvSpPr>
        <p:spPr>
          <a:xfrm>
            <a:off x="4466805" y="1836251"/>
            <a:ext cx="4516651" cy="655665"/>
          </a:xfrm>
          <a:prstGeom prst="rect">
            <a:avLst/>
          </a:prstGeom>
          <a:solidFill>
            <a:srgbClr val="46B1E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E2EC85F-F608-208E-DEE9-2654792729A0}"/>
              </a:ext>
            </a:extLst>
          </p:cNvPr>
          <p:cNvSpPr/>
          <p:nvPr/>
        </p:nvSpPr>
        <p:spPr>
          <a:xfrm>
            <a:off x="9099936" y="1812749"/>
            <a:ext cx="1272571" cy="679167"/>
          </a:xfrm>
          <a:prstGeom prst="rect">
            <a:avLst/>
          </a:prstGeom>
          <a:solidFill>
            <a:schemeClr val="accent6">
              <a:lumMod val="60000"/>
              <a:lumOff val="40000"/>
              <a:alpha val="1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11960C7-13A7-099E-3F13-13DB11C2DD3C}"/>
              </a:ext>
            </a:extLst>
          </p:cNvPr>
          <p:cNvSpPr/>
          <p:nvPr/>
        </p:nvSpPr>
        <p:spPr>
          <a:xfrm>
            <a:off x="4644114" y="2626658"/>
            <a:ext cx="7466451" cy="587931"/>
          </a:xfrm>
          <a:prstGeom prst="rect">
            <a:avLst/>
          </a:prstGeom>
          <a:solidFill>
            <a:schemeClr val="accent5">
              <a:lumMod val="60000"/>
              <a:lumOff val="40000"/>
              <a:alpha val="1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C8F6BDD-627C-257E-F93C-ADA6295180E9}"/>
              </a:ext>
            </a:extLst>
          </p:cNvPr>
          <p:cNvSpPr/>
          <p:nvPr/>
        </p:nvSpPr>
        <p:spPr>
          <a:xfrm>
            <a:off x="4760464" y="3372707"/>
            <a:ext cx="5697891" cy="587931"/>
          </a:xfrm>
          <a:prstGeom prst="rect">
            <a:avLst/>
          </a:prstGeom>
          <a:solidFill>
            <a:schemeClr val="accent5">
              <a:lumMod val="60000"/>
              <a:lumOff val="40000"/>
              <a:alpha val="1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98027EB-724D-EFEB-7DCF-B8B60D98149C}"/>
              </a:ext>
            </a:extLst>
          </p:cNvPr>
          <p:cNvSpPr/>
          <p:nvPr/>
        </p:nvSpPr>
        <p:spPr>
          <a:xfrm>
            <a:off x="7174433" y="4027514"/>
            <a:ext cx="3791387" cy="488089"/>
          </a:xfrm>
          <a:prstGeom prst="rect">
            <a:avLst/>
          </a:prstGeom>
          <a:solidFill>
            <a:schemeClr val="accent2">
              <a:lumMod val="60000"/>
              <a:lumOff val="40000"/>
              <a:alpha val="1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55D772C-FF7A-550E-55E6-37D6EFAAC912}"/>
              </a:ext>
            </a:extLst>
          </p:cNvPr>
          <p:cNvSpPr/>
          <p:nvPr/>
        </p:nvSpPr>
        <p:spPr>
          <a:xfrm>
            <a:off x="4162318" y="5005558"/>
            <a:ext cx="779888" cy="679167"/>
          </a:xfrm>
          <a:prstGeom prst="rect">
            <a:avLst/>
          </a:prstGeom>
          <a:solidFill>
            <a:schemeClr val="accent6">
              <a:lumMod val="60000"/>
              <a:lumOff val="40000"/>
              <a:alpha val="1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DEDBA30-CDFF-942F-0C26-F7A8DECC6E5F}"/>
              </a:ext>
            </a:extLst>
          </p:cNvPr>
          <p:cNvSpPr/>
          <p:nvPr/>
        </p:nvSpPr>
        <p:spPr>
          <a:xfrm>
            <a:off x="5250230" y="5065135"/>
            <a:ext cx="5589947" cy="587931"/>
          </a:xfrm>
          <a:prstGeom prst="rect">
            <a:avLst/>
          </a:prstGeom>
          <a:solidFill>
            <a:schemeClr val="accent5">
              <a:lumMod val="60000"/>
              <a:lumOff val="40000"/>
              <a:alpha val="1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35" name="Picture 34" descr="68bb23e1e0d917fbc27d25c566f2d091-1.png">
            <a:extLst>
              <a:ext uri="{FF2B5EF4-FFF2-40B4-BE49-F238E27FC236}">
                <a16:creationId xmlns:a16="http://schemas.microsoft.com/office/drawing/2014/main" id="{DB961027-B00D-1889-0A44-4AF80FD7EAD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73904"/>
          <a:stretch>
            <a:fillRect/>
          </a:stretch>
        </p:blipFill>
        <p:spPr>
          <a:xfrm>
            <a:off x="3148587" y="5073462"/>
            <a:ext cx="9195015" cy="110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47540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7583B3-3252-971E-E7D4-DFDDCC3F47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7989331-EE39-4E56-051A-97397FED5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AU" dirty="0">
                <a:latin typeface="LM Roman 10" panose="00000500000000000000" pitchFamily="50" charset="0"/>
              </a:rPr>
              <a:t>Defect Changing Operator: Large Limit</a:t>
            </a:r>
            <a:endParaRPr lang="en-AU" noProof="0" dirty="0">
              <a:latin typeface="LM Roman 10" panose="000005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97DFCB-57FD-B1B2-FB23-8EB942CCB6A5}"/>
              </a:ext>
            </a:extLst>
          </p:cNvPr>
          <p:cNvSpPr txBox="1"/>
          <p:nvPr/>
        </p:nvSpPr>
        <p:spPr>
          <a:xfrm>
            <a:off x="3322553" y="2481095"/>
            <a:ext cx="88548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13800" dirty="0"/>
          </a:p>
        </p:txBody>
      </p:sp>
      <p:pic>
        <p:nvPicPr>
          <p:cNvPr id="3" name="Picture 2" descr="The image depicts a large, noticeable crack running through a white wall, suggesting significant damage.&#10;&#10;AI-generated content may be incorrect.">
            <a:extLst>
              <a:ext uri="{FF2B5EF4-FFF2-40B4-BE49-F238E27FC236}">
                <a16:creationId xmlns:a16="http://schemas.microsoft.com/office/drawing/2014/main" id="{DC2112EB-41B9-9F72-01B5-4049CF12A48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38159">
            <a:off x="3454401" y="12559"/>
            <a:ext cx="12192000" cy="683287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A1CD3964-4C22-7E6F-E11A-4ADD34DB351E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7" name="Picture 6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F5D02036-4F7D-B7C1-DAB3-04D05F6F59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8B086BA-2FE8-1868-AB8C-E5E7D461AD97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F8787F1-949B-77DD-5467-B627FA3439EC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5AC854A-4B9C-7733-8C8C-7F9BC5ED4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48</a:t>
            </a:fld>
            <a:endParaRPr lang="en-CH"/>
          </a:p>
        </p:txBody>
      </p:sp>
      <p:pic>
        <p:nvPicPr>
          <p:cNvPr id="11" name="Picture 10" descr="d70ea3d464650530b7e0e257ee0b0ba2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1035" y="1508214"/>
            <a:ext cx="9175835" cy="4324662"/>
          </a:xfrm>
          <a:prstGeom prst="rect">
            <a:avLst/>
          </a:prstGeom>
        </p:spPr>
      </p:pic>
      <p:pic>
        <p:nvPicPr>
          <p:cNvPr id="12" name="Picture 11" descr="The diagram illustrates a simple mathematical or logical operation with two circles connected by an arrow, indicating a process or relationship.&#10;&#10;AI-generated content may be incorrect.">
            <a:extLst>
              <a:ext uri="{FF2B5EF4-FFF2-40B4-BE49-F238E27FC236}">
                <a16:creationId xmlns:a16="http://schemas.microsoft.com/office/drawing/2014/main" id="{0B351EA3-4B86-825C-96DE-D36C8D6BF3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3018"/>
          <a:stretch>
            <a:fillRect/>
          </a:stretch>
        </p:blipFill>
        <p:spPr>
          <a:xfrm>
            <a:off x="239420" y="2231068"/>
            <a:ext cx="3118718" cy="3118718"/>
          </a:xfrm>
          <a:custGeom>
            <a:avLst/>
            <a:gdLst/>
            <a:ahLst/>
            <a:cxnLst/>
            <a:rect l="l" t="t" r="r" b="b"/>
            <a:pathLst>
              <a:path w="2683042" h="2683042">
                <a:moveTo>
                  <a:pt x="102278" y="0"/>
                </a:moveTo>
                <a:lnTo>
                  <a:pt x="2580764" y="0"/>
                </a:lnTo>
                <a:cubicBezTo>
                  <a:pt x="2637251" y="0"/>
                  <a:pt x="2683042" y="45791"/>
                  <a:pt x="2683042" y="102278"/>
                </a:cubicBezTo>
                <a:lnTo>
                  <a:pt x="2683042" y="2580764"/>
                </a:lnTo>
                <a:cubicBezTo>
                  <a:pt x="2683042" y="2637251"/>
                  <a:pt x="2637251" y="2683042"/>
                  <a:pt x="2580764" y="2683042"/>
                </a:cubicBezTo>
                <a:lnTo>
                  <a:pt x="102278" y="2683042"/>
                </a:lnTo>
                <a:cubicBezTo>
                  <a:pt x="45791" y="2683042"/>
                  <a:pt x="0" y="2637251"/>
                  <a:pt x="0" y="2580764"/>
                </a:cubicBezTo>
                <a:lnTo>
                  <a:pt x="0" y="102278"/>
                </a:lnTo>
                <a:cubicBezTo>
                  <a:pt x="0" y="45791"/>
                  <a:pt x="45791" y="0"/>
                  <a:pt x="102278" y="0"/>
                </a:cubicBezTo>
                <a:close/>
              </a:path>
            </a:pathLst>
          </a:cu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212A3C7-74FB-E48B-BD18-82A5D1D95D16}"/>
              </a:ext>
            </a:extLst>
          </p:cNvPr>
          <p:cNvSpPr/>
          <p:nvPr/>
        </p:nvSpPr>
        <p:spPr>
          <a:xfrm>
            <a:off x="4613390" y="2007904"/>
            <a:ext cx="2765352" cy="655665"/>
          </a:xfrm>
          <a:prstGeom prst="rect">
            <a:avLst/>
          </a:prstGeom>
          <a:solidFill>
            <a:srgbClr val="46B1E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D003C7A-B781-0189-C7EC-4D1564713E34}"/>
              </a:ext>
            </a:extLst>
          </p:cNvPr>
          <p:cNvSpPr/>
          <p:nvPr/>
        </p:nvSpPr>
        <p:spPr>
          <a:xfrm>
            <a:off x="7585243" y="1970442"/>
            <a:ext cx="1530836" cy="679167"/>
          </a:xfrm>
          <a:prstGeom prst="rect">
            <a:avLst/>
          </a:prstGeom>
          <a:solidFill>
            <a:schemeClr val="accent6">
              <a:lumMod val="60000"/>
              <a:lumOff val="40000"/>
              <a:alpha val="1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0E3BBBC-A836-4A2B-AB77-FAE4EA06ACE3}"/>
              </a:ext>
            </a:extLst>
          </p:cNvPr>
          <p:cNvSpPr/>
          <p:nvPr/>
        </p:nvSpPr>
        <p:spPr>
          <a:xfrm>
            <a:off x="4529796" y="2768724"/>
            <a:ext cx="6408103" cy="655664"/>
          </a:xfrm>
          <a:prstGeom prst="rect">
            <a:avLst/>
          </a:prstGeom>
          <a:solidFill>
            <a:schemeClr val="accent5">
              <a:lumMod val="60000"/>
              <a:lumOff val="40000"/>
              <a:alpha val="1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FDB7A5F-F1B4-C00D-0601-703528EC1DFA}"/>
              </a:ext>
            </a:extLst>
          </p:cNvPr>
          <p:cNvSpPr/>
          <p:nvPr/>
        </p:nvSpPr>
        <p:spPr>
          <a:xfrm>
            <a:off x="4780241" y="3581666"/>
            <a:ext cx="7267503" cy="488089"/>
          </a:xfrm>
          <a:prstGeom prst="rect">
            <a:avLst/>
          </a:prstGeom>
          <a:solidFill>
            <a:schemeClr val="accent2">
              <a:lumMod val="60000"/>
              <a:lumOff val="40000"/>
              <a:alpha val="1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0F9F644-0674-971C-A185-79CC74B62894}"/>
              </a:ext>
            </a:extLst>
          </p:cNvPr>
          <p:cNvSpPr/>
          <p:nvPr/>
        </p:nvSpPr>
        <p:spPr>
          <a:xfrm>
            <a:off x="4529797" y="4191752"/>
            <a:ext cx="6247560" cy="610489"/>
          </a:xfrm>
          <a:prstGeom prst="rect">
            <a:avLst/>
          </a:prstGeom>
          <a:solidFill>
            <a:schemeClr val="accent2">
              <a:lumMod val="60000"/>
              <a:lumOff val="40000"/>
              <a:alpha val="1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9742800-5CDC-C2E8-2F3F-088A31BBD1A4}"/>
              </a:ext>
            </a:extLst>
          </p:cNvPr>
          <p:cNvSpPr/>
          <p:nvPr/>
        </p:nvSpPr>
        <p:spPr>
          <a:xfrm>
            <a:off x="4237371" y="4924238"/>
            <a:ext cx="795319" cy="679167"/>
          </a:xfrm>
          <a:prstGeom prst="rect">
            <a:avLst/>
          </a:prstGeom>
          <a:solidFill>
            <a:schemeClr val="accent6">
              <a:lumMod val="60000"/>
              <a:lumOff val="40000"/>
              <a:alpha val="1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17DB956-6472-52F0-42DE-AA75D51498E1}"/>
              </a:ext>
            </a:extLst>
          </p:cNvPr>
          <p:cNvSpPr/>
          <p:nvPr/>
        </p:nvSpPr>
        <p:spPr>
          <a:xfrm>
            <a:off x="5279741" y="4931214"/>
            <a:ext cx="3347728" cy="655664"/>
          </a:xfrm>
          <a:prstGeom prst="rect">
            <a:avLst/>
          </a:prstGeom>
          <a:solidFill>
            <a:schemeClr val="accent5">
              <a:lumMod val="60000"/>
              <a:lumOff val="40000"/>
              <a:alpha val="1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69185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DC723F-3EF7-3870-C187-B7DE26EEE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8E67FDA-C695-6058-4471-6FF6A79E7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AU" dirty="0">
                <a:latin typeface="LM Roman 10" panose="00000500000000000000" pitchFamily="50" charset="0"/>
              </a:rPr>
              <a:t>Observables: Defect Fusion</a:t>
            </a:r>
            <a:endParaRPr lang="en-AU" noProof="0" dirty="0">
              <a:latin typeface="LM Roman 10" panose="00000500000000000000" pitchFamily="50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711659-D709-6591-7483-DE73DA3CA7AB}"/>
              </a:ext>
            </a:extLst>
          </p:cNvPr>
          <p:cNvSpPr txBox="1"/>
          <p:nvPr/>
        </p:nvSpPr>
        <p:spPr>
          <a:xfrm>
            <a:off x="3976332" y="3843874"/>
            <a:ext cx="8414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8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0A0840-09DE-83AC-CD88-87A782F1C179}"/>
              </a:ext>
            </a:extLst>
          </p:cNvPr>
          <p:cNvSpPr txBox="1"/>
          <p:nvPr/>
        </p:nvSpPr>
        <p:spPr>
          <a:xfrm>
            <a:off x="3777672" y="1802368"/>
            <a:ext cx="84143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6600" dirty="0"/>
          </a:p>
        </p:txBody>
      </p:sp>
      <p:pic>
        <p:nvPicPr>
          <p:cNvPr id="6" name="Content Placeholder 6" descr="The image shows a simple representation of a circle divided into two parts, with a line extending from the right side to the left, indicating a change or transformation.&#10;&#10;AI-generated content may be incorrect.">
            <a:extLst>
              <a:ext uri="{FF2B5EF4-FFF2-40B4-BE49-F238E27FC236}">
                <a16:creationId xmlns:a16="http://schemas.microsoft.com/office/drawing/2014/main" id="{272483B5-92EB-81F9-4B68-9669A36C92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2"/>
          <a:stretch>
            <a:fillRect/>
          </a:stretch>
        </p:blipFill>
        <p:spPr>
          <a:xfrm>
            <a:off x="143227" y="2150082"/>
            <a:ext cx="3118718" cy="3118718"/>
          </a:xfrm>
          <a:custGeom>
            <a:avLst/>
            <a:gdLst/>
            <a:ahLst/>
            <a:cxnLst/>
            <a:rect l="l" t="t" r="r" b="b"/>
            <a:pathLst>
              <a:path w="2683042" h="2683042">
                <a:moveTo>
                  <a:pt x="102278" y="0"/>
                </a:moveTo>
                <a:lnTo>
                  <a:pt x="2580764" y="0"/>
                </a:lnTo>
                <a:cubicBezTo>
                  <a:pt x="2637251" y="0"/>
                  <a:pt x="2683042" y="45791"/>
                  <a:pt x="2683042" y="102278"/>
                </a:cubicBezTo>
                <a:lnTo>
                  <a:pt x="2683042" y="2580764"/>
                </a:lnTo>
                <a:cubicBezTo>
                  <a:pt x="2683042" y="2637251"/>
                  <a:pt x="2637251" y="2683042"/>
                  <a:pt x="2580764" y="2683042"/>
                </a:cubicBezTo>
                <a:lnTo>
                  <a:pt x="102278" y="2683042"/>
                </a:lnTo>
                <a:cubicBezTo>
                  <a:pt x="45791" y="2683042"/>
                  <a:pt x="0" y="2637251"/>
                  <a:pt x="0" y="2580764"/>
                </a:cubicBezTo>
                <a:lnTo>
                  <a:pt x="0" y="102278"/>
                </a:lnTo>
                <a:cubicBezTo>
                  <a:pt x="0" y="45791"/>
                  <a:pt x="45791" y="0"/>
                  <a:pt x="102278" y="0"/>
                </a:cubicBezTo>
                <a:close/>
              </a:path>
            </a:pathLst>
          </a:custGeom>
        </p:spPr>
      </p:pic>
      <p:pic>
        <p:nvPicPr>
          <p:cNvPr id="8" name="Picture 7" descr="The image depicts a series of vertical, upward-pointing black zippers, possibly arranged in a pattern or sequence.&#10;&#10;AI-generated content may be incorrect.">
            <a:extLst>
              <a:ext uri="{FF2B5EF4-FFF2-40B4-BE49-F238E27FC236}">
                <a16:creationId xmlns:a16="http://schemas.microsoft.com/office/drawing/2014/main" id="{7EFFBD4F-4E90-C37F-4567-E4D712ABD8B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95" r="25208"/>
          <a:stretch>
            <a:fillRect/>
          </a:stretch>
        </p:blipFill>
        <p:spPr>
          <a:xfrm>
            <a:off x="9574644" y="76200"/>
            <a:ext cx="2401456" cy="67704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2">
                <a:extLst>
                  <a:ext uri="{FF2B5EF4-FFF2-40B4-BE49-F238E27FC236}">
                    <a16:creationId xmlns:a16="http://schemas.microsoft.com/office/drawing/2014/main" id="{63858A74-04F5-0BB5-DD3B-E30481D9629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878751" y="5151444"/>
                <a:ext cx="5867400" cy="65652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>
                    <a:latin typeface="LM Roman 10" panose="00000500000000000000" pitchFamily="50" charset="0"/>
                  </a:rPr>
                  <a:t>Casimir energy is independent of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GB" dirty="0">
                    <a:latin typeface="LM Roman 10" panose="00000500000000000000" pitchFamily="50" charset="0"/>
                  </a:rPr>
                  <a:t>! </a:t>
                </a:r>
                <a:endParaRPr lang="en-AU" dirty="0">
                  <a:latin typeface="LM Roman 10" panose="00000500000000000000" pitchFamily="50" charset="0"/>
                </a:endParaRPr>
              </a:p>
            </p:txBody>
          </p:sp>
        </mc:Choice>
        <mc:Fallback xmlns="">
          <p:sp>
            <p:nvSpPr>
              <p:cNvPr id="2" name="Content Placeholder 2">
                <a:extLst>
                  <a:ext uri="{FF2B5EF4-FFF2-40B4-BE49-F238E27FC236}">
                    <a16:creationId xmlns:a16="http://schemas.microsoft.com/office/drawing/2014/main" id="{63858A74-04F5-0BB5-DD3B-E30481D962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8751" y="5151444"/>
                <a:ext cx="5867400" cy="656524"/>
              </a:xfrm>
              <a:prstGeom prst="rect">
                <a:avLst/>
              </a:prstGeom>
              <a:blipFill>
                <a:blip r:embed="rId4"/>
                <a:stretch>
                  <a:fillRect l="-1558" t="-13889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83494475-8619-98F2-20F3-76960B2DA45C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9" name="Picture 8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932018FF-D831-2517-4DD2-452F223BF5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DA3BCD1-4210-4F9F-9600-33C4DA28C5DA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A7EA299-1F98-FBC9-E346-84FC5B538F60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C71A517-B5C7-897A-C350-068EE12B6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49</a:t>
            </a:fld>
            <a:endParaRPr lang="en-CH"/>
          </a:p>
        </p:txBody>
      </p:sp>
      <p:pic>
        <p:nvPicPr>
          <p:cNvPr id="13" name="Picture 12" descr="85d2c5bda82fc1de453a15205d1d1869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734" y="3434092"/>
            <a:ext cx="14725074" cy="1393502"/>
          </a:xfrm>
          <a:prstGeom prst="rect">
            <a:avLst/>
          </a:prstGeom>
        </p:spPr>
      </p:pic>
      <p:pic>
        <p:nvPicPr>
          <p:cNvPr id="14" name="Picture 13" descr="7c85ab0a9855ba4b095eb8cfcc550795-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21700" y="1706556"/>
            <a:ext cx="13181502" cy="129962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4339DBF-E9B2-39C2-CA94-5117A4D31E9F}"/>
              </a:ext>
            </a:extLst>
          </p:cNvPr>
          <p:cNvSpPr/>
          <p:nvPr/>
        </p:nvSpPr>
        <p:spPr>
          <a:xfrm>
            <a:off x="7322441" y="3792080"/>
            <a:ext cx="1729496" cy="679167"/>
          </a:xfrm>
          <a:prstGeom prst="rect">
            <a:avLst/>
          </a:prstGeom>
          <a:solidFill>
            <a:schemeClr val="accent6">
              <a:lumMod val="60000"/>
              <a:lumOff val="40000"/>
              <a:alpha val="1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2806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5B8F3D-169D-BB05-4F1B-EDF67A18AE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e image depicts a collection of intricate black snowflake patterns arranged in a grid formation.&#10;&#10;AI-generated content may be incorrect.">
            <a:extLst>
              <a:ext uri="{FF2B5EF4-FFF2-40B4-BE49-F238E27FC236}">
                <a16:creationId xmlns:a16="http://schemas.microsoft.com/office/drawing/2014/main" id="{E4D161B5-428E-D845-13ED-FB0990784F8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1720"/>
            <a:ext cx="12192000" cy="64145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86190F-767D-E105-0468-8FDF85B8B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5625"/>
            <a:ext cx="10515600" cy="1325563"/>
          </a:xfrm>
        </p:spPr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Long range order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AEF6AC-8033-01C6-CE49-370C43CC405E}"/>
              </a:ext>
            </a:extLst>
          </p:cNvPr>
          <p:cNvSpPr txBox="1"/>
          <p:nvPr/>
        </p:nvSpPr>
        <p:spPr>
          <a:xfrm>
            <a:off x="1603612" y="2434492"/>
            <a:ext cx="93145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88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9283B28-051E-89A1-F551-E6860368AE33}"/>
              </a:ext>
            </a:extLst>
          </p:cNvPr>
          <p:cNvSpPr txBox="1">
            <a:spLocks/>
          </p:cNvSpPr>
          <p:nvPr/>
        </p:nvSpPr>
        <p:spPr>
          <a:xfrm>
            <a:off x="838200" y="521494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2800" i="1" dirty="0">
                <a:latin typeface="LM Roman 10" panose="00000500000000000000" pitchFamily="50" charset="0"/>
              </a:rPr>
              <a:t>Anomalous dimension</a:t>
            </a:r>
            <a:r>
              <a:rPr lang="en-AU" sz="2800" dirty="0">
                <a:latin typeface="LM Roman 10" panose="00000500000000000000" pitchFamily="50" charset="0"/>
              </a:rPr>
              <a:t>:</a:t>
            </a:r>
          </a:p>
          <a:p>
            <a:pPr algn="ctr"/>
            <a:r>
              <a:rPr lang="en-AU" sz="2800" dirty="0">
                <a:latin typeface="LM Roman 10" panose="00000500000000000000" pitchFamily="50" charset="0"/>
              </a:rPr>
              <a:t>deviation from classical scaling dimension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80512A4-674B-962A-F195-5F98624AEADB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5" name="Picture 4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D7076D9A-8373-7C5A-CB6C-7C8C04F7F4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DC3C5F3-322F-C11E-B470-93F44E7676B3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5A04925-38FA-154B-060F-9787DFC29E49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69765F-3933-B960-FE91-1F97BC32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5</a:t>
            </a:fld>
            <a:endParaRPr lang="en-CH" dirty="0"/>
          </a:p>
        </p:txBody>
      </p:sp>
      <p:pic>
        <p:nvPicPr>
          <p:cNvPr id="11" name="Picture 10" descr="c0f405eaa47993f4119055952ce2b93b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149068" y="3982231"/>
            <a:ext cx="18490136" cy="1727841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897EE5D-A82F-C5A2-AB7B-5FC950452A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98333"/>
            <a:ext cx="10515600" cy="4351338"/>
          </a:xfrm>
        </p:spPr>
        <p:txBody>
          <a:bodyPr/>
          <a:lstStyle/>
          <a:p>
            <a:r>
              <a:rPr lang="en-GB" noProof="0" dirty="0">
                <a:latin typeface="LM Roman 10" panose="00000500000000000000" pitchFamily="50" charset="0"/>
              </a:rPr>
              <a:t>How strongly do correlations persist over long distances?</a:t>
            </a:r>
            <a:endParaRPr lang="en-AU" noProof="0" dirty="0">
              <a:latin typeface="LM Roman 10" panose="00000500000000000000" pitchFamily="50" charset="0"/>
            </a:endParaRPr>
          </a:p>
        </p:txBody>
      </p:sp>
      <p:pic>
        <p:nvPicPr>
          <p:cNvPr id="13" name="Picture 12" descr="The image consists of three overlaid sections, each depicting a magnified view of a granular, possibly crystalline, material, possibly showing different phases or compositions under varying magnifications.&#10;&#10;AI-generated content may be incorrect.">
            <a:extLst>
              <a:ext uri="{FF2B5EF4-FFF2-40B4-BE49-F238E27FC236}">
                <a16:creationId xmlns:a16="http://schemas.microsoft.com/office/drawing/2014/main" id="{4938C8CD-C2C2-3F0A-2FD1-25119AE31A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987" y="1620156"/>
            <a:ext cx="6968022" cy="2222928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238A075-A2AF-E432-D178-098D342691A6}"/>
              </a:ext>
            </a:extLst>
          </p:cNvPr>
          <p:cNvSpPr txBox="1">
            <a:spLocks/>
          </p:cNvSpPr>
          <p:nvPr/>
        </p:nvSpPr>
        <p:spPr>
          <a:xfrm>
            <a:off x="1582706" y="3882296"/>
            <a:ext cx="9026585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sz="1800" i="1" dirty="0">
                <a:solidFill>
                  <a:schemeClr val="bg1">
                    <a:lumMod val="50000"/>
                  </a:schemeClr>
                </a:solidFill>
                <a:latin typeface="LM Roman 10"/>
              </a:rPr>
              <a:t>Single-layer graphene sheets with long range order, </a:t>
            </a:r>
            <a:r>
              <a:rPr sz="1800" i="1" dirty="0" err="1">
                <a:solidFill>
                  <a:schemeClr val="bg1">
                    <a:lumMod val="50000"/>
                  </a:schemeClr>
                </a:solidFill>
                <a:latin typeface="LM Roman 10"/>
              </a:rPr>
              <a:t>Vesselli</a:t>
            </a:r>
            <a:r>
              <a:rPr sz="1800" i="1" dirty="0">
                <a:solidFill>
                  <a:schemeClr val="bg1">
                    <a:lumMod val="50000"/>
                  </a:schemeClr>
                </a:solidFill>
                <a:latin typeface="LM Roman 10"/>
              </a:rPr>
              <a:t> et al. (2017).</a:t>
            </a:r>
          </a:p>
        </p:txBody>
      </p:sp>
    </p:spTree>
    <p:extLst>
      <p:ext uri="{BB962C8B-B14F-4D97-AF65-F5344CB8AC3E}">
        <p14:creationId xmlns:p14="http://schemas.microsoft.com/office/powerpoint/2010/main" val="416189184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0CF0A4-76B8-860C-4776-3367831BBD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he image depicts a collection of intricate black snowflake patterns arranged in a grid formation.&#10;&#10;AI-generated content may be incorrect.">
            <a:extLst>
              <a:ext uri="{FF2B5EF4-FFF2-40B4-BE49-F238E27FC236}">
                <a16:creationId xmlns:a16="http://schemas.microsoft.com/office/drawing/2014/main" id="{7C3E8AE7-EC71-EA2E-434F-68FB3A59708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1720"/>
            <a:ext cx="12192000" cy="6414559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3B18A03-EA88-0EFD-C9CF-EC1D33DAB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AU" dirty="0">
                <a:latin typeface="LM Roman 10" panose="00000500000000000000" pitchFamily="50" charset="0"/>
              </a:rPr>
              <a:t>Observables: Order Parameter</a:t>
            </a:r>
            <a:endParaRPr lang="en-AU" noProof="0" dirty="0">
              <a:latin typeface="LM Roman 10" panose="00000500000000000000" pitchFamily="50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C54DD9-1D1E-E310-B9DD-A1F32B672441}"/>
              </a:ext>
            </a:extLst>
          </p:cNvPr>
          <p:cNvSpPr txBox="1"/>
          <p:nvPr/>
        </p:nvSpPr>
        <p:spPr>
          <a:xfrm>
            <a:off x="3928206" y="4350233"/>
            <a:ext cx="8414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8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ECFA59-0354-87AC-D170-010F87F864BC}"/>
              </a:ext>
            </a:extLst>
          </p:cNvPr>
          <p:cNvSpPr txBox="1"/>
          <p:nvPr/>
        </p:nvSpPr>
        <p:spPr>
          <a:xfrm>
            <a:off x="3777672" y="2332861"/>
            <a:ext cx="8414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sz="8000" dirty="0"/>
          </a:p>
        </p:txBody>
      </p:sp>
      <p:pic>
        <p:nvPicPr>
          <p:cNvPr id="2" name="Picture 1" descr="The image depicts a white background with a red cross and a blue line intersecting at a point.&#10;&#10;AI-generated content may be incorrect.">
            <a:extLst>
              <a:ext uri="{FF2B5EF4-FFF2-40B4-BE49-F238E27FC236}">
                <a16:creationId xmlns:a16="http://schemas.microsoft.com/office/drawing/2014/main" id="{72722402-F722-D519-0B1C-BA0108AC7D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4313" y="1518694"/>
            <a:ext cx="6694581" cy="510406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D082450-F92F-8C6F-23BC-BE327CFE06CC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7" name="Picture 6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78BCE071-896C-7F40-A3A2-28E2E55AF5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F07D256-9FA2-34A8-E23B-A4F86A743978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C648850-F23E-3724-171F-DE504A8042B7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DA26400-D1B8-6AC0-8FBE-C14CF482C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50</a:t>
            </a:fld>
            <a:endParaRPr lang="en-CH"/>
          </a:p>
        </p:txBody>
      </p:sp>
      <p:pic>
        <p:nvPicPr>
          <p:cNvPr id="13" name="Picture 12" descr="1b129412d74cef93c9481c5600de8f83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61559" y="2772255"/>
            <a:ext cx="15513222" cy="2576833"/>
          </a:xfrm>
          <a:prstGeom prst="rect">
            <a:avLst/>
          </a:prstGeom>
        </p:spPr>
      </p:pic>
      <p:pic>
        <p:nvPicPr>
          <p:cNvPr id="14" name="Picture 13" descr="68fe90c9eaba534197744f37ad42e838-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2299" y="2348846"/>
            <a:ext cx="14725074" cy="1291468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E28D3310-CB5F-34B0-8572-7EF3CA1EBBAF}"/>
              </a:ext>
            </a:extLst>
          </p:cNvPr>
          <p:cNvSpPr txBox="1">
            <a:spLocks/>
          </p:cNvSpPr>
          <p:nvPr/>
        </p:nvSpPr>
        <p:spPr>
          <a:xfrm>
            <a:off x="4878750" y="5570252"/>
            <a:ext cx="6826965" cy="6565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LM Roman 10" panose="00000500000000000000" pitchFamily="50" charset="0"/>
              </a:rPr>
              <a:t>Dirac dressing differs from MS dressing at all loops, not just 1-loop</a:t>
            </a:r>
            <a:endParaRPr lang="en-AU" dirty="0">
              <a:latin typeface="LM Roman 10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22534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EFF915-7486-4DB4-15AF-D6293F628A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FE847DAC-AF82-B2A8-72A6-06201EE45FC4}"/>
              </a:ext>
            </a:extLst>
          </p:cNvPr>
          <p:cNvGrpSpPr/>
          <p:nvPr/>
        </p:nvGrpSpPr>
        <p:grpSpPr>
          <a:xfrm>
            <a:off x="0" y="-218583"/>
            <a:ext cx="15775972" cy="7076583"/>
            <a:chOff x="0" y="-218583"/>
            <a:chExt cx="15775972" cy="7076583"/>
          </a:xfrm>
        </p:grpSpPr>
        <p:pic>
          <p:nvPicPr>
            <p:cNvPr id="6" name="Picture 5" descr="The image depicts a large number of small fish swimming in a dense, overlapping formation, creating a visually dense and dynamic underwater scene.&#10;&#10;AI-generated content may be incorrect.">
              <a:extLst>
                <a:ext uri="{FF2B5EF4-FFF2-40B4-BE49-F238E27FC236}">
                  <a16:creationId xmlns:a16="http://schemas.microsoft.com/office/drawing/2014/main" id="{E0659B4F-D9FF-1676-CAEE-C169CD24B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0021"/>
            <a:stretch>
              <a:fillRect/>
            </a:stretch>
          </p:blipFill>
          <p:spPr>
            <a:xfrm>
              <a:off x="4188" y="1740924"/>
              <a:ext cx="12187812" cy="5117076"/>
            </a:xfrm>
            <a:prstGeom prst="rect">
              <a:avLst/>
            </a:prstGeom>
          </p:spPr>
        </p:pic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55A91A77-D65B-6823-3B14-F74F249F4EB0}"/>
                </a:ext>
              </a:extLst>
            </p:cNvPr>
            <p:cNvSpPr/>
            <p:nvPr/>
          </p:nvSpPr>
          <p:spPr>
            <a:xfrm rot="9312214">
              <a:off x="343222" y="1078736"/>
              <a:ext cx="15432750" cy="3745111"/>
            </a:xfrm>
            <a:prstGeom prst="triangle">
              <a:avLst>
                <a:gd name="adj" fmla="val 4790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95EDDB4-6AA7-B15E-2E6E-9E48F8221C6E}"/>
                </a:ext>
              </a:extLst>
            </p:cNvPr>
            <p:cNvGrpSpPr/>
            <p:nvPr/>
          </p:nvGrpSpPr>
          <p:grpSpPr>
            <a:xfrm>
              <a:off x="0" y="-218583"/>
              <a:ext cx="12976922" cy="5092034"/>
              <a:chOff x="5681061" y="2279630"/>
              <a:chExt cx="5153891" cy="2022343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CDE62131-805F-5E18-DB4A-8DE15F107C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81061" y="4168110"/>
                <a:ext cx="3599126" cy="0"/>
              </a:xfrm>
              <a:prstGeom prst="line">
                <a:avLst/>
              </a:prstGeom>
              <a:ln w="127000">
                <a:solidFill>
                  <a:srgbClr val="0057B8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F843CB79-B976-69AD-ACEE-981747E9DE4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80187" y="2279630"/>
                <a:ext cx="1554765" cy="1888480"/>
              </a:xfrm>
              <a:prstGeom prst="line">
                <a:avLst/>
              </a:prstGeom>
              <a:ln w="127000">
                <a:solidFill>
                  <a:srgbClr val="E6002E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2E91A15A-32C6-5E3B-587A-442184A2821E}"/>
                  </a:ext>
                </a:extLst>
              </p:cNvPr>
              <p:cNvSpPr/>
              <p:nvPr/>
            </p:nvSpPr>
            <p:spPr>
              <a:xfrm>
                <a:off x="9128693" y="4024882"/>
                <a:ext cx="277091" cy="27709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noProof="0" dirty="0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161E367-B122-2554-D4F6-9155FC56B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157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AU" sz="5400" dirty="0">
                <a:latin typeface="LM Roman 10" panose="00000500000000000000" pitchFamily="50" charset="0"/>
              </a:rPr>
              <a:t>To summarise:</a:t>
            </a:r>
            <a:endParaRPr lang="en-AU" sz="5400" noProof="0" dirty="0">
              <a:latin typeface="LM Roman 10" panose="00000500000000000000" pitchFamily="50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9303980-3B50-FE35-1DFA-2F9B09AB263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35331"/>
                <a:ext cx="10515600" cy="4351338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n-AU" u="sng" dirty="0">
                    <a:latin typeface="LM Roman 10" panose="00000500000000000000" pitchFamily="50" charset="0"/>
                  </a:rPr>
                  <a:t>Large charge works in gauge theory</a:t>
                </a:r>
              </a:p>
              <a:p>
                <a:pPr algn="ctr"/>
                <a:r>
                  <a:rPr lang="en-AU" dirty="0">
                    <a:latin typeface="LM Roman 10" panose="00000500000000000000" pitchFamily="50" charset="0"/>
                  </a:rPr>
                  <a:t>Semiclassical expansion in Q</a:t>
                </a:r>
              </a:p>
              <a:p>
                <a:pPr algn="ctr"/>
                <a:r>
                  <a:rPr lang="en-AU" dirty="0">
                    <a:latin typeface="LM Roman 10" panose="00000500000000000000" pitchFamily="50" charset="0"/>
                  </a:rPr>
                  <a:t>Elucidation of SC order parameter</a:t>
                </a:r>
              </a:p>
              <a:p>
                <a:pPr algn="ctr"/>
                <a:r>
                  <a:rPr lang="en-AU" dirty="0">
                    <a:latin typeface="LM Roman 10" panose="00000500000000000000" pitchFamily="50" charset="0"/>
                  </a:rPr>
                  <a:t>Gauge redundancy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AU" dirty="0">
                    <a:latin typeface="LM Roman 10" panose="00000500000000000000" pitchFamily="50" charset="0"/>
                  </a:rPr>
                  <a:t> no I-Goldstone</a:t>
                </a:r>
              </a:p>
              <a:p>
                <a:pPr algn="ctr"/>
                <a:r>
                  <a:rPr lang="en-AU" dirty="0">
                    <a:latin typeface="LM Roman 10" panose="00000500000000000000" pitchFamily="50" charset="0"/>
                  </a:rPr>
                  <a:t>Non-perturbative results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9303980-3B50-FE35-1DFA-2F9B09AB26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35331"/>
                <a:ext cx="10515600" cy="4351338"/>
              </a:xfrm>
              <a:blipFill>
                <a:blip r:embed="rId3"/>
                <a:stretch>
                  <a:fillRect t="-224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8AEA9B84-1797-6250-E692-3841FFDD4B3E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5" name="Picture 4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3014DEE9-76B4-C656-E79D-967C0E3709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D463471-56C2-2DAE-85C7-3086AD6E9011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DB47BFA-C373-65FF-75B4-D7CFC0752A41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B07F8522-A23E-AC9A-45F9-51AF4F31D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51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0349512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B69D627-EF4C-E1A8-939D-9CA142DA6E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he image depicts a large number of small fish swimming in a dense, overlapping formation, creating a visually dense and dynamic underwater scene.&#10;&#10;AI-generated content may be incorrect.">
            <a:extLst>
              <a:ext uri="{FF2B5EF4-FFF2-40B4-BE49-F238E27FC236}">
                <a16:creationId xmlns:a16="http://schemas.microsoft.com/office/drawing/2014/main" id="{58316468-3B79-58AE-9FF7-521A16C446B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38201"/>
            <a:ext cx="12187812" cy="8531469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DE6A942-26B8-D5F8-CB38-C35592C60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878" y="741391"/>
            <a:ext cx="4838733" cy="1616203"/>
          </a:xfrm>
        </p:spPr>
        <p:txBody>
          <a:bodyPr anchor="b">
            <a:normAutofit/>
          </a:bodyPr>
          <a:lstStyle/>
          <a:p>
            <a:r>
              <a:rPr lang="en-AU" noProof="0" dirty="0">
                <a:latin typeface="LM Roman 10" panose="00000500000000000000" pitchFamily="50" charset="0"/>
              </a:rPr>
              <a:t>Further directions</a:t>
            </a:r>
          </a:p>
        </p:txBody>
      </p:sp>
      <p:pic>
        <p:nvPicPr>
          <p:cNvPr id="6" name="Picture 5" descr="Intersecting roads">
            <a:extLst>
              <a:ext uri="{FF2B5EF4-FFF2-40B4-BE49-F238E27FC236}">
                <a16:creationId xmlns:a16="http://schemas.microsoft.com/office/drawing/2014/main" id="{05D5F34B-3595-9E44-D39C-4B31A21ECB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755" r="19689" b="-1"/>
          <a:stretch>
            <a:fillRect/>
          </a:stretch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5EFBDE31-BB3E-6CFC-23CD-B5976DA384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3362" cy="6858000"/>
            <a:chOff x="12068638" y="0"/>
            <a:chExt cx="123362" cy="6858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80A60EC-72BB-121F-556A-E2837FD99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91A2FAE-D41C-FF5D-B0A0-7808248EDC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4139706"/>
              <a:ext cx="123362" cy="2718294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AB6ACE-5A70-D048-7F4B-DE3BFC17F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3878" y="2533476"/>
            <a:ext cx="4838732" cy="3447832"/>
          </a:xfrm>
        </p:spPr>
        <p:txBody>
          <a:bodyPr anchor="t">
            <a:normAutofit/>
          </a:bodyPr>
          <a:lstStyle/>
          <a:p>
            <a:r>
              <a:rPr lang="en-GB" dirty="0">
                <a:latin typeface="LM Roman 10" panose="00000500000000000000" pitchFamily="50" charset="0"/>
              </a:rPr>
              <a:t>L</a:t>
            </a:r>
            <a:r>
              <a:rPr lang="en-AU" dirty="0" err="1">
                <a:latin typeface="LM Roman 10" panose="00000500000000000000" pitchFamily="50" charset="0"/>
              </a:rPr>
              <a:t>arge</a:t>
            </a:r>
            <a:r>
              <a:rPr lang="en-AU" dirty="0">
                <a:latin typeface="LM Roman 10" panose="00000500000000000000" pitchFamily="50" charset="0"/>
              </a:rPr>
              <a:t> G regime</a:t>
            </a:r>
          </a:p>
          <a:p>
            <a:r>
              <a:rPr lang="en-AU" noProof="0" dirty="0">
                <a:latin typeface="LM Roman 10" panose="00000500000000000000" pitchFamily="50" charset="0"/>
              </a:rPr>
              <a:t>Nonabelian lines</a:t>
            </a:r>
          </a:p>
          <a:p>
            <a:r>
              <a:rPr lang="en-AU" dirty="0">
                <a:latin typeface="LM Roman 10" panose="00000500000000000000" pitchFamily="50" charset="0"/>
              </a:rPr>
              <a:t>Supersymmetric Extensions</a:t>
            </a:r>
            <a:endParaRPr lang="en-AU" noProof="0" dirty="0">
              <a:latin typeface="LM Roman 10" panose="00000500000000000000" pitchFamily="50" charset="0"/>
            </a:endParaRPr>
          </a:p>
          <a:p>
            <a:r>
              <a:rPr lang="en-AU" dirty="0">
                <a:latin typeface="LM Roman 10" panose="00000500000000000000" pitchFamily="50" charset="0"/>
              </a:rPr>
              <a:t>Junctions</a:t>
            </a:r>
          </a:p>
          <a:p>
            <a:r>
              <a:rPr lang="en-AU" noProof="0" dirty="0">
                <a:latin typeface="LM Roman 10" panose="00000500000000000000" pitchFamily="50" charset="0"/>
              </a:rPr>
              <a:t>Multiple defect changes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BF123E3-E73F-7F9B-3EDB-A455ABDAD263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5" name="Picture 4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121D998F-FDC8-63DE-C283-A95D024407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1238A1D-EA47-8622-25CB-2626D8380F03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D91B7C3-05C1-E875-368B-72EAFAD0EC2F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E619B80-BA0F-C133-84C9-58F5797EE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52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3027123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1BC4B7-738E-0E8E-1747-5089E7C2B7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E8EEB-E440-9F7B-33DA-E54784CC0AD5}"/>
              </a:ext>
            </a:extLst>
          </p:cNvPr>
          <p:cNvGrpSpPr/>
          <p:nvPr/>
        </p:nvGrpSpPr>
        <p:grpSpPr>
          <a:xfrm>
            <a:off x="-5710836" y="-3662701"/>
            <a:ext cx="18284276" cy="10336285"/>
            <a:chOff x="-5772308" y="-2853051"/>
            <a:chExt cx="18284276" cy="10336285"/>
          </a:xfrm>
        </p:grpSpPr>
        <p:pic>
          <p:nvPicPr>
            <p:cNvPr id="6" name="Picture 5" descr="The image depicts a large number of small fish swimming in a dense, overlapping formation, creating a visually dense and dynamic underwater scene.&#10;&#10;AI-generated content may be incorrect.">
              <a:extLst>
                <a:ext uri="{FF2B5EF4-FFF2-40B4-BE49-F238E27FC236}">
                  <a16:creationId xmlns:a16="http://schemas.microsoft.com/office/drawing/2014/main" id="{2C96A86C-58A5-E042-5B9E-15998292A5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8954" r="-3138" b="10964"/>
            <a:stretch>
              <a:fillRect/>
            </a:stretch>
          </p:blipFill>
          <p:spPr>
            <a:xfrm>
              <a:off x="-58402" y="651116"/>
              <a:ext cx="12570370" cy="6832118"/>
            </a:xfrm>
            <a:prstGeom prst="rect">
              <a:avLst/>
            </a:prstGeom>
          </p:spPr>
        </p:pic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865118B6-68CA-833F-E138-9A8BB8AD4D39}"/>
                </a:ext>
              </a:extLst>
            </p:cNvPr>
            <p:cNvSpPr/>
            <p:nvPr/>
          </p:nvSpPr>
          <p:spPr>
            <a:xfrm rot="9312214">
              <a:off x="-5428983" y="-1555788"/>
              <a:ext cx="15432750" cy="3745111"/>
            </a:xfrm>
            <a:prstGeom prst="triangle">
              <a:avLst>
                <a:gd name="adj" fmla="val 4790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711C954-0C5B-66BA-1C50-99A65FA57298}"/>
                </a:ext>
              </a:extLst>
            </p:cNvPr>
            <p:cNvGrpSpPr/>
            <p:nvPr/>
          </p:nvGrpSpPr>
          <p:grpSpPr>
            <a:xfrm>
              <a:off x="-5772308" y="-2853051"/>
              <a:ext cx="12976892" cy="5092040"/>
              <a:chOff x="3388550" y="1233325"/>
              <a:chExt cx="5153880" cy="2022346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0CA8F384-1E5F-A32B-A388-13F792D662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88550" y="3121804"/>
                <a:ext cx="3599126" cy="0"/>
              </a:xfrm>
              <a:prstGeom prst="line">
                <a:avLst/>
              </a:prstGeom>
              <a:ln w="127000">
                <a:solidFill>
                  <a:srgbClr val="0057B8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D992F630-F295-B219-040E-A227AAFB7B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87665" y="1233325"/>
                <a:ext cx="1554765" cy="1888480"/>
              </a:xfrm>
              <a:prstGeom prst="line">
                <a:avLst/>
              </a:prstGeom>
              <a:ln w="127000">
                <a:solidFill>
                  <a:srgbClr val="E6002E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EE4D81E0-30CE-6B8B-F864-FC7408DAD607}"/>
                  </a:ext>
                </a:extLst>
              </p:cNvPr>
              <p:cNvSpPr/>
              <p:nvPr/>
            </p:nvSpPr>
            <p:spPr>
              <a:xfrm>
                <a:off x="6836172" y="2978580"/>
                <a:ext cx="277091" cy="27709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noProof="0" dirty="0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295E813-DC6E-D759-5F3C-EC0611E6970B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5" name="Picture 4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B1C866E1-8A29-144B-C6CE-BE8715026D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DD8BF70-C60F-D7B7-E5D3-8FAE12FE8BBE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5879557-E519-EC9C-12F4-15DB08FB54AF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4F2C62C-183B-DEF0-BC5F-5ED739988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53</a:t>
            </a:fld>
            <a:endParaRPr lang="en-CH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2BC138D-3085-FA40-5408-5BB84B3C485E}"/>
              </a:ext>
            </a:extLst>
          </p:cNvPr>
          <p:cNvSpPr/>
          <p:nvPr/>
        </p:nvSpPr>
        <p:spPr>
          <a:xfrm>
            <a:off x="1361130" y="2833945"/>
            <a:ext cx="9688452" cy="147281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en-AU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M Roman 10" panose="00000500000000000000" pitchFamily="50" charset="0"/>
                <a:ea typeface="+mj-ea"/>
                <a:cs typeface="+mj-cs"/>
              </a:rPr>
              <a:t>Thankyou!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7745448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B3AE4B4D-227A-5ABF-83FB-B0B214FEDF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94DB65B8-AF26-BD57-1FDD-4701138825B1}"/>
              </a:ext>
            </a:extLst>
          </p:cNvPr>
          <p:cNvGrpSpPr/>
          <p:nvPr/>
        </p:nvGrpSpPr>
        <p:grpSpPr>
          <a:xfrm>
            <a:off x="-33863" y="436168"/>
            <a:ext cx="15775972" cy="7076583"/>
            <a:chOff x="0" y="-218583"/>
            <a:chExt cx="15775972" cy="7076583"/>
          </a:xfrm>
        </p:grpSpPr>
        <p:pic>
          <p:nvPicPr>
            <p:cNvPr id="6" name="Picture 5" descr="The image depicts a large number of small fish swimming in a dense, overlapping formation, creating a visually dense and dynamic underwater scene.&#10;&#10;AI-generated content may be incorrect.">
              <a:extLst>
                <a:ext uri="{FF2B5EF4-FFF2-40B4-BE49-F238E27FC236}">
                  <a16:creationId xmlns:a16="http://schemas.microsoft.com/office/drawing/2014/main" id="{BFC3245A-10F1-5A75-8E1E-FFD2E4375C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0021"/>
            <a:stretch>
              <a:fillRect/>
            </a:stretch>
          </p:blipFill>
          <p:spPr>
            <a:xfrm>
              <a:off x="4188" y="1740924"/>
              <a:ext cx="12187812" cy="5117076"/>
            </a:xfrm>
            <a:prstGeom prst="rect">
              <a:avLst/>
            </a:prstGeom>
          </p:spPr>
        </p:pic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FAA96E32-1278-F184-CD39-81D2595544F9}"/>
                </a:ext>
              </a:extLst>
            </p:cNvPr>
            <p:cNvSpPr/>
            <p:nvPr/>
          </p:nvSpPr>
          <p:spPr>
            <a:xfrm rot="9312214">
              <a:off x="343222" y="1078736"/>
              <a:ext cx="15432750" cy="3745111"/>
            </a:xfrm>
            <a:prstGeom prst="triangle">
              <a:avLst>
                <a:gd name="adj" fmla="val 4790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B33E049-6910-589A-8382-B2BE3CAE15B8}"/>
                </a:ext>
              </a:extLst>
            </p:cNvPr>
            <p:cNvGrpSpPr/>
            <p:nvPr/>
          </p:nvGrpSpPr>
          <p:grpSpPr>
            <a:xfrm>
              <a:off x="0" y="-218583"/>
              <a:ext cx="12976922" cy="5092034"/>
              <a:chOff x="5681061" y="2279630"/>
              <a:chExt cx="5153891" cy="2022343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413747CF-43DA-9174-9627-38B855F8E7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81061" y="4168110"/>
                <a:ext cx="3599126" cy="0"/>
              </a:xfrm>
              <a:prstGeom prst="line">
                <a:avLst/>
              </a:prstGeom>
              <a:ln w="127000">
                <a:solidFill>
                  <a:srgbClr val="0057B8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88CBFD0C-F1E7-7D79-7F42-00FAB209926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80187" y="2279630"/>
                <a:ext cx="1554765" cy="1888480"/>
              </a:xfrm>
              <a:prstGeom prst="line">
                <a:avLst/>
              </a:prstGeom>
              <a:ln w="127000">
                <a:solidFill>
                  <a:srgbClr val="E6002E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45FBD57D-0B0D-A20A-81EA-0CF8B75CEC75}"/>
                  </a:ext>
                </a:extLst>
              </p:cNvPr>
              <p:cNvSpPr/>
              <p:nvPr/>
            </p:nvSpPr>
            <p:spPr>
              <a:xfrm>
                <a:off x="9128693" y="4024882"/>
                <a:ext cx="277091" cy="27709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noProof="0" dirty="0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0AE025F-507B-E089-E210-9245F6A67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4574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AU" sz="5400" noProof="0" dirty="0">
                <a:latin typeface="LM Roman 10" panose="00000500000000000000" pitchFamily="50" charset="0"/>
              </a:rPr>
              <a:t>Backups, Old Slides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D7ABFFC-36C0-AC3D-1A03-6A7074CC1ECF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5" name="Picture 4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3DDAC64B-63E7-9951-0C30-1D6FC2259C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12A2F4D-1210-EBB1-F60D-DAADFD93C118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316F103-6748-FAF9-D3A7-5BE278042655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D33397E-5E91-489E-6FC9-9424A780E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54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3532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noProof="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AB133A7-9C5C-AE68-F94F-93557881253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56" b="9775"/>
          <a:stretch>
            <a:fillRect/>
          </a:stretch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052C9D-71AF-678D-5436-9EBB67811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57835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AU" sz="7200" noProof="0" dirty="0">
                <a:solidFill>
                  <a:srgbClr val="FFFFFF"/>
                </a:solidFill>
                <a:latin typeface="LM Roman 10" panose="00000500000000000000" pitchFamily="50" charset="0"/>
              </a:rPr>
              <a:t>Problem: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16A8AF7B-B577-43FC-80F8-B7DE8A212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6633" y="3668083"/>
            <a:ext cx="10925033" cy="109839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AU" sz="3200" noProof="0" dirty="0">
                <a:solidFill>
                  <a:srgbClr val="FFFFFF"/>
                </a:solidFill>
                <a:latin typeface="LM Roman 10" panose="00000500000000000000" pitchFamily="50" charset="0"/>
              </a:rPr>
              <a:t>In superconductors, we expect the symmetry to be gauged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50FA1A-7EAF-6159-938C-FFCF64B36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624929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1AAA4B-7E6D-216C-13F0-2143846C92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C0FC3BF-1DE3-C007-71C5-778AA77D974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</a:blip>
          <a:stretch/>
        </p:blipFill>
        <p:spPr>
          <a:xfrm>
            <a:off x="838200" y="1034844"/>
            <a:ext cx="12191999" cy="677411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78D75A-A825-59DB-08AF-279D09F36D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2170"/>
            <a:ext cx="10515600" cy="751321"/>
          </a:xfrm>
        </p:spPr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Even the humble 2-pt function is not gauge invariant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92622D-90D3-5D5A-765F-6DFC92808923}"/>
              </a:ext>
            </a:extLst>
          </p:cNvPr>
          <p:cNvSpPr txBox="1"/>
          <p:nvPr/>
        </p:nvSpPr>
        <p:spPr>
          <a:xfrm>
            <a:off x="1951061" y="1819813"/>
            <a:ext cx="828987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A99DA68-6BF6-CEDE-4527-B6EA129A814A}"/>
              </a:ext>
            </a:extLst>
          </p:cNvPr>
          <p:cNvSpPr txBox="1">
            <a:spLocks/>
          </p:cNvSpPr>
          <p:nvPr/>
        </p:nvSpPr>
        <p:spPr>
          <a:xfrm>
            <a:off x="838200" y="3701856"/>
            <a:ext cx="10515600" cy="751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>
                <a:latin typeface="LM Roman 10" panose="00000500000000000000" pitchFamily="50" charset="0"/>
              </a:rPr>
              <a:t>Elitzur’s Theorem: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6E42D-5FAE-EBFF-0717-02CB3A369C52}"/>
              </a:ext>
            </a:extLst>
          </p:cNvPr>
          <p:cNvSpPr txBox="1"/>
          <p:nvPr/>
        </p:nvSpPr>
        <p:spPr>
          <a:xfrm>
            <a:off x="1951060" y="4392213"/>
            <a:ext cx="828987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/>
          </a:p>
        </p:txBody>
      </p:sp>
      <p:pic>
        <p:nvPicPr>
          <p:cNvPr id="9" name="Picture 8" descr="The image depicts a simple, abstract representation of intersecting and diverging lines, possibly illustrating concepts of intersection, divergence, or movement.&#10;&#10;AI-generated content may be incorrect.">
            <a:extLst>
              <a:ext uri="{FF2B5EF4-FFF2-40B4-BE49-F238E27FC236}">
                <a16:creationId xmlns:a16="http://schemas.microsoft.com/office/drawing/2014/main" id="{F0219617-F23E-A355-D5C1-A3E060FBEA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0434" y="4835588"/>
            <a:ext cx="3263492" cy="2006349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4EE243F6-3DB9-3DF4-7B6F-AFC0AB5DCD95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6" name="Picture 5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0AF47BB7-BDB1-5222-1930-AB69DD6CDD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BB95426-8C73-079F-76DB-18206A8197A1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5543CA6-C12D-9905-9B0C-E29CB30188A3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F621E17-2608-E494-D8C7-67B80347B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7</a:t>
            </a:fld>
            <a:endParaRPr lang="en-CH"/>
          </a:p>
        </p:txBody>
      </p:sp>
      <p:pic>
        <p:nvPicPr>
          <p:cNvPr id="13" name="Picture 12" descr="525f5101d34a91c50d25f495bc0c52c3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302249" y="1661177"/>
            <a:ext cx="17180136" cy="1676856"/>
          </a:xfrm>
          <a:prstGeom prst="rect">
            <a:avLst/>
          </a:prstGeom>
        </p:spPr>
      </p:pic>
      <p:pic>
        <p:nvPicPr>
          <p:cNvPr id="14" name="Picture 13" descr="024bd34438221d6c43ee438531994213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685888" y="4273434"/>
            <a:ext cx="17563775" cy="144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459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7DF014-C461-5BA5-E9CC-CFA9D2569F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E42AF77-5058-35F1-09E8-F3C16E68E98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359"/>
          <a:stretch>
            <a:fillRect/>
          </a:stretch>
        </p:blipFill>
        <p:spPr>
          <a:xfrm>
            <a:off x="-139876" y="5686267"/>
            <a:ext cx="6309254" cy="8947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8961C93-3A74-BA6F-40B2-7697A5A49EC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</a:blip>
          <a:stretch/>
        </p:blipFill>
        <p:spPr>
          <a:xfrm>
            <a:off x="-5404557" y="-3285988"/>
            <a:ext cx="12191999" cy="677411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56941C-6498-DB69-4984-25B9D0A76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2170"/>
            <a:ext cx="10515600" cy="1394274"/>
          </a:xfrm>
        </p:spPr>
        <p:txBody>
          <a:bodyPr>
            <a:normAutofit/>
          </a:bodyPr>
          <a:lstStyle/>
          <a:p>
            <a:r>
              <a:rPr lang="en-AU" dirty="0">
                <a:latin typeface="LM Roman 10" panose="00000500000000000000" pitchFamily="50" charset="0"/>
              </a:rPr>
              <a:t>Even if we insist, the result explicitly depends on the choice of gauge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9A4A95-3C1A-5ADB-6E7E-94C50A3E81DC}"/>
              </a:ext>
            </a:extLst>
          </p:cNvPr>
          <p:cNvSpPr txBox="1"/>
          <p:nvPr/>
        </p:nvSpPr>
        <p:spPr>
          <a:xfrm>
            <a:off x="1951061" y="1945002"/>
            <a:ext cx="828987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CAE9B89-9FB8-6A0C-A337-2195E63DEE54}"/>
              </a:ext>
            </a:extLst>
          </p:cNvPr>
          <p:cNvSpPr txBox="1">
            <a:spLocks/>
          </p:cNvSpPr>
          <p:nvPr/>
        </p:nvSpPr>
        <p:spPr>
          <a:xfrm>
            <a:off x="838200" y="3701856"/>
            <a:ext cx="10515600" cy="1062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>
                <a:latin typeface="LM Roman 10" panose="00000500000000000000" pitchFamily="50" charset="0"/>
              </a:rPr>
              <a:t>Feynmann diagram arguments say there is dependence only at 1-loop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2176433-8076-2E7E-048D-F252505C9AEE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6" name="Picture 5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D18E67D8-382D-435E-E63D-A508462B90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211E941-4E46-32A1-4393-6AA0B2E493DB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C6F2BAB-EF21-E5DD-3CD6-F35B79E9A840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EB3C42F-FEA5-8A06-772A-DD427F14A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8</a:t>
            </a:fld>
            <a:endParaRPr lang="en-CH"/>
          </a:p>
        </p:txBody>
      </p:sp>
      <p:pic>
        <p:nvPicPr>
          <p:cNvPr id="13" name="Picture 12" descr="e1cf1f378001988487fd01ff6483d873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157643" y="1990448"/>
            <a:ext cx="14507284" cy="1355657"/>
          </a:xfrm>
          <a:prstGeom prst="rect">
            <a:avLst/>
          </a:prstGeom>
        </p:spPr>
      </p:pic>
      <p:pic>
        <p:nvPicPr>
          <p:cNvPr id="14" name="Picture 13" descr="c2694736922e8bac9494eb90f9eba46b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157644" y="4455361"/>
            <a:ext cx="14507284" cy="1217794"/>
          </a:xfrm>
          <a:prstGeom prst="rect">
            <a:avLst/>
          </a:prstGeom>
        </p:spPr>
      </p:pic>
      <p:pic>
        <p:nvPicPr>
          <p:cNvPr id="17" name="Picture 16" descr="The image appears to be a series of mathematical or physics diagrams, possibly representing different steps or phases of a process or a set of equations, with arrows or lines indicating directional changes or transformations.&#10;&#10;AI-generated content may be incorrect.">
            <a:extLst>
              <a:ext uri="{FF2B5EF4-FFF2-40B4-BE49-F238E27FC236}">
                <a16:creationId xmlns:a16="http://schemas.microsoft.com/office/drawing/2014/main" id="{812A2B60-DF15-D3DA-B0FF-E3C433658C1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88" b="33510"/>
          <a:stretch>
            <a:fillRect/>
          </a:stretch>
        </p:blipFill>
        <p:spPr>
          <a:xfrm>
            <a:off x="6210124" y="5681526"/>
            <a:ext cx="6309254" cy="83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707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DDA0F3-12FF-70FD-A1BC-3E020C3CF5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he image displays a simple geometric diagram with a blue background, a white circle, and a red diagonal line intersecting the circle.&#10;&#10;AI-generated content may be incorrect.">
            <a:extLst>
              <a:ext uri="{FF2B5EF4-FFF2-40B4-BE49-F238E27FC236}">
                <a16:creationId xmlns:a16="http://schemas.microsoft.com/office/drawing/2014/main" id="{32B84F70-B85E-59E5-B54F-F16CB2E15EF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822" y="848729"/>
            <a:ext cx="8195858" cy="6873109"/>
          </a:xfrm>
          <a:prstGeom prst="rect">
            <a:avLst/>
          </a:prstGeom>
          <a:effectLst>
            <a:softEdge rad="5334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BBC11E1-B457-1568-BE4A-AD3B55850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Dirac’s Solution: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81EC30-4044-175C-3655-24A08803C1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noProof="0" dirty="0">
                <a:latin typeface="LM Roman 10" panose="00000500000000000000" pitchFamily="50" charset="0"/>
              </a:rPr>
              <a:t>Dress the fields with some nonlocal functional of the gauge field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DF1EBA-D82E-57BD-09B8-BCC3DEC5794B}"/>
              </a:ext>
            </a:extLst>
          </p:cNvPr>
          <p:cNvSpPr txBox="1"/>
          <p:nvPr/>
        </p:nvSpPr>
        <p:spPr>
          <a:xfrm>
            <a:off x="-1" y="2803306"/>
            <a:ext cx="121920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1BEAECA-E692-C90E-3B70-8D530B4C9FD1}"/>
              </a:ext>
            </a:extLst>
          </p:cNvPr>
          <p:cNvGrpSpPr/>
          <p:nvPr/>
        </p:nvGrpSpPr>
        <p:grpSpPr>
          <a:xfrm>
            <a:off x="0" y="6600240"/>
            <a:ext cx="12192000" cy="285352"/>
            <a:chOff x="0" y="6600240"/>
            <a:chExt cx="12192000" cy="285352"/>
          </a:xfrm>
        </p:grpSpPr>
        <p:pic>
          <p:nvPicPr>
            <p:cNvPr id="7" name="Picture 6" descr="The image shows a solid red background with a black stripe running across the middle.&#10;&#10;AI-generated content may be incorrect.">
              <a:extLst>
                <a:ext uri="{FF2B5EF4-FFF2-40B4-BE49-F238E27FC236}">
                  <a16:creationId xmlns:a16="http://schemas.microsoft.com/office/drawing/2014/main" id="{22348E59-FCC6-A49B-778B-F16526216D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45"/>
            <a:stretch>
              <a:fillRect/>
            </a:stretch>
          </p:blipFill>
          <p:spPr>
            <a:xfrm rot="5400000">
              <a:off x="5975456" y="641465"/>
              <a:ext cx="241087" cy="121920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1BB56F8-7FD8-6041-817B-37BF052B26C6}"/>
                </a:ext>
              </a:extLst>
            </p:cNvPr>
            <p:cNvSpPr txBox="1"/>
            <p:nvPr/>
          </p:nvSpPr>
          <p:spPr>
            <a:xfrm>
              <a:off x="3410672" y="6600240"/>
              <a:ext cx="5370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noProof="0" dirty="0" err="1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Semiclassics</a:t>
              </a:r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 at the Cusp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184090B-6024-49C4-A7C5-9FBA7121D954}"/>
                </a:ext>
              </a:extLst>
            </p:cNvPr>
            <p:cNvSpPr txBox="1"/>
            <p:nvPr/>
          </p:nvSpPr>
          <p:spPr>
            <a:xfrm>
              <a:off x="97968" y="6608593"/>
              <a:ext cx="3543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noProof="0" dirty="0">
                  <a:solidFill>
                    <a:schemeClr val="bg1"/>
                  </a:solidFill>
                  <a:latin typeface="LM Roman 10" panose="00000500000000000000" pitchFamily="50" charset="0"/>
                  <a:ea typeface="+mj-ea"/>
                  <a:cs typeface="Aharoni" panose="020F0502020204030204" pitchFamily="2" charset="-79"/>
                </a:rPr>
                <a:t>Jesse Woods, U. Bern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DDCEDDC6-592A-0A5D-3E80-240921892ABF}"/>
              </a:ext>
            </a:extLst>
          </p:cNvPr>
          <p:cNvSpPr txBox="1"/>
          <p:nvPr/>
        </p:nvSpPr>
        <p:spPr>
          <a:xfrm>
            <a:off x="0" y="4272051"/>
            <a:ext cx="121920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5B0668D-8932-E50D-57F7-63C014C54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0D7F-1630-4861-AAD8-83672EB69C1D}" type="slidenum">
              <a:rPr lang="en-CH" smtClean="0"/>
              <a:t>9</a:t>
            </a:fld>
            <a:endParaRPr lang="en-CH"/>
          </a:p>
        </p:txBody>
      </p:sp>
      <p:pic>
        <p:nvPicPr>
          <p:cNvPr id="12" name="Picture 11" descr="8d3a75ed76c849df75f720e8fb501886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572001" y="2590940"/>
            <a:ext cx="21336001" cy="1871281"/>
          </a:xfrm>
          <a:prstGeom prst="rect">
            <a:avLst/>
          </a:prstGeom>
        </p:spPr>
      </p:pic>
      <p:pic>
        <p:nvPicPr>
          <p:cNvPr id="13" name="Picture 12" descr="0bbea2361b5d3c6c956e9b360c3e781b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572000" y="4155728"/>
            <a:ext cx="21336001" cy="177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0162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.2343"/>
  <p:tag name="ORIGINALWIDTH" val=" 107.2366"/>
  <p:tag name="OUTPUTTYPE" val="PNG"/>
  <p:tag name="IGUANATEXVERSION" val="162"/>
  <p:tag name="LATEXADDIN" val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\{\}$&#10;&#10;\end{document}"/>
  <p:tag name="IGUANATEXSIZE" val="20"/>
  <p:tag name="IGUANATEXCURSOR" val="317"/>
  <p:tag name="TRANSPARENCY" val="Wahr"/>
  <p:tag name="CHOOSECOLOR" val="Falsch"/>
  <p:tag name="COLORHEX" val="000000"/>
  <p:tag name="LATEXENGINEID" val="0"/>
  <p:tag name="TEMPFOLDER" val="C:\Users\jjwoo\Desktop\textemp"/>
  <p:tag name="LATEXFORMHEIGHT" val=" 320"/>
  <p:tag name="LATEXFORMWIDTH" val=" 385"/>
  <p:tag name="LATEXFORMWRAP" val="Wahr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.7361"/>
  <p:tag name="ORIGINALWIDTH" val=" 133.4833"/>
  <p:tag name="OUTPUTTYPE" val="PNG"/>
  <p:tag name="IGUANATEXVERSION" val="162"/>
  <p:tag name="LATEXADDIN" val="\documentclass{article}&#10;\usepackage{amsmath}&#10;\pagestyle{empty}&#10;\usepackage{pgfkeys}&#10;\usepackage{catchfile}&#10;&#10;\newcommand{\geteqnum}[1]{%&#10;    \CatchFileDef{\temp}{eq_labels.txt}{}%&#10;    \pgfkeysifdefined{/eq/#1}{%&#10;        \pgfkeysvalueof{/eq/#1}%&#10;    }{%&#10;        ??%&#10;    }%&#10;}&#10;\begin{document}&#10;&#10;&#10;$$Q_1$$&#10;&#10;\end{document}"/>
  <p:tag name="IGUANATEXSIZE" val="20"/>
  <p:tag name="IGUANATEXCURSOR" val="299"/>
  <p:tag name="TRANSPARENCY" val="Wahr"/>
  <p:tag name="CHOOSECOLOR" val="Falsch"/>
  <p:tag name="COLORHEX" val="000000"/>
  <p:tag name="LATEXENGINEID" val="0"/>
  <p:tag name="LATEXFORMHEIGHT" val=" 320"/>
  <p:tag name="LATEXFORMWIDTH" val=" 385"/>
  <p:tag name="LATEXFORMWRAP" val="Wahr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.7361"/>
  <p:tag name="ORIGINALWIDTH" val=" 136.4829"/>
  <p:tag name="OUTPUTTYPE" val="PNG"/>
  <p:tag name="IGUANATEXVERSION" val="162"/>
  <p:tag name="LATEXADDIN" val="\documentclass{article}&#10;\usepackage{amsmath}&#10;\pagestyle{empty}&#10;\usepackage{pgfkeys}&#10;\usepackage{catchfile}&#10;&#10;\newcommand{\geteqnum}[1]{%&#10;    \CatchFileDef{\temp}{eq_labels.txt}{}%&#10;    \pgfkeysifdefined{/eq/#1}{%&#10;        \pgfkeysvalueof{/eq/#1}%&#10;    }{%&#10;        ??%&#10;    }%&#10;}&#10;\begin{document}&#10;&#10;&#10;$$Q_2$$&#10;&#10;\end{document}"/>
  <p:tag name="IGUANATEXSIZE" val="20"/>
  <p:tag name="IGUANATEXCURSOR" val="299"/>
  <p:tag name="TRANSPARENCY" val="Wahr"/>
  <p:tag name="CHOOSECOLOR" val="Falsch"/>
  <p:tag name="COLORHEX" val="000000"/>
  <p:tag name="LATEXENGINEID" val="0"/>
  <p:tag name="LATEXFORMHEIGHT" val=" 320"/>
  <p:tag name="LATEXFORMWIDTH" val=" 385"/>
  <p:tag name="LATEXFORMWRAP" val="Wahr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.7361"/>
  <p:tag name="ORIGINALWIDTH" val=" 442.4447"/>
  <p:tag name="OUTPUTTYPE" val="PNG"/>
  <p:tag name="IGUANATEXVERSION" val="162"/>
  <p:tag name="LATEXADDIN" val="\documentclass{article}&#10;\usepackage{amsmath}&#10;\pagestyle{empty}&#10;\usepackage{pgfkeys}&#10;\usepackage{catchfile}&#10;&#10;\newcommand{\geteqnum}[1]{%&#10;    \CatchFileDef{\temp}{eq_labels.txt}{}%&#10;    \pgfkeysifdefined{/eq/#1}{%&#10;        \pgfkeysvalueof{/eq/#1}%&#10;    }{%&#10;        ??%&#10;    }%&#10;}&#10;\begin{document}&#10;&#10;&#10;$$Q_1-Q_2$$&#10;&#10;\end{document}"/>
  <p:tag name="IGUANATEXSIZE" val="20"/>
  <p:tag name="IGUANATEXCURSOR" val="303"/>
  <p:tag name="TRANSPARENCY" val="Wahr"/>
  <p:tag name="CHOOSECOLOR" val="Falsch"/>
  <p:tag name="COLORHEX" val="000000"/>
  <p:tag name="LATEXENGINEID" val="0"/>
  <p:tag name="LATEXFORMHEIGHT" val=" 320"/>
  <p:tag name="LATEXFORMWIDTH" val=" 385"/>
  <p:tag name="LATEXFORMWRAP" val="Wahr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0.49118"/>
  <p:tag name="ORIGINALWIDTH" val=" 118.4852"/>
  <p:tag name="OUTPUTTYPE" val="PNG"/>
  <p:tag name="IGUANATEXVERSION" val="162"/>
  <p:tag name="LATEXADDIN" val="\documentclass{article}&#10;\usepackage{amsmath}&#10;\pagestyle{empty}&#10;\usepackage{pgfkeys}&#10;\usepackage{catchfile}&#10;&#10;\newcommand{\geteqnum}[1]{%&#10;    \CatchFileDef{\temp}{eq_labels.txt}{}%&#10;    \pgfkeysifdefined{/eq/#1}{%&#10;        \pgfkeysvalueof{/eq/#1}%&#10;    }{%&#10;        ??%&#10;    }%&#10;}&#10;\begin{document}&#10;&#10;$$\alpha_*$$&#10;&#10;&#10;\end{document}"/>
  <p:tag name="IGUANATEXSIZE" val="20"/>
  <p:tag name="IGUANATEXCURSOR" val="290"/>
  <p:tag name="TRANSPARENCY" val="Wahr"/>
  <p:tag name="CHOOSECOLOR" val="Falsch"/>
  <p:tag name="COLORHEX" val="000000"/>
  <p:tag name="LATEXENGINEID" val="0"/>
  <p:tag name="LATEXFORMHEIGHT" val=" 320"/>
  <p:tag name="LATEXFORMWIDTH" val=" 385"/>
  <p:tag name="LATEXFORMWRAP" val="Wahr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.7361"/>
  <p:tag name="ORIGINALWIDTH" val=" 133.4833"/>
  <p:tag name="OUTPUTTYPE" val="PNG"/>
  <p:tag name="IGUANATEXVERSION" val="162"/>
  <p:tag name="LATEXADDIN" val="\documentclass{article}&#10;\usepackage{amsmath}&#10;\pagestyle{empty}&#10;\usepackage{pgfkeys}&#10;\usepackage{catchfile}&#10;&#10;\newcommand{\geteqnum}[1]{%&#10;    \CatchFileDef{\temp}{eq_labels.txt}{}%&#10;    \pgfkeysifdefined{/eq/#1}{%&#10;        \pgfkeysvalueof{/eq/#1}%&#10;    }{%&#10;        ??%&#10;    }%&#10;}&#10;\begin{document}&#10;&#10;&#10;$$Q_1$$&#10;&#10;\end{document}"/>
  <p:tag name="IGUANATEXSIZE" val="20"/>
  <p:tag name="IGUANATEXCURSOR" val="299"/>
  <p:tag name="TRANSPARENCY" val="Wahr"/>
  <p:tag name="CHOOSECOLOR" val="Falsch"/>
  <p:tag name="COLORHEX" val="000000"/>
  <p:tag name="LATEXENGINEID" val="0"/>
  <p:tag name="LATEXFORMHEIGHT" val=" 320"/>
  <p:tag name="LATEXFORMWIDTH" val=" 385"/>
  <p:tag name="LATEXFORMWRAP" val="Wahr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.7361"/>
  <p:tag name="ORIGINALWIDTH" val=" 136.4829"/>
  <p:tag name="OUTPUTTYPE" val="PNG"/>
  <p:tag name="IGUANATEXVERSION" val="162"/>
  <p:tag name="LATEXADDIN" val="\documentclass{article}&#10;\usepackage{amsmath}&#10;\pagestyle{empty}&#10;\usepackage{pgfkeys}&#10;\usepackage{catchfile}&#10;&#10;\newcommand{\geteqnum}[1]{%&#10;    \CatchFileDef{\temp}{eq_labels.txt}{}%&#10;    \pgfkeysifdefined{/eq/#1}{%&#10;        \pgfkeysvalueof{/eq/#1}%&#10;    }{%&#10;        ??%&#10;    }%&#10;}&#10;\begin{document}&#10;&#10;&#10;$$Q_2$$&#10;&#10;\end{document}"/>
  <p:tag name="IGUANATEXSIZE" val="20"/>
  <p:tag name="IGUANATEXCURSOR" val="299"/>
  <p:tag name="TRANSPARENCY" val="Wahr"/>
  <p:tag name="CHOOSECOLOR" val="Falsch"/>
  <p:tag name="COLORHEX" val="000000"/>
  <p:tag name="LATEXENGINEID" val="0"/>
  <p:tag name="LATEXFORMHEIGHT" val=" 320"/>
  <p:tag name="LATEXFORMWIDTH" val=" 385"/>
  <p:tag name="LATEXFORMWRAP" val="Wahr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.7361"/>
  <p:tag name="ORIGINALWIDTH" val=" 442.4447"/>
  <p:tag name="OUTPUTTYPE" val="PNG"/>
  <p:tag name="IGUANATEXVERSION" val="162"/>
  <p:tag name="LATEXADDIN" val="\documentclass{article}&#10;\usepackage{amsmath}&#10;\pagestyle{empty}&#10;\usepackage{pgfkeys}&#10;\usepackage{catchfile}&#10;&#10;\newcommand{\geteqnum}[1]{%&#10;    \CatchFileDef{\temp}{eq_labels.txt}{}%&#10;    \pgfkeysifdefined{/eq/#1}{%&#10;        \pgfkeysvalueof{/eq/#1}%&#10;    }{%&#10;        ??%&#10;    }%&#10;}&#10;\begin{document}&#10;&#10;&#10;$$Q_1-Q_2$$&#10;&#10;\end{document}"/>
  <p:tag name="IGUANATEXSIZE" val="20"/>
  <p:tag name="IGUANATEXCURSOR" val="303"/>
  <p:tag name="TRANSPARENCY" val="Wahr"/>
  <p:tag name="CHOOSECOLOR" val="Falsch"/>
  <p:tag name="COLORHEX" val="000000"/>
  <p:tag name="LATEXENGINEID" val="0"/>
  <p:tag name="LATEXFORMHEIGHT" val=" 320"/>
  <p:tag name="LATEXFORMWIDTH" val=" 385"/>
  <p:tag name="LATEXFORMWRAP" val="Wahr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64.7169"/>
  <p:tag name="ORIGINALWIDTH" val=" 651.6685"/>
  <p:tag name="OUTPUTTYPE" val="PNG"/>
  <p:tag name="IGUANATEXVERSION" val="162"/>
  <p:tag name="LATEXADDIN" val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\rho=\frac{\rho_c(\theta,\alpha)}{r}&#10;$$&#10;&#10;\end{document}"/>
  <p:tag name="IGUANATEXSIZE" val="20"/>
  <p:tag name="IGUANATEXCURSOR" val="346"/>
  <p:tag name="TRANSPARENCY" val="Wahr"/>
  <p:tag name="CHOOSECOLOR" val="Falsch"/>
  <p:tag name="COLORHEX" val="000000"/>
  <p:tag name="LATEXENGINEID" val="0"/>
  <p:tag name="TEMPFOLDER" val="C:\Users\jjwoo\Desktop\textemp\"/>
  <p:tag name="LATEXFORMHEIGHT" val=" 320"/>
  <p:tag name="LATEXFORMWIDTH" val=" 385"/>
  <p:tag name="LATEXFORMWRAP" val="Wahr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.2343"/>
  <p:tag name="ORIGINALWIDTH" val=" 377.9528"/>
  <p:tag name="OUTPUTTYPE" val="PNG"/>
  <p:tag name="IGUANATEXVERSION" val="162"/>
  <p:tag name="LATEXADDIN" val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B(\theta,\alpha)&#10;$$&#10;&#10;\end{document}"/>
  <p:tag name="IGUANATEXSIZE" val="20"/>
  <p:tag name="IGUANATEXCURSOR" val="331"/>
  <p:tag name="TRANSPARENCY" val="Wahr"/>
  <p:tag name="CHOOSECOLOR" val="Falsch"/>
  <p:tag name="COLORHEX" val="000000"/>
  <p:tag name="LATEXENGINEID" val="0"/>
  <p:tag name="TEMPFOLDER" val="C:\Users\jjwoo\Desktop\textemp\"/>
  <p:tag name="LATEXFORMHEIGHT" val=" 320"/>
  <p:tag name="LATEXFORMWIDTH" val=" 385"/>
  <p:tag name="LATEXFORMWRAP" val="Wahr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57.4803"/>
  <p:tag name="ORIGINALWIDTH" val=" 508.4365"/>
  <p:tag name="OUTPUTTYPE" val="PNG"/>
  <p:tag name="IGUANATEXVERSION" val="162"/>
  <p:tag name="LATEXADDIN" val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\Gamma_{qq}^{-1,1}(\alpha_*)&#10;$$&#10;&#10;\end{document}"/>
  <p:tag name="IGUANATEXSIZE" val="20"/>
  <p:tag name="IGUANATEXCURSOR" val="330"/>
  <p:tag name="TRANSPARENCY" val="Wahr"/>
  <p:tag name="CHOOSECOLOR" val="Falsch"/>
  <p:tag name="COLORHEX" val="000000"/>
  <p:tag name="LATEXENGINEID" val="0"/>
  <p:tag name="TEMPFOLDER" val="C:\Users\jjwoo\Desktop\textemp\"/>
  <p:tag name="LATEXFORMHEIGHT" val=" 320"/>
  <p:tag name="LATEXFORMWIDTH" val=" 385"/>
  <p:tag name="LATEXFORMWRAP" val="Wahr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4.237"/>
  <p:tag name="ORIGINALWIDTH" val=" 124.4844"/>
  <p:tag name="OUTPUTTYPE" val="PNG"/>
  <p:tag name="IGUANATEXVERSION" val="162"/>
  <p:tag name="LATEXADDIN" val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\mathbb{Z}_2$&#10;&#10;\end{document}"/>
  <p:tag name="IGUANATEXSIZE" val="20"/>
  <p:tag name="IGUANATEXCURSOR" val="54"/>
  <p:tag name="TRANSPARENCY" val="Wahr"/>
  <p:tag name="CHOOSECOLOR" val="Falsch"/>
  <p:tag name="COLORHEX" val="000000"/>
  <p:tag name="LATEXENGINEID" val="0"/>
  <p:tag name="LATEXFORMHEIGHT" val=" 320"/>
  <p:tag name="LATEXFORMWIDTH" val=" 385"/>
  <p:tag name="LATEXFORMWRAP" val="Wahr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59.2051"/>
  <p:tag name="ORIGINALWIDTH" val=" 1933.258"/>
  <p:tag name="OUTPUTTYPE" val="PNG"/>
  <p:tag name="IGUANATEXVERSION" val="162"/>
  <p:tag name="LATEXADDIN" val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\Gamma_{Q_1Q_2}(\alpha_*)=\sum_{i=-1}^\infty \sum_{j=0}^\infty \frac{G^j}{Q^i}\Gamma^{(i,j)}_{Q_1Q_2}(\alpha_*)&#10;$$&#10;&#10;\end{document}"/>
  <p:tag name="IGUANATEXSIZE" val="20"/>
  <p:tag name="IGUANATEXCURSOR" val="426"/>
  <p:tag name="TRANSPARENCY" val="Wahr"/>
  <p:tag name="CHOOSECOLOR" val="Falsch"/>
  <p:tag name="COLORHEX" val="000000"/>
  <p:tag name="LATEXENGINEID" val="0"/>
  <p:tag name="TEMPFOLDER" val="C:\Users\jjwoo\Desktop\textemp\"/>
  <p:tag name="LATEXFORMHEIGHT" val=" 320"/>
  <p:tag name="LATEXFORMWIDTH" val=" 385"/>
  <p:tag name="LATEXFORMWRAP" val="Wahr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94.2258"/>
  <p:tag name="ORIGINALWIDTH" val=" 348.7064"/>
  <p:tag name="OUTPUTTYPE" val="PNG"/>
  <p:tag name="IGUANATEXVERSION" val="162"/>
  <p:tag name="LATEXADDIN" val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\Gamma^{(-1,2)}_{1,1/2}&#10;$$&#10;&#10;\end{document}"/>
  <p:tag name="IGUANATEXSIZE" val="20"/>
  <p:tag name="IGUANATEXCURSOR" val="343"/>
  <p:tag name="TRANSPARENCY" val="Wahr"/>
  <p:tag name="CHOOSECOLOR" val="Falsch"/>
  <p:tag name="COLORHEX" val="000000"/>
  <p:tag name="LATEXENGINEID" val="0"/>
  <p:tag name="TEMPFOLDER" val="C:\Users\jjwoo\Desktop\textemp\"/>
  <p:tag name="LATEXFORMHEIGHT" val=" 320"/>
  <p:tag name="LATEXFORMWIDTH" val=" 385"/>
  <p:tag name="LATEXFORMWRAP" val="Wahr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0.49118"/>
  <p:tag name="ORIGINALWIDTH" val=" 118.4852"/>
  <p:tag name="OUTPUTTYPE" val="PNG"/>
  <p:tag name="IGUANATEXVERSION" val="162"/>
  <p:tag name="LATEXADDIN" val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\alpha_*&#10;$$&#10;&#10;\end{document}"/>
  <p:tag name="IGUANATEXSIZE" val="20"/>
  <p:tag name="IGUANATEXCURSOR" val="323"/>
  <p:tag name="TRANSPARENCY" val="Wahr"/>
  <p:tag name="CHOOSECOLOR" val="Falsch"/>
  <p:tag name="COLORHEX" val="000000"/>
  <p:tag name="LATEXENGINEID" val="0"/>
  <p:tag name="TEMPFOLDER" val="C:\Users\jjwoo\Desktop\textemp\"/>
  <p:tag name="LATEXFORMHEIGHT" val=" 320"/>
  <p:tag name="LATEXFORMWIDTH" val=" 385"/>
  <p:tag name="LATEXFORMWRAP" val="Wahr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0.49118"/>
  <p:tag name="ORIGINALWIDTH" val=" 118.4852"/>
  <p:tag name="OUTPUTTYPE" val="PNG"/>
  <p:tag name="IGUANATEXVERSION" val="162"/>
  <p:tag name="LATEXADDIN" val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\alpha_*&#10;$$&#10;&#10;\end{document}"/>
  <p:tag name="IGUANATEXSIZE" val="20"/>
  <p:tag name="IGUANATEXCURSOR" val="323"/>
  <p:tag name="TRANSPARENCY" val="Wahr"/>
  <p:tag name="CHOOSECOLOR" val="Falsch"/>
  <p:tag name="COLORHEX" val="000000"/>
  <p:tag name="LATEXENGINEID" val="0"/>
  <p:tag name="TEMPFOLDER" val="C:\Users\jjwoo\Desktop\textemp\"/>
  <p:tag name="LATEXFORMHEIGHT" val=" 320"/>
  <p:tag name="LATEXFORMWIDTH" val=" 385"/>
  <p:tag name="LATEXFORMWRAP" val="Wahr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94.2258"/>
  <p:tag name="ORIGINALWIDTH" val=" 348.7064"/>
  <p:tag name="OUTPUTTYPE" val="PNG"/>
  <p:tag name="IGUANATEXVERSION" val="162"/>
  <p:tag name="LATEXADDIN" val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\Gamma^{(-1,3)}_{1,1/2}&#10;$$&#10;&#10;\end{document}"/>
  <p:tag name="IGUANATEXSIZE" val="20"/>
  <p:tag name="IGUANATEXCURSOR" val="328"/>
  <p:tag name="TRANSPARENCY" val="Wahr"/>
  <p:tag name="CHOOSECOLOR" val="Falsch"/>
  <p:tag name="COLORHEX" val="000000"/>
  <p:tag name="LATEXENGINEID" val="0"/>
  <p:tag name="TEMPFOLDER" val="C:\Users\jjwoo\Desktop\textemp\"/>
  <p:tag name="LATEXFORMHEIGHT" val=" 320"/>
  <p:tag name="LATEXFORMWIDTH" val=" 385"/>
  <p:tag name="LATEXFORMWRAP" val="Wahr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83.727"/>
  <p:tag name="ORIGINALWIDTH" val=" 2458.943"/>
  <p:tag name="OUTPUTTYPE" val="PNG"/>
  <p:tag name="IGUANATEXVERSION" val="162"/>
  <p:tag name="LATEXADDIN" val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Q[\Gamma_{Q_1Q_2}^{(-1,0)}+\Gamma_{Q_1Q_2}^{(-1,1)}G+\Gamma_{Q_1Q_2}^{(-1,0)}G^2+...]+...=&#10;$$&#10;&#10;\end{document}"/>
  <p:tag name="IGUANATEXSIZE" val="20"/>
  <p:tag name="IGUANATEXCURSOR" val="391"/>
  <p:tag name="TRANSPARENCY" val="Wahr"/>
  <p:tag name="CHOOSECOLOR" val="Falsch"/>
  <p:tag name="COLORHEX" val="000000"/>
  <p:tag name="LATEXENGINEID" val="0"/>
  <p:tag name="TEMPFOLDER" val="C:\Users\jjwoo\Desktop\textemp\"/>
  <p:tag name="LATEXFORMHEIGHT" val=" 320"/>
  <p:tag name="LATEXFORMWIDTH" val=" 385"/>
  <p:tag name="LATEXFORMWRAP" val="Wahr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83.727"/>
  <p:tag name="ORIGINALWIDTH" val=" 2458.943"/>
  <p:tag name="OUTPUTTYPE" val="PNG"/>
  <p:tag name="IGUANATEXVERSION" val="162"/>
  <p:tag name="LATEXADDIN" val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Q[\Gamma_{Q_1Q_2}^{(-1,0)}+\Gamma_{Q_1Q_2}^{(-1,1)}G+\Gamma_{Q_1Q_2}^{(-1,0)}G^2+...]+...=&#10;$$&#10;&#10;\end{document}"/>
  <p:tag name="IGUANATEXSIZE" val="20"/>
  <p:tag name="IGUANATEXCURSOR" val="391"/>
  <p:tag name="TRANSPARENCY" val="Wahr"/>
  <p:tag name="CHOOSECOLOR" val="Falsch"/>
  <p:tag name="COLORHEX" val="000000"/>
  <p:tag name="LATEXENGINEID" val="0"/>
  <p:tag name="TEMPFOLDER" val="C:\Users\jjwoo\Desktop\textemp\"/>
  <p:tag name="LATEXFORMHEIGHT" val=" 320"/>
  <p:tag name="LATEXFORMWIDTH" val=" 385"/>
  <p:tag name="LATEXFORMWRAP" val="Wahr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448.4439"/>
  <p:tag name="ORIGINALWIDTH" val=" 3426.322"/>
  <p:tag name="OUTPUTTYPE" val="PNG"/>
  <p:tag name="IGUANATEXVERSION" val="162"/>
  <p:tag name="LATEXADDIN" val="\documentclass{article}&#10;\usepackage{amsmath}&#10;\usepackage{amssymb}&#10;\pagestyle{empty}&#10;\usepackage{pgfkeys}&#10;\usepackage{braket}&#10;\usepackage{catchfile}&#10;\newcommand{\geteqnum}[1]{%&#10;    \CatchFileDef{\temp}{eq_labels.txt}{}%&#10;    \pgfkeysifdefined{/eq/#1}{%&#10;        \pgfkeysvalueof{/eq/#1}%&#10;    }{%&#10;        ??%&#10;    }%&#10;}&#10;\begin{document}&#10;&#10;&#10;$$&#10;\lambda_{S,i} =&#10;\lambda^{(0)}_{S,i}&#10;+ G \left(&#10;\braket{v_{S,i} | V_2 | v_{S,i}}&#10;+ \sum_{j\neq i}&#10;\frac{&#10;\left|\braket{v_{S,i} | V_1 | v_{S,j}}\right|^2&#10;}{&#10;\lambda^{(0)}_{S,i} - \lambda^{(0)}_{S,j}&#10;}&#10;\right)&#10;+ \mathcal{O}(G^2)&#10;$$&#10;&#10;\end{document}"/>
  <p:tag name="IGUANATEXSIZE" val="20"/>
  <p:tag name="IGUANATEXCURSOR" val="123"/>
  <p:tag name="TRANSPARENCY" val="Wahr"/>
  <p:tag name="CHOOSECOLOR" val="Falsch"/>
  <p:tag name="COLORHEX" val="000000"/>
  <p:tag name="LATEXENGINEID" val="0"/>
  <p:tag name="TEMPFOLDER" val="C:\Users\jjwoo\Desktop\textemp\"/>
  <p:tag name="LATEXFORMHEIGHT" val=" 320"/>
  <p:tag name="LATEXFORMWIDTH" val=" 385"/>
  <p:tag name="LATEXFORMWRAP" val="Wahr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40.9824"/>
  <p:tag name="ORIGINALWIDTH" val=" 299.2126"/>
  <p:tag name="OUTPUTTYPE" val="PNG"/>
  <p:tag name="IGUANATEXVERSION" val="162"/>
  <p:tag name="LATEXADDIN" val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D^i(x)&#10;$$&#10;&#10;\end{document}"/>
  <p:tag name="IGUANATEXSIZE" val="20"/>
  <p:tag name="IGUANATEXCURSOR" val="321"/>
  <p:tag name="TRANSPARENCY" val="Wahr"/>
  <p:tag name="CHOOSECOLOR" val="Falsch"/>
  <p:tag name="COLORHEX" val="000000"/>
  <p:tag name="LATEXENGINEID" val="0"/>
  <p:tag name="TEMPFOLDER" val="C:\Users\jjwoo\Desktop\textemp\"/>
  <p:tag name="LATEXFORMHEIGHT" val=" 320"/>
  <p:tag name="LATEXFORMWIDTH" val=" 385"/>
  <p:tag name="LATEXFORMWRAP" val="Wahr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.2343"/>
  <p:tag name="ORIGINALWIDTH" val=" 144.7319"/>
  <p:tag name="OUTPUTTYPE" val="PNG"/>
  <p:tag name="IGUANATEXVERSION" val="162"/>
  <p:tag name="LATEXADDIN" val="\documentclass{article}&#10;\usepackage{amsmath}&#10;\usepackage{amssymb}&#10;\pagestyle{empty}&#10;\usepackage{pgfkeys}&#10;\usepackage{catchfile}&#10;\newcommand{\geteqnum}[1]{%&#10;    \CatchFileDef{\temp}{eq_labels.txt}{}%&#10;    \pgfkeysifdefined{/eq/#1}{%&#10;        \pgfkeysvalueof{/eq/#1}%&#10;    }{%&#10;        ??%&#10;    }%&#10;}&#10;\begin{document}&#10;&#10;&#10;$$&#10;\langle \phi\rangle&#10;$$&#10;&#10;\end{document}"/>
  <p:tag name="IGUANATEXSIZE" val="20"/>
  <p:tag name="IGUANATEXCURSOR" val="334"/>
  <p:tag name="TRANSPARENCY" val="Wahr"/>
  <p:tag name="CHOOSECOLOR" val="Falsch"/>
  <p:tag name="COLORHEX" val="000000"/>
  <p:tag name="LATEXENGINEID" val="0"/>
  <p:tag name="TEMPFOLDER" val="C:\Users\jjwoo\Desktop\textemp\"/>
  <p:tag name="LATEXFORMHEIGHT" val=" 320"/>
  <p:tag name="LATEXFORMWIDTH" val=" 385"/>
  <p:tag name="LATEXFORMWRAP" val="Wahr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.2343"/>
  <p:tag name="ORIGINALWIDTH" val=" 203.9745"/>
  <p:tag name="OUTPUTTYPE" val="PNG"/>
  <p:tag name="IGUANATEXVERSION" val="162"/>
  <p:tag name="LATEXADDIN" val="\documentclass{article}&#10;\usepackage{amsmath}&#10;\pagestyle{empty}&#10;\usepackage{pgfkeys}&#10;\usepackage{catchfile}&#10;&#10;\newcommand{\geteqnum}[1]{%&#10;    \CatchFileDef{\temp}{eq_labels.txt}{}%&#10;    \pgfkeysifdefined{/eq/#1}{%&#10;        \pgfkeysvalueof{/eq/#1}%&#10;    }{%&#10;        ??%&#10;    }%&#10;}&#10;\begin{document}&#10;&#10;&#10;$$\langle M \rangle$$&#10;&#10;\end{document}"/>
  <p:tag name="IGUANATEXSIZE" val="20"/>
  <p:tag name="IGUANATEXCURSOR" val="62"/>
  <p:tag name="TRANSPARENCY" val="Wahr"/>
  <p:tag name="CHOOSECOLOR" val="Falsch"/>
  <p:tag name="COLORHEX" val="000000"/>
  <p:tag name="LATEXENGINEID" val="0"/>
  <p:tag name="LATEXFORMHEIGHT" val=" 320"/>
  <p:tag name="LATEXFORMWIDTH" val=" 385"/>
  <p:tag name="LATEXFORMWRAP" val="Wahr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0.49118"/>
  <p:tag name="ORIGINALWIDTH" val=" 118.4852"/>
  <p:tag name="OUTPUTTYPE" val="PNG"/>
  <p:tag name="IGUANATEXVERSION" val="162"/>
  <p:tag name="LATEXADDIN" val="\documentclass{article}&#10;\usepackage{amsmath}&#10;\pagestyle{empty}&#10;\usepackage{pgfkeys}&#10;\usepackage{catchfile}&#10;&#10;\newcommand{\geteqnum}[1]{%&#10;    \CatchFileDef{\temp}{eq_labels.txt}{}%&#10;    \pgfkeysifdefined{/eq/#1}{%&#10;        \pgfkeysvalueof{/eq/#1}%&#10;    }{%&#10;        ??%&#10;    }%&#10;}&#10;\begin{document}&#10;&#10;$$\alpha_*$$&#10;&#10;&#10;\end{document}"/>
  <p:tag name="IGUANATEXSIZE" val="20"/>
  <p:tag name="IGUANATEXCURSOR" val="290"/>
  <p:tag name="TRANSPARENCY" val="Wahr"/>
  <p:tag name="CHOOSECOLOR" val="Falsch"/>
  <p:tag name="COLORHEX" val="000000"/>
  <p:tag name="LATEXENGINEID" val="0"/>
  <p:tag name="LATEXFORMHEIGHT" val=" 320"/>
  <p:tag name="LATEXFORMWIDTH" val=" 385"/>
  <p:tag name="LATEXFORMWRAP" val="Wahr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.7361"/>
  <p:tag name="ORIGINALWIDTH" val=" 133.4833"/>
  <p:tag name="OUTPUTTYPE" val="PNG"/>
  <p:tag name="IGUANATEXVERSION" val="162"/>
  <p:tag name="LATEXADDIN" val="\documentclass{article}&#10;\usepackage{amsmath}&#10;\pagestyle{empty}&#10;\usepackage{pgfkeys}&#10;\usepackage{catchfile}&#10;&#10;\newcommand{\geteqnum}[1]{%&#10;    \CatchFileDef{\temp}{eq_labels.txt}{}%&#10;    \pgfkeysifdefined{/eq/#1}{%&#10;        \pgfkeysvalueof{/eq/#1}%&#10;    }{%&#10;        ??%&#10;    }%&#10;}&#10;\begin{document}&#10;&#10;&#10;$$Q_1$$&#10;&#10;\end{document}"/>
  <p:tag name="IGUANATEXSIZE" val="20"/>
  <p:tag name="IGUANATEXCURSOR" val="299"/>
  <p:tag name="TRANSPARENCY" val="Wahr"/>
  <p:tag name="CHOOSECOLOR" val="Falsch"/>
  <p:tag name="COLORHEX" val="000000"/>
  <p:tag name="LATEXENGINEID" val="0"/>
  <p:tag name="LATEXFORMHEIGHT" val=" 320"/>
  <p:tag name="LATEXFORMWIDTH" val=" 385"/>
  <p:tag name="LATEXFORMWRAP" val="Wahr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.7361"/>
  <p:tag name="ORIGINALWIDTH" val=" 136.4829"/>
  <p:tag name="OUTPUTTYPE" val="PNG"/>
  <p:tag name="IGUANATEXVERSION" val="162"/>
  <p:tag name="LATEXADDIN" val="\documentclass{article}&#10;\usepackage{amsmath}&#10;\pagestyle{empty}&#10;\usepackage{pgfkeys}&#10;\usepackage{catchfile}&#10;&#10;\newcommand{\geteqnum}[1]{%&#10;    \CatchFileDef{\temp}{eq_labels.txt}{}%&#10;    \pgfkeysifdefined{/eq/#1}{%&#10;        \pgfkeysvalueof{/eq/#1}%&#10;    }{%&#10;        ??%&#10;    }%&#10;}&#10;\begin{document}&#10;&#10;&#10;$$Q_2$$&#10;&#10;\end{document}"/>
  <p:tag name="IGUANATEXSIZE" val="20"/>
  <p:tag name="IGUANATEXCURSOR" val="299"/>
  <p:tag name="TRANSPARENCY" val="Wahr"/>
  <p:tag name="CHOOSECOLOR" val="Falsch"/>
  <p:tag name="COLORHEX" val="000000"/>
  <p:tag name="LATEXENGINEID" val="0"/>
  <p:tag name="LATEXFORMHEIGHT" val=" 320"/>
  <p:tag name="LATEXFORMWIDTH" val=" 385"/>
  <p:tag name="LATEXFORMWRAP" val="Wahr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.7361"/>
  <p:tag name="ORIGINALWIDTH" val=" 442.4447"/>
  <p:tag name="OUTPUTTYPE" val="PNG"/>
  <p:tag name="IGUANATEXVERSION" val="162"/>
  <p:tag name="LATEXADDIN" val="\documentclass{article}&#10;\usepackage{amsmath}&#10;\pagestyle{empty}&#10;\usepackage{pgfkeys}&#10;\usepackage{catchfile}&#10;&#10;\newcommand{\geteqnum}[1]{%&#10;    \CatchFileDef{\temp}{eq_labels.txt}{}%&#10;    \pgfkeysifdefined{/eq/#1}{%&#10;        \pgfkeysvalueof{/eq/#1}%&#10;    }{%&#10;        ??%&#10;    }%&#10;}&#10;\begin{document}&#10;&#10;&#10;$$Q_1-Q_2$$&#10;&#10;\end{document}"/>
  <p:tag name="IGUANATEXSIZE" val="20"/>
  <p:tag name="IGUANATEXCURSOR" val="303"/>
  <p:tag name="TRANSPARENCY" val="Wahr"/>
  <p:tag name="CHOOSECOLOR" val="Falsch"/>
  <p:tag name="COLORHEX" val="000000"/>
  <p:tag name="LATEXENGINEID" val="0"/>
  <p:tag name="LATEXFORMHEIGHT" val=" 320"/>
  <p:tag name="LATEXFORMWIDTH" val=" 385"/>
  <p:tag name="LATEXFORMWRAP" val="Wahr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0.49118"/>
  <p:tag name="ORIGINALWIDTH" val=" 118.4852"/>
  <p:tag name="OUTPUTTYPE" val="PNG"/>
  <p:tag name="IGUANATEXVERSION" val="162"/>
  <p:tag name="LATEXADDIN" val="\documentclass{article}&#10;\usepackage{amsmath}&#10;\pagestyle{empty}&#10;\usepackage{pgfkeys}&#10;\usepackage{catchfile}&#10;&#10;\newcommand{\geteqnum}[1]{%&#10;    \CatchFileDef{\temp}{eq_labels.txt}{}%&#10;    \pgfkeysifdefined{/eq/#1}{%&#10;        \pgfkeysvalueof{/eq/#1}%&#10;    }{%&#10;        ??%&#10;    }%&#10;}&#10;\begin{document}&#10;&#10;$$\alpha_*$$&#10;&#10;&#10;\end{document}"/>
  <p:tag name="IGUANATEXSIZE" val="20"/>
  <p:tag name="IGUANATEXCURSOR" val="290"/>
  <p:tag name="TRANSPARENCY" val="Wahr"/>
  <p:tag name="CHOOSECOLOR" val="Falsch"/>
  <p:tag name="COLORHEX" val="000000"/>
  <p:tag name="LATEXENGINEID" val="0"/>
  <p:tag name="LATEXFORMHEIGHT" val=" 320"/>
  <p:tag name="LATEXFORMWIDTH" val=" 385"/>
  <p:tag name="LATEXFORMWRAP" val="Wahr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12931</TotalTime>
  <Words>1397</Words>
  <Application>Microsoft Office PowerPoint</Application>
  <PresentationFormat>Widescreen</PresentationFormat>
  <Paragraphs>317</Paragraphs>
  <Slides>54</Slides>
  <Notes>6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1" baseType="lpstr">
      <vt:lpstr>Aptos</vt:lpstr>
      <vt:lpstr>Aptos Display</vt:lpstr>
      <vt:lpstr>Arial</vt:lpstr>
      <vt:lpstr>Cambria Math</vt:lpstr>
      <vt:lpstr>Courier New</vt:lpstr>
      <vt:lpstr>LM Roman 10</vt:lpstr>
      <vt:lpstr>Office Theme</vt:lpstr>
      <vt:lpstr>Semiclassics</vt:lpstr>
      <vt:lpstr>Outline</vt:lpstr>
      <vt:lpstr>Upshot</vt:lpstr>
      <vt:lpstr>Order Parameter</vt:lpstr>
      <vt:lpstr>Long range order</vt:lpstr>
      <vt:lpstr>Problem:</vt:lpstr>
      <vt:lpstr>PowerPoint Presentation</vt:lpstr>
      <vt:lpstr>PowerPoint Presentation</vt:lpstr>
      <vt:lpstr>Dirac’s Solution:</vt:lpstr>
      <vt:lpstr>Two interesting cases of dressings:</vt:lpstr>
      <vt:lpstr>PowerPoint Presentation</vt:lpstr>
      <vt:lpstr>Literature Claim:</vt:lpstr>
      <vt:lpstr>Beyond dressings</vt:lpstr>
      <vt:lpstr>General picture:</vt:lpstr>
      <vt:lpstr>PowerPoint Presentation</vt:lpstr>
      <vt:lpstr>Cusp anomalous dimension</vt:lpstr>
      <vt:lpstr>Bremsstrahlung</vt:lpstr>
      <vt:lpstr>Defects</vt:lpstr>
      <vt:lpstr>Problem</vt:lpstr>
      <vt:lpstr>Solution</vt:lpstr>
      <vt:lpstr>Semiclassical Methods</vt:lpstr>
      <vt:lpstr>What about in Gauge Theory?</vt:lpstr>
      <vt:lpstr>Abelian Higgs model</vt:lpstr>
      <vt:lpstr>Abelian Higgs model</vt:lpstr>
      <vt:lpstr>State Operator Correspondence</vt:lpstr>
      <vt:lpstr>Semiclassical limit:</vt:lpstr>
      <vt:lpstr>Abelian Higgs model</vt:lpstr>
      <vt:lpstr>Semiclassical limit exists!</vt:lpstr>
      <vt:lpstr>Degrees of Freedom</vt:lpstr>
      <vt:lpstr>Saddle Point Equations</vt:lpstr>
      <vt:lpstr>Boundary Conditions?</vt:lpstr>
      <vt:lpstr>Trivial Defect-Change (Q_1=Q_2)</vt:lpstr>
      <vt:lpstr>Perturbation theory in G</vt:lpstr>
      <vt:lpstr>Leading Order Solution</vt:lpstr>
      <vt:lpstr>Next-to-Leading Order Solution</vt:lpstr>
      <vt:lpstr>Next-to-Next-to-Leading Order Solution</vt:lpstr>
      <vt:lpstr>NNNLO Numerics</vt:lpstr>
      <vt:lpstr>Order Q Expansion (κ≪1)</vt:lpstr>
      <vt:lpstr>Order Q Expansion (κ≫1)</vt:lpstr>
      <vt:lpstr>Fluctuations</vt:lpstr>
      <vt:lpstr>Dispersion Relations</vt:lpstr>
      <vt:lpstr>Mass Spectrum</vt:lpstr>
      <vt:lpstr>Contribution to Anom. Dim.</vt:lpstr>
      <vt:lpstr>Contribution to Anom. Dim.</vt:lpstr>
      <vt:lpstr>Observables</vt:lpstr>
      <vt:lpstr>Observables: Defect Changing Operator</vt:lpstr>
      <vt:lpstr>Defect Changing Operator: Small Limit</vt:lpstr>
      <vt:lpstr>Defect Changing Operator: Large Limit</vt:lpstr>
      <vt:lpstr>Observables: Defect Fusion</vt:lpstr>
      <vt:lpstr>Observables: Order Parameter</vt:lpstr>
      <vt:lpstr>To summarise:</vt:lpstr>
      <vt:lpstr>Further directions</vt:lpstr>
      <vt:lpstr>PowerPoint Presentation</vt:lpstr>
      <vt:lpstr>Backups, Old Slides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Jesse Woods</dc:creator>
  <cp:lastModifiedBy>Jesse Woods</cp:lastModifiedBy>
  <cp:revision>70</cp:revision>
  <dcterms:created xsi:type="dcterms:W3CDTF">2026-04-16T12:40:06Z</dcterms:created>
  <dcterms:modified xsi:type="dcterms:W3CDTF">2026-06-24T19:02:36Z</dcterms:modified>
</cp:coreProperties>
</file>