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3" r:id="rId1"/>
  </p:sldMasterIdLst>
  <p:notesMasterIdLst>
    <p:notesMasterId r:id="rId33"/>
  </p:notesMasterIdLst>
  <p:handoutMasterIdLst>
    <p:handoutMasterId r:id="rId34"/>
  </p:handoutMasterIdLst>
  <p:sldIdLst>
    <p:sldId id="1239" r:id="rId2"/>
    <p:sldId id="1175" r:id="rId3"/>
    <p:sldId id="1159" r:id="rId4"/>
    <p:sldId id="1176" r:id="rId5"/>
    <p:sldId id="1177" r:id="rId6"/>
    <p:sldId id="1215" r:id="rId7"/>
    <p:sldId id="1173" r:id="rId8"/>
    <p:sldId id="1172" r:id="rId9"/>
    <p:sldId id="1182" r:id="rId10"/>
    <p:sldId id="1184" r:id="rId11"/>
    <p:sldId id="1208" r:id="rId12"/>
    <p:sldId id="1207" r:id="rId13"/>
    <p:sldId id="1229" r:id="rId14"/>
    <p:sldId id="1226" r:id="rId15"/>
    <p:sldId id="1227" r:id="rId16"/>
    <p:sldId id="1236" r:id="rId17"/>
    <p:sldId id="1237" r:id="rId18"/>
    <p:sldId id="1196" r:id="rId19"/>
    <p:sldId id="1181" r:id="rId20"/>
    <p:sldId id="1228" r:id="rId21"/>
    <p:sldId id="1179" r:id="rId22"/>
    <p:sldId id="256" r:id="rId23"/>
    <p:sldId id="1169" r:id="rId24"/>
    <p:sldId id="1178" r:id="rId25"/>
    <p:sldId id="1191" r:id="rId26"/>
    <p:sldId id="1216" r:id="rId27"/>
    <p:sldId id="1230" r:id="rId28"/>
    <p:sldId id="1232" r:id="rId29"/>
    <p:sldId id="1219" r:id="rId30"/>
    <p:sldId id="1220" r:id="rId31"/>
    <p:sldId id="122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J" initials="PMJ" lastIdx="4" clrIdx="0">
    <p:extLst>
      <p:ext uri="{19B8F6BF-5375-455C-9EA6-DF929625EA0E}">
        <p15:presenceInfo xmlns:p15="http://schemas.microsoft.com/office/powerpoint/2012/main" userId="Peter 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A742"/>
    <a:srgbClr val="2337EE"/>
    <a:srgbClr val="FFF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01" autoAdjust="0"/>
    <p:restoredTop sz="93697" autoAdjust="0"/>
  </p:normalViewPr>
  <p:slideViewPr>
    <p:cSldViewPr snapToGrid="0" snapToObjects="1">
      <p:cViewPr varScale="1">
        <p:scale>
          <a:sx n="92" d="100"/>
          <a:sy n="92" d="100"/>
        </p:scale>
        <p:origin x="184" y="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20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B66D-8A41-E24E-83D6-3FC05C108625}" type="datetimeFigureOut">
              <a:rPr lang="en-US" smtClean="0"/>
              <a:pPr/>
              <a:t>6/25/25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4F2FF-4BE9-7340-90C3-D35098DBA7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0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C2910-B359-2A40-803E-2BD8C7B76DC1}" type="datetimeFigureOut">
              <a:rPr lang="en-US" smtClean="0"/>
              <a:pPr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E896-011C-7649-96A2-10D0D07238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8306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22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38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96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37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2E896-011C-7649-96A2-10D0D07238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2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1383" y="6431551"/>
            <a:ext cx="2747963" cy="365125"/>
          </a:xfrm>
        </p:spPr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8077200" cy="5943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400" y="6083300"/>
            <a:ext cx="1752600" cy="749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3429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9828F344-5DC5-44AF-9E4A-286FB24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866900"/>
            <a:ext cx="8229600" cy="4381500"/>
          </a:xfrm>
          <a:prstGeom prst="rect">
            <a:avLst/>
          </a:prstGeom>
        </p:spPr>
        <p:txBody>
          <a:bodyPr/>
          <a:lstStyle>
            <a:lvl1pPr marL="257175" indent="-257175" defTabSz="219075">
              <a:lnSpc>
                <a:spcPct val="80000"/>
              </a:lnSpc>
              <a:spcBef>
                <a:spcPts val="900"/>
              </a:spcBef>
              <a:buClr>
                <a:srgbClr val="57BEF0"/>
              </a:buClr>
              <a:buSzPct val="250000"/>
              <a:buChar char="-"/>
              <a:defRPr sz="1575" b="1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514350" indent="-257175" defTabSz="219075">
              <a:lnSpc>
                <a:spcPct val="80000"/>
              </a:lnSpc>
              <a:spcBef>
                <a:spcPts val="900"/>
              </a:spcBef>
              <a:buClr>
                <a:srgbClr val="57BEF0"/>
              </a:buClr>
              <a:buSzPct val="250000"/>
              <a:buChar char="-"/>
              <a:defRPr sz="1575" b="1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771525" indent="-257175" defTabSz="219075">
              <a:lnSpc>
                <a:spcPct val="80000"/>
              </a:lnSpc>
              <a:spcBef>
                <a:spcPts val="900"/>
              </a:spcBef>
              <a:buClr>
                <a:srgbClr val="57BEF0"/>
              </a:buClr>
              <a:buSzPct val="250000"/>
              <a:buChar char="-"/>
              <a:defRPr sz="1575" b="1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028700" indent="-257175" defTabSz="219075">
              <a:lnSpc>
                <a:spcPct val="80000"/>
              </a:lnSpc>
              <a:spcBef>
                <a:spcPts val="900"/>
              </a:spcBef>
              <a:buClr>
                <a:srgbClr val="57BEF0"/>
              </a:buClr>
              <a:buSzPct val="250000"/>
              <a:buChar char="-"/>
              <a:defRPr sz="1575" b="1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285875" indent="-257175" defTabSz="219075">
              <a:lnSpc>
                <a:spcPct val="80000"/>
              </a:lnSpc>
              <a:spcBef>
                <a:spcPts val="900"/>
              </a:spcBef>
              <a:buClr>
                <a:srgbClr val="57BEF0"/>
              </a:buClr>
              <a:buSzPct val="250000"/>
              <a:buChar char="-"/>
              <a:defRPr sz="1575" b="1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1149350"/>
          </a:xfrm>
          <a:prstGeom prst="rect">
            <a:avLst/>
          </a:prstGeom>
        </p:spPr>
        <p:txBody>
          <a:bodyPr/>
          <a:lstStyle>
            <a:lvl1pPr defTabSz="309563">
              <a:lnSpc>
                <a:spcPct val="70000"/>
              </a:lnSpc>
              <a:defRPr sz="5250" b="0" cap="all" spc="-53">
                <a:solidFill>
                  <a:srgbClr val="00BFF3"/>
                </a:solidFill>
                <a:latin typeface="Druk Medium"/>
                <a:ea typeface="Druk Medium"/>
                <a:cs typeface="Druk Medium"/>
                <a:sym typeface="Druk Medium"/>
              </a:defRPr>
            </a:lvl1pPr>
          </a:lstStyle>
          <a:p>
            <a:r>
              <a:t>Slide Title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58250" y="6540500"/>
            <a:ext cx="126273" cy="206884"/>
          </a:xfrm>
          <a:prstGeom prst="rect">
            <a:avLst/>
          </a:prstGeom>
        </p:spPr>
        <p:txBody>
          <a:bodyPr/>
          <a:lstStyle>
            <a:lvl1pPr algn="l" defTabSz="309563">
              <a:lnSpc>
                <a:spcPts val="975"/>
              </a:lnSpc>
              <a:defRPr>
                <a:latin typeface="Proxima Nova Medium"/>
                <a:ea typeface="Proxima Nova Medium"/>
                <a:cs typeface="Proxima Nova Medium"/>
                <a:sym typeface="Proxima Nova Medium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564254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54013" y="6431551"/>
            <a:ext cx="3222703" cy="365125"/>
          </a:xfrm>
        </p:spPr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0102"/>
            <a:ext cx="8229600" cy="48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291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</a:defRPr>
            </a:lvl1pPr>
          </a:lstStyle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5907" y="64315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fld id="{3D5DE84E-4CEA-AD46-B381-E607889127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1336" y="6431552"/>
            <a:ext cx="24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SURGE Collab Meeting 6/25/25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6" r:id="rId12"/>
    <p:sldLayoutId id="2147483797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FF0000"/>
          </a:solidFill>
          <a:latin typeface="Times New Roman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imes New Roman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Times New Roman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0.png"/><Relationship Id="rId4" Type="http://schemas.openxmlformats.org/officeDocument/2006/relationships/image" Target="../media/image29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24662EF-CB54-FC34-D7E1-3A64050FF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37" y="1112137"/>
            <a:ext cx="8229600" cy="96289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we talk about when we talk about gluon saturation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6CD4F9-9F4D-2273-BBAD-DE69DD93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FB48D1-E593-ABE2-EDD8-78B173D07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85300-AC7A-1F51-61BD-28834B89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E6398E-2DE7-3FFC-E958-2FF7AFC95C11}"/>
              </a:ext>
            </a:extLst>
          </p:cNvPr>
          <p:cNvGrpSpPr/>
          <p:nvPr/>
        </p:nvGrpSpPr>
        <p:grpSpPr>
          <a:xfrm>
            <a:off x="333829" y="2048130"/>
            <a:ext cx="1697464" cy="3009848"/>
            <a:chOff x="2222098" y="207882"/>
            <a:chExt cx="3707219" cy="5560828"/>
          </a:xfrm>
        </p:grpSpPr>
        <p:sp>
          <p:nvSpPr>
            <p:cNvPr id="7" name="AutoShape 2" descr="What We Talk About When We Talk About Love: Raymond Carver: 9780394750804: Amazon.com: Books">
              <a:extLst>
                <a:ext uri="{FF2B5EF4-FFF2-40B4-BE49-F238E27FC236}">
                  <a16:creationId xmlns:a16="http://schemas.microsoft.com/office/drawing/2014/main" id="{5F087DA3-64E1-4A66-B0F8-5A97D672043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9600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D7927A8A-E38A-1F25-A67D-5B6442AEDD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2098" y="207882"/>
              <a:ext cx="3707219" cy="5560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8516725-59B4-0CC1-1CA8-0349EB2259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336" y="115656"/>
            <a:ext cx="876696" cy="842069"/>
          </a:xfrm>
          <a:prstGeom prst="rect">
            <a:avLst/>
          </a:prstGeom>
        </p:spPr>
      </p:pic>
      <p:pic>
        <p:nvPicPr>
          <p:cNvPr id="14" name="Picture 13" descr="LBNL logo.bmp">
            <a:extLst>
              <a:ext uri="{FF2B5EF4-FFF2-40B4-BE49-F238E27FC236}">
                <a16:creationId xmlns:a16="http://schemas.microsoft.com/office/drawing/2014/main" id="{EDE55362-FB5E-2170-9E55-47CE7D8EF4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9256" y="115656"/>
            <a:ext cx="1173408" cy="70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08B95210-247E-1D14-ECA0-9FDF0B4AF4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8" r="13594"/>
          <a:stretch>
            <a:fillRect/>
          </a:stretch>
        </p:blipFill>
        <p:spPr bwMode="auto">
          <a:xfrm>
            <a:off x="5395072" y="5614202"/>
            <a:ext cx="981644" cy="99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E9AC1C4-ABCC-56CB-646C-A45024BC144E}"/>
              </a:ext>
            </a:extLst>
          </p:cNvPr>
          <p:cNvSpPr txBox="1"/>
          <p:nvPr/>
        </p:nvSpPr>
        <p:spPr>
          <a:xfrm>
            <a:off x="2906171" y="2275610"/>
            <a:ext cx="43381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latin typeface="+mj-lt"/>
                <a:cs typeface="Times New Roman"/>
              </a:rPr>
              <a:t>Peter Jacobs</a:t>
            </a:r>
          </a:p>
          <a:p>
            <a:pPr algn="ctr"/>
            <a:r>
              <a:rPr lang="en-US" sz="2000" i="1" dirty="0">
                <a:latin typeface="+mj-lt"/>
                <a:cs typeface="Times New Roman"/>
              </a:rPr>
              <a:t>Lawrence Berkeley National Laboratory</a:t>
            </a:r>
          </a:p>
          <a:p>
            <a:pPr algn="ctr"/>
            <a:r>
              <a:rPr lang="en-US" sz="2000" i="1" dirty="0">
                <a:latin typeface="+mj-lt"/>
                <a:cs typeface="Times New Roman"/>
              </a:rPr>
              <a:t>UC Berkeley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8DA0AA-70CE-FDA3-2039-A6DC500917A9}"/>
              </a:ext>
            </a:extLst>
          </p:cNvPr>
          <p:cNvSpPr txBox="1"/>
          <p:nvPr/>
        </p:nvSpPr>
        <p:spPr>
          <a:xfrm>
            <a:off x="2181018" y="5786483"/>
            <a:ext cx="2775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latin typeface="+mj-lt"/>
                <a:cs typeface="Times New Roman"/>
              </a:rPr>
              <a:t>SURGE Collaboration Meeting</a:t>
            </a:r>
          </a:p>
          <a:p>
            <a:pPr algn="ctr"/>
            <a:r>
              <a:rPr lang="en-US" sz="1600" i="1" dirty="0">
                <a:latin typeface="+mj-lt"/>
                <a:cs typeface="Times New Roman"/>
              </a:rPr>
              <a:t>UCLA, June 25 2025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8F9053-584C-199C-F7EA-EEFEA7BCD0A0}"/>
              </a:ext>
            </a:extLst>
          </p:cNvPr>
          <p:cNvSpPr txBox="1"/>
          <p:nvPr/>
        </p:nvSpPr>
        <p:spPr>
          <a:xfrm>
            <a:off x="3706019" y="3445640"/>
            <a:ext cx="3690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  <a:cs typeface="Times New Roman"/>
              </a:rPr>
              <a:t>In collaboration with:</a:t>
            </a:r>
          </a:p>
          <a:p>
            <a:pPr lvl="1"/>
            <a:r>
              <a:rPr lang="en-US" sz="1600" dirty="0">
                <a:latin typeface="+mj-lt"/>
                <a:cs typeface="Times New Roman"/>
              </a:rPr>
              <a:t>Raymond Ehlers, LBNL/UCB</a:t>
            </a:r>
          </a:p>
          <a:p>
            <a:pPr lvl="1"/>
            <a:r>
              <a:rPr lang="en-US" sz="1600" dirty="0">
                <a:latin typeface="+mj-lt"/>
                <a:cs typeface="Times New Roman"/>
              </a:rPr>
              <a:t>Andreas van </a:t>
            </a:r>
            <a:r>
              <a:rPr lang="en-US" sz="1600" dirty="0" err="1">
                <a:latin typeface="+mj-lt"/>
                <a:cs typeface="Times New Roman"/>
              </a:rPr>
              <a:t>Hameren</a:t>
            </a:r>
            <a:r>
              <a:rPr lang="en-US" sz="1600" dirty="0">
                <a:latin typeface="+mj-lt"/>
                <a:cs typeface="Times New Roman"/>
              </a:rPr>
              <a:t>, Krakow</a:t>
            </a:r>
          </a:p>
          <a:p>
            <a:pPr lvl="1"/>
            <a:r>
              <a:rPr lang="en-US" sz="1600" dirty="0">
                <a:latin typeface="+mj-lt"/>
                <a:cs typeface="Times New Roman"/>
              </a:rPr>
              <a:t>Florian Jonas, LBNL/UCB</a:t>
            </a:r>
          </a:p>
          <a:p>
            <a:pPr lvl="1"/>
            <a:r>
              <a:rPr lang="en-US" sz="1600" dirty="0">
                <a:latin typeface="+mj-lt"/>
              </a:rPr>
              <a:t>Krzysztof Kutak, Krakow</a:t>
            </a:r>
            <a:endParaRPr lang="en-US" sz="1600" dirty="0">
              <a:latin typeface="+mj-lt"/>
              <a:cs typeface="Times New Roman"/>
            </a:endParaRPr>
          </a:p>
          <a:p>
            <a:pPr lvl="1"/>
            <a:r>
              <a:rPr lang="en-US" sz="1600" dirty="0">
                <a:latin typeface="+mj-lt"/>
                <a:cs typeface="Times New Roman"/>
              </a:rPr>
              <a:t>Farid Salazar, Temple</a:t>
            </a:r>
          </a:p>
          <a:p>
            <a:pPr lvl="1"/>
            <a:r>
              <a:rPr lang="en-US" sz="1600" dirty="0" err="1">
                <a:latin typeface="+mj-lt"/>
                <a:cs typeface="Times New Roman"/>
              </a:rPr>
              <a:t>Bjoern</a:t>
            </a:r>
            <a:r>
              <a:rPr lang="en-US" sz="1600" dirty="0">
                <a:latin typeface="+mj-lt"/>
                <a:cs typeface="Times New Roman"/>
              </a:rPr>
              <a:t> </a:t>
            </a:r>
            <a:r>
              <a:rPr lang="en-US" sz="1600" dirty="0" err="1">
                <a:latin typeface="+mj-lt"/>
                <a:cs typeface="Times New Roman"/>
              </a:rPr>
              <a:t>Schenke</a:t>
            </a:r>
            <a:r>
              <a:rPr lang="en-US" sz="1600" dirty="0">
                <a:latin typeface="+mj-lt"/>
                <a:cs typeface="Times New Roman"/>
              </a:rPr>
              <a:t>, BNL/SBU</a:t>
            </a:r>
          </a:p>
        </p:txBody>
      </p:sp>
    </p:spTree>
    <p:extLst>
      <p:ext uri="{BB962C8B-B14F-4D97-AF65-F5344CB8AC3E}">
        <p14:creationId xmlns:p14="http://schemas.microsoft.com/office/powerpoint/2010/main" val="203909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90D5C1-3479-96ED-0C63-F0BDFE3AA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A70FF-29FA-F74F-1079-3E9EC807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C37EBB-AACB-1392-FD4B-E7262E40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14DED76-8367-FF2C-F514-624C502F1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859"/>
            <a:ext cx="8229600" cy="962896"/>
          </a:xfrm>
        </p:spPr>
        <p:txBody>
          <a:bodyPr>
            <a:normAutofit/>
          </a:bodyPr>
          <a:lstStyle/>
          <a:p>
            <a:r>
              <a:rPr lang="en-US" dirty="0"/>
              <a:t>LHC Run 4 kinematic coverage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6B9A94-C940-FE14-4638-15F92D512B37}"/>
              </a:ext>
            </a:extLst>
          </p:cNvPr>
          <p:cNvSpPr txBox="1"/>
          <p:nvPr/>
        </p:nvSpPr>
        <p:spPr>
          <a:xfrm>
            <a:off x="1459154" y="5477553"/>
            <a:ext cx="2647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EM in hadronic collisions: direct </a:t>
            </a:r>
            <a:r>
              <a:rPr lang="en-US" sz="1600" dirty="0">
                <a:latin typeface="Symbol" pitchFamily="2" charset="2"/>
                <a:cs typeface="Times New Roman"/>
              </a:rPr>
              <a:t>g</a:t>
            </a:r>
            <a:r>
              <a:rPr lang="en-US" sz="1600" dirty="0">
                <a:latin typeface="Times New Roman"/>
                <a:cs typeface="Times New Roman"/>
              </a:rPr>
              <a:t>, DY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F4B0DE-222B-A7E8-6218-55524B006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17" y="1510979"/>
            <a:ext cx="8254763" cy="396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3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FDAAA-6973-1C52-BE76-83FD6C7A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3" y="441362"/>
            <a:ext cx="8229600" cy="962896"/>
          </a:xfrm>
        </p:spPr>
        <p:txBody>
          <a:bodyPr>
            <a:normAutofit fontScale="90000"/>
          </a:bodyPr>
          <a:lstStyle/>
          <a:p>
            <a:r>
              <a:rPr lang="en-US" dirty="0"/>
              <a:t>Big-picture question: how can we best discriminate non-linear from linear QCD evolution?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E6025-D446-07D3-7104-45F82EB27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F200C2-B3EF-0BE1-0654-F8F5C6D79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D8E82-831D-E42E-A1D0-043429C54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3C4AC-469E-6491-34B5-5E26167813EA}"/>
              </a:ext>
            </a:extLst>
          </p:cNvPr>
          <p:cNvSpPr txBox="1"/>
          <p:nvPr/>
        </p:nvSpPr>
        <p:spPr>
          <a:xfrm>
            <a:off x="744224" y="2286688"/>
            <a:ext cx="8042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Fast-forward ~10 years: lots of beautiful new data </a:t>
            </a:r>
          </a:p>
          <a:p>
            <a:endParaRPr lang="en-US" sz="20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ep, </a:t>
            </a:r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eA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: F</a:t>
            </a:r>
            <a:r>
              <a:rPr lang="en-US" sz="2000" baseline="-25000" dirty="0">
                <a:solidFill>
                  <a:srgbClr val="0070C0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, F</a:t>
            </a:r>
            <a:r>
              <a:rPr lang="en-US" sz="2000" baseline="-25000" dirty="0">
                <a:solidFill>
                  <a:srgbClr val="0070C0"/>
                </a:solidFill>
                <a:latin typeface="Times New Roman"/>
                <a:cs typeface="Times New Roman"/>
              </a:rPr>
              <a:t>L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, diffractive,…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pA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 from </a:t>
            </a:r>
            <a:r>
              <a:rPr lang="en-US" sz="2000" dirty="0" err="1">
                <a:solidFill>
                  <a:srgbClr val="0070C0"/>
                </a:solidFill>
                <a:latin typeface="Times New Roman"/>
                <a:cs typeface="Times New Roman"/>
              </a:rPr>
              <a:t>EIC+forward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 RHIC/LHC: photons, di-jets, UPCs,…  </a:t>
            </a: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0DA663-8534-4EAE-781D-63C0937A1BDB}"/>
              </a:ext>
            </a:extLst>
          </p:cNvPr>
          <p:cNvSpPr txBox="1"/>
          <p:nvPr/>
        </p:nvSpPr>
        <p:spPr>
          <a:xfrm>
            <a:off x="744224" y="4565468"/>
            <a:ext cx="7273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How will we use these vast and heterogenous datasets optimally to search for non-linear evolution and quantify its effects?</a:t>
            </a:r>
          </a:p>
        </p:txBody>
      </p:sp>
    </p:spTree>
    <p:extLst>
      <p:ext uri="{BB962C8B-B14F-4D97-AF65-F5344CB8AC3E}">
        <p14:creationId xmlns:p14="http://schemas.microsoft.com/office/powerpoint/2010/main" val="1389025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43460-3727-4580-303C-9A6310EF0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26" y="-23109"/>
            <a:ext cx="6712729" cy="962896"/>
          </a:xfrm>
        </p:spPr>
        <p:txBody>
          <a:bodyPr>
            <a:normAutofit/>
          </a:bodyPr>
          <a:lstStyle/>
          <a:p>
            <a:r>
              <a:rPr lang="en-US" dirty="0"/>
              <a:t>Non-linearity via DIS structure </a:t>
            </a:r>
            <a:r>
              <a:rPr lang="en-US" dirty="0" err="1"/>
              <a:t>fns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1A1B9F-DF6A-9C2A-4B9E-E19541D32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5FC2C-4F43-380A-2575-BD092F21C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1C303-9824-6290-7F25-60BF57218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70DB5-9008-03A5-4EEF-1E8362C7E826}"/>
              </a:ext>
            </a:extLst>
          </p:cNvPr>
          <p:cNvSpPr txBox="1"/>
          <p:nvPr/>
        </p:nvSpPr>
        <p:spPr>
          <a:xfrm>
            <a:off x="288516" y="882962"/>
            <a:ext cx="87909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+mj-lt"/>
              </a:rPr>
              <a:t>Example: what is the sensitivity of DIS Structure Functions for discriminating linear  and non-linear evolution?</a:t>
            </a:r>
            <a:endParaRPr lang="en-US" sz="2000" dirty="0">
              <a:solidFill>
                <a:srgbClr val="0070C0"/>
              </a:solidFill>
              <a:effectLst/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58A175-5672-500D-4775-27E41D989098}"/>
              </a:ext>
            </a:extLst>
          </p:cNvPr>
          <p:cNvSpPr txBox="1"/>
          <p:nvPr/>
        </p:nvSpPr>
        <p:spPr>
          <a:xfrm>
            <a:off x="288516" y="1642702"/>
            <a:ext cx="58253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+mj-lt"/>
              </a:rPr>
              <a:t>Toy model: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Compute F</a:t>
            </a:r>
            <a:r>
              <a:rPr lang="en-US" sz="1600" baseline="-25000" dirty="0">
                <a:solidFill>
                  <a:srgbClr val="00B050"/>
                </a:solidFill>
                <a:latin typeface="+mj-lt"/>
              </a:rPr>
              <a:t>2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 and F</a:t>
            </a:r>
            <a:r>
              <a:rPr lang="en-US" sz="1600" baseline="-25000" dirty="0">
                <a:solidFill>
                  <a:srgbClr val="00B050"/>
                </a:solidFill>
                <a:latin typeface="+mj-lt"/>
              </a:rPr>
              <a:t>L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 in EIC and </a:t>
            </a:r>
            <a:r>
              <a:rPr lang="en-US" sz="1600" dirty="0" err="1">
                <a:solidFill>
                  <a:srgbClr val="00B050"/>
                </a:solidFill>
                <a:latin typeface="+mj-lt"/>
              </a:rPr>
              <a:t>LHeC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 kinematics; no exp. </a:t>
            </a:r>
            <a:r>
              <a:rPr lang="en-US" sz="1600" dirty="0" err="1">
                <a:solidFill>
                  <a:srgbClr val="00B050"/>
                </a:solidFill>
                <a:latin typeface="+mj-lt"/>
              </a:rPr>
              <a:t>uncert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Both collinear factorization and CGC (non-linear) approaches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  <a:latin typeface="+mj-lt"/>
              </a:rPr>
              <a:t>Match at x~10</a:t>
            </a:r>
            <a:r>
              <a:rPr lang="en-US" sz="1600" baseline="30000" dirty="0">
                <a:solidFill>
                  <a:srgbClr val="00B050"/>
                </a:solidFill>
                <a:latin typeface="+mj-lt"/>
              </a:rPr>
              <a:t>-2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 and Q</a:t>
            </a:r>
            <a:r>
              <a:rPr lang="en-US" sz="1600" baseline="30000" dirty="0">
                <a:solidFill>
                  <a:srgbClr val="00B050"/>
                </a:solidFill>
                <a:latin typeface="+mj-lt"/>
              </a:rPr>
              <a:t>2</a:t>
            </a:r>
            <a:r>
              <a:rPr lang="en-US" sz="1600" dirty="0">
                <a:solidFill>
                  <a:srgbClr val="00B050"/>
                </a:solidFill>
                <a:latin typeface="+mj-lt"/>
              </a:rPr>
              <a:t>~10 Q</a:t>
            </a:r>
            <a:r>
              <a:rPr lang="en-US" sz="1600" baseline="-25000" dirty="0">
                <a:solidFill>
                  <a:srgbClr val="00B050"/>
                </a:solidFill>
                <a:latin typeface="+mj-lt"/>
              </a:rPr>
              <a:t>s</a:t>
            </a:r>
            <a:r>
              <a:rPr lang="en-US" sz="1600" baseline="30000" dirty="0">
                <a:solidFill>
                  <a:srgbClr val="00B050"/>
                </a:solidFill>
                <a:latin typeface="+mj-lt"/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+mj-lt"/>
              </a:rPr>
              <a:t>Evolve away from matching region and compare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4BA72B-208A-E4F1-CA57-1FCB956CDD4C}"/>
              </a:ext>
            </a:extLst>
          </p:cNvPr>
          <p:cNvSpPr txBox="1"/>
          <p:nvPr/>
        </p:nvSpPr>
        <p:spPr>
          <a:xfrm>
            <a:off x="1834789" y="3216342"/>
            <a:ext cx="5553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Relative difference of nonlinear and linear evolution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CD86477-2F46-3889-4905-161DEBDBDB86}"/>
              </a:ext>
            </a:extLst>
          </p:cNvPr>
          <p:cNvGrpSpPr/>
          <p:nvPr/>
        </p:nvGrpSpPr>
        <p:grpSpPr>
          <a:xfrm>
            <a:off x="901700" y="3591440"/>
            <a:ext cx="7340600" cy="2679700"/>
            <a:chOff x="672107" y="3555576"/>
            <a:chExt cx="7340600" cy="26797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23A0A72-92EA-F6C5-21F0-9DA6A2883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107" y="3555576"/>
              <a:ext cx="7340600" cy="267970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440ECB-655E-7D51-F583-51FC77E74C8E}"/>
                </a:ext>
              </a:extLst>
            </p:cNvPr>
            <p:cNvSpPr/>
            <p:nvPr/>
          </p:nvSpPr>
          <p:spPr>
            <a:xfrm>
              <a:off x="3044022" y="5306290"/>
              <a:ext cx="1015360" cy="207818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34051B4-5EDE-0CE7-6572-19AE6EA4527C}"/>
                </a:ext>
              </a:extLst>
            </p:cNvPr>
            <p:cNvSpPr txBox="1"/>
            <p:nvPr/>
          </p:nvSpPr>
          <p:spPr>
            <a:xfrm>
              <a:off x="2507675" y="5285504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EIC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3BBF5FB-64C1-225B-208B-B9C0C186CD81}"/>
                </a:ext>
              </a:extLst>
            </p:cNvPr>
            <p:cNvSpPr/>
            <p:nvPr/>
          </p:nvSpPr>
          <p:spPr>
            <a:xfrm>
              <a:off x="6867879" y="4090419"/>
              <a:ext cx="1015360" cy="207818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5DB2C2-422F-5250-F390-D7CE41BC0EB2}"/>
                </a:ext>
              </a:extLst>
            </p:cNvPr>
            <p:cNvSpPr txBox="1"/>
            <p:nvPr/>
          </p:nvSpPr>
          <p:spPr>
            <a:xfrm>
              <a:off x="6330129" y="4056899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/>
                  <a:cs typeface="Times New Roman"/>
                </a:rPr>
                <a:t>EIC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B56B74-5F16-656F-FA6A-7DC399E9BF41}"/>
                </a:ext>
              </a:extLst>
            </p:cNvPr>
            <p:cNvSpPr txBox="1"/>
            <p:nvPr/>
          </p:nvSpPr>
          <p:spPr>
            <a:xfrm>
              <a:off x="1273842" y="3705283"/>
              <a:ext cx="10454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/>
                  <a:cs typeface="Times New Roman"/>
                </a:rPr>
                <a:t>197</a:t>
              </a:r>
              <a:r>
                <a:rPr lang="en-US" sz="2000" dirty="0">
                  <a:latin typeface="Times New Roman"/>
                  <a:cs typeface="Times New Roman"/>
                </a:rPr>
                <a:t>Au F</a:t>
              </a:r>
              <a:r>
                <a:rPr lang="en-US" sz="2000" baseline="-25000" dirty="0">
                  <a:latin typeface="Times New Roman"/>
                  <a:cs typeface="Times New Roman"/>
                </a:rPr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D03B72-9C4C-30B6-06AC-8F252E5CF523}"/>
                </a:ext>
              </a:extLst>
            </p:cNvPr>
            <p:cNvSpPr txBox="1"/>
            <p:nvPr/>
          </p:nvSpPr>
          <p:spPr>
            <a:xfrm>
              <a:off x="5187665" y="3677663"/>
              <a:ext cx="10647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aseline="30000" dirty="0">
                  <a:latin typeface="Times New Roman"/>
                  <a:cs typeface="Times New Roman"/>
                </a:rPr>
                <a:t>197</a:t>
              </a:r>
              <a:r>
                <a:rPr lang="en-US" sz="2000" dirty="0">
                  <a:latin typeface="Times New Roman"/>
                  <a:cs typeface="Times New Roman"/>
                </a:rPr>
                <a:t>Au F</a:t>
              </a:r>
              <a:r>
                <a:rPr lang="en-US" sz="2000" baseline="-25000" dirty="0">
                  <a:latin typeface="Times New Roman"/>
                  <a:cs typeface="Times New Roman"/>
                </a:rPr>
                <a:t>L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A074B32-66F0-E840-B337-8F4D78189B6D}"/>
              </a:ext>
            </a:extLst>
          </p:cNvPr>
          <p:cNvSpPr txBox="1"/>
          <p:nvPr/>
        </p:nvSpPr>
        <p:spPr>
          <a:xfrm>
            <a:off x="7097472" y="156425"/>
            <a:ext cx="2002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>
                <a:latin typeface="+mj-lt"/>
              </a:rPr>
              <a:t>Armesto</a:t>
            </a:r>
            <a:r>
              <a:rPr lang="en-US" sz="1200" i="1" dirty="0">
                <a:latin typeface="+mj-lt"/>
              </a:rPr>
              <a:t> et al.</a:t>
            </a:r>
          </a:p>
          <a:p>
            <a:r>
              <a:rPr lang="en-US" sz="1200" i="1" dirty="0">
                <a:latin typeface="+mj-lt"/>
              </a:rPr>
              <a:t>PRD 105 (2022) 11, 114017 </a:t>
            </a:r>
          </a:p>
          <a:p>
            <a:r>
              <a:rPr lang="en-US" sz="1200" i="1" dirty="0">
                <a:effectLst/>
                <a:latin typeface="+mj-lt"/>
              </a:rPr>
              <a:t>arXiv:2203.05846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F38FFA1-BC67-0E06-5B42-4620EB05B7B4}"/>
                  </a:ext>
                </a:extLst>
              </p:cNvPr>
              <p:cNvSpPr txBox="1"/>
              <p:nvPr/>
            </p:nvSpPr>
            <p:spPr>
              <a:xfrm>
                <a:off x="767124" y="6192027"/>
                <a:ext cx="735073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EIC: F</a:t>
                </a:r>
                <a:r>
                  <a:rPr lang="en-US" sz="2000" baseline="-25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2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difference ~few percent; F</a:t>
                </a:r>
                <a:r>
                  <a:rPr lang="en-US" sz="2000" baseline="-25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L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difference ~10%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challenging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F38FFA1-BC67-0E06-5B42-4620EB05B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124" y="6192027"/>
                <a:ext cx="7350730" cy="400110"/>
              </a:xfrm>
              <a:prstGeom prst="rect">
                <a:avLst/>
              </a:prstGeom>
              <a:blipFill>
                <a:blip r:embed="rId4"/>
                <a:stretch>
                  <a:fillRect l="-862"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026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89E6A7-4903-A8B8-6544-3B72FB37F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223798-83B7-FE82-1A97-3F013DD1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1E616-EC9C-BF99-9254-64AB39A64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2D5D62-6B77-BEE3-979B-CBF1C2069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57" y="904844"/>
            <a:ext cx="7586072" cy="17843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80D2B1-DD7A-0EE0-8B49-ED547C3B697B}"/>
              </a:ext>
            </a:extLst>
          </p:cNvPr>
          <p:cNvSpPr txBox="1"/>
          <p:nvPr/>
        </p:nvSpPr>
        <p:spPr>
          <a:xfrm>
            <a:off x="6019800" y="61323"/>
            <a:ext cx="3053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Phys.Rev.D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111 (2025) 11, 116021</a:t>
            </a:r>
            <a:br>
              <a:rPr lang="en-US" sz="1600" dirty="0">
                <a:latin typeface="Times New Roman"/>
                <a:cs typeface="Times New Roman"/>
              </a:rPr>
            </a:br>
            <a:r>
              <a:rPr lang="en-US" sz="1600" dirty="0">
                <a:latin typeface="Times New Roman"/>
                <a:cs typeface="Times New Roman"/>
              </a:rPr>
              <a:t>arXiv:2502.15465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2A29A34-75BA-07A2-49C7-DA8D20F7049B}"/>
              </a:ext>
            </a:extLst>
          </p:cNvPr>
          <p:cNvGrpSpPr/>
          <p:nvPr/>
        </p:nvGrpSpPr>
        <p:grpSpPr>
          <a:xfrm>
            <a:off x="197308" y="2883944"/>
            <a:ext cx="8749383" cy="2895327"/>
            <a:chOff x="197308" y="2883944"/>
            <a:chExt cx="8749383" cy="289532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28E49E-8458-ABA4-2063-ECB7E177F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308" y="2883944"/>
              <a:ext cx="8749383" cy="289532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C0671BC-4FA4-2F41-797A-7E5DB04ED8AB}"/>
                </a:ext>
              </a:extLst>
            </p:cNvPr>
            <p:cNvCxnSpPr>
              <a:cxnSpLocks/>
            </p:cNvCxnSpPr>
            <p:nvPr/>
          </p:nvCxnSpPr>
          <p:spPr>
            <a:xfrm>
              <a:off x="1996994" y="3701143"/>
              <a:ext cx="516580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8962195-4D64-D3A3-05EC-A1EE24EAFF23}"/>
                </a:ext>
              </a:extLst>
            </p:cNvPr>
            <p:cNvCxnSpPr>
              <a:cxnSpLocks/>
            </p:cNvCxnSpPr>
            <p:nvPr/>
          </p:nvCxnSpPr>
          <p:spPr>
            <a:xfrm>
              <a:off x="2290908" y="3940629"/>
              <a:ext cx="352206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69280E2-36E5-BEED-89F4-CAC559931651}"/>
                </a:ext>
              </a:extLst>
            </p:cNvPr>
            <p:cNvCxnSpPr>
              <a:cxnSpLocks/>
            </p:cNvCxnSpPr>
            <p:nvPr/>
          </p:nvCxnSpPr>
          <p:spPr>
            <a:xfrm>
              <a:off x="1713965" y="5312229"/>
              <a:ext cx="676682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EFFBF9B-1C24-AACF-F72D-64660F8E0216}"/>
                </a:ext>
              </a:extLst>
            </p:cNvPr>
            <p:cNvCxnSpPr>
              <a:cxnSpLocks/>
            </p:cNvCxnSpPr>
            <p:nvPr/>
          </p:nvCxnSpPr>
          <p:spPr>
            <a:xfrm>
              <a:off x="469357" y="5617029"/>
              <a:ext cx="453807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8978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>
            <a:extLst>
              <a:ext uri="{FF2B5EF4-FFF2-40B4-BE49-F238E27FC236}">
                <a16:creationId xmlns:a16="http://schemas.microsoft.com/office/drawing/2014/main" id="{30BA084F-F767-5FF7-1197-79F61914D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646" y="100120"/>
            <a:ext cx="8229600" cy="592409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cs typeface="Times New Roman"/>
              </a:rPr>
              <a:t>E</a:t>
            </a:r>
            <a:r>
              <a:rPr lang="en-US" sz="3200" dirty="0">
                <a:latin typeface="Times New Roman"/>
                <a:cs typeface="Times New Roman"/>
              </a:rPr>
              <a:t>volution of unintegrated gluon density: BK equation </a:t>
            </a:r>
            <a:br>
              <a:rPr lang="en-US" sz="1600" dirty="0">
                <a:latin typeface="Times New Roman"/>
                <a:cs typeface="Times New Roman"/>
              </a:rPr>
            </a:br>
            <a:endParaRPr lang="en-US" sz="1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E5961B-54C4-951E-2E5C-3B4A8FD2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4464C6-9DFA-9069-19D6-FA2C1482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BD13D-1713-4B99-5175-97E1B9E0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1F419B-CF48-D867-33FE-6F9628002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55" y="1249557"/>
            <a:ext cx="6820732" cy="22182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DA6FCC-28A0-D066-6254-C16EB3F54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34" y="4090758"/>
            <a:ext cx="6196690" cy="4718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99E1F9-AF8C-C616-CB11-65DD84D7BAC7}"/>
              </a:ext>
            </a:extLst>
          </p:cNvPr>
          <p:cNvSpPr txBox="1"/>
          <p:nvPr/>
        </p:nvSpPr>
        <p:spPr>
          <a:xfrm>
            <a:off x="260836" y="5056719"/>
            <a:ext cx="433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Fit to HERA reduced x-section data data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301C693-9F9C-56F1-5949-8952F1F9F3C2}"/>
              </a:ext>
            </a:extLst>
          </p:cNvPr>
          <p:cNvSpPr/>
          <p:nvPr/>
        </p:nvSpPr>
        <p:spPr>
          <a:xfrm>
            <a:off x="7136952" y="1586723"/>
            <a:ext cx="206829" cy="576943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BFB59F-D18A-EB04-A266-90A78C438E03}"/>
              </a:ext>
            </a:extLst>
          </p:cNvPr>
          <p:cNvSpPr txBox="1"/>
          <p:nvPr/>
        </p:nvSpPr>
        <p:spPr>
          <a:xfrm>
            <a:off x="7607284" y="1426099"/>
            <a:ext cx="11512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Linear </a:t>
            </a: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evolution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E0725EB1-EAA5-3A4B-43FB-7341F2A49B55}"/>
              </a:ext>
            </a:extLst>
          </p:cNvPr>
          <p:cNvSpPr/>
          <p:nvPr/>
        </p:nvSpPr>
        <p:spPr>
          <a:xfrm>
            <a:off x="7136951" y="2460179"/>
            <a:ext cx="206829" cy="1030653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E6B531-355C-9DB4-D08B-71512DACFE61}"/>
              </a:ext>
            </a:extLst>
          </p:cNvPr>
          <p:cNvSpPr txBox="1"/>
          <p:nvPr/>
        </p:nvSpPr>
        <p:spPr>
          <a:xfrm>
            <a:off x="7543577" y="2513612"/>
            <a:ext cx="1384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Non-linear evolution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1484E4-CFE6-75AE-E5CA-61A58EC88B96}"/>
              </a:ext>
            </a:extLst>
          </p:cNvPr>
          <p:cNvSpPr/>
          <p:nvPr/>
        </p:nvSpPr>
        <p:spPr>
          <a:xfrm>
            <a:off x="1217298" y="1155618"/>
            <a:ext cx="992502" cy="4957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03A546-436C-A273-127C-333EB038AA85}"/>
              </a:ext>
            </a:extLst>
          </p:cNvPr>
          <p:cNvSpPr txBox="1"/>
          <p:nvPr/>
        </p:nvSpPr>
        <p:spPr>
          <a:xfrm>
            <a:off x="2213789" y="1041508"/>
            <a:ext cx="2193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starting distribution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638D69-2AE2-A4AE-3F86-AC5B54C6F052}"/>
              </a:ext>
            </a:extLst>
          </p:cNvPr>
          <p:cNvSpPr txBox="1"/>
          <p:nvPr/>
        </p:nvSpPr>
        <p:spPr>
          <a:xfrm>
            <a:off x="202455" y="3559721"/>
            <a:ext cx="6625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Ansatz for starting distribution (</a:t>
            </a:r>
            <a:r>
              <a:rPr lang="en-US" sz="2000" dirty="0" err="1">
                <a:latin typeface="Times New Roman"/>
                <a:cs typeface="Times New Roman"/>
              </a:rPr>
              <a:t>Golec</a:t>
            </a:r>
            <a:r>
              <a:rPr lang="en-US" sz="2000" dirty="0">
                <a:latin typeface="Times New Roman"/>
                <a:cs typeface="Times New Roman"/>
              </a:rPr>
              <a:t>-Biernat/</a:t>
            </a:r>
            <a:r>
              <a:rPr lang="en-US" sz="2000" dirty="0" err="1">
                <a:latin typeface="Times New Roman"/>
                <a:cs typeface="Times New Roman"/>
              </a:rPr>
              <a:t>Wuesthoff</a:t>
            </a:r>
            <a:r>
              <a:rPr lang="en-US" sz="2000" dirty="0">
                <a:latin typeface="Times New Roman"/>
                <a:cs typeface="Times New Roman"/>
              </a:rPr>
              <a:t>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CBFBF9-088C-49A2-9CF8-0F08814C3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2534" y="5527737"/>
            <a:ext cx="5590653" cy="6814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CF05C59-BADC-FD58-C5C2-C3A0AEE7040D}"/>
              </a:ext>
            </a:extLst>
          </p:cNvPr>
          <p:cNvSpPr txBox="1"/>
          <p:nvPr/>
        </p:nvSpPr>
        <p:spPr>
          <a:xfrm>
            <a:off x="6795202" y="4354026"/>
            <a:ext cx="1654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Fit parameters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EDC569-7B44-7E80-BDB6-F478227B9C55}"/>
              </a:ext>
            </a:extLst>
          </p:cNvPr>
          <p:cNvSpPr/>
          <p:nvPr/>
        </p:nvSpPr>
        <p:spPr>
          <a:xfrm>
            <a:off x="2776258" y="4172006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F0480C-9775-C322-0134-09AF4D2BC99D}"/>
              </a:ext>
            </a:extLst>
          </p:cNvPr>
          <p:cNvSpPr txBox="1"/>
          <p:nvPr/>
        </p:nvSpPr>
        <p:spPr>
          <a:xfrm>
            <a:off x="202455" y="648815"/>
            <a:ext cx="4456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Evolution in </a:t>
            </a:r>
            <a:r>
              <a:rPr lang="en-US" sz="2000" i="1" dirty="0">
                <a:latin typeface="Times New Roman"/>
                <a:cs typeface="Times New Roman"/>
              </a:rPr>
              <a:t>x</a:t>
            </a:r>
            <a:r>
              <a:rPr lang="en-US" sz="2000" dirty="0">
                <a:latin typeface="Times New Roman"/>
                <a:cs typeface="Times New Roman"/>
              </a:rPr>
              <a:t> at transverse momentum </a:t>
            </a:r>
            <a:r>
              <a:rPr lang="en-US" sz="2000" i="1" dirty="0">
                <a:latin typeface="Times New Roman"/>
                <a:cs typeface="Times New Roman"/>
              </a:rPr>
              <a:t>k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6B31178-E98F-EF5C-5521-35719747E91B}"/>
              </a:ext>
            </a:extLst>
          </p:cNvPr>
          <p:cNvSpPr/>
          <p:nvPr/>
        </p:nvSpPr>
        <p:spPr>
          <a:xfrm>
            <a:off x="4810451" y="4071830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0663009-0E8D-5506-8BBF-04CC76A897FA}"/>
              </a:ext>
            </a:extLst>
          </p:cNvPr>
          <p:cNvSpPr/>
          <p:nvPr/>
        </p:nvSpPr>
        <p:spPr>
          <a:xfrm>
            <a:off x="5165964" y="4034635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30C7D73-C9AB-5AB2-FE40-F062E12C5F4C}"/>
              </a:ext>
            </a:extLst>
          </p:cNvPr>
          <p:cNvSpPr/>
          <p:nvPr/>
        </p:nvSpPr>
        <p:spPr>
          <a:xfrm>
            <a:off x="6409704" y="4040787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AF7BEA1-F5B6-D820-F1D6-86F4B8DB6256}"/>
              </a:ext>
            </a:extLst>
          </p:cNvPr>
          <p:cNvSpPr/>
          <p:nvPr/>
        </p:nvSpPr>
        <p:spPr>
          <a:xfrm>
            <a:off x="5822431" y="4090758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77CFFED-4C9A-D290-7E2D-160D78C48D5D}"/>
              </a:ext>
            </a:extLst>
          </p:cNvPr>
          <p:cNvSpPr/>
          <p:nvPr/>
        </p:nvSpPr>
        <p:spPr>
          <a:xfrm>
            <a:off x="2389657" y="2358680"/>
            <a:ext cx="304597" cy="390644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2CC3F79-963F-0DC2-1B1B-BDAE4E196DB7}"/>
              </a:ext>
            </a:extLst>
          </p:cNvPr>
          <p:cNvSpPr/>
          <p:nvPr/>
        </p:nvSpPr>
        <p:spPr>
          <a:xfrm>
            <a:off x="817933" y="4019270"/>
            <a:ext cx="1530865" cy="7141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001BD4C-95D2-5157-0AAD-B031B16C8758}"/>
              </a:ext>
            </a:extLst>
          </p:cNvPr>
          <p:cNvCxnSpPr>
            <a:stCxn id="5" idx="0"/>
          </p:cNvCxnSpPr>
          <p:nvPr/>
        </p:nvCxnSpPr>
        <p:spPr>
          <a:xfrm flipV="1">
            <a:off x="1583366" y="1722289"/>
            <a:ext cx="93034" cy="2296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6FA1830-927D-83A4-9EBE-A755195849E8}"/>
              </a:ext>
            </a:extLst>
          </p:cNvPr>
          <p:cNvSpPr txBox="1"/>
          <p:nvPr/>
        </p:nvSpPr>
        <p:spPr>
          <a:xfrm>
            <a:off x="5974729" y="480120"/>
            <a:ext cx="3053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Phys.Rev.D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111 (2025) 11, 116021</a:t>
            </a:r>
            <a:br>
              <a:rPr lang="en-US" sz="1600" dirty="0">
                <a:latin typeface="Times New Roman"/>
                <a:cs typeface="Times New Roman"/>
              </a:rPr>
            </a:br>
            <a:r>
              <a:rPr lang="en-US" sz="1600" dirty="0">
                <a:latin typeface="Times New Roman"/>
                <a:cs typeface="Times New Roman"/>
              </a:rPr>
              <a:t>arXiv:2502.15465</a:t>
            </a:r>
          </a:p>
        </p:txBody>
      </p:sp>
    </p:spTree>
    <p:extLst>
      <p:ext uri="{BB962C8B-B14F-4D97-AF65-F5344CB8AC3E}">
        <p14:creationId xmlns:p14="http://schemas.microsoft.com/office/powerpoint/2010/main" val="369231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/>
      <p:bldP spid="20" grpId="0"/>
      <p:bldP spid="21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135994F-561F-73AD-A0C6-0CC2C9E5F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BK evolution fit to HERA data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3608F-4F48-C343-37AE-5B2DB0808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D62F6D-9DD0-F996-476A-26321FEE9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7948E-1202-07C0-9CEE-FF3081D9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B40827-E015-4A94-6157-E6DAB79D7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75" y="2834028"/>
            <a:ext cx="4740588" cy="36801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01441D-E5F6-10B1-D9EB-F6FFAF7BD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52301"/>
            <a:ext cx="7772400" cy="10925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F238A9-53C6-F200-7F99-3B9B1DB85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0618" y="849219"/>
            <a:ext cx="5062764" cy="3855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AF03BE3-BF58-3849-08F9-6085E346A95C}"/>
              </a:ext>
            </a:extLst>
          </p:cNvPr>
          <p:cNvSpPr txBox="1"/>
          <p:nvPr/>
        </p:nvSpPr>
        <p:spPr>
          <a:xfrm>
            <a:off x="5778694" y="4954223"/>
            <a:ext cx="3365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Good fit to data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consistent description over vast kinematic range</a:t>
            </a:r>
          </a:p>
          <a:p>
            <a:endParaRPr lang="en-US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How to define uncertainty?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75DC7C-9A89-9C90-E185-993C4C7FBF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32" y="3360186"/>
            <a:ext cx="3375815" cy="411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36E5B5-4557-EE43-2D52-CDF7F5D66CD9}"/>
              </a:ext>
            </a:extLst>
          </p:cNvPr>
          <p:cNvSpPr txBox="1"/>
          <p:nvPr/>
        </p:nvSpPr>
        <p:spPr>
          <a:xfrm>
            <a:off x="5694993" y="2878982"/>
            <a:ext cx="33845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Computationally intensive</a:t>
            </a:r>
          </a:p>
          <a:p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F2 calculation: each point in (x,Q</a:t>
            </a:r>
            <a:r>
              <a:rPr lang="en-US" baseline="30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takes about 1 s.</a:t>
            </a:r>
            <a:b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calculation: 3 days on  GPU GeForce Titan Z</a:t>
            </a:r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E25DFB-3D09-2222-ECFE-89DB235D98A1}"/>
              </a:ext>
            </a:extLst>
          </p:cNvPr>
          <p:cNvSpPr txBox="1"/>
          <p:nvPr/>
        </p:nvSpPr>
        <p:spPr>
          <a:xfrm>
            <a:off x="7170168" y="12287"/>
            <a:ext cx="1685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arXiv:2502.15465</a:t>
            </a:r>
          </a:p>
        </p:txBody>
      </p:sp>
    </p:spTree>
    <p:extLst>
      <p:ext uri="{BB962C8B-B14F-4D97-AF65-F5344CB8AC3E}">
        <p14:creationId xmlns:p14="http://schemas.microsoft.com/office/powerpoint/2010/main" val="38097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DF8CF-8722-7791-58E7-7E20AEC6D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597FEF9-C342-8EFF-E0A5-859161357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9773"/>
          </a:xfrm>
        </p:spPr>
        <p:txBody>
          <a:bodyPr>
            <a:normAutofit fontScale="90000"/>
          </a:bodyPr>
          <a:lstStyle/>
          <a:p>
            <a:r>
              <a:rPr lang="en-US" dirty="0"/>
              <a:t>(First draft of) Saturation Workflow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EEE75B-98CE-5EF6-D009-692E6616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32CAF7-716F-BB60-9689-0A57386D4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err="1"/>
              <a:t>Talking</a:t>
            </a:r>
            <a:r>
              <a:rPr lang="pl-PL" dirty="0"/>
              <a:t> </a:t>
            </a:r>
            <a:r>
              <a:rPr lang="pl-PL" dirty="0" err="1"/>
              <a:t>about</a:t>
            </a:r>
            <a:r>
              <a:rPr lang="pl-PL" dirty="0"/>
              <a:t> </a:t>
            </a:r>
            <a:r>
              <a:rPr lang="pl-PL" dirty="0" err="1"/>
              <a:t>saturation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FCB1B-CF32-CC4C-E774-526303E5D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84947E-E5DA-26F2-25F7-883999917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31" y="657382"/>
            <a:ext cx="8324694" cy="4682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3E8732D-1B56-0184-92F9-EF0EA174A7D3}"/>
              </a:ext>
            </a:extLst>
          </p:cNvPr>
          <p:cNvSpPr txBox="1"/>
          <p:nvPr/>
        </p:nvSpPr>
        <p:spPr>
          <a:xfrm>
            <a:off x="1553284" y="5800508"/>
            <a:ext cx="6824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Work in progress: focus at the moment just on content, not layout</a:t>
            </a:r>
          </a:p>
        </p:txBody>
      </p:sp>
    </p:spTree>
    <p:extLst>
      <p:ext uri="{BB962C8B-B14F-4D97-AF65-F5344CB8AC3E}">
        <p14:creationId xmlns:p14="http://schemas.microsoft.com/office/powerpoint/2010/main" val="3544478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54BBA-49E3-F38E-F736-7FEA39CB8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4B645DE-DCFF-B208-2C11-F25CD72C0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9773"/>
          </a:xfrm>
        </p:spPr>
        <p:txBody>
          <a:bodyPr>
            <a:normAutofit fontScale="90000"/>
          </a:bodyPr>
          <a:lstStyle/>
          <a:p>
            <a:r>
              <a:rPr lang="en-US" dirty="0"/>
              <a:t>(First draft of) Saturation Workflow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6EDFB1-2C8D-CA75-B79D-8A5749ED5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CA8A5-993A-D180-F209-5C897EE57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E7BA1-3839-0D70-F956-ADE131B0A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CF4C9B1-8767-AF2C-7AD7-368D4078211C}"/>
              </a:ext>
            </a:extLst>
          </p:cNvPr>
          <p:cNvGrpSpPr/>
          <p:nvPr/>
        </p:nvGrpSpPr>
        <p:grpSpPr>
          <a:xfrm>
            <a:off x="-21597" y="5426542"/>
            <a:ext cx="9034261" cy="1172182"/>
            <a:chOff x="45246" y="5217994"/>
            <a:chExt cx="9034261" cy="11721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5D173C-867F-EA50-8288-8E6872EC37C8}"/>
                </a:ext>
              </a:extLst>
            </p:cNvPr>
            <p:cNvSpPr txBox="1"/>
            <p:nvPr/>
          </p:nvSpPr>
          <p:spPr>
            <a:xfrm rot="19614729">
              <a:off x="230247" y="6082399"/>
              <a:ext cx="10863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dipole/BK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06A52A5-F313-E550-4CB1-54B4E3890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44418"/>
            <a:stretch/>
          </p:blipFill>
          <p:spPr>
            <a:xfrm>
              <a:off x="1251857" y="5217994"/>
              <a:ext cx="7827650" cy="111558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CC89F8C-BB5D-F449-B60C-459107612747}"/>
                </a:ext>
              </a:extLst>
            </p:cNvPr>
            <p:cNvSpPr/>
            <p:nvPr/>
          </p:nvSpPr>
          <p:spPr>
            <a:xfrm>
              <a:off x="1420224" y="5570958"/>
              <a:ext cx="651749" cy="34434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57533D-95CC-5D9B-2F06-C31E747B1A71}"/>
                </a:ext>
              </a:extLst>
            </p:cNvPr>
            <p:cNvSpPr txBox="1"/>
            <p:nvPr/>
          </p:nvSpPr>
          <p:spPr>
            <a:xfrm rot="19614729">
              <a:off x="45246" y="5477274"/>
              <a:ext cx="174118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quadrupole/JIMWLK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96F29D8-561D-D7C9-B139-02E55C4D5926}"/>
                </a:ext>
              </a:extLst>
            </p:cNvPr>
            <p:cNvSpPr/>
            <p:nvPr/>
          </p:nvSpPr>
          <p:spPr>
            <a:xfrm>
              <a:off x="1387567" y="5879497"/>
              <a:ext cx="651749" cy="34434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0C0EE71-7F4D-2EA1-AECD-827EF0F29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31" y="657382"/>
            <a:ext cx="8324694" cy="46826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1D4A997-921F-E10D-F878-BDCED135D1AE}"/>
              </a:ext>
            </a:extLst>
          </p:cNvPr>
          <p:cNvSpPr/>
          <p:nvPr/>
        </p:nvSpPr>
        <p:spPr>
          <a:xfrm>
            <a:off x="799546" y="4996419"/>
            <a:ext cx="1582409" cy="34434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D3EC376-52AD-90E2-15F2-99BC7DE7F41F}"/>
              </a:ext>
            </a:extLst>
          </p:cNvPr>
          <p:cNvSpPr/>
          <p:nvPr/>
        </p:nvSpPr>
        <p:spPr>
          <a:xfrm>
            <a:off x="788257" y="4005373"/>
            <a:ext cx="2041921" cy="34434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15EF6F-CE0C-8ED5-61E9-DB1B2EFFC0CB}"/>
              </a:ext>
            </a:extLst>
          </p:cNvPr>
          <p:cNvSpPr txBox="1"/>
          <p:nvPr/>
        </p:nvSpPr>
        <p:spPr>
          <a:xfrm>
            <a:off x="131336" y="2640779"/>
            <a:ext cx="2229838" cy="95410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Goals:</a:t>
            </a:r>
          </a:p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Theory: exploratory studies </a:t>
            </a:r>
          </a:p>
          <a:p>
            <a:r>
              <a:rPr lang="en-US" sz="1400" dirty="0">
                <a:solidFill>
                  <a:srgbClr val="00B050"/>
                </a:solidFill>
                <a:latin typeface="Times New Roman"/>
                <a:cs typeface="Times New Roman"/>
              </a:rPr>
              <a:t>Exp: model tension; parameter constraints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E935F0-CD94-34B4-EE5F-5C57DA93C557}"/>
              </a:ext>
            </a:extLst>
          </p:cNvPr>
          <p:cNvCxnSpPr/>
          <p:nvPr/>
        </p:nvCxnSpPr>
        <p:spPr>
          <a:xfrm flipV="1">
            <a:off x="1004711" y="4349715"/>
            <a:ext cx="316013" cy="1260863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B9B457-C835-95FE-D969-B6247AFA62E9}"/>
              </a:ext>
            </a:extLst>
          </p:cNvPr>
          <p:cNvCxnSpPr>
            <a:cxnSpLocks/>
          </p:cNvCxnSpPr>
          <p:nvPr/>
        </p:nvCxnSpPr>
        <p:spPr>
          <a:xfrm flipV="1">
            <a:off x="1004711" y="3081867"/>
            <a:ext cx="1807149" cy="2528711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Left Brace 20">
            <a:extLst>
              <a:ext uri="{FF2B5EF4-FFF2-40B4-BE49-F238E27FC236}">
                <a16:creationId xmlns:a16="http://schemas.microsoft.com/office/drawing/2014/main" id="{E3483B83-E764-F8FE-E775-4D0039E9B63C}"/>
              </a:ext>
            </a:extLst>
          </p:cNvPr>
          <p:cNvSpPr/>
          <p:nvPr/>
        </p:nvSpPr>
        <p:spPr>
          <a:xfrm rot="5400000">
            <a:off x="5182863" y="2829090"/>
            <a:ext cx="512561" cy="514712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A01CB7-AE23-85D4-743A-AFEC4806964F}"/>
              </a:ext>
            </a:extLst>
          </p:cNvPr>
          <p:cNvCxnSpPr>
            <a:cxnSpLocks/>
            <a:stCxn id="21" idx="1"/>
          </p:cNvCxnSpPr>
          <p:nvPr/>
        </p:nvCxnSpPr>
        <p:spPr>
          <a:xfrm flipV="1">
            <a:off x="5439144" y="4384339"/>
            <a:ext cx="2237300" cy="762034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0B5A1A1-C290-9377-F163-D61EF82DBBC1}"/>
              </a:ext>
            </a:extLst>
          </p:cNvPr>
          <p:cNvSpPr txBox="1"/>
          <p:nvPr/>
        </p:nvSpPr>
        <p:spPr>
          <a:xfrm>
            <a:off x="5260830" y="3232345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 New Roman"/>
                <a:cs typeface="Times New Roman"/>
              </a:rPr>
              <a:t>Th/Exp uncertainties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482AB35-AC7D-94B0-F2A2-C0315E69D3C6}"/>
              </a:ext>
            </a:extLst>
          </p:cNvPr>
          <p:cNvCxnSpPr>
            <a:cxnSpLocks/>
          </p:cNvCxnSpPr>
          <p:nvPr/>
        </p:nvCxnSpPr>
        <p:spPr>
          <a:xfrm>
            <a:off x="6103368" y="3540861"/>
            <a:ext cx="0" cy="301735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8ABECFD-EAFC-BB40-1C6A-ECA045DAAF2A}"/>
              </a:ext>
            </a:extLst>
          </p:cNvPr>
          <p:cNvSpPr txBox="1"/>
          <p:nvPr/>
        </p:nvSpPr>
        <p:spPr>
          <a:xfrm>
            <a:off x="3175513" y="4004693"/>
            <a:ext cx="1210973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AI/ML tools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B37BD81-72C4-97EC-E75A-082DC439C23B}"/>
              </a:ext>
            </a:extLst>
          </p:cNvPr>
          <p:cNvSpPr/>
          <p:nvPr/>
        </p:nvSpPr>
        <p:spPr>
          <a:xfrm>
            <a:off x="5795988" y="1772693"/>
            <a:ext cx="1327302" cy="403330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B19877-C8E1-9778-C14D-7D75E3172A39}"/>
              </a:ext>
            </a:extLst>
          </p:cNvPr>
          <p:cNvSpPr txBox="1"/>
          <p:nvPr/>
        </p:nvSpPr>
        <p:spPr>
          <a:xfrm rot="20930049">
            <a:off x="3280655" y="4729077"/>
            <a:ext cx="1766829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Bayesian Inference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C2E388-D1DE-334D-71AE-9FE842C33B26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3780999" y="4349715"/>
            <a:ext cx="350291" cy="382566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5A16A7B-363C-F88C-A9B1-17B6B3608F96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2811860" y="4095166"/>
            <a:ext cx="363653" cy="78804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5F3F71C-E4D8-F896-A79D-51389DD3E06B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4645568" y="2778089"/>
            <a:ext cx="793576" cy="2368284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25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5" grpId="0" animBg="1"/>
      <p:bldP spid="21" grpId="0" animBg="1"/>
      <p:bldP spid="26" grpId="0"/>
      <p:bldP spid="30" grpId="0" animBg="1"/>
      <p:bldP spid="31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06299-CABB-3605-2FC0-ACB2CB60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962896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A9B4FF-B8E7-4E77-3336-D912E8A1E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3BD89-6BE8-593C-FD19-26E4BAE4C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F523C1-DD07-D88B-D7E0-0953519CB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17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AB0DEF5-6084-FE75-D0C8-B33F4FC35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29335" y="872527"/>
            <a:ext cx="5672056" cy="57842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9F90D5-FCEB-AF51-F29A-3E9259D1F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8873"/>
          </a:xfrm>
        </p:spPr>
        <p:txBody>
          <a:bodyPr/>
          <a:lstStyle/>
          <a:p>
            <a:r>
              <a:rPr lang="en-US" dirty="0"/>
              <a:t>LHC Run 4 coverage by experiment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11A5D-8D68-44DF-A29A-3202740DF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D9829A-89B4-8C6E-12D5-B6BEF9FD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BB1B9C-0FD2-FFFD-8B6D-060658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A46ABDC-3FF7-1591-3DBD-ACE417919F4E}"/>
              </a:ext>
            </a:extLst>
          </p:cNvPr>
          <p:cNvSpPr/>
          <p:nvPr/>
        </p:nvSpPr>
        <p:spPr>
          <a:xfrm>
            <a:off x="5389422" y="1939633"/>
            <a:ext cx="858982" cy="6233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332066-AD54-FE48-73EA-5647DF2A4A93}"/>
              </a:ext>
            </a:extLst>
          </p:cNvPr>
          <p:cNvSpPr txBox="1"/>
          <p:nvPr/>
        </p:nvSpPr>
        <p:spPr>
          <a:xfrm rot="19309625">
            <a:off x="6047239" y="2209136"/>
            <a:ext cx="170110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FoCal upgrade</a:t>
            </a:r>
          </a:p>
        </p:txBody>
      </p:sp>
    </p:spTree>
    <p:extLst>
      <p:ext uri="{BB962C8B-B14F-4D97-AF65-F5344CB8AC3E}">
        <p14:creationId xmlns:p14="http://schemas.microsoft.com/office/powerpoint/2010/main" val="392909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765702-AD1B-28CC-E233-9AD68EE11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AA5A9F-7BF3-D1EE-3911-7297D05D2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5F895-A25F-EDFB-AAA8-3F26FAB9C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8A0C5A-FC3C-49DB-9D29-B57B0E91D7DD}"/>
              </a:ext>
            </a:extLst>
          </p:cNvPr>
          <p:cNvSpPr txBox="1"/>
          <p:nvPr/>
        </p:nvSpPr>
        <p:spPr>
          <a:xfrm>
            <a:off x="198179" y="3665824"/>
            <a:ext cx="8881328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  <a:effectLst/>
                <a:latin typeface="+mj-lt"/>
              </a:rPr>
              <a:t>QCD phenomena evolve only logarithmically in x and Q</a:t>
            </a:r>
            <a:r>
              <a:rPr lang="en-US" sz="2000" baseline="30000" dirty="0">
                <a:solidFill>
                  <a:srgbClr val="0070C0"/>
                </a:solidFill>
                <a:effectLst/>
                <a:latin typeface="+mj-lt"/>
              </a:rPr>
              <a:t>2</a:t>
            </a:r>
            <a:endParaRPr lang="en-US" sz="2000" baseline="30000" dirty="0">
              <a:solidFill>
                <a:srgbClr val="0070C0"/>
              </a:solidFill>
              <a:latin typeface="+mj-lt"/>
            </a:endParaRPr>
          </a:p>
          <a:p>
            <a:pPr lvl="1"/>
            <a:r>
              <a:rPr lang="en-US" sz="2000" dirty="0">
                <a:solidFill>
                  <a:srgbClr val="0070C0"/>
                </a:solidFill>
                <a:effectLst/>
                <a:latin typeface="+mj-lt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→ </a:t>
            </a:r>
            <a:r>
              <a:rPr lang="en-US" sz="2000" dirty="0">
                <a:solidFill>
                  <a:srgbClr val="0070C0"/>
                </a:solidFill>
                <a:effectLst/>
                <a:latin typeface="+mj-lt"/>
              </a:rPr>
              <a:t>experimental study of non-linear QCD evolution requires </a:t>
            </a:r>
            <a:r>
              <a:rPr lang="en-US" sz="2000" b="1" dirty="0">
                <a:solidFill>
                  <a:srgbClr val="0070C0"/>
                </a:solidFill>
                <a:effectLst/>
                <a:latin typeface="+mj-lt"/>
              </a:rPr>
              <a:t>“logarithmically broad” coverage in</a:t>
            </a:r>
            <a:r>
              <a:rPr lang="en-US" sz="2000" b="1" dirty="0">
                <a:solidFill>
                  <a:srgbClr val="0070C0"/>
                </a:solidFill>
                <a:latin typeface="+mj-lt"/>
              </a:rPr>
              <a:t> (</a:t>
            </a:r>
            <a:r>
              <a:rPr lang="en-US" sz="2000" b="1" dirty="0">
                <a:solidFill>
                  <a:srgbClr val="0070C0"/>
                </a:solidFill>
                <a:effectLst/>
                <a:latin typeface="+mj-lt"/>
              </a:rPr>
              <a:t>x</a:t>
            </a:r>
            <a:r>
              <a:rPr lang="en-US" sz="2000" b="1" dirty="0">
                <a:solidFill>
                  <a:srgbClr val="0070C0"/>
                </a:solidFill>
                <a:latin typeface="+mj-lt"/>
              </a:rPr>
              <a:t>,</a:t>
            </a:r>
            <a:r>
              <a:rPr lang="en-US" sz="2000" b="1" dirty="0">
                <a:solidFill>
                  <a:srgbClr val="0070C0"/>
                </a:solidFill>
                <a:effectLst/>
                <a:latin typeface="+mj-lt"/>
              </a:rPr>
              <a:t>Q</a:t>
            </a:r>
            <a:r>
              <a:rPr lang="en-US" sz="2000" b="1" baseline="30000" dirty="0">
                <a:solidFill>
                  <a:srgbClr val="0070C0"/>
                </a:solidFill>
                <a:effectLst/>
                <a:latin typeface="+mj-lt"/>
              </a:rPr>
              <a:t>2</a:t>
            </a:r>
            <a:r>
              <a:rPr lang="en-US" sz="2000" b="1" dirty="0">
                <a:solidFill>
                  <a:srgbClr val="0070C0"/>
                </a:solidFill>
                <a:effectLst/>
                <a:latin typeface="+mj-lt"/>
              </a:rPr>
              <a:t>)</a:t>
            </a:r>
          </a:p>
          <a:p>
            <a:pPr lvl="1"/>
            <a:endParaRPr lang="en-US" sz="2000" dirty="0">
              <a:solidFill>
                <a:srgbClr val="00B050"/>
              </a:solidFill>
              <a:effectLst/>
              <a:latin typeface="+mj-lt"/>
            </a:endParaRPr>
          </a:p>
          <a:p>
            <a:r>
              <a:rPr lang="en-US" sz="2000" b="1" dirty="0">
                <a:solidFill>
                  <a:srgbClr val="00B050"/>
                </a:solidFill>
                <a:latin typeface="+mj-lt"/>
              </a:rPr>
              <a:t>U</a:t>
            </a:r>
            <a:r>
              <a:rPr lang="en-US" sz="2000" b="1" dirty="0">
                <a:solidFill>
                  <a:srgbClr val="00B050"/>
                </a:solidFill>
                <a:effectLst/>
                <a:latin typeface="+mj-lt"/>
              </a:rPr>
              <a:t>niversality</a:t>
            </a:r>
            <a:r>
              <a:rPr lang="en-US" sz="2000" dirty="0">
                <a:solidFill>
                  <a:srgbClr val="00B050"/>
                </a:solidFill>
                <a:effectLst/>
                <a:latin typeface="+mj-lt"/>
              </a:rPr>
              <a:t>: correct theoretical description must self-consistently describe measurements of </a:t>
            </a:r>
            <a:r>
              <a:rPr lang="en-US" sz="2000" b="1" dirty="0">
                <a:solidFill>
                  <a:srgbClr val="00B050"/>
                </a:solidFill>
                <a:effectLst/>
                <a:latin typeface="+mj-lt"/>
              </a:rPr>
              <a:t>multiple observables at low (x,Q</a:t>
            </a:r>
            <a:r>
              <a:rPr lang="en-US" sz="2000" b="1" baseline="30000" dirty="0">
                <a:solidFill>
                  <a:srgbClr val="00B050"/>
                </a:solidFill>
                <a:effectLst/>
                <a:latin typeface="+mj-lt"/>
              </a:rPr>
              <a:t>2</a:t>
            </a:r>
            <a:r>
              <a:rPr lang="en-US" sz="2000" b="1" dirty="0">
                <a:solidFill>
                  <a:srgbClr val="00B050"/>
                </a:solidFill>
                <a:effectLst/>
                <a:latin typeface="+mj-lt"/>
              </a:rPr>
              <a:t>) in multiple collision systems</a:t>
            </a:r>
          </a:p>
          <a:p>
            <a:endParaRPr lang="en-US" sz="2000" dirty="0">
              <a:solidFill>
                <a:srgbClr val="FF0000"/>
              </a:solidFill>
              <a:latin typeface="+mj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j-lt"/>
              </a:rPr>
              <a:t>M</a:t>
            </a:r>
            <a:r>
              <a:rPr lang="en-US" sz="2000" b="1" dirty="0">
                <a:solidFill>
                  <a:srgbClr val="FF0000"/>
                </a:solidFill>
                <a:effectLst/>
                <a:latin typeface="+mj-lt"/>
              </a:rPr>
              <a:t>ulti-messenger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 program:</a:t>
            </a:r>
            <a:r>
              <a:rPr lang="en-US" sz="2000" b="1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en-US" sz="2000" dirty="0">
                <a:effectLst/>
                <a:latin typeface="+mj-lt"/>
              </a:rPr>
              <a:t>combine measurements from </a:t>
            </a:r>
            <a:r>
              <a:rPr lang="en-US" sz="2000" dirty="0">
                <a:solidFill>
                  <a:srgbClr val="FF0000"/>
                </a:solidFill>
                <a:effectLst/>
                <a:latin typeface="+mj-lt"/>
              </a:rPr>
              <a:t>e-A DIS and diffractive interactions at EIC</a:t>
            </a:r>
            <a:r>
              <a:rPr lang="en-US" sz="2000" dirty="0">
                <a:effectLst/>
                <a:latin typeface="+mj-lt"/>
              </a:rPr>
              <a:t>, with </a:t>
            </a:r>
            <a:r>
              <a:rPr lang="en-US" sz="2000" dirty="0">
                <a:solidFill>
                  <a:srgbClr val="FF0000"/>
                </a:solidFill>
                <a:effectLst/>
                <a:latin typeface="+mj-lt"/>
              </a:rPr>
              <a:t>forward p-A collisions at RHIC and LHC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C00AFF-F8BC-37D6-D14A-6022AFADADE1}"/>
              </a:ext>
            </a:extLst>
          </p:cNvPr>
          <p:cNvSpPr txBox="1"/>
          <p:nvPr/>
        </p:nvSpPr>
        <p:spPr>
          <a:xfrm>
            <a:off x="-1021278" y="32657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→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C1B441-4F24-FC29-0CB8-E914E64E18F4}"/>
              </a:ext>
            </a:extLst>
          </p:cNvPr>
          <p:cNvSpPr txBox="1"/>
          <p:nvPr/>
        </p:nvSpPr>
        <p:spPr>
          <a:xfrm>
            <a:off x="3765842" y="3177769"/>
            <a:ext cx="432771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93E9D-6FF5-32F2-505D-448E08CA496D}"/>
              </a:ext>
            </a:extLst>
          </p:cNvPr>
          <p:cNvSpPr txBox="1"/>
          <p:nvPr/>
        </p:nvSpPr>
        <p:spPr>
          <a:xfrm>
            <a:off x="4382652" y="1233503"/>
            <a:ext cx="4630013" cy="13234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Is this the correct description of the low-x structure of matter?</a:t>
            </a:r>
          </a:p>
          <a:p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How do we test it experimentally?</a:t>
            </a:r>
          </a:p>
        </p:txBody>
      </p:sp>
      <p:pic>
        <p:nvPicPr>
          <p:cNvPr id="2" name="Picture 1" descr="RegionsOfWaveFunction_xQ2.eps">
            <a:extLst>
              <a:ext uri="{FF2B5EF4-FFF2-40B4-BE49-F238E27FC236}">
                <a16:creationId xmlns:a16="http://schemas.microsoft.com/office/drawing/2014/main" id="{E94EF694-CCC1-819F-7E42-E8294A4DD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431"/>
            <a:ext cx="4327718" cy="327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400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A39244-95E8-F7CC-3C53-81CD4C228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81EB13-B208-F558-BE11-D4FDDCBA8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000B8-F1BA-79FE-150E-F0A96D0EE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6CCEE-4995-A6C8-BF92-8ADE701C3A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631"/>
          <a:stretch/>
        </p:blipFill>
        <p:spPr>
          <a:xfrm>
            <a:off x="1358079" y="529468"/>
            <a:ext cx="6140066" cy="23274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A78747-DA2B-1220-7DBF-95577FEDDB64}"/>
              </a:ext>
            </a:extLst>
          </p:cNvPr>
          <p:cNvSpPr txBox="1"/>
          <p:nvPr/>
        </p:nvSpPr>
        <p:spPr>
          <a:xfrm>
            <a:off x="7315200" y="61323"/>
            <a:ext cx="1677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arXiv:1611.00680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F7B0C9-CCDD-0A43-CE59-98F55705F243}"/>
              </a:ext>
            </a:extLst>
          </p:cNvPr>
          <p:cNvGrpSpPr/>
          <p:nvPr/>
        </p:nvGrpSpPr>
        <p:grpSpPr>
          <a:xfrm>
            <a:off x="685800" y="3191472"/>
            <a:ext cx="7282543" cy="3108096"/>
            <a:chOff x="685800" y="3191472"/>
            <a:chExt cx="7282543" cy="31080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02E475-39CF-BD56-91E8-24B258C1C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323" t="55584" r="10119"/>
            <a:stretch/>
          </p:blipFill>
          <p:spPr>
            <a:xfrm>
              <a:off x="685800" y="3191472"/>
              <a:ext cx="7282543" cy="31080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8D5AE0A-4445-8677-3502-2CE03520236A}"/>
                </a:ext>
              </a:extLst>
            </p:cNvPr>
            <p:cNvCxnSpPr>
              <a:cxnSpLocks/>
            </p:cNvCxnSpPr>
            <p:nvPr/>
          </p:nvCxnSpPr>
          <p:spPr>
            <a:xfrm>
              <a:off x="2154837" y="4038600"/>
              <a:ext cx="492087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0C158D1-9A89-DAE3-2888-47269CE4C3AC}"/>
                </a:ext>
              </a:extLst>
            </p:cNvPr>
            <p:cNvCxnSpPr>
              <a:cxnSpLocks/>
            </p:cNvCxnSpPr>
            <p:nvPr/>
          </p:nvCxnSpPr>
          <p:spPr>
            <a:xfrm>
              <a:off x="990600" y="5029200"/>
              <a:ext cx="67600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D71917F-BF70-5AA5-8A2A-053AD208701E}"/>
                </a:ext>
              </a:extLst>
            </p:cNvPr>
            <p:cNvCxnSpPr>
              <a:cxnSpLocks/>
            </p:cNvCxnSpPr>
            <p:nvPr/>
          </p:nvCxnSpPr>
          <p:spPr>
            <a:xfrm>
              <a:off x="913865" y="4550228"/>
              <a:ext cx="84908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BDBC2C8-816C-234B-70C0-4E019F001B13}"/>
                </a:ext>
              </a:extLst>
            </p:cNvPr>
            <p:cNvCxnSpPr>
              <a:cxnSpLocks/>
            </p:cNvCxnSpPr>
            <p:nvPr/>
          </p:nvCxnSpPr>
          <p:spPr>
            <a:xfrm>
              <a:off x="2622922" y="4278088"/>
              <a:ext cx="492087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484BFC9-CABD-C128-3692-6EA0E9AFB328}"/>
                </a:ext>
              </a:extLst>
            </p:cNvPr>
            <p:cNvCxnSpPr>
              <a:cxnSpLocks/>
            </p:cNvCxnSpPr>
            <p:nvPr/>
          </p:nvCxnSpPr>
          <p:spPr>
            <a:xfrm>
              <a:off x="4778829" y="4799949"/>
              <a:ext cx="2971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2DBD86F-59E5-7FAD-C3A5-94ABB3220EAC}"/>
                </a:ext>
              </a:extLst>
            </p:cNvPr>
            <p:cNvCxnSpPr>
              <a:cxnSpLocks/>
            </p:cNvCxnSpPr>
            <p:nvPr/>
          </p:nvCxnSpPr>
          <p:spPr>
            <a:xfrm>
              <a:off x="913865" y="5540828"/>
              <a:ext cx="341320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40BE06C-AF4B-13C1-5777-945AF48E0A03}"/>
                </a:ext>
              </a:extLst>
            </p:cNvPr>
            <p:cNvCxnSpPr>
              <a:cxnSpLocks/>
            </p:cNvCxnSpPr>
            <p:nvPr/>
          </p:nvCxnSpPr>
          <p:spPr>
            <a:xfrm>
              <a:off x="6422571" y="5279571"/>
              <a:ext cx="13495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596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365A-65AB-0262-DD6D-06DEEAA62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Run 2/3 measurements at low </a:t>
            </a:r>
            <a:r>
              <a:rPr lang="en-US" i="1" dirty="0"/>
              <a:t>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DFC72C-D439-DB0A-E67B-FD2B672E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8BA302-4CE6-DB9E-6DAB-DF69B98DE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ADC1D-4FFE-7C1E-AC4D-12B8A0744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634B43-1748-27D7-605F-150E757DB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750" y="1176272"/>
            <a:ext cx="7549228" cy="504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283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Machine Learning for speed"/>
          <p:cNvSpPr txBox="1">
            <a:spLocks noGrp="1"/>
          </p:cNvSpPr>
          <p:nvPr>
            <p:ph type="title"/>
          </p:nvPr>
        </p:nvSpPr>
        <p:spPr>
          <a:xfrm>
            <a:off x="457200" y="-71556"/>
            <a:ext cx="8229600" cy="12809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200" dirty="0"/>
              <a:t>BK evolution of dipole amplitude: </a:t>
            </a:r>
            <a:r>
              <a:rPr lang="en-US" sz="3200" dirty="0">
                <a:cs typeface="Times New Roman"/>
              </a:rPr>
              <a:t>a</a:t>
            </a:r>
            <a:r>
              <a:rPr lang="en-US" sz="3200" dirty="0">
                <a:latin typeface="Times New Roman"/>
                <a:cs typeface="Times New Roman"/>
              </a:rPr>
              <a:t>cceleration using Machine Learning</a:t>
            </a:r>
            <a:endParaRPr sz="3200" dirty="0"/>
          </a:p>
        </p:txBody>
      </p:sp>
      <p:pic>
        <p:nvPicPr>
          <p:cNvPr id="182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214" y="3629641"/>
            <a:ext cx="2628900" cy="2600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40" y="3605828"/>
            <a:ext cx="5386388" cy="2624138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Equation"/>
              <p:cNvSpPr txBox="1"/>
              <p:nvPr/>
            </p:nvSpPr>
            <p:spPr>
              <a:xfrm>
                <a:off x="4030996" y="5012097"/>
                <a:ext cx="1821332" cy="28283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838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sz="1838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sz="1838" i="1">
                          <a:solidFill>
                            <a:srgbClr val="53585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838" i="1">
                              <a:solidFill>
                                <a:srgbClr val="53585F"/>
                              </a:solidFill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sz="1838" dirty="0">
                  <a:solidFill>
                    <a:srgbClr val="53585F"/>
                  </a:solidFill>
                </a:endParaRPr>
              </a:p>
            </p:txBody>
          </p:sp>
        </mc:Choice>
        <mc:Fallback xmlns="">
          <p:sp>
            <p:nvSpPr>
              <p:cNvPr id="18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996" y="5012097"/>
                <a:ext cx="1821332" cy="282834"/>
              </a:xfrm>
              <a:prstGeom prst="rect">
                <a:avLst/>
              </a:prstGeom>
              <a:blipFill>
                <a:blip r:embed="rId5"/>
                <a:stretch>
                  <a:fillRect l="-1389" r="-694" b="-83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AC929-632A-56A6-8E29-63EFD9D8F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09AE0-569A-0229-10D0-4D5327CD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FF1A1-A33F-BA77-4C19-A213A728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FD7B93-B2F9-A80B-2B91-841DA455DD9B}"/>
              </a:ext>
            </a:extLst>
          </p:cNvPr>
          <p:cNvSpPr txBox="1"/>
          <p:nvPr/>
        </p:nvSpPr>
        <p:spPr>
          <a:xfrm>
            <a:off x="6869707" y="951255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Bjoern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Schenke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E30AC8-13CE-F5F6-924D-69DD252874A5}"/>
              </a:ext>
            </a:extLst>
          </p:cNvPr>
          <p:cNvSpPr txBox="1"/>
          <p:nvPr/>
        </p:nvSpPr>
        <p:spPr>
          <a:xfrm>
            <a:off x="457200" y="1386423"/>
            <a:ext cx="82397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/>
                <a:cs typeface="Times New Roman"/>
              </a:rPr>
              <a:t>Data: dipole </a:t>
            </a:r>
            <a:r>
              <a:rPr lang="en-US" sz="1600" i="1" dirty="0">
                <a:latin typeface="Times New Roman"/>
                <a:cs typeface="Times New Roman"/>
              </a:rPr>
              <a:t>N(x</a:t>
            </a:r>
            <a:r>
              <a:rPr lang="en-US" sz="1600" i="1" baseline="-25000" dirty="0">
                <a:latin typeface="Times New Roman"/>
                <a:cs typeface="Times New Roman"/>
              </a:rPr>
              <a:t>0</a:t>
            </a:r>
            <a:r>
              <a:rPr lang="en-US" sz="1600" i="1" dirty="0">
                <a:latin typeface="Times New Roman"/>
                <a:cs typeface="Times New Roman"/>
              </a:rPr>
              <a:t>,r) →</a:t>
            </a:r>
            <a:r>
              <a:rPr lang="en-US" sz="1600" dirty="0">
                <a:latin typeface="Times New Roman"/>
                <a:cs typeface="Times New Roman"/>
              </a:rPr>
              <a:t> BK-evolved amplitudes </a:t>
            </a:r>
            <a:r>
              <a:rPr lang="en-US" sz="1600" i="1" dirty="0">
                <a:latin typeface="Times New Roman"/>
                <a:cs typeface="Times New Roman"/>
              </a:rPr>
              <a:t>N(</a:t>
            </a:r>
            <a:r>
              <a:rPr lang="en-US" sz="1600" i="1" dirty="0" err="1">
                <a:latin typeface="Times New Roman"/>
                <a:cs typeface="Times New Roman"/>
              </a:rPr>
              <a:t>x,r</a:t>
            </a:r>
            <a:r>
              <a:rPr lang="en-US" sz="1600" i="1" dirty="0">
                <a:latin typeface="Times New Roman"/>
                <a:cs typeface="Times New Roman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formulated as </a:t>
            </a:r>
            <a:r>
              <a:rPr lang="en-US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fn</a:t>
            </a: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 of dipole size r; previous slides utilize </a:t>
            </a:r>
            <a:r>
              <a:rPr lang="en-US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k</a:t>
            </a:r>
            <a:r>
              <a:rPr lang="en-US" sz="1600" baseline="-25000" dirty="0" err="1">
                <a:solidFill>
                  <a:srgbClr val="0070C0"/>
                </a:solidFill>
                <a:latin typeface="Times New Roman"/>
                <a:cs typeface="Times New Roman"/>
              </a:rPr>
              <a:t>T</a:t>
            </a:r>
            <a:endParaRPr lang="en-US" sz="1600" baseline="-250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currently leading-log BK; NLL to be implemented</a:t>
            </a:r>
          </a:p>
          <a:p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1600" dirty="0">
                <a:latin typeface="Times New Roman"/>
                <a:cs typeface="Times New Roman"/>
              </a:rPr>
              <a:t>Train ML model (Random Forest) to predict evolved dipole amplitude → fast </a:t>
            </a:r>
            <a:r>
              <a:rPr lang="en-US" sz="1600" i="1" dirty="0">
                <a:latin typeface="Times New Roman"/>
                <a:cs typeface="Times New Roman"/>
              </a:rPr>
              <a:t>x</a:t>
            </a:r>
            <a:r>
              <a:rPr lang="en-US" sz="1600" dirty="0">
                <a:latin typeface="Times New Roman"/>
                <a:cs typeface="Times New Roman"/>
              </a:rPr>
              <a:t>-evolution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DD4931-12E3-A935-5102-480B9DA01BEF}"/>
              </a:ext>
            </a:extLst>
          </p:cNvPr>
          <p:cNvSpPr txBox="1"/>
          <p:nvPr/>
        </p:nvSpPr>
        <p:spPr>
          <a:xfrm>
            <a:off x="1971704" y="3028304"/>
            <a:ext cx="5200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Performance of ML vs. full evolution calculation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84940-6E63-F1DD-6FB8-F2C1225AE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21" y="-17604"/>
            <a:ext cx="8451958" cy="741883"/>
          </a:xfrm>
        </p:spPr>
        <p:txBody>
          <a:bodyPr>
            <a:normAutofit fontScale="90000"/>
          </a:bodyPr>
          <a:lstStyle/>
          <a:p>
            <a:r>
              <a:rPr lang="en-US" dirty="0"/>
              <a:t>ALICE: charm fragmentation in </a:t>
            </a:r>
            <a:r>
              <a:rPr lang="en-US" dirty="0" err="1"/>
              <a:t>p+p</a:t>
            </a:r>
            <a:r>
              <a:rPr lang="en-US" dirty="0"/>
              <a:t> collisions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0E78A9-0145-3081-E7B3-FC56555DD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544A86-F459-B811-1A1B-C71B856A9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9B84C-1716-537F-14AE-E749696E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9D1B7F-6AC6-8627-031E-E4549FECE9A0}"/>
              </a:ext>
            </a:extLst>
          </p:cNvPr>
          <p:cNvSpPr txBox="1"/>
          <p:nvPr/>
        </p:nvSpPr>
        <p:spPr>
          <a:xfrm>
            <a:off x="5922192" y="568031"/>
            <a:ext cx="2875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+mj-lt"/>
              </a:rPr>
              <a:t>Eur.Phys.J.C</a:t>
            </a:r>
            <a:r>
              <a:rPr lang="en-US" sz="1600" dirty="0">
                <a:latin typeface="+mj-lt"/>
              </a:rPr>
              <a:t> 84 (2024) 12, 1286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81CCDC-30BF-155E-C95A-746AFAAA3959}"/>
              </a:ext>
            </a:extLst>
          </p:cNvPr>
          <p:cNvGrpSpPr/>
          <p:nvPr/>
        </p:nvGrpSpPr>
        <p:grpSpPr>
          <a:xfrm>
            <a:off x="155720" y="2013794"/>
            <a:ext cx="5148310" cy="4004241"/>
            <a:chOff x="155720" y="2013794"/>
            <a:chExt cx="5148310" cy="40042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C17B484-1261-553E-F523-5EE81940D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720" y="2013794"/>
              <a:ext cx="5148310" cy="4004241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A0F2042-F981-1B2F-2B5E-CA6655C9F4EE}"/>
                </a:ext>
              </a:extLst>
            </p:cNvPr>
            <p:cNvSpPr/>
            <p:nvPr/>
          </p:nvSpPr>
          <p:spPr>
            <a:xfrm>
              <a:off x="1024128" y="2821252"/>
              <a:ext cx="760856" cy="1810697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3808C3E-B01C-7A72-9A19-C7714D6E385E}"/>
                </a:ext>
              </a:extLst>
            </p:cNvPr>
            <p:cNvSpPr/>
            <p:nvPr/>
          </p:nvSpPr>
          <p:spPr>
            <a:xfrm>
              <a:off x="2771209" y="4334132"/>
              <a:ext cx="668071" cy="1683903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BD7F7F-E99C-AF2D-1E2B-21FD3059227C}"/>
                  </a:ext>
                </a:extLst>
              </p:cNvPr>
              <p:cNvSpPr txBox="1"/>
              <p:nvPr/>
            </p:nvSpPr>
            <p:spPr>
              <a:xfrm>
                <a:off x="901465" y="1009964"/>
                <a:ext cx="711124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Measure all final states containing charm that have significant yield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determine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 branching fractions f(c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h</a:t>
                </a:r>
                <a:r>
                  <a:rPr lang="en-US" sz="2000" baseline="-25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c</a:t>
                </a:r>
                <a:r>
                  <a:rPr lang="en-US" sz="2000" dirty="0">
                    <a:solidFill>
                      <a:srgbClr val="0070C0"/>
                    </a:solidFill>
                    <a:latin typeface="Times New Roman"/>
                    <a:cs typeface="Times New Roman"/>
                  </a:rPr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BD7F7F-E99C-AF2D-1E2B-21FD30592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65" y="1009964"/>
                <a:ext cx="7111242" cy="707886"/>
              </a:xfrm>
              <a:prstGeom prst="rect">
                <a:avLst/>
              </a:prstGeom>
              <a:blipFill>
                <a:blip r:embed="rId4"/>
                <a:stretch>
                  <a:fillRect l="-1071" t="-5263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8BDBBE-08A7-5F26-CFD7-A0158E807D43}"/>
                  </a:ext>
                </a:extLst>
              </p:cNvPr>
              <p:cNvSpPr txBox="1"/>
              <p:nvPr/>
            </p:nvSpPr>
            <p:spPr>
              <a:xfrm>
                <a:off x="5576172" y="1924608"/>
                <a:ext cx="3567828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Larger fraction of charm branches to baryons in pp than in </a:t>
                </a:r>
                <a:r>
                  <a:rPr lang="en-US" sz="2000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e</a:t>
                </a:r>
                <a:r>
                  <a:rPr lang="en-US" sz="2000" baseline="30000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sz="2000" dirty="0" err="1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e</a:t>
                </a:r>
                <a:r>
                  <a:rPr lang="en-US" sz="2000" baseline="30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-</a:t>
                </a:r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 and ep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significant effect of hadronic environment</a:t>
                </a:r>
              </a:p>
              <a:p>
                <a:endParaRPr lang="en-US" sz="2000" dirty="0"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Word of caution: c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D</a:t>
                </a:r>
                <a:r>
                  <a:rPr lang="en-US" sz="2000" baseline="30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0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fragmentation is not universal (!)</a:t>
                </a:r>
                <a:b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</a:br>
                <a:endParaRPr lang="en-US" sz="20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latin typeface="Times New Roman"/>
                    <a:cs typeface="Times New Roman"/>
                  </a:rPr>
                  <a:t>Effect has not been taken into account in current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nPDF</a:t>
                </a:r>
                <a:r>
                  <a:rPr lang="en-US" sz="2000" dirty="0">
                    <a:latin typeface="Times New Roman"/>
                    <a:cs typeface="Times New Roman"/>
                  </a:rPr>
                  <a:t> fits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 New Roman"/>
                    <a:cs typeface="Times New Roman"/>
                  </a:rPr>
                  <a:t>how does this affect theory uncertainties??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8BDBBE-08A7-5F26-CFD7-A0158E807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172" y="1924608"/>
                <a:ext cx="3567828" cy="4093428"/>
              </a:xfrm>
              <a:prstGeom prst="rect">
                <a:avLst/>
              </a:prstGeom>
              <a:blipFill>
                <a:blip r:embed="rId5"/>
                <a:stretch>
                  <a:fillRect l="-2135" t="-929" r="-3203" b="-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6763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0FFAB-CC10-0573-35F0-599482A3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234" y="-42466"/>
            <a:ext cx="6622473" cy="962896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: beauty fragmentation in pp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3F615-6B07-F30F-8B77-12B982E6C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029F5C-54FF-4DE2-9BA5-ADF5BE856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729678-D82B-181A-2E2E-3E696A1A7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57111A-7776-146B-2133-2F41DBD286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12"/>
          <a:stretch/>
        </p:blipFill>
        <p:spPr>
          <a:xfrm>
            <a:off x="0" y="1175073"/>
            <a:ext cx="5721927" cy="44633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2A7AE7-9A84-3215-7214-DF0E9D753A76}"/>
              </a:ext>
            </a:extLst>
          </p:cNvPr>
          <p:cNvSpPr txBox="1"/>
          <p:nvPr/>
        </p:nvSpPr>
        <p:spPr>
          <a:xfrm>
            <a:off x="5862771" y="654244"/>
            <a:ext cx="2835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+mj-lt"/>
              </a:rPr>
              <a:t>Phys.Rev.Lett</a:t>
            </a:r>
            <a:r>
              <a:rPr lang="en-US" sz="1400" dirty="0">
                <a:latin typeface="+mj-lt"/>
              </a:rPr>
              <a:t>. 132 (2024) 8, 081901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D8613A-4891-CA98-F6C4-45272E2F440C}"/>
              </a:ext>
            </a:extLst>
          </p:cNvPr>
          <p:cNvSpPr txBox="1"/>
          <p:nvPr/>
        </p:nvSpPr>
        <p:spPr>
          <a:xfrm>
            <a:off x="279759" y="5784268"/>
            <a:ext cx="8559441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Same picture in the beauty sector: relative branching into baryons vs. mesons depends on the hadronic environment!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7C6908-0D23-4B81-38AD-EDB932BAC7F8}"/>
              </a:ext>
            </a:extLst>
          </p:cNvPr>
          <p:cNvSpPr txBox="1"/>
          <p:nvPr/>
        </p:nvSpPr>
        <p:spPr>
          <a:xfrm>
            <a:off x="5721927" y="2549236"/>
            <a:ext cx="31172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Ratio of beauty baryon/meson yield vs Event Activity</a:t>
            </a:r>
          </a:p>
        </p:txBody>
      </p:sp>
    </p:spTree>
    <p:extLst>
      <p:ext uri="{BB962C8B-B14F-4D97-AF65-F5344CB8AC3E}">
        <p14:creationId xmlns:p14="http://schemas.microsoft.com/office/powerpoint/2010/main" val="2974708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55012-6C9B-32AB-675D-B39251C56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68" y="173858"/>
            <a:ext cx="9012663" cy="89319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Katie calculation: Forward </a:t>
            </a:r>
            <a:r>
              <a:rPr lang="en-US" dirty="0"/>
              <a:t>di-jets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err="1"/>
              <a:t>FoCal</a:t>
            </a:r>
            <a:r>
              <a:rPr lang="en-US" dirty="0"/>
              <a:t> acceptance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29546-3DDD-117D-61E1-26AA5496A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564AF7-BADD-55C9-0DF4-25CB23DC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B6ACF5-802C-4244-DC27-7C84EF6FEB96}"/>
              </a:ext>
            </a:extLst>
          </p:cNvPr>
          <p:cNvSpPr txBox="1"/>
          <p:nvPr/>
        </p:nvSpPr>
        <p:spPr>
          <a:xfrm>
            <a:off x="131336" y="3242757"/>
            <a:ext cx="4046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KaTie</a:t>
            </a:r>
            <a:endParaRPr lang="en-US" dirty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Improved TMD (</a:t>
            </a:r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iTMD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) framework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Sudakov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resummation</a:t>
            </a:r>
            <a:endParaRPr lang="en-US" dirty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NP effects: jet showering, hadronization (PYTHIA)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9094F-29F1-4887-2DAD-6AC386378C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089" t="-4408" r="9778" b="955"/>
          <a:stretch/>
        </p:blipFill>
        <p:spPr>
          <a:xfrm>
            <a:off x="3657600" y="2079193"/>
            <a:ext cx="5105400" cy="3804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E43F35-52E8-1048-313D-09278425239B}"/>
              </a:ext>
            </a:extLst>
          </p:cNvPr>
          <p:cNvSpPr txBox="1"/>
          <p:nvPr/>
        </p:nvSpPr>
        <p:spPr>
          <a:xfrm>
            <a:off x="5048741" y="1928449"/>
            <a:ext cx="3070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Balanced di-jet </a:t>
            </a:r>
            <a:r>
              <a:rPr lang="en-US" sz="2000" dirty="0" err="1">
                <a:solidFill>
                  <a:srgbClr val="00B050"/>
                </a:solidFill>
                <a:latin typeface="Times New Roman"/>
                <a:cs typeface="Times New Roman"/>
              </a:rPr>
              <a:t>acoplanarity</a:t>
            </a:r>
            <a:endParaRPr lang="en-US" sz="2000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3F01FB-B8B0-9756-25C8-E613619029F4}"/>
              </a:ext>
            </a:extLst>
          </p:cNvPr>
          <p:cNvSpPr txBox="1"/>
          <p:nvPr/>
        </p:nvSpPr>
        <p:spPr>
          <a:xfrm>
            <a:off x="5839787" y="1156433"/>
            <a:ext cx="284422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+mj-lt"/>
              </a:rPr>
              <a:t>Al-</a:t>
            </a:r>
            <a:r>
              <a:rPr lang="en-US" sz="1400" dirty="0" err="1">
                <a:effectLst/>
                <a:latin typeface="+mj-lt"/>
              </a:rPr>
              <a:t>Mashad</a:t>
            </a:r>
            <a:r>
              <a:rPr lang="en-US" sz="1400" dirty="0">
                <a:effectLst/>
                <a:latin typeface="+mj-lt"/>
              </a:rPr>
              <a:t> et al., arXiv:2210.06613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E7CCB4-8BF5-C142-F4F5-9FC7BDA78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15DA3E-EC87-603E-1AE5-237D9D6E1958}"/>
              </a:ext>
            </a:extLst>
          </p:cNvPr>
          <p:cNvSpPr txBox="1"/>
          <p:nvPr/>
        </p:nvSpPr>
        <p:spPr>
          <a:xfrm>
            <a:off x="5486401" y="5695839"/>
            <a:ext cx="2839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characteristic theory uncertainty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07CE3C8-1965-04D8-EBA9-AD000E8BC5E1}"/>
              </a:ext>
            </a:extLst>
          </p:cNvPr>
          <p:cNvCxnSpPr>
            <a:cxnSpLocks/>
          </p:cNvCxnSpPr>
          <p:nvPr/>
        </p:nvCxnSpPr>
        <p:spPr>
          <a:xfrm flipV="1">
            <a:off x="6945907" y="5200747"/>
            <a:ext cx="631985" cy="54356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5244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541B2-EF02-C25F-23D7-D8DC57BF44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8B60E4-7BE9-B349-BA11-FFF45ED2CEC0}" type="slidenum">
              <a:rPr lang="en-US" altLang="zh-CN" smtClean="0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1E5B80-5B3B-305F-2B89-84DB5402C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Rigorous connection of data and models:</a:t>
            </a:r>
            <a:br>
              <a:rPr lang="en-US" dirty="0"/>
            </a:br>
            <a:r>
              <a:rPr lang="en-US" dirty="0" err="1"/>
              <a:t>Bayes’s</a:t>
            </a:r>
            <a:r>
              <a:rPr lang="en-US" dirty="0"/>
              <a:t> Theorem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FA2E8FE-6860-AA2F-7D62-566C373E96B6}"/>
              </a:ext>
            </a:extLst>
          </p:cNvPr>
          <p:cNvSpPr/>
          <p:nvPr/>
        </p:nvSpPr>
        <p:spPr>
          <a:xfrm>
            <a:off x="4010173" y="2878093"/>
            <a:ext cx="1364974" cy="46382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66700FC-A6EA-94F8-A992-485592BB2570}"/>
              </a:ext>
            </a:extLst>
          </p:cNvPr>
          <p:cNvSpPr/>
          <p:nvPr/>
        </p:nvSpPr>
        <p:spPr>
          <a:xfrm>
            <a:off x="5375147" y="2878093"/>
            <a:ext cx="658191" cy="463826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470E47-CC3C-F5FC-207C-CA9163C2B195}"/>
              </a:ext>
            </a:extLst>
          </p:cNvPr>
          <p:cNvSpPr/>
          <p:nvPr/>
        </p:nvSpPr>
        <p:spPr>
          <a:xfrm>
            <a:off x="2294015" y="3073240"/>
            <a:ext cx="1464365" cy="5602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34F7D6-0CED-BC6F-FFD7-36490D96F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038" y="2941869"/>
            <a:ext cx="3670300" cy="800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C0E184-D5C2-BDD3-2512-B6D5E15E5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599" y="4004046"/>
            <a:ext cx="2781300" cy="368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A213408-D72E-C88E-8D43-79E8E07BE4F9}"/>
              </a:ext>
            </a:extLst>
          </p:cNvPr>
          <p:cNvSpPr txBox="1"/>
          <p:nvPr/>
        </p:nvSpPr>
        <p:spPr>
          <a:xfrm>
            <a:off x="6175203" y="2649611"/>
            <a:ext cx="2244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Prior knowledge of model 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64A5F5-4855-19F9-9443-76DF940EB91F}"/>
              </a:ext>
            </a:extLst>
          </p:cNvPr>
          <p:cNvSpPr txBox="1"/>
          <p:nvPr/>
        </p:nvSpPr>
        <p:spPr>
          <a:xfrm>
            <a:off x="3972521" y="241548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Likelihood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0B32E6-D011-9475-FCFF-774F74722818}"/>
              </a:ext>
            </a:extLst>
          </p:cNvPr>
          <p:cNvSpPr txBox="1"/>
          <p:nvPr/>
        </p:nvSpPr>
        <p:spPr>
          <a:xfrm>
            <a:off x="131336" y="3792059"/>
            <a:ext cx="3719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+mj-lt"/>
              </a:rPr>
              <a:t>Posterior: probability density of parameters giving best description of the data</a:t>
            </a:r>
            <a:endParaRPr lang="el-GR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69263E-E5EA-909E-89C3-84221F8C324D}"/>
              </a:ext>
            </a:extLst>
          </p:cNvPr>
          <p:cNvSpPr txBox="1"/>
          <p:nvPr/>
        </p:nvSpPr>
        <p:spPr>
          <a:xfrm>
            <a:off x="521051" y="5371023"/>
            <a:ext cx="8101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Likelihood incorporates covariance of data uncertainties, theory uncertainties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8BE377-ACB4-47B2-61F9-C7CEB2B68877}"/>
              </a:ext>
            </a:extLst>
          </p:cNvPr>
          <p:cNvSpPr txBox="1"/>
          <p:nvPr/>
        </p:nvSpPr>
        <p:spPr>
          <a:xfrm>
            <a:off x="281067" y="1764390"/>
            <a:ext cx="8926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Bayesian Inference: combine knowledge of theory and experiment to constrain parameters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05790-7BF7-A3C3-A327-D2A9951BD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F9B6B4-3014-2FCA-3B71-D0E50CA80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AF9720-1A10-257D-7DAB-A2217BCA33AC}"/>
              </a:ext>
            </a:extLst>
          </p:cNvPr>
          <p:cNvSpPr txBox="1"/>
          <p:nvPr/>
        </p:nvSpPr>
        <p:spPr>
          <a:xfrm>
            <a:off x="336446" y="1205689"/>
            <a:ext cx="8926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For a given model, what parameters are most compatible with experimental data?</a:t>
            </a:r>
          </a:p>
        </p:txBody>
      </p:sp>
    </p:spTree>
    <p:extLst>
      <p:ext uri="{BB962C8B-B14F-4D97-AF65-F5344CB8AC3E}">
        <p14:creationId xmlns:p14="http://schemas.microsoft.com/office/powerpoint/2010/main" val="43312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13" grpId="0"/>
      <p:bldP spid="15" grpId="0"/>
      <p:bldP spid="16" grpId="0"/>
      <p:bldP spid="17" grpId="0"/>
      <p:bldP spid="18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F928C-FE0B-2A7A-932F-74144ECE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7B8B6-E8DA-9DBE-9AFF-59A674C98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B8DF2-EC57-3246-BF9B-E61439783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CE62C6-9BBF-CFFC-839C-779ABF738B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3661"/>
          <a:stretch/>
        </p:blipFill>
        <p:spPr>
          <a:xfrm>
            <a:off x="103413" y="666589"/>
            <a:ext cx="8937171" cy="12673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3C5564-8C8C-BB53-F68E-3FA2404953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953" t="90731" r="34314" b="1488"/>
          <a:stretch/>
        </p:blipFill>
        <p:spPr>
          <a:xfrm>
            <a:off x="2786743" y="2217103"/>
            <a:ext cx="3334874" cy="228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87EAE6-F9EF-6BCE-2C24-9B90060C9113}"/>
              </a:ext>
            </a:extLst>
          </p:cNvPr>
          <p:cNvSpPr txBox="1"/>
          <p:nvPr/>
        </p:nvSpPr>
        <p:spPr>
          <a:xfrm>
            <a:off x="6176813" y="229702"/>
            <a:ext cx="183589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arXiv:2408.08247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574D40A-D325-F8BA-89F0-25F38C24FCD6}"/>
              </a:ext>
            </a:extLst>
          </p:cNvPr>
          <p:cNvGrpSpPr/>
          <p:nvPr/>
        </p:nvGrpSpPr>
        <p:grpSpPr>
          <a:xfrm>
            <a:off x="685800" y="2741751"/>
            <a:ext cx="7772400" cy="3250531"/>
            <a:chOff x="685800" y="2477907"/>
            <a:chExt cx="7772400" cy="32505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2D7A62E-9FAD-C5B4-A514-953141A8AB21}"/>
                </a:ext>
              </a:extLst>
            </p:cNvPr>
            <p:cNvGrpSpPr/>
            <p:nvPr/>
          </p:nvGrpSpPr>
          <p:grpSpPr>
            <a:xfrm>
              <a:off x="685800" y="2477907"/>
              <a:ext cx="7772400" cy="3250531"/>
              <a:chOff x="685800" y="2645228"/>
              <a:chExt cx="7772400" cy="3250531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947A803-77D9-812A-E2CA-CBF8578551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6412"/>
              <a:stretch/>
            </p:blipFill>
            <p:spPr>
              <a:xfrm>
                <a:off x="685800" y="2645228"/>
                <a:ext cx="7772400" cy="2875593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C572746-135B-B46D-80A4-952F1228FF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5671" y="5404305"/>
                <a:ext cx="7652657" cy="491454"/>
              </a:xfrm>
              <a:prstGeom prst="rect">
                <a:avLst/>
              </a:prstGeom>
            </p:spPr>
          </p:pic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0BA2893-606A-DD43-B0EC-E2AC87E69C4D}"/>
                </a:ext>
              </a:extLst>
            </p:cNvPr>
            <p:cNvCxnSpPr/>
            <p:nvPr/>
          </p:nvCxnSpPr>
          <p:spPr>
            <a:xfrm>
              <a:off x="3831771" y="2674574"/>
              <a:ext cx="389708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0052D24-9578-6428-C9A0-4F34E4FA8CC2}"/>
                </a:ext>
              </a:extLst>
            </p:cNvPr>
            <p:cNvCxnSpPr>
              <a:cxnSpLocks/>
            </p:cNvCxnSpPr>
            <p:nvPr/>
          </p:nvCxnSpPr>
          <p:spPr>
            <a:xfrm>
              <a:off x="3124200" y="2859631"/>
              <a:ext cx="513805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3F6B55E-3EDD-EF4D-0EDC-7D4BE67758BB}"/>
                </a:ext>
              </a:extLst>
            </p:cNvPr>
            <p:cNvCxnSpPr>
              <a:cxnSpLocks/>
            </p:cNvCxnSpPr>
            <p:nvPr/>
          </p:nvCxnSpPr>
          <p:spPr>
            <a:xfrm>
              <a:off x="745671" y="3044688"/>
              <a:ext cx="65913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E7173DE-245D-9D0A-4CFE-199A54826C49}"/>
                </a:ext>
              </a:extLst>
            </p:cNvPr>
            <p:cNvCxnSpPr>
              <a:cxnSpLocks/>
            </p:cNvCxnSpPr>
            <p:nvPr/>
          </p:nvCxnSpPr>
          <p:spPr>
            <a:xfrm>
              <a:off x="7728857" y="3044688"/>
              <a:ext cx="5334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8C47329-A55B-296D-E8A5-8E97C8FB9C38}"/>
                </a:ext>
              </a:extLst>
            </p:cNvPr>
            <p:cNvCxnSpPr>
              <a:cxnSpLocks/>
            </p:cNvCxnSpPr>
            <p:nvPr/>
          </p:nvCxnSpPr>
          <p:spPr>
            <a:xfrm>
              <a:off x="881743" y="3240631"/>
              <a:ext cx="143691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EA948D5-88EE-8BCC-D0EC-B20A934F1BF6}"/>
                </a:ext>
              </a:extLst>
            </p:cNvPr>
            <p:cNvCxnSpPr>
              <a:cxnSpLocks/>
            </p:cNvCxnSpPr>
            <p:nvPr/>
          </p:nvCxnSpPr>
          <p:spPr>
            <a:xfrm>
              <a:off x="6381749" y="4220345"/>
              <a:ext cx="188050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343D76D-95F6-D4E8-981A-7EF33D2F633A}"/>
                </a:ext>
              </a:extLst>
            </p:cNvPr>
            <p:cNvCxnSpPr>
              <a:cxnSpLocks/>
            </p:cNvCxnSpPr>
            <p:nvPr/>
          </p:nvCxnSpPr>
          <p:spPr>
            <a:xfrm>
              <a:off x="881743" y="4416287"/>
              <a:ext cx="588917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C734A70-C4B8-B706-FA76-61916CC8C426}"/>
                </a:ext>
              </a:extLst>
            </p:cNvPr>
            <p:cNvCxnSpPr>
              <a:cxnSpLocks/>
            </p:cNvCxnSpPr>
            <p:nvPr/>
          </p:nvCxnSpPr>
          <p:spPr>
            <a:xfrm>
              <a:off x="1208315" y="5482711"/>
              <a:ext cx="157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BE18455-3D3B-0B17-CD68-0868265B99AD}"/>
              </a:ext>
            </a:extLst>
          </p:cNvPr>
          <p:cNvSpPr txBox="1"/>
          <p:nvPr/>
        </p:nvSpPr>
        <p:spPr>
          <a:xfrm>
            <a:off x="2040324" y="163510"/>
            <a:ext cx="4001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/>
              <a:t>Phys.Rev.C</a:t>
            </a:r>
            <a:r>
              <a:rPr lang="en-US" sz="2000" dirty="0"/>
              <a:t> 111 (2025) 5, 054913</a:t>
            </a:r>
          </a:p>
        </p:txBody>
      </p:sp>
    </p:spTree>
    <p:extLst>
      <p:ext uri="{BB962C8B-B14F-4D97-AF65-F5344CB8AC3E}">
        <p14:creationId xmlns:p14="http://schemas.microsoft.com/office/powerpoint/2010/main" val="1074233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A209A6D-4C11-52FD-08F0-5EA0B339C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37" y="25455"/>
            <a:ext cx="8229600" cy="632548"/>
          </a:xfrm>
        </p:spPr>
        <p:txBody>
          <a:bodyPr>
            <a:normAutofit fontScale="90000"/>
          </a:bodyPr>
          <a:lstStyle/>
          <a:p>
            <a:r>
              <a:rPr lang="en-US" dirty="0"/>
              <a:t>Ingredients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DF027C-8E4E-EBB1-2E16-A525FA2BE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79DB54-A43E-92CC-37CF-0D6009508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C9182-81EA-F182-2D48-650C8E0EB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20F7EE-22E4-E36F-418E-7C9C5416C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45" y="1314735"/>
            <a:ext cx="3894365" cy="702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B6C35-3BC2-4762-8F0D-B3736546A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38535"/>
            <a:ext cx="4632437" cy="15171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FFBBA3-B17F-0F89-AF74-36BED94A347D}"/>
                  </a:ext>
                </a:extLst>
              </p:cNvPr>
              <p:cNvSpPr txBox="1"/>
              <p:nvPr/>
            </p:nvSpPr>
            <p:spPr>
              <a:xfrm>
                <a:off x="823333" y="775948"/>
                <a:ext cx="2510367" cy="40011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00B050"/>
                    </a:solidFill>
                    <a:latin typeface="Times New Roman"/>
                    <a:cs typeface="Times New Roman"/>
                  </a:rPr>
                  <a:t>Virtuality-dependent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𝑞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00B050"/>
                  </a:solidFill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1FFBBA3-B17F-0F89-AF74-36BED94A3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333" y="775948"/>
                <a:ext cx="2510367" cy="400110"/>
              </a:xfrm>
              <a:prstGeom prst="rect">
                <a:avLst/>
              </a:prstGeom>
              <a:blipFill>
                <a:blip r:embed="rId4"/>
                <a:stretch>
                  <a:fillRect l="-2000" t="-5882" b="-20588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6BCF5151-AAE9-5944-999A-CB20869531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70" t="17515" r="59635" b="10210"/>
          <a:stretch/>
        </p:blipFill>
        <p:spPr>
          <a:xfrm>
            <a:off x="773734" y="4559332"/>
            <a:ext cx="2800179" cy="21341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C53732-E048-8D24-87BE-7DF641550BB1}"/>
              </a:ext>
            </a:extLst>
          </p:cNvPr>
          <p:cNvSpPr txBox="1"/>
          <p:nvPr/>
        </p:nvSpPr>
        <p:spPr>
          <a:xfrm>
            <a:off x="888856" y="4055981"/>
            <a:ext cx="2569934" cy="4001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Hydrodynamics (QGP)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8E0F5E-ED93-56AB-61A8-4570F347BA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1864" y="962896"/>
            <a:ext cx="4008085" cy="35979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7AA2B4-71D0-0F50-5FC2-DB95FD64DE46}"/>
              </a:ext>
            </a:extLst>
          </p:cNvPr>
          <p:cNvSpPr txBox="1"/>
          <p:nvPr/>
        </p:nvSpPr>
        <p:spPr>
          <a:xfrm>
            <a:off x="5810302" y="562786"/>
            <a:ext cx="2566728" cy="4001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Comprehensive dataset</a:t>
            </a:r>
          </a:p>
        </p:txBody>
      </p:sp>
      <p:pic>
        <p:nvPicPr>
          <p:cNvPr id="1026" name="Picture 2" descr="PSC | Pittsburgh Supercomputing Center">
            <a:extLst>
              <a:ext uri="{FF2B5EF4-FFF2-40B4-BE49-F238E27FC236}">
                <a16:creationId xmlns:a16="http://schemas.microsoft.com/office/drawing/2014/main" id="{A54F11AC-D035-2026-B8EC-50E819571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277" y="5415183"/>
            <a:ext cx="2272450" cy="127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D2539BF-830D-9243-33D3-5BB69AB73CFD}"/>
              </a:ext>
            </a:extLst>
          </p:cNvPr>
          <p:cNvSpPr txBox="1"/>
          <p:nvPr/>
        </p:nvSpPr>
        <p:spPr>
          <a:xfrm>
            <a:off x="4161344" y="4604057"/>
            <a:ext cx="2382383" cy="70788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Massive computing</a:t>
            </a: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~5M HPC core hours</a:t>
            </a:r>
          </a:p>
        </p:txBody>
      </p:sp>
      <p:pic>
        <p:nvPicPr>
          <p:cNvPr id="1028" name="Picture 4" descr="Neural network (machine learning) - Wikipedia">
            <a:extLst>
              <a:ext uri="{FF2B5EF4-FFF2-40B4-BE49-F238E27FC236}">
                <a16:creationId xmlns:a16="http://schemas.microsoft.com/office/drawing/2014/main" id="{B690422A-1694-62B5-4AC9-31A229A12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355" y="5415183"/>
            <a:ext cx="1173526" cy="141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07DD66-D154-3812-1DF6-FBA47693E4CA}"/>
              </a:ext>
            </a:extLst>
          </p:cNvPr>
          <p:cNvSpPr txBox="1"/>
          <p:nvPr/>
        </p:nvSpPr>
        <p:spPr>
          <a:xfrm>
            <a:off x="6696275" y="4634086"/>
            <a:ext cx="2382384" cy="70788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AI/ML: Active Learning</a:t>
            </a:r>
          </a:p>
        </p:txBody>
      </p:sp>
    </p:spTree>
    <p:extLst>
      <p:ext uri="{BB962C8B-B14F-4D97-AF65-F5344CB8AC3E}">
        <p14:creationId xmlns:p14="http://schemas.microsoft.com/office/powerpoint/2010/main" val="303141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F6A39D-0988-69D2-2D6A-84BEE8CD5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E1CA5B-3B65-94E0-36DA-A782607F6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5249A7-4F11-9C84-2F93-B2D340B3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A2981-B6F7-854F-A2DA-3AF45A1F6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62" y="825126"/>
            <a:ext cx="8613963" cy="483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0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E7F18-7101-3465-098B-870A83853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B0504E-52E2-16CF-B053-2AC37C0A8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B93EC-0D4D-B231-D98E-BA7A0BBD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0C8373-CB52-2884-A643-2017F61CD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084" y="193432"/>
            <a:ext cx="2624328" cy="33893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B3DFC8-3C10-D2D4-654E-FC75F1C6D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77" t="7074" r="9294" b="24364"/>
          <a:stretch/>
        </p:blipFill>
        <p:spPr>
          <a:xfrm>
            <a:off x="6275568" y="3707406"/>
            <a:ext cx="2546874" cy="284400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C73089-DB68-68B3-7469-FD0C201A79B0}"/>
              </a:ext>
            </a:extLst>
          </p:cNvPr>
          <p:cNvCxnSpPr/>
          <p:nvPr/>
        </p:nvCxnSpPr>
        <p:spPr>
          <a:xfrm>
            <a:off x="3932328" y="4124001"/>
            <a:ext cx="1620982" cy="0"/>
          </a:xfrm>
          <a:prstGeom prst="straightConnector1">
            <a:avLst/>
          </a:prstGeom>
          <a:ln w="101600">
            <a:solidFill>
              <a:schemeClr val="accent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B6FF85C-45D1-F6A9-A8A4-E9C153B1CEDB}"/>
              </a:ext>
            </a:extLst>
          </p:cNvPr>
          <p:cNvSpPr txBox="1"/>
          <p:nvPr/>
        </p:nvSpPr>
        <p:spPr>
          <a:xfrm>
            <a:off x="3660109" y="3046603"/>
            <a:ext cx="21654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Complementary for low-</a:t>
            </a:r>
            <a:r>
              <a:rPr lang="en-US" sz="2000" i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 physics?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5EC153-2EA6-E400-213B-8952B5371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38094" y="3088598"/>
            <a:ext cx="3619143" cy="3690745"/>
          </a:xfrm>
          <a:prstGeom prst="rect">
            <a:avLst/>
          </a:prstGeom>
        </p:spPr>
      </p:pic>
      <p:pic>
        <p:nvPicPr>
          <p:cNvPr id="9" name="Picture 2" descr="aerial">
            <a:extLst>
              <a:ext uri="{FF2B5EF4-FFF2-40B4-BE49-F238E27FC236}">
                <a16:creationId xmlns:a16="http://schemas.microsoft.com/office/drawing/2014/main" id="{55475CEB-38A0-9B99-7238-439F407B6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2293" y="229828"/>
            <a:ext cx="3522837" cy="2678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641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800770-F910-AB22-9C0C-E3FCAA79D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69DDC0-FB5E-E0A1-9B61-1B0E9E3E2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DDAFD-86A2-7C4E-A617-8071F618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B5A4F9-426F-3CC5-3BEF-2DB7C9CED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65" y="625928"/>
            <a:ext cx="5139470" cy="56061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54FC8B-68CF-D294-1FF2-311155DC81C3}"/>
              </a:ext>
            </a:extLst>
          </p:cNvPr>
          <p:cNvSpPr txBox="1"/>
          <p:nvPr/>
        </p:nvSpPr>
        <p:spPr>
          <a:xfrm>
            <a:off x="5656132" y="1785258"/>
            <a:ext cx="29334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Comprehensive fit</a:t>
            </a: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Overall reasonable agreement, some tension</a:t>
            </a:r>
          </a:p>
        </p:txBody>
      </p:sp>
    </p:spTree>
    <p:extLst>
      <p:ext uri="{BB962C8B-B14F-4D97-AF65-F5344CB8AC3E}">
        <p14:creationId xmlns:p14="http://schemas.microsoft.com/office/powerpoint/2010/main" val="24419641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1F19E6-97CB-52EA-108E-4ACB1610B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E14399-3634-89CF-112D-34418AB3A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8401D-F0CE-5218-8654-C7C1CE70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664669-B608-E16D-9D65-6DB9995308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108" b="6129"/>
          <a:stretch/>
        </p:blipFill>
        <p:spPr>
          <a:xfrm>
            <a:off x="131336" y="362701"/>
            <a:ext cx="6798597" cy="31642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2B31DC-5468-C14C-3794-0E921495F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183" y="3429000"/>
            <a:ext cx="3745324" cy="34371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8D5E09-F882-8E47-EDC7-57B7F22200A0}"/>
                  </a:ext>
                </a:extLst>
              </p:cNvPr>
              <p:cNvSpPr txBox="1"/>
              <p:nvPr/>
            </p:nvSpPr>
            <p:spPr>
              <a:xfrm>
                <a:off x="464368" y="4195405"/>
                <a:ext cx="4572000" cy="193899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Big picture lesson: extracted value of  depends on the probe</a:t>
                </a:r>
              </a:p>
              <a:p>
                <a:endParaRPr lang="en-US" sz="20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 is not a universal QGP transport </a:t>
                </a:r>
                <a:r>
                  <a:rPr lang="en-US" sz="2000" dirty="0" err="1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coeff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.!</a:t>
                </a:r>
              </a:p>
              <a:p>
                <a:endParaRPr lang="en-US" sz="2000" dirty="0">
                  <a:solidFill>
                    <a:srgbClr val="FF0000"/>
                  </a:solidFill>
                  <a:latin typeface="Times New Roman"/>
                  <a:cs typeface="Times New Roman"/>
                </a:endParaRPr>
              </a:p>
              <a:p>
                <a:r>
                  <a:rPr lang="en-US" sz="2000" dirty="0">
                    <a:solidFill>
                      <a:srgbClr val="FF0000"/>
                    </a:solidFill>
                    <a:latin typeface="Times New Roman"/>
                    <a:cs typeface="Times New Roman"/>
                  </a:rPr>
                  <a:t>→ back to the theory drawing board…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8D5E09-F882-8E47-EDC7-57B7F2220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68" y="4195405"/>
                <a:ext cx="4572000" cy="1938992"/>
              </a:xfrm>
              <a:prstGeom prst="rect">
                <a:avLst/>
              </a:prstGeom>
              <a:blipFill>
                <a:blip r:embed="rId4"/>
                <a:stretch>
                  <a:fillRect l="-1385" t="-1290" b="-451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89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008348-1BB9-8D87-C568-168535E4A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0281D9-D257-BCAF-714A-860F4F728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2EF00-3865-8108-BB96-9371CEC2B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dipole_DIS.eps">
            <a:extLst>
              <a:ext uri="{FF2B5EF4-FFF2-40B4-BE49-F238E27FC236}">
                <a16:creationId xmlns:a16="http://schemas.microsoft.com/office/drawing/2014/main" id="{D9A1688E-3500-2AC4-F51A-58D10AD10F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82" y="678435"/>
            <a:ext cx="3180679" cy="1684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273063-5AF8-7C6B-A32B-4B71EDFB4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8373" y="771048"/>
            <a:ext cx="3041345" cy="14312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CA4AB7-AE03-3DA0-1ADA-7817645530C8}"/>
              </a:ext>
            </a:extLst>
          </p:cNvPr>
          <p:cNvSpPr txBox="1"/>
          <p:nvPr/>
        </p:nvSpPr>
        <p:spPr>
          <a:xfrm>
            <a:off x="4572000" y="1878808"/>
            <a:ext cx="28937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Forward </a:t>
            </a:r>
            <a:r>
              <a:rPr lang="en-US" dirty="0" err="1">
                <a:solidFill>
                  <a:srgbClr val="0070C0"/>
                </a:solidFill>
                <a:latin typeface="Times New Roman"/>
                <a:cs typeface="Times New Roman"/>
              </a:rPr>
              <a:t>p+A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Inclusive </a:t>
            </a: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baseline="30000" dirty="0">
                <a:solidFill>
                  <a:srgbClr val="0070C0"/>
                </a:solidFill>
                <a:latin typeface="Times New Roman"/>
                <a:cs typeface="Times New Roman"/>
              </a:rPr>
              <a:t>0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, jet, direct </a:t>
            </a:r>
            <a:r>
              <a:rPr lang="en-US" dirty="0">
                <a:solidFill>
                  <a:srgbClr val="0070C0"/>
                </a:solidFill>
                <a:latin typeface="Symbol" pitchFamily="2" charset="2"/>
                <a:cs typeface="Times New Roman"/>
              </a:rPr>
              <a:t>g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70C0"/>
                </a:solidFill>
                <a:latin typeface="Symbol" pitchFamily="2" charset="2"/>
                <a:cs typeface="Times New Roman"/>
              </a:rPr>
              <a:t>g</a:t>
            </a:r>
            <a:r>
              <a:rPr lang="en-US" dirty="0" err="1">
                <a:solidFill>
                  <a:srgbClr val="0070C0"/>
                </a:solidFill>
                <a:latin typeface="Times New Roman"/>
                <a:cs typeface="Times New Roman"/>
              </a:rPr>
              <a:t>+jet</a:t>
            </a: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Times New Roman"/>
                <a:cs typeface="Times New Roman"/>
              </a:rPr>
              <a:t>balanced di-jet,…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75F651-632C-8C94-4EB0-374B68EEE393}"/>
              </a:ext>
            </a:extLst>
          </p:cNvPr>
          <p:cNvSpPr txBox="1"/>
          <p:nvPr/>
        </p:nvSpPr>
        <p:spPr>
          <a:xfrm>
            <a:off x="655081" y="2129660"/>
            <a:ext cx="2946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  <a:latin typeface="Times New Roman"/>
                <a:cs typeface="Times New Roman"/>
              </a:rPr>
              <a:t>e+A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DIS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Interaction cross section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Structure Functions F</a:t>
            </a:r>
            <a:r>
              <a:rPr lang="en-US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2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, F</a:t>
            </a:r>
            <a:r>
              <a:rPr lang="en-US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EDDF04-8C34-8C8B-FB78-4DFD4F1FC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7005"/>
          </a:xfrm>
        </p:spPr>
        <p:txBody>
          <a:bodyPr>
            <a:normAutofit fontScale="90000"/>
          </a:bodyPr>
          <a:lstStyle/>
          <a:p>
            <a:r>
              <a:rPr lang="en-US" dirty="0"/>
              <a:t>Theoretical interpretability: dipole formalism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AC90ED-56DB-ECD5-8CD9-95F0281A605D}"/>
              </a:ext>
            </a:extLst>
          </p:cNvPr>
          <p:cNvSpPr txBox="1"/>
          <p:nvPr/>
        </p:nvSpPr>
        <p:spPr>
          <a:xfrm>
            <a:off x="400727" y="4195473"/>
            <a:ext cx="8498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Multiple processes in e-A DIS and forward p-A are described theoretically by the</a:t>
            </a:r>
            <a:r>
              <a:rPr lang="en-US" dirty="0">
                <a:solidFill>
                  <a:schemeClr val="accent2"/>
                </a:solidFill>
                <a:latin typeface="Times New Roman"/>
                <a:cs typeface="Times New Roman"/>
              </a:rPr>
              <a:t> same dipole-medium forward scattering amplitude T</a:t>
            </a:r>
            <a:r>
              <a:rPr lang="en-US" baseline="-25000" dirty="0">
                <a:solidFill>
                  <a:schemeClr val="accent2"/>
                </a:solidFill>
                <a:latin typeface="Times New Roman"/>
                <a:cs typeface="Times New Roman"/>
              </a:rPr>
              <a:t>LO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→ calculable beyond LO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638DB1-2A52-CC9D-3789-F63596F44C6C}"/>
              </a:ext>
            </a:extLst>
          </p:cNvPr>
          <p:cNvSpPr txBox="1"/>
          <p:nvPr/>
        </p:nvSpPr>
        <p:spPr>
          <a:xfrm>
            <a:off x="1551560" y="4892539"/>
            <a:ext cx="515102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Compare e-A DIS and forward p-A: universality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7DDF2F-7794-E3F4-8ECD-3A03FB035344}"/>
              </a:ext>
            </a:extLst>
          </p:cNvPr>
          <p:cNvSpPr txBox="1"/>
          <p:nvPr/>
        </p:nvSpPr>
        <p:spPr>
          <a:xfrm>
            <a:off x="4319459" y="5373332"/>
            <a:ext cx="429293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Dipoles in particle production:</a:t>
            </a: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Kopeliovich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Tarasov and Schafer, Phys. Rev. C 59 (1999) 1609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Gelis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Jalilian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-Marian, Phys. Rev. D66 (2002) 014021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Kovchegov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and A. H. Mueller,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Phys. B 529 (1998) 451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Kopeliovich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Raufeisen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Tarasov, Phys. Lett. B 503 (2001) 91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39B7AC-82B2-A65E-4B7F-0A142FF1EDED}"/>
              </a:ext>
            </a:extLst>
          </p:cNvPr>
          <p:cNvSpPr txBox="1"/>
          <p:nvPr/>
        </p:nvSpPr>
        <p:spPr>
          <a:xfrm>
            <a:off x="457200" y="5358358"/>
            <a:ext cx="3717961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Dipoles in DIS:</a:t>
            </a: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Gribov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Sov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Phys. JETP 30 (1970) 709-717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Bjorken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Kogut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 Phys. Rev. D 8 (1973) 1341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Frankfurt and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Strikman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  Phys. Rept. 160 (1988) 235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A. H. Mueller,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Phys. B 335 (1990) 115 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Nikolaev and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Zakharov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 Z. </a:t>
            </a:r>
            <a:r>
              <a:rPr lang="en-US" sz="120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Phys.C</a:t>
            </a:r>
            <a:r>
              <a:rPr lang="en-US" sz="1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49 (1991) 607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1877FF6-01DF-4F61-14EE-C67D86CA2393}"/>
              </a:ext>
            </a:extLst>
          </p:cNvPr>
          <p:cNvGrpSpPr/>
          <p:nvPr/>
        </p:nvGrpSpPr>
        <p:grpSpPr>
          <a:xfrm>
            <a:off x="505287" y="3162985"/>
            <a:ext cx="3621786" cy="916471"/>
            <a:chOff x="1402030" y="3039334"/>
            <a:chExt cx="3621786" cy="9164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5157250-35B1-4026-83F1-F403BC31B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2030" y="3039334"/>
              <a:ext cx="3621786" cy="43738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B15A4B8-D43B-9502-2A08-20EE0F7C5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02030" y="3523751"/>
              <a:ext cx="3296412" cy="432054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425F9AE-C5E2-8356-8C9B-1EF8E574D0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3311828"/>
            <a:ext cx="3467100" cy="528066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3478D0B0-99E6-B6E0-DFFC-0FEB4298782C}"/>
              </a:ext>
            </a:extLst>
          </p:cNvPr>
          <p:cNvSpPr/>
          <p:nvPr/>
        </p:nvSpPr>
        <p:spPr>
          <a:xfrm>
            <a:off x="2207941" y="3615581"/>
            <a:ext cx="1683835" cy="512003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E8A0DB3-C3D8-A74B-9AE9-0D08D28350DF}"/>
              </a:ext>
            </a:extLst>
          </p:cNvPr>
          <p:cNvSpPr/>
          <p:nvPr/>
        </p:nvSpPr>
        <p:spPr>
          <a:xfrm>
            <a:off x="6465924" y="3287727"/>
            <a:ext cx="1683835" cy="512003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BE1EA2-226E-2B5E-A0A4-D66B16153A6E}"/>
              </a:ext>
            </a:extLst>
          </p:cNvPr>
          <p:cNvSpPr txBox="1"/>
          <p:nvPr/>
        </p:nvSpPr>
        <p:spPr>
          <a:xfrm>
            <a:off x="-685800" y="273116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429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2" grpId="0" animBg="1"/>
      <p:bldP spid="6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2C6B6-7C59-3466-201D-70AD42026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29" y="-50671"/>
            <a:ext cx="8948171" cy="69466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j-lt"/>
                <a:cs typeface="Times New Roman"/>
              </a:rPr>
              <a:t>EIC Yellow Report: </a:t>
            </a:r>
            <a:r>
              <a:rPr lang="en-US" sz="3200" dirty="0" err="1">
                <a:latin typeface="+mj-lt"/>
                <a:cs typeface="Times New Roman"/>
              </a:rPr>
              <a:t>e+A</a:t>
            </a:r>
            <a:r>
              <a:rPr lang="en-US" sz="3200" dirty="0">
                <a:latin typeface="+mj-lt"/>
                <a:cs typeface="Times New Roman"/>
              </a:rPr>
              <a:t> DIS vs forward </a:t>
            </a:r>
            <a:r>
              <a:rPr lang="en-US" sz="3200" dirty="0" err="1">
                <a:latin typeface="+mj-lt"/>
                <a:cs typeface="Times New Roman"/>
              </a:rPr>
              <a:t>p+A</a:t>
            </a:r>
            <a:endParaRPr lang="en-US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DBA6A-ED16-1365-B804-9ED723C08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D00B2-4C91-B596-BE29-A7E90DA6E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78ED8-F9FD-8C4F-3E2D-A3C61CBA7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BE0A94-7B1F-24B4-910C-4B7A86DA8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71" y="3986828"/>
            <a:ext cx="8229600" cy="21101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4A90B9-7F9D-841A-83D0-E516E6FF995F}"/>
              </a:ext>
            </a:extLst>
          </p:cNvPr>
          <p:cNvSpPr txBox="1"/>
          <p:nvPr/>
        </p:nvSpPr>
        <p:spPr>
          <a:xfrm>
            <a:off x="366022" y="1546898"/>
            <a:ext cx="85726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  <a:cs typeface="Times New Roman"/>
              </a:rPr>
              <a:t>Sect. 7.5.4: </a:t>
            </a:r>
            <a:r>
              <a:rPr lang="en-US" sz="1800" dirty="0">
                <a:effectLst/>
                <a:latin typeface="+mj-lt"/>
              </a:rPr>
              <a:t>Low-x gluons and factorization in </a:t>
            </a:r>
            <a:r>
              <a:rPr lang="en-US" sz="1800" dirty="0" err="1">
                <a:effectLst/>
                <a:latin typeface="+mj-lt"/>
              </a:rPr>
              <a:t>eA</a:t>
            </a:r>
            <a:r>
              <a:rPr lang="en-US" sz="1800" dirty="0">
                <a:effectLst/>
                <a:latin typeface="+mj-lt"/>
              </a:rPr>
              <a:t> (ep) vs </a:t>
            </a:r>
            <a:r>
              <a:rPr lang="en-US" sz="1800" dirty="0" err="1">
                <a:effectLst/>
                <a:latin typeface="+mj-lt"/>
              </a:rPr>
              <a:t>pA</a:t>
            </a:r>
            <a:r>
              <a:rPr lang="en-US" sz="1800" dirty="0">
                <a:effectLst/>
                <a:latin typeface="+mj-lt"/>
              </a:rPr>
              <a:t> and AA</a:t>
            </a:r>
            <a:endParaRPr lang="en-US" sz="1800" dirty="0">
              <a:latin typeface="Times New Roman"/>
              <a:cs typeface="Times New Roman"/>
            </a:endParaRPr>
          </a:p>
          <a:p>
            <a:endParaRPr lang="en-US" dirty="0"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“…</a:t>
            </a:r>
            <a:r>
              <a:rPr lang="en-US" dirty="0" err="1">
                <a:solidFill>
                  <a:srgbClr val="FF0000"/>
                </a:solidFill>
                <a:effectLst/>
                <a:latin typeface="+mj-lt"/>
              </a:rPr>
              <a:t>pA</a:t>
            </a:r>
            <a:r>
              <a:rPr lang="en-US" dirty="0">
                <a:solidFill>
                  <a:srgbClr val="FF0000"/>
                </a:solidFill>
                <a:effectLst/>
                <a:latin typeface="+mj-lt"/>
              </a:rPr>
              <a:t> collisions can serve as a gateway to the EIC as far as saturation physics is concerned, and it also plays an important and complementary role </a:t>
            </a:r>
            <a:r>
              <a:rPr lang="en-US" dirty="0">
                <a:effectLst/>
                <a:latin typeface="+mj-lt"/>
              </a:rPr>
              <a:t>in the study of these </a:t>
            </a:r>
            <a:r>
              <a:rPr lang="en-US" dirty="0">
                <a:solidFill>
                  <a:srgbClr val="00B050"/>
                </a:solidFill>
                <a:effectLst/>
                <a:latin typeface="+mj-lt"/>
              </a:rPr>
              <a:t>two fundamental gluon distributions (</a:t>
            </a:r>
            <a:r>
              <a:rPr lang="en-US" dirty="0" err="1">
                <a:solidFill>
                  <a:srgbClr val="00B050"/>
                </a:solidFill>
                <a:effectLst/>
                <a:latin typeface="+mj-lt"/>
              </a:rPr>
              <a:t>Weiszacker</a:t>
            </a:r>
            <a:r>
              <a:rPr lang="en-US" dirty="0">
                <a:solidFill>
                  <a:srgbClr val="00B050"/>
                </a:solidFill>
                <a:effectLst/>
                <a:latin typeface="+mj-lt"/>
              </a:rPr>
              <a:t>-Williams and Dipole)…</a:t>
            </a:r>
            <a:r>
              <a:rPr lang="en-US" dirty="0">
                <a:solidFill>
                  <a:srgbClr val="FF0000"/>
                </a:solidFill>
                <a:effectLst/>
                <a:latin typeface="+mj-lt"/>
              </a:rPr>
              <a:t>The small-x factorization in DIS and </a:t>
            </a:r>
            <a:r>
              <a:rPr lang="en-US" dirty="0" err="1">
                <a:solidFill>
                  <a:srgbClr val="FF0000"/>
                </a:solidFill>
                <a:effectLst/>
                <a:latin typeface="+mj-lt"/>
              </a:rPr>
              <a:t>pA</a:t>
            </a:r>
            <a:r>
              <a:rPr lang="en-US" dirty="0">
                <a:solidFill>
                  <a:srgbClr val="FF0000"/>
                </a:solidFill>
                <a:effectLst/>
                <a:latin typeface="+mj-lt"/>
              </a:rPr>
              <a:t> collisions is expected to hold at higher order </a:t>
            </a:r>
            <a:r>
              <a:rPr lang="en-US" dirty="0">
                <a:effectLst/>
                <a:latin typeface="+mj-lt"/>
              </a:rPr>
              <a:t>[1228], since the higher-order corrections do not generate genuine new correlators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effectLst/>
                <a:latin typeface="+mj-lt"/>
              </a:rPr>
              <a:t>in the large Nc limit.</a:t>
            </a:r>
            <a:r>
              <a:rPr lang="en-US" dirty="0">
                <a:latin typeface="+mj-lt"/>
              </a:rPr>
              <a:t>”</a:t>
            </a:r>
            <a:endParaRPr lang="en-US" dirty="0"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9CAA55-555A-2AD4-204B-B75B8E37FBD9}"/>
              </a:ext>
            </a:extLst>
          </p:cNvPr>
          <p:cNvSpPr txBox="1"/>
          <p:nvPr/>
        </p:nvSpPr>
        <p:spPr>
          <a:xfrm>
            <a:off x="5337758" y="481419"/>
            <a:ext cx="36395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latin typeface="+mj-lt"/>
              </a:rPr>
              <a:t>Nucl</a:t>
            </a:r>
            <a:r>
              <a:rPr lang="en-US" sz="1400" i="1" dirty="0">
                <a:latin typeface="+mj-lt"/>
              </a:rPr>
              <a:t>. Phys. A1026 (2022) 122447</a:t>
            </a:r>
          </a:p>
          <a:p>
            <a:pPr marL="0" marR="0"/>
            <a:r>
              <a:rPr lang="en-US" sz="1400" i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Dominguez, Xiao and Yuan 1009.2141</a:t>
            </a:r>
          </a:p>
          <a:p>
            <a:pPr marL="0" marR="0"/>
            <a:r>
              <a:rPr lang="en-US" sz="1400" i="1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Dominguez, Marquet, Xiao and Yuan 1101.0715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F17308E-4ACB-2D24-804E-1471F335A5DC}"/>
              </a:ext>
            </a:extLst>
          </p:cNvPr>
          <p:cNvSpPr/>
          <p:nvPr/>
        </p:nvSpPr>
        <p:spPr>
          <a:xfrm>
            <a:off x="737664" y="4366838"/>
            <a:ext cx="651749" cy="344342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A61C75-7B92-FE3C-3C85-E044ED71082A}"/>
              </a:ext>
            </a:extLst>
          </p:cNvPr>
          <p:cNvSpPr txBox="1"/>
          <p:nvPr/>
        </p:nvSpPr>
        <p:spPr>
          <a:xfrm rot="19614729">
            <a:off x="7032" y="4192929"/>
            <a:ext cx="110959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  <a:latin typeface="Times New Roman"/>
                <a:cs typeface="Times New Roman"/>
              </a:rPr>
              <a:t>quadrupole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BB0B68-735B-DAA5-CE7C-299F947EFDD7}"/>
              </a:ext>
            </a:extLst>
          </p:cNvPr>
          <p:cNvSpPr txBox="1"/>
          <p:nvPr/>
        </p:nvSpPr>
        <p:spPr>
          <a:xfrm rot="19614729">
            <a:off x="118842" y="4893386"/>
            <a:ext cx="69923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dipole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84D988-EE84-CC01-B860-D05C50C3D635}"/>
              </a:ext>
            </a:extLst>
          </p:cNvPr>
          <p:cNvSpPr/>
          <p:nvPr/>
        </p:nvSpPr>
        <p:spPr>
          <a:xfrm>
            <a:off x="753070" y="4697563"/>
            <a:ext cx="651749" cy="344342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1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AF9B2-2EEB-926A-87E9-7188872BF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ALICE: prompt photon production in </a:t>
            </a:r>
            <a:r>
              <a:rPr lang="en-US" dirty="0" err="1"/>
              <a:t>p+Pb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31C677-17F2-1A59-E78A-22820BE16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3BAA8-6936-DE3C-474E-30D3DA26C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ABF162-8733-AF7C-EA15-0381ECDA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D55072-FC77-74CE-A514-368E0A9FEB87}"/>
              </a:ext>
            </a:extLst>
          </p:cNvPr>
          <p:cNvSpPr txBox="1"/>
          <p:nvPr/>
        </p:nvSpPr>
        <p:spPr>
          <a:xfrm>
            <a:off x="5673605" y="793619"/>
            <a:ext cx="2339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  <a:cs typeface="Times New Roman"/>
              </a:rPr>
              <a:t>ALICE </a:t>
            </a:r>
            <a:r>
              <a:rPr lang="en-US" sz="1600" dirty="0">
                <a:effectLst/>
                <a:latin typeface="+mj-lt"/>
              </a:rPr>
              <a:t>arXiv:2502.18054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1FC7A8E-F442-18BF-F12E-53A8C352AEEA}"/>
              </a:ext>
            </a:extLst>
          </p:cNvPr>
          <p:cNvGrpSpPr/>
          <p:nvPr/>
        </p:nvGrpSpPr>
        <p:grpSpPr>
          <a:xfrm>
            <a:off x="293396" y="1213696"/>
            <a:ext cx="8393404" cy="4797777"/>
            <a:chOff x="293396" y="1464498"/>
            <a:chExt cx="8393404" cy="479777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352ABE-C6CD-E458-E0E9-40D1372A5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396" y="1464498"/>
              <a:ext cx="8393404" cy="4797777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CC4B3E7-61F7-3764-2197-C0F9F881A9F2}"/>
                </a:ext>
              </a:extLst>
            </p:cNvPr>
            <p:cNvSpPr/>
            <p:nvPr/>
          </p:nvSpPr>
          <p:spPr>
            <a:xfrm>
              <a:off x="1780032" y="3523488"/>
              <a:ext cx="804791" cy="1438656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55CD56-03CC-F34E-E691-6FEE74BA90DF}"/>
                  </a:ext>
                </a:extLst>
              </p:cNvPr>
              <p:cNvSpPr txBox="1"/>
              <p:nvPr/>
            </p:nvSpPr>
            <p:spPr>
              <a:xfrm>
                <a:off x="2584823" y="6011473"/>
                <a:ext cx="3366243" cy="400110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~2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 suppression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/>
                      </a:rPr>
                      <m:t>𝑥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~3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×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10</a:t>
                </a:r>
                <a:r>
                  <a:rPr lang="en-US" sz="2000" baseline="30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-3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55CD56-03CC-F34E-E691-6FEE74BA90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23" y="6011473"/>
                <a:ext cx="3366243" cy="400110"/>
              </a:xfrm>
              <a:prstGeom prst="rect">
                <a:avLst/>
              </a:prstGeom>
              <a:blipFill>
                <a:blip r:embed="rId3"/>
                <a:stretch>
                  <a:fillRect l="-1880" t="-5882" b="-23529"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4795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D09F8-3126-77CC-22C6-BB53A91B7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903" y="-57202"/>
            <a:ext cx="7079673" cy="962896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: D</a:t>
            </a:r>
            <a:r>
              <a:rPr lang="en-US" baseline="30000" dirty="0"/>
              <a:t>0 </a:t>
            </a:r>
            <a:r>
              <a:rPr lang="en-US" dirty="0"/>
              <a:t>production in </a:t>
            </a:r>
            <a:r>
              <a:rPr lang="en-US" dirty="0" err="1"/>
              <a:t>p+Pb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EB67A8-E840-F6FA-4E25-897E5FB1F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F5798A-5147-6351-CA5D-A0752EB13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4FBC1-3146-00D8-B558-991C9B88B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F8F467-372D-7C64-5B1F-264E2C5D6D7A}"/>
              </a:ext>
            </a:extLst>
          </p:cNvPr>
          <p:cNvSpPr txBox="1"/>
          <p:nvPr/>
        </p:nvSpPr>
        <p:spPr>
          <a:xfrm>
            <a:off x="5646546" y="698926"/>
            <a:ext cx="167058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j-lt"/>
              </a:rPr>
              <a:t>JHEP 10 (2017) 090</a:t>
            </a:r>
          </a:p>
          <a:p>
            <a:r>
              <a:rPr lang="en-US" sz="1400" i="1" dirty="0">
                <a:latin typeface="+mj-lt"/>
              </a:rPr>
              <a:t>arXiv:1707.02750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2F4770-2126-E125-D172-FF983941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06"/>
          <a:stretch/>
        </p:blipFill>
        <p:spPr>
          <a:xfrm>
            <a:off x="475934" y="4177704"/>
            <a:ext cx="3592515" cy="268029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F72DEB5-04FB-7446-A0B9-559015516027}"/>
              </a:ext>
            </a:extLst>
          </p:cNvPr>
          <p:cNvGrpSpPr/>
          <p:nvPr/>
        </p:nvGrpSpPr>
        <p:grpSpPr>
          <a:xfrm>
            <a:off x="280019" y="1196134"/>
            <a:ext cx="7576859" cy="3040068"/>
            <a:chOff x="475934" y="936187"/>
            <a:chExt cx="7576859" cy="304006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368F63-DC2D-BE20-65D8-0BCF1C732F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885"/>
            <a:stretch/>
          </p:blipFill>
          <p:spPr>
            <a:xfrm>
              <a:off x="475934" y="936187"/>
              <a:ext cx="7576859" cy="304006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609990-146B-06BE-C1AE-FCE104FB7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2375" y="2479964"/>
              <a:ext cx="1485334" cy="79478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1C4E31B-AAB6-1A68-4852-A0BBF66A6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6716" y="1213137"/>
              <a:ext cx="1355807" cy="79478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A14D173-A0EB-DE6A-3CFF-6E425FFCA98B}"/>
                  </a:ext>
                </a:extLst>
              </p:cNvPr>
              <p:cNvSpPr txBox="1"/>
              <p:nvPr/>
            </p:nvSpPr>
            <p:spPr>
              <a:xfrm>
                <a:off x="4264364" y="4531437"/>
                <a:ext cx="443495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Times New Roman"/>
                    <a:cs typeface="Times New Roman"/>
                  </a:rPr>
                  <a:t>Data uncertainties are smaller than theory uncertainties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→</m:t>
                    </m:r>
                  </m:oMath>
                </a14:m>
                <a:r>
                  <a:rPr lang="en-US" sz="2000" dirty="0">
                    <a:latin typeface="Times New Roman"/>
                    <a:cs typeface="Times New Roman"/>
                  </a:rPr>
                  <a:t> significant constraints on </a:t>
                </a:r>
                <a:r>
                  <a:rPr lang="en-US" sz="2000" dirty="0" err="1">
                    <a:latin typeface="Times New Roman"/>
                    <a:cs typeface="Times New Roman"/>
                  </a:rPr>
                  <a:t>nPDFs</a:t>
                </a:r>
                <a:r>
                  <a:rPr lang="en-US" sz="2000" dirty="0">
                    <a:latin typeface="Times New Roman"/>
                    <a:cs typeface="Times New Roman"/>
                  </a:rPr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A14D173-A0EB-DE6A-3CFF-6E425FFCA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364" y="4531437"/>
                <a:ext cx="4434953" cy="1015663"/>
              </a:xfrm>
              <a:prstGeom prst="rect">
                <a:avLst/>
              </a:prstGeom>
              <a:blipFill>
                <a:blip r:embed="rId6"/>
                <a:stretch>
                  <a:fillRect l="-1719" t="-2469" r="-2579" b="-9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449A4E9-A4DC-061A-F377-14C66C1C91E5}"/>
              </a:ext>
            </a:extLst>
          </p:cNvPr>
          <p:cNvSpPr txBox="1"/>
          <p:nvPr/>
        </p:nvSpPr>
        <p:spPr>
          <a:xfrm rot="20470424">
            <a:off x="55253" y="492483"/>
            <a:ext cx="1461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  <a:latin typeface="Times New Roman"/>
                <a:cs typeface="Times New Roman"/>
              </a:rPr>
              <a:t>R</a:t>
            </a:r>
            <a:r>
              <a:rPr lang="en-US" sz="1600" baseline="-25000" dirty="0" err="1">
                <a:solidFill>
                  <a:srgbClr val="00B050"/>
                </a:solidFill>
                <a:latin typeface="Times New Roman"/>
                <a:cs typeface="Times New Roman"/>
              </a:rPr>
              <a:t>pPb</a:t>
            </a: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: yield ratio </a:t>
            </a:r>
            <a:r>
              <a:rPr lang="en-US" sz="1600" dirty="0" err="1">
                <a:solidFill>
                  <a:srgbClr val="00B050"/>
                </a:solidFill>
                <a:latin typeface="Times New Roman"/>
                <a:cs typeface="Times New Roman"/>
              </a:rPr>
              <a:t>p+Pb</a:t>
            </a:r>
            <a:r>
              <a:rPr lang="en-US" sz="1600" dirty="0">
                <a:solidFill>
                  <a:srgbClr val="00B050"/>
                </a:solidFill>
                <a:latin typeface="Times New Roman"/>
                <a:cs typeface="Times New Roman"/>
              </a:rPr>
              <a:t>/pp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37A173-369E-4D31-5900-8BB4CB69A306}"/>
              </a:ext>
            </a:extLst>
          </p:cNvPr>
          <p:cNvSpPr/>
          <p:nvPr/>
        </p:nvSpPr>
        <p:spPr>
          <a:xfrm>
            <a:off x="334646" y="1297459"/>
            <a:ext cx="493257" cy="57301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4D8AEC6-1609-F989-17BE-A168BEE22021}"/>
              </a:ext>
            </a:extLst>
          </p:cNvPr>
          <p:cNvSpPr/>
          <p:nvPr/>
        </p:nvSpPr>
        <p:spPr>
          <a:xfrm>
            <a:off x="2899127" y="3604687"/>
            <a:ext cx="1078513" cy="57301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66B9EC-8760-FC0C-6400-D2E857767685}"/>
              </a:ext>
            </a:extLst>
          </p:cNvPr>
          <p:cNvSpPr/>
          <p:nvPr/>
        </p:nvSpPr>
        <p:spPr>
          <a:xfrm>
            <a:off x="3349186" y="6395551"/>
            <a:ext cx="585216" cy="38783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49838C-DE95-AF2F-F953-B61B5DB320A0}"/>
              </a:ext>
            </a:extLst>
          </p:cNvPr>
          <p:cNvSpPr/>
          <p:nvPr/>
        </p:nvSpPr>
        <p:spPr>
          <a:xfrm>
            <a:off x="6596748" y="3604687"/>
            <a:ext cx="1175652" cy="57301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59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4E848-CDF6-550A-1F99-6B6921DB4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36" y="27524"/>
            <a:ext cx="6582144" cy="745657"/>
          </a:xfrm>
        </p:spPr>
        <p:txBody>
          <a:bodyPr/>
          <a:lstStyle/>
          <a:p>
            <a:r>
              <a:rPr lang="en-US" dirty="0" err="1"/>
              <a:t>nPDFs</a:t>
            </a:r>
            <a:r>
              <a:rPr lang="en-US" dirty="0"/>
              <a:t>: impact of </a:t>
            </a:r>
            <a:r>
              <a:rPr lang="en-US" dirty="0" err="1"/>
              <a:t>LHCb</a:t>
            </a:r>
            <a:r>
              <a:rPr lang="en-US" dirty="0"/>
              <a:t> D</a:t>
            </a:r>
            <a:r>
              <a:rPr lang="en-US" baseline="30000" dirty="0"/>
              <a:t>0</a:t>
            </a:r>
            <a:r>
              <a:rPr lang="en-US" dirty="0"/>
              <a:t>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036C80-601B-D5C8-2F99-17085C1D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A849F8-E18C-B015-DD55-7669E4862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1948B-2502-5FF5-22A4-5D07F2685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ED471D4-4438-BCC7-406D-E7CA836B1A4D}"/>
              </a:ext>
            </a:extLst>
          </p:cNvPr>
          <p:cNvGrpSpPr/>
          <p:nvPr/>
        </p:nvGrpSpPr>
        <p:grpSpPr>
          <a:xfrm>
            <a:off x="153394" y="2172305"/>
            <a:ext cx="6223322" cy="4464021"/>
            <a:chOff x="1765300" y="1931923"/>
            <a:chExt cx="5613400" cy="387680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2133CE-1772-A917-BCD1-526904155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5300" y="3725927"/>
              <a:ext cx="5613400" cy="20828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9CA6FC4-FD04-0903-25CB-BCE00A4BC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3400" y="1931923"/>
              <a:ext cx="5575300" cy="17653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1F322FC-C17A-5F75-6B19-8C51E317AF9C}"/>
              </a:ext>
            </a:extLst>
          </p:cNvPr>
          <p:cNvSpPr txBox="1"/>
          <p:nvPr/>
        </p:nvSpPr>
        <p:spPr>
          <a:xfrm>
            <a:off x="4317093" y="2353629"/>
            <a:ext cx="157109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Reweighting with </a:t>
            </a:r>
            <a:r>
              <a:rPr lang="en-US" sz="1400" dirty="0" err="1">
                <a:latin typeface="Times New Roman"/>
                <a:cs typeface="Times New Roman"/>
              </a:rPr>
              <a:t>LHCb</a:t>
            </a:r>
            <a:r>
              <a:rPr lang="en-US" sz="1400" dirty="0">
                <a:latin typeface="Times New Roman"/>
                <a:cs typeface="Times New Roman"/>
              </a:rPr>
              <a:t> D</a:t>
            </a:r>
            <a:r>
              <a:rPr lang="en-US" sz="1400" baseline="30000" dirty="0">
                <a:latin typeface="Times New Roman"/>
                <a:cs typeface="Times New Roman"/>
              </a:rPr>
              <a:t>0</a:t>
            </a:r>
            <a:r>
              <a:rPr lang="en-US" sz="1400" dirty="0">
                <a:latin typeface="Times New Roman"/>
                <a:cs typeface="Times New Roman"/>
              </a:rPr>
              <a:t> data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5D41AC-6DCC-DE1A-787D-74F67B708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294" y="1491079"/>
            <a:ext cx="1322934" cy="7078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B76F3E-5A83-E3BE-264B-3CF3151EA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609" y="1507850"/>
            <a:ext cx="1221509" cy="7160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5E1A95-3686-8278-DE1B-C8A970ADF620}"/>
              </a:ext>
            </a:extLst>
          </p:cNvPr>
          <p:cNvSpPr txBox="1"/>
          <p:nvPr/>
        </p:nvSpPr>
        <p:spPr>
          <a:xfrm>
            <a:off x="932213" y="746521"/>
            <a:ext cx="5444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Compare </a:t>
            </a:r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nPDFs</a:t>
            </a: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 to </a:t>
            </a:r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LHCb</a:t>
            </a: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7030A0"/>
                </a:solidFill>
                <a:latin typeface="Symbol" pitchFamily="2" charset="2"/>
                <a:cs typeface="Times New Roman"/>
              </a:rPr>
              <a:t>p</a:t>
            </a:r>
            <a:r>
              <a:rPr lang="en-US" sz="2000" baseline="30000" dirty="0">
                <a:solidFill>
                  <a:srgbClr val="7030A0"/>
                </a:solidFill>
                <a:latin typeface="Times New Roman"/>
                <a:cs typeface="Times New Roman"/>
              </a:rPr>
              <a:t>0</a:t>
            </a: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 data with and without reweighting by </a:t>
            </a:r>
            <a:r>
              <a:rPr lang="en-US" sz="2000" dirty="0" err="1">
                <a:solidFill>
                  <a:srgbClr val="7030A0"/>
                </a:solidFill>
                <a:latin typeface="Times New Roman"/>
                <a:cs typeface="Times New Roman"/>
              </a:rPr>
              <a:t>LHCb</a:t>
            </a: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 D</a:t>
            </a:r>
            <a:r>
              <a:rPr lang="en-US" sz="2000" baseline="30000" dirty="0">
                <a:solidFill>
                  <a:srgbClr val="7030A0"/>
                </a:solidFill>
                <a:latin typeface="Times New Roman"/>
                <a:cs typeface="Times New Roman"/>
              </a:rPr>
              <a:t>0</a:t>
            </a:r>
            <a:r>
              <a:rPr lang="en-US" sz="2000" dirty="0">
                <a:solidFill>
                  <a:srgbClr val="7030A0"/>
                </a:solidFill>
                <a:latin typeface="Times New Roman"/>
                <a:cs typeface="Times New Roman"/>
              </a:rPr>
              <a:t> data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36D4F3-422E-DCCE-0870-D7FE301D2882}"/>
              </a:ext>
            </a:extLst>
          </p:cNvPr>
          <p:cNvSpPr txBox="1"/>
          <p:nvPr/>
        </p:nvSpPr>
        <p:spPr>
          <a:xfrm>
            <a:off x="4154609" y="4604158"/>
            <a:ext cx="1846403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Without </a:t>
            </a:r>
            <a:r>
              <a:rPr lang="en-US" sz="1400" dirty="0" err="1">
                <a:latin typeface="Times New Roman"/>
                <a:cs typeface="Times New Roman"/>
              </a:rPr>
              <a:t>LHCb</a:t>
            </a:r>
            <a:r>
              <a:rPr lang="en-US" sz="1400" dirty="0">
                <a:latin typeface="Times New Roman"/>
                <a:cs typeface="Times New Roman"/>
              </a:rPr>
              <a:t> D</a:t>
            </a:r>
            <a:r>
              <a:rPr lang="en-US" sz="1400" baseline="30000" dirty="0">
                <a:latin typeface="Times New Roman"/>
                <a:cs typeface="Times New Roman"/>
              </a:rPr>
              <a:t>0</a:t>
            </a:r>
            <a:r>
              <a:rPr lang="en-US" sz="1400" dirty="0">
                <a:latin typeface="Times New Roman"/>
                <a:cs typeface="Times New Roman"/>
              </a:rPr>
              <a:t>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C1EC7-B6B6-01C0-A7D2-113339F14832}"/>
              </a:ext>
            </a:extLst>
          </p:cNvPr>
          <p:cNvSpPr txBox="1"/>
          <p:nvPr/>
        </p:nvSpPr>
        <p:spPr>
          <a:xfrm>
            <a:off x="6195292" y="2518228"/>
            <a:ext cx="28842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Low-x: marked reduction in systematic uncertainties</a:t>
            </a:r>
          </a:p>
          <a:p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F66436-2747-785A-FE89-C3162A3B924E}"/>
              </a:ext>
            </a:extLst>
          </p:cNvPr>
          <p:cNvSpPr/>
          <p:nvPr/>
        </p:nvSpPr>
        <p:spPr>
          <a:xfrm rot="21058433">
            <a:off x="3041639" y="3017367"/>
            <a:ext cx="1617211" cy="462879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78A3BD-0215-DE70-AB85-092AF7E8674A}"/>
              </a:ext>
            </a:extLst>
          </p:cNvPr>
          <p:cNvSpPr txBox="1"/>
          <p:nvPr/>
        </p:nvSpPr>
        <p:spPr>
          <a:xfrm>
            <a:off x="6945907" y="249961"/>
            <a:ext cx="1919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+mj-lt"/>
                <a:cs typeface="Times New Roman"/>
              </a:rPr>
              <a:t>PRL 131 (2023) 042302</a:t>
            </a:r>
          </a:p>
          <a:p>
            <a:r>
              <a:rPr lang="en-US" sz="1400" i="1" dirty="0">
                <a:latin typeface="+mj-lt"/>
              </a:rPr>
              <a:t>arXiv:2204.10608</a:t>
            </a:r>
            <a:endParaRPr lang="en-US" sz="1400" i="1" dirty="0"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8695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85CC8-72AA-501C-051D-B91FA218F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61324"/>
            <a:ext cx="8686800" cy="464678"/>
          </a:xfrm>
        </p:spPr>
        <p:txBody>
          <a:bodyPr>
            <a:normAutofit fontScale="90000"/>
          </a:bodyPr>
          <a:lstStyle/>
          <a:p>
            <a:r>
              <a:rPr lang="en-US" dirty="0"/>
              <a:t>The ALICE Forward Calorimeter (</a:t>
            </a:r>
            <a:r>
              <a:rPr lang="en-US" dirty="0" err="1"/>
              <a:t>FoCal</a:t>
            </a:r>
            <a:r>
              <a:rPr lang="en-US" dirty="0"/>
              <a:t>) upgrade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B4679D-F104-08E0-0270-9B3A03353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SURGE Collab Meeting 6/25/25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28E190-BE7B-9FAE-E95E-DA7676E7C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Talking about saturation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D3D282-EF4E-0D48-0F9D-D0284FAA1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EDBE7D-5907-68EA-7912-43FF94930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49" y="2078144"/>
            <a:ext cx="2889449" cy="17851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5D5CA0-D104-A7FC-BF59-A4683009F81B}"/>
              </a:ext>
            </a:extLst>
          </p:cNvPr>
          <p:cNvSpPr txBox="1"/>
          <p:nvPr/>
        </p:nvSpPr>
        <p:spPr>
          <a:xfrm>
            <a:off x="228600" y="835954"/>
            <a:ext cx="4762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FoCal</a:t>
            </a: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-E: high granularity Si-W sampling calo</a:t>
            </a:r>
          </a:p>
          <a:p>
            <a:r>
              <a:rPr lang="en-US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FoCal</a:t>
            </a:r>
            <a:r>
              <a:rPr lang="en-US" sz="1600" dirty="0">
                <a:solidFill>
                  <a:srgbClr val="0070C0"/>
                </a:solidFill>
                <a:latin typeface="Times New Roman"/>
                <a:cs typeface="Times New Roman"/>
              </a:rPr>
              <a:t>-H: conventional metal-scintillator sampling calo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A01213-AA1C-BFCF-2199-277A450CF5BD}"/>
              </a:ext>
            </a:extLst>
          </p:cNvPr>
          <p:cNvSpPr txBox="1"/>
          <p:nvPr/>
        </p:nvSpPr>
        <p:spPr>
          <a:xfrm>
            <a:off x="148380" y="5739116"/>
            <a:ext cx="4423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000" dirty="0">
                <a:latin typeface="Times New Roman"/>
                <a:cs typeface="Times New Roman"/>
              </a:rPr>
              <a:t>Installation: LHC Long Shutdown 3 Operation: LHC Run 4 (start 2029)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425454-AA37-8ACB-6E89-6ED21E616E4C}"/>
                  </a:ext>
                </a:extLst>
              </p:cNvPr>
              <p:cNvSpPr txBox="1"/>
              <p:nvPr/>
            </p:nvSpPr>
            <p:spPr>
              <a:xfrm>
                <a:off x="5824248" y="4783868"/>
                <a:ext cx="2768707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Observables: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Symbol" pitchFamily="2" charset="2"/>
                    <a:cs typeface="Times New Roman"/>
                  </a:rPr>
                  <a:t>p</a:t>
                </a:r>
                <a:r>
                  <a:rPr lang="en-US" sz="1600" baseline="300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0</a:t>
                </a: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 and other neutral mesons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Isolated direct photons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UPCs: J</a:t>
                </a:r>
                <a:r>
                  <a:rPr lang="en-US" sz="1600" dirty="0">
                    <a:solidFill>
                      <a:srgbClr val="7030A0"/>
                    </a:solidFill>
                    <a:latin typeface="Symbol" pitchFamily="2" charset="2"/>
                    <a:cs typeface="Times New Roman"/>
                  </a:rPr>
                  <a:t>/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𝜓</m:t>
                    </m:r>
                  </m:oMath>
                </a14:m>
                <a:r>
                  <a:rPr lang="en-US" sz="1600" dirty="0">
                    <a:solidFill>
                      <a:srgbClr val="7030A0"/>
                    </a:solidFill>
                    <a:latin typeface="Symbol" pitchFamily="2" charset="2"/>
                    <a:cs typeface="Times New Roman"/>
                  </a:rPr>
                  <a:t>,</a:t>
                </a: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/>
                          </a:rPr>
                          <m:t>′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, </m:t>
                    </m:r>
                    <m:r>
                      <m:rPr>
                        <m:sty m:val="p"/>
                      </m:rPr>
                      <a:rPr lang="el-GR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/>
                      </a:rPr>
                      <m:t>Υ</m:t>
                    </m:r>
                  </m:oMath>
                </a14:m>
                <a:endParaRPr lang="en-US" sz="1600" dirty="0">
                  <a:solidFill>
                    <a:srgbClr val="7030A0"/>
                  </a:solidFill>
                  <a:latin typeface="Times New Roman"/>
                  <a:cs typeface="Times New Roman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Z, W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7030A0"/>
                    </a:solidFill>
                    <a:latin typeface="Times New Roman"/>
                    <a:cs typeface="Times New Roman"/>
                  </a:rPr>
                  <a:t>Correlations</a:t>
                </a:r>
                <a:endParaRPr lang="en-US" sz="1600" dirty="0"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425454-AA37-8ACB-6E89-6ED21E616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4248" y="4783868"/>
                <a:ext cx="2768707" cy="1815882"/>
              </a:xfrm>
              <a:prstGeom prst="rect">
                <a:avLst/>
              </a:prstGeom>
              <a:blipFill>
                <a:blip r:embed="rId3"/>
                <a:stretch>
                  <a:fillRect l="-913" t="-694" r="-457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EF877F72-24AF-6F3C-4E1E-767D2ACA4F26}"/>
              </a:ext>
            </a:extLst>
          </p:cNvPr>
          <p:cNvGrpSpPr/>
          <p:nvPr/>
        </p:nvGrpSpPr>
        <p:grpSpPr>
          <a:xfrm>
            <a:off x="3782055" y="1900254"/>
            <a:ext cx="5189322" cy="2781301"/>
            <a:chOff x="3732532" y="1650092"/>
            <a:chExt cx="5189322" cy="278130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A13CCA6-553F-A07E-904E-9A0E175B9B06}"/>
                </a:ext>
              </a:extLst>
            </p:cNvPr>
            <p:cNvGrpSpPr/>
            <p:nvPr/>
          </p:nvGrpSpPr>
          <p:grpSpPr>
            <a:xfrm>
              <a:off x="3854999" y="1650092"/>
              <a:ext cx="5066855" cy="2781301"/>
              <a:chOff x="3943049" y="1668594"/>
              <a:chExt cx="5066855" cy="2781301"/>
            </a:xfrm>
          </p:grpSpPr>
          <p:pic>
            <p:nvPicPr>
              <p:cNvPr id="6" name="Picture 2" descr="detector map">
                <a:extLst>
                  <a:ext uri="{FF2B5EF4-FFF2-40B4-BE49-F238E27FC236}">
                    <a16:creationId xmlns:a16="http://schemas.microsoft.com/office/drawing/2014/main" id="{8661752A-8A37-542D-28AD-E52294473B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0583" y="1668594"/>
                <a:ext cx="4929321" cy="2781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0C49E7E-9738-291E-1EB8-53617A8706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80583" y="2443501"/>
                <a:ext cx="923772" cy="60543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F99AF5-B840-6962-C395-93D36CCA1D1D}"/>
                  </a:ext>
                </a:extLst>
              </p:cNvPr>
              <p:cNvSpPr txBox="1"/>
              <p:nvPr/>
            </p:nvSpPr>
            <p:spPr>
              <a:xfrm>
                <a:off x="3943049" y="1949943"/>
                <a:ext cx="11320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latin typeface="Times New Roman"/>
                    <a:cs typeface="Times New Roman"/>
                  </a:rPr>
                  <a:t>FoCal</a:t>
                </a:r>
                <a:r>
                  <a:rPr lang="en-US" sz="1400" dirty="0">
                    <a:latin typeface="Times New Roman"/>
                    <a:cs typeface="Times New Roman"/>
                  </a:rPr>
                  <a:t> </a:t>
                </a:r>
              </a:p>
              <a:p>
                <a:r>
                  <a:rPr lang="en-US" sz="1400" i="1" dirty="0">
                    <a:latin typeface="Times New Roman"/>
                    <a:cs typeface="Times New Roman"/>
                  </a:rPr>
                  <a:t>(not to scale)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2D9481C-40ED-C992-5E02-8E773087A7D2}"/>
                </a:ext>
              </a:extLst>
            </p:cNvPr>
            <p:cNvSpPr txBox="1"/>
            <p:nvPr/>
          </p:nvSpPr>
          <p:spPr>
            <a:xfrm>
              <a:off x="3732532" y="3122975"/>
              <a:ext cx="1051891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/>
                  <a:cs typeface="Times New Roman"/>
                </a:rPr>
                <a:t>3.4&lt;</a:t>
              </a:r>
              <a:r>
                <a:rPr lang="en-US" sz="1600" dirty="0">
                  <a:latin typeface="Symbol" pitchFamily="2" charset="2"/>
                  <a:cs typeface="Times New Roman"/>
                </a:rPr>
                <a:t>h</a:t>
              </a:r>
              <a:r>
                <a:rPr lang="en-US" sz="1600" dirty="0">
                  <a:latin typeface="Times New Roman"/>
                  <a:cs typeface="Times New Roman"/>
                </a:rPr>
                <a:t>&lt;5.8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3794980-4002-2AE1-FD2F-15DCA9635FE1}"/>
              </a:ext>
            </a:extLst>
          </p:cNvPr>
          <p:cNvSpPr txBox="1"/>
          <p:nvPr/>
        </p:nvSpPr>
        <p:spPr>
          <a:xfrm>
            <a:off x="5694326" y="638222"/>
            <a:ext cx="34976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indent="-171450">
              <a:buFont typeface="Arial" panose="020B0604020202020204" pitchFamily="34" charset="0"/>
              <a:buChar char="•"/>
            </a:pP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Letter of Intent: CERN-LHCC-2020-009</a:t>
            </a:r>
          </a:p>
          <a:p>
            <a:pPr marL="171450" marR="0" indent="-171450">
              <a:buFont typeface="Arial" panose="020B0604020202020204" pitchFamily="34" charset="0"/>
              <a:buChar char="•"/>
            </a:pP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Physics Program: ALICE-PUBLIC-2023-001 </a:t>
            </a:r>
          </a:p>
          <a:p>
            <a:pPr marR="0"/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https://</a:t>
            </a:r>
            <a:r>
              <a:rPr lang="en-US" sz="12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inspirehep.net</a:t>
            </a: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/literature/2661418</a:t>
            </a:r>
          </a:p>
          <a:p>
            <a:pPr marL="171450" marR="0" indent="-171450">
              <a:buFont typeface="Arial" panose="020B0604020202020204" pitchFamily="34" charset="0"/>
              <a:buChar char="•"/>
            </a:pP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Physics Performance: ALICE-PUBLIC-2023-004  </a:t>
            </a:r>
          </a:p>
          <a:p>
            <a:pPr marL="171450" marR="0" indent="-171450">
              <a:buFont typeface="Arial" panose="020B0604020202020204" pitchFamily="34" charset="0"/>
              <a:buChar char="•"/>
            </a:pPr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Technical Design Report: ALICE-TDR-022 </a:t>
            </a:r>
          </a:p>
          <a:p>
            <a:pPr marR="0"/>
            <a:r>
              <a:rPr lang="en-US" sz="12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CERN-LHCC-2024-004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B6F893-3E9D-DCA9-2CD9-616523620096}"/>
              </a:ext>
            </a:extLst>
          </p:cNvPr>
          <p:cNvSpPr txBox="1"/>
          <p:nvPr/>
        </p:nvSpPr>
        <p:spPr>
          <a:xfrm>
            <a:off x="404286" y="4045204"/>
            <a:ext cx="48390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Main physics goal: study universal structure of matter at low-</a:t>
            </a:r>
            <a:r>
              <a:rPr lang="en-US" i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</a:p>
          <a:p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Flagship measurement: isolated direct photons for </a:t>
            </a:r>
            <a:r>
              <a:rPr lang="en-US" dirty="0" err="1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&gt;~2 GeV/c at very forward 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cs typeface="Times New Roman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43851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EC1D22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Times New Roman"/>
            <a:cs typeface="Times New Roman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30340</TotalTime>
  <Words>1778</Words>
  <Application>Microsoft Macintosh PowerPoint</Application>
  <PresentationFormat>On-screen Show (4:3)</PresentationFormat>
  <Paragraphs>307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 Math</vt:lpstr>
      <vt:lpstr>Druk Medium</vt:lpstr>
      <vt:lpstr>Proxima Nova</vt:lpstr>
      <vt:lpstr>Proxima Nova Medium</vt:lpstr>
      <vt:lpstr>Symbol</vt:lpstr>
      <vt:lpstr>Times New Roman</vt:lpstr>
      <vt:lpstr>Office Theme</vt:lpstr>
      <vt:lpstr>What we talk about when we talk about gluon saturation</vt:lpstr>
      <vt:lpstr>PowerPoint Presentation</vt:lpstr>
      <vt:lpstr>PowerPoint Presentation</vt:lpstr>
      <vt:lpstr>Theoretical interpretability: dipole formalism</vt:lpstr>
      <vt:lpstr>EIC Yellow Report: e+A DIS vs forward p+A</vt:lpstr>
      <vt:lpstr>ALICE: prompt photon production in p+Pb</vt:lpstr>
      <vt:lpstr>LHCb: D0 production in p+Pb</vt:lpstr>
      <vt:lpstr>nPDFs: impact of LHCb D0 data</vt:lpstr>
      <vt:lpstr>The ALICE Forward Calorimeter (FoCal) upgrade</vt:lpstr>
      <vt:lpstr>LHC Run 4 kinematic coverage</vt:lpstr>
      <vt:lpstr>Big-picture question: how can we best discriminate non-linear from linear QCD evolution?</vt:lpstr>
      <vt:lpstr>Non-linearity via DIS structure fns</vt:lpstr>
      <vt:lpstr>PowerPoint Presentation</vt:lpstr>
      <vt:lpstr>Evolution of unintegrated gluon density: BK equation  </vt:lpstr>
      <vt:lpstr>BK evolution fit to HERA data</vt:lpstr>
      <vt:lpstr>(First draft of) Saturation Workflow</vt:lpstr>
      <vt:lpstr>(First draft of) Saturation Workflow</vt:lpstr>
      <vt:lpstr>Backup</vt:lpstr>
      <vt:lpstr>LHC Run 4 coverage by experiment</vt:lpstr>
      <vt:lpstr>PowerPoint Presentation</vt:lpstr>
      <vt:lpstr>LHC Run 2/3 measurements at low x</vt:lpstr>
      <vt:lpstr>BK evolution of dipole amplitude: acceleration using Machine Learning</vt:lpstr>
      <vt:lpstr>ALICE: charm fragmentation in p+p collisions</vt:lpstr>
      <vt:lpstr>LHCb: beauty fragmentation in pp</vt:lpstr>
      <vt:lpstr>Katie calculation: Forward di-jets  in FoCal acceptance</vt:lpstr>
      <vt:lpstr>Rigorous connection of data and models: Bayes’s Theorem </vt:lpstr>
      <vt:lpstr>PowerPoint Presentation</vt:lpstr>
      <vt:lpstr>Ingredients</vt:lpstr>
      <vt:lpstr>PowerPoint Presentation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Jacobs</dc:creator>
  <cp:lastModifiedBy>Peter J</cp:lastModifiedBy>
  <cp:revision>2571</cp:revision>
  <dcterms:created xsi:type="dcterms:W3CDTF">2011-06-20T01:07:22Z</dcterms:created>
  <dcterms:modified xsi:type="dcterms:W3CDTF">2025-06-25T15:56:31Z</dcterms:modified>
</cp:coreProperties>
</file>