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pn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notesMasterIdLst>
    <p:notesMasterId r:id="rId40"/>
  </p:notesMasterIdLst>
  <p:handoutMasterIdLst>
    <p:handoutMasterId r:id="rId41"/>
  </p:handoutMasterIdLst>
  <p:sldIdLst>
    <p:sldId id="651" r:id="rId2"/>
    <p:sldId id="601" r:id="rId3"/>
    <p:sldId id="642" r:id="rId4"/>
    <p:sldId id="644" r:id="rId5"/>
    <p:sldId id="643" r:id="rId6"/>
    <p:sldId id="602" r:id="rId7"/>
    <p:sldId id="630" r:id="rId8"/>
    <p:sldId id="645" r:id="rId9"/>
    <p:sldId id="598" r:id="rId10"/>
    <p:sldId id="583" r:id="rId11"/>
    <p:sldId id="648" r:id="rId12"/>
    <p:sldId id="647" r:id="rId13"/>
    <p:sldId id="646" r:id="rId14"/>
    <p:sldId id="608" r:id="rId15"/>
    <p:sldId id="621" r:id="rId16"/>
    <p:sldId id="603" r:id="rId17"/>
    <p:sldId id="600" r:id="rId18"/>
    <p:sldId id="636" r:id="rId19"/>
    <p:sldId id="638" r:id="rId20"/>
    <p:sldId id="605" r:id="rId21"/>
    <p:sldId id="639" r:id="rId22"/>
    <p:sldId id="629" r:id="rId23"/>
    <p:sldId id="650" r:id="rId24"/>
    <p:sldId id="599" r:id="rId25"/>
    <p:sldId id="631" r:id="rId26"/>
    <p:sldId id="620" r:id="rId27"/>
    <p:sldId id="364" r:id="rId28"/>
    <p:sldId id="435" r:id="rId29"/>
    <p:sldId id="633" r:id="rId30"/>
    <p:sldId id="628" r:id="rId31"/>
    <p:sldId id="593" r:id="rId32"/>
    <p:sldId id="596" r:id="rId33"/>
    <p:sldId id="528" r:id="rId34"/>
    <p:sldId id="623" r:id="rId35"/>
    <p:sldId id="554" r:id="rId36"/>
    <p:sldId id="606" r:id="rId37"/>
    <p:sldId id="604" r:id="rId38"/>
    <p:sldId id="607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FA974"/>
    <a:srgbClr val="96A134"/>
    <a:srgbClr val="FFEAAB"/>
    <a:srgbClr val="FFB53D"/>
    <a:srgbClr val="2117A8"/>
    <a:srgbClr val="FF3CE5"/>
    <a:srgbClr val="0D401B"/>
    <a:srgbClr val="35882E"/>
    <a:srgbClr val="BC0000"/>
    <a:srgbClr val="9CD0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40" autoAdjust="0"/>
    <p:restoredTop sz="87055" autoAdjust="0"/>
  </p:normalViewPr>
  <p:slideViewPr>
    <p:cSldViewPr snapToGrid="0" snapToObjects="1">
      <p:cViewPr varScale="1">
        <p:scale>
          <a:sx n="110" d="100"/>
          <a:sy n="110" d="100"/>
        </p:scale>
        <p:origin x="312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F6DA7-386F-6F45-B865-44C5AEED1F43}" type="datetimeFigureOut">
              <a:rPr lang="en-US" smtClean="0"/>
              <a:t>6/23/25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2160A-2F58-8D43-8720-2805BD1B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50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BE73E-3AAA-2E49-AC3D-23BC6530AF40}" type="datetimeFigureOut">
              <a:rPr lang="en-US" smtClean="0"/>
              <a:pPr/>
              <a:t>6/23/25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E704F-9891-C847-A76D-EBF34C6040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035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E4D954-E303-BA91-CB04-0CF2676FF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DDDBDE-654B-C7FD-C29A-3F8627AA9F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4432BA-2210-96C5-83AB-B664680600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AC24F-3645-7981-08AE-6C4FC9CFB8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035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order to Simultaneous description of hadron and jet RAA need to include jet-induced medium response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56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\mu_D^2=\frac{3}{2} K g^2 T^2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5505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742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  <p:txBody>
          <a:bodyPr/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)=\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frac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{1}{e^{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cdot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u/T}\pm 1} 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=2,4)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(p)=(2\pi)^3\delta^3(\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p_0)\delta^3(\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x_0-t\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  [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=1,3]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}{dzd^2k_\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}=\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N_c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}{\pi k_\perp^4} P(z)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(\hat 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u) \hat q \sin^2(\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{t-t_0}{2\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  <p:txBody>
          <a:bodyPr/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)=\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frac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{1}{e^{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cdot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u/T}\pm 1} 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=2,4)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(p)=(2\pi)^3\delta^3(\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p_0)\delta^3(\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x_0-t\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  [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=1,3]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}{dzd^2k_\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}=\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N_c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}{\pi k_\perp^4} P(z)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(\hat 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u) \hat q \sin^2(\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{t-t_0}{2\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p_1\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\partial f_1=-\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dp_2dp_3dp_4(f_1f_2-f_3f_4)|M_{12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rightarrow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34}|^2(2\pi)^4\delta^4(\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sum_i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+ {\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rm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inelastic}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}{dzd^2k_\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{2C_A\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}{\pi k_\perp^4}P(z)  \hat q (\hat 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u) \sin^2\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{k_\perp^2 (t-t_0)}{4z(1-z)E}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\partial_\mu T^{\mu\nu}(x) = j^\nu (x)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\delta f(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p,x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ll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f(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p,x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mr-I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j^\nu(x) = \sum_i p^\nu_i \delta^{(4)}(x-x_i) \theta(p^0_{cut}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</a:t>
            </a:r>
            <a:r>
              <a:rPr lang="mr-I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j^\nu(x) =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sum_a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{d^3p}{(2\pi)^3}\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{p^\nu}{p^0}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f_a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(p)\theta(p\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- p^0_{cut})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\partial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f(p) =- C(p) \;\;\; p\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&gt; p_{cut}^0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043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4716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_{g}^{a({\rm GHT})}}{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d\ell^2_\perp}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=  \frac{C_AC_2(R)}{N_c^2-1}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}{2\pi} P_{ag}^{(0)}(z)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rho_A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(y)  \int_0^{Q^2} d^2{\bf k}_\perp 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\phi_{g}(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x_g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, {\bf k}_\perp^2)}{k_\perp^2} \frac{2{\bf k}_\perp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{\bf \ell}}{\ell_\perp^2({\bf \ell}_\perp-{\bf k}_\perp)^2}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\left[1-\cos\frac{y}{\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tau_f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}\right]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tau_f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 =\frac{2z(1-z)E}{(\bf \ell_\perp-\bf k_\perp)^2}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\ell_\perp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ll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zE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, |\bf k_\perp-\bf \ell_\perp|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ll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(1-z)E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\theta_{12}^2\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4\frac{(\bf \ell_\perp- z\bf k_\perp)^2}{z^2(1-z)^2E^2}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 4\frac{(\bf \ell_\perp- \bf k_\perp)^2}{z^2(1-z)^2E^2}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\int_0^{2\pi} d\phi \frac{\bf k_\perp\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\bf \ell_\perp+\bf k_\perp^2}{(\bf \ell+\bf k_\perp)^2}=2\pi \Theta(k_\perp^2-\ell_\perp^2)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\bf \ell_\perp -\bf k_\perp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rightarrow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\bf \ell_\perp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\theta_{12}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\frac{2 \ell_\perp}{z(1-z)E}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=\frac{{L}^{5/2} \hat{q}}{\pi\sqrt{E}} \frac{8\alpha_\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C_A}{(\sqrt{EL}\theta)^3}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\frac{P_{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}(z)}{z(1-z)} \left[1-\frac{\sin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ELz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(1-z)\theta^2/8}{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ELz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(1-z)\theta^2/8}\right]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  \frac{ L^{2} \hat{q}}{2 E} \frac{\alpha_\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C_A}{\theta}, \theta&gt;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\frac{L^3 \hat{q} 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 \theta}{64\pi}, \theta &lt;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434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^{\rm vac}}{d\theta}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}{2\pi} C_F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\int_0^1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~  z(1-z) P_{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}(z) \int_{\mu_0^2}^{Q^2} \frac{d{\bf \ell}_\perp^2}{\ell_\perp^2} \delta \left(\theta - \frac{\ell_\perp}{z(1-z)E}\right)</a:t>
            </a:r>
          </a:p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}{2\pi}\frac{C_F}{2\theta} \left(3-\frac{2\mu_0}{E\theta}\right)\sqrt{1-\frac{4\mu_0}{E\theta}}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\frac{\partial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}{\partial \ln \mu^2} =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(\mu^2)}{2\pi}\left[\gamma_{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+\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\right]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195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\hat q=\int dk_\perp^2 \phi(0, k_\perp)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\rho \frac{C_2(R)C_2(T)}{N_c^2-1} 4\pi \alpha_s^2 \ln\frac{s^*}{4\mu_D^2}</a:t>
            </a:r>
          </a:p>
          <a:p>
            <a:endParaRPr lang="en-US" dirty="0"/>
          </a:p>
          <a:p>
            <a:b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=\frac{{L}^{5/2} }{\pi\sqrt{E}} \frac{\hat{q}}{\ln\frac{s^*}{4\mu_D^2}}\frac{8\alpha_\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C_A}{\theta\sqrt{EL}}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\frac{z(1-z)P_{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}(z)}{z^2(1-z)^2\theta^2EL+4\mu_D^2} \left[1-\frac{\sin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ELz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(1-z)\theta^2/8}{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ELz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(1-z)\theta^2/8}\right]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=\frac{{L}^{5/2} \hat{q}_{HT}}{\pi\sqrt{E}} \frac{8\alpha_\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C_A}{(\sqrt{EL}\theta)^3}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\frac{P_{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}(z)}{z(1-z)} \left[1-\frac{\sin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ELz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(1-z)\theta^2/8}{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ELz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(1-z)\theta^2/8}\right]</a:t>
            </a:r>
          </a:p>
          <a:p>
            <a:b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b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176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\frac{d\Sigma^{(n)}}{d\theta}=\frac{1}{\sigma}\sum_{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neq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j}\int d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i,j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  \frac{d\sigma_{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ij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}}{d\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i,j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 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E_i^n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E_j^n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}{Q^{2n}} \delta(\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n_1\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n_2 -\cos\theta)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52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^{\rm vac}}{d\theta}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}{2\pi} C_F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\int_0^1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~  z(1-z) P_{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}(z) \int_{\mu_0^2}^{Q^2} \frac{d{\bf \ell}_\perp^2}{\ell_\perp^2} \delta \left(\theta - \frac{\ell_\perp}{z(1-z)E}\right)</a:t>
            </a:r>
          </a:p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}{2\pi}\frac{C_F}{2\theta} \left(3-\frac{2\mu_0}{E\theta}\right)\sqrt{1-\frac{4\mu_0}{E\theta}}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\frac{\partial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}{\partial \ln \mu^2} =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(\mu^2)}{2\pi}\left[\gamma_{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+\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\right]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\frac{\partial }{\partial t}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\begin{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= 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\begin{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 &amp;  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gq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 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2N_f\gamma_{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 &amp;  \gamma_{gg}(3) 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\begin{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Sigma_g</a:t>
            </a: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19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f_{h/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z_h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,{\bf k})=  f_{h/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z_h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 \frac{e^{-{\bf k}^2/2\sigma^2}}{2\pi \sigma^2 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f_{h/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z_h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propto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\frac{(1-z)^a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z^b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}{z}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}{d\theta^2} &amp;=&amp;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(\mu^2) C_F}{2\pi}\frac{3}{4}\left\{ 1 + \left[\frac{2\sigma^2}{\theta^2 E^2}\right]^{\frac{1}{2}}  \frac{(1+a)\sqrt{\pi}}{3} \left[\log^2\frac{\mu^2}{\theta^2E^2} +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mathcal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{O}(\log\frac{\mu^2}{\theta^2E^2})\right] \right\}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9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_{g}^{a({\rm GHT})}}{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d\ell^2_\perp}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=  \frac{C_AC_2(R)}{N_c^2-1}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}{2\pi} P_{ag}^{(0)}(z)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rho_A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(y)  \int_0^{Q^2} d^2{\bf k}_\perp 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\phi_{g}(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x_g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, {\bf k}_\perp^2)}{k_\perp^2} \frac{2{\bf k}_\perp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{\bf \ell}}{\ell_\perp^2({\bf \ell}_\perp-{\bf k}_\perp)^2}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\left[1-\cos\frac{y}{\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tau_f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}\right]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tau_f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 =\frac{2z(1-z)E}{(\bf \ell_\perp-\bf k_\perp)^2}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\ell_\perp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ll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zE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, |\bf k_\perp-\bf \ell_\perp|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ll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(1-z)E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\theta_{12}^2\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4\frac{(\bf \ell_\perp- z\bf k_\perp)^2}{z^2(1-z)^2E^2}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 4\frac{(\bf \ell_\perp- \bf k_\perp)^2}{z^2(1-z)^2E^2}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\int_0^{2\pi} d\phi \frac{\bf k_\perp\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\bf \ell_\perp+\bf k_\perp^2}{(\bf \ell+\bf k_\perp)^2}=2\pi \Theta(k_\perp^2-\ell_\perp^2)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\bf \ell_\perp -\bf k_\perp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rightarrow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\bf \ell_\perp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\theta_{12}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\frac{2 \ell_\perp}{z(1-z)E}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=\frac{{L}^{5/2} \hat{q}}{\pi\sqrt{E}} \frac{8\alpha_\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C_A}{(\sqrt{EL}\theta)^3}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\frac{P_{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}(z)}{z(1-z)} \left[1-\frac{\sin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ELz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(1-z)\theta^2/8}{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ELz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(1-z)\theta^2/8}\right]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  \frac{ L^{2} \hat{q}}{2 E} \frac{\alpha_\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C_A}{\theta}, \theta&gt;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\frac{L^3 \hat{q} 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 \theta}{64\pi}, \theta &lt;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\hat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q_R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= \int d^2k_\perp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C_2(R)}{N_c^2-1}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rho_A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\phi(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x_g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,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{k}_{\perp}) =\frac{\pi C_2(R)}{N_c^2-1}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rho_A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K\ln(1+\frac{Q^2}{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Q_s^2}). 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43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  \frac{ L^{2} \hat{q}}{2 E} \frac{\alpha_\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C_A}{\theta}, \theta&gt;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\frac{L^3 \hat{q} 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 \theta}{64\pi}, \theta &lt;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1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phi_g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k_\perp^2, Q^2) =  \frac{(1-x_g)^p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^\lambda}{q_\perp^2 + Q_s^2},</a:t>
            </a:r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\frac{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dz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dl_\perp^2}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=\frac{P_{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qq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}^0(z)}{l_\perp^2} \left\{1 +  \tilde{T}_A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\int_0^L dt^+  \int \frac{d^2k_\perp}{\pi}  \frac{\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\phi_{g}(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k_\perp^2)}{k_\perp^2} \frac{2\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k_\perp\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l_\perp}{(\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l_\perp-\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k_\perp)^2}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\left[1-\cos\frac{t^+}{\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}\right]\right\}</a:t>
            </a:r>
          </a:p>
          <a:p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03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FEDF4-C4A5-9C88-8344-AEE4B0732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9CB4C5-F762-AD4B-A62F-13388738B5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DC2719-72B1-5D36-FBB0-25DD2A49C1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  \frac{ L^{2} \hat{q}}{2 E} \frac{\alpha_\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C_A}{\theta}, \theta&gt;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\frac{L^3 \hat{q} 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 \theta}{64\pi}, \theta &lt;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E32CA-DC12-2F16-89D8-7627C70B89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61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med}_a}{d\theta}\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hspace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{-6pt} = 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hspace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{-6pt}\int dx \sum_{b,(cd)} \int \prod_{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=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b,c,d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}d[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p_i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] \times \left[\int d\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c,d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}\delta(\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n_c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n_d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-\cos\theta)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E_d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(1\pm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)(1\pm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)\right.\\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  \left.  - {\color{red} \int d\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c,b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}\delta(\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n_c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n_b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-\cos\theta)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(1\pm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f_a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)(1\pm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)}\right] 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E_c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}{E_a^2}\\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\times  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gamma_b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}{2E_a} (2\pi)^4\delta^4(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p_a+p_b-p_c-p_d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 \left|\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mathcal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{M}_{ab\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rightarrow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cd}\right|^2,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991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0176512-B387-DC46-9310-752A4E71A7D6}" type="datetime1">
              <a:rPr lang="en-US" smtClean="0"/>
              <a:t>6/23/25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B820505-B1A0-694B-A66A-EA1C65EF750E}" type="datetime1">
              <a:rPr lang="en-US" smtClean="0"/>
              <a:t>6/23/25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2D49BE5-E869-7142-99B4-216E348231D0}" type="datetime1">
              <a:rPr lang="en-US" smtClean="0"/>
              <a:t>6/23/25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7471DC-9234-7B49-8010-0B2D65F78A6D}" type="datetime1">
              <a:rPr lang="en-US" smtClean="0"/>
              <a:t>6/23/25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8574" y="6356351"/>
            <a:ext cx="2844800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201388C-72D7-5B41-982B-8B5F08F4AC75}" type="datetime1">
              <a:rPr lang="en-US" smtClean="0"/>
              <a:t>6/23/25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85F5B00-0211-6449-99B3-957F7B3A9C75}" type="datetime1">
              <a:rPr lang="en-US" smtClean="0"/>
              <a:t>6/23/25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38BD624-006A-6D4C-A1CE-C7CF6B1E9597}" type="datetime1">
              <a:rPr lang="en-US" smtClean="0"/>
              <a:t>6/23/25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ADD0199-2BAB-0A4C-8AAE-FD34BC0C5FF4}" type="datetime1">
              <a:rPr lang="en-US" smtClean="0"/>
              <a:t>6/23/25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3C434FF-59F9-6D46-89C9-B009B085FE0B}" type="datetime1">
              <a:rPr lang="en-US" smtClean="0"/>
              <a:t>6/23/25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F0C8324-D06F-844B-8F4A-B042D2E3CC95}" type="datetime1">
              <a:rPr lang="en-US" smtClean="0"/>
              <a:t>6/23/25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54B391-616A-EC44-B92E-CB0F4AE913D0}" type="datetime1">
              <a:rPr lang="en-US" smtClean="0"/>
              <a:t>6/23/25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89000">
              <a:srgbClr val="00022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2152" y="645539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EAAB"/>
                </a:solidFill>
              </a:defRPr>
            </a:lvl1pPr>
          </a:lstStyle>
          <a:p>
            <a:fld id="{1B9BAA04-AEB2-8147-AF42-90F4B815825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" y="1"/>
            <a:ext cx="12191999" cy="1061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 descr="A logo with text on it&#10;&#10;Description automatically generated">
            <a:extLst>
              <a:ext uri="{FF2B5EF4-FFF2-40B4-BE49-F238E27FC236}">
                <a16:creationId xmlns:a16="http://schemas.microsoft.com/office/drawing/2014/main" id="{9643519D-15F3-C317-6C6D-4C720CC603F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6" t="39314" r="9445" b="36652"/>
          <a:stretch/>
        </p:blipFill>
        <p:spPr>
          <a:xfrm>
            <a:off x="-41635" y="6126164"/>
            <a:ext cx="3270857" cy="694360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3363ABC-CB62-FEA5-85F5-ABD651671EA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41"/>
          <a:stretch/>
        </p:blipFill>
        <p:spPr>
          <a:xfrm>
            <a:off x="11446952" y="6138726"/>
            <a:ext cx="745048" cy="6817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华文宋体"/>
          <a:cs typeface="华文宋体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儷黑 Pro"/>
          <a:cs typeface="儷黑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儷黑 Pro"/>
          <a:cs typeface="儷黑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emf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6.png"/><Relationship Id="rId5" Type="http://schemas.openxmlformats.org/officeDocument/2006/relationships/image" Target="../media/image75.emf"/><Relationship Id="rId4" Type="http://schemas.openxmlformats.org/officeDocument/2006/relationships/notesSlide" Target="../notesSlides/notesSlide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emf"/><Relationship Id="rId4" Type="http://schemas.openxmlformats.org/officeDocument/2006/relationships/image" Target="../media/image80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5.e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3" Type="http://schemas.openxmlformats.org/officeDocument/2006/relationships/image" Target="../media/image29.emf"/><Relationship Id="rId7" Type="http://schemas.openxmlformats.org/officeDocument/2006/relationships/image" Target="../media/image10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emf"/><Relationship Id="rId5" Type="http://schemas.openxmlformats.org/officeDocument/2006/relationships/image" Target="../media/image98.emf"/><Relationship Id="rId4" Type="http://schemas.openxmlformats.org/officeDocument/2006/relationships/image" Target="../media/image97.emf"/><Relationship Id="rId9" Type="http://schemas.openxmlformats.org/officeDocument/2006/relationships/image" Target="../media/image102.e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10" Type="http://schemas.openxmlformats.org/officeDocument/2006/relationships/image" Target="../media/image104.emf"/><Relationship Id="rId4" Type="http://schemas.openxmlformats.org/officeDocument/2006/relationships/image" Target="../media/image11.emf"/><Relationship Id="rId9" Type="http://schemas.openxmlformats.org/officeDocument/2006/relationships/image" Target="../media/image103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emf"/><Relationship Id="rId3" Type="http://schemas.openxmlformats.org/officeDocument/2006/relationships/image" Target="../media/image105.emf"/><Relationship Id="rId7" Type="http://schemas.openxmlformats.org/officeDocument/2006/relationships/image" Target="../media/image10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emf"/><Relationship Id="rId5" Type="http://schemas.openxmlformats.org/officeDocument/2006/relationships/image" Target="../media/image107.emf"/><Relationship Id="rId4" Type="http://schemas.openxmlformats.org/officeDocument/2006/relationships/image" Target="../media/image10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502.11406" TargetMode="Externa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E677A-3290-F22F-42AB-390B24293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C3E0C-0914-470E-9C68-EFCA365E4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C5E51D-5C9F-8D51-08EC-ACFD3464EB63}"/>
              </a:ext>
            </a:extLst>
          </p:cNvPr>
          <p:cNvSpPr txBox="1"/>
          <p:nvPr/>
        </p:nvSpPr>
        <p:spPr>
          <a:xfrm>
            <a:off x="3733800" y="1061936"/>
            <a:ext cx="184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77F6FF-4127-3D7E-4C27-3ED3F18B0D94}"/>
              </a:ext>
            </a:extLst>
          </p:cNvPr>
          <p:cNvSpPr txBox="1"/>
          <p:nvPr/>
        </p:nvSpPr>
        <p:spPr>
          <a:xfrm>
            <a:off x="3360650" y="3980364"/>
            <a:ext cx="55251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Xin-Nian Wang</a:t>
            </a:r>
          </a:p>
          <a:p>
            <a:pPr algn="ctr"/>
            <a:endParaRPr lang="en-US" sz="3200" dirty="0">
              <a:solidFill>
                <a:schemeClr val="bg1"/>
              </a:solidFill>
            </a:endParaRPr>
          </a:p>
          <a:p>
            <a:pPr algn="ctr"/>
            <a:r>
              <a:rPr lang="en-US" sz="3200" dirty="0">
                <a:solidFill>
                  <a:srgbClr val="FFFFFF"/>
                </a:solidFill>
              </a:rPr>
              <a:t>Central China Normal University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FBA06A-C815-1BFB-F3CA-135AD720CEB8}"/>
              </a:ext>
            </a:extLst>
          </p:cNvPr>
          <p:cNvSpPr txBox="1"/>
          <p:nvPr/>
        </p:nvSpPr>
        <p:spPr>
          <a:xfrm>
            <a:off x="2436047" y="5759956"/>
            <a:ext cx="8045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 collaboration with Y. He, W. Ke, I. </a:t>
            </a:r>
            <a:r>
              <a:rPr lang="en-US" sz="2400" dirty="0" err="1">
                <a:solidFill>
                  <a:schemeClr val="bg1"/>
                </a:solidFill>
              </a:rPr>
              <a:t>Moult</a:t>
            </a:r>
            <a:r>
              <a:rPr lang="en-US" sz="2400" dirty="0">
                <a:solidFill>
                  <a:schemeClr val="bg1"/>
                </a:solidFill>
              </a:rPr>
              <a:t> and Z. Yang, W. Zhao</a:t>
            </a:r>
          </a:p>
        </p:txBody>
      </p:sp>
      <p:pic>
        <p:nvPicPr>
          <p:cNvPr id="5" name="Picture 4" descr="A close-up of a telescope&#10;&#10;Description automatically generated">
            <a:extLst>
              <a:ext uri="{FF2B5EF4-FFF2-40B4-BE49-F238E27FC236}">
                <a16:creationId xmlns:a16="http://schemas.microsoft.com/office/drawing/2014/main" id="{026A10A4-1725-FF36-029F-C43F92C2A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12637"/>
            <a:ext cx="2235598" cy="20384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975A93-3AC0-AA3F-1285-B9E27612DFDB}"/>
              </a:ext>
            </a:extLst>
          </p:cNvPr>
          <p:cNvSpPr txBox="1"/>
          <p:nvPr/>
        </p:nvSpPr>
        <p:spPr>
          <a:xfrm>
            <a:off x="458091" y="2368653"/>
            <a:ext cx="11330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Modification of EEC in cold and hot QCD medium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7DFFCD5-861E-463B-125C-8E822455CE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25" b="40031"/>
          <a:stretch>
            <a:fillRect/>
          </a:stretch>
        </p:blipFill>
        <p:spPr bwMode="auto">
          <a:xfrm>
            <a:off x="54403" y="6605"/>
            <a:ext cx="12137597" cy="169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circular logo with white text&#10;&#10;AI-generated content may be incorrect.">
            <a:extLst>
              <a:ext uri="{FF2B5EF4-FFF2-40B4-BE49-F238E27FC236}">
                <a16:creationId xmlns:a16="http://schemas.microsoft.com/office/drawing/2014/main" id="{19F06FE5-5568-67C9-F396-0E5F852CED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53757" y="-23421"/>
            <a:ext cx="1683840" cy="16907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9E24ABD-868B-B17C-3C92-9778E22AF0CE}"/>
              </a:ext>
            </a:extLst>
          </p:cNvPr>
          <p:cNvSpPr txBox="1"/>
          <p:nvPr/>
        </p:nvSpPr>
        <p:spPr>
          <a:xfrm>
            <a:off x="0" y="276630"/>
            <a:ext cx="5853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Roboto Light" panose="020F0302020204030204" pitchFamily="34" charset="0"/>
              </a:rPr>
              <a:t>SURGE Collaboration meeting</a:t>
            </a:r>
            <a:endParaRPr lang="en-US" sz="2800" b="1" i="0" u="none" strike="noStrike" dirty="0">
              <a:solidFill>
                <a:schemeClr val="bg1"/>
              </a:solidFill>
              <a:effectLst/>
              <a:latin typeface="Roboto Light" panose="020F03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A3FAAA-BC70-ED69-D916-A2C9F9040051}"/>
              </a:ext>
            </a:extLst>
          </p:cNvPr>
          <p:cNvSpPr txBox="1"/>
          <p:nvPr/>
        </p:nvSpPr>
        <p:spPr>
          <a:xfrm>
            <a:off x="627180" y="673984"/>
            <a:ext cx="3198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UCLA, June 22-24, 2025</a:t>
            </a:r>
          </a:p>
        </p:txBody>
      </p:sp>
    </p:spTree>
    <p:extLst>
      <p:ext uri="{BB962C8B-B14F-4D97-AF65-F5344CB8AC3E}">
        <p14:creationId xmlns:p14="http://schemas.microsoft.com/office/powerpoint/2010/main" val="1209444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59A2E-8085-7544-909F-14A551D40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eHIJING</a:t>
            </a:r>
            <a:r>
              <a:rPr lang="en-US" dirty="0"/>
              <a:t>: electron Heavy Ion Jet Interaction Generator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C30ED-0513-0843-A94B-D23180979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47" y="2666343"/>
            <a:ext cx="9552972" cy="358043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Pythia for </a:t>
            </a:r>
            <a:r>
              <a:rPr lang="en-US" i="1" dirty="0">
                <a:latin typeface="Symbol" pitchFamily="2" charset="2"/>
              </a:rPr>
              <a:t>g</a:t>
            </a:r>
            <a:r>
              <a:rPr lang="en-US" dirty="0"/>
              <a:t>*+N </a:t>
            </a:r>
            <a:r>
              <a:rPr lang="en-US" dirty="0">
                <a:sym typeface="Wingdings" pitchFamily="2" charset="2"/>
              </a:rPr>
              <a:t> jet shower processes</a:t>
            </a:r>
          </a:p>
          <a:p>
            <a:r>
              <a:rPr lang="en-US" dirty="0"/>
              <a:t>Simple model for saturation in gluon TMD distribution</a:t>
            </a:r>
          </a:p>
          <a:p>
            <a:r>
              <a:rPr lang="en-US" dirty="0"/>
              <a:t>Elastic scattering with TMD distr.</a:t>
            </a:r>
          </a:p>
          <a:p>
            <a:r>
              <a:rPr lang="en-US" dirty="0"/>
              <a:t>Induced gluon emission</a:t>
            </a:r>
          </a:p>
          <a:p>
            <a:r>
              <a:rPr lang="en-US" dirty="0"/>
              <a:t>Multi-scale evolution for multiple gluon emission </a:t>
            </a:r>
          </a:p>
          <a:p>
            <a:pPr lvl="1"/>
            <a:r>
              <a:rPr lang="en-US" dirty="0"/>
              <a:t>Q</a:t>
            </a:r>
            <a:r>
              <a:rPr lang="en-US" baseline="30000" dirty="0"/>
              <a:t>2</a:t>
            </a:r>
            <a:r>
              <a:rPr lang="en-US" dirty="0"/>
              <a:t>, Q</a:t>
            </a:r>
            <a:r>
              <a:rPr lang="en-US" baseline="-25000" dirty="0"/>
              <a:t>s</a:t>
            </a:r>
            <a:r>
              <a:rPr lang="en-US" baseline="30000" dirty="0"/>
              <a:t>2</a:t>
            </a:r>
            <a:r>
              <a:rPr lang="en-US" dirty="0"/>
              <a:t>,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baseline="-25000" dirty="0"/>
              <a:t>0</a:t>
            </a:r>
            <a:r>
              <a:rPr lang="en-US" baseline="30000" dirty="0"/>
              <a:t>2</a:t>
            </a:r>
          </a:p>
          <a:p>
            <a:r>
              <a:rPr lang="en-US" dirty="0"/>
              <a:t>String hadronization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9EAF3-7FE4-7746-A4FC-5CC4C7F8C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3A793C-79E9-DB4F-8838-CA2FD0AB2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8855" y="3786732"/>
            <a:ext cx="3765549" cy="705576"/>
          </a:xfrm>
          <a:prstGeom prst="rect">
            <a:avLst/>
          </a:prstGeom>
        </p:spPr>
      </p:pic>
      <p:pic>
        <p:nvPicPr>
          <p:cNvPr id="11" name="Picture 10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27976771-690D-3C43-884F-8AD044726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2802" y="2126120"/>
            <a:ext cx="2556187" cy="94921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A37C632-25A9-6476-95C7-F3F7CF7DEC22}"/>
              </a:ext>
            </a:extLst>
          </p:cNvPr>
          <p:cNvGrpSpPr/>
          <p:nvPr/>
        </p:nvGrpSpPr>
        <p:grpSpPr>
          <a:xfrm>
            <a:off x="1066847" y="1037007"/>
            <a:ext cx="10197707" cy="1422400"/>
            <a:chOff x="825500" y="2438400"/>
            <a:chExt cx="10197707" cy="142240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B7E2067-CBAE-6354-5B14-220A78E01E3E}"/>
                </a:ext>
              </a:extLst>
            </p:cNvPr>
            <p:cNvSpPr txBox="1"/>
            <p:nvPr/>
          </p:nvSpPr>
          <p:spPr>
            <a:xfrm>
              <a:off x="825500" y="2616200"/>
              <a:ext cx="1809150" cy="64633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w="15875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Gluon saturation 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initial TMD PDF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C68106E-E925-6911-99E9-B81813A2AC49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>
              <a:off x="2634650" y="2939366"/>
              <a:ext cx="12896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4C475E1-04F5-F148-58EC-0D0A5A7DED0C}"/>
                </a:ext>
              </a:extLst>
            </p:cNvPr>
            <p:cNvSpPr txBox="1"/>
            <p:nvPr/>
          </p:nvSpPr>
          <p:spPr>
            <a:xfrm>
              <a:off x="2921000" y="2438400"/>
              <a:ext cx="6607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DIS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B2C3FAA-C37B-2F0B-2744-87E7A35CC86F}"/>
                </a:ext>
              </a:extLst>
            </p:cNvPr>
            <p:cNvSpPr txBox="1"/>
            <p:nvPr/>
          </p:nvSpPr>
          <p:spPr>
            <a:xfrm>
              <a:off x="3924300" y="2616200"/>
              <a:ext cx="2298700" cy="64633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w="15875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Multiple scattering 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in </a:t>
              </a:r>
              <a:r>
                <a:rPr lang="en-US" dirty="0" err="1">
                  <a:solidFill>
                    <a:srgbClr val="0070C0"/>
                  </a:solidFill>
                </a:rPr>
                <a:t>parton</a:t>
              </a:r>
              <a:r>
                <a:rPr lang="en-US" dirty="0">
                  <a:solidFill>
                    <a:srgbClr val="0070C0"/>
                  </a:solidFill>
                </a:rPr>
                <a:t> propagation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547E5F2-1DAC-12A0-0394-05F147340F55}"/>
                </a:ext>
              </a:extLst>
            </p:cNvPr>
            <p:cNvCxnSpPr>
              <a:cxnSpLocks/>
            </p:cNvCxnSpPr>
            <p:nvPr/>
          </p:nvCxnSpPr>
          <p:spPr>
            <a:xfrm>
              <a:off x="6254150" y="2952066"/>
              <a:ext cx="7816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B460AA2-C62C-141D-A110-4178628F32F3}"/>
                </a:ext>
              </a:extLst>
            </p:cNvPr>
            <p:cNvSpPr txBox="1"/>
            <p:nvPr/>
          </p:nvSpPr>
          <p:spPr>
            <a:xfrm>
              <a:off x="7086600" y="2616200"/>
              <a:ext cx="1771062" cy="64633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w="15875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Fragmentation &amp;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Hadronization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6079470-CEDD-E7E8-EBEE-DAE50E0173EF}"/>
                </a:ext>
              </a:extLst>
            </p:cNvPr>
            <p:cNvSpPr txBox="1"/>
            <p:nvPr/>
          </p:nvSpPr>
          <p:spPr>
            <a:xfrm>
              <a:off x="9646420" y="2628900"/>
              <a:ext cx="1376787" cy="64633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w="15875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Hadron 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propagation 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A385E04-1A95-9BE6-5805-346B45542962}"/>
                </a:ext>
              </a:extLst>
            </p:cNvPr>
            <p:cNvCxnSpPr>
              <a:cxnSpLocks/>
            </p:cNvCxnSpPr>
            <p:nvPr/>
          </p:nvCxnSpPr>
          <p:spPr>
            <a:xfrm>
              <a:off x="8844950" y="2964766"/>
              <a:ext cx="7816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659979B-120D-211E-B15B-D8494E1D9514}"/>
                </a:ext>
              </a:extLst>
            </p:cNvPr>
            <p:cNvCxnSpPr/>
            <p:nvPr/>
          </p:nvCxnSpPr>
          <p:spPr>
            <a:xfrm>
              <a:off x="1752600" y="3848100"/>
              <a:ext cx="32131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8310839-E16F-EA8A-A121-C4C08A7D5ABE}"/>
                </a:ext>
              </a:extLst>
            </p:cNvPr>
            <p:cNvCxnSpPr>
              <a:stCxn id="10" idx="2"/>
            </p:cNvCxnSpPr>
            <p:nvPr/>
          </p:nvCxnSpPr>
          <p:spPr>
            <a:xfrm>
              <a:off x="1730075" y="3262531"/>
              <a:ext cx="22525" cy="598269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B32CB47-6002-5EC6-E3CF-0DF9A4EC7B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40300" y="3263900"/>
              <a:ext cx="0" cy="5588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AE05A2D-B102-CE93-95CD-49F7DBA2A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51200" y="3359150"/>
              <a:ext cx="165100" cy="340519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AA7A4AC-5CA5-0CA6-ED84-393CE5CCB817}"/>
                </a:ext>
              </a:extLst>
            </p:cNvPr>
            <p:cNvSpPr txBox="1"/>
            <p:nvPr/>
          </p:nvSpPr>
          <p:spPr>
            <a:xfrm>
              <a:off x="2463800" y="3403600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TMD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F40ED9C-3B51-12D1-FF03-772B065A0678}"/>
                </a:ext>
              </a:extLst>
            </p:cNvPr>
            <p:cNvSpPr txBox="1"/>
            <p:nvPr/>
          </p:nvSpPr>
          <p:spPr>
            <a:xfrm>
              <a:off x="3530600" y="3403600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in nuclei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B10F16A-1176-F163-E6B1-F1F7DF3AC97F}"/>
                </a:ext>
              </a:extLst>
            </p:cNvPr>
            <p:cNvSpPr txBox="1"/>
            <p:nvPr/>
          </p:nvSpPr>
          <p:spPr>
            <a:xfrm>
              <a:off x="4294852" y="3259397"/>
              <a:ext cx="17306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TMD </a:t>
              </a:r>
              <a:r>
                <a:rPr lang="zh-CN" altLang="en-US" dirty="0">
                  <a:solidFill>
                    <a:schemeClr val="bg1"/>
                  </a:solidFill>
                </a:rPr>
                <a:t>  </a:t>
              </a:r>
              <a:r>
                <a:rPr lang="en-US" dirty="0">
                  <a:solidFill>
                    <a:schemeClr val="bg1"/>
                  </a:solidFill>
                </a:rPr>
                <a:t>high-twist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31CAB6C-7115-5268-3181-CFC17F5728F4}"/>
              </a:ext>
            </a:extLst>
          </p:cNvPr>
          <p:cNvSpPr txBox="1"/>
          <p:nvPr/>
        </p:nvSpPr>
        <p:spPr>
          <a:xfrm>
            <a:off x="5566584" y="5687801"/>
            <a:ext cx="5856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Ke, Zhang, Xing and XNW, Phys. Rev. D 110, 034001 (2024)</a:t>
            </a:r>
          </a:p>
        </p:txBody>
      </p:sp>
    </p:spTree>
    <p:extLst>
      <p:ext uri="{BB962C8B-B14F-4D97-AF65-F5344CB8AC3E}">
        <p14:creationId xmlns:p14="http://schemas.microsoft.com/office/powerpoint/2010/main" val="1654267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06E35-9E20-7722-D232-721EB7584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single and </a:t>
            </a:r>
            <a:r>
              <a:rPr lang="en-US" dirty="0" err="1"/>
              <a:t>dihadron</a:t>
            </a:r>
            <a:r>
              <a:rPr lang="en-US" dirty="0"/>
              <a:t> spectra in EIC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1F7E4-4693-6454-B43C-8C415ABDC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5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7E342B47-6151-A1A6-57F4-49FC38A2F3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4616" y="1383475"/>
            <a:ext cx="4358636" cy="2692301"/>
          </a:xfrm>
        </p:spPr>
      </p:pic>
      <p:pic>
        <p:nvPicPr>
          <p:cNvPr id="6" name="Content Placeholder 5" descr="Chart, line chart, histogram&#10;&#10;Description automatically generated">
            <a:extLst>
              <a:ext uri="{FF2B5EF4-FFF2-40B4-BE49-F238E27FC236}">
                <a16:creationId xmlns:a16="http://schemas.microsoft.com/office/drawing/2014/main" id="{1E424D1D-CD22-E6AC-73AC-8AC53DD9C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2851" y="4199904"/>
            <a:ext cx="6372032" cy="2286070"/>
          </a:xfrm>
          <a:prstGeom prst="rect">
            <a:avLst/>
          </a:prstGeom>
        </p:spPr>
      </p:pic>
      <p:pic>
        <p:nvPicPr>
          <p:cNvPr id="7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46DAAF2F-EED1-4876-2EC7-6EAD759B11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198" y="1383475"/>
            <a:ext cx="5668751" cy="26868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616494-A232-8E5C-A624-18EB2873B9BB}"/>
              </a:ext>
            </a:extLst>
          </p:cNvPr>
          <p:cNvSpPr txBox="1"/>
          <p:nvPr/>
        </p:nvSpPr>
        <p:spPr>
          <a:xfrm>
            <a:off x="2092967" y="970909"/>
            <a:ext cx="2381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Leading hadron spectra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F96035-049B-2BB1-97D0-6DC8E92AEAEF}"/>
              </a:ext>
            </a:extLst>
          </p:cNvPr>
          <p:cNvSpPr txBox="1"/>
          <p:nvPr/>
        </p:nvSpPr>
        <p:spPr>
          <a:xfrm>
            <a:off x="7442522" y="1008387"/>
            <a:ext cx="184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di-hadron spectra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6F7234-1D8A-7D4D-09C0-D52D3EE2F25C}"/>
              </a:ext>
            </a:extLst>
          </p:cNvPr>
          <p:cNvSpPr txBox="1"/>
          <p:nvPr/>
        </p:nvSpPr>
        <p:spPr>
          <a:xfrm>
            <a:off x="10164883" y="4828194"/>
            <a:ext cx="1930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Leading hadron spectra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132BA8-4464-BE68-19E0-F4EEFDAC3D72}"/>
              </a:ext>
            </a:extLst>
          </p:cNvPr>
          <p:cNvSpPr txBox="1"/>
          <p:nvPr/>
        </p:nvSpPr>
        <p:spPr>
          <a:xfrm>
            <a:off x="483666" y="5019773"/>
            <a:ext cx="3218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Ke, Zhang, Xing and XNW, Phys. Rev. D 110, 034001 (2024)</a:t>
            </a:r>
          </a:p>
        </p:txBody>
      </p:sp>
    </p:spTree>
    <p:extLst>
      <p:ext uri="{BB962C8B-B14F-4D97-AF65-F5344CB8AC3E}">
        <p14:creationId xmlns:p14="http://schemas.microsoft.com/office/powerpoint/2010/main" val="4078224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3D0E6-A2EB-5177-F877-F0DC90203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Medium</a:t>
            </a:r>
            <a:r>
              <a:rPr lang="zh-CN" altLang="en-US" dirty="0"/>
              <a:t> </a:t>
            </a:r>
            <a:r>
              <a:rPr lang="en-US" altLang="zh-CN" dirty="0"/>
              <a:t>modification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ECC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EIC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BECE74-B267-037D-A9FB-F1B943C72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23BD5D-EB36-F94F-1F96-BDE961CE0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23" y="1778491"/>
            <a:ext cx="3913765" cy="36963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60625B-9E17-DC6F-E844-515CD8123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349" y="1785552"/>
            <a:ext cx="3913765" cy="36963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9AE88C-7DA4-4957-B779-6FC4BDED1082}"/>
              </a:ext>
            </a:extLst>
          </p:cNvPr>
          <p:cNvSpPr txBox="1"/>
          <p:nvPr/>
        </p:nvSpPr>
        <p:spPr>
          <a:xfrm>
            <a:off x="1849901" y="5617068"/>
            <a:ext cx="424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Y. Ke, XNW and W. Zhao in preparation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0B5B36-1895-9A6A-0A58-B8FBFD022B19}"/>
              </a:ext>
            </a:extLst>
          </p:cNvPr>
          <p:cNvSpPr txBox="1"/>
          <p:nvPr/>
        </p:nvSpPr>
        <p:spPr>
          <a:xfrm>
            <a:off x="2580294" y="1074383"/>
            <a:ext cx="7031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FFFF00"/>
                </a:solidFill>
              </a:rPr>
              <a:t>Modification</a:t>
            </a:r>
            <a:r>
              <a:rPr lang="zh-CN" altLang="en-US" sz="2400" dirty="0">
                <a:solidFill>
                  <a:srgbClr val="FFFF00"/>
                </a:solidFill>
              </a:rPr>
              <a:t> </a:t>
            </a:r>
            <a:r>
              <a:rPr lang="en-US" altLang="zh-CN" sz="2400" dirty="0">
                <a:solidFill>
                  <a:srgbClr val="FFFF00"/>
                </a:solidFill>
              </a:rPr>
              <a:t>mainly</a:t>
            </a:r>
            <a:r>
              <a:rPr lang="zh-CN" altLang="en-US" sz="2400" dirty="0">
                <a:solidFill>
                  <a:srgbClr val="FFFF00"/>
                </a:solidFill>
              </a:rPr>
              <a:t> </a:t>
            </a:r>
            <a:r>
              <a:rPr lang="en-US" altLang="zh-CN" sz="2400" dirty="0">
                <a:solidFill>
                  <a:srgbClr val="FFFF00"/>
                </a:solidFill>
              </a:rPr>
              <a:t>caused</a:t>
            </a:r>
            <a:r>
              <a:rPr lang="zh-CN" altLang="en-US" sz="2400" dirty="0">
                <a:solidFill>
                  <a:srgbClr val="FFFF00"/>
                </a:solidFill>
              </a:rPr>
              <a:t> </a:t>
            </a:r>
            <a:r>
              <a:rPr lang="en-US" altLang="zh-CN" sz="2400" dirty="0">
                <a:solidFill>
                  <a:srgbClr val="FFFF00"/>
                </a:solidFill>
              </a:rPr>
              <a:t>by</a:t>
            </a:r>
            <a:r>
              <a:rPr lang="zh-CN" altLang="en-US" sz="2400" dirty="0">
                <a:solidFill>
                  <a:srgbClr val="FFFF00"/>
                </a:solidFill>
              </a:rPr>
              <a:t> </a:t>
            </a:r>
            <a:r>
              <a:rPr lang="en-US" altLang="zh-CN" sz="2400" dirty="0">
                <a:solidFill>
                  <a:srgbClr val="FFFF00"/>
                </a:solidFill>
              </a:rPr>
              <a:t>momentum</a:t>
            </a:r>
            <a:r>
              <a:rPr lang="zh-CN" altLang="en-US" sz="2400" dirty="0">
                <a:solidFill>
                  <a:srgbClr val="FFFF00"/>
                </a:solidFill>
              </a:rPr>
              <a:t> </a:t>
            </a:r>
            <a:r>
              <a:rPr lang="en-US" altLang="zh-CN" sz="2400" dirty="0">
                <a:solidFill>
                  <a:srgbClr val="FFFF00"/>
                </a:solidFill>
              </a:rPr>
              <a:t>broadening</a:t>
            </a:r>
            <a:endParaRPr lang="en-US" sz="2400" dirty="0">
              <a:solidFill>
                <a:srgbClr val="FFFF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A42CEC-119B-82CE-DADF-839A96C1D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6049" y="1886674"/>
            <a:ext cx="3843434" cy="35952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F2B193C-ACCC-69A5-951D-5DA8A6F950C0}"/>
              </a:ext>
            </a:extLst>
          </p:cNvPr>
          <p:cNvSpPr txBox="1"/>
          <p:nvPr/>
        </p:nvSpPr>
        <p:spPr>
          <a:xfrm>
            <a:off x="914400" y="1365813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e+A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B6DA7B-F538-AFA7-38A5-2FE65991D1F5}"/>
              </a:ext>
            </a:extLst>
          </p:cNvPr>
          <p:cNvSpPr txBox="1"/>
          <p:nvPr/>
        </p:nvSpPr>
        <p:spPr>
          <a:xfrm>
            <a:off x="10058400" y="1365813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 + Pb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FB1198-20E5-74ED-C5CA-AC9CDC3759B6}"/>
              </a:ext>
            </a:extLst>
          </p:cNvPr>
          <p:cNvSpPr txBox="1"/>
          <p:nvPr/>
        </p:nvSpPr>
        <p:spPr>
          <a:xfrm>
            <a:off x="8750460" y="5647846"/>
            <a:ext cx="3053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C000"/>
                </a:solidFill>
              </a:rPr>
              <a:t>Nambrath</a:t>
            </a:r>
            <a:r>
              <a:rPr lang="en-US" dirty="0">
                <a:solidFill>
                  <a:srgbClr val="FFC000"/>
                </a:solidFill>
              </a:rPr>
              <a:t> for ALICE at HP2024</a:t>
            </a:r>
          </a:p>
        </p:txBody>
      </p:sp>
    </p:spTree>
    <p:extLst>
      <p:ext uri="{BB962C8B-B14F-4D97-AF65-F5344CB8AC3E}">
        <p14:creationId xmlns:p14="http://schemas.microsoft.com/office/powerpoint/2010/main" val="213064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3EC4A-6C69-1844-AF06-F8EEE0409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082D8-8A57-FBC5-47D3-AB58365B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from single emission in QGP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F2E77F-B391-EB60-BB62-9C18FD358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7406" y="6356351"/>
            <a:ext cx="325968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1001865-70A1-C97E-30ED-6127F9F9E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35" y="1910763"/>
            <a:ext cx="5184958" cy="39884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4D875E1-E7BE-72B4-D72A-A0CC96ABDFE9}"/>
              </a:ext>
            </a:extLst>
          </p:cNvPr>
          <p:cNvSpPr txBox="1"/>
          <p:nvPr/>
        </p:nvSpPr>
        <p:spPr>
          <a:xfrm>
            <a:off x="3630351" y="6242193"/>
            <a:ext cx="5401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Yang, He, </a:t>
            </a:r>
            <a:r>
              <a:rPr lang="en-US" sz="2000" dirty="0" err="1">
                <a:solidFill>
                  <a:srgbClr val="FFC000"/>
                </a:solidFill>
              </a:rPr>
              <a:t>Moult</a:t>
            </a:r>
            <a:r>
              <a:rPr lang="en-US" sz="2000" dirty="0">
                <a:solidFill>
                  <a:srgbClr val="FFC000"/>
                </a:solidFill>
              </a:rPr>
              <a:t> &amp; XNW, </a:t>
            </a:r>
            <a:r>
              <a:rPr lang="en-US" sz="2000" i="1" dirty="0">
                <a:solidFill>
                  <a:srgbClr val="FFC000"/>
                </a:solidFill>
                <a:latin typeface="-apple-system"/>
              </a:rPr>
              <a:t>PRL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 132 (2024) 1, 011901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50BCF4-D400-29C2-3CAE-5849DB1E9E31}"/>
              </a:ext>
            </a:extLst>
          </p:cNvPr>
          <p:cNvSpPr txBox="1"/>
          <p:nvPr/>
        </p:nvSpPr>
        <p:spPr>
          <a:xfrm>
            <a:off x="6608867" y="3649268"/>
            <a:ext cx="4677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HT induced emission in a QGP brick: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7FC147B-43F2-4798-4B7E-5D8BC2D6D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1399" y="5389313"/>
            <a:ext cx="4266007" cy="6636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D2080B7-B8AA-8079-38C1-6E7001490C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9252" y="4361147"/>
            <a:ext cx="4337113" cy="663602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162FC50-6FB3-5EBF-D205-AFF867F45C22}"/>
              </a:ext>
            </a:extLst>
          </p:cNvPr>
          <p:cNvCxnSpPr>
            <a:cxnSpLocks/>
          </p:cNvCxnSpPr>
          <p:nvPr/>
        </p:nvCxnSpPr>
        <p:spPr>
          <a:xfrm flipV="1">
            <a:off x="5410130" y="3882424"/>
            <a:ext cx="0" cy="18386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F3F2EB2-A2E0-9F5E-A9F0-8DFE93E1474C}"/>
              </a:ext>
            </a:extLst>
          </p:cNvPr>
          <p:cNvCxnSpPr>
            <a:cxnSpLocks/>
          </p:cNvCxnSpPr>
          <p:nvPr/>
        </p:nvCxnSpPr>
        <p:spPr>
          <a:xfrm>
            <a:off x="5410130" y="5721114"/>
            <a:ext cx="11181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8BE31C83-0462-E62C-8A16-B76831CC2684}"/>
              </a:ext>
            </a:extLst>
          </p:cNvPr>
          <p:cNvGrpSpPr/>
          <p:nvPr/>
        </p:nvGrpSpPr>
        <p:grpSpPr>
          <a:xfrm>
            <a:off x="7496020" y="2162058"/>
            <a:ext cx="1855654" cy="1347689"/>
            <a:chOff x="9935431" y="364580"/>
            <a:chExt cx="1855654" cy="1347689"/>
          </a:xfrm>
        </p:grpSpPr>
        <p:grpSp>
          <p:nvGrpSpPr>
            <p:cNvPr id="7" name="Group 60">
              <a:extLst>
                <a:ext uri="{FF2B5EF4-FFF2-40B4-BE49-F238E27FC236}">
                  <a16:creationId xmlns:a16="http://schemas.microsoft.com/office/drawing/2014/main" id="{0A2D6856-947A-FEA6-9CAB-56404279B613}"/>
                </a:ext>
              </a:extLst>
            </p:cNvPr>
            <p:cNvGrpSpPr>
              <a:grpSpLocks/>
            </p:cNvGrpSpPr>
            <p:nvPr/>
          </p:nvGrpSpPr>
          <p:grpSpPr bwMode="auto">
            <a:xfrm rot="8305193">
              <a:off x="10330268" y="747355"/>
              <a:ext cx="1392735" cy="161995"/>
              <a:chOff x="0" y="0"/>
              <a:chExt cx="593" cy="123"/>
            </a:xfrm>
          </p:grpSpPr>
          <p:grpSp>
            <p:nvGrpSpPr>
              <p:cNvPr id="43" name="Group 38">
                <a:extLst>
                  <a:ext uri="{FF2B5EF4-FFF2-40B4-BE49-F238E27FC236}">
                    <a16:creationId xmlns:a16="http://schemas.microsoft.com/office/drawing/2014/main" id="{6AF81F40-8869-3C39-7C8A-728CCBD6BA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81" cy="123"/>
                <a:chOff x="0" y="0"/>
                <a:chExt cx="81" cy="123"/>
              </a:xfrm>
            </p:grpSpPr>
            <p:sp>
              <p:nvSpPr>
                <p:cNvPr id="65" name="Freeform 36">
                  <a:extLst>
                    <a:ext uri="{FF2B5EF4-FFF2-40B4-BE49-F238E27FC236}">
                      <a16:creationId xmlns:a16="http://schemas.microsoft.com/office/drawing/2014/main" id="{8CBBE50E-8471-D659-E8F9-AD65AFBF3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6" name="Rectangle 37">
                  <a:extLst>
                    <a:ext uri="{FF2B5EF4-FFF2-40B4-BE49-F238E27FC236}">
                      <a16:creationId xmlns:a16="http://schemas.microsoft.com/office/drawing/2014/main" id="{FC61F9EC-84FE-A5A8-0B95-065170FB3F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4" name="Group 41">
                <a:extLst>
                  <a:ext uri="{FF2B5EF4-FFF2-40B4-BE49-F238E27FC236}">
                    <a16:creationId xmlns:a16="http://schemas.microsoft.com/office/drawing/2014/main" id="{82051FBD-81E0-E391-500D-7250637F24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0"/>
                <a:ext cx="81" cy="123"/>
                <a:chOff x="0" y="0"/>
                <a:chExt cx="81" cy="123"/>
              </a:xfrm>
            </p:grpSpPr>
            <p:sp>
              <p:nvSpPr>
                <p:cNvPr id="63" name="Freeform 39">
                  <a:extLst>
                    <a:ext uri="{FF2B5EF4-FFF2-40B4-BE49-F238E27FC236}">
                      <a16:creationId xmlns:a16="http://schemas.microsoft.com/office/drawing/2014/main" id="{2829B2BE-A744-0B21-7C36-9D2835037A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4" name="Rectangle 40">
                  <a:extLst>
                    <a:ext uri="{FF2B5EF4-FFF2-40B4-BE49-F238E27FC236}">
                      <a16:creationId xmlns:a16="http://schemas.microsoft.com/office/drawing/2014/main" id="{CBB4345F-7AAD-F280-BF56-B7F7C946EC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A9A396D2-A44D-B825-8D25-FADC688C95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0"/>
                <a:ext cx="80" cy="123"/>
                <a:chOff x="0" y="0"/>
                <a:chExt cx="80" cy="123"/>
              </a:xfrm>
            </p:grpSpPr>
            <p:sp>
              <p:nvSpPr>
                <p:cNvPr id="61" name="Freeform 42">
                  <a:extLst>
                    <a:ext uri="{FF2B5EF4-FFF2-40B4-BE49-F238E27FC236}">
                      <a16:creationId xmlns:a16="http://schemas.microsoft.com/office/drawing/2014/main" id="{FEBC4E4D-E995-B91E-17B3-751D5E3E6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2" name="Rectangle 43">
                  <a:extLst>
                    <a:ext uri="{FF2B5EF4-FFF2-40B4-BE49-F238E27FC236}">
                      <a16:creationId xmlns:a16="http://schemas.microsoft.com/office/drawing/2014/main" id="{2220280E-37DA-78F7-73D8-FE3B0DEFD9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6" name="Group 47">
                <a:extLst>
                  <a:ext uri="{FF2B5EF4-FFF2-40B4-BE49-F238E27FC236}">
                    <a16:creationId xmlns:a16="http://schemas.microsoft.com/office/drawing/2014/main" id="{D5AD7463-D702-A648-5B71-12B0609540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0"/>
                <a:ext cx="81" cy="123"/>
                <a:chOff x="0" y="0"/>
                <a:chExt cx="80" cy="123"/>
              </a:xfrm>
            </p:grpSpPr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C27D3AA5-351A-1EC1-8979-922F154FE8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78872CEA-8264-D9FC-8E2C-DFC3715A28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7" name="Group 50">
                <a:extLst>
                  <a:ext uri="{FF2B5EF4-FFF2-40B4-BE49-F238E27FC236}">
                    <a16:creationId xmlns:a16="http://schemas.microsoft.com/office/drawing/2014/main" id="{6E97F6B0-B715-71E8-5DC1-CA3418D022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0"/>
                <a:ext cx="81" cy="123"/>
                <a:chOff x="0" y="0"/>
                <a:chExt cx="81" cy="123"/>
              </a:xfrm>
            </p:grpSpPr>
            <p:sp>
              <p:nvSpPr>
                <p:cNvPr id="57" name="Freeform 48">
                  <a:extLst>
                    <a:ext uri="{FF2B5EF4-FFF2-40B4-BE49-F238E27FC236}">
                      <a16:creationId xmlns:a16="http://schemas.microsoft.com/office/drawing/2014/main" id="{1E981340-A80B-2256-5D27-1359C3DD65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8" name="Rectangle 49">
                  <a:extLst>
                    <a:ext uri="{FF2B5EF4-FFF2-40B4-BE49-F238E27FC236}">
                      <a16:creationId xmlns:a16="http://schemas.microsoft.com/office/drawing/2014/main" id="{2BDB27F0-3497-1537-1667-EB292F458B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8" name="Group 53">
                <a:extLst>
                  <a:ext uri="{FF2B5EF4-FFF2-40B4-BE49-F238E27FC236}">
                    <a16:creationId xmlns:a16="http://schemas.microsoft.com/office/drawing/2014/main" id="{78ED3883-3107-83E9-595E-DD8BC2D82F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0"/>
                <a:ext cx="81" cy="123"/>
                <a:chOff x="0" y="0"/>
                <a:chExt cx="81" cy="123"/>
              </a:xfrm>
            </p:grpSpPr>
            <p:sp>
              <p:nvSpPr>
                <p:cNvPr id="55" name="Freeform 51">
                  <a:extLst>
                    <a:ext uri="{FF2B5EF4-FFF2-40B4-BE49-F238E27FC236}">
                      <a16:creationId xmlns:a16="http://schemas.microsoft.com/office/drawing/2014/main" id="{AF52A1CB-0D68-7112-5209-05E639BF28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6" name="Rectangle 52">
                  <a:extLst>
                    <a:ext uri="{FF2B5EF4-FFF2-40B4-BE49-F238E27FC236}">
                      <a16:creationId xmlns:a16="http://schemas.microsoft.com/office/drawing/2014/main" id="{5B3AEE4C-B80C-91EB-088D-8FDF9F1252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9" name="Group 56">
                <a:extLst>
                  <a:ext uri="{FF2B5EF4-FFF2-40B4-BE49-F238E27FC236}">
                    <a16:creationId xmlns:a16="http://schemas.microsoft.com/office/drawing/2014/main" id="{B1AC1E6F-CB75-2927-1ACE-F7F7D56853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3"/>
                <a:chOff x="0" y="0"/>
                <a:chExt cx="81" cy="123"/>
              </a:xfrm>
            </p:grpSpPr>
            <p:sp>
              <p:nvSpPr>
                <p:cNvPr id="53" name="Freeform 54">
                  <a:extLst>
                    <a:ext uri="{FF2B5EF4-FFF2-40B4-BE49-F238E27FC236}">
                      <a16:creationId xmlns:a16="http://schemas.microsoft.com/office/drawing/2014/main" id="{621FA666-4CD4-589E-BEBF-25FAA4556D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4" name="Rectangle 55">
                  <a:extLst>
                    <a:ext uri="{FF2B5EF4-FFF2-40B4-BE49-F238E27FC236}">
                      <a16:creationId xmlns:a16="http://schemas.microsoft.com/office/drawing/2014/main" id="{D33A2E1A-AA24-FDFE-6BE7-CBC6FFE807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0" name="Group 59">
                <a:extLst>
                  <a:ext uri="{FF2B5EF4-FFF2-40B4-BE49-F238E27FC236}">
                    <a16:creationId xmlns:a16="http://schemas.microsoft.com/office/drawing/2014/main" id="{D48ED604-B040-D106-F43D-F204B38436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51" name="Freeform 57">
                  <a:extLst>
                    <a:ext uri="{FF2B5EF4-FFF2-40B4-BE49-F238E27FC236}">
                      <a16:creationId xmlns:a16="http://schemas.microsoft.com/office/drawing/2014/main" id="{9131915F-D7CF-5146-A851-F36F308828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2" name="Rectangle 58">
                  <a:extLst>
                    <a:ext uri="{FF2B5EF4-FFF2-40B4-BE49-F238E27FC236}">
                      <a16:creationId xmlns:a16="http://schemas.microsoft.com/office/drawing/2014/main" id="{D111DBF4-F99E-79B8-F4AD-2A85F27E13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8" name="Line 34">
              <a:extLst>
                <a:ext uri="{FF2B5EF4-FFF2-40B4-BE49-F238E27FC236}">
                  <a16:creationId xmlns:a16="http://schemas.microsoft.com/office/drawing/2014/main" id="{ECEEFBD7-BCE1-141C-CA47-CB8E673BD90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9935431" y="869351"/>
              <a:ext cx="1855653" cy="5019"/>
            </a:xfrm>
            <a:prstGeom prst="line">
              <a:avLst/>
            </a:prstGeom>
            <a:noFill/>
            <a:ln w="25400" cap="flat">
              <a:solidFill>
                <a:srgbClr val="FF3CE5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0" name="Group 85">
              <a:extLst>
                <a:ext uri="{FF2B5EF4-FFF2-40B4-BE49-F238E27FC236}">
                  <a16:creationId xmlns:a16="http://schemas.microsoft.com/office/drawing/2014/main" id="{13A68DF8-AA2F-8826-C4A3-83A452AD4CF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160087" y="1231066"/>
              <a:ext cx="813140" cy="149265"/>
              <a:chOff x="0" y="0"/>
              <a:chExt cx="593" cy="128"/>
            </a:xfrm>
          </p:grpSpPr>
          <p:grpSp>
            <p:nvGrpSpPr>
              <p:cNvPr id="13" name="Group 63">
                <a:extLst>
                  <a:ext uri="{FF2B5EF4-FFF2-40B4-BE49-F238E27FC236}">
                    <a16:creationId xmlns:a16="http://schemas.microsoft.com/office/drawing/2014/main" id="{995AF986-BFA3-10D2-41EF-C314918843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4"/>
                <a:ext cx="81" cy="124"/>
                <a:chOff x="0" y="0"/>
                <a:chExt cx="81" cy="123"/>
              </a:xfrm>
            </p:grpSpPr>
            <p:sp>
              <p:nvSpPr>
                <p:cNvPr id="41" name="Freeform 61">
                  <a:extLst>
                    <a:ext uri="{FF2B5EF4-FFF2-40B4-BE49-F238E27FC236}">
                      <a16:creationId xmlns:a16="http://schemas.microsoft.com/office/drawing/2014/main" id="{66584B0B-19BF-4EF4-CA8A-89B85D2DB2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2" name="Rectangle 62">
                  <a:extLst>
                    <a:ext uri="{FF2B5EF4-FFF2-40B4-BE49-F238E27FC236}">
                      <a16:creationId xmlns:a16="http://schemas.microsoft.com/office/drawing/2014/main" id="{03C340A8-32AF-D9D9-DB3C-C4798144D3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66">
                <a:extLst>
                  <a:ext uri="{FF2B5EF4-FFF2-40B4-BE49-F238E27FC236}">
                    <a16:creationId xmlns:a16="http://schemas.microsoft.com/office/drawing/2014/main" id="{5814B2FC-D58A-C1A6-A342-ABD75A1FE5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3"/>
                <a:ext cx="81" cy="124"/>
                <a:chOff x="0" y="0"/>
                <a:chExt cx="81" cy="123"/>
              </a:xfrm>
            </p:grpSpPr>
            <p:sp>
              <p:nvSpPr>
                <p:cNvPr id="39" name="Freeform 64">
                  <a:extLst>
                    <a:ext uri="{FF2B5EF4-FFF2-40B4-BE49-F238E27FC236}">
                      <a16:creationId xmlns:a16="http://schemas.microsoft.com/office/drawing/2014/main" id="{C8364D4E-43E2-32F1-2D82-3D36E5A33B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0" name="Rectangle 65">
                  <a:extLst>
                    <a:ext uri="{FF2B5EF4-FFF2-40B4-BE49-F238E27FC236}">
                      <a16:creationId xmlns:a16="http://schemas.microsoft.com/office/drawing/2014/main" id="{F2A557C1-5F9A-A1EC-48B7-1AAD912423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69">
                <a:extLst>
                  <a:ext uri="{FF2B5EF4-FFF2-40B4-BE49-F238E27FC236}">
                    <a16:creationId xmlns:a16="http://schemas.microsoft.com/office/drawing/2014/main" id="{00293EF7-DB27-BDE5-6BA9-6088AF47DD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3"/>
                <a:ext cx="80" cy="124"/>
                <a:chOff x="0" y="0"/>
                <a:chExt cx="80" cy="123"/>
              </a:xfrm>
            </p:grpSpPr>
            <p:sp>
              <p:nvSpPr>
                <p:cNvPr id="37" name="Freeform 67">
                  <a:extLst>
                    <a:ext uri="{FF2B5EF4-FFF2-40B4-BE49-F238E27FC236}">
                      <a16:creationId xmlns:a16="http://schemas.microsoft.com/office/drawing/2014/main" id="{9D7EF0D8-60DB-6799-A828-A2AA2AFE4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8" name="Rectangle 68">
                  <a:extLst>
                    <a:ext uri="{FF2B5EF4-FFF2-40B4-BE49-F238E27FC236}">
                      <a16:creationId xmlns:a16="http://schemas.microsoft.com/office/drawing/2014/main" id="{04306840-5438-88C5-E1F7-1BC138B5D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72">
                <a:extLst>
                  <a:ext uri="{FF2B5EF4-FFF2-40B4-BE49-F238E27FC236}">
                    <a16:creationId xmlns:a16="http://schemas.microsoft.com/office/drawing/2014/main" id="{A4E48E12-296C-70C4-43FA-B57644B222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2"/>
                <a:ext cx="81" cy="124"/>
                <a:chOff x="0" y="0"/>
                <a:chExt cx="80" cy="123"/>
              </a:xfrm>
            </p:grpSpPr>
            <p:sp>
              <p:nvSpPr>
                <p:cNvPr id="35" name="Freeform 70">
                  <a:extLst>
                    <a:ext uri="{FF2B5EF4-FFF2-40B4-BE49-F238E27FC236}">
                      <a16:creationId xmlns:a16="http://schemas.microsoft.com/office/drawing/2014/main" id="{4DF9DF11-2059-89F3-938C-F68D00B635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" name="Rectangle 71">
                  <a:extLst>
                    <a:ext uri="{FF2B5EF4-FFF2-40B4-BE49-F238E27FC236}">
                      <a16:creationId xmlns:a16="http://schemas.microsoft.com/office/drawing/2014/main" id="{FFAD63FA-9A30-BD92-6CF2-C5752EFC31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75">
                <a:extLst>
                  <a:ext uri="{FF2B5EF4-FFF2-40B4-BE49-F238E27FC236}">
                    <a16:creationId xmlns:a16="http://schemas.microsoft.com/office/drawing/2014/main" id="{B7881087-69E6-9B12-CED0-68DE6F005E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1"/>
                <a:ext cx="81" cy="124"/>
                <a:chOff x="0" y="0"/>
                <a:chExt cx="81" cy="123"/>
              </a:xfrm>
            </p:grpSpPr>
            <p:sp>
              <p:nvSpPr>
                <p:cNvPr id="33" name="Freeform 73">
                  <a:extLst>
                    <a:ext uri="{FF2B5EF4-FFF2-40B4-BE49-F238E27FC236}">
                      <a16:creationId xmlns:a16="http://schemas.microsoft.com/office/drawing/2014/main" id="{1F089141-77E7-59D6-2992-FFB02484FA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" name="Rectangle 74">
                  <a:extLst>
                    <a:ext uri="{FF2B5EF4-FFF2-40B4-BE49-F238E27FC236}">
                      <a16:creationId xmlns:a16="http://schemas.microsoft.com/office/drawing/2014/main" id="{F1607446-D9AA-38EB-0CE2-0A6C32DB3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78">
                <a:extLst>
                  <a:ext uri="{FF2B5EF4-FFF2-40B4-BE49-F238E27FC236}">
                    <a16:creationId xmlns:a16="http://schemas.microsoft.com/office/drawing/2014/main" id="{6DD2E795-DD15-EE7B-2727-587ECF6D71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1"/>
                <a:ext cx="81" cy="124"/>
                <a:chOff x="0" y="0"/>
                <a:chExt cx="81" cy="123"/>
              </a:xfrm>
            </p:grpSpPr>
            <p:sp>
              <p:nvSpPr>
                <p:cNvPr id="31" name="Freeform 76">
                  <a:extLst>
                    <a:ext uri="{FF2B5EF4-FFF2-40B4-BE49-F238E27FC236}">
                      <a16:creationId xmlns:a16="http://schemas.microsoft.com/office/drawing/2014/main" id="{D807292F-219B-D1F6-FD6D-524DB5EA5B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" name="Rectangle 77">
                  <a:extLst>
                    <a:ext uri="{FF2B5EF4-FFF2-40B4-BE49-F238E27FC236}">
                      <a16:creationId xmlns:a16="http://schemas.microsoft.com/office/drawing/2014/main" id="{9B4E514D-7FB5-105C-5986-8847ED9D9A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81">
                <a:extLst>
                  <a:ext uri="{FF2B5EF4-FFF2-40B4-BE49-F238E27FC236}">
                    <a16:creationId xmlns:a16="http://schemas.microsoft.com/office/drawing/2014/main" id="{F2B8A242-9888-7AC8-5412-2988C1C893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4"/>
                <a:chOff x="0" y="0"/>
                <a:chExt cx="81" cy="123"/>
              </a:xfrm>
            </p:grpSpPr>
            <p:sp>
              <p:nvSpPr>
                <p:cNvPr id="29" name="Freeform 79">
                  <a:extLst>
                    <a:ext uri="{FF2B5EF4-FFF2-40B4-BE49-F238E27FC236}">
                      <a16:creationId xmlns:a16="http://schemas.microsoft.com/office/drawing/2014/main" id="{33C58822-6B9E-CF5A-D105-9BC5D65F0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" name="Rectangle 80">
                  <a:extLst>
                    <a:ext uri="{FF2B5EF4-FFF2-40B4-BE49-F238E27FC236}">
                      <a16:creationId xmlns:a16="http://schemas.microsoft.com/office/drawing/2014/main" id="{576D74ED-E89B-AFB4-DC4E-D46F8379A7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84">
                <a:extLst>
                  <a:ext uri="{FF2B5EF4-FFF2-40B4-BE49-F238E27FC236}">
                    <a16:creationId xmlns:a16="http://schemas.microsoft.com/office/drawing/2014/main" id="{056DF41D-3FDE-111F-2E70-884ADF64D0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27" name="Freeform 82">
                  <a:extLst>
                    <a:ext uri="{FF2B5EF4-FFF2-40B4-BE49-F238E27FC236}">
                      <a16:creationId xmlns:a16="http://schemas.microsoft.com/office/drawing/2014/main" id="{0A2A4A82-532B-D3AF-9174-DD3A8218A2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" name="Rectangle 83">
                  <a:extLst>
                    <a:ext uri="{FF2B5EF4-FFF2-40B4-BE49-F238E27FC236}">
                      <a16:creationId xmlns:a16="http://schemas.microsoft.com/office/drawing/2014/main" id="{E2CD369B-2C23-18FF-396C-C1DAF06818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11" name="Rectangle 89">
              <a:extLst>
                <a:ext uri="{FF2B5EF4-FFF2-40B4-BE49-F238E27FC236}">
                  <a16:creationId xmlns:a16="http://schemas.microsoft.com/office/drawing/2014/main" id="{E16D7013-7E9D-FC27-3205-EC7A30C20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2892" y="1302353"/>
              <a:ext cx="349802" cy="40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dirty="0">
                  <a:solidFill>
                    <a:srgbClr val="FFFF00"/>
                  </a:solidFill>
                  <a:ea typeface="ＭＳ Ｐゴシック" charset="0"/>
                  <a:cs typeface="Times New Roman" charset="0"/>
                </a:rPr>
                <a:t>k</a:t>
              </a:r>
              <a:endParaRPr lang="en-US" dirty="0"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AFC8CA5-894D-BBDA-81A5-20D723953224}"/>
                </a:ext>
              </a:extLst>
            </p:cNvPr>
            <p:cNvSpPr txBox="1"/>
            <p:nvPr/>
          </p:nvSpPr>
          <p:spPr>
            <a:xfrm>
              <a:off x="11553519" y="364580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l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637DCE1-D573-3691-01D3-9ACC38D5FC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8921" y="1078041"/>
            <a:ext cx="8724401" cy="72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959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DD881-E0EE-A630-C59F-D2B851950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Contributions from medium response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CDD388-9182-3F9B-66A3-51B567063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6A5E04-6550-CC61-256E-D0C9050FCE25}"/>
              </a:ext>
            </a:extLst>
          </p:cNvPr>
          <p:cNvSpPr txBox="1"/>
          <p:nvPr/>
        </p:nvSpPr>
        <p:spPr>
          <a:xfrm>
            <a:off x="722210" y="1202093"/>
            <a:ext cx="3012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2</a:t>
            </a:r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 2 e</a:t>
            </a:r>
            <a:r>
              <a:rPr lang="en-US" sz="2400" dirty="0">
                <a:solidFill>
                  <a:schemeClr val="bg1"/>
                </a:solidFill>
              </a:rPr>
              <a:t>lastic collisions: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A13A3F-FD30-1FDC-B6FA-B15F4C914336}"/>
              </a:ext>
            </a:extLst>
          </p:cNvPr>
          <p:cNvSpPr txBox="1"/>
          <p:nvPr/>
        </p:nvSpPr>
        <p:spPr>
          <a:xfrm>
            <a:off x="3905933" y="2592737"/>
            <a:ext cx="6520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Both recoil and 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back-reaction (“negative </a:t>
            </a:r>
            <a:r>
              <a:rPr lang="en-US" sz="2400" dirty="0" err="1">
                <a:solidFill>
                  <a:srgbClr val="FF0000"/>
                </a:solidFill>
              </a:rPr>
              <a:t>partons</a:t>
            </a:r>
            <a:r>
              <a:rPr lang="en-US" sz="2400" dirty="0">
                <a:solidFill>
                  <a:srgbClr val="FF0000"/>
                </a:solidFill>
              </a:rPr>
              <a:t>”)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68076F9-5577-0243-A959-3FC3C08110D0}"/>
              </a:ext>
            </a:extLst>
          </p:cNvPr>
          <p:cNvGrpSpPr/>
          <p:nvPr/>
        </p:nvGrpSpPr>
        <p:grpSpPr>
          <a:xfrm>
            <a:off x="1028487" y="4393212"/>
            <a:ext cx="1855653" cy="1347689"/>
            <a:chOff x="9935432" y="364580"/>
            <a:chExt cx="1855653" cy="1347689"/>
          </a:xfrm>
        </p:grpSpPr>
        <p:grpSp>
          <p:nvGrpSpPr>
            <p:cNvPr id="13" name="Group 60">
              <a:extLst>
                <a:ext uri="{FF2B5EF4-FFF2-40B4-BE49-F238E27FC236}">
                  <a16:creationId xmlns:a16="http://schemas.microsoft.com/office/drawing/2014/main" id="{6A1F7E3B-7DB2-AB9C-281B-1C915B37C1B9}"/>
                </a:ext>
              </a:extLst>
            </p:cNvPr>
            <p:cNvGrpSpPr>
              <a:grpSpLocks/>
            </p:cNvGrpSpPr>
            <p:nvPr/>
          </p:nvGrpSpPr>
          <p:grpSpPr bwMode="auto">
            <a:xfrm rot="8305193">
              <a:off x="10330268" y="747355"/>
              <a:ext cx="1392735" cy="161995"/>
              <a:chOff x="0" y="0"/>
              <a:chExt cx="593" cy="123"/>
            </a:xfrm>
          </p:grpSpPr>
          <p:grpSp>
            <p:nvGrpSpPr>
              <p:cNvPr id="42" name="Group 38">
                <a:extLst>
                  <a:ext uri="{FF2B5EF4-FFF2-40B4-BE49-F238E27FC236}">
                    <a16:creationId xmlns:a16="http://schemas.microsoft.com/office/drawing/2014/main" id="{77956B57-C867-45D2-6626-BC64C5539F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81" cy="123"/>
                <a:chOff x="0" y="0"/>
                <a:chExt cx="81" cy="123"/>
              </a:xfrm>
            </p:grpSpPr>
            <p:sp>
              <p:nvSpPr>
                <p:cNvPr id="64" name="Freeform 36">
                  <a:extLst>
                    <a:ext uri="{FF2B5EF4-FFF2-40B4-BE49-F238E27FC236}">
                      <a16:creationId xmlns:a16="http://schemas.microsoft.com/office/drawing/2014/main" id="{DC99D281-0ECE-9B94-CF60-E88932866F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5" name="Rectangle 37">
                  <a:extLst>
                    <a:ext uri="{FF2B5EF4-FFF2-40B4-BE49-F238E27FC236}">
                      <a16:creationId xmlns:a16="http://schemas.microsoft.com/office/drawing/2014/main" id="{23F07777-67AD-B601-7A8C-76A611C78B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3" name="Group 41">
                <a:extLst>
                  <a:ext uri="{FF2B5EF4-FFF2-40B4-BE49-F238E27FC236}">
                    <a16:creationId xmlns:a16="http://schemas.microsoft.com/office/drawing/2014/main" id="{66AFB17C-7F15-7E24-8E64-41D5BBBCC1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0"/>
                <a:ext cx="81" cy="123"/>
                <a:chOff x="0" y="0"/>
                <a:chExt cx="81" cy="123"/>
              </a:xfrm>
            </p:grpSpPr>
            <p:sp>
              <p:nvSpPr>
                <p:cNvPr id="62" name="Freeform 39">
                  <a:extLst>
                    <a:ext uri="{FF2B5EF4-FFF2-40B4-BE49-F238E27FC236}">
                      <a16:creationId xmlns:a16="http://schemas.microsoft.com/office/drawing/2014/main" id="{E56D6B4E-C10A-201A-91D1-9EBD898CC7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3" name="Rectangle 40">
                  <a:extLst>
                    <a:ext uri="{FF2B5EF4-FFF2-40B4-BE49-F238E27FC236}">
                      <a16:creationId xmlns:a16="http://schemas.microsoft.com/office/drawing/2014/main" id="{9704DB23-9BA9-CE28-405E-688851F519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4" name="Group 44">
                <a:extLst>
                  <a:ext uri="{FF2B5EF4-FFF2-40B4-BE49-F238E27FC236}">
                    <a16:creationId xmlns:a16="http://schemas.microsoft.com/office/drawing/2014/main" id="{54D3A8F3-B475-C429-7072-FD815FAD17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0"/>
                <a:ext cx="80" cy="123"/>
                <a:chOff x="0" y="0"/>
                <a:chExt cx="80" cy="123"/>
              </a:xfrm>
            </p:grpSpPr>
            <p:sp>
              <p:nvSpPr>
                <p:cNvPr id="60" name="Freeform 42">
                  <a:extLst>
                    <a:ext uri="{FF2B5EF4-FFF2-40B4-BE49-F238E27FC236}">
                      <a16:creationId xmlns:a16="http://schemas.microsoft.com/office/drawing/2014/main" id="{A2E63781-BA5D-C7D4-F5D8-D911AEE2E1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1" name="Rectangle 43">
                  <a:extLst>
                    <a:ext uri="{FF2B5EF4-FFF2-40B4-BE49-F238E27FC236}">
                      <a16:creationId xmlns:a16="http://schemas.microsoft.com/office/drawing/2014/main" id="{EF4DE4A9-6F8E-6F95-4A89-C6C1C63059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5" name="Group 47">
                <a:extLst>
                  <a:ext uri="{FF2B5EF4-FFF2-40B4-BE49-F238E27FC236}">
                    <a16:creationId xmlns:a16="http://schemas.microsoft.com/office/drawing/2014/main" id="{DE0E1B9B-4445-AB7B-94E1-D6F49A0702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0"/>
                <a:ext cx="81" cy="123"/>
                <a:chOff x="0" y="0"/>
                <a:chExt cx="80" cy="123"/>
              </a:xfrm>
            </p:grpSpPr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F038F0ED-A35A-5935-DEFA-47FEFB29CD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25CCCAC0-722F-3E49-2118-8647B3735D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6" name="Group 50">
                <a:extLst>
                  <a:ext uri="{FF2B5EF4-FFF2-40B4-BE49-F238E27FC236}">
                    <a16:creationId xmlns:a16="http://schemas.microsoft.com/office/drawing/2014/main" id="{CBA3FEB0-441B-F1D6-7202-BE73F14484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0"/>
                <a:ext cx="81" cy="123"/>
                <a:chOff x="0" y="0"/>
                <a:chExt cx="81" cy="123"/>
              </a:xfrm>
            </p:grpSpPr>
            <p:sp>
              <p:nvSpPr>
                <p:cNvPr id="56" name="Freeform 48">
                  <a:extLst>
                    <a:ext uri="{FF2B5EF4-FFF2-40B4-BE49-F238E27FC236}">
                      <a16:creationId xmlns:a16="http://schemas.microsoft.com/office/drawing/2014/main" id="{6192FDDB-2961-24B7-E3E3-F568D69A5A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7" name="Rectangle 49">
                  <a:extLst>
                    <a:ext uri="{FF2B5EF4-FFF2-40B4-BE49-F238E27FC236}">
                      <a16:creationId xmlns:a16="http://schemas.microsoft.com/office/drawing/2014/main" id="{EED8A9D9-E3AB-5150-97F7-576D050EE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7" name="Group 53">
                <a:extLst>
                  <a:ext uri="{FF2B5EF4-FFF2-40B4-BE49-F238E27FC236}">
                    <a16:creationId xmlns:a16="http://schemas.microsoft.com/office/drawing/2014/main" id="{57818C09-18C0-891E-D13B-E947D61D0C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0"/>
                <a:ext cx="81" cy="123"/>
                <a:chOff x="0" y="0"/>
                <a:chExt cx="81" cy="123"/>
              </a:xfrm>
            </p:grpSpPr>
            <p:sp>
              <p:nvSpPr>
                <p:cNvPr id="54" name="Freeform 51">
                  <a:extLst>
                    <a:ext uri="{FF2B5EF4-FFF2-40B4-BE49-F238E27FC236}">
                      <a16:creationId xmlns:a16="http://schemas.microsoft.com/office/drawing/2014/main" id="{5C51D3EB-DE00-0A88-1FBA-BE559C2C09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5" name="Rectangle 52">
                  <a:extLst>
                    <a:ext uri="{FF2B5EF4-FFF2-40B4-BE49-F238E27FC236}">
                      <a16:creationId xmlns:a16="http://schemas.microsoft.com/office/drawing/2014/main" id="{E2E9D51D-EE42-2C1C-092E-0EB34EA8EB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8" name="Group 56">
                <a:extLst>
                  <a:ext uri="{FF2B5EF4-FFF2-40B4-BE49-F238E27FC236}">
                    <a16:creationId xmlns:a16="http://schemas.microsoft.com/office/drawing/2014/main" id="{5BE258B6-C546-0248-2930-008182B72A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3"/>
                <a:chOff x="0" y="0"/>
                <a:chExt cx="81" cy="123"/>
              </a:xfrm>
            </p:grpSpPr>
            <p:sp>
              <p:nvSpPr>
                <p:cNvPr id="52" name="Freeform 54">
                  <a:extLst>
                    <a:ext uri="{FF2B5EF4-FFF2-40B4-BE49-F238E27FC236}">
                      <a16:creationId xmlns:a16="http://schemas.microsoft.com/office/drawing/2014/main" id="{EBCFD166-9EFA-8DF6-9904-B61D9AEE06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3" name="Rectangle 55">
                  <a:extLst>
                    <a:ext uri="{FF2B5EF4-FFF2-40B4-BE49-F238E27FC236}">
                      <a16:creationId xmlns:a16="http://schemas.microsoft.com/office/drawing/2014/main" id="{2D012400-9C78-22A0-0E4E-A932FCD679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9" name="Group 59">
                <a:extLst>
                  <a:ext uri="{FF2B5EF4-FFF2-40B4-BE49-F238E27FC236}">
                    <a16:creationId xmlns:a16="http://schemas.microsoft.com/office/drawing/2014/main" id="{06B6BFB8-7637-7504-DED4-722100D8F7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50" name="Freeform 57">
                  <a:extLst>
                    <a:ext uri="{FF2B5EF4-FFF2-40B4-BE49-F238E27FC236}">
                      <a16:creationId xmlns:a16="http://schemas.microsoft.com/office/drawing/2014/main" id="{B18E140D-1D94-42B8-8FAE-B7E0513E6C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1" name="Rectangle 58">
                  <a:extLst>
                    <a:ext uri="{FF2B5EF4-FFF2-40B4-BE49-F238E27FC236}">
                      <a16:creationId xmlns:a16="http://schemas.microsoft.com/office/drawing/2014/main" id="{5389761A-554E-5A65-9759-8CAF2F2F20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14" name="Line 34">
              <a:extLst>
                <a:ext uri="{FF2B5EF4-FFF2-40B4-BE49-F238E27FC236}">
                  <a16:creationId xmlns:a16="http://schemas.microsoft.com/office/drawing/2014/main" id="{FEE7A207-007C-2282-F165-8B29F7C4D25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9935432" y="859287"/>
              <a:ext cx="1689362" cy="15084"/>
            </a:xfrm>
            <a:prstGeom prst="line">
              <a:avLst/>
            </a:prstGeom>
            <a:noFill/>
            <a:ln w="25400" cap="flat">
              <a:solidFill>
                <a:srgbClr val="FF3CE5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5" name="Group 85">
              <a:extLst>
                <a:ext uri="{FF2B5EF4-FFF2-40B4-BE49-F238E27FC236}">
                  <a16:creationId xmlns:a16="http://schemas.microsoft.com/office/drawing/2014/main" id="{A791AFD1-78B0-23DC-0F05-AA39CBA194D7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160087" y="1231066"/>
              <a:ext cx="813140" cy="149265"/>
              <a:chOff x="0" y="0"/>
              <a:chExt cx="593" cy="128"/>
            </a:xfrm>
          </p:grpSpPr>
          <p:grpSp>
            <p:nvGrpSpPr>
              <p:cNvPr id="18" name="Group 63">
                <a:extLst>
                  <a:ext uri="{FF2B5EF4-FFF2-40B4-BE49-F238E27FC236}">
                    <a16:creationId xmlns:a16="http://schemas.microsoft.com/office/drawing/2014/main" id="{FB317EB9-DB80-C288-1172-4CD7FF96FA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4"/>
                <a:ext cx="81" cy="124"/>
                <a:chOff x="0" y="0"/>
                <a:chExt cx="81" cy="123"/>
              </a:xfrm>
            </p:grpSpPr>
            <p:sp>
              <p:nvSpPr>
                <p:cNvPr id="40" name="Freeform 61">
                  <a:extLst>
                    <a:ext uri="{FF2B5EF4-FFF2-40B4-BE49-F238E27FC236}">
                      <a16:creationId xmlns:a16="http://schemas.microsoft.com/office/drawing/2014/main" id="{0AC27370-E67F-3FB8-F9A9-AD01760AA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1" name="Rectangle 62">
                  <a:extLst>
                    <a:ext uri="{FF2B5EF4-FFF2-40B4-BE49-F238E27FC236}">
                      <a16:creationId xmlns:a16="http://schemas.microsoft.com/office/drawing/2014/main" id="{481D9CA9-40BF-20F8-54D2-0F5744A45A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66">
                <a:extLst>
                  <a:ext uri="{FF2B5EF4-FFF2-40B4-BE49-F238E27FC236}">
                    <a16:creationId xmlns:a16="http://schemas.microsoft.com/office/drawing/2014/main" id="{316CA649-9C01-CCEA-4CE6-54DBEF5FE2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3"/>
                <a:ext cx="81" cy="124"/>
                <a:chOff x="0" y="0"/>
                <a:chExt cx="81" cy="123"/>
              </a:xfrm>
            </p:grpSpPr>
            <p:sp>
              <p:nvSpPr>
                <p:cNvPr id="38" name="Freeform 64">
                  <a:extLst>
                    <a:ext uri="{FF2B5EF4-FFF2-40B4-BE49-F238E27FC236}">
                      <a16:creationId xmlns:a16="http://schemas.microsoft.com/office/drawing/2014/main" id="{E018AD09-8BF8-4924-E464-5638961BF4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9" name="Rectangle 65">
                  <a:extLst>
                    <a:ext uri="{FF2B5EF4-FFF2-40B4-BE49-F238E27FC236}">
                      <a16:creationId xmlns:a16="http://schemas.microsoft.com/office/drawing/2014/main" id="{C2D41057-E448-CF13-2284-57D29E33E9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69">
                <a:extLst>
                  <a:ext uri="{FF2B5EF4-FFF2-40B4-BE49-F238E27FC236}">
                    <a16:creationId xmlns:a16="http://schemas.microsoft.com/office/drawing/2014/main" id="{24291A9A-8DFA-378A-7EFC-1E27F7220F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3"/>
                <a:ext cx="80" cy="124"/>
                <a:chOff x="0" y="0"/>
                <a:chExt cx="80" cy="123"/>
              </a:xfrm>
            </p:grpSpPr>
            <p:sp>
              <p:nvSpPr>
                <p:cNvPr id="36" name="Freeform 67">
                  <a:extLst>
                    <a:ext uri="{FF2B5EF4-FFF2-40B4-BE49-F238E27FC236}">
                      <a16:creationId xmlns:a16="http://schemas.microsoft.com/office/drawing/2014/main" id="{87A15584-BD03-A976-343D-E7C418848B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7" name="Rectangle 68">
                  <a:extLst>
                    <a:ext uri="{FF2B5EF4-FFF2-40B4-BE49-F238E27FC236}">
                      <a16:creationId xmlns:a16="http://schemas.microsoft.com/office/drawing/2014/main" id="{6ED20A4D-D157-EA62-2C5C-07ECE313CA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72">
                <a:extLst>
                  <a:ext uri="{FF2B5EF4-FFF2-40B4-BE49-F238E27FC236}">
                    <a16:creationId xmlns:a16="http://schemas.microsoft.com/office/drawing/2014/main" id="{65486318-A5FE-56E0-B66A-4564956E8F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2"/>
                <a:ext cx="81" cy="124"/>
                <a:chOff x="0" y="0"/>
                <a:chExt cx="80" cy="123"/>
              </a:xfrm>
            </p:grpSpPr>
            <p:sp>
              <p:nvSpPr>
                <p:cNvPr id="34" name="Freeform 70">
                  <a:extLst>
                    <a:ext uri="{FF2B5EF4-FFF2-40B4-BE49-F238E27FC236}">
                      <a16:creationId xmlns:a16="http://schemas.microsoft.com/office/drawing/2014/main" id="{B7899EAE-AE8E-118D-4605-30BE1D254F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" name="Rectangle 71">
                  <a:extLst>
                    <a:ext uri="{FF2B5EF4-FFF2-40B4-BE49-F238E27FC236}">
                      <a16:creationId xmlns:a16="http://schemas.microsoft.com/office/drawing/2014/main" id="{FCEBF855-215F-D505-D370-2A1608827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75">
                <a:extLst>
                  <a:ext uri="{FF2B5EF4-FFF2-40B4-BE49-F238E27FC236}">
                    <a16:creationId xmlns:a16="http://schemas.microsoft.com/office/drawing/2014/main" id="{D98C7E83-DCC3-3157-C345-0DA6955B8C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1"/>
                <a:ext cx="81" cy="124"/>
                <a:chOff x="0" y="0"/>
                <a:chExt cx="81" cy="123"/>
              </a:xfrm>
            </p:grpSpPr>
            <p:sp>
              <p:nvSpPr>
                <p:cNvPr id="32" name="Freeform 73">
                  <a:extLst>
                    <a:ext uri="{FF2B5EF4-FFF2-40B4-BE49-F238E27FC236}">
                      <a16:creationId xmlns:a16="http://schemas.microsoft.com/office/drawing/2014/main" id="{1C925918-3F85-6B1E-F8AE-11BA4A03C9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3" name="Rectangle 74">
                  <a:extLst>
                    <a:ext uri="{FF2B5EF4-FFF2-40B4-BE49-F238E27FC236}">
                      <a16:creationId xmlns:a16="http://schemas.microsoft.com/office/drawing/2014/main" id="{B818A7C6-DC9E-8E0D-AB1D-D12BF42ADA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78">
                <a:extLst>
                  <a:ext uri="{FF2B5EF4-FFF2-40B4-BE49-F238E27FC236}">
                    <a16:creationId xmlns:a16="http://schemas.microsoft.com/office/drawing/2014/main" id="{EC5E2D33-0CDB-C5EA-C413-AD7D881CB3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1"/>
                <a:ext cx="81" cy="124"/>
                <a:chOff x="0" y="0"/>
                <a:chExt cx="81" cy="123"/>
              </a:xfrm>
            </p:grpSpPr>
            <p:sp>
              <p:nvSpPr>
                <p:cNvPr id="30" name="Freeform 76">
                  <a:extLst>
                    <a:ext uri="{FF2B5EF4-FFF2-40B4-BE49-F238E27FC236}">
                      <a16:creationId xmlns:a16="http://schemas.microsoft.com/office/drawing/2014/main" id="{505FA089-CA1C-9611-3AAB-D36EF9CDE4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" name="Rectangle 77">
                  <a:extLst>
                    <a:ext uri="{FF2B5EF4-FFF2-40B4-BE49-F238E27FC236}">
                      <a16:creationId xmlns:a16="http://schemas.microsoft.com/office/drawing/2014/main" id="{1E740F4B-6CAF-1FF4-548A-3ABC1FB6A7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81">
                <a:extLst>
                  <a:ext uri="{FF2B5EF4-FFF2-40B4-BE49-F238E27FC236}">
                    <a16:creationId xmlns:a16="http://schemas.microsoft.com/office/drawing/2014/main" id="{3CB2F706-C712-ED3F-6F12-E17FBB14FF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4"/>
                <a:chOff x="0" y="0"/>
                <a:chExt cx="81" cy="123"/>
              </a:xfrm>
            </p:grpSpPr>
            <p:sp>
              <p:nvSpPr>
                <p:cNvPr id="28" name="Freeform 79">
                  <a:extLst>
                    <a:ext uri="{FF2B5EF4-FFF2-40B4-BE49-F238E27FC236}">
                      <a16:creationId xmlns:a16="http://schemas.microsoft.com/office/drawing/2014/main" id="{AF9917A8-0D1D-9827-DE9D-51765FB3C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" name="Rectangle 80">
                  <a:extLst>
                    <a:ext uri="{FF2B5EF4-FFF2-40B4-BE49-F238E27FC236}">
                      <a16:creationId xmlns:a16="http://schemas.microsoft.com/office/drawing/2014/main" id="{97DA4B30-D3D4-8CFA-EAC1-2957894ECA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84">
                <a:extLst>
                  <a:ext uri="{FF2B5EF4-FFF2-40B4-BE49-F238E27FC236}">
                    <a16:creationId xmlns:a16="http://schemas.microsoft.com/office/drawing/2014/main" id="{5AD52896-E17D-0940-FB4D-97934E11D8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26" name="Freeform 82">
                  <a:extLst>
                    <a:ext uri="{FF2B5EF4-FFF2-40B4-BE49-F238E27FC236}">
                      <a16:creationId xmlns:a16="http://schemas.microsoft.com/office/drawing/2014/main" id="{DFA2CF37-FE2B-80F6-5F2A-6DB5360305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7" name="Rectangle 83">
                  <a:extLst>
                    <a:ext uri="{FF2B5EF4-FFF2-40B4-BE49-F238E27FC236}">
                      <a16:creationId xmlns:a16="http://schemas.microsoft.com/office/drawing/2014/main" id="{55E045CB-8C55-CE66-5227-DE60FE8A79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16" name="Rectangle 89">
              <a:extLst>
                <a:ext uri="{FF2B5EF4-FFF2-40B4-BE49-F238E27FC236}">
                  <a16:creationId xmlns:a16="http://schemas.microsoft.com/office/drawing/2014/main" id="{EDD65646-D99E-6075-A9B0-848CE994F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2892" y="1302353"/>
              <a:ext cx="349802" cy="40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dirty="0">
                  <a:solidFill>
                    <a:srgbClr val="FFFF00"/>
                  </a:solidFill>
                  <a:ea typeface="ＭＳ Ｐゴシック" charset="0"/>
                  <a:cs typeface="Times New Roman" charset="0"/>
                </a:rPr>
                <a:t>k</a:t>
              </a:r>
              <a:endParaRPr lang="en-US" dirty="0"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41E674D-A2A3-16D2-53E8-4785DBEE3D49}"/>
                </a:ext>
              </a:extLst>
            </p:cNvPr>
            <p:cNvSpPr txBox="1"/>
            <p:nvPr/>
          </p:nvSpPr>
          <p:spPr>
            <a:xfrm>
              <a:off x="11553519" y="364580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l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D5E562E-E241-8C37-95EB-B6356A9C6B78}"/>
              </a:ext>
            </a:extLst>
          </p:cNvPr>
          <p:cNvGrpSpPr/>
          <p:nvPr/>
        </p:nvGrpSpPr>
        <p:grpSpPr>
          <a:xfrm>
            <a:off x="1081322" y="1689517"/>
            <a:ext cx="1802818" cy="1347689"/>
            <a:chOff x="9935432" y="364580"/>
            <a:chExt cx="1802818" cy="1347689"/>
          </a:xfrm>
        </p:grpSpPr>
        <p:grpSp>
          <p:nvGrpSpPr>
            <p:cNvPr id="68" name="Group 60">
              <a:extLst>
                <a:ext uri="{FF2B5EF4-FFF2-40B4-BE49-F238E27FC236}">
                  <a16:creationId xmlns:a16="http://schemas.microsoft.com/office/drawing/2014/main" id="{55190848-BF7A-0908-D5DB-7EF09B9309C2}"/>
                </a:ext>
              </a:extLst>
            </p:cNvPr>
            <p:cNvGrpSpPr>
              <a:grpSpLocks/>
            </p:cNvGrpSpPr>
            <p:nvPr/>
          </p:nvGrpSpPr>
          <p:grpSpPr bwMode="auto">
            <a:xfrm rot="8305193">
              <a:off x="10330268" y="747355"/>
              <a:ext cx="1392735" cy="161995"/>
              <a:chOff x="0" y="0"/>
              <a:chExt cx="593" cy="123"/>
            </a:xfrm>
          </p:grpSpPr>
          <p:sp>
            <p:nvSpPr>
              <p:cNvPr id="120" name="Rectangle 37">
                <a:extLst>
                  <a:ext uri="{FF2B5EF4-FFF2-40B4-BE49-F238E27FC236}">
                    <a16:creationId xmlns:a16="http://schemas.microsoft.com/office/drawing/2014/main" id="{778C285E-1E36-A2C4-CDCF-FF73F11DA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8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8" name="Rectangle 40">
                <a:extLst>
                  <a:ext uri="{FF2B5EF4-FFF2-40B4-BE49-F238E27FC236}">
                    <a16:creationId xmlns:a16="http://schemas.microsoft.com/office/drawing/2014/main" id="{692CA309-3B7C-32B2-4DB1-E05DEC0AC5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" y="0"/>
                <a:ext cx="8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6" name="Rectangle 43">
                <a:extLst>
                  <a:ext uri="{FF2B5EF4-FFF2-40B4-BE49-F238E27FC236}">
                    <a16:creationId xmlns:a16="http://schemas.microsoft.com/office/drawing/2014/main" id="{3363BAB2-7B57-6D38-4BFD-096EC4C2E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" y="0"/>
                <a:ext cx="80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08" name="Rectangle 55">
                <a:extLst>
                  <a:ext uri="{FF2B5EF4-FFF2-40B4-BE49-F238E27FC236}">
                    <a16:creationId xmlns:a16="http://schemas.microsoft.com/office/drawing/2014/main" id="{E18BC875-DB1A-23CF-F716-334F374C5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" y="0"/>
                <a:ext cx="8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04" name="Group 59">
                <a:extLst>
                  <a:ext uri="{FF2B5EF4-FFF2-40B4-BE49-F238E27FC236}">
                    <a16:creationId xmlns:a16="http://schemas.microsoft.com/office/drawing/2014/main" id="{313C3CE8-12CA-D635-D499-CF5E00C183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105" name="Freeform 57">
                  <a:extLst>
                    <a:ext uri="{FF2B5EF4-FFF2-40B4-BE49-F238E27FC236}">
                      <a16:creationId xmlns:a16="http://schemas.microsoft.com/office/drawing/2014/main" id="{6F72E31B-5204-B5F6-56C7-EBC1E2BA82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6" name="Rectangle 58">
                  <a:extLst>
                    <a:ext uri="{FF2B5EF4-FFF2-40B4-BE49-F238E27FC236}">
                      <a16:creationId xmlns:a16="http://schemas.microsoft.com/office/drawing/2014/main" id="{D07D8861-B6BA-1536-ECC1-7CFCFD7F70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69" name="Line 34">
              <a:extLst>
                <a:ext uri="{FF2B5EF4-FFF2-40B4-BE49-F238E27FC236}">
                  <a16:creationId xmlns:a16="http://schemas.microsoft.com/office/drawing/2014/main" id="{01B53823-2101-9D29-2042-910EE0F6271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9935432" y="859287"/>
              <a:ext cx="1689362" cy="15084"/>
            </a:xfrm>
            <a:prstGeom prst="line">
              <a:avLst/>
            </a:prstGeom>
            <a:noFill/>
            <a:ln w="25400" cap="flat">
              <a:solidFill>
                <a:srgbClr val="FF3CE5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70" name="Group 85">
              <a:extLst>
                <a:ext uri="{FF2B5EF4-FFF2-40B4-BE49-F238E27FC236}">
                  <a16:creationId xmlns:a16="http://schemas.microsoft.com/office/drawing/2014/main" id="{ACC1DC73-6CF1-8C03-439F-CE8939D58A94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160087" y="1231066"/>
              <a:ext cx="813140" cy="149265"/>
              <a:chOff x="0" y="0"/>
              <a:chExt cx="593" cy="128"/>
            </a:xfrm>
          </p:grpSpPr>
          <p:grpSp>
            <p:nvGrpSpPr>
              <p:cNvPr id="73" name="Group 63">
                <a:extLst>
                  <a:ext uri="{FF2B5EF4-FFF2-40B4-BE49-F238E27FC236}">
                    <a16:creationId xmlns:a16="http://schemas.microsoft.com/office/drawing/2014/main" id="{5B448C0C-1749-A80A-1711-ABDC4D04E6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4"/>
                <a:ext cx="81" cy="124"/>
                <a:chOff x="0" y="0"/>
                <a:chExt cx="81" cy="123"/>
              </a:xfrm>
            </p:grpSpPr>
            <p:sp>
              <p:nvSpPr>
                <p:cNvPr id="95" name="Freeform 61">
                  <a:extLst>
                    <a:ext uri="{FF2B5EF4-FFF2-40B4-BE49-F238E27FC236}">
                      <a16:creationId xmlns:a16="http://schemas.microsoft.com/office/drawing/2014/main" id="{83331B68-97BC-6426-3709-801DCFF71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6" name="Rectangle 62">
                  <a:extLst>
                    <a:ext uri="{FF2B5EF4-FFF2-40B4-BE49-F238E27FC236}">
                      <a16:creationId xmlns:a16="http://schemas.microsoft.com/office/drawing/2014/main" id="{D401311E-C48C-A1DB-5AB1-24F65A8DF9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4" name="Group 66">
                <a:extLst>
                  <a:ext uri="{FF2B5EF4-FFF2-40B4-BE49-F238E27FC236}">
                    <a16:creationId xmlns:a16="http://schemas.microsoft.com/office/drawing/2014/main" id="{03F88D7E-D024-9273-5875-4F4C811E76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3"/>
                <a:ext cx="81" cy="124"/>
                <a:chOff x="0" y="0"/>
                <a:chExt cx="81" cy="123"/>
              </a:xfrm>
            </p:grpSpPr>
            <p:sp>
              <p:nvSpPr>
                <p:cNvPr id="93" name="Freeform 64">
                  <a:extLst>
                    <a:ext uri="{FF2B5EF4-FFF2-40B4-BE49-F238E27FC236}">
                      <a16:creationId xmlns:a16="http://schemas.microsoft.com/office/drawing/2014/main" id="{2A3B8573-18C7-5D1D-53F0-D652F9CF73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4" name="Rectangle 65">
                  <a:extLst>
                    <a:ext uri="{FF2B5EF4-FFF2-40B4-BE49-F238E27FC236}">
                      <a16:creationId xmlns:a16="http://schemas.microsoft.com/office/drawing/2014/main" id="{D5A2FF42-13BB-02D4-6904-DECD7EAFEC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5" name="Group 69">
                <a:extLst>
                  <a:ext uri="{FF2B5EF4-FFF2-40B4-BE49-F238E27FC236}">
                    <a16:creationId xmlns:a16="http://schemas.microsoft.com/office/drawing/2014/main" id="{549C62D6-448A-304A-8D3C-0AA77990BD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3"/>
                <a:ext cx="80" cy="124"/>
                <a:chOff x="0" y="0"/>
                <a:chExt cx="80" cy="123"/>
              </a:xfrm>
            </p:grpSpPr>
            <p:sp>
              <p:nvSpPr>
                <p:cNvPr id="91" name="Freeform 67">
                  <a:extLst>
                    <a:ext uri="{FF2B5EF4-FFF2-40B4-BE49-F238E27FC236}">
                      <a16:creationId xmlns:a16="http://schemas.microsoft.com/office/drawing/2014/main" id="{20985DEE-BB6E-797A-C3BE-A708D05EDB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2" name="Rectangle 68">
                  <a:extLst>
                    <a:ext uri="{FF2B5EF4-FFF2-40B4-BE49-F238E27FC236}">
                      <a16:creationId xmlns:a16="http://schemas.microsoft.com/office/drawing/2014/main" id="{AC40E02C-119A-78A0-74D0-6F6DD9B32D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6" name="Group 72">
                <a:extLst>
                  <a:ext uri="{FF2B5EF4-FFF2-40B4-BE49-F238E27FC236}">
                    <a16:creationId xmlns:a16="http://schemas.microsoft.com/office/drawing/2014/main" id="{0EB1B57C-1F74-BED5-31DA-4CA2C578DF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2"/>
                <a:ext cx="81" cy="124"/>
                <a:chOff x="0" y="0"/>
                <a:chExt cx="80" cy="123"/>
              </a:xfrm>
            </p:grpSpPr>
            <p:sp>
              <p:nvSpPr>
                <p:cNvPr id="89" name="Freeform 70">
                  <a:extLst>
                    <a:ext uri="{FF2B5EF4-FFF2-40B4-BE49-F238E27FC236}">
                      <a16:creationId xmlns:a16="http://schemas.microsoft.com/office/drawing/2014/main" id="{6634D676-7B13-8709-A3B2-412AB1897C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0" name="Rectangle 71">
                  <a:extLst>
                    <a:ext uri="{FF2B5EF4-FFF2-40B4-BE49-F238E27FC236}">
                      <a16:creationId xmlns:a16="http://schemas.microsoft.com/office/drawing/2014/main" id="{289AC218-CA26-8680-21F0-7A39167471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7" name="Group 75">
                <a:extLst>
                  <a:ext uri="{FF2B5EF4-FFF2-40B4-BE49-F238E27FC236}">
                    <a16:creationId xmlns:a16="http://schemas.microsoft.com/office/drawing/2014/main" id="{15F6D484-E403-AEE0-261E-08E11E64EC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1"/>
                <a:ext cx="81" cy="124"/>
                <a:chOff x="0" y="0"/>
                <a:chExt cx="81" cy="123"/>
              </a:xfrm>
            </p:grpSpPr>
            <p:sp>
              <p:nvSpPr>
                <p:cNvPr id="87" name="Freeform 73">
                  <a:extLst>
                    <a:ext uri="{FF2B5EF4-FFF2-40B4-BE49-F238E27FC236}">
                      <a16:creationId xmlns:a16="http://schemas.microsoft.com/office/drawing/2014/main" id="{A5ED5051-434B-E285-0036-E660D8D2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8" name="Rectangle 74">
                  <a:extLst>
                    <a:ext uri="{FF2B5EF4-FFF2-40B4-BE49-F238E27FC236}">
                      <a16:creationId xmlns:a16="http://schemas.microsoft.com/office/drawing/2014/main" id="{437ABBFE-A873-C02E-ACAE-9E288AAC31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8" name="Group 78">
                <a:extLst>
                  <a:ext uri="{FF2B5EF4-FFF2-40B4-BE49-F238E27FC236}">
                    <a16:creationId xmlns:a16="http://schemas.microsoft.com/office/drawing/2014/main" id="{99198904-4364-7652-51A6-BCCCD80011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1"/>
                <a:ext cx="81" cy="124"/>
                <a:chOff x="0" y="0"/>
                <a:chExt cx="81" cy="123"/>
              </a:xfrm>
            </p:grpSpPr>
            <p:sp>
              <p:nvSpPr>
                <p:cNvPr id="85" name="Freeform 76">
                  <a:extLst>
                    <a:ext uri="{FF2B5EF4-FFF2-40B4-BE49-F238E27FC236}">
                      <a16:creationId xmlns:a16="http://schemas.microsoft.com/office/drawing/2014/main" id="{31152951-7DDB-3703-C446-D23AD88FD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6" name="Rectangle 77">
                  <a:extLst>
                    <a:ext uri="{FF2B5EF4-FFF2-40B4-BE49-F238E27FC236}">
                      <a16:creationId xmlns:a16="http://schemas.microsoft.com/office/drawing/2014/main" id="{C9972301-3F40-2843-9094-5199660918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9" name="Group 81">
                <a:extLst>
                  <a:ext uri="{FF2B5EF4-FFF2-40B4-BE49-F238E27FC236}">
                    <a16:creationId xmlns:a16="http://schemas.microsoft.com/office/drawing/2014/main" id="{362E4094-2CAB-1F74-71AA-7FA96D252E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4"/>
                <a:chOff x="0" y="0"/>
                <a:chExt cx="81" cy="123"/>
              </a:xfrm>
            </p:grpSpPr>
            <p:sp>
              <p:nvSpPr>
                <p:cNvPr id="83" name="Freeform 79">
                  <a:extLst>
                    <a:ext uri="{FF2B5EF4-FFF2-40B4-BE49-F238E27FC236}">
                      <a16:creationId xmlns:a16="http://schemas.microsoft.com/office/drawing/2014/main" id="{AE60570A-232F-56D4-00EF-77CB50AE6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4" name="Rectangle 80">
                  <a:extLst>
                    <a:ext uri="{FF2B5EF4-FFF2-40B4-BE49-F238E27FC236}">
                      <a16:creationId xmlns:a16="http://schemas.microsoft.com/office/drawing/2014/main" id="{ECD2C733-8E9A-6667-F301-6B18058EB2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0" name="Group 84">
                <a:extLst>
                  <a:ext uri="{FF2B5EF4-FFF2-40B4-BE49-F238E27FC236}">
                    <a16:creationId xmlns:a16="http://schemas.microsoft.com/office/drawing/2014/main" id="{4CEC527E-7E87-ACF3-DFD6-153335F65A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81" name="Freeform 82">
                  <a:extLst>
                    <a:ext uri="{FF2B5EF4-FFF2-40B4-BE49-F238E27FC236}">
                      <a16:creationId xmlns:a16="http://schemas.microsoft.com/office/drawing/2014/main" id="{EB0C33BA-C5BB-42E7-15EF-D9206879F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2" name="Rectangle 83">
                  <a:extLst>
                    <a:ext uri="{FF2B5EF4-FFF2-40B4-BE49-F238E27FC236}">
                      <a16:creationId xmlns:a16="http://schemas.microsoft.com/office/drawing/2014/main" id="{F9290C32-E700-6C5A-BFA9-3ECF30AFFB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71" name="Rectangle 89">
              <a:extLst>
                <a:ext uri="{FF2B5EF4-FFF2-40B4-BE49-F238E27FC236}">
                  <a16:creationId xmlns:a16="http://schemas.microsoft.com/office/drawing/2014/main" id="{0C952724-21F1-C485-0845-7CE868F6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2892" y="1302353"/>
              <a:ext cx="349802" cy="40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dirty="0">
                  <a:solidFill>
                    <a:srgbClr val="FFFF00"/>
                  </a:solidFill>
                  <a:ea typeface="ＭＳ Ｐゴシック" charset="0"/>
                  <a:cs typeface="Times New Roman" charset="0"/>
                </a:rPr>
                <a:t>k</a:t>
              </a:r>
              <a:endParaRPr lang="en-US" dirty="0"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0F260609-0A30-CCE0-1E48-E103F711A7DA}"/>
                </a:ext>
              </a:extLst>
            </p:cNvPr>
            <p:cNvSpPr txBox="1"/>
            <p:nvPr/>
          </p:nvSpPr>
          <p:spPr>
            <a:xfrm>
              <a:off x="11553519" y="36458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21" name="Line 34">
            <a:extLst>
              <a:ext uri="{FF2B5EF4-FFF2-40B4-BE49-F238E27FC236}">
                <a16:creationId xmlns:a16="http://schemas.microsoft.com/office/drawing/2014/main" id="{04BBDE47-C017-C1A0-FCF4-4B111E06944F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688529" y="2949572"/>
            <a:ext cx="1010880" cy="289496"/>
          </a:xfrm>
          <a:prstGeom prst="line">
            <a:avLst/>
          </a:prstGeom>
          <a:noFill/>
          <a:ln w="25400" cap="flat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22" name="Line 34">
            <a:extLst>
              <a:ext uri="{FF2B5EF4-FFF2-40B4-BE49-F238E27FC236}">
                <a16:creationId xmlns:a16="http://schemas.microsoft.com/office/drawing/2014/main" id="{8E697EEE-10FB-50C5-4FEE-06FC1FB4D179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1174251" y="2949572"/>
            <a:ext cx="527631" cy="260262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7567BF5B-DE24-E941-A818-DF9FB2FDB384}"/>
              </a:ext>
            </a:extLst>
          </p:cNvPr>
          <p:cNvSpPr txBox="1"/>
          <p:nvPr/>
        </p:nvSpPr>
        <p:spPr>
          <a:xfrm>
            <a:off x="2714061" y="1755598"/>
            <a:ext cx="655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2(c)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F014D0E-BC83-3A75-BFC1-D84B01A342F9}"/>
              </a:ext>
            </a:extLst>
          </p:cNvPr>
          <p:cNvSpPr txBox="1"/>
          <p:nvPr/>
        </p:nvSpPr>
        <p:spPr>
          <a:xfrm>
            <a:off x="960376" y="1762399"/>
            <a:ext cx="67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1(a)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03632F05-2991-36E9-A257-CE1A2C750B77}"/>
              </a:ext>
            </a:extLst>
          </p:cNvPr>
          <p:cNvSpPr txBox="1"/>
          <p:nvPr/>
        </p:nvSpPr>
        <p:spPr>
          <a:xfrm>
            <a:off x="2620691" y="2777404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3 (d)</a:t>
            </a:r>
          </a:p>
        </p:txBody>
      </p:sp>
      <p:sp>
        <p:nvSpPr>
          <p:cNvPr id="126" name="Line 34">
            <a:extLst>
              <a:ext uri="{FF2B5EF4-FFF2-40B4-BE49-F238E27FC236}">
                <a16:creationId xmlns:a16="http://schemas.microsoft.com/office/drawing/2014/main" id="{682216AD-59C5-1369-9861-09BE2D8FF825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1096134" y="5600999"/>
            <a:ext cx="527631" cy="260262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27" name="Line 34">
            <a:extLst>
              <a:ext uri="{FF2B5EF4-FFF2-40B4-BE49-F238E27FC236}">
                <a16:creationId xmlns:a16="http://schemas.microsoft.com/office/drawing/2014/main" id="{00224843-A4C2-85BC-5FB3-D5A41DB1EE2A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558040" y="5614375"/>
            <a:ext cx="1010880" cy="289496"/>
          </a:xfrm>
          <a:prstGeom prst="line">
            <a:avLst/>
          </a:prstGeom>
          <a:noFill/>
          <a:ln w="25400" cap="flat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/>
          </a:p>
        </p:txBody>
      </p:sp>
      <p:pic>
        <p:nvPicPr>
          <p:cNvPr id="129" name="Picture 128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1C332ED-52B3-32E8-586B-BF4DF0B83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0790" y="3498870"/>
            <a:ext cx="3659627" cy="2884005"/>
          </a:xfrm>
          <a:prstGeom prst="rect">
            <a:avLst/>
          </a:prstGeom>
        </p:spPr>
      </p:pic>
      <p:pic>
        <p:nvPicPr>
          <p:cNvPr id="131" name="Picture 130" descr="A graph of a jet&#10;&#10;Description automatically generated">
            <a:extLst>
              <a:ext uri="{FF2B5EF4-FFF2-40B4-BE49-F238E27FC236}">
                <a16:creationId xmlns:a16="http://schemas.microsoft.com/office/drawing/2014/main" id="{5657A483-915F-6C0D-E431-66AF60D59C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5692" y="3484148"/>
            <a:ext cx="3505825" cy="2857412"/>
          </a:xfrm>
          <a:prstGeom prst="rect">
            <a:avLst/>
          </a:prstGeom>
        </p:spPr>
      </p:pic>
      <p:sp>
        <p:nvSpPr>
          <p:cNvPr id="132" name="TextBox 131">
            <a:extLst>
              <a:ext uri="{FF2B5EF4-FFF2-40B4-BE49-F238E27FC236}">
                <a16:creationId xmlns:a16="http://schemas.microsoft.com/office/drawing/2014/main" id="{808E6C8E-8168-2E36-7D50-00A79AA6E2EB}"/>
              </a:ext>
            </a:extLst>
          </p:cNvPr>
          <p:cNvSpPr txBox="1"/>
          <p:nvPr/>
        </p:nvSpPr>
        <p:spPr>
          <a:xfrm>
            <a:off x="577920" y="3812456"/>
            <a:ext cx="3245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2</a:t>
            </a:r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 3 </a:t>
            </a:r>
            <a:r>
              <a:rPr lang="en-US" sz="2400" dirty="0">
                <a:solidFill>
                  <a:schemeClr val="bg1"/>
                </a:solidFill>
              </a:rPr>
              <a:t>inelastic collisions: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563C129-90A8-1BA7-862F-2D74935BA8B9}"/>
              </a:ext>
            </a:extLst>
          </p:cNvPr>
          <p:cNvSpPr txBox="1"/>
          <p:nvPr/>
        </p:nvSpPr>
        <p:spPr>
          <a:xfrm>
            <a:off x="4776347" y="5016088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q</a:t>
            </a:r>
            <a:r>
              <a:rPr lang="en-US" baseline="-25000" dirty="0">
                <a:latin typeface="Symbol" pitchFamily="2" charset="2"/>
              </a:rPr>
              <a:t>13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4E6619B5-03B7-3C83-27C4-C10429F39EE5}"/>
              </a:ext>
            </a:extLst>
          </p:cNvPr>
          <p:cNvSpPr txBox="1"/>
          <p:nvPr/>
        </p:nvSpPr>
        <p:spPr>
          <a:xfrm>
            <a:off x="5598589" y="4927760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q</a:t>
            </a:r>
            <a:r>
              <a:rPr lang="en-US" baseline="-25000" dirty="0">
                <a:latin typeface="Symbol" pitchFamily="2" charset="2"/>
              </a:rPr>
              <a:t>23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2CD9D81-AA27-A42F-DA2B-9CBE9DA88C2C}"/>
              </a:ext>
            </a:extLst>
          </p:cNvPr>
          <p:cNvSpPr txBox="1"/>
          <p:nvPr/>
        </p:nvSpPr>
        <p:spPr>
          <a:xfrm>
            <a:off x="8690442" y="5012328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q</a:t>
            </a:r>
            <a:r>
              <a:rPr lang="en-US" baseline="-25000" dirty="0">
                <a:latin typeface="Symbol" pitchFamily="2" charset="2"/>
              </a:rPr>
              <a:t>13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A192C9F-9D47-2AB6-BA38-902EEE519547}"/>
              </a:ext>
            </a:extLst>
          </p:cNvPr>
          <p:cNvSpPr txBox="1"/>
          <p:nvPr/>
        </p:nvSpPr>
        <p:spPr>
          <a:xfrm>
            <a:off x="9427357" y="5253263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q</a:t>
            </a:r>
            <a:r>
              <a:rPr lang="en-US" baseline="-25000" dirty="0">
                <a:latin typeface="Symbol" pitchFamily="2" charset="2"/>
              </a:rPr>
              <a:t>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9A30E6-5939-4B1D-E4D0-DE17043B6F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0443" y="1066788"/>
            <a:ext cx="7819812" cy="18528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C5F7C8-A4F9-947F-2C3E-8E59F1EBF6FD}"/>
              </a:ext>
            </a:extLst>
          </p:cNvPr>
          <p:cNvSpPr txBox="1"/>
          <p:nvPr/>
        </p:nvSpPr>
        <p:spPr>
          <a:xfrm>
            <a:off x="683264" y="3037205"/>
            <a:ext cx="53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481782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A4BFB-772D-7745-6FCD-80BA7E2C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jets and  medium response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B4A40A9-31EC-C071-7AB7-A513DF811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524" y="1028668"/>
            <a:ext cx="4119775" cy="24003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9" name="Picture 28" descr="Chart&#10;&#10;Description automatically generated">
            <a:extLst>
              <a:ext uri="{FF2B5EF4-FFF2-40B4-BE49-F238E27FC236}">
                <a16:creationId xmlns:a16="http://schemas.microsoft.com/office/drawing/2014/main" id="{EBFF85C6-6685-8811-B969-A82ED258CD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091"/>
          <a:stretch/>
        </p:blipFill>
        <p:spPr>
          <a:xfrm>
            <a:off x="7447936" y="3635369"/>
            <a:ext cx="4119776" cy="262169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AA4092F-2278-C94C-EBCA-E8BDD0F51879}"/>
              </a:ext>
            </a:extLst>
          </p:cNvPr>
          <p:cNvSpPr txBox="1"/>
          <p:nvPr/>
        </p:nvSpPr>
        <p:spPr>
          <a:xfrm>
            <a:off x="7731425" y="6355356"/>
            <a:ext cx="23176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e-Print: 2101.05422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0E89B1-886B-7197-EE69-08C8EC7CB0D5}"/>
              </a:ext>
            </a:extLst>
          </p:cNvPr>
          <p:cNvSpPr txBox="1"/>
          <p:nvPr/>
        </p:nvSpPr>
        <p:spPr>
          <a:xfrm>
            <a:off x="10603096" y="5939857"/>
            <a:ext cx="950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C00000"/>
                </a:solidFill>
              </a:rPr>
              <a:t>CoLBT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20FF64-0DE4-BA73-6AC3-63E21491D0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217" b="12511"/>
          <a:stretch/>
        </p:blipFill>
        <p:spPr>
          <a:xfrm>
            <a:off x="819643" y="2228835"/>
            <a:ext cx="4278575" cy="387075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AAF1EC8-7B0B-438D-9ED0-87D53503178B}"/>
              </a:ext>
            </a:extLst>
          </p:cNvPr>
          <p:cNvGrpSpPr/>
          <p:nvPr/>
        </p:nvGrpSpPr>
        <p:grpSpPr>
          <a:xfrm rot="20077669">
            <a:off x="1312397" y="2495546"/>
            <a:ext cx="3074837" cy="2412843"/>
            <a:chOff x="6789684" y="1940838"/>
            <a:chExt cx="1756434" cy="1075631"/>
          </a:xfrm>
        </p:grpSpPr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9A48F847-DA93-876D-F813-6EC34F1B70B2}"/>
                </a:ext>
              </a:extLst>
            </p:cNvPr>
            <p:cNvSpPr/>
            <p:nvPr/>
          </p:nvSpPr>
          <p:spPr>
            <a:xfrm rot="15450486">
              <a:off x="7115504" y="1765738"/>
              <a:ext cx="924911" cy="1576552"/>
            </a:xfrm>
            <a:prstGeom prst="triangle">
              <a:avLst/>
            </a:prstGeom>
            <a:gradFill flip="none" rotWithShape="1">
              <a:gsLst>
                <a:gs pos="4900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8F2BCE4-07A9-7CF3-004F-F79BC6FA5EDF}"/>
                </a:ext>
              </a:extLst>
            </p:cNvPr>
            <p:cNvSpPr/>
            <p:nvPr/>
          </p:nvSpPr>
          <p:spPr>
            <a:xfrm rot="20851942">
              <a:off x="8062401" y="1940838"/>
              <a:ext cx="483717" cy="917951"/>
            </a:xfrm>
            <a:prstGeom prst="ellipse">
              <a:avLst/>
            </a:prstGeom>
            <a:gradFill>
              <a:gsLst>
                <a:gs pos="5400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8814C38-794B-CB6E-B90B-95629049DF55}"/>
                </a:ext>
              </a:extLst>
            </p:cNvPr>
            <p:cNvCxnSpPr>
              <a:cxnSpLocks/>
              <a:stCxn id="10" idx="0"/>
              <a:endCxn id="12" idx="0"/>
            </p:cNvCxnSpPr>
            <p:nvPr/>
          </p:nvCxnSpPr>
          <p:spPr>
            <a:xfrm flipV="1">
              <a:off x="6808345" y="1951661"/>
              <a:ext cx="1396828" cy="772858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28615F4-7ED4-884E-94A2-DAD5E37EE2F5}"/>
                </a:ext>
              </a:extLst>
            </p:cNvPr>
            <p:cNvCxnSpPr>
              <a:endCxn id="12" idx="4"/>
            </p:cNvCxnSpPr>
            <p:nvPr/>
          </p:nvCxnSpPr>
          <p:spPr>
            <a:xfrm>
              <a:off x="6831724" y="2722179"/>
              <a:ext cx="1571623" cy="125786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 descr="rho(r)=_frac_1_D.pdf">
            <a:extLst>
              <a:ext uri="{FF2B5EF4-FFF2-40B4-BE49-F238E27FC236}">
                <a16:creationId xmlns:a16="http://schemas.microsoft.com/office/drawing/2014/main" id="{C1B942FB-73C3-8481-603F-523BB0112C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35" y="1098918"/>
            <a:ext cx="5413915" cy="826375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EAFBF734-5555-C824-915D-FE74E2C4EA7C}"/>
              </a:ext>
            </a:extLst>
          </p:cNvPr>
          <p:cNvSpPr/>
          <p:nvPr/>
        </p:nvSpPr>
        <p:spPr>
          <a:xfrm rot="19584834">
            <a:off x="3625517" y="2469280"/>
            <a:ext cx="293179" cy="1002877"/>
          </a:xfrm>
          <a:prstGeom prst="ellipse">
            <a:avLst/>
          </a:prstGeom>
          <a:noFill/>
          <a:ln w="76200" cap="flat">
            <a:solidFill>
              <a:srgbClr val="FFFF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406400" hangingPunct="0"/>
            <a:endParaRPr lang="en-US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j-lt"/>
              <a:ea typeface="+mj-ea"/>
              <a:cs typeface="+mj-cs"/>
              <a:sym typeface="Gill Sans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B6153CA-724C-D3A1-564A-3614734FC32E}"/>
              </a:ext>
            </a:extLst>
          </p:cNvPr>
          <p:cNvCxnSpPr/>
          <p:nvPr/>
        </p:nvCxnSpPr>
        <p:spPr>
          <a:xfrm flipH="1" flipV="1">
            <a:off x="3516923" y="2549769"/>
            <a:ext cx="259327" cy="471475"/>
          </a:xfrm>
          <a:prstGeom prst="straightConnector1">
            <a:avLst/>
          </a:prstGeom>
          <a:noFill/>
          <a:ln w="79375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EAE7B2A-5314-FD19-0C98-074E54339F0F}"/>
              </a:ext>
            </a:extLst>
          </p:cNvPr>
          <p:cNvSpPr txBox="1"/>
          <p:nvPr/>
        </p:nvSpPr>
        <p:spPr>
          <a:xfrm>
            <a:off x="3603492" y="2190826"/>
            <a:ext cx="192360" cy="41036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hangingPunct="0"/>
            <a:r>
              <a:rPr lang="en-US" sz="2000" dirty="0">
                <a:solidFill>
                  <a:schemeClr val="bg1"/>
                </a:solidFill>
                <a:sym typeface="Helvetica"/>
              </a:rPr>
              <a:t>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C0107A5-D411-9CBF-F1A9-DB24D9A79C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0314" y="1948095"/>
            <a:ext cx="1058797" cy="83741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78FB71F-C459-2BF1-AC8A-1AAD7DF269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1487" y="4736062"/>
            <a:ext cx="2086708" cy="714739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4A90C78-3A32-C6AE-5771-587E73719452}"/>
              </a:ext>
            </a:extLst>
          </p:cNvPr>
          <p:cNvCxnSpPr/>
          <p:nvPr/>
        </p:nvCxnSpPr>
        <p:spPr>
          <a:xfrm flipV="1">
            <a:off x="2075935" y="2549769"/>
            <a:ext cx="2265099" cy="1898664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3485811-47D4-3D38-E893-338E29BDE5A9}"/>
              </a:ext>
            </a:extLst>
          </p:cNvPr>
          <p:cNvCxnSpPr/>
          <p:nvPr/>
        </p:nvCxnSpPr>
        <p:spPr>
          <a:xfrm flipV="1">
            <a:off x="2224216" y="3021244"/>
            <a:ext cx="1018440" cy="1266551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3C3A76B-AD95-6569-D5EC-9F717E52AD9C}"/>
              </a:ext>
            </a:extLst>
          </p:cNvPr>
          <p:cNvCxnSpPr/>
          <p:nvPr/>
        </p:nvCxnSpPr>
        <p:spPr>
          <a:xfrm flipV="1">
            <a:off x="2335427" y="3429000"/>
            <a:ext cx="1268065" cy="821725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FD428E7-65D3-E336-033F-895682C1FCFC}"/>
              </a:ext>
            </a:extLst>
          </p:cNvPr>
          <p:cNvCxnSpPr/>
          <p:nvPr/>
        </p:nvCxnSpPr>
        <p:spPr>
          <a:xfrm flipV="1">
            <a:off x="2847224" y="2903838"/>
            <a:ext cx="155469" cy="672873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C27401-BDFB-A6D1-40EB-C5493352D3CB}"/>
              </a:ext>
            </a:extLst>
          </p:cNvPr>
          <p:cNvCxnSpPr/>
          <p:nvPr/>
        </p:nvCxnSpPr>
        <p:spPr>
          <a:xfrm>
            <a:off x="3242656" y="3818238"/>
            <a:ext cx="681928" cy="0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402747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0EFB4-1D75-A4E6-EFC8-D0AC13B79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of single </a:t>
            </a:r>
            <a:r>
              <a:rPr lang="en-US" dirty="0" err="1"/>
              <a:t>parton</a:t>
            </a:r>
            <a:r>
              <a:rPr lang="en-US" dirty="0"/>
              <a:t> in a QGP brick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BC50F-A059-733D-7D85-DB1ABA73C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0DEB1F-CAFE-5321-CEE8-F636E6728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4157" y="1657444"/>
            <a:ext cx="5401543" cy="435832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ED32CE-8249-153B-B51D-9D5E56D411A3}"/>
              </a:ext>
            </a:extLst>
          </p:cNvPr>
          <p:cNvSpPr txBox="1"/>
          <p:nvPr/>
        </p:nvSpPr>
        <p:spPr>
          <a:xfrm>
            <a:off x="1586164" y="877827"/>
            <a:ext cx="9410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Single </a:t>
            </a:r>
            <a:r>
              <a:rPr lang="en-US" sz="3200" dirty="0" err="1">
                <a:solidFill>
                  <a:schemeClr val="bg1"/>
                </a:solidFill>
              </a:rPr>
              <a:t>parton</a:t>
            </a:r>
            <a:r>
              <a:rPr lang="en-US" sz="3200" dirty="0">
                <a:solidFill>
                  <a:schemeClr val="bg1"/>
                </a:solidFill>
              </a:rPr>
              <a:t> with multiple scattering in a brick in LBT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08F10E-1D38-1426-8680-EB92C8B75976}"/>
              </a:ext>
            </a:extLst>
          </p:cNvPr>
          <p:cNvSpPr txBox="1"/>
          <p:nvPr/>
        </p:nvSpPr>
        <p:spPr>
          <a:xfrm>
            <a:off x="5889019" y="6047638"/>
            <a:ext cx="5401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Yang, He, </a:t>
            </a:r>
            <a:r>
              <a:rPr lang="en-US" sz="2000" dirty="0" err="1">
                <a:solidFill>
                  <a:srgbClr val="FFC000"/>
                </a:solidFill>
              </a:rPr>
              <a:t>Moult</a:t>
            </a:r>
            <a:r>
              <a:rPr lang="en-US" sz="2000" dirty="0">
                <a:solidFill>
                  <a:srgbClr val="FFC000"/>
                </a:solidFill>
              </a:rPr>
              <a:t> &amp; XNW, </a:t>
            </a:r>
            <a:r>
              <a:rPr lang="en-US" sz="2000" i="1" dirty="0">
                <a:solidFill>
                  <a:srgbClr val="FFC000"/>
                </a:solidFill>
                <a:latin typeface="-apple-system"/>
              </a:rPr>
              <a:t>PRL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 132 (2024) 1, 011901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348825-60DB-4B4A-2CB3-934ACCEE6738}"/>
              </a:ext>
            </a:extLst>
          </p:cNvPr>
          <p:cNvSpPr txBox="1"/>
          <p:nvPr/>
        </p:nvSpPr>
        <p:spPr>
          <a:xfrm>
            <a:off x="2186267" y="5165612"/>
            <a:ext cx="36406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Medium response</a:t>
            </a:r>
          </a:p>
          <a:p>
            <a:r>
              <a:rPr lang="en-US" sz="2000" dirty="0">
                <a:solidFill>
                  <a:schemeClr val="bg1"/>
                </a:solidFill>
              </a:rPr>
              <a:t> (recoil + ”negative” </a:t>
            </a:r>
            <a:r>
              <a:rPr lang="en-US" sz="2000" dirty="0" err="1">
                <a:solidFill>
                  <a:schemeClr val="bg1"/>
                </a:solidFill>
              </a:rPr>
              <a:t>partons</a:t>
            </a:r>
            <a:r>
              <a:rPr lang="en-US" sz="2000" dirty="0">
                <a:solidFill>
                  <a:schemeClr val="bg1"/>
                </a:solidFill>
              </a:rPr>
              <a:t>)</a:t>
            </a:r>
          </a:p>
          <a:p>
            <a:r>
              <a:rPr lang="en-US" sz="2000" dirty="0">
                <a:solidFill>
                  <a:schemeClr val="bg1"/>
                </a:solidFill>
              </a:rPr>
              <a:t>Is (more) important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517097-D583-5197-C162-2A7904CC3D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2712" y="2900440"/>
            <a:ext cx="1757492" cy="5933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A2AB42-2F96-35F0-9ADE-452B781A09A6}"/>
              </a:ext>
            </a:extLst>
          </p:cNvPr>
          <p:cNvSpPr txBox="1"/>
          <p:nvPr/>
        </p:nvSpPr>
        <p:spPr>
          <a:xfrm>
            <a:off x="373362" y="3620252"/>
            <a:ext cx="46273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We vary only </a:t>
            </a:r>
            <a:r>
              <a:rPr lang="en-US" sz="2000" i="1" dirty="0">
                <a:solidFill>
                  <a:srgbClr val="FFFF00"/>
                </a:solidFill>
              </a:rPr>
              <a:t>K</a:t>
            </a:r>
            <a:r>
              <a:rPr lang="en-US" sz="2000" dirty="0">
                <a:solidFill>
                  <a:srgbClr val="FFFF00"/>
                </a:solidFill>
              </a:rPr>
              <a:t> in</a:t>
            </a:r>
            <a:r>
              <a:rPr lang="en-US" sz="2000" dirty="0">
                <a:solidFill>
                  <a:schemeClr val="bg1"/>
                </a:solidFill>
              </a:rPr>
              <a:t> sampling the transverse momentum transfer of 2</a:t>
            </a:r>
            <a:r>
              <a:rPr lang="en-US" sz="2000" dirty="0">
                <a:solidFill>
                  <a:schemeClr val="bg1"/>
                </a:solidFill>
                <a:sym typeface="Wingdings" pitchFamily="2" charset="2"/>
              </a:rPr>
              <a:t>2 and kinematic limit of gluon bremsstrahlung. We however keep </a:t>
            </a:r>
            <a:r>
              <a:rPr lang="en-US" sz="2000" dirty="0" err="1">
                <a:solidFill>
                  <a:schemeClr val="bg1"/>
                </a:solidFill>
                <a:sym typeface="Wingdings" pitchFamily="2" charset="2"/>
              </a:rPr>
              <a:t>qhat</a:t>
            </a:r>
            <a:r>
              <a:rPr lang="en-US" sz="2000" dirty="0">
                <a:solidFill>
                  <a:schemeClr val="bg1"/>
                </a:solidFill>
                <a:sym typeface="Wingdings" pitchFamily="2" charset="2"/>
              </a:rPr>
              <a:t> and 22 rate unchanged.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E0BD2C-8984-1587-BDF4-166CC33E3A59}"/>
              </a:ext>
            </a:extLst>
          </p:cNvPr>
          <p:cNvSpPr txBox="1"/>
          <p:nvPr/>
        </p:nvSpPr>
        <p:spPr>
          <a:xfrm>
            <a:off x="422825" y="2961088"/>
            <a:ext cx="1830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Debye mass: </a:t>
            </a:r>
          </a:p>
        </p:txBody>
      </p:sp>
      <p:sp>
        <p:nvSpPr>
          <p:cNvPr id="11" name="Cube 10">
            <a:extLst>
              <a:ext uri="{FF2B5EF4-FFF2-40B4-BE49-F238E27FC236}">
                <a16:creationId xmlns:a16="http://schemas.microsoft.com/office/drawing/2014/main" id="{F0DF6231-7B50-E877-1F3D-C4A3CE3E08C1}"/>
              </a:ext>
            </a:extLst>
          </p:cNvPr>
          <p:cNvSpPr/>
          <p:nvPr/>
        </p:nvSpPr>
        <p:spPr>
          <a:xfrm>
            <a:off x="2310935" y="1565769"/>
            <a:ext cx="1757492" cy="1098610"/>
          </a:xfrm>
          <a:prstGeom prst="cube">
            <a:avLst/>
          </a:prstGeom>
          <a:gradFill>
            <a:gsLst>
              <a:gs pos="0">
                <a:srgbClr val="FFB53D"/>
              </a:gs>
              <a:gs pos="100000">
                <a:srgbClr val="FFEAAB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49231B8-0830-7966-90DD-C2C77D45D6BE}"/>
              </a:ext>
            </a:extLst>
          </p:cNvPr>
          <p:cNvCxnSpPr>
            <a:cxnSpLocks/>
          </p:cNvCxnSpPr>
          <p:nvPr/>
        </p:nvCxnSpPr>
        <p:spPr>
          <a:xfrm>
            <a:off x="1224626" y="2188071"/>
            <a:ext cx="2621335" cy="87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Freeform 65">
            <a:extLst>
              <a:ext uri="{FF2B5EF4-FFF2-40B4-BE49-F238E27FC236}">
                <a16:creationId xmlns:a16="http://schemas.microsoft.com/office/drawing/2014/main" id="{942420AD-0A37-E665-885C-9A524DC9F423}"/>
              </a:ext>
            </a:extLst>
          </p:cNvPr>
          <p:cNvSpPr>
            <a:spLocks/>
          </p:cNvSpPr>
          <p:nvPr/>
        </p:nvSpPr>
        <p:spPr bwMode="auto">
          <a:xfrm rot="8880803" flipV="1">
            <a:off x="2734019" y="1865406"/>
            <a:ext cx="673763" cy="44422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AFB0333-2A6B-4DC0-BB21-D6DC728DA754}"/>
              </a:ext>
            </a:extLst>
          </p:cNvPr>
          <p:cNvCxnSpPr>
            <a:cxnSpLocks/>
          </p:cNvCxnSpPr>
          <p:nvPr/>
        </p:nvCxnSpPr>
        <p:spPr>
          <a:xfrm flipV="1">
            <a:off x="3153768" y="2316468"/>
            <a:ext cx="413392" cy="17420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Freeform 65">
            <a:extLst>
              <a:ext uri="{FF2B5EF4-FFF2-40B4-BE49-F238E27FC236}">
                <a16:creationId xmlns:a16="http://schemas.microsoft.com/office/drawing/2014/main" id="{C4EA3EC5-F1AE-3345-8536-ADDDCA4E6975}"/>
              </a:ext>
            </a:extLst>
          </p:cNvPr>
          <p:cNvSpPr>
            <a:spLocks/>
          </p:cNvSpPr>
          <p:nvPr/>
        </p:nvSpPr>
        <p:spPr bwMode="auto">
          <a:xfrm rot="12747376" flipV="1">
            <a:off x="3383097" y="2154919"/>
            <a:ext cx="245330" cy="120707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27D3662-478E-0727-23B8-51BAFB82A1F8}"/>
              </a:ext>
            </a:extLst>
          </p:cNvPr>
          <p:cNvCxnSpPr>
            <a:cxnSpLocks/>
          </p:cNvCxnSpPr>
          <p:nvPr/>
        </p:nvCxnSpPr>
        <p:spPr>
          <a:xfrm rot="19680803">
            <a:off x="3530821" y="2175972"/>
            <a:ext cx="497018" cy="2018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Freeform 65">
            <a:extLst>
              <a:ext uri="{FF2B5EF4-FFF2-40B4-BE49-F238E27FC236}">
                <a16:creationId xmlns:a16="http://schemas.microsoft.com/office/drawing/2014/main" id="{2AA4475A-A666-697D-2BCC-42C5AD7A7C8C}"/>
              </a:ext>
            </a:extLst>
          </p:cNvPr>
          <p:cNvSpPr>
            <a:spLocks/>
          </p:cNvSpPr>
          <p:nvPr/>
        </p:nvSpPr>
        <p:spPr bwMode="auto">
          <a:xfrm rot="17007710" flipV="1">
            <a:off x="3489672" y="1777616"/>
            <a:ext cx="363662" cy="35783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65">
            <a:extLst>
              <a:ext uri="{FF2B5EF4-FFF2-40B4-BE49-F238E27FC236}">
                <a16:creationId xmlns:a16="http://schemas.microsoft.com/office/drawing/2014/main" id="{F051517B-350E-B5EF-A877-38C7D551EBF7}"/>
              </a:ext>
            </a:extLst>
          </p:cNvPr>
          <p:cNvSpPr>
            <a:spLocks/>
          </p:cNvSpPr>
          <p:nvPr/>
        </p:nvSpPr>
        <p:spPr bwMode="auto">
          <a:xfrm rot="17007710" flipV="1">
            <a:off x="2569796" y="1880733"/>
            <a:ext cx="363662" cy="35783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90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BBABC-3D04-9704-41B7-8F85BE421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of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-jets in </a:t>
            </a:r>
            <a:r>
              <a:rPr lang="en-US" dirty="0" err="1"/>
              <a:t>Pb+Pb</a:t>
            </a:r>
            <a:r>
              <a:rPr lang="en-US" dirty="0"/>
              <a:t>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F3235-A125-C033-1C25-13F67DBC4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5C5145-7126-55F1-07F1-89CFCF736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966" y="1145087"/>
            <a:ext cx="4524796" cy="48413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6A4B16-2B2A-4A73-56FA-8689380A133C}"/>
              </a:ext>
            </a:extLst>
          </p:cNvPr>
          <p:cNvSpPr txBox="1"/>
          <p:nvPr/>
        </p:nvSpPr>
        <p:spPr>
          <a:xfrm>
            <a:off x="6227591" y="6069585"/>
            <a:ext cx="5401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Yang, He, </a:t>
            </a:r>
            <a:r>
              <a:rPr lang="en-US" sz="2000" dirty="0" err="1">
                <a:solidFill>
                  <a:srgbClr val="FFC000"/>
                </a:solidFill>
              </a:rPr>
              <a:t>Moult</a:t>
            </a:r>
            <a:r>
              <a:rPr lang="en-US" sz="2000" dirty="0">
                <a:solidFill>
                  <a:srgbClr val="FFC000"/>
                </a:solidFill>
              </a:rPr>
              <a:t> &amp; XNW, </a:t>
            </a:r>
            <a:r>
              <a:rPr lang="en-US" sz="2000" i="1" dirty="0">
                <a:solidFill>
                  <a:srgbClr val="FFC000"/>
                </a:solidFill>
                <a:latin typeface="-apple-system"/>
              </a:rPr>
              <a:t>PRL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 132 (2024) 1, 011901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036BE0-B78D-E905-75D9-C6B5D3FCB006}"/>
              </a:ext>
            </a:extLst>
          </p:cNvPr>
          <p:cNvSpPr txBox="1"/>
          <p:nvPr/>
        </p:nvSpPr>
        <p:spPr>
          <a:xfrm>
            <a:off x="1001238" y="3673568"/>
            <a:ext cx="4695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Enhancement at large angles by soft hadrons from radiated gluons and medium response, sensitive to </a:t>
            </a:r>
            <a:r>
              <a:rPr lang="en-US" sz="2400" dirty="0" err="1">
                <a:solidFill>
                  <a:schemeClr val="bg1"/>
                </a:solidFill>
              </a:rPr>
              <a:t>pT</a:t>
            </a:r>
            <a:r>
              <a:rPr lang="en-US" sz="2400" dirty="0">
                <a:solidFill>
                  <a:schemeClr val="bg1"/>
                </a:solidFill>
              </a:rPr>
              <a:t> cuts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90B843-CEF6-C070-CFD5-8C93BD40D165}"/>
              </a:ext>
            </a:extLst>
          </p:cNvPr>
          <p:cNvSpPr txBox="1"/>
          <p:nvPr/>
        </p:nvSpPr>
        <p:spPr>
          <a:xfrm>
            <a:off x="1748074" y="4911994"/>
            <a:ext cx="5196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EEC by energetic hadrons from leading shower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 at small angles are suppressed, not affected by </a:t>
            </a:r>
            <a:r>
              <a:rPr lang="en-US" sz="2400" dirty="0" err="1">
                <a:solidFill>
                  <a:schemeClr val="bg1"/>
                </a:solidFill>
              </a:rPr>
              <a:t>pT</a:t>
            </a:r>
            <a:r>
              <a:rPr lang="en-US" sz="2400" dirty="0">
                <a:solidFill>
                  <a:schemeClr val="bg1"/>
                </a:solidFill>
              </a:rPr>
              <a:t> cuts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3ACA3C-234B-8365-0CFD-262E9AA747F1}"/>
              </a:ext>
            </a:extLst>
          </p:cNvPr>
          <p:cNvSpPr txBox="1"/>
          <p:nvPr/>
        </p:nvSpPr>
        <p:spPr>
          <a:xfrm>
            <a:off x="1495041" y="860689"/>
            <a:ext cx="3324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CoLBT</a:t>
            </a:r>
            <a:r>
              <a:rPr lang="en-US" sz="3200" dirty="0">
                <a:solidFill>
                  <a:schemeClr val="bg1"/>
                </a:solidFill>
              </a:rPr>
              <a:t> simulations: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D9D48B-9746-1873-FD3C-710EAF51DA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79" t="10214" r="10809" b="44698"/>
          <a:stretch/>
        </p:blipFill>
        <p:spPr>
          <a:xfrm>
            <a:off x="1269316" y="1376103"/>
            <a:ext cx="3775822" cy="218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637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2D470-625D-A3E7-F713-5797C4FCA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of Single inclusive 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9BA6FD-8146-8EBD-01D5-82627DB7E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385FA03-AF72-70A1-D5E5-208C4558B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749" y="1194027"/>
            <a:ext cx="4937251" cy="2756932"/>
          </a:xfrm>
          <a:prstGeom prst="rect">
            <a:avLst/>
          </a:prstGeom>
        </p:spPr>
      </p:pic>
      <p:pic>
        <p:nvPicPr>
          <p:cNvPr id="7" name="Picture 6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3C1823CD-B89E-295A-FD77-A6D761F5F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954" y="2703419"/>
            <a:ext cx="4362297" cy="3240564"/>
          </a:xfrm>
          <a:prstGeom prst="rect">
            <a:avLst/>
          </a:prstGeom>
        </p:spPr>
      </p:pic>
      <p:pic>
        <p:nvPicPr>
          <p:cNvPr id="9" name="Picture 8" descr="A diagram of a graph&#10;&#10;Description automatically generated">
            <a:extLst>
              <a:ext uri="{FF2B5EF4-FFF2-40B4-BE49-F238E27FC236}">
                <a16:creationId xmlns:a16="http://schemas.microsoft.com/office/drawing/2014/main" id="{0F35E3A3-6913-E340-724F-A4B84EC1C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3886" y="4024788"/>
            <a:ext cx="3630735" cy="26966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CEC11FC-7413-A6D9-DF44-58A17A32CE77}"/>
              </a:ext>
            </a:extLst>
          </p:cNvPr>
          <p:cNvSpPr txBox="1"/>
          <p:nvPr/>
        </p:nvSpPr>
        <p:spPr>
          <a:xfrm>
            <a:off x="6679133" y="1282513"/>
            <a:ext cx="4529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If 120 GeV jets come from vacuum fragmentation of jets with energy loss from initial 140 or 160 GeV </a:t>
            </a:r>
          </a:p>
        </p:txBody>
      </p:sp>
    </p:spTree>
    <p:extLst>
      <p:ext uri="{BB962C8B-B14F-4D97-AF65-F5344CB8AC3E}">
        <p14:creationId xmlns:p14="http://schemas.microsoft.com/office/powerpoint/2010/main" val="1879059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7ABB9-B171-4BFB-2871-5A33F85E4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Enhancement due to jets with reduced energy?</a:t>
            </a:r>
          </a:p>
        </p:txBody>
      </p:sp>
      <p:pic>
        <p:nvPicPr>
          <p:cNvPr id="6" name="Content Placeholder 5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27EC196-E8A7-0E57-0E57-0309828A31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796"/>
          <a:stretch/>
        </p:blipFill>
        <p:spPr>
          <a:xfrm>
            <a:off x="6454255" y="1494350"/>
            <a:ext cx="4930588" cy="191590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4D49D-6D13-ABC2-2525-8D0236988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 descr="A diagram of a plane&#10;&#10;Description automatically generated">
            <a:extLst>
              <a:ext uri="{FF2B5EF4-FFF2-40B4-BE49-F238E27FC236}">
                <a16:creationId xmlns:a16="http://schemas.microsoft.com/office/drawing/2014/main" id="{EBF7C0D4-ADBA-8A3E-370F-C2646DA692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796"/>
          <a:stretch/>
        </p:blipFill>
        <p:spPr>
          <a:xfrm>
            <a:off x="1611586" y="1513391"/>
            <a:ext cx="4763109" cy="1877986"/>
          </a:xfrm>
          <a:prstGeom prst="rect">
            <a:avLst/>
          </a:prstGeom>
        </p:spPr>
      </p:pic>
      <p:pic>
        <p:nvPicPr>
          <p:cNvPr id="10" name="Picture 9" descr="A graph of a graph of a jet&#10;&#10;Description automatically generated with medium confidence">
            <a:extLst>
              <a:ext uri="{FF2B5EF4-FFF2-40B4-BE49-F238E27FC236}">
                <a16:creationId xmlns:a16="http://schemas.microsoft.com/office/drawing/2014/main" id="{0ABD7111-5A37-2102-ED74-7F8041C955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4255" y="3525670"/>
            <a:ext cx="4930588" cy="2138184"/>
          </a:xfrm>
          <a:prstGeom prst="rect">
            <a:avLst/>
          </a:prstGeom>
        </p:spPr>
      </p:pic>
      <p:pic>
        <p:nvPicPr>
          <p:cNvPr id="12" name="Picture 11" descr="A graph of a graph of a jet&#10;&#10;Description automatically generated with medium confidence">
            <a:extLst>
              <a:ext uri="{FF2B5EF4-FFF2-40B4-BE49-F238E27FC236}">
                <a16:creationId xmlns:a16="http://schemas.microsoft.com/office/drawing/2014/main" id="{3DABA7AF-C72A-3C47-8313-29747BAEB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1586" y="3496404"/>
            <a:ext cx="4763109" cy="21381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B29626-5025-6EA1-2311-65F4D5211A37}"/>
              </a:ext>
            </a:extLst>
          </p:cNvPr>
          <p:cNvSpPr txBox="1"/>
          <p:nvPr/>
        </p:nvSpPr>
        <p:spPr>
          <a:xfrm>
            <a:off x="7057016" y="1061936"/>
            <a:ext cx="3145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No jet splitting outside medium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48225D-6BE1-BEE3-4AAC-19CA35B369CD}"/>
              </a:ext>
            </a:extLst>
          </p:cNvPr>
          <p:cNvSpPr txBox="1"/>
          <p:nvPr/>
        </p:nvSpPr>
        <p:spPr>
          <a:xfrm>
            <a:off x="2327299" y="1108102"/>
            <a:ext cx="3331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With jet splitting outside medium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9E6900-A600-68E7-33EA-AF41102126A5}"/>
              </a:ext>
            </a:extLst>
          </p:cNvPr>
          <p:cNvSpPr txBox="1"/>
          <p:nvPr/>
        </p:nvSpPr>
        <p:spPr>
          <a:xfrm>
            <a:off x="2883774" y="5749898"/>
            <a:ext cx="6424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Effect of hadronization dominates at small angle !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7073F6-7D99-E8E1-BA2A-2A52873B4C75}"/>
              </a:ext>
            </a:extLst>
          </p:cNvPr>
          <p:cNvSpPr txBox="1"/>
          <p:nvPr/>
        </p:nvSpPr>
        <p:spPr>
          <a:xfrm>
            <a:off x="613186" y="2323652"/>
            <a:ext cx="905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partons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9730A6-F8C5-4F7A-1EFD-53C40F5E5ECD}"/>
              </a:ext>
            </a:extLst>
          </p:cNvPr>
          <p:cNvSpPr txBox="1"/>
          <p:nvPr/>
        </p:nvSpPr>
        <p:spPr>
          <a:xfrm>
            <a:off x="623020" y="4380830"/>
            <a:ext cx="9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hadrons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4655D3-6255-7015-FBD6-8960496837B1}"/>
              </a:ext>
            </a:extLst>
          </p:cNvPr>
          <p:cNvSpPr txBox="1"/>
          <p:nvPr/>
        </p:nvSpPr>
        <p:spPr>
          <a:xfrm>
            <a:off x="3207975" y="4885508"/>
            <a:ext cx="2199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Preliminary JETSCAPE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E1B97F7-7CED-F163-68DC-E607323FDE67}"/>
              </a:ext>
            </a:extLst>
          </p:cNvPr>
          <p:cNvSpPr txBox="1"/>
          <p:nvPr/>
        </p:nvSpPr>
        <p:spPr>
          <a:xfrm>
            <a:off x="7819632" y="4994318"/>
            <a:ext cx="2199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Preliminary JETSCAPE</a:t>
            </a:r>
          </a:p>
        </p:txBody>
      </p:sp>
    </p:spTree>
    <p:extLst>
      <p:ext uri="{BB962C8B-B14F-4D97-AF65-F5344CB8AC3E}">
        <p14:creationId xmlns:p14="http://schemas.microsoft.com/office/powerpoint/2010/main" val="53532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5532-4B28-A5FE-6946-AB4CF252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Energy-energy correlator (EEC)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D5C2E1-396A-141F-8EEE-70CE36D79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89275C-9BE8-4FF5-FDCD-B91A4A662F8D}"/>
              </a:ext>
            </a:extLst>
          </p:cNvPr>
          <p:cNvSpPr txBox="1"/>
          <p:nvPr/>
        </p:nvSpPr>
        <p:spPr>
          <a:xfrm>
            <a:off x="499745" y="1312873"/>
            <a:ext cx="4531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 new jet substructure observable: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8A790C-89DE-8F4E-318E-D6C538C917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341" y="2100005"/>
            <a:ext cx="6433633" cy="849725"/>
          </a:xfrm>
          <a:prstGeom prst="rect">
            <a:avLst/>
          </a:prstGeom>
        </p:spPr>
      </p:pic>
      <p:pic>
        <p:nvPicPr>
          <p:cNvPr id="8" name="Picture 7" descr="A computer generated image of a bullet&#10;&#10;Description automatically generated">
            <a:extLst>
              <a:ext uri="{FF2B5EF4-FFF2-40B4-BE49-F238E27FC236}">
                <a16:creationId xmlns:a16="http://schemas.microsoft.com/office/drawing/2014/main" id="{44CD3C63-640E-349F-CF50-D39004A5E8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34" r="2654"/>
          <a:stretch/>
        </p:blipFill>
        <p:spPr>
          <a:xfrm>
            <a:off x="0" y="3237470"/>
            <a:ext cx="4138187" cy="287930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964815ED-059D-635E-47B9-DA9116750201}"/>
              </a:ext>
            </a:extLst>
          </p:cNvPr>
          <p:cNvSpPr/>
          <p:nvPr/>
        </p:nvSpPr>
        <p:spPr>
          <a:xfrm>
            <a:off x="3124933" y="4883987"/>
            <a:ext cx="915726" cy="114611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graph of energy correlators&#10;&#10;Description automatically generated">
            <a:extLst>
              <a:ext uri="{FF2B5EF4-FFF2-40B4-BE49-F238E27FC236}">
                <a16:creationId xmlns:a16="http://schemas.microsoft.com/office/drawing/2014/main" id="{1F3FDA0E-60E9-05F8-7A6B-48CBC343D3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9536" y="3237471"/>
            <a:ext cx="4555464" cy="2879300"/>
          </a:xfrm>
          <a:prstGeom prst="rect">
            <a:avLst/>
          </a:prstGeom>
        </p:spPr>
      </p:pic>
      <p:pic>
        <p:nvPicPr>
          <p:cNvPr id="15" name="Picture 14" descr="A graph of a function&#10;&#10;Description automatically generated">
            <a:extLst>
              <a:ext uri="{FF2B5EF4-FFF2-40B4-BE49-F238E27FC236}">
                <a16:creationId xmlns:a16="http://schemas.microsoft.com/office/drawing/2014/main" id="{45860190-3B38-1576-9EBA-2124F80593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2035" y="3239820"/>
            <a:ext cx="3177554" cy="28793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0887527-1C86-AF5E-DE5E-123D69B08182}"/>
              </a:ext>
            </a:extLst>
          </p:cNvPr>
          <p:cNvSpPr txBox="1"/>
          <p:nvPr/>
        </p:nvSpPr>
        <p:spPr>
          <a:xfrm>
            <a:off x="5420982" y="6173679"/>
            <a:ext cx="1632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FFC000"/>
                </a:solidFill>
              </a:rPr>
              <a:t>Moult</a:t>
            </a:r>
            <a:r>
              <a:rPr lang="en-US" sz="2400" dirty="0">
                <a:solidFill>
                  <a:srgbClr val="FFC000"/>
                </a:solidFill>
              </a:rPr>
              <a:t>, et 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0ACA0E-A731-C669-FB9E-2E474FE1C6C8}"/>
              </a:ext>
            </a:extLst>
          </p:cNvPr>
          <p:cNvSpPr txBox="1"/>
          <p:nvPr/>
        </p:nvSpPr>
        <p:spPr>
          <a:xfrm>
            <a:off x="9624125" y="6116771"/>
            <a:ext cx="1553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Fan, QM23</a:t>
            </a:r>
          </a:p>
        </p:txBody>
      </p:sp>
    </p:spTree>
    <p:extLst>
      <p:ext uri="{BB962C8B-B14F-4D97-AF65-F5344CB8AC3E}">
        <p14:creationId xmlns:p14="http://schemas.microsoft.com/office/powerpoint/2010/main" val="2791224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C40CE-1686-3481-A0D8-03319DC84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hadronization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1E490-B430-FC1A-A35A-28DA9254C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052" name="Picture 4" descr="Use links below to save image.">
            <a:extLst>
              <a:ext uri="{FF2B5EF4-FFF2-40B4-BE49-F238E27FC236}">
                <a16:creationId xmlns:a16="http://schemas.microsoft.com/office/drawing/2014/main" id="{BFDBC5F6-32A1-F588-71ED-9B3AD622C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94" y="530968"/>
            <a:ext cx="2096964" cy="190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E73E9F-9188-080B-1D7A-3F61E5A77A12}"/>
              </a:ext>
            </a:extLst>
          </p:cNvPr>
          <p:cNvSpPr txBox="1"/>
          <p:nvPr/>
        </p:nvSpPr>
        <p:spPr>
          <a:xfrm>
            <a:off x="172071" y="2326831"/>
            <a:ext cx="23748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bg1"/>
                </a:solidFill>
              </a:rPr>
              <a:t>Parton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EEC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at small angle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due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to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r</a:t>
            </a:r>
            <a:r>
              <a:rPr lang="en-US" sz="2400" dirty="0">
                <a:solidFill>
                  <a:schemeClr val="bg1"/>
                </a:solidFill>
              </a:rPr>
              <a:t>andom 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bg1"/>
                </a:solidFill>
              </a:rPr>
              <a:t>Hadron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EEC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sensitive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to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hadronization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EFC6373-0656-A670-EBC7-FBDFD2795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881" y="1474370"/>
            <a:ext cx="4684897" cy="348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49521C-F5C7-CD4E-6E28-CDDDA764A95E}"/>
              </a:ext>
            </a:extLst>
          </p:cNvPr>
          <p:cNvSpPr txBox="1"/>
          <p:nvPr/>
        </p:nvSpPr>
        <p:spPr>
          <a:xfrm>
            <a:off x="3679458" y="3217533"/>
            <a:ext cx="1250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Pythia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-jet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9CEE30-36E5-50CD-E266-C59958F1AD77}"/>
              </a:ext>
            </a:extLst>
          </p:cNvPr>
          <p:cNvSpPr txBox="1"/>
          <p:nvPr/>
        </p:nvSpPr>
        <p:spPr>
          <a:xfrm>
            <a:off x="3679458" y="3559433"/>
            <a:ext cx="2208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>
                <a:latin typeface="Symbol" pitchFamily="2" charset="2"/>
              </a:rPr>
              <a:t>g</a:t>
            </a:r>
            <a:r>
              <a:rPr lang="en-US" dirty="0"/>
              <a:t>&gt;100 GeV/c</a:t>
            </a:r>
          </a:p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jet</a:t>
            </a:r>
            <a:r>
              <a:rPr lang="en-US" dirty="0"/>
              <a:t>&gt; 50 GeV/c, R=0.5</a:t>
            </a:r>
          </a:p>
        </p:txBody>
      </p:sp>
      <p:pic>
        <p:nvPicPr>
          <p:cNvPr id="5" name="Picture 4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3F1CD278-EDFA-E1D1-2803-33E560AF5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9190" y="1484133"/>
            <a:ext cx="4397295" cy="34765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1C69BE-6A26-25BC-B28D-B91E4D6A7BA2}"/>
              </a:ext>
            </a:extLst>
          </p:cNvPr>
          <p:cNvSpPr txBox="1"/>
          <p:nvPr/>
        </p:nvSpPr>
        <p:spPr>
          <a:xfrm>
            <a:off x="3345627" y="5382892"/>
            <a:ext cx="6293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JETSCAPE: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increase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of the hadronization scale </a:t>
            </a:r>
            <a:r>
              <a:rPr lang="en-US" altLang="zh-CN" sz="2400" i="1" dirty="0">
                <a:solidFill>
                  <a:schemeClr val="bg1"/>
                </a:solidFill>
              </a:rPr>
              <a:t>Q</a:t>
            </a:r>
            <a:r>
              <a:rPr lang="en-US" altLang="zh-CN" sz="2400" i="1" baseline="-25000" dirty="0">
                <a:solidFill>
                  <a:schemeClr val="bg1"/>
                </a:solidFill>
              </a:rPr>
              <a:t>0</a:t>
            </a:r>
            <a:endParaRPr lang="en-US" sz="2400" i="1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466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DD63F-8186-8720-574C-38CC4E8EB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jet EEC from </a:t>
            </a:r>
            <a:r>
              <a:rPr lang="en-US" dirty="0" err="1"/>
              <a:t>CoLBT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C0B5CC-C291-CFBF-B6A0-E4F97A33D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1B1704-45D5-B589-1427-75C797AB0C1C}"/>
              </a:ext>
            </a:extLst>
          </p:cNvPr>
          <p:cNvSpPr txBox="1"/>
          <p:nvPr/>
        </p:nvSpPr>
        <p:spPr>
          <a:xfrm>
            <a:off x="3613427" y="5661868"/>
            <a:ext cx="70466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Increased virtuality scale in medium leads to enhancement of EEC at small 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Medium response leads to enhancement at large angle R</a:t>
            </a:r>
            <a:r>
              <a:rPr lang="en-US" sz="2000" baseline="-25000" dirty="0">
                <a:solidFill>
                  <a:schemeClr val="bg1"/>
                </a:solidFill>
              </a:rPr>
              <a:t>L</a:t>
            </a:r>
            <a:r>
              <a:rPr lang="en-US" sz="2000" dirty="0">
                <a:solidFill>
                  <a:schemeClr val="bg1"/>
                </a:solidFill>
              </a:rPr>
              <a:t>&gt;0.3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E2AB59-4253-48CE-0F51-632EC0CC3A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3918"/>
          <a:stretch>
            <a:fillRect/>
          </a:stretch>
        </p:blipFill>
        <p:spPr>
          <a:xfrm>
            <a:off x="2662179" y="1061936"/>
            <a:ext cx="6567274" cy="439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634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5DC60-2A4D-1C3A-2342-CE64DD0D0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24FE2-0DD7-3AC6-8437-2D162329B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771" y="1255574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/>
              <a:t>Medium modification of EEC in EIC by pt broadening</a:t>
            </a:r>
          </a:p>
          <a:p>
            <a:r>
              <a:rPr lang="en-US" dirty="0"/>
              <a:t>Medium-response dominates enhancement of EEC at large angles in heavy-ion collisions which is sensitive to interaction scale in medium</a:t>
            </a:r>
          </a:p>
          <a:p>
            <a:r>
              <a:rPr lang="en-US" dirty="0"/>
              <a:t>Increased </a:t>
            </a:r>
            <a:r>
              <a:rPr lang="en-US" dirty="0" err="1"/>
              <a:t>parton</a:t>
            </a:r>
            <a:r>
              <a:rPr lang="en-US" dirty="0"/>
              <a:t> scale in medium leads to enhancement of EEC at small </a:t>
            </a:r>
            <a:r>
              <a:rPr lang="en-US" dirty="0" err="1"/>
              <a:t>anglee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B4EB2D-E1E5-5019-5E7D-13593DF5E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384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5A27C-906D-EF2E-047A-4C0246113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534FE-0045-8C73-E531-340D70252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CCF96-45AA-76EA-A18C-D2D926266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269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0EFB4-1D75-A4E6-EFC8-D0AC13B79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of a jet shower in a QGP brick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BC50F-A059-733D-7D85-DB1ABA73C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92B0D5-27A2-9DC5-C5CE-2B130D2C9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756" y="1690308"/>
            <a:ext cx="5300470" cy="410287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1FF61F-140F-6807-A28D-510CDCDF7A72}"/>
              </a:ext>
            </a:extLst>
          </p:cNvPr>
          <p:cNvSpPr txBox="1"/>
          <p:nvPr/>
        </p:nvSpPr>
        <p:spPr>
          <a:xfrm>
            <a:off x="5621491" y="903436"/>
            <a:ext cx="5199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A jet shower in a brick in LBT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41CBB-E2B2-DC5C-A4C2-7CD159DC7E90}"/>
              </a:ext>
            </a:extLst>
          </p:cNvPr>
          <p:cNvSpPr txBox="1"/>
          <p:nvPr/>
        </p:nvSpPr>
        <p:spPr>
          <a:xfrm>
            <a:off x="5747247" y="5927070"/>
            <a:ext cx="5401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Yang, He, </a:t>
            </a:r>
            <a:r>
              <a:rPr lang="en-US" sz="2000" dirty="0" err="1">
                <a:solidFill>
                  <a:srgbClr val="FFC000"/>
                </a:solidFill>
              </a:rPr>
              <a:t>Moult</a:t>
            </a:r>
            <a:r>
              <a:rPr lang="en-US" sz="2000" dirty="0">
                <a:solidFill>
                  <a:srgbClr val="FFC000"/>
                </a:solidFill>
              </a:rPr>
              <a:t> &amp; XNW, </a:t>
            </a:r>
            <a:r>
              <a:rPr lang="en-US" sz="2000" i="1" dirty="0">
                <a:solidFill>
                  <a:srgbClr val="FFC000"/>
                </a:solidFill>
                <a:latin typeface="-apple-system"/>
              </a:rPr>
              <a:t>PRL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 132 (2024) 1, 011901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211E87-62DE-F218-C877-BA65ED1A41DD}"/>
              </a:ext>
            </a:extLst>
          </p:cNvPr>
          <p:cNvSpPr txBox="1"/>
          <p:nvPr/>
        </p:nvSpPr>
        <p:spPr>
          <a:xfrm>
            <a:off x="693512" y="3741745"/>
            <a:ext cx="41128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Energy loss and momentum</a:t>
            </a:r>
          </a:p>
          <a:p>
            <a:r>
              <a:rPr lang="en-US" sz="2400" dirty="0">
                <a:solidFill>
                  <a:schemeClr val="bg1"/>
                </a:solidFill>
              </a:rPr>
              <a:t>broadening lead to suppression</a:t>
            </a:r>
          </a:p>
          <a:p>
            <a:r>
              <a:rPr lang="en-US" sz="2400" dirty="0">
                <a:solidFill>
                  <a:schemeClr val="bg1"/>
                </a:solidFill>
              </a:rPr>
              <a:t>at small angles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EB0E01-51A8-C902-AEE3-7E21F6FC5BAB}"/>
              </a:ext>
            </a:extLst>
          </p:cNvPr>
          <p:cNvSpPr txBox="1"/>
          <p:nvPr/>
        </p:nvSpPr>
        <p:spPr>
          <a:xfrm>
            <a:off x="639268" y="5096073"/>
            <a:ext cx="4539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Radiated gluon and medium response dominate at large angles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D964EC-372C-7207-3CB5-3FDAFBEC7D36}"/>
              </a:ext>
            </a:extLst>
          </p:cNvPr>
          <p:cNvSpPr txBox="1"/>
          <p:nvPr/>
        </p:nvSpPr>
        <p:spPr>
          <a:xfrm>
            <a:off x="693512" y="3001257"/>
            <a:ext cx="4020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Initial </a:t>
            </a:r>
            <a:r>
              <a:rPr lang="en-US" sz="20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000" dirty="0">
                <a:solidFill>
                  <a:schemeClr val="bg1"/>
                </a:solidFill>
              </a:rPr>
              <a:t>-jet configurations generated from Pythia8</a:t>
            </a:r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A958500A-396C-9A39-E28E-6D12EDA2E3DF}"/>
              </a:ext>
            </a:extLst>
          </p:cNvPr>
          <p:cNvSpPr/>
          <p:nvPr/>
        </p:nvSpPr>
        <p:spPr>
          <a:xfrm>
            <a:off x="2202460" y="1482291"/>
            <a:ext cx="1757492" cy="1098610"/>
          </a:xfrm>
          <a:prstGeom prst="cube">
            <a:avLst/>
          </a:prstGeom>
          <a:gradFill>
            <a:gsLst>
              <a:gs pos="0">
                <a:srgbClr val="FFB53D"/>
              </a:gs>
              <a:gs pos="100000">
                <a:srgbClr val="FFEAAB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F9DE700-2B57-C59B-FD52-D7942D02C4FE}"/>
              </a:ext>
            </a:extLst>
          </p:cNvPr>
          <p:cNvCxnSpPr>
            <a:cxnSpLocks/>
          </p:cNvCxnSpPr>
          <p:nvPr/>
        </p:nvCxnSpPr>
        <p:spPr>
          <a:xfrm>
            <a:off x="1101865" y="2089425"/>
            <a:ext cx="2621335" cy="87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65">
            <a:extLst>
              <a:ext uri="{FF2B5EF4-FFF2-40B4-BE49-F238E27FC236}">
                <a16:creationId xmlns:a16="http://schemas.microsoft.com/office/drawing/2014/main" id="{31DDCAB0-3787-6B52-F1A0-3B293CACA4A8}"/>
              </a:ext>
            </a:extLst>
          </p:cNvPr>
          <p:cNvSpPr>
            <a:spLocks/>
          </p:cNvSpPr>
          <p:nvPr/>
        </p:nvSpPr>
        <p:spPr bwMode="auto">
          <a:xfrm rot="8880803" flipV="1">
            <a:off x="2611258" y="1766760"/>
            <a:ext cx="673763" cy="44422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ADFD2EB-0729-2F2E-E91D-57BB18A177AA}"/>
              </a:ext>
            </a:extLst>
          </p:cNvPr>
          <p:cNvCxnSpPr>
            <a:cxnSpLocks/>
          </p:cNvCxnSpPr>
          <p:nvPr/>
        </p:nvCxnSpPr>
        <p:spPr>
          <a:xfrm flipV="1">
            <a:off x="3031007" y="2217822"/>
            <a:ext cx="413392" cy="17420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reeform 65">
            <a:extLst>
              <a:ext uri="{FF2B5EF4-FFF2-40B4-BE49-F238E27FC236}">
                <a16:creationId xmlns:a16="http://schemas.microsoft.com/office/drawing/2014/main" id="{5F9947A7-3A8D-E89A-6E1B-545607101DA1}"/>
              </a:ext>
            </a:extLst>
          </p:cNvPr>
          <p:cNvSpPr>
            <a:spLocks/>
          </p:cNvSpPr>
          <p:nvPr/>
        </p:nvSpPr>
        <p:spPr bwMode="auto">
          <a:xfrm rot="12747376" flipV="1">
            <a:off x="3260336" y="2056273"/>
            <a:ext cx="245330" cy="120707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323E35-0BA7-99FC-FAE4-8B3512CB3906}"/>
              </a:ext>
            </a:extLst>
          </p:cNvPr>
          <p:cNvCxnSpPr>
            <a:cxnSpLocks/>
          </p:cNvCxnSpPr>
          <p:nvPr/>
        </p:nvCxnSpPr>
        <p:spPr>
          <a:xfrm rot="19680803">
            <a:off x="3408060" y="2077326"/>
            <a:ext cx="497018" cy="2018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eform 65">
            <a:extLst>
              <a:ext uri="{FF2B5EF4-FFF2-40B4-BE49-F238E27FC236}">
                <a16:creationId xmlns:a16="http://schemas.microsoft.com/office/drawing/2014/main" id="{79766C1F-BEB1-E55D-E6D9-4F75E3933E5B}"/>
              </a:ext>
            </a:extLst>
          </p:cNvPr>
          <p:cNvSpPr>
            <a:spLocks/>
          </p:cNvSpPr>
          <p:nvPr/>
        </p:nvSpPr>
        <p:spPr bwMode="auto">
          <a:xfrm rot="17007710" flipV="1">
            <a:off x="3366911" y="1678970"/>
            <a:ext cx="363662" cy="35783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65">
            <a:extLst>
              <a:ext uri="{FF2B5EF4-FFF2-40B4-BE49-F238E27FC236}">
                <a16:creationId xmlns:a16="http://schemas.microsoft.com/office/drawing/2014/main" id="{058E7C94-15AD-9A17-3F20-80C4483BB189}"/>
              </a:ext>
            </a:extLst>
          </p:cNvPr>
          <p:cNvSpPr>
            <a:spLocks/>
          </p:cNvSpPr>
          <p:nvPr/>
        </p:nvSpPr>
        <p:spPr bwMode="auto">
          <a:xfrm rot="17007710" flipV="1">
            <a:off x="2447035" y="1782087"/>
            <a:ext cx="363662" cy="35783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65">
            <a:extLst>
              <a:ext uri="{FF2B5EF4-FFF2-40B4-BE49-F238E27FC236}">
                <a16:creationId xmlns:a16="http://schemas.microsoft.com/office/drawing/2014/main" id="{107435D2-E3B7-CC3F-B0F3-0A0E9FB52E76}"/>
              </a:ext>
            </a:extLst>
          </p:cNvPr>
          <p:cNvSpPr>
            <a:spLocks/>
          </p:cNvSpPr>
          <p:nvPr/>
        </p:nvSpPr>
        <p:spPr bwMode="auto">
          <a:xfrm rot="17007710" flipV="1">
            <a:off x="1446857" y="1777124"/>
            <a:ext cx="363662" cy="35783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65">
            <a:extLst>
              <a:ext uri="{FF2B5EF4-FFF2-40B4-BE49-F238E27FC236}">
                <a16:creationId xmlns:a16="http://schemas.microsoft.com/office/drawing/2014/main" id="{C9269A9B-12D7-D40C-9599-95489505BB5A}"/>
              </a:ext>
            </a:extLst>
          </p:cNvPr>
          <p:cNvSpPr>
            <a:spLocks/>
          </p:cNvSpPr>
          <p:nvPr/>
        </p:nvSpPr>
        <p:spPr bwMode="auto">
          <a:xfrm rot="21229539" flipV="1">
            <a:off x="1654677" y="2088406"/>
            <a:ext cx="363662" cy="35783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65">
            <a:extLst>
              <a:ext uri="{FF2B5EF4-FFF2-40B4-BE49-F238E27FC236}">
                <a16:creationId xmlns:a16="http://schemas.microsoft.com/office/drawing/2014/main" id="{6F86802C-BAC2-999D-9634-C0DBF46FC2C7}"/>
              </a:ext>
            </a:extLst>
          </p:cNvPr>
          <p:cNvSpPr>
            <a:spLocks/>
          </p:cNvSpPr>
          <p:nvPr/>
        </p:nvSpPr>
        <p:spPr bwMode="auto">
          <a:xfrm rot="17007710" flipV="1">
            <a:off x="1990248" y="1687894"/>
            <a:ext cx="514954" cy="398663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38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71A512-46DC-AC8A-33D3-74A705B6E2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17" b="12511"/>
          <a:stretch/>
        </p:blipFill>
        <p:spPr>
          <a:xfrm>
            <a:off x="0" y="2319392"/>
            <a:ext cx="4013286" cy="3630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D7D5FD-4AA5-025D-B2CC-DCA174131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Seeing Mach-cone through 3p Azimuthal  Correlation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4FE84D-D71B-B472-6436-83169B98A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8F8C3F14-009B-0DA3-793F-3664770D5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2041" y="1681321"/>
            <a:ext cx="4138901" cy="3472871"/>
          </a:xfrm>
          <a:prstGeom prst="rect">
            <a:avLst/>
          </a:prstGeom>
        </p:spPr>
      </p:pic>
      <p:pic>
        <p:nvPicPr>
          <p:cNvPr id="10" name="Picture 9" descr="A blue and red gradients&#10;&#10;Description automatically generated with medium confidence">
            <a:extLst>
              <a:ext uri="{FF2B5EF4-FFF2-40B4-BE49-F238E27FC236}">
                <a16:creationId xmlns:a16="http://schemas.microsoft.com/office/drawing/2014/main" id="{09941F3C-E9ED-4B3E-1FA0-B1188EE153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0141" y="1692564"/>
            <a:ext cx="4138901" cy="34728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C72334-86DD-A8CD-7367-20CB4B08AA79}"/>
              </a:ext>
            </a:extLst>
          </p:cNvPr>
          <p:cNvSpPr txBox="1"/>
          <p:nvPr/>
        </p:nvSpPr>
        <p:spPr>
          <a:xfrm>
            <a:off x="3511076" y="1061936"/>
            <a:ext cx="4199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p+p</a:t>
            </a:r>
            <a:r>
              <a:rPr lang="en-US" sz="3200" dirty="0">
                <a:solidFill>
                  <a:schemeClr val="bg1"/>
                </a:solidFill>
              </a:rPr>
              <a:t> (</a:t>
            </a:r>
            <a:r>
              <a:rPr lang="en-US" sz="3200" dirty="0" err="1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3200" dirty="0" err="1">
                <a:solidFill>
                  <a:schemeClr val="bg1"/>
                </a:solidFill>
              </a:rPr>
              <a:t>+jet</a:t>
            </a:r>
            <a:r>
              <a:rPr lang="en-US" sz="3200" dirty="0">
                <a:solidFill>
                  <a:schemeClr val="bg1"/>
                </a:solidFill>
              </a:rPr>
              <a:t>) </a:t>
            </a:r>
            <a:r>
              <a:rPr lang="en-US" sz="3200" dirty="0" err="1">
                <a:solidFill>
                  <a:schemeClr val="bg1"/>
                </a:solidFill>
              </a:rPr>
              <a:t>p</a:t>
            </a:r>
            <a:r>
              <a:rPr lang="en-US" sz="3200" baseline="-25000" dirty="0" err="1">
                <a:solidFill>
                  <a:schemeClr val="bg1"/>
                </a:solidFill>
              </a:rPr>
              <a:t>T</a:t>
            </a:r>
            <a:r>
              <a:rPr lang="en-US" sz="3200" dirty="0">
                <a:solidFill>
                  <a:schemeClr val="bg1"/>
                </a:solidFill>
              </a:rPr>
              <a:t>&gt;40 GeV/c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DB4D30-E031-2B4C-889C-3232D2C617C3}"/>
              </a:ext>
            </a:extLst>
          </p:cNvPr>
          <p:cNvSpPr txBox="1"/>
          <p:nvPr/>
        </p:nvSpPr>
        <p:spPr>
          <a:xfrm>
            <a:off x="8134409" y="1177023"/>
            <a:ext cx="347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0-10%Pb+Pb (</a:t>
            </a:r>
            <a:r>
              <a:rPr lang="en-US" sz="3200" dirty="0" err="1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3200" dirty="0" err="1">
                <a:solidFill>
                  <a:schemeClr val="bg1"/>
                </a:solidFill>
              </a:rPr>
              <a:t>+jet</a:t>
            </a:r>
            <a:r>
              <a:rPr lang="en-US" sz="3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6E57F103-C5BB-A951-BE4F-D29EE6FADF5B}"/>
              </a:ext>
            </a:extLst>
          </p:cNvPr>
          <p:cNvSpPr/>
          <p:nvPr/>
        </p:nvSpPr>
        <p:spPr>
          <a:xfrm rot="12502972">
            <a:off x="873429" y="2204523"/>
            <a:ext cx="1655180" cy="2639973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D72E53-1164-5CE3-40BB-4B5B10378CAA}"/>
              </a:ext>
            </a:extLst>
          </p:cNvPr>
          <p:cNvSpPr/>
          <p:nvPr/>
        </p:nvSpPr>
        <p:spPr>
          <a:xfrm rot="1703713">
            <a:off x="1482593" y="1882820"/>
            <a:ext cx="1701315" cy="96827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EE95241-AB4A-9AED-6B05-F47D27A42F22}"/>
              </a:ext>
            </a:extLst>
          </p:cNvPr>
          <p:cNvCxnSpPr>
            <a:cxnSpLocks/>
          </p:cNvCxnSpPr>
          <p:nvPr/>
        </p:nvCxnSpPr>
        <p:spPr>
          <a:xfrm>
            <a:off x="1721137" y="2067753"/>
            <a:ext cx="622759" cy="299202"/>
          </a:xfrm>
          <a:prstGeom prst="line">
            <a:avLst/>
          </a:prstGeom>
          <a:ln>
            <a:solidFill>
              <a:srgbClr val="FFFF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A67CA6A-8397-9D17-CDF3-DC81518F5461}"/>
              </a:ext>
            </a:extLst>
          </p:cNvPr>
          <p:cNvCxnSpPr>
            <a:cxnSpLocks/>
          </p:cNvCxnSpPr>
          <p:nvPr/>
        </p:nvCxnSpPr>
        <p:spPr>
          <a:xfrm>
            <a:off x="2333251" y="1969793"/>
            <a:ext cx="0" cy="382707"/>
          </a:xfrm>
          <a:prstGeom prst="line">
            <a:avLst/>
          </a:prstGeom>
          <a:ln>
            <a:solidFill>
              <a:srgbClr val="FFFF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FA35E13-388C-A44F-E97C-4E45C42F8E36}"/>
              </a:ext>
            </a:extLst>
          </p:cNvPr>
          <p:cNvSpPr txBox="1"/>
          <p:nvPr/>
        </p:nvSpPr>
        <p:spPr>
          <a:xfrm>
            <a:off x="1934184" y="1707364"/>
            <a:ext cx="504669" cy="463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B9E9CFB-538A-C77C-8C06-4543312C5863}"/>
              </a:ext>
            </a:extLst>
          </p:cNvPr>
          <p:cNvSpPr txBox="1"/>
          <p:nvPr/>
        </p:nvSpPr>
        <p:spPr>
          <a:xfrm rot="14587236">
            <a:off x="2064020" y="1962741"/>
            <a:ext cx="277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B84ABA-949F-1FAA-7663-01B660540C8E}"/>
              </a:ext>
            </a:extLst>
          </p:cNvPr>
          <p:cNvSpPr txBox="1"/>
          <p:nvPr/>
        </p:nvSpPr>
        <p:spPr>
          <a:xfrm>
            <a:off x="1722427" y="2014152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87557A3-1D28-EB3A-6D11-EDC0CA0D87D2}"/>
              </a:ext>
            </a:extLst>
          </p:cNvPr>
          <p:cNvSpPr txBox="1"/>
          <p:nvPr/>
        </p:nvSpPr>
        <p:spPr>
          <a:xfrm>
            <a:off x="1079292" y="5441430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r=(r1+r2)/2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6C3C732-3B22-5BB2-3561-8E93C10DE103}"/>
              </a:ext>
            </a:extLst>
          </p:cNvPr>
          <p:cNvSpPr txBox="1"/>
          <p:nvPr/>
        </p:nvSpPr>
        <p:spPr>
          <a:xfrm>
            <a:off x="3416443" y="5258037"/>
            <a:ext cx="3822492" cy="1200329"/>
          </a:xfrm>
          <a:prstGeom prst="rect">
            <a:avLst/>
          </a:prstGeom>
          <a:solidFill>
            <a:srgbClr val="2117A8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Back-to-back correlation due to momentum conservation of </a:t>
            </a:r>
            <a:r>
              <a:rPr lang="en-US" sz="2400" dirty="0" err="1">
                <a:solidFill>
                  <a:schemeClr val="bg1"/>
                </a:solidFill>
              </a:rPr>
              <a:t>parton</a:t>
            </a:r>
            <a:r>
              <a:rPr lang="en-US" sz="2400" dirty="0">
                <a:solidFill>
                  <a:schemeClr val="bg1"/>
                </a:solidFill>
              </a:rPr>
              <a:t> splitting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C8A1134-9C40-DCC9-31E4-59648FA9302D}"/>
              </a:ext>
            </a:extLst>
          </p:cNvPr>
          <p:cNvSpPr txBox="1"/>
          <p:nvPr/>
        </p:nvSpPr>
        <p:spPr>
          <a:xfrm>
            <a:off x="7700141" y="5302930"/>
            <a:ext cx="3942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Azimuthal uniform correlation due to medium-response: Mach-cone – sound velocity?</a:t>
            </a:r>
          </a:p>
        </p:txBody>
      </p:sp>
    </p:spTree>
    <p:extLst>
      <p:ext uri="{BB962C8B-B14F-4D97-AF65-F5344CB8AC3E}">
        <p14:creationId xmlns:p14="http://schemas.microsoft.com/office/powerpoint/2010/main" val="1180386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vert="horz" lIns="91440" tIns="45720" rIns="132080" bIns="45720" rtlCol="0" anchor="ctr">
            <a:normAutofit/>
          </a:bodyPr>
          <a:lstStyle/>
          <a:p>
            <a:r>
              <a:rPr lang="en-US" dirty="0"/>
              <a:t>LBT &amp; </a:t>
            </a:r>
            <a:r>
              <a:rPr lang="en-US" dirty="0" err="1"/>
              <a:t>CoLBT</a:t>
            </a:r>
            <a:r>
              <a:rPr lang="en-US" dirty="0"/>
              <a:t>: Jet-induced medium response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5640" y="5307474"/>
            <a:ext cx="403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Energy transverse distribution of medium response in a static medium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9C3DBA-2B73-D94D-9812-8B89D99FD6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334" y="1593944"/>
            <a:ext cx="3894646" cy="3406957"/>
          </a:xfrm>
          <a:prstGeom prst="rect">
            <a:avLst/>
          </a:prstGeom>
        </p:spPr>
      </p:pic>
      <p:pic>
        <p:nvPicPr>
          <p:cNvPr id="2" name="3D Mach cone" descr="3D Mach cone">
            <a:hlinkClick r:id="" action="ppaction://media"/>
            <a:extLst>
              <a:ext uri="{FF2B5EF4-FFF2-40B4-BE49-F238E27FC236}">
                <a16:creationId xmlns:a16="http://schemas.microsoft.com/office/drawing/2014/main" id="{F85662F8-5F05-9F3D-EE79-79D7EA3BA43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233168" y="1524000"/>
            <a:ext cx="6390293" cy="35945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3B1C87-043E-709E-6C1F-1EAE59B58463}"/>
              </a:ext>
            </a:extLst>
          </p:cNvPr>
          <p:cNvSpPr txBox="1"/>
          <p:nvPr/>
        </p:nvSpPr>
        <p:spPr>
          <a:xfrm>
            <a:off x="5225957" y="5302220"/>
            <a:ext cx="6306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3D energy density  distribution of the medium response induced by a </a:t>
            </a:r>
            <a:r>
              <a:rPr lang="en-US" sz="2000" dirty="0">
                <a:solidFill>
                  <a:srgbClr val="FFFFFF"/>
                </a:solidFill>
                <a:latin typeface="Symbol" pitchFamily="2" charset="2"/>
              </a:rPr>
              <a:t>g</a:t>
            </a:r>
            <a:r>
              <a:rPr lang="en-US" sz="2000" dirty="0">
                <a:solidFill>
                  <a:srgbClr val="FFFFFF"/>
                </a:solidFill>
              </a:rPr>
              <a:t>-jet in a 0-10% </a:t>
            </a:r>
            <a:r>
              <a:rPr lang="en-US" sz="2000" dirty="0" err="1">
                <a:solidFill>
                  <a:srgbClr val="FFFFFF"/>
                </a:solidFill>
              </a:rPr>
              <a:t>Pb+Pb</a:t>
            </a:r>
            <a:r>
              <a:rPr lang="en-US" sz="2000" dirty="0">
                <a:solidFill>
                  <a:srgbClr val="FFFFFF"/>
                </a:solidFill>
              </a:rPr>
              <a:t> event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1371EF-89E2-FFFD-BEF2-DC830B5CC0AB}"/>
              </a:ext>
            </a:extLst>
          </p:cNvPr>
          <p:cNvSpPr/>
          <p:nvPr/>
        </p:nvSpPr>
        <p:spPr>
          <a:xfrm>
            <a:off x="5854262" y="4204139"/>
            <a:ext cx="1229710" cy="7041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DA5FC2D-3D79-1F1B-820C-5750A942EA4B}"/>
              </a:ext>
            </a:extLst>
          </p:cNvPr>
          <p:cNvCxnSpPr/>
          <p:nvPr/>
        </p:nvCxnSpPr>
        <p:spPr>
          <a:xfrm flipV="1">
            <a:off x="6195060" y="3554730"/>
            <a:ext cx="0" cy="66294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6840591-3181-2523-B356-957BF1997242}"/>
              </a:ext>
            </a:extLst>
          </p:cNvPr>
          <p:cNvCxnSpPr>
            <a:cxnSpLocks/>
          </p:cNvCxnSpPr>
          <p:nvPr/>
        </p:nvCxnSpPr>
        <p:spPr>
          <a:xfrm flipH="1">
            <a:off x="5669280" y="4206240"/>
            <a:ext cx="525780" cy="35433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A0579AD-BB05-30B3-D0CD-DBD4B44943EE}"/>
              </a:ext>
            </a:extLst>
          </p:cNvPr>
          <p:cNvCxnSpPr>
            <a:cxnSpLocks/>
          </p:cNvCxnSpPr>
          <p:nvPr/>
        </p:nvCxnSpPr>
        <p:spPr>
          <a:xfrm>
            <a:off x="6183630" y="4183380"/>
            <a:ext cx="548640" cy="41148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AFDD988-7E54-3F29-B3F1-2CF7A726907E}"/>
              </a:ext>
            </a:extLst>
          </p:cNvPr>
          <p:cNvSpPr txBox="1"/>
          <p:nvPr/>
        </p:nvSpPr>
        <p:spPr>
          <a:xfrm>
            <a:off x="6000751" y="3268981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1180E5-1C10-0EE4-85AF-332326232F3C}"/>
              </a:ext>
            </a:extLst>
          </p:cNvPr>
          <p:cNvSpPr txBox="1"/>
          <p:nvPr/>
        </p:nvSpPr>
        <p:spPr>
          <a:xfrm>
            <a:off x="5406391" y="4011931"/>
            <a:ext cx="322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755E7A-DE35-7E6D-4CEB-5CBC7929C104}"/>
              </a:ext>
            </a:extLst>
          </p:cNvPr>
          <p:cNvSpPr txBox="1"/>
          <p:nvPr/>
        </p:nvSpPr>
        <p:spPr>
          <a:xfrm>
            <a:off x="6297930" y="4549141"/>
            <a:ext cx="411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>
                <a:solidFill>
                  <a:schemeClr val="bg1"/>
                </a:solidFill>
                <a:latin typeface="Symbol" pitchFamily="2" charset="2"/>
              </a:rPr>
              <a:t>h</a:t>
            </a:r>
            <a:r>
              <a:rPr lang="en-US" sz="2400" baseline="-25000" dirty="0" err="1">
                <a:solidFill>
                  <a:schemeClr val="bg1"/>
                </a:solidFill>
              </a:rPr>
              <a:t>s</a:t>
            </a:r>
            <a:endParaRPr lang="en-US" sz="2400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vert="horz" lIns="91440" tIns="45720" rIns="132080" bIns="45720" rtlCol="0" anchor="ctr">
            <a:normAutofit/>
          </a:bodyPr>
          <a:lstStyle/>
          <a:p>
            <a:r>
              <a:rPr lang="en-US" dirty="0"/>
              <a:t>Linear Boltzmann Transport model</a:t>
            </a:r>
          </a:p>
        </p:txBody>
      </p:sp>
      <p:pic>
        <p:nvPicPr>
          <p:cNvPr id="11" name="Picture 10" descr="p_1_cdot_partia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355" y="1544131"/>
            <a:ext cx="8372354" cy="6600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4CD65A-50D7-F344-AF20-085734FFF1A6}"/>
              </a:ext>
            </a:extLst>
          </p:cNvPr>
          <p:cNvSpPr txBox="1"/>
          <p:nvPr/>
        </p:nvSpPr>
        <p:spPr>
          <a:xfrm>
            <a:off x="7261258" y="6120495"/>
            <a:ext cx="4243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He, Luo, Zhu &amp; XNW, </a:t>
            </a:r>
            <a:r>
              <a:rPr lang="en-US" i="1" dirty="0">
                <a:solidFill>
                  <a:srgbClr val="FFC000"/>
                </a:solidFill>
              </a:rPr>
              <a:t>PRC</a:t>
            </a:r>
            <a:r>
              <a:rPr lang="en-US" dirty="0">
                <a:solidFill>
                  <a:srgbClr val="FFC000"/>
                </a:solidFill>
              </a:rPr>
              <a:t> 91 (2015) 054908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849906B-6EDC-F748-B9A7-FAE48036CA58}"/>
              </a:ext>
            </a:extLst>
          </p:cNvPr>
          <p:cNvGrpSpPr/>
          <p:nvPr/>
        </p:nvGrpSpPr>
        <p:grpSpPr>
          <a:xfrm>
            <a:off x="6602953" y="2643352"/>
            <a:ext cx="5312821" cy="2795753"/>
            <a:chOff x="3586483" y="2443655"/>
            <a:chExt cx="5312821" cy="279575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D24A1A9-5A28-1D45-8AC5-6679DAF237AA}"/>
                </a:ext>
              </a:extLst>
            </p:cNvPr>
            <p:cNvGrpSpPr/>
            <p:nvPr/>
          </p:nvGrpSpPr>
          <p:grpSpPr>
            <a:xfrm rot="19680803">
              <a:off x="3586483" y="3211487"/>
              <a:ext cx="5312821" cy="1901197"/>
              <a:chOff x="2167732" y="3196351"/>
              <a:chExt cx="5312821" cy="1901197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908085" y="3196351"/>
                <a:ext cx="4572468" cy="1901197"/>
                <a:chOff x="632302" y="4545842"/>
                <a:chExt cx="4572468" cy="1901197"/>
              </a:xfrm>
            </p:grpSpPr>
            <p:cxnSp>
              <p:nvCxnSpPr>
                <p:cNvPr id="6" name="Straight Arrow Connector 5"/>
                <p:cNvCxnSpPr/>
                <p:nvPr/>
              </p:nvCxnSpPr>
              <p:spPr>
                <a:xfrm flipV="1">
                  <a:off x="647700" y="4915174"/>
                  <a:ext cx="3357562" cy="1270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Freeform 65"/>
                <p:cNvSpPr>
                  <a:spLocks/>
                </p:cNvSpPr>
                <p:nvPr/>
              </p:nvSpPr>
              <p:spPr bwMode="auto">
                <a:xfrm rot="10800000" flipV="1">
                  <a:off x="2933184" y="4915175"/>
                  <a:ext cx="673763" cy="444226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Freeform 65"/>
                <p:cNvSpPr>
                  <a:spLocks/>
                </p:cNvSpPr>
                <p:nvPr/>
              </p:nvSpPr>
              <p:spPr bwMode="auto">
                <a:xfrm rot="13889075" flipV="1">
                  <a:off x="1471410" y="5042458"/>
                  <a:ext cx="512692" cy="455612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cxnSp>
              <p:nvCxnSpPr>
                <p:cNvPr id="9" name="Straight Arrow Connector 8"/>
                <p:cNvCxnSpPr/>
                <p:nvPr/>
              </p:nvCxnSpPr>
              <p:spPr>
                <a:xfrm flipV="1">
                  <a:off x="1149674" y="5612652"/>
                  <a:ext cx="692150" cy="242048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1841824" y="5612652"/>
                  <a:ext cx="1408112" cy="242048"/>
                </a:xfrm>
                <a:prstGeom prst="straightConnector1">
                  <a:avLst/>
                </a:prstGeom>
                <a:ln>
                  <a:solidFill>
                    <a:srgbClr val="FFB53D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Freeform 65"/>
                <p:cNvSpPr>
                  <a:spLocks/>
                </p:cNvSpPr>
                <p:nvPr/>
              </p:nvSpPr>
              <p:spPr bwMode="auto">
                <a:xfrm rot="14666573" flipV="1">
                  <a:off x="2486467" y="5836394"/>
                  <a:ext cx="363662" cy="357836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cxnSp>
              <p:nvCxnSpPr>
                <p:cNvPr id="20" name="Straight Arrow Connector 19"/>
                <p:cNvCxnSpPr>
                  <a:endCxn id="23" idx="0"/>
                </p:cNvCxnSpPr>
                <p:nvPr/>
              </p:nvCxnSpPr>
              <p:spPr>
                <a:xfrm flipV="1">
                  <a:off x="2090030" y="6245214"/>
                  <a:ext cx="518982" cy="11325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>
                  <a:stCxn id="23" idx="0"/>
                </p:cNvCxnSpPr>
                <p:nvPr/>
              </p:nvCxnSpPr>
              <p:spPr>
                <a:xfrm>
                  <a:off x="2609012" y="6245214"/>
                  <a:ext cx="497018" cy="201825"/>
                </a:xfrm>
                <a:prstGeom prst="straightConnector1">
                  <a:avLst/>
                </a:prstGeom>
                <a:ln>
                  <a:solidFill>
                    <a:srgbClr val="FFB53D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632302" y="4545842"/>
                  <a:ext cx="11169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FF00"/>
                      </a:solidFill>
                    </a:rPr>
                    <a:t>jet </a:t>
                  </a:r>
                  <a:r>
                    <a:rPr lang="en-US" dirty="0" err="1">
                      <a:solidFill>
                        <a:srgbClr val="FFFF00"/>
                      </a:solidFill>
                    </a:rPr>
                    <a:t>parton</a:t>
                  </a:r>
                  <a:endParaRPr lang="en-US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762473" y="5880952"/>
                  <a:ext cx="144229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B53D"/>
                      </a:solidFill>
                    </a:rPr>
                    <a:t> recoil </a:t>
                  </a:r>
                  <a:r>
                    <a:rPr lang="en-US" dirty="0" err="1">
                      <a:solidFill>
                        <a:srgbClr val="FFB53D"/>
                      </a:solidFill>
                    </a:rPr>
                    <a:t>parton</a:t>
                  </a:r>
                  <a:endParaRPr lang="en-US" dirty="0">
                    <a:solidFill>
                      <a:srgbClr val="FFB53D"/>
                    </a:solidFill>
                  </a:endParaRPr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>
              <a:xfrm rot="1730690">
                <a:off x="2167732" y="4157013"/>
                <a:ext cx="149912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FFFF"/>
                    </a:solidFill>
                  </a:rPr>
                  <a:t>Back-reaction</a:t>
                </a:r>
              </a:p>
              <a:p>
                <a:r>
                  <a:rPr lang="en-US" dirty="0">
                    <a:solidFill>
                      <a:srgbClr val="FFFFFF"/>
                    </a:solidFill>
                  </a:rPr>
                  <a:t>(particle hole)</a:t>
                </a:r>
              </a:p>
            </p:txBody>
          </p:sp>
          <p:cxnSp>
            <p:nvCxnSpPr>
              <p:cNvPr id="24" name="Straight Arrow Connector 23"/>
              <p:cNvCxnSpPr>
                <a:cxnSpLocks/>
              </p:cNvCxnSpPr>
              <p:nvPr/>
            </p:nvCxnSpPr>
            <p:spPr>
              <a:xfrm rot="1919197" flipV="1">
                <a:off x="5417332" y="4122149"/>
                <a:ext cx="413392" cy="17420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Freeform 65"/>
              <p:cNvSpPr>
                <a:spLocks/>
              </p:cNvSpPr>
              <p:nvPr/>
            </p:nvSpPr>
            <p:spPr bwMode="auto">
              <a:xfrm rot="14666573" flipV="1">
                <a:off x="5724347" y="4066156"/>
                <a:ext cx="245330" cy="120707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Freeform 65"/>
              <p:cNvSpPr>
                <a:spLocks/>
              </p:cNvSpPr>
              <p:nvPr/>
            </p:nvSpPr>
            <p:spPr bwMode="auto">
              <a:xfrm rot="16832642" flipV="1">
                <a:off x="5690886" y="3215109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cxnSp>
            <p:nvCxnSpPr>
              <p:cNvPr id="29" name="Straight Arrow Connector 28"/>
              <p:cNvCxnSpPr>
                <a:cxnSpLocks/>
              </p:cNvCxnSpPr>
              <p:nvPr/>
            </p:nvCxnSpPr>
            <p:spPr>
              <a:xfrm>
                <a:off x="5797898" y="4222769"/>
                <a:ext cx="497018" cy="201825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4ECEEE1-BA59-BE40-A24F-9C2ED7E2868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926907" flipV="1">
                <a:off x="5942817" y="3815933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877B130-17BF-6744-B067-076D985490A5}"/>
                </a:ext>
              </a:extLst>
            </p:cNvPr>
            <p:cNvGrpSpPr/>
            <p:nvPr/>
          </p:nvGrpSpPr>
          <p:grpSpPr>
            <a:xfrm>
              <a:off x="4661339" y="2443655"/>
              <a:ext cx="3079530" cy="2795753"/>
              <a:chOff x="4661339" y="2443655"/>
              <a:chExt cx="3079530" cy="2795753"/>
            </a:xfrm>
          </p:grpSpPr>
          <p:sp>
            <p:nvSpPr>
              <p:cNvPr id="31" name="Freeform 65">
                <a:extLst>
                  <a:ext uri="{FF2B5EF4-FFF2-40B4-BE49-F238E27FC236}">
                    <a16:creationId xmlns:a16="http://schemas.microsoft.com/office/drawing/2014/main" id="{E064D34F-3B0D-464F-B10C-EA4064B367E0}"/>
                  </a:ext>
                </a:extLst>
              </p:cNvPr>
              <p:cNvSpPr>
                <a:spLocks/>
              </p:cNvSpPr>
              <p:nvPr/>
            </p:nvSpPr>
            <p:spPr bwMode="auto">
              <a:xfrm rot="11363205" flipV="1">
                <a:off x="5244720" y="3471605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C6EF2F93-AEEF-0149-AC09-AC3490DEB2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29655" y="3441921"/>
                <a:ext cx="567614" cy="23670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7E388C59-252B-E44C-A89D-66E48F70DB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6250" y="2774732"/>
                <a:ext cx="651585" cy="688211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Freeform 65">
                <a:extLst>
                  <a:ext uri="{FF2B5EF4-FFF2-40B4-BE49-F238E27FC236}">
                    <a16:creationId xmlns:a16="http://schemas.microsoft.com/office/drawing/2014/main" id="{59C27F67-F05F-1F4C-92B7-E1B1BC51E9BC}"/>
                  </a:ext>
                </a:extLst>
              </p:cNvPr>
              <p:cNvSpPr>
                <a:spLocks/>
              </p:cNvSpPr>
              <p:nvPr/>
            </p:nvSpPr>
            <p:spPr bwMode="auto">
              <a:xfrm rot="11363205" flipV="1">
                <a:off x="5259879" y="2887586"/>
                <a:ext cx="361029" cy="189453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1A29A552-13BC-E74D-8BDF-E0091C8F99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9863" y="2858597"/>
                <a:ext cx="362661" cy="39961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83262B45-7995-3840-BF32-8291AB1698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2015" y="2501462"/>
                <a:ext cx="110303" cy="388666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9F62A7E-7C37-FB4B-8291-A9EE874E2A80}"/>
                  </a:ext>
                </a:extLst>
              </p:cNvPr>
              <p:cNvSpPr/>
              <p:nvPr/>
            </p:nvSpPr>
            <p:spPr>
              <a:xfrm>
                <a:off x="6747642" y="2617076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CA733276-5506-5443-B3ED-DE75322D03F4}"/>
                  </a:ext>
                </a:extLst>
              </p:cNvPr>
              <p:cNvSpPr/>
              <p:nvPr/>
            </p:nvSpPr>
            <p:spPr>
              <a:xfrm>
                <a:off x="6169573" y="5087008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3AD4D8B-4C07-6148-BB55-603E2A9141F2}"/>
                  </a:ext>
                </a:extLst>
              </p:cNvPr>
              <p:cNvSpPr/>
              <p:nvPr/>
            </p:nvSpPr>
            <p:spPr>
              <a:xfrm>
                <a:off x="5355020" y="2443655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2A91049E-36BA-1344-9401-38717AF764CA}"/>
                  </a:ext>
                </a:extLst>
              </p:cNvPr>
              <p:cNvSpPr/>
              <p:nvPr/>
            </p:nvSpPr>
            <p:spPr>
              <a:xfrm>
                <a:off x="5891048" y="2685392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78DB275-8768-2C4B-A573-A2C77E941FA0}"/>
                  </a:ext>
                </a:extLst>
              </p:cNvPr>
              <p:cNvSpPr/>
              <p:nvPr/>
            </p:nvSpPr>
            <p:spPr>
              <a:xfrm>
                <a:off x="7625255" y="3547241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D0577E9-962A-7E4E-A30C-ABFF66A113CD}"/>
                  </a:ext>
                </a:extLst>
              </p:cNvPr>
              <p:cNvSpPr/>
              <p:nvPr/>
            </p:nvSpPr>
            <p:spPr>
              <a:xfrm>
                <a:off x="7141779" y="4640317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6865406-B23B-954C-A70D-BCDD061A72BF}"/>
                  </a:ext>
                </a:extLst>
              </p:cNvPr>
              <p:cNvSpPr/>
              <p:nvPr/>
            </p:nvSpPr>
            <p:spPr>
              <a:xfrm>
                <a:off x="6984124" y="4030716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8337FD84-5111-7E4C-A51F-3BBE6B59CC5F}"/>
                  </a:ext>
                </a:extLst>
              </p:cNvPr>
              <p:cNvSpPr/>
              <p:nvPr/>
            </p:nvSpPr>
            <p:spPr>
              <a:xfrm>
                <a:off x="7441324" y="3100551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EBDEF5E-5A29-1549-AD7D-4522AEA15AD4}"/>
                  </a:ext>
                </a:extLst>
              </p:cNvPr>
              <p:cNvSpPr/>
              <p:nvPr/>
            </p:nvSpPr>
            <p:spPr>
              <a:xfrm>
                <a:off x="4661339" y="3662856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68A6009-F750-D34F-8588-DA9F0B15682C}"/>
                  </a:ext>
                </a:extLst>
              </p:cNvPr>
              <p:cNvSpPr/>
              <p:nvPr/>
            </p:nvSpPr>
            <p:spPr>
              <a:xfrm>
                <a:off x="4861035" y="3168870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43F4A41-C34E-7A47-824E-4C24BAFA4B7A}"/>
                  </a:ext>
                </a:extLst>
              </p:cNvPr>
              <p:cNvSpPr/>
              <p:nvPr/>
            </p:nvSpPr>
            <p:spPr>
              <a:xfrm>
                <a:off x="6668814" y="3852043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36930C8D-5548-6543-A69D-903350FB7051}"/>
                  </a:ext>
                </a:extLst>
              </p:cNvPr>
              <p:cNvSpPr/>
              <p:nvPr/>
            </p:nvSpPr>
            <p:spPr>
              <a:xfrm>
                <a:off x="5207876" y="5144815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2BB5E74-0B39-814D-AA58-7D5AF66E2F51}"/>
              </a:ext>
            </a:extLst>
          </p:cNvPr>
          <p:cNvSpPr/>
          <p:nvPr/>
        </p:nvSpPr>
        <p:spPr>
          <a:xfrm>
            <a:off x="504090" y="911038"/>
            <a:ext cx="4200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LBT: Linear Boltzmann Transport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0DEA934A-8AFE-7442-9F5F-CEFC36E68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734" y="3695515"/>
            <a:ext cx="5220253" cy="2406225"/>
          </a:xfrm>
        </p:spPr>
        <p:txBody>
          <a:bodyPr>
            <a:normAutofit fontScale="92500"/>
          </a:bodyPr>
          <a:lstStyle/>
          <a:p>
            <a:r>
              <a:rPr lang="en-US" sz="2800" dirty="0" err="1"/>
              <a:t>pQCD</a:t>
            </a:r>
            <a:r>
              <a:rPr lang="en-US" sz="2800" dirty="0"/>
              <a:t> elastic and </a:t>
            </a:r>
            <a:r>
              <a:rPr lang="en-US" sz="2800" dirty="0" err="1"/>
              <a:t>radiative</a:t>
            </a:r>
            <a:r>
              <a:rPr lang="en-US" sz="2800" dirty="0"/>
              <a:t> processes (high-twist)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Transport of medium recoil </a:t>
            </a:r>
            <a:r>
              <a:rPr lang="en-US" sz="2800" dirty="0" err="1">
                <a:solidFill>
                  <a:srgbClr val="FFFF00"/>
                </a:solidFill>
              </a:rPr>
              <a:t>partons</a:t>
            </a:r>
            <a:r>
              <a:rPr lang="en-US" sz="2800" dirty="0">
                <a:solidFill>
                  <a:srgbClr val="FFFF00"/>
                </a:solidFill>
              </a:rPr>
              <a:t> ( and back-reaction)</a:t>
            </a:r>
          </a:p>
          <a:p>
            <a:r>
              <a:rPr lang="en-US" sz="2800" dirty="0" err="1"/>
              <a:t>CLVisc</a:t>
            </a:r>
            <a:r>
              <a:rPr lang="en-US" sz="2800" dirty="0"/>
              <a:t> 3+1D  hydro bulk evolution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27450DA-F065-9344-836D-E8923168CBA2}"/>
              </a:ext>
            </a:extLst>
          </p:cNvPr>
          <p:cNvSpPr txBox="1"/>
          <p:nvPr/>
        </p:nvSpPr>
        <p:spPr>
          <a:xfrm>
            <a:off x="532265" y="2121530"/>
            <a:ext cx="2391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Induced radiation</a:t>
            </a:r>
          </a:p>
        </p:txBody>
      </p:sp>
      <p:pic>
        <p:nvPicPr>
          <p:cNvPr id="48" name="Picture 47" descr="frac_dN_g_dzd^2k.pdf">
            <a:extLst>
              <a:ext uri="{FF2B5EF4-FFF2-40B4-BE49-F238E27FC236}">
                <a16:creationId xmlns:a16="http://schemas.microsoft.com/office/drawing/2014/main" id="{B40668B7-B893-F041-BAC8-06C63D9698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526" y="2716013"/>
            <a:ext cx="5452500" cy="65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0943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12701"/>
            <a:ext cx="9143999" cy="1061935"/>
          </a:xfrm>
        </p:spPr>
        <p:txBody>
          <a:bodyPr>
            <a:normAutofit fontScale="90000"/>
          </a:bodyPr>
          <a:lstStyle/>
          <a:p>
            <a:r>
              <a:rPr lang="en-US" sz="3600" dirty="0" err="1"/>
              <a:t>CoLBT</a:t>
            </a:r>
            <a:r>
              <a:rPr lang="en-US" sz="3600" dirty="0"/>
              <a:t>-hydro</a:t>
            </a:r>
            <a:br>
              <a:rPr lang="en-US" sz="3600" dirty="0"/>
            </a:br>
            <a:r>
              <a:rPr lang="en-US" sz="3600" dirty="0"/>
              <a:t>(</a:t>
            </a:r>
            <a:r>
              <a:rPr lang="en-US" sz="3100" dirty="0"/>
              <a:t>Coupled Linear Boltzmann Transport hydro</a:t>
            </a:r>
            <a:r>
              <a:rPr lang="en-US" sz="36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298" y="2617090"/>
            <a:ext cx="3200400" cy="489741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71" y="1877587"/>
            <a:ext cx="5429250" cy="495485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256" y="3408738"/>
            <a:ext cx="5093772" cy="6439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84181" y="4242428"/>
            <a:ext cx="75489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LBT for energetic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 (jet shower and recoil)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Hydrodynamic model for bulk and soft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: </a:t>
            </a:r>
            <a:r>
              <a:rPr lang="en-US" sz="2400" dirty="0" err="1">
                <a:solidFill>
                  <a:schemeClr val="bg1"/>
                </a:solidFill>
              </a:rPr>
              <a:t>CLVisc</a:t>
            </a: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Parton coalescence (thermal-shower)+ jet fragmentation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Hadron cascade using </a:t>
            </a:r>
            <a:r>
              <a:rPr lang="en-US" sz="2400" dirty="0" err="1">
                <a:solidFill>
                  <a:srgbClr val="FFFF00"/>
                </a:solidFill>
              </a:rPr>
              <a:t>UrQMD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36375" y="5817166"/>
            <a:ext cx="4596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b="1" dirty="0">
                <a:solidFill>
                  <a:srgbClr val="FFB53D"/>
                </a:solidFill>
              </a:rPr>
              <a:t>Chen, </a:t>
            </a:r>
            <a:r>
              <a:rPr lang="nb-NO" b="1" dirty="0" err="1">
                <a:solidFill>
                  <a:srgbClr val="FFB53D"/>
                </a:solidFill>
              </a:rPr>
              <a:t>Cao</a:t>
            </a:r>
            <a:r>
              <a:rPr lang="nb-NO" b="1" dirty="0">
                <a:solidFill>
                  <a:srgbClr val="FFB53D"/>
                </a:solidFill>
              </a:rPr>
              <a:t>, Luo, Pang &amp; XNW, PLB777(2018)86</a:t>
            </a:r>
            <a:endParaRPr lang="en-US" dirty="0">
              <a:solidFill>
                <a:srgbClr val="FFB53D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1E1F7E-3737-5A4B-AB43-B6CB14A0F648}"/>
              </a:ext>
            </a:extLst>
          </p:cNvPr>
          <p:cNvSpPr txBox="1"/>
          <p:nvPr/>
        </p:nvSpPr>
        <p:spPr>
          <a:xfrm>
            <a:off x="2081050" y="1187669"/>
            <a:ext cx="8457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Concurrent and coupled evolution of bulk medium and jet showers</a:t>
            </a:r>
          </a:p>
        </p:txBody>
      </p:sp>
    </p:spTree>
    <p:extLst>
      <p:ext uri="{BB962C8B-B14F-4D97-AF65-F5344CB8AC3E}">
        <p14:creationId xmlns:p14="http://schemas.microsoft.com/office/powerpoint/2010/main" val="25124659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2C9A-8A24-71EF-E82D-E6478F00B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of </a:t>
            </a:r>
            <a:r>
              <a:rPr lang="en-US" dirty="0" err="1"/>
              <a:t>dijets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8B4A7-404A-E17B-4635-C61D64B7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3661961-828B-4CF6-24C8-19225D3595B0}"/>
              </a:ext>
            </a:extLst>
          </p:cNvPr>
          <p:cNvSpPr/>
          <p:nvPr/>
        </p:nvSpPr>
        <p:spPr>
          <a:xfrm>
            <a:off x="464696" y="2758190"/>
            <a:ext cx="1618937" cy="1753849"/>
          </a:xfrm>
          <a:prstGeom prst="ellipse">
            <a:avLst/>
          </a:prstGeom>
          <a:gradFill>
            <a:gsLst>
              <a:gs pos="98000">
                <a:srgbClr val="FFC000"/>
              </a:gs>
              <a:gs pos="0">
                <a:srgbClr val="FFC000"/>
              </a:gs>
              <a:gs pos="0">
                <a:schemeClr val="accent6">
                  <a:lumMod val="75000"/>
                </a:schemeClr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4453B17-DE2D-E305-D974-4157BBB2C385}"/>
              </a:ext>
            </a:extLst>
          </p:cNvPr>
          <p:cNvCxnSpPr/>
          <p:nvPr/>
        </p:nvCxnSpPr>
        <p:spPr>
          <a:xfrm flipV="1">
            <a:off x="1244184" y="2218544"/>
            <a:ext cx="314793" cy="88442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F77FF2E-9254-F0B9-58D5-41D4ED5E4C1A}"/>
              </a:ext>
            </a:extLst>
          </p:cNvPr>
          <p:cNvCxnSpPr/>
          <p:nvPr/>
        </p:nvCxnSpPr>
        <p:spPr>
          <a:xfrm flipH="1">
            <a:off x="464696" y="3102964"/>
            <a:ext cx="779488" cy="140907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1F89A5-D485-D2FB-4B87-D6BE715E9D68}"/>
              </a:ext>
            </a:extLst>
          </p:cNvPr>
          <p:cNvSpPr txBox="1"/>
          <p:nvPr/>
        </p:nvSpPr>
        <p:spPr>
          <a:xfrm>
            <a:off x="531670" y="1795870"/>
            <a:ext cx="1551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Leading jet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D27E2A-4803-64C5-B44A-8767919EE781}"/>
              </a:ext>
            </a:extLst>
          </p:cNvPr>
          <p:cNvSpPr txBox="1"/>
          <p:nvPr/>
        </p:nvSpPr>
        <p:spPr>
          <a:xfrm>
            <a:off x="78458" y="4629010"/>
            <a:ext cx="1936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</a:rPr>
              <a:t>subleading</a:t>
            </a:r>
            <a:r>
              <a:rPr lang="en-US" sz="2400" dirty="0">
                <a:solidFill>
                  <a:schemeClr val="bg1"/>
                </a:solidFill>
              </a:rPr>
              <a:t> jet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43F1BDF-F81F-4CD8-D6A0-8E98E3155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745" y="1108781"/>
            <a:ext cx="8695718" cy="46404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C1B2972-745C-8B8E-6EF5-4EC5723A2B9B}"/>
              </a:ext>
            </a:extLst>
          </p:cNvPr>
          <p:cNvSpPr txBox="1"/>
          <p:nvPr/>
        </p:nvSpPr>
        <p:spPr>
          <a:xfrm>
            <a:off x="1451944" y="5821952"/>
            <a:ext cx="107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</a:rPr>
              <a:t>EEC</a:t>
            </a:r>
            <a:r>
              <a:rPr lang="en-US" sz="2400" baseline="-25000" dirty="0" err="1">
                <a:solidFill>
                  <a:schemeClr val="bg1"/>
                </a:solidFill>
              </a:rPr>
              <a:t>leading</a:t>
            </a:r>
            <a:r>
              <a:rPr lang="en-US" sz="2400" dirty="0">
                <a:solidFill>
                  <a:schemeClr val="bg1"/>
                </a:solidFill>
              </a:rPr>
              <a:t> – </a:t>
            </a:r>
            <a:r>
              <a:rPr lang="en-US" sz="2400" dirty="0" err="1">
                <a:solidFill>
                  <a:schemeClr val="bg1"/>
                </a:solidFill>
              </a:rPr>
              <a:t>EEC</a:t>
            </a:r>
            <a:r>
              <a:rPr lang="en-US" sz="2400" baseline="-25000" dirty="0" err="1">
                <a:solidFill>
                  <a:schemeClr val="bg1"/>
                </a:solidFill>
              </a:rPr>
              <a:t>subleading</a:t>
            </a:r>
            <a:r>
              <a:rPr lang="en-US" sz="2400" dirty="0">
                <a:solidFill>
                  <a:schemeClr val="bg1"/>
                </a:solidFill>
              </a:rPr>
              <a:t> :  robust measure of medium modification free of background </a:t>
            </a:r>
          </a:p>
        </p:txBody>
      </p:sp>
    </p:spTree>
    <p:extLst>
      <p:ext uri="{BB962C8B-B14F-4D97-AF65-F5344CB8AC3E}">
        <p14:creationId xmlns:p14="http://schemas.microsoft.com/office/powerpoint/2010/main" val="4208605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7D529-2C2F-B640-A038-F5A1110EF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EEC in Vacuum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4A3B3-2FBD-AA8A-CCFA-A46DE048A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598450-83DD-4CE7-F0CF-854683432ECF}"/>
              </a:ext>
            </a:extLst>
          </p:cNvPr>
          <p:cNvSpPr txBox="1"/>
          <p:nvPr/>
        </p:nvSpPr>
        <p:spPr>
          <a:xfrm>
            <a:off x="502831" y="1091151"/>
            <a:ext cx="1766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LO emission: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5A933C3-F221-4D61-CC41-60EEAA7F7047}"/>
              </a:ext>
            </a:extLst>
          </p:cNvPr>
          <p:cNvGrpSpPr/>
          <p:nvPr/>
        </p:nvGrpSpPr>
        <p:grpSpPr>
          <a:xfrm>
            <a:off x="6501506" y="1348252"/>
            <a:ext cx="5344604" cy="3294673"/>
            <a:chOff x="5832693" y="2549558"/>
            <a:chExt cx="5344604" cy="329467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52FA37C-988A-EC11-5867-DA9B4F5B2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32431" y="2549558"/>
              <a:ext cx="4544866" cy="289756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6FB2B67-AD90-ADE0-3941-ABAEDF4F4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32693" y="3888120"/>
              <a:ext cx="704022" cy="62252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841A27F-2333-CDE7-DEF3-22E8CA3A84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669670" y="5479106"/>
              <a:ext cx="251023" cy="365125"/>
            </a:xfrm>
            <a:prstGeom prst="rect">
              <a:avLst/>
            </a:prstGeom>
          </p:spPr>
        </p:pic>
      </p:grpSp>
      <p:pic>
        <p:nvPicPr>
          <p:cNvPr id="1026" name="Picture 2" descr="Use links below to save image.">
            <a:extLst>
              <a:ext uri="{FF2B5EF4-FFF2-40B4-BE49-F238E27FC236}">
                <a16:creationId xmlns:a16="http://schemas.microsoft.com/office/drawing/2014/main" id="{21853DA6-1836-0D6E-2C60-E4CCED744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887" y="3464538"/>
            <a:ext cx="3034170" cy="158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6D2738-3CC2-8557-257A-C29F803D33EA}"/>
              </a:ext>
            </a:extLst>
          </p:cNvPr>
          <p:cNvSpPr txBox="1"/>
          <p:nvPr/>
        </p:nvSpPr>
        <p:spPr>
          <a:xfrm>
            <a:off x="6539875" y="4046967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….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5E5564B-6949-A28B-D49F-371204BFBF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207" y="2543308"/>
            <a:ext cx="3149600" cy="584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E3847F2-7FAF-A45E-6721-8BEDCB58F2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831" y="1729231"/>
            <a:ext cx="6123499" cy="6225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893D90E-F419-699E-E2A5-1CE578377E52}"/>
              </a:ext>
            </a:extLst>
          </p:cNvPr>
          <p:cNvSpPr txBox="1"/>
          <p:nvPr/>
        </p:nvSpPr>
        <p:spPr>
          <a:xfrm>
            <a:off x="514709" y="3998697"/>
            <a:ext cx="2990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Leading Log evolution: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1D9B31-151B-79B7-324E-F02477FE0C4A}"/>
              </a:ext>
            </a:extLst>
          </p:cNvPr>
          <p:cNvSpPr txBox="1"/>
          <p:nvPr/>
        </p:nvSpPr>
        <p:spPr>
          <a:xfrm>
            <a:off x="5922461" y="5441556"/>
            <a:ext cx="4684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Different EEC for quarks and gluons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9DDFB-7CF6-360A-29C7-A6203E62FC6A}"/>
              </a:ext>
            </a:extLst>
          </p:cNvPr>
          <p:cNvGrpSpPr/>
          <p:nvPr/>
        </p:nvGrpSpPr>
        <p:grpSpPr>
          <a:xfrm>
            <a:off x="7491405" y="1616265"/>
            <a:ext cx="4033284" cy="3625470"/>
            <a:chOff x="6888222" y="2712377"/>
            <a:chExt cx="4033284" cy="3625470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4CFC9DB-375A-2401-BD21-FF26B4C74A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35289" y="2712377"/>
              <a:ext cx="1101495" cy="1472802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4E2987B-CC16-AE7F-20F8-AD99545D0E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6905" y="3162232"/>
              <a:ext cx="1482568" cy="2008986"/>
            </a:xfrm>
            <a:prstGeom prst="line">
              <a:avLst/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5EB5FB3-3376-7ED6-4EB0-2467C125BCE7}"/>
                </a:ext>
              </a:extLst>
            </p:cNvPr>
            <p:cNvSpPr txBox="1"/>
            <p:nvPr/>
          </p:nvSpPr>
          <p:spPr>
            <a:xfrm>
              <a:off x="6888222" y="5937737"/>
              <a:ext cx="40332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Uncorrelated emission at small angle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FC603E92-DCF8-0E0E-6F7A-0FB286ABD7C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44596" y="4474279"/>
              <a:ext cx="233593" cy="133111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DB29583-E97C-444F-AADF-790AFDB1AE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28201" y="3976835"/>
              <a:ext cx="655149" cy="19097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CE076A12-E3B2-B06E-3306-64B6C407C2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7311" y="5215373"/>
            <a:ext cx="4856718" cy="72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5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71CAA-0FA8-449B-CA29-F1A9EBB11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pT</a:t>
            </a:r>
            <a:r>
              <a:rPr lang="en-US" dirty="0"/>
              <a:t> dependence of EEC</a:t>
            </a:r>
          </a:p>
        </p:txBody>
      </p:sp>
      <p:pic>
        <p:nvPicPr>
          <p:cNvPr id="6" name="Content Placeholder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1E168F4-1AE4-4FEF-47A9-E929DD29F1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99525" y="1138751"/>
            <a:ext cx="6746840" cy="5140784"/>
          </a:xfrm>
          <a:solidFill>
            <a:schemeClr val="bg1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C856D6-F19E-7503-7094-F3AC5A042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2012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E833A-0FB4-61CA-8E9B-4332EC19A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Symbol" pitchFamily="2" charset="2"/>
              </a:rPr>
              <a:t> g </a:t>
            </a:r>
            <a:r>
              <a:rPr lang="en-US" dirty="0"/>
              <a:t>energy dependence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0979F-1C2B-8CBE-B351-74DA9907F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6" name="Picture 5" descr="A graph of a graph of a number of different values&#10;&#10;Description automatically generated with medium confidence">
            <a:extLst>
              <a:ext uri="{FF2B5EF4-FFF2-40B4-BE49-F238E27FC236}">
                <a16:creationId xmlns:a16="http://schemas.microsoft.com/office/drawing/2014/main" id="{23CD08AA-ECA7-5F64-71B1-4F5A72421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6770" y="1269536"/>
            <a:ext cx="5878460" cy="468998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289935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349B1-1344-A8E9-F100-EE59F371B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energy</a:t>
            </a:r>
            <a:r>
              <a:rPr lang="zh-CN" altLang="en-US" dirty="0"/>
              <a:t> </a:t>
            </a:r>
            <a:r>
              <a:rPr lang="en-US" dirty="0"/>
              <a:t>dependence</a:t>
            </a:r>
            <a:r>
              <a:rPr lang="zh-CN" altLang="en-US" dirty="0"/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5F6F68-9D3F-05D8-0CBD-9B059C9F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Picture 5" descr="A graph of 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CBD78BD6-C953-AD09-7774-67348455A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89" y="1900029"/>
            <a:ext cx="3678622" cy="28533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F0618C4-C84F-86D2-AF7B-6E78CAAD6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37" y="1900029"/>
            <a:ext cx="3744797" cy="28533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 descr="A graph with green and blue lines&#10;&#10;Description automatically generated">
            <a:extLst>
              <a:ext uri="{FF2B5EF4-FFF2-40B4-BE49-F238E27FC236}">
                <a16:creationId xmlns:a16="http://schemas.microsoft.com/office/drawing/2014/main" id="{897C313B-D5E5-26DF-4DF6-85F5E28A18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1157" y="1900029"/>
            <a:ext cx="3768154" cy="285336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684669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55E2E-CB98-D846-914E-A35B7908F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MPI subtraction in Z-hadron correlation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3BD58-2720-6241-B7CA-C63B52A4B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5D4418-F0F7-6148-B8FB-0EE717FADF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06" y="5356911"/>
            <a:ext cx="5006367" cy="5798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4B9CC6-A8E4-AA42-8C23-43AC65C77361}"/>
              </a:ext>
            </a:extLst>
          </p:cNvPr>
          <p:cNvSpPr txBox="1"/>
          <p:nvPr/>
        </p:nvSpPr>
        <p:spPr>
          <a:xfrm>
            <a:off x="139418" y="4812879"/>
            <a:ext cx="255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Mixed event subtraction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44B3D0-600A-F343-AC59-8C782C558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612" y="899429"/>
            <a:ext cx="4677362" cy="54569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C981DA-B60B-A341-BC94-6D44138B8619}"/>
              </a:ext>
            </a:extLst>
          </p:cNvPr>
          <p:cNvSpPr txBox="1"/>
          <p:nvPr/>
        </p:nvSpPr>
        <p:spPr>
          <a:xfrm>
            <a:off x="9993086" y="1596565"/>
            <a:ext cx="21989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Medium modification of MPI: low </a:t>
            </a:r>
            <a:r>
              <a:rPr lang="en-US" dirty="0" err="1">
                <a:solidFill>
                  <a:schemeClr val="bg1"/>
                </a:solidFill>
              </a:rPr>
              <a:t>pT</a:t>
            </a:r>
            <a:r>
              <a:rPr lang="en-US" dirty="0">
                <a:solidFill>
                  <a:schemeClr val="bg1"/>
                </a:solidFill>
              </a:rPr>
              <a:t> enhancement and high </a:t>
            </a:r>
            <a:r>
              <a:rPr lang="en-US" dirty="0" err="1">
                <a:solidFill>
                  <a:schemeClr val="bg1"/>
                </a:solidFill>
              </a:rPr>
              <a:t>pT</a:t>
            </a:r>
            <a:r>
              <a:rPr lang="en-US" dirty="0">
                <a:solidFill>
                  <a:schemeClr val="bg1"/>
                </a:solidFill>
              </a:rPr>
              <a:t> suppression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No correlation with Z/</a:t>
            </a:r>
            <a:r>
              <a:rPr lang="en-US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dirty="0">
                <a:solidFill>
                  <a:schemeClr val="bg1"/>
                </a:solidFill>
              </a:rPr>
              <a:t>-jet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543E59-359F-AE47-FA4D-94268377AF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981" y="1078282"/>
            <a:ext cx="3925137" cy="3734597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6FCBD59-7DCA-120B-065A-049022E74AC2}"/>
              </a:ext>
            </a:extLst>
          </p:cNvPr>
          <p:cNvCxnSpPr>
            <a:cxnSpLocks/>
          </p:cNvCxnSpPr>
          <p:nvPr/>
        </p:nvCxnSpPr>
        <p:spPr>
          <a:xfrm flipH="1">
            <a:off x="2342577" y="2886396"/>
            <a:ext cx="1742168" cy="1242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6390880-BABE-21F9-8BE6-EAE8F2639C2E}"/>
              </a:ext>
            </a:extLst>
          </p:cNvPr>
          <p:cNvCxnSpPr>
            <a:cxnSpLocks/>
          </p:cNvCxnSpPr>
          <p:nvPr/>
        </p:nvCxnSpPr>
        <p:spPr>
          <a:xfrm flipH="1" flipV="1">
            <a:off x="2277411" y="3555251"/>
            <a:ext cx="1774303" cy="4991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DAF15B5-74B8-C5D6-5831-7B42AFE33CC3}"/>
              </a:ext>
            </a:extLst>
          </p:cNvPr>
          <p:cNvSpPr txBox="1"/>
          <p:nvPr/>
        </p:nvSpPr>
        <p:spPr>
          <a:xfrm>
            <a:off x="4371032" y="3750127"/>
            <a:ext cx="678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MPI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6A87F3-E552-C978-AE9A-90B430B30B98}"/>
              </a:ext>
            </a:extLst>
          </p:cNvPr>
          <p:cNvSpPr txBox="1"/>
          <p:nvPr/>
        </p:nvSpPr>
        <p:spPr>
          <a:xfrm>
            <a:off x="4392118" y="2605010"/>
            <a:ext cx="557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Jet</a:t>
            </a:r>
          </a:p>
        </p:txBody>
      </p:sp>
    </p:spTree>
    <p:extLst>
      <p:ext uri="{BB962C8B-B14F-4D97-AF65-F5344CB8AC3E}">
        <p14:creationId xmlns:p14="http://schemas.microsoft.com/office/powerpoint/2010/main" val="4992590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AE804-5A60-99D5-7444-2E21B25FB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to </a:t>
            </a:r>
            <a:r>
              <a:rPr lang="en-US" dirty="0" err="1"/>
              <a:t>EoS</a:t>
            </a:r>
            <a:r>
              <a:rPr lang="en-US" dirty="0"/>
              <a:t> and shear viscosity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F1DBD3-6261-4018-FE64-C07176701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4416" y="6492877"/>
            <a:ext cx="410369" cy="471924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EC29C3-8DE6-91D6-125A-4CDB4E691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036" y="3957638"/>
            <a:ext cx="6515100" cy="2717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1FB12B-6016-D5D4-4189-43AAE35D8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387" y="1061936"/>
            <a:ext cx="6629400" cy="2717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9D4521-22A2-E234-3B0D-2E22367203C9}"/>
              </a:ext>
            </a:extLst>
          </p:cNvPr>
          <p:cNvSpPr txBox="1"/>
          <p:nvPr/>
        </p:nvSpPr>
        <p:spPr>
          <a:xfrm>
            <a:off x="439387" y="3779736"/>
            <a:ext cx="2146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Competition of: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0242F5-EC87-BAA4-8ED8-59DE2E86AE18}"/>
              </a:ext>
            </a:extLst>
          </p:cNvPr>
          <p:cNvSpPr txBox="1"/>
          <p:nvPr/>
        </p:nvSpPr>
        <p:spPr>
          <a:xfrm>
            <a:off x="786280" y="4204527"/>
            <a:ext cx="4266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  <a:latin typeface="Symbol" pitchFamily="2" charset="2"/>
              </a:rPr>
              <a:t>h</a:t>
            </a:r>
            <a:r>
              <a:rPr lang="en-US" sz="2000" dirty="0">
                <a:solidFill>
                  <a:schemeClr val="bg1"/>
                </a:solidFill>
              </a:rPr>
              <a:t>/s increase transverse flow </a:t>
            </a:r>
            <a:r>
              <a:rPr lang="en-US" sz="2000" dirty="0">
                <a:solidFill>
                  <a:schemeClr val="bg1"/>
                </a:solidFill>
                <a:sym typeface="Wingdings" pitchFamily="2" charset="2"/>
              </a:rPr>
              <a:t></a:t>
            </a:r>
            <a:r>
              <a:rPr lang="en-US" sz="2000" dirty="0">
                <a:solidFill>
                  <a:schemeClr val="bg1"/>
                </a:solidFill>
              </a:rPr>
              <a:t> suppression of soft MPI and DF valley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17846F-E1FA-22F7-10FE-FA7E894DF3E2}"/>
              </a:ext>
            </a:extLst>
          </p:cNvPr>
          <p:cNvSpPr txBox="1"/>
          <p:nvPr/>
        </p:nvSpPr>
        <p:spPr>
          <a:xfrm>
            <a:off x="786280" y="4841671"/>
            <a:ext cx="42661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Negative shear correction of longitudinal pressure </a:t>
            </a:r>
            <a:r>
              <a:rPr lang="en-US" sz="2000" dirty="0">
                <a:solidFill>
                  <a:schemeClr val="bg1"/>
                </a:solidFill>
                <a:sym typeface="Wingdings" pitchFamily="2" charset="2"/>
              </a:rPr>
              <a:t> impede longitudinal expansion  increase MPI and DF valley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965488-E844-906A-C4F6-82C9C208E1BD}"/>
              </a:ext>
            </a:extLst>
          </p:cNvPr>
          <p:cNvSpPr txBox="1"/>
          <p:nvPr/>
        </p:nvSpPr>
        <p:spPr>
          <a:xfrm>
            <a:off x="7508173" y="1100934"/>
            <a:ext cx="3918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>
                <a:solidFill>
                  <a:schemeClr val="bg1"/>
                </a:solidFill>
              </a:rPr>
              <a:t>eosq</a:t>
            </a:r>
            <a:r>
              <a:rPr lang="en-US" sz="2200" dirty="0">
                <a:solidFill>
                  <a:schemeClr val="bg1"/>
                </a:solidFill>
              </a:rPr>
              <a:t>: first order   </a:t>
            </a:r>
          </a:p>
          <a:p>
            <a:r>
              <a:rPr lang="en-US" sz="2200" dirty="0">
                <a:solidFill>
                  <a:schemeClr val="bg1"/>
                </a:solidFill>
              </a:rPr>
              <a:t>s95p: rapid crossover from LQCD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8BAFD1-F973-9F25-8128-529CF2849F3E}"/>
              </a:ext>
            </a:extLst>
          </p:cNvPr>
          <p:cNvSpPr txBox="1"/>
          <p:nvPr/>
        </p:nvSpPr>
        <p:spPr>
          <a:xfrm>
            <a:off x="7508173" y="2277506"/>
            <a:ext cx="4244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Larger effective </a:t>
            </a:r>
            <a:r>
              <a:rPr lang="en-US" i="1" dirty="0">
                <a:solidFill>
                  <a:schemeClr val="bg1"/>
                </a:solidFill>
              </a:rPr>
              <a:t>c</a:t>
            </a:r>
            <a:r>
              <a:rPr lang="en-US" i="1" baseline="-25000" dirty="0">
                <a:solidFill>
                  <a:schemeClr val="bg1"/>
                </a:solidFill>
              </a:rPr>
              <a:t>s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in </a:t>
            </a:r>
            <a:r>
              <a:rPr lang="en-US" dirty="0" err="1">
                <a:solidFill>
                  <a:schemeClr val="bg1"/>
                </a:solidFill>
              </a:rPr>
              <a:t>eosq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 :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larger Mach cone angle   shallower DF valley</a:t>
            </a:r>
          </a:p>
          <a:p>
            <a:r>
              <a:rPr lang="en-US" dirty="0">
                <a:solidFill>
                  <a:schemeClr val="bg1"/>
                </a:solidFill>
              </a:rPr>
              <a:t>Stronger radial flow 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 smaller soft MPI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2476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7C7F453-8523-2A60-7B19-B65C01634C5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7000"/>
          </a:blip>
          <a:stretch>
            <a:fillRect/>
          </a:stretch>
        </p:blipFill>
        <p:spPr>
          <a:xfrm rot="20110833">
            <a:off x="-157692" y="1272278"/>
            <a:ext cx="6956307" cy="4614580"/>
          </a:xfrm>
          <a:prstGeom prst="rect">
            <a:avLst/>
          </a:prstGeom>
          <a:effectLst>
            <a:softEdge rad="187098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004F57-70DF-9D4E-BDC2-DFDEA1320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suppression and medium response at LHC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B972D2-9B6C-5A43-923F-D8CA9129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4416" y="6492877"/>
            <a:ext cx="410369" cy="471924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732070-11F7-5741-809C-0BB40BCF93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93" t="9670" r="11106" b="5118"/>
          <a:stretch/>
        </p:blipFill>
        <p:spPr>
          <a:xfrm>
            <a:off x="629584" y="952133"/>
            <a:ext cx="3697729" cy="302249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B74011-0908-B141-9488-2EE8D58E68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8" t="4789" r="4037"/>
          <a:stretch/>
        </p:blipFill>
        <p:spPr>
          <a:xfrm rot="5400000">
            <a:off x="1174942" y="3517799"/>
            <a:ext cx="2607013" cy="36977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9D0AEAF-0B53-8B45-A55F-10A0D3C89367}"/>
              </a:ext>
            </a:extLst>
          </p:cNvPr>
          <p:cNvSpPr/>
          <p:nvPr/>
        </p:nvSpPr>
        <p:spPr>
          <a:xfrm>
            <a:off x="7302791" y="6212063"/>
            <a:ext cx="34763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600" b="1" dirty="0" err="1">
                <a:solidFill>
                  <a:srgbClr val="FFB53D"/>
                </a:solidFill>
              </a:rPr>
              <a:t>Luo</a:t>
            </a:r>
            <a:r>
              <a:rPr lang="da-DK" sz="1600" b="1" dirty="0">
                <a:solidFill>
                  <a:srgbClr val="FFB53D"/>
                </a:solidFill>
              </a:rPr>
              <a:t>, Cao, He &amp; XNW, arXiv:1803.06785</a:t>
            </a:r>
            <a:endParaRPr lang="en-US" sz="1600" dirty="0">
              <a:solidFill>
                <a:srgbClr val="FFB53D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5921C1-CC28-104F-98EC-F0F146C62727}"/>
              </a:ext>
            </a:extLst>
          </p:cNvPr>
          <p:cNvSpPr/>
          <p:nvPr/>
        </p:nvSpPr>
        <p:spPr>
          <a:xfrm>
            <a:off x="7302791" y="5851236"/>
            <a:ext cx="43562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sz="1600" b="1" u="sng" dirty="0">
                <a:solidFill>
                  <a:srgbClr val="FFB53D"/>
                </a:solidFill>
              </a:rPr>
              <a:t>Zhang, Luo, XNW, Zhang, arXiv:1804.11041</a:t>
            </a:r>
            <a:endParaRPr lang="en-US" sz="1600" dirty="0">
              <a:solidFill>
                <a:srgbClr val="FFB53D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5BDD1D-60E1-57F6-3FAA-6AC62F6202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7326" y="2066095"/>
            <a:ext cx="6245091" cy="27258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F3CC5E-469A-DA52-FCCB-4DD3AC71440D}"/>
              </a:ext>
            </a:extLst>
          </p:cNvPr>
          <p:cNvSpPr txBox="1"/>
          <p:nvPr/>
        </p:nvSpPr>
        <p:spPr>
          <a:xfrm>
            <a:off x="7302791" y="5501984"/>
            <a:ext cx="465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B53D"/>
                </a:solidFill>
              </a:rPr>
              <a:t>He, Cao, Chen, </a:t>
            </a:r>
            <a:r>
              <a:rPr lang="en-US" sz="1600" dirty="0" err="1">
                <a:solidFill>
                  <a:srgbClr val="FFB53D"/>
                </a:solidFill>
              </a:rPr>
              <a:t>Luo</a:t>
            </a:r>
            <a:r>
              <a:rPr lang="en-US" sz="1600" dirty="0">
                <a:solidFill>
                  <a:srgbClr val="FFB53D"/>
                </a:solidFill>
              </a:rPr>
              <a:t>, Pang &amp; XNW 1809.02525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C111FF-84F1-BE85-9E8E-E3B16D2E3FAB}"/>
              </a:ext>
            </a:extLst>
          </p:cNvPr>
          <p:cNvSpPr txBox="1"/>
          <p:nvPr/>
        </p:nvSpPr>
        <p:spPr>
          <a:xfrm>
            <a:off x="7475839" y="1590407"/>
            <a:ext cx="2112117" cy="41036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hangingPunct="0"/>
            <a:r>
              <a:rPr lang="en-US" sz="2000" dirty="0">
                <a:solidFill>
                  <a:srgbClr val="FFFF00"/>
                </a:solidFill>
              </a:rPr>
              <a:t>Single inclusive jets</a:t>
            </a:r>
            <a:endParaRPr lang="en-US" sz="2000" dirty="0">
              <a:solidFill>
                <a:schemeClr val="bg1"/>
              </a:solidFill>
              <a:sym typeface="Helvetic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889133-67BE-1917-C7F6-642CB4F7BD4B}"/>
              </a:ext>
            </a:extLst>
          </p:cNvPr>
          <p:cNvSpPr txBox="1"/>
          <p:nvPr/>
        </p:nvSpPr>
        <p:spPr>
          <a:xfrm>
            <a:off x="4559643" y="1259091"/>
            <a:ext cx="570092" cy="41036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hangingPunct="0"/>
            <a:r>
              <a:rPr lang="en-US" sz="2000" dirty="0">
                <a:solidFill>
                  <a:schemeClr val="bg1"/>
                </a:solidFill>
              </a:rPr>
              <a:t>Z-jet</a:t>
            </a:r>
            <a:endParaRPr lang="en-US" sz="2000" dirty="0">
              <a:solidFill>
                <a:schemeClr val="bg1"/>
              </a:solidFill>
              <a:sym typeface="Helvetic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86A248-5468-58F0-5240-27A6356CCD85}"/>
              </a:ext>
            </a:extLst>
          </p:cNvPr>
          <p:cNvSpPr txBox="1"/>
          <p:nvPr/>
        </p:nvSpPr>
        <p:spPr>
          <a:xfrm>
            <a:off x="4465649" y="5440867"/>
            <a:ext cx="561308" cy="41036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hangingPunct="0"/>
            <a:r>
              <a:rPr lang="en-US" sz="20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000" dirty="0">
                <a:solidFill>
                  <a:schemeClr val="bg1"/>
                </a:solidFill>
              </a:rPr>
              <a:t>-jet</a:t>
            </a:r>
            <a:endParaRPr lang="en-US" sz="2000" dirty="0">
              <a:solidFill>
                <a:schemeClr val="bg1"/>
              </a:solidFill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516765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FD000-9F4E-6147-9C8F-7E8E57D12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Gluon spectrum from single emission in GHT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10102-3F63-6B63-17F5-7816BBC4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57C8F2-F390-D966-18B3-661DD5B4EDC8}"/>
              </a:ext>
            </a:extLst>
          </p:cNvPr>
          <p:cNvSpPr txBox="1"/>
          <p:nvPr/>
        </p:nvSpPr>
        <p:spPr>
          <a:xfrm>
            <a:off x="318651" y="1071541"/>
            <a:ext cx="6230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Generalized HT induced emission in a QGP brick: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7DF2E9-6C2B-A176-5BE7-3FC592E52C30}"/>
              </a:ext>
            </a:extLst>
          </p:cNvPr>
          <p:cNvSpPr txBox="1"/>
          <p:nvPr/>
        </p:nvSpPr>
        <p:spPr>
          <a:xfrm>
            <a:off x="3159747" y="3228521"/>
            <a:ext cx="3315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For small angle emission: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E70A5B-0279-79A7-BB8B-7BEF6F8C3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41" y="1956489"/>
            <a:ext cx="11562514" cy="7677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AAC2E7-96CD-30A9-0B00-8303C11B30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1328" y="1078871"/>
            <a:ext cx="1633448" cy="5382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FE5A8C6-49A8-D4AF-C3E6-175173069A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7701" y="4255049"/>
            <a:ext cx="4166859" cy="62119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48F5996-A699-5D42-1637-A37BE97111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3459" y="5505227"/>
            <a:ext cx="1587933" cy="23097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C6D96E4-0398-874C-1C20-A04DF42AB194}"/>
              </a:ext>
            </a:extLst>
          </p:cNvPr>
          <p:cNvSpPr txBox="1"/>
          <p:nvPr/>
        </p:nvSpPr>
        <p:spPr>
          <a:xfrm>
            <a:off x="280960" y="5374726"/>
            <a:ext cx="2572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Change of variable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8108328-60AB-E939-29F2-647A83539C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3721" y="5321379"/>
            <a:ext cx="2093922" cy="69247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82F6884-FE64-930F-CB55-4089089465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22185" y="5425604"/>
            <a:ext cx="3691439" cy="62119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2EC8A3-1780-FF23-09C7-9B5774008E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01130" y="3294078"/>
            <a:ext cx="4166859" cy="308348"/>
          </a:xfrm>
          <a:prstGeom prst="rect">
            <a:avLst/>
          </a:prstGeom>
        </p:spPr>
      </p:pic>
      <p:grpSp>
        <p:nvGrpSpPr>
          <p:cNvPr id="87" name="Group 86">
            <a:extLst>
              <a:ext uri="{FF2B5EF4-FFF2-40B4-BE49-F238E27FC236}">
                <a16:creationId xmlns:a16="http://schemas.microsoft.com/office/drawing/2014/main" id="{8E1C16D4-18F4-BA04-787E-A6D62E62B93A}"/>
              </a:ext>
            </a:extLst>
          </p:cNvPr>
          <p:cNvGrpSpPr/>
          <p:nvPr/>
        </p:nvGrpSpPr>
        <p:grpSpPr>
          <a:xfrm>
            <a:off x="569842" y="3394998"/>
            <a:ext cx="1855654" cy="1347689"/>
            <a:chOff x="9935431" y="364580"/>
            <a:chExt cx="1855654" cy="1347689"/>
          </a:xfrm>
        </p:grpSpPr>
        <p:grpSp>
          <p:nvGrpSpPr>
            <p:cNvPr id="29" name="Group 60">
              <a:extLst>
                <a:ext uri="{FF2B5EF4-FFF2-40B4-BE49-F238E27FC236}">
                  <a16:creationId xmlns:a16="http://schemas.microsoft.com/office/drawing/2014/main" id="{96DAD20A-ECD2-C51C-0EC3-0F5D6FF010CB}"/>
                </a:ext>
              </a:extLst>
            </p:cNvPr>
            <p:cNvGrpSpPr>
              <a:grpSpLocks/>
            </p:cNvGrpSpPr>
            <p:nvPr/>
          </p:nvGrpSpPr>
          <p:grpSpPr bwMode="auto">
            <a:xfrm rot="8305193">
              <a:off x="10330268" y="747355"/>
              <a:ext cx="1392735" cy="161995"/>
              <a:chOff x="0" y="0"/>
              <a:chExt cx="593" cy="123"/>
            </a:xfrm>
          </p:grpSpPr>
          <p:grpSp>
            <p:nvGrpSpPr>
              <p:cNvPr id="30" name="Group 38">
                <a:extLst>
                  <a:ext uri="{FF2B5EF4-FFF2-40B4-BE49-F238E27FC236}">
                    <a16:creationId xmlns:a16="http://schemas.microsoft.com/office/drawing/2014/main" id="{49E52F03-AAE2-4A8C-7FDD-57C7454598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81" cy="123"/>
                <a:chOff x="0" y="0"/>
                <a:chExt cx="81" cy="123"/>
              </a:xfrm>
            </p:grpSpPr>
            <p:sp>
              <p:nvSpPr>
                <p:cNvPr id="52" name="Freeform 36">
                  <a:extLst>
                    <a:ext uri="{FF2B5EF4-FFF2-40B4-BE49-F238E27FC236}">
                      <a16:creationId xmlns:a16="http://schemas.microsoft.com/office/drawing/2014/main" id="{6034250B-B944-708B-8F49-223710678A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3" name="Rectangle 37">
                  <a:extLst>
                    <a:ext uri="{FF2B5EF4-FFF2-40B4-BE49-F238E27FC236}">
                      <a16:creationId xmlns:a16="http://schemas.microsoft.com/office/drawing/2014/main" id="{776F98BA-43D5-9378-686C-7ECD0EFC90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1">
                <a:extLst>
                  <a:ext uri="{FF2B5EF4-FFF2-40B4-BE49-F238E27FC236}">
                    <a16:creationId xmlns:a16="http://schemas.microsoft.com/office/drawing/2014/main" id="{E34733A5-FF9A-3180-2253-CA4E97D32A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0"/>
                <a:ext cx="81" cy="123"/>
                <a:chOff x="0" y="0"/>
                <a:chExt cx="81" cy="123"/>
              </a:xfrm>
            </p:grpSpPr>
            <p:sp>
              <p:nvSpPr>
                <p:cNvPr id="50" name="Freeform 39">
                  <a:extLst>
                    <a:ext uri="{FF2B5EF4-FFF2-40B4-BE49-F238E27FC236}">
                      <a16:creationId xmlns:a16="http://schemas.microsoft.com/office/drawing/2014/main" id="{4F8ACED5-DA35-15B6-649A-0E71A88C03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1" name="Rectangle 40">
                  <a:extLst>
                    <a:ext uri="{FF2B5EF4-FFF2-40B4-BE49-F238E27FC236}">
                      <a16:creationId xmlns:a16="http://schemas.microsoft.com/office/drawing/2014/main" id="{60BE3592-E3C7-181C-39D8-8A6FC4FEC8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2" name="Group 44">
                <a:extLst>
                  <a:ext uri="{FF2B5EF4-FFF2-40B4-BE49-F238E27FC236}">
                    <a16:creationId xmlns:a16="http://schemas.microsoft.com/office/drawing/2014/main" id="{40191B08-32E1-49BD-D71F-E6FB7FEC1D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0"/>
                <a:ext cx="80" cy="123"/>
                <a:chOff x="0" y="0"/>
                <a:chExt cx="80" cy="123"/>
              </a:xfrm>
            </p:grpSpPr>
            <p:sp>
              <p:nvSpPr>
                <p:cNvPr id="48" name="Freeform 42">
                  <a:extLst>
                    <a:ext uri="{FF2B5EF4-FFF2-40B4-BE49-F238E27FC236}">
                      <a16:creationId xmlns:a16="http://schemas.microsoft.com/office/drawing/2014/main" id="{BF2109C7-2073-B93D-E152-0730B325E6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9" name="Rectangle 43">
                  <a:extLst>
                    <a:ext uri="{FF2B5EF4-FFF2-40B4-BE49-F238E27FC236}">
                      <a16:creationId xmlns:a16="http://schemas.microsoft.com/office/drawing/2014/main" id="{9FB79038-8BA2-424B-EE99-B23FF8F68E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3" name="Group 47">
                <a:extLst>
                  <a:ext uri="{FF2B5EF4-FFF2-40B4-BE49-F238E27FC236}">
                    <a16:creationId xmlns:a16="http://schemas.microsoft.com/office/drawing/2014/main" id="{CC763BC6-2956-4741-9011-555122B84A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0"/>
                <a:ext cx="81" cy="123"/>
                <a:chOff x="0" y="0"/>
                <a:chExt cx="80" cy="123"/>
              </a:xfrm>
            </p:grpSpPr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52D9EF58-1E01-04C1-43AD-88CB81529D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3E060495-12C8-B38E-0A35-AD270D28B7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4" name="Group 50">
                <a:extLst>
                  <a:ext uri="{FF2B5EF4-FFF2-40B4-BE49-F238E27FC236}">
                    <a16:creationId xmlns:a16="http://schemas.microsoft.com/office/drawing/2014/main" id="{1F768709-0E7B-13B8-9DA4-F681A6FB72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0"/>
                <a:ext cx="81" cy="123"/>
                <a:chOff x="0" y="0"/>
                <a:chExt cx="81" cy="123"/>
              </a:xfrm>
            </p:grpSpPr>
            <p:sp>
              <p:nvSpPr>
                <p:cNvPr id="44" name="Freeform 48">
                  <a:extLst>
                    <a:ext uri="{FF2B5EF4-FFF2-40B4-BE49-F238E27FC236}">
                      <a16:creationId xmlns:a16="http://schemas.microsoft.com/office/drawing/2014/main" id="{7B9FA5D1-B3FA-14FA-66DD-38CCCB703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" name="Rectangle 49">
                  <a:extLst>
                    <a:ext uri="{FF2B5EF4-FFF2-40B4-BE49-F238E27FC236}">
                      <a16:creationId xmlns:a16="http://schemas.microsoft.com/office/drawing/2014/main" id="{D59AEE01-AA8B-4243-886D-0DC65A2EDC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5" name="Group 53">
                <a:extLst>
                  <a:ext uri="{FF2B5EF4-FFF2-40B4-BE49-F238E27FC236}">
                    <a16:creationId xmlns:a16="http://schemas.microsoft.com/office/drawing/2014/main" id="{A086ECBD-390E-9CCE-7F2E-579973E52E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0"/>
                <a:ext cx="81" cy="123"/>
                <a:chOff x="0" y="0"/>
                <a:chExt cx="81" cy="123"/>
              </a:xfrm>
            </p:grpSpPr>
            <p:sp>
              <p:nvSpPr>
                <p:cNvPr id="42" name="Freeform 51">
                  <a:extLst>
                    <a:ext uri="{FF2B5EF4-FFF2-40B4-BE49-F238E27FC236}">
                      <a16:creationId xmlns:a16="http://schemas.microsoft.com/office/drawing/2014/main" id="{33781095-4368-23CE-3C2E-036782640C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3" name="Rectangle 52">
                  <a:extLst>
                    <a:ext uri="{FF2B5EF4-FFF2-40B4-BE49-F238E27FC236}">
                      <a16:creationId xmlns:a16="http://schemas.microsoft.com/office/drawing/2014/main" id="{3D33183A-C635-8F90-5226-00C5FB17A6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6" name="Group 56">
                <a:extLst>
                  <a:ext uri="{FF2B5EF4-FFF2-40B4-BE49-F238E27FC236}">
                    <a16:creationId xmlns:a16="http://schemas.microsoft.com/office/drawing/2014/main" id="{3C5A923D-F533-3365-635C-E8926ECBFC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3"/>
                <a:chOff x="0" y="0"/>
                <a:chExt cx="81" cy="123"/>
              </a:xfrm>
            </p:grpSpPr>
            <p:sp>
              <p:nvSpPr>
                <p:cNvPr id="40" name="Freeform 54">
                  <a:extLst>
                    <a:ext uri="{FF2B5EF4-FFF2-40B4-BE49-F238E27FC236}">
                      <a16:creationId xmlns:a16="http://schemas.microsoft.com/office/drawing/2014/main" id="{71A25DED-E02D-9824-7B15-408C383A7E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1" name="Rectangle 55">
                  <a:extLst>
                    <a:ext uri="{FF2B5EF4-FFF2-40B4-BE49-F238E27FC236}">
                      <a16:creationId xmlns:a16="http://schemas.microsoft.com/office/drawing/2014/main" id="{4EC1A4CD-D6C3-121A-342A-9854F8DD88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59">
                <a:extLst>
                  <a:ext uri="{FF2B5EF4-FFF2-40B4-BE49-F238E27FC236}">
                    <a16:creationId xmlns:a16="http://schemas.microsoft.com/office/drawing/2014/main" id="{F43F92EA-CAB3-8654-449A-B2A703758F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38" name="Freeform 57">
                  <a:extLst>
                    <a:ext uri="{FF2B5EF4-FFF2-40B4-BE49-F238E27FC236}">
                      <a16:creationId xmlns:a16="http://schemas.microsoft.com/office/drawing/2014/main" id="{C4A2B046-F099-C545-6527-19B8A03E4C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9" name="Rectangle 58">
                  <a:extLst>
                    <a:ext uri="{FF2B5EF4-FFF2-40B4-BE49-F238E27FC236}">
                      <a16:creationId xmlns:a16="http://schemas.microsoft.com/office/drawing/2014/main" id="{7DD96192-DA6F-8D0F-EEEF-76B814B067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54" name="Line 34">
              <a:extLst>
                <a:ext uri="{FF2B5EF4-FFF2-40B4-BE49-F238E27FC236}">
                  <a16:creationId xmlns:a16="http://schemas.microsoft.com/office/drawing/2014/main" id="{732C88DC-69CD-E4B4-C9C8-059F058919A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9935431" y="869351"/>
              <a:ext cx="1855653" cy="5019"/>
            </a:xfrm>
            <a:prstGeom prst="line">
              <a:avLst/>
            </a:prstGeom>
            <a:noFill/>
            <a:ln w="25400" cap="flat">
              <a:solidFill>
                <a:srgbClr val="FF3CE5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5" name="Group 85">
              <a:extLst>
                <a:ext uri="{FF2B5EF4-FFF2-40B4-BE49-F238E27FC236}">
                  <a16:creationId xmlns:a16="http://schemas.microsoft.com/office/drawing/2014/main" id="{78180E2B-FADE-D68B-A9B3-96637A12AE31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160087" y="1231066"/>
              <a:ext cx="813140" cy="149265"/>
              <a:chOff x="0" y="0"/>
              <a:chExt cx="593" cy="128"/>
            </a:xfrm>
          </p:grpSpPr>
          <p:grpSp>
            <p:nvGrpSpPr>
              <p:cNvPr id="56" name="Group 63">
                <a:extLst>
                  <a:ext uri="{FF2B5EF4-FFF2-40B4-BE49-F238E27FC236}">
                    <a16:creationId xmlns:a16="http://schemas.microsoft.com/office/drawing/2014/main" id="{3F36687C-12EA-41AB-E566-323AA825E9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4"/>
                <a:ext cx="81" cy="124"/>
                <a:chOff x="0" y="0"/>
                <a:chExt cx="81" cy="123"/>
              </a:xfrm>
            </p:grpSpPr>
            <p:sp>
              <p:nvSpPr>
                <p:cNvPr id="78" name="Freeform 61">
                  <a:extLst>
                    <a:ext uri="{FF2B5EF4-FFF2-40B4-BE49-F238E27FC236}">
                      <a16:creationId xmlns:a16="http://schemas.microsoft.com/office/drawing/2014/main" id="{899408E5-B8B5-7A29-7EC1-D919952BBB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9" name="Rectangle 62">
                  <a:extLst>
                    <a:ext uri="{FF2B5EF4-FFF2-40B4-BE49-F238E27FC236}">
                      <a16:creationId xmlns:a16="http://schemas.microsoft.com/office/drawing/2014/main" id="{98CE93BB-8EC8-86CB-6334-2CD89FF8FF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66">
                <a:extLst>
                  <a:ext uri="{FF2B5EF4-FFF2-40B4-BE49-F238E27FC236}">
                    <a16:creationId xmlns:a16="http://schemas.microsoft.com/office/drawing/2014/main" id="{6E5BC3C2-CC9C-63FB-4C7E-1B57E30273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3"/>
                <a:ext cx="81" cy="124"/>
                <a:chOff x="0" y="0"/>
                <a:chExt cx="81" cy="123"/>
              </a:xfrm>
            </p:grpSpPr>
            <p:sp>
              <p:nvSpPr>
                <p:cNvPr id="76" name="Freeform 64">
                  <a:extLst>
                    <a:ext uri="{FF2B5EF4-FFF2-40B4-BE49-F238E27FC236}">
                      <a16:creationId xmlns:a16="http://schemas.microsoft.com/office/drawing/2014/main" id="{78117D4A-4FF2-EEBE-4126-5D0C3D11C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" name="Rectangle 65">
                  <a:extLst>
                    <a:ext uri="{FF2B5EF4-FFF2-40B4-BE49-F238E27FC236}">
                      <a16:creationId xmlns:a16="http://schemas.microsoft.com/office/drawing/2014/main" id="{DCD4BB40-7D1B-5E52-DA4E-5FE88288DF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69">
                <a:extLst>
                  <a:ext uri="{FF2B5EF4-FFF2-40B4-BE49-F238E27FC236}">
                    <a16:creationId xmlns:a16="http://schemas.microsoft.com/office/drawing/2014/main" id="{C9FFAFF7-2AE0-D11F-31D3-34EBC2012B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3"/>
                <a:ext cx="80" cy="124"/>
                <a:chOff x="0" y="0"/>
                <a:chExt cx="80" cy="123"/>
              </a:xfrm>
            </p:grpSpPr>
            <p:sp>
              <p:nvSpPr>
                <p:cNvPr id="74" name="Freeform 67">
                  <a:extLst>
                    <a:ext uri="{FF2B5EF4-FFF2-40B4-BE49-F238E27FC236}">
                      <a16:creationId xmlns:a16="http://schemas.microsoft.com/office/drawing/2014/main" id="{764A6DA9-D2D1-2B85-0871-951C075D19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5" name="Rectangle 68">
                  <a:extLst>
                    <a:ext uri="{FF2B5EF4-FFF2-40B4-BE49-F238E27FC236}">
                      <a16:creationId xmlns:a16="http://schemas.microsoft.com/office/drawing/2014/main" id="{51DECD32-921E-7F6A-D4F7-720243A26C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9" name="Group 72">
                <a:extLst>
                  <a:ext uri="{FF2B5EF4-FFF2-40B4-BE49-F238E27FC236}">
                    <a16:creationId xmlns:a16="http://schemas.microsoft.com/office/drawing/2014/main" id="{AE292E36-683B-3959-53B6-221D20F469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2"/>
                <a:ext cx="81" cy="124"/>
                <a:chOff x="0" y="0"/>
                <a:chExt cx="80" cy="123"/>
              </a:xfrm>
            </p:grpSpPr>
            <p:sp>
              <p:nvSpPr>
                <p:cNvPr id="72" name="Freeform 70">
                  <a:extLst>
                    <a:ext uri="{FF2B5EF4-FFF2-40B4-BE49-F238E27FC236}">
                      <a16:creationId xmlns:a16="http://schemas.microsoft.com/office/drawing/2014/main" id="{964930AF-ACE5-368A-3A92-93D6FCDD76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3" name="Rectangle 71">
                  <a:extLst>
                    <a:ext uri="{FF2B5EF4-FFF2-40B4-BE49-F238E27FC236}">
                      <a16:creationId xmlns:a16="http://schemas.microsoft.com/office/drawing/2014/main" id="{08AE6BAD-7A43-37E6-ACA0-9134AA8466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75">
                <a:extLst>
                  <a:ext uri="{FF2B5EF4-FFF2-40B4-BE49-F238E27FC236}">
                    <a16:creationId xmlns:a16="http://schemas.microsoft.com/office/drawing/2014/main" id="{94A1AA3E-C35F-B235-29D7-DF7602611C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1"/>
                <a:ext cx="81" cy="124"/>
                <a:chOff x="0" y="0"/>
                <a:chExt cx="81" cy="123"/>
              </a:xfrm>
            </p:grpSpPr>
            <p:sp>
              <p:nvSpPr>
                <p:cNvPr id="70" name="Freeform 73">
                  <a:extLst>
                    <a:ext uri="{FF2B5EF4-FFF2-40B4-BE49-F238E27FC236}">
                      <a16:creationId xmlns:a16="http://schemas.microsoft.com/office/drawing/2014/main" id="{C7B57242-51CB-CE18-F2A1-E69A84DC8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1" name="Rectangle 74">
                  <a:extLst>
                    <a:ext uri="{FF2B5EF4-FFF2-40B4-BE49-F238E27FC236}">
                      <a16:creationId xmlns:a16="http://schemas.microsoft.com/office/drawing/2014/main" id="{E215155B-FC8A-C152-7D4D-AEE3D6509D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1" name="Group 78">
                <a:extLst>
                  <a:ext uri="{FF2B5EF4-FFF2-40B4-BE49-F238E27FC236}">
                    <a16:creationId xmlns:a16="http://schemas.microsoft.com/office/drawing/2014/main" id="{084ECC92-579E-B139-195E-0B39AC3FDF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1"/>
                <a:ext cx="81" cy="124"/>
                <a:chOff x="0" y="0"/>
                <a:chExt cx="81" cy="123"/>
              </a:xfrm>
            </p:grpSpPr>
            <p:sp>
              <p:nvSpPr>
                <p:cNvPr id="68" name="Freeform 76">
                  <a:extLst>
                    <a:ext uri="{FF2B5EF4-FFF2-40B4-BE49-F238E27FC236}">
                      <a16:creationId xmlns:a16="http://schemas.microsoft.com/office/drawing/2014/main" id="{F361D355-61AF-B5BE-53D9-D04FC8DFB3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9" name="Rectangle 77">
                  <a:extLst>
                    <a:ext uri="{FF2B5EF4-FFF2-40B4-BE49-F238E27FC236}">
                      <a16:creationId xmlns:a16="http://schemas.microsoft.com/office/drawing/2014/main" id="{49F7006D-2E56-C1B1-6155-CF00AD78B6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2" name="Group 81">
                <a:extLst>
                  <a:ext uri="{FF2B5EF4-FFF2-40B4-BE49-F238E27FC236}">
                    <a16:creationId xmlns:a16="http://schemas.microsoft.com/office/drawing/2014/main" id="{B6EAAC74-513F-15CD-E1C6-A6FFBF05FC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4"/>
                <a:chOff x="0" y="0"/>
                <a:chExt cx="81" cy="123"/>
              </a:xfrm>
            </p:grpSpPr>
            <p:sp>
              <p:nvSpPr>
                <p:cNvPr id="66" name="Freeform 79">
                  <a:extLst>
                    <a:ext uri="{FF2B5EF4-FFF2-40B4-BE49-F238E27FC236}">
                      <a16:creationId xmlns:a16="http://schemas.microsoft.com/office/drawing/2014/main" id="{6A9151AF-F318-E4ED-60B2-563460F638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7" name="Rectangle 80">
                  <a:extLst>
                    <a:ext uri="{FF2B5EF4-FFF2-40B4-BE49-F238E27FC236}">
                      <a16:creationId xmlns:a16="http://schemas.microsoft.com/office/drawing/2014/main" id="{FA05F84C-FEF8-19F3-AEE1-3C07B7259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3" name="Group 84">
                <a:extLst>
                  <a:ext uri="{FF2B5EF4-FFF2-40B4-BE49-F238E27FC236}">
                    <a16:creationId xmlns:a16="http://schemas.microsoft.com/office/drawing/2014/main" id="{1E192C23-BB05-9AB3-4478-AEFEA804B3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64" name="Freeform 82">
                  <a:extLst>
                    <a:ext uri="{FF2B5EF4-FFF2-40B4-BE49-F238E27FC236}">
                      <a16:creationId xmlns:a16="http://schemas.microsoft.com/office/drawing/2014/main" id="{9DA99426-8318-4EE2-1BAA-6FCFAC2DB0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5" name="Rectangle 83">
                  <a:extLst>
                    <a:ext uri="{FF2B5EF4-FFF2-40B4-BE49-F238E27FC236}">
                      <a16:creationId xmlns:a16="http://schemas.microsoft.com/office/drawing/2014/main" id="{B3302C21-FE1D-4707-4DF9-0945D8823A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85" name="Rectangle 89">
              <a:extLst>
                <a:ext uri="{FF2B5EF4-FFF2-40B4-BE49-F238E27FC236}">
                  <a16:creationId xmlns:a16="http://schemas.microsoft.com/office/drawing/2014/main" id="{95BCDA34-B5D9-C85E-DBB4-B3E0E37AE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2892" y="1302353"/>
              <a:ext cx="349802" cy="40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dirty="0">
                  <a:solidFill>
                    <a:srgbClr val="FFFF00"/>
                  </a:solidFill>
                  <a:ea typeface="ＭＳ Ｐゴシック" charset="0"/>
                  <a:cs typeface="Times New Roman" charset="0"/>
                </a:rPr>
                <a:t>k</a:t>
              </a:r>
              <a:endParaRPr lang="en-US" dirty="0"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E2BC4E3-5474-A5F4-CE46-F72CB6E0DEFA}"/>
                </a:ext>
              </a:extLst>
            </p:cNvPr>
            <p:cNvSpPr txBox="1"/>
            <p:nvPr/>
          </p:nvSpPr>
          <p:spPr>
            <a:xfrm>
              <a:off x="11553519" y="364580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l</a:t>
              </a:r>
            </a:p>
          </p:txBody>
        </p:sp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4059BDEC-65D1-B4AD-92B4-11823600D28A}"/>
              </a:ext>
            </a:extLst>
          </p:cNvPr>
          <p:cNvSpPr/>
          <p:nvPr/>
        </p:nvSpPr>
        <p:spPr>
          <a:xfrm>
            <a:off x="569843" y="3846445"/>
            <a:ext cx="82584" cy="125482"/>
          </a:xfrm>
          <a:prstGeom prst="ellipse">
            <a:avLst/>
          </a:prstGeom>
          <a:solidFill>
            <a:srgbClr val="FF3CE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C2C9174-E2B3-C31F-873D-8FF7CF0684BD}"/>
              </a:ext>
            </a:extLst>
          </p:cNvPr>
          <p:cNvSpPr/>
          <p:nvPr/>
        </p:nvSpPr>
        <p:spPr>
          <a:xfrm>
            <a:off x="1086388" y="4602135"/>
            <a:ext cx="183481" cy="14055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CC9C59D-7CC2-1FE7-CE6C-6E1A7DB7244E}"/>
              </a:ext>
            </a:extLst>
          </p:cNvPr>
          <p:cNvCxnSpPr>
            <a:endCxn id="89" idx="5"/>
          </p:cNvCxnSpPr>
          <p:nvPr/>
        </p:nvCxnSpPr>
        <p:spPr>
          <a:xfrm flipV="1">
            <a:off x="652427" y="4722103"/>
            <a:ext cx="590572" cy="2058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BA63014-134B-6976-03CA-D8E8DEB71C85}"/>
              </a:ext>
            </a:extLst>
          </p:cNvPr>
          <p:cNvCxnSpPr>
            <a:stCxn id="89" idx="6"/>
          </p:cNvCxnSpPr>
          <p:nvPr/>
        </p:nvCxnSpPr>
        <p:spPr>
          <a:xfrm>
            <a:off x="1269869" y="4672411"/>
            <a:ext cx="1155626" cy="34150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382C10A-C8A9-E4AF-1786-65248B27D7E9}"/>
              </a:ext>
            </a:extLst>
          </p:cNvPr>
          <p:cNvSpPr txBox="1"/>
          <p:nvPr/>
        </p:nvSpPr>
        <p:spPr>
          <a:xfrm>
            <a:off x="318651" y="3485279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3CE5"/>
                </a:solidFill>
              </a:rPr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CBAA38-DCC7-CF91-7600-E600927A47C2}"/>
              </a:ext>
            </a:extLst>
          </p:cNvPr>
          <p:cNvSpPr txBox="1"/>
          <p:nvPr/>
        </p:nvSpPr>
        <p:spPr>
          <a:xfrm>
            <a:off x="2555942" y="3771872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3CE5"/>
                </a:solidFill>
              </a:rPr>
              <a:t>a(1)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0640A6-9AEC-9142-2CB1-BB65C1B0310C}"/>
              </a:ext>
            </a:extLst>
          </p:cNvPr>
          <p:cNvSpPr txBox="1"/>
          <p:nvPr/>
        </p:nvSpPr>
        <p:spPr>
          <a:xfrm>
            <a:off x="1961480" y="2926378"/>
            <a:ext cx="591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g(2)</a:t>
            </a:r>
          </a:p>
        </p:txBody>
      </p:sp>
    </p:spTree>
    <p:extLst>
      <p:ext uri="{BB962C8B-B14F-4D97-AF65-F5344CB8AC3E}">
        <p14:creationId xmlns:p14="http://schemas.microsoft.com/office/powerpoint/2010/main" val="32329495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7D529-2C2F-B640-A038-F5A1110EF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EEC in Vacuum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4A3B3-2FBD-AA8A-CCFA-A46DE048A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598450-83DD-4CE7-F0CF-854683432ECF}"/>
              </a:ext>
            </a:extLst>
          </p:cNvPr>
          <p:cNvSpPr txBox="1"/>
          <p:nvPr/>
        </p:nvSpPr>
        <p:spPr>
          <a:xfrm>
            <a:off x="549964" y="825503"/>
            <a:ext cx="3118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LO emission in vacuum: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2FA37C-988A-EC11-5867-DA9B4F5B2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431" y="2528054"/>
            <a:ext cx="4544866" cy="28975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FB2B67-AD90-ADE0-3941-ABAEDF4F43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402" y="3535914"/>
            <a:ext cx="704022" cy="6492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41A27F-2333-CDE7-DEF3-22E8CA3A84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9670" y="5479106"/>
            <a:ext cx="251023" cy="365125"/>
          </a:xfrm>
          <a:prstGeom prst="rect">
            <a:avLst/>
          </a:prstGeom>
        </p:spPr>
      </p:pic>
      <p:pic>
        <p:nvPicPr>
          <p:cNvPr id="1026" name="Picture 2" descr="Use links below to save image.">
            <a:extLst>
              <a:ext uri="{FF2B5EF4-FFF2-40B4-BE49-F238E27FC236}">
                <a16:creationId xmlns:a16="http://schemas.microsoft.com/office/drawing/2014/main" id="{21853DA6-1836-0D6E-2C60-E4CCED744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61" y="2970404"/>
            <a:ext cx="3034170" cy="158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6D2738-3CC2-8557-257A-C29F803D33EA}"/>
              </a:ext>
            </a:extLst>
          </p:cNvPr>
          <p:cNvSpPr txBox="1"/>
          <p:nvPr/>
        </p:nvSpPr>
        <p:spPr>
          <a:xfrm>
            <a:off x="3452901" y="3627849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….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5E5564B-6949-A28B-D49F-371204BFBF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4870" y="1625010"/>
            <a:ext cx="3149600" cy="584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E3847F2-7FAF-A45E-6721-8BEDCB58F2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7530" y="1519079"/>
            <a:ext cx="6958012" cy="70736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2D90935-D112-518C-E1BA-5F6395151E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68241" y="4900488"/>
            <a:ext cx="4195394" cy="7073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893D90E-F419-699E-E2A5-1CE578377E52}"/>
              </a:ext>
            </a:extLst>
          </p:cNvPr>
          <p:cNvSpPr txBox="1"/>
          <p:nvPr/>
        </p:nvSpPr>
        <p:spPr>
          <a:xfrm>
            <a:off x="418772" y="2399477"/>
            <a:ext cx="2990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Leading Log evolution: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1D9B31-151B-79B7-324E-F02477FE0C4A}"/>
              </a:ext>
            </a:extLst>
          </p:cNvPr>
          <p:cNvSpPr txBox="1"/>
          <p:nvPr/>
        </p:nvSpPr>
        <p:spPr>
          <a:xfrm>
            <a:off x="1637473" y="5913726"/>
            <a:ext cx="4566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Non-leading log power corrections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971DF2A-8DFD-FA09-4324-E7D69366EEA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0" y="6020762"/>
            <a:ext cx="536431" cy="273276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9DDFB-7CF6-360A-29C7-A6203E62FC6A}"/>
              </a:ext>
            </a:extLst>
          </p:cNvPr>
          <p:cNvGrpSpPr/>
          <p:nvPr/>
        </p:nvGrpSpPr>
        <p:grpSpPr>
          <a:xfrm>
            <a:off x="6888222" y="2712377"/>
            <a:ext cx="4033284" cy="3625470"/>
            <a:chOff x="6888222" y="2712377"/>
            <a:chExt cx="4033284" cy="3625470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4CFC9DB-375A-2401-BD21-FF26B4C74A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35289" y="2712377"/>
              <a:ext cx="1101495" cy="1472802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4E2987B-CC16-AE7F-20F8-AD99545D0E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6905" y="3162232"/>
              <a:ext cx="1482568" cy="2008986"/>
            </a:xfrm>
            <a:prstGeom prst="line">
              <a:avLst/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5EB5FB3-3376-7ED6-4EB0-2467C125BCE7}"/>
                </a:ext>
              </a:extLst>
            </p:cNvPr>
            <p:cNvSpPr txBox="1"/>
            <p:nvPr/>
          </p:nvSpPr>
          <p:spPr>
            <a:xfrm>
              <a:off x="6888222" y="5937737"/>
              <a:ext cx="40332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Uncorrelated emission at small angle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FC603E92-DCF8-0E0E-6F7A-0FB286ABD7C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44596" y="4474279"/>
              <a:ext cx="233593" cy="133111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DB29583-E97C-444F-AADF-790AFDB1AE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28201" y="3976835"/>
              <a:ext cx="655149" cy="19097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4636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81823-70CD-4EB9-97EF-C84092267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" y="2"/>
            <a:ext cx="12191999" cy="752972"/>
          </a:xfrm>
        </p:spPr>
        <p:txBody>
          <a:bodyPr>
            <a:normAutofit fontScale="90000"/>
          </a:bodyPr>
          <a:lstStyle/>
          <a:p>
            <a:r>
              <a:rPr lang="en-US" dirty="0"/>
              <a:t>EEC in generalized high-twist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512B3-8773-EEC6-F21B-EC810250C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6FD8B0-A0D0-59F2-4CE3-7797D0C63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8400" y="1415262"/>
            <a:ext cx="3343315" cy="6887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D38C32-185F-64D9-28C9-A9B1E413FFF1}"/>
              </a:ext>
            </a:extLst>
          </p:cNvPr>
          <p:cNvSpPr txBox="1"/>
          <p:nvPr/>
        </p:nvSpPr>
        <p:spPr>
          <a:xfrm>
            <a:off x="291691" y="918606"/>
            <a:ext cx="3812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With a (GW) static potential model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E9D7E1-26E6-CB01-9A18-CF792B8C2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0750" y="1480672"/>
            <a:ext cx="5856730" cy="6775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E8F003-E067-BD45-DE76-36C3107F0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8766" y="2664907"/>
            <a:ext cx="9225680" cy="7529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B80EBD8-E8FF-3761-98D4-C4E3D0FAB305}"/>
              </a:ext>
            </a:extLst>
          </p:cNvPr>
          <p:cNvSpPr txBox="1"/>
          <p:nvPr/>
        </p:nvSpPr>
        <p:spPr>
          <a:xfrm>
            <a:off x="636902" y="3749195"/>
            <a:ext cx="2143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For large angles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04A364-34FA-F13C-07F3-5BD9F875BF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3250" y="3858801"/>
            <a:ext cx="3108424" cy="3520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A52AEC7-9222-16FF-9A8B-3B3C765A1DBB}"/>
              </a:ext>
            </a:extLst>
          </p:cNvPr>
          <p:cNvSpPr txBox="1"/>
          <p:nvPr/>
        </p:nvSpPr>
        <p:spPr>
          <a:xfrm>
            <a:off x="231788" y="4417321"/>
            <a:ext cx="2718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Recover HT results: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B1608F0-5987-1CF7-EB0D-C1CEDC9DE5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3250" y="5139094"/>
            <a:ext cx="8484230" cy="7763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A8BFDC-933B-5169-4782-994A04377A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9402" y="5059045"/>
            <a:ext cx="1646114" cy="75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32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851BE-582F-6365-147A-F3D1B1304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" y="1"/>
            <a:ext cx="12191999" cy="692177"/>
          </a:xfrm>
        </p:spPr>
        <p:txBody>
          <a:bodyPr>
            <a:normAutofit fontScale="90000"/>
          </a:bodyPr>
          <a:lstStyle/>
          <a:p>
            <a:r>
              <a:rPr lang="en-US" dirty="0"/>
              <a:t>Consequences of flavor dependence of EEC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A62CA2-95C4-57E0-3CB4-309D412C8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 descr="A graph of a graph with red and blue lines&#10;&#10;AI-generated content may be incorrect.">
            <a:extLst>
              <a:ext uri="{FF2B5EF4-FFF2-40B4-BE49-F238E27FC236}">
                <a16:creationId xmlns:a16="http://schemas.microsoft.com/office/drawing/2014/main" id="{0DB67C65-25A1-F2DD-C902-52FDF853B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969" y="976050"/>
            <a:ext cx="3215753" cy="2493981"/>
          </a:xfrm>
          <a:prstGeom prst="rect">
            <a:avLst/>
          </a:prstGeom>
        </p:spPr>
      </p:pic>
      <p:pic>
        <p:nvPicPr>
          <p:cNvPr id="8" name="Picture 7" descr="A graph of a shower&#10;&#10;AI-generated content may be incorrect.">
            <a:extLst>
              <a:ext uri="{FF2B5EF4-FFF2-40B4-BE49-F238E27FC236}">
                <a16:creationId xmlns:a16="http://schemas.microsoft.com/office/drawing/2014/main" id="{A96664F8-AE17-6EA2-4A3E-72C4BBEAE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7969" y="3470031"/>
            <a:ext cx="3215753" cy="24939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F2421D-E54A-3C39-09CB-8550A7963C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9864" y="987896"/>
            <a:ext cx="4079627" cy="46540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E0759E-9E9C-044A-789C-23C1E835203F}"/>
              </a:ext>
            </a:extLst>
          </p:cNvPr>
          <p:cNvSpPr txBox="1"/>
          <p:nvPr/>
        </p:nvSpPr>
        <p:spPr>
          <a:xfrm>
            <a:off x="552633" y="1715210"/>
            <a:ext cx="17611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latin typeface="Symbol" pitchFamily="2" charset="2"/>
              </a:rPr>
              <a:t>g</a:t>
            </a:r>
            <a:r>
              <a:rPr lang="en-US" sz="2000" dirty="0">
                <a:solidFill>
                  <a:srgbClr val="FFFF00"/>
                </a:solidFill>
              </a:rPr>
              <a:t>-jets vs.</a:t>
            </a:r>
          </a:p>
          <a:p>
            <a:r>
              <a:rPr lang="en-US" sz="2000" dirty="0">
                <a:solidFill>
                  <a:srgbClr val="FFFF00"/>
                </a:solidFill>
              </a:rPr>
              <a:t>Single inclusive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jets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9C4943-029E-2F76-5A6D-F2DB8BE00E5C}"/>
              </a:ext>
            </a:extLst>
          </p:cNvPr>
          <p:cNvSpPr txBox="1"/>
          <p:nvPr/>
        </p:nvSpPr>
        <p:spPr>
          <a:xfrm>
            <a:off x="710717" y="4708817"/>
            <a:ext cx="1423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-dependence</a:t>
            </a:r>
          </a:p>
          <a:p>
            <a:r>
              <a:rPr lang="en-US" dirty="0">
                <a:solidFill>
                  <a:srgbClr val="FFFF00"/>
                </a:solidFill>
              </a:rPr>
              <a:t>of EEC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0DD517-874E-9496-F1D7-15150F99EBAD}"/>
              </a:ext>
            </a:extLst>
          </p:cNvPr>
          <p:cNvSpPr txBox="1"/>
          <p:nvPr/>
        </p:nvSpPr>
        <p:spPr>
          <a:xfrm>
            <a:off x="6138630" y="5737575"/>
            <a:ext cx="46020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FFFF00"/>
                </a:solidFill>
              </a:rPr>
              <a:t>p</a:t>
            </a:r>
            <a:r>
              <a:rPr lang="en-US" sz="2000" baseline="-25000" dirty="0" err="1">
                <a:solidFill>
                  <a:srgbClr val="FFFF00"/>
                </a:solidFill>
              </a:rPr>
              <a:t>T</a:t>
            </a:r>
            <a:r>
              <a:rPr lang="en-US" sz="2000" dirty="0">
                <a:solidFill>
                  <a:srgbClr val="FFFF00"/>
                </a:solidFill>
              </a:rPr>
              <a:t> – dependence of single inclusive jet EEC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0147B7C-E052-5F43-9F74-C3AB05E154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778" y="3949620"/>
            <a:ext cx="1153666" cy="64633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32DEDB2-B062-55A1-37AD-DB3BBD94B5A0}"/>
              </a:ext>
            </a:extLst>
          </p:cNvPr>
          <p:cNvSpPr txBox="1"/>
          <p:nvPr/>
        </p:nvSpPr>
        <p:spPr>
          <a:xfrm>
            <a:off x="3848583" y="6233348"/>
            <a:ext cx="42884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L. </a:t>
            </a:r>
            <a:r>
              <a:rPr lang="en-US" b="0" i="0" u="none" strike="noStrike" dirty="0" err="1">
                <a:solidFill>
                  <a:srgbClr val="FFC000"/>
                </a:solidFill>
                <a:effectLst/>
                <a:latin typeface="-apple-system"/>
              </a:rPr>
              <a:t>Apolinari</a:t>
            </a:r>
            <a:r>
              <a:rPr lang="en-US" dirty="0">
                <a:solidFill>
                  <a:srgbClr val="FFC000"/>
                </a:solidFill>
                <a:latin typeface="-apple-system"/>
              </a:rPr>
              <a:t>, Z. Yang, </a:t>
            </a:r>
            <a:r>
              <a:rPr lang="en-US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et al, </a:t>
            </a:r>
            <a:r>
              <a:rPr lang="en-US" b="0" i="0" u="none" strike="noStrike" dirty="0">
                <a:solidFill>
                  <a:srgbClr val="FFC000"/>
                </a:solidFill>
                <a:effectLst/>
                <a:latin typeface="-apple-system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2502.11406</a:t>
            </a:r>
            <a:r>
              <a:rPr lang="en-US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40872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C40CE-1686-3481-A0D8-03319DC84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hadronization: TMD Fragmentation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1E490-B430-FC1A-A35A-28DA9254C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 descr="Use links below to save image.">
            <a:extLst>
              <a:ext uri="{FF2B5EF4-FFF2-40B4-BE49-F238E27FC236}">
                <a16:creationId xmlns:a16="http://schemas.microsoft.com/office/drawing/2014/main" id="{2730507E-720E-7FE9-CF49-8B151262A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17" y="1096892"/>
            <a:ext cx="2547538" cy="192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Use links below to save image.">
            <a:extLst>
              <a:ext uri="{FF2B5EF4-FFF2-40B4-BE49-F238E27FC236}">
                <a16:creationId xmlns:a16="http://schemas.microsoft.com/office/drawing/2014/main" id="{BFDBC5F6-32A1-F588-71ED-9B3AD622C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76" y="3584066"/>
            <a:ext cx="2096964" cy="190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81EE3D-8F5C-B17D-DEBC-B3EA9390A947}"/>
              </a:ext>
            </a:extLst>
          </p:cNvPr>
          <p:cNvSpPr txBox="1"/>
          <p:nvPr/>
        </p:nvSpPr>
        <p:spPr>
          <a:xfrm>
            <a:off x="346554" y="2878146"/>
            <a:ext cx="2547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Power corrections at large angle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E73E9F-9188-080B-1D7A-3F61E5A77A12}"/>
              </a:ext>
            </a:extLst>
          </p:cNvPr>
          <p:cNvSpPr txBox="1"/>
          <p:nvPr/>
        </p:nvSpPr>
        <p:spPr>
          <a:xfrm>
            <a:off x="369033" y="5345609"/>
            <a:ext cx="2705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Random correlation at small angle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345CFE-AF2F-F8C0-7EA2-E0BF151A3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9073" y="1064681"/>
            <a:ext cx="3794906" cy="6943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E21D19-7C5C-453B-1938-FE35CB88B8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4797" y="1061936"/>
            <a:ext cx="2890386" cy="6943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18C00E-A9AA-C0EA-1571-171082F560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473" y="1987262"/>
            <a:ext cx="8502360" cy="791574"/>
          </a:xfrm>
          <a:prstGeom prst="rect">
            <a:avLst/>
          </a:prstGeom>
        </p:spPr>
      </p:pic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7609E877-4C64-17A3-7607-DE8C4C8510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89051" y="3018161"/>
            <a:ext cx="3242754" cy="30626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Picture 14" descr="A screen shot of a graph&#10;&#10;AI-generated content may be incorrect.">
            <a:extLst>
              <a:ext uri="{FF2B5EF4-FFF2-40B4-BE49-F238E27FC236}">
                <a16:creationId xmlns:a16="http://schemas.microsoft.com/office/drawing/2014/main" id="{2313151D-7990-E915-C141-C22B0CBDFF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76881" y="3036292"/>
            <a:ext cx="3242755" cy="306260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4A4A81F-0215-65DF-4947-8051C2AE4F06}"/>
              </a:ext>
            </a:extLst>
          </p:cNvPr>
          <p:cNvSpPr txBox="1"/>
          <p:nvPr/>
        </p:nvSpPr>
        <p:spPr>
          <a:xfrm>
            <a:off x="3339073" y="6125517"/>
            <a:ext cx="7877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EEC should be sensitive to momentum broadening in medium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15E1A2-C086-4D9E-FCBC-E35F77F45C9F}"/>
              </a:ext>
            </a:extLst>
          </p:cNvPr>
          <p:cNvSpPr txBox="1"/>
          <p:nvPr/>
        </p:nvSpPr>
        <p:spPr>
          <a:xfrm>
            <a:off x="10252785" y="3704162"/>
            <a:ext cx="17392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Y. Ke, XNW and W. Zhao in</a:t>
            </a:r>
            <a:r>
              <a:rPr lang="zh-CN" altLang="en-US" sz="2000" dirty="0">
                <a:solidFill>
                  <a:srgbClr val="FFC000"/>
                </a:solidFill>
              </a:rPr>
              <a:t> </a:t>
            </a:r>
            <a:r>
              <a:rPr lang="en-US" sz="2000" dirty="0">
                <a:solidFill>
                  <a:srgbClr val="FFC000"/>
                </a:solidFill>
              </a:rPr>
              <a:t>preparation</a:t>
            </a:r>
          </a:p>
        </p:txBody>
      </p:sp>
    </p:spTree>
    <p:extLst>
      <p:ext uri="{BB962C8B-B14F-4D97-AF65-F5344CB8AC3E}">
        <p14:creationId xmlns:p14="http://schemas.microsoft.com/office/powerpoint/2010/main" val="4096871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8D7E8-F9F6-CD72-182F-968E7C484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Resolving QGP scales with EEC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629FF-D26F-E5B8-D1CF-AA9FD0D2B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A graph of energy correlator&#10;&#10;Description automatically generated">
            <a:extLst>
              <a:ext uri="{FF2B5EF4-FFF2-40B4-BE49-F238E27FC236}">
                <a16:creationId xmlns:a16="http://schemas.microsoft.com/office/drawing/2014/main" id="{545BF341-EEA8-290F-CBE6-1A80B0B77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708" y="1092026"/>
            <a:ext cx="5804465" cy="46641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F6060F3-E431-971F-1EDC-74A1E5143D46}"/>
              </a:ext>
            </a:extLst>
          </p:cNvPr>
          <p:cNvSpPr txBox="1"/>
          <p:nvPr/>
        </p:nvSpPr>
        <p:spPr>
          <a:xfrm>
            <a:off x="4731012" y="5956241"/>
            <a:ext cx="5939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Andres, et al , </a:t>
            </a:r>
            <a:r>
              <a:rPr lang="en-US" sz="2000" b="0" i="1" u="none" strike="noStrike" dirty="0">
                <a:solidFill>
                  <a:srgbClr val="FFC000"/>
                </a:solidFill>
                <a:effectLst/>
                <a:latin typeface="-apple-system"/>
              </a:rPr>
              <a:t>PRL 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130 (2023) 26, 262301 </a:t>
            </a:r>
            <a:r>
              <a:rPr lang="en-US" sz="2000" dirty="0">
                <a:solidFill>
                  <a:srgbClr val="FFC000"/>
                </a:solidFill>
              </a:rPr>
              <a:t>(2209.11236)</a:t>
            </a:r>
          </a:p>
        </p:txBody>
      </p:sp>
      <p:pic>
        <p:nvPicPr>
          <p:cNvPr id="3" name="Picture 2" descr="A close-up of a telescope&#10;&#10;Description automatically generated">
            <a:extLst>
              <a:ext uri="{FF2B5EF4-FFF2-40B4-BE49-F238E27FC236}">
                <a16:creationId xmlns:a16="http://schemas.microsoft.com/office/drawing/2014/main" id="{770B8D84-2F73-29C0-A431-A010BC6B4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10548"/>
            <a:ext cx="4207323" cy="383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383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8D7E8-F9F6-CD72-182F-968E7C484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Resolving QGP scales with EEC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629FF-D26F-E5B8-D1CF-AA9FD0D2B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 descr="A close-up of a telescope&#10;&#10;Description automatically generated">
            <a:extLst>
              <a:ext uri="{FF2B5EF4-FFF2-40B4-BE49-F238E27FC236}">
                <a16:creationId xmlns:a16="http://schemas.microsoft.com/office/drawing/2014/main" id="{770B8D84-2F73-29C0-A431-A010BC6B4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4969"/>
            <a:ext cx="4207323" cy="38363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7773ED-6204-C635-E8B2-856B1E4EF5AE}"/>
              </a:ext>
            </a:extLst>
          </p:cNvPr>
          <p:cNvSpPr txBox="1"/>
          <p:nvPr/>
        </p:nvSpPr>
        <p:spPr>
          <a:xfrm>
            <a:off x="4352467" y="1859006"/>
            <a:ext cx="69251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Can EEC resolve the induced gluon emission in EIC and heavy-ion collisions?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Can EEC resolve momentum broadening of leading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 and recoil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 (medium response)?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Can EEC resolve the angular scale of in-medium </a:t>
            </a:r>
            <a:r>
              <a:rPr lang="en-US" sz="2400" dirty="0" err="1">
                <a:solidFill>
                  <a:schemeClr val="bg1"/>
                </a:solidFill>
              </a:rPr>
              <a:t>parton</a:t>
            </a:r>
            <a:r>
              <a:rPr lang="en-US" sz="2400" dirty="0">
                <a:solidFill>
                  <a:schemeClr val="bg1"/>
                </a:solidFill>
              </a:rPr>
              <a:t> collisions in EIC and heavy-ion collisions</a:t>
            </a:r>
          </a:p>
        </p:txBody>
      </p:sp>
    </p:spTree>
    <p:extLst>
      <p:ext uri="{BB962C8B-B14F-4D97-AF65-F5344CB8AC3E}">
        <p14:creationId xmlns:p14="http://schemas.microsoft.com/office/powerpoint/2010/main" val="2806403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FD000-9F4E-6147-9C8F-7E8E57D12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Gluon spectrum from single emission in GHT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10102-3F63-6B63-17F5-7816BBC4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57C8F2-F390-D966-18B3-661DD5B4EDC8}"/>
              </a:ext>
            </a:extLst>
          </p:cNvPr>
          <p:cNvSpPr txBox="1"/>
          <p:nvPr/>
        </p:nvSpPr>
        <p:spPr>
          <a:xfrm>
            <a:off x="318651" y="1071541"/>
            <a:ext cx="7269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Generalized HT induced emission in a QCD brick medium: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E70A5B-0279-79A7-BB8B-7BEF6F8C3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41" y="1956489"/>
            <a:ext cx="11562514" cy="767731"/>
          </a:xfrm>
          <a:prstGeom prst="rect">
            <a:avLst/>
          </a:prstGeom>
        </p:spPr>
      </p:pic>
      <p:grpSp>
        <p:nvGrpSpPr>
          <p:cNvPr id="87" name="Group 86">
            <a:extLst>
              <a:ext uri="{FF2B5EF4-FFF2-40B4-BE49-F238E27FC236}">
                <a16:creationId xmlns:a16="http://schemas.microsoft.com/office/drawing/2014/main" id="{8E1C16D4-18F4-BA04-787E-A6D62E62B93A}"/>
              </a:ext>
            </a:extLst>
          </p:cNvPr>
          <p:cNvGrpSpPr/>
          <p:nvPr/>
        </p:nvGrpSpPr>
        <p:grpSpPr>
          <a:xfrm>
            <a:off x="569842" y="3394998"/>
            <a:ext cx="1855654" cy="1347689"/>
            <a:chOff x="9935431" y="364580"/>
            <a:chExt cx="1855654" cy="1347689"/>
          </a:xfrm>
        </p:grpSpPr>
        <p:grpSp>
          <p:nvGrpSpPr>
            <p:cNvPr id="29" name="Group 60">
              <a:extLst>
                <a:ext uri="{FF2B5EF4-FFF2-40B4-BE49-F238E27FC236}">
                  <a16:creationId xmlns:a16="http://schemas.microsoft.com/office/drawing/2014/main" id="{96DAD20A-ECD2-C51C-0EC3-0F5D6FF010CB}"/>
                </a:ext>
              </a:extLst>
            </p:cNvPr>
            <p:cNvGrpSpPr>
              <a:grpSpLocks/>
            </p:cNvGrpSpPr>
            <p:nvPr/>
          </p:nvGrpSpPr>
          <p:grpSpPr bwMode="auto">
            <a:xfrm rot="8305193">
              <a:off x="10330268" y="747355"/>
              <a:ext cx="1392735" cy="161995"/>
              <a:chOff x="0" y="0"/>
              <a:chExt cx="593" cy="123"/>
            </a:xfrm>
          </p:grpSpPr>
          <p:grpSp>
            <p:nvGrpSpPr>
              <p:cNvPr id="30" name="Group 38">
                <a:extLst>
                  <a:ext uri="{FF2B5EF4-FFF2-40B4-BE49-F238E27FC236}">
                    <a16:creationId xmlns:a16="http://schemas.microsoft.com/office/drawing/2014/main" id="{49E52F03-AAE2-4A8C-7FDD-57C7454598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81" cy="123"/>
                <a:chOff x="0" y="0"/>
                <a:chExt cx="81" cy="123"/>
              </a:xfrm>
            </p:grpSpPr>
            <p:sp>
              <p:nvSpPr>
                <p:cNvPr id="52" name="Freeform 36">
                  <a:extLst>
                    <a:ext uri="{FF2B5EF4-FFF2-40B4-BE49-F238E27FC236}">
                      <a16:creationId xmlns:a16="http://schemas.microsoft.com/office/drawing/2014/main" id="{6034250B-B944-708B-8F49-223710678A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3" name="Rectangle 37">
                  <a:extLst>
                    <a:ext uri="{FF2B5EF4-FFF2-40B4-BE49-F238E27FC236}">
                      <a16:creationId xmlns:a16="http://schemas.microsoft.com/office/drawing/2014/main" id="{776F98BA-43D5-9378-686C-7ECD0EFC90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1">
                <a:extLst>
                  <a:ext uri="{FF2B5EF4-FFF2-40B4-BE49-F238E27FC236}">
                    <a16:creationId xmlns:a16="http://schemas.microsoft.com/office/drawing/2014/main" id="{E34733A5-FF9A-3180-2253-CA4E97D32A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0"/>
                <a:ext cx="81" cy="123"/>
                <a:chOff x="0" y="0"/>
                <a:chExt cx="81" cy="123"/>
              </a:xfrm>
            </p:grpSpPr>
            <p:sp>
              <p:nvSpPr>
                <p:cNvPr id="50" name="Freeform 39">
                  <a:extLst>
                    <a:ext uri="{FF2B5EF4-FFF2-40B4-BE49-F238E27FC236}">
                      <a16:creationId xmlns:a16="http://schemas.microsoft.com/office/drawing/2014/main" id="{4F8ACED5-DA35-15B6-649A-0E71A88C03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1" name="Rectangle 40">
                  <a:extLst>
                    <a:ext uri="{FF2B5EF4-FFF2-40B4-BE49-F238E27FC236}">
                      <a16:creationId xmlns:a16="http://schemas.microsoft.com/office/drawing/2014/main" id="{60BE3592-E3C7-181C-39D8-8A6FC4FEC8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2" name="Group 44">
                <a:extLst>
                  <a:ext uri="{FF2B5EF4-FFF2-40B4-BE49-F238E27FC236}">
                    <a16:creationId xmlns:a16="http://schemas.microsoft.com/office/drawing/2014/main" id="{40191B08-32E1-49BD-D71F-E6FB7FEC1D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0"/>
                <a:ext cx="80" cy="123"/>
                <a:chOff x="0" y="0"/>
                <a:chExt cx="80" cy="123"/>
              </a:xfrm>
            </p:grpSpPr>
            <p:sp>
              <p:nvSpPr>
                <p:cNvPr id="48" name="Freeform 42">
                  <a:extLst>
                    <a:ext uri="{FF2B5EF4-FFF2-40B4-BE49-F238E27FC236}">
                      <a16:creationId xmlns:a16="http://schemas.microsoft.com/office/drawing/2014/main" id="{BF2109C7-2073-B93D-E152-0730B325E6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9" name="Rectangle 43">
                  <a:extLst>
                    <a:ext uri="{FF2B5EF4-FFF2-40B4-BE49-F238E27FC236}">
                      <a16:creationId xmlns:a16="http://schemas.microsoft.com/office/drawing/2014/main" id="{9FB79038-8BA2-424B-EE99-B23FF8F68E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3" name="Group 47">
                <a:extLst>
                  <a:ext uri="{FF2B5EF4-FFF2-40B4-BE49-F238E27FC236}">
                    <a16:creationId xmlns:a16="http://schemas.microsoft.com/office/drawing/2014/main" id="{CC763BC6-2956-4741-9011-555122B84A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0"/>
                <a:ext cx="81" cy="123"/>
                <a:chOff x="0" y="0"/>
                <a:chExt cx="80" cy="123"/>
              </a:xfrm>
            </p:grpSpPr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52D9EF58-1E01-04C1-43AD-88CB81529D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3E060495-12C8-B38E-0A35-AD270D28B7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4" name="Group 50">
                <a:extLst>
                  <a:ext uri="{FF2B5EF4-FFF2-40B4-BE49-F238E27FC236}">
                    <a16:creationId xmlns:a16="http://schemas.microsoft.com/office/drawing/2014/main" id="{1F768709-0E7B-13B8-9DA4-F681A6FB72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0"/>
                <a:ext cx="81" cy="123"/>
                <a:chOff x="0" y="0"/>
                <a:chExt cx="81" cy="123"/>
              </a:xfrm>
            </p:grpSpPr>
            <p:sp>
              <p:nvSpPr>
                <p:cNvPr id="44" name="Freeform 48">
                  <a:extLst>
                    <a:ext uri="{FF2B5EF4-FFF2-40B4-BE49-F238E27FC236}">
                      <a16:creationId xmlns:a16="http://schemas.microsoft.com/office/drawing/2014/main" id="{7B9FA5D1-B3FA-14FA-66DD-38CCCB703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" name="Rectangle 49">
                  <a:extLst>
                    <a:ext uri="{FF2B5EF4-FFF2-40B4-BE49-F238E27FC236}">
                      <a16:creationId xmlns:a16="http://schemas.microsoft.com/office/drawing/2014/main" id="{D59AEE01-AA8B-4243-886D-0DC65A2EDC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5" name="Group 53">
                <a:extLst>
                  <a:ext uri="{FF2B5EF4-FFF2-40B4-BE49-F238E27FC236}">
                    <a16:creationId xmlns:a16="http://schemas.microsoft.com/office/drawing/2014/main" id="{A086ECBD-390E-9CCE-7F2E-579973E52E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0"/>
                <a:ext cx="81" cy="123"/>
                <a:chOff x="0" y="0"/>
                <a:chExt cx="81" cy="123"/>
              </a:xfrm>
            </p:grpSpPr>
            <p:sp>
              <p:nvSpPr>
                <p:cNvPr id="42" name="Freeform 51">
                  <a:extLst>
                    <a:ext uri="{FF2B5EF4-FFF2-40B4-BE49-F238E27FC236}">
                      <a16:creationId xmlns:a16="http://schemas.microsoft.com/office/drawing/2014/main" id="{33781095-4368-23CE-3C2E-036782640C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3" name="Rectangle 52">
                  <a:extLst>
                    <a:ext uri="{FF2B5EF4-FFF2-40B4-BE49-F238E27FC236}">
                      <a16:creationId xmlns:a16="http://schemas.microsoft.com/office/drawing/2014/main" id="{3D33183A-C635-8F90-5226-00C5FB17A6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6" name="Group 56">
                <a:extLst>
                  <a:ext uri="{FF2B5EF4-FFF2-40B4-BE49-F238E27FC236}">
                    <a16:creationId xmlns:a16="http://schemas.microsoft.com/office/drawing/2014/main" id="{3C5A923D-F533-3365-635C-E8926ECBFC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3"/>
                <a:chOff x="0" y="0"/>
                <a:chExt cx="81" cy="123"/>
              </a:xfrm>
            </p:grpSpPr>
            <p:sp>
              <p:nvSpPr>
                <p:cNvPr id="40" name="Freeform 54">
                  <a:extLst>
                    <a:ext uri="{FF2B5EF4-FFF2-40B4-BE49-F238E27FC236}">
                      <a16:creationId xmlns:a16="http://schemas.microsoft.com/office/drawing/2014/main" id="{71A25DED-E02D-9824-7B15-408C383A7E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1" name="Rectangle 55">
                  <a:extLst>
                    <a:ext uri="{FF2B5EF4-FFF2-40B4-BE49-F238E27FC236}">
                      <a16:creationId xmlns:a16="http://schemas.microsoft.com/office/drawing/2014/main" id="{4EC1A4CD-D6C3-121A-342A-9854F8DD88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59">
                <a:extLst>
                  <a:ext uri="{FF2B5EF4-FFF2-40B4-BE49-F238E27FC236}">
                    <a16:creationId xmlns:a16="http://schemas.microsoft.com/office/drawing/2014/main" id="{F43F92EA-CAB3-8654-449A-B2A703758F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38" name="Freeform 57">
                  <a:extLst>
                    <a:ext uri="{FF2B5EF4-FFF2-40B4-BE49-F238E27FC236}">
                      <a16:creationId xmlns:a16="http://schemas.microsoft.com/office/drawing/2014/main" id="{C4A2B046-F099-C545-6527-19B8A03E4C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9" name="Rectangle 58">
                  <a:extLst>
                    <a:ext uri="{FF2B5EF4-FFF2-40B4-BE49-F238E27FC236}">
                      <a16:creationId xmlns:a16="http://schemas.microsoft.com/office/drawing/2014/main" id="{7DD96192-DA6F-8D0F-EEEF-76B814B067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54" name="Line 34">
              <a:extLst>
                <a:ext uri="{FF2B5EF4-FFF2-40B4-BE49-F238E27FC236}">
                  <a16:creationId xmlns:a16="http://schemas.microsoft.com/office/drawing/2014/main" id="{732C88DC-69CD-E4B4-C9C8-059F058919A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9935431" y="869351"/>
              <a:ext cx="1855653" cy="5019"/>
            </a:xfrm>
            <a:prstGeom prst="line">
              <a:avLst/>
            </a:prstGeom>
            <a:noFill/>
            <a:ln w="25400" cap="flat">
              <a:solidFill>
                <a:srgbClr val="FF3CE5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5" name="Group 85">
              <a:extLst>
                <a:ext uri="{FF2B5EF4-FFF2-40B4-BE49-F238E27FC236}">
                  <a16:creationId xmlns:a16="http://schemas.microsoft.com/office/drawing/2014/main" id="{78180E2B-FADE-D68B-A9B3-96637A12AE31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160087" y="1231066"/>
              <a:ext cx="813140" cy="149265"/>
              <a:chOff x="0" y="0"/>
              <a:chExt cx="593" cy="128"/>
            </a:xfrm>
          </p:grpSpPr>
          <p:grpSp>
            <p:nvGrpSpPr>
              <p:cNvPr id="56" name="Group 63">
                <a:extLst>
                  <a:ext uri="{FF2B5EF4-FFF2-40B4-BE49-F238E27FC236}">
                    <a16:creationId xmlns:a16="http://schemas.microsoft.com/office/drawing/2014/main" id="{3F36687C-12EA-41AB-E566-323AA825E9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4"/>
                <a:ext cx="81" cy="124"/>
                <a:chOff x="0" y="0"/>
                <a:chExt cx="81" cy="123"/>
              </a:xfrm>
            </p:grpSpPr>
            <p:sp>
              <p:nvSpPr>
                <p:cNvPr id="78" name="Freeform 61">
                  <a:extLst>
                    <a:ext uri="{FF2B5EF4-FFF2-40B4-BE49-F238E27FC236}">
                      <a16:creationId xmlns:a16="http://schemas.microsoft.com/office/drawing/2014/main" id="{899408E5-B8B5-7A29-7EC1-D919952BBB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9" name="Rectangle 62">
                  <a:extLst>
                    <a:ext uri="{FF2B5EF4-FFF2-40B4-BE49-F238E27FC236}">
                      <a16:creationId xmlns:a16="http://schemas.microsoft.com/office/drawing/2014/main" id="{98CE93BB-8EC8-86CB-6334-2CD89FF8FF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66">
                <a:extLst>
                  <a:ext uri="{FF2B5EF4-FFF2-40B4-BE49-F238E27FC236}">
                    <a16:creationId xmlns:a16="http://schemas.microsoft.com/office/drawing/2014/main" id="{6E5BC3C2-CC9C-63FB-4C7E-1B57E30273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3"/>
                <a:ext cx="81" cy="124"/>
                <a:chOff x="0" y="0"/>
                <a:chExt cx="81" cy="123"/>
              </a:xfrm>
            </p:grpSpPr>
            <p:sp>
              <p:nvSpPr>
                <p:cNvPr id="76" name="Freeform 64">
                  <a:extLst>
                    <a:ext uri="{FF2B5EF4-FFF2-40B4-BE49-F238E27FC236}">
                      <a16:creationId xmlns:a16="http://schemas.microsoft.com/office/drawing/2014/main" id="{78117D4A-4FF2-EEBE-4126-5D0C3D11C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" name="Rectangle 65">
                  <a:extLst>
                    <a:ext uri="{FF2B5EF4-FFF2-40B4-BE49-F238E27FC236}">
                      <a16:creationId xmlns:a16="http://schemas.microsoft.com/office/drawing/2014/main" id="{DCD4BB40-7D1B-5E52-DA4E-5FE88288DF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69">
                <a:extLst>
                  <a:ext uri="{FF2B5EF4-FFF2-40B4-BE49-F238E27FC236}">
                    <a16:creationId xmlns:a16="http://schemas.microsoft.com/office/drawing/2014/main" id="{C9FFAFF7-2AE0-D11F-31D3-34EBC2012B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3"/>
                <a:ext cx="80" cy="124"/>
                <a:chOff x="0" y="0"/>
                <a:chExt cx="80" cy="123"/>
              </a:xfrm>
            </p:grpSpPr>
            <p:sp>
              <p:nvSpPr>
                <p:cNvPr id="74" name="Freeform 67">
                  <a:extLst>
                    <a:ext uri="{FF2B5EF4-FFF2-40B4-BE49-F238E27FC236}">
                      <a16:creationId xmlns:a16="http://schemas.microsoft.com/office/drawing/2014/main" id="{764A6DA9-D2D1-2B85-0871-951C075D19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5" name="Rectangle 68">
                  <a:extLst>
                    <a:ext uri="{FF2B5EF4-FFF2-40B4-BE49-F238E27FC236}">
                      <a16:creationId xmlns:a16="http://schemas.microsoft.com/office/drawing/2014/main" id="{51DECD32-921E-7F6A-D4F7-720243A26C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9" name="Group 72">
                <a:extLst>
                  <a:ext uri="{FF2B5EF4-FFF2-40B4-BE49-F238E27FC236}">
                    <a16:creationId xmlns:a16="http://schemas.microsoft.com/office/drawing/2014/main" id="{AE292E36-683B-3959-53B6-221D20F469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2"/>
                <a:ext cx="81" cy="124"/>
                <a:chOff x="0" y="0"/>
                <a:chExt cx="80" cy="123"/>
              </a:xfrm>
            </p:grpSpPr>
            <p:sp>
              <p:nvSpPr>
                <p:cNvPr id="72" name="Freeform 70">
                  <a:extLst>
                    <a:ext uri="{FF2B5EF4-FFF2-40B4-BE49-F238E27FC236}">
                      <a16:creationId xmlns:a16="http://schemas.microsoft.com/office/drawing/2014/main" id="{964930AF-ACE5-368A-3A92-93D6FCDD76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3" name="Rectangle 71">
                  <a:extLst>
                    <a:ext uri="{FF2B5EF4-FFF2-40B4-BE49-F238E27FC236}">
                      <a16:creationId xmlns:a16="http://schemas.microsoft.com/office/drawing/2014/main" id="{08AE6BAD-7A43-37E6-ACA0-9134AA8466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75">
                <a:extLst>
                  <a:ext uri="{FF2B5EF4-FFF2-40B4-BE49-F238E27FC236}">
                    <a16:creationId xmlns:a16="http://schemas.microsoft.com/office/drawing/2014/main" id="{94A1AA3E-C35F-B235-29D7-DF7602611C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1"/>
                <a:ext cx="81" cy="124"/>
                <a:chOff x="0" y="0"/>
                <a:chExt cx="81" cy="123"/>
              </a:xfrm>
            </p:grpSpPr>
            <p:sp>
              <p:nvSpPr>
                <p:cNvPr id="70" name="Freeform 73">
                  <a:extLst>
                    <a:ext uri="{FF2B5EF4-FFF2-40B4-BE49-F238E27FC236}">
                      <a16:creationId xmlns:a16="http://schemas.microsoft.com/office/drawing/2014/main" id="{C7B57242-51CB-CE18-F2A1-E69A84DC8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1" name="Rectangle 74">
                  <a:extLst>
                    <a:ext uri="{FF2B5EF4-FFF2-40B4-BE49-F238E27FC236}">
                      <a16:creationId xmlns:a16="http://schemas.microsoft.com/office/drawing/2014/main" id="{E215155B-FC8A-C152-7D4D-AEE3D6509D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1" name="Group 78">
                <a:extLst>
                  <a:ext uri="{FF2B5EF4-FFF2-40B4-BE49-F238E27FC236}">
                    <a16:creationId xmlns:a16="http://schemas.microsoft.com/office/drawing/2014/main" id="{084ECC92-579E-B139-195E-0B39AC3FDF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1"/>
                <a:ext cx="81" cy="124"/>
                <a:chOff x="0" y="0"/>
                <a:chExt cx="81" cy="123"/>
              </a:xfrm>
            </p:grpSpPr>
            <p:sp>
              <p:nvSpPr>
                <p:cNvPr id="68" name="Freeform 76">
                  <a:extLst>
                    <a:ext uri="{FF2B5EF4-FFF2-40B4-BE49-F238E27FC236}">
                      <a16:creationId xmlns:a16="http://schemas.microsoft.com/office/drawing/2014/main" id="{F361D355-61AF-B5BE-53D9-D04FC8DFB3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9" name="Rectangle 77">
                  <a:extLst>
                    <a:ext uri="{FF2B5EF4-FFF2-40B4-BE49-F238E27FC236}">
                      <a16:creationId xmlns:a16="http://schemas.microsoft.com/office/drawing/2014/main" id="{49F7006D-2E56-C1B1-6155-CF00AD78B6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2" name="Group 81">
                <a:extLst>
                  <a:ext uri="{FF2B5EF4-FFF2-40B4-BE49-F238E27FC236}">
                    <a16:creationId xmlns:a16="http://schemas.microsoft.com/office/drawing/2014/main" id="{B6EAAC74-513F-15CD-E1C6-A6FFBF05FC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4"/>
                <a:chOff x="0" y="0"/>
                <a:chExt cx="81" cy="123"/>
              </a:xfrm>
            </p:grpSpPr>
            <p:sp>
              <p:nvSpPr>
                <p:cNvPr id="66" name="Freeform 79">
                  <a:extLst>
                    <a:ext uri="{FF2B5EF4-FFF2-40B4-BE49-F238E27FC236}">
                      <a16:creationId xmlns:a16="http://schemas.microsoft.com/office/drawing/2014/main" id="{6A9151AF-F318-E4ED-60B2-563460F638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7" name="Rectangle 80">
                  <a:extLst>
                    <a:ext uri="{FF2B5EF4-FFF2-40B4-BE49-F238E27FC236}">
                      <a16:creationId xmlns:a16="http://schemas.microsoft.com/office/drawing/2014/main" id="{FA05F84C-FEF8-19F3-AEE1-3C07B7259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3" name="Group 84">
                <a:extLst>
                  <a:ext uri="{FF2B5EF4-FFF2-40B4-BE49-F238E27FC236}">
                    <a16:creationId xmlns:a16="http://schemas.microsoft.com/office/drawing/2014/main" id="{1E192C23-BB05-9AB3-4478-AEFEA804B3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64" name="Freeform 82">
                  <a:extLst>
                    <a:ext uri="{FF2B5EF4-FFF2-40B4-BE49-F238E27FC236}">
                      <a16:creationId xmlns:a16="http://schemas.microsoft.com/office/drawing/2014/main" id="{9DA99426-8318-4EE2-1BAA-6FCFAC2DB0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5" name="Rectangle 83">
                  <a:extLst>
                    <a:ext uri="{FF2B5EF4-FFF2-40B4-BE49-F238E27FC236}">
                      <a16:creationId xmlns:a16="http://schemas.microsoft.com/office/drawing/2014/main" id="{B3302C21-FE1D-4707-4DF9-0945D8823A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85" name="Rectangle 89">
              <a:extLst>
                <a:ext uri="{FF2B5EF4-FFF2-40B4-BE49-F238E27FC236}">
                  <a16:creationId xmlns:a16="http://schemas.microsoft.com/office/drawing/2014/main" id="{95BCDA34-B5D9-C85E-DBB4-B3E0E37AE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2892" y="1302353"/>
              <a:ext cx="349802" cy="40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dirty="0">
                  <a:solidFill>
                    <a:srgbClr val="FFFF00"/>
                  </a:solidFill>
                  <a:ea typeface="ＭＳ Ｐゴシック" charset="0"/>
                  <a:cs typeface="Times New Roman" charset="0"/>
                </a:rPr>
                <a:t>k</a:t>
              </a:r>
              <a:endParaRPr lang="en-US" dirty="0"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E2BC4E3-5474-A5F4-CE46-F72CB6E0DEFA}"/>
                </a:ext>
              </a:extLst>
            </p:cNvPr>
            <p:cNvSpPr txBox="1"/>
            <p:nvPr/>
          </p:nvSpPr>
          <p:spPr>
            <a:xfrm>
              <a:off x="11553519" y="364580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l</a:t>
              </a:r>
            </a:p>
          </p:txBody>
        </p:sp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4059BDEC-65D1-B4AD-92B4-11823600D28A}"/>
              </a:ext>
            </a:extLst>
          </p:cNvPr>
          <p:cNvSpPr/>
          <p:nvPr/>
        </p:nvSpPr>
        <p:spPr>
          <a:xfrm>
            <a:off x="569843" y="3846445"/>
            <a:ext cx="82584" cy="125482"/>
          </a:xfrm>
          <a:prstGeom prst="ellipse">
            <a:avLst/>
          </a:prstGeom>
          <a:solidFill>
            <a:srgbClr val="FF3CE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C2C9174-E2B3-C31F-873D-8FF7CF0684BD}"/>
              </a:ext>
            </a:extLst>
          </p:cNvPr>
          <p:cNvSpPr/>
          <p:nvPr/>
        </p:nvSpPr>
        <p:spPr>
          <a:xfrm>
            <a:off x="1086388" y="4602135"/>
            <a:ext cx="183481" cy="14055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CC9C59D-7CC2-1FE7-CE6C-6E1A7DB7244E}"/>
              </a:ext>
            </a:extLst>
          </p:cNvPr>
          <p:cNvCxnSpPr>
            <a:endCxn id="89" idx="5"/>
          </p:cNvCxnSpPr>
          <p:nvPr/>
        </p:nvCxnSpPr>
        <p:spPr>
          <a:xfrm flipV="1">
            <a:off x="652427" y="4722103"/>
            <a:ext cx="590572" cy="2058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BA63014-134B-6976-03CA-D8E8DEB71C85}"/>
              </a:ext>
            </a:extLst>
          </p:cNvPr>
          <p:cNvCxnSpPr>
            <a:stCxn id="89" idx="6"/>
          </p:cNvCxnSpPr>
          <p:nvPr/>
        </p:nvCxnSpPr>
        <p:spPr>
          <a:xfrm>
            <a:off x="1269869" y="4672411"/>
            <a:ext cx="1155626" cy="34150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382C10A-C8A9-E4AF-1786-65248B27D7E9}"/>
              </a:ext>
            </a:extLst>
          </p:cNvPr>
          <p:cNvSpPr txBox="1"/>
          <p:nvPr/>
        </p:nvSpPr>
        <p:spPr>
          <a:xfrm>
            <a:off x="318651" y="3485279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3CE5"/>
                </a:solidFill>
              </a:rPr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CBAA38-DCC7-CF91-7600-E600927A47C2}"/>
              </a:ext>
            </a:extLst>
          </p:cNvPr>
          <p:cNvSpPr txBox="1"/>
          <p:nvPr/>
        </p:nvSpPr>
        <p:spPr>
          <a:xfrm>
            <a:off x="2555942" y="3771872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3CE5"/>
                </a:solidFill>
              </a:rPr>
              <a:t>a(1)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0640A6-9AEC-9142-2CB1-BB65C1B0310C}"/>
              </a:ext>
            </a:extLst>
          </p:cNvPr>
          <p:cNvSpPr txBox="1"/>
          <p:nvPr/>
        </p:nvSpPr>
        <p:spPr>
          <a:xfrm>
            <a:off x="1961480" y="2926378"/>
            <a:ext cx="591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g(2)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237B8F-A1B0-433E-81D3-2F9825FA4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851" y="3169002"/>
            <a:ext cx="3371859" cy="6587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FEC873-6516-BAF9-F874-C7959908D6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0769" y="4289158"/>
            <a:ext cx="6214614" cy="5433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7125699-6614-A21A-4E09-28AF5AC01B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3371" y="3174268"/>
            <a:ext cx="1960918" cy="56995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E44877A-B265-DB32-A418-CBC3DC93D7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8973" y="5233545"/>
            <a:ext cx="8724401" cy="7275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FBDBC75-AE0E-4A41-AC73-D5F5156CF3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8076" y="3231603"/>
            <a:ext cx="1776437" cy="57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93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>
            <a:extLst>
              <a:ext uri="{FF2B5EF4-FFF2-40B4-BE49-F238E27FC236}">
                <a16:creationId xmlns:a16="http://schemas.microsoft.com/office/drawing/2014/main" id="{B9C07699-E71B-F887-B4F0-D001473B6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872966" y="1465056"/>
            <a:ext cx="3722981" cy="49436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1FD000-9F4E-6147-9C8F-7E8E57D12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from single emission in </a:t>
            </a:r>
            <a:r>
              <a:rPr lang="en-US" dirty="0" err="1"/>
              <a:t>e+Pb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10102-3F63-6B63-17F5-7816BBC4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7406" y="6356351"/>
            <a:ext cx="325968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6F892B-58FD-A45E-5FA6-FD0798E137DA}"/>
              </a:ext>
            </a:extLst>
          </p:cNvPr>
          <p:cNvSpPr txBox="1"/>
          <p:nvPr/>
        </p:nvSpPr>
        <p:spPr>
          <a:xfrm>
            <a:off x="3630351" y="6242193"/>
            <a:ext cx="424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Y. Ke, XNW and W. Zhao in preparation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57C8F2-F390-D966-18B3-661DD5B4EDC8}"/>
              </a:ext>
            </a:extLst>
          </p:cNvPr>
          <p:cNvSpPr txBox="1"/>
          <p:nvPr/>
        </p:nvSpPr>
        <p:spPr>
          <a:xfrm>
            <a:off x="6608867" y="3521593"/>
            <a:ext cx="3964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GHT induced emission in </a:t>
            </a:r>
            <a:r>
              <a:rPr lang="en-US" sz="2400" dirty="0" err="1">
                <a:solidFill>
                  <a:schemeClr val="bg1"/>
                </a:solidFill>
              </a:rPr>
              <a:t>e+Pb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5566404-3E5E-63F6-5262-1AB183C37B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1399" y="5389313"/>
            <a:ext cx="4266007" cy="6636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E1FD983-E68E-8510-49E2-7768E04DE0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9252" y="4361147"/>
            <a:ext cx="4337113" cy="663602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AABDB5-ECC3-0445-0C7A-8F3C77855040}"/>
              </a:ext>
            </a:extLst>
          </p:cNvPr>
          <p:cNvCxnSpPr>
            <a:cxnSpLocks/>
          </p:cNvCxnSpPr>
          <p:nvPr/>
        </p:nvCxnSpPr>
        <p:spPr>
          <a:xfrm flipV="1">
            <a:off x="5410130" y="3882424"/>
            <a:ext cx="0" cy="18386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37E4704-13E7-C740-E0C9-E73940772034}"/>
              </a:ext>
            </a:extLst>
          </p:cNvPr>
          <p:cNvCxnSpPr>
            <a:cxnSpLocks/>
          </p:cNvCxnSpPr>
          <p:nvPr/>
        </p:nvCxnSpPr>
        <p:spPr>
          <a:xfrm>
            <a:off x="5410130" y="5701183"/>
            <a:ext cx="11181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7FC9E7E2-63F4-5F7A-E023-EC430C48A1BC}"/>
              </a:ext>
            </a:extLst>
          </p:cNvPr>
          <p:cNvGrpSpPr/>
          <p:nvPr/>
        </p:nvGrpSpPr>
        <p:grpSpPr>
          <a:xfrm>
            <a:off x="9451624" y="2119297"/>
            <a:ext cx="1855654" cy="1347689"/>
            <a:chOff x="9935431" y="364580"/>
            <a:chExt cx="1855654" cy="1347689"/>
          </a:xfrm>
        </p:grpSpPr>
        <p:grpSp>
          <p:nvGrpSpPr>
            <p:cNvPr id="7" name="Group 60">
              <a:extLst>
                <a:ext uri="{FF2B5EF4-FFF2-40B4-BE49-F238E27FC236}">
                  <a16:creationId xmlns:a16="http://schemas.microsoft.com/office/drawing/2014/main" id="{3E532867-042E-8EA2-398E-0EFDD1665892}"/>
                </a:ext>
              </a:extLst>
            </p:cNvPr>
            <p:cNvGrpSpPr>
              <a:grpSpLocks/>
            </p:cNvGrpSpPr>
            <p:nvPr/>
          </p:nvGrpSpPr>
          <p:grpSpPr bwMode="auto">
            <a:xfrm rot="8305193">
              <a:off x="10330268" y="747355"/>
              <a:ext cx="1392735" cy="161995"/>
              <a:chOff x="0" y="0"/>
              <a:chExt cx="593" cy="123"/>
            </a:xfrm>
          </p:grpSpPr>
          <p:grpSp>
            <p:nvGrpSpPr>
              <p:cNvPr id="43" name="Group 38">
                <a:extLst>
                  <a:ext uri="{FF2B5EF4-FFF2-40B4-BE49-F238E27FC236}">
                    <a16:creationId xmlns:a16="http://schemas.microsoft.com/office/drawing/2014/main" id="{229292E1-F100-35A1-3535-ED2BCBD506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81" cy="123"/>
                <a:chOff x="0" y="0"/>
                <a:chExt cx="81" cy="123"/>
              </a:xfrm>
            </p:grpSpPr>
            <p:sp>
              <p:nvSpPr>
                <p:cNvPr id="65" name="Freeform 36">
                  <a:extLst>
                    <a:ext uri="{FF2B5EF4-FFF2-40B4-BE49-F238E27FC236}">
                      <a16:creationId xmlns:a16="http://schemas.microsoft.com/office/drawing/2014/main" id="{00F21712-93B0-9928-1D09-803D3BAC9B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6" name="Rectangle 37">
                  <a:extLst>
                    <a:ext uri="{FF2B5EF4-FFF2-40B4-BE49-F238E27FC236}">
                      <a16:creationId xmlns:a16="http://schemas.microsoft.com/office/drawing/2014/main" id="{84B6570A-1DBF-3731-A294-90A89FEE48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4" name="Group 41">
                <a:extLst>
                  <a:ext uri="{FF2B5EF4-FFF2-40B4-BE49-F238E27FC236}">
                    <a16:creationId xmlns:a16="http://schemas.microsoft.com/office/drawing/2014/main" id="{E69155B8-BC31-98F8-3808-D9E3CE1B3B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0"/>
                <a:ext cx="81" cy="123"/>
                <a:chOff x="0" y="0"/>
                <a:chExt cx="81" cy="123"/>
              </a:xfrm>
            </p:grpSpPr>
            <p:sp>
              <p:nvSpPr>
                <p:cNvPr id="63" name="Freeform 39">
                  <a:extLst>
                    <a:ext uri="{FF2B5EF4-FFF2-40B4-BE49-F238E27FC236}">
                      <a16:creationId xmlns:a16="http://schemas.microsoft.com/office/drawing/2014/main" id="{4BC217B0-2559-2F26-73CF-FBC01B8869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4" name="Rectangle 40">
                  <a:extLst>
                    <a:ext uri="{FF2B5EF4-FFF2-40B4-BE49-F238E27FC236}">
                      <a16:creationId xmlns:a16="http://schemas.microsoft.com/office/drawing/2014/main" id="{ECA28A04-B0AD-0AB7-2E0B-D7EC735682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DB1533ED-7E11-0C09-4C17-5A889131EC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0"/>
                <a:ext cx="80" cy="123"/>
                <a:chOff x="0" y="0"/>
                <a:chExt cx="80" cy="123"/>
              </a:xfrm>
            </p:grpSpPr>
            <p:sp>
              <p:nvSpPr>
                <p:cNvPr id="61" name="Freeform 42">
                  <a:extLst>
                    <a:ext uri="{FF2B5EF4-FFF2-40B4-BE49-F238E27FC236}">
                      <a16:creationId xmlns:a16="http://schemas.microsoft.com/office/drawing/2014/main" id="{3EB9368A-4058-E2E7-F012-2E4136DB5C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2" name="Rectangle 43">
                  <a:extLst>
                    <a:ext uri="{FF2B5EF4-FFF2-40B4-BE49-F238E27FC236}">
                      <a16:creationId xmlns:a16="http://schemas.microsoft.com/office/drawing/2014/main" id="{DBC3636C-0AEE-8588-BC88-CB7FCFAC96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6" name="Group 47">
                <a:extLst>
                  <a:ext uri="{FF2B5EF4-FFF2-40B4-BE49-F238E27FC236}">
                    <a16:creationId xmlns:a16="http://schemas.microsoft.com/office/drawing/2014/main" id="{2FC1A214-03D1-9BE6-35C6-FCF1465688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0"/>
                <a:ext cx="81" cy="123"/>
                <a:chOff x="0" y="0"/>
                <a:chExt cx="80" cy="123"/>
              </a:xfrm>
            </p:grpSpPr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9E1E295A-2EC6-08F1-DC8D-EFE68F2C50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B33B7F18-9CE6-B0A6-2242-208FD8ADA8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7" name="Group 50">
                <a:extLst>
                  <a:ext uri="{FF2B5EF4-FFF2-40B4-BE49-F238E27FC236}">
                    <a16:creationId xmlns:a16="http://schemas.microsoft.com/office/drawing/2014/main" id="{9203DC93-E7B5-AF7F-8647-06F880B444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0"/>
                <a:ext cx="81" cy="123"/>
                <a:chOff x="0" y="0"/>
                <a:chExt cx="81" cy="123"/>
              </a:xfrm>
            </p:grpSpPr>
            <p:sp>
              <p:nvSpPr>
                <p:cNvPr id="57" name="Freeform 48">
                  <a:extLst>
                    <a:ext uri="{FF2B5EF4-FFF2-40B4-BE49-F238E27FC236}">
                      <a16:creationId xmlns:a16="http://schemas.microsoft.com/office/drawing/2014/main" id="{057DF46E-3447-53DE-5FC1-2154B5543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8" name="Rectangle 49">
                  <a:extLst>
                    <a:ext uri="{FF2B5EF4-FFF2-40B4-BE49-F238E27FC236}">
                      <a16:creationId xmlns:a16="http://schemas.microsoft.com/office/drawing/2014/main" id="{95050B8A-8666-E0C1-8D2C-769406F921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8" name="Group 53">
                <a:extLst>
                  <a:ext uri="{FF2B5EF4-FFF2-40B4-BE49-F238E27FC236}">
                    <a16:creationId xmlns:a16="http://schemas.microsoft.com/office/drawing/2014/main" id="{CF0B7ADD-6642-C13D-28FE-E7B5AD96D6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0"/>
                <a:ext cx="81" cy="123"/>
                <a:chOff x="0" y="0"/>
                <a:chExt cx="81" cy="123"/>
              </a:xfrm>
            </p:grpSpPr>
            <p:sp>
              <p:nvSpPr>
                <p:cNvPr id="55" name="Freeform 51">
                  <a:extLst>
                    <a:ext uri="{FF2B5EF4-FFF2-40B4-BE49-F238E27FC236}">
                      <a16:creationId xmlns:a16="http://schemas.microsoft.com/office/drawing/2014/main" id="{D48F339F-1C41-B95D-BF07-C4EDABED6B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6" name="Rectangle 52">
                  <a:extLst>
                    <a:ext uri="{FF2B5EF4-FFF2-40B4-BE49-F238E27FC236}">
                      <a16:creationId xmlns:a16="http://schemas.microsoft.com/office/drawing/2014/main" id="{506B4C83-BA78-7375-DA99-64C2779C8D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9" name="Group 56">
                <a:extLst>
                  <a:ext uri="{FF2B5EF4-FFF2-40B4-BE49-F238E27FC236}">
                    <a16:creationId xmlns:a16="http://schemas.microsoft.com/office/drawing/2014/main" id="{1EB5E990-B065-889E-FA07-291E5C2F0E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3"/>
                <a:chOff x="0" y="0"/>
                <a:chExt cx="81" cy="123"/>
              </a:xfrm>
            </p:grpSpPr>
            <p:sp>
              <p:nvSpPr>
                <p:cNvPr id="53" name="Freeform 54">
                  <a:extLst>
                    <a:ext uri="{FF2B5EF4-FFF2-40B4-BE49-F238E27FC236}">
                      <a16:creationId xmlns:a16="http://schemas.microsoft.com/office/drawing/2014/main" id="{FB2965E6-3D3F-912F-D410-931E482C3F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4" name="Rectangle 55">
                  <a:extLst>
                    <a:ext uri="{FF2B5EF4-FFF2-40B4-BE49-F238E27FC236}">
                      <a16:creationId xmlns:a16="http://schemas.microsoft.com/office/drawing/2014/main" id="{9FB2159E-1AD6-A225-99FD-F8CA2B96A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0" name="Group 59">
                <a:extLst>
                  <a:ext uri="{FF2B5EF4-FFF2-40B4-BE49-F238E27FC236}">
                    <a16:creationId xmlns:a16="http://schemas.microsoft.com/office/drawing/2014/main" id="{58676277-85EA-0845-B1AE-4F4B0C8926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51" name="Freeform 57">
                  <a:extLst>
                    <a:ext uri="{FF2B5EF4-FFF2-40B4-BE49-F238E27FC236}">
                      <a16:creationId xmlns:a16="http://schemas.microsoft.com/office/drawing/2014/main" id="{4E62E116-CEE6-9D35-5CC3-A014DCCC39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2" name="Rectangle 58">
                  <a:extLst>
                    <a:ext uri="{FF2B5EF4-FFF2-40B4-BE49-F238E27FC236}">
                      <a16:creationId xmlns:a16="http://schemas.microsoft.com/office/drawing/2014/main" id="{A95C7620-296C-48F0-C114-8A7B9D310A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8" name="Line 34">
              <a:extLst>
                <a:ext uri="{FF2B5EF4-FFF2-40B4-BE49-F238E27FC236}">
                  <a16:creationId xmlns:a16="http://schemas.microsoft.com/office/drawing/2014/main" id="{ED1E9E91-866F-C367-C20A-89C4912EA3B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9935431" y="869351"/>
              <a:ext cx="1855653" cy="5019"/>
            </a:xfrm>
            <a:prstGeom prst="line">
              <a:avLst/>
            </a:prstGeom>
            <a:noFill/>
            <a:ln w="25400" cap="flat">
              <a:solidFill>
                <a:srgbClr val="FF3CE5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0" name="Group 85">
              <a:extLst>
                <a:ext uri="{FF2B5EF4-FFF2-40B4-BE49-F238E27FC236}">
                  <a16:creationId xmlns:a16="http://schemas.microsoft.com/office/drawing/2014/main" id="{3FC7B694-E438-7DE7-9B37-D0EF2723E63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160087" y="1231066"/>
              <a:ext cx="813140" cy="149265"/>
              <a:chOff x="0" y="0"/>
              <a:chExt cx="593" cy="128"/>
            </a:xfrm>
          </p:grpSpPr>
          <p:grpSp>
            <p:nvGrpSpPr>
              <p:cNvPr id="13" name="Group 63">
                <a:extLst>
                  <a:ext uri="{FF2B5EF4-FFF2-40B4-BE49-F238E27FC236}">
                    <a16:creationId xmlns:a16="http://schemas.microsoft.com/office/drawing/2014/main" id="{3CBE2D3D-9765-17DE-582B-15CBAD326A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4"/>
                <a:ext cx="81" cy="124"/>
                <a:chOff x="0" y="0"/>
                <a:chExt cx="81" cy="123"/>
              </a:xfrm>
            </p:grpSpPr>
            <p:sp>
              <p:nvSpPr>
                <p:cNvPr id="41" name="Freeform 61">
                  <a:extLst>
                    <a:ext uri="{FF2B5EF4-FFF2-40B4-BE49-F238E27FC236}">
                      <a16:creationId xmlns:a16="http://schemas.microsoft.com/office/drawing/2014/main" id="{8907DAC9-4225-0FC4-C25C-C3A69D649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2" name="Rectangle 62">
                  <a:extLst>
                    <a:ext uri="{FF2B5EF4-FFF2-40B4-BE49-F238E27FC236}">
                      <a16:creationId xmlns:a16="http://schemas.microsoft.com/office/drawing/2014/main" id="{AA1A2387-90DB-A23D-0D05-AF07E3E601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66">
                <a:extLst>
                  <a:ext uri="{FF2B5EF4-FFF2-40B4-BE49-F238E27FC236}">
                    <a16:creationId xmlns:a16="http://schemas.microsoft.com/office/drawing/2014/main" id="{F0E0F00B-C99C-A9A2-36ED-BD3E597A48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3"/>
                <a:ext cx="81" cy="124"/>
                <a:chOff x="0" y="0"/>
                <a:chExt cx="81" cy="123"/>
              </a:xfrm>
            </p:grpSpPr>
            <p:sp>
              <p:nvSpPr>
                <p:cNvPr id="39" name="Freeform 64">
                  <a:extLst>
                    <a:ext uri="{FF2B5EF4-FFF2-40B4-BE49-F238E27FC236}">
                      <a16:creationId xmlns:a16="http://schemas.microsoft.com/office/drawing/2014/main" id="{89B2D2B9-C635-3FC3-9CC9-DA8EA3ADC2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0" name="Rectangle 65">
                  <a:extLst>
                    <a:ext uri="{FF2B5EF4-FFF2-40B4-BE49-F238E27FC236}">
                      <a16:creationId xmlns:a16="http://schemas.microsoft.com/office/drawing/2014/main" id="{EBA3360E-2111-3D5A-6290-4D360D48D0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69">
                <a:extLst>
                  <a:ext uri="{FF2B5EF4-FFF2-40B4-BE49-F238E27FC236}">
                    <a16:creationId xmlns:a16="http://schemas.microsoft.com/office/drawing/2014/main" id="{CF5738C9-8E6D-02E0-052A-08FEB4D22B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3"/>
                <a:ext cx="80" cy="124"/>
                <a:chOff x="0" y="0"/>
                <a:chExt cx="80" cy="123"/>
              </a:xfrm>
            </p:grpSpPr>
            <p:sp>
              <p:nvSpPr>
                <p:cNvPr id="37" name="Freeform 67">
                  <a:extLst>
                    <a:ext uri="{FF2B5EF4-FFF2-40B4-BE49-F238E27FC236}">
                      <a16:creationId xmlns:a16="http://schemas.microsoft.com/office/drawing/2014/main" id="{182BB838-0B4C-1829-605E-C7F3B9D8ED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8" name="Rectangle 68">
                  <a:extLst>
                    <a:ext uri="{FF2B5EF4-FFF2-40B4-BE49-F238E27FC236}">
                      <a16:creationId xmlns:a16="http://schemas.microsoft.com/office/drawing/2014/main" id="{F84E67DE-E544-8993-9D10-A9E6716FEC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72">
                <a:extLst>
                  <a:ext uri="{FF2B5EF4-FFF2-40B4-BE49-F238E27FC236}">
                    <a16:creationId xmlns:a16="http://schemas.microsoft.com/office/drawing/2014/main" id="{D2796F0B-D8CD-572A-D1CE-E9C947A40B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2"/>
                <a:ext cx="81" cy="124"/>
                <a:chOff x="0" y="0"/>
                <a:chExt cx="80" cy="123"/>
              </a:xfrm>
            </p:grpSpPr>
            <p:sp>
              <p:nvSpPr>
                <p:cNvPr id="35" name="Freeform 70">
                  <a:extLst>
                    <a:ext uri="{FF2B5EF4-FFF2-40B4-BE49-F238E27FC236}">
                      <a16:creationId xmlns:a16="http://schemas.microsoft.com/office/drawing/2014/main" id="{05095130-3888-5D8F-57B9-20BBC2EB65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" name="Rectangle 71">
                  <a:extLst>
                    <a:ext uri="{FF2B5EF4-FFF2-40B4-BE49-F238E27FC236}">
                      <a16:creationId xmlns:a16="http://schemas.microsoft.com/office/drawing/2014/main" id="{D507C0D7-7B8E-D62C-86E0-A0357C4406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75">
                <a:extLst>
                  <a:ext uri="{FF2B5EF4-FFF2-40B4-BE49-F238E27FC236}">
                    <a16:creationId xmlns:a16="http://schemas.microsoft.com/office/drawing/2014/main" id="{2193D9BE-D5EE-F7AA-E9AF-F71177D9F9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1"/>
                <a:ext cx="81" cy="124"/>
                <a:chOff x="0" y="0"/>
                <a:chExt cx="81" cy="123"/>
              </a:xfrm>
            </p:grpSpPr>
            <p:sp>
              <p:nvSpPr>
                <p:cNvPr id="33" name="Freeform 73">
                  <a:extLst>
                    <a:ext uri="{FF2B5EF4-FFF2-40B4-BE49-F238E27FC236}">
                      <a16:creationId xmlns:a16="http://schemas.microsoft.com/office/drawing/2014/main" id="{C6CFB06F-8A21-F6F5-797F-D27E66400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" name="Rectangle 74">
                  <a:extLst>
                    <a:ext uri="{FF2B5EF4-FFF2-40B4-BE49-F238E27FC236}">
                      <a16:creationId xmlns:a16="http://schemas.microsoft.com/office/drawing/2014/main" id="{7DA5BA74-C167-0A3D-40B4-BDBB185250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78">
                <a:extLst>
                  <a:ext uri="{FF2B5EF4-FFF2-40B4-BE49-F238E27FC236}">
                    <a16:creationId xmlns:a16="http://schemas.microsoft.com/office/drawing/2014/main" id="{B74CA883-B106-919B-686A-5145B53A66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1"/>
                <a:ext cx="81" cy="124"/>
                <a:chOff x="0" y="0"/>
                <a:chExt cx="81" cy="123"/>
              </a:xfrm>
            </p:grpSpPr>
            <p:sp>
              <p:nvSpPr>
                <p:cNvPr id="31" name="Freeform 76">
                  <a:extLst>
                    <a:ext uri="{FF2B5EF4-FFF2-40B4-BE49-F238E27FC236}">
                      <a16:creationId xmlns:a16="http://schemas.microsoft.com/office/drawing/2014/main" id="{87992819-4A41-3089-4640-1472C9785D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" name="Rectangle 77">
                  <a:extLst>
                    <a:ext uri="{FF2B5EF4-FFF2-40B4-BE49-F238E27FC236}">
                      <a16:creationId xmlns:a16="http://schemas.microsoft.com/office/drawing/2014/main" id="{3615065E-6388-FD36-C9C5-BF7DA87EC5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81">
                <a:extLst>
                  <a:ext uri="{FF2B5EF4-FFF2-40B4-BE49-F238E27FC236}">
                    <a16:creationId xmlns:a16="http://schemas.microsoft.com/office/drawing/2014/main" id="{529DC5DD-188C-BBF8-2E43-D166CA5457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4"/>
                <a:chOff x="0" y="0"/>
                <a:chExt cx="81" cy="123"/>
              </a:xfrm>
            </p:grpSpPr>
            <p:sp>
              <p:nvSpPr>
                <p:cNvPr id="29" name="Freeform 79">
                  <a:extLst>
                    <a:ext uri="{FF2B5EF4-FFF2-40B4-BE49-F238E27FC236}">
                      <a16:creationId xmlns:a16="http://schemas.microsoft.com/office/drawing/2014/main" id="{F5C792B3-9BFC-3556-21E7-F532F7ACD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" name="Rectangle 80">
                  <a:extLst>
                    <a:ext uri="{FF2B5EF4-FFF2-40B4-BE49-F238E27FC236}">
                      <a16:creationId xmlns:a16="http://schemas.microsoft.com/office/drawing/2014/main" id="{595994C4-E4EA-29D1-93CC-857CE3E1CE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84">
                <a:extLst>
                  <a:ext uri="{FF2B5EF4-FFF2-40B4-BE49-F238E27FC236}">
                    <a16:creationId xmlns:a16="http://schemas.microsoft.com/office/drawing/2014/main" id="{AC30C8A5-C45B-378D-343C-4FCB0205F5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27" name="Freeform 82">
                  <a:extLst>
                    <a:ext uri="{FF2B5EF4-FFF2-40B4-BE49-F238E27FC236}">
                      <a16:creationId xmlns:a16="http://schemas.microsoft.com/office/drawing/2014/main" id="{F5576BBC-9334-FDDF-B4B9-CE79709272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" name="Rectangle 83">
                  <a:extLst>
                    <a:ext uri="{FF2B5EF4-FFF2-40B4-BE49-F238E27FC236}">
                      <a16:creationId xmlns:a16="http://schemas.microsoft.com/office/drawing/2014/main" id="{B8B931BC-33BC-F7E6-1457-BCBE3560C2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11" name="Rectangle 89">
              <a:extLst>
                <a:ext uri="{FF2B5EF4-FFF2-40B4-BE49-F238E27FC236}">
                  <a16:creationId xmlns:a16="http://schemas.microsoft.com/office/drawing/2014/main" id="{35AE6998-7DCF-280C-0522-6367C06A9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2892" y="1302353"/>
              <a:ext cx="349802" cy="40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dirty="0">
                  <a:solidFill>
                    <a:srgbClr val="FFFF00"/>
                  </a:solidFill>
                  <a:ea typeface="ＭＳ Ｐゴシック" charset="0"/>
                  <a:cs typeface="Times New Roman" charset="0"/>
                </a:rPr>
                <a:t>k</a:t>
              </a:r>
              <a:endParaRPr lang="en-US" dirty="0"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2731DE1-4B97-6FE6-1BB2-FDB144A99A90}"/>
                </a:ext>
              </a:extLst>
            </p:cNvPr>
            <p:cNvSpPr txBox="1"/>
            <p:nvPr/>
          </p:nvSpPr>
          <p:spPr>
            <a:xfrm>
              <a:off x="11553519" y="364580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l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C1E82BC-5C15-158B-EBEC-B147900EA4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8921" y="1078041"/>
            <a:ext cx="8724401" cy="72757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618705AE-127C-0802-743E-1A6CAA879C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8867" y="2418338"/>
            <a:ext cx="2476257" cy="32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356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48514</TotalTime>
  <Words>5095</Words>
  <Application>Microsoft Macintosh PowerPoint</Application>
  <PresentationFormat>Widescreen</PresentationFormat>
  <Paragraphs>457</Paragraphs>
  <Slides>38</Slides>
  <Notes>19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-apple-system</vt:lpstr>
      <vt:lpstr>ＭＳ Ｐゴシック</vt:lpstr>
      <vt:lpstr>Arial</vt:lpstr>
      <vt:lpstr>Calibri</vt:lpstr>
      <vt:lpstr>Helvetica</vt:lpstr>
      <vt:lpstr>Monaco</vt:lpstr>
      <vt:lpstr>Roboto Light</vt:lpstr>
      <vt:lpstr>Symbol</vt:lpstr>
      <vt:lpstr>Wingdings</vt:lpstr>
      <vt:lpstr>Office Theme</vt:lpstr>
      <vt:lpstr>PowerPoint Presentation</vt:lpstr>
      <vt:lpstr>Energy-energy correlator (EEC)</vt:lpstr>
      <vt:lpstr>Jet EEC in Vacuum</vt:lpstr>
      <vt:lpstr>Consequences of flavor dependence of EEC</vt:lpstr>
      <vt:lpstr>Effects of hadronization: TMD Fragmentation</vt:lpstr>
      <vt:lpstr>Resolving QGP scales with EEC</vt:lpstr>
      <vt:lpstr>Resolving QGP scales with EEC</vt:lpstr>
      <vt:lpstr>Gluon spectrum from single emission in GHT</vt:lpstr>
      <vt:lpstr>EEC from single emission in e+Pb</vt:lpstr>
      <vt:lpstr>eHIJING: electron Heavy Ion Jet Interaction Generator</vt:lpstr>
      <vt:lpstr>Modification of single and dihadron spectra in EIC</vt:lpstr>
      <vt:lpstr>Medium modification of ECC in EIC</vt:lpstr>
      <vt:lpstr>EEC from single emission in QGP</vt:lpstr>
      <vt:lpstr>Contributions from medium response</vt:lpstr>
      <vt:lpstr>Modification of jets and  medium response</vt:lpstr>
      <vt:lpstr>EEC of single parton in a QGP brick</vt:lpstr>
      <vt:lpstr>EEC of g-jets in Pb+Pb Collisions</vt:lpstr>
      <vt:lpstr>EEC of Single inclusive jets</vt:lpstr>
      <vt:lpstr>Enhancement due to jets with reduced energy?</vt:lpstr>
      <vt:lpstr>Effects of hadronization</vt:lpstr>
      <vt:lpstr>Single jet EEC from CoLBT</vt:lpstr>
      <vt:lpstr>Summary</vt:lpstr>
      <vt:lpstr>PowerPoint Presentation</vt:lpstr>
      <vt:lpstr>EEC of a jet shower in a QGP brick</vt:lpstr>
      <vt:lpstr>Seeing Mach-cone through 3p Azimuthal  Correlation</vt:lpstr>
      <vt:lpstr>LBT &amp; CoLBT: Jet-induced medium response</vt:lpstr>
      <vt:lpstr>Linear Boltzmann Transport model</vt:lpstr>
      <vt:lpstr>CoLBT-hydro (Coupled Linear Boltzmann Transport hydro)</vt:lpstr>
      <vt:lpstr>EEC of dijets</vt:lpstr>
      <vt:lpstr>pT dependence of EEC</vt:lpstr>
      <vt:lpstr> g energy dependence</vt:lpstr>
      <vt:lpstr>Jet energy dependence </vt:lpstr>
      <vt:lpstr>MPI subtraction in Z-hadron correlation</vt:lpstr>
      <vt:lpstr>Sensitivity to EoS and shear viscosity </vt:lpstr>
      <vt:lpstr>Jet suppression and medium response at LHC </vt:lpstr>
      <vt:lpstr>Gluon spectrum from single emission in GHT</vt:lpstr>
      <vt:lpstr>Jet EEC in Vacuum</vt:lpstr>
      <vt:lpstr>EEC in generalized high-twist </vt:lpstr>
    </vt:vector>
  </TitlesOfParts>
  <Company>University of California Berkeley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Xin-Nian Wang</dc:creator>
  <cp:lastModifiedBy>Xin-Nian Wang</cp:lastModifiedBy>
  <cp:revision>664</cp:revision>
  <cp:lastPrinted>2023-06-29T19:29:15Z</cp:lastPrinted>
  <dcterms:created xsi:type="dcterms:W3CDTF">2011-06-24T03:57:59Z</dcterms:created>
  <dcterms:modified xsi:type="dcterms:W3CDTF">2025-06-24T14:24:02Z</dcterms:modified>
</cp:coreProperties>
</file>