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6" r:id="rId8"/>
    <p:sldId id="267" r:id="rId9"/>
    <p:sldId id="262" r:id="rId10"/>
    <p:sldId id="263" r:id="rId11"/>
    <p:sldId id="264" r:id="rId12"/>
    <p:sldId id="265" r:id="rId13"/>
    <p:sldId id="289" r:id="rId14"/>
    <p:sldId id="268" r:id="rId15"/>
    <p:sldId id="269" r:id="rId16"/>
    <p:sldId id="270" r:id="rId17"/>
    <p:sldId id="271" r:id="rId18"/>
    <p:sldId id="272" r:id="rId19"/>
    <p:sldId id="285" r:id="rId20"/>
    <p:sldId id="291" r:id="rId21"/>
    <p:sldId id="274" r:id="rId22"/>
    <p:sldId id="275" r:id="rId23"/>
    <p:sldId id="276" r:id="rId24"/>
    <p:sldId id="277" r:id="rId25"/>
    <p:sldId id="278" r:id="rId26"/>
    <p:sldId id="292" r:id="rId27"/>
    <p:sldId id="293" r:id="rId28"/>
    <p:sldId id="294" r:id="rId29"/>
    <p:sldId id="295" r:id="rId30"/>
    <p:sldId id="342" r:id="rId31"/>
    <p:sldId id="345" r:id="rId32"/>
    <p:sldId id="279" r:id="rId33"/>
    <p:sldId id="288" r:id="rId34"/>
    <p:sldId id="287" r:id="rId35"/>
    <p:sldId id="280" r:id="rId36"/>
    <p:sldId id="281" r:id="rId37"/>
    <p:sldId id="282" r:id="rId38"/>
    <p:sldId id="284" r:id="rId39"/>
    <p:sldId id="283" r:id="rId40"/>
    <p:sldId id="290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/>
    <p:restoredTop sz="94799"/>
  </p:normalViewPr>
  <p:slideViewPr>
    <p:cSldViewPr snapToGrid="0">
      <p:cViewPr varScale="1">
        <p:scale>
          <a:sx n="165" d="100"/>
          <a:sy n="165" d="100"/>
        </p:scale>
        <p:origin x="23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blo Cerda Duran" userId="13a8fbbd-7f21-4428-9945-b1920a4f3661" providerId="ADAL" clId="{3DE0A28C-7F99-1548-9DCB-38548197FCB3}"/>
    <pc:docChg chg="undo custSel addSld modSld sldOrd modShowInfo">
      <pc:chgData name="Pablo Cerda Duran" userId="13a8fbbd-7f21-4428-9945-b1920a4f3661" providerId="ADAL" clId="{3DE0A28C-7F99-1548-9DCB-38548197FCB3}" dt="2024-06-21T11:35:11.644" v="529" actId="1038"/>
      <pc:docMkLst>
        <pc:docMk/>
      </pc:docMkLst>
      <pc:sldChg chg="addSp delSp modSp mod">
        <pc:chgData name="Pablo Cerda Duran" userId="13a8fbbd-7f21-4428-9945-b1920a4f3661" providerId="ADAL" clId="{3DE0A28C-7F99-1548-9DCB-38548197FCB3}" dt="2024-06-21T11:33:37.146" v="520" actId="20577"/>
        <pc:sldMkLst>
          <pc:docMk/>
          <pc:sldMk cId="211305573" sldId="256"/>
        </pc:sldMkLst>
      </pc:sldChg>
      <pc:sldChg chg="modSp new mod">
        <pc:chgData name="Pablo Cerda Duran" userId="13a8fbbd-7f21-4428-9945-b1920a4f3661" providerId="ADAL" clId="{3DE0A28C-7F99-1548-9DCB-38548197FCB3}" dt="2024-06-21T08:04:14.790" v="233" actId="20577"/>
        <pc:sldMkLst>
          <pc:docMk/>
          <pc:sldMk cId="3095033777" sldId="257"/>
        </pc:sldMkLst>
      </pc:sldChg>
      <pc:sldChg chg="addSp delSp modSp new mod delAnim modAnim">
        <pc:chgData name="Pablo Cerda Duran" userId="13a8fbbd-7f21-4428-9945-b1920a4f3661" providerId="ADAL" clId="{3DE0A28C-7F99-1548-9DCB-38548197FCB3}" dt="2024-06-21T11:32:52.682" v="467" actId="1076"/>
        <pc:sldMkLst>
          <pc:docMk/>
          <pc:sldMk cId="2777397631" sldId="258"/>
        </pc:sldMkLst>
      </pc:sldChg>
      <pc:sldChg chg="addSp delSp modSp add mod ord modAnim">
        <pc:chgData name="Pablo Cerda Duran" userId="13a8fbbd-7f21-4428-9945-b1920a4f3661" providerId="ADAL" clId="{3DE0A28C-7F99-1548-9DCB-38548197FCB3}" dt="2024-06-21T11:35:11.644" v="529" actId="1038"/>
        <pc:sldMkLst>
          <pc:docMk/>
          <pc:sldMk cId="2367418356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0087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6564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2416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9112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863252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50072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5353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9179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61974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01502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29676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518244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6.jp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7" Type="http://schemas.openxmlformats.org/officeDocument/2006/relationships/image" Target="../media/image58.emf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7.emf"/><Relationship Id="rId4" Type="http://schemas.openxmlformats.org/officeDocument/2006/relationships/oleObject" Target="../embeddings/oleObject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088A4-6C11-A29F-4686-329D47913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4367" y="1387557"/>
            <a:ext cx="7307633" cy="2387600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Challenges in the observation of </a:t>
            </a:r>
            <a:r>
              <a:rPr lang="en-GB" sz="4000" b="1" dirty="0" err="1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gravitat</a:t>
            </a:r>
            <a:r>
              <a:rPr lang="en-US" sz="4000" b="1" dirty="0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i</a:t>
            </a:r>
            <a:r>
              <a:rPr lang="en-GB" sz="4000" b="1" dirty="0" err="1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onal</a:t>
            </a:r>
            <a:r>
              <a:rPr lang="en-GB" sz="4000" b="1" dirty="0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 waves from the collapse of massive stars</a:t>
            </a:r>
            <a:endParaRPr lang="en-ES" sz="4000" b="1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A0A067-9503-E780-608B-DFF646C26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4367" y="3775157"/>
            <a:ext cx="7264183" cy="1655762"/>
          </a:xfrm>
        </p:spPr>
        <p:txBody>
          <a:bodyPr/>
          <a:lstStyle/>
          <a:p>
            <a:r>
              <a:rPr lang="en-ES" dirty="0"/>
              <a:t>Pablo Cerdá-Durán</a:t>
            </a:r>
          </a:p>
        </p:txBody>
      </p:sp>
      <p:pic>
        <p:nvPicPr>
          <p:cNvPr id="9" name="Picture 8" descr="supernova3.sp.png">
            <a:extLst>
              <a:ext uri="{FF2B5EF4-FFF2-40B4-BE49-F238E27FC236}">
                <a16:creationId xmlns:a16="http://schemas.microsoft.com/office/drawing/2014/main" id="{9FF86807-398D-F8C8-D1E0-D74D916D9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9722"/>
            <a:ext cx="5060134" cy="5074229"/>
          </a:xfrm>
          <a:prstGeom prst="rect">
            <a:avLst/>
          </a:prstGeom>
        </p:spPr>
      </p:pic>
      <p:pic>
        <p:nvPicPr>
          <p:cNvPr id="10" name="Picture 9" descr="Screen Shot 2021-02-23 at 14.06.45.png">
            <a:extLst>
              <a:ext uri="{FF2B5EF4-FFF2-40B4-BE49-F238E27FC236}">
                <a16:creationId xmlns:a16="http://schemas.microsoft.com/office/drawing/2014/main" id="{2753D995-8346-172B-0CA4-71BF96B8FF5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12" b="97590" l="0" r="100000"/>
                    </a14:imgEffect>
                    <a14:imgEffect>
                      <a14:artisticMarker/>
                    </a14:imgEffect>
                    <a14:imgEffect>
                      <a14:sharpenSoften amount="2000"/>
                    </a14:imgEffect>
                    <a14:imgEffect>
                      <a14:saturation sat="4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2023" y="-1"/>
            <a:ext cx="12414023" cy="1277655"/>
          </a:xfrm>
          <a:prstGeom prst="rect">
            <a:avLst/>
          </a:prstGeom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764EF11B-149C-A685-757B-0B5C67E90A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2310" y="5293795"/>
            <a:ext cx="1559115" cy="1420156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2D4C642A-8147-6868-E64F-5E0C6E602B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1674" y="5662152"/>
            <a:ext cx="2463505" cy="801278"/>
          </a:xfrm>
          <a:prstGeom prst="rect">
            <a:avLst/>
          </a:prstGeom>
        </p:spPr>
      </p:pic>
      <p:pic>
        <p:nvPicPr>
          <p:cNvPr id="14" name="Picture 13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CD85C47A-DEBD-014C-BACB-3F1E616A78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4988" y="4232287"/>
            <a:ext cx="4900142" cy="1261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43BCA5-0E17-D25F-493A-7134EA72375B}"/>
              </a:ext>
            </a:extLst>
          </p:cNvPr>
          <p:cNvSpPr txBox="1"/>
          <p:nvPr/>
        </p:nvSpPr>
        <p:spPr>
          <a:xfrm>
            <a:off x="0" y="6463430"/>
            <a:ext cx="5303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BH, NS, &amp; GW @ Black Sea - Varna</a:t>
            </a:r>
          </a:p>
        </p:txBody>
      </p:sp>
    </p:spTree>
    <p:extLst>
      <p:ext uri="{BB962C8B-B14F-4D97-AF65-F5344CB8AC3E}">
        <p14:creationId xmlns:p14="http://schemas.microsoft.com/office/powerpoint/2010/main" val="211305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293C32F8-2579-19DD-CF57-67D628FD7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3429000"/>
            <a:ext cx="6280785" cy="3120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959EE9-489C-C94D-A3BB-759E465E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LVK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1F65C-B50C-5439-204E-1AD74A3C2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5110" y="3463290"/>
            <a:ext cx="5154930" cy="319373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Unmodelled search algorithms (excess power):  </a:t>
            </a:r>
            <a:r>
              <a:rPr lang="en-GB" dirty="0" err="1"/>
              <a:t>cWB</a:t>
            </a:r>
            <a:endParaRPr lang="en-GB" dirty="0"/>
          </a:p>
          <a:p>
            <a:r>
              <a:rPr lang="en-GB" dirty="0"/>
              <a:t>Searches (O1, O2, O3):</a:t>
            </a:r>
          </a:p>
          <a:p>
            <a:pPr lvl="1"/>
            <a:r>
              <a:rPr lang="en-GB" dirty="0"/>
              <a:t>Targeted (SN within 30 </a:t>
            </a:r>
            <a:r>
              <a:rPr lang="en-GB" dirty="0" err="1"/>
              <a:t>Mpc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All-sky</a:t>
            </a:r>
          </a:p>
          <a:p>
            <a:r>
              <a:rPr lang="en-GB" dirty="0"/>
              <a:t>No detection (not expected)</a:t>
            </a:r>
          </a:p>
          <a:p>
            <a:r>
              <a:rPr lang="en-GB" dirty="0"/>
              <a:t>Closest SN: 6.7 </a:t>
            </a:r>
            <a:r>
              <a:rPr lang="en-GB" dirty="0" err="1"/>
              <a:t>Mpc</a:t>
            </a:r>
            <a:r>
              <a:rPr lang="en-GB" dirty="0"/>
              <a:t> (during O2)</a:t>
            </a:r>
          </a:p>
          <a:p>
            <a:r>
              <a:rPr lang="en-GB" dirty="0"/>
              <a:t>Horizon distance:</a:t>
            </a:r>
          </a:p>
          <a:p>
            <a:pPr lvl="1"/>
            <a:r>
              <a:rPr lang="en-GB" dirty="0"/>
              <a:t>~10 kpc (neutrino-driven)</a:t>
            </a:r>
          </a:p>
          <a:p>
            <a:pPr lvl="1"/>
            <a:r>
              <a:rPr lang="en-GB" dirty="0"/>
              <a:t>~100 kpc (</a:t>
            </a:r>
            <a:r>
              <a:rPr lang="en-GB" dirty="0" err="1"/>
              <a:t>magnetorotational</a:t>
            </a:r>
            <a:r>
              <a:rPr lang="en-GB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11DC6A-BC30-A150-DA9C-48C5D7CA7E57}"/>
              </a:ext>
            </a:extLst>
          </p:cNvPr>
          <p:cNvSpPr txBox="1"/>
          <p:nvPr/>
        </p:nvSpPr>
        <p:spPr>
          <a:xfrm>
            <a:off x="5966460" y="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Sky localization of </a:t>
            </a:r>
            <a:r>
              <a:rPr lang="en-GB" dirty="0" err="1"/>
              <a:t>SNe</a:t>
            </a:r>
            <a:r>
              <a:rPr lang="en-GB" dirty="0"/>
              <a:t> during O3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D2DFA0-DB55-43F2-F82E-2393EE105AA6}"/>
              </a:ext>
            </a:extLst>
          </p:cNvPr>
          <p:cNvSpPr txBox="1"/>
          <p:nvPr/>
        </p:nvSpPr>
        <p:spPr>
          <a:xfrm>
            <a:off x="0" y="281559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 source windows for </a:t>
            </a:r>
            <a:r>
              <a:rPr lang="en-GB" dirty="0" err="1"/>
              <a:t>SNe</a:t>
            </a:r>
            <a:r>
              <a:rPr lang="en-GB" dirty="0"/>
              <a:t> during O3</a:t>
            </a:r>
          </a:p>
        </p:txBody>
      </p:sp>
      <p:pic>
        <p:nvPicPr>
          <p:cNvPr id="11" name="Picture 10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960A19E-691F-42C3-F2EC-5022CAA1B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80" y="283210"/>
            <a:ext cx="5962650" cy="29912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BEC5BE-F3C0-1DD0-406E-D4E4A4C1EC81}"/>
              </a:ext>
            </a:extLst>
          </p:cNvPr>
          <p:cNvSpPr txBox="1"/>
          <p:nvPr/>
        </p:nvSpPr>
        <p:spPr>
          <a:xfrm>
            <a:off x="6006639" y="2945368"/>
            <a:ext cx="209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arXiv:2305.16146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6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1900D58-DC98-CE9C-D1B8-444FFAC64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LVK searches</a:t>
            </a:r>
          </a:p>
        </p:txBody>
      </p:sp>
      <p:pic>
        <p:nvPicPr>
          <p:cNvPr id="6" name="Picture 5" descr="A graph of a graph showing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90E0B8E0-909B-B0C2-E7C7-D8650E274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" y="2834640"/>
            <a:ext cx="5828016" cy="3622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133211-8DF5-F9B7-A4A4-A7E6FAA9F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074" y="2834640"/>
            <a:ext cx="5827970" cy="36233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6F4A0E-5A92-49C1-DCE2-6D63C8EC8724}"/>
              </a:ext>
            </a:extLst>
          </p:cNvPr>
          <p:cNvSpPr txBox="1"/>
          <p:nvPr/>
        </p:nvSpPr>
        <p:spPr>
          <a:xfrm>
            <a:off x="4200699" y="6145768"/>
            <a:ext cx="209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arXiv:2305.16146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334E0F-844E-CC6A-AEBD-1C066930A34D}"/>
              </a:ext>
            </a:extLst>
          </p:cNvPr>
          <p:cNvSpPr txBox="1"/>
          <p:nvPr/>
        </p:nvSpPr>
        <p:spPr>
          <a:xfrm>
            <a:off x="217170" y="246126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Constraint on the GW energy emitted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90B642-0D87-C892-B96F-9152712A1A10}"/>
              </a:ext>
            </a:extLst>
          </p:cNvPr>
          <p:cNvSpPr txBox="1"/>
          <p:nvPr/>
        </p:nvSpPr>
        <p:spPr>
          <a:xfrm>
            <a:off x="6210300" y="245364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Constraint on the ellipticity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D28450-A570-EF78-484C-3CF50A7BDD18}"/>
              </a:ext>
            </a:extLst>
          </p:cNvPr>
          <p:cNvSpPr txBox="1"/>
          <p:nvPr/>
        </p:nvSpPr>
        <p:spPr>
          <a:xfrm>
            <a:off x="201930" y="1828800"/>
            <a:ext cx="94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Constraints for bar mode instabilities in the proto-neutron star </a:t>
            </a:r>
          </a:p>
        </p:txBody>
      </p:sp>
      <p:pic>
        <p:nvPicPr>
          <p:cNvPr id="14" name="Picture 13" descr="A blue green and yellow oval&#10;&#10;Description automatically generated">
            <a:extLst>
              <a:ext uri="{FF2B5EF4-FFF2-40B4-BE49-F238E27FC236}">
                <a16:creationId xmlns:a16="http://schemas.microsoft.com/office/drawing/2014/main" id="{2CC40063-F72D-9B01-D7D3-07F9873846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84" b="89535" l="6826" r="90102">
                        <a14:foregroundMark x1="7167" y1="44767" x2="7167" y2="44767"/>
                        <a14:foregroundMark x1="88055" y1="52326" x2="88055" y2="52326"/>
                        <a14:foregroundMark x1="90102" y1="51744" x2="90102" y2="51744"/>
                        <a14:backgroundMark x1="8532" y1="87791" x2="8532" y2="877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63610" y="688340"/>
            <a:ext cx="1854200" cy="10922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B6ECDA-9049-C481-607D-C73C90549A5E}"/>
              </a:ext>
            </a:extLst>
          </p:cNvPr>
          <p:cNvCxnSpPr/>
          <p:nvPr/>
        </p:nvCxnSpPr>
        <p:spPr>
          <a:xfrm>
            <a:off x="9481820" y="195580"/>
            <a:ext cx="0" cy="7886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331E96-B8C2-F8CD-92F8-F020C74EA3EE}"/>
              </a:ext>
            </a:extLst>
          </p:cNvPr>
          <p:cNvCxnSpPr>
            <a:cxnSpLocks/>
          </p:cNvCxnSpPr>
          <p:nvPr/>
        </p:nvCxnSpPr>
        <p:spPr>
          <a:xfrm>
            <a:off x="9481820" y="1587500"/>
            <a:ext cx="0" cy="349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c 20">
            <a:extLst>
              <a:ext uri="{FF2B5EF4-FFF2-40B4-BE49-F238E27FC236}">
                <a16:creationId xmlns:a16="http://schemas.microsoft.com/office/drawing/2014/main" id="{6A0A3B2F-D376-734E-54FE-DADAACCA9D4C}"/>
              </a:ext>
            </a:extLst>
          </p:cNvPr>
          <p:cNvSpPr/>
          <p:nvPr/>
        </p:nvSpPr>
        <p:spPr>
          <a:xfrm>
            <a:off x="9156700" y="508000"/>
            <a:ext cx="558800" cy="152400"/>
          </a:xfrm>
          <a:prstGeom prst="arc">
            <a:avLst>
              <a:gd name="adj1" fmla="val 11329223"/>
              <a:gd name="adj2" fmla="val 8850663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023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be 14">
            <a:extLst>
              <a:ext uri="{FF2B5EF4-FFF2-40B4-BE49-F238E27FC236}">
                <a16:creationId xmlns:a16="http://schemas.microsoft.com/office/drawing/2014/main" id="{5EA7F8D0-28DF-45CC-91A4-A69D61ED72BA}"/>
              </a:ext>
            </a:extLst>
          </p:cNvPr>
          <p:cNvSpPr/>
          <p:nvPr/>
        </p:nvSpPr>
        <p:spPr>
          <a:xfrm>
            <a:off x="4279900" y="838199"/>
            <a:ext cx="3390900" cy="30789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747B1F7-C30A-F291-B1B8-AC00FD79720B}"/>
              </a:ext>
            </a:extLst>
          </p:cNvPr>
          <p:cNvSpPr/>
          <p:nvPr/>
        </p:nvSpPr>
        <p:spPr>
          <a:xfrm>
            <a:off x="8646072" y="1719781"/>
            <a:ext cx="2776045" cy="16457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2B2B44-1035-BD22-177A-E346BB439879}"/>
              </a:ext>
            </a:extLst>
          </p:cNvPr>
          <p:cNvSpPr/>
          <p:nvPr/>
        </p:nvSpPr>
        <p:spPr>
          <a:xfrm>
            <a:off x="359103" y="1727277"/>
            <a:ext cx="2913359" cy="172712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5DC680B-7144-9C52-8427-786C80B4C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2919"/>
            <a:ext cx="8229600" cy="450144"/>
          </a:xfrm>
        </p:spPr>
        <p:txBody>
          <a:bodyPr>
            <a:normAutofit fontScale="90000"/>
          </a:bodyPr>
          <a:lstStyle/>
          <a:p>
            <a:r>
              <a:rPr lang="en-GB" dirty="0"/>
              <a:t>Detection using machine learning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842EB-A293-CEA1-8211-B70558916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62" y="4085778"/>
            <a:ext cx="10638638" cy="25811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1253F9-5D07-B6C1-D928-FC8758B47A1B}"/>
              </a:ext>
            </a:extLst>
          </p:cNvPr>
          <p:cNvSpPr txBox="1"/>
          <p:nvPr/>
        </p:nvSpPr>
        <p:spPr>
          <a:xfrm>
            <a:off x="820702" y="6349425"/>
            <a:ext cx="5846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Example of a typical convolutional neural network (CNN)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B15AB6-12F7-4646-8BB4-A76B394FC986}"/>
              </a:ext>
            </a:extLst>
          </p:cNvPr>
          <p:cNvSpPr txBox="1"/>
          <p:nvPr/>
        </p:nvSpPr>
        <p:spPr>
          <a:xfrm>
            <a:off x="1031347" y="1952813"/>
            <a:ext cx="15787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Complex </a:t>
            </a:r>
          </a:p>
          <a:p>
            <a:pPr algn="ctr"/>
            <a:r>
              <a:rPr lang="en-GB" dirty="0"/>
              <a:t>input data (e.g. an image)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886A80-02CD-FFEA-7B61-0BCCA6F94056}"/>
              </a:ext>
            </a:extLst>
          </p:cNvPr>
          <p:cNvSpPr txBox="1"/>
          <p:nvPr/>
        </p:nvSpPr>
        <p:spPr>
          <a:xfrm>
            <a:off x="4597410" y="1869550"/>
            <a:ext cx="262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Machine learning algorithm (e.g. CNN)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Complex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Non-linear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Parametric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6A929A-D3D4-E001-04FC-8C8A3F427CF7}"/>
              </a:ext>
            </a:extLst>
          </p:cNvPr>
          <p:cNvSpPr txBox="1"/>
          <p:nvPr/>
        </p:nvSpPr>
        <p:spPr>
          <a:xfrm>
            <a:off x="9055997" y="2063995"/>
            <a:ext cx="1878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Simple output data (e.g. a class)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CD7573A1-D4A8-BFD6-96B0-BA82FDA5DB14}"/>
              </a:ext>
            </a:extLst>
          </p:cNvPr>
          <p:cNvSpPr/>
          <p:nvPr/>
        </p:nvSpPr>
        <p:spPr>
          <a:xfrm>
            <a:off x="3352804" y="2329816"/>
            <a:ext cx="838195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3FBD58BD-102A-5CCE-57A5-93F547C6B65E}"/>
              </a:ext>
            </a:extLst>
          </p:cNvPr>
          <p:cNvSpPr/>
          <p:nvPr/>
        </p:nvSpPr>
        <p:spPr>
          <a:xfrm>
            <a:off x="7785100" y="2279016"/>
            <a:ext cx="780392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272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2A853D-7756-D344-8419-6D0B5C96FA30}"/>
              </a:ext>
            </a:extLst>
          </p:cNvPr>
          <p:cNvSpPr txBox="1">
            <a:spLocks/>
          </p:cNvSpPr>
          <p:nvPr/>
        </p:nvSpPr>
        <p:spPr>
          <a:xfrm>
            <a:off x="457200" y="192919"/>
            <a:ext cx="7454900" cy="61988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Detection using machine learning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348DA7-57C0-C7B2-C635-43CBC7C18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0" y="1193686"/>
            <a:ext cx="2927350" cy="5448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5CD900-BF7B-625D-516F-B07D67000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650" y="4114800"/>
            <a:ext cx="3222726" cy="217805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A6B90-8789-58E0-5BA0-9343B7F8C4BD}"/>
              </a:ext>
            </a:extLst>
          </p:cNvPr>
          <p:cNvCxnSpPr>
            <a:cxnSpLocks/>
          </p:cNvCxnSpPr>
          <p:nvPr/>
        </p:nvCxnSpPr>
        <p:spPr>
          <a:xfrm>
            <a:off x="2095500" y="2844800"/>
            <a:ext cx="5676900" cy="1384300"/>
          </a:xfrm>
          <a:prstGeom prst="line">
            <a:avLst/>
          </a:prstGeom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diagram of a function&#10;&#10;Description automatically generated">
            <a:extLst>
              <a:ext uri="{FF2B5EF4-FFF2-40B4-BE49-F238E27FC236}">
                <a16:creationId xmlns:a16="http://schemas.microsoft.com/office/drawing/2014/main" id="{37CC1297-58FA-0D5B-22DB-77C0C20F8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550" y="4326062"/>
            <a:ext cx="2622550" cy="232873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23653-8D7F-D160-A270-05D0202E9A72}"/>
              </a:ext>
            </a:extLst>
          </p:cNvPr>
          <p:cNvCxnSpPr>
            <a:cxnSpLocks/>
          </p:cNvCxnSpPr>
          <p:nvPr/>
        </p:nvCxnSpPr>
        <p:spPr>
          <a:xfrm>
            <a:off x="2108200" y="5524500"/>
            <a:ext cx="2146300" cy="114300"/>
          </a:xfrm>
          <a:prstGeom prst="line">
            <a:avLst/>
          </a:prstGeom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282C5EB-75F1-4C5A-27C6-A7C62D63CE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300" y="984250"/>
            <a:ext cx="3073400" cy="24003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9FF35-3759-F4D8-B890-8A11B9C7218E}"/>
              </a:ext>
            </a:extLst>
          </p:cNvPr>
          <p:cNvCxnSpPr>
            <a:cxnSpLocks/>
          </p:cNvCxnSpPr>
          <p:nvPr/>
        </p:nvCxnSpPr>
        <p:spPr>
          <a:xfrm>
            <a:off x="2095500" y="2413000"/>
            <a:ext cx="2743200" cy="0"/>
          </a:xfrm>
          <a:prstGeom prst="line">
            <a:avLst/>
          </a:prstGeom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86408C1-A7E5-2D24-D1F1-4625D2DCD597}"/>
              </a:ext>
            </a:extLst>
          </p:cNvPr>
          <p:cNvSpPr txBox="1"/>
          <p:nvPr/>
        </p:nvSpPr>
        <p:spPr>
          <a:xfrm>
            <a:off x="8547100" y="1016000"/>
            <a:ext cx="3136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>
                    <a:lumMod val="25000"/>
                    <a:lumOff val="75000"/>
                  </a:schemeClr>
                </a:solidFill>
              </a:rPr>
              <a:t>Mini Inception-Resnet CNN</a:t>
            </a:r>
          </a:p>
          <a:p>
            <a:r>
              <a:rPr lang="en-GB" dirty="0"/>
              <a:t>(~100 000 parameters)</a:t>
            </a:r>
          </a:p>
          <a:p>
            <a:endParaRPr lang="en-GB" dirty="0"/>
          </a:p>
          <a:p>
            <a:r>
              <a:rPr lang="en-GB" dirty="0"/>
              <a:t>Training with spectrograms</a:t>
            </a:r>
          </a:p>
        </p:txBody>
      </p:sp>
    </p:spTree>
    <p:extLst>
      <p:ext uri="{BB962C8B-B14F-4D97-AF65-F5344CB8AC3E}">
        <p14:creationId xmlns:p14="http://schemas.microsoft.com/office/powerpoint/2010/main" val="842440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0132BA85-93AF-0D36-A977-BEC182011C22}"/>
              </a:ext>
            </a:extLst>
          </p:cNvPr>
          <p:cNvSpPr txBox="1">
            <a:spLocks/>
          </p:cNvSpPr>
          <p:nvPr/>
        </p:nvSpPr>
        <p:spPr>
          <a:xfrm>
            <a:off x="457200" y="192919"/>
            <a:ext cx="8229600" cy="450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Detection using machine learning</a:t>
            </a:r>
            <a:endParaRPr lang="en-GB" dirty="0"/>
          </a:p>
        </p:txBody>
      </p:sp>
      <p:pic>
        <p:nvPicPr>
          <p:cNvPr id="5" name="Picture 4" descr="Screen Shot 2021-09-15 at 14.24.43.png">
            <a:extLst>
              <a:ext uri="{FF2B5EF4-FFF2-40B4-BE49-F238E27FC236}">
                <a16:creationId xmlns:a16="http://schemas.microsoft.com/office/drawing/2014/main" id="{4D968B3D-772C-F2C3-71F4-BE6BFA8C31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69" y="693863"/>
            <a:ext cx="4664131" cy="3721293"/>
          </a:xfrm>
          <a:prstGeom prst="rect">
            <a:avLst/>
          </a:prstGeom>
        </p:spPr>
      </p:pic>
      <p:pic>
        <p:nvPicPr>
          <p:cNvPr id="6" name="Picture 5" descr="Screen Shot 2021-09-15 at 14.28.48.png">
            <a:extLst>
              <a:ext uri="{FF2B5EF4-FFF2-40B4-BE49-F238E27FC236}">
                <a16:creationId xmlns:a16="http://schemas.microsoft.com/office/drawing/2014/main" id="{EB4B7D0D-F2ED-7653-D2BF-020BE68EA7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800" y="3498054"/>
            <a:ext cx="4762500" cy="32142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1B67AE-7A99-EDA5-F219-8E3B166D25B0}"/>
              </a:ext>
            </a:extLst>
          </p:cNvPr>
          <p:cNvSpPr txBox="1"/>
          <p:nvPr/>
        </p:nvSpPr>
        <p:spPr>
          <a:xfrm>
            <a:off x="460262" y="4416211"/>
            <a:ext cx="183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López</a:t>
            </a:r>
            <a:r>
              <a:rPr lang="en-GB" dirty="0"/>
              <a:t> et al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B348CD-7C2C-14E3-6112-7345F156FA30}"/>
              </a:ext>
            </a:extLst>
          </p:cNvPr>
          <p:cNvSpPr txBox="1"/>
          <p:nvPr/>
        </p:nvSpPr>
        <p:spPr>
          <a:xfrm>
            <a:off x="6756400" y="417668"/>
            <a:ext cx="5321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/>
              <a:t>Phenomenological templates (</a:t>
            </a:r>
            <a:r>
              <a:rPr lang="en-GB" sz="2000" dirty="0" err="1"/>
              <a:t>ccphen</a:t>
            </a:r>
            <a:r>
              <a:rPr lang="en-GB" sz="2000" dirty="0"/>
              <a:t> v3):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Parametric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Stochastic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Mimic </a:t>
            </a:r>
            <a:r>
              <a:rPr lang="en-GB" sz="2000" dirty="0" err="1"/>
              <a:t>CCSNe</a:t>
            </a:r>
            <a:r>
              <a:rPr lang="en-GB" sz="2000" dirty="0"/>
              <a:t> waveforms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Training: 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no limitation in number of templates</a:t>
            </a:r>
          </a:p>
          <a:p>
            <a:pPr lvl="1"/>
            <a:r>
              <a:rPr lang="en-GB" sz="2000" dirty="0"/>
              <a:t>     (~9000 waveforms in López et al 2020)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Exploration of the parameter space homogeneously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369B4E-379B-1DF2-E513-B561248B3818}"/>
              </a:ext>
            </a:extLst>
          </p:cNvPr>
          <p:cNvSpPr txBox="1"/>
          <p:nvPr/>
        </p:nvSpPr>
        <p:spPr>
          <a:xfrm>
            <a:off x="609600" y="5256368"/>
            <a:ext cx="519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/>
              <a:t>Detection at SNR~15-20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CNN’s can recognize signals from numerical simulations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B51DE0E-4999-AF4A-9262-E49E67B791A7}"/>
              </a:ext>
            </a:extLst>
          </p:cNvPr>
          <p:cNvSpPr/>
          <p:nvPr/>
        </p:nvSpPr>
        <p:spPr>
          <a:xfrm>
            <a:off x="5219704" y="5479416"/>
            <a:ext cx="838195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C2500CC1-B81D-6591-A91C-17F7D22571A5}"/>
              </a:ext>
            </a:extLst>
          </p:cNvPr>
          <p:cNvSpPr/>
          <p:nvPr/>
        </p:nvSpPr>
        <p:spPr>
          <a:xfrm rot="10800000">
            <a:off x="5575304" y="958216"/>
            <a:ext cx="838195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190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859A6-F07B-40FC-4CF5-F2C225B27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275"/>
          </a:xfrm>
        </p:spPr>
        <p:txBody>
          <a:bodyPr/>
          <a:lstStyle/>
          <a:p>
            <a:r>
              <a:rPr lang="en-GB" dirty="0"/>
              <a:t>New phenomenological templates</a:t>
            </a:r>
          </a:p>
        </p:txBody>
      </p:sp>
      <p:pic>
        <p:nvPicPr>
          <p:cNvPr id="5" name="Content Placeholder 4" descr="A blue and green image&#10;&#10;Description automatically generated">
            <a:extLst>
              <a:ext uri="{FF2B5EF4-FFF2-40B4-BE49-F238E27FC236}">
                <a16:creationId xmlns:a16="http://schemas.microsoft.com/office/drawing/2014/main" id="{B29A8115-4A60-ADD3-4913-103A5DB5F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87" y="2295525"/>
            <a:ext cx="5837978" cy="3969826"/>
          </a:xfrm>
        </p:spPr>
      </p:pic>
      <p:pic>
        <p:nvPicPr>
          <p:cNvPr id="7" name="Picture 6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8C1C6460-F85D-6568-1119-EA4CBBFF8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00" y="2292349"/>
            <a:ext cx="5981700" cy="39844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24CD9F-997B-5E9F-D205-CD3CCCD2961C}"/>
              </a:ext>
            </a:extLst>
          </p:cNvPr>
          <p:cNvSpPr txBox="1"/>
          <p:nvPr/>
        </p:nvSpPr>
        <p:spPr>
          <a:xfrm>
            <a:off x="6908800" y="1181100"/>
            <a:ext cx="431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Fast: ~4-15 </a:t>
            </a:r>
            <a:r>
              <a:rPr lang="en-GB" sz="2000" dirty="0" err="1"/>
              <a:t>ms</a:t>
            </a:r>
            <a:r>
              <a:rPr lang="en-GB" sz="2000" dirty="0"/>
              <a:t> per waveform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A59C84-E892-7E86-523A-3327820A9AA4}"/>
              </a:ext>
            </a:extLst>
          </p:cNvPr>
          <p:cNvSpPr txBox="1"/>
          <p:nvPr/>
        </p:nvSpPr>
        <p:spPr>
          <a:xfrm>
            <a:off x="203200" y="1168400"/>
            <a:ext cx="695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ccphen</a:t>
            </a:r>
            <a:r>
              <a:rPr lang="en-GB" sz="2000" dirty="0"/>
              <a:t> v4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Non-rotating progenitors (rotation work in progress)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SASI + g-modes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5FFB7C-B2A9-1797-132B-E05D747436D3}"/>
              </a:ext>
            </a:extLst>
          </p:cNvPr>
          <p:cNvSpPr txBox="1"/>
          <p:nvPr/>
        </p:nvSpPr>
        <p:spPr>
          <a:xfrm>
            <a:off x="4305300" y="6362700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 et al 2025</a:t>
            </a:r>
          </a:p>
        </p:txBody>
      </p:sp>
    </p:spTree>
    <p:extLst>
      <p:ext uri="{BB962C8B-B14F-4D97-AF65-F5344CB8AC3E}">
        <p14:creationId xmlns:p14="http://schemas.microsoft.com/office/powerpoint/2010/main" val="4050532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lage of images of a wave&#10;&#10;Description automatically generated">
            <a:extLst>
              <a:ext uri="{FF2B5EF4-FFF2-40B4-BE49-F238E27FC236}">
                <a16:creationId xmlns:a16="http://schemas.microsoft.com/office/drawing/2014/main" id="{FEE92777-DFFF-2A2A-34D0-201FC4C6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74" y="0"/>
            <a:ext cx="10652226" cy="68681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6CC7C1-EFBA-8B1F-AAA7-66AD4AD1B512}"/>
              </a:ext>
            </a:extLst>
          </p:cNvPr>
          <p:cNvSpPr txBox="1"/>
          <p:nvPr/>
        </p:nvSpPr>
        <p:spPr>
          <a:xfrm>
            <a:off x="6756400" y="6488668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CD et al 2025</a:t>
            </a:r>
          </a:p>
        </p:txBody>
      </p:sp>
    </p:spTree>
    <p:extLst>
      <p:ext uri="{BB962C8B-B14F-4D97-AF65-F5344CB8AC3E}">
        <p14:creationId xmlns:p14="http://schemas.microsoft.com/office/powerpoint/2010/main" val="3606162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9DA393E-458D-23DE-B276-99667C117D8D}"/>
              </a:ext>
            </a:extLst>
          </p:cNvPr>
          <p:cNvSpPr txBox="1"/>
          <p:nvPr/>
        </p:nvSpPr>
        <p:spPr>
          <a:xfrm>
            <a:off x="8610600" y="640834"/>
            <a:ext cx="3175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Numerical simulation</a:t>
            </a:r>
          </a:p>
          <a:p>
            <a:endParaRPr lang="en-GB" dirty="0"/>
          </a:p>
          <a:p>
            <a:r>
              <a:rPr lang="en-GB" dirty="0"/>
              <a:t>Model mesa20_v_LR</a:t>
            </a:r>
          </a:p>
          <a:p>
            <a:r>
              <a:rPr lang="en-GB" dirty="0"/>
              <a:t>(O’Connor &amp; Couch 2018)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0247C6-42E5-2E92-35C2-1BB2F7972D9F}"/>
              </a:ext>
            </a:extLst>
          </p:cNvPr>
          <p:cNvSpPr txBox="1"/>
          <p:nvPr/>
        </p:nvSpPr>
        <p:spPr>
          <a:xfrm>
            <a:off x="8509000" y="3752334"/>
            <a:ext cx="355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ccphen</a:t>
            </a:r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v4</a:t>
            </a:r>
          </a:p>
          <a:p>
            <a:endParaRPr lang="en-GB" dirty="0"/>
          </a:p>
          <a:p>
            <a:r>
              <a:rPr lang="en-GB" dirty="0"/>
              <a:t>Best fit (MSE spectrograms ~ 0.16)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B54704-644D-5F1E-B276-8BD9052899D7}"/>
              </a:ext>
            </a:extLst>
          </p:cNvPr>
          <p:cNvSpPr txBox="1"/>
          <p:nvPr/>
        </p:nvSpPr>
        <p:spPr>
          <a:xfrm>
            <a:off x="8178800" y="6311900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 et al 2025</a:t>
            </a:r>
          </a:p>
        </p:txBody>
      </p:sp>
      <p:pic>
        <p:nvPicPr>
          <p:cNvPr id="4" name="Picture 3" descr="A close-up of a polarization graph&#10;&#10;AI-generated content may be incorrect.">
            <a:extLst>
              <a:ext uri="{FF2B5EF4-FFF2-40B4-BE49-F238E27FC236}">
                <a16:creationId xmlns:a16="http://schemas.microsoft.com/office/drawing/2014/main" id="{2B2EBBFC-E0B6-2E03-4D7F-D2C69AD79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450047"/>
            <a:ext cx="7772400" cy="3183290"/>
          </a:xfrm>
          <a:prstGeom prst="rect">
            <a:avLst/>
          </a:prstGeom>
        </p:spPr>
      </p:pic>
      <p:pic>
        <p:nvPicPr>
          <p:cNvPr id="7" name="Picture 6" descr="A close-up of a diagram&#10;&#10;AI-generated content may be incorrect.">
            <a:extLst>
              <a:ext uri="{FF2B5EF4-FFF2-40B4-BE49-F238E27FC236}">
                <a16:creationId xmlns:a16="http://schemas.microsoft.com/office/drawing/2014/main" id="{F7A00E06-F15D-1321-550B-663BFD5BA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" y="3633337"/>
            <a:ext cx="7772400" cy="304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86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BE805-3009-98ED-92B7-930A936DBA3F}"/>
              </a:ext>
            </a:extLst>
          </p:cNvPr>
          <p:cNvSpPr txBox="1">
            <a:spLocks/>
          </p:cNvSpPr>
          <p:nvPr/>
        </p:nvSpPr>
        <p:spPr>
          <a:xfrm>
            <a:off x="2352040" y="2629535"/>
            <a:ext cx="702056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What can we learn from a core-collapse detection?</a:t>
            </a:r>
          </a:p>
        </p:txBody>
      </p:sp>
    </p:spTree>
    <p:extLst>
      <p:ext uri="{BB962C8B-B14F-4D97-AF65-F5344CB8AC3E}">
        <p14:creationId xmlns:p14="http://schemas.microsoft.com/office/powerpoint/2010/main" val="1775662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C38203-C627-553B-EEED-59C9C1557DAC}"/>
              </a:ext>
            </a:extLst>
          </p:cNvPr>
          <p:cNvSpPr/>
          <p:nvPr/>
        </p:nvSpPr>
        <p:spPr>
          <a:xfrm>
            <a:off x="0" y="2565400"/>
            <a:ext cx="12192000" cy="1358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8BE805-3009-98ED-92B7-930A936DBA3F}"/>
              </a:ext>
            </a:extLst>
          </p:cNvPr>
          <p:cNvSpPr txBox="1">
            <a:spLocks/>
          </p:cNvSpPr>
          <p:nvPr/>
        </p:nvSpPr>
        <p:spPr>
          <a:xfrm>
            <a:off x="6121400" y="1194435"/>
            <a:ext cx="621665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Proto-neutron star asteroseismology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74C11B-51E3-418A-C43F-7403CC5717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536067"/>
            <a:ext cx="6134100" cy="465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8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48ECB-55B8-5FF0-A273-AEC7349F7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Collapse of massive stars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B6E9F-46F6-1E4E-7187-64C73A3E4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45" y="1825625"/>
            <a:ext cx="7221417" cy="636221"/>
          </a:xfrm>
        </p:spPr>
        <p:txBody>
          <a:bodyPr/>
          <a:lstStyle/>
          <a:p>
            <a:r>
              <a:rPr lang="en-ES" dirty="0"/>
              <a:t>Massive star : at birth M</a:t>
            </a:r>
            <a:r>
              <a:rPr lang="en-ES" baseline="-25000" dirty="0"/>
              <a:t>ZAMS</a:t>
            </a:r>
            <a:r>
              <a:rPr lang="en-ES" dirty="0"/>
              <a:t> ~ 10-100 M</a:t>
            </a:r>
            <a:r>
              <a:rPr lang="en-ES" baseline="-25000" dirty="0"/>
              <a:t>☉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B58129-AB91-9AA2-4D8C-CB928ECFB1AA}"/>
              </a:ext>
            </a:extLst>
          </p:cNvPr>
          <p:cNvSpPr txBox="1">
            <a:spLocks/>
          </p:cNvSpPr>
          <p:nvPr/>
        </p:nvSpPr>
        <p:spPr>
          <a:xfrm>
            <a:off x="328245" y="2709707"/>
            <a:ext cx="7221417" cy="636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About 1 every million stars is massive</a:t>
            </a: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2CE0CA-15D0-4F14-401B-C4EDE9CF3269}"/>
              </a:ext>
            </a:extLst>
          </p:cNvPr>
          <p:cNvGrpSpPr/>
          <p:nvPr/>
        </p:nvGrpSpPr>
        <p:grpSpPr>
          <a:xfrm>
            <a:off x="328245" y="2244925"/>
            <a:ext cx="11863755" cy="4090421"/>
            <a:chOff x="328245" y="2244925"/>
            <a:chExt cx="11863755" cy="4090421"/>
          </a:xfrm>
        </p:grpSpPr>
        <p:pic>
          <p:nvPicPr>
            <p:cNvPr id="4" name="Picture 3" descr="Diagram of the structure of the sun&#10;&#10;Description automatically generated">
              <a:extLst>
                <a:ext uri="{FF2B5EF4-FFF2-40B4-BE49-F238E27FC236}">
                  <a16:creationId xmlns:a16="http://schemas.microsoft.com/office/drawing/2014/main" id="{0A731496-C1F3-8EC4-1201-12AEFFE34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3195" y="2244925"/>
              <a:ext cx="4718805" cy="4090421"/>
            </a:xfrm>
            <a:prstGeom prst="rect">
              <a:avLst/>
            </a:prstGeom>
          </p:spPr>
        </p:pic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81064CAC-E01C-B018-5C6E-165EB0B6FDA4}"/>
                </a:ext>
              </a:extLst>
            </p:cNvPr>
            <p:cNvSpPr txBox="1">
              <a:spLocks/>
            </p:cNvSpPr>
            <p:nvPr/>
          </p:nvSpPr>
          <p:spPr>
            <a:xfrm>
              <a:off x="328245" y="3678553"/>
              <a:ext cx="7408985" cy="9520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ES" dirty="0"/>
                <a:t>Develop a core of non-burning iron (iron core)</a:t>
              </a: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604DEAA-3134-8879-B7D3-CC3ABDAAA588}"/>
              </a:ext>
            </a:extLst>
          </p:cNvPr>
          <p:cNvSpPr txBox="1">
            <a:spLocks/>
          </p:cNvSpPr>
          <p:nvPr/>
        </p:nvSpPr>
        <p:spPr>
          <a:xfrm>
            <a:off x="328245" y="4765651"/>
            <a:ext cx="7221417" cy="129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ES" dirty="0"/>
              <a:t>Massive cores (M&gt;M</a:t>
            </a:r>
            <a:r>
              <a:rPr lang="en-GB" baseline="-25000" dirty="0"/>
              <a:t>C</a:t>
            </a:r>
            <a:r>
              <a:rPr lang="en-ES" baseline="-25000" dirty="0"/>
              <a:t>handrasekhar</a:t>
            </a:r>
            <a:r>
              <a:rPr lang="en-ES" dirty="0"/>
              <a:t>) collapse </a:t>
            </a:r>
          </a:p>
          <a:p>
            <a:pPr marL="0" indent="0">
              <a:buNone/>
            </a:pPr>
            <a:r>
              <a:rPr lang="en-ES" dirty="0"/>
              <a:t>     (core collapse) </a:t>
            </a:r>
          </a:p>
        </p:txBody>
      </p:sp>
    </p:spTree>
    <p:extLst>
      <p:ext uri="{BB962C8B-B14F-4D97-AF65-F5344CB8AC3E}">
        <p14:creationId xmlns:p14="http://schemas.microsoft.com/office/powerpoint/2010/main" val="309503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4936D-E7F8-E5B4-A041-050BBF408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916A0D-46B6-47CF-75C6-F655AE430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4" y="1349854"/>
            <a:ext cx="6069658" cy="41238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623787-6E9E-EF56-31AC-6080E949E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523" y="1349854"/>
            <a:ext cx="6125477" cy="41238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2F3103-CC3D-E7C2-EB41-9A10890CD85A}"/>
              </a:ext>
            </a:extLst>
          </p:cNvPr>
          <p:cNvSpPr/>
          <p:nvPr/>
        </p:nvSpPr>
        <p:spPr>
          <a:xfrm>
            <a:off x="5622072" y="1835857"/>
            <a:ext cx="2359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-25000" dirty="0">
                <a:solidFill>
                  <a:schemeClr val="bg1"/>
                </a:solidFill>
              </a:rPr>
              <a:t>3</a:t>
            </a:r>
            <a:endParaRPr lang="es-ES_tradnl" sz="12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3513309-18BF-794A-F5D5-74427C1E41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5E51E9-5939-4CBE-0F80-2605A18053DA}"/>
              </a:ext>
            </a:extLst>
          </p:cNvPr>
          <p:cNvSpPr txBox="1"/>
          <p:nvPr/>
        </p:nvSpPr>
        <p:spPr>
          <a:xfrm>
            <a:off x="2247529" y="2626034"/>
            <a:ext cx="2441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Dominant mode</a:t>
            </a:r>
          </a:p>
          <a:p>
            <a:r>
              <a:rPr lang="en-GB" sz="2000" b="1" dirty="0"/>
              <a:t>(g or f mode?)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3ED59B-17C4-DBF8-75AE-77EC77440164}"/>
              </a:ext>
            </a:extLst>
          </p:cNvPr>
          <p:cNvSpPr txBox="1"/>
          <p:nvPr/>
        </p:nvSpPr>
        <p:spPr>
          <a:xfrm>
            <a:off x="3196348" y="3919208"/>
            <a:ext cx="2268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core g-mode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2F7E2C-8662-2809-C7C8-8DB1F51CC616}"/>
              </a:ext>
            </a:extLst>
          </p:cNvPr>
          <p:cNvSpPr txBox="1"/>
          <p:nvPr/>
        </p:nvSpPr>
        <p:spPr>
          <a:xfrm>
            <a:off x="2705100" y="4610100"/>
            <a:ext cx="180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SASI-mode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57397E-C2A4-0426-B4E7-2049A6A9D708}"/>
              </a:ext>
            </a:extLst>
          </p:cNvPr>
          <p:cNvSpPr txBox="1"/>
          <p:nvPr/>
        </p:nvSpPr>
        <p:spPr>
          <a:xfrm>
            <a:off x="139700" y="5651500"/>
            <a:ext cx="5626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GREAT</a:t>
            </a:r>
            <a:r>
              <a:rPr lang="en-GB" dirty="0"/>
              <a:t> (GR Eigenvalue Analysis Tool)</a:t>
            </a:r>
          </a:p>
          <a:p>
            <a:r>
              <a:rPr lang="en-GB" dirty="0"/>
              <a:t>      (Torres-</a:t>
            </a:r>
            <a:r>
              <a:rPr lang="en-GB" dirty="0" err="1"/>
              <a:t>Forné</a:t>
            </a:r>
            <a:r>
              <a:rPr lang="en-GB" dirty="0"/>
              <a:t> et al 2008, 2009)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Publicly available!</a:t>
            </a:r>
          </a:p>
          <a:p>
            <a:r>
              <a:rPr lang="en-GB" dirty="0"/>
              <a:t>  (https://</a:t>
            </a:r>
            <a:r>
              <a:rPr lang="en-GB" dirty="0" err="1"/>
              <a:t>www.uv.es</a:t>
            </a:r>
            <a:r>
              <a:rPr lang="en-GB" dirty="0"/>
              <a:t>/</a:t>
            </a:r>
            <a:r>
              <a:rPr lang="en-GB" dirty="0" err="1"/>
              <a:t>cerdupa</a:t>
            </a:r>
            <a:r>
              <a:rPr lang="en-GB" dirty="0"/>
              <a:t>/codes/GREAT)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ED799E-AA13-83C0-98C7-85120E8B49C2}"/>
              </a:ext>
            </a:extLst>
          </p:cNvPr>
          <p:cNvSpPr txBox="1"/>
          <p:nvPr/>
        </p:nvSpPr>
        <p:spPr>
          <a:xfrm>
            <a:off x="6057900" y="5664200"/>
            <a:ext cx="56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Calculation of eigenmodes from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Linear perturbation of spherical background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D7D2E9B-97D4-D243-1805-0C54BBDB96FF}"/>
              </a:ext>
            </a:extLst>
          </p:cNvPr>
          <p:cNvCxnSpPr/>
          <p:nvPr/>
        </p:nvCxnSpPr>
        <p:spPr>
          <a:xfrm>
            <a:off x="3710499" y="3279749"/>
            <a:ext cx="513878" cy="476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797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76E6C-BC38-1D91-3815-D07945C478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</a:t>
            </a:r>
            <a:r>
              <a:rPr lang="en-GB" sz="2800" dirty="0"/>
              <a:t> </a:t>
            </a:r>
            <a:r>
              <a:rPr lang="en-GB" sz="2400" dirty="0"/>
              <a:t>(dominant mode)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E3A098-3B36-F31C-70F2-C2D241473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49" y="1549328"/>
            <a:ext cx="7588251" cy="50097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9D6468C-DC89-F380-1C26-9E8A8F0EA3B1}"/>
              </a:ext>
            </a:extLst>
          </p:cNvPr>
          <p:cNvSpPr/>
          <p:nvPr/>
        </p:nvSpPr>
        <p:spPr>
          <a:xfrm>
            <a:off x="3453463" y="1575233"/>
            <a:ext cx="2380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Torres-</a:t>
            </a:r>
            <a:r>
              <a:rPr lang="en-GB" dirty="0" err="1">
                <a:solidFill>
                  <a:srgbClr val="000000"/>
                </a:solidFill>
              </a:rPr>
              <a:t>Forné</a:t>
            </a:r>
            <a:r>
              <a:rPr lang="en-GB" dirty="0">
                <a:solidFill>
                  <a:srgbClr val="000000"/>
                </a:solidFill>
              </a:rPr>
              <a:t> et al 2019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482487-7C5C-6454-7F95-74EE73008DDA}"/>
              </a:ext>
            </a:extLst>
          </p:cNvPr>
          <p:cNvSpPr txBox="1">
            <a:spLocks/>
          </p:cNvSpPr>
          <p:nvPr/>
        </p:nvSpPr>
        <p:spPr>
          <a:xfrm>
            <a:off x="8343900" y="1223410"/>
            <a:ext cx="3356221" cy="20658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26 1D simulations </a:t>
            </a:r>
          </a:p>
          <a:p>
            <a:r>
              <a:rPr lang="en-GB" sz="1800" dirty="0"/>
              <a:t>2 codes (</a:t>
            </a:r>
            <a:r>
              <a:rPr lang="en-GB" sz="1400" dirty="0" err="1"/>
              <a:t>Alcar-Aenus</a:t>
            </a:r>
            <a:r>
              <a:rPr lang="en-GB" sz="1400" dirty="0"/>
              <a:t> and </a:t>
            </a:r>
            <a:r>
              <a:rPr lang="en-GB" sz="1400" dirty="0" err="1"/>
              <a:t>CoCoNuT</a:t>
            </a:r>
            <a:r>
              <a:rPr lang="en-GB" sz="1400" dirty="0"/>
              <a:t>) </a:t>
            </a:r>
          </a:p>
          <a:p>
            <a:r>
              <a:rPr lang="en-GB" sz="1800" dirty="0"/>
              <a:t>6 EOS (</a:t>
            </a:r>
            <a:r>
              <a:rPr lang="en-GB" sz="1400" dirty="0"/>
              <a:t>LS220, Gshen-NL3, </a:t>
            </a:r>
            <a:r>
              <a:rPr lang="en-GB" sz="1400" dirty="0" err="1"/>
              <a:t>Hshen</a:t>
            </a:r>
            <a:r>
              <a:rPr lang="en-GB" sz="1400" dirty="0"/>
              <a:t>, </a:t>
            </a:r>
            <a:r>
              <a:rPr lang="en-GB" sz="1400" dirty="0" err="1"/>
              <a:t>SFHo</a:t>
            </a:r>
            <a:r>
              <a:rPr lang="en-GB" sz="1400" dirty="0"/>
              <a:t>, BHB-</a:t>
            </a:r>
            <a:r>
              <a:rPr lang="en-GB" sz="1400" dirty="0">
                <a:latin typeface="Symbol" charset="2"/>
                <a:cs typeface="Symbol" charset="2"/>
              </a:rPr>
              <a:t>L</a:t>
            </a:r>
            <a:r>
              <a:rPr lang="en-GB" sz="1400" dirty="0"/>
              <a:t>, </a:t>
            </a:r>
            <a:r>
              <a:rPr lang="en-GB" sz="1400" dirty="0" err="1"/>
              <a:t>Hshen</a:t>
            </a:r>
            <a:r>
              <a:rPr lang="en-GB" sz="1400" dirty="0"/>
              <a:t>-</a:t>
            </a:r>
            <a:r>
              <a:rPr lang="en-GB" sz="1400" dirty="0">
                <a:latin typeface="Symbol" charset="2"/>
                <a:cs typeface="Symbol" charset="2"/>
              </a:rPr>
              <a:t>L)</a:t>
            </a:r>
            <a:endParaRPr lang="en-GB" sz="1400" dirty="0"/>
          </a:p>
          <a:p>
            <a:r>
              <a:rPr lang="en-GB" sz="1800" dirty="0"/>
              <a:t>8 progenitors (11.2 </a:t>
            </a:r>
            <a:r>
              <a:rPr lang="mr-IN" sz="1800" dirty="0"/>
              <a:t>–</a:t>
            </a:r>
            <a:r>
              <a:rPr lang="en-GB" sz="1800" dirty="0"/>
              <a:t> 75 M</a:t>
            </a:r>
            <a:r>
              <a:rPr lang="en-GB" sz="1800" baseline="-25000" dirty="0"/>
              <a:t>☉</a:t>
            </a:r>
            <a:r>
              <a:rPr lang="en-GB" sz="1800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2DE95C-74B3-7FFD-0A0E-584022846666}"/>
              </a:ext>
            </a:extLst>
          </p:cNvPr>
          <p:cNvSpPr/>
          <p:nvPr/>
        </p:nvSpPr>
        <p:spPr>
          <a:xfrm>
            <a:off x="8541405" y="3335358"/>
            <a:ext cx="3129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g-modes scale with PNS surface gravity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C62F84-8C3B-925F-82AC-4D05947D7BE4}"/>
              </a:ext>
            </a:extLst>
          </p:cNvPr>
          <p:cNvSpPr/>
          <p:nvPr/>
        </p:nvSpPr>
        <p:spPr>
          <a:xfrm>
            <a:off x="8785952" y="4109253"/>
            <a:ext cx="2890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800" b="1" dirty="0">
                <a:solidFill>
                  <a:srgbClr val="BF1698"/>
                </a:solidFill>
              </a:rPr>
              <a:t>No dependence on EOS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8B879A-84A1-30F4-580B-D9335531961F}"/>
              </a:ext>
            </a:extLst>
          </p:cNvPr>
          <p:cNvSpPr/>
          <p:nvPr/>
        </p:nvSpPr>
        <p:spPr>
          <a:xfrm>
            <a:off x="3332648" y="2131021"/>
            <a:ext cx="3897492" cy="1619972"/>
          </a:xfrm>
          <a:prstGeom prst="rect">
            <a:avLst/>
          </a:prstGeom>
          <a:solidFill>
            <a:schemeClr val="tx1">
              <a:alpha val="796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1878A6-22C9-1360-F115-C1371596A659}"/>
              </a:ext>
            </a:extLst>
          </p:cNvPr>
          <p:cNvSpPr/>
          <p:nvPr/>
        </p:nvSpPr>
        <p:spPr>
          <a:xfrm rot="19264383">
            <a:off x="1173594" y="3731021"/>
            <a:ext cx="2696335" cy="646331"/>
          </a:xfrm>
          <a:prstGeom prst="rect">
            <a:avLst/>
          </a:prstGeom>
          <a:solidFill>
            <a:schemeClr val="tx1">
              <a:alpha val="796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D05F04-4C2C-F457-6969-F16EF85E40CE}"/>
              </a:ext>
            </a:extLst>
          </p:cNvPr>
          <p:cNvSpPr/>
          <p:nvPr/>
        </p:nvSpPr>
        <p:spPr>
          <a:xfrm rot="18783510">
            <a:off x="775079" y="5053433"/>
            <a:ext cx="863289" cy="358370"/>
          </a:xfrm>
          <a:prstGeom prst="rect">
            <a:avLst/>
          </a:prstGeom>
          <a:solidFill>
            <a:schemeClr val="tx1">
              <a:alpha val="796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60EF1-5FB2-9026-99E7-5BCCEBEF4726}"/>
              </a:ext>
            </a:extLst>
          </p:cNvPr>
          <p:cNvSpPr txBox="1"/>
          <p:nvPr/>
        </p:nvSpPr>
        <p:spPr>
          <a:xfrm>
            <a:off x="4111021" y="4919622"/>
            <a:ext cx="222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</a:t>
            </a:r>
            <a:r>
              <a:rPr lang="en-ES" dirty="0">
                <a:solidFill>
                  <a:schemeClr val="bg1"/>
                </a:solidFill>
              </a:rPr>
              <a:t>ominant mode</a:t>
            </a:r>
          </a:p>
        </p:txBody>
      </p:sp>
    </p:spTree>
    <p:extLst>
      <p:ext uri="{BB962C8B-B14F-4D97-AF65-F5344CB8AC3E}">
        <p14:creationId xmlns:p14="http://schemas.microsoft.com/office/powerpoint/2010/main" val="3748841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726A4F-D24D-25DF-B9A7-6A860FE9AC23}"/>
              </a:ext>
            </a:extLst>
          </p:cNvPr>
          <p:cNvSpPr txBox="1"/>
          <p:nvPr/>
        </p:nvSpPr>
        <p:spPr>
          <a:xfrm>
            <a:off x="6642100" y="179616"/>
            <a:ext cx="527507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Injections</a:t>
            </a:r>
            <a:r>
              <a:rPr lang="en-GB" sz="20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Simulations: 10 x 2D &amp; 3D 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Code: </a:t>
            </a:r>
            <a:r>
              <a:rPr lang="en-GB" sz="2000" dirty="0" err="1"/>
              <a:t>Aenus-Alcar</a:t>
            </a:r>
            <a:endParaRPr lang="en-GB" sz="2000" dirty="0"/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Progenitors: 11.2-40 M</a:t>
            </a:r>
            <a:r>
              <a:rPr lang="en-GB" sz="2000" baseline="-25000" dirty="0"/>
              <a:t>☉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EOS: LS220, </a:t>
            </a:r>
            <a:r>
              <a:rPr lang="en-GB" sz="2000" dirty="0" err="1"/>
              <a:t>Gshen</a:t>
            </a:r>
            <a:r>
              <a:rPr lang="en-GB" sz="2000" dirty="0"/>
              <a:t>, </a:t>
            </a:r>
            <a:r>
              <a:rPr lang="en-GB" sz="2000" dirty="0" err="1"/>
              <a:t>SFHo</a:t>
            </a:r>
            <a:endParaRPr lang="en-GB" sz="2000" dirty="0"/>
          </a:p>
          <a:p>
            <a:pPr marL="285750" indent="-285750">
              <a:buFont typeface="Arial"/>
              <a:buChar char="•"/>
            </a:pPr>
            <a:endParaRPr lang="en-GB" sz="2000" dirty="0"/>
          </a:p>
          <a:p>
            <a:r>
              <a:rPr lang="en-GB" sz="2000" b="1" dirty="0"/>
              <a:t>Noise</a:t>
            </a:r>
            <a:r>
              <a:rPr lang="en-GB" sz="20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Detector network 2nd gen (HL, HLV, HLVK, HLVKA..) and 3</a:t>
            </a:r>
            <a:r>
              <a:rPr lang="en-GB" sz="2000" baseline="30000" dirty="0"/>
              <a:t>rd</a:t>
            </a:r>
            <a:r>
              <a:rPr lang="en-GB" sz="2000" dirty="0"/>
              <a:t> gen (ET, CE)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Simulated noise </a:t>
            </a:r>
          </a:p>
          <a:p>
            <a:endParaRPr lang="en-GB" sz="2000" dirty="0"/>
          </a:p>
          <a:p>
            <a:r>
              <a:rPr lang="en-GB" sz="2000" b="1" dirty="0"/>
              <a:t>Observational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Neutrino trigger (time of bounce within ~10 </a:t>
            </a:r>
            <a:r>
              <a:rPr lang="en-GB" sz="2000" dirty="0" err="1"/>
              <a:t>ms</a:t>
            </a:r>
            <a:r>
              <a:rPr lang="en-GB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EM observation </a:t>
            </a:r>
            <a:r>
              <a:rPr lang="en-GB" sz="2000" dirty="0">
                <a:sym typeface="Wingdings" pitchFamily="2" charset="2"/>
              </a:rPr>
              <a:t> accurate sky localization</a:t>
            </a:r>
            <a:endParaRPr lang="en-GB" sz="2000" dirty="0"/>
          </a:p>
          <a:p>
            <a:pPr marL="285750" indent="-285750">
              <a:buFont typeface="Arial"/>
              <a:buChar char="•"/>
            </a:pPr>
            <a:endParaRPr lang="en-GB" sz="2000" dirty="0"/>
          </a:p>
          <a:p>
            <a:r>
              <a:rPr lang="en-GB" sz="2000" b="1" dirty="0"/>
              <a:t>Spectrograms</a:t>
            </a:r>
            <a:r>
              <a:rPr lang="en-GB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Dominant polarization frame (similar to                X-pipeline)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Time shifted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870D3D-7320-7DF1-08D9-4B6ADB07A82C}"/>
              </a:ext>
            </a:extLst>
          </p:cNvPr>
          <p:cNvSpPr/>
          <p:nvPr/>
        </p:nvSpPr>
        <p:spPr>
          <a:xfrm>
            <a:off x="265362" y="1429771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pic>
        <p:nvPicPr>
          <p:cNvPr id="4" name="Picture 3" descr="A picture containing text, screenshot, colorfulness&#10;&#10;Description automatically generated">
            <a:extLst>
              <a:ext uri="{FF2B5EF4-FFF2-40B4-BE49-F238E27FC236}">
                <a16:creationId xmlns:a16="http://schemas.microsoft.com/office/drawing/2014/main" id="{B6ACCE9E-8244-0B27-C53E-B846060D5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62" y="1768132"/>
            <a:ext cx="5729038" cy="4058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1B53EF-850F-471A-E83C-BB0756371617}"/>
              </a:ext>
            </a:extLst>
          </p:cNvPr>
          <p:cNvSpPr txBox="1"/>
          <p:nvPr/>
        </p:nvSpPr>
        <p:spPr>
          <a:xfrm>
            <a:off x="373888" y="6088380"/>
            <a:ext cx="4896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LVK network, source at 5 kpc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FA332EE-70E0-889F-9FB9-C0632317037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</a:t>
            </a:r>
            <a:endParaRPr lang="en-GB" sz="2400" dirty="0"/>
          </a:p>
          <a:p>
            <a:r>
              <a:rPr lang="en-GB" sz="2400" dirty="0"/>
              <a:t>(dominant mode)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568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99A41F-A241-1BC5-7B55-2FE4E1A277BC}"/>
              </a:ext>
            </a:extLst>
          </p:cNvPr>
          <p:cNvSpPr txBox="1"/>
          <p:nvPr/>
        </p:nvSpPr>
        <p:spPr>
          <a:xfrm>
            <a:off x="7439516" y="1752384"/>
            <a:ext cx="3179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Tracking algorithm</a:t>
            </a:r>
            <a:r>
              <a:rPr lang="en-GB" sz="20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Maximum identification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Polynomial fit (LASSO regression)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2D1EFC35-8378-5FDE-5E9C-933483301916}"/>
              </a:ext>
            </a:extLst>
          </p:cNvPr>
          <p:cNvSpPr/>
          <p:nvPr/>
        </p:nvSpPr>
        <p:spPr>
          <a:xfrm>
            <a:off x="6640037" y="3764157"/>
            <a:ext cx="1101231" cy="44402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AE927F-0549-5E55-BF70-023F73DFF9AB}"/>
              </a:ext>
            </a:extLst>
          </p:cNvPr>
          <p:cNvSpPr txBox="1"/>
          <p:nvPr/>
        </p:nvSpPr>
        <p:spPr>
          <a:xfrm>
            <a:off x="7821038" y="3764157"/>
            <a:ext cx="3418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Time-frequency tracking of the main ridge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A2566E-34D7-B425-285F-AE36E50466F2}"/>
              </a:ext>
            </a:extLst>
          </p:cNvPr>
          <p:cNvSpPr txBox="1"/>
          <p:nvPr/>
        </p:nvSpPr>
        <p:spPr>
          <a:xfrm>
            <a:off x="8709702" y="4517012"/>
            <a:ext cx="12174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solidFill>
                  <a:srgbClr val="C00000"/>
                </a:solidFill>
              </a:rPr>
              <a:t>f(t)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572165-4C8D-7D23-4CC5-B7915BBC373B}"/>
              </a:ext>
            </a:extLst>
          </p:cNvPr>
          <p:cNvSpPr/>
          <p:nvPr/>
        </p:nvSpPr>
        <p:spPr>
          <a:xfrm>
            <a:off x="698180" y="1417971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FECD7E-8701-6E33-4F35-9217FD7B7DEE}"/>
              </a:ext>
            </a:extLst>
          </p:cNvPr>
          <p:cNvSpPr txBox="1"/>
          <p:nvPr/>
        </p:nvSpPr>
        <p:spPr>
          <a:xfrm>
            <a:off x="221488" y="5974080"/>
            <a:ext cx="3906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LVK network, source at 5 kpc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C33EA7E-1F30-DAE2-9416-1D79262E386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</a:t>
            </a:r>
            <a:r>
              <a:rPr lang="en-GB" sz="2400" dirty="0"/>
              <a:t>(dominant mode)</a:t>
            </a:r>
            <a:endParaRPr lang="en-GB" dirty="0"/>
          </a:p>
        </p:txBody>
      </p:sp>
      <p:pic>
        <p:nvPicPr>
          <p:cNvPr id="10" name="Picture 9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E8909ADB-6B24-8788-49DF-670B83AEE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51" y="1756374"/>
            <a:ext cx="5703649" cy="419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47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69F4A-54C5-DAD2-D961-5927AC96A9E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</a:t>
            </a:r>
            <a:r>
              <a:rPr lang="en-GB" sz="2400" dirty="0"/>
              <a:t> (dominant mode)</a:t>
            </a:r>
          </a:p>
        </p:txBody>
      </p:sp>
      <p:pic>
        <p:nvPicPr>
          <p:cNvPr id="3" name="Picture 2" descr="A picture containing text, line, plot, screenshot&#10;&#10;Description automatically generated">
            <a:extLst>
              <a:ext uri="{FF2B5EF4-FFF2-40B4-BE49-F238E27FC236}">
                <a16:creationId xmlns:a16="http://schemas.microsoft.com/office/drawing/2014/main" id="{F245BE9F-752C-335A-056C-04DA9370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10" y="1744572"/>
            <a:ext cx="7171289" cy="49015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8B9C5C5-063A-2DC2-A6CA-52CDC67595AC}"/>
              </a:ext>
            </a:extLst>
          </p:cNvPr>
          <p:cNvSpPr/>
          <p:nvPr/>
        </p:nvSpPr>
        <p:spPr>
          <a:xfrm>
            <a:off x="575710" y="1431495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C8A9A-1591-4A71-AE95-1207D461DABE}"/>
              </a:ext>
            </a:extLst>
          </p:cNvPr>
          <p:cNvSpPr txBox="1"/>
          <p:nvPr/>
        </p:nvSpPr>
        <p:spPr>
          <a:xfrm rot="20265250">
            <a:off x="3704071" y="4746127"/>
            <a:ext cx="31866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95% confidence interval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8295A5-6B88-CE45-42C7-3502CB5BEEC3}"/>
              </a:ext>
            </a:extLst>
          </p:cNvPr>
          <p:cNvSpPr txBox="1"/>
          <p:nvPr/>
        </p:nvSpPr>
        <p:spPr>
          <a:xfrm>
            <a:off x="7732268" y="5998464"/>
            <a:ext cx="393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HLVKA network, source at 5 kpc</a:t>
            </a:r>
          </a:p>
        </p:txBody>
      </p:sp>
    </p:spTree>
    <p:extLst>
      <p:ext uri="{BB962C8B-B14F-4D97-AF65-F5344CB8AC3E}">
        <p14:creationId xmlns:p14="http://schemas.microsoft.com/office/powerpoint/2010/main" val="3398316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C59C0-DB5D-5E25-DA2B-B16CFCB19FD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</a:t>
            </a:r>
            <a:r>
              <a:rPr lang="en-GB" sz="2400" dirty="0"/>
              <a:t>(dominant mode)</a:t>
            </a:r>
            <a:endParaRPr lang="en-GB" dirty="0"/>
          </a:p>
        </p:txBody>
      </p:sp>
      <p:pic>
        <p:nvPicPr>
          <p:cNvPr id="3" name="Picture 2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56D733D9-4EA3-19B6-F3D4-A25D2D6B69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240"/>
          <a:stretch/>
        </p:blipFill>
        <p:spPr>
          <a:xfrm>
            <a:off x="241299" y="1925180"/>
            <a:ext cx="5858685" cy="4216092"/>
          </a:xfrm>
          <a:prstGeom prst="rect">
            <a:avLst/>
          </a:prstGeom>
        </p:spPr>
      </p:pic>
      <p:pic>
        <p:nvPicPr>
          <p:cNvPr id="4" name="Picture 3" descr="A picture containing line, plot, text, diagram&#10;&#10;Description automatically generated">
            <a:extLst>
              <a:ext uri="{FF2B5EF4-FFF2-40B4-BE49-F238E27FC236}">
                <a16:creationId xmlns:a16="http://schemas.microsoft.com/office/drawing/2014/main" id="{AB145426-43B2-A2A6-406B-9D68C927C8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647" b="3225"/>
          <a:stretch/>
        </p:blipFill>
        <p:spPr>
          <a:xfrm>
            <a:off x="6159500" y="1941126"/>
            <a:ext cx="5847000" cy="41929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6E572F-45CC-DBBD-3DDE-5B10FF16562C}"/>
              </a:ext>
            </a:extLst>
          </p:cNvPr>
          <p:cNvSpPr txBox="1"/>
          <p:nvPr/>
        </p:nvSpPr>
        <p:spPr>
          <a:xfrm>
            <a:off x="8069411" y="6232707"/>
            <a:ext cx="39116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ET+2CE network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B35234-9EFB-B854-4964-8DC7AC381D13}"/>
              </a:ext>
            </a:extLst>
          </p:cNvPr>
          <p:cNvSpPr txBox="1"/>
          <p:nvPr/>
        </p:nvSpPr>
        <p:spPr>
          <a:xfrm>
            <a:off x="2014559" y="6110786"/>
            <a:ext cx="2620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HLVKA and HL </a:t>
            </a:r>
            <a:r>
              <a:rPr lang="en-GB" dirty="0"/>
              <a:t>network  (solid and dashed lines)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39FD2-9059-E15D-6306-05DAB4042148}"/>
              </a:ext>
            </a:extLst>
          </p:cNvPr>
          <p:cNvSpPr txBox="1"/>
          <p:nvPr/>
        </p:nvSpPr>
        <p:spPr>
          <a:xfrm>
            <a:off x="254000" y="1092200"/>
            <a:ext cx="1045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2">
                    <a:lumMod val="25000"/>
                    <a:lumOff val="75000"/>
                  </a:schemeClr>
                </a:solidFill>
              </a:rPr>
              <a:t>Coverage</a:t>
            </a:r>
            <a:r>
              <a:rPr lang="en-GB" sz="2000" dirty="0"/>
              <a:t> (fraction of the real surface gravity inside the 95% interval of the inferred values)</a:t>
            </a:r>
          </a:p>
          <a:p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gen. detectors: galactic SN                                                 3</a:t>
            </a:r>
            <a:r>
              <a:rPr lang="en-GB" sz="2000" baseline="30000" dirty="0"/>
              <a:t>rd</a:t>
            </a:r>
            <a:r>
              <a:rPr lang="en-GB" sz="2000" dirty="0"/>
              <a:t> gen. detectors: a few 100 kpc</a:t>
            </a:r>
          </a:p>
        </p:txBody>
      </p:sp>
    </p:spTree>
    <p:extLst>
      <p:ext uri="{BB962C8B-B14F-4D97-AF65-F5344CB8AC3E}">
        <p14:creationId xmlns:p14="http://schemas.microsoft.com/office/powerpoint/2010/main" val="405518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FD302-2182-39A6-7FE5-EFCED77BEA4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</a:t>
            </a:r>
            <a:r>
              <a:rPr lang="en-GB" sz="2400" dirty="0"/>
              <a:t>(core g-mode)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C44E5B-FC84-A287-8247-430651646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4" y="1349854"/>
            <a:ext cx="6069658" cy="412384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CAC26BC-F35D-6539-BEA9-72109ABDB5B2}"/>
              </a:ext>
            </a:extLst>
          </p:cNvPr>
          <p:cNvSpPr/>
          <p:nvPr/>
        </p:nvSpPr>
        <p:spPr>
          <a:xfrm>
            <a:off x="5622072" y="1835857"/>
            <a:ext cx="2359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-25000" dirty="0">
                <a:solidFill>
                  <a:schemeClr val="bg1"/>
                </a:solidFill>
              </a:rPr>
              <a:t>3</a:t>
            </a:r>
            <a:endParaRPr lang="es-ES_tradnl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2F0BD-4839-49A5-0F3C-C609F61CA1A9}"/>
              </a:ext>
            </a:extLst>
          </p:cNvPr>
          <p:cNvSpPr txBox="1"/>
          <p:nvPr/>
        </p:nvSpPr>
        <p:spPr>
          <a:xfrm>
            <a:off x="2247529" y="2626034"/>
            <a:ext cx="2441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Dominant mode</a:t>
            </a:r>
          </a:p>
          <a:p>
            <a:r>
              <a:rPr lang="en-GB" sz="2000" b="1" dirty="0"/>
              <a:t>(g or f mode?)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AB3D2-C24D-7C72-A769-DC6B223E3E8A}"/>
              </a:ext>
            </a:extLst>
          </p:cNvPr>
          <p:cNvSpPr txBox="1"/>
          <p:nvPr/>
        </p:nvSpPr>
        <p:spPr>
          <a:xfrm>
            <a:off x="3196348" y="3919208"/>
            <a:ext cx="2268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core g-mode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12623-F4F6-3ACB-5EC7-2643B420074D}"/>
              </a:ext>
            </a:extLst>
          </p:cNvPr>
          <p:cNvSpPr txBox="1"/>
          <p:nvPr/>
        </p:nvSpPr>
        <p:spPr>
          <a:xfrm>
            <a:off x="2705100" y="4610100"/>
            <a:ext cx="180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SASI-mode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DE621-2F1A-1BB9-32B5-26BB5342DF66}"/>
              </a:ext>
            </a:extLst>
          </p:cNvPr>
          <p:cNvCxnSpPr/>
          <p:nvPr/>
        </p:nvCxnSpPr>
        <p:spPr>
          <a:xfrm>
            <a:off x="3710499" y="3279749"/>
            <a:ext cx="513878" cy="476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9257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F991C-C697-4A29-2068-9EC11C9DA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1BF19-5247-8C09-ED0F-01AED758141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</a:t>
            </a:r>
            <a:r>
              <a:rPr lang="en-GB" sz="2400" dirty="0"/>
              <a:t>(core g-mode)</a:t>
            </a:r>
            <a:endParaRPr lang="en-GB" dirty="0"/>
          </a:p>
        </p:txBody>
      </p:sp>
      <p:pic>
        <p:nvPicPr>
          <p:cNvPr id="10" name="Picture 9" descr="A collage of images of a nuclear explosion&#10;&#10;AI-generated content may be incorrect.">
            <a:extLst>
              <a:ext uri="{FF2B5EF4-FFF2-40B4-BE49-F238E27FC236}">
                <a16:creationId xmlns:a16="http://schemas.microsoft.com/office/drawing/2014/main" id="{1A74C6E1-97DB-91B5-A6DD-9A1D22FAF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21" y="1168400"/>
            <a:ext cx="7772400" cy="54035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66AF55-A485-CF8D-D651-EF44CC766C61}"/>
              </a:ext>
            </a:extLst>
          </p:cNvPr>
          <p:cNvSpPr/>
          <p:nvPr/>
        </p:nvSpPr>
        <p:spPr>
          <a:xfrm>
            <a:off x="8331621" y="6202632"/>
            <a:ext cx="200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Jakobus et al 2023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D05D81-EB34-D2F6-6EE5-FD031C54620C}"/>
              </a:ext>
            </a:extLst>
          </p:cNvPr>
          <p:cNvCxnSpPr>
            <a:cxnSpLocks/>
          </p:cNvCxnSpPr>
          <p:nvPr/>
        </p:nvCxnSpPr>
        <p:spPr>
          <a:xfrm flipV="1">
            <a:off x="7050704" y="3181507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B6124E-DDC3-8336-9A17-3A9E69318929}"/>
              </a:ext>
            </a:extLst>
          </p:cNvPr>
          <p:cNvCxnSpPr>
            <a:cxnSpLocks/>
          </p:cNvCxnSpPr>
          <p:nvPr/>
        </p:nvCxnSpPr>
        <p:spPr>
          <a:xfrm flipV="1">
            <a:off x="3522204" y="3356304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5B0ACB-A4FB-95B6-1074-897C124F42C8}"/>
              </a:ext>
            </a:extLst>
          </p:cNvPr>
          <p:cNvCxnSpPr>
            <a:cxnSpLocks/>
          </p:cNvCxnSpPr>
          <p:nvPr/>
        </p:nvCxnSpPr>
        <p:spPr>
          <a:xfrm flipV="1">
            <a:off x="2949129" y="5526430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28C4AE5-C4ED-ECCE-8FAF-5F2D2D8CA3BB}"/>
              </a:ext>
            </a:extLst>
          </p:cNvPr>
          <p:cNvSpPr txBox="1"/>
          <p:nvPr/>
        </p:nvSpPr>
        <p:spPr>
          <a:xfrm>
            <a:off x="8403803" y="1085120"/>
            <a:ext cx="3418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Core g-mode frequency depends on the EOS</a:t>
            </a:r>
          </a:p>
        </p:txBody>
      </p:sp>
    </p:spTree>
    <p:extLst>
      <p:ext uri="{BB962C8B-B14F-4D97-AF65-F5344CB8AC3E}">
        <p14:creationId xmlns:p14="http://schemas.microsoft.com/office/powerpoint/2010/main" val="1198623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22478-4568-87ED-EC5E-65569D9A3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670BB-F398-E97E-411F-F59CDCBA935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</a:t>
            </a:r>
            <a:r>
              <a:rPr lang="en-GB" sz="2400" dirty="0"/>
              <a:t>(core g-mode)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761D59-3963-89B4-C599-031B973DC8E7}"/>
              </a:ext>
            </a:extLst>
          </p:cNvPr>
          <p:cNvSpPr/>
          <p:nvPr/>
        </p:nvSpPr>
        <p:spPr>
          <a:xfrm>
            <a:off x="8331621" y="6202632"/>
            <a:ext cx="1770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Wolfe et al 2023</a:t>
            </a:r>
          </a:p>
        </p:txBody>
      </p:sp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AFD306F-AD3E-AC9E-50F7-AE6BBF0A4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84" y="1007355"/>
            <a:ext cx="7772400" cy="54855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558E89-75A9-F54F-56C6-46C8B6BEC02E}"/>
              </a:ext>
            </a:extLst>
          </p:cNvPr>
          <p:cNvSpPr txBox="1"/>
          <p:nvPr/>
        </p:nvSpPr>
        <p:spPr>
          <a:xfrm>
            <a:off x="8403803" y="2214208"/>
            <a:ext cx="3397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1D simulations with AGILE-IDSA</a:t>
            </a:r>
          </a:p>
          <a:p>
            <a:endParaRPr lang="en-ES" dirty="0"/>
          </a:p>
          <a:p>
            <a:r>
              <a:rPr lang="en-ES" dirty="0"/>
              <a:t>174 progenitors: 10.8 and 40 M</a:t>
            </a:r>
            <a:r>
              <a:rPr lang="en-ES" baseline="-25000" dirty="0"/>
              <a:t>☉</a:t>
            </a:r>
            <a:r>
              <a:rPr lang="en-ES" dirty="0"/>
              <a:t> (solar, subsolar and zero metallicity)</a:t>
            </a:r>
          </a:p>
          <a:p>
            <a:endParaRPr lang="en-ES" dirty="0"/>
          </a:p>
          <a:p>
            <a:r>
              <a:rPr lang="en-ES" dirty="0"/>
              <a:t>6 EOS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932C4-8E4F-5254-B423-81AD64147EE4}"/>
              </a:ext>
            </a:extLst>
          </p:cNvPr>
          <p:cNvSpPr txBox="1"/>
          <p:nvPr/>
        </p:nvSpPr>
        <p:spPr>
          <a:xfrm>
            <a:off x="1292251" y="6053177"/>
            <a:ext cx="6514156" cy="37029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  <a:r>
              <a:rPr lang="en-ES" dirty="0">
                <a:solidFill>
                  <a:schemeClr val="bg1"/>
                </a:solidFill>
              </a:rPr>
              <a:t>ore g-mode frequency at 0.4 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77AF1-B840-127C-18D5-AFD8B7B84A11}"/>
              </a:ext>
            </a:extLst>
          </p:cNvPr>
          <p:cNvSpPr txBox="1"/>
          <p:nvPr/>
        </p:nvSpPr>
        <p:spPr>
          <a:xfrm rot="16200000">
            <a:off x="-1229589" y="3480011"/>
            <a:ext cx="3642489" cy="37029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Number of simulations</a:t>
            </a:r>
            <a:endParaRPr lang="en-E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9AC001-EDCB-3743-14EE-F5667C96D20F}"/>
              </a:ext>
            </a:extLst>
          </p:cNvPr>
          <p:cNvSpPr txBox="1"/>
          <p:nvPr/>
        </p:nvSpPr>
        <p:spPr>
          <a:xfrm>
            <a:off x="8403803" y="1085120"/>
            <a:ext cx="3418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Core g-mode frequency depends on the EOS</a:t>
            </a:r>
          </a:p>
        </p:txBody>
      </p:sp>
    </p:spTree>
    <p:extLst>
      <p:ext uri="{BB962C8B-B14F-4D97-AF65-F5344CB8AC3E}">
        <p14:creationId xmlns:p14="http://schemas.microsoft.com/office/powerpoint/2010/main" val="3604377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A900B-A70E-0240-2117-FEE050F88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A9115-F56D-765B-0C59-E5F89E7F87C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</a:t>
            </a:r>
            <a:r>
              <a:rPr lang="en-GB" sz="2400" dirty="0"/>
              <a:t>(SASI)</a:t>
            </a:r>
            <a:endParaRPr lang="en-GB" dirty="0"/>
          </a:p>
        </p:txBody>
      </p:sp>
      <p:pic>
        <p:nvPicPr>
          <p:cNvPr id="7" name="Picture 6" descr="A graph of a wave&#10;&#10;AI-generated content may be incorrect.">
            <a:extLst>
              <a:ext uri="{FF2B5EF4-FFF2-40B4-BE49-F238E27FC236}">
                <a16:creationId xmlns:a16="http://schemas.microsoft.com/office/drawing/2014/main" id="{4BED30E0-3CD8-7856-612D-37EC20147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36" y="1655646"/>
            <a:ext cx="5587954" cy="39839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CDCBC9-9849-ACB9-1EC7-B6A77F804E04}"/>
              </a:ext>
            </a:extLst>
          </p:cNvPr>
          <p:cNvSpPr/>
          <p:nvPr/>
        </p:nvSpPr>
        <p:spPr>
          <a:xfrm>
            <a:off x="4054345" y="5757504"/>
            <a:ext cx="1851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Powell et al 2021</a:t>
            </a:r>
          </a:p>
        </p:txBody>
      </p:sp>
      <p:pic>
        <p:nvPicPr>
          <p:cNvPr id="13" name="Picture 12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DD396135-FA2B-6E54-B679-DC28C7664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863" y="1655645"/>
            <a:ext cx="5847401" cy="398394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75D40C7-E014-E4CE-26CB-28D10181DEA6}"/>
              </a:ext>
            </a:extLst>
          </p:cNvPr>
          <p:cNvSpPr/>
          <p:nvPr/>
        </p:nvSpPr>
        <p:spPr>
          <a:xfrm>
            <a:off x="8244715" y="5757501"/>
            <a:ext cx="3719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Kawahara et al 2018</a:t>
            </a:r>
          </a:p>
          <a:p>
            <a:r>
              <a:rPr lang="en-GB" dirty="0"/>
              <a:t>(Kuroda et al 2016 simulation)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A1B560-D221-A01F-7F61-78DE5D93D230}"/>
              </a:ext>
            </a:extLst>
          </p:cNvPr>
          <p:cNvCxnSpPr>
            <a:cxnSpLocks/>
          </p:cNvCxnSpPr>
          <p:nvPr/>
        </p:nvCxnSpPr>
        <p:spPr>
          <a:xfrm flipV="1">
            <a:off x="7738394" y="4867389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D91127-48D0-25FA-CA90-656DF3C7A615}"/>
              </a:ext>
            </a:extLst>
          </p:cNvPr>
          <p:cNvCxnSpPr>
            <a:cxnSpLocks/>
          </p:cNvCxnSpPr>
          <p:nvPr/>
        </p:nvCxnSpPr>
        <p:spPr>
          <a:xfrm flipV="1">
            <a:off x="4054345" y="4610450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99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86B358-14CB-77F0-133B-8D318D332D71}"/>
              </a:ext>
            </a:extLst>
          </p:cNvPr>
          <p:cNvSpPr txBox="1"/>
          <p:nvPr/>
        </p:nvSpPr>
        <p:spPr>
          <a:xfrm>
            <a:off x="0" y="5380672"/>
            <a:ext cx="31485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Hammer et al 2010</a:t>
            </a:r>
          </a:p>
          <a:p>
            <a:r>
              <a:rPr lang="en-GB" dirty="0"/>
              <a:t>3D simulation</a:t>
            </a:r>
          </a:p>
          <a:p>
            <a:r>
              <a:rPr lang="en-GB" dirty="0"/>
              <a:t>15.5 M</a:t>
            </a:r>
            <a:r>
              <a:rPr lang="en-GB" baseline="-25000" dirty="0"/>
              <a:t>☉</a:t>
            </a:r>
            <a:r>
              <a:rPr lang="en-GB" dirty="0"/>
              <a:t> progenitor</a:t>
            </a:r>
          </a:p>
          <a:p>
            <a:r>
              <a:rPr lang="en-GB" dirty="0" err="1"/>
              <a:t>color</a:t>
            </a:r>
            <a:r>
              <a:rPr lang="en-GB" dirty="0"/>
              <a:t>= entropy</a:t>
            </a:r>
          </a:p>
          <a:p>
            <a:r>
              <a:rPr lang="en-GB" dirty="0"/>
              <a:t>Blue surface=shock front</a:t>
            </a:r>
          </a:p>
        </p:txBody>
      </p:sp>
      <p:pic>
        <p:nvPicPr>
          <p:cNvPr id="2" name="b0123d.heating.mp4">
            <a:hlinkClick r:id="" action="ppaction://media"/>
            <a:extLst>
              <a:ext uri="{FF2B5EF4-FFF2-40B4-BE49-F238E27FC236}">
                <a16:creationId xmlns:a16="http://schemas.microsoft.com/office/drawing/2014/main" id="{A399E5FB-87E4-4461-227C-FE6AA124DBB1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220.205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30849" y="279383"/>
            <a:ext cx="6618084" cy="629923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ADDFDE-37B5-77AD-5664-8C64976DC295}"/>
              </a:ext>
            </a:extLst>
          </p:cNvPr>
          <p:cNvCxnSpPr>
            <a:cxnSpLocks/>
          </p:cNvCxnSpPr>
          <p:nvPr/>
        </p:nvCxnSpPr>
        <p:spPr>
          <a:xfrm>
            <a:off x="6504909" y="464049"/>
            <a:ext cx="2940091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BC8752B-EB2B-1517-A181-BEABA9762AD9}"/>
              </a:ext>
            </a:extLst>
          </p:cNvPr>
          <p:cNvSpPr txBox="1"/>
          <p:nvPr/>
        </p:nvSpPr>
        <p:spPr>
          <a:xfrm>
            <a:off x="7490940" y="94717"/>
            <a:ext cx="121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~100 km</a:t>
            </a:r>
          </a:p>
        </p:txBody>
      </p:sp>
      <p:pic>
        <p:nvPicPr>
          <p:cNvPr id="4" name="Picture 3" descr="Diagram of the structure of the sun&#10;&#10;Description automatically generated">
            <a:extLst>
              <a:ext uri="{FF2B5EF4-FFF2-40B4-BE49-F238E27FC236}">
                <a16:creationId xmlns:a16="http://schemas.microsoft.com/office/drawing/2014/main" id="{57FFCE1F-61C0-0523-499D-26C9BE6A2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348349" cy="203562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91A6FF8-1F49-8EF5-1162-4DEDA0F5BC46}"/>
              </a:ext>
            </a:extLst>
          </p:cNvPr>
          <p:cNvSpPr/>
          <p:nvPr/>
        </p:nvSpPr>
        <p:spPr>
          <a:xfrm>
            <a:off x="468086" y="2492828"/>
            <a:ext cx="1676400" cy="1676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4970BEF-EE38-6222-15E9-17995AF089D0}"/>
              </a:ext>
            </a:extLst>
          </p:cNvPr>
          <p:cNvCxnSpPr>
            <a:cxnSpLocks/>
          </p:cNvCxnSpPr>
          <p:nvPr/>
        </p:nvCxnSpPr>
        <p:spPr>
          <a:xfrm>
            <a:off x="1436156" y="1126921"/>
            <a:ext cx="637951" cy="1904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242D36-ED78-E436-D145-A7841157FCF9}"/>
              </a:ext>
            </a:extLst>
          </p:cNvPr>
          <p:cNvCxnSpPr>
            <a:cxnSpLocks/>
          </p:cNvCxnSpPr>
          <p:nvPr/>
        </p:nvCxnSpPr>
        <p:spPr>
          <a:xfrm flipH="1">
            <a:off x="597957" y="1126921"/>
            <a:ext cx="708328" cy="18231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CEFEC1-AA68-D1F0-E637-117AB0DA2F80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1306286" y="734269"/>
            <a:ext cx="2128426" cy="2538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09863D-AAD4-EA1A-AF62-86B535ABA881}"/>
              </a:ext>
            </a:extLst>
          </p:cNvPr>
          <p:cNvCxnSpPr>
            <a:cxnSpLocks/>
          </p:cNvCxnSpPr>
          <p:nvPr/>
        </p:nvCxnSpPr>
        <p:spPr>
          <a:xfrm>
            <a:off x="1306285" y="3354613"/>
            <a:ext cx="2058878" cy="29404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8AE0ACE-09C5-D876-C305-08973E0F7D83}"/>
              </a:ext>
            </a:extLst>
          </p:cNvPr>
          <p:cNvSpPr/>
          <p:nvPr/>
        </p:nvSpPr>
        <p:spPr>
          <a:xfrm>
            <a:off x="1274989" y="3272971"/>
            <a:ext cx="62593" cy="702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1CDA7C-1EC6-19B2-0B09-7845C756609E}"/>
              </a:ext>
            </a:extLst>
          </p:cNvPr>
          <p:cNvSpPr txBox="1"/>
          <p:nvPr/>
        </p:nvSpPr>
        <p:spPr>
          <a:xfrm>
            <a:off x="365188" y="3424323"/>
            <a:ext cx="1348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Iron core</a:t>
            </a:r>
          </a:p>
        </p:txBody>
      </p:sp>
    </p:spTree>
    <p:extLst>
      <p:ext uri="{BB962C8B-B14F-4D97-AF65-F5344CB8AC3E}">
        <p14:creationId xmlns:p14="http://schemas.microsoft.com/office/powerpoint/2010/main" val="236741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Standing Shock Accretion Instability (SASI)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64C9E1-73B0-449B-64A7-C12A54879B31}"/>
              </a:ext>
            </a:extLst>
          </p:cNvPr>
          <p:cNvSpPr txBox="1"/>
          <p:nvPr/>
        </p:nvSpPr>
        <p:spPr>
          <a:xfrm>
            <a:off x="136734" y="1401511"/>
            <a:ext cx="10881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Unstable advection-acoustic cycle (</a:t>
            </a:r>
            <a:r>
              <a:rPr lang="en-GB" sz="2400" dirty="0" err="1"/>
              <a:t>Bondin</a:t>
            </a:r>
            <a:r>
              <a:rPr lang="en-GB" sz="2400" dirty="0"/>
              <a:t> et al 2003, </a:t>
            </a:r>
            <a:r>
              <a:rPr lang="en-GB" sz="2400" dirty="0" err="1"/>
              <a:t>Foglizzo</a:t>
            </a:r>
            <a:r>
              <a:rPr lang="en-GB" sz="2400" dirty="0"/>
              <a:t> et al 2006)</a:t>
            </a:r>
          </a:p>
          <a:p>
            <a:r>
              <a:rPr lang="en-GB" sz="2400" dirty="0"/>
              <a:t>Oscillating low-l modes  (l=1, 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555A83-9090-ECA7-0A38-27B45AFD7F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370" y="3486685"/>
            <a:ext cx="6742631" cy="33713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B6E6D8-4802-2621-15A0-A08892AC532F}"/>
              </a:ext>
            </a:extLst>
          </p:cNvPr>
          <p:cNvSpPr txBox="1"/>
          <p:nvPr/>
        </p:nvSpPr>
        <p:spPr>
          <a:xfrm>
            <a:off x="9297824" y="3510149"/>
            <a:ext cx="328158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 err="1">
                <a:solidFill>
                  <a:schemeClr val="bg1"/>
                </a:solidFill>
              </a:rPr>
              <a:t>Guilet</a:t>
            </a:r>
            <a:r>
              <a:rPr lang="en-GB" sz="2133" dirty="0">
                <a:solidFill>
                  <a:schemeClr val="bg1"/>
                </a:solidFill>
              </a:rPr>
              <a:t> &amp; </a:t>
            </a:r>
            <a:r>
              <a:rPr lang="en-GB" sz="2133" dirty="0" err="1">
                <a:solidFill>
                  <a:schemeClr val="bg1"/>
                </a:solidFill>
              </a:rPr>
              <a:t>Foglizzo</a:t>
            </a:r>
            <a:r>
              <a:rPr lang="en-GB" sz="2133" dirty="0">
                <a:solidFill>
                  <a:schemeClr val="bg1"/>
                </a:solidFill>
              </a:rPr>
              <a:t> 2012</a:t>
            </a:r>
          </a:p>
        </p:txBody>
      </p:sp>
      <p:pic>
        <p:nvPicPr>
          <p:cNvPr id="14" name="Picture 13" descr="A black text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A8191542-B553-A3C8-A6E7-BA7A9D82DC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" y="2988654"/>
            <a:ext cx="4311195" cy="9870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BC1407-5718-A565-F5CC-AF5B95C3CCFA}"/>
              </a:ext>
            </a:extLst>
          </p:cNvPr>
          <p:cNvSpPr txBox="1"/>
          <p:nvPr/>
        </p:nvSpPr>
        <p:spPr>
          <a:xfrm>
            <a:off x="182311" y="2495373"/>
            <a:ext cx="439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 l=1 (sloshing modes):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E28BD1-A133-9010-950A-27788603D4F6}"/>
              </a:ext>
            </a:extLst>
          </p:cNvPr>
          <p:cNvSpPr txBox="1"/>
          <p:nvPr/>
        </p:nvSpPr>
        <p:spPr>
          <a:xfrm>
            <a:off x="225989" y="4270997"/>
            <a:ext cx="4398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SASI does not appear generically. Appropriate conditions are necessary.</a:t>
            </a:r>
          </a:p>
        </p:txBody>
      </p:sp>
    </p:spTree>
    <p:extLst>
      <p:ext uri="{BB962C8B-B14F-4D97-AF65-F5344CB8AC3E}">
        <p14:creationId xmlns:p14="http://schemas.microsoft.com/office/powerpoint/2010/main" val="19051077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g.2_SN_movie_vol99-orange">
            <a:hlinkClick r:id="" action="ppaction://media"/>
            <a:extLst>
              <a:ext uri="{FF2B5EF4-FFF2-40B4-BE49-F238E27FC236}">
                <a16:creationId xmlns:a16="http://schemas.microsoft.com/office/drawing/2014/main" id="{16A61067-0285-9269-4B56-63EA5F035EF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1" y="2117"/>
            <a:ext cx="12065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6FC78D-C938-825D-BCE4-5D21D9916404}"/>
              </a:ext>
            </a:extLst>
          </p:cNvPr>
          <p:cNvSpPr txBox="1"/>
          <p:nvPr/>
        </p:nvSpPr>
        <p:spPr>
          <a:xfrm>
            <a:off x="1" y="4888230"/>
            <a:ext cx="41980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Hanke et al 2013</a:t>
            </a:r>
          </a:p>
          <a:p>
            <a:r>
              <a:rPr lang="en-GB" sz="2400" dirty="0"/>
              <a:t>3D simulation</a:t>
            </a:r>
          </a:p>
          <a:p>
            <a:r>
              <a:rPr lang="en-GB" sz="2400" dirty="0"/>
              <a:t>27 M</a:t>
            </a:r>
            <a:r>
              <a:rPr lang="en-GB" sz="2400" baseline="-25000" dirty="0"/>
              <a:t>☉</a:t>
            </a:r>
            <a:r>
              <a:rPr lang="en-GB" sz="2400" dirty="0"/>
              <a:t> progenitor</a:t>
            </a:r>
          </a:p>
          <a:p>
            <a:r>
              <a:rPr lang="en-GB" sz="2400" dirty="0" err="1"/>
              <a:t>color</a:t>
            </a:r>
            <a:r>
              <a:rPr lang="en-GB" sz="2400" dirty="0"/>
              <a:t>= entropy</a:t>
            </a:r>
          </a:p>
          <a:p>
            <a:r>
              <a:rPr lang="en-GB" sz="2400" dirty="0"/>
              <a:t>Blue surface=shock front</a:t>
            </a:r>
          </a:p>
        </p:txBody>
      </p:sp>
    </p:spTree>
    <p:extLst>
      <p:ext uri="{BB962C8B-B14F-4D97-AF65-F5344CB8AC3E}">
        <p14:creationId xmlns:p14="http://schemas.microsoft.com/office/powerpoint/2010/main" val="184311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8BFB7-D69A-54BE-115B-3B527D194A9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– Future (I)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A8225D-8549-AC73-B77D-FDDEC6C94456}"/>
              </a:ext>
            </a:extLst>
          </p:cNvPr>
          <p:cNvSpPr txBox="1"/>
          <p:nvPr/>
        </p:nvSpPr>
        <p:spPr>
          <a:xfrm>
            <a:off x="190500" y="1155700"/>
            <a:ext cx="5549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Improved eigenmode calculation: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Physically Informed Neural Networks (PINNs)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Spectral methods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28C100-88F3-BD43-0180-D3F21D2E3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050" y="3035300"/>
            <a:ext cx="4663317" cy="3514493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5EBA5EE3-0220-2B98-0DD0-B67F995E7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3061460"/>
            <a:ext cx="4546600" cy="34567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A4D5A4-7FA3-2887-D822-AEBCB4008578}"/>
              </a:ext>
            </a:extLst>
          </p:cNvPr>
          <p:cNvSpPr txBox="1"/>
          <p:nvPr/>
        </p:nvSpPr>
        <p:spPr>
          <a:xfrm>
            <a:off x="5168900" y="1168400"/>
            <a:ext cx="554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Calculations in more complex situations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Complex boundary conditions (accretion shock)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PNS accretion (advection terms </a:t>
            </a:r>
            <a:r>
              <a:rPr lang="en-GB" dirty="0">
                <a:sym typeface="Wingdings" pitchFamily="2" charset="2"/>
              </a:rPr>
              <a:t> SASI)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Rotation (2D problem)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757110-2BA8-5DC0-0784-A9B2789A34B9}"/>
              </a:ext>
            </a:extLst>
          </p:cNvPr>
          <p:cNvSpPr txBox="1"/>
          <p:nvPr/>
        </p:nvSpPr>
        <p:spPr>
          <a:xfrm>
            <a:off x="342900" y="2425700"/>
            <a:ext cx="782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PINNs: Convergence of the solution by decreasing the training loss </a:t>
            </a:r>
          </a:p>
          <a:p>
            <a:r>
              <a:rPr lang="en-GB" dirty="0"/>
              <a:t>(Test case with analytic solution)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A703ED-85B0-9EF7-0985-BA92DBD1951A}"/>
              </a:ext>
            </a:extLst>
          </p:cNvPr>
          <p:cNvSpPr txBox="1"/>
          <p:nvPr/>
        </p:nvSpPr>
        <p:spPr>
          <a:xfrm>
            <a:off x="1054100" y="64886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Eigenfunction (radial part)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8F48C5-37DF-C1A0-74FD-934D8D0FB30D}"/>
              </a:ext>
            </a:extLst>
          </p:cNvPr>
          <p:cNvSpPr txBox="1"/>
          <p:nvPr/>
        </p:nvSpPr>
        <p:spPr>
          <a:xfrm>
            <a:off x="5702300" y="64886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Mean square error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682B97-CC06-1C2B-F47B-44BFE900F59F}"/>
              </a:ext>
            </a:extLst>
          </p:cNvPr>
          <p:cNvSpPr txBox="1"/>
          <p:nvPr/>
        </p:nvSpPr>
        <p:spPr>
          <a:xfrm>
            <a:off x="10007600" y="3086100"/>
            <a:ext cx="200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Tseneklidou</a:t>
            </a:r>
            <a:r>
              <a:rPr lang="en-GB" dirty="0"/>
              <a:t> et al (in prep.)</a:t>
            </a:r>
          </a:p>
        </p:txBody>
      </p:sp>
    </p:spTree>
    <p:extLst>
      <p:ext uri="{BB962C8B-B14F-4D97-AF65-F5344CB8AC3E}">
        <p14:creationId xmlns:p14="http://schemas.microsoft.com/office/powerpoint/2010/main" val="1050057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screenshot, colorfulness&#10;&#10;Description automatically generated">
            <a:extLst>
              <a:ext uri="{FF2B5EF4-FFF2-40B4-BE49-F238E27FC236}">
                <a16:creationId xmlns:a16="http://schemas.microsoft.com/office/drawing/2014/main" id="{9BA4D6CB-FF36-2027-F542-9BFB635FF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62" y="1577632"/>
            <a:ext cx="5729038" cy="405887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B0AF5B5-17A3-DB03-8B3D-16D0C88C663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 – Future (II)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875CA7-2287-56B8-54AA-D74CB9F07AC0}"/>
              </a:ext>
            </a:extLst>
          </p:cNvPr>
          <p:cNvSpPr/>
          <p:nvPr/>
        </p:nvSpPr>
        <p:spPr>
          <a:xfrm>
            <a:off x="152080" y="1202071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F81F5E-D654-1A81-F859-5AEC299070E2}"/>
              </a:ext>
            </a:extLst>
          </p:cNvPr>
          <p:cNvCxnSpPr/>
          <p:nvPr/>
        </p:nvCxnSpPr>
        <p:spPr>
          <a:xfrm flipH="1" flipV="1">
            <a:off x="2044700" y="3975100"/>
            <a:ext cx="1562100" cy="22733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BF41C91-F745-0003-B5C2-1DEF61360ECC}"/>
              </a:ext>
            </a:extLst>
          </p:cNvPr>
          <p:cNvSpPr txBox="1"/>
          <p:nvPr/>
        </p:nvSpPr>
        <p:spPr>
          <a:xfrm>
            <a:off x="2108200" y="6286500"/>
            <a:ext cx="408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GW </a:t>
            </a:r>
            <a:r>
              <a:rPr lang="en-GB"/>
              <a:t>emission gap </a:t>
            </a:r>
            <a:r>
              <a:rPr lang="en-GB" dirty="0"/>
              <a:t>(avoided crossing?)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5959AC-3901-D7A6-44AE-293682D21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799" y="1569414"/>
            <a:ext cx="5845473" cy="40693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9391AA-9DA8-4E6B-E35E-D9A9826F7C3F}"/>
              </a:ext>
            </a:extLst>
          </p:cNvPr>
          <p:cNvSpPr txBox="1"/>
          <p:nvPr/>
        </p:nvSpPr>
        <p:spPr>
          <a:xfrm>
            <a:off x="6743700" y="5715000"/>
            <a:ext cx="408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Gap frequency depends on the EOS</a:t>
            </a:r>
          </a:p>
          <a:p>
            <a:r>
              <a:rPr lang="en-GB" dirty="0"/>
              <a:t>(statistics for 1000 simulations for different EOS and progenitors)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1BB9EE-E31B-E120-C3E0-A088D773D95F}"/>
              </a:ext>
            </a:extLst>
          </p:cNvPr>
          <p:cNvSpPr/>
          <p:nvPr/>
        </p:nvSpPr>
        <p:spPr>
          <a:xfrm>
            <a:off x="6082980" y="1151271"/>
            <a:ext cx="1770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Wolfe et al 2023</a:t>
            </a:r>
          </a:p>
        </p:txBody>
      </p:sp>
    </p:spTree>
    <p:extLst>
      <p:ext uri="{BB962C8B-B14F-4D97-AF65-F5344CB8AC3E}">
        <p14:creationId xmlns:p14="http://schemas.microsoft.com/office/powerpoint/2010/main" val="23010058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A0B4E48-3573-4F3A-E108-1B6FD8AA3355}"/>
              </a:ext>
            </a:extLst>
          </p:cNvPr>
          <p:cNvSpPr/>
          <p:nvPr/>
        </p:nvSpPr>
        <p:spPr>
          <a:xfrm>
            <a:off x="0" y="2565400"/>
            <a:ext cx="12192000" cy="1358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8BE805-3009-98ED-92B7-930A936DBA3F}"/>
              </a:ext>
            </a:extLst>
          </p:cNvPr>
          <p:cNvSpPr txBox="1">
            <a:spLocks/>
          </p:cNvSpPr>
          <p:nvPr/>
        </p:nvSpPr>
        <p:spPr>
          <a:xfrm>
            <a:off x="6121400" y="1194435"/>
            <a:ext cx="621665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Fast rotating progenitors: bounce signal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0AC92E-7C81-3EDD-118A-E4D3587B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95"/>
          <a:stretch/>
        </p:blipFill>
        <p:spPr>
          <a:xfrm>
            <a:off x="263440" y="521761"/>
            <a:ext cx="5730960" cy="470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659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5DE4E1-5D4A-B390-2E88-11930BD83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90" y="2893809"/>
            <a:ext cx="4981589" cy="38012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570A6F-F369-0FAC-C229-63232A84D323}"/>
              </a:ext>
            </a:extLst>
          </p:cNvPr>
          <p:cNvSpPr/>
          <p:nvPr/>
        </p:nvSpPr>
        <p:spPr>
          <a:xfrm>
            <a:off x="286290" y="6334406"/>
            <a:ext cx="3344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Richers</a:t>
            </a:r>
            <a:r>
              <a:rPr lang="en-GB" dirty="0">
                <a:solidFill>
                  <a:schemeClr val="bg1"/>
                </a:solidFill>
              </a:rPr>
              <a:t> et al 2017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50F077-7A91-E636-B24A-05CFDB35F9A8}"/>
              </a:ext>
            </a:extLst>
          </p:cNvPr>
          <p:cNvGrpSpPr/>
          <p:nvPr/>
        </p:nvGrpSpPr>
        <p:grpSpPr>
          <a:xfrm>
            <a:off x="248135" y="974114"/>
            <a:ext cx="7132521" cy="1709023"/>
            <a:chOff x="1028700" y="-404870"/>
            <a:chExt cx="9194800" cy="210111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79C05D-3155-DDF0-77BD-BD96CF8D0865}"/>
                </a:ext>
              </a:extLst>
            </p:cNvPr>
            <p:cNvGrpSpPr/>
            <p:nvPr/>
          </p:nvGrpSpPr>
          <p:grpSpPr>
            <a:xfrm>
              <a:off x="1028700" y="-386556"/>
              <a:ext cx="9194800" cy="2082800"/>
              <a:chOff x="1028700" y="-386556"/>
              <a:chExt cx="9194800" cy="20828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366D167-C38D-2069-74D4-6C939B68BF29}"/>
                  </a:ext>
                </a:extLst>
              </p:cNvPr>
              <p:cNvSpPr/>
              <p:nvPr/>
            </p:nvSpPr>
            <p:spPr>
              <a:xfrm>
                <a:off x="1028700" y="-386556"/>
                <a:ext cx="9194800" cy="20828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9CBF0A6-973F-FC1C-0667-1711241C5D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76400" y="1063626"/>
                <a:ext cx="8178800" cy="6096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91415DE-B26F-76EF-344E-DBDF512464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0300" y="-375444"/>
                <a:ext cx="9004300" cy="1460500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7B1A518-AE84-70A1-F6E0-532D7F92EB95}"/>
                </a:ext>
              </a:extLst>
            </p:cNvPr>
            <p:cNvSpPr/>
            <p:nvPr/>
          </p:nvSpPr>
          <p:spPr>
            <a:xfrm>
              <a:off x="9855201" y="-404870"/>
              <a:ext cx="368299" cy="20716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6B2549F-735F-CE8D-39EB-616F13B7C2DD}"/>
                </a:ext>
              </a:extLst>
            </p:cNvPr>
            <p:cNvSpPr/>
            <p:nvPr/>
          </p:nvSpPr>
          <p:spPr>
            <a:xfrm>
              <a:off x="8089900" y="-114300"/>
              <a:ext cx="1333500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7C4678D-1D13-65EF-06B7-8F3791FE9637}"/>
                </a:ext>
              </a:extLst>
            </p:cNvPr>
            <p:cNvSpPr/>
            <p:nvPr/>
          </p:nvSpPr>
          <p:spPr>
            <a:xfrm>
              <a:off x="1028702" y="949326"/>
              <a:ext cx="914399" cy="723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12B2EF-50DE-7841-EC47-9D8501AA5FA1}"/>
              </a:ext>
            </a:extLst>
          </p:cNvPr>
          <p:cNvSpPr/>
          <p:nvPr/>
        </p:nvSpPr>
        <p:spPr>
          <a:xfrm>
            <a:off x="1217519" y="1110705"/>
            <a:ext cx="305490" cy="1084660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4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44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44000"/>
                </a:schemeClr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48A9B2-3AB8-9EFC-7622-1273C4DC6231}"/>
              </a:ext>
            </a:extLst>
          </p:cNvPr>
          <p:cNvCxnSpPr>
            <a:cxnSpLocks/>
          </p:cNvCxnSpPr>
          <p:nvPr/>
        </p:nvCxnSpPr>
        <p:spPr>
          <a:xfrm>
            <a:off x="1217518" y="2172762"/>
            <a:ext cx="227889" cy="1256238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268DED-AE69-F244-7928-0B1033635E3F}"/>
              </a:ext>
            </a:extLst>
          </p:cNvPr>
          <p:cNvCxnSpPr>
            <a:cxnSpLocks/>
          </p:cNvCxnSpPr>
          <p:nvPr/>
        </p:nvCxnSpPr>
        <p:spPr>
          <a:xfrm>
            <a:off x="1247909" y="1844024"/>
            <a:ext cx="3849130" cy="1570214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16B1963-7C2E-2D17-11A3-D1EB2369C616}"/>
              </a:ext>
            </a:extLst>
          </p:cNvPr>
          <p:cNvSpPr/>
          <p:nvPr/>
        </p:nvSpPr>
        <p:spPr>
          <a:xfrm>
            <a:off x="259387" y="989828"/>
            <a:ext cx="186246" cy="11879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64B3C-3077-71E2-8848-9435DB830F90}"/>
              </a:ext>
            </a:extLst>
          </p:cNvPr>
          <p:cNvSpPr/>
          <p:nvPr/>
        </p:nvSpPr>
        <p:spPr>
          <a:xfrm>
            <a:off x="5005438" y="2372332"/>
            <a:ext cx="3344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Cerdá</a:t>
            </a:r>
            <a:r>
              <a:rPr lang="en-GB" dirty="0">
                <a:solidFill>
                  <a:schemeClr val="bg1"/>
                </a:solidFill>
              </a:rPr>
              <a:t>-Durán et al 2017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0C7363-F0F7-C854-D2FE-1F28DBE65A86}"/>
              </a:ext>
            </a:extLst>
          </p:cNvPr>
          <p:cNvSpPr txBox="1"/>
          <p:nvPr/>
        </p:nvSpPr>
        <p:spPr>
          <a:xfrm>
            <a:off x="7518578" y="974114"/>
            <a:ext cx="4640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Duration: 0.2 - 1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ES" dirty="0"/>
              <a:t>requencies: 50 - 3000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Highly stochastic </a:t>
            </a:r>
            <a:r>
              <a:rPr lang="en-ES" dirty="0">
                <a:sym typeface="Wingdings" pitchFamily="2" charset="2"/>
              </a:rPr>
              <a:t> no templates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g/f</a:t>
            </a:r>
            <a:r>
              <a:rPr lang="en-ES" dirty="0">
                <a:sym typeface="Wingdings" pitchFamily="2" charset="2"/>
              </a:rPr>
              <a:t>-modes, SASI</a:t>
            </a:r>
            <a:endParaRPr lang="en-E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B098E0-F34E-ED06-97F2-7201F56F638C}"/>
              </a:ext>
            </a:extLst>
          </p:cNvPr>
          <p:cNvSpPr txBox="1"/>
          <p:nvPr/>
        </p:nvSpPr>
        <p:spPr>
          <a:xfrm>
            <a:off x="5612524" y="2995448"/>
            <a:ext cx="62116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800" b="1" dirty="0"/>
              <a:t>Bounce signal</a:t>
            </a:r>
          </a:p>
          <a:p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Duration: ~10 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ES" dirty="0"/>
              <a:t>requency: 600 – 900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Quadrupolar deformation induced by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Only in fast rotating progenitors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Signal similar for all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CE1F45-0128-9000-0C0C-9BA0DA62015D}"/>
              </a:ext>
            </a:extLst>
          </p:cNvPr>
          <p:cNvSpPr txBox="1">
            <a:spLocks/>
          </p:cNvSpPr>
          <p:nvPr/>
        </p:nvSpPr>
        <p:spPr>
          <a:xfrm>
            <a:off x="317500" y="1365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Fast rotating progenitors – bounce signal</a:t>
            </a:r>
          </a:p>
        </p:txBody>
      </p:sp>
    </p:spTree>
    <p:extLst>
      <p:ext uri="{BB962C8B-B14F-4D97-AF65-F5344CB8AC3E}">
        <p14:creationId xmlns:p14="http://schemas.microsoft.com/office/powerpoint/2010/main" val="2818226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75AA04-29F7-E89E-1261-8003EBC31501}"/>
              </a:ext>
            </a:extLst>
          </p:cNvPr>
          <p:cNvSpPr/>
          <p:nvPr/>
        </p:nvSpPr>
        <p:spPr>
          <a:xfrm>
            <a:off x="921953" y="6106736"/>
            <a:ext cx="4523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Kinetic rotational to potential energy ratio (measure of rotation)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D47DCF-5656-2C57-F646-AD0215E31B02}"/>
              </a:ext>
            </a:extLst>
          </p:cNvPr>
          <p:cNvSpPr/>
          <p:nvPr/>
        </p:nvSpPr>
        <p:spPr>
          <a:xfrm>
            <a:off x="7841657" y="6266589"/>
            <a:ext cx="2249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Central density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F58D64E-1A40-4948-85E2-7D40D52F1159}"/>
              </a:ext>
            </a:extLst>
          </p:cNvPr>
          <p:cNvGrpSpPr/>
          <p:nvPr/>
        </p:nvGrpSpPr>
        <p:grpSpPr>
          <a:xfrm>
            <a:off x="237895" y="1218079"/>
            <a:ext cx="5576199" cy="4168068"/>
            <a:chOff x="203201" y="1162455"/>
            <a:chExt cx="4015016" cy="30011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8A32BAD-4A52-097F-1770-F29F19BE6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201" y="1162455"/>
              <a:ext cx="4015016" cy="300112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CF2DC13-7D16-52FB-2BAF-C264F57F637B}"/>
                </a:ext>
              </a:extLst>
            </p:cNvPr>
            <p:cNvSpPr/>
            <p:nvPr/>
          </p:nvSpPr>
          <p:spPr>
            <a:xfrm>
              <a:off x="1874563" y="1326421"/>
              <a:ext cx="2128685" cy="2348857"/>
            </a:xfrm>
            <a:prstGeom prst="rect">
              <a:avLst/>
            </a:prstGeom>
            <a:solidFill>
              <a:schemeClr val="dk1">
                <a:alpha val="38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EEA28DE-5538-839F-CA8E-7B552625A721}"/>
                </a:ext>
              </a:extLst>
            </p:cNvPr>
            <p:cNvSpPr/>
            <p:nvPr/>
          </p:nvSpPr>
          <p:spPr>
            <a:xfrm>
              <a:off x="2072876" y="1305311"/>
              <a:ext cx="178349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/>
                <a:t>Extreme rotation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DD88018-18D3-D180-F5DD-E3DCBC2C4FA0}"/>
                </a:ext>
              </a:extLst>
            </p:cNvPr>
            <p:cNvSpPr/>
            <p:nvPr/>
          </p:nvSpPr>
          <p:spPr>
            <a:xfrm>
              <a:off x="947843" y="1391645"/>
              <a:ext cx="891045" cy="48205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8157089-86C7-956F-1D6A-7EF542C4137C}"/>
                </a:ext>
              </a:extLst>
            </p:cNvPr>
            <p:cNvSpPr/>
            <p:nvPr/>
          </p:nvSpPr>
          <p:spPr>
            <a:xfrm>
              <a:off x="816275" y="1300757"/>
              <a:ext cx="178349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Fast rotation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F2820F5-3D3F-2F12-446A-0D2A51765077}"/>
                </a:ext>
              </a:extLst>
            </p:cNvPr>
            <p:cNvSpPr/>
            <p:nvPr/>
          </p:nvSpPr>
          <p:spPr>
            <a:xfrm rot="18309183">
              <a:off x="372464" y="2673030"/>
              <a:ext cx="2023689" cy="259253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207DF7-DAAB-69C9-F538-3B0D8B2DD971}"/>
              </a:ext>
            </a:extLst>
          </p:cNvPr>
          <p:cNvGrpSpPr/>
          <p:nvPr/>
        </p:nvGrpSpPr>
        <p:grpSpPr>
          <a:xfrm>
            <a:off x="6096000" y="1184975"/>
            <a:ext cx="5621658" cy="4206811"/>
            <a:chOff x="4747662" y="1162455"/>
            <a:chExt cx="4047748" cy="302901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9215A8D-DE8B-F8EE-AC78-FE9E8EF65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47662" y="1162455"/>
              <a:ext cx="4047748" cy="302901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AA485CA-99CE-74B4-C2B4-D4F1A0C85CF1}"/>
                </a:ext>
              </a:extLst>
            </p:cNvPr>
            <p:cNvSpPr/>
            <p:nvPr/>
          </p:nvSpPr>
          <p:spPr>
            <a:xfrm>
              <a:off x="6712288" y="1362559"/>
              <a:ext cx="1824305" cy="2342033"/>
            </a:xfrm>
            <a:prstGeom prst="rect">
              <a:avLst/>
            </a:prstGeom>
            <a:solidFill>
              <a:schemeClr val="dk1">
                <a:alpha val="38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835E5D8-E242-806B-5363-F27B72D3833E}"/>
                </a:ext>
              </a:extLst>
            </p:cNvPr>
            <p:cNvSpPr/>
            <p:nvPr/>
          </p:nvSpPr>
          <p:spPr>
            <a:xfrm>
              <a:off x="6771536" y="1400302"/>
              <a:ext cx="177830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/>
                <a:t>Extreme rotation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CB23AE-F767-62A4-862A-A286BD6EBC11}"/>
                </a:ext>
              </a:extLst>
            </p:cNvPr>
            <p:cNvSpPr/>
            <p:nvPr/>
          </p:nvSpPr>
          <p:spPr>
            <a:xfrm>
              <a:off x="5497927" y="1394418"/>
              <a:ext cx="177830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Fast rotation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56FFDA-5D33-5E2E-20B5-6F3CA8513B08}"/>
                </a:ext>
              </a:extLst>
            </p:cNvPr>
            <p:cNvSpPr/>
            <p:nvPr/>
          </p:nvSpPr>
          <p:spPr>
            <a:xfrm>
              <a:off x="5379435" y="2900954"/>
              <a:ext cx="1378753" cy="542197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9A29E66-159E-B03E-9875-C00CA0CE0A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444473"/>
              </p:ext>
            </p:extLst>
          </p:nvPr>
        </p:nvGraphicFramePr>
        <p:xfrm>
          <a:off x="1742950" y="5571280"/>
          <a:ext cx="1632385" cy="469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200" imgH="241300" progId="Equation.3">
                  <p:embed/>
                </p:oleObj>
              </mc:Choice>
              <mc:Fallback>
                <p:oleObj name="Equation" r:id="rId4" imgW="838200" imgH="241300" progId="Equation.3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A9A29E66-159E-B03E-9875-C00CA0CE0A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42950" y="5571280"/>
                        <a:ext cx="1632385" cy="46992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51E29B51-E78E-B8C9-E3AB-74618FEFB2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68336"/>
              </p:ext>
            </p:extLst>
          </p:nvPr>
        </p:nvGraphicFramePr>
        <p:xfrm>
          <a:off x="7930860" y="5532325"/>
          <a:ext cx="14351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600" imgH="304800" progId="Equation.3">
                  <p:embed/>
                </p:oleObj>
              </mc:Choice>
              <mc:Fallback>
                <p:oleObj name="Equation" r:id="rId6" imgW="736600" imgH="304800" progId="Equation.3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51E29B51-E78E-B8C9-E3AB-74618FEFB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30860" y="5532325"/>
                        <a:ext cx="1435100" cy="593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F622AAF2-D69F-AF47-EAAE-470684B0475A}"/>
              </a:ext>
            </a:extLst>
          </p:cNvPr>
          <p:cNvSpPr/>
          <p:nvPr/>
        </p:nvSpPr>
        <p:spPr>
          <a:xfrm>
            <a:off x="4890234" y="808034"/>
            <a:ext cx="1847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Richers</a:t>
            </a:r>
            <a:r>
              <a:rPr lang="en-GB" dirty="0"/>
              <a:t> et al 2017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ECDF0DD-ED3D-8A38-0409-6FEB91DA2471}"/>
              </a:ext>
            </a:extLst>
          </p:cNvPr>
          <p:cNvSpPr txBox="1">
            <a:spLocks/>
          </p:cNvSpPr>
          <p:nvPr/>
        </p:nvSpPr>
        <p:spPr>
          <a:xfrm>
            <a:off x="317500" y="1365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Fast rotating progenitors – bounce signal</a:t>
            </a:r>
          </a:p>
        </p:txBody>
      </p:sp>
    </p:spTree>
    <p:extLst>
      <p:ext uri="{BB962C8B-B14F-4D97-AF65-F5344CB8AC3E}">
        <p14:creationId xmlns:p14="http://schemas.microsoft.com/office/powerpoint/2010/main" val="37129252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BFE4682-EBF3-50EA-E046-C5E6958FB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95" y="1312664"/>
            <a:ext cx="9574924" cy="39236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86E3D6-5B7C-BB59-C8B6-0ED54C35CFFC}"/>
              </a:ext>
            </a:extLst>
          </p:cNvPr>
          <p:cNvSpPr txBox="1"/>
          <p:nvPr/>
        </p:nvSpPr>
        <p:spPr>
          <a:xfrm>
            <a:off x="237895" y="943332"/>
            <a:ext cx="944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Template generated from 402 waveforms from Richers et al 2017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D32B5ED-4D05-AB5A-7F25-95B7899F1EB8}"/>
              </a:ext>
            </a:extLst>
          </p:cNvPr>
          <p:cNvCxnSpPr/>
          <p:nvPr/>
        </p:nvCxnSpPr>
        <p:spPr>
          <a:xfrm flipV="1">
            <a:off x="9038896" y="1720800"/>
            <a:ext cx="998483" cy="7252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276D60E-4272-A500-FA3A-3EA860010CA6}"/>
              </a:ext>
            </a:extLst>
          </p:cNvPr>
          <p:cNvSpPr txBox="1"/>
          <p:nvPr/>
        </p:nvSpPr>
        <p:spPr>
          <a:xfrm>
            <a:off x="10037379" y="1536134"/>
            <a:ext cx="150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2-</a:t>
            </a:r>
            <a:r>
              <a:rPr lang="en-ES" dirty="0">
                <a:latin typeface="Symbol" pitchFamily="2" charset="2"/>
              </a:rPr>
              <a:t>s</a:t>
            </a:r>
            <a:r>
              <a:rPr lang="en-ES" dirty="0"/>
              <a:t> interval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06FE95-92B6-B1A9-54EA-D2A329068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086" y="5545336"/>
            <a:ext cx="5715000" cy="952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0B7A4D5-9B7F-D59F-8FC2-E04C6538A705}"/>
              </a:ext>
            </a:extLst>
          </p:cNvPr>
          <p:cNvSpPr txBox="1">
            <a:spLocks/>
          </p:cNvSpPr>
          <p:nvPr/>
        </p:nvSpPr>
        <p:spPr>
          <a:xfrm>
            <a:off x="317500" y="1365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Fast rotating progenitors – bounce signal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B886E0-DEFF-8B19-0FEE-F7894D1187DB}"/>
              </a:ext>
            </a:extLst>
          </p:cNvPr>
          <p:cNvSpPr txBox="1"/>
          <p:nvPr/>
        </p:nvSpPr>
        <p:spPr>
          <a:xfrm>
            <a:off x="7239000" y="3568700"/>
            <a:ext cx="222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Master template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779D8-F931-4319-05EF-E83992B5CD7E}"/>
              </a:ext>
            </a:extLst>
          </p:cNvPr>
          <p:cNvSpPr/>
          <p:nvPr/>
        </p:nvSpPr>
        <p:spPr>
          <a:xfrm>
            <a:off x="7531834" y="5291134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Pastor-Marcos et al 2024</a:t>
            </a:r>
          </a:p>
        </p:txBody>
      </p:sp>
    </p:spTree>
    <p:extLst>
      <p:ext uri="{BB962C8B-B14F-4D97-AF65-F5344CB8AC3E}">
        <p14:creationId xmlns:p14="http://schemas.microsoft.com/office/powerpoint/2010/main" val="15674215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5F665-9750-B26C-B6AA-ED156A7C6421}"/>
              </a:ext>
            </a:extLst>
          </p:cNvPr>
          <p:cNvSpPr txBox="1">
            <a:spLocks/>
          </p:cNvSpPr>
          <p:nvPr/>
        </p:nvSpPr>
        <p:spPr>
          <a:xfrm>
            <a:off x="317500" y="1365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Fast rotating progenitors – bounce signal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96C5B-0F63-8DC5-51F4-E7FA6AD45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95" y="974727"/>
            <a:ext cx="5948855" cy="5809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D83AA9-74C8-2BFE-49F5-7BA86050C11B}"/>
              </a:ext>
            </a:extLst>
          </p:cNvPr>
          <p:cNvSpPr txBox="1"/>
          <p:nvPr/>
        </p:nvSpPr>
        <p:spPr>
          <a:xfrm>
            <a:off x="6455541" y="4302565"/>
            <a:ext cx="2144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b="1" dirty="0"/>
              <a:t>Sources of error</a:t>
            </a:r>
            <a:r>
              <a:rPr lang="en-E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Detector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Uncertainties in the template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D94530-DC57-568C-3534-172A10AEB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95"/>
          <a:stretch/>
        </p:blipFill>
        <p:spPr>
          <a:xfrm>
            <a:off x="8759740" y="4039661"/>
            <a:ext cx="3432260" cy="2818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602FBA-68ED-4D5D-DC38-0EEEF0494D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56" b="92593" l="2827" r="97768">
                        <a14:foregroundMark x1="88839" y1="57407" x2="88839" y2="57407"/>
                        <a14:foregroundMark x1="95238" y1="21605" x2="95238" y2="21605"/>
                        <a14:foregroundMark x1="97768" y1="11111" x2="97768" y2="11111"/>
                        <a14:foregroundMark x1="68304" y1="43827" x2="68304" y2="43827"/>
                        <a14:foregroundMark x1="39881" y1="51235" x2="39881" y2="51235"/>
                        <a14:foregroundMark x1="31548" y1="9259" x2="31548" y2="9259"/>
                        <a14:foregroundMark x1="63542" y1="5556" x2="63542" y2="5556"/>
                        <a14:foregroundMark x1="17411" y1="59259" x2="17411" y2="59259"/>
                        <a14:foregroundMark x1="12798" y1="43827" x2="12798" y2="43827"/>
                        <a14:foregroundMark x1="2976" y1="54321" x2="2976" y2="54321"/>
                        <a14:foregroundMark x1="59375" y1="92593" x2="59375" y2="92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16957" y="876424"/>
            <a:ext cx="1993900" cy="4806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8E7C67-B090-782C-E745-E46577642256}"/>
              </a:ext>
            </a:extLst>
          </p:cNvPr>
          <p:cNvSpPr txBox="1"/>
          <p:nvPr/>
        </p:nvSpPr>
        <p:spPr>
          <a:xfrm>
            <a:off x="6445907" y="1578304"/>
            <a:ext cx="38791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b="1" dirty="0"/>
              <a:t>SETUP</a:t>
            </a:r>
          </a:p>
          <a:p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3 detectors network (HLV)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Gaussian colored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Design sensitivities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DB5764-0F9F-B2BA-78A9-8625F708E8A6}"/>
              </a:ext>
            </a:extLst>
          </p:cNvPr>
          <p:cNvSpPr txBox="1"/>
          <p:nvPr/>
        </p:nvSpPr>
        <p:spPr>
          <a:xfrm>
            <a:off x="6489700" y="1028700"/>
            <a:ext cx="31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Bayesian inference with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848403-A943-80E9-7967-D82070C42C1A}"/>
              </a:ext>
            </a:extLst>
          </p:cNvPr>
          <p:cNvSpPr/>
          <p:nvPr/>
        </p:nvSpPr>
        <p:spPr>
          <a:xfrm>
            <a:off x="3340834" y="1074734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Pastor-Marcos et al 2024</a:t>
            </a:r>
          </a:p>
        </p:txBody>
      </p:sp>
    </p:spTree>
    <p:extLst>
      <p:ext uri="{BB962C8B-B14F-4D97-AF65-F5344CB8AC3E}">
        <p14:creationId xmlns:p14="http://schemas.microsoft.com/office/powerpoint/2010/main" val="14552598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3818F92-4058-04DC-D032-13D5451599F3}"/>
              </a:ext>
            </a:extLst>
          </p:cNvPr>
          <p:cNvSpPr txBox="1">
            <a:spLocks/>
          </p:cNvSpPr>
          <p:nvPr/>
        </p:nvSpPr>
        <p:spPr>
          <a:xfrm>
            <a:off x="317500" y="1365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Fast rotating progenitors – bounce signal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B76179-F976-D40A-F28C-929F6ED22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20" y="1132973"/>
            <a:ext cx="5409938" cy="4033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759DCD-C45B-FD7A-0C16-90E5CB4FF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909" y="1046930"/>
            <a:ext cx="5420693" cy="42053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1A09EB-4DFE-5722-8D45-AC5E296210BD}"/>
              </a:ext>
            </a:extLst>
          </p:cNvPr>
          <p:cNvSpPr txBox="1"/>
          <p:nvPr/>
        </p:nvSpPr>
        <p:spPr>
          <a:xfrm>
            <a:off x="533838" y="5627414"/>
            <a:ext cx="107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We can infer the rotation rate but is degenerated with the inclination angle.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3A79A4-D40E-E3E8-D71B-E61A1575452B}"/>
              </a:ext>
            </a:extLst>
          </p:cNvPr>
          <p:cNvSpPr txBox="1"/>
          <p:nvPr/>
        </p:nvSpPr>
        <p:spPr>
          <a:xfrm>
            <a:off x="519386" y="6055710"/>
            <a:ext cx="989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Accuracy better than 10% for more than 50% of the detectable signals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82834-1D72-6F33-AAB2-B4C3445B3472}"/>
              </a:ext>
            </a:extLst>
          </p:cNvPr>
          <p:cNvSpPr/>
          <p:nvPr/>
        </p:nvSpPr>
        <p:spPr>
          <a:xfrm>
            <a:off x="8890734" y="5278434"/>
            <a:ext cx="2644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Pastor-Marcos et al 2024</a:t>
            </a:r>
          </a:p>
        </p:txBody>
      </p:sp>
    </p:spTree>
    <p:extLst>
      <p:ext uri="{BB962C8B-B14F-4D97-AF65-F5344CB8AC3E}">
        <p14:creationId xmlns:p14="http://schemas.microsoft.com/office/powerpoint/2010/main" val="1147520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86B358-14CB-77F0-133B-8D318D332D71}"/>
              </a:ext>
            </a:extLst>
          </p:cNvPr>
          <p:cNvSpPr txBox="1"/>
          <p:nvPr/>
        </p:nvSpPr>
        <p:spPr>
          <a:xfrm>
            <a:off x="420624" y="1182884"/>
            <a:ext cx="1375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Collapsing star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65E5D63-EAB2-5C4F-2C39-551FF8F60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201" y="647543"/>
            <a:ext cx="6139310" cy="559359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64A2F4-9825-8621-27B4-E7BD04E84D40}"/>
              </a:ext>
            </a:extLst>
          </p:cNvPr>
          <p:cNvCxnSpPr>
            <a:cxnSpLocks/>
          </p:cNvCxnSpPr>
          <p:nvPr/>
        </p:nvCxnSpPr>
        <p:spPr>
          <a:xfrm>
            <a:off x="6504909" y="464049"/>
            <a:ext cx="2940091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F2A053F-3FA7-C57C-D9D1-DB25DA6E16BF}"/>
              </a:ext>
            </a:extLst>
          </p:cNvPr>
          <p:cNvSpPr txBox="1"/>
          <p:nvPr/>
        </p:nvSpPr>
        <p:spPr>
          <a:xfrm>
            <a:off x="7490940" y="94717"/>
            <a:ext cx="121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~100 km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0DC2B2-7B5D-CCB3-A9C8-95090DD6DA48}"/>
              </a:ext>
            </a:extLst>
          </p:cNvPr>
          <p:cNvCxnSpPr>
            <a:cxnSpLocks/>
          </p:cNvCxnSpPr>
          <p:nvPr/>
        </p:nvCxnSpPr>
        <p:spPr>
          <a:xfrm>
            <a:off x="2271761" y="886968"/>
            <a:ext cx="1029223" cy="591832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A845F10-6DED-7F43-36BD-0D3BEBFF8543}"/>
              </a:ext>
            </a:extLst>
          </p:cNvPr>
          <p:cNvCxnSpPr>
            <a:cxnSpLocks/>
          </p:cNvCxnSpPr>
          <p:nvPr/>
        </p:nvCxnSpPr>
        <p:spPr>
          <a:xfrm>
            <a:off x="2112264" y="3361944"/>
            <a:ext cx="1036289" cy="0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8E44923-663C-09BB-126D-7B374000BAEE}"/>
              </a:ext>
            </a:extLst>
          </p:cNvPr>
          <p:cNvCxnSpPr>
            <a:cxnSpLocks/>
          </p:cNvCxnSpPr>
          <p:nvPr/>
        </p:nvCxnSpPr>
        <p:spPr>
          <a:xfrm>
            <a:off x="2066544" y="2036324"/>
            <a:ext cx="1082009" cy="299067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4A935D-F356-AD0C-4E22-3B31C8853CAB}"/>
              </a:ext>
            </a:extLst>
          </p:cNvPr>
          <p:cNvCxnSpPr>
            <a:cxnSpLocks/>
          </p:cNvCxnSpPr>
          <p:nvPr/>
        </p:nvCxnSpPr>
        <p:spPr>
          <a:xfrm flipV="1">
            <a:off x="2321583" y="4467205"/>
            <a:ext cx="979401" cy="354991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290B636-F90F-F0BB-2FBA-FD5D6669E312}"/>
              </a:ext>
            </a:extLst>
          </p:cNvPr>
          <p:cNvCxnSpPr>
            <a:cxnSpLocks/>
          </p:cNvCxnSpPr>
          <p:nvPr/>
        </p:nvCxnSpPr>
        <p:spPr>
          <a:xfrm flipV="1">
            <a:off x="3070742" y="5359655"/>
            <a:ext cx="788026" cy="611377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79D7464-5EF8-BFDD-00BE-409CDA180AC7}"/>
              </a:ext>
            </a:extLst>
          </p:cNvPr>
          <p:cNvGrpSpPr/>
          <p:nvPr/>
        </p:nvGrpSpPr>
        <p:grpSpPr>
          <a:xfrm rot="10800000">
            <a:off x="9229344" y="719328"/>
            <a:ext cx="1792224" cy="5084064"/>
            <a:chOff x="9920239" y="810768"/>
            <a:chExt cx="1792224" cy="5084064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AB2871B-C8F0-6D5F-FA7E-B518CF375B3D}"/>
                </a:ext>
              </a:extLst>
            </p:cNvPr>
            <p:cNvCxnSpPr>
              <a:cxnSpLocks/>
            </p:cNvCxnSpPr>
            <p:nvPr/>
          </p:nvCxnSpPr>
          <p:spPr>
            <a:xfrm>
              <a:off x="10125456" y="810768"/>
              <a:ext cx="1029223" cy="591832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1A6EF55-DCA3-6FC9-35E3-588922E7547D}"/>
                </a:ext>
              </a:extLst>
            </p:cNvPr>
            <p:cNvCxnSpPr>
              <a:cxnSpLocks/>
            </p:cNvCxnSpPr>
            <p:nvPr/>
          </p:nvCxnSpPr>
          <p:spPr>
            <a:xfrm>
              <a:off x="9965959" y="3285744"/>
              <a:ext cx="1036289" cy="0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CE88D06-8A25-21C8-6B0B-DD654A74569A}"/>
                </a:ext>
              </a:extLst>
            </p:cNvPr>
            <p:cNvCxnSpPr>
              <a:cxnSpLocks/>
            </p:cNvCxnSpPr>
            <p:nvPr/>
          </p:nvCxnSpPr>
          <p:spPr>
            <a:xfrm>
              <a:off x="9920239" y="1960124"/>
              <a:ext cx="1082009" cy="299067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3323A74-4856-0D0B-6625-0F77C7DD57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75278" y="4391005"/>
              <a:ext cx="979401" cy="354991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9DC2E6D-AD38-4A4B-6361-7B9C20713D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4437" y="5283455"/>
              <a:ext cx="788026" cy="611377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D83377E-BAAA-8C84-7620-1BA016E3482D}"/>
              </a:ext>
            </a:extLst>
          </p:cNvPr>
          <p:cNvCxnSpPr/>
          <p:nvPr/>
        </p:nvCxnSpPr>
        <p:spPr>
          <a:xfrm>
            <a:off x="8275320" y="5803393"/>
            <a:ext cx="667512" cy="4377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355C3B8-688A-9A03-A44C-6A2568EDB43A}"/>
              </a:ext>
            </a:extLst>
          </p:cNvPr>
          <p:cNvSpPr txBox="1"/>
          <p:nvPr/>
        </p:nvSpPr>
        <p:spPr>
          <a:xfrm>
            <a:off x="8698614" y="6022265"/>
            <a:ext cx="189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Stalled accretion shock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5C953B-3198-4DAF-7205-36B424E07DBA}"/>
              </a:ext>
            </a:extLst>
          </p:cNvPr>
          <p:cNvSpPr txBox="1"/>
          <p:nvPr/>
        </p:nvSpPr>
        <p:spPr>
          <a:xfrm>
            <a:off x="6117813" y="3143749"/>
            <a:ext cx="9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PNS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4FFC66-6753-A227-367B-63374BE35214}"/>
              </a:ext>
            </a:extLst>
          </p:cNvPr>
          <p:cNvSpPr txBox="1"/>
          <p:nvPr/>
        </p:nvSpPr>
        <p:spPr>
          <a:xfrm>
            <a:off x="-40623" y="6483930"/>
            <a:ext cx="328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PNS = Proto-neutron star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FEEC6B-3740-011A-4BE1-2F8952D787FC}"/>
              </a:ext>
            </a:extLst>
          </p:cNvPr>
          <p:cNvSpPr txBox="1"/>
          <p:nvPr/>
        </p:nvSpPr>
        <p:spPr>
          <a:xfrm>
            <a:off x="3464755" y="371131"/>
            <a:ext cx="1375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Neutrinos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8C54CB-A1EC-981B-8C3E-AAF5D5A1FF6D}"/>
              </a:ext>
            </a:extLst>
          </p:cNvPr>
          <p:cNvSpPr txBox="1"/>
          <p:nvPr/>
        </p:nvSpPr>
        <p:spPr>
          <a:xfrm>
            <a:off x="6344461" y="2335391"/>
            <a:ext cx="163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~10-30 km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D7635DF-54BE-7B0E-5433-9FB55AB2C616}"/>
              </a:ext>
            </a:extLst>
          </p:cNvPr>
          <p:cNvCxnSpPr>
            <a:cxnSpLocks/>
          </p:cNvCxnSpPr>
          <p:nvPr/>
        </p:nvCxnSpPr>
        <p:spPr>
          <a:xfrm>
            <a:off x="6644826" y="2855557"/>
            <a:ext cx="535610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36BEE2-0E92-364B-0670-6FEAACB7B36F}"/>
              </a:ext>
            </a:extLst>
          </p:cNvPr>
          <p:cNvCxnSpPr>
            <a:cxnSpLocks/>
          </p:cNvCxnSpPr>
          <p:nvPr/>
        </p:nvCxnSpPr>
        <p:spPr>
          <a:xfrm flipV="1">
            <a:off x="7239031" y="2579077"/>
            <a:ext cx="3577320" cy="570379"/>
          </a:xfrm>
          <a:prstGeom prst="straightConnector1">
            <a:avLst/>
          </a:prstGeom>
          <a:ln w="196850">
            <a:solidFill>
              <a:srgbClr val="FF0000">
                <a:alpha val="6177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E63057-DCD2-C099-192F-A93E6B43F7C2}"/>
              </a:ext>
            </a:extLst>
          </p:cNvPr>
          <p:cNvCxnSpPr>
            <a:cxnSpLocks/>
          </p:cNvCxnSpPr>
          <p:nvPr/>
        </p:nvCxnSpPr>
        <p:spPr>
          <a:xfrm flipH="1">
            <a:off x="3962400" y="3704492"/>
            <a:ext cx="2382061" cy="2779438"/>
          </a:xfrm>
          <a:prstGeom prst="straightConnector1">
            <a:avLst/>
          </a:prstGeom>
          <a:ln w="196850">
            <a:solidFill>
              <a:srgbClr val="FF0000">
                <a:alpha val="6177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1161187-B229-7643-415D-99E08FDE5008}"/>
              </a:ext>
            </a:extLst>
          </p:cNvPr>
          <p:cNvCxnSpPr>
            <a:cxnSpLocks/>
          </p:cNvCxnSpPr>
          <p:nvPr/>
        </p:nvCxnSpPr>
        <p:spPr>
          <a:xfrm flipH="1" flipV="1">
            <a:off x="2668761" y="128338"/>
            <a:ext cx="3516452" cy="2806147"/>
          </a:xfrm>
          <a:prstGeom prst="straightConnector1">
            <a:avLst/>
          </a:prstGeom>
          <a:ln w="196850">
            <a:solidFill>
              <a:srgbClr val="FF0000">
                <a:alpha val="6177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3976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AC9AB-F484-3015-E8AA-C892770650D0}"/>
              </a:ext>
            </a:extLst>
          </p:cNvPr>
          <p:cNvSpPr txBox="1">
            <a:spLocks/>
          </p:cNvSpPr>
          <p:nvPr/>
        </p:nvSpPr>
        <p:spPr>
          <a:xfrm>
            <a:off x="469900" y="5048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Colclusions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C16413-7C58-2D71-6B98-3D0A4CD98F75}"/>
              </a:ext>
            </a:extLst>
          </p:cNvPr>
          <p:cNvSpPr txBox="1"/>
          <p:nvPr/>
        </p:nvSpPr>
        <p:spPr>
          <a:xfrm>
            <a:off x="622300" y="1498600"/>
            <a:ext cx="113449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 nearby supernova would give us a unique opportunity to learn about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explosion mechanism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EOS at high densities and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rotation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There is still a lot of work to do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eigenmode calculation: SASI, rotation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eigenmode classification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inference from other features (GW gap, secondary g-modes, SASI, bar-mode)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phenomenological templates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42551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pernova3.sp.png">
            <a:extLst>
              <a:ext uri="{FF2B5EF4-FFF2-40B4-BE49-F238E27FC236}">
                <a16:creationId xmlns:a16="http://schemas.microsoft.com/office/drawing/2014/main" id="{B986E1A0-2BD7-D759-6958-B4C333327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95" y="664286"/>
            <a:ext cx="1896077" cy="1901358"/>
          </a:xfrm>
          <a:prstGeom prst="rect">
            <a:avLst/>
          </a:prstGeom>
        </p:spPr>
      </p:pic>
      <p:pic>
        <p:nvPicPr>
          <p:cNvPr id="9" name="Picture 2" descr="Sabine Hossenfelder: Backreaction: If you fall into a black hole">
            <a:extLst>
              <a:ext uri="{FF2B5EF4-FFF2-40B4-BE49-F238E27FC236}">
                <a16:creationId xmlns:a16="http://schemas.microsoft.com/office/drawing/2014/main" id="{6A6D219B-FD79-6A5B-2742-A1B7FA4C3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215" y="2563104"/>
            <a:ext cx="2438617" cy="12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E31FD6-0F7F-7270-A8CB-AA8086139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312" y="241646"/>
            <a:ext cx="1352960" cy="12326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F8DA-C531-C61E-115C-F7A274FA97C9}"/>
              </a:ext>
            </a:extLst>
          </p:cNvPr>
          <p:cNvSpPr txBox="1"/>
          <p:nvPr/>
        </p:nvSpPr>
        <p:spPr>
          <a:xfrm>
            <a:off x="161295" y="43624"/>
            <a:ext cx="4519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Neutrino driven supernovae</a:t>
            </a:r>
          </a:p>
          <a:p>
            <a:pPr lvl="1"/>
            <a:r>
              <a:rPr lang="en-ES" sz="2000" dirty="0"/>
              <a:t>Rate: ~2/century @ Milky Way</a:t>
            </a:r>
          </a:p>
          <a:p>
            <a:pPr lvl="1"/>
            <a:r>
              <a:rPr lang="en-ES" sz="2000" dirty="0"/>
              <a:t>Remnant: NS (~1.2-2 M</a:t>
            </a:r>
            <a:r>
              <a:rPr lang="en-ES" sz="2000" baseline="-25000" dirty="0"/>
              <a:t> ☉</a:t>
            </a:r>
            <a:r>
              <a:rPr lang="en-ES" sz="2000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14B48A-09CA-358F-F2F2-6A36A024FBF1}"/>
              </a:ext>
            </a:extLst>
          </p:cNvPr>
          <p:cNvSpPr txBox="1"/>
          <p:nvPr/>
        </p:nvSpPr>
        <p:spPr>
          <a:xfrm>
            <a:off x="7071385" y="1474344"/>
            <a:ext cx="56099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Black hole formation</a:t>
            </a:r>
            <a:endParaRPr lang="en-ES" sz="2000" dirty="0"/>
          </a:p>
          <a:p>
            <a:r>
              <a:rPr lang="en-ES" sz="2000" dirty="0"/>
              <a:t>	Rate: ~3-4/1 000 yr @ Milky Way (15-20%)</a:t>
            </a:r>
          </a:p>
          <a:p>
            <a:r>
              <a:rPr lang="en-ES" sz="2000" dirty="0"/>
              <a:t>	Remnant:  BH (~10-50 M</a:t>
            </a:r>
            <a:r>
              <a:rPr lang="en-ES" sz="2000" baseline="-25000" dirty="0"/>
              <a:t> ☉ </a:t>
            </a:r>
            <a:r>
              <a:rPr lang="en-ES" sz="2000" dirty="0"/>
              <a:t>?)</a:t>
            </a:r>
          </a:p>
        </p:txBody>
      </p:sp>
      <p:pic>
        <p:nvPicPr>
          <p:cNvPr id="12" name="Google Shape;84;p16">
            <a:extLst>
              <a:ext uri="{FF2B5EF4-FFF2-40B4-BE49-F238E27FC236}">
                <a16:creationId xmlns:a16="http://schemas.microsoft.com/office/drawing/2014/main" id="{AB49C6A2-E0F6-931F-306D-DC282959779F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39980" y="3702343"/>
            <a:ext cx="2298625" cy="23923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3CC0F1-BA3D-4E29-23B3-823AD8B8DA2D}"/>
              </a:ext>
            </a:extLst>
          </p:cNvPr>
          <p:cNvSpPr txBox="1"/>
          <p:nvPr/>
        </p:nvSpPr>
        <p:spPr>
          <a:xfrm>
            <a:off x="161295" y="3069139"/>
            <a:ext cx="5004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M</a:t>
            </a:r>
            <a:r>
              <a:rPr lang="en-GB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</a:t>
            </a:r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gneto-rotational explosion</a:t>
            </a:r>
          </a:p>
          <a:p>
            <a:r>
              <a:rPr lang="en-ES" sz="2000" dirty="0"/>
              <a:t>	Rate: &lt;2/10 000 yr @ Milky Way (&lt;1%)</a:t>
            </a:r>
          </a:p>
          <a:p>
            <a:r>
              <a:rPr lang="en-ES" sz="2000" dirty="0"/>
              <a:t>	Remnant:  NS or BH</a:t>
            </a:r>
          </a:p>
        </p:txBody>
      </p:sp>
      <p:pic>
        <p:nvPicPr>
          <p:cNvPr id="1026" name="Picture 2" descr="What are magnetars?">
            <a:extLst>
              <a:ext uri="{FF2B5EF4-FFF2-40B4-BE49-F238E27FC236}">
                <a16:creationId xmlns:a16="http://schemas.microsoft.com/office/drawing/2014/main" id="{E6F05E55-DE7A-5314-1764-9BBCBA2E3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375" y="4802644"/>
            <a:ext cx="2298625" cy="199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B875491-7E98-1D13-2FC1-353C01FCB9E5}"/>
              </a:ext>
            </a:extLst>
          </p:cNvPr>
          <p:cNvSpPr txBox="1"/>
          <p:nvPr/>
        </p:nvSpPr>
        <p:spPr>
          <a:xfrm>
            <a:off x="7268738" y="3988712"/>
            <a:ext cx="5004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Supernovae producing magnetar</a:t>
            </a:r>
            <a:endParaRPr lang="en-ES" sz="2000" dirty="0"/>
          </a:p>
          <a:p>
            <a:r>
              <a:rPr lang="en-ES" sz="2000" dirty="0"/>
              <a:t>	Rate: &lt;2/1 000 yr @ Milky Way (~10%?)</a:t>
            </a:r>
          </a:p>
          <a:p>
            <a:r>
              <a:rPr lang="en-ES" sz="2000" dirty="0"/>
              <a:t>	Remnant:  magnetar</a:t>
            </a:r>
          </a:p>
        </p:txBody>
      </p:sp>
      <p:pic>
        <p:nvPicPr>
          <p:cNvPr id="1028" name="Picture 4" descr="gamma-ray burst illustration showing a bright white jet of material emitted from the center of a swirling orange and brown cloud of material.">
            <a:extLst>
              <a:ext uri="{FF2B5EF4-FFF2-40B4-BE49-F238E27FC236}">
                <a16:creationId xmlns:a16="http://schemas.microsoft.com/office/drawing/2014/main" id="{1EF24756-B829-7236-F0D3-EC45E8CA5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92" y="5319664"/>
            <a:ext cx="2755520" cy="154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86F739E-9817-F4E6-7B38-34E500275B4E}"/>
              </a:ext>
            </a:extLst>
          </p:cNvPr>
          <p:cNvSpPr txBox="1"/>
          <p:nvPr/>
        </p:nvSpPr>
        <p:spPr>
          <a:xfrm>
            <a:off x="2420918" y="4390666"/>
            <a:ext cx="5004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Long GRB</a:t>
            </a:r>
          </a:p>
          <a:p>
            <a:r>
              <a:rPr lang="en-ES" sz="2000" dirty="0"/>
              <a:t>	Rate: &lt;1/10 000 yr @ Milky Way (&lt;1%)</a:t>
            </a:r>
          </a:p>
          <a:p>
            <a:r>
              <a:rPr lang="en-ES" sz="2000" dirty="0"/>
              <a:t>	Remnant:  BH?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E394C0F-E552-BC89-A5DB-29994BB71786}"/>
              </a:ext>
            </a:extLst>
          </p:cNvPr>
          <p:cNvCxnSpPr>
            <a:cxnSpLocks/>
          </p:cNvCxnSpPr>
          <p:nvPr/>
        </p:nvCxnSpPr>
        <p:spPr>
          <a:xfrm flipH="1" flipV="1">
            <a:off x="4054424" y="664286"/>
            <a:ext cx="1455422" cy="160615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C92DDC-B91A-B148-E535-6D4CA0CF3D16}"/>
              </a:ext>
            </a:extLst>
          </p:cNvPr>
          <p:cNvCxnSpPr>
            <a:cxnSpLocks/>
          </p:cNvCxnSpPr>
          <p:nvPr/>
        </p:nvCxnSpPr>
        <p:spPr>
          <a:xfrm flipH="1">
            <a:off x="3927231" y="1328396"/>
            <a:ext cx="1938749" cy="1848523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564804-D8DA-4AE9-03D8-D82EC384CE78}"/>
              </a:ext>
            </a:extLst>
          </p:cNvPr>
          <p:cNvCxnSpPr>
            <a:cxnSpLocks/>
          </p:cNvCxnSpPr>
          <p:nvPr/>
        </p:nvCxnSpPr>
        <p:spPr>
          <a:xfrm flipH="1">
            <a:off x="5813312" y="1672936"/>
            <a:ext cx="523320" cy="2915361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F3408F3-8A0A-02FE-244C-A76FF2DB5CFB}"/>
              </a:ext>
            </a:extLst>
          </p:cNvPr>
          <p:cNvCxnSpPr>
            <a:cxnSpLocks/>
          </p:cNvCxnSpPr>
          <p:nvPr/>
        </p:nvCxnSpPr>
        <p:spPr>
          <a:xfrm>
            <a:off x="6822831" y="1672936"/>
            <a:ext cx="445907" cy="2315776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D0A87A-1974-BE4C-1646-85DC8F666660}"/>
              </a:ext>
            </a:extLst>
          </p:cNvPr>
          <p:cNvCxnSpPr>
            <a:cxnSpLocks/>
          </p:cNvCxnSpPr>
          <p:nvPr/>
        </p:nvCxnSpPr>
        <p:spPr>
          <a:xfrm>
            <a:off x="7296561" y="857995"/>
            <a:ext cx="776374" cy="470401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44B9E1E-45C3-881F-598A-EEF5CB94563B}"/>
              </a:ext>
            </a:extLst>
          </p:cNvPr>
          <p:cNvSpPr txBox="1"/>
          <p:nvPr/>
        </p:nvSpPr>
        <p:spPr>
          <a:xfrm>
            <a:off x="10105525" y="43624"/>
            <a:ext cx="1957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b="1" dirty="0">
                <a:solidFill>
                  <a:schemeClr val="accent2"/>
                </a:solidFill>
              </a:rPr>
              <a:t>Progenitor mass</a:t>
            </a:r>
          </a:p>
          <a:p>
            <a:r>
              <a:rPr lang="en-ES" b="1" dirty="0">
                <a:solidFill>
                  <a:schemeClr val="accent2"/>
                </a:solidFill>
              </a:rPr>
              <a:t>Metallicity</a:t>
            </a:r>
          </a:p>
          <a:p>
            <a:r>
              <a:rPr lang="en-ES" b="1" dirty="0">
                <a:solidFill>
                  <a:schemeClr val="accent2"/>
                </a:solidFill>
              </a:rPr>
              <a:t>Core rotation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9AA4710-7034-4D89-3EF0-955092A9C244}"/>
              </a:ext>
            </a:extLst>
          </p:cNvPr>
          <p:cNvCxnSpPr>
            <a:cxnSpLocks/>
          </p:cNvCxnSpPr>
          <p:nvPr/>
        </p:nvCxnSpPr>
        <p:spPr>
          <a:xfrm flipH="1">
            <a:off x="7071385" y="230713"/>
            <a:ext cx="2903851" cy="239784"/>
          </a:xfrm>
          <a:prstGeom prst="straightConnector1">
            <a:avLst/>
          </a:prstGeom>
          <a:ln w="1270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7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0123d.heating.mp4">
            <a:hlinkClick r:id="" action="ppaction://media"/>
            <a:extLst>
              <a:ext uri="{FF2B5EF4-FFF2-40B4-BE49-F238E27FC236}">
                <a16:creationId xmlns:a16="http://schemas.microsoft.com/office/drawing/2014/main" id="{0CC6CE8A-C2FD-AB8B-0E9A-417F8833EAF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106.9803" end="3784.838"/>
                </p14:media>
              </p:ext>
            </p:extLst>
          </p:nvPr>
        </p:nvPicPr>
        <p:blipFill rotWithShape="1">
          <a:blip r:embed="rId4"/>
          <a:srcRect/>
          <a:stretch/>
        </p:blipFill>
        <p:spPr>
          <a:xfrm>
            <a:off x="3230848" y="279383"/>
            <a:ext cx="6618084" cy="62992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C01FAE-0052-752B-66AF-F6A1AFCFBE55}"/>
              </a:ext>
            </a:extLst>
          </p:cNvPr>
          <p:cNvSpPr txBox="1"/>
          <p:nvPr/>
        </p:nvSpPr>
        <p:spPr>
          <a:xfrm>
            <a:off x="203200" y="3200400"/>
            <a:ext cx="217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Non-spherical perturbations </a:t>
            </a:r>
            <a:r>
              <a:rPr lang="en-GB" dirty="0"/>
              <a:t>of the</a:t>
            </a:r>
          </a:p>
          <a:p>
            <a:pPr algn="ctr"/>
            <a:r>
              <a:rPr lang="en-GB" dirty="0"/>
              <a:t>proto-neutron star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5DECA9-351F-3FEC-B081-0809500A2CF9}"/>
              </a:ext>
            </a:extLst>
          </p:cNvPr>
          <p:cNvSpPr txBox="1"/>
          <p:nvPr/>
        </p:nvSpPr>
        <p:spPr>
          <a:xfrm>
            <a:off x="241300" y="431800"/>
            <a:ext cx="2628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Development of </a:t>
            </a:r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instabilities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PNS core convection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Hot-bubble convection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SASI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4A3F8E3-B853-3962-8949-735725E43774}"/>
              </a:ext>
            </a:extLst>
          </p:cNvPr>
          <p:cNvCxnSpPr>
            <a:cxnSpLocks/>
          </p:cNvCxnSpPr>
          <p:nvPr/>
        </p:nvCxnSpPr>
        <p:spPr>
          <a:xfrm>
            <a:off x="1217246" y="2247301"/>
            <a:ext cx="0" cy="787999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4F5892-CF11-212D-65D7-C574E4EF3D89}"/>
              </a:ext>
            </a:extLst>
          </p:cNvPr>
          <p:cNvCxnSpPr>
            <a:cxnSpLocks/>
          </p:cNvCxnSpPr>
          <p:nvPr/>
        </p:nvCxnSpPr>
        <p:spPr>
          <a:xfrm>
            <a:off x="1191846" y="4241201"/>
            <a:ext cx="0" cy="787999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C24C4FD-C30A-EC7B-1F7E-610D44C66B13}"/>
              </a:ext>
            </a:extLst>
          </p:cNvPr>
          <p:cNvSpPr txBox="1"/>
          <p:nvPr/>
        </p:nvSpPr>
        <p:spPr>
          <a:xfrm>
            <a:off x="88900" y="520700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GW emission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3EFCB73B-F0F7-6C9A-DE7A-4459E8E6673C}"/>
              </a:ext>
            </a:extLst>
          </p:cNvPr>
          <p:cNvSpPr/>
          <p:nvPr/>
        </p:nvSpPr>
        <p:spPr>
          <a:xfrm>
            <a:off x="8674100" y="18288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06C25E45-F750-7159-38A7-B563B526C66E}"/>
              </a:ext>
            </a:extLst>
          </p:cNvPr>
          <p:cNvSpPr/>
          <p:nvPr/>
        </p:nvSpPr>
        <p:spPr>
          <a:xfrm>
            <a:off x="9144000" y="18161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AA8CDBF-AF75-33DF-6D1E-7CE33FE03D65}"/>
              </a:ext>
            </a:extLst>
          </p:cNvPr>
          <p:cNvSpPr/>
          <p:nvPr/>
        </p:nvSpPr>
        <p:spPr>
          <a:xfrm>
            <a:off x="9690100" y="18161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1851042-F81F-1482-0636-FC355DFE47EA}"/>
              </a:ext>
            </a:extLst>
          </p:cNvPr>
          <p:cNvSpPr/>
          <p:nvPr/>
        </p:nvSpPr>
        <p:spPr>
          <a:xfrm>
            <a:off x="10185400" y="18034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B71280-EE5F-5A4C-3850-F58E0706EA4C}"/>
              </a:ext>
            </a:extLst>
          </p:cNvPr>
          <p:cNvSpPr txBox="1"/>
          <p:nvPr/>
        </p:nvSpPr>
        <p:spPr>
          <a:xfrm>
            <a:off x="10515600" y="16510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GWs</a:t>
            </a:r>
          </a:p>
        </p:txBody>
      </p:sp>
    </p:spTree>
    <p:extLst>
      <p:ext uri="{BB962C8B-B14F-4D97-AF65-F5344CB8AC3E}">
        <p14:creationId xmlns:p14="http://schemas.microsoft.com/office/powerpoint/2010/main" val="408606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AA9CB1-E5C1-E40E-03FB-1A72FB797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11" y="262063"/>
            <a:ext cx="6365968" cy="4551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019CD5-F421-FFD6-037D-87D433629089}"/>
              </a:ext>
            </a:extLst>
          </p:cNvPr>
          <p:cNvSpPr txBox="1"/>
          <p:nvPr/>
        </p:nvSpPr>
        <p:spPr>
          <a:xfrm>
            <a:off x="6705600" y="419100"/>
            <a:ext cx="5308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Highly stochastic</a:t>
            </a:r>
          </a:p>
          <a:p>
            <a:r>
              <a:rPr lang="en-GB" sz="2400" dirty="0"/>
              <a:t>(one progenitor – multiple realizations)</a:t>
            </a:r>
          </a:p>
          <a:p>
            <a:endParaRPr lang="en-GB" sz="2400" dirty="0"/>
          </a:p>
          <a:p>
            <a:r>
              <a:rPr lang="en-GB" sz="2400" dirty="0"/>
              <a:t>Matched filtering </a:t>
            </a: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not</a:t>
            </a:r>
            <a:r>
              <a:rPr lang="en-GB" sz="2400" dirty="0"/>
              <a:t> possible</a:t>
            </a:r>
          </a:p>
          <a:p>
            <a:endParaRPr lang="en-GB" sz="2400" dirty="0"/>
          </a:p>
          <a:p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Strain amplitude @ 10 kpc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Slow rotation: ~10</a:t>
            </a:r>
            <a:r>
              <a:rPr lang="en-GB" sz="2400" baseline="30000" dirty="0"/>
              <a:t>-23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Fast rotation: ≲10</a:t>
            </a:r>
            <a:r>
              <a:rPr lang="en-GB" sz="2400" baseline="30000" dirty="0"/>
              <a:t>-21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7" name="Picture 6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5B52B913-3F6F-C0FB-AB7E-67FEF4A3E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0" y="3527418"/>
            <a:ext cx="4845050" cy="307023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174E5D-F8C7-43F0-42B0-DE836E192797}"/>
              </a:ext>
            </a:extLst>
          </p:cNvPr>
          <p:cNvSpPr/>
          <p:nvPr/>
        </p:nvSpPr>
        <p:spPr>
          <a:xfrm>
            <a:off x="185426" y="4867872"/>
            <a:ext cx="500016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+mj-lt"/>
              </a:rPr>
              <a:t>Torres-</a:t>
            </a:r>
            <a:r>
              <a:rPr lang="en-GB" dirty="0" err="1">
                <a:solidFill>
                  <a:srgbClr val="FFFFFF"/>
                </a:solidFill>
                <a:latin typeface="+mj-lt"/>
              </a:rPr>
              <a:t>Forné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 et al 2019</a:t>
            </a:r>
            <a:endParaRPr lang="es-ES_tradnl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33D9A0-10FD-83D4-A1A6-F5229A87D988}"/>
              </a:ext>
            </a:extLst>
          </p:cNvPr>
          <p:cNvSpPr/>
          <p:nvPr/>
        </p:nvSpPr>
        <p:spPr>
          <a:xfrm>
            <a:off x="5570227" y="6252172"/>
            <a:ext cx="1249674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+mj-lt"/>
              </a:rPr>
              <a:t>CD in prep</a:t>
            </a:r>
            <a:endParaRPr lang="es-ES_tradnl" sz="2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191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4C584C-7C95-FB15-EEC6-2F3A63648D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64" y="163329"/>
            <a:ext cx="7085964" cy="53738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3F75DD-B5E6-40E6-95F1-C6FCF51D2CB8}"/>
              </a:ext>
            </a:extLst>
          </p:cNvPr>
          <p:cNvSpPr/>
          <p:nvPr/>
        </p:nvSpPr>
        <p:spPr>
          <a:xfrm>
            <a:off x="185426" y="5566372"/>
            <a:ext cx="500016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+mj-lt"/>
              </a:rPr>
              <a:t>Torres-</a:t>
            </a:r>
            <a:r>
              <a:rPr lang="en-GB" dirty="0" err="1">
                <a:solidFill>
                  <a:srgbClr val="FFFFFF"/>
                </a:solidFill>
                <a:latin typeface="+mj-lt"/>
              </a:rPr>
              <a:t>Forné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 et al 2019</a:t>
            </a:r>
            <a:endParaRPr lang="es-ES_tradnl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356E8-8968-599B-3FA1-BE611097AFCE}"/>
              </a:ext>
            </a:extLst>
          </p:cNvPr>
          <p:cNvSpPr txBox="1"/>
          <p:nvPr/>
        </p:nvSpPr>
        <p:spPr>
          <a:xfrm>
            <a:off x="7454900" y="419100"/>
            <a:ext cx="4559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Excitation of </a:t>
            </a: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PNS oscillation modes </a:t>
            </a:r>
            <a:r>
              <a:rPr lang="en-GB" sz="2400" dirty="0"/>
              <a:t>(p, g, f, SASI)</a:t>
            </a:r>
          </a:p>
        </p:txBody>
      </p:sp>
    </p:spTree>
    <p:extLst>
      <p:ext uri="{BB962C8B-B14F-4D97-AF65-F5344CB8AC3E}">
        <p14:creationId xmlns:p14="http://schemas.microsoft.com/office/powerpoint/2010/main" val="100830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9CD3B-4D11-3D16-050B-405A05A59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340" y="2616835"/>
            <a:ext cx="815721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Can we detect GW from core collapse events?</a:t>
            </a:r>
          </a:p>
        </p:txBody>
      </p:sp>
    </p:spTree>
    <p:extLst>
      <p:ext uri="{BB962C8B-B14F-4D97-AF65-F5344CB8AC3E}">
        <p14:creationId xmlns:p14="http://schemas.microsoft.com/office/powerpoint/2010/main" val="849673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982</TotalTime>
  <Words>1494</Words>
  <Application>Microsoft Office PowerPoint</Application>
  <PresentationFormat>Widescreen</PresentationFormat>
  <Paragraphs>292</Paragraphs>
  <Slides>40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Challenges in the observation of gravitational waves from the collapse of massive stars</vt:lpstr>
      <vt:lpstr>Collapse of massive stars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we detect GW from core collapse events?</vt:lpstr>
      <vt:lpstr>LVK searches</vt:lpstr>
      <vt:lpstr>LVK searches</vt:lpstr>
      <vt:lpstr>Detection using machine learning</vt:lpstr>
      <vt:lpstr>PowerPoint Presentation</vt:lpstr>
      <vt:lpstr>PowerPoint Presentation</vt:lpstr>
      <vt:lpstr>New phenomenological templates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Standing Shock Accretion Instability (SASI)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in the observation of gravitational waves from the collapse of massive stars</dc:title>
  <dc:creator>Pablo Cerda Duran</dc:creator>
  <cp:lastModifiedBy>Pablo Cerda Duran</cp:lastModifiedBy>
  <cp:revision>89</cp:revision>
  <dcterms:created xsi:type="dcterms:W3CDTF">2024-06-21T07:48:54Z</dcterms:created>
  <dcterms:modified xsi:type="dcterms:W3CDTF">2025-06-16T13:55:25Z</dcterms:modified>
</cp:coreProperties>
</file>