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3"/>
  </p:notesMasterIdLst>
  <p:sldIdLst>
    <p:sldId id="257" r:id="rId2"/>
    <p:sldId id="1005" r:id="rId3"/>
    <p:sldId id="912" r:id="rId4"/>
    <p:sldId id="913" r:id="rId5"/>
    <p:sldId id="914" r:id="rId6"/>
    <p:sldId id="1008" r:id="rId7"/>
    <p:sldId id="1009" r:id="rId8"/>
    <p:sldId id="915" r:id="rId9"/>
    <p:sldId id="907" r:id="rId10"/>
    <p:sldId id="908" r:id="rId11"/>
    <p:sldId id="909" r:id="rId12"/>
    <p:sldId id="1003" r:id="rId13"/>
    <p:sldId id="1000" r:id="rId14"/>
    <p:sldId id="1011" r:id="rId15"/>
    <p:sldId id="1012" r:id="rId16"/>
    <p:sldId id="1001" r:id="rId17"/>
    <p:sldId id="1014" r:id="rId18"/>
    <p:sldId id="998" r:id="rId19"/>
    <p:sldId id="1015" r:id="rId20"/>
    <p:sldId id="1010" r:id="rId21"/>
    <p:sldId id="968" r:id="rId22"/>
    <p:sldId id="969" r:id="rId23"/>
    <p:sldId id="972" r:id="rId24"/>
    <p:sldId id="1019" r:id="rId25"/>
    <p:sldId id="1018" r:id="rId26"/>
    <p:sldId id="1020" r:id="rId27"/>
    <p:sldId id="985" r:id="rId28"/>
    <p:sldId id="986" r:id="rId29"/>
    <p:sldId id="590" r:id="rId30"/>
    <p:sldId id="987" r:id="rId31"/>
    <p:sldId id="988" r:id="rId32"/>
    <p:sldId id="989" r:id="rId33"/>
    <p:sldId id="990" r:id="rId34"/>
    <p:sldId id="455" r:id="rId35"/>
    <p:sldId id="764" r:id="rId36"/>
    <p:sldId id="991" r:id="rId37"/>
    <p:sldId id="834" r:id="rId38"/>
    <p:sldId id="835" r:id="rId39"/>
    <p:sldId id="537" r:id="rId40"/>
    <p:sldId id="444" r:id="rId41"/>
    <p:sldId id="853" r:id="rId42"/>
    <p:sldId id="1016" r:id="rId43"/>
    <p:sldId id="992" r:id="rId44"/>
    <p:sldId id="855" r:id="rId45"/>
    <p:sldId id="856" r:id="rId46"/>
    <p:sldId id="993" r:id="rId47"/>
    <p:sldId id="994" r:id="rId48"/>
    <p:sldId id="995" r:id="rId49"/>
    <p:sldId id="767" r:id="rId50"/>
    <p:sldId id="996" r:id="rId51"/>
    <p:sldId id="1004" r:id="rId5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75"/>
    <p:restoredTop sz="94830"/>
  </p:normalViewPr>
  <p:slideViewPr>
    <p:cSldViewPr snapToGrid="0">
      <p:cViewPr varScale="1">
        <p:scale>
          <a:sx n="121" d="100"/>
          <a:sy n="121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DDED2-CDE5-7945-83E1-11C8BCE6437A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E622B-D629-DD48-9F86-04CF9590ED9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28728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B5FAAE98-5C44-B997-EBAE-177D423C16F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87DC1D75-7C18-FF41-A163-D2375B7E063D}" type="slidenum">
              <a:t>1</a:t>
            </a:fld>
            <a:endParaRPr lang="en-US"/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51A2DFEA-E4B7-6E45-0366-7EEEC171A99E}"/>
              </a:ext>
            </a:extLst>
          </p:cNvPr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1413298-D8A8-8F44-9E55-7DC426EDB6B0}" type="slidenum">
              <a:t>1</a:t>
            </a:fld>
            <a:endParaRPr lang="en-NL" sz="1800" b="0" i="0" u="none" strike="noStrike" kern="0" cap="none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EBF854A6-0073-BBE5-C821-BD097A08F92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9E86F832-D876-CE5E-E024-78B1A153BB6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FB276-C7C5-3D3A-974E-8CF947449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CE644E-EA44-ED45-8C95-4CB21D999A8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52F1C61F-6BD0-8945-B3C2-D3AFB183B5D7}" type="slidenum">
              <a:t>10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00ABEF-C1D7-73B1-37E7-63FA4EDCC59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6C9533-7CBF-1EEA-0F86-CD6EDCF8E03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5639" y="5078160"/>
            <a:ext cx="6047279" cy="48110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818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2268D-B635-C19D-4FA3-EBCFAAD26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4F658B-CD4A-93EB-679F-0C8D020DF93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52F1C61F-6BD0-8945-B3C2-D3AFB183B5D7}" type="slidenum">
              <a:t>11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544320-4FA1-0816-6CF1-C6BB0309A73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A6AC87-8679-3A5E-15AB-200BC555495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5639" y="5078160"/>
            <a:ext cx="6047279" cy="48110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45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8E622B-D629-DD48-9F86-04CF9590ED9B}" type="slidenum">
              <a:rPr lang="en-DE" smtClean="0"/>
              <a:t>17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38406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8E622B-D629-DD48-9F86-04CF9590ED9B}" type="slidenum">
              <a:rPr lang="en-DE" smtClean="0"/>
              <a:t>20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891031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D0279C-9CB2-ED88-2262-CC41B17389F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5F8D6E80-0069-BD4D-9B99-CAC72EE8FFC7}" type="slidenum">
              <a:rPr/>
              <a:t>27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08FF7-3F06-E4C3-B47F-95BBCDFFCE0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163850-BF1F-2974-8AC6-2E151FD7756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61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D0279C-9CB2-ED88-2262-CC41B17389F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5F8D6E80-0069-BD4D-9B99-CAC72EE8FFC7}" type="slidenum">
              <a:rPr/>
              <a:t>28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08FF7-3F06-E4C3-B47F-95BBCDFFCE0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163850-BF1F-2974-8AC6-2E151FD7756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35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D0279C-9CB2-ED88-2262-CC41B17389F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5F8D6E80-0069-BD4D-9B99-CAC72EE8FFC7}" type="slidenum">
              <a:rPr/>
              <a:t>29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08FF7-3F06-E4C3-B47F-95BBCDFFCE0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163850-BF1F-2974-8AC6-2E151FD7756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17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A8840-0F03-1EF1-6FB0-D396DC61A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D5D59F-2E9E-B004-D995-5F1F84F6577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5F8D6E80-0069-BD4D-9B99-CAC72EE8FFC7}" type="slidenum">
              <a:rPr/>
              <a:t>30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D9BB7A-0C32-8853-AEF9-8356821E5AE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61F474-81E6-518F-DDD5-B84C24A0E6E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226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27B5AC2F-6231-5E7D-2FB6-0D7260E9B15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76EC4B04-E584-FB43-ACC3-7BBEE91EC848}" type="slidenum">
              <a:t>31</a:t>
            </a:fld>
            <a:endParaRPr lang="en-US"/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F3FD4B24-73AA-5E73-6B52-51457CCA8B68}"/>
              </a:ext>
            </a:extLst>
          </p:cNvPr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BF01383-4149-C144-863B-1A7BD2E3FAA6}" type="slidenum">
              <a:t>31</a:t>
            </a:fld>
            <a:endParaRPr lang="en-NL" sz="1800" b="0" i="0" u="none" strike="noStrike" kern="0" cap="none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317C8CBA-8EB0-87A0-0816-8F1B65E357D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0239CC3E-ADAF-397C-1D9A-F7F952CD631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44902-F27D-934E-956B-37341CFC6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BA712EC5-DF34-CB85-9D1A-86CFAFEA391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76EC4B04-E584-FB43-ACC3-7BBEE91EC848}" type="slidenum">
              <a:t>32</a:t>
            </a:fld>
            <a:endParaRPr lang="en-US"/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E883153E-45D3-AB2E-AA4C-8A2E015DB46D}"/>
              </a:ext>
            </a:extLst>
          </p:cNvPr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BF01383-4149-C144-863B-1A7BD2E3FAA6}" type="slidenum">
              <a:t>32</a:t>
            </a:fld>
            <a:endParaRPr lang="en-NL" sz="1800" b="0" i="0" u="none" strike="noStrike" kern="0" cap="none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3" name="Slide Image Placeholder 1">
            <a:extLst>
              <a:ext uri="{FF2B5EF4-FFF2-40B4-BE49-F238E27FC236}">
                <a16:creationId xmlns:a16="http://schemas.microsoft.com/office/drawing/2014/main" id="{FE0A9028-1586-4462-FB91-9BE95890294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4" name="Notes Placeholder 2">
            <a:extLst>
              <a:ext uri="{FF2B5EF4-FFF2-40B4-BE49-F238E27FC236}">
                <a16:creationId xmlns:a16="http://schemas.microsoft.com/office/drawing/2014/main" id="{B5A7E597-8F07-7B75-E1F2-58532A0693A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09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35DDB-B899-9F98-0041-20C728B29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26C94-2F8C-43A2-8E40-3A4D357BA4A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E1B9B6A5-E100-5E40-B2A1-57D23061C199}" type="slidenum">
              <a:rPr/>
              <a:t>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9C98EC-F9E7-D252-BEE0-873567BF329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D3894E-7437-19CC-F110-6F4DBE333EF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2204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91C37D18-1856-7C44-9BCC-B32804E437C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5D82AAD-FD2F-9F40-BFA3-F5E2DB81FF33}" type="slidenum">
              <a:t>33</a:t>
            </a:fld>
            <a:endParaRPr lang="en-US"/>
          </a:p>
        </p:txBody>
      </p:sp>
      <p:sp>
        <p:nvSpPr>
          <p:cNvPr id="2" name="Slide Number Placeholder 6_5">
            <a:extLst>
              <a:ext uri="{FF2B5EF4-FFF2-40B4-BE49-F238E27FC236}">
                <a16:creationId xmlns:a16="http://schemas.microsoft.com/office/drawing/2014/main" id="{A5030595-00BB-0942-72AE-8837F9CC49B0}"/>
              </a:ext>
            </a:extLst>
          </p:cNvPr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E7503AE-3361-D847-AB62-C3AB7EF95090}" type="slidenum">
              <a:t>33</a:t>
            </a:fld>
            <a:endParaRPr lang="en-NL" sz="1800" b="0" i="0" u="none" strike="noStrike" kern="0" cap="none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3" name="Slide Image Placeholder 1_9">
            <a:extLst>
              <a:ext uri="{FF2B5EF4-FFF2-40B4-BE49-F238E27FC236}">
                <a16:creationId xmlns:a16="http://schemas.microsoft.com/office/drawing/2014/main" id="{1DC20EE8-90CD-B75E-483C-BA1A0C1C72A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4" name="Notes Placeholder 2_9">
            <a:extLst>
              <a:ext uri="{FF2B5EF4-FFF2-40B4-BE49-F238E27FC236}">
                <a16:creationId xmlns:a16="http://schemas.microsoft.com/office/drawing/2014/main" id="{45743AED-4E28-8FF5-4858-579C1C0F222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7988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91C37D18-1856-7C44-9BCC-B32804E437C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5D82AAD-FD2F-9F40-BFA3-F5E2DB81FF33}" type="slidenum">
              <a:t>34</a:t>
            </a:fld>
            <a:endParaRPr lang="en-US"/>
          </a:p>
        </p:txBody>
      </p:sp>
      <p:sp>
        <p:nvSpPr>
          <p:cNvPr id="2" name="Slide Number Placeholder 6_5">
            <a:extLst>
              <a:ext uri="{FF2B5EF4-FFF2-40B4-BE49-F238E27FC236}">
                <a16:creationId xmlns:a16="http://schemas.microsoft.com/office/drawing/2014/main" id="{A5030595-00BB-0942-72AE-8837F9CC49B0}"/>
              </a:ext>
            </a:extLst>
          </p:cNvPr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E7503AE-3361-D847-AB62-C3AB7EF95090}" type="slidenum">
              <a:t>34</a:t>
            </a:fld>
            <a:endParaRPr lang="en-NL" sz="1800" b="0" i="0" u="none" strike="noStrike" kern="0" cap="none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3" name="Slide Image Placeholder 1_9">
            <a:extLst>
              <a:ext uri="{FF2B5EF4-FFF2-40B4-BE49-F238E27FC236}">
                <a16:creationId xmlns:a16="http://schemas.microsoft.com/office/drawing/2014/main" id="{1DC20EE8-90CD-B75E-483C-BA1A0C1C72A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4" name="Notes Placeholder 2_9">
            <a:extLst>
              <a:ext uri="{FF2B5EF4-FFF2-40B4-BE49-F238E27FC236}">
                <a16:creationId xmlns:a16="http://schemas.microsoft.com/office/drawing/2014/main" id="{45743AED-4E28-8FF5-4858-579C1C0F222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45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91C37D18-1856-7C44-9BCC-B32804E437C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5D82AAD-FD2F-9F40-BFA3-F5E2DB81FF33}" type="slidenum">
              <a:t>35</a:t>
            </a:fld>
            <a:endParaRPr lang="en-US"/>
          </a:p>
        </p:txBody>
      </p:sp>
      <p:sp>
        <p:nvSpPr>
          <p:cNvPr id="2" name="Slide Number Placeholder 6_5">
            <a:extLst>
              <a:ext uri="{FF2B5EF4-FFF2-40B4-BE49-F238E27FC236}">
                <a16:creationId xmlns:a16="http://schemas.microsoft.com/office/drawing/2014/main" id="{A5030595-00BB-0942-72AE-8837F9CC49B0}"/>
              </a:ext>
            </a:extLst>
          </p:cNvPr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E7503AE-3361-D847-AB62-C3AB7EF95090}" type="slidenum">
              <a:t>35</a:t>
            </a:fld>
            <a:endParaRPr lang="en-NL" sz="1800" b="0" i="0" u="none" strike="noStrike" kern="0" cap="none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3" name="Slide Image Placeholder 1_9">
            <a:extLst>
              <a:ext uri="{FF2B5EF4-FFF2-40B4-BE49-F238E27FC236}">
                <a16:creationId xmlns:a16="http://schemas.microsoft.com/office/drawing/2014/main" id="{1DC20EE8-90CD-B75E-483C-BA1A0C1C72A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4" name="Notes Placeholder 2_9">
            <a:extLst>
              <a:ext uri="{FF2B5EF4-FFF2-40B4-BE49-F238E27FC236}">
                <a16:creationId xmlns:a16="http://schemas.microsoft.com/office/drawing/2014/main" id="{45743AED-4E28-8FF5-4858-579C1C0F222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8463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91C37D18-1856-7C44-9BCC-B32804E437C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5D82AAD-FD2F-9F40-BFA3-F5E2DB81FF33}" type="slidenum">
              <a:t>36</a:t>
            </a:fld>
            <a:endParaRPr lang="en-US"/>
          </a:p>
        </p:txBody>
      </p:sp>
      <p:sp>
        <p:nvSpPr>
          <p:cNvPr id="2" name="Slide Number Placeholder 6_5">
            <a:extLst>
              <a:ext uri="{FF2B5EF4-FFF2-40B4-BE49-F238E27FC236}">
                <a16:creationId xmlns:a16="http://schemas.microsoft.com/office/drawing/2014/main" id="{A5030595-00BB-0942-72AE-8837F9CC49B0}"/>
              </a:ext>
            </a:extLst>
          </p:cNvPr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E7503AE-3361-D847-AB62-C3AB7EF95090}" type="slidenum">
              <a:t>36</a:t>
            </a:fld>
            <a:endParaRPr lang="en-NL" sz="1800" b="0" i="0" u="none" strike="noStrike" kern="0" cap="none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3" name="Slide Image Placeholder 1_9">
            <a:extLst>
              <a:ext uri="{FF2B5EF4-FFF2-40B4-BE49-F238E27FC236}">
                <a16:creationId xmlns:a16="http://schemas.microsoft.com/office/drawing/2014/main" id="{1DC20EE8-90CD-B75E-483C-BA1A0C1C72A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4" name="Notes Placeholder 2_9">
            <a:extLst>
              <a:ext uri="{FF2B5EF4-FFF2-40B4-BE49-F238E27FC236}">
                <a16:creationId xmlns:a16="http://schemas.microsoft.com/office/drawing/2014/main" id="{45743AED-4E28-8FF5-4858-579C1C0F222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10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91C37D18-1856-7C44-9BCC-B32804E437C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5D82AAD-FD2F-9F40-BFA3-F5E2DB81FF33}" type="slidenum">
              <a:t>37</a:t>
            </a:fld>
            <a:endParaRPr lang="en-US"/>
          </a:p>
        </p:txBody>
      </p:sp>
      <p:sp>
        <p:nvSpPr>
          <p:cNvPr id="2" name="Slide Number Placeholder 6_5">
            <a:extLst>
              <a:ext uri="{FF2B5EF4-FFF2-40B4-BE49-F238E27FC236}">
                <a16:creationId xmlns:a16="http://schemas.microsoft.com/office/drawing/2014/main" id="{A5030595-00BB-0942-72AE-8837F9CC49B0}"/>
              </a:ext>
            </a:extLst>
          </p:cNvPr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E7503AE-3361-D847-AB62-C3AB7EF95090}" type="slidenum">
              <a:t>37</a:t>
            </a:fld>
            <a:endParaRPr lang="en-NL" sz="1800" b="0" i="0" u="none" strike="noStrike" kern="0" cap="none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3" name="Slide Image Placeholder 1_9">
            <a:extLst>
              <a:ext uri="{FF2B5EF4-FFF2-40B4-BE49-F238E27FC236}">
                <a16:creationId xmlns:a16="http://schemas.microsoft.com/office/drawing/2014/main" id="{1DC20EE8-90CD-B75E-483C-BA1A0C1C72A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4" name="Notes Placeholder 2_9">
            <a:extLst>
              <a:ext uri="{FF2B5EF4-FFF2-40B4-BE49-F238E27FC236}">
                <a16:creationId xmlns:a16="http://schemas.microsoft.com/office/drawing/2014/main" id="{45743AED-4E28-8FF5-4858-579C1C0F222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041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91C37D18-1856-7C44-9BCC-B32804E437C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5D82AAD-FD2F-9F40-BFA3-F5E2DB81FF33}" type="slidenum">
              <a:t>38</a:t>
            </a:fld>
            <a:endParaRPr lang="en-US"/>
          </a:p>
        </p:txBody>
      </p:sp>
      <p:sp>
        <p:nvSpPr>
          <p:cNvPr id="2" name="Slide Number Placeholder 6_5">
            <a:extLst>
              <a:ext uri="{FF2B5EF4-FFF2-40B4-BE49-F238E27FC236}">
                <a16:creationId xmlns:a16="http://schemas.microsoft.com/office/drawing/2014/main" id="{A5030595-00BB-0942-72AE-8837F9CC49B0}"/>
              </a:ext>
            </a:extLst>
          </p:cNvPr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E7503AE-3361-D847-AB62-C3AB7EF95090}" type="slidenum">
              <a:t>38</a:t>
            </a:fld>
            <a:endParaRPr lang="en-NL" sz="1800" b="0" i="0" u="none" strike="noStrike" kern="0" cap="none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3" name="Slide Image Placeholder 1_9">
            <a:extLst>
              <a:ext uri="{FF2B5EF4-FFF2-40B4-BE49-F238E27FC236}">
                <a16:creationId xmlns:a16="http://schemas.microsoft.com/office/drawing/2014/main" id="{1DC20EE8-90CD-B75E-483C-BA1A0C1C72A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4" name="Notes Placeholder 2_9">
            <a:extLst>
              <a:ext uri="{FF2B5EF4-FFF2-40B4-BE49-F238E27FC236}">
                <a16:creationId xmlns:a16="http://schemas.microsoft.com/office/drawing/2014/main" id="{45743AED-4E28-8FF5-4858-579C1C0F222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968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3100A-A32C-C356-4D68-B5E952CFAFA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D8776CC-BC3E-CA41-85BF-E80D91E1A414}" type="slidenum">
              <a:t>39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DDB7F1-F570-A064-81E0-3F2BE59D77F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880D81-9F80-0C10-4260-05FA8989DB5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272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2D459-F241-6245-83F0-E8CBE1374488}" type="slidenum">
              <a:rPr lang="en-DE" smtClean="0"/>
              <a:t>40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904020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41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624413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4B9FE5-B289-C938-0310-15C63D1D6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B43E38-5A85-837B-2DDC-869B9E7A10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6384BF-5433-C657-27C8-781DE33088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649F3-51BE-DCA6-A903-F2B699B4E8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42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64941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9C685-F98A-15F0-8A9D-01CE8D8AE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F7F03-7038-220E-791A-8E7120734B3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D8776CC-BC3E-CA41-85BF-E80D91E1A414}" type="slidenum">
              <a:t>3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36C8D2-37A8-5F7A-320A-43324BE0CB0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5D935B-F838-258D-86E2-3367BD82D7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859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43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492285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44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567894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45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769464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F780D-4277-67BA-0926-D15F79113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CD4D3A-7D67-0DB2-4B6E-2ABFCB79B2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BB2C82-6C4E-1A48-5440-94A467F9E2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059903-6109-4570-F275-8F660EF235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46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385088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47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697277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48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262976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49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3030067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AB6549-F4EB-9E4A-A21F-A50672A9B785}" type="slidenum">
              <a:rPr lang="en-DE" smtClean="0"/>
              <a:t>50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5996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51456-51E4-1851-EB50-90118282E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04E8CB-9C1B-9FAB-40C7-8BE2F3DB441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D8776CC-BC3E-CA41-85BF-E80D91E1A414}" type="slidenum">
              <a:t>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5BCB80-353B-FE94-6EA3-5CF9DC44E6A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CC3CE4-4ACA-0EA7-0575-EA233BAEC0B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287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3DCC4-2E5A-8DC5-E4A6-C53531263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AEAF4-1844-BB28-B2B1-341B8CE8063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D8776CC-BC3E-CA41-85BF-E80D91E1A414}" type="slidenum">
              <a:t>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4253E4-F353-F057-AD22-E6A772FD9A6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5D3877-DA2C-D1B8-CF00-4725718B960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380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0DC19-DBE7-E8E0-1212-98A5F449E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BB001F-C2ED-DF79-812C-EE0B7A1AD4C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D8776CC-BC3E-CA41-85BF-E80D91E1A414}" type="slidenum">
              <a:t>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9BE7D3-6137-9894-6065-E296006D956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170B93-BE68-A983-E91B-3E8EAB25321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668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471FE-99EB-3C72-D674-C608C606E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BAC798-200F-F410-E03E-9B21E1172F6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D8776CC-BC3E-CA41-85BF-E80D91E1A414}" type="slidenum">
              <a:t>7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6D88B2-F24E-A13B-412B-46E50F789C5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87038F-15A0-2E07-E3EF-7551663AA1E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831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38A9E-53BB-0011-9726-BA6966EEC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6E0153-31BE-9441-CF09-4DEB6C37E09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1D8776CC-BC3E-CA41-85BF-E80D91E1A414}" type="slidenum">
              <a:t>8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0FCA5C-6496-902A-7683-9C5EFE91857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153FB3-B74C-96FF-AD5A-A4C27A7B1A6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27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A9280-7394-F1DB-332A-82B7B7950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322994-0190-CD0E-D8BF-7C5756A17D3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52F1C61F-6BD0-8945-B3C2-D3AFB183B5D7}" type="slidenum">
              <a:t>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64FAB9-7714-EDD0-7634-03C217EB58F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7F4FD5-76B7-E9EB-13A2-E012C546B26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5639" y="5078160"/>
            <a:ext cx="6047279" cy="48110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1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5E464-E58D-1F9D-1F6E-95697688B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4A5D74-4630-1513-E2F0-110345B34E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D7E56-32C2-ED9A-F2E2-6CC4AC8D6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9D49E-F3BA-C56B-71CF-A2DF9791F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921C2-88A2-EB80-6256-DD80B4699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92038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DF2C1-D5DA-6E69-A4C8-149F0E720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C82777-0BC1-7806-7456-0E9079AC1E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AA017-6CC2-CE18-6FD4-AAEB25496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BE5F4-E98E-DCA5-E192-F062CD568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07A39-FD3F-67BC-AA5C-BA6A60826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243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A58499-E4AE-9107-941F-87EFDCD53A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36B0BA-5899-9B72-6B4E-C0F3FA301B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8D100-2828-CC26-DA1D-AE87BD549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B6B2A-B202-BE0C-19F5-B44B5C820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62AF8-9856-0FB7-7DD6-F1A1483EF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26666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00FE2B-E585-61D0-94E7-E33624857E9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464271-5899-E05B-56E2-DCF33EA7355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02620-DF79-5427-5650-7F2470A0C0F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A46E61-E119-1745-BAB3-558C43C2BD46}" type="slidenum"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B75B5D9-5002-1F15-A259-5391012B484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561" y="273352"/>
            <a:ext cx="10972120" cy="114468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1DF837C-6ED7-20FF-4398-503276F3E14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9561" y="1604514"/>
            <a:ext cx="10972120" cy="3977158"/>
          </a:xfrm>
        </p:spPr>
        <p:txBody>
          <a:bodyPr/>
          <a:lstStyle>
            <a:lvl1pPr>
              <a:spcBef>
                <a:spcPts val="1286"/>
              </a:spcBef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16657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DBAC4-9EF0-F7C5-FED2-578E94DFA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80753-890E-CFD4-D5FF-6BBE8E1C9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62ABB-43C0-BA1C-9C13-4696B587F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84DC3-C6C4-9CF9-C8C7-2EB66217B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E2E0B-F724-0532-FACD-D9BAFAE5E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4758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CFD7E-540F-088F-4000-665A43A5C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50563-41A6-7453-7B54-F35A6919CE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73BC5-2ECB-F252-67F9-88EC89B0C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08D1F-D926-5D89-8F16-A08CC35AC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4A10A-96E9-B6D4-713E-AD4CDC0E0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97583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D8871-C5D8-0399-8C7F-C86E8E24D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91B44-CC1A-1F83-3659-F7613C4DE5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FAED71-02E6-8C96-1F0E-BA87F428C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F04EB5-7A9C-6372-44B6-EABFF4A47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01EA01-0F2C-1F3C-F1F9-F9E8C7083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B4B497-9669-9C1C-456F-BD4DB7090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7655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1E1A7-26A2-FC04-F519-D6143964F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C2563-AA52-22A6-3CBE-4907A7AF8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6E1A6B-7FB0-7344-01A0-D132511F9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DA6A43-77F4-2AC9-33CE-4AA8AD326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D4C728-BDD5-01C3-C316-4F40CB8C51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4DAF28-5024-6750-CF79-AADF8E2AC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FD46CD-4476-6F54-A4AF-72F8C434C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C253F0-BC01-C072-CD1E-ABEB5C8B6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9498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6A3C-CB3E-CD87-F7E6-B4BCB80A5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34264A-DE65-BA4B-B8E8-7D704AC0D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4C5CC5-8A80-35F3-7423-68D7F6F07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12036-AD72-3716-53D1-27EAB7DD7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15169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C504C4-037C-E288-185B-D133ACBB9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F5A3EE-73F1-E0C3-A58E-D8BDE27A1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76F0F-2E2C-921B-6AEB-569523BE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3784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25D34-F213-5730-CC49-4151635BB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DBE91-CDDB-6082-CE4B-DD0E26B1B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365319-CEE6-4E03-842B-33F1FDADF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25FC03-8AA1-C10D-60B4-78D7D019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868C71-77C6-043D-FDBE-47C47BF4A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415C9-B772-1705-68D6-BA660C658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8920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37B2-99F5-1244-9136-E08533192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ECDD89-EC48-D935-5FD7-A332A93BD8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56E785-F23B-1BB4-DD8F-2448C62869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C4B756-165A-0461-5A08-1151CC453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9B3A71-CABE-7695-0C76-37EE58F32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DA9E0-BE60-7FF4-444E-B57E68997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3131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E1FA9A-242B-9A64-007C-FEAB87874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46864A-DE91-777F-2E70-DB286C193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0B87F-ED11-2F93-2677-936963AC3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AC93C-9824-1E48-9625-51E855789818}" type="datetimeFigureOut">
              <a:rPr lang="en-DE" smtClean="0"/>
              <a:t>18.06.25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F0F61-DB6F-A936-4ACF-7CAC8FD4EF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FB994-2B31-7398-6280-37BC4B4ED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9FE82-EC1B-5648-A7C6-2968D2AC81A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88136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emf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7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9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9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11" Type="http://schemas.openxmlformats.org/officeDocument/2006/relationships/image" Target="../media/image66.png"/><Relationship Id="rId5" Type="http://schemas.openxmlformats.org/officeDocument/2006/relationships/image" Target="../media/image56.png"/><Relationship Id="rId10" Type="http://schemas.openxmlformats.org/officeDocument/2006/relationships/image" Target="../media/image65.png"/><Relationship Id="rId4" Type="http://schemas.openxmlformats.org/officeDocument/2006/relationships/image" Target="../media/image63.png"/><Relationship Id="rId9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9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68.png"/><Relationship Id="rId5" Type="http://schemas.openxmlformats.org/officeDocument/2006/relationships/image" Target="../media/image67.jpeg"/><Relationship Id="rId4" Type="http://schemas.openxmlformats.org/officeDocument/2006/relationships/notesSlide" Target="../notesSlides/notesSlide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5.png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4.png"/><Relationship Id="rId5" Type="http://schemas.openxmlformats.org/officeDocument/2006/relationships/image" Target="../media/image83.jpeg"/><Relationship Id="rId4" Type="http://schemas.openxmlformats.org/officeDocument/2006/relationships/image" Target="../media/image12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jpeg"/><Relationship Id="rId5" Type="http://schemas.openxmlformats.org/officeDocument/2006/relationships/image" Target="../media/image12.jpg"/><Relationship Id="rId4" Type="http://schemas.microsoft.com/office/2007/relationships/hdphoto" Target="../media/hdphoto1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g"/><Relationship Id="rId5" Type="http://schemas.openxmlformats.org/officeDocument/2006/relationships/image" Target="../media/image86.png"/><Relationship Id="rId4" Type="http://schemas.microsoft.com/office/2007/relationships/hdphoto" Target="../media/hdphoto1.wdp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85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7.jpeg"/><Relationship Id="rId5" Type="http://schemas.openxmlformats.org/officeDocument/2006/relationships/image" Target="../media/image86.png"/><Relationship Id="rId4" Type="http://schemas.microsoft.com/office/2007/relationships/hdphoto" Target="../media/hdphoto1.wdp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85.png"/><Relationship Id="rId7" Type="http://schemas.openxmlformats.org/officeDocument/2006/relationships/image" Target="../media/image8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7.jpeg"/><Relationship Id="rId5" Type="http://schemas.openxmlformats.org/officeDocument/2006/relationships/image" Target="../media/image86.png"/><Relationship Id="rId10" Type="http://schemas.openxmlformats.org/officeDocument/2006/relationships/image" Target="../media/image88.png"/><Relationship Id="rId4" Type="http://schemas.microsoft.com/office/2007/relationships/hdphoto" Target="../media/hdphoto1.wdp"/><Relationship Id="rId9" Type="http://schemas.openxmlformats.org/officeDocument/2006/relationships/image" Target="../media/image83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85.png"/><Relationship Id="rId7" Type="http://schemas.openxmlformats.org/officeDocument/2006/relationships/image" Target="../media/image8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7.jpeg"/><Relationship Id="rId5" Type="http://schemas.openxmlformats.org/officeDocument/2006/relationships/image" Target="../media/image86.png"/><Relationship Id="rId4" Type="http://schemas.microsoft.com/office/2007/relationships/hdphoto" Target="../media/hdphoto1.wdp"/><Relationship Id="rId9" Type="http://schemas.openxmlformats.org/officeDocument/2006/relationships/image" Target="../media/image83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3" Type="http://schemas.openxmlformats.org/officeDocument/2006/relationships/image" Target="../media/image67.jpeg"/><Relationship Id="rId7" Type="http://schemas.openxmlformats.org/officeDocument/2006/relationships/image" Target="../media/image90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jpeg"/><Relationship Id="rId5" Type="http://schemas.openxmlformats.org/officeDocument/2006/relationships/image" Target="../media/image89.png"/><Relationship Id="rId4" Type="http://schemas.openxmlformats.org/officeDocument/2006/relationships/image" Target="../media/image12.jpg"/><Relationship Id="rId9" Type="http://schemas.openxmlformats.org/officeDocument/2006/relationships/image" Target="../media/image24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emf"/><Relationship Id="rId3" Type="http://schemas.openxmlformats.org/officeDocument/2006/relationships/image" Target="../media/image67.jpeg"/><Relationship Id="rId7" Type="http://schemas.openxmlformats.org/officeDocument/2006/relationships/image" Target="../media/image90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jpeg"/><Relationship Id="rId5" Type="http://schemas.openxmlformats.org/officeDocument/2006/relationships/image" Target="../media/image89.png"/><Relationship Id="rId10" Type="http://schemas.openxmlformats.org/officeDocument/2006/relationships/image" Target="../media/image25.png"/><Relationship Id="rId4" Type="http://schemas.openxmlformats.org/officeDocument/2006/relationships/image" Target="../media/image12.jpg"/><Relationship Id="rId9" Type="http://schemas.openxmlformats.org/officeDocument/2006/relationships/image" Target="../media/image24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emf"/><Relationship Id="rId3" Type="http://schemas.openxmlformats.org/officeDocument/2006/relationships/image" Target="../media/image67.jpeg"/><Relationship Id="rId7" Type="http://schemas.openxmlformats.org/officeDocument/2006/relationships/image" Target="../media/image92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jpeg"/><Relationship Id="rId11" Type="http://schemas.openxmlformats.org/officeDocument/2006/relationships/image" Target="../media/image68.png"/><Relationship Id="rId5" Type="http://schemas.openxmlformats.org/officeDocument/2006/relationships/image" Target="../media/image89.png"/><Relationship Id="rId10" Type="http://schemas.openxmlformats.org/officeDocument/2006/relationships/image" Target="../media/image25.png"/><Relationship Id="rId4" Type="http://schemas.openxmlformats.org/officeDocument/2006/relationships/image" Target="../media/image12.jp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23.sv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67.jpeg"/><Relationship Id="rId7" Type="http://schemas.openxmlformats.org/officeDocument/2006/relationships/image" Target="../media/image90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jpeg"/><Relationship Id="rId5" Type="http://schemas.openxmlformats.org/officeDocument/2006/relationships/image" Target="../media/image89.png"/><Relationship Id="rId10" Type="http://schemas.openxmlformats.org/officeDocument/2006/relationships/image" Target="../media/image68.png"/><Relationship Id="rId4" Type="http://schemas.openxmlformats.org/officeDocument/2006/relationships/image" Target="../media/image12.jpg"/><Relationship Id="rId9" Type="http://schemas.openxmlformats.org/officeDocument/2006/relationships/image" Target="../media/image2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10" Type="http://schemas.openxmlformats.org/officeDocument/2006/relationships/image" Target="../media/image28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2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56DAEE3D-F4A3-AFAA-E9BC-D9119985FA0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72853"/>
          <a:stretch>
            <a:fillRect/>
          </a:stretch>
        </p:blipFill>
        <p:spPr>
          <a:xfrm>
            <a:off x="0" y="4799220"/>
            <a:ext cx="12192000" cy="20587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FDEC73A3-4B51-EE6E-5F70-2D08E3FD6FD6}"/>
              </a:ext>
            </a:extLst>
          </p:cNvPr>
          <p:cNvSpPr txBox="1"/>
          <p:nvPr/>
        </p:nvSpPr>
        <p:spPr>
          <a:xfrm>
            <a:off x="2125866" y="3312369"/>
            <a:ext cx="8229627" cy="8540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1" compatLnSpc="0">
            <a:noAutofit/>
          </a:bodyPr>
          <a:lstStyle/>
          <a:p>
            <a:pPr algn="ctr" hangingPunct="0"/>
            <a:r>
              <a:rPr lang="en-US" sz="2903" b="1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 pitchFamily="18"/>
                <a:ea typeface="WenQuanYi Micro Hei" pitchFamily="2"/>
                <a:cs typeface="Lohit Devanagari" pitchFamily="2"/>
              </a:rPr>
              <a:t>Tim Dietrich</a:t>
            </a:r>
          </a:p>
          <a:p>
            <a:pPr algn="ctr" hangingPunct="0"/>
            <a:r>
              <a:rPr lang="en-US" sz="127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 pitchFamily="18"/>
                <a:ea typeface="WenQuanYi Micro Hei" pitchFamily="2"/>
                <a:cs typeface="Lohit Devanagari" pitchFamily="2"/>
              </a:rPr>
              <a:t>University of Potsdam</a:t>
            </a:r>
            <a:br>
              <a:rPr lang="en-US" sz="127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 pitchFamily="18"/>
                <a:ea typeface="WenQuanYi Micro Hei" pitchFamily="2"/>
                <a:cs typeface="Lohit Devanagari" pitchFamily="2"/>
              </a:rPr>
            </a:br>
            <a:r>
              <a:rPr lang="en-US" sz="127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 pitchFamily="18"/>
                <a:ea typeface="WenQuanYi Micro Hei" pitchFamily="2"/>
                <a:cs typeface="Lohit Devanagari" pitchFamily="2"/>
              </a:rPr>
              <a:t>Max Planck Institute for Gravitational Physics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C4B9645F-FC03-4D93-448F-B9E36B822803}"/>
              </a:ext>
            </a:extLst>
          </p:cNvPr>
          <p:cNvSpPr txBox="1"/>
          <p:nvPr/>
        </p:nvSpPr>
        <p:spPr>
          <a:xfrm>
            <a:off x="-543644" y="6632819"/>
            <a:ext cx="2669510" cy="45036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noAutofit/>
          </a:bodyPr>
          <a:lstStyle/>
          <a:p>
            <a:pPr hangingPunct="0">
              <a:spcBef>
                <a:spcPts val="1080"/>
              </a:spcBef>
              <a:spcAft>
                <a:spcPts val="897"/>
              </a:spcAft>
            </a:pPr>
            <a:r>
              <a:rPr lang="en-US" sz="1270" b="1" dirty="0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           18</a:t>
            </a:r>
            <a:r>
              <a:rPr lang="en-US" sz="1270" b="1" baseline="30000" dirty="0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th</a:t>
            </a:r>
            <a:r>
              <a:rPr lang="en-US" sz="1270" b="1" dirty="0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 of June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12293A-D20F-C489-EBB4-A4D023455E6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117945" y="3239514"/>
            <a:ext cx="1140349" cy="114034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962389-8CFA-7A1F-147A-6D62D3F15A4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126470" y="3194830"/>
            <a:ext cx="1229715" cy="122971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itle 1_19">
            <a:extLst>
              <a:ext uri="{FF2B5EF4-FFF2-40B4-BE49-F238E27FC236}">
                <a16:creationId xmlns:a16="http://schemas.microsoft.com/office/drawing/2014/main" id="{67D06BF6-3B91-ACA9-1851-8E529C21142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884789"/>
            <a:ext cx="12192000" cy="2336024"/>
          </a:xfrm>
        </p:spPr>
        <p:txBody>
          <a:bodyPr wrap="square">
            <a:spAutoFit/>
          </a:bodyPr>
          <a:lstStyle/>
          <a:p>
            <a:pPr algn="ctr"/>
            <a:r>
              <a:rPr lang="en-US" sz="5400" b="1" i="1" dirty="0">
                <a:solidFill>
                  <a:srgbClr val="2E75B6"/>
                </a:solidFill>
                <a:latin typeface="Times New Roman" pitchFamily="18"/>
              </a:rPr>
              <a:t>Simulating and Interpreting the </a:t>
            </a:r>
            <a:r>
              <a:rPr lang="en-US" sz="5400" b="1" i="1" dirty="0" err="1">
                <a:solidFill>
                  <a:srgbClr val="2E75B6"/>
                </a:solidFill>
                <a:latin typeface="Times New Roman" pitchFamily="18"/>
              </a:rPr>
              <a:t>Multimessenger</a:t>
            </a:r>
            <a:r>
              <a:rPr lang="en-US" sz="5400" b="1" i="1" dirty="0">
                <a:solidFill>
                  <a:srgbClr val="2E75B6"/>
                </a:solidFill>
                <a:latin typeface="Times New Roman" pitchFamily="18"/>
              </a:rPr>
              <a:t> Picture of Neutron Star Mergers </a:t>
            </a:r>
          </a:p>
        </p:txBody>
      </p:sp>
      <p:pic>
        <p:nvPicPr>
          <p:cNvPr id="10" name="Picture 2" descr="http://www.computational-relativity.org/images/logos/Core.png">
            <a:extLst>
              <a:ext uri="{FF2B5EF4-FFF2-40B4-BE49-F238E27FC236}">
                <a16:creationId xmlns:a16="http://schemas.microsoft.com/office/drawing/2014/main" id="{29803077-9DE2-E767-396B-DFCEF2D0E5A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9310933" y="121053"/>
            <a:ext cx="782498" cy="6081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F3C3DE-7B51-E3AB-2A7F-8844FDF2C4E3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l="8429" t="10978"/>
          <a:stretch>
            <a:fillRect/>
          </a:stretch>
        </p:blipFill>
        <p:spPr>
          <a:xfrm>
            <a:off x="8465312" y="200032"/>
            <a:ext cx="695627" cy="497716"/>
          </a:xfrm>
          <a:prstGeom prst="rect">
            <a:avLst/>
          </a:prstGeom>
          <a:noFill/>
          <a:ln cap="flat">
            <a:noFill/>
          </a:ln>
          <a:effectLst>
            <a:outerShdw dist="103351" sx="1000" sy="1000" algn="tl">
              <a:srgbClr val="808080"/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7A2626-75DA-F34B-0C00-53BF384FB0F2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10152608" y="134987"/>
            <a:ext cx="663621" cy="504575"/>
          </a:xfrm>
          <a:prstGeom prst="rect">
            <a:avLst/>
          </a:prstGeom>
          <a:noFill/>
          <a:ln cap="flat">
            <a:noFill/>
          </a:ln>
          <a:effectLst>
            <a:outerShdw dist="103351" dir="2700000" sx="1000" sy="1000" algn="tl">
              <a:srgbClr val="808080"/>
            </a:outerShdw>
          </a:effectLst>
        </p:spPr>
      </p:pic>
      <p:pic>
        <p:nvPicPr>
          <p:cNvPr id="14" name="Picture 2" descr="European Research Council - Wikipedia">
            <a:extLst>
              <a:ext uri="{FF2B5EF4-FFF2-40B4-BE49-F238E27FC236}">
                <a16:creationId xmlns:a16="http://schemas.microsoft.com/office/drawing/2014/main" id="{F57528A7-6A0A-640E-F968-F47EBC322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99" y="162121"/>
            <a:ext cx="504851" cy="50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8F1E8552-232F-D54E-CEBA-C8ACA4A62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844" y="162121"/>
            <a:ext cx="625095" cy="50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>
            <a:extLst>
              <a:ext uri="{FF2B5EF4-FFF2-40B4-BE49-F238E27FC236}">
                <a16:creationId xmlns:a16="http://schemas.microsoft.com/office/drawing/2014/main" id="{F1906085-92C3-61E0-5620-01A209819F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5" t="21063" r="11529" b="22034"/>
          <a:stretch/>
        </p:blipFill>
        <p:spPr bwMode="auto">
          <a:xfrm>
            <a:off x="2437548" y="277664"/>
            <a:ext cx="962318" cy="32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Alexander von Humboldt-Stiftung - BMBF">
            <a:extLst>
              <a:ext uri="{FF2B5EF4-FFF2-40B4-BE49-F238E27FC236}">
                <a16:creationId xmlns:a16="http://schemas.microsoft.com/office/drawing/2014/main" id="{0A366176-FB9B-78B0-B7C8-7FDB8CB66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49" y="183395"/>
            <a:ext cx="826258" cy="46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DFG - Deutsche Forschungsgemeinschaft">
            <a:extLst>
              <a:ext uri="{FF2B5EF4-FFF2-40B4-BE49-F238E27FC236}">
                <a16:creationId xmlns:a16="http://schemas.microsoft.com/office/drawing/2014/main" id="{CD23C8B3-83B6-C990-5FB8-7E736DA68C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1" r="818" b="33899"/>
          <a:stretch/>
        </p:blipFill>
        <p:spPr bwMode="auto">
          <a:xfrm>
            <a:off x="1689733" y="277664"/>
            <a:ext cx="649210" cy="27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A6A4B9B-2264-9204-4FBE-EB23C67715B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049040" y="277664"/>
            <a:ext cx="846761" cy="282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sx="1000" sy="1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652E6F-A1AF-166E-B9AC-CA2C244B8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B69AF85-6D52-7A07-2401-2330184170DF}"/>
              </a:ext>
            </a:extLst>
          </p:cNvPr>
          <p:cNvSpPr/>
          <p:nvPr/>
        </p:nvSpPr>
        <p:spPr>
          <a:xfrm>
            <a:off x="200108" y="151198"/>
            <a:ext cx="11770219" cy="646875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5" name="part_2">
            <a:hlinkClick r:id="" action="ppaction://media"/>
            <a:extLst>
              <a:ext uri="{FF2B5EF4-FFF2-40B4-BE49-F238E27FC236}">
                <a16:creationId xmlns:a16="http://schemas.microsoft.com/office/drawing/2014/main" id="{380A0A5D-DDBF-448A-5DBE-E04CF6D2B80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1176" y="1383677"/>
            <a:ext cx="8320000" cy="468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2A7AA6-43D5-24E6-3C7A-7AC3905B3059}"/>
              </a:ext>
            </a:extLst>
          </p:cNvPr>
          <p:cNvSpPr txBox="1"/>
          <p:nvPr/>
        </p:nvSpPr>
        <p:spPr>
          <a:xfrm>
            <a:off x="8971722" y="3451009"/>
            <a:ext cx="2584174" cy="12163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deformation before merger,  ejection of material, heavy element production</a:t>
            </a:r>
            <a:endParaRPr lang="en-US" sz="1996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E76F21-EEF4-C6CA-4D51-19D2E83FCA69}"/>
              </a:ext>
            </a:extLst>
          </p:cNvPr>
          <p:cNvSpPr txBox="1"/>
          <p:nvPr/>
        </p:nvSpPr>
        <p:spPr>
          <a:xfrm>
            <a:off x="8971722" y="2325593"/>
            <a:ext cx="2584174" cy="6493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gravitational wave emission</a:t>
            </a:r>
            <a:endParaRPr lang="en-US" sz="1996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021FE1C1-FAD3-44BC-394F-85BB22365C6F}"/>
              </a:ext>
            </a:extLst>
          </p:cNvPr>
          <p:cNvSpPr/>
          <p:nvPr/>
        </p:nvSpPr>
        <p:spPr>
          <a:xfrm rot="12477016">
            <a:off x="6070599" y="4674060"/>
            <a:ext cx="774700" cy="36591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 Placeholder 2_15">
            <a:extLst>
              <a:ext uri="{FF2B5EF4-FFF2-40B4-BE49-F238E27FC236}">
                <a16:creationId xmlns:a16="http://schemas.microsoft.com/office/drawing/2014/main" id="{0997A2A5-45A9-2E47-2915-405BC4357C7D}"/>
              </a:ext>
            </a:extLst>
          </p:cNvPr>
          <p:cNvSpPr txBox="1">
            <a:spLocks/>
          </p:cNvSpPr>
          <p:nvPr/>
        </p:nvSpPr>
        <p:spPr>
          <a:xfrm>
            <a:off x="1377217" y="396710"/>
            <a:ext cx="9144960" cy="603757"/>
          </a:xfrm>
          <a:prstGeom prst="rect">
            <a:avLst/>
          </a:prstGeom>
        </p:spPr>
        <p:txBody>
          <a:bodyPr vert="horz" wrap="square" lIns="91440" tIns="45720" rIns="91440" bIns="45720" rtlCol="0" anchor="t" anchorCtr="1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83"/>
              </a:spcBef>
              <a:buFont typeface="Arial" panose="020B0604020202020204" pitchFamily="34" charset="0"/>
              <a:buNone/>
            </a:pPr>
            <a:r>
              <a:rPr lang="en-US" sz="3629" b="1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The Binary Neutron Star Merger Simulation</a:t>
            </a:r>
            <a:endParaRPr lang="en-US" sz="3629" b="1" dirty="0">
              <a:solidFill>
                <a:schemeClr val="accent1">
                  <a:lumMod val="75000"/>
                </a:schemeClr>
              </a:solidFill>
              <a:latin typeface="Times New Roman" pitchFamily="18"/>
            </a:endParaRP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B98AD171-6875-5B31-E564-7FAF5F43C1EE}"/>
              </a:ext>
            </a:extLst>
          </p:cNvPr>
          <p:cNvSpPr/>
          <p:nvPr/>
        </p:nvSpPr>
        <p:spPr>
          <a:xfrm rot="18412305">
            <a:off x="3736400" y="4190382"/>
            <a:ext cx="774700" cy="36591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60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6" grpId="0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54206-EA25-E7A8-1A90-8DF5EB432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F65446C-3FD8-77D8-81D5-752CF41968FE}"/>
              </a:ext>
            </a:extLst>
          </p:cNvPr>
          <p:cNvSpPr/>
          <p:nvPr/>
        </p:nvSpPr>
        <p:spPr>
          <a:xfrm>
            <a:off x="210890" y="194622"/>
            <a:ext cx="11770219" cy="646875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5" name="part_3">
            <a:hlinkClick r:id="" action="ppaction://media"/>
            <a:extLst>
              <a:ext uri="{FF2B5EF4-FFF2-40B4-BE49-F238E27FC236}">
                <a16:creationId xmlns:a16="http://schemas.microsoft.com/office/drawing/2014/main" id="{74F79346-D981-CD0B-FABF-BF5DB6ECC5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94713" y="1395145"/>
            <a:ext cx="8320000" cy="468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1147D4-5C5A-83BA-91A4-F8FB7D668FE3}"/>
              </a:ext>
            </a:extLst>
          </p:cNvPr>
          <p:cNvSpPr txBox="1"/>
          <p:nvPr/>
        </p:nvSpPr>
        <p:spPr>
          <a:xfrm>
            <a:off x="8971722" y="5062687"/>
            <a:ext cx="2584174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black hole formation</a:t>
            </a:r>
            <a:endParaRPr lang="en-US" sz="1996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8B79BF-4C14-5C94-699C-0E96CA081187}"/>
              </a:ext>
            </a:extLst>
          </p:cNvPr>
          <p:cNvSpPr txBox="1"/>
          <p:nvPr/>
        </p:nvSpPr>
        <p:spPr>
          <a:xfrm>
            <a:off x="8971722" y="2325593"/>
            <a:ext cx="2584174" cy="6493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gravitational wave emission</a:t>
            </a:r>
            <a:endParaRPr lang="en-US" sz="1996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A6AEB9-14D1-0FD9-B0E9-16BF4B30E57E}"/>
              </a:ext>
            </a:extLst>
          </p:cNvPr>
          <p:cNvSpPr txBox="1"/>
          <p:nvPr/>
        </p:nvSpPr>
        <p:spPr>
          <a:xfrm>
            <a:off x="3365523" y="6252595"/>
            <a:ext cx="2584174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70 milliseconds</a:t>
            </a:r>
            <a:endParaRPr lang="en-US" sz="1996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EA2F5D1E-7B03-F406-5818-CA6975749952}"/>
              </a:ext>
            </a:extLst>
          </p:cNvPr>
          <p:cNvSpPr/>
          <p:nvPr/>
        </p:nvSpPr>
        <p:spPr>
          <a:xfrm rot="5400000">
            <a:off x="4163214" y="2621641"/>
            <a:ext cx="128926" cy="7132989"/>
          </a:xfrm>
          <a:prstGeom prst="rightBrace">
            <a:avLst>
              <a:gd name="adj1" fmla="val 114777"/>
              <a:gd name="adj2" fmla="val 50000"/>
            </a:avLst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67A87-0850-1124-305A-A7D1C623C6E5}"/>
              </a:ext>
            </a:extLst>
          </p:cNvPr>
          <p:cNvSpPr txBox="1"/>
          <p:nvPr/>
        </p:nvSpPr>
        <p:spPr>
          <a:xfrm>
            <a:off x="8971722" y="3451009"/>
            <a:ext cx="2584174" cy="12163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deformation before merger,  ejection of material, heavy element production</a:t>
            </a:r>
            <a:endParaRPr lang="en-US" sz="1996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11" name="Text Placeholder 2_15">
            <a:extLst>
              <a:ext uri="{FF2B5EF4-FFF2-40B4-BE49-F238E27FC236}">
                <a16:creationId xmlns:a16="http://schemas.microsoft.com/office/drawing/2014/main" id="{EE057297-742C-B76B-DA86-0B0424285448}"/>
              </a:ext>
            </a:extLst>
          </p:cNvPr>
          <p:cNvSpPr txBox="1">
            <a:spLocks/>
          </p:cNvSpPr>
          <p:nvPr/>
        </p:nvSpPr>
        <p:spPr>
          <a:xfrm>
            <a:off x="1377217" y="396710"/>
            <a:ext cx="9144960" cy="603757"/>
          </a:xfrm>
          <a:prstGeom prst="rect">
            <a:avLst/>
          </a:prstGeom>
        </p:spPr>
        <p:txBody>
          <a:bodyPr vert="horz" wrap="square" lIns="91440" tIns="45720" rIns="91440" bIns="45720" rtlCol="0" anchor="t" anchorCtr="1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83"/>
              </a:spcBef>
              <a:buFont typeface="Arial" panose="020B0604020202020204" pitchFamily="34" charset="0"/>
              <a:buNone/>
            </a:pPr>
            <a:r>
              <a:rPr lang="en-US" sz="3629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The Binary Neutron Star Merger Simulation</a:t>
            </a:r>
          </a:p>
        </p:txBody>
      </p:sp>
    </p:spTree>
    <p:extLst>
      <p:ext uri="{BB962C8B-B14F-4D97-AF65-F5344CB8AC3E}">
        <p14:creationId xmlns:p14="http://schemas.microsoft.com/office/powerpoint/2010/main" val="240755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AC5D2-779E-9D46-F046-49840E9E2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E04BD92-0E4D-9F8A-067A-6D9A0C8D0103}"/>
              </a:ext>
            </a:extLst>
          </p:cNvPr>
          <p:cNvSpPr/>
          <p:nvPr/>
        </p:nvSpPr>
        <p:spPr>
          <a:xfrm>
            <a:off x="210890" y="298394"/>
            <a:ext cx="11770219" cy="646875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F6A9327-9066-E0BC-E32F-29B1C144895E}"/>
              </a:ext>
            </a:extLst>
          </p:cNvPr>
          <p:cNvSpPr/>
          <p:nvPr/>
        </p:nvSpPr>
        <p:spPr>
          <a:xfrm>
            <a:off x="731918" y="466075"/>
            <a:ext cx="3228116" cy="143288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F638F83-B232-1CD1-5721-B40FA763450E}"/>
              </a:ext>
            </a:extLst>
          </p:cNvPr>
          <p:cNvSpPr/>
          <p:nvPr/>
        </p:nvSpPr>
        <p:spPr>
          <a:xfrm>
            <a:off x="716990" y="2285439"/>
            <a:ext cx="3228116" cy="1593628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3F2143-FD9E-7BF1-65C0-67A0F2EE6DA7}"/>
              </a:ext>
            </a:extLst>
          </p:cNvPr>
          <p:cNvSpPr txBox="1"/>
          <p:nvPr/>
        </p:nvSpPr>
        <p:spPr>
          <a:xfrm>
            <a:off x="799689" y="560077"/>
            <a:ext cx="3287147" cy="12162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Theoretical Framework: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well-</a:t>
            </a: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posedness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of PDEs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advantageous properties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CF7FA8-4D26-1B92-DE88-4E11F8F35043}"/>
              </a:ext>
            </a:extLst>
          </p:cNvPr>
          <p:cNvSpPr txBox="1"/>
          <p:nvPr/>
        </p:nvSpPr>
        <p:spPr>
          <a:xfrm>
            <a:off x="799689" y="2353931"/>
            <a:ext cx="3287147" cy="14996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Computational Methods: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HPC facilities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parallelizable code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numerical techniques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43AAD5B-DC8D-57D9-BCD8-D0930477844F}"/>
              </a:ext>
            </a:extLst>
          </p:cNvPr>
          <p:cNvSpPr/>
          <p:nvPr/>
        </p:nvSpPr>
        <p:spPr>
          <a:xfrm>
            <a:off x="716990" y="4343546"/>
            <a:ext cx="3228116" cy="166640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9B0305-25BF-9F7F-AC75-977863979889}"/>
              </a:ext>
            </a:extLst>
          </p:cNvPr>
          <p:cNvSpPr txBox="1"/>
          <p:nvPr/>
        </p:nvSpPr>
        <p:spPr>
          <a:xfrm>
            <a:off x="731918" y="4425170"/>
            <a:ext cx="3287147" cy="158477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Physics:</a:t>
            </a:r>
          </a:p>
          <a:p>
            <a:pPr hangingPunct="0"/>
            <a:endParaRPr lang="en-US" sz="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Microphyics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(EOS, Neutrinos)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Magnetic fields 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Turbulences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Parameter space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F95C05-F99E-EF86-E364-24F5DFB69A00}"/>
              </a:ext>
            </a:extLst>
          </p:cNvPr>
          <p:cNvSpPr txBox="1"/>
          <p:nvPr/>
        </p:nvSpPr>
        <p:spPr>
          <a:xfrm>
            <a:off x="1477607" y="6149272"/>
            <a:ext cx="4187469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cf. talks by Shibata, </a:t>
            </a:r>
            <a:r>
              <a:rPr lang="en-US" sz="1996" b="1" dirty="0" err="1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Bernuzzi</a:t>
            </a:r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…</a:t>
            </a:r>
            <a:endParaRPr lang="en-US" sz="1996" dirty="0">
              <a:solidFill>
                <a:srgbClr val="C00000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02333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47F0D-C383-4D6C-0003-76073B6D0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80AE507-3FBD-4E54-632B-FFAC2E05C00E}"/>
              </a:ext>
            </a:extLst>
          </p:cNvPr>
          <p:cNvSpPr/>
          <p:nvPr/>
        </p:nvSpPr>
        <p:spPr>
          <a:xfrm>
            <a:off x="210890" y="298394"/>
            <a:ext cx="11770219" cy="646875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F56C150-2FC0-4317-0264-D278E9623321}"/>
              </a:ext>
            </a:extLst>
          </p:cNvPr>
          <p:cNvSpPr/>
          <p:nvPr/>
        </p:nvSpPr>
        <p:spPr>
          <a:xfrm rot="20640172" flipH="1">
            <a:off x="3042183" y="896220"/>
            <a:ext cx="3492609" cy="5680996"/>
          </a:xfrm>
          <a:custGeom>
            <a:avLst/>
            <a:gdLst>
              <a:gd name="connsiteX0" fmla="*/ 1760787 w 2002612"/>
              <a:gd name="connsiteY0" fmla="*/ 3121051 h 5841580"/>
              <a:gd name="connsiteX1" fmla="*/ 204040 w 2002612"/>
              <a:gd name="connsiteY1" fmla="*/ 0 h 5841580"/>
              <a:gd name="connsiteX2" fmla="*/ 0 w 2002612"/>
              <a:gd name="connsiteY2" fmla="*/ 5841580 h 5841580"/>
              <a:gd name="connsiteX3" fmla="*/ 2002612 w 2002612"/>
              <a:gd name="connsiteY3" fmla="*/ 4753369 h 5841580"/>
              <a:gd name="connsiteX4" fmla="*/ 1896814 w 2002612"/>
              <a:gd name="connsiteY4" fmla="*/ 3272192 h 5841580"/>
              <a:gd name="connsiteX5" fmla="*/ 1813686 w 2002612"/>
              <a:gd name="connsiteY5" fmla="*/ 3226850 h 5841580"/>
              <a:gd name="connsiteX6" fmla="*/ 1760787 w 2002612"/>
              <a:gd name="connsiteY6" fmla="*/ 3121051 h 584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2612" h="5841580">
                <a:moveTo>
                  <a:pt x="1760787" y="3121051"/>
                </a:moveTo>
                <a:lnTo>
                  <a:pt x="204040" y="0"/>
                </a:lnTo>
                <a:lnTo>
                  <a:pt x="0" y="5841580"/>
                </a:lnTo>
                <a:lnTo>
                  <a:pt x="2002612" y="4753369"/>
                </a:lnTo>
                <a:lnTo>
                  <a:pt x="1896814" y="3272192"/>
                </a:lnTo>
                <a:lnTo>
                  <a:pt x="1813686" y="3226850"/>
                </a:lnTo>
                <a:lnTo>
                  <a:pt x="1760787" y="3121051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CCBD0BC-BDF6-40D1-00B9-41D493E9ABBB}"/>
              </a:ext>
            </a:extLst>
          </p:cNvPr>
          <p:cNvSpPr/>
          <p:nvPr/>
        </p:nvSpPr>
        <p:spPr>
          <a:xfrm>
            <a:off x="4933631" y="319595"/>
            <a:ext cx="6626529" cy="5841579"/>
          </a:xfrm>
          <a:prstGeom prst="roundRect">
            <a:avLst>
              <a:gd name="adj" fmla="val 20282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95000">
                <a:schemeClr val="accent1">
                  <a:tint val="44500"/>
                  <a:satMod val="160000"/>
                </a:schemeClr>
              </a:gs>
              <a:gs pos="6800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800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316F7B3-B752-99DE-B73A-774002AFE2BE}"/>
              </a:ext>
            </a:extLst>
          </p:cNvPr>
          <p:cNvSpPr/>
          <p:nvPr/>
        </p:nvSpPr>
        <p:spPr>
          <a:xfrm>
            <a:off x="731918" y="466075"/>
            <a:ext cx="3228116" cy="143288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475D85C-8817-3E05-2E29-B0F8C4782E70}"/>
              </a:ext>
            </a:extLst>
          </p:cNvPr>
          <p:cNvSpPr/>
          <p:nvPr/>
        </p:nvSpPr>
        <p:spPr>
          <a:xfrm>
            <a:off x="716990" y="2285439"/>
            <a:ext cx="3228116" cy="1593628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825F3D-DA26-A731-88D1-BE68C7026F06}"/>
              </a:ext>
            </a:extLst>
          </p:cNvPr>
          <p:cNvSpPr txBox="1"/>
          <p:nvPr/>
        </p:nvSpPr>
        <p:spPr>
          <a:xfrm>
            <a:off x="799689" y="560077"/>
            <a:ext cx="3287147" cy="12162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Theoretical Framework: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well-</a:t>
            </a: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posedness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of PDEs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advantageous properties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650B4-CFC8-E444-5732-6848B754B1D5}"/>
              </a:ext>
            </a:extLst>
          </p:cNvPr>
          <p:cNvSpPr txBox="1"/>
          <p:nvPr/>
        </p:nvSpPr>
        <p:spPr>
          <a:xfrm>
            <a:off x="799689" y="2353931"/>
            <a:ext cx="3287147" cy="14996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Computational Methods: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HPC facilities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parallelizable code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numerical techniques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5CDAA3-1BAD-DAF3-0200-23ED203E0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663" y="487580"/>
            <a:ext cx="5094322" cy="36366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9DC8AE-5451-222D-5AED-66023A10CA55}"/>
              </a:ext>
            </a:extLst>
          </p:cNvPr>
          <p:cNvSpPr txBox="1"/>
          <p:nvPr/>
        </p:nvSpPr>
        <p:spPr>
          <a:xfrm>
            <a:off x="5517510" y="4568385"/>
            <a:ext cx="2591706" cy="93267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Modelling of magnetic fields and resolving small scale turbulences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6F3635-E833-7D44-8BDD-AF7A8B551E43}"/>
              </a:ext>
            </a:extLst>
          </p:cNvPr>
          <p:cNvSpPr txBox="1"/>
          <p:nvPr/>
        </p:nvSpPr>
        <p:spPr>
          <a:xfrm>
            <a:off x="9045873" y="5795895"/>
            <a:ext cx="1298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 err="1">
                <a:solidFill>
                  <a:schemeClr val="bg1"/>
                </a:solidFill>
                <a:latin typeface="Times" pitchFamily="2" charset="0"/>
              </a:rPr>
              <a:t>Neuweiler</a:t>
            </a:r>
            <a:r>
              <a:rPr lang="en-GB" sz="800" dirty="0">
                <a:solidFill>
                  <a:schemeClr val="bg1"/>
                </a:solidFill>
                <a:latin typeface="Times" pitchFamily="2" charset="0"/>
              </a:rPr>
              <a:t> et al., </a:t>
            </a:r>
            <a:br>
              <a:rPr lang="en-GB" sz="800" dirty="0">
                <a:solidFill>
                  <a:schemeClr val="bg1"/>
                </a:solidFill>
                <a:latin typeface="Times" pitchFamily="2" charset="0"/>
              </a:rPr>
            </a:br>
            <a:r>
              <a:rPr lang="en-GB" sz="800" dirty="0">
                <a:solidFill>
                  <a:schemeClr val="bg1"/>
                </a:solidFill>
                <a:latin typeface="Times" pitchFamily="2" charset="0"/>
              </a:rPr>
              <a:t>PRD 110 (2024) 8, 084046</a:t>
            </a:r>
            <a:endParaRPr lang="en-DE" sz="800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A621AED-7ABF-E631-1035-44610CC735C8}"/>
              </a:ext>
            </a:extLst>
          </p:cNvPr>
          <p:cNvSpPr/>
          <p:nvPr/>
        </p:nvSpPr>
        <p:spPr>
          <a:xfrm>
            <a:off x="716990" y="4343546"/>
            <a:ext cx="3228116" cy="166640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9792BE-4630-52B0-AE34-E79D1563D43E}"/>
              </a:ext>
            </a:extLst>
          </p:cNvPr>
          <p:cNvSpPr txBox="1"/>
          <p:nvPr/>
        </p:nvSpPr>
        <p:spPr>
          <a:xfrm>
            <a:off x="731918" y="4425170"/>
            <a:ext cx="3287147" cy="158477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Physics:</a:t>
            </a:r>
          </a:p>
          <a:p>
            <a:pPr hangingPunct="0"/>
            <a:endParaRPr lang="en-US" sz="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Microphyics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(EOS, Neutrinos)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Magnetic fields 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Turbulences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Parameter space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8AE235-A03A-3CBA-3876-EFDE3A19E2BF}"/>
              </a:ext>
            </a:extLst>
          </p:cNvPr>
          <p:cNvSpPr txBox="1"/>
          <p:nvPr/>
        </p:nvSpPr>
        <p:spPr>
          <a:xfrm>
            <a:off x="8691587" y="6211129"/>
            <a:ext cx="4187469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cf. talk by </a:t>
            </a:r>
            <a:r>
              <a:rPr lang="en-US" sz="1996" b="1" dirty="0" err="1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Palenzuela</a:t>
            </a:r>
            <a:endParaRPr lang="en-US" sz="1996" dirty="0">
              <a:solidFill>
                <a:srgbClr val="C00000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C2C81E4-CA90-CE5E-6424-A1813A91A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847" y="3472876"/>
            <a:ext cx="2303090" cy="2191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2470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F991E-D9F2-0D63-90FF-E98A20180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40D7B619-F939-796C-BD10-0603BE442A41}"/>
              </a:ext>
            </a:extLst>
          </p:cNvPr>
          <p:cNvSpPr/>
          <p:nvPr/>
        </p:nvSpPr>
        <p:spPr>
          <a:xfrm>
            <a:off x="210890" y="298394"/>
            <a:ext cx="11770219" cy="646875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7A80E02-B979-A5D1-920E-C9BC0F07F8AF}"/>
              </a:ext>
            </a:extLst>
          </p:cNvPr>
          <p:cNvSpPr/>
          <p:nvPr/>
        </p:nvSpPr>
        <p:spPr>
          <a:xfrm rot="20640172" flipH="1">
            <a:off x="3042183" y="896220"/>
            <a:ext cx="3492609" cy="5680996"/>
          </a:xfrm>
          <a:custGeom>
            <a:avLst/>
            <a:gdLst>
              <a:gd name="connsiteX0" fmla="*/ 1760787 w 2002612"/>
              <a:gd name="connsiteY0" fmla="*/ 3121051 h 5841580"/>
              <a:gd name="connsiteX1" fmla="*/ 204040 w 2002612"/>
              <a:gd name="connsiteY1" fmla="*/ 0 h 5841580"/>
              <a:gd name="connsiteX2" fmla="*/ 0 w 2002612"/>
              <a:gd name="connsiteY2" fmla="*/ 5841580 h 5841580"/>
              <a:gd name="connsiteX3" fmla="*/ 2002612 w 2002612"/>
              <a:gd name="connsiteY3" fmla="*/ 4753369 h 5841580"/>
              <a:gd name="connsiteX4" fmla="*/ 1896814 w 2002612"/>
              <a:gd name="connsiteY4" fmla="*/ 3272192 h 5841580"/>
              <a:gd name="connsiteX5" fmla="*/ 1813686 w 2002612"/>
              <a:gd name="connsiteY5" fmla="*/ 3226850 h 5841580"/>
              <a:gd name="connsiteX6" fmla="*/ 1760787 w 2002612"/>
              <a:gd name="connsiteY6" fmla="*/ 3121051 h 584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2612" h="5841580">
                <a:moveTo>
                  <a:pt x="1760787" y="3121051"/>
                </a:moveTo>
                <a:lnTo>
                  <a:pt x="204040" y="0"/>
                </a:lnTo>
                <a:lnTo>
                  <a:pt x="0" y="5841580"/>
                </a:lnTo>
                <a:lnTo>
                  <a:pt x="2002612" y="4753369"/>
                </a:lnTo>
                <a:lnTo>
                  <a:pt x="1896814" y="3272192"/>
                </a:lnTo>
                <a:lnTo>
                  <a:pt x="1813686" y="3226850"/>
                </a:lnTo>
                <a:lnTo>
                  <a:pt x="1760787" y="3121051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D050E08-15F2-344C-0376-63F86EE43A54}"/>
              </a:ext>
            </a:extLst>
          </p:cNvPr>
          <p:cNvSpPr/>
          <p:nvPr/>
        </p:nvSpPr>
        <p:spPr>
          <a:xfrm>
            <a:off x="4933631" y="319595"/>
            <a:ext cx="6626529" cy="5841579"/>
          </a:xfrm>
          <a:prstGeom prst="roundRect">
            <a:avLst>
              <a:gd name="adj" fmla="val 20282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95000">
                <a:schemeClr val="accent1">
                  <a:tint val="44500"/>
                  <a:satMod val="160000"/>
                </a:schemeClr>
              </a:gs>
              <a:gs pos="6800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800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07BC0CD-F0F3-9781-DA41-DEF808804C74}"/>
              </a:ext>
            </a:extLst>
          </p:cNvPr>
          <p:cNvSpPr/>
          <p:nvPr/>
        </p:nvSpPr>
        <p:spPr>
          <a:xfrm>
            <a:off x="731918" y="466075"/>
            <a:ext cx="3228116" cy="143288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C7C8F8B-4652-62BB-418E-D7981FEFFB33}"/>
              </a:ext>
            </a:extLst>
          </p:cNvPr>
          <p:cNvSpPr/>
          <p:nvPr/>
        </p:nvSpPr>
        <p:spPr>
          <a:xfrm>
            <a:off x="716990" y="2285439"/>
            <a:ext cx="3228116" cy="1593628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38CAD1-E278-F2D3-EBA9-9B5E71475F26}"/>
              </a:ext>
            </a:extLst>
          </p:cNvPr>
          <p:cNvSpPr txBox="1"/>
          <p:nvPr/>
        </p:nvSpPr>
        <p:spPr>
          <a:xfrm>
            <a:off x="799689" y="560077"/>
            <a:ext cx="3287147" cy="12162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Theoretical Framework: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well-</a:t>
            </a: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posedness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of PDEs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advantageous properties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030533-C543-37FF-1A14-C8794804627C}"/>
              </a:ext>
            </a:extLst>
          </p:cNvPr>
          <p:cNvSpPr txBox="1"/>
          <p:nvPr/>
        </p:nvSpPr>
        <p:spPr>
          <a:xfrm>
            <a:off x="799689" y="2353931"/>
            <a:ext cx="3287147" cy="14996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Computational Methods: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HPC facilities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parallelizable code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numerical techniques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3C72F6-F8AD-AFF7-1947-B0E865232AF7}"/>
              </a:ext>
            </a:extLst>
          </p:cNvPr>
          <p:cNvSpPr txBox="1"/>
          <p:nvPr/>
        </p:nvSpPr>
        <p:spPr>
          <a:xfrm>
            <a:off x="9036422" y="5688319"/>
            <a:ext cx="1909483" cy="21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>
                <a:solidFill>
                  <a:schemeClr val="bg1"/>
                </a:solidFill>
                <a:latin typeface="Times" pitchFamily="2" charset="0"/>
              </a:rPr>
              <a:t>Neuweiler</a:t>
            </a:r>
            <a:r>
              <a:rPr lang="en-GB" sz="800" dirty="0">
                <a:solidFill>
                  <a:schemeClr val="bg1"/>
                </a:solidFill>
                <a:latin typeface="Times" pitchFamily="2" charset="0"/>
              </a:rPr>
              <a:t> et al., </a:t>
            </a:r>
            <a:r>
              <a:rPr lang="en-GB" sz="800" dirty="0" err="1">
                <a:solidFill>
                  <a:schemeClr val="bg1"/>
                </a:solidFill>
                <a:latin typeface="Times" pitchFamily="2" charset="0"/>
              </a:rPr>
              <a:t>arXiv</a:t>
            </a:r>
            <a:r>
              <a:rPr lang="en-GB" sz="800" dirty="0">
                <a:solidFill>
                  <a:schemeClr val="bg1"/>
                </a:solidFill>
                <a:latin typeface="Times" pitchFamily="2" charset="0"/>
              </a:rPr>
              <a:t>: 2504.10228</a:t>
            </a:r>
            <a:endParaRPr lang="en-DE" sz="800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50AF4BB-3ADF-F8B7-4F2B-2E2CD5CFEBDD}"/>
              </a:ext>
            </a:extLst>
          </p:cNvPr>
          <p:cNvSpPr/>
          <p:nvPr/>
        </p:nvSpPr>
        <p:spPr>
          <a:xfrm>
            <a:off x="716990" y="4343546"/>
            <a:ext cx="3228116" cy="166640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923FED-ED14-E201-C0B6-4B4528861291}"/>
              </a:ext>
            </a:extLst>
          </p:cNvPr>
          <p:cNvSpPr txBox="1"/>
          <p:nvPr/>
        </p:nvSpPr>
        <p:spPr>
          <a:xfrm>
            <a:off x="731918" y="4425170"/>
            <a:ext cx="3287147" cy="158477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Physics:</a:t>
            </a:r>
          </a:p>
          <a:p>
            <a:pPr hangingPunct="0"/>
            <a:endParaRPr lang="en-US" sz="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Microphyics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(EOS, Neutrinos)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Magnetic fields 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Turbulences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Parameter space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9F13D1E-000D-65C6-8FFD-0BCDF68AA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213" y="435569"/>
            <a:ext cx="4647304" cy="524435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55A6B76-6C5E-1A12-9F12-135C9613D370}"/>
              </a:ext>
            </a:extLst>
          </p:cNvPr>
          <p:cNvSpPr txBox="1"/>
          <p:nvPr/>
        </p:nvSpPr>
        <p:spPr>
          <a:xfrm>
            <a:off x="7368988" y="6303593"/>
            <a:ext cx="3263704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A.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Neuweiler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14828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294AE-341B-59FB-88CE-84E8CF399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E538C1D-55B3-46DE-F6BF-6A2B59B17A19}"/>
              </a:ext>
            </a:extLst>
          </p:cNvPr>
          <p:cNvSpPr/>
          <p:nvPr/>
        </p:nvSpPr>
        <p:spPr>
          <a:xfrm>
            <a:off x="210890" y="298394"/>
            <a:ext cx="11770219" cy="646875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B831BA6-3554-C6CA-C0EF-8022AC2A5276}"/>
              </a:ext>
            </a:extLst>
          </p:cNvPr>
          <p:cNvSpPr/>
          <p:nvPr/>
        </p:nvSpPr>
        <p:spPr>
          <a:xfrm rot="20640172" flipH="1">
            <a:off x="3042183" y="896220"/>
            <a:ext cx="3492609" cy="5680996"/>
          </a:xfrm>
          <a:custGeom>
            <a:avLst/>
            <a:gdLst>
              <a:gd name="connsiteX0" fmla="*/ 1760787 w 2002612"/>
              <a:gd name="connsiteY0" fmla="*/ 3121051 h 5841580"/>
              <a:gd name="connsiteX1" fmla="*/ 204040 w 2002612"/>
              <a:gd name="connsiteY1" fmla="*/ 0 h 5841580"/>
              <a:gd name="connsiteX2" fmla="*/ 0 w 2002612"/>
              <a:gd name="connsiteY2" fmla="*/ 5841580 h 5841580"/>
              <a:gd name="connsiteX3" fmla="*/ 2002612 w 2002612"/>
              <a:gd name="connsiteY3" fmla="*/ 4753369 h 5841580"/>
              <a:gd name="connsiteX4" fmla="*/ 1896814 w 2002612"/>
              <a:gd name="connsiteY4" fmla="*/ 3272192 h 5841580"/>
              <a:gd name="connsiteX5" fmla="*/ 1813686 w 2002612"/>
              <a:gd name="connsiteY5" fmla="*/ 3226850 h 5841580"/>
              <a:gd name="connsiteX6" fmla="*/ 1760787 w 2002612"/>
              <a:gd name="connsiteY6" fmla="*/ 3121051 h 584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2612" h="5841580">
                <a:moveTo>
                  <a:pt x="1760787" y="3121051"/>
                </a:moveTo>
                <a:lnTo>
                  <a:pt x="204040" y="0"/>
                </a:lnTo>
                <a:lnTo>
                  <a:pt x="0" y="5841580"/>
                </a:lnTo>
                <a:lnTo>
                  <a:pt x="2002612" y="4753369"/>
                </a:lnTo>
                <a:lnTo>
                  <a:pt x="1896814" y="3272192"/>
                </a:lnTo>
                <a:lnTo>
                  <a:pt x="1813686" y="3226850"/>
                </a:lnTo>
                <a:lnTo>
                  <a:pt x="1760787" y="3121051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22304BD-7497-332F-AEB7-CDE8746FAA49}"/>
              </a:ext>
            </a:extLst>
          </p:cNvPr>
          <p:cNvSpPr/>
          <p:nvPr/>
        </p:nvSpPr>
        <p:spPr>
          <a:xfrm>
            <a:off x="4933631" y="319595"/>
            <a:ext cx="6626529" cy="5841579"/>
          </a:xfrm>
          <a:prstGeom prst="roundRect">
            <a:avLst>
              <a:gd name="adj" fmla="val 20282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95000">
                <a:schemeClr val="accent1">
                  <a:tint val="44500"/>
                  <a:satMod val="160000"/>
                </a:schemeClr>
              </a:gs>
              <a:gs pos="6800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800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0CB0035-8E76-F490-501A-C2F553083B1E}"/>
              </a:ext>
            </a:extLst>
          </p:cNvPr>
          <p:cNvSpPr/>
          <p:nvPr/>
        </p:nvSpPr>
        <p:spPr>
          <a:xfrm>
            <a:off x="731918" y="466075"/>
            <a:ext cx="3228116" cy="143288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439F485-520A-6EC9-E168-2D098A22650A}"/>
              </a:ext>
            </a:extLst>
          </p:cNvPr>
          <p:cNvSpPr/>
          <p:nvPr/>
        </p:nvSpPr>
        <p:spPr>
          <a:xfrm>
            <a:off x="716990" y="2285439"/>
            <a:ext cx="3228116" cy="1593628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A2A799-F794-6D76-BF65-986271D44109}"/>
              </a:ext>
            </a:extLst>
          </p:cNvPr>
          <p:cNvSpPr txBox="1"/>
          <p:nvPr/>
        </p:nvSpPr>
        <p:spPr>
          <a:xfrm>
            <a:off x="799689" y="560077"/>
            <a:ext cx="3287147" cy="12162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Theoretical Framework: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well-</a:t>
            </a: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posedness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of PDEs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advantageous properties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65072D-3DD2-AB76-14D0-1D622ED6C26B}"/>
              </a:ext>
            </a:extLst>
          </p:cNvPr>
          <p:cNvSpPr txBox="1"/>
          <p:nvPr/>
        </p:nvSpPr>
        <p:spPr>
          <a:xfrm>
            <a:off x="799689" y="2353931"/>
            <a:ext cx="3287147" cy="14996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Computational Methods: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HPC facilities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parallelizable code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numerical techniques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8987F0-D675-1B59-81D9-428B2D297A33}"/>
              </a:ext>
            </a:extLst>
          </p:cNvPr>
          <p:cNvSpPr txBox="1"/>
          <p:nvPr/>
        </p:nvSpPr>
        <p:spPr>
          <a:xfrm>
            <a:off x="9036422" y="5688319"/>
            <a:ext cx="1909483" cy="21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>
                <a:solidFill>
                  <a:schemeClr val="bg1"/>
                </a:solidFill>
                <a:latin typeface="Times" pitchFamily="2" charset="0"/>
              </a:rPr>
              <a:t>Neuweiler</a:t>
            </a:r>
            <a:r>
              <a:rPr lang="en-GB" sz="800" dirty="0">
                <a:solidFill>
                  <a:schemeClr val="bg1"/>
                </a:solidFill>
                <a:latin typeface="Times" pitchFamily="2" charset="0"/>
              </a:rPr>
              <a:t> et al., </a:t>
            </a:r>
            <a:r>
              <a:rPr lang="en-GB" sz="800" dirty="0" err="1">
                <a:solidFill>
                  <a:schemeClr val="bg1"/>
                </a:solidFill>
                <a:latin typeface="Times" pitchFamily="2" charset="0"/>
              </a:rPr>
              <a:t>arXiv</a:t>
            </a:r>
            <a:r>
              <a:rPr lang="en-GB" sz="800" dirty="0">
                <a:solidFill>
                  <a:schemeClr val="bg1"/>
                </a:solidFill>
                <a:latin typeface="Times" pitchFamily="2" charset="0"/>
              </a:rPr>
              <a:t>: 2504.10228</a:t>
            </a:r>
            <a:endParaRPr lang="en-DE" sz="800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8A7CABC-C3E0-0F82-78DE-40AE409D02CB}"/>
              </a:ext>
            </a:extLst>
          </p:cNvPr>
          <p:cNvSpPr/>
          <p:nvPr/>
        </p:nvSpPr>
        <p:spPr>
          <a:xfrm>
            <a:off x="716990" y="4343546"/>
            <a:ext cx="3228116" cy="166640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66109F-502A-945C-1E2B-1D979A1857ED}"/>
              </a:ext>
            </a:extLst>
          </p:cNvPr>
          <p:cNvSpPr txBox="1"/>
          <p:nvPr/>
        </p:nvSpPr>
        <p:spPr>
          <a:xfrm>
            <a:off x="731918" y="4425170"/>
            <a:ext cx="3287147" cy="158477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Physics:</a:t>
            </a:r>
          </a:p>
          <a:p>
            <a:pPr hangingPunct="0"/>
            <a:endParaRPr lang="en-US" sz="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Microphyics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(EOS, Neutrinos)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Magnetic fields 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Turbulences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Parameter space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4E6637-906C-E644-C041-182918DA5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213" y="435569"/>
            <a:ext cx="4647304" cy="524435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843DFB-09C9-5F91-4330-5826D75AA2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996" y="4080747"/>
            <a:ext cx="8123708" cy="1666401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D8B59C32-14A6-D026-5F73-D62097C0B0B7}"/>
              </a:ext>
            </a:extLst>
          </p:cNvPr>
          <p:cNvSpPr/>
          <p:nvPr/>
        </p:nvSpPr>
        <p:spPr>
          <a:xfrm rot="5400000" flipH="1">
            <a:off x="8368676" y="1151003"/>
            <a:ext cx="406820" cy="5452666"/>
          </a:xfrm>
          <a:custGeom>
            <a:avLst/>
            <a:gdLst>
              <a:gd name="connsiteX0" fmla="*/ 1760787 w 2002612"/>
              <a:gd name="connsiteY0" fmla="*/ 3121051 h 5841580"/>
              <a:gd name="connsiteX1" fmla="*/ 204040 w 2002612"/>
              <a:gd name="connsiteY1" fmla="*/ 0 h 5841580"/>
              <a:gd name="connsiteX2" fmla="*/ 0 w 2002612"/>
              <a:gd name="connsiteY2" fmla="*/ 5841580 h 5841580"/>
              <a:gd name="connsiteX3" fmla="*/ 2002612 w 2002612"/>
              <a:gd name="connsiteY3" fmla="*/ 4753369 h 5841580"/>
              <a:gd name="connsiteX4" fmla="*/ 1896814 w 2002612"/>
              <a:gd name="connsiteY4" fmla="*/ 3272192 h 5841580"/>
              <a:gd name="connsiteX5" fmla="*/ 1813686 w 2002612"/>
              <a:gd name="connsiteY5" fmla="*/ 3226850 h 5841580"/>
              <a:gd name="connsiteX6" fmla="*/ 1760787 w 2002612"/>
              <a:gd name="connsiteY6" fmla="*/ 3121051 h 584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2612" h="5841580">
                <a:moveTo>
                  <a:pt x="1760787" y="3121051"/>
                </a:moveTo>
                <a:lnTo>
                  <a:pt x="204040" y="0"/>
                </a:lnTo>
                <a:lnTo>
                  <a:pt x="0" y="5841580"/>
                </a:lnTo>
                <a:lnTo>
                  <a:pt x="2002612" y="4753369"/>
                </a:lnTo>
                <a:lnTo>
                  <a:pt x="1896814" y="3272192"/>
                </a:lnTo>
                <a:lnTo>
                  <a:pt x="1813686" y="3226850"/>
                </a:lnTo>
                <a:lnTo>
                  <a:pt x="1760787" y="3121051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6753BC-78B2-A32E-91E9-6B4370CDEE06}"/>
              </a:ext>
            </a:extLst>
          </p:cNvPr>
          <p:cNvSpPr txBox="1"/>
          <p:nvPr/>
        </p:nvSpPr>
        <p:spPr>
          <a:xfrm>
            <a:off x="7368988" y="6303593"/>
            <a:ext cx="3263704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A.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Neuweiler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3642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10876-5697-B668-7998-31EA075D6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49B77533-B61C-9F52-2C03-C81564966A12}"/>
              </a:ext>
            </a:extLst>
          </p:cNvPr>
          <p:cNvSpPr/>
          <p:nvPr/>
        </p:nvSpPr>
        <p:spPr>
          <a:xfrm>
            <a:off x="210890" y="194622"/>
            <a:ext cx="11770219" cy="646875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85E6E68-5243-060B-2322-03764DD47B29}"/>
              </a:ext>
            </a:extLst>
          </p:cNvPr>
          <p:cNvSpPr/>
          <p:nvPr/>
        </p:nvSpPr>
        <p:spPr>
          <a:xfrm rot="20640172" flipH="1">
            <a:off x="3042183" y="896220"/>
            <a:ext cx="3492609" cy="5680996"/>
          </a:xfrm>
          <a:custGeom>
            <a:avLst/>
            <a:gdLst>
              <a:gd name="connsiteX0" fmla="*/ 1760787 w 2002612"/>
              <a:gd name="connsiteY0" fmla="*/ 3121051 h 5841580"/>
              <a:gd name="connsiteX1" fmla="*/ 204040 w 2002612"/>
              <a:gd name="connsiteY1" fmla="*/ 0 h 5841580"/>
              <a:gd name="connsiteX2" fmla="*/ 0 w 2002612"/>
              <a:gd name="connsiteY2" fmla="*/ 5841580 h 5841580"/>
              <a:gd name="connsiteX3" fmla="*/ 2002612 w 2002612"/>
              <a:gd name="connsiteY3" fmla="*/ 4753369 h 5841580"/>
              <a:gd name="connsiteX4" fmla="*/ 1896814 w 2002612"/>
              <a:gd name="connsiteY4" fmla="*/ 3272192 h 5841580"/>
              <a:gd name="connsiteX5" fmla="*/ 1813686 w 2002612"/>
              <a:gd name="connsiteY5" fmla="*/ 3226850 h 5841580"/>
              <a:gd name="connsiteX6" fmla="*/ 1760787 w 2002612"/>
              <a:gd name="connsiteY6" fmla="*/ 3121051 h 584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2612" h="5841580">
                <a:moveTo>
                  <a:pt x="1760787" y="3121051"/>
                </a:moveTo>
                <a:lnTo>
                  <a:pt x="204040" y="0"/>
                </a:lnTo>
                <a:lnTo>
                  <a:pt x="0" y="5841580"/>
                </a:lnTo>
                <a:lnTo>
                  <a:pt x="2002612" y="4753369"/>
                </a:lnTo>
                <a:lnTo>
                  <a:pt x="1896814" y="3272192"/>
                </a:lnTo>
                <a:lnTo>
                  <a:pt x="1813686" y="3226850"/>
                </a:lnTo>
                <a:lnTo>
                  <a:pt x="1760787" y="3121051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B675C52-09E3-7269-2EAB-D85E25FF47FF}"/>
              </a:ext>
            </a:extLst>
          </p:cNvPr>
          <p:cNvSpPr/>
          <p:nvPr/>
        </p:nvSpPr>
        <p:spPr>
          <a:xfrm>
            <a:off x="4933631" y="319595"/>
            <a:ext cx="6626529" cy="5841579"/>
          </a:xfrm>
          <a:prstGeom prst="roundRect">
            <a:avLst>
              <a:gd name="adj" fmla="val 20282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95000">
                <a:schemeClr val="accent1">
                  <a:tint val="44500"/>
                  <a:satMod val="160000"/>
                </a:schemeClr>
              </a:gs>
              <a:gs pos="6800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800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189022B-12C2-61EB-ACCE-7F1209F3422D}"/>
              </a:ext>
            </a:extLst>
          </p:cNvPr>
          <p:cNvSpPr/>
          <p:nvPr/>
        </p:nvSpPr>
        <p:spPr>
          <a:xfrm>
            <a:off x="731918" y="466075"/>
            <a:ext cx="3228116" cy="143288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088BDBC-F666-A8BE-BF7C-C6649CB5DF60}"/>
              </a:ext>
            </a:extLst>
          </p:cNvPr>
          <p:cNvSpPr/>
          <p:nvPr/>
        </p:nvSpPr>
        <p:spPr>
          <a:xfrm>
            <a:off x="716990" y="2285439"/>
            <a:ext cx="3228116" cy="1593628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353985-8F30-66CB-9041-19806BB7D42B}"/>
              </a:ext>
            </a:extLst>
          </p:cNvPr>
          <p:cNvSpPr txBox="1"/>
          <p:nvPr/>
        </p:nvSpPr>
        <p:spPr>
          <a:xfrm>
            <a:off x="799689" y="560077"/>
            <a:ext cx="3287147" cy="12162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Theoretical Framework: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well-</a:t>
            </a: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posedness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of PDEs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advantageous properties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C4D44D-EFE7-146E-2F95-224A27E41FED}"/>
              </a:ext>
            </a:extLst>
          </p:cNvPr>
          <p:cNvSpPr txBox="1"/>
          <p:nvPr/>
        </p:nvSpPr>
        <p:spPr>
          <a:xfrm>
            <a:off x="799689" y="2353931"/>
            <a:ext cx="3287147" cy="14996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Computational Methods: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HPC facilities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parallelizable code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numerical techniques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CBA492-4E16-7A20-EC51-B562DE019DD7}"/>
              </a:ext>
            </a:extLst>
          </p:cNvPr>
          <p:cNvSpPr txBox="1"/>
          <p:nvPr/>
        </p:nvSpPr>
        <p:spPr>
          <a:xfrm>
            <a:off x="5681914" y="3947073"/>
            <a:ext cx="5434525" cy="64926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Emission of neutrinos incorporating general relativistic radiation hydrodynamics schemes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5254D1A-FC68-6168-B22A-BF5764F6C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7710" y="1199907"/>
            <a:ext cx="6021586" cy="245586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26FA54C-C40B-2AFB-731C-FAA2FDF20477}"/>
              </a:ext>
            </a:extLst>
          </p:cNvPr>
          <p:cNvSpPr/>
          <p:nvPr/>
        </p:nvSpPr>
        <p:spPr>
          <a:xfrm>
            <a:off x="716990" y="4343546"/>
            <a:ext cx="3228116" cy="166640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6DB177-5073-FCF3-875C-CFF7971CA687}"/>
              </a:ext>
            </a:extLst>
          </p:cNvPr>
          <p:cNvSpPr txBox="1"/>
          <p:nvPr/>
        </p:nvSpPr>
        <p:spPr>
          <a:xfrm>
            <a:off x="731918" y="4425170"/>
            <a:ext cx="3287147" cy="158477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Physics:</a:t>
            </a:r>
          </a:p>
          <a:p>
            <a:pPr hangingPunct="0"/>
            <a:endParaRPr lang="en-US" sz="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Microphyics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(EOS, Neutrinos)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Magnetic fields 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Turbulences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Parameter space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B24B84-5A09-4905-0211-C37D9C4BBFD3}"/>
              </a:ext>
            </a:extLst>
          </p:cNvPr>
          <p:cNvSpPr txBox="1"/>
          <p:nvPr/>
        </p:nvSpPr>
        <p:spPr>
          <a:xfrm>
            <a:off x="5681915" y="6303593"/>
            <a:ext cx="5434525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F.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Schianchi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and H.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Gieg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et al. 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415030-24A3-FA86-3609-FE9B40E226A1}"/>
              </a:ext>
            </a:extLst>
          </p:cNvPr>
          <p:cNvSpPr txBox="1"/>
          <p:nvPr/>
        </p:nvSpPr>
        <p:spPr>
          <a:xfrm>
            <a:off x="5318626" y="694139"/>
            <a:ext cx="55562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dirty="0" err="1">
                <a:solidFill>
                  <a:schemeClr val="bg1"/>
                </a:solidFill>
                <a:effectLst/>
                <a:latin typeface="Times" pitchFamily="2" charset="0"/>
              </a:rPr>
              <a:t>Schianchi</a:t>
            </a:r>
            <a:r>
              <a:rPr lang="en-GB" sz="1400" b="0" dirty="0">
                <a:solidFill>
                  <a:schemeClr val="bg1"/>
                </a:solidFill>
                <a:effectLst/>
                <a:latin typeface="Times" pitchFamily="2" charset="0"/>
              </a:rPr>
              <a:t> et al., PRD 109 (2024) 4, 044012</a:t>
            </a:r>
          </a:p>
          <a:p>
            <a:r>
              <a:rPr lang="en-GB" sz="1400" b="0" dirty="0">
                <a:solidFill>
                  <a:schemeClr val="bg1"/>
                </a:solidFill>
                <a:effectLst/>
                <a:latin typeface="Times" pitchFamily="2" charset="0"/>
              </a:rPr>
              <a:t> </a:t>
            </a:r>
            <a:endParaRPr lang="en-DE" sz="1400" dirty="0">
              <a:solidFill>
                <a:schemeClr val="bg1"/>
              </a:solidFill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319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18921-EB3D-B985-6494-D9FECD606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FE8177B-1A3F-836A-3CC0-50D2A8AABA66}"/>
              </a:ext>
            </a:extLst>
          </p:cNvPr>
          <p:cNvSpPr/>
          <p:nvPr/>
        </p:nvSpPr>
        <p:spPr>
          <a:xfrm>
            <a:off x="210890" y="194622"/>
            <a:ext cx="11770219" cy="646875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271833F4-2AE1-4E3C-6C13-CDBF1D9E76C2}"/>
              </a:ext>
            </a:extLst>
          </p:cNvPr>
          <p:cNvSpPr/>
          <p:nvPr/>
        </p:nvSpPr>
        <p:spPr>
          <a:xfrm rot="20640172" flipH="1">
            <a:off x="3042183" y="896220"/>
            <a:ext cx="3492609" cy="5680996"/>
          </a:xfrm>
          <a:custGeom>
            <a:avLst/>
            <a:gdLst>
              <a:gd name="connsiteX0" fmla="*/ 1760787 w 2002612"/>
              <a:gd name="connsiteY0" fmla="*/ 3121051 h 5841580"/>
              <a:gd name="connsiteX1" fmla="*/ 204040 w 2002612"/>
              <a:gd name="connsiteY1" fmla="*/ 0 h 5841580"/>
              <a:gd name="connsiteX2" fmla="*/ 0 w 2002612"/>
              <a:gd name="connsiteY2" fmla="*/ 5841580 h 5841580"/>
              <a:gd name="connsiteX3" fmla="*/ 2002612 w 2002612"/>
              <a:gd name="connsiteY3" fmla="*/ 4753369 h 5841580"/>
              <a:gd name="connsiteX4" fmla="*/ 1896814 w 2002612"/>
              <a:gd name="connsiteY4" fmla="*/ 3272192 h 5841580"/>
              <a:gd name="connsiteX5" fmla="*/ 1813686 w 2002612"/>
              <a:gd name="connsiteY5" fmla="*/ 3226850 h 5841580"/>
              <a:gd name="connsiteX6" fmla="*/ 1760787 w 2002612"/>
              <a:gd name="connsiteY6" fmla="*/ 3121051 h 584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2612" h="5841580">
                <a:moveTo>
                  <a:pt x="1760787" y="3121051"/>
                </a:moveTo>
                <a:lnTo>
                  <a:pt x="204040" y="0"/>
                </a:lnTo>
                <a:lnTo>
                  <a:pt x="0" y="5841580"/>
                </a:lnTo>
                <a:lnTo>
                  <a:pt x="2002612" y="4753369"/>
                </a:lnTo>
                <a:lnTo>
                  <a:pt x="1896814" y="3272192"/>
                </a:lnTo>
                <a:lnTo>
                  <a:pt x="1813686" y="3226850"/>
                </a:lnTo>
                <a:lnTo>
                  <a:pt x="1760787" y="3121051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1C01AE3-1DC0-234F-2B6A-2FA629E5A0D1}"/>
              </a:ext>
            </a:extLst>
          </p:cNvPr>
          <p:cNvSpPr/>
          <p:nvPr/>
        </p:nvSpPr>
        <p:spPr>
          <a:xfrm>
            <a:off x="4933631" y="319595"/>
            <a:ext cx="6626529" cy="5841579"/>
          </a:xfrm>
          <a:prstGeom prst="roundRect">
            <a:avLst>
              <a:gd name="adj" fmla="val 20282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95000">
                <a:schemeClr val="accent1">
                  <a:tint val="44500"/>
                  <a:satMod val="160000"/>
                </a:schemeClr>
              </a:gs>
              <a:gs pos="6800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800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6C23834-9E51-00D7-DC83-DE9A2136B2F7}"/>
              </a:ext>
            </a:extLst>
          </p:cNvPr>
          <p:cNvSpPr/>
          <p:nvPr/>
        </p:nvSpPr>
        <p:spPr>
          <a:xfrm>
            <a:off x="731918" y="466075"/>
            <a:ext cx="3228116" cy="143288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A1501D9-508E-8283-94DB-030DE80CEC32}"/>
              </a:ext>
            </a:extLst>
          </p:cNvPr>
          <p:cNvSpPr/>
          <p:nvPr/>
        </p:nvSpPr>
        <p:spPr>
          <a:xfrm>
            <a:off x="716990" y="2285439"/>
            <a:ext cx="3228116" cy="1593628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CF25FD-9BE2-0A83-0D2C-BB3740D7ED0F}"/>
              </a:ext>
            </a:extLst>
          </p:cNvPr>
          <p:cNvSpPr txBox="1"/>
          <p:nvPr/>
        </p:nvSpPr>
        <p:spPr>
          <a:xfrm>
            <a:off x="799689" y="560077"/>
            <a:ext cx="3287147" cy="12162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Theoretical Framework: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well-</a:t>
            </a: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posedness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of PDEs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advantageous properties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2B480B-DBE6-6713-C693-5574CDED8307}"/>
              </a:ext>
            </a:extLst>
          </p:cNvPr>
          <p:cNvSpPr txBox="1"/>
          <p:nvPr/>
        </p:nvSpPr>
        <p:spPr>
          <a:xfrm>
            <a:off x="799689" y="2353931"/>
            <a:ext cx="3287147" cy="14996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Computational Methods: </a:t>
            </a:r>
          </a:p>
          <a:p>
            <a:pPr hangingPunct="0"/>
            <a:endParaRPr lang="en-US" sz="1996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HPC facilities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parallelizable code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numerical techniques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809217-1960-3D0B-E8E6-8947017035F0}"/>
              </a:ext>
            </a:extLst>
          </p:cNvPr>
          <p:cNvSpPr txBox="1"/>
          <p:nvPr/>
        </p:nvSpPr>
        <p:spPr>
          <a:xfrm>
            <a:off x="5332935" y="3288360"/>
            <a:ext cx="2763838" cy="8207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2000" b="1" dirty="0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Inclusion of muonic neutrinos </a:t>
            </a:r>
            <a:r>
              <a:rPr lang="en-US" sz="1600" dirty="0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– </a:t>
            </a:r>
            <a:br>
              <a:rPr lang="en-US" sz="1600" dirty="0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</a:br>
            <a:r>
              <a:rPr lang="en-US" sz="1200" dirty="0" err="1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Gieg</a:t>
            </a:r>
            <a:r>
              <a:rPr lang="en-US" sz="1200" dirty="0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et al., </a:t>
            </a:r>
            <a:r>
              <a:rPr lang="en-US" sz="1200" dirty="0" err="1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arXiv</a:t>
            </a:r>
            <a:r>
              <a:rPr lang="en-US" sz="1200" dirty="0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: 2409.04420</a:t>
            </a:r>
            <a:endParaRPr lang="en-US" sz="2400" dirty="0">
              <a:solidFill>
                <a:schemeClr val="bg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9DC7106-DE38-FB31-231D-44DF79780427}"/>
              </a:ext>
            </a:extLst>
          </p:cNvPr>
          <p:cNvSpPr/>
          <p:nvPr/>
        </p:nvSpPr>
        <p:spPr>
          <a:xfrm>
            <a:off x="716990" y="4343546"/>
            <a:ext cx="3228116" cy="1666402"/>
          </a:xfrm>
          <a:prstGeom prst="roundRect">
            <a:avLst/>
          </a:prstGeom>
          <a:gradFill flip="none" rotWithShape="1">
            <a:gsLst>
              <a:gs pos="96000">
                <a:schemeClr val="accent1">
                  <a:tint val="44500"/>
                  <a:satMod val="1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0F64B6-DFD4-5ECA-6701-7E7427531A4A}"/>
              </a:ext>
            </a:extLst>
          </p:cNvPr>
          <p:cNvSpPr txBox="1"/>
          <p:nvPr/>
        </p:nvSpPr>
        <p:spPr>
          <a:xfrm>
            <a:off x="731918" y="4425170"/>
            <a:ext cx="3287147" cy="158477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Physics:</a:t>
            </a:r>
          </a:p>
          <a:p>
            <a:pPr hangingPunct="0"/>
            <a:endParaRPr lang="en-US" sz="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Microphyics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(EOS, Neutrinos)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Magnetic fields 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Turbulences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Parameter space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94F645-54CE-06FF-69D5-6D90D16C4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865" y="696826"/>
            <a:ext cx="3501189" cy="26161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209BFD-A370-C408-1CE4-134D12D950B5}"/>
              </a:ext>
            </a:extLst>
          </p:cNvPr>
          <p:cNvSpPr txBox="1"/>
          <p:nvPr/>
        </p:nvSpPr>
        <p:spPr>
          <a:xfrm>
            <a:off x="5681915" y="6303593"/>
            <a:ext cx="5434525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H.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Gieg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et al. 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D556FCD-7ABB-03C1-915B-2B9CEEE57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740" y="3024326"/>
            <a:ext cx="2994163" cy="29941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B170AB0-0D49-9F4A-F400-FF0A17E01EF7}"/>
              </a:ext>
            </a:extLst>
          </p:cNvPr>
          <p:cNvSpPr txBox="1"/>
          <p:nvPr/>
        </p:nvSpPr>
        <p:spPr>
          <a:xfrm>
            <a:off x="8237804" y="352506"/>
            <a:ext cx="14393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DE" dirty="0">
                <a:solidFill>
                  <a:srgbClr val="C00000"/>
                </a:solidFill>
                <a:latin typeface="Times" pitchFamily="2" charset="0"/>
              </a:rPr>
              <a:t>muonization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C7E7CF-1660-1BB1-F260-18E518206170}"/>
              </a:ext>
            </a:extLst>
          </p:cNvPr>
          <p:cNvCxnSpPr/>
          <p:nvPr/>
        </p:nvCxnSpPr>
        <p:spPr>
          <a:xfrm flipH="1">
            <a:off x="7376357" y="622519"/>
            <a:ext cx="847218" cy="98521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34DBAB1-8ECD-E8ED-7378-2996115D5393}"/>
              </a:ext>
            </a:extLst>
          </p:cNvPr>
          <p:cNvSpPr txBox="1"/>
          <p:nvPr/>
        </p:nvSpPr>
        <p:spPr>
          <a:xfrm>
            <a:off x="4213215" y="504264"/>
            <a:ext cx="15985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DE" dirty="0">
                <a:solidFill>
                  <a:schemeClr val="accent1"/>
                </a:solidFill>
                <a:latin typeface="Times" pitchFamily="2" charset="0"/>
              </a:rPr>
              <a:t>demuonization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7176D26-3EE4-9F7F-CF55-9A98BAAE46D2}"/>
              </a:ext>
            </a:extLst>
          </p:cNvPr>
          <p:cNvCxnSpPr>
            <a:cxnSpLocks/>
          </p:cNvCxnSpPr>
          <p:nvPr/>
        </p:nvCxnSpPr>
        <p:spPr>
          <a:xfrm>
            <a:off x="5322865" y="873596"/>
            <a:ext cx="742110" cy="14803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557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2C771FC-2B77-7746-B7F1-865B32C19CD2}"/>
              </a:ext>
            </a:extLst>
          </p:cNvPr>
          <p:cNvSpPr/>
          <p:nvPr/>
        </p:nvSpPr>
        <p:spPr>
          <a:xfrm>
            <a:off x="200108" y="789210"/>
            <a:ext cx="5588221" cy="5632611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2" name="Title 1_5">
            <a:extLst>
              <a:ext uri="{FF2B5EF4-FFF2-40B4-BE49-F238E27FC236}">
                <a16:creationId xmlns:a16="http://schemas.microsoft.com/office/drawing/2014/main" id="{2C2E0BF7-CB1C-57DC-2792-58D05CA38087}"/>
              </a:ext>
            </a:extLst>
          </p:cNvPr>
          <p:cNvSpPr txBox="1">
            <a:spLocks/>
          </p:cNvSpPr>
          <p:nvPr/>
        </p:nvSpPr>
        <p:spPr>
          <a:xfrm>
            <a:off x="1980739" y="119027"/>
            <a:ext cx="8229954" cy="670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355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Inspiral</a:t>
            </a:r>
            <a:r>
              <a:rPr lang="en-GB" sz="4355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waveforms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5B0ACE-5FBF-1879-DCB1-2E008C46206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25" y="1700314"/>
            <a:ext cx="2419454" cy="12327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9C4500-8B7D-4080-B7D7-A24BF939E46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086" y="2933083"/>
            <a:ext cx="2569230" cy="13018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1FFEEA-96E4-E368-41DA-AF6CFE92420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773" y="4099912"/>
            <a:ext cx="2569230" cy="1002345"/>
          </a:xfrm>
          <a:prstGeom prst="rect">
            <a:avLst/>
          </a:prstGeom>
        </p:spPr>
      </p:pic>
      <p:sp>
        <p:nvSpPr>
          <p:cNvPr id="22" name="Title 1_5">
            <a:extLst>
              <a:ext uri="{FF2B5EF4-FFF2-40B4-BE49-F238E27FC236}">
                <a16:creationId xmlns:a16="http://schemas.microsoft.com/office/drawing/2014/main" id="{613AC8FE-BD0D-6A06-8BD7-F40D6A6ADE73}"/>
              </a:ext>
            </a:extLst>
          </p:cNvPr>
          <p:cNvSpPr txBox="1">
            <a:spLocks/>
          </p:cNvSpPr>
          <p:nvPr/>
        </p:nvSpPr>
        <p:spPr>
          <a:xfrm>
            <a:off x="-2361830" y="932742"/>
            <a:ext cx="8229954" cy="36933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Various models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B517D0-3EF2-8F70-222C-FE05FA064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4852" y="1852756"/>
            <a:ext cx="4090029" cy="6912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4B1217-8520-B76D-DB5E-F3F3512D66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5931" y="3320964"/>
            <a:ext cx="2983993" cy="3917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70BE89-79A6-2A4F-7D89-67E76F27AE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0577" y="4344423"/>
            <a:ext cx="3790478" cy="6336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9D6570-49AE-E439-8FB4-A6FA9B208F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0801" y="5525875"/>
            <a:ext cx="3790478" cy="3917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328A60-AC08-6D28-C2AD-8FE05AC23D3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835" y="5738355"/>
            <a:ext cx="753005" cy="293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2DD485-4797-4A0F-F0A8-9DF113AF70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3026" y="5401809"/>
            <a:ext cx="768798" cy="3917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F6422B-D158-946F-3A74-40607BC33C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2840" y="5851399"/>
            <a:ext cx="701479" cy="3554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B891180-06F4-70C8-9B63-4D2FF9636599}"/>
              </a:ext>
            </a:extLst>
          </p:cNvPr>
          <p:cNvSpPr txBox="1"/>
          <p:nvPr/>
        </p:nvSpPr>
        <p:spPr>
          <a:xfrm>
            <a:off x="463625" y="6536732"/>
            <a:ext cx="4187469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cf. talks by </a:t>
            </a:r>
            <a:r>
              <a:rPr lang="en-US" sz="1996" b="1" dirty="0" err="1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Husa</a:t>
            </a:r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Hinderer, …</a:t>
            </a:r>
            <a:endParaRPr lang="en-US" sz="1996" dirty="0">
              <a:solidFill>
                <a:srgbClr val="C00000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133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BCC2B-891C-8386-E30D-9EE1A070C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EC6BEB3-E783-72D9-623E-20F110869CE7}"/>
              </a:ext>
            </a:extLst>
          </p:cNvPr>
          <p:cNvSpPr/>
          <p:nvPr/>
        </p:nvSpPr>
        <p:spPr>
          <a:xfrm>
            <a:off x="200108" y="789210"/>
            <a:ext cx="5588221" cy="5632611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F25B4C22-6DF2-7072-5A71-A9E5102DD745}"/>
              </a:ext>
            </a:extLst>
          </p:cNvPr>
          <p:cNvSpPr/>
          <p:nvPr/>
        </p:nvSpPr>
        <p:spPr>
          <a:xfrm rot="20910956" flipH="1">
            <a:off x="4938322" y="3166918"/>
            <a:ext cx="2633180" cy="3407989"/>
          </a:xfrm>
          <a:custGeom>
            <a:avLst/>
            <a:gdLst>
              <a:gd name="connsiteX0" fmla="*/ 1760787 w 2002612"/>
              <a:gd name="connsiteY0" fmla="*/ 3121051 h 5841580"/>
              <a:gd name="connsiteX1" fmla="*/ 204040 w 2002612"/>
              <a:gd name="connsiteY1" fmla="*/ 0 h 5841580"/>
              <a:gd name="connsiteX2" fmla="*/ 0 w 2002612"/>
              <a:gd name="connsiteY2" fmla="*/ 5841580 h 5841580"/>
              <a:gd name="connsiteX3" fmla="*/ 2002612 w 2002612"/>
              <a:gd name="connsiteY3" fmla="*/ 4753369 h 5841580"/>
              <a:gd name="connsiteX4" fmla="*/ 1896814 w 2002612"/>
              <a:gd name="connsiteY4" fmla="*/ 3272192 h 5841580"/>
              <a:gd name="connsiteX5" fmla="*/ 1813686 w 2002612"/>
              <a:gd name="connsiteY5" fmla="*/ 3226850 h 5841580"/>
              <a:gd name="connsiteX6" fmla="*/ 1760787 w 2002612"/>
              <a:gd name="connsiteY6" fmla="*/ 3121051 h 584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2612" h="5841580">
                <a:moveTo>
                  <a:pt x="1760787" y="3121051"/>
                </a:moveTo>
                <a:lnTo>
                  <a:pt x="204040" y="0"/>
                </a:lnTo>
                <a:lnTo>
                  <a:pt x="0" y="5841580"/>
                </a:lnTo>
                <a:lnTo>
                  <a:pt x="2002612" y="4753369"/>
                </a:lnTo>
                <a:lnTo>
                  <a:pt x="1896814" y="3272192"/>
                </a:lnTo>
                <a:lnTo>
                  <a:pt x="1813686" y="3226850"/>
                </a:lnTo>
                <a:lnTo>
                  <a:pt x="1760787" y="3121051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ED131BD-2AED-E609-BD3D-D3BA229E9869}"/>
              </a:ext>
            </a:extLst>
          </p:cNvPr>
          <p:cNvSpPr/>
          <p:nvPr/>
        </p:nvSpPr>
        <p:spPr>
          <a:xfrm>
            <a:off x="6454382" y="2759068"/>
            <a:ext cx="5588221" cy="3890009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2" name="Title 1_5">
            <a:extLst>
              <a:ext uri="{FF2B5EF4-FFF2-40B4-BE49-F238E27FC236}">
                <a16:creationId xmlns:a16="http://schemas.microsoft.com/office/drawing/2014/main" id="{9F882DBF-9E06-72E3-931F-AEE146320385}"/>
              </a:ext>
            </a:extLst>
          </p:cNvPr>
          <p:cNvSpPr txBox="1">
            <a:spLocks/>
          </p:cNvSpPr>
          <p:nvPr/>
        </p:nvSpPr>
        <p:spPr>
          <a:xfrm>
            <a:off x="1980739" y="119027"/>
            <a:ext cx="8229954" cy="670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355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Inspiral</a:t>
            </a:r>
            <a:r>
              <a:rPr lang="en-GB" sz="4355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waveforms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19BC71-1306-8805-9C65-61BE6A296C7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25" y="1700314"/>
            <a:ext cx="2419454" cy="12327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78283D-DF8C-CAEB-F4A7-E6C0003782F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086" y="2933083"/>
            <a:ext cx="2569230" cy="13018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E69BBF0-D275-5493-7BAB-D7D6CEF55EE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773" y="4099912"/>
            <a:ext cx="2569230" cy="1002345"/>
          </a:xfrm>
          <a:prstGeom prst="rect">
            <a:avLst/>
          </a:prstGeom>
        </p:spPr>
      </p:pic>
      <p:sp>
        <p:nvSpPr>
          <p:cNvPr id="22" name="Title 1_5">
            <a:extLst>
              <a:ext uri="{FF2B5EF4-FFF2-40B4-BE49-F238E27FC236}">
                <a16:creationId xmlns:a16="http://schemas.microsoft.com/office/drawing/2014/main" id="{D4603162-83CE-E123-7A6F-F792F5AB3379}"/>
              </a:ext>
            </a:extLst>
          </p:cNvPr>
          <p:cNvSpPr txBox="1">
            <a:spLocks/>
          </p:cNvSpPr>
          <p:nvPr/>
        </p:nvSpPr>
        <p:spPr>
          <a:xfrm>
            <a:off x="-2361830" y="932742"/>
            <a:ext cx="8229954" cy="36933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Various models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E95660-D0C4-128F-1974-4C76766A3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4852" y="1852756"/>
            <a:ext cx="4090029" cy="6912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A3E051-7BFF-C56E-315D-F2023DCBBC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5931" y="3320964"/>
            <a:ext cx="2983993" cy="3917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7486CC-A689-9E54-49F1-F4F7E03753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0577" y="4344423"/>
            <a:ext cx="3790478" cy="6336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5D89CC-9E42-4A02-E777-734C3962A9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0801" y="5525875"/>
            <a:ext cx="3790478" cy="3917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0B52A4-9143-A373-9155-0C3E1DA7FA3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835" y="5738355"/>
            <a:ext cx="753005" cy="293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A91164-3CDC-08EC-6EB3-CA7385C042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3026" y="5401809"/>
            <a:ext cx="768798" cy="3917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F3F8A2-1720-1534-ECB3-9EDC36D20DC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2840" y="5851399"/>
            <a:ext cx="701479" cy="3554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3F5ECA-0B0D-34E8-B3A8-2264CD225D4D}"/>
              </a:ext>
            </a:extLst>
          </p:cNvPr>
          <p:cNvSpPr txBox="1"/>
          <p:nvPr/>
        </p:nvSpPr>
        <p:spPr>
          <a:xfrm>
            <a:off x="463625" y="6536732"/>
            <a:ext cx="4187469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cf. talks by </a:t>
            </a:r>
            <a:r>
              <a:rPr lang="en-US" sz="1996" b="1" dirty="0" err="1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Husa</a:t>
            </a:r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Hinderer, …</a:t>
            </a:r>
            <a:endParaRPr lang="en-US" sz="1996" dirty="0">
              <a:solidFill>
                <a:srgbClr val="C00000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57CC69E-BAC9-71B4-0779-F4254A37B692}"/>
              </a:ext>
            </a:extLst>
          </p:cNvPr>
          <p:cNvSpPr/>
          <p:nvPr/>
        </p:nvSpPr>
        <p:spPr>
          <a:xfrm>
            <a:off x="505365" y="5225491"/>
            <a:ext cx="4671753" cy="9813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9821C2-6F02-0DF4-A7C3-F61F0464A9C8}"/>
              </a:ext>
            </a:extLst>
          </p:cNvPr>
          <p:cNvSpPr txBox="1"/>
          <p:nvPr/>
        </p:nvSpPr>
        <p:spPr>
          <a:xfrm>
            <a:off x="7141036" y="3083032"/>
            <a:ext cx="4662191" cy="34853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since 2017 ongoing development to model tidal contributions </a:t>
            </a:r>
          </a:p>
          <a:p>
            <a:pPr hangingPunct="0"/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Models: 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NRTidal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(2017/2018) </a:t>
            </a:r>
          </a:p>
          <a:p>
            <a:pPr hangingPunct="0"/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    </a:t>
            </a: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  <a:sym typeface="Wingdings" pitchFamily="2" charset="2"/>
              </a:rPr>
              <a:t> used for GW170817 and GW190425</a:t>
            </a:r>
          </a:p>
          <a:p>
            <a:pPr hangingPunct="0"/>
            <a:endParaRPr lang="en-US" sz="1996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NRTidalv2 (2019)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endParaRPr lang="en-US" sz="1996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NRTidalv3 (2024)</a:t>
            </a:r>
          </a:p>
          <a:p>
            <a:pPr marL="342900" indent="-342900" hangingPunct="0">
              <a:buFont typeface="Arial" panose="020B0604020202020204" pitchFamily="34" charset="0"/>
              <a:buChar char="•"/>
            </a:pPr>
            <a:endParaRPr lang="en-US" sz="1996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hangingPunct="0"/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…. soon NRTidalv3 including </a:t>
            </a:r>
          </a:p>
          <a:p>
            <a:pPr hangingPunct="0"/>
            <a:r>
              <a:rPr lang="en-US" sz="1996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      higher modes </a:t>
            </a:r>
          </a:p>
        </p:txBody>
      </p:sp>
    </p:spTree>
    <p:extLst>
      <p:ext uri="{BB962C8B-B14F-4D97-AF65-F5344CB8AC3E}">
        <p14:creationId xmlns:p14="http://schemas.microsoft.com/office/powerpoint/2010/main" val="108453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80776-F607-86F5-A426-450F27B75E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1918EE5-B833-1F50-0118-D9A535096EF6}"/>
              </a:ext>
            </a:extLst>
          </p:cNvPr>
          <p:cNvSpPr/>
          <p:nvPr/>
        </p:nvSpPr>
        <p:spPr>
          <a:xfrm>
            <a:off x="313463" y="1128363"/>
            <a:ext cx="5404339" cy="564757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3" name="Picture 2" descr="Neutron star interior">
            <a:extLst>
              <a:ext uri="{FF2B5EF4-FFF2-40B4-BE49-F238E27FC236}">
                <a16:creationId xmlns:a16="http://schemas.microsoft.com/office/drawing/2014/main" id="{DCF808EC-55B2-A7E3-60B5-CB1EA99FA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71" y="3487342"/>
            <a:ext cx="4454903" cy="2910644"/>
          </a:xfrm>
          <a:prstGeom prst="rect">
            <a:avLst/>
          </a:prstGeom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76732D1-1BF8-B145-22CE-76B4894B8D3A}"/>
              </a:ext>
            </a:extLst>
          </p:cNvPr>
          <p:cNvSpPr txBox="1"/>
          <p:nvPr/>
        </p:nvSpPr>
        <p:spPr>
          <a:xfrm>
            <a:off x="4492368" y="6109282"/>
            <a:ext cx="637128" cy="23710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089" dirty="0">
                <a:solidFill>
                  <a:schemeClr val="bg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NASA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C875D1-2A14-A160-2C78-ED427156F589}"/>
              </a:ext>
            </a:extLst>
          </p:cNvPr>
          <p:cNvSpPr txBox="1"/>
          <p:nvPr/>
        </p:nvSpPr>
        <p:spPr>
          <a:xfrm>
            <a:off x="613943" y="1359632"/>
            <a:ext cx="4775680" cy="206676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dirty="0">
                <a:solidFill>
                  <a:schemeClr val="bg2">
                    <a:lumMod val="2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- collapsed core of massive star</a:t>
            </a:r>
          </a:p>
          <a:p>
            <a:pPr hangingPunct="0"/>
            <a:endParaRPr lang="en-US" sz="1996" dirty="0">
              <a:solidFill>
                <a:schemeClr val="bg2">
                  <a:lumMod val="2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hangingPunct="0"/>
            <a:r>
              <a:rPr lang="en-US" sz="1996" dirty="0">
                <a:solidFill>
                  <a:schemeClr val="bg2">
                    <a:lumMod val="2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- smallest and densest known class of stellar compact objects</a:t>
            </a:r>
          </a:p>
          <a:p>
            <a:pPr hangingPunct="0"/>
            <a:endParaRPr lang="en-US" sz="1996" dirty="0">
              <a:solidFill>
                <a:schemeClr val="bg2">
                  <a:lumMod val="2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  <a:p>
            <a:pPr hangingPunct="0"/>
            <a:r>
              <a:rPr lang="en-US" sz="1996" dirty="0">
                <a:solidFill>
                  <a:schemeClr val="bg2">
                    <a:lumMod val="2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- typical size of 12 kilometer and masses between one and two solar masses</a:t>
            </a:r>
          </a:p>
        </p:txBody>
      </p:sp>
      <p:sp>
        <p:nvSpPr>
          <p:cNvPr id="5" name="Title 1_19">
            <a:extLst>
              <a:ext uri="{FF2B5EF4-FFF2-40B4-BE49-F238E27FC236}">
                <a16:creationId xmlns:a16="http://schemas.microsoft.com/office/drawing/2014/main" id="{22EA3810-69BE-45A4-A9FD-9A5BDDB1F55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7135" y="196654"/>
            <a:ext cx="11153047" cy="701731"/>
          </a:xfrm>
        </p:spPr>
        <p:txBody>
          <a:bodyPr wrap="square">
            <a:spAutoFit/>
          </a:bodyPr>
          <a:lstStyle/>
          <a:p>
            <a:pPr lvl="0"/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Neutron stars… our astrophysical laboratory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FAA22CA-83F0-FA07-E60E-8181C862B4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61386" y="1594920"/>
            <a:ext cx="5444532" cy="336502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FD9CAB2-4A73-46BB-1363-6F7E6AD1DBA5}"/>
              </a:ext>
            </a:extLst>
          </p:cNvPr>
          <p:cNvCxnSpPr>
            <a:cxnSpLocks/>
          </p:cNvCxnSpPr>
          <p:nvPr/>
        </p:nvCxnSpPr>
        <p:spPr>
          <a:xfrm flipH="1">
            <a:off x="2186609" y="3370658"/>
            <a:ext cx="6112565" cy="1589285"/>
          </a:xfrm>
          <a:prstGeom prst="straightConnector1">
            <a:avLst/>
          </a:prstGeom>
          <a:ln w="76200">
            <a:solidFill>
              <a:srgbClr val="B3C8E4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21075DD-222D-C9FD-1477-8B15B340FC61}"/>
              </a:ext>
            </a:extLst>
          </p:cNvPr>
          <p:cNvSpPr txBox="1"/>
          <p:nvPr/>
        </p:nvSpPr>
        <p:spPr>
          <a:xfrm>
            <a:off x="6261386" y="5748618"/>
            <a:ext cx="5444532" cy="93286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dirty="0">
                <a:solidFill>
                  <a:schemeClr val="bg2">
                    <a:lumMod val="2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The equation of state inside the stars cores are unknown, but the global properties allow us to draw some reasonable conclusions.  </a:t>
            </a:r>
          </a:p>
        </p:txBody>
      </p:sp>
      <p:sp>
        <p:nvSpPr>
          <p:cNvPr id="7" name="Google Shape;239;p24">
            <a:extLst>
              <a:ext uri="{FF2B5EF4-FFF2-40B4-BE49-F238E27FC236}">
                <a16:creationId xmlns:a16="http://schemas.microsoft.com/office/drawing/2014/main" id="{29486CE5-9BD1-18D5-01FE-538D038E1BD9}"/>
              </a:ext>
            </a:extLst>
          </p:cNvPr>
          <p:cNvSpPr txBox="1"/>
          <p:nvPr/>
        </p:nvSpPr>
        <p:spPr>
          <a:xfrm>
            <a:off x="6174947" y="4852549"/>
            <a:ext cx="5821583" cy="493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Equation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state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computed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metamodel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(cf. </a:t>
            </a:r>
            <a:r>
              <a:rPr lang="en-GB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alk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Anthea </a:t>
            </a:r>
            <a:r>
              <a:rPr lang="de" sz="140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Fantina</a:t>
            </a:r>
            <a:r>
              <a:rPr lang="de" sz="140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40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518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FF4DF-1193-4ED8-FE8D-4777EA025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A5613AD-DEDE-631A-F1FF-23AF87AB208E}"/>
              </a:ext>
            </a:extLst>
          </p:cNvPr>
          <p:cNvSpPr/>
          <p:nvPr/>
        </p:nvSpPr>
        <p:spPr>
          <a:xfrm>
            <a:off x="200108" y="789210"/>
            <a:ext cx="11091347" cy="5632611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2" name="Title 1_5">
            <a:extLst>
              <a:ext uri="{FF2B5EF4-FFF2-40B4-BE49-F238E27FC236}">
                <a16:creationId xmlns:a16="http://schemas.microsoft.com/office/drawing/2014/main" id="{9327266A-4F5C-08E5-55CD-6937D00F3E44}"/>
              </a:ext>
            </a:extLst>
          </p:cNvPr>
          <p:cNvSpPr txBox="1">
            <a:spLocks/>
          </p:cNvSpPr>
          <p:nvPr/>
        </p:nvSpPr>
        <p:spPr>
          <a:xfrm>
            <a:off x="0" y="146342"/>
            <a:ext cx="5634323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New </a:t>
            </a:r>
            <a:r>
              <a:rPr lang="en-GB" sz="40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inspiral</a:t>
            </a:r>
            <a:r>
              <a:rPr lang="en-GB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models: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ED9FEF-D2AA-F0A0-8B5F-3A579A78C357}"/>
              </a:ext>
            </a:extLst>
          </p:cNvPr>
          <p:cNvSpPr txBox="1"/>
          <p:nvPr/>
        </p:nvSpPr>
        <p:spPr>
          <a:xfrm>
            <a:off x="463625" y="6496391"/>
            <a:ext cx="5466528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cf. talks by </a:t>
            </a:r>
            <a:r>
              <a:rPr lang="en-US" sz="1996" b="1" dirty="0" err="1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Husa</a:t>
            </a:r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Hinderer, </a:t>
            </a:r>
            <a:r>
              <a:rPr lang="en-US" sz="1996" b="1" dirty="0" err="1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Bernuzzi</a:t>
            </a:r>
            <a:r>
              <a:rPr lang="en-US" sz="1996" b="1" dirty="0">
                <a:solidFill>
                  <a:srgbClr val="C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…</a:t>
            </a:r>
            <a:endParaRPr lang="en-US" sz="1996" dirty="0">
              <a:solidFill>
                <a:srgbClr val="C00000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28" name="Title 1_5">
            <a:extLst>
              <a:ext uri="{FF2B5EF4-FFF2-40B4-BE49-F238E27FC236}">
                <a16:creationId xmlns:a16="http://schemas.microsoft.com/office/drawing/2014/main" id="{322D9FA3-B46A-28F6-9DEA-FC3CD604F98C}"/>
              </a:ext>
            </a:extLst>
          </p:cNvPr>
          <p:cNvSpPr txBox="1">
            <a:spLocks/>
          </p:cNvSpPr>
          <p:nvPr/>
        </p:nvSpPr>
        <p:spPr>
          <a:xfrm>
            <a:off x="5732334" y="129857"/>
            <a:ext cx="6115690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IMRPhenomXPHM_NRTidalv3 and SEOBNRv5_ROM_NRTidalv3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C3AFDEF-926F-7CC3-0735-44EE0655B52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281" y="820406"/>
            <a:ext cx="9821000" cy="558491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5CDB8CB-7983-1514-895B-042754B41C4D}"/>
              </a:ext>
            </a:extLst>
          </p:cNvPr>
          <p:cNvSpPr txBox="1"/>
          <p:nvPr/>
        </p:nvSpPr>
        <p:spPr>
          <a:xfrm>
            <a:off x="8803626" y="6405318"/>
            <a:ext cx="5434525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A.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Abac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et al. 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2642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9EE4EE-7447-F882-A508-B573B9645FF0}"/>
              </a:ext>
            </a:extLst>
          </p:cNvPr>
          <p:cNvSpPr/>
          <p:nvPr/>
        </p:nvSpPr>
        <p:spPr>
          <a:xfrm>
            <a:off x="89647" y="789210"/>
            <a:ext cx="5325036" cy="321801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2" name="Title 1_5">
            <a:extLst>
              <a:ext uri="{FF2B5EF4-FFF2-40B4-BE49-F238E27FC236}">
                <a16:creationId xmlns:a16="http://schemas.microsoft.com/office/drawing/2014/main" id="{2C2E0BF7-CB1C-57DC-2792-58D05CA38087}"/>
              </a:ext>
            </a:extLst>
          </p:cNvPr>
          <p:cNvSpPr txBox="1">
            <a:spLocks/>
          </p:cNvSpPr>
          <p:nvPr/>
        </p:nvSpPr>
        <p:spPr>
          <a:xfrm>
            <a:off x="1980739" y="119027"/>
            <a:ext cx="8229954" cy="670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355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Inspiral</a:t>
            </a:r>
            <a:r>
              <a:rPr lang="en-GB" sz="4355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waveforms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313829-A7BD-C340-C32A-39CD9FCBA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583" y="2639527"/>
            <a:ext cx="6854236" cy="3963262"/>
          </a:xfrm>
          <a:prstGeom prst="rect">
            <a:avLst/>
          </a:prstGeom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B6FF69DD-7DFE-0AFE-9C5A-B599B89A922E}"/>
              </a:ext>
            </a:extLst>
          </p:cNvPr>
          <p:cNvSpPr/>
          <p:nvPr/>
        </p:nvSpPr>
        <p:spPr>
          <a:xfrm rot="5400000">
            <a:off x="10708381" y="4872693"/>
            <a:ext cx="221760" cy="11880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BF0041">
              <a:alpha val="65000"/>
            </a:srgbClr>
          </a:solidFill>
          <a:ln w="0">
            <a:solidFill>
              <a:srgbClr val="BF0041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5B0ACE-5FBF-1879-DCB1-2E008C46206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102" y="1337851"/>
            <a:ext cx="2419454" cy="12327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9C4500-8B7D-4080-B7D7-A24BF939E46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9353" y="1590937"/>
            <a:ext cx="2569230" cy="13018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1FFEEA-96E4-E368-41DA-AF6CFE92420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583" y="2398123"/>
            <a:ext cx="2569230" cy="1002345"/>
          </a:xfrm>
          <a:prstGeom prst="rect">
            <a:avLst/>
          </a:prstGeom>
        </p:spPr>
      </p:pic>
      <p:sp>
        <p:nvSpPr>
          <p:cNvPr id="22" name="Title 1_5">
            <a:extLst>
              <a:ext uri="{FF2B5EF4-FFF2-40B4-BE49-F238E27FC236}">
                <a16:creationId xmlns:a16="http://schemas.microsoft.com/office/drawing/2014/main" id="{613AC8FE-BD0D-6A06-8BD7-F40D6A6ADE73}"/>
              </a:ext>
            </a:extLst>
          </p:cNvPr>
          <p:cNvSpPr txBox="1">
            <a:spLocks/>
          </p:cNvSpPr>
          <p:nvPr/>
        </p:nvSpPr>
        <p:spPr>
          <a:xfrm>
            <a:off x="-2441625" y="920724"/>
            <a:ext cx="8229954" cy="36933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Various models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4C3D81-1E7D-D8D0-488F-FA582C784E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8471" y="2636012"/>
            <a:ext cx="6856946" cy="3964828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7C4CA3-14B3-46A4-AC8B-6EEE39E9C849}"/>
              </a:ext>
            </a:extLst>
          </p:cNvPr>
          <p:cNvSpPr txBox="1"/>
          <p:nvPr/>
        </p:nvSpPr>
        <p:spPr>
          <a:xfrm>
            <a:off x="8597897" y="6609001"/>
            <a:ext cx="27967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N.Kunert et al., </a:t>
            </a:r>
            <a:r>
              <a:rPr lang="en-GB" sz="10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PRD105 (2022) 6, L061301</a:t>
            </a:r>
            <a:endParaRPr lang="en-DE" sz="1000" b="1" dirty="0">
              <a:solidFill>
                <a:schemeClr val="accent1">
                  <a:lumMod val="75000"/>
                </a:schemeClr>
              </a:solidFill>
              <a:latin typeface="Times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FB9564-FC37-35F3-CCA1-F58559FD16B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7050" t="6547" r="21833" b="86751"/>
          <a:stretch/>
        </p:blipFill>
        <p:spPr>
          <a:xfrm>
            <a:off x="7597139" y="3186134"/>
            <a:ext cx="2133601" cy="265726"/>
          </a:xfrm>
          <a:prstGeom prst="rect">
            <a:avLst/>
          </a:prstGeom>
          <a:ln w="12700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88088B-EC9C-6AA6-315F-0BE561E42F24}"/>
              </a:ext>
            </a:extLst>
          </p:cNvPr>
          <p:cNvSpPr txBox="1"/>
          <p:nvPr/>
        </p:nvSpPr>
        <p:spPr>
          <a:xfrm>
            <a:off x="0" y="6489303"/>
            <a:ext cx="5434525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N.Kunert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et al. 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5541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460EDF2-0083-AB32-EDCD-C06BDEBCABE6}"/>
              </a:ext>
            </a:extLst>
          </p:cNvPr>
          <p:cNvSpPr/>
          <p:nvPr/>
        </p:nvSpPr>
        <p:spPr>
          <a:xfrm>
            <a:off x="89647" y="789210"/>
            <a:ext cx="5325036" cy="321801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2" name="Title 1_5">
            <a:extLst>
              <a:ext uri="{FF2B5EF4-FFF2-40B4-BE49-F238E27FC236}">
                <a16:creationId xmlns:a16="http://schemas.microsoft.com/office/drawing/2014/main" id="{2C2E0BF7-CB1C-57DC-2792-58D05CA38087}"/>
              </a:ext>
            </a:extLst>
          </p:cNvPr>
          <p:cNvSpPr txBox="1">
            <a:spLocks/>
          </p:cNvSpPr>
          <p:nvPr/>
        </p:nvSpPr>
        <p:spPr>
          <a:xfrm>
            <a:off x="1980739" y="119027"/>
            <a:ext cx="8229954" cy="670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355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Inspiral</a:t>
            </a:r>
            <a:r>
              <a:rPr lang="en-GB" sz="4355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waveforms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313829-A7BD-C340-C32A-39CD9FCBA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583" y="2639527"/>
            <a:ext cx="6854236" cy="3963262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B6FF69DD-7DFE-0AFE-9C5A-B599B89A922E}"/>
              </a:ext>
            </a:extLst>
          </p:cNvPr>
          <p:cNvSpPr/>
          <p:nvPr/>
        </p:nvSpPr>
        <p:spPr>
          <a:xfrm rot="5400000">
            <a:off x="10708381" y="4872693"/>
            <a:ext cx="221760" cy="11880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BF0041">
              <a:alpha val="65000"/>
            </a:srgbClr>
          </a:solidFill>
          <a:ln w="0">
            <a:solidFill>
              <a:srgbClr val="BF0041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5B0ACE-5FBF-1879-DCB1-2E008C46206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102" y="1337851"/>
            <a:ext cx="2419454" cy="12327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9C4500-8B7D-4080-B7D7-A24BF939E46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9353" y="1590937"/>
            <a:ext cx="2569230" cy="13018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1FFEEA-96E4-E368-41DA-AF6CFE92420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583" y="2398123"/>
            <a:ext cx="2569230" cy="1002345"/>
          </a:xfrm>
          <a:prstGeom prst="rect">
            <a:avLst/>
          </a:prstGeom>
        </p:spPr>
      </p:pic>
      <p:sp>
        <p:nvSpPr>
          <p:cNvPr id="22" name="Title 1_5">
            <a:extLst>
              <a:ext uri="{FF2B5EF4-FFF2-40B4-BE49-F238E27FC236}">
                <a16:creationId xmlns:a16="http://schemas.microsoft.com/office/drawing/2014/main" id="{613AC8FE-BD0D-6A06-8BD7-F40D6A6ADE73}"/>
              </a:ext>
            </a:extLst>
          </p:cNvPr>
          <p:cNvSpPr txBox="1">
            <a:spLocks/>
          </p:cNvSpPr>
          <p:nvPr/>
        </p:nvSpPr>
        <p:spPr>
          <a:xfrm>
            <a:off x="-2441625" y="920724"/>
            <a:ext cx="8229954" cy="36933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Various models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D826CA-4CA3-7DEE-1601-5F65259C9EAC}"/>
              </a:ext>
            </a:extLst>
          </p:cNvPr>
          <p:cNvSpPr txBox="1"/>
          <p:nvPr/>
        </p:nvSpPr>
        <p:spPr>
          <a:xfrm>
            <a:off x="8597897" y="6609001"/>
            <a:ext cx="27967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N.Kunert et al., </a:t>
            </a:r>
            <a:r>
              <a:rPr lang="en-GB" sz="10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PRD105 (2022) 6, L061301</a:t>
            </a:r>
            <a:endParaRPr lang="en-DE" sz="1000" b="1" dirty="0">
              <a:solidFill>
                <a:schemeClr val="accent1">
                  <a:lumMod val="75000"/>
                </a:schemeClr>
              </a:solidFill>
              <a:latin typeface="Times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D3C69-72D5-0837-FFE7-91537DACBFD2}"/>
              </a:ext>
            </a:extLst>
          </p:cNvPr>
          <p:cNvSpPr txBox="1"/>
          <p:nvPr/>
        </p:nvSpPr>
        <p:spPr>
          <a:xfrm>
            <a:off x="0" y="6489303"/>
            <a:ext cx="5434525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N.Kunert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et al. 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8724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B8568C9-DC16-9BC2-4640-C9B4919154FD}"/>
              </a:ext>
            </a:extLst>
          </p:cNvPr>
          <p:cNvSpPr/>
          <p:nvPr/>
        </p:nvSpPr>
        <p:spPr>
          <a:xfrm>
            <a:off x="127522" y="4138737"/>
            <a:ext cx="3896903" cy="2661979"/>
          </a:xfrm>
          <a:prstGeom prst="roundRect">
            <a:avLst>
              <a:gd name="adj" fmla="val 6043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51202" name="Picture 2" descr="Einstein-Teleskop | Max-Planck-Institut für Gravitationsphysik (Albert- Einstein-Institut)">
            <a:extLst>
              <a:ext uri="{FF2B5EF4-FFF2-40B4-BE49-F238E27FC236}">
                <a16:creationId xmlns:a16="http://schemas.microsoft.com/office/drawing/2014/main" id="{F3A173F6-EE7C-03A9-A1A3-29847BC5F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70" y="4308104"/>
            <a:ext cx="3576227" cy="200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460EDF2-0083-AB32-EDCD-C06BDEBCABE6}"/>
              </a:ext>
            </a:extLst>
          </p:cNvPr>
          <p:cNvSpPr/>
          <p:nvPr/>
        </p:nvSpPr>
        <p:spPr>
          <a:xfrm>
            <a:off x="89647" y="789210"/>
            <a:ext cx="5325036" cy="321801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2" name="Title 1_5">
            <a:extLst>
              <a:ext uri="{FF2B5EF4-FFF2-40B4-BE49-F238E27FC236}">
                <a16:creationId xmlns:a16="http://schemas.microsoft.com/office/drawing/2014/main" id="{2C2E0BF7-CB1C-57DC-2792-58D05CA38087}"/>
              </a:ext>
            </a:extLst>
          </p:cNvPr>
          <p:cNvSpPr txBox="1">
            <a:spLocks/>
          </p:cNvSpPr>
          <p:nvPr/>
        </p:nvSpPr>
        <p:spPr>
          <a:xfrm>
            <a:off x="1980739" y="119027"/>
            <a:ext cx="8229954" cy="6701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4355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Inspiral</a:t>
            </a:r>
            <a:r>
              <a:rPr lang="en-GB" sz="4355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waveforms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313829-A7BD-C340-C32A-39CD9FCBA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0583" y="2639527"/>
            <a:ext cx="6854236" cy="3963262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B6FF69DD-7DFE-0AFE-9C5A-B599B89A922E}"/>
              </a:ext>
            </a:extLst>
          </p:cNvPr>
          <p:cNvSpPr/>
          <p:nvPr/>
        </p:nvSpPr>
        <p:spPr>
          <a:xfrm rot="5400000">
            <a:off x="10708381" y="4872693"/>
            <a:ext cx="221760" cy="11880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BF0041">
              <a:alpha val="65000"/>
            </a:srgbClr>
          </a:solidFill>
          <a:ln w="0">
            <a:solidFill>
              <a:srgbClr val="BF0041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5B0ACE-5FBF-1879-DCB1-2E008C4620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102" y="1337851"/>
            <a:ext cx="2419454" cy="12327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9C4500-8B7D-4080-B7D7-A24BF939E46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9353" y="1590937"/>
            <a:ext cx="2569230" cy="13018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1FFEEA-96E4-E368-41DA-AF6CFE92420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583" y="2398123"/>
            <a:ext cx="2569230" cy="1002345"/>
          </a:xfrm>
          <a:prstGeom prst="rect">
            <a:avLst/>
          </a:prstGeom>
        </p:spPr>
      </p:pic>
      <p:sp>
        <p:nvSpPr>
          <p:cNvPr id="22" name="Title 1_5">
            <a:extLst>
              <a:ext uri="{FF2B5EF4-FFF2-40B4-BE49-F238E27FC236}">
                <a16:creationId xmlns:a16="http://schemas.microsoft.com/office/drawing/2014/main" id="{613AC8FE-BD0D-6A06-8BD7-F40D6A6ADE73}"/>
              </a:ext>
            </a:extLst>
          </p:cNvPr>
          <p:cNvSpPr txBox="1">
            <a:spLocks/>
          </p:cNvSpPr>
          <p:nvPr/>
        </p:nvSpPr>
        <p:spPr>
          <a:xfrm>
            <a:off x="-2441625" y="920724"/>
            <a:ext cx="8229954" cy="36933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Various models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370534-CE3F-D6B0-AC4D-BFC6A6B4B59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242" y="4350903"/>
            <a:ext cx="1557652" cy="540510"/>
          </a:xfrm>
          <a:prstGeom prst="rect">
            <a:avLst/>
          </a:prstGeom>
        </p:spPr>
      </p:pic>
      <p:sp>
        <p:nvSpPr>
          <p:cNvPr id="10" name="Title 1_5">
            <a:extLst>
              <a:ext uri="{FF2B5EF4-FFF2-40B4-BE49-F238E27FC236}">
                <a16:creationId xmlns:a16="http://schemas.microsoft.com/office/drawing/2014/main" id="{CC2FAB3E-BEFF-05B1-FC10-8A2A9ABA3459}"/>
              </a:ext>
            </a:extLst>
          </p:cNvPr>
          <p:cNvSpPr txBox="1">
            <a:spLocks/>
          </p:cNvSpPr>
          <p:nvPr/>
        </p:nvSpPr>
        <p:spPr>
          <a:xfrm>
            <a:off x="271970" y="6405465"/>
            <a:ext cx="1708769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Einstein Telescope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D826CA-4CA3-7DEE-1601-5F65259C9EAC}"/>
              </a:ext>
            </a:extLst>
          </p:cNvPr>
          <p:cNvSpPr txBox="1"/>
          <p:nvPr/>
        </p:nvSpPr>
        <p:spPr>
          <a:xfrm>
            <a:off x="8597897" y="6609001"/>
            <a:ext cx="27967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N.Kunert et al., </a:t>
            </a:r>
            <a:r>
              <a:rPr lang="en-GB" sz="10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PRD105 (2022) 6, L061301</a:t>
            </a:r>
            <a:endParaRPr lang="en-DE" sz="1000" b="1" dirty="0">
              <a:solidFill>
                <a:schemeClr val="accent1">
                  <a:lumMod val="75000"/>
                </a:schemeClr>
              </a:solidFill>
              <a:latin typeface="Times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5B3AF1-0100-517D-BF1C-EE9F4EE44204}"/>
              </a:ext>
            </a:extLst>
          </p:cNvPr>
          <p:cNvSpPr txBox="1"/>
          <p:nvPr/>
        </p:nvSpPr>
        <p:spPr>
          <a:xfrm>
            <a:off x="6403673" y="880713"/>
            <a:ext cx="5284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Note: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Kunert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 et al., PRD 110 (2024) 4, 4 shows that Hubble   </a:t>
            </a:r>
          </a:p>
          <a:p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</a:rPr>
              <a:t>           constant measurements show less waveform modelling bias.</a:t>
            </a:r>
            <a:endParaRPr lang="en-DE" sz="1400" b="1" dirty="0">
              <a:solidFill>
                <a:schemeClr val="accent1">
                  <a:lumMod val="75000"/>
                </a:schemeClr>
              </a:solidFill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90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6F526-AE83-C0A0-615D-B6907003B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BF69617-BCAD-7409-3CC5-D872D758588C}"/>
              </a:ext>
            </a:extLst>
          </p:cNvPr>
          <p:cNvSpPr/>
          <p:nvPr/>
        </p:nvSpPr>
        <p:spPr>
          <a:xfrm>
            <a:off x="144043" y="940605"/>
            <a:ext cx="11182427" cy="5837882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6C2229-7737-517D-271D-8E985E315E03}"/>
              </a:ext>
            </a:extLst>
          </p:cNvPr>
          <p:cNvSpPr txBox="1"/>
          <p:nvPr/>
        </p:nvSpPr>
        <p:spPr>
          <a:xfrm>
            <a:off x="865530" y="6503055"/>
            <a:ext cx="29166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100" b="1" dirty="0">
                <a:latin typeface="Times" pitchFamily="2" charset="0"/>
              </a:rPr>
              <a:t>Abac. </a:t>
            </a:r>
            <a:r>
              <a:rPr lang="en-GB" sz="1100" b="1" dirty="0">
                <a:latin typeface="Times" pitchFamily="2" charset="0"/>
              </a:rPr>
              <a:t>et al PRL </a:t>
            </a:r>
            <a:r>
              <a:rPr lang="en-GB" sz="1100" b="1" dirty="0">
                <a:effectLst/>
                <a:latin typeface="-apple-system"/>
              </a:rPr>
              <a:t>134 (2025) 21, 211401</a:t>
            </a:r>
            <a:endParaRPr lang="en-DE" sz="1100" b="1" dirty="0">
              <a:latin typeface="Times" pitchFamily="2" charset="0"/>
            </a:endParaRPr>
          </a:p>
        </p:txBody>
      </p:sp>
      <p:sp>
        <p:nvSpPr>
          <p:cNvPr id="4" name="Title 1_3">
            <a:extLst>
              <a:ext uri="{FF2B5EF4-FFF2-40B4-BE49-F238E27FC236}">
                <a16:creationId xmlns:a16="http://schemas.microsoft.com/office/drawing/2014/main" id="{05E0AC17-6110-D1FA-4CEF-607F8CDA4804}"/>
              </a:ext>
            </a:extLst>
          </p:cNvPr>
          <p:cNvSpPr txBox="1">
            <a:spLocks/>
          </p:cNvSpPr>
          <p:nvPr/>
        </p:nvSpPr>
        <p:spPr>
          <a:xfrm>
            <a:off x="0" y="93335"/>
            <a:ext cx="12191999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Waveform Model Development through observations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F46674-4AB4-68C5-0C76-336FB9F34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03" y="1381090"/>
            <a:ext cx="5312226" cy="3176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AFEFC07-0A46-3FDE-6BC2-CB7A30652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469" y="1962227"/>
            <a:ext cx="7772400" cy="42773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A805AD-D37E-EDC8-E9E3-D72893013FB7}"/>
              </a:ext>
            </a:extLst>
          </p:cNvPr>
          <p:cNvSpPr txBox="1"/>
          <p:nvPr/>
        </p:nvSpPr>
        <p:spPr>
          <a:xfrm>
            <a:off x="7345887" y="6404802"/>
            <a:ext cx="5434525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A.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Abac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et al. 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816294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98D76-9076-1A59-0544-5116641D6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7E5C1C7-28D0-B7EC-9824-13DE80EF1C7A}"/>
              </a:ext>
            </a:extLst>
          </p:cNvPr>
          <p:cNvSpPr/>
          <p:nvPr/>
        </p:nvSpPr>
        <p:spPr>
          <a:xfrm>
            <a:off x="144043" y="940605"/>
            <a:ext cx="11182427" cy="5837882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93C339-BD8A-BD60-484D-EC54CECAA74A}"/>
              </a:ext>
            </a:extLst>
          </p:cNvPr>
          <p:cNvSpPr txBox="1"/>
          <p:nvPr/>
        </p:nvSpPr>
        <p:spPr>
          <a:xfrm>
            <a:off x="865530" y="6503055"/>
            <a:ext cx="29166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100" b="1" dirty="0">
                <a:latin typeface="Times" pitchFamily="2" charset="0"/>
              </a:rPr>
              <a:t>Abac. </a:t>
            </a:r>
            <a:r>
              <a:rPr lang="en-GB" sz="1100" b="1" dirty="0">
                <a:latin typeface="Times" pitchFamily="2" charset="0"/>
              </a:rPr>
              <a:t>et al PRL </a:t>
            </a:r>
            <a:r>
              <a:rPr lang="en-GB" sz="1100" b="1" dirty="0">
                <a:effectLst/>
                <a:latin typeface="-apple-system"/>
              </a:rPr>
              <a:t>134 (2025) 21, 211401</a:t>
            </a:r>
            <a:endParaRPr lang="en-DE" sz="1100" b="1" dirty="0">
              <a:latin typeface="Times" pitchFamily="2" charset="0"/>
            </a:endParaRPr>
          </a:p>
        </p:txBody>
      </p:sp>
      <p:sp>
        <p:nvSpPr>
          <p:cNvPr id="4" name="Title 1_3">
            <a:extLst>
              <a:ext uri="{FF2B5EF4-FFF2-40B4-BE49-F238E27FC236}">
                <a16:creationId xmlns:a16="http://schemas.microsoft.com/office/drawing/2014/main" id="{CDD96872-345A-C258-56E5-642D82AF5444}"/>
              </a:ext>
            </a:extLst>
          </p:cNvPr>
          <p:cNvSpPr txBox="1">
            <a:spLocks/>
          </p:cNvSpPr>
          <p:nvPr/>
        </p:nvSpPr>
        <p:spPr>
          <a:xfrm>
            <a:off x="0" y="93335"/>
            <a:ext cx="12191999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Waveform Model Development through observations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C9DC87-82B4-AC93-D992-638344DE5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03" y="1381090"/>
            <a:ext cx="5312226" cy="3176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31A5E2-7F87-489A-F907-B4E937846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469" y="1962227"/>
            <a:ext cx="7772400" cy="42773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7C4A1D-493A-F8C7-B79B-AE107B1B60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469" y="1955041"/>
            <a:ext cx="7772400" cy="42773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E03775-B1D4-38FE-4AAD-65BAE7CB84B6}"/>
              </a:ext>
            </a:extLst>
          </p:cNvPr>
          <p:cNvSpPr txBox="1"/>
          <p:nvPr/>
        </p:nvSpPr>
        <p:spPr>
          <a:xfrm>
            <a:off x="7345887" y="6404802"/>
            <a:ext cx="5434525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A.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Abac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et al. 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32532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51C2D-2456-4898-D2B1-00D06F85E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69A136C-CAE0-D15C-2998-E7A3A7A4395F}"/>
              </a:ext>
            </a:extLst>
          </p:cNvPr>
          <p:cNvSpPr/>
          <p:nvPr/>
        </p:nvSpPr>
        <p:spPr>
          <a:xfrm>
            <a:off x="144043" y="940605"/>
            <a:ext cx="11182427" cy="5837882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049A9A-F338-BCEE-BDF4-96FC499C306E}"/>
              </a:ext>
            </a:extLst>
          </p:cNvPr>
          <p:cNvSpPr txBox="1"/>
          <p:nvPr/>
        </p:nvSpPr>
        <p:spPr>
          <a:xfrm>
            <a:off x="865530" y="6503055"/>
            <a:ext cx="29166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100" b="1" dirty="0">
                <a:latin typeface="Times" pitchFamily="2" charset="0"/>
              </a:rPr>
              <a:t>Abac. </a:t>
            </a:r>
            <a:r>
              <a:rPr lang="en-GB" sz="1100" b="1" dirty="0">
                <a:latin typeface="Times" pitchFamily="2" charset="0"/>
              </a:rPr>
              <a:t>et al PRL </a:t>
            </a:r>
            <a:r>
              <a:rPr lang="en-GB" sz="1100" b="1" dirty="0">
                <a:effectLst/>
                <a:latin typeface="-apple-system"/>
              </a:rPr>
              <a:t>134 (2025) 21, 211401</a:t>
            </a:r>
            <a:endParaRPr lang="en-DE" sz="1100" b="1" dirty="0">
              <a:latin typeface="Times" pitchFamily="2" charset="0"/>
            </a:endParaRPr>
          </a:p>
        </p:txBody>
      </p:sp>
      <p:sp>
        <p:nvSpPr>
          <p:cNvPr id="4" name="Title 1_3">
            <a:extLst>
              <a:ext uri="{FF2B5EF4-FFF2-40B4-BE49-F238E27FC236}">
                <a16:creationId xmlns:a16="http://schemas.microsoft.com/office/drawing/2014/main" id="{B4FD7705-A6B8-264B-11E5-2E8ACBE561EB}"/>
              </a:ext>
            </a:extLst>
          </p:cNvPr>
          <p:cNvSpPr txBox="1">
            <a:spLocks/>
          </p:cNvSpPr>
          <p:nvPr/>
        </p:nvSpPr>
        <p:spPr>
          <a:xfrm>
            <a:off x="0" y="93335"/>
            <a:ext cx="12191999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Waveform Model Development through observations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B31B6F-F390-3CE7-25DD-9E53CA194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03" y="1381090"/>
            <a:ext cx="5312226" cy="3176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FD3DD9A-1FC1-BE9C-8A3E-596758BAA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469" y="1962227"/>
            <a:ext cx="7772400" cy="42773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83A7C3-D4E9-47AE-BBFF-7E5F20B4C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469" y="1955041"/>
            <a:ext cx="7772400" cy="42773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C99D8B3-78FB-E773-BAB1-C89957AAE9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8469" y="1941219"/>
            <a:ext cx="7772400" cy="42773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6DDE47-7BAA-79E6-6474-A16C7205410C}"/>
              </a:ext>
            </a:extLst>
          </p:cNvPr>
          <p:cNvSpPr txBox="1"/>
          <p:nvPr/>
        </p:nvSpPr>
        <p:spPr>
          <a:xfrm>
            <a:off x="7345887" y="6404802"/>
            <a:ext cx="5434525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A.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Abac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et al. 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526399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B270861-8C31-C696-5C25-DF432594E0D4}"/>
              </a:ext>
            </a:extLst>
          </p:cNvPr>
          <p:cNvSpPr/>
          <p:nvPr/>
        </p:nvSpPr>
        <p:spPr>
          <a:xfrm>
            <a:off x="200108" y="789210"/>
            <a:ext cx="11550531" cy="583074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500" dirty="0">
                <a:latin typeface="Times" pitchFamily="2" charset="0"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BBF892-9F3F-4FC0-C233-71ADEBBE6CA8}"/>
              </a:ext>
            </a:extLst>
          </p:cNvPr>
          <p:cNvSpPr txBox="1"/>
          <p:nvPr/>
        </p:nvSpPr>
        <p:spPr>
          <a:xfrm>
            <a:off x="725969" y="900410"/>
            <a:ext cx="1492992" cy="3616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38" tIns="40819" rIns="81638" bIns="40819" anchorCtr="0" compatLnSpc="0">
            <a:spAutoFit/>
          </a:bodyPr>
          <a:lstStyle/>
          <a:p>
            <a:pPr hangingPunct="0"/>
            <a:r>
              <a:rPr lang="en-US" sz="2177" b="1" i="1">
                <a:latin typeface="Times" pitchFamily="18"/>
                <a:ea typeface="WenQuanYi Micro Hei" pitchFamily="2"/>
                <a:cs typeface="Lohit Devanagari" pitchFamily="2"/>
              </a:rPr>
              <a:t>GW170817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29EFB0-F77A-8DFA-F28B-0193E860C2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09" t="5768" r="49786" b="63990"/>
          <a:stretch/>
        </p:blipFill>
        <p:spPr>
          <a:xfrm>
            <a:off x="902995" y="1925262"/>
            <a:ext cx="1946215" cy="11332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6CE694-C2BD-5063-B122-1553175425F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841738" y="2740306"/>
            <a:ext cx="285524" cy="24665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69531F-5BCC-9E5B-CC18-E9F249EEFD6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50455" y="2373706"/>
            <a:ext cx="263853" cy="2220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C367C0-AAF3-8A3B-E2D8-8057EEB56BB6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175372" y="1897021"/>
            <a:ext cx="4331265" cy="4033960"/>
          </a:xfrm>
          <a:prstGeom prst="rect">
            <a:avLst/>
          </a:prstGeom>
          <a:noFill/>
          <a:ln w="28575" cap="flat">
            <a:solidFill>
              <a:schemeClr val="accent1"/>
            </a:solidFill>
            <a:prstDash val="solid"/>
            <a:miter/>
          </a:ln>
          <a:effectLst>
            <a:outerShdw dist="101823" dir="2700000" algn="tl">
              <a:srgbClr val="808080"/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2FD4569-6D1A-6A0A-99D8-43B97A1CBA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361" y="3138057"/>
            <a:ext cx="3084974" cy="1578924"/>
          </a:xfrm>
          <a:prstGeom prst="rect">
            <a:avLst/>
          </a:prstGeom>
        </p:spPr>
      </p:pic>
      <p:sp>
        <p:nvSpPr>
          <p:cNvPr id="16" name="Trapezium 15">
            <a:extLst>
              <a:ext uri="{FF2B5EF4-FFF2-40B4-BE49-F238E27FC236}">
                <a16:creationId xmlns:a16="http://schemas.microsoft.com/office/drawing/2014/main" id="{9072DEFD-F1ED-8100-964A-86084608619E}"/>
              </a:ext>
            </a:extLst>
          </p:cNvPr>
          <p:cNvSpPr/>
          <p:nvPr/>
        </p:nvSpPr>
        <p:spPr>
          <a:xfrm rot="16200000">
            <a:off x="1828599" y="3604942"/>
            <a:ext cx="4033960" cy="618117"/>
          </a:xfrm>
          <a:prstGeom prst="trapezoid">
            <a:avLst>
              <a:gd name="adj" fmla="val 201482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Text Placeholder 2_3">
            <a:extLst>
              <a:ext uri="{FF2B5EF4-FFF2-40B4-BE49-F238E27FC236}">
                <a16:creationId xmlns:a16="http://schemas.microsoft.com/office/drawing/2014/main" id="{A01CBFD5-83E1-C8D4-5927-50103C6656F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00108" y="157313"/>
            <a:ext cx="5378824" cy="829440"/>
          </a:xfrm>
        </p:spPr>
        <p:txBody>
          <a:bodyPr anchorCtr="1">
            <a:noAutofit/>
          </a:bodyPr>
          <a:lstStyle/>
          <a:p>
            <a:pPr lvl="0" algn="ctr">
              <a:buNone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Gravitational Wave Analysis</a:t>
            </a:r>
          </a:p>
        </p:txBody>
      </p:sp>
      <p:sp>
        <p:nvSpPr>
          <p:cNvPr id="3" name="Text Placeholder 2_5">
            <a:extLst>
              <a:ext uri="{FF2B5EF4-FFF2-40B4-BE49-F238E27FC236}">
                <a16:creationId xmlns:a16="http://schemas.microsoft.com/office/drawing/2014/main" id="{E5A2FC0C-ECAE-FF49-4EC2-22F1EABF342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675159" y="4966343"/>
            <a:ext cx="2991703" cy="97191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1814" dirty="0">
                <a:latin typeface="Times New Roman" pitchFamily="18"/>
              </a:rPr>
              <a:t>→ no assumption about the </a:t>
            </a:r>
            <a:br>
              <a:rPr lang="en-US" sz="1814" dirty="0">
                <a:latin typeface="Times New Roman" pitchFamily="18"/>
              </a:rPr>
            </a:br>
            <a:r>
              <a:rPr lang="en-US" sz="1814" dirty="0">
                <a:latin typeface="Times New Roman" pitchFamily="18"/>
              </a:rPr>
              <a:t> type of the compact object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464B4C6A-0DA0-6DD2-FE95-F3A8709697C3}"/>
              </a:ext>
            </a:extLst>
          </p:cNvPr>
          <p:cNvSpPr txBox="1"/>
          <p:nvPr/>
        </p:nvSpPr>
        <p:spPr>
          <a:xfrm>
            <a:off x="617470" y="1487900"/>
            <a:ext cx="2700389" cy="31430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633">
                <a:solidFill>
                  <a:srgbClr val="0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determines tidal deformability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08B404-A07D-C7F7-A3CD-F5F2CC002A4A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451238" y="1529049"/>
            <a:ext cx="199217" cy="20738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EB4395B8-4EC9-D1E9-2EED-2D6C9ECF27AB}"/>
              </a:ext>
            </a:extLst>
          </p:cNvPr>
          <p:cNvSpPr txBox="1"/>
          <p:nvPr/>
        </p:nvSpPr>
        <p:spPr>
          <a:xfrm>
            <a:off x="6622321" y="6057965"/>
            <a:ext cx="2052839" cy="2627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270">
                <a:solidFill>
                  <a:srgbClr val="0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Phys.Rev. X9 (2019) 011001</a:t>
            </a:r>
          </a:p>
        </p:txBody>
      </p:sp>
    </p:spTree>
    <p:extLst>
      <p:ext uri="{BB962C8B-B14F-4D97-AF65-F5344CB8AC3E}">
        <p14:creationId xmlns:p14="http://schemas.microsoft.com/office/powerpoint/2010/main" val="380016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B270861-8C31-C696-5C25-DF432594E0D4}"/>
              </a:ext>
            </a:extLst>
          </p:cNvPr>
          <p:cNvSpPr/>
          <p:nvPr/>
        </p:nvSpPr>
        <p:spPr>
          <a:xfrm>
            <a:off x="200108" y="789210"/>
            <a:ext cx="11550531" cy="583074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500" dirty="0">
                <a:latin typeface="Times" pitchFamily="2" charset="0"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BBF892-9F3F-4FC0-C233-71ADEBBE6CA8}"/>
              </a:ext>
            </a:extLst>
          </p:cNvPr>
          <p:cNvSpPr txBox="1"/>
          <p:nvPr/>
        </p:nvSpPr>
        <p:spPr>
          <a:xfrm>
            <a:off x="725969" y="900410"/>
            <a:ext cx="1492992" cy="3616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38" tIns="40819" rIns="81638" bIns="40819" anchorCtr="0" compatLnSpc="0">
            <a:spAutoFit/>
          </a:bodyPr>
          <a:lstStyle/>
          <a:p>
            <a:pPr hangingPunct="0"/>
            <a:r>
              <a:rPr lang="en-US" sz="2177" b="1" i="1">
                <a:latin typeface="Times" pitchFamily="18"/>
                <a:ea typeface="WenQuanYi Micro Hei" pitchFamily="2"/>
                <a:cs typeface="Lohit Devanagari" pitchFamily="2"/>
              </a:rPr>
              <a:t>GW170817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29EFB0-F77A-8DFA-F28B-0193E860C2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09" t="5768" r="49786" b="63990"/>
          <a:stretch/>
        </p:blipFill>
        <p:spPr>
          <a:xfrm>
            <a:off x="902995" y="1925262"/>
            <a:ext cx="1946215" cy="11332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6CE694-C2BD-5063-B122-1553175425F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841738" y="2740306"/>
            <a:ext cx="285524" cy="24665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69531F-5BCC-9E5B-CC18-E9F249EEFD6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50455" y="2373706"/>
            <a:ext cx="263853" cy="2220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C367C0-AAF3-8A3B-E2D8-8057EEB56BB6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175372" y="1897021"/>
            <a:ext cx="4331265" cy="4033960"/>
          </a:xfrm>
          <a:prstGeom prst="rect">
            <a:avLst/>
          </a:prstGeom>
          <a:noFill/>
          <a:ln w="28575" cap="flat">
            <a:solidFill>
              <a:schemeClr val="accent1"/>
            </a:solidFill>
            <a:prstDash val="solid"/>
            <a:miter/>
          </a:ln>
          <a:effectLst>
            <a:outerShdw dist="101823" dir="2700000" algn="tl">
              <a:srgbClr val="808080"/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2FD4569-6D1A-6A0A-99D8-43B97A1CBA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361" y="3138057"/>
            <a:ext cx="3084974" cy="1578924"/>
          </a:xfrm>
          <a:prstGeom prst="rect">
            <a:avLst/>
          </a:prstGeom>
        </p:spPr>
      </p:pic>
      <p:sp>
        <p:nvSpPr>
          <p:cNvPr id="16" name="Trapezium 15">
            <a:extLst>
              <a:ext uri="{FF2B5EF4-FFF2-40B4-BE49-F238E27FC236}">
                <a16:creationId xmlns:a16="http://schemas.microsoft.com/office/drawing/2014/main" id="{9072DEFD-F1ED-8100-964A-86084608619E}"/>
              </a:ext>
            </a:extLst>
          </p:cNvPr>
          <p:cNvSpPr/>
          <p:nvPr/>
        </p:nvSpPr>
        <p:spPr>
          <a:xfrm rot="16200000">
            <a:off x="1828599" y="3604942"/>
            <a:ext cx="4033960" cy="618117"/>
          </a:xfrm>
          <a:prstGeom prst="trapezoid">
            <a:avLst>
              <a:gd name="adj" fmla="val 201482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Text Placeholder 2_3">
            <a:extLst>
              <a:ext uri="{FF2B5EF4-FFF2-40B4-BE49-F238E27FC236}">
                <a16:creationId xmlns:a16="http://schemas.microsoft.com/office/drawing/2014/main" id="{A01CBFD5-83E1-C8D4-5927-50103C6656F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00108" y="157313"/>
            <a:ext cx="5378824" cy="829440"/>
          </a:xfrm>
        </p:spPr>
        <p:txBody>
          <a:bodyPr anchorCtr="1">
            <a:noAutofit/>
          </a:bodyPr>
          <a:lstStyle/>
          <a:p>
            <a:pPr lvl="0" algn="ctr">
              <a:buNone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Gravitational Wave Analysis</a:t>
            </a:r>
          </a:p>
        </p:txBody>
      </p:sp>
      <p:sp>
        <p:nvSpPr>
          <p:cNvPr id="3" name="Text Placeholder 2_5">
            <a:extLst>
              <a:ext uri="{FF2B5EF4-FFF2-40B4-BE49-F238E27FC236}">
                <a16:creationId xmlns:a16="http://schemas.microsoft.com/office/drawing/2014/main" id="{E5A2FC0C-ECAE-FF49-4EC2-22F1EABF342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675159" y="4966343"/>
            <a:ext cx="2991703" cy="97191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1814" dirty="0">
                <a:latin typeface="Times New Roman" pitchFamily="18"/>
              </a:rPr>
              <a:t>→ no assumption about the </a:t>
            </a:r>
            <a:br>
              <a:rPr lang="en-US" sz="1814" dirty="0">
                <a:latin typeface="Times New Roman" pitchFamily="18"/>
              </a:rPr>
            </a:br>
            <a:r>
              <a:rPr lang="en-US" sz="1814" dirty="0">
                <a:latin typeface="Times New Roman" pitchFamily="18"/>
              </a:rPr>
              <a:t> type of the compact object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464B4C6A-0DA0-6DD2-FE95-F3A8709697C3}"/>
              </a:ext>
            </a:extLst>
          </p:cNvPr>
          <p:cNvSpPr txBox="1"/>
          <p:nvPr/>
        </p:nvSpPr>
        <p:spPr>
          <a:xfrm>
            <a:off x="617470" y="1487900"/>
            <a:ext cx="2700389" cy="31430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633">
                <a:solidFill>
                  <a:srgbClr val="0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determines tidal deformability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08B404-A07D-C7F7-A3CD-F5F2CC002A4A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451238" y="1529049"/>
            <a:ext cx="199217" cy="20738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EB4395B8-4EC9-D1E9-2EED-2D6C9ECF27AB}"/>
              </a:ext>
            </a:extLst>
          </p:cNvPr>
          <p:cNvSpPr txBox="1"/>
          <p:nvPr/>
        </p:nvSpPr>
        <p:spPr>
          <a:xfrm>
            <a:off x="6622321" y="6057965"/>
            <a:ext cx="2052839" cy="26274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270">
                <a:solidFill>
                  <a:srgbClr val="0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Phys.Rev. X9 (2019) 011001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3DC8FC7-433A-B80C-EBE8-B4B904987917}"/>
              </a:ext>
            </a:extLst>
          </p:cNvPr>
          <p:cNvSpPr/>
          <p:nvPr/>
        </p:nvSpPr>
        <p:spPr>
          <a:xfrm>
            <a:off x="3317859" y="683021"/>
            <a:ext cx="8776435" cy="4033960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4" name="Text Placeholder 2_5">
            <a:extLst>
              <a:ext uri="{FF2B5EF4-FFF2-40B4-BE49-F238E27FC236}">
                <a16:creationId xmlns:a16="http://schemas.microsoft.com/office/drawing/2014/main" id="{42F202B8-283B-5B20-D935-130342EA6DD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818272" y="798119"/>
            <a:ext cx="5719115" cy="97191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1814" b="1" dirty="0">
                <a:latin typeface="Times New Roman" pitchFamily="18"/>
              </a:rPr>
              <a:t>Assumption: The merging objects were neutron stars</a:t>
            </a:r>
          </a:p>
        </p:txBody>
      </p:sp>
      <p:sp>
        <p:nvSpPr>
          <p:cNvPr id="18" name="TextBox 6">
            <a:extLst>
              <a:ext uri="{FF2B5EF4-FFF2-40B4-BE49-F238E27FC236}">
                <a16:creationId xmlns:a16="http://schemas.microsoft.com/office/drawing/2014/main" id="{14E30E1F-3BBF-CF51-9262-E9B38DE91738}"/>
              </a:ext>
            </a:extLst>
          </p:cNvPr>
          <p:cNvSpPr txBox="1"/>
          <p:nvPr/>
        </p:nvSpPr>
        <p:spPr>
          <a:xfrm>
            <a:off x="3767588" y="3876691"/>
            <a:ext cx="2868127" cy="31430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633" b="1" dirty="0">
                <a:solidFill>
                  <a:srgbClr val="0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nuclear-physics computations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C6C749D-0BE2-E018-99AA-E2613B6336E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lum/>
            <a:alphaModFix/>
          </a:blip>
          <a:srcRect l="2014" t="25137" r="1613" b="1843"/>
          <a:stretch/>
        </p:blipFill>
        <p:spPr>
          <a:xfrm>
            <a:off x="8212020" y="1345262"/>
            <a:ext cx="3528742" cy="2500997"/>
          </a:xfrm>
          <a:prstGeom prst="rect">
            <a:avLst/>
          </a:prstGeom>
          <a:noFill/>
          <a:ln w="19050" cap="flat"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68651E-DCBF-71A6-4E13-35504B76DCBB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3571714" y="1345510"/>
            <a:ext cx="3234313" cy="2500997"/>
          </a:xfrm>
          <a:prstGeom prst="rect">
            <a:avLst/>
          </a:prstGeom>
          <a:noFill/>
          <a:ln w="19080" cap="flat">
            <a:solidFill>
              <a:srgbClr val="3465A4"/>
            </a:solidFill>
            <a:prstDash val="solid"/>
            <a:miter/>
          </a:ln>
        </p:spPr>
      </p:pic>
      <p:sp>
        <p:nvSpPr>
          <p:cNvPr id="21" name="Freeform 20">
            <a:extLst>
              <a:ext uri="{FF2B5EF4-FFF2-40B4-BE49-F238E27FC236}">
                <a16:creationId xmlns:a16="http://schemas.microsoft.com/office/drawing/2014/main" id="{285585DB-720E-BA4F-A187-65EEFCEE1BBF}"/>
              </a:ext>
            </a:extLst>
          </p:cNvPr>
          <p:cNvSpPr/>
          <p:nvPr/>
        </p:nvSpPr>
        <p:spPr>
          <a:xfrm>
            <a:off x="6878872" y="2274959"/>
            <a:ext cx="1161337" cy="497716"/>
          </a:xfrm>
          <a:custGeom>
            <a:avLst>
              <a:gd name="f0" fmla="val 43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10800"/>
              <a:gd name="f10" fmla="pin 0 f1 10800"/>
              <a:gd name="f11" fmla="val f9"/>
              <a:gd name="f12" fmla="val f10"/>
              <a:gd name="f13" fmla="+- 21600 0 f9"/>
              <a:gd name="f14" fmla="+- 21600 0 f10"/>
              <a:gd name="f15" fmla="+- 10800 0 f10"/>
              <a:gd name="f16" fmla="*/ f9 f7 1"/>
              <a:gd name="f17" fmla="*/ f10 f8 1"/>
              <a:gd name="f18" fmla="*/ f9 f15 1"/>
              <a:gd name="f19" fmla="*/ f14 f8 1"/>
              <a:gd name="f20" fmla="*/ f12 f8 1"/>
              <a:gd name="f21" fmla="*/ f18 1 10800"/>
              <a:gd name="f22" fmla="+- 21600 0 f21"/>
              <a:gd name="f23" fmla="*/ f21 f7 1"/>
              <a:gd name="f24" fmla="*/ f22 f7 1"/>
            </a:gdLst>
            <a:ahLst>
              <a:ahXY gdRefX="f0" minX="f4" maxX="f6" gdRefY="f1" minY="f4" maxY="f6">
                <a:pos x="f16" y="f1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0" r="f24" b="f19"/>
            <a:pathLst>
              <a:path w="21600" h="21600">
                <a:moveTo>
                  <a:pt x="f4" y="f6"/>
                </a:moveTo>
                <a:lnTo>
                  <a:pt x="f11" y="f4"/>
                </a:lnTo>
                <a:lnTo>
                  <a:pt x="f11" y="f12"/>
                </a:lnTo>
                <a:lnTo>
                  <a:pt x="f13" y="f12"/>
                </a:lnTo>
                <a:lnTo>
                  <a:pt x="f13" y="f4"/>
                </a:lnTo>
                <a:lnTo>
                  <a:pt x="f5" y="f6"/>
                </a:lnTo>
                <a:lnTo>
                  <a:pt x="f13" y="f5"/>
                </a:lnTo>
                <a:lnTo>
                  <a:pt x="f13" y="f14"/>
                </a:lnTo>
                <a:lnTo>
                  <a:pt x="f11" y="f14"/>
                </a:lnTo>
                <a:lnTo>
                  <a:pt x="f11" y="f5"/>
                </a:lnTo>
                <a:close/>
              </a:path>
            </a:pathLst>
          </a:custGeom>
          <a:solidFill>
            <a:srgbClr val="729FCF"/>
          </a:solidFill>
          <a:ln w="0" cap="flat">
            <a:solidFill>
              <a:srgbClr val="3465A4"/>
            </a:solidFill>
            <a:prstDash val="solid"/>
            <a:miter/>
          </a:ln>
        </p:spPr>
        <p:txBody>
          <a:bodyPr vert="horz" wrap="square" lIns="81646" tIns="40823" rIns="81646" bIns="40823" anchor="ctr" anchorCtr="0" compatLnSpc="0">
            <a:noAutofit/>
          </a:bodyPr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5022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FA33048-D4B0-77E2-9E85-AB7EEA3C1D14}"/>
              </a:ext>
            </a:extLst>
          </p:cNvPr>
          <p:cNvSpPr/>
          <p:nvPr/>
        </p:nvSpPr>
        <p:spPr>
          <a:xfrm>
            <a:off x="200108" y="789210"/>
            <a:ext cx="11550531" cy="583074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500" dirty="0">
                <a:latin typeface="Times" pitchFamily="2" charset="0"/>
              </a:rPr>
              <a:t>c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2FD4569-6D1A-6A0A-99D8-43B97A1CB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61" y="3138057"/>
            <a:ext cx="3084974" cy="1578924"/>
          </a:xfrm>
          <a:prstGeom prst="rect">
            <a:avLst/>
          </a:prstGeom>
        </p:spPr>
      </p:pic>
      <p:sp>
        <p:nvSpPr>
          <p:cNvPr id="3" name="Text Placeholder 2_5">
            <a:extLst>
              <a:ext uri="{FF2B5EF4-FFF2-40B4-BE49-F238E27FC236}">
                <a16:creationId xmlns:a16="http://schemas.microsoft.com/office/drawing/2014/main" id="{E5A2FC0C-ECAE-FF49-4EC2-22F1EABF342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301808" y="5971330"/>
            <a:ext cx="5719115" cy="97191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1814" dirty="0">
                <a:latin typeface="Times New Roman" pitchFamily="18"/>
              </a:rPr>
              <a:t>Assumption: The merging objects were neutron stars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2E1A3C-D2B6-AFB9-9471-0399E35736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2248" t="23762" r="1896" b="5644"/>
          <a:stretch/>
        </p:blipFill>
        <p:spPr>
          <a:xfrm>
            <a:off x="4190223" y="1909719"/>
            <a:ext cx="5856100" cy="4033961"/>
          </a:xfrm>
          <a:prstGeom prst="rect">
            <a:avLst/>
          </a:prstGeom>
          <a:noFill/>
          <a:ln w="38100" cap="flat">
            <a:solidFill>
              <a:schemeClr val="accent1"/>
            </a:solidFill>
          </a:ln>
        </p:spPr>
      </p:pic>
      <p:sp>
        <p:nvSpPr>
          <p:cNvPr id="11" name="Trapezium 10">
            <a:extLst>
              <a:ext uri="{FF2B5EF4-FFF2-40B4-BE49-F238E27FC236}">
                <a16:creationId xmlns:a16="http://schemas.microsoft.com/office/drawing/2014/main" id="{73AEFF8C-8C51-FC52-DF98-6D9D5676B75E}"/>
              </a:ext>
            </a:extLst>
          </p:cNvPr>
          <p:cNvSpPr/>
          <p:nvPr/>
        </p:nvSpPr>
        <p:spPr>
          <a:xfrm rot="16200000">
            <a:off x="1828599" y="3604942"/>
            <a:ext cx="4033960" cy="618117"/>
          </a:xfrm>
          <a:prstGeom prst="trapezoid">
            <a:avLst>
              <a:gd name="adj" fmla="val 201482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889E196-D70C-E503-B106-E7C2A5B3AFC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841738" y="2740306"/>
            <a:ext cx="285524" cy="24665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7883C7F-78B4-B2D4-C4E5-7771982A2DFF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650455" y="2373706"/>
            <a:ext cx="263853" cy="22205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8" name="TextBox 6">
            <a:extLst>
              <a:ext uri="{FF2B5EF4-FFF2-40B4-BE49-F238E27FC236}">
                <a16:creationId xmlns:a16="http://schemas.microsoft.com/office/drawing/2014/main" id="{E7B20455-D4B3-CD32-306E-B1FE1562E424}"/>
              </a:ext>
            </a:extLst>
          </p:cNvPr>
          <p:cNvSpPr txBox="1"/>
          <p:nvPr/>
        </p:nvSpPr>
        <p:spPr>
          <a:xfrm>
            <a:off x="617470" y="1487900"/>
            <a:ext cx="2700389" cy="31430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633">
                <a:solidFill>
                  <a:srgbClr val="0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determines tidal deformability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2E328B6-9C86-0559-8244-ECF162731760}"/>
              </a:ext>
            </a:extLst>
          </p:cNvPr>
          <p:cNvCxnSpPr>
            <a:cxnSpLocks/>
          </p:cNvCxnSpPr>
          <p:nvPr/>
        </p:nvCxnSpPr>
        <p:spPr>
          <a:xfrm flipV="1">
            <a:off x="3127262" y="3580108"/>
            <a:ext cx="4156941" cy="325465"/>
          </a:xfrm>
          <a:prstGeom prst="straightConnector1">
            <a:avLst/>
          </a:prstGeom>
          <a:ln w="3810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B92F3B-D29F-1ABF-9E98-D4397D0C2EA6}"/>
              </a:ext>
            </a:extLst>
          </p:cNvPr>
          <p:cNvCxnSpPr>
            <a:cxnSpLocks/>
          </p:cNvCxnSpPr>
          <p:nvPr/>
        </p:nvCxnSpPr>
        <p:spPr>
          <a:xfrm flipV="1">
            <a:off x="1348353" y="4045058"/>
            <a:ext cx="5935850" cy="294467"/>
          </a:xfrm>
          <a:prstGeom prst="straightConnector1">
            <a:avLst/>
          </a:prstGeom>
          <a:ln w="38100">
            <a:solidFill>
              <a:srgbClr val="FFC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3A717B8-1A36-37F2-A713-EA3FDE298B5F}"/>
              </a:ext>
            </a:extLst>
          </p:cNvPr>
          <p:cNvSpPr txBox="1"/>
          <p:nvPr/>
        </p:nvSpPr>
        <p:spPr>
          <a:xfrm>
            <a:off x="725969" y="900410"/>
            <a:ext cx="1492992" cy="3616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38" tIns="40819" rIns="81638" bIns="40819" anchorCtr="0" compatLnSpc="0">
            <a:spAutoFit/>
          </a:bodyPr>
          <a:lstStyle/>
          <a:p>
            <a:pPr hangingPunct="0"/>
            <a:r>
              <a:rPr lang="en-US" sz="2177" b="1" i="1">
                <a:latin typeface="Times" pitchFamily="18"/>
                <a:ea typeface="WenQuanYi Micro Hei" pitchFamily="2"/>
                <a:cs typeface="Lohit Devanagari" pitchFamily="2"/>
              </a:rPr>
              <a:t>GW170817</a:t>
            </a:r>
          </a:p>
        </p:txBody>
      </p:sp>
      <p:sp>
        <p:nvSpPr>
          <p:cNvPr id="5" name="Text Placeholder 2_3">
            <a:extLst>
              <a:ext uri="{FF2B5EF4-FFF2-40B4-BE49-F238E27FC236}">
                <a16:creationId xmlns:a16="http://schemas.microsoft.com/office/drawing/2014/main" id="{298FC8D0-BD5C-BC2A-C3B4-322D714C58A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00108" y="157313"/>
            <a:ext cx="5378824" cy="829440"/>
          </a:xfrm>
        </p:spPr>
        <p:txBody>
          <a:bodyPr anchorCtr="1">
            <a:noAutofit/>
          </a:bodyPr>
          <a:lstStyle/>
          <a:p>
            <a:pPr lvl="0" algn="ctr">
              <a:buNone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Gravitational Wave Analysis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3A82B1-8943-B17B-290F-42F29148F52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09" t="5768" r="49786" b="63990"/>
          <a:stretch/>
        </p:blipFill>
        <p:spPr>
          <a:xfrm>
            <a:off x="902995" y="1925262"/>
            <a:ext cx="1946215" cy="11332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EC7A94-D44F-93C9-F23E-4FFA427EBB3C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451238" y="1529049"/>
            <a:ext cx="199217" cy="20738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B20EF8E-980E-042F-6927-6DC8CFFA306F}"/>
              </a:ext>
            </a:extLst>
          </p:cNvPr>
          <p:cNvSpPr txBox="1"/>
          <p:nvPr/>
        </p:nvSpPr>
        <p:spPr>
          <a:xfrm>
            <a:off x="8024108" y="6312059"/>
            <a:ext cx="3556080" cy="2191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/>
            <a:r>
              <a:rPr lang="en-US" sz="10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  <a:ea typeface="WenQuanYi Micro Hei" pitchFamily="2"/>
                <a:cs typeface="Lohit Devanagari" pitchFamily="2"/>
              </a:rPr>
              <a:t>TD et al. Science, Vol. 370, Issue 6523, pp. 1450-1453</a:t>
            </a:r>
          </a:p>
        </p:txBody>
      </p:sp>
    </p:spTree>
    <p:extLst>
      <p:ext uri="{BB962C8B-B14F-4D97-AF65-F5344CB8AC3E}">
        <p14:creationId xmlns:p14="http://schemas.microsoft.com/office/powerpoint/2010/main" val="119404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4976C2-A3D1-6624-97C5-13892E0E9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76215B4-B05B-6B49-10B3-896C6912EF29}"/>
              </a:ext>
            </a:extLst>
          </p:cNvPr>
          <p:cNvSpPr/>
          <p:nvPr/>
        </p:nvSpPr>
        <p:spPr>
          <a:xfrm>
            <a:off x="185593" y="73580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51F5C65C-E245-9E28-F5B1-43E226806C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7592" y="1147342"/>
            <a:ext cx="7383343" cy="45633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36A912-A4C2-480C-DB75-A2758B93AC2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0414" y="3656359"/>
            <a:ext cx="2834338" cy="29091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B068F2-3AF5-EFF6-D7C4-BCC1A57525E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0414" y="513912"/>
            <a:ext cx="2834338" cy="2915088"/>
          </a:xfrm>
          <a:prstGeom prst="rect">
            <a:avLst/>
          </a:prstGeom>
        </p:spPr>
      </p:pic>
      <p:sp>
        <p:nvSpPr>
          <p:cNvPr id="9" name="Up-down Arrow 8">
            <a:extLst>
              <a:ext uri="{FF2B5EF4-FFF2-40B4-BE49-F238E27FC236}">
                <a16:creationId xmlns:a16="http://schemas.microsoft.com/office/drawing/2014/main" id="{B5EF94F8-55D1-2DC3-58EE-8DB1E198E91C}"/>
              </a:ext>
            </a:extLst>
          </p:cNvPr>
          <p:cNvSpPr/>
          <p:nvPr/>
        </p:nvSpPr>
        <p:spPr>
          <a:xfrm>
            <a:off x="9501352" y="3201641"/>
            <a:ext cx="210207" cy="939435"/>
          </a:xfrm>
          <a:prstGeom prst="up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Google Shape;239;p24">
            <a:extLst>
              <a:ext uri="{FF2B5EF4-FFF2-40B4-BE49-F238E27FC236}">
                <a16:creationId xmlns:a16="http://schemas.microsoft.com/office/drawing/2014/main" id="{0C65E442-6965-631B-4D90-C3614EF3F393}"/>
              </a:ext>
            </a:extLst>
          </p:cNvPr>
          <p:cNvSpPr txBox="1"/>
          <p:nvPr/>
        </p:nvSpPr>
        <p:spPr>
          <a:xfrm>
            <a:off x="170146" y="837350"/>
            <a:ext cx="3913271" cy="432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de" sz="105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Koehn</a:t>
            </a:r>
            <a:r>
              <a:rPr lang="de" sz="105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al. 2024, PRX 15 (2025) 2, 021014</a:t>
            </a:r>
            <a:endParaRPr sz="105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TextBox 6_3">
            <a:extLst>
              <a:ext uri="{FF2B5EF4-FFF2-40B4-BE49-F238E27FC236}">
                <a16:creationId xmlns:a16="http://schemas.microsoft.com/office/drawing/2014/main" id="{35C65FC2-3025-87C3-544B-DE4ADA0AE387}"/>
              </a:ext>
            </a:extLst>
          </p:cNvPr>
          <p:cNvSpPr txBox="1"/>
          <p:nvPr/>
        </p:nvSpPr>
        <p:spPr>
          <a:xfrm>
            <a:off x="978063" y="321972"/>
            <a:ext cx="4231000" cy="42324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from a variety of sources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852F2B-4B67-C009-99A4-573231ECA785}"/>
              </a:ext>
            </a:extLst>
          </p:cNvPr>
          <p:cNvSpPr txBox="1"/>
          <p:nvPr/>
        </p:nvSpPr>
        <p:spPr>
          <a:xfrm>
            <a:off x="978063" y="6247658"/>
            <a:ext cx="4978984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H. Koehn, H. Rose et al.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5266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26939-B443-F6E0-EBF5-216694AC6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2D46F47-9930-9119-EC1B-A5C31B7FFE58}"/>
              </a:ext>
            </a:extLst>
          </p:cNvPr>
          <p:cNvSpPr/>
          <p:nvPr/>
        </p:nvSpPr>
        <p:spPr>
          <a:xfrm>
            <a:off x="200108" y="789210"/>
            <a:ext cx="11550531" cy="583074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500" dirty="0">
                <a:latin typeface="Times" pitchFamily="2" charset="0"/>
              </a:rPr>
              <a:t>c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BDC809-1CA4-40ED-2AB0-288FB36C8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61" y="3138057"/>
            <a:ext cx="3084974" cy="1578924"/>
          </a:xfrm>
          <a:prstGeom prst="rect">
            <a:avLst/>
          </a:prstGeom>
        </p:spPr>
      </p:pic>
      <p:sp>
        <p:nvSpPr>
          <p:cNvPr id="3" name="Text Placeholder 2_5">
            <a:extLst>
              <a:ext uri="{FF2B5EF4-FFF2-40B4-BE49-F238E27FC236}">
                <a16:creationId xmlns:a16="http://schemas.microsoft.com/office/drawing/2014/main" id="{47DD4643-91ED-527F-D135-39C9A73D5A0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301808" y="5971330"/>
            <a:ext cx="5719115" cy="97191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1814" dirty="0">
                <a:latin typeface="Times New Roman" pitchFamily="18"/>
              </a:rPr>
              <a:t>Assumption: The merging objects were neutron stars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48F68D-D3B7-6959-F92A-9E1DC33431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2248" t="23762" r="1896" b="5644"/>
          <a:stretch/>
        </p:blipFill>
        <p:spPr>
          <a:xfrm>
            <a:off x="4190223" y="1909719"/>
            <a:ext cx="5856100" cy="4033961"/>
          </a:xfrm>
          <a:prstGeom prst="rect">
            <a:avLst/>
          </a:prstGeom>
          <a:noFill/>
          <a:ln w="38100" cap="flat">
            <a:solidFill>
              <a:schemeClr val="accent1"/>
            </a:solidFill>
          </a:ln>
        </p:spPr>
      </p:pic>
      <p:sp>
        <p:nvSpPr>
          <p:cNvPr id="11" name="Trapezium 10">
            <a:extLst>
              <a:ext uri="{FF2B5EF4-FFF2-40B4-BE49-F238E27FC236}">
                <a16:creationId xmlns:a16="http://schemas.microsoft.com/office/drawing/2014/main" id="{A860D08D-59C6-A016-19DA-19211A1081AF}"/>
              </a:ext>
            </a:extLst>
          </p:cNvPr>
          <p:cNvSpPr/>
          <p:nvPr/>
        </p:nvSpPr>
        <p:spPr>
          <a:xfrm rot="16200000">
            <a:off x="1828599" y="3604942"/>
            <a:ext cx="4033960" cy="618117"/>
          </a:xfrm>
          <a:prstGeom prst="trapezoid">
            <a:avLst>
              <a:gd name="adj" fmla="val 201482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FCE7FBA-BF66-89EF-0A41-3D017382A4BE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841738" y="2740306"/>
            <a:ext cx="285524" cy="24665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5640D83-18CC-E89C-01FE-97C79F27BF52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650455" y="2373706"/>
            <a:ext cx="263853" cy="22205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8" name="TextBox 6">
            <a:extLst>
              <a:ext uri="{FF2B5EF4-FFF2-40B4-BE49-F238E27FC236}">
                <a16:creationId xmlns:a16="http://schemas.microsoft.com/office/drawing/2014/main" id="{29283F4B-3104-A4AB-1221-1B5FE8ADD23F}"/>
              </a:ext>
            </a:extLst>
          </p:cNvPr>
          <p:cNvSpPr txBox="1"/>
          <p:nvPr/>
        </p:nvSpPr>
        <p:spPr>
          <a:xfrm>
            <a:off x="617470" y="1487900"/>
            <a:ext cx="2700389" cy="31430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633">
                <a:solidFill>
                  <a:srgbClr val="00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determines tidal deformability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34B04BC-D42C-A661-511D-414EE0A66FCB}"/>
              </a:ext>
            </a:extLst>
          </p:cNvPr>
          <p:cNvCxnSpPr>
            <a:cxnSpLocks/>
          </p:cNvCxnSpPr>
          <p:nvPr/>
        </p:nvCxnSpPr>
        <p:spPr>
          <a:xfrm flipV="1">
            <a:off x="3127262" y="3580108"/>
            <a:ext cx="4156941" cy="325465"/>
          </a:xfrm>
          <a:prstGeom prst="straightConnector1">
            <a:avLst/>
          </a:prstGeom>
          <a:ln w="3810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CF701D-F0A9-A3EB-24EE-E47D26083B70}"/>
              </a:ext>
            </a:extLst>
          </p:cNvPr>
          <p:cNvCxnSpPr>
            <a:cxnSpLocks/>
          </p:cNvCxnSpPr>
          <p:nvPr/>
        </p:nvCxnSpPr>
        <p:spPr>
          <a:xfrm flipV="1">
            <a:off x="1348353" y="4045058"/>
            <a:ext cx="5935850" cy="294467"/>
          </a:xfrm>
          <a:prstGeom prst="straightConnector1">
            <a:avLst/>
          </a:prstGeom>
          <a:ln w="38100">
            <a:solidFill>
              <a:srgbClr val="FFC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31368C6-8A59-004C-536B-9AB26550867D}"/>
              </a:ext>
            </a:extLst>
          </p:cNvPr>
          <p:cNvSpPr txBox="1"/>
          <p:nvPr/>
        </p:nvSpPr>
        <p:spPr>
          <a:xfrm>
            <a:off x="725969" y="900410"/>
            <a:ext cx="1492992" cy="3616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38" tIns="40819" rIns="81638" bIns="40819" anchorCtr="0" compatLnSpc="0">
            <a:spAutoFit/>
          </a:bodyPr>
          <a:lstStyle/>
          <a:p>
            <a:pPr hangingPunct="0"/>
            <a:r>
              <a:rPr lang="en-US" sz="2177" b="1" i="1">
                <a:latin typeface="Times" pitchFamily="18"/>
                <a:ea typeface="WenQuanYi Micro Hei" pitchFamily="2"/>
                <a:cs typeface="Lohit Devanagari" pitchFamily="2"/>
              </a:rPr>
              <a:t>GW170817</a:t>
            </a:r>
          </a:p>
        </p:txBody>
      </p:sp>
      <p:sp>
        <p:nvSpPr>
          <p:cNvPr id="5" name="Text Placeholder 2_3">
            <a:extLst>
              <a:ext uri="{FF2B5EF4-FFF2-40B4-BE49-F238E27FC236}">
                <a16:creationId xmlns:a16="http://schemas.microsoft.com/office/drawing/2014/main" id="{D431999F-0414-CA80-1180-19EFE7CB873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00108" y="157313"/>
            <a:ext cx="5378824" cy="829440"/>
          </a:xfrm>
        </p:spPr>
        <p:txBody>
          <a:bodyPr anchorCtr="1">
            <a:noAutofit/>
          </a:bodyPr>
          <a:lstStyle/>
          <a:p>
            <a:pPr lvl="0" algn="ctr">
              <a:buNone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Gravitational Wave Analysis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218B8F-92AC-FABE-F9CF-206BDA2A2E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09" t="5768" r="49786" b="63990"/>
          <a:stretch/>
        </p:blipFill>
        <p:spPr>
          <a:xfrm>
            <a:off x="902995" y="1925262"/>
            <a:ext cx="1946215" cy="11332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0E0DD0-75A2-EB11-47EC-ADA944D8EC6E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451238" y="1529049"/>
            <a:ext cx="199217" cy="20738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01D9D5C-F79E-46EB-3DB3-24BD38E4C1F8}"/>
              </a:ext>
            </a:extLst>
          </p:cNvPr>
          <p:cNvSpPr txBox="1"/>
          <p:nvPr/>
        </p:nvSpPr>
        <p:spPr>
          <a:xfrm>
            <a:off x="8024108" y="6312059"/>
            <a:ext cx="3556080" cy="2191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/>
            <a:r>
              <a:rPr lang="en-US" sz="10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  <a:ea typeface="WenQuanYi Micro Hei" pitchFamily="2"/>
                <a:cs typeface="Lohit Devanagari" pitchFamily="2"/>
              </a:rPr>
              <a:t>TD et al. Science, Vol. 370, Issue 6523, pp. 1450-1453</a:t>
            </a:r>
          </a:p>
        </p:txBody>
      </p:sp>
      <p:sp>
        <p:nvSpPr>
          <p:cNvPr id="9" name="Bent Up Arrow 8">
            <a:extLst>
              <a:ext uri="{FF2B5EF4-FFF2-40B4-BE49-F238E27FC236}">
                <a16:creationId xmlns:a16="http://schemas.microsoft.com/office/drawing/2014/main" id="{FC0BE4A3-B417-9B2B-99CE-4EB93EBE9C36}"/>
              </a:ext>
            </a:extLst>
          </p:cNvPr>
          <p:cNvSpPr/>
          <p:nvPr/>
        </p:nvSpPr>
        <p:spPr>
          <a:xfrm rot="5400000" flipH="1">
            <a:off x="6255637" y="100238"/>
            <a:ext cx="1210288" cy="2326653"/>
          </a:xfrm>
          <a:prstGeom prst="bentUpArrow">
            <a:avLst>
              <a:gd name="adj1" fmla="val 11001"/>
              <a:gd name="adj2" fmla="val 12106"/>
              <a:gd name="adj3" fmla="val 1979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1EA8AE6-CBC1-E989-4939-71DEFFF0FF56}"/>
              </a:ext>
            </a:extLst>
          </p:cNvPr>
          <p:cNvSpPr/>
          <p:nvPr/>
        </p:nvSpPr>
        <p:spPr>
          <a:xfrm>
            <a:off x="8037365" y="157314"/>
            <a:ext cx="3879506" cy="1579118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210ECF-3826-901B-7B41-94C3767D1D84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1025" y="255407"/>
            <a:ext cx="2493433" cy="31662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191B459-933D-C7CC-71A1-C4049A5894B7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6920" y="658422"/>
            <a:ext cx="3376835" cy="3113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8A7D451-72C8-6320-D54D-860F179868D5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1025" y="1044610"/>
            <a:ext cx="2227448" cy="671986"/>
          </a:xfrm>
          <a:prstGeom prst="rect">
            <a:avLst/>
          </a:prstGeom>
        </p:spPr>
      </p:pic>
      <p:sp>
        <p:nvSpPr>
          <p:cNvPr id="24" name="Text Placeholder 2_3">
            <a:extLst>
              <a:ext uri="{FF2B5EF4-FFF2-40B4-BE49-F238E27FC236}">
                <a16:creationId xmlns:a16="http://schemas.microsoft.com/office/drawing/2014/main" id="{E1756508-1214-3B36-46F9-BB25C19AC28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538229" y="979380"/>
            <a:ext cx="2537847" cy="829440"/>
          </a:xfrm>
        </p:spPr>
        <p:txBody>
          <a:bodyPr anchorCtr="1">
            <a:noAutofit/>
          </a:bodyPr>
          <a:lstStyle/>
          <a:p>
            <a:pPr lvl="0"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   Direct constraints on</a:t>
            </a:r>
            <a:b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</a:b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nuclear-physics parameters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E81B4F-A7F0-FF50-3C2C-ABC09FD7871E}"/>
              </a:ext>
            </a:extLst>
          </p:cNvPr>
          <p:cNvSpPr txBox="1"/>
          <p:nvPr/>
        </p:nvSpPr>
        <p:spPr>
          <a:xfrm>
            <a:off x="10394143" y="1716596"/>
            <a:ext cx="1290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H. Rose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21551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E7C30B1-DC13-A504-42DC-BF504F4F30DF}"/>
              </a:ext>
            </a:extLst>
          </p:cNvPr>
          <p:cNvSpPr/>
          <p:nvPr/>
        </p:nvSpPr>
        <p:spPr>
          <a:xfrm>
            <a:off x="348343" y="1117600"/>
            <a:ext cx="11181660" cy="161302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7F58A1-DDD9-2F15-4DED-B1BE7923942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1996" y="121206"/>
            <a:ext cx="8229954" cy="1144682"/>
          </a:xfrm>
        </p:spPr>
        <p:txBody>
          <a:bodyPr/>
          <a:lstStyle/>
          <a:p>
            <a:pPr lvl="0"/>
            <a:r>
              <a:rPr lang="en-US" sz="3629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EM Signals –  </a:t>
            </a:r>
            <a:r>
              <a:rPr lang="en-US" sz="3629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Kilonova</a:t>
            </a:r>
            <a:endParaRPr lang="en-US" sz="3629" b="1" dirty="0">
              <a:solidFill>
                <a:schemeClr val="accent1">
                  <a:lumMod val="75000"/>
                </a:schemeClr>
              </a:solidFill>
              <a:latin typeface="Times New Roman" pitchFamily="18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990DBDD-17B1-7918-8FF0-358A1C1FD75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61996" y="1391453"/>
            <a:ext cx="7340335" cy="1464736"/>
          </a:xfrm>
        </p:spPr>
        <p:txBody>
          <a:bodyPr/>
          <a:lstStyle/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- neutron rich ejecta produce heavy r-process elements</a:t>
            </a: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- pseudo-black body radiation from r-process elements</a:t>
            </a: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- mergers are major sites for the formation of heavy elements</a:t>
            </a:r>
          </a:p>
        </p:txBody>
      </p:sp>
      <p:pic>
        <p:nvPicPr>
          <p:cNvPr id="9" name="Picture 2" descr="What's Driving Gold Prices So High, And What Might The Future Hold?">
            <a:extLst>
              <a:ext uri="{FF2B5EF4-FFF2-40B4-BE49-F238E27FC236}">
                <a16:creationId xmlns:a16="http://schemas.microsoft.com/office/drawing/2014/main" id="{808DA523-B270-984F-F26C-146FF1E398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9835" r="18935" b="13296"/>
          <a:stretch/>
        </p:blipFill>
        <p:spPr bwMode="auto">
          <a:xfrm>
            <a:off x="9078413" y="1316195"/>
            <a:ext cx="2068558" cy="1215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3">
            <a:extLst>
              <a:ext uri="{FF2B5EF4-FFF2-40B4-BE49-F238E27FC236}">
                <a16:creationId xmlns:a16="http://schemas.microsoft.com/office/drawing/2014/main" id="{1C7A773C-DEC9-2864-528D-7B3424F6D29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21422" y="3126241"/>
            <a:ext cx="4160071" cy="2340306"/>
          </a:xfrm>
          <a:prstGeom prst="rect">
            <a:avLst/>
          </a:prstGeom>
          <a:solidFill>
            <a:srgbClr val="EDEDED"/>
          </a:solidFill>
          <a:ln w="88920" cap="sq">
            <a:solidFill>
              <a:srgbClr val="FFFFFF"/>
            </a:solidFill>
            <a:prstDash val="solid"/>
            <a:miter/>
          </a:ln>
          <a:effectLst>
            <a:outerShdw dist="18000" dir="5400000" algn="tl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9EF0EA-331B-4B56-0D04-828991DAA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5167786-142D-C7C0-A847-17BCDA2A4E8D}"/>
              </a:ext>
            </a:extLst>
          </p:cNvPr>
          <p:cNvSpPr/>
          <p:nvPr/>
        </p:nvSpPr>
        <p:spPr>
          <a:xfrm>
            <a:off x="348343" y="1117600"/>
            <a:ext cx="11181660" cy="161302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E03509-8E3E-989F-6EC3-13C0FFC899E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61996" y="121206"/>
            <a:ext cx="8229954" cy="1144682"/>
          </a:xfrm>
        </p:spPr>
        <p:txBody>
          <a:bodyPr/>
          <a:lstStyle/>
          <a:p>
            <a:pPr lvl="0"/>
            <a:r>
              <a:rPr lang="en-US" sz="3629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EM Signals –  </a:t>
            </a:r>
            <a:r>
              <a:rPr lang="en-US" sz="3629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Kilonova</a:t>
            </a:r>
            <a:endParaRPr lang="en-US" sz="3629" b="1" dirty="0">
              <a:solidFill>
                <a:schemeClr val="accent1">
                  <a:lumMod val="75000"/>
                </a:schemeClr>
              </a:solidFill>
              <a:latin typeface="Times New Roman" pitchFamily="18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F5F9560-9022-86A3-21D9-861C825A203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61996" y="1391453"/>
            <a:ext cx="7340335" cy="1464736"/>
          </a:xfrm>
        </p:spPr>
        <p:txBody>
          <a:bodyPr/>
          <a:lstStyle/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- neutron rich ejecta produce heavy r-process elements</a:t>
            </a: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- pseudo-black body radiation from r-process elements</a:t>
            </a: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- mergers are major sites for the formation of heavy elements</a:t>
            </a:r>
          </a:p>
        </p:txBody>
      </p:sp>
      <p:pic>
        <p:nvPicPr>
          <p:cNvPr id="9" name="Picture 2" descr="What's Driving Gold Prices So High, And What Might The Future Hold?">
            <a:extLst>
              <a:ext uri="{FF2B5EF4-FFF2-40B4-BE49-F238E27FC236}">
                <a16:creationId xmlns:a16="http://schemas.microsoft.com/office/drawing/2014/main" id="{D34F661E-9405-8295-6FBD-C45C73B862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9835" r="18935" b="13296"/>
          <a:stretch/>
        </p:blipFill>
        <p:spPr bwMode="auto">
          <a:xfrm>
            <a:off x="9078413" y="1316195"/>
            <a:ext cx="2068558" cy="1215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3">
            <a:extLst>
              <a:ext uri="{FF2B5EF4-FFF2-40B4-BE49-F238E27FC236}">
                <a16:creationId xmlns:a16="http://schemas.microsoft.com/office/drawing/2014/main" id="{A7D84552-8A05-22B3-28DB-8AAE5BFEF4F4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21422" y="3126241"/>
            <a:ext cx="4160071" cy="2340306"/>
          </a:xfrm>
          <a:prstGeom prst="rect">
            <a:avLst/>
          </a:prstGeom>
          <a:solidFill>
            <a:srgbClr val="EDEDED"/>
          </a:solidFill>
          <a:ln w="88920" cap="sq">
            <a:solidFill>
              <a:srgbClr val="FFFFFF"/>
            </a:solidFill>
            <a:prstDash val="solid"/>
            <a:miter/>
          </a:ln>
          <a:effectLst>
            <a:outerShdw dist="18000" dir="5400000" algn="tl">
              <a:srgbClr val="000000">
                <a:alpha val="40000"/>
              </a:srgbClr>
            </a:outerShdw>
          </a:effectLst>
        </p:spPr>
      </p:pic>
      <p:pic>
        <p:nvPicPr>
          <p:cNvPr id="2" name="movie3">
            <a:hlinkClick r:id="" action="ppaction://media"/>
            <a:extLst>
              <a:ext uri="{FF2B5EF4-FFF2-40B4-BE49-F238E27FC236}">
                <a16:creationId xmlns:a16="http://schemas.microsoft.com/office/drawing/2014/main" id="{CE46AB4B-31F0-E2BF-4AE4-B527256E397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7142" y="2804527"/>
            <a:ext cx="7565977" cy="403518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CA7787C-0E67-C012-F852-FED1D16D8AE4}"/>
              </a:ext>
            </a:extLst>
          </p:cNvPr>
          <p:cNvSpPr/>
          <p:nvPr/>
        </p:nvSpPr>
        <p:spPr>
          <a:xfrm>
            <a:off x="2967644" y="43558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5B633F7-6424-0750-BC24-E7D12FB3BF27}"/>
              </a:ext>
            </a:extLst>
          </p:cNvPr>
          <p:cNvSpPr/>
          <p:nvPr/>
        </p:nvSpPr>
        <p:spPr>
          <a:xfrm>
            <a:off x="3005744" y="44765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52AED61-0235-F42E-4EF5-35AAC2333025}"/>
              </a:ext>
            </a:extLst>
          </p:cNvPr>
          <p:cNvSpPr/>
          <p:nvPr/>
        </p:nvSpPr>
        <p:spPr>
          <a:xfrm>
            <a:off x="2875569" y="45082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60D8CC2-D97C-8EA2-BFAB-8A53B814D1FD}"/>
              </a:ext>
            </a:extLst>
          </p:cNvPr>
          <p:cNvSpPr/>
          <p:nvPr/>
        </p:nvSpPr>
        <p:spPr>
          <a:xfrm>
            <a:off x="3094644" y="45050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1E04B43-E6F5-F305-FDBA-1344DF413465}"/>
              </a:ext>
            </a:extLst>
          </p:cNvPr>
          <p:cNvSpPr/>
          <p:nvPr/>
        </p:nvSpPr>
        <p:spPr>
          <a:xfrm>
            <a:off x="2869219" y="43939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0162A69-6F25-77C8-1561-1268EDA973EC}"/>
              </a:ext>
            </a:extLst>
          </p:cNvPr>
          <p:cNvSpPr/>
          <p:nvPr/>
        </p:nvSpPr>
        <p:spPr>
          <a:xfrm>
            <a:off x="3056544" y="44098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C444779-161E-9769-D555-8B278F1CAE81}"/>
              </a:ext>
            </a:extLst>
          </p:cNvPr>
          <p:cNvSpPr/>
          <p:nvPr/>
        </p:nvSpPr>
        <p:spPr>
          <a:xfrm>
            <a:off x="3034319" y="45558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0B53B5E-DF4F-4B75-8910-CBA166B7132E}"/>
              </a:ext>
            </a:extLst>
          </p:cNvPr>
          <p:cNvSpPr/>
          <p:nvPr/>
        </p:nvSpPr>
        <p:spPr>
          <a:xfrm>
            <a:off x="3081944" y="46289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7061FB2-CA35-47C1-DA39-2EFF2C3A953B}"/>
              </a:ext>
            </a:extLst>
          </p:cNvPr>
          <p:cNvSpPr/>
          <p:nvPr/>
        </p:nvSpPr>
        <p:spPr>
          <a:xfrm>
            <a:off x="2875569" y="42733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D1D6230-8A10-4D61-501C-2276510894D5}"/>
              </a:ext>
            </a:extLst>
          </p:cNvPr>
          <p:cNvSpPr/>
          <p:nvPr/>
        </p:nvSpPr>
        <p:spPr>
          <a:xfrm>
            <a:off x="2951769" y="46289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DEAEDB3-2CB1-C564-E25C-27CB52A05E96}"/>
              </a:ext>
            </a:extLst>
          </p:cNvPr>
          <p:cNvSpPr/>
          <p:nvPr/>
        </p:nvSpPr>
        <p:spPr>
          <a:xfrm>
            <a:off x="3018444" y="46955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6754474-FEE4-442A-0398-A648C7A01BC7}"/>
              </a:ext>
            </a:extLst>
          </p:cNvPr>
          <p:cNvSpPr/>
          <p:nvPr/>
        </p:nvSpPr>
        <p:spPr>
          <a:xfrm>
            <a:off x="2875569" y="47019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4331CDB-8C6C-2A0E-EE4A-B0FF218C9777}"/>
              </a:ext>
            </a:extLst>
          </p:cNvPr>
          <p:cNvSpPr/>
          <p:nvPr/>
        </p:nvSpPr>
        <p:spPr>
          <a:xfrm>
            <a:off x="2913669" y="48225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856DF6F-3F76-83D4-B00B-2E609A219306}"/>
              </a:ext>
            </a:extLst>
          </p:cNvPr>
          <p:cNvSpPr/>
          <p:nvPr/>
        </p:nvSpPr>
        <p:spPr>
          <a:xfrm>
            <a:off x="2783494" y="48543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2C4D099-757C-BDC0-02C6-D3AF486C8498}"/>
              </a:ext>
            </a:extLst>
          </p:cNvPr>
          <p:cNvSpPr/>
          <p:nvPr/>
        </p:nvSpPr>
        <p:spPr>
          <a:xfrm>
            <a:off x="3002569" y="48511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0056C2A-8A83-B4BF-E091-04686073D0A9}"/>
              </a:ext>
            </a:extLst>
          </p:cNvPr>
          <p:cNvSpPr/>
          <p:nvPr/>
        </p:nvSpPr>
        <p:spPr>
          <a:xfrm>
            <a:off x="2777144" y="47400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3DD825-D761-A405-E736-58BB1C61A83C}"/>
              </a:ext>
            </a:extLst>
          </p:cNvPr>
          <p:cNvSpPr/>
          <p:nvPr/>
        </p:nvSpPr>
        <p:spPr>
          <a:xfrm>
            <a:off x="2964469" y="47559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F4ABE48-4D29-4B09-4495-121D62EAFDD3}"/>
              </a:ext>
            </a:extLst>
          </p:cNvPr>
          <p:cNvSpPr/>
          <p:nvPr/>
        </p:nvSpPr>
        <p:spPr>
          <a:xfrm>
            <a:off x="2942244" y="49019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6C32FBF-42F4-7DFD-AED2-162AF523BDD3}"/>
              </a:ext>
            </a:extLst>
          </p:cNvPr>
          <p:cNvSpPr/>
          <p:nvPr/>
        </p:nvSpPr>
        <p:spPr>
          <a:xfrm>
            <a:off x="2729519" y="50151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83391E4-B874-2AB8-D1EF-DB8A4977A9F2}"/>
              </a:ext>
            </a:extLst>
          </p:cNvPr>
          <p:cNvSpPr/>
          <p:nvPr/>
        </p:nvSpPr>
        <p:spPr>
          <a:xfrm>
            <a:off x="3074638" y="4775146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FBE76CE-DB5E-505B-0645-C246CA80DF52}"/>
              </a:ext>
            </a:extLst>
          </p:cNvPr>
          <p:cNvSpPr/>
          <p:nvPr/>
        </p:nvSpPr>
        <p:spPr>
          <a:xfrm>
            <a:off x="2859694" y="49749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134826E-0CAC-AC61-2F92-DCF80C9505E0}"/>
              </a:ext>
            </a:extLst>
          </p:cNvPr>
          <p:cNvSpPr/>
          <p:nvPr/>
        </p:nvSpPr>
        <p:spPr>
          <a:xfrm>
            <a:off x="2716819" y="4937738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43A69CC-A508-AA3F-B752-2F6295F5ED2A}"/>
              </a:ext>
            </a:extLst>
          </p:cNvPr>
          <p:cNvSpPr/>
          <p:nvPr/>
        </p:nvSpPr>
        <p:spPr>
          <a:xfrm rot="18525561">
            <a:off x="3586769" y="40923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7426B69-8C97-8F92-64F3-0F80687B1980}"/>
              </a:ext>
            </a:extLst>
          </p:cNvPr>
          <p:cNvSpPr/>
          <p:nvPr/>
        </p:nvSpPr>
        <p:spPr>
          <a:xfrm rot="18525561">
            <a:off x="3624869" y="42129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BD580E3-6B4A-026F-2A36-2AD169084CC6}"/>
              </a:ext>
            </a:extLst>
          </p:cNvPr>
          <p:cNvSpPr/>
          <p:nvPr/>
        </p:nvSpPr>
        <p:spPr>
          <a:xfrm rot="18525561">
            <a:off x="3494694" y="42447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4378C2B-2A27-A7CF-D9DA-1D55506C34CD}"/>
              </a:ext>
            </a:extLst>
          </p:cNvPr>
          <p:cNvSpPr/>
          <p:nvPr/>
        </p:nvSpPr>
        <p:spPr>
          <a:xfrm rot="18525561">
            <a:off x="3713769" y="42415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EAD4688-8DF0-A302-0858-D023E3E247C7}"/>
              </a:ext>
            </a:extLst>
          </p:cNvPr>
          <p:cNvSpPr/>
          <p:nvPr/>
        </p:nvSpPr>
        <p:spPr>
          <a:xfrm rot="18525561">
            <a:off x="3488344" y="41304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E7EC992-E6A5-8A0F-F1B1-891190738C7C}"/>
              </a:ext>
            </a:extLst>
          </p:cNvPr>
          <p:cNvSpPr/>
          <p:nvPr/>
        </p:nvSpPr>
        <p:spPr>
          <a:xfrm rot="18525561">
            <a:off x="3675669" y="41463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C65DAB0-9DDB-5262-32DB-E804EBEC99D8}"/>
              </a:ext>
            </a:extLst>
          </p:cNvPr>
          <p:cNvSpPr/>
          <p:nvPr/>
        </p:nvSpPr>
        <p:spPr>
          <a:xfrm rot="18525561">
            <a:off x="3653444" y="42923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850A8C8-C689-CA79-9D8E-0FB818432207}"/>
              </a:ext>
            </a:extLst>
          </p:cNvPr>
          <p:cNvSpPr/>
          <p:nvPr/>
        </p:nvSpPr>
        <p:spPr>
          <a:xfrm rot="18525561">
            <a:off x="3701069" y="43653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22E20B8-1DA3-B372-8326-474DCCEE380C}"/>
              </a:ext>
            </a:extLst>
          </p:cNvPr>
          <p:cNvSpPr/>
          <p:nvPr/>
        </p:nvSpPr>
        <p:spPr>
          <a:xfrm rot="18525561">
            <a:off x="3475739" y="3995185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CEBAAFA-B05B-32FA-3425-168D83E04792}"/>
              </a:ext>
            </a:extLst>
          </p:cNvPr>
          <p:cNvSpPr/>
          <p:nvPr/>
        </p:nvSpPr>
        <p:spPr>
          <a:xfrm rot="18525561">
            <a:off x="3570894" y="43653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1317DD4-DCAA-CE62-3B36-59A75594DD0E}"/>
              </a:ext>
            </a:extLst>
          </p:cNvPr>
          <p:cNvSpPr/>
          <p:nvPr/>
        </p:nvSpPr>
        <p:spPr>
          <a:xfrm rot="18525561">
            <a:off x="3637569" y="44320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9664051-68CA-7358-E68F-22BED73BDAD8}"/>
              </a:ext>
            </a:extLst>
          </p:cNvPr>
          <p:cNvSpPr/>
          <p:nvPr/>
        </p:nvSpPr>
        <p:spPr>
          <a:xfrm>
            <a:off x="3059719" y="35938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EC6965B-DD33-90B9-B590-088F2B359993}"/>
              </a:ext>
            </a:extLst>
          </p:cNvPr>
          <p:cNvSpPr/>
          <p:nvPr/>
        </p:nvSpPr>
        <p:spPr>
          <a:xfrm>
            <a:off x="3097819" y="37145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A6E827-12E0-23BD-55FA-5FDA54164AE6}"/>
              </a:ext>
            </a:extLst>
          </p:cNvPr>
          <p:cNvSpPr/>
          <p:nvPr/>
        </p:nvSpPr>
        <p:spPr>
          <a:xfrm>
            <a:off x="2967644" y="37462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AF067AC-FC3C-2B7C-8903-A8FFB2B8C310}"/>
              </a:ext>
            </a:extLst>
          </p:cNvPr>
          <p:cNvSpPr/>
          <p:nvPr/>
        </p:nvSpPr>
        <p:spPr>
          <a:xfrm>
            <a:off x="3186719" y="37430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55D3EC9-C7DD-A963-A377-EFA9AAD73F09}"/>
              </a:ext>
            </a:extLst>
          </p:cNvPr>
          <p:cNvSpPr/>
          <p:nvPr/>
        </p:nvSpPr>
        <p:spPr>
          <a:xfrm>
            <a:off x="2961294" y="36319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6C41C4B-1D55-CBBA-6667-E54ED43F0A06}"/>
              </a:ext>
            </a:extLst>
          </p:cNvPr>
          <p:cNvSpPr/>
          <p:nvPr/>
        </p:nvSpPr>
        <p:spPr>
          <a:xfrm>
            <a:off x="3148619" y="36478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BCB193D-286D-4973-978C-83D5050DCB3A}"/>
              </a:ext>
            </a:extLst>
          </p:cNvPr>
          <p:cNvSpPr/>
          <p:nvPr/>
        </p:nvSpPr>
        <p:spPr>
          <a:xfrm>
            <a:off x="3126394" y="37938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E6840408-F967-6463-DB86-2B153E205C83}"/>
              </a:ext>
            </a:extLst>
          </p:cNvPr>
          <p:cNvSpPr/>
          <p:nvPr/>
        </p:nvSpPr>
        <p:spPr>
          <a:xfrm>
            <a:off x="3174019" y="38669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2109714-FA35-6840-8735-F300274ADA67}"/>
              </a:ext>
            </a:extLst>
          </p:cNvPr>
          <p:cNvSpPr/>
          <p:nvPr/>
        </p:nvSpPr>
        <p:spPr>
          <a:xfrm>
            <a:off x="3249144" y="36785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F5EAFB7-11D1-C8BD-84E9-F8131BFED42F}"/>
              </a:ext>
            </a:extLst>
          </p:cNvPr>
          <p:cNvSpPr/>
          <p:nvPr/>
        </p:nvSpPr>
        <p:spPr>
          <a:xfrm>
            <a:off x="3056544" y="3816963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9D4B0B4-4166-12CD-1836-7850AE7AA97E}"/>
              </a:ext>
            </a:extLst>
          </p:cNvPr>
          <p:cNvSpPr/>
          <p:nvPr/>
        </p:nvSpPr>
        <p:spPr>
          <a:xfrm>
            <a:off x="2255356" y="3558713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C357CD8-6C24-CC18-3337-6F90EEE62FEA}"/>
              </a:ext>
            </a:extLst>
          </p:cNvPr>
          <p:cNvSpPr/>
          <p:nvPr/>
        </p:nvSpPr>
        <p:spPr>
          <a:xfrm>
            <a:off x="3501044" y="50257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0FCCB7-A3E9-5CA7-61C0-CF02B1424937}"/>
              </a:ext>
            </a:extLst>
          </p:cNvPr>
          <p:cNvSpPr/>
          <p:nvPr/>
        </p:nvSpPr>
        <p:spPr>
          <a:xfrm>
            <a:off x="3539144" y="51464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6AA6FF0-E01E-08C4-52EE-E4EBB67925F2}"/>
              </a:ext>
            </a:extLst>
          </p:cNvPr>
          <p:cNvSpPr/>
          <p:nvPr/>
        </p:nvSpPr>
        <p:spPr>
          <a:xfrm>
            <a:off x="3408969" y="51781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4E264C2-D27A-950E-1EC4-05A77F0F0832}"/>
              </a:ext>
            </a:extLst>
          </p:cNvPr>
          <p:cNvSpPr/>
          <p:nvPr/>
        </p:nvSpPr>
        <p:spPr>
          <a:xfrm>
            <a:off x="3628044" y="51750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B6BAF24-C7AB-EA5B-9D9C-7C2343906252}"/>
              </a:ext>
            </a:extLst>
          </p:cNvPr>
          <p:cNvSpPr/>
          <p:nvPr/>
        </p:nvSpPr>
        <p:spPr>
          <a:xfrm>
            <a:off x="3402619" y="50638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BF5DA29-B1B2-AA35-260E-38C0C81C0FF5}"/>
              </a:ext>
            </a:extLst>
          </p:cNvPr>
          <p:cNvSpPr/>
          <p:nvPr/>
        </p:nvSpPr>
        <p:spPr>
          <a:xfrm>
            <a:off x="3589944" y="50797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02710C1-9E35-2C68-3530-6A45497FC706}"/>
              </a:ext>
            </a:extLst>
          </p:cNvPr>
          <p:cNvSpPr/>
          <p:nvPr/>
        </p:nvSpPr>
        <p:spPr>
          <a:xfrm>
            <a:off x="3567719" y="52258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6C02178-EAFF-EEF6-0E7B-DE645CBF83F9}"/>
              </a:ext>
            </a:extLst>
          </p:cNvPr>
          <p:cNvSpPr/>
          <p:nvPr/>
        </p:nvSpPr>
        <p:spPr>
          <a:xfrm>
            <a:off x="3512694" y="52618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D679AA1-11A6-472B-2E54-29C409FBD372}"/>
              </a:ext>
            </a:extLst>
          </p:cNvPr>
          <p:cNvSpPr/>
          <p:nvPr/>
        </p:nvSpPr>
        <p:spPr>
          <a:xfrm>
            <a:off x="2291356" y="4949993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E6442AA-E020-3BEF-420F-9261C8D1C78C}"/>
              </a:ext>
            </a:extLst>
          </p:cNvPr>
          <p:cNvSpPr/>
          <p:nvPr/>
        </p:nvSpPr>
        <p:spPr>
          <a:xfrm>
            <a:off x="2300476" y="51390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1EC3AF9-8C58-12F3-E2C8-4A2FE34EED68}"/>
              </a:ext>
            </a:extLst>
          </p:cNvPr>
          <p:cNvSpPr/>
          <p:nvPr/>
        </p:nvSpPr>
        <p:spPr>
          <a:xfrm>
            <a:off x="2228944" y="5031938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1DE475AD-CE6D-DD36-BD66-E3ECF0810424}"/>
              </a:ext>
            </a:extLst>
          </p:cNvPr>
          <p:cNvSpPr/>
          <p:nvPr/>
        </p:nvSpPr>
        <p:spPr>
          <a:xfrm>
            <a:off x="2504094" y="48511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F52AEEF-04EE-7735-8A4D-C2FEC38C63D1}"/>
              </a:ext>
            </a:extLst>
          </p:cNvPr>
          <p:cNvSpPr/>
          <p:nvPr/>
        </p:nvSpPr>
        <p:spPr>
          <a:xfrm>
            <a:off x="2542194" y="49718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8659009-9DA2-506E-8468-C2133749FD75}"/>
              </a:ext>
            </a:extLst>
          </p:cNvPr>
          <p:cNvSpPr/>
          <p:nvPr/>
        </p:nvSpPr>
        <p:spPr>
          <a:xfrm>
            <a:off x="2412019" y="50035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9849016-2BF9-2248-D6FC-D8B5720E4DDB}"/>
              </a:ext>
            </a:extLst>
          </p:cNvPr>
          <p:cNvSpPr/>
          <p:nvPr/>
        </p:nvSpPr>
        <p:spPr>
          <a:xfrm>
            <a:off x="2631094" y="50003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126C7EF-7009-6A94-6F48-FB9029F72783}"/>
              </a:ext>
            </a:extLst>
          </p:cNvPr>
          <p:cNvSpPr/>
          <p:nvPr/>
        </p:nvSpPr>
        <p:spPr>
          <a:xfrm>
            <a:off x="2405669" y="48892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125B1877-2C39-81A5-7FBD-9FD8419938CB}"/>
              </a:ext>
            </a:extLst>
          </p:cNvPr>
          <p:cNvSpPr/>
          <p:nvPr/>
        </p:nvSpPr>
        <p:spPr>
          <a:xfrm>
            <a:off x="2592994" y="49051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B0DDD863-0469-95B2-1A8A-206FDBEDD7A7}"/>
              </a:ext>
            </a:extLst>
          </p:cNvPr>
          <p:cNvSpPr/>
          <p:nvPr/>
        </p:nvSpPr>
        <p:spPr>
          <a:xfrm>
            <a:off x="2570769" y="50511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20DE80E0-E173-B390-BCD6-30B3DD219010}"/>
              </a:ext>
            </a:extLst>
          </p:cNvPr>
          <p:cNvSpPr/>
          <p:nvPr/>
        </p:nvSpPr>
        <p:spPr>
          <a:xfrm>
            <a:off x="2094519" y="50797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6883B07-D4C5-39B5-B2E9-794CDCA9072B}"/>
              </a:ext>
            </a:extLst>
          </p:cNvPr>
          <p:cNvSpPr/>
          <p:nvPr/>
        </p:nvSpPr>
        <p:spPr>
          <a:xfrm>
            <a:off x="2672881" y="48331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5B9FC5D-3D1D-4F4B-9F6A-891DEA665754}"/>
              </a:ext>
            </a:extLst>
          </p:cNvPr>
          <p:cNvSpPr/>
          <p:nvPr/>
        </p:nvSpPr>
        <p:spPr>
          <a:xfrm>
            <a:off x="2488219" y="51242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E737442-F5A9-F83F-B8D2-62A2107FB3B1}"/>
              </a:ext>
            </a:extLst>
          </p:cNvPr>
          <p:cNvSpPr/>
          <p:nvPr/>
        </p:nvSpPr>
        <p:spPr>
          <a:xfrm>
            <a:off x="2112519" y="4959938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740B57BC-5887-AB10-9E4F-F2F6B4931659}"/>
              </a:ext>
            </a:extLst>
          </p:cNvPr>
          <p:cNvSpPr/>
          <p:nvPr/>
        </p:nvSpPr>
        <p:spPr>
          <a:xfrm>
            <a:off x="2059594" y="50247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79E0DD7-DCFF-6F47-7334-F0AE90AB32A9}"/>
              </a:ext>
            </a:extLst>
          </p:cNvPr>
          <p:cNvSpPr/>
          <p:nvPr/>
        </p:nvSpPr>
        <p:spPr>
          <a:xfrm>
            <a:off x="2046894" y="4947263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7D080304-3CB9-3A97-2070-20496C73F1D0}"/>
              </a:ext>
            </a:extLst>
          </p:cNvPr>
          <p:cNvSpPr/>
          <p:nvPr/>
        </p:nvSpPr>
        <p:spPr>
          <a:xfrm>
            <a:off x="1621431" y="4959518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1A6624DD-548B-19D1-0D3B-C014985489CE}"/>
              </a:ext>
            </a:extLst>
          </p:cNvPr>
          <p:cNvSpPr/>
          <p:nvPr/>
        </p:nvSpPr>
        <p:spPr>
          <a:xfrm>
            <a:off x="1678057" y="50035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254B632-9A4C-20D8-3A62-94BCC5244400}"/>
              </a:ext>
            </a:extLst>
          </p:cNvPr>
          <p:cNvSpPr/>
          <p:nvPr/>
        </p:nvSpPr>
        <p:spPr>
          <a:xfrm>
            <a:off x="3561558" y="5281507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149F1F1F-6707-647D-5E09-30D72ACF7FD2}"/>
              </a:ext>
            </a:extLst>
          </p:cNvPr>
          <p:cNvSpPr/>
          <p:nvPr/>
        </p:nvSpPr>
        <p:spPr>
          <a:xfrm>
            <a:off x="1834169" y="48606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5D4AC0C3-4303-8F1A-D651-CD08066A54FA}"/>
              </a:ext>
            </a:extLst>
          </p:cNvPr>
          <p:cNvSpPr/>
          <p:nvPr/>
        </p:nvSpPr>
        <p:spPr>
          <a:xfrm>
            <a:off x="1872269" y="49813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1D426BBA-9857-52DC-CDD5-B2EC1AEE992F}"/>
              </a:ext>
            </a:extLst>
          </p:cNvPr>
          <p:cNvSpPr/>
          <p:nvPr/>
        </p:nvSpPr>
        <p:spPr>
          <a:xfrm>
            <a:off x="1742094" y="50130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3A70272-C075-FDBE-756C-0933E76F7876}"/>
              </a:ext>
            </a:extLst>
          </p:cNvPr>
          <p:cNvSpPr/>
          <p:nvPr/>
        </p:nvSpPr>
        <p:spPr>
          <a:xfrm>
            <a:off x="1961169" y="50099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E8D8E327-7AA2-CEC9-CA24-2D3539728B93}"/>
              </a:ext>
            </a:extLst>
          </p:cNvPr>
          <p:cNvSpPr/>
          <p:nvPr/>
        </p:nvSpPr>
        <p:spPr>
          <a:xfrm>
            <a:off x="1735744" y="48987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0BAEF6C3-6BE5-CC21-056C-96E859913467}"/>
              </a:ext>
            </a:extLst>
          </p:cNvPr>
          <p:cNvSpPr/>
          <p:nvPr/>
        </p:nvSpPr>
        <p:spPr>
          <a:xfrm>
            <a:off x="1923069" y="49146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138DD6DD-27D8-3FCA-401D-C0DD715D0E7C}"/>
              </a:ext>
            </a:extLst>
          </p:cNvPr>
          <p:cNvSpPr/>
          <p:nvPr/>
        </p:nvSpPr>
        <p:spPr>
          <a:xfrm>
            <a:off x="1900844" y="50607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D3748F31-A285-7FCF-F35C-A1E85EB7D5AD}"/>
              </a:ext>
            </a:extLst>
          </p:cNvPr>
          <p:cNvSpPr/>
          <p:nvPr/>
        </p:nvSpPr>
        <p:spPr>
          <a:xfrm>
            <a:off x="2907413" y="459401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9724A69-1E60-24A8-2BB3-2701C375DC8B}"/>
              </a:ext>
            </a:extLst>
          </p:cNvPr>
          <p:cNvSpPr/>
          <p:nvPr/>
        </p:nvSpPr>
        <p:spPr>
          <a:xfrm>
            <a:off x="2002956" y="48426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2B88B9CE-F495-A280-9EB9-FE608037CE73}"/>
              </a:ext>
            </a:extLst>
          </p:cNvPr>
          <p:cNvSpPr/>
          <p:nvPr/>
        </p:nvSpPr>
        <p:spPr>
          <a:xfrm>
            <a:off x="1818294" y="51337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15BF54B-A0C9-2D2B-ECBB-888725E487BB}"/>
              </a:ext>
            </a:extLst>
          </p:cNvPr>
          <p:cNvSpPr/>
          <p:nvPr/>
        </p:nvSpPr>
        <p:spPr>
          <a:xfrm>
            <a:off x="1495589" y="4967132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DC60A250-9031-7C16-9F30-4B2B3F4EB67B}"/>
              </a:ext>
            </a:extLst>
          </p:cNvPr>
          <p:cNvSpPr/>
          <p:nvPr/>
        </p:nvSpPr>
        <p:spPr>
          <a:xfrm>
            <a:off x="3758218" y="417374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F84AFFE-647B-F0AC-FC33-BE1EDDCF468E}"/>
              </a:ext>
            </a:extLst>
          </p:cNvPr>
          <p:cNvSpPr/>
          <p:nvPr/>
        </p:nvSpPr>
        <p:spPr>
          <a:xfrm>
            <a:off x="2893569" y="4349041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76A7C11C-2756-6B43-E979-39AF8B2E097E}"/>
              </a:ext>
            </a:extLst>
          </p:cNvPr>
          <p:cNvSpPr/>
          <p:nvPr/>
        </p:nvSpPr>
        <p:spPr>
          <a:xfrm>
            <a:off x="1132978" y="4712712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E79E866B-4C25-6991-7CD8-19F567561283}"/>
              </a:ext>
            </a:extLst>
          </p:cNvPr>
          <p:cNvSpPr/>
          <p:nvPr/>
        </p:nvSpPr>
        <p:spPr>
          <a:xfrm>
            <a:off x="1255901" y="48596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ECF0BF7-B142-48D0-237A-D8E5164E9F0A}"/>
              </a:ext>
            </a:extLst>
          </p:cNvPr>
          <p:cNvSpPr/>
          <p:nvPr/>
        </p:nvSpPr>
        <p:spPr>
          <a:xfrm>
            <a:off x="1184369" y="4752538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2A0D1C41-DAD0-E4DA-58CF-862C308F5F54}"/>
              </a:ext>
            </a:extLst>
          </p:cNvPr>
          <p:cNvSpPr/>
          <p:nvPr/>
        </p:nvSpPr>
        <p:spPr>
          <a:xfrm>
            <a:off x="2084013" y="3618782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50D91037-EBC2-D4EE-A1A6-C7AB1CA81650}"/>
              </a:ext>
            </a:extLst>
          </p:cNvPr>
          <p:cNvSpPr/>
          <p:nvPr/>
        </p:nvSpPr>
        <p:spPr>
          <a:xfrm>
            <a:off x="2413163" y="3470212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A9C7DAAD-2098-FBA9-A144-0150ADF1E031}"/>
              </a:ext>
            </a:extLst>
          </p:cNvPr>
          <p:cNvSpPr/>
          <p:nvPr/>
        </p:nvSpPr>
        <p:spPr>
          <a:xfrm>
            <a:off x="1132978" y="462164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504103AF-C383-61C3-A2B1-8D9B92A8521C}"/>
              </a:ext>
            </a:extLst>
          </p:cNvPr>
          <p:cNvSpPr/>
          <p:nvPr/>
        </p:nvSpPr>
        <p:spPr>
          <a:xfrm>
            <a:off x="3267144" y="3601231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613AB440-8332-B78D-DD77-73B3A50DABFB}"/>
              </a:ext>
            </a:extLst>
          </p:cNvPr>
          <p:cNvSpPr/>
          <p:nvPr/>
        </p:nvSpPr>
        <p:spPr>
          <a:xfrm>
            <a:off x="1664306" y="4929238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7F381557-1A40-FAA0-C661-63B8FD07AB63}"/>
              </a:ext>
            </a:extLst>
          </p:cNvPr>
          <p:cNvSpPr/>
          <p:nvPr/>
        </p:nvSpPr>
        <p:spPr>
          <a:xfrm>
            <a:off x="1590782" y="48956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51B00A67-3E30-99F1-371C-35774F7980DE}"/>
              </a:ext>
            </a:extLst>
          </p:cNvPr>
          <p:cNvSpPr/>
          <p:nvPr/>
        </p:nvSpPr>
        <p:spPr>
          <a:xfrm>
            <a:off x="2480794" y="49855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6290C4DF-1499-843D-D86D-2B9C4D05BF41}"/>
              </a:ext>
            </a:extLst>
          </p:cNvPr>
          <p:cNvSpPr/>
          <p:nvPr/>
        </p:nvSpPr>
        <p:spPr>
          <a:xfrm>
            <a:off x="1067944" y="4657662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C9D3B577-D508-AD46-524E-1C427E6817A9}"/>
              </a:ext>
            </a:extLst>
          </p:cNvPr>
          <p:cNvSpPr/>
          <p:nvPr/>
        </p:nvSpPr>
        <p:spPr>
          <a:xfrm>
            <a:off x="1012425" y="45738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6300F551-8501-81ED-CC43-77C792A052B3}"/>
              </a:ext>
            </a:extLst>
          </p:cNvPr>
          <p:cNvSpPr/>
          <p:nvPr/>
        </p:nvSpPr>
        <p:spPr>
          <a:xfrm>
            <a:off x="1424594" y="4775146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0018E62E-573B-002B-A609-F0D251FE0965}"/>
              </a:ext>
            </a:extLst>
          </p:cNvPr>
          <p:cNvSpPr/>
          <p:nvPr/>
        </p:nvSpPr>
        <p:spPr>
          <a:xfrm>
            <a:off x="1049944" y="45050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BB873545-BF00-145E-1F80-EE196FD74EDE}"/>
              </a:ext>
            </a:extLst>
          </p:cNvPr>
          <p:cNvSpPr/>
          <p:nvPr/>
        </p:nvSpPr>
        <p:spPr>
          <a:xfrm>
            <a:off x="2688244" y="34954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704EFF75-18C3-16BD-D970-84897D29A5AB}"/>
              </a:ext>
            </a:extLst>
          </p:cNvPr>
          <p:cNvSpPr/>
          <p:nvPr/>
        </p:nvSpPr>
        <p:spPr>
          <a:xfrm>
            <a:off x="2726344" y="36160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F09912E-DDF8-E9FE-D907-1BFC4BC9BB0C}"/>
              </a:ext>
            </a:extLst>
          </p:cNvPr>
          <p:cNvSpPr/>
          <p:nvPr/>
        </p:nvSpPr>
        <p:spPr>
          <a:xfrm>
            <a:off x="2596169" y="36478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6443BBD-2AD2-91DF-D1F9-7768FEC0D80C}"/>
              </a:ext>
            </a:extLst>
          </p:cNvPr>
          <p:cNvSpPr/>
          <p:nvPr/>
        </p:nvSpPr>
        <p:spPr>
          <a:xfrm>
            <a:off x="2815244" y="36446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06269AE2-5308-951C-C9D5-4F1057149D57}"/>
              </a:ext>
            </a:extLst>
          </p:cNvPr>
          <p:cNvSpPr/>
          <p:nvPr/>
        </p:nvSpPr>
        <p:spPr>
          <a:xfrm>
            <a:off x="2589819" y="353354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0AB0CE3E-2006-BF7A-EBD4-3218893A39F1}"/>
              </a:ext>
            </a:extLst>
          </p:cNvPr>
          <p:cNvSpPr/>
          <p:nvPr/>
        </p:nvSpPr>
        <p:spPr>
          <a:xfrm>
            <a:off x="2777144" y="354941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C7B10E8B-7D2F-905F-EACF-225C41EFA207}"/>
              </a:ext>
            </a:extLst>
          </p:cNvPr>
          <p:cNvSpPr/>
          <p:nvPr/>
        </p:nvSpPr>
        <p:spPr>
          <a:xfrm>
            <a:off x="2754919" y="3695469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6F9C0116-3878-40DC-B26B-2A9E9CE2F3F2}"/>
              </a:ext>
            </a:extLst>
          </p:cNvPr>
          <p:cNvSpPr/>
          <p:nvPr/>
        </p:nvSpPr>
        <p:spPr>
          <a:xfrm>
            <a:off x="2802544" y="37684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D6E29B0-3C82-5737-5403-25E515A19AAC}"/>
              </a:ext>
            </a:extLst>
          </p:cNvPr>
          <p:cNvSpPr/>
          <p:nvPr/>
        </p:nvSpPr>
        <p:spPr>
          <a:xfrm>
            <a:off x="2877669" y="3580094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06E23ECB-662D-E5E6-2894-3ACB371B5057}"/>
              </a:ext>
            </a:extLst>
          </p:cNvPr>
          <p:cNvSpPr/>
          <p:nvPr/>
        </p:nvSpPr>
        <p:spPr>
          <a:xfrm>
            <a:off x="2488219" y="3558713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09B1EA9D-DE71-069A-5299-052E1448EE90}"/>
              </a:ext>
            </a:extLst>
          </p:cNvPr>
          <p:cNvSpPr/>
          <p:nvPr/>
        </p:nvSpPr>
        <p:spPr>
          <a:xfrm>
            <a:off x="2405669" y="3641238"/>
            <a:ext cx="36000" cy="360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EFB2317-04B3-67EE-F3A5-A2C98CD29BC9}"/>
              </a:ext>
            </a:extLst>
          </p:cNvPr>
          <p:cNvCxnSpPr>
            <a:cxnSpLocks/>
            <a:stCxn id="23" idx="6"/>
          </p:cNvCxnSpPr>
          <p:nvPr/>
        </p:nvCxnSpPr>
        <p:spPr>
          <a:xfrm flipV="1">
            <a:off x="3117944" y="4555894"/>
            <a:ext cx="1935319" cy="91025"/>
          </a:xfrm>
          <a:prstGeom prst="straightConnector1">
            <a:avLst/>
          </a:prstGeom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73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5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B020753-7C3B-8AA5-6F53-921ECEEF092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9515" y="987288"/>
            <a:ext cx="4147635" cy="54334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82FEA65-B08D-9F38-1F24-74F33E8FEB5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9515" y="987288"/>
            <a:ext cx="4147635" cy="54334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6_3">
            <a:extLst>
              <a:ext uri="{FF2B5EF4-FFF2-40B4-BE49-F238E27FC236}">
                <a16:creationId xmlns:a16="http://schemas.microsoft.com/office/drawing/2014/main" id="{B7928A9C-912E-716A-DA7C-055A62400076}"/>
              </a:ext>
            </a:extLst>
          </p:cNvPr>
          <p:cNvSpPr txBox="1"/>
          <p:nvPr/>
        </p:nvSpPr>
        <p:spPr>
          <a:xfrm>
            <a:off x="929771" y="504921"/>
            <a:ext cx="3025863" cy="39163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177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Photometric </a:t>
            </a:r>
            <a:r>
              <a:rPr lang="en-US" sz="2177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lightcurves</a:t>
            </a:r>
            <a:endParaRPr lang="en-US" sz="2177" b="1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sp>
        <p:nvSpPr>
          <p:cNvPr id="7" name="Slide Number Placeholder 8_0">
            <a:extLst>
              <a:ext uri="{FF2B5EF4-FFF2-40B4-BE49-F238E27FC236}">
                <a16:creationId xmlns:a16="http://schemas.microsoft.com/office/drawing/2014/main" id="{EEB7FC75-0520-CFDF-31BA-652BFB78EA66}"/>
              </a:ext>
            </a:extLst>
          </p:cNvPr>
          <p:cNvSpPr txBox="1"/>
          <p:nvPr/>
        </p:nvSpPr>
        <p:spPr>
          <a:xfrm>
            <a:off x="7787691" y="5810628"/>
            <a:ext cx="2130317" cy="47289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0">
            <a:noAutofit/>
          </a:bodyPr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046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82FEA65-B08D-9F38-1F24-74F33E8FEB5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9515" y="987288"/>
            <a:ext cx="4147635" cy="54334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6_3">
            <a:extLst>
              <a:ext uri="{FF2B5EF4-FFF2-40B4-BE49-F238E27FC236}">
                <a16:creationId xmlns:a16="http://schemas.microsoft.com/office/drawing/2014/main" id="{B7928A9C-912E-716A-DA7C-055A62400076}"/>
              </a:ext>
            </a:extLst>
          </p:cNvPr>
          <p:cNvSpPr txBox="1"/>
          <p:nvPr/>
        </p:nvSpPr>
        <p:spPr>
          <a:xfrm>
            <a:off x="929771" y="504921"/>
            <a:ext cx="3025863" cy="39163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177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Photometric </a:t>
            </a:r>
            <a:r>
              <a:rPr lang="en-US" sz="2177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lightcurves</a:t>
            </a:r>
            <a:endParaRPr lang="en-US" sz="2177" b="1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0CA1A5-B041-C9A6-4C50-FE0D92517DD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9515" y="987288"/>
            <a:ext cx="4147635" cy="543340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52107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2902B3F-F1BD-6CDA-FC58-EC6261CF95DC}"/>
              </a:ext>
            </a:extLst>
          </p:cNvPr>
          <p:cNvSpPr/>
          <p:nvPr/>
        </p:nvSpPr>
        <p:spPr>
          <a:xfrm>
            <a:off x="5067867" y="504921"/>
            <a:ext cx="6354876" cy="3834850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2FEA65-B08D-9F38-1F24-74F33E8FEB5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9515" y="987288"/>
            <a:ext cx="4147635" cy="54334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6_3">
            <a:extLst>
              <a:ext uri="{FF2B5EF4-FFF2-40B4-BE49-F238E27FC236}">
                <a16:creationId xmlns:a16="http://schemas.microsoft.com/office/drawing/2014/main" id="{B7928A9C-912E-716A-DA7C-055A62400076}"/>
              </a:ext>
            </a:extLst>
          </p:cNvPr>
          <p:cNvSpPr txBox="1"/>
          <p:nvPr/>
        </p:nvSpPr>
        <p:spPr>
          <a:xfrm>
            <a:off x="929771" y="504921"/>
            <a:ext cx="3025863" cy="39163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177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Photometric </a:t>
            </a:r>
            <a:r>
              <a:rPr lang="en-US" sz="2177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lightcurves</a:t>
            </a:r>
            <a:endParaRPr lang="en-US" sz="2177" b="1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0CA1A5-B041-C9A6-4C50-FE0D92517DD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9515" y="987288"/>
            <a:ext cx="4147635" cy="54334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 Placeholder 2_7">
            <a:extLst>
              <a:ext uri="{FF2B5EF4-FFF2-40B4-BE49-F238E27FC236}">
                <a16:creationId xmlns:a16="http://schemas.microsoft.com/office/drawing/2014/main" id="{DB48DA78-9E8B-B8DD-44E6-BF609B703FB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067867" y="834888"/>
            <a:ext cx="6147854" cy="4199901"/>
          </a:xfrm>
        </p:spPr>
        <p:txBody>
          <a:bodyPr/>
          <a:lstStyle/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1.) compute </a:t>
            </a:r>
            <a:r>
              <a:rPr lang="en-US" sz="2177" dirty="0" err="1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lightcurves</a:t>
            </a: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 for a set (grid) of ejecta properties with a radiative transfer code</a:t>
            </a:r>
          </a:p>
          <a:p>
            <a:pPr marL="311242" indent="-311242">
              <a:buNone/>
            </a:pPr>
            <a:endParaRPr lang="en-US" sz="2177" dirty="0">
              <a:solidFill>
                <a:schemeClr val="bg2">
                  <a:lumMod val="25000"/>
                </a:schemeClr>
              </a:solidFill>
              <a:latin typeface="Times New Roman" pitchFamily="18"/>
            </a:endParaRP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2.) interpolate within this grid through Gaussian Process Regression or a Neural Network</a:t>
            </a:r>
          </a:p>
          <a:p>
            <a:pPr marL="311242" indent="-311242">
              <a:buNone/>
            </a:pPr>
            <a:endParaRPr lang="en-US" sz="2177" dirty="0">
              <a:solidFill>
                <a:schemeClr val="bg2">
                  <a:lumMod val="25000"/>
                </a:schemeClr>
              </a:solidFill>
              <a:latin typeface="Times New Roman" pitchFamily="1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4EF648-C344-966B-7438-023F193415D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751" t="26045" r="18238" b="12285"/>
          <a:stretch/>
        </p:blipFill>
        <p:spPr>
          <a:xfrm>
            <a:off x="6359426" y="3514381"/>
            <a:ext cx="5364033" cy="320755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A562591-0F5A-7EA0-D7C8-CA15D8DE6128}"/>
              </a:ext>
            </a:extLst>
          </p:cNvPr>
          <p:cNvCxnSpPr>
            <a:cxnSpLocks/>
          </p:cNvCxnSpPr>
          <p:nvPr/>
        </p:nvCxnSpPr>
        <p:spPr>
          <a:xfrm flipV="1">
            <a:off x="5943968" y="4287884"/>
            <a:ext cx="1356410" cy="3924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3371CD28-4322-3109-CB60-C5EFE669AD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0817" y="3613580"/>
            <a:ext cx="2490190" cy="26058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Box 6_3">
            <a:extLst>
              <a:ext uri="{FF2B5EF4-FFF2-40B4-BE49-F238E27FC236}">
                <a16:creationId xmlns:a16="http://schemas.microsoft.com/office/drawing/2014/main" id="{398A6125-EAF4-F0FD-D6C0-167A746E8D34}"/>
              </a:ext>
            </a:extLst>
          </p:cNvPr>
          <p:cNvSpPr txBox="1"/>
          <p:nvPr/>
        </p:nvSpPr>
        <p:spPr>
          <a:xfrm rot="21063227">
            <a:off x="9029406" y="6340946"/>
            <a:ext cx="1585404" cy="28128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Ejecta Parameters</a:t>
            </a:r>
          </a:p>
        </p:txBody>
      </p:sp>
      <p:sp>
        <p:nvSpPr>
          <p:cNvPr id="7" name="TextBox 6_3">
            <a:extLst>
              <a:ext uri="{FF2B5EF4-FFF2-40B4-BE49-F238E27FC236}">
                <a16:creationId xmlns:a16="http://schemas.microsoft.com/office/drawing/2014/main" id="{E5CCFA95-2B08-D3CD-2A56-56026763B812}"/>
              </a:ext>
            </a:extLst>
          </p:cNvPr>
          <p:cNvSpPr txBox="1"/>
          <p:nvPr/>
        </p:nvSpPr>
        <p:spPr>
          <a:xfrm rot="2990278">
            <a:off x="6366593" y="5884792"/>
            <a:ext cx="1585404" cy="28128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Ejecta Parameters</a:t>
            </a:r>
          </a:p>
        </p:txBody>
      </p:sp>
      <p:sp>
        <p:nvSpPr>
          <p:cNvPr id="9" name="TextBox 6_3">
            <a:extLst>
              <a:ext uri="{FF2B5EF4-FFF2-40B4-BE49-F238E27FC236}">
                <a16:creationId xmlns:a16="http://schemas.microsoft.com/office/drawing/2014/main" id="{288BB913-D8B1-8EA9-82E4-81949F02D223}"/>
              </a:ext>
            </a:extLst>
          </p:cNvPr>
          <p:cNvSpPr txBox="1"/>
          <p:nvPr/>
        </p:nvSpPr>
        <p:spPr>
          <a:xfrm rot="15814412">
            <a:off x="5770840" y="4539705"/>
            <a:ext cx="1585404" cy="28128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Ejecta Parameters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2508C9C-6432-37F3-2F4F-043F8CD9177C}"/>
              </a:ext>
            </a:extLst>
          </p:cNvPr>
          <p:cNvSpPr/>
          <p:nvPr/>
        </p:nvSpPr>
        <p:spPr>
          <a:xfrm>
            <a:off x="8338811" y="4774734"/>
            <a:ext cx="49539" cy="4740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0DB970-3BC6-BC31-FD63-2321886F44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94899" y="4683546"/>
            <a:ext cx="1728560" cy="1972019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39D19C0-E0DE-73C7-D471-0A1A7DF65385}"/>
              </a:ext>
            </a:extLst>
          </p:cNvPr>
          <p:cNvCxnSpPr>
            <a:cxnSpLocks/>
            <a:stCxn id="12" idx="5"/>
          </p:cNvCxnSpPr>
          <p:nvPr/>
        </p:nvCxnSpPr>
        <p:spPr>
          <a:xfrm>
            <a:off x="8381095" y="4815196"/>
            <a:ext cx="1599531" cy="57725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42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2902B3F-F1BD-6CDA-FC58-EC6261CF95DC}"/>
              </a:ext>
            </a:extLst>
          </p:cNvPr>
          <p:cNvSpPr/>
          <p:nvPr/>
        </p:nvSpPr>
        <p:spPr>
          <a:xfrm>
            <a:off x="5067867" y="504921"/>
            <a:ext cx="6354876" cy="3834850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2FEA65-B08D-9F38-1F24-74F33E8FEB5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9515" y="987288"/>
            <a:ext cx="4147635" cy="54334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6_3">
            <a:extLst>
              <a:ext uri="{FF2B5EF4-FFF2-40B4-BE49-F238E27FC236}">
                <a16:creationId xmlns:a16="http://schemas.microsoft.com/office/drawing/2014/main" id="{B7928A9C-912E-716A-DA7C-055A62400076}"/>
              </a:ext>
            </a:extLst>
          </p:cNvPr>
          <p:cNvSpPr txBox="1"/>
          <p:nvPr/>
        </p:nvSpPr>
        <p:spPr>
          <a:xfrm>
            <a:off x="929771" y="504921"/>
            <a:ext cx="3025863" cy="39163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177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Photometric </a:t>
            </a:r>
            <a:r>
              <a:rPr lang="en-US" sz="2177" b="1" dirty="0" err="1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lightcurves</a:t>
            </a:r>
            <a:endParaRPr lang="en-US" sz="2177" b="1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0CA1A5-B041-C9A6-4C50-FE0D92517DD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9515" y="987288"/>
            <a:ext cx="4147635" cy="54334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 Placeholder 2_7">
            <a:extLst>
              <a:ext uri="{FF2B5EF4-FFF2-40B4-BE49-F238E27FC236}">
                <a16:creationId xmlns:a16="http://schemas.microsoft.com/office/drawing/2014/main" id="{4854EFBA-C02F-D97E-736F-15463E490F7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067867" y="834888"/>
            <a:ext cx="6147854" cy="4199901"/>
          </a:xfrm>
        </p:spPr>
        <p:txBody>
          <a:bodyPr/>
          <a:lstStyle/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1.) compute </a:t>
            </a:r>
            <a:r>
              <a:rPr lang="en-US" sz="2177" dirty="0" err="1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lightcurves</a:t>
            </a: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 for a set (grid) of ejecta properties with a radiative transfer code</a:t>
            </a:r>
          </a:p>
          <a:p>
            <a:pPr marL="311242" indent="-311242">
              <a:buNone/>
            </a:pPr>
            <a:endParaRPr lang="en-US" sz="2177" dirty="0">
              <a:solidFill>
                <a:schemeClr val="bg2">
                  <a:lumMod val="25000"/>
                </a:schemeClr>
              </a:solidFill>
              <a:latin typeface="Times New Roman" pitchFamily="18"/>
            </a:endParaRP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2.) interpolate within this grid through Gaussian Process Regression or a Neural Network</a:t>
            </a:r>
          </a:p>
          <a:p>
            <a:pPr marL="311242" indent="-311242">
              <a:buNone/>
            </a:pPr>
            <a:endParaRPr lang="en-US" sz="2177" dirty="0">
              <a:solidFill>
                <a:schemeClr val="bg2">
                  <a:lumMod val="25000"/>
                </a:schemeClr>
              </a:solidFill>
              <a:latin typeface="Times New Roman" pitchFamily="18"/>
            </a:endParaRP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3.) link ejecta properties through numerical-relativity predictions to the binary properties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0E325A-2CDB-73ED-2E24-7DB60B41586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l="1572" t="22001" r="1897" b="4486"/>
          <a:stretch/>
        </p:blipFill>
        <p:spPr>
          <a:xfrm>
            <a:off x="6499035" y="3804454"/>
            <a:ext cx="4222305" cy="3007825"/>
          </a:xfrm>
          <a:prstGeom prst="rect">
            <a:avLst/>
          </a:prstGeom>
          <a:noFill/>
          <a:ln w="38100" cap="flat">
            <a:solidFill>
              <a:schemeClr val="accent1"/>
            </a:solidFill>
          </a:ln>
        </p:spPr>
      </p:pic>
      <p:sp>
        <p:nvSpPr>
          <p:cNvPr id="7" name="Freeform 5_1">
            <a:extLst>
              <a:ext uri="{FF2B5EF4-FFF2-40B4-BE49-F238E27FC236}">
                <a16:creationId xmlns:a16="http://schemas.microsoft.com/office/drawing/2014/main" id="{6C9D5F5F-20E8-8F59-BCDF-410C952243A0}"/>
              </a:ext>
            </a:extLst>
          </p:cNvPr>
          <p:cNvSpPr/>
          <p:nvPr/>
        </p:nvSpPr>
        <p:spPr>
          <a:xfrm>
            <a:off x="5201587" y="5021705"/>
            <a:ext cx="900991" cy="375895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+- f5 0 f4"/>
              <a:gd name="f10" fmla="pin 0 f0 21600"/>
              <a:gd name="f11" fmla="pin 0 f1 10800"/>
              <a:gd name="f12" fmla="val f10"/>
              <a:gd name="f13" fmla="val f11"/>
              <a:gd name="f14" fmla="*/ f9 1 21600"/>
              <a:gd name="f15" fmla="*/ f10 f7 1"/>
              <a:gd name="f16" fmla="*/ f11 f8 1"/>
              <a:gd name="f17" fmla="+- 21600 0 f13"/>
              <a:gd name="f18" fmla="+- 21600 0 f12"/>
              <a:gd name="f19" fmla="*/ 0 f14 1"/>
              <a:gd name="f20" fmla="*/ f13 f8 1"/>
              <a:gd name="f21" fmla="*/ f18 f13 1"/>
              <a:gd name="f22" fmla="*/ f19 1 f14"/>
              <a:gd name="f23" fmla="*/ f17 f8 1"/>
              <a:gd name="f24" fmla="*/ f21 1 10800"/>
              <a:gd name="f25" fmla="*/ f22 f7 1"/>
              <a:gd name="f26" fmla="+- f12 f24 0"/>
              <a:gd name="f27" fmla="*/ f26 f7 1"/>
            </a:gdLst>
            <a:ahLst>
              <a:ahXY gdRefX="f0" minX="f4" maxX="f5" gdRefY="f1" minY="f4" maxY="f6">
                <a:pos x="f15" y="f1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5" t="f20" r="f27" b="f23"/>
            <a:pathLst>
              <a:path w="21600" h="21600">
                <a:moveTo>
                  <a:pt x="f4" y="f13"/>
                </a:moveTo>
                <a:lnTo>
                  <a:pt x="f12" y="f13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7"/>
                </a:lnTo>
                <a:lnTo>
                  <a:pt x="f4" y="f17"/>
                </a:lnTo>
                <a:close/>
              </a:path>
            </a:pathLst>
          </a:custGeom>
          <a:solidFill>
            <a:srgbClr val="729FCF"/>
          </a:solidFill>
          <a:ln w="0" cap="flat">
            <a:solidFill>
              <a:srgbClr val="3465A4"/>
            </a:solidFill>
            <a:prstDash val="solid"/>
            <a:miter/>
          </a:ln>
        </p:spPr>
        <p:txBody>
          <a:bodyPr vert="horz" wrap="none" lIns="81646" tIns="40823" rIns="81646" bIns="40823" anchor="ctr" anchorCtr="0" compatLnSpc="0">
            <a:noAutofit/>
          </a:bodyPr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601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88E9585-9AA5-07D3-CBFC-E2BFEAD1979F}"/>
              </a:ext>
            </a:extLst>
          </p:cNvPr>
          <p:cNvSpPr/>
          <p:nvPr/>
        </p:nvSpPr>
        <p:spPr>
          <a:xfrm>
            <a:off x="312987" y="402245"/>
            <a:ext cx="5379979" cy="4811781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97EBFA-1A16-DA88-1FCF-6DB092021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480" y="145576"/>
            <a:ext cx="5863533" cy="2171452"/>
          </a:xfrm>
          <a:prstGeom prst="rect">
            <a:avLst/>
          </a:prstGeom>
        </p:spPr>
      </p:pic>
      <p:sp>
        <p:nvSpPr>
          <p:cNvPr id="9" name="TextBox 6_3">
            <a:extLst>
              <a:ext uri="{FF2B5EF4-FFF2-40B4-BE49-F238E27FC236}">
                <a16:creationId xmlns:a16="http://schemas.microsoft.com/office/drawing/2014/main" id="{921276D8-182F-2C0A-0D33-AA1143EB7272}"/>
              </a:ext>
            </a:extLst>
          </p:cNvPr>
          <p:cNvSpPr txBox="1"/>
          <p:nvPr/>
        </p:nvSpPr>
        <p:spPr>
          <a:xfrm>
            <a:off x="929771" y="504921"/>
            <a:ext cx="2219039" cy="48005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Uncertainties</a:t>
            </a:r>
          </a:p>
        </p:txBody>
      </p:sp>
      <p:sp>
        <p:nvSpPr>
          <p:cNvPr id="11" name="Text Placeholder 2_7">
            <a:extLst>
              <a:ext uri="{FF2B5EF4-FFF2-40B4-BE49-F238E27FC236}">
                <a16:creationId xmlns:a16="http://schemas.microsoft.com/office/drawing/2014/main" id="{D4D6C678-6606-757C-25FB-8CA37D6DDBD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8409" y="1329049"/>
            <a:ext cx="4666976" cy="4199901"/>
          </a:xfrm>
        </p:spPr>
        <p:txBody>
          <a:bodyPr>
            <a:normAutofit/>
          </a:bodyPr>
          <a:lstStyle/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1.) Knowledge about the outflowing material (mass, velocity, geometry, composition)</a:t>
            </a:r>
          </a:p>
          <a:p>
            <a:pPr marL="311242" indent="-311242">
              <a:buNone/>
            </a:pPr>
            <a:endParaRPr lang="en-US" sz="2177" dirty="0">
              <a:solidFill>
                <a:schemeClr val="bg2">
                  <a:lumMod val="25000"/>
                </a:schemeClr>
              </a:solidFill>
              <a:latin typeface="Times New Roman" pitchFamily="18"/>
            </a:endParaRP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2.) Heating rates depend on the formed elements and ejecta properties</a:t>
            </a:r>
          </a:p>
          <a:p>
            <a:pPr marL="311242" indent="-311242">
              <a:buNone/>
            </a:pPr>
            <a:endParaRPr lang="en-US" sz="2177" dirty="0">
              <a:solidFill>
                <a:schemeClr val="bg2">
                  <a:lumMod val="25000"/>
                </a:schemeClr>
              </a:solidFill>
              <a:latin typeface="Times New Roman" pitchFamily="18"/>
            </a:endParaRP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3.) Incomplete knowledge about  opacities for complicated elements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FB0E6A-5E21-0F2A-90F4-D5255354AA7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759276" y="2412886"/>
            <a:ext cx="3119737" cy="408685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 Placeholder 2_7">
            <a:extLst>
              <a:ext uri="{FF2B5EF4-FFF2-40B4-BE49-F238E27FC236}">
                <a16:creationId xmlns:a16="http://schemas.microsoft.com/office/drawing/2014/main" id="{725AB7C8-631B-4ED7-9594-25A5AF73BC6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570808" y="2412886"/>
            <a:ext cx="3127640" cy="1118105"/>
          </a:xfrm>
        </p:spPr>
        <p:txBody>
          <a:bodyPr>
            <a:normAutofit/>
          </a:bodyPr>
          <a:lstStyle/>
          <a:p>
            <a:pPr marL="311242" indent="-311242">
              <a:buNone/>
            </a:pPr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      Cross-code comparisons for</a:t>
            </a:r>
            <a:br>
              <a:rPr lang="en-US" sz="1600" i="1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</a:br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numerous geometries and assumptions </a:t>
            </a:r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Times New Roman" pitchFamily="18"/>
                <a:sym typeface="Wingdings" pitchFamily="2" charset="2"/>
              </a:rPr>
              <a:t> estimate on the modelling uncertainty </a:t>
            </a:r>
            <a:endParaRPr lang="en-US" sz="1600" i="1" dirty="0">
              <a:solidFill>
                <a:schemeClr val="bg2">
                  <a:lumMod val="25000"/>
                </a:schemeClr>
              </a:solidFill>
              <a:latin typeface="Times New Roman" pitchFamily="1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1246B6-6235-4575-4117-C33C9E821177}"/>
              </a:ext>
            </a:extLst>
          </p:cNvPr>
          <p:cNvSpPr txBox="1"/>
          <p:nvPr/>
        </p:nvSpPr>
        <p:spPr>
          <a:xfrm>
            <a:off x="9101797" y="1986610"/>
            <a:ext cx="38721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0" dirty="0">
                <a:effectLst/>
                <a:highlight>
                  <a:srgbClr val="FFFFFF"/>
                </a:highlight>
                <a:latin typeface="Times" pitchFamily="2" charset="0"/>
              </a:rPr>
              <a:t>e.g., </a:t>
            </a:r>
            <a:r>
              <a:rPr lang="en-GB" sz="1050" b="0" dirty="0" err="1">
                <a:effectLst/>
                <a:highlight>
                  <a:srgbClr val="FFFFFF"/>
                </a:highlight>
                <a:latin typeface="Times" pitchFamily="2" charset="0"/>
              </a:rPr>
              <a:t>Heinzel</a:t>
            </a:r>
            <a:r>
              <a:rPr lang="en-GB" sz="1050" b="0" dirty="0">
                <a:effectLst/>
                <a:highlight>
                  <a:srgbClr val="FFFFFF"/>
                </a:highlight>
                <a:latin typeface="Times" pitchFamily="2" charset="0"/>
              </a:rPr>
              <a:t> et al., </a:t>
            </a:r>
            <a:r>
              <a:rPr lang="en-GB" sz="1050" dirty="0">
                <a:highlight>
                  <a:srgbClr val="FFFFFF"/>
                </a:highlight>
                <a:latin typeface="Times" pitchFamily="2" charset="0"/>
              </a:rPr>
              <a:t> </a:t>
            </a:r>
            <a:r>
              <a:rPr lang="en-GB" sz="1050" b="0" dirty="0">
                <a:effectLst/>
                <a:highlight>
                  <a:srgbClr val="FFFFFF"/>
                </a:highlight>
                <a:latin typeface="Times" pitchFamily="2" charset="0"/>
              </a:rPr>
              <a:t>MNRAS. 502 (2021) 2, 3057-3065</a:t>
            </a:r>
            <a:endParaRPr lang="en-DE" sz="1050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41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2902B3F-F1BD-6CDA-FC58-EC6261CF95DC}"/>
              </a:ext>
            </a:extLst>
          </p:cNvPr>
          <p:cNvSpPr/>
          <p:nvPr/>
        </p:nvSpPr>
        <p:spPr>
          <a:xfrm>
            <a:off x="312987" y="402245"/>
            <a:ext cx="5379979" cy="4811781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9" name="TextBox 6_3">
            <a:extLst>
              <a:ext uri="{FF2B5EF4-FFF2-40B4-BE49-F238E27FC236}">
                <a16:creationId xmlns:a16="http://schemas.microsoft.com/office/drawing/2014/main" id="{921276D8-182F-2C0A-0D33-AA1143EB7272}"/>
              </a:ext>
            </a:extLst>
          </p:cNvPr>
          <p:cNvSpPr txBox="1"/>
          <p:nvPr/>
        </p:nvSpPr>
        <p:spPr>
          <a:xfrm>
            <a:off x="2733639" y="5754936"/>
            <a:ext cx="3362361" cy="7008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177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Data-driven approach to determine uncertainties</a:t>
            </a:r>
          </a:p>
        </p:txBody>
      </p:sp>
      <p:sp>
        <p:nvSpPr>
          <p:cNvPr id="11" name="Text Placeholder 2_7">
            <a:extLst>
              <a:ext uri="{FF2B5EF4-FFF2-40B4-BE49-F238E27FC236}">
                <a16:creationId xmlns:a16="http://schemas.microsoft.com/office/drawing/2014/main" id="{D4D6C678-6606-757C-25FB-8CA37D6DDBD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8409" y="1329049"/>
            <a:ext cx="4666976" cy="4199901"/>
          </a:xfrm>
        </p:spPr>
        <p:txBody>
          <a:bodyPr>
            <a:normAutofit/>
          </a:bodyPr>
          <a:lstStyle/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1.) Knowledge about the outflowing material (mass, velocity, geometry, composition)</a:t>
            </a:r>
          </a:p>
          <a:p>
            <a:pPr marL="311242" indent="-311242">
              <a:buNone/>
            </a:pPr>
            <a:endParaRPr lang="en-US" sz="2177" dirty="0">
              <a:solidFill>
                <a:schemeClr val="bg2">
                  <a:lumMod val="25000"/>
                </a:schemeClr>
              </a:solidFill>
              <a:latin typeface="Times New Roman" pitchFamily="18"/>
            </a:endParaRP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2.) Heating rates depend on the formed elements and ejecta properties</a:t>
            </a:r>
          </a:p>
          <a:p>
            <a:pPr marL="311242" indent="-311242">
              <a:buNone/>
            </a:pPr>
            <a:endParaRPr lang="en-US" sz="2177" dirty="0">
              <a:solidFill>
                <a:schemeClr val="bg2">
                  <a:lumMod val="25000"/>
                </a:schemeClr>
              </a:solidFill>
              <a:latin typeface="Times New Roman" pitchFamily="18"/>
            </a:endParaRPr>
          </a:p>
          <a:p>
            <a:pPr marL="311242" indent="-311242">
              <a:buNone/>
            </a:pPr>
            <a:r>
              <a:rPr lang="en-US" sz="2177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3.) Incomplete knowledge about  opacities for complicated elements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D7B5DE-9F39-9697-F84E-00EB0D0AF3BE}"/>
              </a:ext>
            </a:extLst>
          </p:cNvPr>
          <p:cNvSpPr txBox="1"/>
          <p:nvPr/>
        </p:nvSpPr>
        <p:spPr>
          <a:xfrm>
            <a:off x="2733639" y="6455754"/>
            <a:ext cx="304130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000" i="1" dirty="0">
                <a:latin typeface="Times" pitchFamily="2" charset="0"/>
              </a:rPr>
              <a:t>Jhawar et al., PRD 111 (2025), 4, 043046</a:t>
            </a:r>
          </a:p>
        </p:txBody>
      </p:sp>
      <p:sp>
        <p:nvSpPr>
          <p:cNvPr id="14" name="TextBox 6_3">
            <a:extLst>
              <a:ext uri="{FF2B5EF4-FFF2-40B4-BE49-F238E27FC236}">
                <a16:creationId xmlns:a16="http://schemas.microsoft.com/office/drawing/2014/main" id="{2843DBAA-E3F3-12AB-189C-43361F7C0E77}"/>
              </a:ext>
            </a:extLst>
          </p:cNvPr>
          <p:cNvSpPr txBox="1"/>
          <p:nvPr/>
        </p:nvSpPr>
        <p:spPr>
          <a:xfrm>
            <a:off x="929771" y="504921"/>
            <a:ext cx="2219039" cy="48005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Uncertainties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5336B6-D12A-4E43-7D70-1EA29676A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61" y="25400"/>
            <a:ext cx="4724400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62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BD01D80-5442-CD4A-7A7F-F955D3154DAF}"/>
              </a:ext>
            </a:extLst>
          </p:cNvPr>
          <p:cNvSpPr/>
          <p:nvPr/>
        </p:nvSpPr>
        <p:spPr>
          <a:xfrm>
            <a:off x="200108" y="136018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6" name="Text Placeholder 2_7">
            <a:extLst>
              <a:ext uri="{FF2B5EF4-FFF2-40B4-BE49-F238E27FC236}">
                <a16:creationId xmlns:a16="http://schemas.microsoft.com/office/drawing/2014/main" id="{0915FD63-8BF2-F85A-DE7C-AE63995DCBE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46282" y="2059425"/>
            <a:ext cx="8616347" cy="3054987"/>
          </a:xfrm>
        </p:spPr>
        <p:txBody>
          <a:bodyPr>
            <a:normAutofit/>
          </a:bodyPr>
          <a:lstStyle/>
          <a:p>
            <a:pPr marL="311242" indent="-311242">
              <a:buNone/>
            </a:pPr>
            <a:r>
              <a:rPr lang="en-US" sz="2400" dirty="0">
                <a:latin typeface="Times New Roman" pitchFamily="18"/>
              </a:rPr>
              <a:t>- </a:t>
            </a:r>
            <a:r>
              <a:rPr lang="en-US" sz="2400" u="sng" dirty="0">
                <a:latin typeface="Times New Roman" pitchFamily="18"/>
              </a:rPr>
              <a:t>simultaneous</a:t>
            </a:r>
            <a:r>
              <a:rPr lang="en-US" sz="2400" dirty="0">
                <a:latin typeface="Times New Roman" pitchFamily="18"/>
              </a:rPr>
              <a:t> analysis of GW, </a:t>
            </a:r>
            <a:r>
              <a:rPr lang="en-US" sz="2400" dirty="0" err="1">
                <a:latin typeface="Times New Roman" pitchFamily="18"/>
              </a:rPr>
              <a:t>kilonova</a:t>
            </a:r>
            <a:r>
              <a:rPr lang="en-US" sz="2400" dirty="0">
                <a:latin typeface="Times New Roman" pitchFamily="18"/>
              </a:rPr>
              <a:t>, and GRB afterglow while sampling nuclear physics parameters</a:t>
            </a:r>
          </a:p>
          <a:p>
            <a:pPr marL="311242" indent="-311242">
              <a:buNone/>
            </a:pPr>
            <a:r>
              <a:rPr lang="en-US" sz="2400" dirty="0">
                <a:latin typeface="Times New Roman" pitchFamily="18"/>
              </a:rPr>
              <a:t>- HPC facilities needed or GPU-acceleration required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80896B-8689-756D-44D2-F2F07DFEFC1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829595" y="3614405"/>
            <a:ext cx="1884467" cy="2468469"/>
          </a:xfrm>
          <a:prstGeom prst="rect">
            <a:avLst/>
          </a:prstGeom>
          <a:noFill/>
          <a:ln w="19050" cap="flat">
            <a:solidFill>
              <a:schemeClr val="accent1"/>
            </a:solidFill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82229B-B961-A647-2103-3B7E3B8D3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130" y="4049669"/>
            <a:ext cx="2889075" cy="1597940"/>
          </a:xfrm>
          <a:prstGeom prst="rect">
            <a:avLst/>
          </a:prstGeom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EF15C5-4D39-6923-2356-4A91F3102A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8106" y="3429000"/>
            <a:ext cx="2091506" cy="2998780"/>
          </a:xfrm>
          <a:prstGeom prst="rect">
            <a:avLst/>
          </a:prstGeom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Plus 11">
            <a:extLst>
              <a:ext uri="{FF2B5EF4-FFF2-40B4-BE49-F238E27FC236}">
                <a16:creationId xmlns:a16="http://schemas.microsoft.com/office/drawing/2014/main" id="{3395D541-A802-E8DD-5F15-62F3070ED3C2}"/>
              </a:ext>
            </a:extLst>
          </p:cNvPr>
          <p:cNvSpPr/>
          <p:nvPr/>
        </p:nvSpPr>
        <p:spPr>
          <a:xfrm>
            <a:off x="5604495" y="4693361"/>
            <a:ext cx="431785" cy="418136"/>
          </a:xfrm>
          <a:prstGeom prst="mathPlus">
            <a:avLst>
              <a:gd name="adj1" fmla="val 7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33"/>
          </a:p>
        </p:txBody>
      </p:sp>
      <p:sp>
        <p:nvSpPr>
          <p:cNvPr id="13" name="Plus 12">
            <a:extLst>
              <a:ext uri="{FF2B5EF4-FFF2-40B4-BE49-F238E27FC236}">
                <a16:creationId xmlns:a16="http://schemas.microsoft.com/office/drawing/2014/main" id="{95F4B842-B751-7407-C065-2E9397B23200}"/>
              </a:ext>
            </a:extLst>
          </p:cNvPr>
          <p:cNvSpPr/>
          <p:nvPr/>
        </p:nvSpPr>
        <p:spPr>
          <a:xfrm>
            <a:off x="9149407" y="4639572"/>
            <a:ext cx="431785" cy="418136"/>
          </a:xfrm>
          <a:prstGeom prst="mathPlus">
            <a:avLst>
              <a:gd name="adj1" fmla="val 7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33"/>
          </a:p>
        </p:txBody>
      </p:sp>
      <p:sp>
        <p:nvSpPr>
          <p:cNvPr id="2" name="Title 1_5">
            <a:extLst>
              <a:ext uri="{FF2B5EF4-FFF2-40B4-BE49-F238E27FC236}">
                <a16:creationId xmlns:a16="http://schemas.microsoft.com/office/drawing/2014/main" id="{EDAEE2AB-5C04-09EF-AAAB-238112AD9961}"/>
              </a:ext>
            </a:extLst>
          </p:cNvPr>
          <p:cNvSpPr txBox="1">
            <a:spLocks/>
          </p:cNvSpPr>
          <p:nvPr/>
        </p:nvSpPr>
        <p:spPr>
          <a:xfrm>
            <a:off x="44851" y="373577"/>
            <a:ext cx="11904133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b="1" dirty="0">
                <a:solidFill>
                  <a:srgbClr val="3366B2"/>
                </a:solidFill>
                <a:latin typeface="Times New Roman" pitchFamily="18"/>
              </a:rPr>
              <a:t>NMMA: </a:t>
            </a:r>
            <a:r>
              <a:rPr lang="en-GB" sz="3600" b="1" dirty="0">
                <a:solidFill>
                  <a:srgbClr val="3366B2"/>
                </a:solidFill>
                <a:latin typeface="Times New Roman" pitchFamily="18"/>
              </a:rPr>
              <a:t>Steps towards a nuclear-physics and multi-messenger astrophysics framework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BFB782-2C67-97C6-B4D1-DC4B99678EB3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41308" y="3683942"/>
            <a:ext cx="1694537" cy="1756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582B3E-20DE-28C9-DC1C-98DEF20722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9744" y="5368013"/>
            <a:ext cx="1302875" cy="977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lus 7">
            <a:extLst>
              <a:ext uri="{FF2B5EF4-FFF2-40B4-BE49-F238E27FC236}">
                <a16:creationId xmlns:a16="http://schemas.microsoft.com/office/drawing/2014/main" id="{A7198F8B-A6D9-C477-0AFF-01D0D9854F26}"/>
              </a:ext>
            </a:extLst>
          </p:cNvPr>
          <p:cNvSpPr/>
          <p:nvPr/>
        </p:nvSpPr>
        <p:spPr>
          <a:xfrm>
            <a:off x="2685424" y="4693361"/>
            <a:ext cx="431785" cy="418136"/>
          </a:xfrm>
          <a:prstGeom prst="mathPlus">
            <a:avLst>
              <a:gd name="adj1" fmla="val 7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33"/>
          </a:p>
        </p:txBody>
      </p:sp>
    </p:spTree>
    <p:extLst>
      <p:ext uri="{BB962C8B-B14F-4D97-AF65-F5344CB8AC3E}">
        <p14:creationId xmlns:p14="http://schemas.microsoft.com/office/powerpoint/2010/main" val="481395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00463-4367-59D8-65E7-FC32B316B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8B03B75-7B49-8D91-4809-C70243FF1804}"/>
              </a:ext>
            </a:extLst>
          </p:cNvPr>
          <p:cNvSpPr/>
          <p:nvPr/>
        </p:nvSpPr>
        <p:spPr>
          <a:xfrm>
            <a:off x="185593" y="73580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21C5DB5-F65B-F017-C544-C55828A9E10A}"/>
              </a:ext>
            </a:extLst>
          </p:cNvPr>
          <p:cNvSpPr/>
          <p:nvPr/>
        </p:nvSpPr>
        <p:spPr>
          <a:xfrm>
            <a:off x="7717582" y="715123"/>
            <a:ext cx="3724635" cy="2084860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8" name="Google Shape;225;p23">
            <a:extLst>
              <a:ext uri="{FF2B5EF4-FFF2-40B4-BE49-F238E27FC236}">
                <a16:creationId xmlns:a16="http://schemas.microsoft.com/office/drawing/2014/main" id="{31C7573A-AA98-DD57-DB2D-2BFAB4460F41}"/>
              </a:ext>
            </a:extLst>
          </p:cNvPr>
          <p:cNvSpPr txBox="1"/>
          <p:nvPr/>
        </p:nvSpPr>
        <p:spPr>
          <a:xfrm>
            <a:off x="7780874" y="670180"/>
            <a:ext cx="3019648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</a:t>
            </a:r>
            <a:r>
              <a:rPr lang="de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Physics</a:t>
            </a:r>
            <a:endParaRPr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228;p23">
            <a:extLst>
              <a:ext uri="{FF2B5EF4-FFF2-40B4-BE49-F238E27FC236}">
                <a16:creationId xmlns:a16="http://schemas.microsoft.com/office/drawing/2014/main" id="{F1761887-F858-AE81-C4E5-6BBA04342E68}"/>
              </a:ext>
            </a:extLst>
          </p:cNvPr>
          <p:cNvSpPr txBox="1"/>
          <p:nvPr/>
        </p:nvSpPr>
        <p:spPr>
          <a:xfrm>
            <a:off x="7611803" y="1147342"/>
            <a:ext cx="4101949" cy="1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Chiral EFT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pQCD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PREX-II/ CREX</a:t>
            </a:r>
            <a:endParaRPr lang="en-US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Pb dipole measurement 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Ion </a:t>
            </a: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Collisions</a:t>
            </a:r>
            <a:endParaRPr lang="de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Google Shape;239;p24">
            <a:extLst>
              <a:ext uri="{FF2B5EF4-FFF2-40B4-BE49-F238E27FC236}">
                <a16:creationId xmlns:a16="http://schemas.microsoft.com/office/drawing/2014/main" id="{20C7E7E8-2243-3213-C7E2-7E104C4DFAED}"/>
              </a:ext>
            </a:extLst>
          </p:cNvPr>
          <p:cNvSpPr txBox="1"/>
          <p:nvPr/>
        </p:nvSpPr>
        <p:spPr>
          <a:xfrm>
            <a:off x="1293581" y="1031813"/>
            <a:ext cx="2888072" cy="432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de" sz="105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Koehn</a:t>
            </a:r>
            <a:r>
              <a:rPr lang="de" sz="105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al. 2024, 2402.04172</a:t>
            </a:r>
            <a:endParaRPr sz="105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4DEE0E-331D-FB15-8BFD-80A432E7215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850936" y="357685"/>
            <a:ext cx="1694537" cy="1756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94118E-6483-781B-3827-0A6AD06BB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9372" y="2041756"/>
            <a:ext cx="1302875" cy="977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1CC9BF3-46F2-0972-939C-AFF8A536EF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7593" y="1147342"/>
            <a:ext cx="7383342" cy="4563316"/>
          </a:xfrm>
          <a:prstGeom prst="rect">
            <a:avLst/>
          </a:prstGeom>
        </p:spPr>
      </p:pic>
      <p:sp>
        <p:nvSpPr>
          <p:cNvPr id="4" name="TextBox 6_3">
            <a:extLst>
              <a:ext uri="{FF2B5EF4-FFF2-40B4-BE49-F238E27FC236}">
                <a16:creationId xmlns:a16="http://schemas.microsoft.com/office/drawing/2014/main" id="{1E47AA53-19E8-BDF7-74BF-2F63544610B1}"/>
              </a:ext>
            </a:extLst>
          </p:cNvPr>
          <p:cNvSpPr txBox="1"/>
          <p:nvPr/>
        </p:nvSpPr>
        <p:spPr>
          <a:xfrm>
            <a:off x="978063" y="321972"/>
            <a:ext cx="4231000" cy="42324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from a variety of sources</a:t>
            </a:r>
          </a:p>
        </p:txBody>
      </p:sp>
      <p:sp>
        <p:nvSpPr>
          <p:cNvPr id="6" name="Google Shape;239;p24">
            <a:extLst>
              <a:ext uri="{FF2B5EF4-FFF2-40B4-BE49-F238E27FC236}">
                <a16:creationId xmlns:a16="http://schemas.microsoft.com/office/drawing/2014/main" id="{F4E0782C-6ED6-82CE-DCC0-402F8C3BDA41}"/>
              </a:ext>
            </a:extLst>
          </p:cNvPr>
          <p:cNvSpPr txBox="1"/>
          <p:nvPr/>
        </p:nvSpPr>
        <p:spPr>
          <a:xfrm>
            <a:off x="170146" y="837350"/>
            <a:ext cx="3913271" cy="432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de" sz="105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Koehn</a:t>
            </a:r>
            <a:r>
              <a:rPr lang="de" sz="105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al. 2024, PRX 15 (2025) 2, 021014</a:t>
            </a:r>
            <a:endParaRPr sz="105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8B49A3-B159-3202-B18A-137FB68CA324}"/>
              </a:ext>
            </a:extLst>
          </p:cNvPr>
          <p:cNvSpPr txBox="1"/>
          <p:nvPr/>
        </p:nvSpPr>
        <p:spPr>
          <a:xfrm>
            <a:off x="978063" y="6247658"/>
            <a:ext cx="4978984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H. Koehn, H. Rose et al.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5995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1BF609B-CAD8-55F8-96D6-0F7508AF39E8}"/>
              </a:ext>
            </a:extLst>
          </p:cNvPr>
          <p:cNvSpPr/>
          <p:nvPr/>
        </p:nvSpPr>
        <p:spPr>
          <a:xfrm>
            <a:off x="200108" y="136018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BF2BC5FE-0CBE-B03E-E52B-6009E475C7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9" t="1942" r="35245" b="14425"/>
          <a:stretch/>
        </p:blipFill>
        <p:spPr bwMode="auto">
          <a:xfrm>
            <a:off x="4803852" y="982644"/>
            <a:ext cx="6812637" cy="5080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14902B09-80FE-CD8C-7036-A4E0C83627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6788061" y="1942093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449F1F06-8556-7B09-0BFB-0BE93FA43F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614212" y="1682896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2">
            <a:extLst>
              <a:ext uri="{FF2B5EF4-FFF2-40B4-BE49-F238E27FC236}">
                <a16:creationId xmlns:a16="http://schemas.microsoft.com/office/drawing/2014/main" id="{F0000F56-0FA3-A53D-9B4D-E3F17FEEF16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71961" y="191637"/>
            <a:ext cx="10644528" cy="819403"/>
          </a:xfrm>
        </p:spPr>
        <p:txBody>
          <a:bodyPr>
            <a:normAutofit/>
          </a:bodyPr>
          <a:lstStyle/>
          <a:p>
            <a:pPr lvl="0"/>
            <a:r>
              <a:rPr lang="en-US" sz="2903" b="1" dirty="0">
                <a:solidFill>
                  <a:schemeClr val="accent1"/>
                </a:solidFill>
                <a:latin typeface="Times New Roman" pitchFamily="18"/>
              </a:rPr>
              <a:t>NMMA: Main Contributions by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E6CCB4-8ECA-9DA9-EDF0-C1B080585D17}"/>
              </a:ext>
            </a:extLst>
          </p:cNvPr>
          <p:cNvSpPr txBox="1"/>
          <p:nvPr/>
        </p:nvSpPr>
        <p:spPr>
          <a:xfrm>
            <a:off x="257484" y="2290032"/>
            <a:ext cx="3428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0" dirty="0">
                <a:solidFill>
                  <a:schemeClr val="accent4">
                    <a:lumMod val="50000"/>
                  </a:schemeClr>
                </a:solidFill>
                <a:effectLst/>
                <a:latin typeface="Times" pitchFamily="2" charset="0"/>
              </a:rPr>
              <a:t>University of Minnesota</a:t>
            </a:r>
          </a:p>
          <a:p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Times" pitchFamily="2" charset="0"/>
              </a:rPr>
              <a:t>- optical and near-infrared observations</a:t>
            </a:r>
          </a:p>
          <a:p>
            <a:r>
              <a:rPr lang="en-DE" sz="1600" dirty="0">
                <a:solidFill>
                  <a:schemeClr val="accent4">
                    <a:lumMod val="50000"/>
                  </a:schemeClr>
                </a:solidFill>
                <a:latin typeface="Times" pitchFamily="2" charset="0"/>
              </a:rPr>
              <a:t>- multi-messenger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E7BC18-2487-1FD4-4B86-A6D3CAA4DFDF}"/>
              </a:ext>
            </a:extLst>
          </p:cNvPr>
          <p:cNvSpPr txBox="1"/>
          <p:nvPr/>
        </p:nvSpPr>
        <p:spPr>
          <a:xfrm>
            <a:off x="214184" y="3144177"/>
            <a:ext cx="3428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0" dirty="0">
                <a:solidFill>
                  <a:schemeClr val="accent4">
                    <a:lumMod val="50000"/>
                  </a:schemeClr>
                </a:solidFill>
                <a:effectLst/>
                <a:latin typeface="Times" pitchFamily="2" charset="0"/>
              </a:rPr>
              <a:t>Observatory of la Côte d'Azur</a:t>
            </a:r>
          </a:p>
          <a:p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Times" pitchFamily="2" charset="0"/>
              </a:rPr>
              <a:t>- optical and near-infrared observations</a:t>
            </a:r>
          </a:p>
          <a:p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Times" pitchFamily="2" charset="0"/>
              </a:rPr>
              <a:t>- multi-messenger analysis </a:t>
            </a:r>
            <a:endParaRPr lang="en-DE" sz="1600" dirty="0">
              <a:solidFill>
                <a:schemeClr val="accent4">
                  <a:lumMod val="50000"/>
                </a:schemeClr>
              </a:solidFill>
              <a:latin typeface="Times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DD86B8-82E2-B71E-65A8-2A3AE4561CD7}"/>
              </a:ext>
            </a:extLst>
          </p:cNvPr>
          <p:cNvSpPr txBox="1"/>
          <p:nvPr/>
        </p:nvSpPr>
        <p:spPr>
          <a:xfrm>
            <a:off x="243016" y="3998774"/>
            <a:ext cx="30091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Utrecht University</a:t>
            </a:r>
          </a:p>
          <a:p>
            <a:r>
              <a:rPr lang="en-GB" sz="1600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- gravitational-wave data analysis </a:t>
            </a:r>
          </a:p>
          <a:p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Times" pitchFamily="2" charset="0"/>
              </a:rPr>
              <a:t>- </a:t>
            </a:r>
            <a:r>
              <a:rPr lang="en-GB" sz="1600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multi-messenger data analysis</a:t>
            </a:r>
            <a:r>
              <a:rPr lang="en-GB" sz="1600" b="1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 </a:t>
            </a:r>
            <a:endParaRPr lang="en-DE" sz="1600" b="1" dirty="0">
              <a:solidFill>
                <a:schemeClr val="accent6">
                  <a:lumMod val="75000"/>
                </a:schemeClr>
              </a:solidFill>
              <a:latin typeface="Times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787590-1572-3234-EF08-2883C87FF31C}"/>
              </a:ext>
            </a:extLst>
          </p:cNvPr>
          <p:cNvSpPr txBox="1"/>
          <p:nvPr/>
        </p:nvSpPr>
        <p:spPr>
          <a:xfrm>
            <a:off x="214184" y="4854706"/>
            <a:ext cx="3456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University of Ferrara</a:t>
            </a:r>
          </a:p>
          <a:p>
            <a:r>
              <a:rPr lang="en-GB" sz="1600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- modelling of electromagnetic signals</a:t>
            </a:r>
            <a:r>
              <a:rPr lang="en-GB" sz="1600" b="1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  </a:t>
            </a:r>
            <a:endParaRPr lang="en-DE" sz="1600" b="1" dirty="0">
              <a:solidFill>
                <a:schemeClr val="accent6">
                  <a:lumMod val="75000"/>
                </a:schemeClr>
              </a:solidFill>
              <a:latin typeface="Times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092357-C143-2484-AD86-815749CAF3DE}"/>
              </a:ext>
            </a:extLst>
          </p:cNvPr>
          <p:cNvSpPr txBox="1"/>
          <p:nvPr/>
        </p:nvSpPr>
        <p:spPr>
          <a:xfrm>
            <a:off x="257484" y="5605779"/>
            <a:ext cx="2465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Los Alamos National Lab </a:t>
            </a:r>
            <a:br>
              <a:rPr lang="en-GB" sz="1600" b="1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</a:br>
            <a:r>
              <a:rPr lang="en-GB" sz="1600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-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Times" pitchFamily="2" charset="0"/>
              </a:rPr>
              <a:t>n</a:t>
            </a:r>
            <a:r>
              <a:rPr lang="en-GB" sz="1600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uclear physics</a:t>
            </a:r>
            <a:endParaRPr lang="en-DE" sz="1600" dirty="0">
              <a:solidFill>
                <a:schemeClr val="accent6">
                  <a:lumMod val="75000"/>
                </a:schemeClr>
              </a:solidFill>
              <a:latin typeface="Times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53BD74-C608-791F-5F6C-85F2CDBD318D}"/>
              </a:ext>
            </a:extLst>
          </p:cNvPr>
          <p:cNvSpPr txBox="1"/>
          <p:nvPr/>
        </p:nvSpPr>
        <p:spPr>
          <a:xfrm>
            <a:off x="328774" y="931084"/>
            <a:ext cx="43604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0" dirty="0">
                <a:solidFill>
                  <a:srgbClr val="C00000"/>
                </a:solidFill>
                <a:effectLst/>
                <a:latin typeface="Times" pitchFamily="2" charset="0"/>
              </a:rPr>
              <a:t>University of Potsdam and </a:t>
            </a:r>
            <a:br>
              <a:rPr lang="en-GB" sz="1600" b="1" i="0" dirty="0">
                <a:solidFill>
                  <a:srgbClr val="C00000"/>
                </a:solidFill>
                <a:effectLst/>
                <a:latin typeface="Times" pitchFamily="2" charset="0"/>
              </a:rPr>
            </a:br>
            <a:r>
              <a:rPr lang="en-GB" sz="1600" b="1" i="0" dirty="0">
                <a:solidFill>
                  <a:srgbClr val="C00000"/>
                </a:solidFill>
                <a:effectLst/>
                <a:latin typeface="Times" pitchFamily="2" charset="0"/>
              </a:rPr>
              <a:t>Max Planck Institute for Gravitational Physics</a:t>
            </a:r>
            <a:endParaRPr lang="en-GB" sz="1600" i="0" dirty="0">
              <a:solidFill>
                <a:srgbClr val="C00000"/>
              </a:solidFill>
              <a:effectLst/>
              <a:latin typeface="Times" pitchFamily="2" charset="0"/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rgbClr val="C00000"/>
                </a:solidFill>
                <a:latin typeface="Times" pitchFamily="2" charset="0"/>
              </a:rPr>
              <a:t>computational astrophysics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rgbClr val="C00000"/>
                </a:solidFill>
                <a:latin typeface="Times" pitchFamily="2" charset="0"/>
              </a:rPr>
              <a:t>gravitational-wave modelling</a:t>
            </a:r>
            <a:endParaRPr lang="en-DE" sz="1600" dirty="0">
              <a:solidFill>
                <a:srgbClr val="C00000"/>
              </a:solidFill>
              <a:latin typeface="Times" pitchFamily="2" charset="0"/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solidFill>
                  <a:srgbClr val="C00000"/>
                </a:solidFill>
                <a:latin typeface="Times" pitchFamily="2" charset="0"/>
              </a:rPr>
              <a:t>m</a:t>
            </a:r>
            <a:r>
              <a:rPr lang="en-DE" sz="1600" dirty="0">
                <a:solidFill>
                  <a:srgbClr val="C00000"/>
                </a:solidFill>
                <a:latin typeface="Times" pitchFamily="2" charset="0"/>
              </a:rPr>
              <a:t>ulti-messenger data analysis</a:t>
            </a:r>
            <a:endParaRPr lang="en-GB" sz="1600" dirty="0">
              <a:solidFill>
                <a:srgbClr val="C00000"/>
              </a:solidFill>
              <a:latin typeface="Times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1AF3E7-C0AE-CFF7-DC18-9375BD562CBE}"/>
              </a:ext>
            </a:extLst>
          </p:cNvPr>
          <p:cNvSpPr txBox="1"/>
          <p:nvPr/>
        </p:nvSpPr>
        <p:spPr>
          <a:xfrm rot="5400000">
            <a:off x="3687979" y="2971590"/>
            <a:ext cx="1350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0" dirty="0">
                <a:solidFill>
                  <a:schemeClr val="accent4">
                    <a:lumMod val="50000"/>
                  </a:schemeClr>
                </a:solidFill>
                <a:effectLst/>
                <a:latin typeface="Times" pitchFamily="2" charset="0"/>
              </a:rPr>
              <a:t>Observations</a:t>
            </a:r>
            <a:endParaRPr lang="en-DE" sz="1600" dirty="0">
              <a:solidFill>
                <a:schemeClr val="accent4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30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E45903C6-7825-DF1A-707A-9AF058AE45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6239766" y="2368973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766AD1B-8BEF-0DEE-2BED-4A413C5DC4CC}"/>
              </a:ext>
            </a:extLst>
          </p:cNvPr>
          <p:cNvSpPr txBox="1"/>
          <p:nvPr/>
        </p:nvSpPr>
        <p:spPr>
          <a:xfrm rot="5400000">
            <a:off x="3951683" y="4918593"/>
            <a:ext cx="822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0" dirty="0">
                <a:solidFill>
                  <a:schemeClr val="accent6">
                    <a:lumMod val="75000"/>
                  </a:schemeClr>
                </a:solidFill>
                <a:effectLst/>
                <a:latin typeface="Times" pitchFamily="2" charset="0"/>
              </a:rPr>
              <a:t>Theory</a:t>
            </a:r>
            <a:endParaRPr lang="en-DE" sz="1600" dirty="0">
              <a:solidFill>
                <a:schemeClr val="accent6">
                  <a:lumMod val="75000"/>
                </a:schemeClr>
              </a:solidFill>
              <a:latin typeface="Times" pitchFamily="2" charset="0"/>
            </a:endParaRPr>
          </a:p>
        </p:txBody>
      </p:sp>
      <p:pic>
        <p:nvPicPr>
          <p:cNvPr id="3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4D89E9AA-06C1-565F-2150-C45B6885D6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654534" y="1848909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E03BAED5-1C9C-7B0B-892B-D9972F838D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11109641" y="2725244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15B1891A-F88B-8930-89DA-BE0EC8D7C4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5787801" y="2207959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29D916B4-F928-1221-810F-F627C4D828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582619" y="1963634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7F715A19-EE8C-0944-F463-2CA17ED31B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614213" y="2029307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5E0CB236-97BC-2147-09AD-7794357733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213990" y="2140998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670E63F8-4D2E-401D-641B-E68C46DAEA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835993" y="1522282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1CEF4A8F-C852-5C03-D64C-F6B3C56AD5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772807" y="1728126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52277063-0F43-B75A-391D-F07B474DA7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787573" y="1953335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561FE959-635B-6234-0ED7-D76102B98A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7884995" y="4641344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FD37AF6A-66C1-15CB-E5F6-0A3907B0F2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392431" y="3249807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943738CB-6856-5DFD-AF79-40AA4FF407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7355993" y="2008235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Map marker Vectors &amp; Illustrations for Free Download | Freepik">
            <a:extLst>
              <a:ext uri="{FF2B5EF4-FFF2-40B4-BE49-F238E27FC236}">
                <a16:creationId xmlns:a16="http://schemas.microsoft.com/office/drawing/2014/main" id="{D0FB6148-7147-2A15-40EE-AAED82F66C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18596" r="27836" b="19123"/>
          <a:stretch/>
        </p:blipFill>
        <p:spPr bwMode="auto">
          <a:xfrm>
            <a:off x="9435771" y="1688546"/>
            <a:ext cx="221781" cy="3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725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19DA72E-5CB4-9C9A-ACEE-18EE288D4EB8}"/>
              </a:ext>
            </a:extLst>
          </p:cNvPr>
          <p:cNvSpPr/>
          <p:nvPr/>
        </p:nvSpPr>
        <p:spPr>
          <a:xfrm>
            <a:off x="200108" y="136018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FD282A-E858-4744-0E0F-554CB4DB6D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7833" y="729801"/>
            <a:ext cx="5909105" cy="59091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8878E7-B652-537D-FE29-CAC1D9E7E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335" y="21909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Europäischer Forschungsrat – Wikipedia">
            <a:extLst>
              <a:ext uri="{FF2B5EF4-FFF2-40B4-BE49-F238E27FC236}">
                <a16:creationId xmlns:a16="http://schemas.microsoft.com/office/drawing/2014/main" id="{0CE718F2-6FC5-5E40-99D3-7BB834CCAA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407612" y="55096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9BE9E9-DA2E-64EF-F6D5-334F95C6B4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9852" y="77885"/>
            <a:ext cx="7672579" cy="23036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1F6791-178E-E56E-75F3-157ED45F60BA}"/>
              </a:ext>
            </a:extLst>
          </p:cNvPr>
          <p:cNvSpPr txBox="1"/>
          <p:nvPr/>
        </p:nvSpPr>
        <p:spPr>
          <a:xfrm>
            <a:off x="5651814" y="1933170"/>
            <a:ext cx="564144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DE" dirty="0"/>
              <a:t>https://github.com/nuclear-multimessenger-astronomy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CDEE8A-30E7-C93B-8452-6122EEE96F5E}"/>
              </a:ext>
            </a:extLst>
          </p:cNvPr>
          <p:cNvSpPr txBox="1"/>
          <p:nvPr/>
        </p:nvSpPr>
        <p:spPr>
          <a:xfrm>
            <a:off x="7695397" y="2440599"/>
            <a:ext cx="3650616" cy="236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  <a:ea typeface="WenQuanYi Micro Hei" pitchFamily="2"/>
                <a:cs typeface="Lohit Devanagari" pitchFamily="2"/>
              </a:rPr>
              <a:t>Pang et al., Nat. Comm. 14 (2023) 1, 8352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6908A-0402-ED91-AB95-8D1D39B93F6D}"/>
              </a:ext>
            </a:extLst>
          </p:cNvPr>
          <p:cNvSpPr txBox="1"/>
          <p:nvPr/>
        </p:nvSpPr>
        <p:spPr>
          <a:xfrm>
            <a:off x="7403244" y="5901606"/>
            <a:ext cx="4111089" cy="6493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H. Rose, H. Koehn, A. </a:t>
            </a:r>
            <a:r>
              <a:rPr lang="en-US" sz="1996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Puecher</a:t>
            </a:r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, et al.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3856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0E778-6112-CCA6-62D3-1C945BBFE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D089346-92D3-CCAA-1975-5FBF567CD533}"/>
              </a:ext>
            </a:extLst>
          </p:cNvPr>
          <p:cNvSpPr/>
          <p:nvPr/>
        </p:nvSpPr>
        <p:spPr>
          <a:xfrm>
            <a:off x="200108" y="136018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1E8520-8E49-DBC7-F468-5CF6E47D58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347" y="955852"/>
            <a:ext cx="6899295" cy="531282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E626F3-1227-8EAC-12ED-D0A747D181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3335" y="21909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Europäischer Forschungsrat – Wikipedia">
            <a:extLst>
              <a:ext uri="{FF2B5EF4-FFF2-40B4-BE49-F238E27FC236}">
                <a16:creationId xmlns:a16="http://schemas.microsoft.com/office/drawing/2014/main" id="{C7BA6301-CB63-9EF0-914E-AC35DE0EB9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407612" y="55096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AA94F5-88BD-E1C4-165A-AE82B6262A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9852" y="77885"/>
            <a:ext cx="7672579" cy="23036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1969A7-211A-EA6A-90B8-346490174CC0}"/>
              </a:ext>
            </a:extLst>
          </p:cNvPr>
          <p:cNvSpPr txBox="1"/>
          <p:nvPr/>
        </p:nvSpPr>
        <p:spPr>
          <a:xfrm>
            <a:off x="5651814" y="1933170"/>
            <a:ext cx="564144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DE" dirty="0"/>
              <a:t>https://github.com/nuclear-multimessenger-astronomy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4F0E60-634F-DB78-31F1-6437339697AA}"/>
              </a:ext>
            </a:extLst>
          </p:cNvPr>
          <p:cNvSpPr txBox="1"/>
          <p:nvPr/>
        </p:nvSpPr>
        <p:spPr>
          <a:xfrm>
            <a:off x="7695397" y="2440599"/>
            <a:ext cx="3650616" cy="236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  <a:ea typeface="WenQuanYi Micro Hei" pitchFamily="2"/>
                <a:cs typeface="Lohit Devanagari" pitchFamily="2"/>
              </a:rPr>
              <a:t>Pang et al., Nat. Comm. 14 (2023) 1, 8352</a:t>
            </a:r>
          </a:p>
        </p:txBody>
      </p:sp>
    </p:spTree>
    <p:extLst>
      <p:ext uri="{BB962C8B-B14F-4D97-AF65-F5344CB8AC3E}">
        <p14:creationId xmlns:p14="http://schemas.microsoft.com/office/powerpoint/2010/main" val="94150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CEF2479-99A7-822F-1D83-0AA10A2299F4}"/>
              </a:ext>
            </a:extLst>
          </p:cNvPr>
          <p:cNvSpPr/>
          <p:nvPr/>
        </p:nvSpPr>
        <p:spPr>
          <a:xfrm>
            <a:off x="200108" y="130627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1C3C3F-8676-907F-C67F-EF76E31F9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347" y="955852"/>
            <a:ext cx="6899295" cy="531282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BA8570-ACAA-3FAA-3774-EBC276C9E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l="4501" r="2596"/>
          <a:stretch/>
        </p:blipFill>
        <p:spPr>
          <a:xfrm>
            <a:off x="3639334" y="1004466"/>
            <a:ext cx="1272532" cy="747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itle 1_5">
            <a:extLst>
              <a:ext uri="{FF2B5EF4-FFF2-40B4-BE49-F238E27FC236}">
                <a16:creationId xmlns:a16="http://schemas.microsoft.com/office/drawing/2014/main" id="{073A9CFB-9331-A03A-B0C7-4E41ECA51EF5}"/>
              </a:ext>
            </a:extLst>
          </p:cNvPr>
          <p:cNvSpPr txBox="1">
            <a:spLocks/>
          </p:cNvSpPr>
          <p:nvPr/>
        </p:nvSpPr>
        <p:spPr>
          <a:xfrm>
            <a:off x="3631270" y="228493"/>
            <a:ext cx="37221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Physics and Multi-messenger Astrophysics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9E9E25-ADA8-5ED0-C5A8-7845444172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3335" y="21909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Europäischer Forschungsrat – Wikipedia">
            <a:extLst>
              <a:ext uri="{FF2B5EF4-FFF2-40B4-BE49-F238E27FC236}">
                <a16:creationId xmlns:a16="http://schemas.microsoft.com/office/drawing/2014/main" id="{AAFC0A6F-ABC7-30B7-3AFC-CC76276934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407612" y="55096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3ABF97D-B59A-0917-203D-ABE44D5BD167}"/>
              </a:ext>
            </a:extLst>
          </p:cNvPr>
          <p:cNvSpPr/>
          <p:nvPr/>
        </p:nvSpPr>
        <p:spPr>
          <a:xfrm>
            <a:off x="1051965" y="776835"/>
            <a:ext cx="4280686" cy="1068149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1539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63FE9D2-F027-D00A-249D-8450BD70F7E9}"/>
              </a:ext>
            </a:extLst>
          </p:cNvPr>
          <p:cNvSpPr/>
          <p:nvPr/>
        </p:nvSpPr>
        <p:spPr>
          <a:xfrm>
            <a:off x="200108" y="130627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1C3C3F-8676-907F-C67F-EF76E31F9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347" y="955852"/>
            <a:ext cx="6899295" cy="531282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BA8570-ACAA-3FAA-3774-EBC276C9E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l="4501" r="2596"/>
          <a:stretch/>
        </p:blipFill>
        <p:spPr>
          <a:xfrm>
            <a:off x="3639334" y="1004466"/>
            <a:ext cx="1272532" cy="747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3ABF97D-B59A-0917-203D-ABE44D5BD167}"/>
              </a:ext>
            </a:extLst>
          </p:cNvPr>
          <p:cNvSpPr/>
          <p:nvPr/>
        </p:nvSpPr>
        <p:spPr>
          <a:xfrm>
            <a:off x="2706594" y="2408325"/>
            <a:ext cx="4280686" cy="1068149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2" name="Picture 2" descr="What's Driving Gold Prices So High, And What Might The Future Hold?">
            <a:extLst>
              <a:ext uri="{FF2B5EF4-FFF2-40B4-BE49-F238E27FC236}">
                <a16:creationId xmlns:a16="http://schemas.microsoft.com/office/drawing/2014/main" id="{F4E060EC-8536-6E85-6FAB-CBC4889475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9835" r="18935" b="13296"/>
          <a:stretch/>
        </p:blipFill>
        <p:spPr bwMode="auto">
          <a:xfrm>
            <a:off x="5501472" y="2516623"/>
            <a:ext cx="1337919" cy="786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_5">
            <a:extLst>
              <a:ext uri="{FF2B5EF4-FFF2-40B4-BE49-F238E27FC236}">
                <a16:creationId xmlns:a16="http://schemas.microsoft.com/office/drawing/2014/main" id="{104CB7B1-D190-EE56-A49D-8939D341C96A}"/>
              </a:ext>
            </a:extLst>
          </p:cNvPr>
          <p:cNvSpPr txBox="1">
            <a:spLocks/>
          </p:cNvSpPr>
          <p:nvPr/>
        </p:nvSpPr>
        <p:spPr>
          <a:xfrm>
            <a:off x="3631270" y="228493"/>
            <a:ext cx="37221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Physics and Multi-messenger Astrophysics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E4C338-73D1-0E7A-8E93-70C2C759A8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3335" y="21909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Europäischer Forschungsrat – Wikipedia">
            <a:extLst>
              <a:ext uri="{FF2B5EF4-FFF2-40B4-BE49-F238E27FC236}">
                <a16:creationId xmlns:a16="http://schemas.microsoft.com/office/drawing/2014/main" id="{CB4B3041-0788-9DBB-2AC5-8034A348AA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407612" y="55096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1212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4D096BA-1EA8-622B-E1FD-A93B6CD306F5}"/>
              </a:ext>
            </a:extLst>
          </p:cNvPr>
          <p:cNvSpPr/>
          <p:nvPr/>
        </p:nvSpPr>
        <p:spPr>
          <a:xfrm>
            <a:off x="200108" y="130627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1C3C3F-8676-907F-C67F-EF76E31F9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347" y="955852"/>
            <a:ext cx="6899295" cy="531282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BA8570-ACAA-3FAA-3774-EBC276C9E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l="4501" r="2596"/>
          <a:stretch/>
        </p:blipFill>
        <p:spPr>
          <a:xfrm>
            <a:off x="3639334" y="1004466"/>
            <a:ext cx="1272532" cy="747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3ABF97D-B59A-0917-203D-ABE44D5BD167}"/>
              </a:ext>
            </a:extLst>
          </p:cNvPr>
          <p:cNvSpPr/>
          <p:nvPr/>
        </p:nvSpPr>
        <p:spPr>
          <a:xfrm>
            <a:off x="4404185" y="3378540"/>
            <a:ext cx="2239806" cy="693427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2" name="Picture 2" descr="What's Driving Gold Prices So High, And What Might The Future Hold?">
            <a:extLst>
              <a:ext uri="{FF2B5EF4-FFF2-40B4-BE49-F238E27FC236}">
                <a16:creationId xmlns:a16="http://schemas.microsoft.com/office/drawing/2014/main" id="{F4E060EC-8536-6E85-6FAB-CBC4889475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9835" r="18935" b="13296"/>
          <a:stretch/>
        </p:blipFill>
        <p:spPr bwMode="auto">
          <a:xfrm>
            <a:off x="5501472" y="2516623"/>
            <a:ext cx="1337919" cy="786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Universe over time art">
            <a:extLst>
              <a:ext uri="{FF2B5EF4-FFF2-40B4-BE49-F238E27FC236}">
                <a16:creationId xmlns:a16="http://schemas.microsoft.com/office/drawing/2014/main" id="{10B66ACD-CFF7-F665-EF73-1F7E4FD09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" t="13463" r="3245" b="5660"/>
          <a:stretch/>
        </p:blipFill>
        <p:spPr bwMode="auto">
          <a:xfrm>
            <a:off x="7001232" y="4071967"/>
            <a:ext cx="1738697" cy="1022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_5">
            <a:extLst>
              <a:ext uri="{FF2B5EF4-FFF2-40B4-BE49-F238E27FC236}">
                <a16:creationId xmlns:a16="http://schemas.microsoft.com/office/drawing/2014/main" id="{32AF138A-3279-24A9-01CA-61658D5D6896}"/>
              </a:ext>
            </a:extLst>
          </p:cNvPr>
          <p:cNvSpPr txBox="1">
            <a:spLocks/>
          </p:cNvSpPr>
          <p:nvPr/>
        </p:nvSpPr>
        <p:spPr>
          <a:xfrm>
            <a:off x="3631270" y="228493"/>
            <a:ext cx="37221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Physics and Multi-messenger Astrophysics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B0C9FE-46E0-EEFB-B1AC-27DBCE5D19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3335" y="21909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Europäischer Forschungsrat – Wikipedia">
            <a:extLst>
              <a:ext uri="{FF2B5EF4-FFF2-40B4-BE49-F238E27FC236}">
                <a16:creationId xmlns:a16="http://schemas.microsoft.com/office/drawing/2014/main" id="{B50AED06-2399-47D0-7826-76C0896BD8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407612" y="55096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44371FC-56C0-FEC8-6A00-0749ECEA786A}"/>
              </a:ext>
            </a:extLst>
          </p:cNvPr>
          <p:cNvSpPr/>
          <p:nvPr/>
        </p:nvSpPr>
        <p:spPr>
          <a:xfrm>
            <a:off x="7205986" y="55095"/>
            <a:ext cx="4905554" cy="6719861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052E151-2476-5D67-1B28-1C8C826D8025}"/>
              </a:ext>
            </a:extLst>
          </p:cNvPr>
          <p:cNvCxnSpPr>
            <a:cxnSpLocks/>
          </p:cNvCxnSpPr>
          <p:nvPr/>
        </p:nvCxnSpPr>
        <p:spPr>
          <a:xfrm flipV="1">
            <a:off x="6614807" y="2606829"/>
            <a:ext cx="561995" cy="8008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72BB1B88-E440-AD8C-0470-56BA861E96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73043" y="2458255"/>
            <a:ext cx="2742281" cy="392410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566C468-B3E2-CCC0-B744-E662A0F8C5BC}"/>
              </a:ext>
            </a:extLst>
          </p:cNvPr>
          <p:cNvSpPr txBox="1"/>
          <p:nvPr/>
        </p:nvSpPr>
        <p:spPr>
          <a:xfrm>
            <a:off x="8628434" y="34403"/>
            <a:ext cx="29756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0" dirty="0" err="1">
                <a:solidFill>
                  <a:schemeClr val="bg2">
                    <a:lumMod val="25000"/>
                  </a:schemeClr>
                </a:solidFill>
                <a:effectLst/>
                <a:latin typeface="Times" pitchFamily="2" charset="0"/>
              </a:rPr>
              <a:t>PyBlastAfterglow</a:t>
            </a:r>
            <a:endParaRPr lang="en-DE" sz="2000" b="1" dirty="0">
              <a:solidFill>
                <a:schemeClr val="bg2">
                  <a:lumMod val="25000"/>
                </a:schemeClr>
              </a:solidFill>
              <a:latin typeface="Times" pitchFamily="2" charset="0"/>
            </a:endParaRPr>
          </a:p>
        </p:txBody>
      </p:sp>
      <p:sp>
        <p:nvSpPr>
          <p:cNvPr id="24" name="Text Placeholder 2_7">
            <a:extLst>
              <a:ext uri="{FF2B5EF4-FFF2-40B4-BE49-F238E27FC236}">
                <a16:creationId xmlns:a16="http://schemas.microsoft.com/office/drawing/2014/main" id="{F18A014D-A964-71F3-6B02-1E4078A093D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252929" y="588419"/>
            <a:ext cx="4273546" cy="2010566"/>
          </a:xfrm>
        </p:spPr>
        <p:txBody>
          <a:bodyPr>
            <a:normAutofit/>
          </a:bodyPr>
          <a:lstStyle/>
          <a:p>
            <a:pPr marL="311242" indent="-311242">
              <a:buNone/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modular publicly available code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including </a:t>
            </a:r>
          </a:p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forward and reverse shock</a:t>
            </a:r>
          </a:p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lateral spreading and lateral structure </a:t>
            </a:r>
          </a:p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radiation losses, synchrotron emission, self-absorption, synchrotron self-Compton</a:t>
            </a:r>
          </a:p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Times New Roman" pitchFamily="18"/>
              </a:rPr>
              <a:t>realistic electron distributions, …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1682A5-E8D4-A174-080E-D44513F3BFC8}"/>
              </a:ext>
            </a:extLst>
          </p:cNvPr>
          <p:cNvSpPr txBox="1"/>
          <p:nvPr/>
        </p:nvSpPr>
        <p:spPr>
          <a:xfrm>
            <a:off x="7671451" y="6359458"/>
            <a:ext cx="42735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>
                <a:latin typeface="Times" pitchFamily="2" charset="0"/>
              </a:rPr>
              <a:t>Nedora et al., </a:t>
            </a:r>
            <a:r>
              <a:rPr lang="en-GB" sz="1050" dirty="0">
                <a:solidFill>
                  <a:srgbClr val="2A2A2A"/>
                </a:solidFill>
                <a:effectLst/>
                <a:latin typeface="Times" pitchFamily="2" charset="0"/>
              </a:rPr>
              <a:t>MNRAS 538</a:t>
            </a:r>
            <a:r>
              <a:rPr lang="en-GB" sz="1050" dirty="0">
                <a:solidFill>
                  <a:srgbClr val="2A2A2A"/>
                </a:solidFill>
                <a:latin typeface="Times" pitchFamily="2" charset="0"/>
              </a:rPr>
              <a:t> (</a:t>
            </a:r>
            <a:r>
              <a:rPr lang="en-GB" sz="1050" dirty="0">
                <a:solidFill>
                  <a:srgbClr val="2A2A2A"/>
                </a:solidFill>
                <a:effectLst/>
                <a:latin typeface="Times" pitchFamily="2" charset="0"/>
              </a:rPr>
              <a:t>2025),</a:t>
            </a:r>
            <a:r>
              <a:rPr lang="en-GB" sz="1050" dirty="0" err="1">
                <a:solidFill>
                  <a:srgbClr val="2A2A2A"/>
                </a:solidFill>
                <a:effectLst/>
                <a:latin typeface="Times" pitchFamily="2" charset="0"/>
              </a:rPr>
              <a:t>Nedora</a:t>
            </a:r>
            <a:r>
              <a:rPr lang="en-GB" sz="1050" dirty="0">
                <a:solidFill>
                  <a:srgbClr val="2A2A2A"/>
                </a:solidFill>
                <a:effectLst/>
                <a:latin typeface="Times" pitchFamily="2" charset="0"/>
              </a:rPr>
              <a:t> et al., </a:t>
            </a:r>
            <a:r>
              <a:rPr lang="en-GB" sz="1050" dirty="0">
                <a:effectLst/>
                <a:latin typeface="Times" pitchFamily="2" charset="0"/>
              </a:rPr>
              <a:t>MNRAS 524 (2023) </a:t>
            </a:r>
            <a:br>
              <a:rPr lang="en-GB" sz="1050" dirty="0">
                <a:effectLst/>
                <a:latin typeface="Times" pitchFamily="2" charset="0"/>
              </a:rPr>
            </a:br>
            <a:r>
              <a:rPr lang="en-GB" sz="1050" dirty="0" err="1">
                <a:effectLst/>
                <a:latin typeface="Times" pitchFamily="2" charset="0"/>
              </a:rPr>
              <a:t>Nedora</a:t>
            </a:r>
            <a:r>
              <a:rPr lang="en-GB" sz="1050" dirty="0">
                <a:effectLst/>
                <a:latin typeface="Times" pitchFamily="2" charset="0"/>
              </a:rPr>
              <a:t> et al., MNRAS 520 (2023), </a:t>
            </a:r>
            <a:r>
              <a:rPr lang="en-GB" sz="1050" dirty="0" err="1">
                <a:effectLst/>
                <a:latin typeface="Times" pitchFamily="2" charset="0"/>
              </a:rPr>
              <a:t>Nedora</a:t>
            </a:r>
            <a:r>
              <a:rPr lang="en-GB" sz="1050" dirty="0">
                <a:effectLst/>
                <a:latin typeface="Times" pitchFamily="2" charset="0"/>
              </a:rPr>
              <a:t> et al., MNRAS 506 (2021)</a:t>
            </a:r>
            <a:endParaRPr lang="en-DE" sz="1050" dirty="0">
              <a:latin typeface="Times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22C9F0C-F88B-4FA6-0A2F-44E80A08B474}"/>
              </a:ext>
            </a:extLst>
          </p:cNvPr>
          <p:cNvSpPr txBox="1"/>
          <p:nvPr/>
        </p:nvSpPr>
        <p:spPr>
          <a:xfrm>
            <a:off x="7966949" y="333035"/>
            <a:ext cx="39465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0" strike="noStrike" dirty="0">
                <a:solidFill>
                  <a:schemeClr val="bg2">
                    <a:lumMod val="75000"/>
                  </a:schemeClr>
                </a:solidFill>
                <a:effectLst/>
                <a:latin typeface="Times" pitchFamily="2" charset="0"/>
              </a:rPr>
              <a:t>https://github.com/vsevolodnedora/PyBlastAfterglowMag</a:t>
            </a:r>
            <a:endParaRPr lang="en-DE" sz="1050" dirty="0">
              <a:solidFill>
                <a:schemeClr val="bg2">
                  <a:lumMod val="75000"/>
                </a:schemeClr>
              </a:solidFill>
              <a:latin typeface="Times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892A1-0335-826C-C865-190A4370CD30}"/>
              </a:ext>
            </a:extLst>
          </p:cNvPr>
          <p:cNvSpPr txBox="1"/>
          <p:nvPr/>
        </p:nvSpPr>
        <p:spPr>
          <a:xfrm>
            <a:off x="4540469" y="6344209"/>
            <a:ext cx="49158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V. </a:t>
            </a:r>
            <a:r>
              <a:rPr lang="en-US" sz="1800" b="1" dirty="0" err="1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Nedora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40799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AEEC68-2514-7DF3-9A0C-63132BAFF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4229703-C9AD-371A-1211-CA489C606A9A}"/>
              </a:ext>
            </a:extLst>
          </p:cNvPr>
          <p:cNvSpPr/>
          <p:nvPr/>
        </p:nvSpPr>
        <p:spPr>
          <a:xfrm>
            <a:off x="200108" y="130627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64298B-4BF9-79B8-7DE7-C1538B87DF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347" y="955852"/>
            <a:ext cx="6899295" cy="531282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1B9541-8B88-FC98-5448-73BFB2BF05D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l="4501" r="2596"/>
          <a:stretch/>
        </p:blipFill>
        <p:spPr>
          <a:xfrm>
            <a:off x="3639334" y="1004466"/>
            <a:ext cx="1272532" cy="747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F035562-D436-D66D-C1D4-3486E67EB768}"/>
              </a:ext>
            </a:extLst>
          </p:cNvPr>
          <p:cNvSpPr/>
          <p:nvPr/>
        </p:nvSpPr>
        <p:spPr>
          <a:xfrm>
            <a:off x="5223166" y="4005734"/>
            <a:ext cx="3796146" cy="1022663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2" name="Picture 2" descr="What's Driving Gold Prices So High, And What Might The Future Hold?">
            <a:extLst>
              <a:ext uri="{FF2B5EF4-FFF2-40B4-BE49-F238E27FC236}">
                <a16:creationId xmlns:a16="http://schemas.microsoft.com/office/drawing/2014/main" id="{CEEB4078-BBA1-A318-FA19-32573A70D1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9835" r="18935" b="13296"/>
          <a:stretch/>
        </p:blipFill>
        <p:spPr bwMode="auto">
          <a:xfrm>
            <a:off x="5501472" y="2516623"/>
            <a:ext cx="1337919" cy="786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Universe over time art">
            <a:extLst>
              <a:ext uri="{FF2B5EF4-FFF2-40B4-BE49-F238E27FC236}">
                <a16:creationId xmlns:a16="http://schemas.microsoft.com/office/drawing/2014/main" id="{9F8E9A95-7266-1464-6F4F-E432E09BBA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" t="13463" r="3245" b="5660"/>
          <a:stretch/>
        </p:blipFill>
        <p:spPr bwMode="auto">
          <a:xfrm>
            <a:off x="7114358" y="4005734"/>
            <a:ext cx="1738697" cy="1022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_5">
            <a:extLst>
              <a:ext uri="{FF2B5EF4-FFF2-40B4-BE49-F238E27FC236}">
                <a16:creationId xmlns:a16="http://schemas.microsoft.com/office/drawing/2014/main" id="{978DE557-0F9D-531E-AFB0-CB0A2C9C83B7}"/>
              </a:ext>
            </a:extLst>
          </p:cNvPr>
          <p:cNvSpPr txBox="1">
            <a:spLocks/>
          </p:cNvSpPr>
          <p:nvPr/>
        </p:nvSpPr>
        <p:spPr>
          <a:xfrm>
            <a:off x="3631270" y="228493"/>
            <a:ext cx="37221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Physics and Multi-messenger Astrophysics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2FBB49-FBD9-89D6-6181-8AA46C452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3335" y="21909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Europäischer Forschungsrat – Wikipedia">
            <a:extLst>
              <a:ext uri="{FF2B5EF4-FFF2-40B4-BE49-F238E27FC236}">
                <a16:creationId xmlns:a16="http://schemas.microsoft.com/office/drawing/2014/main" id="{91181BEF-17C4-FC3A-2355-A3D2E3B779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407612" y="55096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4528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4D096BA-1EA8-622B-E1FD-A93B6CD306F5}"/>
              </a:ext>
            </a:extLst>
          </p:cNvPr>
          <p:cNvSpPr/>
          <p:nvPr/>
        </p:nvSpPr>
        <p:spPr>
          <a:xfrm>
            <a:off x="200108" y="130627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2" name="Picture 2" descr="What's Driving Gold Prices So High, And What Might The Future Hold?">
            <a:extLst>
              <a:ext uri="{FF2B5EF4-FFF2-40B4-BE49-F238E27FC236}">
                <a16:creationId xmlns:a16="http://schemas.microsoft.com/office/drawing/2014/main" id="{F4E060EC-8536-6E85-6FAB-CBC4889475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9835" r="18935" b="13296"/>
          <a:stretch/>
        </p:blipFill>
        <p:spPr bwMode="auto">
          <a:xfrm>
            <a:off x="5501472" y="2516623"/>
            <a:ext cx="1337919" cy="786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3EA80E-F30F-91F1-A3F0-19AA64543E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210" y="24413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itle 1_5">
            <a:extLst>
              <a:ext uri="{FF2B5EF4-FFF2-40B4-BE49-F238E27FC236}">
                <a16:creationId xmlns:a16="http://schemas.microsoft.com/office/drawing/2014/main" id="{32AF138A-3279-24A9-01CA-61658D5D6896}"/>
              </a:ext>
            </a:extLst>
          </p:cNvPr>
          <p:cNvSpPr txBox="1">
            <a:spLocks/>
          </p:cNvSpPr>
          <p:nvPr/>
        </p:nvSpPr>
        <p:spPr>
          <a:xfrm>
            <a:off x="3631270" y="228493"/>
            <a:ext cx="37221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Physics and Multi-messenger Astrophysics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5483FA-9E40-A096-8385-9BA9E130209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alphaModFix/>
          </a:blip>
          <a:srcRect/>
          <a:stretch>
            <a:fillRect/>
          </a:stretch>
        </p:blipFill>
        <p:spPr>
          <a:xfrm>
            <a:off x="7870580" y="1325683"/>
            <a:ext cx="3807546" cy="1977326"/>
          </a:xfrm>
          <a:prstGeom prst="rect">
            <a:avLst/>
          </a:prstGeom>
          <a:noFill/>
          <a:ln w="19080">
            <a:noFill/>
            <a:prstDash val="solid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32DAB8-599B-7E72-5721-758DB86826C8}"/>
              </a:ext>
            </a:extLst>
          </p:cNvPr>
          <p:cNvSpPr txBox="1"/>
          <p:nvPr/>
        </p:nvSpPr>
        <p:spPr>
          <a:xfrm>
            <a:off x="7850232" y="3423609"/>
            <a:ext cx="3900407" cy="236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  <a:ea typeface="WenQuanYi Micro Hei" pitchFamily="2"/>
                <a:cs typeface="Lohit Devanagari" pitchFamily="2"/>
              </a:rPr>
              <a:t>TD et al. Science, Vol. 370, Issue 6523, pp. 1450-1453</a:t>
            </a:r>
          </a:p>
        </p:txBody>
      </p:sp>
      <p:pic>
        <p:nvPicPr>
          <p:cNvPr id="10" name="Picture 2" descr="Europäischer Forschungsrat – Wikipedia">
            <a:extLst>
              <a:ext uri="{FF2B5EF4-FFF2-40B4-BE49-F238E27FC236}">
                <a16:creationId xmlns:a16="http://schemas.microsoft.com/office/drawing/2014/main" id="{C19BFCE9-C0E0-B8B7-2D24-019EE6F003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11089217" y="228493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1165029-8B56-07D1-B6A9-1FDDEF6E56EE}"/>
              </a:ext>
            </a:extLst>
          </p:cNvPr>
          <p:cNvSpPr/>
          <p:nvPr/>
        </p:nvSpPr>
        <p:spPr>
          <a:xfrm>
            <a:off x="325601" y="2267061"/>
            <a:ext cx="7503502" cy="4225573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61A0B7-A09F-4688-4CC4-78630435A4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326" y="2586611"/>
            <a:ext cx="5895065" cy="33597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175A4E-7E01-135D-EEFB-CBC3378FC60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326" y="2577644"/>
            <a:ext cx="5885007" cy="33657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ED3043D-CAE2-DB40-3A7F-A638AF9217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97388" y="1224974"/>
            <a:ext cx="1392054" cy="1269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B86CA04-1EB1-E52F-FD8C-CA1B7514814C}"/>
              </a:ext>
            </a:extLst>
          </p:cNvPr>
          <p:cNvCxnSpPr>
            <a:cxnSpLocks/>
          </p:cNvCxnSpPr>
          <p:nvPr/>
        </p:nvCxnSpPr>
        <p:spPr>
          <a:xfrm>
            <a:off x="3075709" y="2516623"/>
            <a:ext cx="731520" cy="1913467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5BA6176-B05E-0CA7-0CFB-9141162FDBC5}"/>
              </a:ext>
            </a:extLst>
          </p:cNvPr>
          <p:cNvSpPr txBox="1"/>
          <p:nvPr/>
        </p:nvSpPr>
        <p:spPr>
          <a:xfrm>
            <a:off x="1847513" y="913008"/>
            <a:ext cx="1873578" cy="2812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400" dirty="0">
                <a:solidFill>
                  <a:srgbClr val="009933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Gravitational Wave</a:t>
            </a:r>
          </a:p>
        </p:txBody>
      </p:sp>
    </p:spTree>
    <p:extLst>
      <p:ext uri="{BB962C8B-B14F-4D97-AF65-F5344CB8AC3E}">
        <p14:creationId xmlns:p14="http://schemas.microsoft.com/office/powerpoint/2010/main" val="237112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4D096BA-1EA8-622B-E1FD-A93B6CD306F5}"/>
              </a:ext>
            </a:extLst>
          </p:cNvPr>
          <p:cNvSpPr/>
          <p:nvPr/>
        </p:nvSpPr>
        <p:spPr>
          <a:xfrm>
            <a:off x="200108" y="130627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2" name="Picture 2" descr="What's Driving Gold Prices So High, And What Might The Future Hold?">
            <a:extLst>
              <a:ext uri="{FF2B5EF4-FFF2-40B4-BE49-F238E27FC236}">
                <a16:creationId xmlns:a16="http://schemas.microsoft.com/office/drawing/2014/main" id="{F4E060EC-8536-6E85-6FAB-CBC4889475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9835" r="18935" b="13296"/>
          <a:stretch/>
        </p:blipFill>
        <p:spPr bwMode="auto">
          <a:xfrm>
            <a:off x="5501472" y="2516623"/>
            <a:ext cx="1337919" cy="786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3EA80E-F30F-91F1-A3F0-19AA64543E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210" y="24413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itle 1_5">
            <a:extLst>
              <a:ext uri="{FF2B5EF4-FFF2-40B4-BE49-F238E27FC236}">
                <a16:creationId xmlns:a16="http://schemas.microsoft.com/office/drawing/2014/main" id="{32AF138A-3279-24A9-01CA-61658D5D6896}"/>
              </a:ext>
            </a:extLst>
          </p:cNvPr>
          <p:cNvSpPr txBox="1">
            <a:spLocks/>
          </p:cNvSpPr>
          <p:nvPr/>
        </p:nvSpPr>
        <p:spPr>
          <a:xfrm>
            <a:off x="3631270" y="228493"/>
            <a:ext cx="37221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Physics and Multi-messenger Astrophysics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5483FA-9E40-A096-8385-9BA9E130209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alphaModFix/>
          </a:blip>
          <a:srcRect/>
          <a:stretch>
            <a:fillRect/>
          </a:stretch>
        </p:blipFill>
        <p:spPr>
          <a:xfrm>
            <a:off x="7870580" y="1325683"/>
            <a:ext cx="3807546" cy="1977326"/>
          </a:xfrm>
          <a:prstGeom prst="rect">
            <a:avLst/>
          </a:prstGeom>
          <a:noFill/>
          <a:ln w="19080">
            <a:noFill/>
            <a:prstDash val="solid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32DAB8-599B-7E72-5721-758DB86826C8}"/>
              </a:ext>
            </a:extLst>
          </p:cNvPr>
          <p:cNvSpPr txBox="1"/>
          <p:nvPr/>
        </p:nvSpPr>
        <p:spPr>
          <a:xfrm>
            <a:off x="7850232" y="3423609"/>
            <a:ext cx="3900407" cy="236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  <a:ea typeface="WenQuanYi Micro Hei" pitchFamily="2"/>
                <a:cs typeface="Lohit Devanagari" pitchFamily="2"/>
              </a:rPr>
              <a:t>TD et al. Science, Vol. 370, Issue 6523, pp. 1450-1453</a:t>
            </a:r>
          </a:p>
        </p:txBody>
      </p:sp>
      <p:pic>
        <p:nvPicPr>
          <p:cNvPr id="10" name="Picture 2" descr="Europäischer Forschungsrat – Wikipedia">
            <a:extLst>
              <a:ext uri="{FF2B5EF4-FFF2-40B4-BE49-F238E27FC236}">
                <a16:creationId xmlns:a16="http://schemas.microsoft.com/office/drawing/2014/main" id="{C19BFCE9-C0E0-B8B7-2D24-019EE6F003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11089217" y="228493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1165029-8B56-07D1-B6A9-1FDDEF6E56EE}"/>
              </a:ext>
            </a:extLst>
          </p:cNvPr>
          <p:cNvSpPr/>
          <p:nvPr/>
        </p:nvSpPr>
        <p:spPr>
          <a:xfrm>
            <a:off x="325601" y="2267061"/>
            <a:ext cx="7503502" cy="4225573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61A0B7-A09F-4688-4CC4-78630435A4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326" y="2586611"/>
            <a:ext cx="5895065" cy="33597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0753E6-F6DE-4DFC-41BE-AEEBB89F41C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326" y="2586611"/>
            <a:ext cx="5905594" cy="33657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C7517D-E80B-E195-0464-201910B075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97388" y="1224974"/>
            <a:ext cx="1392054" cy="1269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A6D1C08-8E23-DA6B-80AF-9DF27BCAE654}"/>
              </a:ext>
            </a:extLst>
          </p:cNvPr>
          <p:cNvCxnSpPr>
            <a:cxnSpLocks/>
          </p:cNvCxnSpPr>
          <p:nvPr/>
        </p:nvCxnSpPr>
        <p:spPr>
          <a:xfrm>
            <a:off x="3075709" y="2516623"/>
            <a:ext cx="731520" cy="1913467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B2D352B-56E6-604F-09BD-B905CB731943}"/>
              </a:ext>
            </a:extLst>
          </p:cNvPr>
          <p:cNvSpPr txBox="1"/>
          <p:nvPr/>
        </p:nvSpPr>
        <p:spPr>
          <a:xfrm>
            <a:off x="1847513" y="913008"/>
            <a:ext cx="1873578" cy="2812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400" dirty="0">
                <a:solidFill>
                  <a:srgbClr val="009933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Gravitational Wave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871DDED-330F-A468-8CEE-70B09A703C9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57804" y="4275189"/>
            <a:ext cx="2263658" cy="1974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C0BFAD3-5919-8374-6E58-99EE9620D02D}"/>
              </a:ext>
            </a:extLst>
          </p:cNvPr>
          <p:cNvCxnSpPr>
            <a:cxnSpLocks/>
          </p:cNvCxnSpPr>
          <p:nvPr/>
        </p:nvCxnSpPr>
        <p:spPr>
          <a:xfrm flipH="1" flipV="1">
            <a:off x="5669280" y="4430090"/>
            <a:ext cx="2388524" cy="6572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D8298EF-FD8C-E635-68E6-AD9072D77640}"/>
              </a:ext>
            </a:extLst>
          </p:cNvPr>
          <p:cNvSpPr txBox="1"/>
          <p:nvPr/>
        </p:nvSpPr>
        <p:spPr>
          <a:xfrm>
            <a:off x="8052982" y="3979565"/>
            <a:ext cx="1785798" cy="2812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400" dirty="0">
                <a:solidFill>
                  <a:srgbClr val="0066FF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Radio Counterpart</a:t>
            </a:r>
          </a:p>
        </p:txBody>
      </p:sp>
    </p:spTree>
    <p:extLst>
      <p:ext uri="{BB962C8B-B14F-4D97-AF65-F5344CB8AC3E}">
        <p14:creationId xmlns:p14="http://schemas.microsoft.com/office/powerpoint/2010/main" val="208283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4D096BA-1EA8-622B-E1FD-A93B6CD306F5}"/>
              </a:ext>
            </a:extLst>
          </p:cNvPr>
          <p:cNvSpPr/>
          <p:nvPr/>
        </p:nvSpPr>
        <p:spPr>
          <a:xfrm>
            <a:off x="200108" y="130627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2" name="Picture 2" descr="What's Driving Gold Prices So High, And What Might The Future Hold?">
            <a:extLst>
              <a:ext uri="{FF2B5EF4-FFF2-40B4-BE49-F238E27FC236}">
                <a16:creationId xmlns:a16="http://schemas.microsoft.com/office/drawing/2014/main" id="{F4E060EC-8536-6E85-6FAB-CBC4889475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9835" r="18935" b="13296"/>
          <a:stretch/>
        </p:blipFill>
        <p:spPr bwMode="auto">
          <a:xfrm>
            <a:off x="5501472" y="2516623"/>
            <a:ext cx="1337919" cy="786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3EA80E-F30F-91F1-A3F0-19AA64543E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210" y="24413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itle 1_5">
            <a:extLst>
              <a:ext uri="{FF2B5EF4-FFF2-40B4-BE49-F238E27FC236}">
                <a16:creationId xmlns:a16="http://schemas.microsoft.com/office/drawing/2014/main" id="{32AF138A-3279-24A9-01CA-61658D5D6896}"/>
              </a:ext>
            </a:extLst>
          </p:cNvPr>
          <p:cNvSpPr txBox="1">
            <a:spLocks/>
          </p:cNvSpPr>
          <p:nvPr/>
        </p:nvSpPr>
        <p:spPr>
          <a:xfrm>
            <a:off x="3631270" y="228493"/>
            <a:ext cx="37221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Physics and Multi-messenger Astrophysics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5483FA-9E40-A096-8385-9BA9E130209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alphaModFix/>
          </a:blip>
          <a:srcRect/>
          <a:stretch>
            <a:fillRect/>
          </a:stretch>
        </p:blipFill>
        <p:spPr>
          <a:xfrm>
            <a:off x="7870580" y="1325683"/>
            <a:ext cx="3807546" cy="1977326"/>
          </a:xfrm>
          <a:prstGeom prst="rect">
            <a:avLst/>
          </a:prstGeom>
          <a:noFill/>
          <a:ln w="19080">
            <a:noFill/>
            <a:prstDash val="solid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32DAB8-599B-7E72-5721-758DB86826C8}"/>
              </a:ext>
            </a:extLst>
          </p:cNvPr>
          <p:cNvSpPr txBox="1"/>
          <p:nvPr/>
        </p:nvSpPr>
        <p:spPr>
          <a:xfrm>
            <a:off x="7850232" y="3423609"/>
            <a:ext cx="3900407" cy="236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  <a:ea typeface="WenQuanYi Micro Hei" pitchFamily="2"/>
                <a:cs typeface="Lohit Devanagari" pitchFamily="2"/>
              </a:rPr>
              <a:t>TD et al. Science, Vol. 370, Issue 6523, pp. 1450-1453</a:t>
            </a:r>
          </a:p>
        </p:txBody>
      </p:sp>
      <p:pic>
        <p:nvPicPr>
          <p:cNvPr id="10" name="Picture 2" descr="Europäischer Forschungsrat – Wikipedia">
            <a:extLst>
              <a:ext uri="{FF2B5EF4-FFF2-40B4-BE49-F238E27FC236}">
                <a16:creationId xmlns:a16="http://schemas.microsoft.com/office/drawing/2014/main" id="{C19BFCE9-C0E0-B8B7-2D24-019EE6F003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11089217" y="228493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1165029-8B56-07D1-B6A9-1FDDEF6E56EE}"/>
              </a:ext>
            </a:extLst>
          </p:cNvPr>
          <p:cNvSpPr/>
          <p:nvPr/>
        </p:nvSpPr>
        <p:spPr>
          <a:xfrm>
            <a:off x="325601" y="2267061"/>
            <a:ext cx="7503502" cy="4225573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C0753E6-F6DE-4DFC-41BE-AEEBB89F41C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1048" y="2618578"/>
            <a:ext cx="5905594" cy="33657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DEF32D9-4573-E4B9-EEDD-1F3ECE502B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2035" y="2588761"/>
            <a:ext cx="5918017" cy="33728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2F12EF3-7865-D81B-EB18-2AB4932BA2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97388" y="1224974"/>
            <a:ext cx="1392054" cy="1269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481A64A-616D-1668-944B-CD30377A325E}"/>
              </a:ext>
            </a:extLst>
          </p:cNvPr>
          <p:cNvCxnSpPr>
            <a:cxnSpLocks/>
          </p:cNvCxnSpPr>
          <p:nvPr/>
        </p:nvCxnSpPr>
        <p:spPr>
          <a:xfrm>
            <a:off x="3075709" y="2516623"/>
            <a:ext cx="731520" cy="1913467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320453A9-7F19-B6A9-38F6-303F72BA01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57804" y="4275189"/>
            <a:ext cx="2263658" cy="1974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0321CCE-6E8A-8F01-3FF5-863ACB1146BE}"/>
              </a:ext>
            </a:extLst>
          </p:cNvPr>
          <p:cNvCxnSpPr>
            <a:cxnSpLocks/>
          </p:cNvCxnSpPr>
          <p:nvPr/>
        </p:nvCxnSpPr>
        <p:spPr>
          <a:xfrm flipH="1" flipV="1">
            <a:off x="5669280" y="4430090"/>
            <a:ext cx="2388524" cy="6572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2AEF1B0-AE26-84CB-2206-41CB6CCE554A}"/>
              </a:ext>
            </a:extLst>
          </p:cNvPr>
          <p:cNvSpPr txBox="1"/>
          <p:nvPr/>
        </p:nvSpPr>
        <p:spPr>
          <a:xfrm>
            <a:off x="1847513" y="913008"/>
            <a:ext cx="1873578" cy="2812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400" dirty="0">
                <a:solidFill>
                  <a:srgbClr val="009933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Gravitational Wave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2EBDEB-7BF6-12EE-8828-D9DF3B48DC45}"/>
              </a:ext>
            </a:extLst>
          </p:cNvPr>
          <p:cNvSpPr txBox="1"/>
          <p:nvPr/>
        </p:nvSpPr>
        <p:spPr>
          <a:xfrm>
            <a:off x="8052982" y="3979565"/>
            <a:ext cx="1785798" cy="2812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400" dirty="0">
                <a:solidFill>
                  <a:srgbClr val="0066FF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Radio Counterpart</a:t>
            </a:r>
          </a:p>
        </p:txBody>
      </p:sp>
      <p:pic>
        <p:nvPicPr>
          <p:cNvPr id="28" name="Picture 13">
            <a:extLst>
              <a:ext uri="{FF2B5EF4-FFF2-40B4-BE49-F238E27FC236}">
                <a16:creationId xmlns:a16="http://schemas.microsoft.com/office/drawing/2014/main" id="{E1CC1E6A-803E-E4EB-C6A1-9AB5E7D3AF2E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4299254" y="1302951"/>
            <a:ext cx="2056109" cy="1156693"/>
          </a:xfrm>
          <a:prstGeom prst="rect">
            <a:avLst/>
          </a:prstGeom>
          <a:solidFill>
            <a:srgbClr val="EDEDED"/>
          </a:solidFill>
          <a:ln w="88920" cap="sq">
            <a:solidFill>
              <a:srgbClr val="FFFFFF"/>
            </a:solidFill>
            <a:prstDash val="solid"/>
            <a:miter/>
          </a:ln>
          <a:effectLst>
            <a:outerShdw dist="18000" dir="5400000" algn="tl">
              <a:srgbClr val="000000">
                <a:alpha val="40000"/>
              </a:srgbClr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365F7A7-36D4-F9AD-8F26-A99EADA6EE9B}"/>
              </a:ext>
            </a:extLst>
          </p:cNvPr>
          <p:cNvSpPr txBox="1"/>
          <p:nvPr/>
        </p:nvSpPr>
        <p:spPr>
          <a:xfrm>
            <a:off x="4189575" y="931845"/>
            <a:ext cx="1785798" cy="2812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400" dirty="0" err="1">
                <a:solidFill>
                  <a:srgbClr val="FF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Kilonova</a:t>
            </a:r>
            <a:endParaRPr lang="en-US" sz="1400" dirty="0">
              <a:solidFill>
                <a:srgbClr val="FF0000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E828BA3-D491-70AC-FD56-2D5E2BD9960B}"/>
              </a:ext>
            </a:extLst>
          </p:cNvPr>
          <p:cNvCxnSpPr>
            <a:cxnSpLocks/>
          </p:cNvCxnSpPr>
          <p:nvPr/>
        </p:nvCxnSpPr>
        <p:spPr>
          <a:xfrm flipH="1">
            <a:off x="4189575" y="2516623"/>
            <a:ext cx="152194" cy="11433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23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D4F5C-A637-6893-8C64-059D85932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EB70852-1F2B-A4B2-B1A1-C12F652CA9CF}"/>
              </a:ext>
            </a:extLst>
          </p:cNvPr>
          <p:cNvSpPr/>
          <p:nvPr/>
        </p:nvSpPr>
        <p:spPr>
          <a:xfrm>
            <a:off x="185593" y="73580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240F93-5237-7094-E8B7-1D04CC966C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7593" y="1147342"/>
            <a:ext cx="7383342" cy="4563316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0F16F50-F542-AF32-5884-45D3D34E7C0E}"/>
              </a:ext>
            </a:extLst>
          </p:cNvPr>
          <p:cNvSpPr/>
          <p:nvPr/>
        </p:nvSpPr>
        <p:spPr>
          <a:xfrm>
            <a:off x="7717582" y="3218051"/>
            <a:ext cx="3734439" cy="3249009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9BB2A2C-CE99-756F-5805-44A7269DCE54}"/>
              </a:ext>
            </a:extLst>
          </p:cNvPr>
          <p:cNvSpPr/>
          <p:nvPr/>
        </p:nvSpPr>
        <p:spPr>
          <a:xfrm>
            <a:off x="7717582" y="715123"/>
            <a:ext cx="3724635" cy="2084860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8" name="Google Shape;225;p23">
            <a:extLst>
              <a:ext uri="{FF2B5EF4-FFF2-40B4-BE49-F238E27FC236}">
                <a16:creationId xmlns:a16="http://schemas.microsoft.com/office/drawing/2014/main" id="{5CF8F35B-72C7-9DC1-5505-B14A16FEC595}"/>
              </a:ext>
            </a:extLst>
          </p:cNvPr>
          <p:cNvSpPr txBox="1"/>
          <p:nvPr/>
        </p:nvSpPr>
        <p:spPr>
          <a:xfrm>
            <a:off x="7780874" y="670180"/>
            <a:ext cx="3019648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</a:t>
            </a:r>
            <a:r>
              <a:rPr lang="de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Physics</a:t>
            </a:r>
            <a:endParaRPr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226;p23">
            <a:extLst>
              <a:ext uri="{FF2B5EF4-FFF2-40B4-BE49-F238E27FC236}">
                <a16:creationId xmlns:a16="http://schemas.microsoft.com/office/drawing/2014/main" id="{BDC5B658-B00F-44BD-ED96-698C6C6E366B}"/>
              </a:ext>
            </a:extLst>
          </p:cNvPr>
          <p:cNvSpPr txBox="1"/>
          <p:nvPr/>
        </p:nvSpPr>
        <p:spPr>
          <a:xfrm>
            <a:off x="7858233" y="3282466"/>
            <a:ext cx="2568706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Astrophysics</a:t>
            </a:r>
            <a:endParaRPr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228;p23">
            <a:extLst>
              <a:ext uri="{FF2B5EF4-FFF2-40B4-BE49-F238E27FC236}">
                <a16:creationId xmlns:a16="http://schemas.microsoft.com/office/drawing/2014/main" id="{0C2B2C39-49C6-40DB-8341-3A3D41447E3D}"/>
              </a:ext>
            </a:extLst>
          </p:cNvPr>
          <p:cNvSpPr txBox="1"/>
          <p:nvPr/>
        </p:nvSpPr>
        <p:spPr>
          <a:xfrm>
            <a:off x="7611803" y="1147342"/>
            <a:ext cx="4101949" cy="1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Chiral EFT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pQCD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PREX-II/ CREX</a:t>
            </a:r>
            <a:endParaRPr lang="en-US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Pb dipole measurement 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Ion </a:t>
            </a: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Collisions</a:t>
            </a:r>
            <a:endParaRPr lang="de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230;p23">
            <a:extLst>
              <a:ext uri="{FF2B5EF4-FFF2-40B4-BE49-F238E27FC236}">
                <a16:creationId xmlns:a16="http://schemas.microsoft.com/office/drawing/2014/main" id="{C755F774-6EFE-D9ED-ED85-FBDF76C046B8}"/>
              </a:ext>
            </a:extLst>
          </p:cNvPr>
          <p:cNvSpPr txBox="1"/>
          <p:nvPr/>
        </p:nvSpPr>
        <p:spPr>
          <a:xfrm>
            <a:off x="7757277" y="3692774"/>
            <a:ext cx="3724636" cy="2644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pulsars 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NICER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HESS object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qLMXBs</a:t>
            </a:r>
            <a:endParaRPr lang="en-GB"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Thermo-nuclear accretion </a:t>
            </a:r>
            <a:b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bursts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endParaRPr lang="de"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GW170817 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+ AT2017gfo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+ GRB170817A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GW190425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GRB211211A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Post-merger </a:t>
            </a:r>
            <a:r>
              <a:rPr lang="de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</a:t>
            </a: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</a:t>
            </a: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GW170817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A2ED89-E46C-86CC-19F5-8C7EFD54786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850936" y="357685"/>
            <a:ext cx="1694537" cy="1756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D92B5B-E156-9F83-F214-6E0DB3FE40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9372" y="2041756"/>
            <a:ext cx="1302875" cy="977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C266F3-658E-D0F4-FF91-6646D6EEA8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5914" y="4921915"/>
            <a:ext cx="1202049" cy="1096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779BF5C-1405-BEA5-7655-662208F0A9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7661" y="3173896"/>
            <a:ext cx="1409415" cy="1229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6_3">
            <a:extLst>
              <a:ext uri="{FF2B5EF4-FFF2-40B4-BE49-F238E27FC236}">
                <a16:creationId xmlns:a16="http://schemas.microsoft.com/office/drawing/2014/main" id="{A957A0D9-0863-EADA-212E-F0834EFD6045}"/>
              </a:ext>
            </a:extLst>
          </p:cNvPr>
          <p:cNvSpPr txBox="1"/>
          <p:nvPr/>
        </p:nvSpPr>
        <p:spPr>
          <a:xfrm>
            <a:off x="978063" y="321972"/>
            <a:ext cx="4231000" cy="42324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from a variety of sources</a:t>
            </a:r>
          </a:p>
        </p:txBody>
      </p:sp>
      <p:sp>
        <p:nvSpPr>
          <p:cNvPr id="4" name="Google Shape;239;p24">
            <a:extLst>
              <a:ext uri="{FF2B5EF4-FFF2-40B4-BE49-F238E27FC236}">
                <a16:creationId xmlns:a16="http://schemas.microsoft.com/office/drawing/2014/main" id="{CEB8AFD8-BDD6-5784-1CD9-1D0F002FFD4F}"/>
              </a:ext>
            </a:extLst>
          </p:cNvPr>
          <p:cNvSpPr txBox="1"/>
          <p:nvPr/>
        </p:nvSpPr>
        <p:spPr>
          <a:xfrm>
            <a:off x="170146" y="837350"/>
            <a:ext cx="3913271" cy="432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de" sz="105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Koehn</a:t>
            </a:r>
            <a:r>
              <a:rPr lang="de" sz="105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al. 2024, PRX 15 (2025) 2, 021014</a:t>
            </a:r>
            <a:endParaRPr sz="105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70EEFF-9406-873E-FD79-96C84596A6AF}"/>
              </a:ext>
            </a:extLst>
          </p:cNvPr>
          <p:cNvSpPr txBox="1"/>
          <p:nvPr/>
        </p:nvSpPr>
        <p:spPr>
          <a:xfrm>
            <a:off x="978063" y="6247658"/>
            <a:ext cx="4978984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H. Koehn, H. Rose et al.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071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CEC6549-7320-A024-1168-BF3A296E5D66}"/>
              </a:ext>
            </a:extLst>
          </p:cNvPr>
          <p:cNvSpPr/>
          <p:nvPr/>
        </p:nvSpPr>
        <p:spPr>
          <a:xfrm>
            <a:off x="200108" y="130627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2" name="Picture 2" descr="What's Driving Gold Prices So High, And What Might The Future Hold?">
            <a:extLst>
              <a:ext uri="{FF2B5EF4-FFF2-40B4-BE49-F238E27FC236}">
                <a16:creationId xmlns:a16="http://schemas.microsoft.com/office/drawing/2014/main" id="{F4E060EC-8536-6E85-6FAB-CBC4889475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9835" r="18935" b="13296"/>
          <a:stretch/>
        </p:blipFill>
        <p:spPr bwMode="auto">
          <a:xfrm>
            <a:off x="5501472" y="2516623"/>
            <a:ext cx="1337919" cy="786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3EA80E-F30F-91F1-A3F0-19AA64543E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210" y="244134"/>
            <a:ext cx="1701140" cy="56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itle 1_5">
            <a:extLst>
              <a:ext uri="{FF2B5EF4-FFF2-40B4-BE49-F238E27FC236}">
                <a16:creationId xmlns:a16="http://schemas.microsoft.com/office/drawing/2014/main" id="{32AF138A-3279-24A9-01CA-61658D5D6896}"/>
              </a:ext>
            </a:extLst>
          </p:cNvPr>
          <p:cNvSpPr txBox="1">
            <a:spLocks/>
          </p:cNvSpPr>
          <p:nvPr/>
        </p:nvSpPr>
        <p:spPr>
          <a:xfrm>
            <a:off x="3631270" y="228493"/>
            <a:ext cx="3722145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Physics and Multi-messenger Astrophysics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5483FA-9E40-A096-8385-9BA9E130209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alphaModFix/>
          </a:blip>
          <a:srcRect/>
          <a:stretch>
            <a:fillRect/>
          </a:stretch>
        </p:blipFill>
        <p:spPr>
          <a:xfrm>
            <a:off x="7870580" y="1325683"/>
            <a:ext cx="3807546" cy="1977326"/>
          </a:xfrm>
          <a:prstGeom prst="rect">
            <a:avLst/>
          </a:prstGeom>
          <a:noFill/>
          <a:ln w="19080">
            <a:noFill/>
            <a:prstDash val="solid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32DAB8-599B-7E72-5721-758DB86826C8}"/>
              </a:ext>
            </a:extLst>
          </p:cNvPr>
          <p:cNvSpPr txBox="1"/>
          <p:nvPr/>
        </p:nvSpPr>
        <p:spPr>
          <a:xfrm>
            <a:off x="7850232" y="3423609"/>
            <a:ext cx="3900407" cy="236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" pitchFamily="2" charset="0"/>
                <a:ea typeface="WenQuanYi Micro Hei" pitchFamily="2"/>
                <a:cs typeface="Lohit Devanagari" pitchFamily="2"/>
              </a:rPr>
              <a:t>TD et al. Science, Vol. 370, Issue 6523, pp. 1450-1453</a:t>
            </a:r>
          </a:p>
        </p:txBody>
      </p:sp>
      <p:pic>
        <p:nvPicPr>
          <p:cNvPr id="10" name="Picture 2" descr="Europäischer Forschungsrat – Wikipedia">
            <a:extLst>
              <a:ext uri="{FF2B5EF4-FFF2-40B4-BE49-F238E27FC236}">
                <a16:creationId xmlns:a16="http://schemas.microsoft.com/office/drawing/2014/main" id="{C19BFCE9-C0E0-B8B7-2D24-019EE6F003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16397" b="26008"/>
          <a:stretch/>
        </p:blipFill>
        <p:spPr bwMode="auto">
          <a:xfrm>
            <a:off x="11089217" y="228493"/>
            <a:ext cx="838217" cy="747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1165029-8B56-07D1-B6A9-1FDDEF6E56EE}"/>
              </a:ext>
            </a:extLst>
          </p:cNvPr>
          <p:cNvSpPr/>
          <p:nvPr/>
        </p:nvSpPr>
        <p:spPr>
          <a:xfrm>
            <a:off x="325601" y="2267061"/>
            <a:ext cx="7503502" cy="4225573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61A0B7-A09F-4688-4CC4-78630435A4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326" y="2586611"/>
            <a:ext cx="5895065" cy="33597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F899C27-FF01-5F04-93DD-0B285B7D16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97388" y="1224974"/>
            <a:ext cx="1392054" cy="1269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0C19E76-AC14-9562-08E6-62BCC32CF456}"/>
              </a:ext>
            </a:extLst>
          </p:cNvPr>
          <p:cNvCxnSpPr>
            <a:cxnSpLocks/>
          </p:cNvCxnSpPr>
          <p:nvPr/>
        </p:nvCxnSpPr>
        <p:spPr>
          <a:xfrm>
            <a:off x="3075709" y="2516623"/>
            <a:ext cx="731520" cy="1913467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718A0DB-B20E-16FD-4A88-D693DB27BAF5}"/>
              </a:ext>
            </a:extLst>
          </p:cNvPr>
          <p:cNvSpPr txBox="1"/>
          <p:nvPr/>
        </p:nvSpPr>
        <p:spPr>
          <a:xfrm>
            <a:off x="1847513" y="913008"/>
            <a:ext cx="1873578" cy="2812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400" dirty="0">
                <a:solidFill>
                  <a:srgbClr val="009933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Gravitational Wave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D3A3EF-80FA-B79A-3CD5-9428CA5092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57804" y="4275189"/>
            <a:ext cx="2263658" cy="1974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8FA214-00B0-2FBD-4116-7A1E131459C1}"/>
              </a:ext>
            </a:extLst>
          </p:cNvPr>
          <p:cNvCxnSpPr>
            <a:cxnSpLocks/>
          </p:cNvCxnSpPr>
          <p:nvPr/>
        </p:nvCxnSpPr>
        <p:spPr>
          <a:xfrm flipH="1" flipV="1">
            <a:off x="5669280" y="4430090"/>
            <a:ext cx="2388524" cy="6572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CAE0B9D-67F8-6041-B42F-EB1B87F5D84E}"/>
              </a:ext>
            </a:extLst>
          </p:cNvPr>
          <p:cNvSpPr txBox="1"/>
          <p:nvPr/>
        </p:nvSpPr>
        <p:spPr>
          <a:xfrm>
            <a:off x="8052982" y="3979565"/>
            <a:ext cx="1785798" cy="2812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400" dirty="0">
                <a:solidFill>
                  <a:srgbClr val="0066FF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Radio Counterpart</a:t>
            </a:r>
          </a:p>
        </p:txBody>
      </p:sp>
      <p:pic>
        <p:nvPicPr>
          <p:cNvPr id="25" name="Picture 13">
            <a:extLst>
              <a:ext uri="{FF2B5EF4-FFF2-40B4-BE49-F238E27FC236}">
                <a16:creationId xmlns:a16="http://schemas.microsoft.com/office/drawing/2014/main" id="{EFE1C1FE-4F14-68CE-0273-1A549B2C3D37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4299254" y="1302951"/>
            <a:ext cx="2056109" cy="1156693"/>
          </a:xfrm>
          <a:prstGeom prst="rect">
            <a:avLst/>
          </a:prstGeom>
          <a:solidFill>
            <a:srgbClr val="EDEDED"/>
          </a:solidFill>
          <a:ln w="88920" cap="sq">
            <a:solidFill>
              <a:srgbClr val="FFFFFF"/>
            </a:solidFill>
            <a:prstDash val="solid"/>
            <a:miter/>
          </a:ln>
          <a:effectLst>
            <a:outerShdw dist="18000" dir="5400000" algn="tl">
              <a:srgbClr val="000000">
                <a:alpha val="40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DB80DFB-7E48-3402-5610-CE57D0370E62}"/>
              </a:ext>
            </a:extLst>
          </p:cNvPr>
          <p:cNvSpPr txBox="1"/>
          <p:nvPr/>
        </p:nvSpPr>
        <p:spPr>
          <a:xfrm>
            <a:off x="4189575" y="931845"/>
            <a:ext cx="1785798" cy="2812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400" dirty="0" err="1">
                <a:solidFill>
                  <a:srgbClr val="FF0000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Kilonova</a:t>
            </a:r>
            <a:endParaRPr lang="en-US" sz="1400" dirty="0">
              <a:solidFill>
                <a:srgbClr val="FF0000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5FEC0F6-07A5-08AE-603D-678939337C89}"/>
              </a:ext>
            </a:extLst>
          </p:cNvPr>
          <p:cNvCxnSpPr>
            <a:cxnSpLocks/>
          </p:cNvCxnSpPr>
          <p:nvPr/>
        </p:nvCxnSpPr>
        <p:spPr>
          <a:xfrm flipH="1">
            <a:off x="4189575" y="2516623"/>
            <a:ext cx="152194" cy="11433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FC006B5-7FD9-5AD5-5F53-625D812F2320}"/>
              </a:ext>
            </a:extLst>
          </p:cNvPr>
          <p:cNvCxnSpPr>
            <a:cxnSpLocks/>
          </p:cNvCxnSpPr>
          <p:nvPr/>
        </p:nvCxnSpPr>
        <p:spPr>
          <a:xfrm flipV="1">
            <a:off x="5975373" y="2427910"/>
            <a:ext cx="2220976" cy="12320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53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AA41627-E207-CD1D-8A3F-D8192334D961}"/>
              </a:ext>
            </a:extLst>
          </p:cNvPr>
          <p:cNvSpPr/>
          <p:nvPr/>
        </p:nvSpPr>
        <p:spPr>
          <a:xfrm>
            <a:off x="185593" y="73580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286" name="Rounded Rectangle 285">
            <a:extLst>
              <a:ext uri="{FF2B5EF4-FFF2-40B4-BE49-F238E27FC236}">
                <a16:creationId xmlns:a16="http://schemas.microsoft.com/office/drawing/2014/main" id="{85C8876D-506C-80E7-DDB5-0F6F3D200F94}"/>
              </a:ext>
            </a:extLst>
          </p:cNvPr>
          <p:cNvSpPr/>
          <p:nvPr/>
        </p:nvSpPr>
        <p:spPr>
          <a:xfrm>
            <a:off x="8086440" y="4004074"/>
            <a:ext cx="3484873" cy="2332161"/>
          </a:xfrm>
          <a:prstGeom prst="roundRect">
            <a:avLst/>
          </a:prstGeom>
          <a:gradFill flip="none" rotWithShape="1">
            <a:gsLst>
              <a:gs pos="0">
                <a:srgbClr val="B3C8E4">
                  <a:shade val="30000"/>
                  <a:satMod val="115000"/>
                </a:srgbClr>
              </a:gs>
              <a:gs pos="50000">
                <a:srgbClr val="B3C8E4">
                  <a:shade val="67500"/>
                  <a:satMod val="115000"/>
                </a:srgbClr>
              </a:gs>
              <a:gs pos="100000">
                <a:srgbClr val="B3C8E4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ln>
                <a:solidFill>
                  <a:srgbClr val="337784"/>
                </a:solidFill>
              </a:ln>
              <a:solidFill>
                <a:srgbClr val="337784"/>
              </a:solidFill>
            </a:endParaRPr>
          </a:p>
        </p:txBody>
      </p:sp>
      <p:sp>
        <p:nvSpPr>
          <p:cNvPr id="285" name="Rounded Rectangle 284">
            <a:extLst>
              <a:ext uri="{FF2B5EF4-FFF2-40B4-BE49-F238E27FC236}">
                <a16:creationId xmlns:a16="http://schemas.microsoft.com/office/drawing/2014/main" id="{7AE5C792-D246-07E0-A157-AACC0841F7AB}"/>
              </a:ext>
            </a:extLst>
          </p:cNvPr>
          <p:cNvSpPr/>
          <p:nvPr/>
        </p:nvSpPr>
        <p:spPr>
          <a:xfrm>
            <a:off x="4192304" y="4033236"/>
            <a:ext cx="3484873" cy="2332161"/>
          </a:xfrm>
          <a:prstGeom prst="roundRect">
            <a:avLst/>
          </a:prstGeom>
          <a:gradFill flip="none" rotWithShape="1">
            <a:gsLst>
              <a:gs pos="0">
                <a:srgbClr val="B3C8E4">
                  <a:shade val="30000"/>
                  <a:satMod val="115000"/>
                </a:srgbClr>
              </a:gs>
              <a:gs pos="50000">
                <a:srgbClr val="B3C8E4">
                  <a:shade val="67500"/>
                  <a:satMod val="115000"/>
                </a:srgbClr>
              </a:gs>
              <a:gs pos="100000">
                <a:srgbClr val="B3C8E4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ln>
                <a:solidFill>
                  <a:srgbClr val="337784"/>
                </a:solidFill>
              </a:ln>
              <a:solidFill>
                <a:srgbClr val="337784"/>
              </a:solidFill>
            </a:endParaRPr>
          </a:p>
        </p:txBody>
      </p:sp>
      <p:sp>
        <p:nvSpPr>
          <p:cNvPr id="284" name="Rounded Rectangle 283">
            <a:extLst>
              <a:ext uri="{FF2B5EF4-FFF2-40B4-BE49-F238E27FC236}">
                <a16:creationId xmlns:a16="http://schemas.microsoft.com/office/drawing/2014/main" id="{BBB9C2E2-9E7C-F14B-ACED-B567F59F8031}"/>
              </a:ext>
            </a:extLst>
          </p:cNvPr>
          <p:cNvSpPr/>
          <p:nvPr/>
        </p:nvSpPr>
        <p:spPr>
          <a:xfrm>
            <a:off x="319903" y="3964651"/>
            <a:ext cx="3484873" cy="2383223"/>
          </a:xfrm>
          <a:prstGeom prst="roundRect">
            <a:avLst/>
          </a:prstGeom>
          <a:gradFill flip="none" rotWithShape="1">
            <a:gsLst>
              <a:gs pos="0">
                <a:srgbClr val="B3C8E4">
                  <a:shade val="30000"/>
                  <a:satMod val="115000"/>
                </a:srgbClr>
              </a:gs>
              <a:gs pos="50000">
                <a:srgbClr val="B3C8E4">
                  <a:shade val="67500"/>
                  <a:satMod val="115000"/>
                </a:srgbClr>
              </a:gs>
              <a:gs pos="100000">
                <a:srgbClr val="B3C8E4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ln>
                <a:solidFill>
                  <a:srgbClr val="337784"/>
                </a:solidFill>
              </a:ln>
              <a:solidFill>
                <a:srgbClr val="337784"/>
              </a:solidFill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8B46E02-7B84-A440-302F-2F6E6EC355EF}"/>
              </a:ext>
            </a:extLst>
          </p:cNvPr>
          <p:cNvSpPr/>
          <p:nvPr/>
        </p:nvSpPr>
        <p:spPr>
          <a:xfrm>
            <a:off x="6878230" y="1310458"/>
            <a:ext cx="4306488" cy="1704716"/>
          </a:xfrm>
          <a:prstGeom prst="roundRect">
            <a:avLst/>
          </a:prstGeom>
          <a:solidFill>
            <a:srgbClr val="B3C8E4"/>
          </a:solidFill>
          <a:ln>
            <a:solidFill>
              <a:srgbClr val="3377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ln>
                <a:solidFill>
                  <a:srgbClr val="337784"/>
                </a:solidFill>
              </a:ln>
              <a:solidFill>
                <a:srgbClr val="337784"/>
              </a:solidFill>
            </a:endParaRPr>
          </a:p>
        </p:txBody>
      </p:sp>
      <p:sp>
        <p:nvSpPr>
          <p:cNvPr id="40" name="Curved Down Arrow 39">
            <a:extLst>
              <a:ext uri="{FF2B5EF4-FFF2-40B4-BE49-F238E27FC236}">
                <a16:creationId xmlns:a16="http://schemas.microsoft.com/office/drawing/2014/main" id="{7E28A2F8-11F7-63AF-4197-DA91CAFA5C43}"/>
              </a:ext>
            </a:extLst>
          </p:cNvPr>
          <p:cNvSpPr/>
          <p:nvPr/>
        </p:nvSpPr>
        <p:spPr>
          <a:xfrm>
            <a:off x="4564910" y="396058"/>
            <a:ext cx="3236814" cy="914400"/>
          </a:xfrm>
          <a:prstGeom prst="curved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5C4C3F-2BF9-CDB9-3579-8AE3B368D6F1}"/>
              </a:ext>
            </a:extLst>
          </p:cNvPr>
          <p:cNvSpPr txBox="1"/>
          <p:nvPr/>
        </p:nvSpPr>
        <p:spPr>
          <a:xfrm>
            <a:off x="5044778" y="4097020"/>
            <a:ext cx="29756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0" dirty="0" err="1">
                <a:solidFill>
                  <a:schemeClr val="bg1"/>
                </a:solidFill>
                <a:effectLst/>
                <a:latin typeface="Times" pitchFamily="2" charset="0"/>
              </a:rPr>
              <a:t>PyBlastAfterglow</a:t>
            </a:r>
            <a:endParaRPr lang="en-DE" sz="2000" b="1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F28B98-2820-AE61-CF28-435704C27889}"/>
              </a:ext>
            </a:extLst>
          </p:cNvPr>
          <p:cNvSpPr txBox="1"/>
          <p:nvPr/>
        </p:nvSpPr>
        <p:spPr>
          <a:xfrm>
            <a:off x="4383293" y="4476226"/>
            <a:ext cx="39465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0" strike="noStrike" dirty="0">
                <a:solidFill>
                  <a:schemeClr val="bg1"/>
                </a:solidFill>
                <a:effectLst/>
                <a:latin typeface="Times" pitchFamily="2" charset="0"/>
              </a:rPr>
              <a:t>https://github.com/vsevolodnedora/PyBlastAfterglowMag</a:t>
            </a:r>
            <a:endParaRPr lang="en-DE" sz="1050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CAA4E-E811-EE28-BE2C-F46B1D34BF76}"/>
              </a:ext>
            </a:extLst>
          </p:cNvPr>
          <p:cNvSpPr txBox="1"/>
          <p:nvPr/>
        </p:nvSpPr>
        <p:spPr>
          <a:xfrm>
            <a:off x="1383915" y="4097019"/>
            <a:ext cx="11327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0" dirty="0">
                <a:solidFill>
                  <a:schemeClr val="bg1"/>
                </a:solidFill>
                <a:effectLst/>
                <a:latin typeface="Times" pitchFamily="2" charset="0"/>
              </a:rPr>
              <a:t>NMMA</a:t>
            </a:r>
            <a:endParaRPr lang="en-DE" sz="2000" b="1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7D915E-EAC5-73FF-CDF8-0ADD0DA533FE}"/>
              </a:ext>
            </a:extLst>
          </p:cNvPr>
          <p:cNvSpPr txBox="1"/>
          <p:nvPr/>
        </p:nvSpPr>
        <p:spPr>
          <a:xfrm>
            <a:off x="455876" y="4536492"/>
            <a:ext cx="3209768" cy="25391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1050" b="0" strike="noStrike" dirty="0">
                <a:solidFill>
                  <a:schemeClr val="bg1"/>
                </a:solidFill>
                <a:effectLst/>
                <a:latin typeface="Times" pitchFamily="2" charset="0"/>
              </a:rPr>
              <a:t>https://</a:t>
            </a:r>
            <a:r>
              <a:rPr lang="en-GB" sz="1050" b="0" strike="noStrike" dirty="0" err="1">
                <a:solidFill>
                  <a:schemeClr val="bg1"/>
                </a:solidFill>
                <a:effectLst/>
                <a:latin typeface="Times" pitchFamily="2" charset="0"/>
              </a:rPr>
              <a:t>github.com</a:t>
            </a:r>
            <a:r>
              <a:rPr lang="en-GB" sz="1050" b="0" strike="noStrike" dirty="0">
                <a:solidFill>
                  <a:schemeClr val="bg1"/>
                </a:solidFill>
                <a:effectLst/>
                <a:latin typeface="Times" pitchFamily="2" charset="0"/>
              </a:rPr>
              <a:t>/nuclear-</a:t>
            </a:r>
            <a:r>
              <a:rPr lang="en-GB" sz="1050" b="0" strike="noStrike" dirty="0" err="1">
                <a:solidFill>
                  <a:schemeClr val="bg1"/>
                </a:solidFill>
                <a:effectLst/>
                <a:latin typeface="Times" pitchFamily="2" charset="0"/>
              </a:rPr>
              <a:t>multimessenger</a:t>
            </a:r>
            <a:r>
              <a:rPr lang="en-GB" sz="1050" b="0" strike="noStrike" dirty="0">
                <a:solidFill>
                  <a:schemeClr val="bg1"/>
                </a:solidFill>
                <a:effectLst/>
                <a:latin typeface="Times" pitchFamily="2" charset="0"/>
              </a:rPr>
              <a:t>-astronomy</a:t>
            </a:r>
            <a:endParaRPr lang="en-DE" sz="1050" dirty="0">
              <a:solidFill>
                <a:schemeClr val="bg1"/>
              </a:solidFill>
              <a:latin typeface="Times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4A845E7-96AA-E563-5225-F1D130135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439" y="5024859"/>
            <a:ext cx="1241659" cy="11566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1A74B9F-3D29-DC24-9C52-E78ED8FDD73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ECFCF"/>
              </a:clrFrom>
              <a:clrTo>
                <a:srgbClr val="CECFCF">
                  <a:alpha val="0"/>
                </a:srgbClr>
              </a:clrTo>
            </a:clrChange>
          </a:blip>
          <a:srcRect t="75534"/>
          <a:stretch/>
        </p:blipFill>
        <p:spPr>
          <a:xfrm>
            <a:off x="4430385" y="5048492"/>
            <a:ext cx="3135843" cy="109787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3F5F619-59ED-B641-019D-CC2C3F3B9ACF}"/>
              </a:ext>
            </a:extLst>
          </p:cNvPr>
          <p:cNvSpPr txBox="1"/>
          <p:nvPr/>
        </p:nvSpPr>
        <p:spPr>
          <a:xfrm>
            <a:off x="8163625" y="4086119"/>
            <a:ext cx="36371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0" dirty="0">
                <a:solidFill>
                  <a:schemeClr val="bg1"/>
                </a:solidFill>
                <a:effectLst/>
                <a:latin typeface="Times" pitchFamily="2" charset="0"/>
              </a:rPr>
              <a:t>Multi-messenger Constraints</a:t>
            </a:r>
            <a:endParaRPr lang="en-DE" sz="2000" b="1" dirty="0">
              <a:solidFill>
                <a:schemeClr val="bg1"/>
              </a:solidFill>
              <a:latin typeface="Times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B2A410-7DE2-7A73-20DE-8D371E1D9469}"/>
              </a:ext>
            </a:extLst>
          </p:cNvPr>
          <p:cNvSpPr txBox="1"/>
          <p:nvPr/>
        </p:nvSpPr>
        <p:spPr>
          <a:xfrm>
            <a:off x="8064705" y="4452052"/>
            <a:ext cx="39465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  <a:latin typeface="Times" pitchFamily="2" charset="0"/>
              </a:rPr>
              <a:t>https://multi-</a:t>
            </a:r>
            <a:r>
              <a:rPr lang="en-GB" sz="1050" dirty="0" err="1">
                <a:solidFill>
                  <a:schemeClr val="bg1"/>
                </a:solidFill>
                <a:latin typeface="Times" pitchFamily="2" charset="0"/>
              </a:rPr>
              <a:t>messenger.physik.uni</a:t>
            </a:r>
            <a:r>
              <a:rPr lang="en-GB" sz="1050" dirty="0">
                <a:solidFill>
                  <a:schemeClr val="bg1"/>
                </a:solidFill>
                <a:latin typeface="Times" pitchFamily="2" charset="0"/>
              </a:rPr>
              <a:t>-</a:t>
            </a:r>
            <a:r>
              <a:rPr lang="en-GB" sz="1050" dirty="0" err="1">
                <a:solidFill>
                  <a:schemeClr val="bg1"/>
                </a:solidFill>
                <a:latin typeface="Times" pitchFamily="2" charset="0"/>
              </a:rPr>
              <a:t>potsdam.de</a:t>
            </a:r>
            <a:r>
              <a:rPr lang="en-GB" sz="1050" dirty="0">
                <a:solidFill>
                  <a:schemeClr val="bg1"/>
                </a:solidFill>
                <a:latin typeface="Times" pitchFamily="2" charset="0"/>
              </a:rPr>
              <a:t>/</a:t>
            </a:r>
            <a:r>
              <a:rPr lang="en-GB" sz="1050" dirty="0" err="1">
                <a:solidFill>
                  <a:schemeClr val="bg1"/>
                </a:solidFill>
                <a:latin typeface="Times" pitchFamily="2" charset="0"/>
              </a:rPr>
              <a:t>eos_constraints</a:t>
            </a:r>
            <a:endParaRPr lang="en-DE" sz="1050" dirty="0">
              <a:solidFill>
                <a:schemeClr val="bg1"/>
              </a:solidFill>
              <a:latin typeface="Times" pitchFamily="2" charset="0"/>
            </a:endParaRP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3D38B3DA-2F20-6A90-8E73-58657D53AA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35713" y="4751102"/>
            <a:ext cx="2504133" cy="1547693"/>
          </a:xfrm>
          <a:prstGeom prst="rect">
            <a:avLst/>
          </a:prstGeom>
        </p:spPr>
      </p:pic>
      <p:sp>
        <p:nvSpPr>
          <p:cNvPr id="34" name="Title 1_19">
            <a:extLst>
              <a:ext uri="{FF2B5EF4-FFF2-40B4-BE49-F238E27FC236}">
                <a16:creationId xmlns:a16="http://schemas.microsoft.com/office/drawing/2014/main" id="{782FCE13-990F-EA5D-5270-6EF6895DA24C}"/>
              </a:ext>
            </a:extLst>
          </p:cNvPr>
          <p:cNvSpPr txBox="1">
            <a:spLocks/>
          </p:cNvSpPr>
          <p:nvPr/>
        </p:nvSpPr>
        <p:spPr>
          <a:xfrm>
            <a:off x="667164" y="186397"/>
            <a:ext cx="2998480" cy="7017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Summary 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1F15F82D-D65C-E8A1-0E79-34338FC03A18}"/>
              </a:ext>
            </a:extLst>
          </p:cNvPr>
          <p:cNvSpPr/>
          <p:nvPr/>
        </p:nvSpPr>
        <p:spPr>
          <a:xfrm>
            <a:off x="1078741" y="1343316"/>
            <a:ext cx="4205359" cy="1660018"/>
          </a:xfrm>
          <a:prstGeom prst="roundRect">
            <a:avLst/>
          </a:prstGeom>
          <a:solidFill>
            <a:srgbClr val="B3C8E4"/>
          </a:solidFill>
          <a:ln>
            <a:solidFill>
              <a:srgbClr val="3377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ln>
                <a:solidFill>
                  <a:srgbClr val="337784"/>
                </a:solidFill>
              </a:ln>
              <a:solidFill>
                <a:srgbClr val="337784"/>
              </a:solidFill>
            </a:endParaRPr>
          </a:p>
        </p:txBody>
      </p:sp>
      <p:sp>
        <p:nvSpPr>
          <p:cNvPr id="37" name="Title 1_5">
            <a:extLst>
              <a:ext uri="{FF2B5EF4-FFF2-40B4-BE49-F238E27FC236}">
                <a16:creationId xmlns:a16="http://schemas.microsoft.com/office/drawing/2014/main" id="{C203E83A-5D36-3A5F-68B5-FEAF6BF25186}"/>
              </a:ext>
            </a:extLst>
          </p:cNvPr>
          <p:cNvSpPr txBox="1">
            <a:spLocks/>
          </p:cNvSpPr>
          <p:nvPr/>
        </p:nvSpPr>
        <p:spPr>
          <a:xfrm>
            <a:off x="1274964" y="1399489"/>
            <a:ext cx="4009136" cy="132343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pPr algn="l"/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Modelling:</a:t>
            </a:r>
            <a:endParaRPr lang="en-GB" sz="1800" b="1" dirty="0">
              <a:solidFill>
                <a:schemeClr val="accent1">
                  <a:lumMod val="75000"/>
                </a:schemeClr>
              </a:solidFill>
              <a:latin typeface="Times New Roman" pitchFamily="18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Numerical Relativity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Radiative Transfer Simulations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….</a:t>
            </a:r>
          </a:p>
        </p:txBody>
      </p:sp>
      <p:sp>
        <p:nvSpPr>
          <p:cNvPr id="38" name="Title 1_5">
            <a:extLst>
              <a:ext uri="{FF2B5EF4-FFF2-40B4-BE49-F238E27FC236}">
                <a16:creationId xmlns:a16="http://schemas.microsoft.com/office/drawing/2014/main" id="{80648C2B-A188-193D-7B6A-5BC60B91E6AB}"/>
              </a:ext>
            </a:extLst>
          </p:cNvPr>
          <p:cNvSpPr txBox="1">
            <a:spLocks/>
          </p:cNvSpPr>
          <p:nvPr/>
        </p:nvSpPr>
        <p:spPr>
          <a:xfrm>
            <a:off x="7114075" y="1460078"/>
            <a:ext cx="4235029" cy="132343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 algn="ctr" rtl="0" hangingPunct="0">
              <a:tabLst/>
              <a:defRPr lang="en-US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</a:lstStyle>
          <a:p>
            <a:pPr algn="l"/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Data Analysis:</a:t>
            </a:r>
            <a:endParaRPr lang="en-GB" sz="1800" b="1" dirty="0">
              <a:solidFill>
                <a:schemeClr val="accent1">
                  <a:lumMod val="75000"/>
                </a:schemeClr>
              </a:solidFill>
              <a:latin typeface="Times New Roman" pitchFamily="18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Bayesian Inference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Model Selection/Hypothesis testing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….</a:t>
            </a:r>
          </a:p>
        </p:txBody>
      </p:sp>
      <p:sp>
        <p:nvSpPr>
          <p:cNvPr id="41" name="Curved Down Arrow 40">
            <a:extLst>
              <a:ext uri="{FF2B5EF4-FFF2-40B4-BE49-F238E27FC236}">
                <a16:creationId xmlns:a16="http://schemas.microsoft.com/office/drawing/2014/main" id="{73ACA526-A62D-97B3-A8B2-255003888B1F}"/>
              </a:ext>
            </a:extLst>
          </p:cNvPr>
          <p:cNvSpPr/>
          <p:nvPr/>
        </p:nvSpPr>
        <p:spPr>
          <a:xfrm rot="10800000">
            <a:off x="4477593" y="3017662"/>
            <a:ext cx="3236814" cy="914400"/>
          </a:xfrm>
          <a:prstGeom prst="curved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4" name="Title 1_19">
            <a:extLst>
              <a:ext uri="{FF2B5EF4-FFF2-40B4-BE49-F238E27FC236}">
                <a16:creationId xmlns:a16="http://schemas.microsoft.com/office/drawing/2014/main" id="{564B3E52-54B4-2DE1-4140-97F60712CF15}"/>
              </a:ext>
            </a:extLst>
          </p:cNvPr>
          <p:cNvSpPr txBox="1">
            <a:spLocks/>
          </p:cNvSpPr>
          <p:nvPr/>
        </p:nvSpPr>
        <p:spPr>
          <a:xfrm>
            <a:off x="564896" y="3321463"/>
            <a:ext cx="6201495" cy="7017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and Links</a:t>
            </a:r>
          </a:p>
        </p:txBody>
      </p:sp>
    </p:spTree>
    <p:extLst>
      <p:ext uri="{BB962C8B-B14F-4D97-AF65-F5344CB8AC3E}">
        <p14:creationId xmlns:p14="http://schemas.microsoft.com/office/powerpoint/2010/main" val="2425961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AD666-C86B-AB91-47F5-646D2BDBC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6D01E3E-43FB-7A96-9ECA-153588D26148}"/>
              </a:ext>
            </a:extLst>
          </p:cNvPr>
          <p:cNvSpPr/>
          <p:nvPr/>
        </p:nvSpPr>
        <p:spPr>
          <a:xfrm>
            <a:off x="185593" y="73580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2C04F74-956D-0E93-BD7D-34A56C834C52}"/>
              </a:ext>
            </a:extLst>
          </p:cNvPr>
          <p:cNvSpPr/>
          <p:nvPr/>
        </p:nvSpPr>
        <p:spPr>
          <a:xfrm>
            <a:off x="7717582" y="3218051"/>
            <a:ext cx="3734439" cy="3249009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254C9CD-6EC0-AA2C-3CDA-02A899D91988}"/>
              </a:ext>
            </a:extLst>
          </p:cNvPr>
          <p:cNvSpPr/>
          <p:nvPr/>
        </p:nvSpPr>
        <p:spPr>
          <a:xfrm>
            <a:off x="7717582" y="715123"/>
            <a:ext cx="3724635" cy="2084860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8" name="Google Shape;225;p23">
            <a:extLst>
              <a:ext uri="{FF2B5EF4-FFF2-40B4-BE49-F238E27FC236}">
                <a16:creationId xmlns:a16="http://schemas.microsoft.com/office/drawing/2014/main" id="{0F7EF99F-0E6F-0AB0-3C6F-60C99536E173}"/>
              </a:ext>
            </a:extLst>
          </p:cNvPr>
          <p:cNvSpPr txBox="1"/>
          <p:nvPr/>
        </p:nvSpPr>
        <p:spPr>
          <a:xfrm>
            <a:off x="7780874" y="670180"/>
            <a:ext cx="3019648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</a:t>
            </a:r>
            <a:r>
              <a:rPr lang="de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Physics</a:t>
            </a:r>
            <a:endParaRPr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226;p23">
            <a:extLst>
              <a:ext uri="{FF2B5EF4-FFF2-40B4-BE49-F238E27FC236}">
                <a16:creationId xmlns:a16="http://schemas.microsoft.com/office/drawing/2014/main" id="{466315C7-3777-17EF-609C-1204D813039B}"/>
              </a:ext>
            </a:extLst>
          </p:cNvPr>
          <p:cNvSpPr txBox="1"/>
          <p:nvPr/>
        </p:nvSpPr>
        <p:spPr>
          <a:xfrm>
            <a:off x="7858233" y="3282466"/>
            <a:ext cx="2568706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Astrophysics</a:t>
            </a:r>
            <a:endParaRPr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228;p23">
            <a:extLst>
              <a:ext uri="{FF2B5EF4-FFF2-40B4-BE49-F238E27FC236}">
                <a16:creationId xmlns:a16="http://schemas.microsoft.com/office/drawing/2014/main" id="{89AC821A-596B-391C-C966-0AA4D2A3EDE0}"/>
              </a:ext>
            </a:extLst>
          </p:cNvPr>
          <p:cNvSpPr txBox="1"/>
          <p:nvPr/>
        </p:nvSpPr>
        <p:spPr>
          <a:xfrm>
            <a:off x="7611803" y="1147342"/>
            <a:ext cx="4101949" cy="1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Chiral EFT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pQCD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PREX-II/ CREX</a:t>
            </a:r>
            <a:endParaRPr lang="en-US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Pb dipole measurement 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Ion </a:t>
            </a: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Collisions</a:t>
            </a:r>
            <a:endParaRPr lang="de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230;p23">
            <a:extLst>
              <a:ext uri="{FF2B5EF4-FFF2-40B4-BE49-F238E27FC236}">
                <a16:creationId xmlns:a16="http://schemas.microsoft.com/office/drawing/2014/main" id="{FEB4A017-CC8A-08AA-2624-66C25C920E2B}"/>
              </a:ext>
            </a:extLst>
          </p:cNvPr>
          <p:cNvSpPr txBox="1"/>
          <p:nvPr/>
        </p:nvSpPr>
        <p:spPr>
          <a:xfrm>
            <a:off x="7757277" y="3692774"/>
            <a:ext cx="3724636" cy="2644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pulsars 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NICER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HESS object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qLMXBs</a:t>
            </a:r>
            <a:endParaRPr lang="en-GB"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Thermo-nuclear accretion </a:t>
            </a:r>
            <a:b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bursts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endParaRPr lang="de"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GW170817 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+ AT2017gfo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+ GRB170817A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GW190425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GRB211211A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Post-merger </a:t>
            </a:r>
            <a:r>
              <a:rPr lang="de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</a:t>
            </a: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</a:t>
            </a: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GW170817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3CC0DE-3158-90C5-FACE-B8092BA12D3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850936" y="357685"/>
            <a:ext cx="1694537" cy="1756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390969-BF31-2827-37D7-BF4338B51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9372" y="2041756"/>
            <a:ext cx="1302875" cy="977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939082F-E57B-481E-56A5-750CE96278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5914" y="4921915"/>
            <a:ext cx="1202049" cy="1096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A7FA7B-27DB-2E5D-81EC-C2ED9B1C93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7661" y="3173896"/>
            <a:ext cx="1409415" cy="1229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6_3">
            <a:extLst>
              <a:ext uri="{FF2B5EF4-FFF2-40B4-BE49-F238E27FC236}">
                <a16:creationId xmlns:a16="http://schemas.microsoft.com/office/drawing/2014/main" id="{F80F2E2B-72A7-7278-B4E5-51251EB7ABAD}"/>
              </a:ext>
            </a:extLst>
          </p:cNvPr>
          <p:cNvSpPr txBox="1"/>
          <p:nvPr/>
        </p:nvSpPr>
        <p:spPr>
          <a:xfrm>
            <a:off x="978063" y="321972"/>
            <a:ext cx="4231000" cy="42324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from a variety of sources</a:t>
            </a:r>
          </a:p>
        </p:txBody>
      </p:sp>
      <p:sp>
        <p:nvSpPr>
          <p:cNvPr id="4" name="Google Shape;239;p24">
            <a:extLst>
              <a:ext uri="{FF2B5EF4-FFF2-40B4-BE49-F238E27FC236}">
                <a16:creationId xmlns:a16="http://schemas.microsoft.com/office/drawing/2014/main" id="{512DACEE-E335-D9AA-61D7-2D374A3AA411}"/>
              </a:ext>
            </a:extLst>
          </p:cNvPr>
          <p:cNvSpPr txBox="1"/>
          <p:nvPr/>
        </p:nvSpPr>
        <p:spPr>
          <a:xfrm>
            <a:off x="170146" y="837350"/>
            <a:ext cx="3913271" cy="432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de" sz="105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Koehn</a:t>
            </a:r>
            <a:r>
              <a:rPr lang="de" sz="105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al. 2024, PRX 15 (2025) 2, 021014</a:t>
            </a:r>
            <a:endParaRPr sz="105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DD641E-D71F-5366-4BB3-17B992EF656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875" y="1200451"/>
            <a:ext cx="7344496" cy="35880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B5D24A3-0E65-30B4-A858-6A89B3464F28}"/>
              </a:ext>
            </a:extLst>
          </p:cNvPr>
          <p:cNvSpPr txBox="1"/>
          <p:nvPr/>
        </p:nvSpPr>
        <p:spPr>
          <a:xfrm>
            <a:off x="978063" y="6247658"/>
            <a:ext cx="4978984" cy="365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/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Work done by H. Koehn, H. Rose et al.</a:t>
            </a:r>
            <a:endParaRPr lang="en-US" sz="1996" dirty="0">
              <a:solidFill>
                <a:schemeClr val="accent1"/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7150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2D87C-C03E-766F-5A65-A85BD8A6A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9F12201-6ED4-50AF-4CA7-39BCEC70FEAA}"/>
              </a:ext>
            </a:extLst>
          </p:cNvPr>
          <p:cNvSpPr/>
          <p:nvPr/>
        </p:nvSpPr>
        <p:spPr>
          <a:xfrm>
            <a:off x="185593" y="73580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0D1712-4E61-B8C2-030A-D159A7352762}"/>
              </a:ext>
            </a:extLst>
          </p:cNvPr>
          <p:cNvSpPr/>
          <p:nvPr/>
        </p:nvSpPr>
        <p:spPr>
          <a:xfrm>
            <a:off x="7717582" y="3218051"/>
            <a:ext cx="3734439" cy="3249009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7F24F41-0468-8B4B-C639-E4C5E1A96524}"/>
              </a:ext>
            </a:extLst>
          </p:cNvPr>
          <p:cNvSpPr/>
          <p:nvPr/>
        </p:nvSpPr>
        <p:spPr>
          <a:xfrm>
            <a:off x="7717582" y="715123"/>
            <a:ext cx="3724635" cy="2084860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8" name="Google Shape;225;p23">
            <a:extLst>
              <a:ext uri="{FF2B5EF4-FFF2-40B4-BE49-F238E27FC236}">
                <a16:creationId xmlns:a16="http://schemas.microsoft.com/office/drawing/2014/main" id="{31B3950C-353A-217C-DA9E-7BAC528CF177}"/>
              </a:ext>
            </a:extLst>
          </p:cNvPr>
          <p:cNvSpPr txBox="1"/>
          <p:nvPr/>
        </p:nvSpPr>
        <p:spPr>
          <a:xfrm>
            <a:off x="7780874" y="670180"/>
            <a:ext cx="3019648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</a:t>
            </a:r>
            <a:r>
              <a:rPr lang="de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Physics</a:t>
            </a:r>
            <a:endParaRPr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226;p23">
            <a:extLst>
              <a:ext uri="{FF2B5EF4-FFF2-40B4-BE49-F238E27FC236}">
                <a16:creationId xmlns:a16="http://schemas.microsoft.com/office/drawing/2014/main" id="{3B2ABB27-89E3-9867-3AE2-D7AEFEADA0B9}"/>
              </a:ext>
            </a:extLst>
          </p:cNvPr>
          <p:cNvSpPr txBox="1"/>
          <p:nvPr/>
        </p:nvSpPr>
        <p:spPr>
          <a:xfrm>
            <a:off x="7858233" y="3282466"/>
            <a:ext cx="2568706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Astrophysics</a:t>
            </a:r>
            <a:endParaRPr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228;p23">
            <a:extLst>
              <a:ext uri="{FF2B5EF4-FFF2-40B4-BE49-F238E27FC236}">
                <a16:creationId xmlns:a16="http://schemas.microsoft.com/office/drawing/2014/main" id="{ECA4B122-4B97-BCF0-30AC-9ABEDFE16EC3}"/>
              </a:ext>
            </a:extLst>
          </p:cNvPr>
          <p:cNvSpPr txBox="1"/>
          <p:nvPr/>
        </p:nvSpPr>
        <p:spPr>
          <a:xfrm>
            <a:off x="7611803" y="1147342"/>
            <a:ext cx="4101949" cy="1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Chiral EFT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pQCD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PREX-II/ CREX</a:t>
            </a:r>
            <a:endParaRPr lang="en-US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Pb dipole measurement 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Ion </a:t>
            </a: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Collisions</a:t>
            </a:r>
            <a:endParaRPr lang="de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230;p23">
            <a:extLst>
              <a:ext uri="{FF2B5EF4-FFF2-40B4-BE49-F238E27FC236}">
                <a16:creationId xmlns:a16="http://schemas.microsoft.com/office/drawing/2014/main" id="{5B016768-C497-2782-DEAA-B5A9A1DA3098}"/>
              </a:ext>
            </a:extLst>
          </p:cNvPr>
          <p:cNvSpPr txBox="1"/>
          <p:nvPr/>
        </p:nvSpPr>
        <p:spPr>
          <a:xfrm>
            <a:off x="7757277" y="3692774"/>
            <a:ext cx="3724636" cy="2644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pulsars 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NICER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HESS object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qLMXBs</a:t>
            </a:r>
            <a:endParaRPr lang="en-GB"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Thermo-nuclear accretion </a:t>
            </a:r>
            <a:b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bursts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endParaRPr lang="de"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GW170817 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+ AT2017gfo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+ GRB170817A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GW190425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GRB211211A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Post-merger </a:t>
            </a:r>
            <a:r>
              <a:rPr lang="de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</a:t>
            </a: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</a:t>
            </a: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GW170817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0236EA-10FB-E13F-229F-AB82D798055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850936" y="357685"/>
            <a:ext cx="1694537" cy="1756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CB99DB-6439-C0A3-009E-DC18E7CD6F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9372" y="2041756"/>
            <a:ext cx="1302875" cy="977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B0D402-3FB5-8EA2-CF60-CA9171E28F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5914" y="4921915"/>
            <a:ext cx="1202049" cy="1096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D1F10AB-37B5-0BD7-9D68-E4D375D6C7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7661" y="3173896"/>
            <a:ext cx="1409415" cy="1229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6_3">
            <a:extLst>
              <a:ext uri="{FF2B5EF4-FFF2-40B4-BE49-F238E27FC236}">
                <a16:creationId xmlns:a16="http://schemas.microsoft.com/office/drawing/2014/main" id="{2BC56321-F4AE-E646-55D1-DB872F6A2194}"/>
              </a:ext>
            </a:extLst>
          </p:cNvPr>
          <p:cNvSpPr txBox="1"/>
          <p:nvPr/>
        </p:nvSpPr>
        <p:spPr>
          <a:xfrm>
            <a:off x="978063" y="321972"/>
            <a:ext cx="4231000" cy="42324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from a variety of sources</a:t>
            </a:r>
          </a:p>
        </p:txBody>
      </p:sp>
      <p:sp>
        <p:nvSpPr>
          <p:cNvPr id="4" name="Google Shape;239;p24">
            <a:extLst>
              <a:ext uri="{FF2B5EF4-FFF2-40B4-BE49-F238E27FC236}">
                <a16:creationId xmlns:a16="http://schemas.microsoft.com/office/drawing/2014/main" id="{5D7F7AC3-9E88-1D81-07C3-157297BCDA59}"/>
              </a:ext>
            </a:extLst>
          </p:cNvPr>
          <p:cNvSpPr txBox="1"/>
          <p:nvPr/>
        </p:nvSpPr>
        <p:spPr>
          <a:xfrm>
            <a:off x="170146" y="837350"/>
            <a:ext cx="3913271" cy="432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de" sz="105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Koehn</a:t>
            </a:r>
            <a:r>
              <a:rPr lang="de" sz="105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al. 2024, PRX 15 (2025) 2, 021014</a:t>
            </a:r>
            <a:endParaRPr sz="105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video_nuclearconstraintapp">
            <a:hlinkClick r:id="" action="ppaction://media"/>
            <a:extLst>
              <a:ext uri="{FF2B5EF4-FFF2-40B4-BE49-F238E27FC236}">
                <a16:creationId xmlns:a16="http://schemas.microsoft.com/office/drawing/2014/main" id="{AF7F5A9F-FA5F-586A-7650-2FF5620E8C5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57167" y="1713732"/>
            <a:ext cx="7308956" cy="414946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603D9B4-6FB1-B3CC-27D0-413ADACE7BA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97944" y="171280"/>
            <a:ext cx="1468908" cy="146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3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1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3F072-978B-D069-6D3B-BADB01D27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E708C1-6EB6-9ACE-1604-A09B1EB5E819}"/>
              </a:ext>
            </a:extLst>
          </p:cNvPr>
          <p:cNvSpPr/>
          <p:nvPr/>
        </p:nvSpPr>
        <p:spPr>
          <a:xfrm>
            <a:off x="185593" y="73580"/>
            <a:ext cx="11550531" cy="6585964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CC64D21B-A9CB-8852-A4B9-ABF6D037B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7593" y="1147342"/>
            <a:ext cx="7383342" cy="4563316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5873A55-DF61-C366-AF4F-382CCCA2EB7D}"/>
              </a:ext>
            </a:extLst>
          </p:cNvPr>
          <p:cNvSpPr/>
          <p:nvPr/>
        </p:nvSpPr>
        <p:spPr>
          <a:xfrm>
            <a:off x="7717582" y="3218051"/>
            <a:ext cx="3734439" cy="3249009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6678911-7AA6-84BE-57E7-264DFF3FA795}"/>
              </a:ext>
            </a:extLst>
          </p:cNvPr>
          <p:cNvSpPr/>
          <p:nvPr/>
        </p:nvSpPr>
        <p:spPr>
          <a:xfrm>
            <a:off x="7717582" y="715123"/>
            <a:ext cx="3724635" cy="2084860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8" name="Google Shape;225;p23">
            <a:extLst>
              <a:ext uri="{FF2B5EF4-FFF2-40B4-BE49-F238E27FC236}">
                <a16:creationId xmlns:a16="http://schemas.microsoft.com/office/drawing/2014/main" id="{B39639B8-2909-1562-AAC1-BF05EFB1FCBF}"/>
              </a:ext>
            </a:extLst>
          </p:cNvPr>
          <p:cNvSpPr txBox="1"/>
          <p:nvPr/>
        </p:nvSpPr>
        <p:spPr>
          <a:xfrm>
            <a:off x="7780874" y="670180"/>
            <a:ext cx="3019648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</a:t>
            </a:r>
            <a:r>
              <a:rPr lang="de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Physics</a:t>
            </a:r>
            <a:endParaRPr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226;p23">
            <a:extLst>
              <a:ext uri="{FF2B5EF4-FFF2-40B4-BE49-F238E27FC236}">
                <a16:creationId xmlns:a16="http://schemas.microsoft.com/office/drawing/2014/main" id="{723B40C1-08BB-DE07-FF4E-C666B5B07580}"/>
              </a:ext>
            </a:extLst>
          </p:cNvPr>
          <p:cNvSpPr txBox="1"/>
          <p:nvPr/>
        </p:nvSpPr>
        <p:spPr>
          <a:xfrm>
            <a:off x="7858233" y="3282466"/>
            <a:ext cx="2568706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Astrophysics</a:t>
            </a:r>
            <a:endParaRPr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228;p23">
            <a:extLst>
              <a:ext uri="{FF2B5EF4-FFF2-40B4-BE49-F238E27FC236}">
                <a16:creationId xmlns:a16="http://schemas.microsoft.com/office/drawing/2014/main" id="{0ABF0F8F-BF3A-7E17-17B3-3CFBFAC03E11}"/>
              </a:ext>
            </a:extLst>
          </p:cNvPr>
          <p:cNvSpPr txBox="1"/>
          <p:nvPr/>
        </p:nvSpPr>
        <p:spPr>
          <a:xfrm>
            <a:off x="7611803" y="1147342"/>
            <a:ext cx="4101949" cy="1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Chiral EFT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pQCD</a:t>
            </a: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PREX-II/ CREX</a:t>
            </a:r>
            <a:endParaRPr lang="en-US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Pb dipole measurement 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Ion </a:t>
            </a:r>
            <a:r>
              <a:rPr lang="de" sz="14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Collisions</a:t>
            </a:r>
            <a:endParaRPr lang="de"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4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endParaRPr sz="14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230;p23">
            <a:extLst>
              <a:ext uri="{FF2B5EF4-FFF2-40B4-BE49-F238E27FC236}">
                <a16:creationId xmlns:a16="http://schemas.microsoft.com/office/drawing/2014/main" id="{0EEE8C33-98B7-156C-8E8C-092C1456FD53}"/>
              </a:ext>
            </a:extLst>
          </p:cNvPr>
          <p:cNvSpPr txBox="1"/>
          <p:nvPr/>
        </p:nvSpPr>
        <p:spPr>
          <a:xfrm>
            <a:off x="7757277" y="3692774"/>
            <a:ext cx="3724636" cy="2644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Heavy pulsars 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NICER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HESS object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qLMXBs</a:t>
            </a:r>
            <a:endParaRPr lang="en-GB"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Thermo-nuclear accretion </a:t>
            </a:r>
            <a:b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GB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bursts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endParaRPr lang="de"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GW170817 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+ AT2017gfo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+ GRB170817A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GW190425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GRB211211A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Times New Roman"/>
              <a:buChar char="-"/>
            </a:pP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Post-merger </a:t>
            </a:r>
            <a:r>
              <a:rPr lang="de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</a:t>
            </a: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de" sz="1300" b="1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</a:t>
            </a:r>
            <a:r>
              <a:rPr lang="de" sz="13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GW170817</a:t>
            </a:r>
            <a:endParaRPr sz="1300" b="1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91A72A-7CA7-973E-3CBD-73471C877CC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850936" y="357685"/>
            <a:ext cx="1694537" cy="1756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ED8A80-063C-E9A2-0F44-880050CAD9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9372" y="2041756"/>
            <a:ext cx="1302875" cy="977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82E27C-B3B8-F2D8-ADC2-203C5E1FB2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5914" y="4921915"/>
            <a:ext cx="1202049" cy="1096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03A5A9D-9EEE-202B-AA43-DF0788B837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7661" y="3173896"/>
            <a:ext cx="1409415" cy="1229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6_3">
            <a:extLst>
              <a:ext uri="{FF2B5EF4-FFF2-40B4-BE49-F238E27FC236}">
                <a16:creationId xmlns:a16="http://schemas.microsoft.com/office/drawing/2014/main" id="{E6A711E9-66A0-6721-ECCE-9A5B13E148ED}"/>
              </a:ext>
            </a:extLst>
          </p:cNvPr>
          <p:cNvSpPr txBox="1"/>
          <p:nvPr/>
        </p:nvSpPr>
        <p:spPr>
          <a:xfrm>
            <a:off x="978063" y="321972"/>
            <a:ext cx="4231000" cy="42324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1646" tIns="40823" rIns="81646" bIns="40823" anchor="t" anchorCtr="0" compatLnSpc="0">
            <a:spAutoFit/>
          </a:bodyPr>
          <a:lstStyle/>
          <a:p>
            <a:pPr hangingPunct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Input from a variety of sources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0B4069D-BB7B-A7F5-E7CF-7F5225FA972D}"/>
              </a:ext>
            </a:extLst>
          </p:cNvPr>
          <p:cNvSpPr/>
          <p:nvPr/>
        </p:nvSpPr>
        <p:spPr>
          <a:xfrm>
            <a:off x="7723574" y="4994144"/>
            <a:ext cx="3734439" cy="1465055"/>
          </a:xfrm>
          <a:prstGeom prst="roundRect">
            <a:avLst>
              <a:gd name="adj" fmla="val 32670"/>
            </a:avLst>
          </a:prstGeom>
          <a:noFill/>
          <a:ln w="603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5" name="Google Shape;239;p24">
            <a:extLst>
              <a:ext uri="{FF2B5EF4-FFF2-40B4-BE49-F238E27FC236}">
                <a16:creationId xmlns:a16="http://schemas.microsoft.com/office/drawing/2014/main" id="{09138649-C236-AB0F-D3DD-65DCEFB6C6DC}"/>
              </a:ext>
            </a:extLst>
          </p:cNvPr>
          <p:cNvSpPr txBox="1"/>
          <p:nvPr/>
        </p:nvSpPr>
        <p:spPr>
          <a:xfrm>
            <a:off x="170146" y="837350"/>
            <a:ext cx="3913271" cy="432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de" sz="1050" dirty="0" err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Koehn</a:t>
            </a:r>
            <a:r>
              <a:rPr lang="de" sz="105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al. 2024, PRX 15 (2025) 2, 021014</a:t>
            </a:r>
            <a:endParaRPr sz="105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864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F8138-825D-26A6-D016-936D1924D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0CE4D7B-1DB3-185E-BEAA-A7C5F5BCD207}"/>
              </a:ext>
            </a:extLst>
          </p:cNvPr>
          <p:cNvSpPr/>
          <p:nvPr/>
        </p:nvSpPr>
        <p:spPr>
          <a:xfrm>
            <a:off x="200108" y="151198"/>
            <a:ext cx="11770219" cy="6468756"/>
          </a:xfrm>
          <a:prstGeom prst="roundRect">
            <a:avLst>
              <a:gd name="adj" fmla="val 1457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10000"/>
                  <a:lumOff val="90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500" dirty="0">
              <a:latin typeface="Times" pitchFamily="2" charset="0"/>
            </a:endParaRPr>
          </a:p>
        </p:txBody>
      </p:sp>
      <p:sp>
        <p:nvSpPr>
          <p:cNvPr id="2" name="Text Placeholder 2_15">
            <a:extLst>
              <a:ext uri="{FF2B5EF4-FFF2-40B4-BE49-F238E27FC236}">
                <a16:creationId xmlns:a16="http://schemas.microsoft.com/office/drawing/2014/main" id="{FE254351-4C2F-EF73-3B5F-0F9C31602F4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377217" y="396710"/>
            <a:ext cx="9144960" cy="603757"/>
          </a:xfrm>
        </p:spPr>
        <p:txBody>
          <a:bodyPr vert="horz" wrap="square" anchor="t" anchorCtr="1">
            <a:normAutofit/>
          </a:bodyPr>
          <a:lstStyle/>
          <a:p>
            <a:pPr marL="0" indent="0" algn="ctr">
              <a:spcBef>
                <a:spcPts val="1283"/>
              </a:spcBef>
              <a:buNone/>
            </a:pPr>
            <a:r>
              <a:rPr lang="en-US" sz="3629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</a:rPr>
              <a:t> The Binary Neutron Star Merger Simulation</a:t>
            </a:r>
          </a:p>
        </p:txBody>
      </p:sp>
      <p:pic>
        <p:nvPicPr>
          <p:cNvPr id="5" name="part_1">
            <a:hlinkClick r:id="" action="ppaction://media"/>
            <a:extLst>
              <a:ext uri="{FF2B5EF4-FFF2-40B4-BE49-F238E27FC236}">
                <a16:creationId xmlns:a16="http://schemas.microsoft.com/office/drawing/2014/main" id="{D8184D89-0699-C4D2-1B41-28B896AE91F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90501" y="1386591"/>
            <a:ext cx="8319600" cy="46797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AA6D73-AB1D-2EBF-6141-E13DFA84B131}"/>
              </a:ext>
            </a:extLst>
          </p:cNvPr>
          <p:cNvSpPr txBox="1"/>
          <p:nvPr/>
        </p:nvSpPr>
        <p:spPr>
          <a:xfrm>
            <a:off x="8971722" y="2325593"/>
            <a:ext cx="2584174" cy="6493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1646" tIns="40823" rIns="81646" bIns="40823" anchorCtr="0" compatLnSpc="0">
            <a:spAutoFit/>
          </a:bodyPr>
          <a:lstStyle/>
          <a:p>
            <a:pPr hangingPunct="0"/>
            <a:r>
              <a:rPr lang="en-US" sz="1996" b="1" dirty="0">
                <a:solidFill>
                  <a:schemeClr val="accent1">
                    <a:lumMod val="75000"/>
                  </a:schemeClr>
                </a:solidFill>
                <a:latin typeface="Times New Roman" pitchFamily="18"/>
                <a:ea typeface="WenQuanYi Micro Hei" pitchFamily="2"/>
                <a:cs typeface="Lohit Devanagari" pitchFamily="2"/>
              </a:rPr>
              <a:t>gravitational wave emission</a:t>
            </a:r>
            <a:endParaRPr lang="en-US" sz="1996" dirty="0">
              <a:solidFill>
                <a:schemeClr val="accent1">
                  <a:lumMod val="75000"/>
                </a:schemeClr>
              </a:solidFill>
              <a:latin typeface="Times New Roman" pitchFamily="18"/>
              <a:ea typeface="WenQuanYi Micro Hei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4505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</TotalTime>
  <Words>1987</Words>
  <Application>Microsoft Macintosh PowerPoint</Application>
  <PresentationFormat>Widescreen</PresentationFormat>
  <Paragraphs>463</Paragraphs>
  <Slides>51</Slides>
  <Notes>37</Notes>
  <HiddenSlides>0</HiddenSlides>
  <MMClips>5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-apple-system</vt:lpstr>
      <vt:lpstr>Arial</vt:lpstr>
      <vt:lpstr>Calibri</vt:lpstr>
      <vt:lpstr>Calibri Light</vt:lpstr>
      <vt:lpstr>Liberation Sans</vt:lpstr>
      <vt:lpstr>Times</vt:lpstr>
      <vt:lpstr>Times New Roman</vt:lpstr>
      <vt:lpstr>Office Theme</vt:lpstr>
      <vt:lpstr>Simulating and Interpreting the Multimessenger Picture of Neutron Star Mergers </vt:lpstr>
      <vt:lpstr>Neutron stars… our astrophysical laboratory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EM Signals –  Kilonova</vt:lpstr>
      <vt:lpstr>EM Signals –  Kilonova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NMMA: Main Contributions by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41</cp:revision>
  <dcterms:created xsi:type="dcterms:W3CDTF">2025-06-16T13:11:27Z</dcterms:created>
  <dcterms:modified xsi:type="dcterms:W3CDTF">2025-06-18T11:27:34Z</dcterms:modified>
</cp:coreProperties>
</file>