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0" r:id="rId2"/>
  </p:sldMasterIdLst>
  <p:notesMasterIdLst>
    <p:notesMasterId r:id="rId28"/>
  </p:notesMasterIdLst>
  <p:sldIdLst>
    <p:sldId id="256" r:id="rId3"/>
    <p:sldId id="297" r:id="rId4"/>
    <p:sldId id="298" r:id="rId5"/>
    <p:sldId id="303" r:id="rId6"/>
    <p:sldId id="308" r:id="rId7"/>
    <p:sldId id="305" r:id="rId8"/>
    <p:sldId id="299" r:id="rId9"/>
    <p:sldId id="304" r:id="rId10"/>
    <p:sldId id="306" r:id="rId11"/>
    <p:sldId id="310" r:id="rId12"/>
    <p:sldId id="322" r:id="rId13"/>
    <p:sldId id="309" r:id="rId14"/>
    <p:sldId id="301" r:id="rId15"/>
    <p:sldId id="300" r:id="rId16"/>
    <p:sldId id="311" r:id="rId17"/>
    <p:sldId id="312" r:id="rId18"/>
    <p:sldId id="313" r:id="rId19"/>
    <p:sldId id="314" r:id="rId20"/>
    <p:sldId id="316" r:id="rId21"/>
    <p:sldId id="315" r:id="rId22"/>
    <p:sldId id="317" r:id="rId23"/>
    <p:sldId id="318" r:id="rId24"/>
    <p:sldId id="319" r:id="rId25"/>
    <p:sldId id="320" r:id="rId26"/>
    <p:sldId id="32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D5E8"/>
    <a:srgbClr val="F1C36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22" autoAdjust="0"/>
    <p:restoredTop sz="78723" autoAdjust="0"/>
  </p:normalViewPr>
  <p:slideViewPr>
    <p:cSldViewPr snapToGrid="0">
      <p:cViewPr>
        <p:scale>
          <a:sx n="75" d="100"/>
          <a:sy n="75" d="100"/>
        </p:scale>
        <p:origin x="824" y="236"/>
      </p:cViewPr>
      <p:guideLst/>
    </p:cSldViewPr>
  </p:slideViewPr>
  <p:notesTextViewPr>
    <p:cViewPr>
      <p:scale>
        <a:sx n="1" d="1"/>
        <a:sy n="1" d="1"/>
      </p:scale>
      <p:origin x="0" y="-62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11.105"/>
    </inkml:context>
    <inkml:brush xml:id="br0">
      <inkml:brushProperty name="width" value="0.05" units="cm"/>
      <inkml:brushProperty name="height" value="0.05" units="cm"/>
      <inkml:brushProperty name="color" value="#33CCFF"/>
    </inkml:brush>
  </inkml:definitions>
  <inkml:trace contextRef="#ctx0" brushRef="#br0">1 0 9215 0 0,'18'5'7727'0'0,"62"22"-6902"0"0,-6 0 232 0 0,170 53 758 0 0,-201-70-1686 0 0,52 16 566 0 0,-93-26-717 0 0,-3 1 78 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18.632"/>
    </inkml:context>
    <inkml:brush xml:id="br0">
      <inkml:brushProperty name="width" value="0.05" units="cm"/>
      <inkml:brushProperty name="height" value="0.05" units="cm"/>
      <inkml:brushProperty name="color" value="#33CCFF"/>
    </inkml:brush>
  </inkml:definitions>
  <inkml:trace contextRef="#ctx0" brushRef="#br0">1 0 6447 0 0,'6'2'8558'0'0,"2"3"-4291"0"0,17 18-4335 0 0,-15-14 799 0 0,369 300-945 0 0,-69-118 1352 0 0,-131-87 18 0 0,-155-89-917 0 0,0 1-1 0 0,32 27 1 0 0,-52-37 1 0 0,-2-6-477 0 0,2-2-1311 0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19.571"/>
    </inkml:context>
    <inkml:brush xml:id="br0">
      <inkml:brushProperty name="width" value="0.05" units="cm"/>
      <inkml:brushProperty name="height" value="0.05" units="cm"/>
      <inkml:brushProperty name="color" value="#33CCFF"/>
    </inkml:brush>
  </inkml:definitions>
  <inkml:trace contextRef="#ctx0" brushRef="#br0">16 1 4143 0 0,'-1'0'453'0'0,"0"0"-1"0"0,0 0 0 0 0,0 0 1 0 0,1 0-1 0 0,-1 0 0 0 0,0 0 0 0 0,0 0 1 0 0,0 0-1 0 0,1 0 0 0 0,-1 0 1 0 0,0 1-1 0 0,0-1 0 0 0,1 0 1 0 0,-1 1-1 0 0,0-1 0 0 0,0 0 0 0 0,0 1 1 0 0,1 0-279 0 0,0-1 1 0 0,0 0-1 0 0,-1 1 0 0 0,1-1 1 0 0,0 0-1 0 0,0 1 1 0 0,0-1-1 0 0,0 0 1 0 0,0 1-1 0 0,0-1 1 0 0,0 0-1 0 0,0 1 0 0 0,0-1 1 0 0,0 0-1 0 0,1 1 1 0 0,-1-1-1 0 0,0 0 1 0 0,0 1-1 0 0,0-1 1 0 0,0 0-1 0 0,0 1 0 0 0,1-1 1 0 0,-1 0-1 0 0,0 0 1 0 0,0 1-1 0 0,1-1 1 0 0,25 22 2400 0 0,-18-15-2852 0 0,385 298 1143 0 0,-252-207-381 0 0,55 41 20 0 0,-85-64-259 0 0,-12-9 246 0 0,3 8-209 0 0,-28-23-128 0 0,35 21 119 0 0,-97-60-141 0 0,-25-22-190 0 0,13 8-123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20.164"/>
    </inkml:context>
    <inkml:brush xml:id="br0">
      <inkml:brushProperty name="width" value="0.05" units="cm"/>
      <inkml:brushProperty name="height" value="0.05" units="cm"/>
      <inkml:brushProperty name="color" value="#33CCFF"/>
    </inkml:brush>
  </inkml:definitions>
  <inkml:trace contextRef="#ctx0" brushRef="#br0">1 1 5527 0 0,'2'2'7833'0'0,"9"3"-5499"0"0,312 213-581 0 0,-86-67 121 0 0,-59-39-972 0 0,71 43-580 0 0,-148-94-268 0 0,-87-52 93 0 0,0 0 1 0 0,0 1-1 0 0,-1 0 0 0 0,22 24 0 0 0,-15-12-41 0 0,2 0 0 0 0,1-1 0 0 0,50 36 0 0 0,-46-44-1709 0 0,-26-13 1500 0 0,0 0 0 0 0,-1 0 0 0 0,1 1 0 0 0,-1-1 0 0 0,1 0 0 0 0,-1 0 0 0 0,1 0 0 0 0,-1 0 0 0 0,1 0 0 0 0,0 0 1 0 0,-1 0-1 0 0,1 0 0 0 0,-1-1 0 0 0,1 1 0 0 0,-1 0 0 0 0,1 0 0 0 0,-1 0 0 0 0,1-1 0 0 0,-1 1 0 0 0,1 0 1 0 0,-1 0-1 0 0,1-1 0 0 0,-1 1 0 0 0,1 0 0 0 0,-1-1 0 0 0,1 1 0 0 0,-1 0 0 0 0,0-1 0 0 0,1 1 0 0 0,-1-1 0 0 0,0 1 1 0 0,1-1-1 0 0,-1 1 0 0 0,0-1 0 0 0,0 1 0 0 0,0-1 0 0 0,1 1 0 0 0,-1-1 0 0 0,0 1 0 0 0,0-1 0 0 0,0 1 1 0 0,0-1-1 0 0,0 1 0 0 0,0-1 0 0 0,0 0 0 0 0,0-7-6528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20.749"/>
    </inkml:context>
    <inkml:brush xml:id="br0">
      <inkml:brushProperty name="width" value="0.05" units="cm"/>
      <inkml:brushProperty name="height" value="0.05" units="cm"/>
      <inkml:brushProperty name="color" value="#33CCFF"/>
    </inkml:brush>
  </inkml:definitions>
  <inkml:trace contextRef="#ctx0" brushRef="#br0">1 1 9671 0 0,'2'1'5524'0'0,"11"9"-3761"0"0,96 51-1310 0 0,433 234 527 0 0,-319-175 241 0 0,108 51-196 0 0,-260-140-991 0 0,66 34 326 0 0,-138-63-32 0 0,0-2-329 0 0,1 0 1 0 0,0 1 0 0 0,0-1 0 0 0,0 0 0 0 0,-1 0 0 0 0,1 0 0 0 0,0 1-1 0 0,0-1 1 0 0,0 0 0 0 0,0 0 0 0 0,0 0 0 0 0,-1 1 0 0 0,1-1 0 0 0,0 0 0 0 0,0 0-1 0 0,0 1 1 0 0,0-1 0 0 0,0 0 0 0 0,0 0 0 0 0,0 1 0 0 0,0-1 0 0 0,0 0-1 0 0,0 0 1 0 0,0 1 0 0 0,0-1 0 0 0,0 0 0 0 0,0 0 0 0 0,0 1 0 0 0,0-1-1 0 0,0 0 1 0 0,0 0 0 0 0,0 0 0 0 0,1 1 0 0 0,-1-1 0 0 0,0 0 0 0 0,0 0 0 0 0,0 1-1 0 0,0-1 1 0 0,0 0 0 0 0,1 0 0 0 0,-1 0 0 0 0,0 0 0 0 0,0 1 0 0 0,1-1 0 0 0,8 5-2212 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21.291"/>
    </inkml:context>
    <inkml:brush xml:id="br0">
      <inkml:brushProperty name="width" value="0.05" units="cm"/>
      <inkml:brushProperty name="height" value="0.05" units="cm"/>
      <inkml:brushProperty name="color" value="#33CCFF"/>
    </inkml:brush>
  </inkml:definitions>
  <inkml:trace contextRef="#ctx0" brushRef="#br0">1 1 7367 0 0,'0'0'2444'0'0,"7"5"2942"0"0,5 3-4020 0 0,119 68 9 0 0,161 68 0 0 0,24 9 626 0 0,-170-81-1556 0 0,-13-15-282 0 0,-15-8 66 0 0,-115-47-256 0 0,-2-2-195 0 0,0 1 0 0 0,0 0 0 0 0,0-1 0 0 0,1 1 0 0 0,-1-1 0 0 0,0 0 0 0 0,1 1 0 0 0,-1-1 0 0 0,0 0 0 0 0,1 0 0 0 0,-1 0 1 0 0,0 0-1 0 0,1 0 0 0 0,-1 0 0 0 0,1 0 0 0 0,-1 0 0 0 0,2-1 0 0 0,6 0-6444 0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21.723"/>
    </inkml:context>
    <inkml:brush xml:id="br0">
      <inkml:brushProperty name="width" value="0.05" units="cm"/>
      <inkml:brushProperty name="height" value="0.05" units="cm"/>
      <inkml:brushProperty name="color" value="#33CCFF"/>
    </inkml:brush>
  </inkml:definitions>
  <inkml:trace contextRef="#ctx0" brushRef="#br0">13 3 3679 0 0,'-12'-3'4906'0'0,"21"5"636"0"0,354 149-318 0 0,-263-94-4549 0 0,-53-29-438 0 0,-18-10-86 0 0,-12-7-6398 0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22.039"/>
    </inkml:context>
    <inkml:brush xml:id="br0">
      <inkml:brushProperty name="width" value="0.05" units="cm"/>
      <inkml:brushProperty name="height" value="0.05" units="cm"/>
      <inkml:brushProperty name="color" value="#33CCFF"/>
    </inkml:brush>
  </inkml:definitions>
  <inkml:trace contextRef="#ctx0" brushRef="#br0">0 0 7775 0 0,'6'1'787'0'0,"-1"-1"1"0"0,1 1-1 0 0,-1 0 0 0 0,0 1 0 0 0,0-1 0 0 0,1 1 0 0 0,-1 0 0 0 0,6 3 0 0 0,40 24-871 0 0,-40-22 335 0 0,72 47-2890 0 0,-66-41-1925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11.646"/>
    </inkml:context>
    <inkml:brush xml:id="br0">
      <inkml:brushProperty name="width" value="0.05" units="cm"/>
      <inkml:brushProperty name="height" value="0.05" units="cm"/>
      <inkml:brushProperty name="color" value="#33CCFF"/>
    </inkml:brush>
  </inkml:definitions>
  <inkml:trace contextRef="#ctx0" brushRef="#br0">12 6 6911 0 0,'0'0'457'0'0,"-1"0"-1"0"0,0 0 0 0 0,1 0 0 0 0,-1-1 1 0 0,1 1-1 0 0,-1 0 0 0 0,0 0 1 0 0,1 0-1 0 0,-1 0 0 0 0,1 0 0 0 0,-4-3 3195 0 0,3 2-3195 0 0,9 6 3824 0 0,5 7-4456 0 0,1 0 0 0 0,0-1 1 0 0,0 0-1 0 0,26 14 1 0 0,69 27-587 0 0,-68-34 799 0 0,80 40-32 0 0,-18-8 539 0 0,198 67 0 0 0,-259-108 144 0 0,-50-8 329 0 0,8-1-1012 0 0,-1 0 0 0 0,1 0 0 0 0,-1 0 0 0 0,1 0 0 0 0,-1 0 0 0 0,1 0 0 0 0,0 0 0 0 0,-1 0 1 0 0,1 0-1 0 0,-1 0 0 0 0,1 0 0 0 0,-1 0 0 0 0,1-1 0 0 0,-1 1 0 0 0,1 0 0 0 0,0 0 0 0 0,-1 0 0 0 0,1-1 0 0 0,-1 1 0 0 0,1 0 0 0 0,0 0 0 0 0,-1-1 1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12.163"/>
    </inkml:context>
    <inkml:brush xml:id="br0">
      <inkml:brushProperty name="width" value="0.05" units="cm"/>
      <inkml:brushProperty name="height" value="0.05" units="cm"/>
      <inkml:brushProperty name="color" value="#33CCFF"/>
    </inkml:brush>
  </inkml:definitions>
  <inkml:trace contextRef="#ctx0" brushRef="#br0">7 7 10591 0 0,'-6'-6'6294'0'0,"18"14"-2890"0"0,-3-2-4531 0 0,60 60 810 0 0,0-1 159 0 0,-17-16 86 0 0,-26-25 12 0 0,24 26 67 0 0,-24-26 82 0 0,54 46 70 0 0,-18-20-115 0 0,75 44 0 0 0,-40-43 550 0 0,-59-32 235 0 0,0 1 0 0 0,62 46 0 0 0,-79-44-589 0 0,-18-18-157 0 0,0 0-1 0 0,1 0 0 0 0,0 0 1 0 0,7 5-1 0 0,21 15-286 0 0,-44-32-1670 0 0,5-2 768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12.663"/>
    </inkml:context>
    <inkml:brush xml:id="br0">
      <inkml:brushProperty name="width" value="0.05" units="cm"/>
      <inkml:brushProperty name="height" value="0.05" units="cm"/>
      <inkml:brushProperty name="color" value="#33CCFF"/>
    </inkml:brush>
  </inkml:definitions>
  <inkml:trace contextRef="#ctx0" brushRef="#br0">60 23 8751 0 0,'-60'-22'4370'0'0,"64"24"-3343"0"0,0-1 0 0 0,0 1 0 0 0,-1 1 0 0 0,1-1 0 0 0,5 5 0 0 0,32 35-1279 0 0,-20-21 434 0 0,-16-17-310 0 0,10 12-22 0 0,44 48 10 0 0,-33-36 51 0 0,39 44-42 0 0,-10-10 67 0 0,14 15 0 0 0,12 16 78 0 0,-39-47 86 0 0,-31-35 10 0 0,2 4 30 0 0,98 106 744 0 0,-85-94-279 0 0,1-1 0 0 0,43 32 0 0 0,-67-55-479 0 0,0 0 0 0 0,0 1 0 0 0,0-1 0 0 0,-1 1-1 0 0,1 0 1 0 0,-1-1 0 0 0,3 7 0 0 0,11 15-890 0 0,-12-20 191 0 0,1 2-1422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13.188"/>
    </inkml:context>
    <inkml:brush xml:id="br0">
      <inkml:brushProperty name="width" value="0.05" units="cm"/>
      <inkml:brushProperty name="height" value="0.05" units="cm"/>
      <inkml:brushProperty name="color" value="#33CCFF"/>
    </inkml:brush>
  </inkml:definitions>
  <inkml:trace contextRef="#ctx0" brushRef="#br0">7 7 11055 0 0,'-6'-7'7513'0'0,"13"15"-5412"0"0,15 15-2337 0 0,160 138-638 0 0,190 139 828 0 0,-354-285 294 0 0,-1 1 1 0 0,0 1-1 0 0,-1 1 1 0 0,18 24-1 0 0,-22-27 39 0 0,1-1 0 0 0,1 0 1 0 0,21 17-1 0 0,15 15-980 0 0,-48-44 424 0 0,6 6-5648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13.638"/>
    </inkml:context>
    <inkml:brush xml:id="br0">
      <inkml:brushProperty name="width" value="0.05" units="cm"/>
      <inkml:brushProperty name="height" value="0.05" units="cm"/>
      <inkml:brushProperty name="color" value="#33CCFF"/>
    </inkml:brush>
  </inkml:definitions>
  <inkml:trace contextRef="#ctx0" brushRef="#br0">0 1 8751 0 0,'9'14'6845'0'0,"5"4"-3781"0"0,43 44-4635 0 0,-30-34 2073 0 0,265 257 441 0 0,-238-235 384 0 0,-49-45-1221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13.947"/>
    </inkml:context>
    <inkml:brush xml:id="br0">
      <inkml:brushProperty name="width" value="0.05" units="cm"/>
      <inkml:brushProperty name="height" value="0.05" units="cm"/>
      <inkml:brushProperty name="color" value="#33CCFF"/>
    </inkml:brush>
  </inkml:definitions>
  <inkml:trace contextRef="#ctx0" brushRef="#br0">0 1 455 0 0,'6'-1'16445'0'0,"14"14"-13522"0"0,13 12-5771 0 0,-23-17 4122 0 0,78 74-1395 0 0,-52-45-4993 0 0,-22-21-485 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17.602"/>
    </inkml:context>
    <inkml:brush xml:id="br0">
      <inkml:brushProperty name="width" value="0.05" units="cm"/>
      <inkml:brushProperty name="height" value="0.05" units="cm"/>
      <inkml:brushProperty name="color" value="#33CCFF"/>
    </inkml:brush>
  </inkml:definitions>
  <inkml:trace contextRef="#ctx0" brushRef="#br0">10 7 6911 0 0,'-10'-7'16376'0'0,"17"14"-16488"0"0,-5-5 95 0 0,1 0 0 0 0,0 0-1 0 0,0 0 1 0 0,0-1 0 0 0,0 1 0 0 0,5 2-1 0 0,7 2-24 0 0,112 67-171 0 0,-94-54 213 0 0,-13-6 0 0 0,70 39 0 0 0,-50-30-11 0 0,2-1 44 0 0,-1 3 0 0 0,46 34 0 0 0,-75-48-44 0 0,-4-4-56 0 0,0 1 0 0 0,0 0 0 0 0,10 13-1 0 0,-7-7-32 0 0,-1-3-233 0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11-15T00:19:18.105"/>
    </inkml:context>
    <inkml:brush xml:id="br0">
      <inkml:brushProperty name="width" value="0.05" units="cm"/>
      <inkml:brushProperty name="height" value="0.05" units="cm"/>
      <inkml:brushProperty name="color" value="#33CCFF"/>
    </inkml:brush>
  </inkml:definitions>
  <inkml:trace contextRef="#ctx0" brushRef="#br0">1 1 6911 0 0,'17'14'11442'0'0,"14"9"-9120"0"0,4 2-2352 0 0,-5 0 64 0 0,27 27-34 0 0,14 13 16 0 0,-47-43 5 0 0,45 37 110 0 0,11 5 93 0 0,-6-9 23 0 0,-9-4 82 0 0,55 51 519 0 0,-118-101-873 0 0,4 3 80 0 0,-4-7-338 0 0,-2-1-88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DD23BA-9244-486E-9102-5F1F58059C8E}" type="datetimeFigureOut">
              <a:rPr lang="en-US" smtClean="0"/>
              <a:t>11/14/2025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D2C8B4-676C-48E2-9E76-8CBCFF423C62}" type="slidenum">
              <a:rPr lang="en-US" smtClean="0"/>
              <a:t>‹#›</a:t>
            </a:fld>
            <a:endParaRPr lang="en-US"/>
          </a:p>
        </p:txBody>
      </p:sp>
    </p:spTree>
    <p:extLst>
      <p:ext uri="{BB962C8B-B14F-4D97-AF65-F5344CB8AC3E}">
        <p14:creationId xmlns:p14="http://schemas.microsoft.com/office/powerpoint/2010/main" val="3758125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everyone</a:t>
            </a:r>
          </a:p>
          <a:p>
            <a:r>
              <a:rPr lang="en-US" dirty="0"/>
              <a:t>My name is Ankur Verma and I am a postdoc at University of South Dakota.</a:t>
            </a:r>
            <a:br>
              <a:rPr lang="en-US" dirty="0"/>
            </a:br>
            <a:r>
              <a:rPr lang="en-US" dirty="0"/>
              <a:t>I will be talking on the ‘Dark’ Matter Effect as a Solution to the KM3-230213A Puzzle.</a:t>
            </a:r>
          </a:p>
        </p:txBody>
      </p:sp>
      <p:sp>
        <p:nvSpPr>
          <p:cNvPr id="4" name="Slide Number Placeholder 3"/>
          <p:cNvSpPr>
            <a:spLocks noGrp="1"/>
          </p:cNvSpPr>
          <p:nvPr>
            <p:ph type="sldNum" sz="quarter" idx="5"/>
          </p:nvPr>
        </p:nvSpPr>
        <p:spPr/>
        <p:txBody>
          <a:bodyPr/>
          <a:lstStyle/>
          <a:p>
            <a:fld id="{2AD2C8B4-676C-48E2-9E76-8CBCFF423C62}" type="slidenum">
              <a:rPr lang="en-US" smtClean="0"/>
              <a:t>1</a:t>
            </a:fld>
            <a:endParaRPr lang="en-US"/>
          </a:p>
        </p:txBody>
      </p:sp>
    </p:spTree>
    <p:extLst>
      <p:ext uri="{BB962C8B-B14F-4D97-AF65-F5344CB8AC3E}">
        <p14:creationId xmlns:p14="http://schemas.microsoft.com/office/powerpoint/2010/main" val="1224874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343B5-7951-82D0-5A35-ED7C79A424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BEB23C-87E9-959B-CECA-25B11EEC0875}"/>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CC647EA4-BC6A-2AB0-D6E5-AEA8BB946D36}"/>
              </a:ext>
            </a:extLst>
          </p:cNvPr>
          <p:cNvSpPr>
            <a:spLocks noGrp="1"/>
          </p:cNvSpPr>
          <p:nvPr>
            <p:ph type="body" idx="1"/>
          </p:nvPr>
        </p:nvSpPr>
        <p:spPr/>
        <p:txBody>
          <a:bodyPr/>
          <a:lstStyle/>
          <a:p>
            <a:r>
              <a:rPr lang="en-US" dirty="0"/>
              <a:t>involves a two-component inelastic DM (χ1, χ2) with masses mχ1,χ2 that couples to a vector boson Z′ with mass </a:t>
            </a:r>
            <a:r>
              <a:rPr lang="en-US" dirty="0" err="1"/>
              <a:t>mZ</a:t>
            </a:r>
            <a:r>
              <a:rPr lang="en-US" dirty="0"/>
              <a:t>′.</a:t>
            </a:r>
          </a:p>
          <a:p>
            <a:r>
              <a:rPr lang="en-US" dirty="0" err="1"/>
              <a:t>gχ</a:t>
            </a:r>
            <a:r>
              <a:rPr lang="en-US" dirty="0"/>
              <a:t>, </a:t>
            </a:r>
            <a:r>
              <a:rPr lang="en-US" dirty="0" err="1"/>
              <a:t>gZ′f</a:t>
            </a:r>
            <a:r>
              <a:rPr lang="en-US" dirty="0"/>
              <a:t> (f = q, μ) denote the coupling strengths of Z′ with the DM and with the SM fermions. the Z′ must couple to the first-generation quarks (u, d) and to the muon</a:t>
            </a:r>
          </a:p>
          <a:p>
            <a:r>
              <a:rPr lang="en-US" dirty="0"/>
              <a:t>followed by the de-excitation of the heavier state χ2 → χ1μ+μ</a:t>
            </a:r>
          </a:p>
          <a:p>
            <a:endParaRPr lang="en-US" dirty="0"/>
          </a:p>
          <a:p>
            <a:r>
              <a:rPr lang="en-US" dirty="0"/>
              <a:t>it is more feasible for inelastic DM to undergo multiple scattering than the single-component DM</a:t>
            </a:r>
          </a:p>
          <a:p>
            <a:endParaRPr lang="en-US" dirty="0"/>
          </a:p>
        </p:txBody>
      </p:sp>
      <p:sp>
        <p:nvSpPr>
          <p:cNvPr id="4" name="Slide Number Placeholder 3">
            <a:extLst>
              <a:ext uri="{FF2B5EF4-FFF2-40B4-BE49-F238E27FC236}">
                <a16:creationId xmlns:a16="http://schemas.microsoft.com/office/drawing/2014/main" id="{7B6AD7E8-B5FE-DCB7-F05A-2543049B836C}"/>
              </a:ext>
            </a:extLst>
          </p:cNvPr>
          <p:cNvSpPr>
            <a:spLocks noGrp="1"/>
          </p:cNvSpPr>
          <p:nvPr>
            <p:ph type="sldNum" sz="quarter" idx="5"/>
          </p:nvPr>
        </p:nvSpPr>
        <p:spPr/>
        <p:txBody>
          <a:bodyPr/>
          <a:lstStyle/>
          <a:p>
            <a:fld id="{2AD2C8B4-676C-48E2-9E76-8CBCFF423C62}" type="slidenum">
              <a:rPr lang="en-US" smtClean="0"/>
              <a:t>10</a:t>
            </a:fld>
            <a:endParaRPr lang="en-US"/>
          </a:p>
        </p:txBody>
      </p:sp>
    </p:spTree>
    <p:extLst>
      <p:ext uri="{BB962C8B-B14F-4D97-AF65-F5344CB8AC3E}">
        <p14:creationId xmlns:p14="http://schemas.microsoft.com/office/powerpoint/2010/main" val="16595758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D2C8B4-676C-48E2-9E76-8CBCFF423C62}" type="slidenum">
              <a:rPr lang="en-US" smtClean="0"/>
              <a:t>11</a:t>
            </a:fld>
            <a:endParaRPr lang="en-US"/>
          </a:p>
        </p:txBody>
      </p:sp>
    </p:spTree>
    <p:extLst>
      <p:ext uri="{BB962C8B-B14F-4D97-AF65-F5344CB8AC3E}">
        <p14:creationId xmlns:p14="http://schemas.microsoft.com/office/powerpoint/2010/main" val="24073592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0D541E-F0AF-BD67-00F4-767083766A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C3B65E-5C0C-2FC1-C559-04DDD86427D2}"/>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16E937D1-528C-B196-2AF8-505EBE9538BE}"/>
              </a:ext>
            </a:extLst>
          </p:cNvPr>
          <p:cNvSpPr>
            <a:spLocks noGrp="1"/>
          </p:cNvSpPr>
          <p:nvPr>
            <p:ph type="body" idx="1"/>
          </p:nvPr>
        </p:nvSpPr>
        <p:spPr/>
        <p:txBody>
          <a:bodyPr/>
          <a:lstStyle/>
          <a:p>
            <a:r>
              <a:rPr lang="en-US" dirty="0"/>
              <a:t>Figure 2 shows the iso-event contours for KM3NeT, and the corresponding predictions at </a:t>
            </a:r>
            <a:r>
              <a:rPr lang="en-US" dirty="0" err="1"/>
              <a:t>IceCube</a:t>
            </a:r>
            <a:r>
              <a:rPr lang="en-US" dirty="0"/>
              <a:t>, in the space of cross section (</a:t>
            </a:r>
            <a:r>
              <a:rPr lang="en-US" dirty="0" err="1"/>
              <a:t>χi</a:t>
            </a:r>
            <a:r>
              <a:rPr lang="en-US" dirty="0"/>
              <a:t> → X) and lifetime (X → </a:t>
            </a:r>
            <a:r>
              <a:rPr lang="en-US" dirty="0" err="1"/>
              <a:t>μ+μ</a:t>
            </a:r>
            <a:r>
              <a:rPr lang="en-US" dirty="0"/>
              <a:t>−) for various blazar luminosities. The peach bands correspond to those that give rise to one event at KM3NeT. The blue bands show the parameters that correspond to a particular number of events at </a:t>
            </a:r>
            <a:r>
              <a:rPr lang="en-US" dirty="0" err="1"/>
              <a:t>IceCube</a:t>
            </a:r>
            <a:r>
              <a:rPr lang="en-US" dirty="0"/>
              <a:t>.</a:t>
            </a:r>
          </a:p>
          <a:p>
            <a:r>
              <a:rPr lang="en-US" dirty="0"/>
              <a:t>For example, when </a:t>
            </a:r>
            <a:r>
              <a:rPr lang="en-US" dirty="0" err="1"/>
              <a:t>Lχ</a:t>
            </a:r>
            <a:r>
              <a:rPr lang="en-US" dirty="0"/>
              <a:t> = 1047 erg/s, we find that along the range of parameters that give rise to one event at KM3NeT (corresponding to the uncertainty in the overburden), the number of events at </a:t>
            </a:r>
            <a:r>
              <a:rPr lang="en-US" dirty="0" err="1"/>
              <a:t>IceCube</a:t>
            </a:r>
            <a:r>
              <a:rPr lang="en-US" dirty="0"/>
              <a:t> can vary between 0.3 and 3.</a:t>
            </a:r>
          </a:p>
          <a:p>
            <a:r>
              <a:rPr lang="en-US" dirty="0"/>
              <a:t>Thus, there exists some viable parameter space which explains the non-observation of this event at </a:t>
            </a:r>
            <a:r>
              <a:rPr lang="en-US" dirty="0" err="1"/>
              <a:t>IceCube</a:t>
            </a:r>
            <a:endParaRPr lang="en-US" dirty="0"/>
          </a:p>
          <a:p>
            <a:endParaRPr lang="en-US" dirty="0"/>
          </a:p>
          <a:p>
            <a:endParaRPr lang="en-US" dirty="0"/>
          </a:p>
          <a:p>
            <a:r>
              <a:rPr lang="en-US" dirty="0"/>
              <a:t>One of the salient features in these </a:t>
            </a:r>
            <a:r>
              <a:rPr lang="en-US" dirty="0" err="1"/>
              <a:t>sensitivites</a:t>
            </a:r>
            <a:r>
              <a:rPr lang="en-US" dirty="0"/>
              <a:t> is that the lifetime required for a single event increases as a function of cross section. This is due to the fact that the mean-free path length for scattering is inversely proportional to the cross section. Therefore, the decrease in mean-free path length with an increase in cross section is compensated by increasing the lifetime, or the mean decay length.</a:t>
            </a:r>
          </a:p>
          <a:p>
            <a:endParaRPr lang="en-US" dirty="0"/>
          </a:p>
          <a:p>
            <a:r>
              <a:rPr lang="en-US" dirty="0"/>
              <a:t>Another feature we observe is that for larger DM luminosities, the required cross section to produce can be lessened. Since the overburden faced by KM3NeT is larger than </a:t>
            </a:r>
            <a:r>
              <a:rPr lang="en-US" dirty="0" err="1"/>
              <a:t>IceCube</a:t>
            </a:r>
            <a:r>
              <a:rPr lang="en-US" dirty="0"/>
              <a:t>, this allows for more events at KM3NeT for characteristically larger MFPL.</a:t>
            </a:r>
          </a:p>
          <a:p>
            <a:endParaRPr lang="en-US" dirty="0"/>
          </a:p>
          <a:p>
            <a:endParaRPr lang="en-US" dirty="0"/>
          </a:p>
          <a:p>
            <a:r>
              <a:rPr lang="en-US" dirty="0"/>
              <a:t>In the elastic DM model, we assume that </a:t>
            </a:r>
            <a:r>
              <a:rPr lang="en-US" dirty="0" err="1"/>
              <a:t>mφ</a:t>
            </a:r>
            <a:r>
              <a:rPr lang="en-US" dirty="0"/>
              <a:t> = 2mZ′ , </a:t>
            </a:r>
            <a:r>
              <a:rPr lang="en-US" dirty="0" err="1"/>
              <a:t>mχ</a:t>
            </a:r>
            <a:r>
              <a:rPr lang="en-US" dirty="0"/>
              <a:t> = 2mZ′ /3, and </a:t>
            </a:r>
            <a:r>
              <a:rPr lang="en-US" dirty="0" err="1"/>
              <a:t>gχ</a:t>
            </a:r>
            <a:r>
              <a:rPr lang="en-US" dirty="0"/>
              <a:t> = 2.5. Under these assumptions, Fig. 3b shows the required couplings </a:t>
            </a:r>
            <a:r>
              <a:rPr lang="en-US" dirty="0" err="1"/>
              <a:t>gφZ′γ</a:t>
            </a:r>
            <a:r>
              <a:rPr lang="en-US" dirty="0"/>
              <a:t> and </a:t>
            </a:r>
            <a:r>
              <a:rPr lang="en-US" dirty="0" err="1"/>
              <a:t>gZ′μ</a:t>
            </a:r>
            <a:r>
              <a:rPr lang="en-US" dirty="0"/>
              <a:t> as a function of </a:t>
            </a:r>
            <a:r>
              <a:rPr lang="en-US" dirty="0" err="1"/>
              <a:t>mZ</a:t>
            </a:r>
            <a:r>
              <a:rPr lang="en-US" dirty="0"/>
              <a:t>′ that satisfy the required cross sections and lifetimes. Since the scalar φ decays invisibly once produced and Z′ is not allowed kinematically to decay into a single photon, we find that monophoton searches at DELPHI and </a:t>
            </a:r>
            <a:r>
              <a:rPr lang="en-US" dirty="0" err="1"/>
              <a:t>BaBar</a:t>
            </a:r>
            <a:r>
              <a:rPr lang="en-US" dirty="0"/>
              <a:t> do not apply here. However, the monojet cross section bound from ATLAS [61] for </a:t>
            </a:r>
            <a:r>
              <a:rPr lang="en-US" dirty="0" err="1"/>
              <a:t>pT</a:t>
            </a:r>
            <a:r>
              <a:rPr lang="en-US" dirty="0"/>
              <a:t> &gt; 200 GeV is translated into a constraint on </a:t>
            </a:r>
            <a:r>
              <a:rPr lang="en-US" dirty="0" err="1"/>
              <a:t>gφZ′γ</a:t>
            </a:r>
            <a:r>
              <a:rPr lang="en-US" dirty="0"/>
              <a:t>.</a:t>
            </a:r>
          </a:p>
        </p:txBody>
      </p:sp>
      <p:sp>
        <p:nvSpPr>
          <p:cNvPr id="4" name="Slide Number Placeholder 3">
            <a:extLst>
              <a:ext uri="{FF2B5EF4-FFF2-40B4-BE49-F238E27FC236}">
                <a16:creationId xmlns:a16="http://schemas.microsoft.com/office/drawing/2014/main" id="{E933D599-E460-62FA-4808-FBBC9FF85500}"/>
              </a:ext>
            </a:extLst>
          </p:cNvPr>
          <p:cNvSpPr>
            <a:spLocks noGrp="1"/>
          </p:cNvSpPr>
          <p:nvPr>
            <p:ph type="sldNum" sz="quarter" idx="5"/>
          </p:nvPr>
        </p:nvSpPr>
        <p:spPr/>
        <p:txBody>
          <a:bodyPr/>
          <a:lstStyle/>
          <a:p>
            <a:fld id="{2AD2C8B4-676C-48E2-9E76-8CBCFF423C62}" type="slidenum">
              <a:rPr lang="en-US" smtClean="0"/>
              <a:t>12</a:t>
            </a:fld>
            <a:endParaRPr lang="en-US"/>
          </a:p>
        </p:txBody>
      </p:sp>
    </p:spTree>
    <p:extLst>
      <p:ext uri="{BB962C8B-B14F-4D97-AF65-F5344CB8AC3E}">
        <p14:creationId xmlns:p14="http://schemas.microsoft.com/office/powerpoint/2010/main" val="26077665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56CA30-EFD1-8235-5FC5-6192E33F27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B0F72E-0E52-9DD2-3B57-E81C8438C4AF}"/>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9D4C792-BBC8-69CE-EAD9-F31F0D98D77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is more feasible for inelastic DM to undergo multiple scattering than the single-component DM, (when mχ2 − mχ1 = </a:t>
            </a:r>
            <a:r>
              <a:rPr lang="en-US" dirty="0" err="1"/>
              <a:t>mZ</a:t>
            </a:r>
            <a:r>
              <a:rPr lang="en-US" dirty="0"/>
              <a:t>′ ), we find that the sensitivity of KM3NeT is much larger in the inelastic DM scenario</a:t>
            </a:r>
          </a:p>
          <a:p>
            <a:endParaRPr lang="en-US" dirty="0"/>
          </a:p>
          <a:p>
            <a:endParaRPr lang="en-US" dirty="0"/>
          </a:p>
          <a:p>
            <a:r>
              <a:rPr lang="en-US" dirty="0"/>
              <a:t>we show the range of masses and couplings for both inelastic and elastic DM scenarios that give rise to the cross sections and lifetimes required for one event at KM3NeT. We depict our sensitivities for 300 MeV &lt; </a:t>
            </a:r>
            <a:r>
              <a:rPr lang="en-US" dirty="0" err="1"/>
              <a:t>mZ</a:t>
            </a:r>
            <a:r>
              <a:rPr lang="en-US" dirty="0"/>
              <a:t>′ &lt; 1 TeV where the requirements for forward decay (from intermediate particle) and forward scattering (from </a:t>
            </a:r>
            <a:r>
              <a:rPr lang="en-US" dirty="0" err="1"/>
              <a:t>intial</a:t>
            </a:r>
            <a:r>
              <a:rPr lang="en-US" dirty="0"/>
              <a:t> DM) impose the lower and higher limit on </a:t>
            </a:r>
            <a:r>
              <a:rPr lang="en-US" dirty="0" err="1"/>
              <a:t>mZ</a:t>
            </a:r>
            <a:r>
              <a:rPr lang="en-US" dirty="0"/>
              <a:t>′ , respectively.</a:t>
            </a:r>
          </a:p>
          <a:p>
            <a:endParaRPr lang="en-US" dirty="0"/>
          </a:p>
          <a:p>
            <a:r>
              <a:rPr lang="en-US" dirty="0"/>
              <a:t>show the limits for </a:t>
            </a:r>
            <a:r>
              <a:rPr lang="en-US" dirty="0" err="1"/>
              <a:t>gZ′q</a:t>
            </a:r>
            <a:r>
              <a:rPr lang="en-US" dirty="0"/>
              <a:t> and </a:t>
            </a:r>
            <a:r>
              <a:rPr lang="en-US" dirty="0" err="1"/>
              <a:t>gZ′μ</a:t>
            </a:r>
            <a:r>
              <a:rPr lang="en-US" dirty="0"/>
              <a:t> as a function of </a:t>
            </a:r>
            <a:r>
              <a:rPr lang="en-US" dirty="0" err="1"/>
              <a:t>mZ</a:t>
            </a:r>
            <a:r>
              <a:rPr lang="en-US" dirty="0"/>
              <a:t>′ .</a:t>
            </a:r>
          </a:p>
          <a:p>
            <a:r>
              <a:rPr lang="en-US" dirty="0"/>
              <a:t>The direct constraints on </a:t>
            </a:r>
            <a:r>
              <a:rPr lang="en-US" dirty="0" err="1"/>
              <a:t>gZ′μ</a:t>
            </a:r>
            <a:r>
              <a:rPr lang="en-US" dirty="0"/>
              <a:t> come from the charged kaon [56] and pion [57] decay, as well as from (g − 2)μ [58]. However, for heavy mediators, </a:t>
            </a:r>
            <a:r>
              <a:rPr lang="en-US" dirty="0" err="1"/>
              <a:t>mZ</a:t>
            </a:r>
            <a:r>
              <a:rPr lang="en-US" dirty="0"/>
              <a:t>′ &gt; 300 MeV, these bounds appear only for </a:t>
            </a:r>
            <a:r>
              <a:rPr lang="en-US" dirty="0" err="1"/>
              <a:t>gZ′μ</a:t>
            </a:r>
            <a:r>
              <a:rPr lang="en-US" dirty="0"/>
              <a:t> &gt; 10−3. Since the lifetimes require couplings much less than 10−3, these bounds are not relevant for our study.</a:t>
            </a:r>
          </a:p>
          <a:p>
            <a:endParaRPr lang="en-US" dirty="0"/>
          </a:p>
          <a:p>
            <a:r>
              <a:rPr lang="en-US" dirty="0"/>
              <a:t>For </a:t>
            </a:r>
            <a:r>
              <a:rPr lang="en-US" dirty="0" err="1"/>
              <a:t>gZ′q</a:t>
            </a:r>
            <a:r>
              <a:rPr lang="en-US" dirty="0"/>
              <a:t>, however, we find that constraints from monophoton searches at </a:t>
            </a:r>
            <a:r>
              <a:rPr lang="en-US" dirty="0" err="1"/>
              <a:t>BaBar</a:t>
            </a:r>
            <a:r>
              <a:rPr lang="en-US" dirty="0"/>
              <a:t> [59] exclude </a:t>
            </a:r>
            <a:r>
              <a:rPr lang="en-US" dirty="0" err="1"/>
              <a:t>gZ′q</a:t>
            </a:r>
            <a:r>
              <a:rPr lang="en-US" dirty="0"/>
              <a:t> ≳ 10−1 for </a:t>
            </a:r>
            <a:r>
              <a:rPr lang="en-US" dirty="0" err="1"/>
              <a:t>mZ</a:t>
            </a:r>
            <a:r>
              <a:rPr lang="en-US" dirty="0"/>
              <a:t>′ ≲ 10 GeV, and the Z boson decay width rule out </a:t>
            </a:r>
            <a:r>
              <a:rPr lang="en-US" dirty="0" err="1"/>
              <a:t>gZ′q</a:t>
            </a:r>
            <a:r>
              <a:rPr lang="en-US" dirty="0"/>
              <a:t>. Here, we assume that the mixing between Z′ − γ is ∼ e/(4π2). For heavier Z′, monojet searches at LHC [60] rule out </a:t>
            </a:r>
            <a:r>
              <a:rPr lang="en-US" dirty="0" err="1"/>
              <a:t>gZ′q</a:t>
            </a:r>
            <a:r>
              <a:rPr lang="en-US" dirty="0"/>
              <a:t> ≳ 10−2. ≳ 2 for </a:t>
            </a:r>
            <a:r>
              <a:rPr lang="en-US" dirty="0" err="1"/>
              <a:t>mZ</a:t>
            </a:r>
            <a:r>
              <a:rPr lang="en-US" dirty="0"/>
              <a:t>′ ≲ 80 GeV.</a:t>
            </a:r>
          </a:p>
          <a:p>
            <a:r>
              <a:rPr lang="en-US" dirty="0"/>
              <a:t>Here, we assume that the mixing between Z′ − γ is ∼ e/(4π2). For heavier Z′, monojet searches at LHC [60] rule out </a:t>
            </a:r>
            <a:r>
              <a:rPr lang="en-US" dirty="0" err="1"/>
              <a:t>gZ′q</a:t>
            </a:r>
            <a:r>
              <a:rPr lang="en-US" dirty="0"/>
              <a:t> ≳ 10−2.</a:t>
            </a:r>
          </a:p>
        </p:txBody>
      </p:sp>
      <p:sp>
        <p:nvSpPr>
          <p:cNvPr id="4" name="Slide Number Placeholder 3">
            <a:extLst>
              <a:ext uri="{FF2B5EF4-FFF2-40B4-BE49-F238E27FC236}">
                <a16:creationId xmlns:a16="http://schemas.microsoft.com/office/drawing/2014/main" id="{6EF2341B-D947-A2CE-CA92-4AB71DD218E2}"/>
              </a:ext>
            </a:extLst>
          </p:cNvPr>
          <p:cNvSpPr>
            <a:spLocks noGrp="1"/>
          </p:cNvSpPr>
          <p:nvPr>
            <p:ph type="sldNum" sz="quarter" idx="5"/>
          </p:nvPr>
        </p:nvSpPr>
        <p:spPr/>
        <p:txBody>
          <a:bodyPr/>
          <a:lstStyle/>
          <a:p>
            <a:fld id="{2AD2C8B4-676C-48E2-9E76-8CBCFF423C62}" type="slidenum">
              <a:rPr lang="en-US" smtClean="0"/>
              <a:t>13</a:t>
            </a:fld>
            <a:endParaRPr lang="en-US"/>
          </a:p>
        </p:txBody>
      </p:sp>
    </p:spTree>
    <p:extLst>
      <p:ext uri="{BB962C8B-B14F-4D97-AF65-F5344CB8AC3E}">
        <p14:creationId xmlns:p14="http://schemas.microsoft.com/office/powerpoint/2010/main" val="23478185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4440F-E23F-E52A-CB45-CFB29149AE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519240-AF1C-DB6E-9C44-F5A7BF77A48A}"/>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D5336C8A-0748-FA21-27AC-19012CABD319}"/>
              </a:ext>
            </a:extLst>
          </p:cNvPr>
          <p:cNvSpPr>
            <a:spLocks noGrp="1"/>
          </p:cNvSpPr>
          <p:nvPr>
            <p:ph type="body" idx="1"/>
          </p:nvPr>
        </p:nvSpPr>
        <p:spPr/>
        <p:txBody>
          <a:bodyPr/>
          <a:lstStyle/>
          <a:p>
            <a:r>
              <a:rPr lang="en-US" dirty="0"/>
              <a:t>DM scattering within the Earth leads to highly collimated </a:t>
            </a:r>
            <a:r>
              <a:rPr lang="en-US" dirty="0" err="1"/>
              <a:t>μ+μ</a:t>
            </a:r>
            <a:r>
              <a:rPr lang="en-US" dirty="0"/>
              <a:t>− final states, either from the decay of a heavier DM component or a long-lived mediator.</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Times New Roman" panose="02020603050405020304" pitchFamily="18" charset="0"/>
                <a:cs typeface="Times New Roman" panose="02020603050405020304" pitchFamily="18" charset="0"/>
              </a:rPr>
              <a:t>Also possible to explain the ANITA-IV anomalous events with comparable chord lengths as the KM3NeT event within our DM model parameter spaces, without conflicting with </a:t>
            </a:r>
            <a:r>
              <a:rPr lang="en-US" sz="1200" dirty="0" err="1">
                <a:latin typeface="Times New Roman" panose="02020603050405020304" pitchFamily="18" charset="0"/>
                <a:cs typeface="Times New Roman" panose="02020603050405020304" pitchFamily="18" charset="0"/>
              </a:rPr>
              <a:t>IceCube</a:t>
            </a:r>
            <a:r>
              <a:rPr lang="en-US" sz="1200" dirty="0">
                <a:latin typeface="Times New Roman" panose="02020603050405020304" pitchFamily="18" charset="0"/>
                <a:cs typeface="Times New Roman" panose="02020603050405020304" pitchFamily="18" charset="0"/>
              </a:rPr>
              <a:t> and Pierre Auger non-observations, by considering different blazar sources located along the direction of the events.</a:t>
            </a:r>
          </a:p>
          <a:p>
            <a:endParaRPr lang="en-US" dirty="0"/>
          </a:p>
        </p:txBody>
      </p:sp>
      <p:sp>
        <p:nvSpPr>
          <p:cNvPr id="4" name="Slide Number Placeholder 3">
            <a:extLst>
              <a:ext uri="{FF2B5EF4-FFF2-40B4-BE49-F238E27FC236}">
                <a16:creationId xmlns:a16="http://schemas.microsoft.com/office/drawing/2014/main" id="{48309D3E-5610-B6AE-9A42-E6B7CC1D4BD3}"/>
              </a:ext>
            </a:extLst>
          </p:cNvPr>
          <p:cNvSpPr>
            <a:spLocks noGrp="1"/>
          </p:cNvSpPr>
          <p:nvPr>
            <p:ph type="sldNum" sz="quarter" idx="5"/>
          </p:nvPr>
        </p:nvSpPr>
        <p:spPr/>
        <p:txBody>
          <a:bodyPr/>
          <a:lstStyle/>
          <a:p>
            <a:fld id="{2AD2C8B4-676C-48E2-9E76-8CBCFF423C62}" type="slidenum">
              <a:rPr lang="en-US" smtClean="0"/>
              <a:t>14</a:t>
            </a:fld>
            <a:endParaRPr lang="en-US"/>
          </a:p>
        </p:txBody>
      </p:sp>
    </p:spTree>
    <p:extLst>
      <p:ext uri="{BB962C8B-B14F-4D97-AF65-F5344CB8AC3E}">
        <p14:creationId xmlns:p14="http://schemas.microsoft.com/office/powerpoint/2010/main" val="24273596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128995-6798-C8C3-034F-E12785EBC4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5F9C47-8281-0EE1-8C82-73D926626078}"/>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16E01B42-F812-7D8B-0AAC-F74CAF7AD875}"/>
              </a:ext>
            </a:extLst>
          </p:cNvPr>
          <p:cNvSpPr>
            <a:spLocks noGrp="1"/>
          </p:cNvSpPr>
          <p:nvPr>
            <p:ph type="body" idx="1"/>
          </p:nvPr>
        </p:nvSpPr>
        <p:spPr/>
        <p:txBody>
          <a:bodyPr/>
          <a:lstStyle/>
          <a:p>
            <a:r>
              <a:rPr lang="en-US" dirty="0"/>
              <a:t>DM scattering within the Earth leads to highly collimated </a:t>
            </a:r>
            <a:r>
              <a:rPr lang="en-US" dirty="0" err="1"/>
              <a:t>μ+μ</a:t>
            </a:r>
            <a:r>
              <a:rPr lang="en-US" dirty="0"/>
              <a:t>− final states, either from the decay of a heavier DM component or a long-lived mediator.</a:t>
            </a:r>
          </a:p>
        </p:txBody>
      </p:sp>
      <p:sp>
        <p:nvSpPr>
          <p:cNvPr id="4" name="Slide Number Placeholder 3">
            <a:extLst>
              <a:ext uri="{FF2B5EF4-FFF2-40B4-BE49-F238E27FC236}">
                <a16:creationId xmlns:a16="http://schemas.microsoft.com/office/drawing/2014/main" id="{4F9FB8B4-4D04-9BC3-A04D-AF585A60DC6D}"/>
              </a:ext>
            </a:extLst>
          </p:cNvPr>
          <p:cNvSpPr>
            <a:spLocks noGrp="1"/>
          </p:cNvSpPr>
          <p:nvPr>
            <p:ph type="sldNum" sz="quarter" idx="5"/>
          </p:nvPr>
        </p:nvSpPr>
        <p:spPr/>
        <p:txBody>
          <a:bodyPr/>
          <a:lstStyle/>
          <a:p>
            <a:fld id="{2AD2C8B4-676C-48E2-9E76-8CBCFF423C62}" type="slidenum">
              <a:rPr lang="en-US" smtClean="0"/>
              <a:t>16</a:t>
            </a:fld>
            <a:endParaRPr lang="en-US"/>
          </a:p>
        </p:txBody>
      </p:sp>
    </p:spTree>
    <p:extLst>
      <p:ext uri="{BB962C8B-B14F-4D97-AF65-F5344CB8AC3E}">
        <p14:creationId xmlns:p14="http://schemas.microsoft.com/office/powerpoint/2010/main" val="38283339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CD9B16-C881-8388-5447-EF1F5D7FD9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F04397-BA82-2B11-7FA4-6D28043C8154}"/>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2C7A780C-13AC-A864-9901-1F3832EB7CDC}"/>
              </a:ext>
            </a:extLst>
          </p:cNvPr>
          <p:cNvSpPr>
            <a:spLocks noGrp="1"/>
          </p:cNvSpPr>
          <p:nvPr>
            <p:ph type="body" idx="1"/>
          </p:nvPr>
        </p:nvSpPr>
        <p:spPr/>
        <p:txBody>
          <a:bodyPr/>
          <a:lstStyle/>
          <a:p>
            <a:r>
              <a:rPr lang="en-US" dirty="0"/>
              <a:t>DM scattering within the Earth leads to highly collimated </a:t>
            </a:r>
            <a:r>
              <a:rPr lang="en-US" dirty="0" err="1"/>
              <a:t>μ+μ</a:t>
            </a:r>
            <a:r>
              <a:rPr lang="en-US" dirty="0"/>
              <a:t>− final states, either from the decay of a heavier DM component or a long-lived mediator.</a:t>
            </a:r>
          </a:p>
        </p:txBody>
      </p:sp>
      <p:sp>
        <p:nvSpPr>
          <p:cNvPr id="4" name="Slide Number Placeholder 3">
            <a:extLst>
              <a:ext uri="{FF2B5EF4-FFF2-40B4-BE49-F238E27FC236}">
                <a16:creationId xmlns:a16="http://schemas.microsoft.com/office/drawing/2014/main" id="{60826A1B-C36D-58BC-FE45-2DC6FBF1780F}"/>
              </a:ext>
            </a:extLst>
          </p:cNvPr>
          <p:cNvSpPr>
            <a:spLocks noGrp="1"/>
          </p:cNvSpPr>
          <p:nvPr>
            <p:ph type="sldNum" sz="quarter" idx="5"/>
          </p:nvPr>
        </p:nvSpPr>
        <p:spPr/>
        <p:txBody>
          <a:bodyPr/>
          <a:lstStyle/>
          <a:p>
            <a:fld id="{2AD2C8B4-676C-48E2-9E76-8CBCFF423C62}" type="slidenum">
              <a:rPr lang="en-US" smtClean="0"/>
              <a:t>17</a:t>
            </a:fld>
            <a:endParaRPr lang="en-US"/>
          </a:p>
        </p:txBody>
      </p:sp>
    </p:spTree>
    <p:extLst>
      <p:ext uri="{BB962C8B-B14F-4D97-AF65-F5344CB8AC3E}">
        <p14:creationId xmlns:p14="http://schemas.microsoft.com/office/powerpoint/2010/main" val="31251217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15A13-A3F3-C60C-2783-5FA93C0B34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78CCFA-0D87-7FF3-F180-480F7AF0AEE9}"/>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1BAAA8E8-64E3-708B-091C-EE6DB0C1F829}"/>
              </a:ext>
            </a:extLst>
          </p:cNvPr>
          <p:cNvSpPr>
            <a:spLocks noGrp="1"/>
          </p:cNvSpPr>
          <p:nvPr>
            <p:ph type="body" idx="1"/>
          </p:nvPr>
        </p:nvSpPr>
        <p:spPr/>
        <p:txBody>
          <a:bodyPr/>
          <a:lstStyle/>
          <a:p>
            <a:r>
              <a:rPr lang="en-US" dirty="0"/>
              <a:t>DM scattering within the Earth leads to highly collimated </a:t>
            </a:r>
            <a:r>
              <a:rPr lang="en-US" dirty="0" err="1"/>
              <a:t>μ+μ</a:t>
            </a:r>
            <a:r>
              <a:rPr lang="en-US" dirty="0"/>
              <a:t>− final states, either from the decay of a heavier DM component or a long-lived mediator.</a:t>
            </a:r>
          </a:p>
        </p:txBody>
      </p:sp>
      <p:sp>
        <p:nvSpPr>
          <p:cNvPr id="4" name="Slide Number Placeholder 3">
            <a:extLst>
              <a:ext uri="{FF2B5EF4-FFF2-40B4-BE49-F238E27FC236}">
                <a16:creationId xmlns:a16="http://schemas.microsoft.com/office/drawing/2014/main" id="{F7E248CC-CD03-48DC-357A-CF4B64EBBF5B}"/>
              </a:ext>
            </a:extLst>
          </p:cNvPr>
          <p:cNvSpPr>
            <a:spLocks noGrp="1"/>
          </p:cNvSpPr>
          <p:nvPr>
            <p:ph type="sldNum" sz="quarter" idx="5"/>
          </p:nvPr>
        </p:nvSpPr>
        <p:spPr/>
        <p:txBody>
          <a:bodyPr/>
          <a:lstStyle/>
          <a:p>
            <a:fld id="{2AD2C8B4-676C-48E2-9E76-8CBCFF423C62}" type="slidenum">
              <a:rPr lang="en-US" smtClean="0"/>
              <a:t>18</a:t>
            </a:fld>
            <a:endParaRPr lang="en-US"/>
          </a:p>
        </p:txBody>
      </p:sp>
    </p:spTree>
    <p:extLst>
      <p:ext uri="{BB962C8B-B14F-4D97-AF65-F5344CB8AC3E}">
        <p14:creationId xmlns:p14="http://schemas.microsoft.com/office/powerpoint/2010/main" val="1434281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4EBE06-9870-846E-A483-6832FEE176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E1813A-9F43-CA46-208A-14F765073AE1}"/>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E0CC2DA-9F7E-4614-D4DF-835B4B290BBC}"/>
              </a:ext>
            </a:extLst>
          </p:cNvPr>
          <p:cNvSpPr>
            <a:spLocks noGrp="1"/>
          </p:cNvSpPr>
          <p:nvPr>
            <p:ph type="body" idx="1"/>
          </p:nvPr>
        </p:nvSpPr>
        <p:spPr/>
        <p:txBody>
          <a:bodyPr/>
          <a:lstStyle/>
          <a:p>
            <a:r>
              <a:rPr lang="en-US" dirty="0"/>
              <a:t>DM scattering within the Earth leads to highly collimated </a:t>
            </a:r>
            <a:r>
              <a:rPr lang="en-US" dirty="0" err="1"/>
              <a:t>μ+μ</a:t>
            </a:r>
            <a:r>
              <a:rPr lang="en-US" dirty="0"/>
              <a:t>− final states, either from the decay of a heavier DM component or a long-lived mediator.</a:t>
            </a:r>
          </a:p>
        </p:txBody>
      </p:sp>
      <p:sp>
        <p:nvSpPr>
          <p:cNvPr id="4" name="Slide Number Placeholder 3">
            <a:extLst>
              <a:ext uri="{FF2B5EF4-FFF2-40B4-BE49-F238E27FC236}">
                <a16:creationId xmlns:a16="http://schemas.microsoft.com/office/drawing/2014/main" id="{CEFE785F-432D-DD28-FFE9-1D52AF221B64}"/>
              </a:ext>
            </a:extLst>
          </p:cNvPr>
          <p:cNvSpPr>
            <a:spLocks noGrp="1"/>
          </p:cNvSpPr>
          <p:nvPr>
            <p:ph type="sldNum" sz="quarter" idx="5"/>
          </p:nvPr>
        </p:nvSpPr>
        <p:spPr/>
        <p:txBody>
          <a:bodyPr/>
          <a:lstStyle/>
          <a:p>
            <a:fld id="{2AD2C8B4-676C-48E2-9E76-8CBCFF423C62}" type="slidenum">
              <a:rPr lang="en-US" smtClean="0"/>
              <a:t>19</a:t>
            </a:fld>
            <a:endParaRPr lang="en-US"/>
          </a:p>
        </p:txBody>
      </p:sp>
    </p:spTree>
    <p:extLst>
      <p:ext uri="{BB962C8B-B14F-4D97-AF65-F5344CB8AC3E}">
        <p14:creationId xmlns:p14="http://schemas.microsoft.com/office/powerpoint/2010/main" val="2073795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964D77-E229-8FFA-D77E-78EAD4150A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095B73-D1C4-BB58-7E01-9FB6D1ECD7EC}"/>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7A5B6961-B50D-56F8-651B-2F9072187B48}"/>
              </a:ext>
            </a:extLst>
          </p:cNvPr>
          <p:cNvSpPr>
            <a:spLocks noGrp="1"/>
          </p:cNvSpPr>
          <p:nvPr>
            <p:ph type="body" idx="1"/>
          </p:nvPr>
        </p:nvSpPr>
        <p:spPr/>
        <p:txBody>
          <a:bodyPr/>
          <a:lstStyle/>
          <a:p>
            <a:r>
              <a:rPr lang="en-US" dirty="0"/>
              <a:t>DM scattering within the Earth leads to highly collimated </a:t>
            </a:r>
            <a:r>
              <a:rPr lang="en-US" dirty="0" err="1"/>
              <a:t>μ+μ</a:t>
            </a:r>
            <a:r>
              <a:rPr lang="en-US" dirty="0"/>
              <a:t>− final states, either from the decay of a heavier DM component or a long-lived mediator.</a:t>
            </a:r>
          </a:p>
        </p:txBody>
      </p:sp>
      <p:sp>
        <p:nvSpPr>
          <p:cNvPr id="4" name="Slide Number Placeholder 3">
            <a:extLst>
              <a:ext uri="{FF2B5EF4-FFF2-40B4-BE49-F238E27FC236}">
                <a16:creationId xmlns:a16="http://schemas.microsoft.com/office/drawing/2014/main" id="{1BF7C765-287F-BE1D-A2F7-CC01453DFC18}"/>
              </a:ext>
            </a:extLst>
          </p:cNvPr>
          <p:cNvSpPr>
            <a:spLocks noGrp="1"/>
          </p:cNvSpPr>
          <p:nvPr>
            <p:ph type="sldNum" sz="quarter" idx="5"/>
          </p:nvPr>
        </p:nvSpPr>
        <p:spPr/>
        <p:txBody>
          <a:bodyPr/>
          <a:lstStyle/>
          <a:p>
            <a:fld id="{2AD2C8B4-676C-48E2-9E76-8CBCFF423C62}" type="slidenum">
              <a:rPr lang="en-US" smtClean="0"/>
              <a:t>20</a:t>
            </a:fld>
            <a:endParaRPr lang="en-US"/>
          </a:p>
        </p:txBody>
      </p:sp>
    </p:spTree>
    <p:extLst>
      <p:ext uri="{BB962C8B-B14F-4D97-AF65-F5344CB8AC3E}">
        <p14:creationId xmlns:p14="http://schemas.microsoft.com/office/powerpoint/2010/main" val="3017435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The KM3NeT collaboration has recently reported the detection of an </a:t>
            </a:r>
            <a:r>
              <a:rPr lang="en-US" b="1" dirty="0">
                <a:solidFill>
                  <a:srgbClr val="FF0000"/>
                </a:solidFill>
              </a:rPr>
              <a:t>ultra-high-energy throughgoing muon event</a:t>
            </a:r>
            <a:r>
              <a:rPr lang="en-US" dirty="0">
                <a:solidFill>
                  <a:srgbClr val="FF0000"/>
                </a:solidFill>
              </a:rPr>
              <a:t> </a:t>
            </a:r>
            <a:r>
              <a:rPr lang="en-US" dirty="0"/>
              <a:t>with energy 120+110  −60 </a:t>
            </a:r>
            <a:r>
              <a:rPr lang="en-US" dirty="0" err="1"/>
              <a:t>PeV</a:t>
            </a:r>
            <a:r>
              <a:rPr lang="en-US" dirty="0"/>
              <a:t>. </a:t>
            </a:r>
          </a:p>
          <a:p>
            <a:r>
              <a:rPr lang="en-US" dirty="0"/>
              <a:t>This lit up almost </a:t>
            </a:r>
            <a:r>
              <a:rPr lang="en-US" dirty="0" err="1"/>
              <a:t>almost</a:t>
            </a:r>
            <a:r>
              <a:rPr lang="en-US" dirty="0"/>
              <a:t> a third of the detector triggering 3672PMTs at ARCA.</a:t>
            </a:r>
          </a:p>
          <a:p>
            <a:r>
              <a:rPr lang="en-US" dirty="0"/>
              <a:t>This is the highest energy event ever detected by a neutrino telescope, surpassing the previous record set by </a:t>
            </a:r>
            <a:r>
              <a:rPr lang="en-US" dirty="0" err="1"/>
              <a:t>IceCube</a:t>
            </a:r>
            <a:r>
              <a:rPr lang="en-US" dirty="0"/>
              <a:t> [2] by almost an order of magnitude.</a:t>
            </a:r>
          </a:p>
        </p:txBody>
      </p:sp>
      <p:sp>
        <p:nvSpPr>
          <p:cNvPr id="4" name="Slide Number Placeholder 3"/>
          <p:cNvSpPr>
            <a:spLocks noGrp="1"/>
          </p:cNvSpPr>
          <p:nvPr>
            <p:ph type="sldNum" sz="quarter" idx="5"/>
          </p:nvPr>
        </p:nvSpPr>
        <p:spPr/>
        <p:txBody>
          <a:bodyPr/>
          <a:lstStyle/>
          <a:p>
            <a:fld id="{2AD2C8B4-676C-48E2-9E76-8CBCFF423C62}" type="slidenum">
              <a:rPr lang="en-US" smtClean="0"/>
              <a:t>2</a:t>
            </a:fld>
            <a:endParaRPr lang="en-US"/>
          </a:p>
        </p:txBody>
      </p:sp>
    </p:spTree>
    <p:extLst>
      <p:ext uri="{BB962C8B-B14F-4D97-AF65-F5344CB8AC3E}">
        <p14:creationId xmlns:p14="http://schemas.microsoft.com/office/powerpoint/2010/main" val="9245769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54A37-662D-01B6-F1F0-09B234AEED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61BA3F-1FA5-37F4-CA21-4B00088B381C}"/>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318A6D0-C759-890B-EA26-EA0BE6B8AEB9}"/>
              </a:ext>
            </a:extLst>
          </p:cNvPr>
          <p:cNvSpPr>
            <a:spLocks noGrp="1"/>
          </p:cNvSpPr>
          <p:nvPr>
            <p:ph type="body" idx="1"/>
          </p:nvPr>
        </p:nvSpPr>
        <p:spPr/>
        <p:txBody>
          <a:bodyPr/>
          <a:lstStyle/>
          <a:p>
            <a:r>
              <a:rPr lang="en-US" dirty="0"/>
              <a:t>DM scattering within the Earth leads to highly collimated </a:t>
            </a:r>
            <a:r>
              <a:rPr lang="en-US" dirty="0" err="1"/>
              <a:t>μ+μ</a:t>
            </a:r>
            <a:r>
              <a:rPr lang="en-US" dirty="0"/>
              <a:t>− final states, either from the decay of a heavier DM component or a long-lived mediator.</a:t>
            </a:r>
          </a:p>
        </p:txBody>
      </p:sp>
      <p:sp>
        <p:nvSpPr>
          <p:cNvPr id="4" name="Slide Number Placeholder 3">
            <a:extLst>
              <a:ext uri="{FF2B5EF4-FFF2-40B4-BE49-F238E27FC236}">
                <a16:creationId xmlns:a16="http://schemas.microsoft.com/office/drawing/2014/main" id="{3E907875-089D-B3BA-24BA-CD4E6D403C94}"/>
              </a:ext>
            </a:extLst>
          </p:cNvPr>
          <p:cNvSpPr>
            <a:spLocks noGrp="1"/>
          </p:cNvSpPr>
          <p:nvPr>
            <p:ph type="sldNum" sz="quarter" idx="5"/>
          </p:nvPr>
        </p:nvSpPr>
        <p:spPr/>
        <p:txBody>
          <a:bodyPr/>
          <a:lstStyle/>
          <a:p>
            <a:fld id="{2AD2C8B4-676C-48E2-9E76-8CBCFF423C62}" type="slidenum">
              <a:rPr lang="en-US" smtClean="0"/>
              <a:t>21</a:t>
            </a:fld>
            <a:endParaRPr lang="en-US"/>
          </a:p>
        </p:txBody>
      </p:sp>
    </p:spTree>
    <p:extLst>
      <p:ext uri="{BB962C8B-B14F-4D97-AF65-F5344CB8AC3E}">
        <p14:creationId xmlns:p14="http://schemas.microsoft.com/office/powerpoint/2010/main" val="13532198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F9B153-FB6A-EE10-8563-E5AF91B2C0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CDF974-0EDE-F593-2397-3EC7F04AE13C}"/>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B9ABDBDF-D213-13ED-A95D-54E55D726FC7}"/>
              </a:ext>
            </a:extLst>
          </p:cNvPr>
          <p:cNvSpPr>
            <a:spLocks noGrp="1"/>
          </p:cNvSpPr>
          <p:nvPr>
            <p:ph type="body" idx="1"/>
          </p:nvPr>
        </p:nvSpPr>
        <p:spPr/>
        <p:txBody>
          <a:bodyPr/>
          <a:lstStyle/>
          <a:p>
            <a:r>
              <a:rPr lang="en-US" dirty="0"/>
              <a:t>DM scattering within the Earth leads to highly collimated </a:t>
            </a:r>
            <a:r>
              <a:rPr lang="en-US" dirty="0" err="1"/>
              <a:t>μ+μ</a:t>
            </a:r>
            <a:r>
              <a:rPr lang="en-US" dirty="0"/>
              <a:t>− final states, either from the decay of a heavier DM component or a long-lived mediator.</a:t>
            </a:r>
          </a:p>
        </p:txBody>
      </p:sp>
      <p:sp>
        <p:nvSpPr>
          <p:cNvPr id="4" name="Slide Number Placeholder 3">
            <a:extLst>
              <a:ext uri="{FF2B5EF4-FFF2-40B4-BE49-F238E27FC236}">
                <a16:creationId xmlns:a16="http://schemas.microsoft.com/office/drawing/2014/main" id="{4698DF4E-5DA7-1CB8-11D7-C91BC513D7B4}"/>
              </a:ext>
            </a:extLst>
          </p:cNvPr>
          <p:cNvSpPr>
            <a:spLocks noGrp="1"/>
          </p:cNvSpPr>
          <p:nvPr>
            <p:ph type="sldNum" sz="quarter" idx="5"/>
          </p:nvPr>
        </p:nvSpPr>
        <p:spPr/>
        <p:txBody>
          <a:bodyPr/>
          <a:lstStyle/>
          <a:p>
            <a:fld id="{2AD2C8B4-676C-48E2-9E76-8CBCFF423C62}" type="slidenum">
              <a:rPr lang="en-US" smtClean="0"/>
              <a:t>22</a:t>
            </a:fld>
            <a:endParaRPr lang="en-US"/>
          </a:p>
        </p:txBody>
      </p:sp>
    </p:spTree>
    <p:extLst>
      <p:ext uri="{BB962C8B-B14F-4D97-AF65-F5344CB8AC3E}">
        <p14:creationId xmlns:p14="http://schemas.microsoft.com/office/powerpoint/2010/main" val="3163854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5B1F86-FB81-1894-696E-2218010A11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6FD007-28A2-B42E-3213-84BE046EF696}"/>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63DFF60-D782-2B17-5DDD-0A5E2F00755F}"/>
              </a:ext>
            </a:extLst>
          </p:cNvPr>
          <p:cNvSpPr>
            <a:spLocks noGrp="1"/>
          </p:cNvSpPr>
          <p:nvPr>
            <p:ph type="body" idx="1"/>
          </p:nvPr>
        </p:nvSpPr>
        <p:spPr/>
        <p:txBody>
          <a:bodyPr/>
          <a:lstStyle/>
          <a:p>
            <a:r>
              <a:rPr lang="en-US" dirty="0"/>
              <a:t>DM scattering within the Earth leads to highly collimated </a:t>
            </a:r>
            <a:r>
              <a:rPr lang="en-US" dirty="0" err="1"/>
              <a:t>μ+μ</a:t>
            </a:r>
            <a:r>
              <a:rPr lang="en-US" dirty="0"/>
              <a:t>− final states, either from the decay of a heavier DM component or a long-lived mediator.</a:t>
            </a:r>
          </a:p>
        </p:txBody>
      </p:sp>
      <p:sp>
        <p:nvSpPr>
          <p:cNvPr id="4" name="Slide Number Placeholder 3">
            <a:extLst>
              <a:ext uri="{FF2B5EF4-FFF2-40B4-BE49-F238E27FC236}">
                <a16:creationId xmlns:a16="http://schemas.microsoft.com/office/drawing/2014/main" id="{21CE86C3-48AD-6F04-EDC8-199DB8650F56}"/>
              </a:ext>
            </a:extLst>
          </p:cNvPr>
          <p:cNvSpPr>
            <a:spLocks noGrp="1"/>
          </p:cNvSpPr>
          <p:nvPr>
            <p:ph type="sldNum" sz="quarter" idx="5"/>
          </p:nvPr>
        </p:nvSpPr>
        <p:spPr/>
        <p:txBody>
          <a:bodyPr/>
          <a:lstStyle/>
          <a:p>
            <a:fld id="{2AD2C8B4-676C-48E2-9E76-8CBCFF423C62}" type="slidenum">
              <a:rPr lang="en-US" smtClean="0"/>
              <a:t>23</a:t>
            </a:fld>
            <a:endParaRPr lang="en-US"/>
          </a:p>
        </p:txBody>
      </p:sp>
    </p:spTree>
    <p:extLst>
      <p:ext uri="{BB962C8B-B14F-4D97-AF65-F5344CB8AC3E}">
        <p14:creationId xmlns:p14="http://schemas.microsoft.com/office/powerpoint/2010/main" val="13097679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CB82E6-4D76-79A6-7142-0DA78C6416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BA9436-D61B-0CDA-A98E-89B00C7F61B4}"/>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6B4229A4-49CC-B55C-7D69-63E50BF15D3B}"/>
              </a:ext>
            </a:extLst>
          </p:cNvPr>
          <p:cNvSpPr>
            <a:spLocks noGrp="1"/>
          </p:cNvSpPr>
          <p:nvPr>
            <p:ph type="body" idx="1"/>
          </p:nvPr>
        </p:nvSpPr>
        <p:spPr/>
        <p:txBody>
          <a:bodyPr/>
          <a:lstStyle/>
          <a:p>
            <a:r>
              <a:rPr lang="en-US" dirty="0"/>
              <a:t>DM scattering within the Earth leads to highly collimated </a:t>
            </a:r>
            <a:r>
              <a:rPr lang="en-US" dirty="0" err="1"/>
              <a:t>μ+μ</a:t>
            </a:r>
            <a:r>
              <a:rPr lang="en-US" dirty="0"/>
              <a:t>− final states, either from the decay of a heavier DM component or a long-lived mediator.</a:t>
            </a:r>
          </a:p>
        </p:txBody>
      </p:sp>
      <p:sp>
        <p:nvSpPr>
          <p:cNvPr id="4" name="Slide Number Placeholder 3">
            <a:extLst>
              <a:ext uri="{FF2B5EF4-FFF2-40B4-BE49-F238E27FC236}">
                <a16:creationId xmlns:a16="http://schemas.microsoft.com/office/drawing/2014/main" id="{8406ECC8-6087-7CED-E242-58832A8395C8}"/>
              </a:ext>
            </a:extLst>
          </p:cNvPr>
          <p:cNvSpPr>
            <a:spLocks noGrp="1"/>
          </p:cNvSpPr>
          <p:nvPr>
            <p:ph type="sldNum" sz="quarter" idx="5"/>
          </p:nvPr>
        </p:nvSpPr>
        <p:spPr/>
        <p:txBody>
          <a:bodyPr/>
          <a:lstStyle/>
          <a:p>
            <a:fld id="{2AD2C8B4-676C-48E2-9E76-8CBCFF423C62}" type="slidenum">
              <a:rPr lang="en-US" smtClean="0"/>
              <a:t>24</a:t>
            </a:fld>
            <a:endParaRPr lang="en-US"/>
          </a:p>
        </p:txBody>
      </p:sp>
    </p:spTree>
    <p:extLst>
      <p:ext uri="{BB962C8B-B14F-4D97-AF65-F5344CB8AC3E}">
        <p14:creationId xmlns:p14="http://schemas.microsoft.com/office/powerpoint/2010/main" val="29076469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03264-0A60-F54F-C64C-937CC7F0F8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B369CD-FAD2-4712-2E0F-30758AC333E5}"/>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5EBCC831-C99B-1D18-23C7-96940AE9EC15}"/>
              </a:ext>
            </a:extLst>
          </p:cNvPr>
          <p:cNvSpPr>
            <a:spLocks noGrp="1"/>
          </p:cNvSpPr>
          <p:nvPr>
            <p:ph type="body" idx="1"/>
          </p:nvPr>
        </p:nvSpPr>
        <p:spPr/>
        <p:txBody>
          <a:bodyPr/>
          <a:lstStyle/>
          <a:p>
            <a:r>
              <a:rPr lang="en-US" dirty="0"/>
              <a:t>DM scattering within the Earth leads to highly collimated </a:t>
            </a:r>
            <a:r>
              <a:rPr lang="en-US" dirty="0" err="1"/>
              <a:t>μ+μ</a:t>
            </a:r>
            <a:r>
              <a:rPr lang="en-US" dirty="0"/>
              <a:t>− final states, either from the decay of a heavier DM component or a long-lived mediator.</a:t>
            </a:r>
          </a:p>
        </p:txBody>
      </p:sp>
      <p:sp>
        <p:nvSpPr>
          <p:cNvPr id="4" name="Slide Number Placeholder 3">
            <a:extLst>
              <a:ext uri="{FF2B5EF4-FFF2-40B4-BE49-F238E27FC236}">
                <a16:creationId xmlns:a16="http://schemas.microsoft.com/office/drawing/2014/main" id="{DCE1A10F-8908-6E29-9560-4681EACB9270}"/>
              </a:ext>
            </a:extLst>
          </p:cNvPr>
          <p:cNvSpPr>
            <a:spLocks noGrp="1"/>
          </p:cNvSpPr>
          <p:nvPr>
            <p:ph type="sldNum" sz="quarter" idx="5"/>
          </p:nvPr>
        </p:nvSpPr>
        <p:spPr/>
        <p:txBody>
          <a:bodyPr/>
          <a:lstStyle/>
          <a:p>
            <a:fld id="{2AD2C8B4-676C-48E2-9E76-8CBCFF423C62}" type="slidenum">
              <a:rPr lang="en-US" smtClean="0"/>
              <a:t>25</a:t>
            </a:fld>
            <a:endParaRPr lang="en-US"/>
          </a:p>
        </p:txBody>
      </p:sp>
    </p:spTree>
    <p:extLst>
      <p:ext uri="{BB962C8B-B14F-4D97-AF65-F5344CB8AC3E}">
        <p14:creationId xmlns:p14="http://schemas.microsoft.com/office/powerpoint/2010/main" val="2005490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BB20C0-469D-B7E4-9F04-45C7FF903A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B9D527-B224-DF67-CE17-E0C91A8FB026}"/>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3F6C39DB-899F-22A2-5F76-C1490EA0A920}"/>
              </a:ext>
            </a:extLst>
          </p:cNvPr>
          <p:cNvSpPr>
            <a:spLocks noGrp="1"/>
          </p:cNvSpPr>
          <p:nvPr>
            <p:ph type="body" idx="1"/>
          </p:nvPr>
        </p:nvSpPr>
        <p:spPr/>
        <p:txBody>
          <a:bodyPr/>
          <a:lstStyle/>
          <a:p>
            <a:r>
              <a:rPr lang="en-US" dirty="0"/>
              <a:t>The excellent angular resolution for muon tracks enabled KM3NeT to reconstruct the direction of the event to be near-horizontal, originating 0.6◦ above the horizon at an azimuth of 259.8◦ with an uncertainty of 1.5◦ at 68% confidence level (CL).</a:t>
            </a:r>
          </a:p>
          <a:p>
            <a:r>
              <a:rPr lang="en-US" dirty="0"/>
              <a:t>In equatorial coordinates (J2000), this event points to the Southern hemisphere with right ascension (RA) of 94.3◦ and declination angle (dec.) of −7.8◦.</a:t>
            </a:r>
          </a:p>
          <a:p>
            <a:endParaRPr lang="en-US" dirty="0"/>
          </a:p>
          <a:p>
            <a:r>
              <a:rPr lang="en-US" b="1" dirty="0" err="1"/>
              <a:t>IceCube</a:t>
            </a:r>
            <a:r>
              <a:rPr lang="en-US" b="1" dirty="0"/>
              <a:t> has been running with a much larger effective area for a much longer time, and yet it has not reported neutrinos above 10 </a:t>
            </a:r>
            <a:r>
              <a:rPr lang="en-US" b="1" dirty="0" err="1"/>
              <a:t>PeV</a:t>
            </a:r>
            <a:r>
              <a:rPr lang="en-US" b="1" dirty="0"/>
              <a:t>.</a:t>
            </a:r>
          </a:p>
          <a:p>
            <a:r>
              <a:rPr lang="en-US" dirty="0" err="1"/>
              <a:t>IceCube</a:t>
            </a:r>
            <a:r>
              <a:rPr lang="en-US" dirty="0"/>
              <a:t> with much larger effective area times exposure has not found any such events. The event is located about 8◦ above the horizon for </a:t>
            </a:r>
            <a:r>
              <a:rPr lang="en-US" dirty="0" err="1"/>
              <a:t>IceCube</a:t>
            </a:r>
            <a:r>
              <a:rPr lang="en-US" dirty="0"/>
              <a:t>; in this direction, </a:t>
            </a:r>
            <a:r>
              <a:rPr lang="en-US" dirty="0" err="1"/>
              <a:t>IceCube</a:t>
            </a:r>
            <a:r>
              <a:rPr lang="en-US" dirty="0"/>
              <a:t> has the maximum effective area.</a:t>
            </a:r>
          </a:p>
          <a:p>
            <a:r>
              <a:rPr lang="en-US" dirty="0"/>
              <a:t>Two major issues make this event rather unusual: (</a:t>
            </a:r>
            <a:r>
              <a:rPr lang="en-US" dirty="0" err="1"/>
              <a:t>i</a:t>
            </a:r>
            <a:r>
              <a:rPr lang="en-US" dirty="0"/>
              <a:t>) Why did this event evade detection at </a:t>
            </a:r>
            <a:r>
              <a:rPr lang="en-US" dirty="0" err="1"/>
              <a:t>IceCube</a:t>
            </a:r>
            <a:r>
              <a:rPr lang="en-US" dirty="0"/>
              <a:t>, which has 10 times more exposure and about 20 times larger effective area [3] than the current KM3NeT?</a:t>
            </a:r>
          </a:p>
          <a:p>
            <a:r>
              <a:rPr lang="en-US" dirty="0"/>
              <a:t>What kind of cosmic accelerators can produce such a high-energy particle? Given the enormous energy of the event, the source is most likely extragalactic.</a:t>
            </a:r>
          </a:p>
          <a:p>
            <a:endParaRPr lang="en-US" dirty="0"/>
          </a:p>
          <a:p>
            <a:endParaRPr lang="en-US" dirty="0"/>
          </a:p>
          <a:p>
            <a:r>
              <a:rPr lang="en-US" dirty="0"/>
              <a:t>will encounter much less Earth overburden (about 14 km) compared to KM3NeT (about 147 km). We further realize that the 1.50 uncertainty in the source location results in potentially larger overburden distances for KM3NeT (59 − 418 km) than for </a:t>
            </a:r>
            <a:r>
              <a:rPr lang="en-US" dirty="0" err="1"/>
              <a:t>IceCube</a:t>
            </a:r>
            <a:r>
              <a:rPr lang="en-US" dirty="0"/>
              <a:t> (12 − 17 km). Therefore, the DM flux from the blazar has a larger probability to </a:t>
            </a:r>
            <a:r>
              <a:rPr lang="en-US" dirty="0" err="1"/>
              <a:t>upscatter</a:t>
            </a:r>
            <a:r>
              <a:rPr lang="en-US" dirty="0"/>
              <a:t> inside Earth’s crust and produce muon events at KM3NeT than at </a:t>
            </a:r>
            <a:r>
              <a:rPr lang="en-US" dirty="0" err="1"/>
              <a:t>IceCube</a:t>
            </a:r>
            <a:r>
              <a:rPr lang="en-US" dirty="0"/>
              <a:t>.</a:t>
            </a:r>
          </a:p>
        </p:txBody>
      </p:sp>
      <p:sp>
        <p:nvSpPr>
          <p:cNvPr id="4" name="Slide Number Placeholder 3">
            <a:extLst>
              <a:ext uri="{FF2B5EF4-FFF2-40B4-BE49-F238E27FC236}">
                <a16:creationId xmlns:a16="http://schemas.microsoft.com/office/drawing/2014/main" id="{21DB1DD8-9F73-AE22-B817-9E22C7A36560}"/>
              </a:ext>
            </a:extLst>
          </p:cNvPr>
          <p:cNvSpPr>
            <a:spLocks noGrp="1"/>
          </p:cNvSpPr>
          <p:nvPr>
            <p:ph type="sldNum" sz="quarter" idx="5"/>
          </p:nvPr>
        </p:nvSpPr>
        <p:spPr/>
        <p:txBody>
          <a:bodyPr/>
          <a:lstStyle/>
          <a:p>
            <a:fld id="{2AD2C8B4-676C-48E2-9E76-8CBCFF423C62}" type="slidenum">
              <a:rPr lang="en-US" smtClean="0"/>
              <a:t>3</a:t>
            </a:fld>
            <a:endParaRPr lang="en-US"/>
          </a:p>
        </p:txBody>
      </p:sp>
    </p:spTree>
    <p:extLst>
      <p:ext uri="{BB962C8B-B14F-4D97-AF65-F5344CB8AC3E}">
        <p14:creationId xmlns:p14="http://schemas.microsoft.com/office/powerpoint/2010/main" val="1496986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7871A7-2BCD-201C-D972-53C9917B8A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918CD1-7F26-80C8-22D7-9F003D47FB21}"/>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8A20F97C-402F-81C5-22A0-C3549F8DD84D}"/>
              </a:ext>
            </a:extLst>
          </p:cNvPr>
          <p:cNvSpPr>
            <a:spLocks noGrp="1"/>
          </p:cNvSpPr>
          <p:nvPr>
            <p:ph type="body" idx="1"/>
          </p:nvPr>
        </p:nvSpPr>
        <p:spPr/>
        <p:txBody>
          <a:bodyPr/>
          <a:lstStyle/>
          <a:p>
            <a:r>
              <a:rPr lang="en-US" dirty="0"/>
              <a:t>Since this is a throughgoing muon, the parent particle, assumed to be a neutrino in the KM3NeT analysis, must carry even higher energy, estimated to be in the range of 110–790 </a:t>
            </a:r>
            <a:r>
              <a:rPr lang="en-US" dirty="0" err="1"/>
              <a:t>PeV</a:t>
            </a:r>
            <a:r>
              <a:rPr lang="en-US" dirty="0"/>
              <a:t> with a median energy of 220 </a:t>
            </a:r>
            <a:r>
              <a:rPr lang="en-US" dirty="0" err="1"/>
              <a:t>PeV</a:t>
            </a:r>
            <a:r>
              <a:rPr lang="en-US" dirty="0"/>
              <a:t>.</a:t>
            </a:r>
          </a:p>
          <a:p>
            <a:r>
              <a:rPr lang="en-US" dirty="0"/>
              <a:t>To beat </a:t>
            </a:r>
            <a:r>
              <a:rPr lang="en-US" dirty="0" err="1"/>
              <a:t>IceCube’s</a:t>
            </a:r>
            <a:r>
              <a:rPr lang="en-US" dirty="0"/>
              <a:t> advantage of exposure time, a transient point source explanation [6] seems more plausible than a diffuse cosmogenic [7] or galactic [8] source.</a:t>
            </a:r>
          </a:p>
          <a:p>
            <a:endParaRPr lang="en-US" dirty="0"/>
          </a:p>
          <a:p>
            <a:r>
              <a:rPr lang="en-US" dirty="0"/>
              <a:t>Taking a typical redshift of z ≈ 1 for these sources, the estimated source luminosity for the blazar jet from the inferred neutrino luminosity to explain the event is </a:t>
            </a:r>
            <a:r>
              <a:rPr lang="en-US" dirty="0" err="1"/>
              <a:t>Lp</a:t>
            </a:r>
            <a:r>
              <a:rPr lang="en-US" dirty="0"/>
              <a:t> ≃ 1050 erg/s [6], orders of magnitude larger than a typical blazar luminosity of 1045 erg/s without beaming. Even with a beaming factor of 103, the blazar needs to be flaring for O(100) years to meet the required neutrino flux, thus putting the standard interpretation again in tension with </a:t>
            </a:r>
            <a:r>
              <a:rPr lang="en-US" dirty="0" err="1"/>
              <a:t>IceCube</a:t>
            </a:r>
            <a:r>
              <a:rPr lang="en-US" dirty="0"/>
              <a:t>.</a:t>
            </a:r>
          </a:p>
          <a:p>
            <a:endParaRPr lang="en-US" dirty="0"/>
          </a:p>
          <a:p>
            <a:r>
              <a:rPr lang="en-US" dirty="0"/>
              <a:t>The cosmic neutrino energy spectrum measured up to now falls steeply with energy.</a:t>
            </a:r>
          </a:p>
          <a:p>
            <a:endParaRPr lang="en-US" dirty="0"/>
          </a:p>
        </p:txBody>
      </p:sp>
      <p:sp>
        <p:nvSpPr>
          <p:cNvPr id="4" name="Slide Number Placeholder 3">
            <a:extLst>
              <a:ext uri="{FF2B5EF4-FFF2-40B4-BE49-F238E27FC236}">
                <a16:creationId xmlns:a16="http://schemas.microsoft.com/office/drawing/2014/main" id="{5EBA0BA9-4560-7141-3814-5FF15B8D1F49}"/>
              </a:ext>
            </a:extLst>
          </p:cNvPr>
          <p:cNvSpPr>
            <a:spLocks noGrp="1"/>
          </p:cNvSpPr>
          <p:nvPr>
            <p:ph type="sldNum" sz="quarter" idx="5"/>
          </p:nvPr>
        </p:nvSpPr>
        <p:spPr/>
        <p:txBody>
          <a:bodyPr/>
          <a:lstStyle/>
          <a:p>
            <a:fld id="{2AD2C8B4-676C-48E2-9E76-8CBCFF423C62}" type="slidenum">
              <a:rPr lang="en-US" smtClean="0"/>
              <a:t>4</a:t>
            </a:fld>
            <a:endParaRPr lang="en-US"/>
          </a:p>
        </p:txBody>
      </p:sp>
    </p:spTree>
    <p:extLst>
      <p:ext uri="{BB962C8B-B14F-4D97-AF65-F5344CB8AC3E}">
        <p14:creationId xmlns:p14="http://schemas.microsoft.com/office/powerpoint/2010/main" val="875519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A12A3F-B426-2B1C-5077-F0E2217221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D8502B-91C1-B0A1-B604-5B5007A9FED3}"/>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E192915D-69FD-521C-0E7C-06DE6C6D3CED}"/>
              </a:ext>
            </a:extLst>
          </p:cNvPr>
          <p:cNvSpPr>
            <a:spLocks noGrp="1"/>
          </p:cNvSpPr>
          <p:nvPr>
            <p:ph type="body" idx="1"/>
          </p:nvPr>
        </p:nvSpPr>
        <p:spPr/>
        <p:txBody>
          <a:bodyPr/>
          <a:lstStyle/>
          <a:p>
            <a:r>
              <a:rPr lang="en-US" dirty="0"/>
              <a:t>We propose a novel solution to this conundrum in terms of dark matter (DM) scattering in the Earth’s crust. We show that intermediate dark-sector particles that decay into muons are copiously produced when high-energy (∼ 100 </a:t>
            </a:r>
            <a:r>
              <a:rPr lang="en-US" dirty="0" err="1"/>
              <a:t>PeV</a:t>
            </a:r>
            <a:r>
              <a:rPr lang="en-US" dirty="0"/>
              <a:t>) DM propagates through a sufficient amount of Earth overburden.</a:t>
            </a:r>
          </a:p>
          <a:p>
            <a:endParaRPr lang="en-US" dirty="0"/>
          </a:p>
          <a:p>
            <a:r>
              <a:rPr lang="en-US" dirty="0"/>
              <a:t>we consider a transient source of boosted DM that scatters in the Earth matter – dubbed as the ‘dark’ matter effect.</a:t>
            </a:r>
          </a:p>
          <a:p>
            <a:endParaRPr lang="en-US" dirty="0"/>
          </a:p>
          <a:p>
            <a:r>
              <a:rPr lang="en-US" dirty="0"/>
              <a:t>due to an enhanced cross section and effective area for the DM scattering, compared to the neutrino scattering solution, we can afford to explain the KM3NeT event with a smaller flaring period for a given source luminosity, thus alleviating the tension with </a:t>
            </a:r>
            <a:r>
              <a:rPr lang="en-US" dirty="0" err="1"/>
              <a:t>IceCube</a:t>
            </a:r>
            <a:r>
              <a:rPr lang="en-US" dirty="0"/>
              <a:t>.</a:t>
            </a:r>
          </a:p>
          <a:p>
            <a:endParaRPr lang="en-US" dirty="0"/>
          </a:p>
          <a:p>
            <a:r>
              <a:rPr lang="en-US" dirty="0"/>
              <a:t>Neutrino Matter Effect</a:t>
            </a:r>
          </a:p>
          <a:p>
            <a:r>
              <a:rPr lang="en-US" dirty="0"/>
              <a:t>Dark Matter Effect</a:t>
            </a:r>
          </a:p>
          <a:p>
            <a:endParaRPr lang="en-US" dirty="0"/>
          </a:p>
        </p:txBody>
      </p:sp>
      <p:sp>
        <p:nvSpPr>
          <p:cNvPr id="4" name="Slide Number Placeholder 3">
            <a:extLst>
              <a:ext uri="{FF2B5EF4-FFF2-40B4-BE49-F238E27FC236}">
                <a16:creationId xmlns:a16="http://schemas.microsoft.com/office/drawing/2014/main" id="{0827E9A1-43DC-07DE-256A-A77CDC019CA3}"/>
              </a:ext>
            </a:extLst>
          </p:cNvPr>
          <p:cNvSpPr>
            <a:spLocks noGrp="1"/>
          </p:cNvSpPr>
          <p:nvPr>
            <p:ph type="sldNum" sz="quarter" idx="5"/>
          </p:nvPr>
        </p:nvSpPr>
        <p:spPr/>
        <p:txBody>
          <a:bodyPr/>
          <a:lstStyle/>
          <a:p>
            <a:fld id="{2AD2C8B4-676C-48E2-9E76-8CBCFF423C62}" type="slidenum">
              <a:rPr lang="en-US" smtClean="0"/>
              <a:t>5</a:t>
            </a:fld>
            <a:endParaRPr lang="en-US"/>
          </a:p>
        </p:txBody>
      </p:sp>
    </p:spTree>
    <p:extLst>
      <p:ext uri="{BB962C8B-B14F-4D97-AF65-F5344CB8AC3E}">
        <p14:creationId xmlns:p14="http://schemas.microsoft.com/office/powerpoint/2010/main" val="1224021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9AAA4-4463-9A4B-889C-A293E908F9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C7130A-47E1-29CA-7CFB-797678193AA9}"/>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894C0085-25B8-4704-88D6-617562415F94}"/>
              </a:ext>
            </a:extLst>
          </p:cNvPr>
          <p:cNvSpPr>
            <a:spLocks noGrp="1"/>
          </p:cNvSpPr>
          <p:nvPr>
            <p:ph type="body" idx="1"/>
          </p:nvPr>
        </p:nvSpPr>
        <p:spPr/>
        <p:txBody>
          <a:bodyPr/>
          <a:lstStyle/>
          <a:p>
            <a:r>
              <a:rPr lang="en-US" dirty="0"/>
              <a:t>The crux of our solution is that when sufficiently energetic DM enters the Earth, it can efficiently </a:t>
            </a:r>
            <a:r>
              <a:rPr lang="en-US" dirty="0" err="1"/>
              <a:t>upscatter</a:t>
            </a:r>
            <a:r>
              <a:rPr lang="en-US" dirty="0"/>
              <a:t> to produce an intermediate dark sector particle, transferring almost all its energy to it, which subsequently decays into muons after traversing some overburden distance.</a:t>
            </a:r>
          </a:p>
          <a:p>
            <a:endParaRPr lang="en-US" dirty="0"/>
          </a:p>
          <a:p>
            <a:r>
              <a:rPr lang="en-US" dirty="0"/>
              <a:t>From the sky map in the direction of KM3-230213A [1], we find that the Earth overburden traveled by DM arising from blazars in the 1.5◦ uncertainty region around KM3-230213A is between 59 km and 418 km. The corresponding range of overburden to reach </a:t>
            </a:r>
            <a:r>
              <a:rPr lang="en-US" dirty="0" err="1"/>
              <a:t>IceCube</a:t>
            </a:r>
            <a:r>
              <a:rPr lang="en-US" dirty="0"/>
              <a:t> is between 12 km and 17 km. Since the overburden distance at KM3NeT can be ∼ 35 times than at </a:t>
            </a:r>
            <a:r>
              <a:rPr lang="en-US" dirty="0" err="1"/>
              <a:t>IceCube</a:t>
            </a:r>
            <a:r>
              <a:rPr lang="en-US" dirty="0"/>
              <a:t>, KM3NeT is more sensitive to the DM parameter space that has scattering and decay mean free path lengths (MFPLs) that are of O(100 km).</a:t>
            </a:r>
          </a:p>
          <a:p>
            <a:endParaRPr lang="en-US" dirty="0"/>
          </a:p>
          <a:p>
            <a:r>
              <a:rPr lang="en-US" dirty="0"/>
              <a:t>two examples of weakly coupled long-lived dark sector scenarios that satisfy all existing constraints.</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find that the DM solution is more favored than the SM neutrino solution, even if we assume the same DM and neutrino luminosities, due to different effective areas. For larger overburdens, the effective area of DM is enhanced by </a:t>
            </a:r>
            <a:r>
              <a:rPr lang="en-US" dirty="0" err="1"/>
              <a:t>upscattering</a:t>
            </a:r>
            <a:r>
              <a:rPr lang="en-US" dirty="0"/>
              <a:t> into intermediate particles χ2/Z′. However, the effective area for the SM neutrino is smaller due to the requirement that the neutrinos must scatter close to the detector, because the resulting high-energy muon from the charged-current process loses energy rapidly as it traverses matter, and having a higher-energy neutrino to compensate for this will come with a smaller flux.</a:t>
            </a:r>
          </a:p>
          <a:p>
            <a:endParaRPr lang="en-US" dirty="0"/>
          </a:p>
        </p:txBody>
      </p:sp>
      <p:sp>
        <p:nvSpPr>
          <p:cNvPr id="4" name="Slide Number Placeholder 3">
            <a:extLst>
              <a:ext uri="{FF2B5EF4-FFF2-40B4-BE49-F238E27FC236}">
                <a16:creationId xmlns:a16="http://schemas.microsoft.com/office/drawing/2014/main" id="{039C508E-B0DD-CA3D-0ACF-C8066329F7FB}"/>
              </a:ext>
            </a:extLst>
          </p:cNvPr>
          <p:cNvSpPr>
            <a:spLocks noGrp="1"/>
          </p:cNvSpPr>
          <p:nvPr>
            <p:ph type="sldNum" sz="quarter" idx="5"/>
          </p:nvPr>
        </p:nvSpPr>
        <p:spPr/>
        <p:txBody>
          <a:bodyPr/>
          <a:lstStyle/>
          <a:p>
            <a:fld id="{2AD2C8B4-676C-48E2-9E76-8CBCFF423C62}" type="slidenum">
              <a:rPr lang="en-US" smtClean="0"/>
              <a:t>6</a:t>
            </a:fld>
            <a:endParaRPr lang="en-US"/>
          </a:p>
        </p:txBody>
      </p:sp>
    </p:spTree>
    <p:extLst>
      <p:ext uri="{BB962C8B-B14F-4D97-AF65-F5344CB8AC3E}">
        <p14:creationId xmlns:p14="http://schemas.microsoft.com/office/powerpoint/2010/main" val="26580610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9DC40F-14A9-36B0-6F2A-79B8E683A8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439302-3F39-C011-E566-B9AF2C293AFA}"/>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EEC0DD4-B3A5-28CF-A29B-CADFF5064CDE}"/>
              </a:ext>
            </a:extLst>
          </p:cNvPr>
          <p:cNvSpPr>
            <a:spLocks noGrp="1"/>
          </p:cNvSpPr>
          <p:nvPr>
            <p:ph type="body" idx="1"/>
          </p:nvPr>
        </p:nvSpPr>
        <p:spPr/>
        <p:txBody>
          <a:bodyPr/>
          <a:lstStyle/>
          <a:p>
            <a:r>
              <a:rPr lang="en-US" b="1" dirty="0"/>
              <a:t>Blazars</a:t>
            </a:r>
            <a:r>
              <a:rPr lang="en-US" dirty="0"/>
              <a:t> are a special type of </a:t>
            </a:r>
            <a:r>
              <a:rPr lang="en-US" b="1" dirty="0"/>
              <a:t>active galactic nucleus (AGN)</a:t>
            </a:r>
          </a:p>
          <a:p>
            <a:endParaRPr lang="en-US" dirty="0"/>
          </a:p>
          <a:p>
            <a:r>
              <a:rPr lang="en-US" dirty="0"/>
              <a:t>High-energy protons accelerated in the jet interact both with the jet’s internal radiation field and with any thermal photon population, initiating photohadronic (</a:t>
            </a:r>
            <a:r>
              <a:rPr lang="en-US" dirty="0" err="1"/>
              <a:t>pγ</a:t>
            </a:r>
            <a:r>
              <a:rPr lang="en-US" dirty="0"/>
              <a:t>) processes.</a:t>
            </a:r>
          </a:p>
          <a:p>
            <a:r>
              <a:rPr lang="en-US" dirty="0"/>
              <a:t>The same interactions responsible for DM scattering in Earth also source the boosted DM flux from a high-luminosity blazar.</a:t>
            </a:r>
          </a:p>
          <a:p>
            <a:r>
              <a:rPr lang="en-US" dirty="0"/>
              <a:t>the same interactions responsible for DM scattering on Earth could also produce the DM and boost it to O(100) </a:t>
            </a:r>
            <a:r>
              <a:rPr lang="en-US" dirty="0" err="1"/>
              <a:t>PeV</a:t>
            </a:r>
            <a:r>
              <a:rPr lang="en-US" dirty="0"/>
              <a:t> energy via </a:t>
            </a:r>
            <a:r>
              <a:rPr lang="en-US" dirty="0" err="1"/>
              <a:t>pγ</a:t>
            </a:r>
            <a:r>
              <a:rPr lang="en-US" dirty="0"/>
              <a:t> processes in a cosmic-ray accelerator environment, like blazars.1 The highly boosted DM in our case is assumed to come from a extragalactic transient point source in the Southern sky, most likely a flaring blazar</a:t>
            </a:r>
          </a:p>
          <a:p>
            <a:endParaRPr lang="en-US" dirty="0"/>
          </a:p>
          <a:p>
            <a:r>
              <a:rPr lang="en-US" dirty="0"/>
              <a:t>KM3NeT has identified 17 blazars within 3◦ of the KM3-230213A location in the sky through their multiwavelength properties</a:t>
            </a:r>
          </a:p>
          <a:p>
            <a:endParaRPr lang="en-US" dirty="0"/>
          </a:p>
          <a:p>
            <a:r>
              <a:rPr lang="en-US" dirty="0"/>
              <a:t>However, for a transient point source like a flaring blazar, the actual exposure depends on the flaring time. Here we assume that the high-luminosity blazar responsible for the KM3230213A event was actively flaring for 2 years including the KM3NeT observation window, so TIC ∼ 2 yrs.</a:t>
            </a:r>
          </a:p>
          <a:p>
            <a:endParaRPr lang="en-US" dirty="0"/>
          </a:p>
        </p:txBody>
      </p:sp>
      <p:sp>
        <p:nvSpPr>
          <p:cNvPr id="4" name="Slide Number Placeholder 3">
            <a:extLst>
              <a:ext uri="{FF2B5EF4-FFF2-40B4-BE49-F238E27FC236}">
                <a16:creationId xmlns:a16="http://schemas.microsoft.com/office/drawing/2014/main" id="{9308D4FA-6BAF-DC70-CA9A-4577A6FE95FC}"/>
              </a:ext>
            </a:extLst>
          </p:cNvPr>
          <p:cNvSpPr>
            <a:spLocks noGrp="1"/>
          </p:cNvSpPr>
          <p:nvPr>
            <p:ph type="sldNum" sz="quarter" idx="5"/>
          </p:nvPr>
        </p:nvSpPr>
        <p:spPr/>
        <p:txBody>
          <a:bodyPr/>
          <a:lstStyle/>
          <a:p>
            <a:fld id="{2AD2C8B4-676C-48E2-9E76-8CBCFF423C62}" type="slidenum">
              <a:rPr lang="en-US" smtClean="0"/>
              <a:t>7</a:t>
            </a:fld>
            <a:endParaRPr lang="en-US"/>
          </a:p>
        </p:txBody>
      </p:sp>
    </p:spTree>
    <p:extLst>
      <p:ext uri="{BB962C8B-B14F-4D97-AF65-F5344CB8AC3E}">
        <p14:creationId xmlns:p14="http://schemas.microsoft.com/office/powerpoint/2010/main" val="2086090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9C85C2-1155-8E21-4898-ABCD9CCEE6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2C737F-B311-5685-B563-380AF4710319}"/>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55D8A98-42CE-D92F-6E68-D6A1448933D7}"/>
              </a:ext>
            </a:extLst>
          </p:cNvPr>
          <p:cNvSpPr>
            <a:spLocks noGrp="1"/>
          </p:cNvSpPr>
          <p:nvPr>
            <p:ph type="body" idx="1"/>
          </p:nvPr>
        </p:nvSpPr>
        <p:spPr/>
        <p:txBody>
          <a:bodyPr/>
          <a:lstStyle/>
          <a:p>
            <a:r>
              <a:rPr lang="en-US" dirty="0"/>
              <a:t>Figure 5 shows the comoving E2dN/</a:t>
            </a:r>
            <a:r>
              <a:rPr lang="en-US" dirty="0" err="1"/>
              <a:t>dE</a:t>
            </a:r>
            <a:r>
              <a:rPr lang="en-US" dirty="0"/>
              <a:t> spectra for neutrinos and DM obtained with the benchmark parameters above. At energies E &gt; 100 </a:t>
            </a:r>
            <a:r>
              <a:rPr lang="en-US" dirty="0" err="1"/>
              <a:t>PeV</a:t>
            </a:r>
            <a:r>
              <a:rPr lang="en-US" dirty="0"/>
              <a:t>, the DM flux from either </a:t>
            </a:r>
            <a:r>
              <a:rPr lang="en-US" dirty="0" err="1"/>
              <a:t>pγ</a:t>
            </a:r>
            <a:r>
              <a:rPr lang="en-US" dirty="0"/>
              <a:t> or pp production could significantly exceed the accompanying neutrino flux. This is because the assumed DM production channels deposit a larger fraction of the proton energy, than </a:t>
            </a:r>
            <a:r>
              <a:rPr lang="en-US" dirty="0" err="1"/>
              <a:t>photopion</a:t>
            </a:r>
            <a:r>
              <a:rPr lang="en-US" dirty="0"/>
              <a:t> neutrino production, amplifying the high-energy yield. In addition, unlike charged </a:t>
            </a:r>
            <a:r>
              <a:rPr lang="en-US" dirty="0" err="1"/>
              <a:t>pions</a:t>
            </a:r>
            <a:r>
              <a:rPr lang="en-US" dirty="0"/>
              <a:t> and muons there are no radiative losses since the neutral DM pair does not suffer synchrotron cooling. So its spectrum inherits the full high-energy power-law tail of the parent protons. This justifies why the DM explanation proposed here is only relevant at the highest energies, while the “lower” energy events observed by </a:t>
            </a:r>
            <a:r>
              <a:rPr lang="en-US" dirty="0" err="1"/>
              <a:t>IceCube</a:t>
            </a:r>
            <a:r>
              <a:rPr lang="en-US" dirty="0"/>
              <a:t> can still be the neutrino-induced events.</a:t>
            </a:r>
          </a:p>
          <a:p>
            <a:endParaRPr lang="en-US" dirty="0"/>
          </a:p>
          <a:p>
            <a:r>
              <a:rPr lang="en-US" dirty="0"/>
              <a:t>We determine the flux from a blazar with an intrinsic “DM” luminosity </a:t>
            </a:r>
            <a:r>
              <a:rPr lang="en-US" dirty="0" err="1"/>
              <a:t>Lχ</a:t>
            </a:r>
            <a:r>
              <a:rPr lang="en-US" dirty="0"/>
              <a:t> (in units of erg/s), located at a luminosity distance dL ≈ 7 </a:t>
            </a:r>
            <a:r>
              <a:rPr lang="en-US" dirty="0" err="1"/>
              <a:t>Gpc</a:t>
            </a:r>
            <a:r>
              <a:rPr lang="en-US" dirty="0"/>
              <a:t> from Earth, corresponding to a source redshift z ≈ 1. The DM flux from the blazar is boosted into a narrow cone in the direction towards the Earth, resulting in an enhanced flux relative to an isotropic source model.</a:t>
            </a:r>
          </a:p>
          <a:p>
            <a:r>
              <a:rPr lang="en-US" dirty="0" err="1"/>
              <a:t>fbeam</a:t>
            </a:r>
            <a:r>
              <a:rPr lang="en-US" dirty="0"/>
              <a:t> ≈ 103 when the emission is concentrated within 4◦ around the jet direction</a:t>
            </a:r>
          </a:p>
          <a:p>
            <a:endParaRPr lang="en-US" dirty="0"/>
          </a:p>
          <a:p>
            <a:endParaRPr lang="en-US" dirty="0"/>
          </a:p>
          <a:p>
            <a:r>
              <a:rPr lang="en-US" dirty="0"/>
              <a:t>the blazar luminosities required for our solution to work are consistent with the observed luminosity distributions of a large population of blazars</a:t>
            </a:r>
          </a:p>
        </p:txBody>
      </p:sp>
      <p:sp>
        <p:nvSpPr>
          <p:cNvPr id="4" name="Slide Number Placeholder 3">
            <a:extLst>
              <a:ext uri="{FF2B5EF4-FFF2-40B4-BE49-F238E27FC236}">
                <a16:creationId xmlns:a16="http://schemas.microsoft.com/office/drawing/2014/main" id="{337F82D6-713E-F855-A1EC-FEAB28CA556F}"/>
              </a:ext>
            </a:extLst>
          </p:cNvPr>
          <p:cNvSpPr>
            <a:spLocks noGrp="1"/>
          </p:cNvSpPr>
          <p:nvPr>
            <p:ph type="sldNum" sz="quarter" idx="5"/>
          </p:nvPr>
        </p:nvSpPr>
        <p:spPr/>
        <p:txBody>
          <a:bodyPr/>
          <a:lstStyle/>
          <a:p>
            <a:fld id="{2AD2C8B4-676C-48E2-9E76-8CBCFF423C62}" type="slidenum">
              <a:rPr lang="en-US" smtClean="0"/>
              <a:t>8</a:t>
            </a:fld>
            <a:endParaRPr lang="en-US"/>
          </a:p>
        </p:txBody>
      </p:sp>
    </p:spTree>
    <p:extLst>
      <p:ext uri="{BB962C8B-B14F-4D97-AF65-F5344CB8AC3E}">
        <p14:creationId xmlns:p14="http://schemas.microsoft.com/office/powerpoint/2010/main" val="1168057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57231-BD92-C95F-DDB7-EE13B9DE8E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8D0691-FC4E-CEAB-C9CB-A4DAA5251947}"/>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15C70F57-06CB-8F73-A916-EB67FA1B2D83}"/>
              </a:ext>
            </a:extLst>
          </p:cNvPr>
          <p:cNvSpPr>
            <a:spLocks noGrp="1"/>
          </p:cNvSpPr>
          <p:nvPr>
            <p:ph type="body" idx="1"/>
          </p:nvPr>
        </p:nvSpPr>
        <p:spPr/>
        <p:txBody>
          <a:bodyPr/>
          <a:lstStyle/>
          <a:p>
            <a:r>
              <a:rPr lang="en-US" dirty="0"/>
              <a:t>2 → 3 DM scattering via a scalar mediator, </a:t>
            </a:r>
            <a:r>
              <a:rPr lang="el-GR" dirty="0"/>
              <a:t>χ</a:t>
            </a:r>
            <a:r>
              <a:rPr lang="en-US" dirty="0"/>
              <a:t>N → </a:t>
            </a:r>
            <a:r>
              <a:rPr lang="el-GR" dirty="0"/>
              <a:t>χ</a:t>
            </a:r>
            <a:r>
              <a:rPr lang="en-US" dirty="0"/>
              <a:t>N Z′, followed by Z′ → </a:t>
            </a:r>
            <a:r>
              <a:rPr lang="el-GR" dirty="0"/>
              <a:t>μ+μ−</a:t>
            </a:r>
            <a:br>
              <a:rPr lang="en-US" dirty="0"/>
            </a:br>
            <a:br>
              <a:rPr lang="en-US" dirty="0"/>
            </a:br>
            <a:r>
              <a:rPr lang="en-US" dirty="0"/>
              <a:t>single-component DM χ with mass </a:t>
            </a:r>
            <a:r>
              <a:rPr lang="en-US" dirty="0" err="1"/>
              <a:t>mχ</a:t>
            </a:r>
            <a:r>
              <a:rPr lang="en-US" dirty="0"/>
              <a:t> that couples to a new scalar φ with mass </a:t>
            </a:r>
            <a:r>
              <a:rPr lang="en-US" dirty="0" err="1"/>
              <a:t>mφ</a:t>
            </a:r>
            <a:r>
              <a:rPr lang="en-US" dirty="0"/>
              <a:t>, which interacts with the SM sector through an effective vertex involving a Z′ and the SM photon.</a:t>
            </a:r>
          </a:p>
          <a:p>
            <a:r>
              <a:rPr lang="en-US" dirty="0" err="1"/>
              <a:t>gφZ′γ</a:t>
            </a:r>
            <a:r>
              <a:rPr lang="en-US" dirty="0"/>
              <a:t> is an effective dimension-5 interaction that can be realized at loop-level in a ultraviolet-complete theory, e.g. via a 3rd-generation SM fermion loop coupled to the SM Higgs mixed with a singlet scalar.</a:t>
            </a:r>
          </a:p>
        </p:txBody>
      </p:sp>
      <p:sp>
        <p:nvSpPr>
          <p:cNvPr id="4" name="Slide Number Placeholder 3">
            <a:extLst>
              <a:ext uri="{FF2B5EF4-FFF2-40B4-BE49-F238E27FC236}">
                <a16:creationId xmlns:a16="http://schemas.microsoft.com/office/drawing/2014/main" id="{27D903CB-B8FD-CEEA-B453-9A2C0BB4CA39}"/>
              </a:ext>
            </a:extLst>
          </p:cNvPr>
          <p:cNvSpPr>
            <a:spLocks noGrp="1"/>
          </p:cNvSpPr>
          <p:nvPr>
            <p:ph type="sldNum" sz="quarter" idx="5"/>
          </p:nvPr>
        </p:nvSpPr>
        <p:spPr/>
        <p:txBody>
          <a:bodyPr/>
          <a:lstStyle/>
          <a:p>
            <a:fld id="{2AD2C8B4-676C-48E2-9E76-8CBCFF423C62}" type="slidenum">
              <a:rPr lang="en-US" smtClean="0"/>
              <a:t>9</a:t>
            </a:fld>
            <a:endParaRPr lang="en-US"/>
          </a:p>
        </p:txBody>
      </p:sp>
    </p:spTree>
    <p:extLst>
      <p:ext uri="{BB962C8B-B14F-4D97-AF65-F5344CB8AC3E}">
        <p14:creationId xmlns:p14="http://schemas.microsoft.com/office/powerpoint/2010/main" val="2387369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90D8A13-A7E5-4DE2-A7A6-CC57083B8C08}"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298805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38D939A-E597-4BB3-AC84-B015D7C9A3B8}" type="datetime1">
              <a:rPr lang="en-US" smtClean="0"/>
              <a:t>11/14/2025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3277382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89830F0-73DE-4E22-BF22-D16EAE2BF78E}"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3942919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0EC541AC-5035-4D17-86C3-13B71381D907}"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937215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A99BC3-D3D2-41E8-ADF1-51CD1F466479}"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3820481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5040C99-8E51-49E7-B30C-D9CB4BBC068F}" type="datetime1">
              <a:rPr lang="en-US" smtClean="0"/>
              <a:t>11/14/2025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7422887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F9E2DFD-91B1-459E-9990-1506F349E2BD}" type="datetime1">
              <a:rPr lang="en-US" smtClean="0"/>
              <a:t>11/14/2025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14991269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34902F-5964-45EB-9C58-23DBB947FD2D}"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39121997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6C3D17-8502-4218-9FBD-1464602241C0}"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15931598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9A35010-BD9F-4ECA-9165-12AA8DBD9657}"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1591584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ECCFB9-F89C-4B47-823C-1A2CF7C1ACBB}"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2955498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820A819A-1600-462A-A038-961211D7AFFF}"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20908476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2EB422E-838D-4417-8389-2769426D8899}"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8172844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BB0E94C-EF24-4327-8530-7A2A0643520D}" type="datetime1">
              <a:rPr lang="en-US" smtClean="0"/>
              <a:t>11/14/2025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27784005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7746CB0-D54C-4F06-900D-DC9D54644B5E}" type="datetime1">
              <a:rPr lang="en-US" smtClean="0"/>
              <a:t>11/14/2025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34016350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2ED4BB2-E6F9-4B2B-A4B0-F946C8ABB1AA}" type="datetime1">
              <a:rPr lang="en-US" smtClean="0"/>
              <a:t>11/14/2025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12824990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9C53B1-5DBA-4E35-862E-6356726F1477}" type="datetime1">
              <a:rPr lang="en-US" smtClean="0"/>
              <a:t>11/14/2025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16902822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18F0183-8437-4B91-B1B7-2A71C88C7691}" type="datetime1">
              <a:rPr lang="en-US" smtClean="0"/>
              <a:t>11/14/2025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2577807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35B417-F8B5-4DAC-838F-72724C6F6F4F}" type="datetime1">
              <a:rPr lang="en-US" smtClean="0"/>
              <a:t>11/14/2025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12371643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79A649-0E46-4045-ADBB-81BD7DC73CDA}"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29674649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E7C111-32B9-4580-80FD-69F92C8C69B9}"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2546716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295D89-3816-4BE4-B8EF-967AAC08C828}" type="datetime1">
              <a:rPr lang="en-US" smtClean="0"/>
              <a:t>11/14/2025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2905957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8C8E520-27E3-4D66-A4AB-0A80B3C6B49F}" type="datetime1">
              <a:rPr lang="en-US" smtClean="0"/>
              <a:t>11/14/2025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4026232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B715FE9-09AC-4D2B-8732-D1EB6B7E2940}" type="datetime1">
              <a:rPr lang="en-US" smtClean="0"/>
              <a:t>11/14/2025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302275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AC76A3E3-EE02-41BD-8059-215BFE90FA7C}" type="datetime1">
              <a:rPr lang="en-US" smtClean="0"/>
              <a:t>11/14/2025</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3954191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1529AA2-73C9-44F9-9455-91CF05832944}" type="datetime1">
              <a:rPr lang="en-US" smtClean="0"/>
              <a:t>11/14/2025</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0EFD9B65-B3F9-441B-A7C6-B6838B4CB8CF}" type="slidenum">
              <a:rPr lang="en-US" smtClean="0"/>
              <a:t>‹#›</a:t>
            </a:fld>
            <a:endParaRPr lang="en-US"/>
          </a:p>
        </p:txBody>
      </p:sp>
      <p:cxnSp>
        <p:nvCxnSpPr>
          <p:cNvPr id="3" name="Straight Connector 2">
            <a:extLst>
              <a:ext uri="{FF2B5EF4-FFF2-40B4-BE49-F238E27FC236}">
                <a16:creationId xmlns:a16="http://schemas.microsoft.com/office/drawing/2014/main" id="{004EC0A6-2935-8A52-EDB2-D3CE38538690}"/>
              </a:ext>
            </a:extLst>
          </p:cNvPr>
          <p:cNvCxnSpPr>
            <a:cxnSpLocks/>
          </p:cNvCxnSpPr>
          <p:nvPr userDrawn="1"/>
        </p:nvCxnSpPr>
        <p:spPr>
          <a:xfrm flipH="1">
            <a:off x="787400" y="1227665"/>
            <a:ext cx="9313333"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Reactor vs solar neutrino flux">
            <a:extLst>
              <a:ext uri="{FF2B5EF4-FFF2-40B4-BE49-F238E27FC236}">
                <a16:creationId xmlns:a16="http://schemas.microsoft.com/office/drawing/2014/main" id="{FD566F1C-7676-0F2C-4D9A-D16DAFE70289}"/>
              </a:ext>
            </a:extLst>
          </p:cNvPr>
          <p:cNvSpPr txBox="1">
            <a:spLocks/>
          </p:cNvSpPr>
          <p:nvPr userDrawn="1"/>
        </p:nvSpPr>
        <p:spPr>
          <a:xfrm>
            <a:off x="755904" y="627888"/>
            <a:ext cx="11043081" cy="717551"/>
          </a:xfrm>
          <a:prstGeom prst="rect">
            <a:avLst/>
          </a:prstGeom>
        </p:spPr>
        <p:txBody>
          <a:bodyPr vert="horz" lIns="91440" tIns="45720" rIns="91440" bIns="45720" rtlCol="0" anchor="t">
            <a:normAutofit/>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40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9373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FC4DD8FE-8077-47EA-A18B-149B4484F4BC}" type="datetime1">
              <a:rPr lang="en-US" smtClean="0"/>
              <a:t>11/14/2025</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1239132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623BB02-E9FC-448D-9B4F-197AA3A4DBD7}" type="datetime1">
              <a:rPr lang="en-US" smtClean="0"/>
              <a:t>11/14/2025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D9B65-B3F9-441B-A7C6-B6838B4CB8CF}" type="slidenum">
              <a:rPr lang="en-US" smtClean="0"/>
              <a:t>‹#›</a:t>
            </a:fld>
            <a:endParaRPr lang="en-US"/>
          </a:p>
        </p:txBody>
      </p:sp>
    </p:spTree>
    <p:extLst>
      <p:ext uri="{BB962C8B-B14F-4D97-AF65-F5344CB8AC3E}">
        <p14:creationId xmlns:p14="http://schemas.microsoft.com/office/powerpoint/2010/main" val="654003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D194C68-47DA-41D7-8E97-72536E5BFAB7}" type="datetime1">
              <a:rPr lang="en-US" smtClean="0"/>
              <a:t>11/14/2025</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EFD9B65-B3F9-441B-A7C6-B6838B4CB8CF}" type="slidenum">
              <a:rPr lang="en-US" smtClean="0"/>
              <a:t>‹#›</a:t>
            </a:fld>
            <a:endParaRPr lang="en-US"/>
          </a:p>
        </p:txBody>
      </p:sp>
    </p:spTree>
    <p:extLst>
      <p:ext uri="{BB962C8B-B14F-4D97-AF65-F5344CB8AC3E}">
        <p14:creationId xmlns:p14="http://schemas.microsoft.com/office/powerpoint/2010/main" val="425372425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194C68-47DA-41D7-8E97-72536E5BFAB7}" type="datetime1">
              <a:rPr lang="en-US" smtClean="0"/>
              <a:t>11/14/2025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FD9B65-B3F9-441B-A7C6-B6838B4CB8CF}" type="slidenum">
              <a:rPr lang="en-US" smtClean="0"/>
              <a:t>‹#›</a:t>
            </a:fld>
            <a:endParaRPr lang="en-US"/>
          </a:p>
        </p:txBody>
      </p:sp>
    </p:spTree>
    <p:extLst>
      <p:ext uri="{BB962C8B-B14F-4D97-AF65-F5344CB8AC3E}">
        <p14:creationId xmlns:p14="http://schemas.microsoft.com/office/powerpoint/2010/main" val="279926571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nkur.verma@usd.edu"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11.xml.rels><?xml version="1.0" encoding="UTF-8" standalone="yes"?>
<Relationships xmlns="http://schemas.openxmlformats.org/package/2006/relationships"><Relationship Id="rId13" Type="http://schemas.openxmlformats.org/officeDocument/2006/relationships/image" Target="../media/image45.png"/><Relationship Id="rId18" Type="http://schemas.openxmlformats.org/officeDocument/2006/relationships/customXml" Target="../ink/ink7.xml"/><Relationship Id="rId26" Type="http://schemas.openxmlformats.org/officeDocument/2006/relationships/image" Target="../media/image52.png"/><Relationship Id="rId39" Type="http://schemas.openxmlformats.org/officeDocument/2006/relationships/image" Target="../media/image59.png"/><Relationship Id="rId21" Type="http://schemas.openxmlformats.org/officeDocument/2006/relationships/customXml" Target="../ink/ink8.xml"/><Relationship Id="rId34" Type="http://schemas.openxmlformats.org/officeDocument/2006/relationships/image" Target="../media/image56.png"/><Relationship Id="rId7" Type="http://schemas.openxmlformats.org/officeDocument/2006/relationships/image" Target="../media/image42.png"/><Relationship Id="rId12" Type="http://schemas.openxmlformats.org/officeDocument/2006/relationships/customXml" Target="../ink/ink4.xml"/><Relationship Id="rId17" Type="http://schemas.openxmlformats.org/officeDocument/2006/relationships/image" Target="../media/image47.png"/><Relationship Id="rId25" Type="http://schemas.openxmlformats.org/officeDocument/2006/relationships/customXml" Target="../ink/ink10.xml"/><Relationship Id="rId33" Type="http://schemas.openxmlformats.org/officeDocument/2006/relationships/customXml" Target="../ink/ink14.xml"/><Relationship Id="rId38" Type="http://schemas.openxmlformats.org/officeDocument/2006/relationships/image" Target="../media/image58.png"/><Relationship Id="rId2" Type="http://schemas.openxmlformats.org/officeDocument/2006/relationships/notesSlide" Target="../notesSlides/notesSlide11.xml"/><Relationship Id="rId16" Type="http://schemas.openxmlformats.org/officeDocument/2006/relationships/customXml" Target="../ink/ink6.xml"/><Relationship Id="rId20" Type="http://schemas.openxmlformats.org/officeDocument/2006/relationships/image" Target="../media/image49.png"/><Relationship Id="rId29" Type="http://schemas.openxmlformats.org/officeDocument/2006/relationships/customXml" Target="../ink/ink12.xml"/><Relationship Id="rId1" Type="http://schemas.openxmlformats.org/officeDocument/2006/relationships/slideLayout" Target="../slideLayouts/slideLayout7.xml"/><Relationship Id="rId6" Type="http://schemas.openxmlformats.org/officeDocument/2006/relationships/customXml" Target="../ink/ink1.xml"/><Relationship Id="rId11" Type="http://schemas.openxmlformats.org/officeDocument/2006/relationships/image" Target="../media/image44.png"/><Relationship Id="rId24" Type="http://schemas.openxmlformats.org/officeDocument/2006/relationships/image" Target="../media/image51.png"/><Relationship Id="rId32" Type="http://schemas.openxmlformats.org/officeDocument/2006/relationships/image" Target="../media/image55.png"/><Relationship Id="rId37" Type="http://schemas.openxmlformats.org/officeDocument/2006/relationships/customXml" Target="../ink/ink16.xml"/><Relationship Id="rId5" Type="http://schemas.openxmlformats.org/officeDocument/2006/relationships/image" Target="../media/image41.png"/><Relationship Id="rId15" Type="http://schemas.openxmlformats.org/officeDocument/2006/relationships/image" Target="../media/image46.png"/><Relationship Id="rId23" Type="http://schemas.openxmlformats.org/officeDocument/2006/relationships/customXml" Target="../ink/ink9.xml"/><Relationship Id="rId28" Type="http://schemas.openxmlformats.org/officeDocument/2006/relationships/image" Target="../media/image53.png"/><Relationship Id="rId36" Type="http://schemas.openxmlformats.org/officeDocument/2006/relationships/image" Target="../media/image57.png"/><Relationship Id="rId10" Type="http://schemas.openxmlformats.org/officeDocument/2006/relationships/customXml" Target="../ink/ink3.xml"/><Relationship Id="rId19" Type="http://schemas.openxmlformats.org/officeDocument/2006/relationships/image" Target="../media/image48.png"/><Relationship Id="rId31" Type="http://schemas.openxmlformats.org/officeDocument/2006/relationships/customXml" Target="../ink/ink13.xml"/><Relationship Id="rId4" Type="http://schemas.openxmlformats.org/officeDocument/2006/relationships/image" Target="../media/image40.png"/><Relationship Id="rId9" Type="http://schemas.openxmlformats.org/officeDocument/2006/relationships/image" Target="../media/image43.png"/><Relationship Id="rId14" Type="http://schemas.openxmlformats.org/officeDocument/2006/relationships/customXml" Target="../ink/ink5.xml"/><Relationship Id="rId22" Type="http://schemas.openxmlformats.org/officeDocument/2006/relationships/image" Target="../media/image50.png"/><Relationship Id="rId27" Type="http://schemas.openxmlformats.org/officeDocument/2006/relationships/customXml" Target="../ink/ink11.xml"/><Relationship Id="rId30" Type="http://schemas.openxmlformats.org/officeDocument/2006/relationships/image" Target="../media/image54.png"/><Relationship Id="rId35" Type="http://schemas.openxmlformats.org/officeDocument/2006/relationships/customXml" Target="../ink/ink15.xml"/><Relationship Id="rId8" Type="http://schemas.openxmlformats.org/officeDocument/2006/relationships/customXml" Target="../ink/ink2.xml"/><Relationship Id="rId3"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png"/></Relationships>
</file>

<file path=ppt/slides/_rels/slide1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1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2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79.png"/></Relationships>
</file>

<file path=ppt/slides/_rels/slide2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81.png"/></Relationships>
</file>

<file path=ppt/slides/_rels/slide2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83.png"/></Relationships>
</file>

<file path=ppt/slides/_rels/slide2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85.png"/></Relationships>
</file>

<file path=ppt/slides/_rels/slide2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8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180.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52F0A-FFD0-1E01-A286-EE944DD26154}"/>
              </a:ext>
            </a:extLst>
          </p:cNvPr>
          <p:cNvSpPr>
            <a:spLocks noGrp="1"/>
          </p:cNvSpPr>
          <p:nvPr>
            <p:ph type="ctrTitle"/>
          </p:nvPr>
        </p:nvSpPr>
        <p:spPr>
          <a:xfrm>
            <a:off x="697424" y="273384"/>
            <a:ext cx="11117658" cy="1570809"/>
          </a:xfrm>
        </p:spPr>
        <p:txBody>
          <a:bodyPr>
            <a:normAutofit/>
          </a:bodyPr>
          <a:lstStyle/>
          <a:p>
            <a:pPr algn="ctr"/>
            <a:r>
              <a:rPr lang="en-US" sz="4400" dirty="0">
                <a:latin typeface="Times New Roman" panose="02020603050405020304" pitchFamily="18" charset="0"/>
                <a:ea typeface="Calibri" panose="020F0502020204030204" pitchFamily="34" charset="0"/>
                <a:cs typeface="Times New Roman" panose="02020603050405020304" pitchFamily="18" charset="0"/>
              </a:rPr>
              <a:t>Shedding Light on the KM3NeT event:</a:t>
            </a:r>
            <a:br>
              <a:rPr lang="en-US" sz="4400" dirty="0">
                <a:latin typeface="Times New Roman" panose="02020603050405020304" pitchFamily="18" charset="0"/>
                <a:ea typeface="Calibri" panose="020F0502020204030204" pitchFamily="34" charset="0"/>
                <a:cs typeface="Times New Roman" panose="02020603050405020304" pitchFamily="18" charset="0"/>
              </a:rPr>
            </a:br>
            <a:r>
              <a:rPr lang="en-US" sz="4400" dirty="0">
                <a:latin typeface="Times New Roman" panose="02020603050405020304" pitchFamily="18" charset="0"/>
                <a:ea typeface="Calibri" panose="020F0502020204030204" pitchFamily="34" charset="0"/>
                <a:cs typeface="Times New Roman" panose="02020603050405020304" pitchFamily="18" charset="0"/>
              </a:rPr>
              <a:t>A Dark Matter Effect</a:t>
            </a: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Subtitle 2">
            <a:extLst>
              <a:ext uri="{FF2B5EF4-FFF2-40B4-BE49-F238E27FC236}">
                <a16:creationId xmlns:a16="http://schemas.microsoft.com/office/drawing/2014/main" id="{21BA23DB-6B4B-99B7-7582-B3560F6920D4}"/>
              </a:ext>
            </a:extLst>
          </p:cNvPr>
          <p:cNvSpPr>
            <a:spLocks noGrp="1"/>
          </p:cNvSpPr>
          <p:nvPr>
            <p:ph type="subTitle" idx="1"/>
          </p:nvPr>
        </p:nvSpPr>
        <p:spPr>
          <a:xfrm>
            <a:off x="84578" y="2427483"/>
            <a:ext cx="8825658" cy="861420"/>
          </a:xfrm>
        </p:spPr>
        <p:txBody>
          <a:bodyPr>
            <a:noAutofit/>
          </a:bodyPr>
          <a:lstStyle/>
          <a:p>
            <a:pPr algn="ctr">
              <a:lnSpc>
                <a:spcPct val="80000"/>
              </a:lnSpc>
              <a:spcBef>
                <a:spcPts val="0"/>
              </a:spcBef>
            </a:pPr>
            <a:r>
              <a:rPr kumimoji="0" lang="en-US" sz="2400" i="0" u="none" strike="noStrike" kern="1200" cap="none" spc="0" normalizeH="0" baseline="0" noProof="0" dirty="0">
                <a:ln>
                  <a:noFill/>
                </a:ln>
                <a:solidFill>
                  <a:schemeClr val="accent1"/>
                </a:solidFill>
                <a:effectLst/>
                <a:uLnTx/>
                <a:uFillTx/>
                <a:latin typeface="Times New Roman" panose="02020603050405020304" pitchFamily="18" charset="0"/>
                <a:ea typeface="Calibri" panose="020F0502020204030204" pitchFamily="34" charset="0"/>
                <a:cs typeface="Times New Roman" panose="02020603050405020304" pitchFamily="18" charset="0"/>
              </a:rPr>
              <a:t>Ankur Verma          </a:t>
            </a:r>
          </a:p>
          <a:p>
            <a:pPr algn="ctr">
              <a:lnSpc>
                <a:spcPct val="80000"/>
              </a:lnSpc>
              <a:spcBef>
                <a:spcPts val="0"/>
              </a:spcBef>
            </a:pPr>
            <a:r>
              <a:rPr lang="en-US" sz="2000" cap="none" dirty="0">
                <a:latin typeface="Times New Roman" panose="02020603050405020304" pitchFamily="18" charset="0"/>
                <a:ea typeface="Calibri" panose="020F0502020204030204" pitchFamily="34" charset="0"/>
                <a:cs typeface="Times New Roman" panose="02020603050405020304" pitchFamily="18" charset="0"/>
              </a:rPr>
              <a:t>Email: </a:t>
            </a:r>
            <a:r>
              <a:rPr lang="en-US" sz="2000" u="sng" cap="none" dirty="0">
                <a:latin typeface="Times New Roman" panose="02020603050405020304" pitchFamily="18"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ankur.verma@usd.edu</a:t>
            </a:r>
            <a:br>
              <a:rPr lang="en-US" sz="2400" u="sng" cap="none" dirty="0">
                <a:solidFill>
                  <a:schemeClr val="accent6">
                    <a:lumMod val="75000"/>
                  </a:schemeClr>
                </a:solidFill>
                <a:latin typeface="Times New Roman" panose="02020603050405020304" pitchFamily="18" charset="0"/>
                <a:ea typeface="Calibri" panose="020F0502020204030204" pitchFamily="34" charset="0"/>
                <a:cs typeface="Times New Roman" panose="02020603050405020304" pitchFamily="18" charset="0"/>
              </a:rPr>
            </a:br>
            <a:endParaRPr lang="en-US" sz="2400" u="sng" cap="none" dirty="0">
              <a:solidFill>
                <a:schemeClr val="accent6">
                  <a:lumMod val="75000"/>
                </a:schemeClr>
              </a:solidFill>
              <a:latin typeface="Times New Roman" panose="02020603050405020304" pitchFamily="18" charset="0"/>
              <a:ea typeface="Calibri" panose="020F0502020204030204" pitchFamily="34" charset="0"/>
              <a:cs typeface="Times New Roman" panose="02020603050405020304" pitchFamily="18" charset="0"/>
            </a:endParaRPr>
          </a:p>
          <a:p>
            <a:pPr algn="ctr">
              <a:lnSpc>
                <a:spcPct val="80000"/>
              </a:lnSpc>
              <a:spcBef>
                <a:spcPts val="0"/>
              </a:spcBef>
            </a:pPr>
            <a:endParaRPr lang="en-US" sz="2400" u="sng" dirty="0">
              <a:solidFill>
                <a:schemeClr val="accent6">
                  <a:lumMod val="75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ubtitle 2">
            <a:extLst>
              <a:ext uri="{FF2B5EF4-FFF2-40B4-BE49-F238E27FC236}">
                <a16:creationId xmlns:a16="http://schemas.microsoft.com/office/drawing/2014/main" id="{608F162C-21E6-7E1E-C240-2724CCBB1114}"/>
              </a:ext>
            </a:extLst>
          </p:cNvPr>
          <p:cNvSpPr txBox="1">
            <a:spLocks/>
          </p:cNvSpPr>
          <p:nvPr/>
        </p:nvSpPr>
        <p:spPr>
          <a:xfrm>
            <a:off x="138367" y="3069904"/>
            <a:ext cx="8825658" cy="972896"/>
          </a:xfrm>
          <a:prstGeom prst="rect">
            <a:avLst/>
          </a:prstGeom>
        </p:spPr>
        <p:txBody>
          <a:bodyPr vert="horz" lIns="91440" tIns="45720" rIns="91440" bIns="45720" rtlCol="0" anchor="t">
            <a:noAutofit/>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lgn="ctr">
              <a:spcBef>
                <a:spcPts val="0"/>
              </a:spcBef>
            </a:pPr>
            <a:r>
              <a:rPr lang="en-US" cap="none"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Postdoctoral Researcher,</a:t>
            </a:r>
          </a:p>
          <a:p>
            <a:pPr algn="ctr">
              <a:spcBef>
                <a:spcPts val="0"/>
              </a:spcBef>
            </a:pPr>
            <a:r>
              <a:rPr lang="en-US" cap="none"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Department of Physics</a:t>
            </a:r>
          </a:p>
        </p:txBody>
      </p:sp>
      <p:pic>
        <p:nvPicPr>
          <p:cNvPr id="1032" name="Picture 8" descr="University Brand Toolkit | University of South Dakota">
            <a:extLst>
              <a:ext uri="{FF2B5EF4-FFF2-40B4-BE49-F238E27FC236}">
                <a16:creationId xmlns:a16="http://schemas.microsoft.com/office/drawing/2014/main" id="{3D28CB62-F704-9768-88C4-3F0686348B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4373" y="2486614"/>
            <a:ext cx="3188967" cy="94238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534A973-4423-41C0-883D-DCF83FD3E905}"/>
              </a:ext>
            </a:extLst>
          </p:cNvPr>
          <p:cNvSpPr txBox="1"/>
          <p:nvPr/>
        </p:nvSpPr>
        <p:spPr>
          <a:xfrm>
            <a:off x="1373486" y="4095972"/>
            <a:ext cx="9568317" cy="1495794"/>
          </a:xfrm>
          <a:prstGeom prst="rect">
            <a:avLst/>
          </a:prstGeom>
          <a:noFill/>
        </p:spPr>
        <p:txBody>
          <a:bodyPr wrap="square">
            <a:spAutoFit/>
          </a:bodyPr>
          <a:lstStyle/>
          <a:p>
            <a:pPr algn="ctr">
              <a:lnSpc>
                <a:spcPct val="80000"/>
              </a:lnSpc>
              <a:spcBef>
                <a:spcPts val="0"/>
              </a:spcBef>
            </a:pPr>
            <a:r>
              <a:rPr lang="en-US" sz="2400" b="1" cap="none" dirty="0">
                <a:solidFill>
                  <a:schemeClr val="accent1">
                    <a:lumMod val="75000"/>
                  </a:schemeClr>
                </a:solidFill>
                <a:latin typeface="Times New Roman" panose="02020603050405020304" pitchFamily="18" charset="0"/>
                <a:ea typeface="Calibri" panose="020F0502020204030204" pitchFamily="34" charset="0"/>
                <a:cs typeface="Times New Roman" panose="02020603050405020304" pitchFamily="18" charset="0"/>
              </a:rPr>
              <a:t>arXiv : </a:t>
            </a:r>
            <a:r>
              <a:rPr lang="en-US" sz="2400" cap="none" dirty="0">
                <a:solidFill>
                  <a:schemeClr val="accent1">
                    <a:lumMod val="75000"/>
                  </a:schemeClr>
                </a:solidFill>
                <a:latin typeface="Times New Roman" panose="02020603050405020304" pitchFamily="18" charset="0"/>
                <a:ea typeface="Calibri" panose="020F0502020204030204" pitchFamily="34" charset="0"/>
                <a:cs typeface="Times New Roman" panose="02020603050405020304" pitchFamily="18" charset="0"/>
              </a:rPr>
              <a:t>2505.22754</a:t>
            </a:r>
            <a:br>
              <a:rPr lang="en-US" sz="2400" cap="none" dirty="0">
                <a:solidFill>
                  <a:schemeClr val="accent1">
                    <a:lumMod val="75000"/>
                  </a:schemeClr>
                </a:solidFill>
                <a:latin typeface="Times New Roman" panose="02020603050405020304" pitchFamily="18" charset="0"/>
                <a:ea typeface="Calibri" panose="020F0502020204030204" pitchFamily="34" charset="0"/>
                <a:cs typeface="Times New Roman" panose="02020603050405020304" pitchFamily="18" charset="0"/>
              </a:rPr>
            </a:br>
            <a:endParaRPr lang="en-US" sz="2400" cap="none" dirty="0">
              <a:solidFill>
                <a:schemeClr val="accent1">
                  <a:lumMod val="75000"/>
                </a:schemeClr>
              </a:solidFill>
              <a:latin typeface="Times New Roman" panose="02020603050405020304" pitchFamily="18" charset="0"/>
              <a:ea typeface="Calibri" panose="020F0502020204030204" pitchFamily="34" charset="0"/>
              <a:cs typeface="Times New Roman" panose="02020603050405020304" pitchFamily="18" charset="0"/>
            </a:endParaRPr>
          </a:p>
          <a:p>
            <a:pPr algn="ctr">
              <a:lnSpc>
                <a:spcPct val="80000"/>
              </a:lnSpc>
            </a:pPr>
            <a:r>
              <a:rPr lang="en-US" dirty="0">
                <a:latin typeface="Times New Roman" panose="02020603050405020304" pitchFamily="18" charset="0"/>
                <a:ea typeface="Calibri" panose="020F0502020204030204" pitchFamily="34" charset="0"/>
                <a:cs typeface="Times New Roman" panose="02020603050405020304" pitchFamily="18" charset="0"/>
              </a:rPr>
              <a:t>In collaboration with</a:t>
            </a:r>
          </a:p>
          <a:p>
            <a:pPr algn="ctr">
              <a:lnSpc>
                <a:spcPct val="80000"/>
              </a:lnSpc>
              <a:spcBef>
                <a:spcPts val="0"/>
              </a:spcBef>
            </a:pPr>
            <a:r>
              <a:rPr lang="en-US" sz="2400" dirty="0">
                <a:latin typeface="Times New Roman" panose="02020603050405020304" pitchFamily="18" charset="0"/>
                <a:ea typeface="Calibri" panose="020F0502020204030204" pitchFamily="34" charset="0"/>
                <a:cs typeface="Times New Roman" panose="02020603050405020304" pitchFamily="18" charset="0"/>
              </a:rPr>
              <a:t>Bhupal Dev, Bhaskar Dutta, Aparajitha Karthikeyan, Writasree Maitra, Louis Strigari</a:t>
            </a:r>
            <a:endParaRPr lang="en-US" sz="2400" cap="none"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8B94B554-D3F9-88CC-B98D-89F64B305451}"/>
              </a:ext>
            </a:extLst>
          </p:cNvPr>
          <p:cNvSpPr txBox="1"/>
          <p:nvPr/>
        </p:nvSpPr>
        <p:spPr>
          <a:xfrm>
            <a:off x="3518786" y="5974143"/>
            <a:ext cx="6096000" cy="523220"/>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Particle Physics on the Plains 2025</a:t>
            </a:r>
          </a:p>
        </p:txBody>
      </p:sp>
    </p:spTree>
    <p:extLst>
      <p:ext uri="{BB962C8B-B14F-4D97-AF65-F5344CB8AC3E}">
        <p14:creationId xmlns:p14="http://schemas.microsoft.com/office/powerpoint/2010/main" val="3592036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45ED07-040A-5B87-1A34-A2395EDA8A6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2B8DAB3-AC33-00FD-8DD9-C9725FCD1D8C}"/>
              </a:ext>
            </a:extLst>
          </p:cNvPr>
          <p:cNvSpPr>
            <a:spLocks noGrp="1"/>
          </p:cNvSpPr>
          <p:nvPr>
            <p:ph type="sldNum" sz="quarter" idx="12"/>
          </p:nvPr>
        </p:nvSpPr>
        <p:spPr/>
        <p:txBody>
          <a:bodyPr/>
          <a:lstStyle/>
          <a:p>
            <a:fld id="{0EFD9B65-B3F9-441B-A7C6-B6838B4CB8CF}" type="slidenum">
              <a:rPr lang="en-US" smtClean="0"/>
              <a:t>10</a:t>
            </a:fld>
            <a:endParaRPr lang="en-US" dirty="0"/>
          </a:p>
        </p:txBody>
      </p:sp>
      <p:sp>
        <p:nvSpPr>
          <p:cNvPr id="5" name="Reactor vs solar neutrino flux">
            <a:extLst>
              <a:ext uri="{FF2B5EF4-FFF2-40B4-BE49-F238E27FC236}">
                <a16:creationId xmlns:a16="http://schemas.microsoft.com/office/drawing/2014/main" id="{4FE8F1C4-9A5C-E7D6-B7B8-10180E33B3BE}"/>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Times New Roman" panose="02020603050405020304" pitchFamily="18" charset="0"/>
                <a:cs typeface="Times New Roman" panose="02020603050405020304" pitchFamily="18" charset="0"/>
              </a:rPr>
              <a:t>Dark Matter Effect</a:t>
            </a:r>
            <a:endParaRPr lang="en-US" sz="4000" dirty="0">
              <a:effectLst/>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417D4954-ADE2-46AF-2AFA-8E6D88F12372}"/>
              </a:ext>
            </a:extLst>
          </p:cNvPr>
          <p:cNvSpPr txBox="1"/>
          <p:nvPr/>
        </p:nvSpPr>
        <p:spPr>
          <a:xfrm>
            <a:off x="4949692" y="1286447"/>
            <a:ext cx="2565126" cy="461665"/>
          </a:xfrm>
          <a:prstGeom prst="rect">
            <a:avLst/>
          </a:prstGeom>
          <a:noFill/>
        </p:spPr>
        <p:txBody>
          <a:bodyPr wrap="none" rtlCol="0">
            <a:spAutoFit/>
          </a:bodyPr>
          <a:lstStyle/>
          <a:p>
            <a:r>
              <a:rPr lang="en-US" sz="2400" dirty="0">
                <a:solidFill>
                  <a:srgbClr val="002060"/>
                </a:solidFill>
                <a:latin typeface="Times New Roman" panose="02020603050405020304" pitchFamily="18" charset="0"/>
                <a:cs typeface="Times New Roman" panose="02020603050405020304" pitchFamily="18" charset="0"/>
              </a:rPr>
              <a:t>Multiple Scattering</a:t>
            </a:r>
          </a:p>
        </p:txBody>
      </p:sp>
      <p:sp>
        <p:nvSpPr>
          <p:cNvPr id="12" name="TextBox 11">
            <a:extLst>
              <a:ext uri="{FF2B5EF4-FFF2-40B4-BE49-F238E27FC236}">
                <a16:creationId xmlns:a16="http://schemas.microsoft.com/office/drawing/2014/main" id="{73BBEFD0-C489-4D8A-C969-529E0ADC78C6}"/>
              </a:ext>
            </a:extLst>
          </p:cNvPr>
          <p:cNvSpPr txBox="1"/>
          <p:nvPr/>
        </p:nvSpPr>
        <p:spPr>
          <a:xfrm>
            <a:off x="561613" y="4138937"/>
            <a:ext cx="3157616"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Example : </a:t>
            </a:r>
          </a:p>
        </p:txBody>
      </p:sp>
      <p:pic>
        <p:nvPicPr>
          <p:cNvPr id="10" name="Picture 9">
            <a:extLst>
              <a:ext uri="{FF2B5EF4-FFF2-40B4-BE49-F238E27FC236}">
                <a16:creationId xmlns:a16="http://schemas.microsoft.com/office/drawing/2014/main" id="{02D2EC9B-64C3-0348-1DD2-F1A191682F24}"/>
              </a:ext>
            </a:extLst>
          </p:cNvPr>
          <p:cNvPicPr>
            <a:picLocks noChangeAspect="1"/>
          </p:cNvPicPr>
          <p:nvPr/>
        </p:nvPicPr>
        <p:blipFill>
          <a:blip r:embed="rId3"/>
          <a:stretch>
            <a:fillRect/>
          </a:stretch>
        </p:blipFill>
        <p:spPr>
          <a:xfrm>
            <a:off x="149860" y="1820314"/>
            <a:ext cx="11681012" cy="2463089"/>
          </a:xfrm>
          <a:prstGeom prst="rect">
            <a:avLst/>
          </a:prstGeom>
        </p:spPr>
      </p:pic>
      <p:cxnSp>
        <p:nvCxnSpPr>
          <p:cNvPr id="9" name="Connector: Curved 8">
            <a:extLst>
              <a:ext uri="{FF2B5EF4-FFF2-40B4-BE49-F238E27FC236}">
                <a16:creationId xmlns:a16="http://schemas.microsoft.com/office/drawing/2014/main" id="{C1F92329-328F-90D4-EAB5-905C681C6865}"/>
              </a:ext>
            </a:extLst>
          </p:cNvPr>
          <p:cNvCxnSpPr/>
          <p:nvPr/>
        </p:nvCxnSpPr>
        <p:spPr>
          <a:xfrm rot="5400000">
            <a:off x="5733629" y="1814867"/>
            <a:ext cx="513474" cy="445674"/>
          </a:xfrm>
          <a:prstGeom prst="curvedConnector3">
            <a:avLst>
              <a:gd name="adj1" fmla="val 84470"/>
            </a:avLst>
          </a:prstGeom>
          <a:ln>
            <a:tailEnd type="triangle"/>
          </a:ln>
        </p:spPr>
        <p:style>
          <a:lnRef idx="3">
            <a:schemeClr val="accent1"/>
          </a:lnRef>
          <a:fillRef idx="0">
            <a:schemeClr val="accent1"/>
          </a:fillRef>
          <a:effectRef idx="2">
            <a:schemeClr val="accent1"/>
          </a:effectRef>
          <a:fontRef idx="minor">
            <a:schemeClr val="tx1"/>
          </a:fontRef>
        </p:style>
      </p:cxnSp>
      <p:pic>
        <p:nvPicPr>
          <p:cNvPr id="15" name="Picture 14">
            <a:extLst>
              <a:ext uri="{FF2B5EF4-FFF2-40B4-BE49-F238E27FC236}">
                <a16:creationId xmlns:a16="http://schemas.microsoft.com/office/drawing/2014/main" id="{1500C0BD-A7A5-723B-54F7-525DCA777CE2}"/>
              </a:ext>
            </a:extLst>
          </p:cNvPr>
          <p:cNvPicPr>
            <a:picLocks noChangeAspect="1"/>
          </p:cNvPicPr>
          <p:nvPr/>
        </p:nvPicPr>
        <p:blipFill>
          <a:blip r:embed="rId4"/>
          <a:stretch>
            <a:fillRect/>
          </a:stretch>
        </p:blipFill>
        <p:spPr>
          <a:xfrm>
            <a:off x="2638858" y="5305881"/>
            <a:ext cx="3574345" cy="1491517"/>
          </a:xfrm>
          <a:prstGeom prst="rect">
            <a:avLst/>
          </a:prstGeom>
        </p:spPr>
      </p:pic>
      <p:pic>
        <p:nvPicPr>
          <p:cNvPr id="18" name="Picture 17">
            <a:extLst>
              <a:ext uri="{FF2B5EF4-FFF2-40B4-BE49-F238E27FC236}">
                <a16:creationId xmlns:a16="http://schemas.microsoft.com/office/drawing/2014/main" id="{3B38CED3-C4C4-EF93-E1E9-55A9A1CE9B8F}"/>
              </a:ext>
            </a:extLst>
          </p:cNvPr>
          <p:cNvPicPr>
            <a:picLocks noChangeAspect="1"/>
          </p:cNvPicPr>
          <p:nvPr/>
        </p:nvPicPr>
        <p:blipFill>
          <a:blip r:embed="rId5"/>
          <a:stretch>
            <a:fillRect/>
          </a:stretch>
        </p:blipFill>
        <p:spPr>
          <a:xfrm>
            <a:off x="7892890" y="5113303"/>
            <a:ext cx="3134706" cy="1731173"/>
          </a:xfrm>
          <a:prstGeom prst="rect">
            <a:avLst/>
          </a:prstGeom>
        </p:spPr>
      </p:pic>
      <p:pic>
        <p:nvPicPr>
          <p:cNvPr id="11" name="Picture 10">
            <a:extLst>
              <a:ext uri="{FF2B5EF4-FFF2-40B4-BE49-F238E27FC236}">
                <a16:creationId xmlns:a16="http://schemas.microsoft.com/office/drawing/2014/main" id="{0691EC03-6325-18D9-C59A-9861EA3CCD53}"/>
              </a:ext>
            </a:extLst>
          </p:cNvPr>
          <p:cNvPicPr>
            <a:picLocks noChangeAspect="1"/>
          </p:cNvPicPr>
          <p:nvPr/>
        </p:nvPicPr>
        <p:blipFill>
          <a:blip r:embed="rId6"/>
          <a:stretch>
            <a:fillRect/>
          </a:stretch>
        </p:blipFill>
        <p:spPr>
          <a:xfrm>
            <a:off x="707143" y="4520675"/>
            <a:ext cx="10910891" cy="767687"/>
          </a:xfrm>
          <a:prstGeom prst="rect">
            <a:avLst/>
          </a:prstGeom>
        </p:spPr>
      </p:pic>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A73BCE69-E2E8-F1BD-DE67-38884982B00D}"/>
                  </a:ext>
                </a:extLst>
              </p:cNvPr>
              <p:cNvSpPr txBox="1"/>
              <p:nvPr/>
            </p:nvSpPr>
            <p:spPr>
              <a:xfrm>
                <a:off x="2205518" y="4229448"/>
                <a:ext cx="7914140" cy="453137"/>
              </a:xfrm>
              <a:prstGeom prst="rect">
                <a:avLst/>
              </a:prstGeom>
              <a:noFill/>
            </p:spPr>
            <p:txBody>
              <a:bodyPr wrap="square">
                <a:spAutoFit/>
              </a:bodyPr>
              <a:lstStyle/>
              <a:p>
                <a:pPr/>
                <a14:m>
                  <m:oMath xmlns:m="http://schemas.openxmlformats.org/officeDocument/2006/math">
                    <m:r>
                      <m:rPr>
                        <m:nor/>
                      </m:rPr>
                      <a:rPr lang="en-US" sz="2400" b="0" smtClean="0">
                        <a:latin typeface="+mj-lt"/>
                      </a:rPr>
                      <m:t> </m:t>
                    </m:r>
                    <m:r>
                      <a:rPr lang="en-US" sz="2400" b="0" i="0">
                        <a:latin typeface="+mj-lt"/>
                      </a:rPr>
                      <m:t>2→2</m:t>
                    </m:r>
                    <m:r>
                      <m:rPr>
                        <m:nor/>
                      </m:rPr>
                      <a:rPr lang="en-US" sz="2400" b="0">
                        <a:latin typeface="+mj-lt"/>
                      </a:rPr>
                      <m:t> </m:t>
                    </m:r>
                    <m:r>
                      <m:rPr>
                        <m:nor/>
                      </m:rPr>
                      <a:rPr lang="en-US" sz="2400" b="0">
                        <a:latin typeface="+mj-lt"/>
                      </a:rPr>
                      <m:t>up</m:t>
                    </m:r>
                    <m:r>
                      <m:rPr>
                        <m:nor/>
                      </m:rPr>
                      <a:rPr lang="en-US" sz="2400" b="0">
                        <a:latin typeface="+mj-lt"/>
                      </a:rPr>
                      <m:t>−</m:t>
                    </m:r>
                    <m:r>
                      <m:rPr>
                        <m:nor/>
                      </m:rPr>
                      <a:rPr lang="en-US" sz="2400" b="0">
                        <a:latin typeface="+mj-lt"/>
                      </a:rPr>
                      <m:t>scattering</m:t>
                    </m:r>
                    <m:r>
                      <m:rPr>
                        <m:nor/>
                      </m:rPr>
                      <a:rPr lang="en-US" sz="2400" b="0">
                        <a:latin typeface="+mj-lt"/>
                      </a:rPr>
                      <m:t> </m:t>
                    </m:r>
                    <m:r>
                      <m:rPr>
                        <m:nor/>
                      </m:rPr>
                      <a:rPr lang="en-US" sz="2400" b="0">
                        <a:latin typeface="+mj-lt"/>
                      </a:rPr>
                      <m:t>of</m:t>
                    </m:r>
                    <m:r>
                      <m:rPr>
                        <m:nor/>
                      </m:rPr>
                      <a:rPr lang="en-US" sz="2400" b="0">
                        <a:latin typeface="+mj-lt"/>
                      </a:rPr>
                      <m:t> </m:t>
                    </m:r>
                    <m:r>
                      <m:rPr>
                        <m:nor/>
                      </m:rPr>
                      <a:rPr lang="en-US" sz="2400" b="0">
                        <a:latin typeface="+mj-lt"/>
                      </a:rPr>
                      <m:t>an</m:t>
                    </m:r>
                    <m:r>
                      <m:rPr>
                        <m:nor/>
                      </m:rPr>
                      <a:rPr lang="en-US" sz="2400" b="0">
                        <a:latin typeface="+mj-lt"/>
                      </a:rPr>
                      <m:t> </m:t>
                    </m:r>
                    <m:r>
                      <m:rPr>
                        <m:nor/>
                      </m:rPr>
                      <a:rPr lang="en-US" sz="2400" b="0">
                        <a:latin typeface="+mj-lt"/>
                      </a:rPr>
                      <m:t>inelastic</m:t>
                    </m:r>
                    <m:r>
                      <m:rPr>
                        <m:nor/>
                      </m:rPr>
                      <a:rPr lang="en-US" sz="2400" b="0">
                        <a:latin typeface="+mj-lt"/>
                      </a:rPr>
                      <m:t> </m:t>
                    </m:r>
                    <m:r>
                      <m:rPr>
                        <m:nor/>
                      </m:rPr>
                      <a:rPr lang="en-US" sz="2400" b="0">
                        <a:latin typeface="+mj-lt"/>
                      </a:rPr>
                      <m:t>DM</m:t>
                    </m:r>
                  </m:oMath>
                </a14:m>
                <a:r>
                  <a:rPr lang="en-US" sz="2000" dirty="0">
                    <a:latin typeface="+mj-lt"/>
                  </a:rPr>
                  <a:t> via a vector mediator:</a:t>
                </a:r>
              </a:p>
            </p:txBody>
          </p:sp>
        </mc:Choice>
        <mc:Fallback>
          <p:sp>
            <p:nvSpPr>
              <p:cNvPr id="20" name="TextBox 19">
                <a:extLst>
                  <a:ext uri="{FF2B5EF4-FFF2-40B4-BE49-F238E27FC236}">
                    <a16:creationId xmlns:a16="http://schemas.microsoft.com/office/drawing/2014/main" id="{A73BCE69-E2E8-F1BD-DE67-38884982B00D}"/>
                  </a:ext>
                </a:extLst>
              </p:cNvPr>
              <p:cNvSpPr txBox="1">
                <a:spLocks noRot="1" noChangeAspect="1" noMove="1" noResize="1" noEditPoints="1" noAdjustHandles="1" noChangeArrowheads="1" noChangeShapeType="1" noTextEdit="1"/>
              </p:cNvSpPr>
              <p:nvPr/>
            </p:nvSpPr>
            <p:spPr>
              <a:xfrm>
                <a:off x="2205518" y="4229448"/>
                <a:ext cx="7914140" cy="453137"/>
              </a:xfrm>
              <a:prstGeom prst="rect">
                <a:avLst/>
              </a:prstGeom>
              <a:blipFill>
                <a:blip r:embed="rId7"/>
                <a:stretch>
                  <a:fillRect b="-22973"/>
                </a:stretch>
              </a:blipFill>
            </p:spPr>
            <p:txBody>
              <a:bodyPr/>
              <a:lstStyle/>
              <a:p>
                <a:r>
                  <a:rPr lang="en-US">
                    <a:noFill/>
                  </a:rPr>
                  <a:t> </a:t>
                </a:r>
              </a:p>
            </p:txBody>
          </p:sp>
        </mc:Fallback>
      </mc:AlternateContent>
      <p:pic>
        <p:nvPicPr>
          <p:cNvPr id="22" name="Picture 21">
            <a:extLst>
              <a:ext uri="{FF2B5EF4-FFF2-40B4-BE49-F238E27FC236}">
                <a16:creationId xmlns:a16="http://schemas.microsoft.com/office/drawing/2014/main" id="{FEE086AE-A5FC-3D00-291E-AF705F3EE6D4}"/>
              </a:ext>
            </a:extLst>
          </p:cNvPr>
          <p:cNvPicPr>
            <a:picLocks noChangeAspect="1"/>
          </p:cNvPicPr>
          <p:nvPr/>
        </p:nvPicPr>
        <p:blipFill>
          <a:blip r:embed="rId8"/>
          <a:stretch>
            <a:fillRect/>
          </a:stretch>
        </p:blipFill>
        <p:spPr>
          <a:xfrm>
            <a:off x="873524" y="5727668"/>
            <a:ext cx="1836396" cy="502444"/>
          </a:xfrm>
          <a:prstGeom prst="rect">
            <a:avLst/>
          </a:prstGeom>
        </p:spPr>
      </p:pic>
      <p:pic>
        <p:nvPicPr>
          <p:cNvPr id="24" name="Picture 23">
            <a:extLst>
              <a:ext uri="{FF2B5EF4-FFF2-40B4-BE49-F238E27FC236}">
                <a16:creationId xmlns:a16="http://schemas.microsoft.com/office/drawing/2014/main" id="{DD5AD900-9546-66D9-3E68-94048B0F18E4}"/>
              </a:ext>
            </a:extLst>
          </p:cNvPr>
          <p:cNvPicPr>
            <a:picLocks noChangeAspect="1"/>
          </p:cNvPicPr>
          <p:nvPr/>
        </p:nvPicPr>
        <p:blipFill>
          <a:blip r:embed="rId9"/>
          <a:stretch>
            <a:fillRect/>
          </a:stretch>
        </p:blipFill>
        <p:spPr>
          <a:xfrm>
            <a:off x="6753172" y="5689522"/>
            <a:ext cx="1255650" cy="441174"/>
          </a:xfrm>
          <a:prstGeom prst="rect">
            <a:avLst/>
          </a:prstGeom>
        </p:spPr>
      </p:pic>
    </p:spTree>
    <p:extLst>
      <p:ext uri="{BB962C8B-B14F-4D97-AF65-F5344CB8AC3E}">
        <p14:creationId xmlns:p14="http://schemas.microsoft.com/office/powerpoint/2010/main" val="3063341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76E683-1B01-C957-443D-D304728C23FD}"/>
              </a:ext>
            </a:extLst>
          </p:cNvPr>
          <p:cNvSpPr>
            <a:spLocks noGrp="1"/>
          </p:cNvSpPr>
          <p:nvPr>
            <p:ph type="sldNum" sz="quarter" idx="12"/>
          </p:nvPr>
        </p:nvSpPr>
        <p:spPr/>
        <p:txBody>
          <a:bodyPr/>
          <a:lstStyle/>
          <a:p>
            <a:fld id="{0EFD9B65-B3F9-441B-A7C6-B6838B4CB8CF}" type="slidenum">
              <a:rPr lang="en-US" smtClean="0"/>
              <a:t>11</a:t>
            </a:fld>
            <a:endParaRPr lang="en-US"/>
          </a:p>
        </p:txBody>
      </p:sp>
      <mc:AlternateContent xmlns:mc="http://schemas.openxmlformats.org/markup-compatibility/2006">
        <mc:Choice xmlns:a14="http://schemas.microsoft.com/office/drawing/2010/main" Requires="a14">
          <p:sp>
            <p:nvSpPr>
              <p:cNvPr id="11" name="Reactor vs solar neutrino flux">
                <a:extLst>
                  <a:ext uri="{FF2B5EF4-FFF2-40B4-BE49-F238E27FC236}">
                    <a16:creationId xmlns:a16="http://schemas.microsoft.com/office/drawing/2014/main" id="{82209AA1-9E0E-698D-0D21-4454B0E97119}"/>
                  </a:ext>
                </a:extLst>
              </p:cNvPr>
              <p:cNvSpPr txBox="1">
                <a:spLocks/>
              </p:cNvSpPr>
              <p:nvPr/>
            </p:nvSpPr>
            <p:spPr>
              <a:xfrm>
                <a:off x="755904" y="627888"/>
                <a:ext cx="11043081" cy="717551"/>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14:m>
                  <m:oMathPara xmlns:m="http://schemas.openxmlformats.org/officeDocument/2006/math">
                    <m:oMathParaPr>
                      <m:jc m:val="left"/>
                    </m:oMathParaPr>
                    <m:oMath xmlns:m="http://schemas.openxmlformats.org/officeDocument/2006/math">
                      <m:r>
                        <m:rPr>
                          <m:nor/>
                        </m:rPr>
                        <a:rPr lang="en-US" b="0" i="0" smtClean="0">
                          <a:latin typeface="+mj-lt"/>
                        </a:rPr>
                        <m:t>Preferred</m:t>
                      </m:r>
                      <m:r>
                        <m:rPr>
                          <m:nor/>
                        </m:rPr>
                        <a:rPr lang="en-US" b="0" i="0" smtClean="0">
                          <a:latin typeface="+mj-lt"/>
                        </a:rPr>
                        <m:t> </m:t>
                      </m:r>
                      <m:r>
                        <m:rPr>
                          <m:nor/>
                        </m:rPr>
                        <a:rPr lang="en-US" b="0" i="0" smtClean="0">
                          <a:latin typeface="+mj-lt"/>
                        </a:rPr>
                        <m:t>Cross</m:t>
                      </m:r>
                      <m:r>
                        <m:rPr>
                          <m:nor/>
                        </m:rPr>
                        <a:rPr lang="en-US" b="0" i="0" smtClean="0">
                          <a:latin typeface="+mj-lt"/>
                        </a:rPr>
                        <m:t> </m:t>
                      </m:r>
                      <m:r>
                        <m:rPr>
                          <m:nor/>
                        </m:rPr>
                        <a:rPr lang="en-US" b="0" i="0" smtClean="0">
                          <a:latin typeface="+mj-lt"/>
                        </a:rPr>
                        <m:t>sections</m:t>
                      </m:r>
                      <m:r>
                        <m:rPr>
                          <m:nor/>
                        </m:rPr>
                        <a:rPr lang="en-US" b="0" i="0" smtClean="0">
                          <a:latin typeface="+mj-lt"/>
                        </a:rPr>
                        <m:t> </m:t>
                      </m:r>
                      <m:r>
                        <m:rPr>
                          <m:nor/>
                        </m:rPr>
                        <a:rPr lang="en-US" b="0" i="0" smtClean="0">
                          <a:latin typeface="+mj-lt"/>
                        </a:rPr>
                        <m:t>vs</m:t>
                      </m:r>
                      <m:r>
                        <m:rPr>
                          <m:nor/>
                        </m:rPr>
                        <a:rPr lang="en-US" b="0" i="0" smtClean="0">
                          <a:latin typeface="+mj-lt"/>
                        </a:rPr>
                        <m:t> </m:t>
                      </m:r>
                      <m:r>
                        <m:rPr>
                          <m:nor/>
                        </m:rPr>
                        <a:rPr lang="en-US" b="0" i="0" smtClean="0">
                          <a:latin typeface="+mj-lt"/>
                        </a:rPr>
                        <m:t>lifetimes</m:t>
                      </m:r>
                    </m:oMath>
                  </m:oMathPara>
                </a14:m>
                <a:endParaRPr lang="en-US" dirty="0">
                  <a:latin typeface="+mj-lt"/>
                </a:endParaRPr>
              </a:p>
            </p:txBody>
          </p:sp>
        </mc:Choice>
        <mc:Fallback>
          <p:sp>
            <p:nvSpPr>
              <p:cNvPr id="11" name="Reactor vs solar neutrino flux">
                <a:extLst>
                  <a:ext uri="{FF2B5EF4-FFF2-40B4-BE49-F238E27FC236}">
                    <a16:creationId xmlns:a16="http://schemas.microsoft.com/office/drawing/2014/main" id="{82209AA1-9E0E-698D-0D21-4454B0E97119}"/>
                  </a:ext>
                </a:extLst>
              </p:cNvPr>
              <p:cNvSpPr txBox="1">
                <a:spLocks noRot="1" noChangeAspect="1" noMove="1" noResize="1" noEditPoints="1" noAdjustHandles="1" noChangeArrowheads="1" noChangeShapeType="1" noTextEdit="1"/>
              </p:cNvSpPr>
              <p:nvPr/>
            </p:nvSpPr>
            <p:spPr>
              <a:xfrm>
                <a:off x="755904" y="627888"/>
                <a:ext cx="11043081" cy="71755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21C26109-C7FB-4CA3-2AFD-82945971A424}"/>
                  </a:ext>
                </a:extLst>
              </p:cNvPr>
              <p:cNvSpPr txBox="1"/>
              <p:nvPr/>
            </p:nvSpPr>
            <p:spPr>
              <a:xfrm>
                <a:off x="550333" y="1175248"/>
                <a:ext cx="9626599" cy="984116"/>
              </a:xfrm>
              <a:prstGeom prst="rect">
                <a:avLst/>
              </a:prstGeom>
              <a:noFill/>
            </p:spPr>
            <p:txBody>
              <a:bodyPr wrap="square">
                <a:spAutoFit/>
              </a:bodyPr>
              <a:lstStyle/>
              <a:p>
                <a:pPr>
                  <a:lnSpc>
                    <a:spcPts val="1650"/>
                  </a:lnSpc>
                  <a:buNone/>
                </a:pPr>
                <a:endParaRPr lang="en-US" b="0" dirty="0">
                  <a:solidFill>
                    <a:schemeClr val="accent1"/>
                  </a:solidFill>
                  <a:effectLst/>
                  <a:latin typeface="Consolas" panose="020B0609020204030204" pitchFamily="49" charset="0"/>
                </a:endParaRPr>
              </a:p>
              <a:p>
                <a:pPr marL="285750" indent="-285750">
                  <a:lnSpc>
                    <a:spcPts val="1650"/>
                  </a:lnSpc>
                  <a:buFont typeface="Arial" panose="020B0604020202020204" pitchFamily="34" charset="0"/>
                  <a:buChar char="•"/>
                </a:pPr>
                <a:r>
                  <a:rPr lang="en-US" b="0" dirty="0">
                    <a:solidFill>
                      <a:schemeClr val="accent1"/>
                    </a:solidFill>
                    <a:effectLst/>
                    <a:latin typeface="Consolas" panose="020B0609020204030204" pitchFamily="49" charset="0"/>
                  </a:rPr>
                  <a:t>(</a:t>
                </a:r>
                <a:r>
                  <a:rPr lang="en-US" b="0" dirty="0" err="1">
                    <a:solidFill>
                      <a:schemeClr val="accent1"/>
                    </a:solidFill>
                    <a:effectLst/>
                    <a:latin typeface="Consolas" panose="020B0609020204030204" pitchFamily="49" charset="0"/>
                  </a:rPr>
                  <a:t>IceCube</a:t>
                </a:r>
                <a:r>
                  <a:rPr lang="en-US" b="0" dirty="0">
                    <a:solidFill>
                      <a:schemeClr val="accent1"/>
                    </a:solidFill>
                    <a:effectLst/>
                    <a:latin typeface="Consolas" panose="020B0609020204030204" pitchFamily="49" charset="0"/>
                  </a:rPr>
                  <a:t> / KM3NeT event ratio as dotted red contours)</a:t>
                </a:r>
              </a:p>
              <a:p>
                <a:pPr marL="285750" indent="-285750">
                  <a:lnSpc>
                    <a:spcPts val="1650"/>
                  </a:lnSpc>
                  <a:buFont typeface="Arial" panose="020B0604020202020204" pitchFamily="34" charset="0"/>
                  <a:buChar char="•"/>
                </a:pPr>
                <a:r>
                  <a:rPr lang="en-US" dirty="0">
                    <a:solidFill>
                      <a:schemeClr val="tx1"/>
                    </a:solidFill>
                    <a:latin typeface="Consolas" panose="020B0609020204030204" pitchFamily="49" charset="0"/>
                  </a:rPr>
                  <a:t>The white contour corresponds to cross-section vs lifetime for which </a:t>
                </a:r>
                <a14:m>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𝑁</m:t>
                        </m:r>
                      </m:e>
                      <m:sub>
                        <m:d>
                          <m:dPr>
                            <m:begChr m:val="{"/>
                            <m:endChr m:val="}"/>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𝐾𝑀</m:t>
                            </m:r>
                            <m:r>
                              <a:rPr lang="en-US" b="0" i="1" smtClean="0">
                                <a:solidFill>
                                  <a:schemeClr val="tx1"/>
                                </a:solidFill>
                                <a:latin typeface="Cambria Math" panose="02040503050406030204" pitchFamily="18" charset="0"/>
                              </a:rPr>
                              <m:t>3</m:t>
                            </m:r>
                            <m:r>
                              <a:rPr lang="en-US" b="0" i="1" smtClean="0">
                                <a:solidFill>
                                  <a:schemeClr val="tx1"/>
                                </a:solidFill>
                                <a:latin typeface="Cambria Math" panose="02040503050406030204" pitchFamily="18" charset="0"/>
                              </a:rPr>
                              <m:t>𝑁𝑒𝑇</m:t>
                            </m:r>
                          </m:e>
                        </m:d>
                      </m:sub>
                    </m:sSub>
                    <m:r>
                      <a:rPr lang="en-US" b="0" i="1" smtClean="0">
                        <a:solidFill>
                          <a:schemeClr val="tx1"/>
                        </a:solidFill>
                        <a:latin typeface="Cambria Math" panose="02040503050406030204" pitchFamily="18" charset="0"/>
                      </a:rPr>
                      <m:t>=</m:t>
                    </m:r>
                  </m:oMath>
                </a14:m>
                <a:r>
                  <a:rPr lang="en-US" b="0" dirty="0">
                    <a:solidFill>
                      <a:schemeClr val="tx1"/>
                    </a:solidFill>
                    <a:latin typeface="Consolas" panose="020B0609020204030204" pitchFamily="49" charset="0"/>
                  </a:rPr>
                  <a:t>1</a:t>
                </a:r>
              </a:p>
            </p:txBody>
          </p:sp>
        </mc:Choice>
        <mc:Fallback>
          <p:sp>
            <p:nvSpPr>
              <p:cNvPr id="13" name="TextBox 12">
                <a:extLst>
                  <a:ext uri="{FF2B5EF4-FFF2-40B4-BE49-F238E27FC236}">
                    <a16:creationId xmlns:a16="http://schemas.microsoft.com/office/drawing/2014/main" id="{21C26109-C7FB-4CA3-2AFD-82945971A424}"/>
                  </a:ext>
                </a:extLst>
              </p:cNvPr>
              <p:cNvSpPr txBox="1">
                <a:spLocks noRot="1" noChangeAspect="1" noMove="1" noResize="1" noEditPoints="1" noAdjustHandles="1" noChangeArrowheads="1" noChangeShapeType="1" noTextEdit="1"/>
              </p:cNvSpPr>
              <p:nvPr/>
            </p:nvSpPr>
            <p:spPr>
              <a:xfrm>
                <a:off x="550333" y="1175248"/>
                <a:ext cx="9626599" cy="984116"/>
              </a:xfrm>
              <a:prstGeom prst="rect">
                <a:avLst/>
              </a:prstGeom>
              <a:blipFill>
                <a:blip r:embed="rId4"/>
                <a:stretch>
                  <a:fillRect l="-380" b="-7453"/>
                </a:stretch>
              </a:blipFill>
            </p:spPr>
            <p:txBody>
              <a:bodyPr/>
              <a:lstStyle/>
              <a:p>
                <a:r>
                  <a:rPr lang="en-US">
                    <a:noFill/>
                  </a:rPr>
                  <a:t> </a:t>
                </a:r>
              </a:p>
            </p:txBody>
          </p:sp>
        </mc:Fallback>
      </mc:AlternateContent>
      <p:grpSp>
        <p:nvGrpSpPr>
          <p:cNvPr id="44" name="Group 43">
            <a:extLst>
              <a:ext uri="{FF2B5EF4-FFF2-40B4-BE49-F238E27FC236}">
                <a16:creationId xmlns:a16="http://schemas.microsoft.com/office/drawing/2014/main" id="{F09A5252-FF95-1C4E-6CA6-D01033BC8858}"/>
              </a:ext>
            </a:extLst>
          </p:cNvPr>
          <p:cNvGrpSpPr/>
          <p:nvPr/>
        </p:nvGrpSpPr>
        <p:grpSpPr>
          <a:xfrm>
            <a:off x="252123" y="2093288"/>
            <a:ext cx="5601972" cy="4459912"/>
            <a:chOff x="139614" y="2260600"/>
            <a:chExt cx="5956386" cy="4560358"/>
          </a:xfrm>
        </p:grpSpPr>
        <p:pic>
          <p:nvPicPr>
            <p:cNvPr id="8" name="Picture 7">
              <a:extLst>
                <a:ext uri="{FF2B5EF4-FFF2-40B4-BE49-F238E27FC236}">
                  <a16:creationId xmlns:a16="http://schemas.microsoft.com/office/drawing/2014/main" id="{7FE8583D-B200-DC0B-BF6B-F697CFF4C2CD}"/>
                </a:ext>
              </a:extLst>
            </p:cNvPr>
            <p:cNvPicPr>
              <a:picLocks noChangeAspect="1"/>
            </p:cNvPicPr>
            <p:nvPr/>
          </p:nvPicPr>
          <p:blipFill>
            <a:blip r:embed="rId5"/>
            <a:stretch>
              <a:fillRect/>
            </a:stretch>
          </p:blipFill>
          <p:spPr>
            <a:xfrm>
              <a:off x="139614" y="2260600"/>
              <a:ext cx="5956386" cy="4560358"/>
            </a:xfrm>
            <a:prstGeom prst="rect">
              <a:avLst/>
            </a:prstGeom>
          </p:spPr>
        </p:pic>
        <p:grpSp>
          <p:nvGrpSpPr>
            <p:cNvPr id="32" name="Group 31">
              <a:extLst>
                <a:ext uri="{FF2B5EF4-FFF2-40B4-BE49-F238E27FC236}">
                  <a16:creationId xmlns:a16="http://schemas.microsoft.com/office/drawing/2014/main" id="{F206C349-2300-5172-EC3B-CC039BD8B726}"/>
                </a:ext>
              </a:extLst>
            </p:cNvPr>
            <p:cNvGrpSpPr/>
            <p:nvPr/>
          </p:nvGrpSpPr>
          <p:grpSpPr>
            <a:xfrm>
              <a:off x="1885027" y="3599627"/>
              <a:ext cx="875520" cy="567720"/>
              <a:chOff x="1885027" y="3599627"/>
              <a:chExt cx="875520" cy="567720"/>
            </a:xfrm>
          </p:grpSpPr>
          <mc:AlternateContent xmlns:mc="http://schemas.openxmlformats.org/markup-compatibility/2006">
            <mc:Choice xmlns:p14="http://schemas.microsoft.com/office/powerpoint/2010/main" Requires="p14">
              <p:contentPart p14:bwMode="auto" r:id="rId6">
                <p14:nvContentPartPr>
                  <p14:cNvPr id="25" name="Ink 24">
                    <a:extLst>
                      <a:ext uri="{FF2B5EF4-FFF2-40B4-BE49-F238E27FC236}">
                        <a16:creationId xmlns:a16="http://schemas.microsoft.com/office/drawing/2014/main" id="{C32D53AC-F75F-0C63-DA72-1A5F95C5F155}"/>
                      </a:ext>
                    </a:extLst>
                  </p14:cNvPr>
                  <p14:cNvContentPartPr/>
                  <p14:nvPr/>
                </p14:nvContentPartPr>
                <p14:xfrm>
                  <a:off x="1885027" y="4102547"/>
                  <a:ext cx="213120" cy="64800"/>
                </p14:xfrm>
              </p:contentPart>
            </mc:Choice>
            <mc:Fallback>
              <p:pic>
                <p:nvPicPr>
                  <p:cNvPr id="25" name="Ink 24">
                    <a:extLst>
                      <a:ext uri="{FF2B5EF4-FFF2-40B4-BE49-F238E27FC236}">
                        <a16:creationId xmlns:a16="http://schemas.microsoft.com/office/drawing/2014/main" id="{C32D53AC-F75F-0C63-DA72-1A5F95C5F155}"/>
                      </a:ext>
                    </a:extLst>
                  </p:cNvPr>
                  <p:cNvPicPr/>
                  <p:nvPr/>
                </p:nvPicPr>
                <p:blipFill>
                  <a:blip r:embed="rId7"/>
                  <a:stretch>
                    <a:fillRect/>
                  </a:stretch>
                </p:blipFill>
                <p:spPr>
                  <a:xfrm>
                    <a:off x="1875844" y="4093342"/>
                    <a:ext cx="231868" cy="82841"/>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26" name="Ink 25">
                    <a:extLst>
                      <a:ext uri="{FF2B5EF4-FFF2-40B4-BE49-F238E27FC236}">
                        <a16:creationId xmlns:a16="http://schemas.microsoft.com/office/drawing/2014/main" id="{63D04C4F-32ED-0EE1-7534-2ED696542AA5}"/>
                      </a:ext>
                    </a:extLst>
                  </p14:cNvPr>
                  <p14:cNvContentPartPr/>
                  <p14:nvPr/>
                </p14:nvContentPartPr>
                <p14:xfrm>
                  <a:off x="1976467" y="3999587"/>
                  <a:ext cx="314640" cy="140760"/>
                </p14:xfrm>
              </p:contentPart>
            </mc:Choice>
            <mc:Fallback>
              <p:pic>
                <p:nvPicPr>
                  <p:cNvPr id="26" name="Ink 25">
                    <a:extLst>
                      <a:ext uri="{FF2B5EF4-FFF2-40B4-BE49-F238E27FC236}">
                        <a16:creationId xmlns:a16="http://schemas.microsoft.com/office/drawing/2014/main" id="{63D04C4F-32ED-0EE1-7534-2ED696542AA5}"/>
                      </a:ext>
                    </a:extLst>
                  </p:cNvPr>
                  <p:cNvPicPr/>
                  <p:nvPr/>
                </p:nvPicPr>
                <p:blipFill>
                  <a:blip r:embed="rId9"/>
                  <a:stretch>
                    <a:fillRect/>
                  </a:stretch>
                </p:blipFill>
                <p:spPr>
                  <a:xfrm>
                    <a:off x="1967280" y="3990743"/>
                    <a:ext cx="333396" cy="158816"/>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27" name="Ink 26">
                    <a:extLst>
                      <a:ext uri="{FF2B5EF4-FFF2-40B4-BE49-F238E27FC236}">
                        <a16:creationId xmlns:a16="http://schemas.microsoft.com/office/drawing/2014/main" id="{E38B0A1E-5420-137E-9B79-A181827DAFA4}"/>
                      </a:ext>
                    </a:extLst>
                  </p14:cNvPr>
                  <p14:cNvContentPartPr/>
                  <p14:nvPr/>
                </p14:nvContentPartPr>
                <p14:xfrm>
                  <a:off x="2101747" y="3872507"/>
                  <a:ext cx="361440" cy="270360"/>
                </p14:xfrm>
              </p:contentPart>
            </mc:Choice>
            <mc:Fallback>
              <p:pic>
                <p:nvPicPr>
                  <p:cNvPr id="27" name="Ink 26">
                    <a:extLst>
                      <a:ext uri="{FF2B5EF4-FFF2-40B4-BE49-F238E27FC236}">
                        <a16:creationId xmlns:a16="http://schemas.microsoft.com/office/drawing/2014/main" id="{E38B0A1E-5420-137E-9B79-A181827DAFA4}"/>
                      </a:ext>
                    </a:extLst>
                  </p:cNvPr>
                  <p:cNvPicPr/>
                  <p:nvPr/>
                </p:nvPicPr>
                <p:blipFill>
                  <a:blip r:embed="rId11"/>
                  <a:stretch>
                    <a:fillRect/>
                  </a:stretch>
                </p:blipFill>
                <p:spPr>
                  <a:xfrm>
                    <a:off x="2092558" y="3863667"/>
                    <a:ext cx="380201" cy="288409"/>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28" name="Ink 27">
                    <a:extLst>
                      <a:ext uri="{FF2B5EF4-FFF2-40B4-BE49-F238E27FC236}">
                        <a16:creationId xmlns:a16="http://schemas.microsoft.com/office/drawing/2014/main" id="{DB116925-5263-93B8-C629-C1E2854C02AF}"/>
                      </a:ext>
                    </a:extLst>
                  </p14:cNvPr>
                  <p14:cNvContentPartPr/>
                  <p14:nvPr/>
                </p14:nvContentPartPr>
                <p14:xfrm>
                  <a:off x="2228107" y="3754787"/>
                  <a:ext cx="311760" cy="321120"/>
                </p14:xfrm>
              </p:contentPart>
            </mc:Choice>
            <mc:Fallback>
              <p:pic>
                <p:nvPicPr>
                  <p:cNvPr id="28" name="Ink 27">
                    <a:extLst>
                      <a:ext uri="{FF2B5EF4-FFF2-40B4-BE49-F238E27FC236}">
                        <a16:creationId xmlns:a16="http://schemas.microsoft.com/office/drawing/2014/main" id="{DB116925-5263-93B8-C629-C1E2854C02AF}"/>
                      </a:ext>
                    </a:extLst>
                  </p:cNvPr>
                  <p:cNvPicPr/>
                  <p:nvPr/>
                </p:nvPicPr>
                <p:blipFill>
                  <a:blip r:embed="rId13"/>
                  <a:stretch>
                    <a:fillRect/>
                  </a:stretch>
                </p:blipFill>
                <p:spPr>
                  <a:xfrm>
                    <a:off x="2218532" y="3745949"/>
                    <a:ext cx="330527" cy="339165"/>
                  </a:xfrm>
                  <a:prstGeom prst="rect">
                    <a:avLst/>
                  </a:prstGeom>
                </p:spPr>
              </p:pic>
            </mc:Fallback>
          </mc:AlternateContent>
          <mc:AlternateContent xmlns:mc="http://schemas.openxmlformats.org/markup-compatibility/2006">
            <mc:Choice xmlns:p14="http://schemas.microsoft.com/office/powerpoint/2010/main" Requires="p14">
              <p:contentPart p14:bwMode="auto" r:id="rId14">
                <p14:nvContentPartPr>
                  <p14:cNvPr id="29" name="Ink 28">
                    <a:extLst>
                      <a:ext uri="{FF2B5EF4-FFF2-40B4-BE49-F238E27FC236}">
                        <a16:creationId xmlns:a16="http://schemas.microsoft.com/office/drawing/2014/main" id="{C1FBDF91-CFC8-CA45-C7A7-E41DACC1400C}"/>
                      </a:ext>
                    </a:extLst>
                  </p14:cNvPr>
                  <p14:cNvContentPartPr/>
                  <p14:nvPr/>
                </p14:nvContentPartPr>
                <p14:xfrm>
                  <a:off x="2377507" y="3683147"/>
                  <a:ext cx="314280" cy="268920"/>
                </p14:xfrm>
              </p:contentPart>
            </mc:Choice>
            <mc:Fallback>
              <p:pic>
                <p:nvPicPr>
                  <p:cNvPr id="29" name="Ink 28">
                    <a:extLst>
                      <a:ext uri="{FF2B5EF4-FFF2-40B4-BE49-F238E27FC236}">
                        <a16:creationId xmlns:a16="http://schemas.microsoft.com/office/drawing/2014/main" id="{C1FBDF91-CFC8-CA45-C7A7-E41DACC1400C}"/>
                      </a:ext>
                    </a:extLst>
                  </p:cNvPr>
                  <p:cNvPicPr/>
                  <p:nvPr/>
                </p:nvPicPr>
                <p:blipFill>
                  <a:blip r:embed="rId15"/>
                  <a:stretch>
                    <a:fillRect/>
                  </a:stretch>
                </p:blipFill>
                <p:spPr>
                  <a:xfrm>
                    <a:off x="2368320" y="3673950"/>
                    <a:ext cx="333037" cy="286946"/>
                  </a:xfrm>
                  <a:prstGeom prst="rect">
                    <a:avLst/>
                  </a:prstGeom>
                </p:spPr>
              </p:pic>
            </mc:Fallback>
          </mc:AlternateContent>
          <mc:AlternateContent xmlns:mc="http://schemas.openxmlformats.org/markup-compatibility/2006">
            <mc:Choice xmlns:p14="http://schemas.microsoft.com/office/powerpoint/2010/main" Requires="p14">
              <p:contentPart p14:bwMode="auto" r:id="rId16">
                <p14:nvContentPartPr>
                  <p14:cNvPr id="30" name="Ink 29">
                    <a:extLst>
                      <a:ext uri="{FF2B5EF4-FFF2-40B4-BE49-F238E27FC236}">
                        <a16:creationId xmlns:a16="http://schemas.microsoft.com/office/drawing/2014/main" id="{A02A4C0A-5EC1-235F-FF79-64386C2F50C0}"/>
                      </a:ext>
                    </a:extLst>
                  </p14:cNvPr>
                  <p14:cNvContentPartPr/>
                  <p14:nvPr/>
                </p14:nvContentPartPr>
                <p14:xfrm>
                  <a:off x="2576947" y="3631667"/>
                  <a:ext cx="175320" cy="170640"/>
                </p14:xfrm>
              </p:contentPart>
            </mc:Choice>
            <mc:Fallback>
              <p:pic>
                <p:nvPicPr>
                  <p:cNvPr id="30" name="Ink 29">
                    <a:extLst>
                      <a:ext uri="{FF2B5EF4-FFF2-40B4-BE49-F238E27FC236}">
                        <a16:creationId xmlns:a16="http://schemas.microsoft.com/office/drawing/2014/main" id="{A02A4C0A-5EC1-235F-FF79-64386C2F50C0}"/>
                      </a:ext>
                    </a:extLst>
                  </p:cNvPr>
                  <p:cNvPicPr/>
                  <p:nvPr/>
                </p:nvPicPr>
                <p:blipFill>
                  <a:blip r:embed="rId17"/>
                  <a:stretch>
                    <a:fillRect/>
                  </a:stretch>
                </p:blipFill>
                <p:spPr>
                  <a:xfrm>
                    <a:off x="2567377" y="3622822"/>
                    <a:ext cx="194077" cy="188699"/>
                  </a:xfrm>
                  <a:prstGeom prst="rect">
                    <a:avLst/>
                  </a:prstGeom>
                </p:spPr>
              </p:pic>
            </mc:Fallback>
          </mc:AlternateContent>
          <mc:AlternateContent xmlns:mc="http://schemas.openxmlformats.org/markup-compatibility/2006">
            <mc:Choice xmlns:p14="http://schemas.microsoft.com/office/powerpoint/2010/main" Requires="p14">
              <p:contentPart p14:bwMode="auto" r:id="rId18">
                <p14:nvContentPartPr>
                  <p14:cNvPr id="31" name="Ink 30">
                    <a:extLst>
                      <a:ext uri="{FF2B5EF4-FFF2-40B4-BE49-F238E27FC236}">
                        <a16:creationId xmlns:a16="http://schemas.microsoft.com/office/drawing/2014/main" id="{82793389-FB25-FE1B-F945-955BB578D679}"/>
                      </a:ext>
                    </a:extLst>
                  </p14:cNvPr>
                  <p14:cNvContentPartPr/>
                  <p14:nvPr/>
                </p14:nvContentPartPr>
                <p14:xfrm>
                  <a:off x="2681347" y="3599627"/>
                  <a:ext cx="79200" cy="66960"/>
                </p14:xfrm>
              </p:contentPart>
            </mc:Choice>
            <mc:Fallback>
              <p:pic>
                <p:nvPicPr>
                  <p:cNvPr id="31" name="Ink 30">
                    <a:extLst>
                      <a:ext uri="{FF2B5EF4-FFF2-40B4-BE49-F238E27FC236}">
                        <a16:creationId xmlns:a16="http://schemas.microsoft.com/office/drawing/2014/main" id="{82793389-FB25-FE1B-F945-955BB578D679}"/>
                      </a:ext>
                    </a:extLst>
                  </p:cNvPr>
                  <p:cNvPicPr/>
                  <p:nvPr/>
                </p:nvPicPr>
                <p:blipFill>
                  <a:blip r:embed="rId19"/>
                  <a:stretch>
                    <a:fillRect/>
                  </a:stretch>
                </p:blipFill>
                <p:spPr>
                  <a:xfrm>
                    <a:off x="2671782" y="3590429"/>
                    <a:ext cx="97948" cy="84988"/>
                  </a:xfrm>
                  <a:prstGeom prst="rect">
                    <a:avLst/>
                  </a:prstGeom>
                </p:spPr>
              </p:pic>
            </mc:Fallback>
          </mc:AlternateContent>
        </p:grpSp>
      </p:grpSp>
      <p:grpSp>
        <p:nvGrpSpPr>
          <p:cNvPr id="45" name="Group 44">
            <a:extLst>
              <a:ext uri="{FF2B5EF4-FFF2-40B4-BE49-F238E27FC236}">
                <a16:creationId xmlns:a16="http://schemas.microsoft.com/office/drawing/2014/main" id="{2C52BBB4-C97F-D374-9AA8-F4AF3FAE780A}"/>
              </a:ext>
            </a:extLst>
          </p:cNvPr>
          <p:cNvGrpSpPr/>
          <p:nvPr/>
        </p:nvGrpSpPr>
        <p:grpSpPr>
          <a:xfrm>
            <a:off x="6152305" y="2125134"/>
            <a:ext cx="5884407" cy="4218248"/>
            <a:chOff x="6277444" y="2333020"/>
            <a:chExt cx="5828621" cy="4462538"/>
          </a:xfrm>
        </p:grpSpPr>
        <p:pic>
          <p:nvPicPr>
            <p:cNvPr id="10" name="Picture 9">
              <a:extLst>
                <a:ext uri="{FF2B5EF4-FFF2-40B4-BE49-F238E27FC236}">
                  <a16:creationId xmlns:a16="http://schemas.microsoft.com/office/drawing/2014/main" id="{1061D4BC-5F4F-CCC2-F6AE-D340C7A6EF81}"/>
                </a:ext>
              </a:extLst>
            </p:cNvPr>
            <p:cNvPicPr>
              <a:picLocks noChangeAspect="1"/>
            </p:cNvPicPr>
            <p:nvPr/>
          </p:nvPicPr>
          <p:blipFill>
            <a:blip r:embed="rId20"/>
            <a:stretch>
              <a:fillRect/>
            </a:stretch>
          </p:blipFill>
          <p:spPr>
            <a:xfrm>
              <a:off x="6277444" y="2333020"/>
              <a:ext cx="5828621" cy="4462538"/>
            </a:xfrm>
            <a:prstGeom prst="rect">
              <a:avLst/>
            </a:prstGeom>
          </p:spPr>
        </p:pic>
        <p:grpSp>
          <p:nvGrpSpPr>
            <p:cNvPr id="43" name="Group 42">
              <a:extLst>
                <a:ext uri="{FF2B5EF4-FFF2-40B4-BE49-F238E27FC236}">
                  <a16:creationId xmlns:a16="http://schemas.microsoft.com/office/drawing/2014/main" id="{619F0D37-36B1-BF60-2759-9997B55CF10E}"/>
                </a:ext>
              </a:extLst>
            </p:cNvPr>
            <p:cNvGrpSpPr/>
            <p:nvPr/>
          </p:nvGrpSpPr>
          <p:grpSpPr>
            <a:xfrm>
              <a:off x="8036347" y="3534827"/>
              <a:ext cx="1223280" cy="1031400"/>
              <a:chOff x="8036347" y="3534827"/>
              <a:chExt cx="1223280" cy="1031400"/>
            </a:xfrm>
          </p:grpSpPr>
          <mc:AlternateContent xmlns:mc="http://schemas.openxmlformats.org/markup-compatibility/2006">
            <mc:Choice xmlns:p14="http://schemas.microsoft.com/office/powerpoint/2010/main" Requires="p14">
              <p:contentPart p14:bwMode="auto" r:id="rId21">
                <p14:nvContentPartPr>
                  <p14:cNvPr id="33" name="Ink 32">
                    <a:extLst>
                      <a:ext uri="{FF2B5EF4-FFF2-40B4-BE49-F238E27FC236}">
                        <a16:creationId xmlns:a16="http://schemas.microsoft.com/office/drawing/2014/main" id="{03E43136-F094-CAC1-B04B-957042B66B7B}"/>
                      </a:ext>
                    </a:extLst>
                  </p14:cNvPr>
                  <p14:cNvContentPartPr/>
                  <p14:nvPr/>
                </p14:nvContentPartPr>
                <p14:xfrm>
                  <a:off x="8036347" y="4420067"/>
                  <a:ext cx="214920" cy="146160"/>
                </p14:xfrm>
              </p:contentPart>
            </mc:Choice>
            <mc:Fallback>
              <p:pic>
                <p:nvPicPr>
                  <p:cNvPr id="33" name="Ink 32">
                    <a:extLst>
                      <a:ext uri="{FF2B5EF4-FFF2-40B4-BE49-F238E27FC236}">
                        <a16:creationId xmlns:a16="http://schemas.microsoft.com/office/drawing/2014/main" id="{03E43136-F094-CAC1-B04B-957042B66B7B}"/>
                      </a:ext>
                    </a:extLst>
                  </p:cNvPr>
                  <p:cNvPicPr/>
                  <p:nvPr/>
                </p:nvPicPr>
                <p:blipFill>
                  <a:blip r:embed="rId22"/>
                  <a:stretch>
                    <a:fillRect/>
                  </a:stretch>
                </p:blipFill>
                <p:spPr>
                  <a:xfrm>
                    <a:off x="8027437" y="4410551"/>
                    <a:ext cx="232384" cy="164811"/>
                  </a:xfrm>
                  <a:prstGeom prst="rect">
                    <a:avLst/>
                  </a:prstGeom>
                </p:spPr>
              </p:pic>
            </mc:Fallback>
          </mc:AlternateContent>
          <mc:AlternateContent xmlns:mc="http://schemas.openxmlformats.org/markup-compatibility/2006">
            <mc:Choice xmlns:p14="http://schemas.microsoft.com/office/powerpoint/2010/main" Requires="p14">
              <p:contentPart p14:bwMode="auto" r:id="rId23">
                <p14:nvContentPartPr>
                  <p14:cNvPr id="34" name="Ink 33">
                    <a:extLst>
                      <a:ext uri="{FF2B5EF4-FFF2-40B4-BE49-F238E27FC236}">
                        <a16:creationId xmlns:a16="http://schemas.microsoft.com/office/drawing/2014/main" id="{F89825AF-C524-AC8F-DA1B-3D79997C14BB}"/>
                      </a:ext>
                    </a:extLst>
                  </p14:cNvPr>
                  <p14:cNvContentPartPr/>
                  <p14:nvPr/>
                </p14:nvContentPartPr>
                <p14:xfrm>
                  <a:off x="8128867" y="4286507"/>
                  <a:ext cx="244080" cy="214200"/>
                </p14:xfrm>
              </p:contentPart>
            </mc:Choice>
            <mc:Fallback>
              <p:pic>
                <p:nvPicPr>
                  <p:cNvPr id="34" name="Ink 33">
                    <a:extLst>
                      <a:ext uri="{FF2B5EF4-FFF2-40B4-BE49-F238E27FC236}">
                        <a16:creationId xmlns:a16="http://schemas.microsoft.com/office/drawing/2014/main" id="{F89825AF-C524-AC8F-DA1B-3D79997C14BB}"/>
                      </a:ext>
                    </a:extLst>
                  </p:cNvPr>
                  <p:cNvPicPr/>
                  <p:nvPr/>
                </p:nvPicPr>
                <p:blipFill>
                  <a:blip r:embed="rId24"/>
                  <a:stretch>
                    <a:fillRect/>
                  </a:stretch>
                </p:blipFill>
                <p:spPr>
                  <a:xfrm>
                    <a:off x="8120303" y="4277376"/>
                    <a:ext cx="261565" cy="232843"/>
                  </a:xfrm>
                  <a:prstGeom prst="rect">
                    <a:avLst/>
                  </a:prstGeom>
                </p:spPr>
              </p:pic>
            </mc:Fallback>
          </mc:AlternateContent>
          <mc:AlternateContent xmlns:mc="http://schemas.openxmlformats.org/markup-compatibility/2006">
            <mc:Choice xmlns:p14="http://schemas.microsoft.com/office/powerpoint/2010/main" Requires="p14">
              <p:contentPart p14:bwMode="auto" r:id="rId25">
                <p14:nvContentPartPr>
                  <p14:cNvPr id="35" name="Ink 34">
                    <a:extLst>
                      <a:ext uri="{FF2B5EF4-FFF2-40B4-BE49-F238E27FC236}">
                        <a16:creationId xmlns:a16="http://schemas.microsoft.com/office/drawing/2014/main" id="{E2354A20-9384-A618-BFB5-E8505229D99A}"/>
                      </a:ext>
                    </a:extLst>
                  </p14:cNvPr>
                  <p14:cNvContentPartPr/>
                  <p14:nvPr/>
                </p14:nvContentPartPr>
                <p14:xfrm>
                  <a:off x="8233987" y="4147547"/>
                  <a:ext cx="368280" cy="275760"/>
                </p14:xfrm>
              </p:contentPart>
            </mc:Choice>
            <mc:Fallback>
              <p:pic>
                <p:nvPicPr>
                  <p:cNvPr id="35" name="Ink 34">
                    <a:extLst>
                      <a:ext uri="{FF2B5EF4-FFF2-40B4-BE49-F238E27FC236}">
                        <a16:creationId xmlns:a16="http://schemas.microsoft.com/office/drawing/2014/main" id="{E2354A20-9384-A618-BFB5-E8505229D99A}"/>
                      </a:ext>
                    </a:extLst>
                  </p:cNvPr>
                  <p:cNvPicPr/>
                  <p:nvPr/>
                </p:nvPicPr>
                <p:blipFill>
                  <a:blip r:embed="rId26"/>
                  <a:stretch>
                    <a:fillRect/>
                  </a:stretch>
                </p:blipFill>
                <p:spPr>
                  <a:xfrm>
                    <a:off x="8225431" y="4138025"/>
                    <a:ext cx="385749" cy="294423"/>
                  </a:xfrm>
                  <a:prstGeom prst="rect">
                    <a:avLst/>
                  </a:prstGeom>
                </p:spPr>
              </p:pic>
            </mc:Fallback>
          </mc:AlternateContent>
          <mc:AlternateContent xmlns:mc="http://schemas.openxmlformats.org/markup-compatibility/2006">
            <mc:Choice xmlns:p14="http://schemas.microsoft.com/office/powerpoint/2010/main" Requires="p14">
              <p:contentPart p14:bwMode="auto" r:id="rId27">
                <p14:nvContentPartPr>
                  <p14:cNvPr id="37" name="Ink 36">
                    <a:extLst>
                      <a:ext uri="{FF2B5EF4-FFF2-40B4-BE49-F238E27FC236}">
                        <a16:creationId xmlns:a16="http://schemas.microsoft.com/office/drawing/2014/main" id="{8DB5977A-D321-7FFB-205F-B35B4F1C0530}"/>
                      </a:ext>
                    </a:extLst>
                  </p14:cNvPr>
                  <p14:cNvContentPartPr/>
                  <p14:nvPr/>
                </p14:nvContentPartPr>
                <p14:xfrm>
                  <a:off x="8391307" y="4024067"/>
                  <a:ext cx="454320" cy="356040"/>
                </p14:xfrm>
              </p:contentPart>
            </mc:Choice>
            <mc:Fallback>
              <p:pic>
                <p:nvPicPr>
                  <p:cNvPr id="37" name="Ink 36">
                    <a:extLst>
                      <a:ext uri="{FF2B5EF4-FFF2-40B4-BE49-F238E27FC236}">
                        <a16:creationId xmlns:a16="http://schemas.microsoft.com/office/drawing/2014/main" id="{8DB5977A-D321-7FFB-205F-B35B4F1C0530}"/>
                      </a:ext>
                    </a:extLst>
                  </p:cNvPr>
                  <p:cNvPicPr/>
                  <p:nvPr/>
                </p:nvPicPr>
                <p:blipFill>
                  <a:blip r:embed="rId28"/>
                  <a:stretch>
                    <a:fillRect/>
                  </a:stretch>
                </p:blipFill>
                <p:spPr>
                  <a:xfrm>
                    <a:off x="8382399" y="4014928"/>
                    <a:ext cx="471780" cy="374699"/>
                  </a:xfrm>
                  <a:prstGeom prst="rect">
                    <a:avLst/>
                  </a:prstGeom>
                </p:spPr>
              </p:pic>
            </mc:Fallback>
          </mc:AlternateContent>
          <mc:AlternateContent xmlns:mc="http://schemas.openxmlformats.org/markup-compatibility/2006">
            <mc:Choice xmlns:p14="http://schemas.microsoft.com/office/powerpoint/2010/main" Requires="p14">
              <p:contentPart p14:bwMode="auto" r:id="rId29">
                <p14:nvContentPartPr>
                  <p14:cNvPr id="38" name="Ink 37">
                    <a:extLst>
                      <a:ext uri="{FF2B5EF4-FFF2-40B4-BE49-F238E27FC236}">
                        <a16:creationId xmlns:a16="http://schemas.microsoft.com/office/drawing/2014/main" id="{C1328722-C31F-35D5-AFFD-65E7C727186D}"/>
                      </a:ext>
                    </a:extLst>
                  </p14:cNvPr>
                  <p14:cNvContentPartPr/>
                  <p14:nvPr/>
                </p14:nvContentPartPr>
                <p14:xfrm>
                  <a:off x="8519827" y="3913547"/>
                  <a:ext cx="490320" cy="347760"/>
                </p14:xfrm>
              </p:contentPart>
            </mc:Choice>
            <mc:Fallback>
              <p:pic>
                <p:nvPicPr>
                  <p:cNvPr id="38" name="Ink 37">
                    <a:extLst>
                      <a:ext uri="{FF2B5EF4-FFF2-40B4-BE49-F238E27FC236}">
                        <a16:creationId xmlns:a16="http://schemas.microsoft.com/office/drawing/2014/main" id="{C1328722-C31F-35D5-AFFD-65E7C727186D}"/>
                      </a:ext>
                    </a:extLst>
                  </p:cNvPr>
                  <p:cNvPicPr/>
                  <p:nvPr/>
                </p:nvPicPr>
                <p:blipFill>
                  <a:blip r:embed="rId30"/>
                  <a:stretch>
                    <a:fillRect/>
                  </a:stretch>
                </p:blipFill>
                <p:spPr>
                  <a:xfrm>
                    <a:off x="8511269" y="3904405"/>
                    <a:ext cx="507793" cy="366424"/>
                  </a:xfrm>
                  <a:prstGeom prst="rect">
                    <a:avLst/>
                  </a:prstGeom>
                </p:spPr>
              </p:pic>
            </mc:Fallback>
          </mc:AlternateContent>
          <mc:AlternateContent xmlns:mc="http://schemas.openxmlformats.org/markup-compatibility/2006">
            <mc:Choice xmlns:p14="http://schemas.microsoft.com/office/powerpoint/2010/main" Requires="p14">
              <p:contentPart p14:bwMode="auto" r:id="rId31">
                <p14:nvContentPartPr>
                  <p14:cNvPr id="39" name="Ink 38">
                    <a:extLst>
                      <a:ext uri="{FF2B5EF4-FFF2-40B4-BE49-F238E27FC236}">
                        <a16:creationId xmlns:a16="http://schemas.microsoft.com/office/drawing/2014/main" id="{B55923CE-24EB-3461-5D38-346689C9654B}"/>
                      </a:ext>
                    </a:extLst>
                  </p14:cNvPr>
                  <p14:cNvContentPartPr/>
                  <p14:nvPr/>
                </p14:nvContentPartPr>
                <p14:xfrm>
                  <a:off x="8635747" y="3795107"/>
                  <a:ext cx="512640" cy="294120"/>
                </p14:xfrm>
              </p:contentPart>
            </mc:Choice>
            <mc:Fallback>
              <p:pic>
                <p:nvPicPr>
                  <p:cNvPr id="39" name="Ink 38">
                    <a:extLst>
                      <a:ext uri="{FF2B5EF4-FFF2-40B4-BE49-F238E27FC236}">
                        <a16:creationId xmlns:a16="http://schemas.microsoft.com/office/drawing/2014/main" id="{B55923CE-24EB-3461-5D38-346689C9654B}"/>
                      </a:ext>
                    </a:extLst>
                  </p:cNvPr>
                  <p:cNvPicPr/>
                  <p:nvPr/>
                </p:nvPicPr>
                <p:blipFill>
                  <a:blip r:embed="rId32"/>
                  <a:stretch>
                    <a:fillRect/>
                  </a:stretch>
                </p:blipFill>
                <p:spPr>
                  <a:xfrm>
                    <a:off x="8627191" y="3785975"/>
                    <a:ext cx="530108" cy="312764"/>
                  </a:xfrm>
                  <a:prstGeom prst="rect">
                    <a:avLst/>
                  </a:prstGeom>
                </p:spPr>
              </p:pic>
            </mc:Fallback>
          </mc:AlternateContent>
          <mc:AlternateContent xmlns:mc="http://schemas.openxmlformats.org/markup-compatibility/2006">
            <mc:Choice xmlns:p14="http://schemas.microsoft.com/office/powerpoint/2010/main" Requires="p14">
              <p:contentPart p14:bwMode="auto" r:id="rId33">
                <p14:nvContentPartPr>
                  <p14:cNvPr id="40" name="Ink 39">
                    <a:extLst>
                      <a:ext uri="{FF2B5EF4-FFF2-40B4-BE49-F238E27FC236}">
                        <a16:creationId xmlns:a16="http://schemas.microsoft.com/office/drawing/2014/main" id="{EE17530F-BCE5-9772-9C58-408381EB42C6}"/>
                      </a:ext>
                    </a:extLst>
                  </p14:cNvPr>
                  <p14:cNvContentPartPr/>
                  <p14:nvPr/>
                </p14:nvContentPartPr>
                <p14:xfrm>
                  <a:off x="8758867" y="3703307"/>
                  <a:ext cx="425520" cy="217800"/>
                </p14:xfrm>
              </p:contentPart>
            </mc:Choice>
            <mc:Fallback>
              <p:pic>
                <p:nvPicPr>
                  <p:cNvPr id="40" name="Ink 39">
                    <a:extLst>
                      <a:ext uri="{FF2B5EF4-FFF2-40B4-BE49-F238E27FC236}">
                        <a16:creationId xmlns:a16="http://schemas.microsoft.com/office/drawing/2014/main" id="{EE17530F-BCE5-9772-9C58-408381EB42C6}"/>
                      </a:ext>
                    </a:extLst>
                  </p:cNvPr>
                  <p:cNvPicPr/>
                  <p:nvPr/>
                </p:nvPicPr>
                <p:blipFill>
                  <a:blip r:embed="rId34"/>
                  <a:stretch>
                    <a:fillRect/>
                  </a:stretch>
                </p:blipFill>
                <p:spPr>
                  <a:xfrm>
                    <a:off x="8750307" y="3694153"/>
                    <a:ext cx="442997" cy="236490"/>
                  </a:xfrm>
                  <a:prstGeom prst="rect">
                    <a:avLst/>
                  </a:prstGeom>
                </p:spPr>
              </p:pic>
            </mc:Fallback>
          </mc:AlternateContent>
          <mc:AlternateContent xmlns:mc="http://schemas.openxmlformats.org/markup-compatibility/2006">
            <mc:Choice xmlns:p14="http://schemas.microsoft.com/office/powerpoint/2010/main" Requires="p14">
              <p:contentPart p14:bwMode="auto" r:id="rId35">
                <p14:nvContentPartPr>
                  <p14:cNvPr id="41" name="Ink 40">
                    <a:extLst>
                      <a:ext uri="{FF2B5EF4-FFF2-40B4-BE49-F238E27FC236}">
                        <a16:creationId xmlns:a16="http://schemas.microsoft.com/office/drawing/2014/main" id="{08CAA688-703E-9176-B75C-4A095861CBC2}"/>
                      </a:ext>
                    </a:extLst>
                  </p14:cNvPr>
                  <p14:cNvContentPartPr/>
                  <p14:nvPr/>
                </p14:nvContentPartPr>
                <p14:xfrm>
                  <a:off x="9009427" y="3610067"/>
                  <a:ext cx="201600" cy="101880"/>
                </p14:xfrm>
              </p:contentPart>
            </mc:Choice>
            <mc:Fallback>
              <p:pic>
                <p:nvPicPr>
                  <p:cNvPr id="41" name="Ink 40">
                    <a:extLst>
                      <a:ext uri="{FF2B5EF4-FFF2-40B4-BE49-F238E27FC236}">
                        <a16:creationId xmlns:a16="http://schemas.microsoft.com/office/drawing/2014/main" id="{08CAA688-703E-9176-B75C-4A095861CBC2}"/>
                      </a:ext>
                    </a:extLst>
                  </p:cNvPr>
                  <p:cNvPicPr/>
                  <p:nvPr/>
                </p:nvPicPr>
                <p:blipFill>
                  <a:blip r:embed="rId36"/>
                  <a:stretch>
                    <a:fillRect/>
                  </a:stretch>
                </p:blipFill>
                <p:spPr>
                  <a:xfrm>
                    <a:off x="9000879" y="3600563"/>
                    <a:ext cx="219053" cy="120507"/>
                  </a:xfrm>
                  <a:prstGeom prst="rect">
                    <a:avLst/>
                  </a:prstGeom>
                </p:spPr>
              </p:pic>
            </mc:Fallback>
          </mc:AlternateContent>
          <mc:AlternateContent xmlns:mc="http://schemas.openxmlformats.org/markup-compatibility/2006">
            <mc:Choice xmlns:p14="http://schemas.microsoft.com/office/powerpoint/2010/main" Requires="p14">
              <p:contentPart p14:bwMode="auto" r:id="rId37">
                <p14:nvContentPartPr>
                  <p14:cNvPr id="42" name="Ink 41">
                    <a:extLst>
                      <a:ext uri="{FF2B5EF4-FFF2-40B4-BE49-F238E27FC236}">
                        <a16:creationId xmlns:a16="http://schemas.microsoft.com/office/drawing/2014/main" id="{02BC2CB1-9B9A-4A24-B440-B98BC6DCE629}"/>
                      </a:ext>
                    </a:extLst>
                  </p14:cNvPr>
                  <p14:cNvContentPartPr/>
                  <p14:nvPr/>
                </p14:nvContentPartPr>
                <p14:xfrm>
                  <a:off x="9182227" y="3534827"/>
                  <a:ext cx="77400" cy="45360"/>
                </p14:xfrm>
              </p:contentPart>
            </mc:Choice>
            <mc:Fallback>
              <p:pic>
                <p:nvPicPr>
                  <p:cNvPr id="42" name="Ink 41">
                    <a:extLst>
                      <a:ext uri="{FF2B5EF4-FFF2-40B4-BE49-F238E27FC236}">
                        <a16:creationId xmlns:a16="http://schemas.microsoft.com/office/drawing/2014/main" id="{02BC2CB1-9B9A-4A24-B440-B98BC6DCE629}"/>
                      </a:ext>
                    </a:extLst>
                  </p:cNvPr>
                  <p:cNvPicPr/>
                  <p:nvPr/>
                </p:nvPicPr>
                <p:blipFill>
                  <a:blip r:embed="rId38"/>
                  <a:stretch>
                    <a:fillRect/>
                  </a:stretch>
                </p:blipFill>
                <p:spPr>
                  <a:xfrm>
                    <a:off x="9173310" y="3525298"/>
                    <a:ext cx="94877" cy="64038"/>
                  </a:xfrm>
                  <a:prstGeom prst="rect">
                    <a:avLst/>
                  </a:prstGeom>
                </p:spPr>
              </p:pic>
            </mc:Fallback>
          </mc:AlternateContent>
        </p:grpSp>
      </p:grpSp>
      <mc:AlternateContent xmlns:mc="http://schemas.openxmlformats.org/markup-compatibility/2006">
        <mc:Choice xmlns:a14="http://schemas.microsoft.com/office/drawing/2010/main" Requires="a14">
          <p:sp>
            <p:nvSpPr>
              <p:cNvPr id="51" name="TextBox 50">
                <a:extLst>
                  <a:ext uri="{FF2B5EF4-FFF2-40B4-BE49-F238E27FC236}">
                    <a16:creationId xmlns:a16="http://schemas.microsoft.com/office/drawing/2014/main" id="{3E89E3F4-5598-7C36-BA3B-68BE417AC50E}"/>
                  </a:ext>
                </a:extLst>
              </p:cNvPr>
              <p:cNvSpPr txBox="1"/>
              <p:nvPr/>
            </p:nvSpPr>
            <p:spPr>
              <a:xfrm>
                <a:off x="3404894" y="6116771"/>
                <a:ext cx="5866026" cy="74122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eqArr>
                        <m:eqArrPr>
                          <m:ctrlPr>
                            <a:rPr lang="en-US" smtClean="0">
                              <a:latin typeface="Cambria Math" panose="02040503050406030204" pitchFamily="18" charset="0"/>
                            </a:rPr>
                          </m:ctrlPr>
                        </m:eqArrPr>
                        <m:e>
                          <m:r>
                            <a:rPr lang="en-US" i="0">
                              <a:latin typeface="Cambria Math" panose="02040503050406030204" pitchFamily="18" charset="0"/>
                            </a:rPr>
                            <m:t>&amp;</m:t>
                          </m:r>
                          <m:sSub>
                            <m:sSubPr>
                              <m:ctrlPr>
                                <a:rPr lang="en-US">
                                  <a:latin typeface="Cambria Math" panose="02040503050406030204" pitchFamily="18" charset="0"/>
                                </a:rPr>
                              </m:ctrlPr>
                            </m:sSubPr>
                            <m:e>
                              <m:r>
                                <m:rPr>
                                  <m:sty m:val="p"/>
                                </m:rPr>
                                <a:rPr lang="en-US" i="0">
                                  <a:latin typeface="Cambria Math" panose="02040503050406030204" pitchFamily="18" charset="0"/>
                                </a:rPr>
                                <m:t>L</m:t>
                              </m:r>
                            </m:e>
                            <m:sub>
                              <m:r>
                                <m:rPr>
                                  <m:sty m:val="p"/>
                                </m:rPr>
                                <a:rPr lang="en-US" i="0">
                                  <a:latin typeface="Cambria Math" panose="02040503050406030204" pitchFamily="18" charset="0"/>
                                </a:rPr>
                                <m:t>χ</m:t>
                              </m:r>
                            </m:sub>
                          </m:sSub>
                          <m:r>
                            <a:rPr lang="en-US" i="0">
                              <a:latin typeface="Cambria Math" panose="02040503050406030204" pitchFamily="18" charset="0"/>
                            </a:rPr>
                            <m:t>=0.1×</m:t>
                          </m:r>
                          <m:sSub>
                            <m:sSubPr>
                              <m:ctrlPr>
                                <a:rPr lang="en-US">
                                  <a:latin typeface="Cambria Math" panose="02040503050406030204" pitchFamily="18" charset="0"/>
                                </a:rPr>
                              </m:ctrlPr>
                            </m:sSubPr>
                            <m:e>
                              <m:r>
                                <m:rPr>
                                  <m:sty m:val="p"/>
                                </m:rPr>
                                <a:rPr lang="en-US" i="0">
                                  <a:latin typeface="Cambria Math" panose="02040503050406030204" pitchFamily="18" charset="0"/>
                                </a:rPr>
                                <m:t>f</m:t>
                              </m:r>
                            </m:e>
                            <m:sub>
                              <m:r>
                                <m:rPr>
                                  <m:nor/>
                                </m:rPr>
                                <a:rPr lang="en-US" b="0" smtClean="0">
                                  <a:latin typeface="Cambria Math" panose="02040503050406030204" pitchFamily="18" charset="0"/>
                                </a:rPr>
                                <m:t>b</m:t>
                              </m:r>
                              <m:r>
                                <m:rPr>
                                  <m:nor/>
                                </m:rPr>
                                <a:rPr lang="en-US" b="0" i="0" smtClean="0">
                                  <a:latin typeface="Cambria Math" panose="02040503050406030204" pitchFamily="18" charset="0"/>
                                </a:rPr>
                                <m:t>eam</m:t>
                              </m:r>
                              <m:r>
                                <m:rPr>
                                  <m:nor/>
                                </m:rPr>
                                <a:rPr lang="en-US" b="0">
                                  <a:latin typeface="Cambria Math" panose="02040503050406030204" pitchFamily="18" charset="0"/>
                                </a:rPr>
                                <m:t> </m:t>
                              </m:r>
                            </m:sub>
                          </m:sSub>
                          <m:r>
                            <a:rPr lang="en-US" b="0" i="0">
                              <a:latin typeface="Cambria Math" panose="02040503050406030204" pitchFamily="18" charset="0"/>
                            </a:rPr>
                            <m:t>×</m:t>
                          </m:r>
                          <m:sSup>
                            <m:sSupPr>
                              <m:ctrlPr>
                                <a:rPr lang="en-US" b="0">
                                  <a:latin typeface="Cambria Math" panose="02040503050406030204" pitchFamily="18" charset="0"/>
                                </a:rPr>
                              </m:ctrlPr>
                            </m:sSupPr>
                            <m:e>
                              <m:r>
                                <a:rPr lang="en-US" b="0" i="0">
                                  <a:latin typeface="Cambria Math" panose="02040503050406030204" pitchFamily="18" charset="0"/>
                                </a:rPr>
                                <m:t>10</m:t>
                              </m:r>
                            </m:e>
                            <m:sup>
                              <m:r>
                                <a:rPr lang="en-US" b="0" i="0">
                                  <a:latin typeface="Cambria Math" panose="02040503050406030204" pitchFamily="18" charset="0"/>
                                </a:rPr>
                                <m:t>48</m:t>
                              </m:r>
                            </m:sup>
                          </m:sSup>
                          <m:r>
                            <m:rPr>
                              <m:sty m:val="p"/>
                            </m:rPr>
                            <a:rPr lang="en-US" b="0" i="0" smtClean="0">
                              <a:latin typeface="Cambria Math" panose="02040503050406030204" pitchFamily="18" charset="0"/>
                            </a:rPr>
                            <m:t>erg</m:t>
                          </m:r>
                          <m:r>
                            <a:rPr lang="en-US" b="0" i="0" smtClean="0">
                              <a:latin typeface="Cambria Math" panose="02040503050406030204" pitchFamily="18" charset="0"/>
                            </a:rPr>
                            <m:t>/</m:t>
                          </m:r>
                          <m:r>
                            <m:rPr>
                              <m:sty m:val="p"/>
                            </m:rPr>
                            <a:rPr lang="en-US" b="0" i="0" smtClean="0">
                              <a:latin typeface="Cambria Math" panose="02040503050406030204" pitchFamily="18" charset="0"/>
                            </a:rPr>
                            <m:t>s</m:t>
                          </m:r>
                          <m:r>
                            <a:rPr lang="en-US" b="0" i="0">
                              <a:latin typeface="Cambria Math" panose="02040503050406030204" pitchFamily="18" charset="0"/>
                            </a:rPr>
                            <m:t>;</m:t>
                          </m:r>
                        </m:e>
                        <m:e>
                          <m:r>
                            <a:rPr lang="en-US" b="0" i="0">
                              <a:latin typeface="Cambria Math" panose="02040503050406030204" pitchFamily="18" charset="0"/>
                            </a:rPr>
                            <m:t>&amp;</m:t>
                          </m:r>
                          <m:sSub>
                            <m:sSubPr>
                              <m:ctrlPr>
                                <a:rPr lang="en-US" b="0">
                                  <a:latin typeface="Cambria Math" panose="02040503050406030204" pitchFamily="18" charset="0"/>
                                </a:rPr>
                              </m:ctrlPr>
                            </m:sSubPr>
                            <m:e>
                              <m:r>
                                <m:rPr>
                                  <m:sty m:val="p"/>
                                </m:rPr>
                                <a:rPr lang="en-US" b="0" i="0">
                                  <a:latin typeface="Cambria Math" panose="02040503050406030204" pitchFamily="18" charset="0"/>
                                </a:rPr>
                                <m:t>f</m:t>
                              </m:r>
                            </m:e>
                            <m:sub>
                              <m:r>
                                <m:rPr>
                                  <m:nor/>
                                </m:rPr>
                                <a:rPr lang="en-US" b="0">
                                  <a:latin typeface="Cambria Math" panose="02040503050406030204" pitchFamily="18" charset="0"/>
                                </a:rPr>
                                <m:t>beam</m:t>
                              </m:r>
                              <m:r>
                                <m:rPr>
                                  <m:nor/>
                                </m:rPr>
                                <a:rPr lang="en-US" b="0">
                                  <a:latin typeface="Cambria Math" panose="02040503050406030204" pitchFamily="18" charset="0"/>
                                </a:rPr>
                                <m:t> </m:t>
                              </m:r>
                            </m:sub>
                          </m:sSub>
                          <m:r>
                            <a:rPr lang="en-US" b="0" i="0">
                              <a:latin typeface="Cambria Math" panose="02040503050406030204" pitchFamily="18" charset="0"/>
                            </a:rPr>
                            <m:t>=</m:t>
                          </m:r>
                          <m:sSup>
                            <m:sSupPr>
                              <m:ctrlPr>
                                <a:rPr lang="en-US" b="0">
                                  <a:latin typeface="Cambria Math" panose="02040503050406030204" pitchFamily="18" charset="0"/>
                                </a:rPr>
                              </m:ctrlPr>
                            </m:sSupPr>
                            <m:e>
                              <m:r>
                                <a:rPr lang="en-US" b="0" i="0">
                                  <a:latin typeface="Cambria Math" panose="02040503050406030204" pitchFamily="18" charset="0"/>
                                </a:rPr>
                                <m:t>10</m:t>
                              </m:r>
                            </m:e>
                            <m:sup>
                              <m:r>
                                <a:rPr lang="en-US" b="0" i="0">
                                  <a:latin typeface="Cambria Math" panose="02040503050406030204" pitchFamily="18" charset="0"/>
                                </a:rPr>
                                <m:t>3</m:t>
                              </m:r>
                            </m:sup>
                          </m:sSup>
                        </m:e>
                      </m:eqArr>
                    </m:oMath>
                  </m:oMathPara>
                </a14:m>
                <a:endParaRPr lang="en-US" dirty="0"/>
              </a:p>
            </p:txBody>
          </p:sp>
        </mc:Choice>
        <mc:Fallback>
          <p:sp>
            <p:nvSpPr>
              <p:cNvPr id="51" name="TextBox 50">
                <a:extLst>
                  <a:ext uri="{FF2B5EF4-FFF2-40B4-BE49-F238E27FC236}">
                    <a16:creationId xmlns:a16="http://schemas.microsoft.com/office/drawing/2014/main" id="{3E89E3F4-5598-7C36-BA3B-68BE417AC50E}"/>
                  </a:ext>
                </a:extLst>
              </p:cNvPr>
              <p:cNvSpPr txBox="1">
                <a:spLocks noRot="1" noChangeAspect="1" noMove="1" noResize="1" noEditPoints="1" noAdjustHandles="1" noChangeArrowheads="1" noChangeShapeType="1" noTextEdit="1"/>
              </p:cNvSpPr>
              <p:nvPr/>
            </p:nvSpPr>
            <p:spPr>
              <a:xfrm>
                <a:off x="3404894" y="6116771"/>
                <a:ext cx="5866026" cy="741229"/>
              </a:xfrm>
              <a:prstGeom prst="rect">
                <a:avLst/>
              </a:prstGeom>
              <a:blipFill>
                <a:blip r:embed="rId39"/>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78BF85BF-DCBE-10D4-FF63-F760EC19BF42}"/>
              </a:ext>
            </a:extLst>
          </p:cNvPr>
          <p:cNvSpPr txBox="1"/>
          <p:nvPr/>
        </p:nvSpPr>
        <p:spPr>
          <a:xfrm>
            <a:off x="7638448" y="1934081"/>
            <a:ext cx="4160537" cy="338554"/>
          </a:xfrm>
          <a:prstGeom prst="rect">
            <a:avLst/>
          </a:prstGeom>
          <a:noFill/>
        </p:spPr>
        <p:txBody>
          <a:bodyPr wrap="square" rtlCol="0">
            <a:spAutoFit/>
          </a:bodyPr>
          <a:lstStyle/>
          <a:p>
            <a:r>
              <a:rPr lang="en-US" sz="800" dirty="0"/>
              <a:t>Note: these plots are for illustration only and don’t take into account the angular uncertainties and no. of PMT hits prior.</a:t>
            </a:r>
          </a:p>
        </p:txBody>
      </p:sp>
      <p:sp>
        <p:nvSpPr>
          <p:cNvPr id="4" name="TextBox 3">
            <a:extLst>
              <a:ext uri="{FF2B5EF4-FFF2-40B4-BE49-F238E27FC236}">
                <a16:creationId xmlns:a16="http://schemas.microsoft.com/office/drawing/2014/main" id="{7312363A-702C-3405-3C5A-852FDC033A6A}"/>
              </a:ext>
            </a:extLst>
          </p:cNvPr>
          <p:cNvSpPr txBox="1"/>
          <p:nvPr/>
        </p:nvSpPr>
        <p:spPr>
          <a:xfrm>
            <a:off x="3674533" y="2330336"/>
            <a:ext cx="1287532" cy="646331"/>
          </a:xfrm>
          <a:prstGeom prst="rect">
            <a:avLst/>
          </a:prstGeom>
          <a:noFill/>
        </p:spPr>
        <p:txBody>
          <a:bodyPr wrap="none" rtlCol="0">
            <a:spAutoFit/>
          </a:bodyPr>
          <a:lstStyle/>
          <a:p>
            <a:r>
              <a:rPr lang="en-US" b="1" dirty="0">
                <a:solidFill>
                  <a:schemeClr val="accent3">
                    <a:lumMod val="40000"/>
                    <a:lumOff val="60000"/>
                  </a:schemeClr>
                </a:solidFill>
              </a:rPr>
              <a:t>Single </a:t>
            </a:r>
          </a:p>
          <a:p>
            <a:r>
              <a:rPr lang="en-US" b="1" dirty="0">
                <a:solidFill>
                  <a:schemeClr val="accent3">
                    <a:lumMod val="40000"/>
                    <a:lumOff val="60000"/>
                  </a:schemeClr>
                </a:solidFill>
              </a:rPr>
              <a:t>scattering</a:t>
            </a:r>
          </a:p>
        </p:txBody>
      </p:sp>
      <p:sp>
        <p:nvSpPr>
          <p:cNvPr id="5" name="TextBox 4">
            <a:extLst>
              <a:ext uri="{FF2B5EF4-FFF2-40B4-BE49-F238E27FC236}">
                <a16:creationId xmlns:a16="http://schemas.microsoft.com/office/drawing/2014/main" id="{9756241B-3BDA-6587-AE07-8321C4C8F206}"/>
              </a:ext>
            </a:extLst>
          </p:cNvPr>
          <p:cNvSpPr txBox="1"/>
          <p:nvPr/>
        </p:nvSpPr>
        <p:spPr>
          <a:xfrm>
            <a:off x="9779000" y="2317220"/>
            <a:ext cx="1287532" cy="646331"/>
          </a:xfrm>
          <a:prstGeom prst="rect">
            <a:avLst/>
          </a:prstGeom>
          <a:noFill/>
        </p:spPr>
        <p:txBody>
          <a:bodyPr wrap="none" rtlCol="0">
            <a:spAutoFit/>
          </a:bodyPr>
          <a:lstStyle/>
          <a:p>
            <a:r>
              <a:rPr lang="en-US" b="1" dirty="0">
                <a:solidFill>
                  <a:schemeClr val="accent3">
                    <a:lumMod val="40000"/>
                    <a:lumOff val="60000"/>
                  </a:schemeClr>
                </a:solidFill>
              </a:rPr>
              <a:t>Multiple </a:t>
            </a:r>
          </a:p>
          <a:p>
            <a:r>
              <a:rPr lang="en-US" b="1" dirty="0">
                <a:solidFill>
                  <a:schemeClr val="accent3">
                    <a:lumMod val="40000"/>
                    <a:lumOff val="60000"/>
                  </a:schemeClr>
                </a:solidFill>
              </a:rPr>
              <a:t>scattering</a:t>
            </a:r>
          </a:p>
        </p:txBody>
      </p:sp>
    </p:spTree>
    <p:extLst>
      <p:ext uri="{BB962C8B-B14F-4D97-AF65-F5344CB8AC3E}">
        <p14:creationId xmlns:p14="http://schemas.microsoft.com/office/powerpoint/2010/main" val="2278265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164618-6E90-EAB0-A132-5D9697FB872E}"/>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7DDBA54-A2C6-20FD-BD03-0B88CB9AAA9A}"/>
              </a:ext>
            </a:extLst>
          </p:cNvPr>
          <p:cNvSpPr>
            <a:spLocks noGrp="1"/>
          </p:cNvSpPr>
          <p:nvPr>
            <p:ph type="sldNum" sz="quarter" idx="12"/>
          </p:nvPr>
        </p:nvSpPr>
        <p:spPr/>
        <p:txBody>
          <a:bodyPr/>
          <a:lstStyle/>
          <a:p>
            <a:fld id="{0EFD9B65-B3F9-441B-A7C6-B6838B4CB8CF}" type="slidenum">
              <a:rPr lang="en-US" smtClean="0"/>
              <a:t>12</a:t>
            </a:fld>
            <a:endParaRPr lang="en-US" dirty="0"/>
          </a:p>
        </p:txBody>
      </p:sp>
      <p:sp>
        <p:nvSpPr>
          <p:cNvPr id="5" name="Reactor vs solar neutrino flux">
            <a:extLst>
              <a:ext uri="{FF2B5EF4-FFF2-40B4-BE49-F238E27FC236}">
                <a16:creationId xmlns:a16="http://schemas.microsoft.com/office/drawing/2014/main" id="{84B5D57A-8974-A244-5DBD-5073F6A43827}"/>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mj-lt"/>
              </a:rPr>
              <a:t>2 → 3 DM </a:t>
            </a:r>
            <a:r>
              <a:rPr lang="en-US" dirty="0">
                <a:latin typeface="Times New Roman" panose="02020603050405020304" pitchFamily="18" charset="0"/>
                <a:cs typeface="Times New Roman" panose="02020603050405020304" pitchFamily="18" charset="0"/>
              </a:rPr>
              <a:t>scattering scenario</a:t>
            </a:r>
            <a:endParaRPr lang="en-US" sz="4000" dirty="0">
              <a:effectLst/>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B6C602A1-F6DE-BDB7-4571-E8117A561997}"/>
              </a:ext>
            </a:extLst>
          </p:cNvPr>
          <p:cNvPicPr>
            <a:picLocks noChangeAspect="1"/>
          </p:cNvPicPr>
          <p:nvPr/>
        </p:nvPicPr>
        <p:blipFill>
          <a:blip r:embed="rId3"/>
          <a:stretch>
            <a:fillRect/>
          </a:stretch>
        </p:blipFill>
        <p:spPr>
          <a:xfrm>
            <a:off x="6499434" y="1758590"/>
            <a:ext cx="5569110" cy="4471522"/>
          </a:xfrm>
          <a:prstGeom prst="rect">
            <a:avLst/>
          </a:prstGeom>
        </p:spPr>
      </p:pic>
      <p:pic>
        <p:nvPicPr>
          <p:cNvPr id="11" name="Picture 10">
            <a:extLst>
              <a:ext uri="{FF2B5EF4-FFF2-40B4-BE49-F238E27FC236}">
                <a16:creationId xmlns:a16="http://schemas.microsoft.com/office/drawing/2014/main" id="{A6B50912-0C83-0E23-8A68-F7323CD32B6C}"/>
              </a:ext>
            </a:extLst>
          </p:cNvPr>
          <p:cNvPicPr>
            <a:picLocks noChangeAspect="1"/>
          </p:cNvPicPr>
          <p:nvPr/>
        </p:nvPicPr>
        <p:blipFill>
          <a:blip r:embed="rId4"/>
          <a:stretch>
            <a:fillRect/>
          </a:stretch>
        </p:blipFill>
        <p:spPr>
          <a:xfrm>
            <a:off x="431800" y="1842244"/>
            <a:ext cx="6067634" cy="4471521"/>
          </a:xfrm>
          <a:prstGeom prst="rect">
            <a:avLst/>
          </a:prstGeom>
        </p:spPr>
      </p:pic>
      <p:pic>
        <p:nvPicPr>
          <p:cNvPr id="12" name="Picture 11">
            <a:extLst>
              <a:ext uri="{FF2B5EF4-FFF2-40B4-BE49-F238E27FC236}">
                <a16:creationId xmlns:a16="http://schemas.microsoft.com/office/drawing/2014/main" id="{7CC916B4-7ED6-9F90-996A-37AE955DF172}"/>
              </a:ext>
            </a:extLst>
          </p:cNvPr>
          <p:cNvPicPr>
            <a:picLocks noChangeAspect="1"/>
          </p:cNvPicPr>
          <p:nvPr/>
        </p:nvPicPr>
        <p:blipFill>
          <a:blip r:embed="rId5"/>
          <a:stretch>
            <a:fillRect/>
          </a:stretch>
        </p:blipFill>
        <p:spPr>
          <a:xfrm>
            <a:off x="1242736" y="1453984"/>
            <a:ext cx="4853264" cy="388260"/>
          </a:xfrm>
          <a:prstGeom prst="rect">
            <a:avLst/>
          </a:prstGeom>
        </p:spPr>
      </p:pic>
      <p:sp>
        <p:nvSpPr>
          <p:cNvPr id="15" name="TextBox 14">
            <a:extLst>
              <a:ext uri="{FF2B5EF4-FFF2-40B4-BE49-F238E27FC236}">
                <a16:creationId xmlns:a16="http://schemas.microsoft.com/office/drawing/2014/main" id="{33D99446-9D3F-C5E1-9058-398A97309A00}"/>
              </a:ext>
            </a:extLst>
          </p:cNvPr>
          <p:cNvSpPr txBox="1"/>
          <p:nvPr/>
        </p:nvSpPr>
        <p:spPr>
          <a:xfrm>
            <a:off x="1063603" y="6355095"/>
            <a:ext cx="6094708" cy="369332"/>
          </a:xfrm>
          <a:prstGeom prst="rect">
            <a:avLst/>
          </a:prstGeom>
          <a:noFill/>
        </p:spPr>
        <p:txBody>
          <a:bodyPr wrap="squar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Bands correspond to overburden ranges</a:t>
            </a:r>
          </a:p>
        </p:txBody>
      </p:sp>
    </p:spTree>
    <p:extLst>
      <p:ext uri="{BB962C8B-B14F-4D97-AF65-F5344CB8AC3E}">
        <p14:creationId xmlns:p14="http://schemas.microsoft.com/office/powerpoint/2010/main" val="3924869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568FBF-6ABE-8CFA-10B9-202A856C4A4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E1653F8-76F2-D048-23B4-E944CFB50FB2}"/>
              </a:ext>
            </a:extLst>
          </p:cNvPr>
          <p:cNvSpPr>
            <a:spLocks noGrp="1"/>
          </p:cNvSpPr>
          <p:nvPr>
            <p:ph type="sldNum" sz="quarter" idx="12"/>
          </p:nvPr>
        </p:nvSpPr>
        <p:spPr/>
        <p:txBody>
          <a:bodyPr/>
          <a:lstStyle/>
          <a:p>
            <a:fld id="{0EFD9B65-B3F9-441B-A7C6-B6838B4CB8CF}" type="slidenum">
              <a:rPr lang="en-US" smtClean="0"/>
              <a:t>13</a:t>
            </a:fld>
            <a:endParaRPr lang="en-US" dirty="0"/>
          </a:p>
        </p:txBody>
      </p:sp>
      <p:sp>
        <p:nvSpPr>
          <p:cNvPr id="5" name="Reactor vs solar neutrino flux">
            <a:extLst>
              <a:ext uri="{FF2B5EF4-FFF2-40B4-BE49-F238E27FC236}">
                <a16:creationId xmlns:a16="http://schemas.microsoft.com/office/drawing/2014/main" id="{1BF940DC-CF7A-75D0-5B75-6107AD2D44BE}"/>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Times New Roman" panose="02020603050405020304" pitchFamily="18" charset="0"/>
                <a:cs typeface="Times New Roman" panose="02020603050405020304" pitchFamily="18" charset="0"/>
              </a:rPr>
              <a:t>Inelastic DM scenario</a:t>
            </a:r>
            <a:endParaRPr lang="en-US" sz="4000" dirty="0">
              <a:effectLst/>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58A7AA7F-C94E-9AB4-06CB-759F6E7860AF}"/>
              </a:ext>
            </a:extLst>
          </p:cNvPr>
          <p:cNvPicPr>
            <a:picLocks noChangeAspect="1"/>
          </p:cNvPicPr>
          <p:nvPr/>
        </p:nvPicPr>
        <p:blipFill>
          <a:blip r:embed="rId3"/>
          <a:stretch>
            <a:fillRect/>
          </a:stretch>
        </p:blipFill>
        <p:spPr>
          <a:xfrm>
            <a:off x="6096000" y="1677598"/>
            <a:ext cx="5555466" cy="4632335"/>
          </a:xfrm>
          <a:prstGeom prst="rect">
            <a:avLst/>
          </a:prstGeom>
        </p:spPr>
      </p:pic>
      <p:pic>
        <p:nvPicPr>
          <p:cNvPr id="6" name="Picture 5">
            <a:extLst>
              <a:ext uri="{FF2B5EF4-FFF2-40B4-BE49-F238E27FC236}">
                <a16:creationId xmlns:a16="http://schemas.microsoft.com/office/drawing/2014/main" id="{A8785364-CF7A-2FAF-B1EE-FC9FB3D4B692}"/>
              </a:ext>
            </a:extLst>
          </p:cNvPr>
          <p:cNvPicPr>
            <a:picLocks noChangeAspect="1"/>
          </p:cNvPicPr>
          <p:nvPr/>
        </p:nvPicPr>
        <p:blipFill>
          <a:blip r:embed="rId4"/>
          <a:stretch>
            <a:fillRect/>
          </a:stretch>
        </p:blipFill>
        <p:spPr>
          <a:xfrm>
            <a:off x="286489" y="1824023"/>
            <a:ext cx="5724178" cy="4485910"/>
          </a:xfrm>
          <a:prstGeom prst="rect">
            <a:avLst/>
          </a:prstGeom>
        </p:spPr>
      </p:pic>
      <p:pic>
        <p:nvPicPr>
          <p:cNvPr id="2" name="Picture 1">
            <a:extLst>
              <a:ext uri="{FF2B5EF4-FFF2-40B4-BE49-F238E27FC236}">
                <a16:creationId xmlns:a16="http://schemas.microsoft.com/office/drawing/2014/main" id="{FDBBBCA2-C32B-AC16-6B41-F291DCAA9197}"/>
              </a:ext>
            </a:extLst>
          </p:cNvPr>
          <p:cNvPicPr>
            <a:picLocks noChangeAspect="1"/>
          </p:cNvPicPr>
          <p:nvPr/>
        </p:nvPicPr>
        <p:blipFill>
          <a:blip r:embed="rId5"/>
          <a:stretch>
            <a:fillRect/>
          </a:stretch>
        </p:blipFill>
        <p:spPr>
          <a:xfrm>
            <a:off x="1063603" y="1390601"/>
            <a:ext cx="4853264" cy="388260"/>
          </a:xfrm>
          <a:prstGeom prst="rect">
            <a:avLst/>
          </a:prstGeom>
        </p:spPr>
      </p:pic>
      <p:sp>
        <p:nvSpPr>
          <p:cNvPr id="8" name="TextBox 7">
            <a:extLst>
              <a:ext uri="{FF2B5EF4-FFF2-40B4-BE49-F238E27FC236}">
                <a16:creationId xmlns:a16="http://schemas.microsoft.com/office/drawing/2014/main" id="{6F71CFE0-F711-2DED-D2C6-E3A2D66183A5}"/>
              </a:ext>
            </a:extLst>
          </p:cNvPr>
          <p:cNvSpPr txBox="1"/>
          <p:nvPr/>
        </p:nvSpPr>
        <p:spPr>
          <a:xfrm>
            <a:off x="1063603" y="6355095"/>
            <a:ext cx="6094708" cy="369332"/>
          </a:xfrm>
          <a:prstGeom prst="rect">
            <a:avLst/>
          </a:prstGeom>
          <a:noFill/>
        </p:spPr>
        <p:txBody>
          <a:bodyPr wrap="squar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Bands correspond to overburden ranges</a:t>
            </a:r>
          </a:p>
        </p:txBody>
      </p:sp>
    </p:spTree>
    <p:extLst>
      <p:ext uri="{BB962C8B-B14F-4D97-AF65-F5344CB8AC3E}">
        <p14:creationId xmlns:p14="http://schemas.microsoft.com/office/powerpoint/2010/main" val="2896282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EA8533-91B3-64B8-5CDF-8E1D0F80E3A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0163F5-F702-6780-A972-4F5A4DFD0381}"/>
              </a:ext>
            </a:extLst>
          </p:cNvPr>
          <p:cNvSpPr>
            <a:spLocks noGrp="1"/>
          </p:cNvSpPr>
          <p:nvPr>
            <p:ph type="sldNum" sz="quarter" idx="12"/>
          </p:nvPr>
        </p:nvSpPr>
        <p:spPr/>
        <p:txBody>
          <a:bodyPr/>
          <a:lstStyle/>
          <a:p>
            <a:fld id="{0EFD9B65-B3F9-441B-A7C6-B6838B4CB8CF}" type="slidenum">
              <a:rPr lang="en-US" smtClean="0"/>
              <a:t>14</a:t>
            </a:fld>
            <a:endParaRPr lang="en-US" dirty="0"/>
          </a:p>
        </p:txBody>
      </p:sp>
      <p:sp>
        <p:nvSpPr>
          <p:cNvPr id="5" name="Reactor vs solar neutrino flux">
            <a:extLst>
              <a:ext uri="{FF2B5EF4-FFF2-40B4-BE49-F238E27FC236}">
                <a16:creationId xmlns:a16="http://schemas.microsoft.com/office/drawing/2014/main" id="{CFACBC60-CBAE-6755-0634-B60AB435A038}"/>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Times New Roman" panose="02020603050405020304" pitchFamily="18" charset="0"/>
                <a:cs typeface="Times New Roman" panose="02020603050405020304" pitchFamily="18" charset="0"/>
              </a:rPr>
              <a:t>Conclusions</a:t>
            </a:r>
            <a:endParaRPr lang="en-US" sz="4000" dirty="0">
              <a:effectLst/>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89256E24-4940-7151-1A5B-C518D0522B88}"/>
              </a:ext>
            </a:extLst>
          </p:cNvPr>
          <p:cNvSpPr txBox="1"/>
          <p:nvPr/>
        </p:nvSpPr>
        <p:spPr>
          <a:xfrm>
            <a:off x="815597" y="1525008"/>
            <a:ext cx="10071961" cy="4555093"/>
          </a:xfrm>
          <a:prstGeom prst="rect">
            <a:avLst/>
          </a:prstGeom>
          <a:noFill/>
        </p:spPr>
        <p:txBody>
          <a:bodyPr wrap="square">
            <a:spAutoFit/>
          </a:bodyPr>
          <a:lstStyle/>
          <a:p>
            <a:pPr marL="285750" indent="-285750">
              <a:buFont typeface="Arial" panose="020B0604020202020204" pitchFamily="34" charset="0"/>
              <a:buChar char="•"/>
            </a:pPr>
            <a:r>
              <a:rPr lang="en-US" sz="2400" dirty="0">
                <a:latin typeface="+mj-lt"/>
              </a:rPr>
              <a:t>The KM3NeT event is the highest energy (non-CR) event ever recorded. </a:t>
            </a:r>
          </a:p>
          <a:p>
            <a:pPr marL="285750" indent="-285750">
              <a:buFont typeface="Arial" panose="020B0604020202020204" pitchFamily="34" charset="0"/>
              <a:buChar char="•"/>
            </a:pPr>
            <a:endParaRPr lang="en-US" sz="2400" dirty="0">
              <a:latin typeface="+mj-lt"/>
            </a:endParaRPr>
          </a:p>
          <a:p>
            <a:pPr marL="285750" indent="-285750">
              <a:buFont typeface="Arial" panose="020B0604020202020204" pitchFamily="34" charset="0"/>
              <a:buChar char="•"/>
            </a:pPr>
            <a:r>
              <a:rPr lang="en-US" sz="2400" dirty="0">
                <a:latin typeface="+mj-lt"/>
              </a:rPr>
              <a:t>Tension with </a:t>
            </a:r>
            <a:r>
              <a:rPr lang="en-US" sz="2400" dirty="0" err="1">
                <a:latin typeface="+mj-lt"/>
              </a:rPr>
              <a:t>IceCube</a:t>
            </a:r>
            <a:r>
              <a:rPr lang="en-US" sz="2400" dirty="0">
                <a:latin typeface="+mj-lt"/>
              </a:rPr>
              <a:t> non-observation.</a:t>
            </a:r>
          </a:p>
          <a:p>
            <a:pPr marL="285750" indent="-285750">
              <a:buFont typeface="Arial" panose="020B0604020202020204" pitchFamily="34" charset="0"/>
              <a:buChar char="•"/>
            </a:pPr>
            <a:endParaRPr lang="en-US" sz="2400" dirty="0">
              <a:latin typeface="+mj-lt"/>
            </a:endParaRP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Potential solution using blazar produced DM scattering in Earth.</a:t>
            </a:r>
          </a:p>
          <a:p>
            <a:pPr marL="285750" indent="-28575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Larger overburden facilitates DM scattering – new </a:t>
            </a:r>
            <a:r>
              <a:rPr lang="en-US" sz="2400" dirty="0" err="1">
                <a:latin typeface="Times New Roman" panose="02020603050405020304" pitchFamily="18" charset="0"/>
                <a:cs typeface="Times New Roman" panose="02020603050405020304" pitchFamily="18" charset="0"/>
              </a:rPr>
              <a:t>muonphilic</a:t>
            </a:r>
            <a:r>
              <a:rPr lang="en-US" sz="2400" dirty="0">
                <a:latin typeface="Times New Roman" panose="02020603050405020304" pitchFamily="18" charset="0"/>
                <a:cs typeface="Times New Roman" panose="02020603050405020304" pitchFamily="18" charset="0"/>
              </a:rPr>
              <a:t> particles. Neutrinos are attenuated whereas DM scattering is enhanced</a:t>
            </a:r>
          </a:p>
          <a:p>
            <a:pPr marL="285750" indent="-285750">
              <a:buFont typeface="Arial" panose="020B0604020202020204" pitchFamily="34" charset="0"/>
              <a:buChar char="•"/>
            </a:pPr>
            <a:endParaRPr lang="en-US" sz="3200" dirty="0">
              <a:latin typeface="+mj-lt"/>
              <a:cs typeface="Times New Roman" panose="02020603050405020304" pitchFamily="18" charset="0"/>
            </a:endParaRPr>
          </a:p>
          <a:p>
            <a:pPr marL="285750" indent="-285750">
              <a:buFont typeface="Arial" panose="020B0604020202020204" pitchFamily="34" charset="0"/>
              <a:buChar char="•"/>
            </a:pPr>
            <a:r>
              <a:rPr lang="en-US" sz="2400" dirty="0">
                <a:latin typeface="+mj-lt"/>
              </a:rPr>
              <a:t>In both the DM model scenarios discussed, there exists parameter space that can account for this event while remaining consistent with Ice Cube</a:t>
            </a:r>
          </a:p>
          <a:p>
            <a:endParaRPr lang="en-US" dirty="0"/>
          </a:p>
        </p:txBody>
      </p:sp>
    </p:spTree>
    <p:extLst>
      <p:ext uri="{BB962C8B-B14F-4D97-AF65-F5344CB8AC3E}">
        <p14:creationId xmlns:p14="http://schemas.microsoft.com/office/powerpoint/2010/main" val="670133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436FF7-7E71-DA45-16ED-AF9D96F71928}"/>
              </a:ext>
            </a:extLst>
          </p:cNvPr>
          <p:cNvSpPr>
            <a:spLocks noGrp="1"/>
          </p:cNvSpPr>
          <p:nvPr>
            <p:ph type="sldNum" sz="quarter" idx="12"/>
          </p:nvPr>
        </p:nvSpPr>
        <p:spPr/>
        <p:txBody>
          <a:bodyPr/>
          <a:lstStyle/>
          <a:p>
            <a:fld id="{0EFD9B65-B3F9-441B-A7C6-B6838B4CB8CF}" type="slidenum">
              <a:rPr lang="en-US" smtClean="0"/>
              <a:t>15</a:t>
            </a:fld>
            <a:endParaRPr lang="en-US"/>
          </a:p>
        </p:txBody>
      </p:sp>
      <p:sp>
        <p:nvSpPr>
          <p:cNvPr id="3" name="Reactor vs solar neutrino flux">
            <a:extLst>
              <a:ext uri="{FF2B5EF4-FFF2-40B4-BE49-F238E27FC236}">
                <a16:creationId xmlns:a16="http://schemas.microsoft.com/office/drawing/2014/main" id="{B99E5B33-98E5-DB8E-ECF8-894CE4D7C538}"/>
              </a:ext>
            </a:extLst>
          </p:cNvPr>
          <p:cNvSpPr txBox="1">
            <a:spLocks/>
          </p:cNvSpPr>
          <p:nvPr/>
        </p:nvSpPr>
        <p:spPr>
          <a:xfrm>
            <a:off x="460068" y="2642348"/>
            <a:ext cx="11064061" cy="1237863"/>
          </a:xfrm>
          <a:prstGeom prst="rect">
            <a:avLst/>
          </a:prstGeom>
        </p:spPr>
        <p:txBody>
          <a:bodyPr vert="horz" lIns="91440" tIns="45720" rIns="91440" bIns="45720" rtlCol="0" anchor="t">
            <a:normAutofit/>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6000" dirty="0">
                <a:effectLst/>
                <a:latin typeface="Times New Roman" panose="02020603050405020304" pitchFamily="18" charset="0"/>
                <a:cs typeface="Times New Roman" panose="02020603050405020304" pitchFamily="18" charset="0"/>
              </a:rPr>
              <a:t>Backup</a:t>
            </a:r>
          </a:p>
        </p:txBody>
      </p:sp>
    </p:spTree>
    <p:extLst>
      <p:ext uri="{BB962C8B-B14F-4D97-AF65-F5344CB8AC3E}">
        <p14:creationId xmlns:p14="http://schemas.microsoft.com/office/powerpoint/2010/main" val="1357686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1118A1-01C8-7005-D9C5-22802D98F86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0EDE7B5-C3E6-DAE4-A33B-A8A5819E5B24}"/>
              </a:ext>
            </a:extLst>
          </p:cNvPr>
          <p:cNvSpPr>
            <a:spLocks noGrp="1"/>
          </p:cNvSpPr>
          <p:nvPr>
            <p:ph type="sldNum" sz="quarter" idx="12"/>
          </p:nvPr>
        </p:nvSpPr>
        <p:spPr/>
        <p:txBody>
          <a:bodyPr/>
          <a:lstStyle/>
          <a:p>
            <a:fld id="{0EFD9B65-B3F9-441B-A7C6-B6838B4CB8CF}" type="slidenum">
              <a:rPr lang="en-US" smtClean="0"/>
              <a:t>16</a:t>
            </a:fld>
            <a:endParaRPr lang="en-US" dirty="0"/>
          </a:p>
        </p:txBody>
      </p:sp>
      <p:sp>
        <p:nvSpPr>
          <p:cNvPr id="5" name="Reactor vs solar neutrino flux">
            <a:extLst>
              <a:ext uri="{FF2B5EF4-FFF2-40B4-BE49-F238E27FC236}">
                <a16:creationId xmlns:a16="http://schemas.microsoft.com/office/drawing/2014/main" id="{CE9DCA96-4FD0-F811-7A41-ECD0C07A78D9}"/>
              </a:ext>
            </a:extLst>
          </p:cNvPr>
          <p:cNvSpPr txBox="1">
            <a:spLocks/>
          </p:cNvSpPr>
          <p:nvPr/>
        </p:nvSpPr>
        <p:spPr>
          <a:xfrm>
            <a:off x="755904" y="627888"/>
            <a:ext cx="11043081" cy="717551"/>
          </a:xfrm>
          <a:prstGeom prst="rect">
            <a:avLst/>
          </a:prstGeom>
        </p:spPr>
        <p:txBody>
          <a:bodyPr vert="horz" lIns="91440" tIns="45720" rIns="91440" bIns="45720" rtlCol="0" anchor="t">
            <a:normAutofit/>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000" dirty="0">
                <a:latin typeface="Times New Roman" panose="02020603050405020304" pitchFamily="18" charset="0"/>
                <a:cs typeface="Times New Roman" panose="02020603050405020304" pitchFamily="18" charset="0"/>
              </a:rPr>
              <a:t>SM Neutrino solution</a:t>
            </a:r>
            <a:endParaRPr lang="en-US" sz="4000" dirty="0">
              <a:effectLst/>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E3570153-FEEC-0D21-F40A-689E5A9BD7B5}"/>
              </a:ext>
            </a:extLst>
          </p:cNvPr>
          <p:cNvSpPr txBox="1"/>
          <p:nvPr/>
        </p:nvSpPr>
        <p:spPr>
          <a:xfrm>
            <a:off x="815597" y="1525008"/>
            <a:ext cx="10071961" cy="369332"/>
          </a:xfrm>
          <a:prstGeom prst="rect">
            <a:avLst/>
          </a:prstGeom>
          <a:noFill/>
        </p:spPr>
        <p:txBody>
          <a:bodyPr wrap="square">
            <a:spAutoFit/>
          </a:bodyPr>
          <a:lstStyle/>
          <a:p>
            <a:endParaRPr lang="en-US" dirty="0"/>
          </a:p>
        </p:txBody>
      </p:sp>
      <p:pic>
        <p:nvPicPr>
          <p:cNvPr id="7" name="Picture 6">
            <a:extLst>
              <a:ext uri="{FF2B5EF4-FFF2-40B4-BE49-F238E27FC236}">
                <a16:creationId xmlns:a16="http://schemas.microsoft.com/office/drawing/2014/main" id="{2EC8EC1E-7748-A9B5-96D6-7B9276D1DAE8}"/>
              </a:ext>
            </a:extLst>
          </p:cNvPr>
          <p:cNvPicPr>
            <a:picLocks noChangeAspect="1"/>
          </p:cNvPicPr>
          <p:nvPr/>
        </p:nvPicPr>
        <p:blipFill>
          <a:blip r:embed="rId3"/>
          <a:stretch>
            <a:fillRect/>
          </a:stretch>
        </p:blipFill>
        <p:spPr>
          <a:xfrm>
            <a:off x="84666" y="2260308"/>
            <a:ext cx="3852368" cy="3602650"/>
          </a:xfrm>
          <a:prstGeom prst="rect">
            <a:avLst/>
          </a:prstGeom>
        </p:spPr>
      </p:pic>
      <p:pic>
        <p:nvPicPr>
          <p:cNvPr id="9" name="Picture 8">
            <a:extLst>
              <a:ext uri="{FF2B5EF4-FFF2-40B4-BE49-F238E27FC236}">
                <a16:creationId xmlns:a16="http://schemas.microsoft.com/office/drawing/2014/main" id="{A09F01EA-DCEA-E172-2815-78FF7E6C26AA}"/>
              </a:ext>
            </a:extLst>
          </p:cNvPr>
          <p:cNvPicPr>
            <a:picLocks noChangeAspect="1"/>
          </p:cNvPicPr>
          <p:nvPr/>
        </p:nvPicPr>
        <p:blipFill>
          <a:blip r:embed="rId4"/>
          <a:stretch>
            <a:fillRect/>
          </a:stretch>
        </p:blipFill>
        <p:spPr>
          <a:xfrm>
            <a:off x="3947575" y="2260308"/>
            <a:ext cx="4246047" cy="3786845"/>
          </a:xfrm>
          <a:prstGeom prst="rect">
            <a:avLst/>
          </a:prstGeom>
        </p:spPr>
      </p:pic>
      <p:pic>
        <p:nvPicPr>
          <p:cNvPr id="11" name="Picture 10">
            <a:extLst>
              <a:ext uri="{FF2B5EF4-FFF2-40B4-BE49-F238E27FC236}">
                <a16:creationId xmlns:a16="http://schemas.microsoft.com/office/drawing/2014/main" id="{C97B9926-5299-521C-7B22-B2EC4D5A4693}"/>
              </a:ext>
            </a:extLst>
          </p:cNvPr>
          <p:cNvPicPr>
            <a:picLocks noChangeAspect="1"/>
          </p:cNvPicPr>
          <p:nvPr/>
        </p:nvPicPr>
        <p:blipFill>
          <a:blip r:embed="rId5"/>
          <a:stretch>
            <a:fillRect/>
          </a:stretch>
        </p:blipFill>
        <p:spPr>
          <a:xfrm>
            <a:off x="8112839" y="2306930"/>
            <a:ext cx="4002962" cy="3693600"/>
          </a:xfrm>
          <a:prstGeom prst="rect">
            <a:avLst/>
          </a:prstGeom>
        </p:spPr>
      </p:pic>
      <p:sp>
        <p:nvSpPr>
          <p:cNvPr id="13" name="TextBox 12">
            <a:extLst>
              <a:ext uri="{FF2B5EF4-FFF2-40B4-BE49-F238E27FC236}">
                <a16:creationId xmlns:a16="http://schemas.microsoft.com/office/drawing/2014/main" id="{D06F173A-A6DC-CFE2-9BD1-8B1A792AE9CE}"/>
              </a:ext>
            </a:extLst>
          </p:cNvPr>
          <p:cNvSpPr txBox="1"/>
          <p:nvPr/>
        </p:nvSpPr>
        <p:spPr>
          <a:xfrm>
            <a:off x="8847667" y="6164894"/>
            <a:ext cx="7831666" cy="646331"/>
          </a:xfrm>
          <a:prstGeom prst="rect">
            <a:avLst/>
          </a:prstGeom>
          <a:noFill/>
        </p:spPr>
        <p:txBody>
          <a:bodyPr wrap="square">
            <a:spAutoFit/>
          </a:bodyPr>
          <a:lstStyle/>
          <a:p>
            <a:r>
              <a:rPr lang="en-US" sz="1200" dirty="0"/>
              <a:t>SM Neutrino solution</a:t>
            </a:r>
          </a:p>
          <a:p>
            <a:r>
              <a:rPr lang="en-US" sz="1200" dirty="0"/>
              <a:t>arxiv:2502.04508</a:t>
            </a:r>
          </a:p>
          <a:p>
            <a:r>
              <a:rPr lang="en-US" sz="1200" dirty="0"/>
              <a:t>Li, Machado, Naredo-Tuero, </a:t>
            </a:r>
            <a:r>
              <a:rPr lang="en-US" sz="1200" dirty="0" err="1"/>
              <a:t>Schwemberger</a:t>
            </a:r>
            <a:endParaRPr lang="en-US" sz="1200" dirty="0"/>
          </a:p>
        </p:txBody>
      </p:sp>
    </p:spTree>
    <p:extLst>
      <p:ext uri="{BB962C8B-B14F-4D97-AF65-F5344CB8AC3E}">
        <p14:creationId xmlns:p14="http://schemas.microsoft.com/office/powerpoint/2010/main" val="23828108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C65F1-02C2-E960-2C56-5D5CE1E8A6B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BB47F12-CFC8-11EA-4AFD-8FD325726AAD}"/>
              </a:ext>
            </a:extLst>
          </p:cNvPr>
          <p:cNvSpPr>
            <a:spLocks noGrp="1"/>
          </p:cNvSpPr>
          <p:nvPr>
            <p:ph type="sldNum" sz="quarter" idx="12"/>
          </p:nvPr>
        </p:nvSpPr>
        <p:spPr/>
        <p:txBody>
          <a:bodyPr/>
          <a:lstStyle/>
          <a:p>
            <a:fld id="{0EFD9B65-B3F9-441B-A7C6-B6838B4CB8CF}" type="slidenum">
              <a:rPr lang="en-US" smtClean="0"/>
              <a:t>17</a:t>
            </a:fld>
            <a:endParaRPr lang="en-US" dirty="0"/>
          </a:p>
        </p:txBody>
      </p:sp>
      <p:sp>
        <p:nvSpPr>
          <p:cNvPr id="5" name="Reactor vs solar neutrino flux">
            <a:extLst>
              <a:ext uri="{FF2B5EF4-FFF2-40B4-BE49-F238E27FC236}">
                <a16:creationId xmlns:a16="http://schemas.microsoft.com/office/drawing/2014/main" id="{1BAD694C-6BE0-46EB-DB0A-FBB07DE9C814}"/>
              </a:ext>
            </a:extLst>
          </p:cNvPr>
          <p:cNvSpPr txBox="1">
            <a:spLocks/>
          </p:cNvSpPr>
          <p:nvPr/>
        </p:nvSpPr>
        <p:spPr>
          <a:xfrm>
            <a:off x="755904" y="627888"/>
            <a:ext cx="11043081" cy="717551"/>
          </a:xfrm>
          <a:prstGeom prst="rect">
            <a:avLst/>
          </a:prstGeom>
        </p:spPr>
        <p:txBody>
          <a:bodyPr vert="horz" lIns="91440" tIns="45720" rIns="91440" bIns="45720" rtlCol="0" anchor="t">
            <a:normAutofit/>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000" dirty="0">
                <a:latin typeface="Times New Roman" panose="02020603050405020304" pitchFamily="18" charset="0"/>
                <a:cs typeface="Times New Roman" panose="02020603050405020304" pitchFamily="18" charset="0"/>
              </a:rPr>
              <a:t>Blazar Sources - FSRQ</a:t>
            </a:r>
            <a:endParaRPr lang="en-US" sz="4000" dirty="0">
              <a:effectLst/>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EBA0EF34-FC80-CC92-1D5F-F6BE6F9C79D8}"/>
              </a:ext>
            </a:extLst>
          </p:cNvPr>
          <p:cNvSpPr txBox="1"/>
          <p:nvPr/>
        </p:nvSpPr>
        <p:spPr>
          <a:xfrm>
            <a:off x="815597" y="1525008"/>
            <a:ext cx="10071961" cy="369332"/>
          </a:xfrm>
          <a:prstGeom prst="rect">
            <a:avLst/>
          </a:prstGeom>
          <a:noFill/>
        </p:spPr>
        <p:txBody>
          <a:bodyPr wrap="square">
            <a:spAutoFit/>
          </a:bodyPr>
          <a:lstStyle/>
          <a:p>
            <a:endParaRPr lang="en-US" dirty="0"/>
          </a:p>
        </p:txBody>
      </p:sp>
      <p:pic>
        <p:nvPicPr>
          <p:cNvPr id="6" name="Picture 5">
            <a:extLst>
              <a:ext uri="{FF2B5EF4-FFF2-40B4-BE49-F238E27FC236}">
                <a16:creationId xmlns:a16="http://schemas.microsoft.com/office/drawing/2014/main" id="{2C755608-9363-07C0-96E1-FD7D380BA018}"/>
              </a:ext>
            </a:extLst>
          </p:cNvPr>
          <p:cNvPicPr>
            <a:picLocks noChangeAspect="1"/>
          </p:cNvPicPr>
          <p:nvPr/>
        </p:nvPicPr>
        <p:blipFill>
          <a:blip r:embed="rId3"/>
          <a:stretch>
            <a:fillRect/>
          </a:stretch>
        </p:blipFill>
        <p:spPr>
          <a:xfrm>
            <a:off x="0" y="1732716"/>
            <a:ext cx="12031133" cy="4122250"/>
          </a:xfrm>
          <a:prstGeom prst="rect">
            <a:avLst/>
          </a:prstGeom>
        </p:spPr>
      </p:pic>
    </p:spTree>
    <p:extLst>
      <p:ext uri="{BB962C8B-B14F-4D97-AF65-F5344CB8AC3E}">
        <p14:creationId xmlns:p14="http://schemas.microsoft.com/office/powerpoint/2010/main" val="33043111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52F0B-1657-98BC-F56C-E05BE7442A5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09D073-769E-16C1-057E-A887361ED03E}"/>
              </a:ext>
            </a:extLst>
          </p:cNvPr>
          <p:cNvSpPr>
            <a:spLocks noGrp="1"/>
          </p:cNvSpPr>
          <p:nvPr>
            <p:ph type="sldNum" sz="quarter" idx="12"/>
          </p:nvPr>
        </p:nvSpPr>
        <p:spPr/>
        <p:txBody>
          <a:bodyPr/>
          <a:lstStyle/>
          <a:p>
            <a:fld id="{0EFD9B65-B3F9-441B-A7C6-B6838B4CB8CF}" type="slidenum">
              <a:rPr lang="en-US" smtClean="0"/>
              <a:t>18</a:t>
            </a:fld>
            <a:endParaRPr lang="en-US" dirty="0"/>
          </a:p>
        </p:txBody>
      </p:sp>
      <mc:AlternateContent xmlns:mc="http://schemas.openxmlformats.org/markup-compatibility/2006">
        <mc:Choice xmlns:a14="http://schemas.microsoft.com/office/drawing/2010/main" Requires="a14">
          <p:sp>
            <p:nvSpPr>
              <p:cNvPr id="5" name="Reactor vs solar neutrino flux">
                <a:extLst>
                  <a:ext uri="{FF2B5EF4-FFF2-40B4-BE49-F238E27FC236}">
                    <a16:creationId xmlns:a16="http://schemas.microsoft.com/office/drawing/2014/main" id="{FF121E30-C19D-AF8C-2173-7A9527E10EBF}"/>
                  </a:ext>
                </a:extLst>
              </p:cNvPr>
              <p:cNvSpPr txBox="1">
                <a:spLocks/>
              </p:cNvSpPr>
              <p:nvPr/>
            </p:nvSpPr>
            <p:spPr>
              <a:xfrm>
                <a:off x="755904" y="627888"/>
                <a:ext cx="11043081" cy="717551"/>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14:m>
                  <m:oMathPara xmlns:m="http://schemas.openxmlformats.org/officeDocument/2006/math">
                    <m:oMathParaPr>
                      <m:jc m:val="left"/>
                    </m:oMathParaPr>
                    <m:oMath xmlns:m="http://schemas.openxmlformats.org/officeDocument/2006/math">
                      <m:r>
                        <m:rPr>
                          <m:nor/>
                        </m:rPr>
                        <a:rPr lang="en-US">
                          <a:latin typeface="+mj-lt"/>
                        </a:rPr>
                        <m:t>Inelastic</m:t>
                      </m:r>
                      <m:r>
                        <m:rPr>
                          <m:nor/>
                        </m:rPr>
                        <a:rPr lang="en-US">
                          <a:latin typeface="+mj-lt"/>
                        </a:rPr>
                        <m:t> </m:t>
                      </m:r>
                      <m:r>
                        <a:rPr lang="en-US">
                          <a:latin typeface="+mj-lt"/>
                        </a:rPr>
                        <m:t>2→2</m:t>
                      </m:r>
                    </m:oMath>
                  </m:oMathPara>
                </a14:m>
                <a:endParaRPr lang="en-US" dirty="0">
                  <a:latin typeface="+mj-lt"/>
                </a:endParaRPr>
              </a:p>
            </p:txBody>
          </p:sp>
        </mc:Choice>
        <mc:Fallback>
          <p:sp>
            <p:nvSpPr>
              <p:cNvPr id="5" name="Reactor vs solar neutrino flux">
                <a:extLst>
                  <a:ext uri="{FF2B5EF4-FFF2-40B4-BE49-F238E27FC236}">
                    <a16:creationId xmlns:a16="http://schemas.microsoft.com/office/drawing/2014/main" id="{FF121E30-C19D-AF8C-2173-7A9527E10EBF}"/>
                  </a:ext>
                </a:extLst>
              </p:cNvPr>
              <p:cNvSpPr txBox="1">
                <a:spLocks noRot="1" noChangeAspect="1" noMove="1" noResize="1" noEditPoints="1" noAdjustHandles="1" noChangeArrowheads="1" noChangeShapeType="1" noTextEdit="1"/>
              </p:cNvSpPr>
              <p:nvPr/>
            </p:nvSpPr>
            <p:spPr>
              <a:xfrm>
                <a:off x="755904" y="627888"/>
                <a:ext cx="11043081" cy="717551"/>
              </a:xfrm>
              <a:prstGeom prst="rect">
                <a:avLst/>
              </a:prstGeom>
              <a:blipFill>
                <a:blip r:embed="rId3"/>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721F2076-6114-B89D-BB65-6D0BEC6677BC}"/>
              </a:ext>
            </a:extLst>
          </p:cNvPr>
          <p:cNvSpPr txBox="1"/>
          <p:nvPr/>
        </p:nvSpPr>
        <p:spPr>
          <a:xfrm>
            <a:off x="815597" y="1525008"/>
            <a:ext cx="10071961" cy="369332"/>
          </a:xfrm>
          <a:prstGeom prst="rect">
            <a:avLst/>
          </a:prstGeom>
          <a:noFill/>
        </p:spPr>
        <p:txBody>
          <a:bodyPr wrap="square">
            <a:spAutoFit/>
          </a:bodyPr>
          <a:lstStyle/>
          <a:p>
            <a:endParaRPr lang="en-US" dirty="0"/>
          </a:p>
        </p:txBody>
      </p:sp>
      <p:pic>
        <p:nvPicPr>
          <p:cNvPr id="8" name="Picture 7">
            <a:extLst>
              <a:ext uri="{FF2B5EF4-FFF2-40B4-BE49-F238E27FC236}">
                <a16:creationId xmlns:a16="http://schemas.microsoft.com/office/drawing/2014/main" id="{6AFC0431-474A-9607-2A05-62A4AD73F5AD}"/>
              </a:ext>
            </a:extLst>
          </p:cNvPr>
          <p:cNvPicPr>
            <a:picLocks noChangeAspect="1"/>
          </p:cNvPicPr>
          <p:nvPr/>
        </p:nvPicPr>
        <p:blipFill>
          <a:blip r:embed="rId4"/>
          <a:stretch>
            <a:fillRect/>
          </a:stretch>
        </p:blipFill>
        <p:spPr>
          <a:xfrm>
            <a:off x="440266" y="1395575"/>
            <a:ext cx="11167534" cy="5116761"/>
          </a:xfrm>
          <a:prstGeom prst="rect">
            <a:avLst/>
          </a:prstGeom>
        </p:spPr>
      </p:pic>
    </p:spTree>
    <p:extLst>
      <p:ext uri="{BB962C8B-B14F-4D97-AF65-F5344CB8AC3E}">
        <p14:creationId xmlns:p14="http://schemas.microsoft.com/office/powerpoint/2010/main" val="8324473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7AAA2-523C-5979-EDA6-F1EE0CDB6B5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0B891F6-E1FD-333B-9995-56D3EA8B552D}"/>
              </a:ext>
            </a:extLst>
          </p:cNvPr>
          <p:cNvSpPr>
            <a:spLocks noGrp="1"/>
          </p:cNvSpPr>
          <p:nvPr>
            <p:ph type="sldNum" sz="quarter" idx="12"/>
          </p:nvPr>
        </p:nvSpPr>
        <p:spPr/>
        <p:txBody>
          <a:bodyPr/>
          <a:lstStyle/>
          <a:p>
            <a:fld id="{0EFD9B65-B3F9-441B-A7C6-B6838B4CB8CF}" type="slidenum">
              <a:rPr lang="en-US" smtClean="0"/>
              <a:t>19</a:t>
            </a:fld>
            <a:endParaRPr lang="en-US" dirty="0"/>
          </a:p>
        </p:txBody>
      </p:sp>
      <mc:AlternateContent xmlns:mc="http://schemas.openxmlformats.org/markup-compatibility/2006">
        <mc:Choice xmlns:a14="http://schemas.microsoft.com/office/drawing/2010/main" Requires="a14">
          <p:sp>
            <p:nvSpPr>
              <p:cNvPr id="5" name="Reactor vs solar neutrino flux">
                <a:extLst>
                  <a:ext uri="{FF2B5EF4-FFF2-40B4-BE49-F238E27FC236}">
                    <a16:creationId xmlns:a16="http://schemas.microsoft.com/office/drawing/2014/main" id="{196B7B0F-7FF5-00DA-27D2-34F80B2734B0}"/>
                  </a:ext>
                </a:extLst>
              </p:cNvPr>
              <p:cNvSpPr txBox="1">
                <a:spLocks/>
              </p:cNvSpPr>
              <p:nvPr/>
            </p:nvSpPr>
            <p:spPr>
              <a:xfrm>
                <a:off x="755904" y="627888"/>
                <a:ext cx="11043081" cy="717551"/>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14:m>
                  <m:oMathPara xmlns:m="http://schemas.openxmlformats.org/officeDocument/2006/math">
                    <m:oMathParaPr>
                      <m:jc m:val="left"/>
                    </m:oMathParaPr>
                    <m:oMath xmlns:m="http://schemas.openxmlformats.org/officeDocument/2006/math">
                      <m:r>
                        <m:rPr>
                          <m:nor/>
                        </m:rPr>
                        <a:rPr lang="en-US" b="0" i="0" smtClean="0">
                          <a:latin typeface="+mj-lt"/>
                        </a:rPr>
                        <m:t>E</m:t>
                      </m:r>
                      <m:r>
                        <m:rPr>
                          <m:nor/>
                        </m:rPr>
                        <a:rPr lang="en-US" smtClean="0">
                          <a:latin typeface="+mj-lt"/>
                        </a:rPr>
                        <m:t>lastic</m:t>
                      </m:r>
                      <m:r>
                        <m:rPr>
                          <m:nor/>
                        </m:rPr>
                        <a:rPr lang="en-US" smtClean="0">
                          <a:latin typeface="+mj-lt"/>
                        </a:rPr>
                        <m:t> </m:t>
                      </m:r>
                      <m:r>
                        <a:rPr lang="en-US">
                          <a:latin typeface="Cambria Math" panose="02040503050406030204" pitchFamily="18" charset="0"/>
                        </a:rPr>
                        <m:t>2</m:t>
                      </m:r>
                      <m:r>
                        <a:rPr lang="en-US" smtClean="0">
                          <a:latin typeface="Cambria Math" panose="02040503050406030204" pitchFamily="18" charset="0"/>
                        </a:rPr>
                        <m:t>→</m:t>
                      </m:r>
                      <m:r>
                        <a:rPr lang="en-US" b="0" i="0" smtClean="0">
                          <a:latin typeface="Cambria Math" panose="02040503050406030204" pitchFamily="18" charset="0"/>
                        </a:rPr>
                        <m:t>3</m:t>
                      </m:r>
                    </m:oMath>
                  </m:oMathPara>
                </a14:m>
                <a:endParaRPr lang="en-US" dirty="0">
                  <a:latin typeface="+mj-lt"/>
                </a:endParaRPr>
              </a:p>
            </p:txBody>
          </p:sp>
        </mc:Choice>
        <mc:Fallback>
          <p:sp>
            <p:nvSpPr>
              <p:cNvPr id="5" name="Reactor vs solar neutrino flux">
                <a:extLst>
                  <a:ext uri="{FF2B5EF4-FFF2-40B4-BE49-F238E27FC236}">
                    <a16:creationId xmlns:a16="http://schemas.microsoft.com/office/drawing/2014/main" id="{196B7B0F-7FF5-00DA-27D2-34F80B2734B0}"/>
                  </a:ext>
                </a:extLst>
              </p:cNvPr>
              <p:cNvSpPr txBox="1">
                <a:spLocks noRot="1" noChangeAspect="1" noMove="1" noResize="1" noEditPoints="1" noAdjustHandles="1" noChangeArrowheads="1" noChangeShapeType="1" noTextEdit="1"/>
              </p:cNvSpPr>
              <p:nvPr/>
            </p:nvSpPr>
            <p:spPr>
              <a:xfrm>
                <a:off x="755904" y="627888"/>
                <a:ext cx="11043081" cy="717551"/>
              </a:xfrm>
              <a:prstGeom prst="rect">
                <a:avLst/>
              </a:prstGeom>
              <a:blipFill>
                <a:blip r:embed="rId3"/>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7D7DA745-AD48-D834-7FD8-6408AB5B1FD5}"/>
              </a:ext>
            </a:extLst>
          </p:cNvPr>
          <p:cNvSpPr txBox="1"/>
          <p:nvPr/>
        </p:nvSpPr>
        <p:spPr>
          <a:xfrm>
            <a:off x="815597" y="1525008"/>
            <a:ext cx="10071961" cy="369332"/>
          </a:xfrm>
          <a:prstGeom prst="rect">
            <a:avLst/>
          </a:prstGeom>
          <a:noFill/>
        </p:spPr>
        <p:txBody>
          <a:bodyPr wrap="square">
            <a:spAutoFit/>
          </a:bodyPr>
          <a:lstStyle/>
          <a:p>
            <a:endParaRPr lang="en-US" dirty="0"/>
          </a:p>
        </p:txBody>
      </p:sp>
      <p:pic>
        <p:nvPicPr>
          <p:cNvPr id="6" name="Picture 5">
            <a:extLst>
              <a:ext uri="{FF2B5EF4-FFF2-40B4-BE49-F238E27FC236}">
                <a16:creationId xmlns:a16="http://schemas.microsoft.com/office/drawing/2014/main" id="{3DF1725E-9758-A766-FD58-B9A8D1D464BC}"/>
              </a:ext>
            </a:extLst>
          </p:cNvPr>
          <p:cNvPicPr>
            <a:picLocks noChangeAspect="1"/>
          </p:cNvPicPr>
          <p:nvPr/>
        </p:nvPicPr>
        <p:blipFill>
          <a:blip r:embed="rId4"/>
          <a:stretch>
            <a:fillRect/>
          </a:stretch>
        </p:blipFill>
        <p:spPr>
          <a:xfrm>
            <a:off x="257644" y="1525008"/>
            <a:ext cx="11350895" cy="4818129"/>
          </a:xfrm>
          <a:prstGeom prst="rect">
            <a:avLst/>
          </a:prstGeom>
        </p:spPr>
      </p:pic>
    </p:spTree>
    <p:extLst>
      <p:ext uri="{BB962C8B-B14F-4D97-AF65-F5344CB8AC3E}">
        <p14:creationId xmlns:p14="http://schemas.microsoft.com/office/powerpoint/2010/main" val="282452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1219367-2B58-FC05-DD0B-F2DFC2FF867B}"/>
              </a:ext>
            </a:extLst>
          </p:cNvPr>
          <p:cNvSpPr>
            <a:spLocks noGrp="1"/>
          </p:cNvSpPr>
          <p:nvPr>
            <p:ph type="sldNum" sz="quarter" idx="12"/>
          </p:nvPr>
        </p:nvSpPr>
        <p:spPr/>
        <p:txBody>
          <a:bodyPr/>
          <a:lstStyle/>
          <a:p>
            <a:fld id="{0EFD9B65-B3F9-441B-A7C6-B6838B4CB8CF}" type="slidenum">
              <a:rPr lang="en-US" smtClean="0"/>
              <a:t>2</a:t>
            </a:fld>
            <a:endParaRPr lang="en-US" dirty="0"/>
          </a:p>
        </p:txBody>
      </p:sp>
      <p:sp>
        <p:nvSpPr>
          <p:cNvPr id="5" name="Reactor vs solar neutrino flux">
            <a:extLst>
              <a:ext uri="{FF2B5EF4-FFF2-40B4-BE49-F238E27FC236}">
                <a16:creationId xmlns:a16="http://schemas.microsoft.com/office/drawing/2014/main" id="{1FECAF14-2CB6-B893-5CFE-906EF01AA1B3}"/>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Times New Roman" panose="02020603050405020304" pitchFamily="18" charset="0"/>
                <a:cs typeface="Times New Roman" panose="02020603050405020304" pitchFamily="18" charset="0"/>
              </a:rPr>
              <a:t>The Event at KM3NeT</a:t>
            </a:r>
            <a:endParaRPr lang="en-US" sz="4000" dirty="0">
              <a:effectLst/>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D769C92E-CA67-05D5-E8D3-6FA531BAC335}"/>
              </a:ext>
            </a:extLst>
          </p:cNvPr>
          <p:cNvPicPr>
            <a:picLocks noChangeAspect="1"/>
          </p:cNvPicPr>
          <p:nvPr/>
        </p:nvPicPr>
        <p:blipFill>
          <a:blip r:embed="rId3"/>
          <a:stretch>
            <a:fillRect/>
          </a:stretch>
        </p:blipFill>
        <p:spPr>
          <a:xfrm>
            <a:off x="7365932" y="1255363"/>
            <a:ext cx="4759310" cy="5501898"/>
          </a:xfrm>
          <a:prstGeom prst="rect">
            <a:avLst/>
          </a:prstGeom>
        </p:spPr>
      </p:pic>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A3B051CB-58D6-C903-AF1C-75E0BD4BFD93}"/>
                  </a:ext>
                </a:extLst>
              </p:cNvPr>
              <p:cNvSpPr txBox="1"/>
              <p:nvPr/>
            </p:nvSpPr>
            <p:spPr>
              <a:xfrm>
                <a:off x="526943" y="1826497"/>
                <a:ext cx="6935492" cy="1232197"/>
              </a:xfrm>
              <a:prstGeom prst="rect">
                <a:avLst/>
              </a:prstGeom>
              <a:noFill/>
            </p:spPr>
            <p:txBody>
              <a:bodyPr wrap="square">
                <a:spAutoFit/>
              </a:bodyPr>
              <a:lstStyle/>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13th February 2023 - 3672 PMTs triggered at ARCA</a:t>
                </a: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Estimated muon energies - </a:t>
                </a:r>
                <a14:m>
                  <m:oMath xmlns:m="http://schemas.openxmlformats.org/officeDocument/2006/math">
                    <m:sSubSup>
                      <m:sSubSupPr>
                        <m:ctrlPr>
                          <a:rPr lang="en-US" sz="2400" i="1">
                            <a:latin typeface="Cambria Math" panose="02040503050406030204" pitchFamily="18" charset="0"/>
                          </a:rPr>
                        </m:ctrlPr>
                      </m:sSubSupPr>
                      <m:e>
                        <m:r>
                          <a:rPr lang="en-US" sz="2400">
                            <a:latin typeface="Cambria Math" panose="02040503050406030204" pitchFamily="18" charset="0"/>
                          </a:rPr>
                          <m:t>1</m:t>
                        </m:r>
                        <m:r>
                          <a:rPr lang="en-US" sz="2400" b="0" i="0" smtClean="0">
                            <a:latin typeface="Cambria Math" panose="02040503050406030204" pitchFamily="18" charset="0"/>
                          </a:rPr>
                          <m:t>2</m:t>
                        </m:r>
                        <m:r>
                          <a:rPr lang="en-US" sz="2400">
                            <a:latin typeface="Cambria Math" panose="02040503050406030204" pitchFamily="18" charset="0"/>
                          </a:rPr>
                          <m:t>0</m:t>
                        </m:r>
                      </m:e>
                      <m:sub>
                        <m:r>
                          <a:rPr lang="en-US" sz="2400" i="1">
                            <a:latin typeface="Cambria Math" panose="02040503050406030204" pitchFamily="18" charset="0"/>
                          </a:rPr>
                          <m:t>−</m:t>
                        </m:r>
                        <m:r>
                          <a:rPr lang="en-US" sz="2400">
                            <a:latin typeface="Cambria Math" panose="02040503050406030204" pitchFamily="18" charset="0"/>
                          </a:rPr>
                          <m:t>60</m:t>
                        </m:r>
                      </m:sub>
                      <m:sup>
                        <m:r>
                          <a:rPr lang="en-US" sz="2400">
                            <a:latin typeface="Cambria Math" panose="02040503050406030204" pitchFamily="18" charset="0"/>
                          </a:rPr>
                          <m:t>+100</m:t>
                        </m:r>
                      </m:sup>
                    </m:sSubSup>
                    <m:r>
                      <m:rPr>
                        <m:sty m:val="p"/>
                      </m:rPr>
                      <a:rPr lang="en-US" sz="2400">
                        <a:latin typeface="Cambria Math" panose="02040503050406030204" pitchFamily="18" charset="0"/>
                      </a:rPr>
                      <m:t>PeV</m:t>
                    </m:r>
                  </m:oMath>
                </a14:m>
                <a:endParaRPr lang="en-US" sz="2400" dirty="0">
                  <a:latin typeface="Times New Roman" panose="02020603050405020304" pitchFamily="18" charset="0"/>
                  <a:cs typeface="Times New Roman" panose="02020603050405020304" pitchFamily="18" charset="0"/>
                </a:endParaRPr>
              </a:p>
            </p:txBody>
          </p:sp>
        </mc:Choice>
        <mc:Fallback>
          <p:sp>
            <p:nvSpPr>
              <p:cNvPr id="8" name="TextBox 7">
                <a:extLst>
                  <a:ext uri="{FF2B5EF4-FFF2-40B4-BE49-F238E27FC236}">
                    <a16:creationId xmlns:a16="http://schemas.microsoft.com/office/drawing/2014/main" id="{A3B051CB-58D6-C903-AF1C-75E0BD4BFD93}"/>
                  </a:ext>
                </a:extLst>
              </p:cNvPr>
              <p:cNvSpPr txBox="1">
                <a:spLocks noRot="1" noChangeAspect="1" noMove="1" noResize="1" noEditPoints="1" noAdjustHandles="1" noChangeArrowheads="1" noChangeShapeType="1" noTextEdit="1"/>
              </p:cNvSpPr>
              <p:nvPr/>
            </p:nvSpPr>
            <p:spPr>
              <a:xfrm>
                <a:off x="526943" y="1826497"/>
                <a:ext cx="6935492" cy="1232197"/>
              </a:xfrm>
              <a:prstGeom prst="rect">
                <a:avLst/>
              </a:prstGeom>
              <a:blipFill>
                <a:blip r:embed="rId4"/>
                <a:stretch>
                  <a:fillRect l="-1142" t="-3960" r="-791" b="-8911"/>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B8430ED6-C4B9-3B97-0A3A-7E0C90034969}"/>
              </a:ext>
            </a:extLst>
          </p:cNvPr>
          <p:cNvSpPr txBox="1"/>
          <p:nvPr/>
        </p:nvSpPr>
        <p:spPr>
          <a:xfrm>
            <a:off x="947335" y="4006312"/>
            <a:ext cx="6094708" cy="523220"/>
          </a:xfrm>
          <a:prstGeom prst="rect">
            <a:avLst/>
          </a:prstGeom>
          <a:noFill/>
        </p:spPr>
        <p:txBody>
          <a:bodyPr wrap="square">
            <a:spAutoFit/>
          </a:bodyPr>
          <a:lstStyle/>
          <a:p>
            <a:r>
              <a:rPr lang="en-US" sz="28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Highest energy muon observed ever!</a:t>
            </a:r>
          </a:p>
        </p:txBody>
      </p:sp>
    </p:spTree>
    <p:extLst>
      <p:ext uri="{BB962C8B-B14F-4D97-AF65-F5344CB8AC3E}">
        <p14:creationId xmlns:p14="http://schemas.microsoft.com/office/powerpoint/2010/main" val="20590404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B67BC5-4BDC-704C-DE38-D900CC3EDB3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ECDE71C-31E7-F004-2EE7-031F2EC3502A}"/>
              </a:ext>
            </a:extLst>
          </p:cNvPr>
          <p:cNvSpPr>
            <a:spLocks noGrp="1"/>
          </p:cNvSpPr>
          <p:nvPr>
            <p:ph type="sldNum" sz="quarter" idx="12"/>
          </p:nvPr>
        </p:nvSpPr>
        <p:spPr/>
        <p:txBody>
          <a:bodyPr/>
          <a:lstStyle/>
          <a:p>
            <a:fld id="{0EFD9B65-B3F9-441B-A7C6-B6838B4CB8CF}" type="slidenum">
              <a:rPr lang="en-US" smtClean="0"/>
              <a:t>20</a:t>
            </a:fld>
            <a:endParaRPr lang="en-US" dirty="0"/>
          </a:p>
        </p:txBody>
      </p:sp>
      <mc:AlternateContent xmlns:mc="http://schemas.openxmlformats.org/markup-compatibility/2006">
        <mc:Choice xmlns:a14="http://schemas.microsoft.com/office/drawing/2010/main" Requires="a14">
          <p:sp>
            <p:nvSpPr>
              <p:cNvPr id="5" name="Reactor vs solar neutrino flux">
                <a:extLst>
                  <a:ext uri="{FF2B5EF4-FFF2-40B4-BE49-F238E27FC236}">
                    <a16:creationId xmlns:a16="http://schemas.microsoft.com/office/drawing/2014/main" id="{D8D3BCD1-4283-96A5-1461-6134529B9721}"/>
                  </a:ext>
                </a:extLst>
              </p:cNvPr>
              <p:cNvSpPr txBox="1">
                <a:spLocks/>
              </p:cNvSpPr>
              <p:nvPr/>
            </p:nvSpPr>
            <p:spPr>
              <a:xfrm>
                <a:off x="755904" y="627888"/>
                <a:ext cx="11043081" cy="717551"/>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14:m>
                  <m:oMathPara xmlns:m="http://schemas.openxmlformats.org/officeDocument/2006/math">
                    <m:oMathParaPr>
                      <m:jc m:val="left"/>
                    </m:oMathParaPr>
                    <m:oMath xmlns:m="http://schemas.openxmlformats.org/officeDocument/2006/math">
                      <m:r>
                        <m:rPr>
                          <m:nor/>
                        </m:rPr>
                        <a:rPr lang="en-US">
                          <a:latin typeface="+mj-lt"/>
                        </a:rPr>
                        <m:t>DM</m:t>
                      </m:r>
                      <m:r>
                        <m:rPr>
                          <m:nor/>
                        </m:rPr>
                        <a:rPr lang="en-US">
                          <a:latin typeface="+mj-lt"/>
                        </a:rPr>
                        <m:t> </m:t>
                      </m:r>
                      <m:r>
                        <m:rPr>
                          <m:nor/>
                        </m:rPr>
                        <a:rPr lang="en-US">
                          <a:latin typeface="+mj-lt"/>
                        </a:rPr>
                        <m:t>Effective</m:t>
                      </m:r>
                      <m:r>
                        <m:rPr>
                          <m:nor/>
                        </m:rPr>
                        <a:rPr lang="en-US">
                          <a:latin typeface="+mj-lt"/>
                        </a:rPr>
                        <m:t> </m:t>
                      </m:r>
                      <m:r>
                        <m:rPr>
                          <m:nor/>
                        </m:rPr>
                        <a:rPr lang="en-US">
                          <a:latin typeface="+mj-lt"/>
                        </a:rPr>
                        <m:t>area</m:t>
                      </m:r>
                      <m:r>
                        <m:rPr>
                          <m:nor/>
                        </m:rPr>
                        <a:rPr lang="en-US">
                          <a:latin typeface="+mj-lt"/>
                        </a:rPr>
                        <m:t> </m:t>
                      </m:r>
                      <m:r>
                        <m:rPr>
                          <m:nor/>
                        </m:rPr>
                        <a:rPr lang="en-US">
                          <a:latin typeface="+mj-lt"/>
                        </a:rPr>
                        <m:t>with</m:t>
                      </m:r>
                      <m:r>
                        <m:rPr>
                          <m:nor/>
                        </m:rPr>
                        <a:rPr lang="en-US">
                          <a:latin typeface="+mj-lt"/>
                        </a:rPr>
                        <m:t> </m:t>
                      </m:r>
                      <m:r>
                        <m:rPr>
                          <m:nor/>
                        </m:rPr>
                        <a:rPr lang="en-US">
                          <a:latin typeface="+mj-lt"/>
                        </a:rPr>
                        <m:t>prior</m:t>
                      </m:r>
                    </m:oMath>
                  </m:oMathPara>
                </a14:m>
                <a:endParaRPr lang="en-US" dirty="0">
                  <a:latin typeface="+mj-lt"/>
                </a:endParaRPr>
              </a:p>
            </p:txBody>
          </p:sp>
        </mc:Choice>
        <mc:Fallback>
          <p:sp>
            <p:nvSpPr>
              <p:cNvPr id="5" name="Reactor vs solar neutrino flux">
                <a:extLst>
                  <a:ext uri="{FF2B5EF4-FFF2-40B4-BE49-F238E27FC236}">
                    <a16:creationId xmlns:a16="http://schemas.microsoft.com/office/drawing/2014/main" id="{D8D3BCD1-4283-96A5-1461-6134529B9721}"/>
                  </a:ext>
                </a:extLst>
              </p:cNvPr>
              <p:cNvSpPr txBox="1">
                <a:spLocks noRot="1" noChangeAspect="1" noMove="1" noResize="1" noEditPoints="1" noAdjustHandles="1" noChangeArrowheads="1" noChangeShapeType="1" noTextEdit="1"/>
              </p:cNvSpPr>
              <p:nvPr/>
            </p:nvSpPr>
            <p:spPr>
              <a:xfrm>
                <a:off x="755904" y="627888"/>
                <a:ext cx="11043081" cy="717551"/>
              </a:xfrm>
              <a:prstGeom prst="rect">
                <a:avLst/>
              </a:prstGeom>
              <a:blipFill>
                <a:blip r:embed="rId3"/>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E48A0228-CB1F-767A-75C3-753163E263AC}"/>
              </a:ext>
            </a:extLst>
          </p:cNvPr>
          <p:cNvSpPr txBox="1"/>
          <p:nvPr/>
        </p:nvSpPr>
        <p:spPr>
          <a:xfrm>
            <a:off x="815597" y="1525008"/>
            <a:ext cx="10071961" cy="369332"/>
          </a:xfrm>
          <a:prstGeom prst="rect">
            <a:avLst/>
          </a:prstGeom>
          <a:noFill/>
        </p:spPr>
        <p:txBody>
          <a:bodyPr wrap="square">
            <a:spAutoFit/>
          </a:bodyPr>
          <a:lstStyle/>
          <a:p>
            <a:endParaRPr lang="en-US" dirty="0"/>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D27CA190-4289-415B-CF2E-80A7020E6C72}"/>
                  </a:ext>
                </a:extLst>
              </p:cNvPr>
              <p:cNvSpPr txBox="1"/>
              <p:nvPr/>
            </p:nvSpPr>
            <p:spPr>
              <a:xfrm>
                <a:off x="1304442" y="1540397"/>
                <a:ext cx="9219625" cy="707886"/>
              </a:xfrm>
              <a:prstGeom prst="rect">
                <a:avLst/>
              </a:prstGeom>
              <a:noFill/>
            </p:spPr>
            <p:txBody>
              <a:bodyPr wrap="square">
                <a:spAutoFit/>
              </a:bodyPr>
              <a:lstStyle/>
              <a:p>
                <a:pPr marL="0" marR="0">
                  <a:spcAft>
                    <a:spcPts val="1100"/>
                  </a:spcAft>
                  <a:buNone/>
                </a:pPr>
                <a:r>
                  <a:rPr lang="en-US" sz="2000" dirty="0">
                    <a:effectLst/>
                    <a:latin typeface="+mj-lt"/>
                    <a:ea typeface="Aptos" panose="020B0004020202020204" pitchFamily="34" charset="0"/>
                    <a:cs typeface="Times New Roman" panose="02020603050405020304" pitchFamily="18" charset="0"/>
                  </a:rPr>
                  <a:t>Prior included to calculate the probability that the muon produced at/entering the detector triggers </a:t>
                </a:r>
                <a14:m>
                  <m:oMath xmlns:m="http://schemas.openxmlformats.org/officeDocument/2006/math">
                    <m:r>
                      <a:rPr lang="en-US" sz="2000">
                        <a:effectLst/>
                        <a:latin typeface="+mj-lt"/>
                        <a:ea typeface="Aptos" panose="020B0004020202020204" pitchFamily="34" charset="0"/>
                        <a:cs typeface="Times New Roman" panose="02020603050405020304" pitchFamily="18" charset="0"/>
                      </a:rPr>
                      <m:t>≥3672</m:t>
                    </m:r>
                  </m:oMath>
                </a14:m>
                <a:r>
                  <a:rPr lang="en-US" sz="2000" dirty="0">
                    <a:effectLst/>
                    <a:latin typeface="+mj-lt"/>
                    <a:ea typeface="Aptos" panose="020B0004020202020204" pitchFamily="34" charset="0"/>
                    <a:cs typeface="Times New Roman" panose="02020603050405020304" pitchFamily="18" charset="0"/>
                  </a:rPr>
                  <a:t> PMTs</a:t>
                </a:r>
              </a:p>
            </p:txBody>
          </p:sp>
        </mc:Choice>
        <mc:Fallback>
          <p:sp>
            <p:nvSpPr>
              <p:cNvPr id="6" name="TextBox 5">
                <a:extLst>
                  <a:ext uri="{FF2B5EF4-FFF2-40B4-BE49-F238E27FC236}">
                    <a16:creationId xmlns:a16="http://schemas.microsoft.com/office/drawing/2014/main" id="{D27CA190-4289-415B-CF2E-80A7020E6C72}"/>
                  </a:ext>
                </a:extLst>
              </p:cNvPr>
              <p:cNvSpPr txBox="1">
                <a:spLocks noRot="1" noChangeAspect="1" noMove="1" noResize="1" noEditPoints="1" noAdjustHandles="1" noChangeArrowheads="1" noChangeShapeType="1" noTextEdit="1"/>
              </p:cNvSpPr>
              <p:nvPr/>
            </p:nvSpPr>
            <p:spPr>
              <a:xfrm>
                <a:off x="1304442" y="1540397"/>
                <a:ext cx="9219625" cy="707886"/>
              </a:xfrm>
              <a:prstGeom prst="rect">
                <a:avLst/>
              </a:prstGeom>
              <a:blipFill>
                <a:blip r:embed="rId4"/>
                <a:stretch>
                  <a:fillRect l="-728" t="-5172" b="-14655"/>
                </a:stretch>
              </a:blipFill>
            </p:spPr>
            <p:txBody>
              <a:bodyPr/>
              <a:lstStyle/>
              <a:p>
                <a:r>
                  <a:rPr lang="en-US">
                    <a:noFill/>
                  </a:rPr>
                  <a:t> </a:t>
                </a:r>
              </a:p>
            </p:txBody>
          </p:sp>
        </mc:Fallback>
      </mc:AlternateContent>
      <p:pic>
        <p:nvPicPr>
          <p:cNvPr id="9" name="Picture 8">
            <a:extLst>
              <a:ext uri="{FF2B5EF4-FFF2-40B4-BE49-F238E27FC236}">
                <a16:creationId xmlns:a16="http://schemas.microsoft.com/office/drawing/2014/main" id="{E716510B-C9C6-6189-11E0-8A52D298AD8C}"/>
              </a:ext>
            </a:extLst>
          </p:cNvPr>
          <p:cNvPicPr>
            <a:picLocks noChangeAspect="1"/>
          </p:cNvPicPr>
          <p:nvPr/>
        </p:nvPicPr>
        <p:blipFill>
          <a:blip r:embed="rId5"/>
          <a:stretch>
            <a:fillRect/>
          </a:stretch>
        </p:blipFill>
        <p:spPr>
          <a:xfrm>
            <a:off x="76471" y="2417477"/>
            <a:ext cx="5153266" cy="4355856"/>
          </a:xfrm>
          <a:prstGeom prst="rect">
            <a:avLst/>
          </a:prstGeom>
        </p:spPr>
      </p:pic>
      <p:pic>
        <p:nvPicPr>
          <p:cNvPr id="11" name="Picture 10">
            <a:extLst>
              <a:ext uri="{FF2B5EF4-FFF2-40B4-BE49-F238E27FC236}">
                <a16:creationId xmlns:a16="http://schemas.microsoft.com/office/drawing/2014/main" id="{FFF6DDC7-E11B-699C-C37D-0B0E54B5CFC6}"/>
              </a:ext>
            </a:extLst>
          </p:cNvPr>
          <p:cNvPicPr>
            <a:picLocks noChangeAspect="1"/>
          </p:cNvPicPr>
          <p:nvPr/>
        </p:nvPicPr>
        <p:blipFill>
          <a:blip r:embed="rId6"/>
          <a:stretch>
            <a:fillRect/>
          </a:stretch>
        </p:blipFill>
        <p:spPr>
          <a:xfrm>
            <a:off x="6645593" y="2417477"/>
            <a:ext cx="5300874" cy="4258134"/>
          </a:xfrm>
          <a:prstGeom prst="rect">
            <a:avLst/>
          </a:prstGeom>
        </p:spPr>
      </p:pic>
      <p:pic>
        <p:nvPicPr>
          <p:cNvPr id="13" name="Picture 12">
            <a:extLst>
              <a:ext uri="{FF2B5EF4-FFF2-40B4-BE49-F238E27FC236}">
                <a16:creationId xmlns:a16="http://schemas.microsoft.com/office/drawing/2014/main" id="{16DDD31A-FB8F-D4CF-A16E-342EF77FDD61}"/>
              </a:ext>
            </a:extLst>
          </p:cNvPr>
          <p:cNvPicPr>
            <a:picLocks noChangeAspect="1"/>
          </p:cNvPicPr>
          <p:nvPr/>
        </p:nvPicPr>
        <p:blipFill>
          <a:blip r:embed="rId7"/>
          <a:stretch>
            <a:fillRect/>
          </a:stretch>
        </p:blipFill>
        <p:spPr>
          <a:xfrm>
            <a:off x="5169967" y="3708302"/>
            <a:ext cx="1492560" cy="707886"/>
          </a:xfrm>
          <a:prstGeom prst="rect">
            <a:avLst/>
          </a:prstGeom>
        </p:spPr>
      </p:pic>
    </p:spTree>
    <p:extLst>
      <p:ext uri="{BB962C8B-B14F-4D97-AF65-F5344CB8AC3E}">
        <p14:creationId xmlns:p14="http://schemas.microsoft.com/office/powerpoint/2010/main" val="10277748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109D75-D6D1-9285-BC6E-B1E8F1CA2D7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DE2F2A-0059-D3FF-100F-DC0E5C001CBB}"/>
              </a:ext>
            </a:extLst>
          </p:cNvPr>
          <p:cNvSpPr>
            <a:spLocks noGrp="1"/>
          </p:cNvSpPr>
          <p:nvPr>
            <p:ph type="sldNum" sz="quarter" idx="12"/>
          </p:nvPr>
        </p:nvSpPr>
        <p:spPr/>
        <p:txBody>
          <a:bodyPr/>
          <a:lstStyle/>
          <a:p>
            <a:fld id="{0EFD9B65-B3F9-441B-A7C6-B6838B4CB8CF}" type="slidenum">
              <a:rPr lang="en-US" smtClean="0"/>
              <a:t>21</a:t>
            </a:fld>
            <a:endParaRPr lang="en-US" dirty="0"/>
          </a:p>
        </p:txBody>
      </p:sp>
      <mc:AlternateContent xmlns:mc="http://schemas.openxmlformats.org/markup-compatibility/2006">
        <mc:Choice xmlns:a14="http://schemas.microsoft.com/office/drawing/2010/main" Requires="a14">
          <p:sp>
            <p:nvSpPr>
              <p:cNvPr id="5" name="Reactor vs solar neutrino flux">
                <a:extLst>
                  <a:ext uri="{FF2B5EF4-FFF2-40B4-BE49-F238E27FC236}">
                    <a16:creationId xmlns:a16="http://schemas.microsoft.com/office/drawing/2014/main" id="{E0E08D52-884B-E71E-B926-6B9F0478F891}"/>
                  </a:ext>
                </a:extLst>
              </p:cNvPr>
              <p:cNvSpPr txBox="1">
                <a:spLocks/>
              </p:cNvSpPr>
              <p:nvPr/>
            </p:nvSpPr>
            <p:spPr>
              <a:xfrm>
                <a:off x="755904" y="627888"/>
                <a:ext cx="11043081" cy="717551"/>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14:m>
                  <m:oMathPara xmlns:m="http://schemas.openxmlformats.org/officeDocument/2006/math">
                    <m:oMathParaPr>
                      <m:jc m:val="left"/>
                    </m:oMathParaPr>
                    <m:oMath xmlns:m="http://schemas.openxmlformats.org/officeDocument/2006/math">
                      <m:r>
                        <m:rPr>
                          <m:nor/>
                        </m:rPr>
                        <a:rPr lang="en-US">
                          <a:latin typeface="+mj-lt"/>
                        </a:rPr>
                        <m:t>Blazar</m:t>
                      </m:r>
                      <m:r>
                        <m:rPr>
                          <m:nor/>
                        </m:rPr>
                        <a:rPr lang="en-US">
                          <a:latin typeface="+mj-lt"/>
                        </a:rPr>
                        <m:t> </m:t>
                      </m:r>
                      <m:r>
                        <m:rPr>
                          <m:nor/>
                        </m:rPr>
                        <a:rPr lang="en-US">
                          <a:latin typeface="+mj-lt"/>
                        </a:rPr>
                        <m:t>Luminosity</m:t>
                      </m:r>
                      <m:r>
                        <m:rPr>
                          <m:nor/>
                        </m:rPr>
                        <a:rPr lang="en-US">
                          <a:latin typeface="+mj-lt"/>
                        </a:rPr>
                        <m:t> </m:t>
                      </m:r>
                      <m:r>
                        <m:rPr>
                          <m:nor/>
                        </m:rPr>
                        <a:rPr lang="en-US">
                          <a:latin typeface="+mj-lt"/>
                        </a:rPr>
                        <m:t>distributions</m:t>
                      </m:r>
                    </m:oMath>
                  </m:oMathPara>
                </a14:m>
                <a:endParaRPr lang="en-US" dirty="0">
                  <a:latin typeface="+mj-lt"/>
                </a:endParaRPr>
              </a:p>
            </p:txBody>
          </p:sp>
        </mc:Choice>
        <mc:Fallback>
          <p:sp>
            <p:nvSpPr>
              <p:cNvPr id="5" name="Reactor vs solar neutrino flux">
                <a:extLst>
                  <a:ext uri="{FF2B5EF4-FFF2-40B4-BE49-F238E27FC236}">
                    <a16:creationId xmlns:a16="http://schemas.microsoft.com/office/drawing/2014/main" id="{E0E08D52-884B-E71E-B926-6B9F0478F891}"/>
                  </a:ext>
                </a:extLst>
              </p:cNvPr>
              <p:cNvSpPr txBox="1">
                <a:spLocks noRot="1" noChangeAspect="1" noMove="1" noResize="1" noEditPoints="1" noAdjustHandles="1" noChangeArrowheads="1" noChangeShapeType="1" noTextEdit="1"/>
              </p:cNvSpPr>
              <p:nvPr/>
            </p:nvSpPr>
            <p:spPr>
              <a:xfrm>
                <a:off x="755904" y="627888"/>
                <a:ext cx="11043081" cy="717551"/>
              </a:xfrm>
              <a:prstGeom prst="rect">
                <a:avLst/>
              </a:prstGeom>
              <a:blipFill>
                <a:blip r:embed="rId3"/>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36A793E5-9F31-70E5-8D99-DE8F0363AAA5}"/>
              </a:ext>
            </a:extLst>
          </p:cNvPr>
          <p:cNvSpPr txBox="1"/>
          <p:nvPr/>
        </p:nvSpPr>
        <p:spPr>
          <a:xfrm>
            <a:off x="815597" y="1525008"/>
            <a:ext cx="10071961" cy="369332"/>
          </a:xfrm>
          <a:prstGeom prst="rect">
            <a:avLst/>
          </a:prstGeom>
          <a:noFill/>
        </p:spPr>
        <p:txBody>
          <a:bodyPr wrap="square">
            <a:spAutoFit/>
          </a:bodyPr>
          <a:lstStyle/>
          <a:p>
            <a:endParaRPr lang="en-US" dirty="0"/>
          </a:p>
        </p:txBody>
      </p:sp>
      <p:pic>
        <p:nvPicPr>
          <p:cNvPr id="6" name="Picture 5">
            <a:extLst>
              <a:ext uri="{FF2B5EF4-FFF2-40B4-BE49-F238E27FC236}">
                <a16:creationId xmlns:a16="http://schemas.microsoft.com/office/drawing/2014/main" id="{B2109FC0-AC1E-031E-889E-A84589729CDB}"/>
              </a:ext>
            </a:extLst>
          </p:cNvPr>
          <p:cNvPicPr>
            <a:picLocks noChangeAspect="1"/>
          </p:cNvPicPr>
          <p:nvPr/>
        </p:nvPicPr>
        <p:blipFill>
          <a:blip r:embed="rId4"/>
          <a:stretch>
            <a:fillRect/>
          </a:stretch>
        </p:blipFill>
        <p:spPr>
          <a:xfrm>
            <a:off x="512233" y="1345439"/>
            <a:ext cx="11167533" cy="5430753"/>
          </a:xfrm>
          <a:prstGeom prst="rect">
            <a:avLst/>
          </a:prstGeom>
        </p:spPr>
      </p:pic>
    </p:spTree>
    <p:extLst>
      <p:ext uri="{BB962C8B-B14F-4D97-AF65-F5344CB8AC3E}">
        <p14:creationId xmlns:p14="http://schemas.microsoft.com/office/powerpoint/2010/main" val="29944621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1D5BAF-54F1-5034-2BC4-170094E100F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AAC16AC-3117-D593-404D-2D5A4BE0E603}"/>
              </a:ext>
            </a:extLst>
          </p:cNvPr>
          <p:cNvSpPr>
            <a:spLocks noGrp="1"/>
          </p:cNvSpPr>
          <p:nvPr>
            <p:ph type="sldNum" sz="quarter" idx="12"/>
          </p:nvPr>
        </p:nvSpPr>
        <p:spPr/>
        <p:txBody>
          <a:bodyPr/>
          <a:lstStyle/>
          <a:p>
            <a:fld id="{0EFD9B65-B3F9-441B-A7C6-B6838B4CB8CF}" type="slidenum">
              <a:rPr lang="en-US" smtClean="0"/>
              <a:t>22</a:t>
            </a:fld>
            <a:endParaRPr lang="en-US" dirty="0"/>
          </a:p>
        </p:txBody>
      </p:sp>
      <mc:AlternateContent xmlns:mc="http://schemas.openxmlformats.org/markup-compatibility/2006">
        <mc:Choice xmlns:a14="http://schemas.microsoft.com/office/drawing/2010/main" Requires="a14">
          <p:sp>
            <p:nvSpPr>
              <p:cNvPr id="5" name="Reactor vs solar neutrino flux">
                <a:extLst>
                  <a:ext uri="{FF2B5EF4-FFF2-40B4-BE49-F238E27FC236}">
                    <a16:creationId xmlns:a16="http://schemas.microsoft.com/office/drawing/2014/main" id="{9F800DEC-48A4-A13E-5F45-20E9D2997497}"/>
                  </a:ext>
                </a:extLst>
              </p:cNvPr>
              <p:cNvSpPr txBox="1">
                <a:spLocks/>
              </p:cNvSpPr>
              <p:nvPr/>
            </p:nvSpPr>
            <p:spPr>
              <a:xfrm>
                <a:off x="755904" y="627888"/>
                <a:ext cx="11043081" cy="717551"/>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14:m>
                  <m:oMathPara xmlns:m="http://schemas.openxmlformats.org/officeDocument/2006/math">
                    <m:oMathParaPr>
                      <m:jc m:val="left"/>
                    </m:oMathParaPr>
                    <m:oMath xmlns:m="http://schemas.openxmlformats.org/officeDocument/2006/math">
                      <m:r>
                        <m:rPr>
                          <m:nor/>
                        </m:rPr>
                        <a:rPr lang="en-US">
                          <a:latin typeface="+mj-lt"/>
                        </a:rPr>
                        <m:t>DM</m:t>
                      </m:r>
                      <m:r>
                        <m:rPr>
                          <m:nor/>
                        </m:rPr>
                        <a:rPr lang="en-US">
                          <a:latin typeface="+mj-lt"/>
                        </a:rPr>
                        <m:t> </m:t>
                      </m:r>
                      <m:r>
                        <m:rPr>
                          <m:nor/>
                        </m:rPr>
                        <a:rPr lang="en-US">
                          <a:latin typeface="+mj-lt"/>
                        </a:rPr>
                        <m:t>production</m:t>
                      </m:r>
                      <m:r>
                        <m:rPr>
                          <m:nor/>
                        </m:rPr>
                        <a:rPr lang="en-US">
                          <a:latin typeface="+mj-lt"/>
                        </a:rPr>
                        <m:t> </m:t>
                      </m:r>
                      <m:r>
                        <m:rPr>
                          <m:nor/>
                        </m:rPr>
                        <a:rPr lang="en-US">
                          <a:latin typeface="+mj-lt"/>
                        </a:rPr>
                        <m:t>at</m:t>
                      </m:r>
                      <m:r>
                        <m:rPr>
                          <m:nor/>
                        </m:rPr>
                        <a:rPr lang="en-US">
                          <a:latin typeface="+mj-lt"/>
                        </a:rPr>
                        <m:t> </m:t>
                      </m:r>
                      <m:r>
                        <m:rPr>
                          <m:nor/>
                        </m:rPr>
                        <a:rPr lang="en-US">
                          <a:latin typeface="+mj-lt"/>
                        </a:rPr>
                        <m:t>Blazars</m:t>
                      </m:r>
                    </m:oMath>
                  </m:oMathPara>
                </a14:m>
                <a:endParaRPr lang="en-US" dirty="0">
                  <a:latin typeface="+mj-lt"/>
                </a:endParaRPr>
              </a:p>
            </p:txBody>
          </p:sp>
        </mc:Choice>
        <mc:Fallback>
          <p:sp>
            <p:nvSpPr>
              <p:cNvPr id="5" name="Reactor vs solar neutrino flux">
                <a:extLst>
                  <a:ext uri="{FF2B5EF4-FFF2-40B4-BE49-F238E27FC236}">
                    <a16:creationId xmlns:a16="http://schemas.microsoft.com/office/drawing/2014/main" id="{9F800DEC-48A4-A13E-5F45-20E9D2997497}"/>
                  </a:ext>
                </a:extLst>
              </p:cNvPr>
              <p:cNvSpPr txBox="1">
                <a:spLocks noRot="1" noChangeAspect="1" noMove="1" noResize="1" noEditPoints="1" noAdjustHandles="1" noChangeArrowheads="1" noChangeShapeType="1" noTextEdit="1"/>
              </p:cNvSpPr>
              <p:nvPr/>
            </p:nvSpPr>
            <p:spPr>
              <a:xfrm>
                <a:off x="755904" y="627888"/>
                <a:ext cx="11043081" cy="717551"/>
              </a:xfrm>
              <a:prstGeom prst="rect">
                <a:avLst/>
              </a:prstGeom>
              <a:blipFill>
                <a:blip r:embed="rId3"/>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35D17F48-0079-E3A8-985D-6C530B6990CE}"/>
              </a:ext>
            </a:extLst>
          </p:cNvPr>
          <p:cNvSpPr txBox="1"/>
          <p:nvPr/>
        </p:nvSpPr>
        <p:spPr>
          <a:xfrm>
            <a:off x="815597" y="1525008"/>
            <a:ext cx="10071961" cy="369332"/>
          </a:xfrm>
          <a:prstGeom prst="rect">
            <a:avLst/>
          </a:prstGeom>
          <a:noFill/>
        </p:spPr>
        <p:txBody>
          <a:bodyPr wrap="square">
            <a:spAutoFit/>
          </a:bodyPr>
          <a:lstStyle/>
          <a:p>
            <a:endParaRPr lang="en-US" dirty="0"/>
          </a:p>
        </p:txBody>
      </p:sp>
      <p:pic>
        <p:nvPicPr>
          <p:cNvPr id="6" name="Picture 5">
            <a:extLst>
              <a:ext uri="{FF2B5EF4-FFF2-40B4-BE49-F238E27FC236}">
                <a16:creationId xmlns:a16="http://schemas.microsoft.com/office/drawing/2014/main" id="{1C055A57-0D83-0834-5733-6D7B69D4F1DA}"/>
              </a:ext>
            </a:extLst>
          </p:cNvPr>
          <p:cNvPicPr>
            <a:picLocks noChangeAspect="1"/>
          </p:cNvPicPr>
          <p:nvPr/>
        </p:nvPicPr>
        <p:blipFill>
          <a:blip r:embed="rId4"/>
          <a:stretch>
            <a:fillRect/>
          </a:stretch>
        </p:blipFill>
        <p:spPr>
          <a:xfrm>
            <a:off x="947690" y="1277704"/>
            <a:ext cx="10071960" cy="5610134"/>
          </a:xfrm>
          <a:prstGeom prst="rect">
            <a:avLst/>
          </a:prstGeom>
        </p:spPr>
      </p:pic>
    </p:spTree>
    <p:extLst>
      <p:ext uri="{BB962C8B-B14F-4D97-AF65-F5344CB8AC3E}">
        <p14:creationId xmlns:p14="http://schemas.microsoft.com/office/powerpoint/2010/main" val="33656451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6DB45A-4AD4-0C41-285C-982CA33559C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1442D7F-E3F5-FD7F-9177-577B48DDB412}"/>
              </a:ext>
            </a:extLst>
          </p:cNvPr>
          <p:cNvSpPr>
            <a:spLocks noGrp="1"/>
          </p:cNvSpPr>
          <p:nvPr>
            <p:ph type="sldNum" sz="quarter" idx="12"/>
          </p:nvPr>
        </p:nvSpPr>
        <p:spPr/>
        <p:txBody>
          <a:bodyPr/>
          <a:lstStyle/>
          <a:p>
            <a:fld id="{0EFD9B65-B3F9-441B-A7C6-B6838B4CB8CF}" type="slidenum">
              <a:rPr lang="en-US" smtClean="0"/>
              <a:t>23</a:t>
            </a:fld>
            <a:endParaRPr lang="en-US" dirty="0"/>
          </a:p>
        </p:txBody>
      </p:sp>
      <mc:AlternateContent xmlns:mc="http://schemas.openxmlformats.org/markup-compatibility/2006">
        <mc:Choice xmlns:a14="http://schemas.microsoft.com/office/drawing/2010/main" Requires="a14">
          <p:sp>
            <p:nvSpPr>
              <p:cNvPr id="5" name="Reactor vs solar neutrino flux">
                <a:extLst>
                  <a:ext uri="{FF2B5EF4-FFF2-40B4-BE49-F238E27FC236}">
                    <a16:creationId xmlns:a16="http://schemas.microsoft.com/office/drawing/2014/main" id="{A8E10B68-1474-290A-7242-5D469FBFE65F}"/>
                  </a:ext>
                </a:extLst>
              </p:cNvPr>
              <p:cNvSpPr txBox="1">
                <a:spLocks/>
              </p:cNvSpPr>
              <p:nvPr/>
            </p:nvSpPr>
            <p:spPr>
              <a:xfrm>
                <a:off x="755904" y="627888"/>
                <a:ext cx="11043081" cy="717551"/>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14:m>
                  <m:oMathPara xmlns:m="http://schemas.openxmlformats.org/officeDocument/2006/math">
                    <m:oMathParaPr>
                      <m:jc m:val="left"/>
                    </m:oMathParaPr>
                    <m:oMath xmlns:m="http://schemas.openxmlformats.org/officeDocument/2006/math">
                      <m:r>
                        <m:rPr>
                          <m:nor/>
                        </m:rPr>
                        <a:rPr lang="en-US">
                          <a:latin typeface="+mj-lt"/>
                        </a:rPr>
                        <m:t>DM</m:t>
                      </m:r>
                      <m:r>
                        <m:rPr>
                          <m:nor/>
                        </m:rPr>
                        <a:rPr lang="en-US">
                          <a:latin typeface="+mj-lt"/>
                        </a:rPr>
                        <m:t> </m:t>
                      </m:r>
                      <m:r>
                        <m:rPr>
                          <m:nor/>
                        </m:rPr>
                        <a:rPr lang="en-US">
                          <a:latin typeface="+mj-lt"/>
                        </a:rPr>
                        <m:t>Effective</m:t>
                      </m:r>
                      <m:r>
                        <m:rPr>
                          <m:nor/>
                        </m:rPr>
                        <a:rPr lang="en-US">
                          <a:latin typeface="+mj-lt"/>
                        </a:rPr>
                        <m:t> </m:t>
                      </m:r>
                      <m:r>
                        <m:rPr>
                          <m:nor/>
                        </m:rPr>
                        <a:rPr lang="en-US">
                          <a:latin typeface="+mj-lt"/>
                        </a:rPr>
                        <m:t>area</m:t>
                      </m:r>
                    </m:oMath>
                  </m:oMathPara>
                </a14:m>
                <a:endParaRPr lang="en-US" dirty="0">
                  <a:latin typeface="+mj-lt"/>
                </a:endParaRPr>
              </a:p>
            </p:txBody>
          </p:sp>
        </mc:Choice>
        <mc:Fallback>
          <p:sp>
            <p:nvSpPr>
              <p:cNvPr id="5" name="Reactor vs solar neutrino flux">
                <a:extLst>
                  <a:ext uri="{FF2B5EF4-FFF2-40B4-BE49-F238E27FC236}">
                    <a16:creationId xmlns:a16="http://schemas.microsoft.com/office/drawing/2014/main" id="{A8E10B68-1474-290A-7242-5D469FBFE65F}"/>
                  </a:ext>
                </a:extLst>
              </p:cNvPr>
              <p:cNvSpPr txBox="1">
                <a:spLocks noRot="1" noChangeAspect="1" noMove="1" noResize="1" noEditPoints="1" noAdjustHandles="1" noChangeArrowheads="1" noChangeShapeType="1" noTextEdit="1"/>
              </p:cNvSpPr>
              <p:nvPr/>
            </p:nvSpPr>
            <p:spPr>
              <a:xfrm>
                <a:off x="755904" y="627888"/>
                <a:ext cx="11043081" cy="717551"/>
              </a:xfrm>
              <a:prstGeom prst="rect">
                <a:avLst/>
              </a:prstGeom>
              <a:blipFill>
                <a:blip r:embed="rId3"/>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41FA8136-7D21-D86B-D76B-B824FBD7B717}"/>
              </a:ext>
            </a:extLst>
          </p:cNvPr>
          <p:cNvSpPr txBox="1"/>
          <p:nvPr/>
        </p:nvSpPr>
        <p:spPr>
          <a:xfrm>
            <a:off x="815597" y="1525008"/>
            <a:ext cx="10071961" cy="369332"/>
          </a:xfrm>
          <a:prstGeom prst="rect">
            <a:avLst/>
          </a:prstGeom>
          <a:noFill/>
        </p:spPr>
        <p:txBody>
          <a:bodyPr wrap="square">
            <a:spAutoFit/>
          </a:bodyPr>
          <a:lstStyle/>
          <a:p>
            <a:endParaRPr lang="en-US" dirty="0"/>
          </a:p>
        </p:txBody>
      </p:sp>
      <p:pic>
        <p:nvPicPr>
          <p:cNvPr id="6" name="Picture 5">
            <a:extLst>
              <a:ext uri="{FF2B5EF4-FFF2-40B4-BE49-F238E27FC236}">
                <a16:creationId xmlns:a16="http://schemas.microsoft.com/office/drawing/2014/main" id="{B21F4F18-EA67-F03A-A91A-52F90E558BD4}"/>
              </a:ext>
            </a:extLst>
          </p:cNvPr>
          <p:cNvPicPr>
            <a:picLocks noChangeAspect="1"/>
          </p:cNvPicPr>
          <p:nvPr/>
        </p:nvPicPr>
        <p:blipFill>
          <a:blip r:embed="rId4"/>
          <a:stretch>
            <a:fillRect/>
          </a:stretch>
        </p:blipFill>
        <p:spPr>
          <a:xfrm>
            <a:off x="652221" y="1395575"/>
            <a:ext cx="10887558" cy="5199455"/>
          </a:xfrm>
          <a:prstGeom prst="rect">
            <a:avLst/>
          </a:prstGeom>
        </p:spPr>
      </p:pic>
    </p:spTree>
    <p:extLst>
      <p:ext uri="{BB962C8B-B14F-4D97-AF65-F5344CB8AC3E}">
        <p14:creationId xmlns:p14="http://schemas.microsoft.com/office/powerpoint/2010/main" val="23807693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23B128-05CB-7070-BBF6-F6A4FCFDB4F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C1AFCF0-B886-EE01-CEAC-1777273C5139}"/>
              </a:ext>
            </a:extLst>
          </p:cNvPr>
          <p:cNvSpPr>
            <a:spLocks noGrp="1"/>
          </p:cNvSpPr>
          <p:nvPr>
            <p:ph type="sldNum" sz="quarter" idx="12"/>
          </p:nvPr>
        </p:nvSpPr>
        <p:spPr/>
        <p:txBody>
          <a:bodyPr/>
          <a:lstStyle/>
          <a:p>
            <a:fld id="{0EFD9B65-B3F9-441B-A7C6-B6838B4CB8CF}" type="slidenum">
              <a:rPr lang="en-US" smtClean="0"/>
              <a:t>24</a:t>
            </a:fld>
            <a:endParaRPr lang="en-US" dirty="0"/>
          </a:p>
        </p:txBody>
      </p:sp>
      <p:sp>
        <p:nvSpPr>
          <p:cNvPr id="5" name="Reactor vs solar neutrino flux">
            <a:extLst>
              <a:ext uri="{FF2B5EF4-FFF2-40B4-BE49-F238E27FC236}">
                <a16:creationId xmlns:a16="http://schemas.microsoft.com/office/drawing/2014/main" id="{9E5C553B-5A44-C331-0C19-FCB72C63E63B}"/>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r>
              <a:rPr lang="en-US" dirty="0">
                <a:latin typeface="+mj-lt"/>
              </a:rPr>
              <a:t>Preferred regions - Inelastic DM</a:t>
            </a:r>
          </a:p>
          <a:p>
            <a:pPr/>
            <a:endParaRPr lang="en-US" dirty="0">
              <a:latin typeface="+mj-lt"/>
            </a:endParaRPr>
          </a:p>
        </p:txBody>
      </p:sp>
      <p:sp>
        <p:nvSpPr>
          <p:cNvPr id="3" name="TextBox 2">
            <a:extLst>
              <a:ext uri="{FF2B5EF4-FFF2-40B4-BE49-F238E27FC236}">
                <a16:creationId xmlns:a16="http://schemas.microsoft.com/office/drawing/2014/main" id="{99D7FA69-7CA6-CB47-1D53-1731E0469259}"/>
              </a:ext>
            </a:extLst>
          </p:cNvPr>
          <p:cNvSpPr txBox="1"/>
          <p:nvPr/>
        </p:nvSpPr>
        <p:spPr>
          <a:xfrm>
            <a:off x="815597" y="1525008"/>
            <a:ext cx="10071961" cy="369332"/>
          </a:xfrm>
          <a:prstGeom prst="rect">
            <a:avLst/>
          </a:prstGeom>
          <a:noFill/>
        </p:spPr>
        <p:txBody>
          <a:bodyPr wrap="square">
            <a:spAutoFit/>
          </a:bodyPr>
          <a:lstStyle/>
          <a:p>
            <a:endParaRPr lang="en-US" dirty="0"/>
          </a:p>
        </p:txBody>
      </p:sp>
      <p:pic>
        <p:nvPicPr>
          <p:cNvPr id="6" name="Picture 5">
            <a:extLst>
              <a:ext uri="{FF2B5EF4-FFF2-40B4-BE49-F238E27FC236}">
                <a16:creationId xmlns:a16="http://schemas.microsoft.com/office/drawing/2014/main" id="{4DE1D6F2-1045-E9E4-EFEF-DC2F3E7B1C17}"/>
              </a:ext>
            </a:extLst>
          </p:cNvPr>
          <p:cNvPicPr>
            <a:picLocks noChangeAspect="1"/>
          </p:cNvPicPr>
          <p:nvPr/>
        </p:nvPicPr>
        <p:blipFill>
          <a:blip r:embed="rId3"/>
          <a:stretch>
            <a:fillRect/>
          </a:stretch>
        </p:blipFill>
        <p:spPr>
          <a:xfrm>
            <a:off x="550333" y="1431375"/>
            <a:ext cx="6454615" cy="5341957"/>
          </a:xfrm>
          <a:prstGeom prst="rect">
            <a:avLst/>
          </a:prstGeom>
        </p:spPr>
      </p:pic>
      <p:pic>
        <p:nvPicPr>
          <p:cNvPr id="8" name="Picture 7">
            <a:extLst>
              <a:ext uri="{FF2B5EF4-FFF2-40B4-BE49-F238E27FC236}">
                <a16:creationId xmlns:a16="http://schemas.microsoft.com/office/drawing/2014/main" id="{66312D8D-E8AB-4582-4AB1-56845870F3FC}"/>
              </a:ext>
            </a:extLst>
          </p:cNvPr>
          <p:cNvPicPr>
            <a:picLocks noChangeAspect="1"/>
          </p:cNvPicPr>
          <p:nvPr/>
        </p:nvPicPr>
        <p:blipFill>
          <a:blip r:embed="rId4"/>
          <a:stretch>
            <a:fillRect/>
          </a:stretch>
        </p:blipFill>
        <p:spPr>
          <a:xfrm>
            <a:off x="7069358" y="1389040"/>
            <a:ext cx="3753789" cy="5426625"/>
          </a:xfrm>
          <a:prstGeom prst="rect">
            <a:avLst/>
          </a:prstGeom>
        </p:spPr>
      </p:pic>
    </p:spTree>
    <p:extLst>
      <p:ext uri="{BB962C8B-B14F-4D97-AF65-F5344CB8AC3E}">
        <p14:creationId xmlns:p14="http://schemas.microsoft.com/office/powerpoint/2010/main" val="18976809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3A9554-4BD6-D055-E52A-BE043CA6B78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5051601-0457-7718-E1CD-A4B656BBB84A}"/>
              </a:ext>
            </a:extLst>
          </p:cNvPr>
          <p:cNvSpPr>
            <a:spLocks noGrp="1"/>
          </p:cNvSpPr>
          <p:nvPr>
            <p:ph type="sldNum" sz="quarter" idx="12"/>
          </p:nvPr>
        </p:nvSpPr>
        <p:spPr/>
        <p:txBody>
          <a:bodyPr/>
          <a:lstStyle/>
          <a:p>
            <a:fld id="{0EFD9B65-B3F9-441B-A7C6-B6838B4CB8CF}" type="slidenum">
              <a:rPr lang="en-US" smtClean="0"/>
              <a:t>25</a:t>
            </a:fld>
            <a:endParaRPr lang="en-US" dirty="0"/>
          </a:p>
        </p:txBody>
      </p:sp>
      <p:sp>
        <p:nvSpPr>
          <p:cNvPr id="5" name="Reactor vs solar neutrino flux">
            <a:extLst>
              <a:ext uri="{FF2B5EF4-FFF2-40B4-BE49-F238E27FC236}">
                <a16:creationId xmlns:a16="http://schemas.microsoft.com/office/drawing/2014/main" id="{CB2C240D-5FEB-8723-09AF-275E6770F171}"/>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mj-lt"/>
              </a:rPr>
              <a:t>Preferred regions - Elastic DM</a:t>
            </a:r>
          </a:p>
        </p:txBody>
      </p:sp>
      <p:sp>
        <p:nvSpPr>
          <p:cNvPr id="3" name="TextBox 2">
            <a:extLst>
              <a:ext uri="{FF2B5EF4-FFF2-40B4-BE49-F238E27FC236}">
                <a16:creationId xmlns:a16="http://schemas.microsoft.com/office/drawing/2014/main" id="{FCAFED5C-A13D-F1B4-4C3F-74BF7A0B6B99}"/>
              </a:ext>
            </a:extLst>
          </p:cNvPr>
          <p:cNvSpPr txBox="1"/>
          <p:nvPr/>
        </p:nvSpPr>
        <p:spPr>
          <a:xfrm>
            <a:off x="815597" y="1525008"/>
            <a:ext cx="10071961" cy="369332"/>
          </a:xfrm>
          <a:prstGeom prst="rect">
            <a:avLst/>
          </a:prstGeom>
          <a:noFill/>
        </p:spPr>
        <p:txBody>
          <a:bodyPr wrap="square">
            <a:spAutoFit/>
          </a:bodyPr>
          <a:lstStyle/>
          <a:p>
            <a:endParaRPr lang="en-US" dirty="0"/>
          </a:p>
        </p:txBody>
      </p:sp>
      <p:pic>
        <p:nvPicPr>
          <p:cNvPr id="6" name="Picture 5">
            <a:extLst>
              <a:ext uri="{FF2B5EF4-FFF2-40B4-BE49-F238E27FC236}">
                <a16:creationId xmlns:a16="http://schemas.microsoft.com/office/drawing/2014/main" id="{86C35610-77B9-CDDE-7C6D-C8CF45CB1044}"/>
              </a:ext>
            </a:extLst>
          </p:cNvPr>
          <p:cNvPicPr>
            <a:picLocks noChangeAspect="1"/>
          </p:cNvPicPr>
          <p:nvPr/>
        </p:nvPicPr>
        <p:blipFill>
          <a:blip r:embed="rId3"/>
          <a:stretch>
            <a:fillRect/>
          </a:stretch>
        </p:blipFill>
        <p:spPr>
          <a:xfrm>
            <a:off x="592667" y="1462453"/>
            <a:ext cx="6094486" cy="5209279"/>
          </a:xfrm>
          <a:prstGeom prst="rect">
            <a:avLst/>
          </a:prstGeom>
        </p:spPr>
      </p:pic>
      <p:pic>
        <p:nvPicPr>
          <p:cNvPr id="8" name="Picture 7">
            <a:extLst>
              <a:ext uri="{FF2B5EF4-FFF2-40B4-BE49-F238E27FC236}">
                <a16:creationId xmlns:a16="http://schemas.microsoft.com/office/drawing/2014/main" id="{97339957-D28C-57EA-871E-71D4D3AA10AF}"/>
              </a:ext>
            </a:extLst>
          </p:cNvPr>
          <p:cNvPicPr>
            <a:picLocks noChangeAspect="1"/>
          </p:cNvPicPr>
          <p:nvPr/>
        </p:nvPicPr>
        <p:blipFill>
          <a:blip r:embed="rId4"/>
          <a:stretch>
            <a:fillRect/>
          </a:stretch>
        </p:blipFill>
        <p:spPr>
          <a:xfrm>
            <a:off x="6910083" y="1709674"/>
            <a:ext cx="4692231" cy="4445000"/>
          </a:xfrm>
          <a:prstGeom prst="rect">
            <a:avLst/>
          </a:prstGeom>
        </p:spPr>
      </p:pic>
    </p:spTree>
    <p:extLst>
      <p:ext uri="{BB962C8B-B14F-4D97-AF65-F5344CB8AC3E}">
        <p14:creationId xmlns:p14="http://schemas.microsoft.com/office/powerpoint/2010/main" val="2406438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2A9A3-AA88-1390-B482-EEC0D891BE76}"/>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7C1A94CF-153E-BD85-F931-805866A1C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3871" y="1878825"/>
            <a:ext cx="3012621" cy="3012621"/>
          </a:xfrm>
          <a:prstGeom prst="rect">
            <a:avLst/>
          </a:prstGeom>
        </p:spPr>
      </p:pic>
      <p:pic>
        <p:nvPicPr>
          <p:cNvPr id="3" name="Picture 2">
            <a:extLst>
              <a:ext uri="{FF2B5EF4-FFF2-40B4-BE49-F238E27FC236}">
                <a16:creationId xmlns:a16="http://schemas.microsoft.com/office/drawing/2014/main" id="{D0A72581-0EDF-1FD0-B86C-7593271531BE}"/>
              </a:ext>
            </a:extLst>
          </p:cNvPr>
          <p:cNvPicPr>
            <a:picLocks noChangeAspect="1"/>
          </p:cNvPicPr>
          <p:nvPr/>
        </p:nvPicPr>
        <p:blipFill>
          <a:blip r:embed="rId4"/>
          <a:srcRect l="1289" t="9768" r="1340" b="-169"/>
          <a:stretch>
            <a:fillRect/>
          </a:stretch>
        </p:blipFill>
        <p:spPr>
          <a:xfrm>
            <a:off x="310245" y="4211479"/>
            <a:ext cx="9486900" cy="2635269"/>
          </a:xfrm>
          <a:prstGeom prst="rect">
            <a:avLst/>
          </a:prstGeom>
        </p:spPr>
      </p:pic>
      <p:sp>
        <p:nvSpPr>
          <p:cNvPr id="4" name="Slide Number Placeholder 3">
            <a:extLst>
              <a:ext uri="{FF2B5EF4-FFF2-40B4-BE49-F238E27FC236}">
                <a16:creationId xmlns:a16="http://schemas.microsoft.com/office/drawing/2014/main" id="{BF8D5D52-EBA6-007D-50E7-50DA41DBA49E}"/>
              </a:ext>
            </a:extLst>
          </p:cNvPr>
          <p:cNvSpPr>
            <a:spLocks noGrp="1"/>
          </p:cNvSpPr>
          <p:nvPr>
            <p:ph type="sldNum" sz="quarter" idx="12"/>
          </p:nvPr>
        </p:nvSpPr>
        <p:spPr/>
        <p:txBody>
          <a:bodyPr/>
          <a:lstStyle/>
          <a:p>
            <a:fld id="{0EFD9B65-B3F9-441B-A7C6-B6838B4CB8CF}" type="slidenum">
              <a:rPr lang="en-US" smtClean="0"/>
              <a:t>3</a:t>
            </a:fld>
            <a:endParaRPr lang="en-US" dirty="0"/>
          </a:p>
        </p:txBody>
      </p:sp>
      <p:sp>
        <p:nvSpPr>
          <p:cNvPr id="5" name="Reactor vs solar neutrino flux">
            <a:extLst>
              <a:ext uri="{FF2B5EF4-FFF2-40B4-BE49-F238E27FC236}">
                <a16:creationId xmlns:a16="http://schemas.microsoft.com/office/drawing/2014/main" id="{26F67C40-4FAE-74F7-3A98-FA2D928D94A6}"/>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Times New Roman" panose="02020603050405020304" pitchFamily="18" charset="0"/>
                <a:cs typeface="Times New Roman" panose="02020603050405020304" pitchFamily="18" charset="0"/>
              </a:rPr>
              <a:t>The Event at KM3NeT</a:t>
            </a:r>
            <a:endParaRPr lang="en-US" sz="4000" dirty="0">
              <a:effectLst/>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E26FE2D-66CB-6954-E959-AB04DF741104}"/>
                  </a:ext>
                </a:extLst>
              </p:cNvPr>
              <p:cNvSpPr txBox="1"/>
              <p:nvPr/>
            </p:nvSpPr>
            <p:spPr>
              <a:xfrm>
                <a:off x="355236" y="1427185"/>
                <a:ext cx="6100801" cy="2440283"/>
              </a:xfrm>
              <a:prstGeom prst="rect">
                <a:avLst/>
              </a:prstGeom>
              <a:noFill/>
            </p:spPr>
            <p:txBody>
              <a:bodyPr wrap="square">
                <a:spAutoFit/>
              </a:bodyPr>
              <a:lstStyle/>
              <a:p>
                <a:pPr marL="342900" marR="0" lvl="0" indent="-342900">
                  <a:spcAft>
                    <a:spcPts val="600"/>
                  </a:spcAft>
                  <a:buFont typeface="Symbol" panose="05050102010706020507" pitchFamily="18" charset="2"/>
                  <a:buChar char=""/>
                  <a:tabLst>
                    <a:tab pos="685800" algn="l"/>
                  </a:tabLst>
                </a:pPr>
                <a:r>
                  <a:rPr lang="en-US" sz="2200" dirty="0">
                    <a:effectLst/>
                    <a:latin typeface="Times New Roman" panose="02020603050405020304" pitchFamily="18" charset="0"/>
                    <a:ea typeface="Aptos" panose="020B0004020202020204" pitchFamily="34" charset="0"/>
                    <a:cs typeface="Times New Roman" panose="02020603050405020304" pitchFamily="18" charset="0"/>
                  </a:rPr>
                  <a:t>13th February 2023-3672 PMTs triggered at ARCA</a:t>
                </a:r>
              </a:p>
              <a:p>
                <a:pPr marL="342900" marR="0" lvl="0" indent="-342900">
                  <a:spcAft>
                    <a:spcPts val="600"/>
                  </a:spcAft>
                  <a:buFont typeface="Symbol" panose="05050102010706020507" pitchFamily="18" charset="2"/>
                  <a:buChar char=""/>
                  <a:tabLst>
                    <a:tab pos="685800" algn="l"/>
                  </a:tabLst>
                </a:pPr>
                <a:r>
                  <a:rPr lang="en-US" sz="2200" dirty="0">
                    <a:effectLst/>
                    <a:latin typeface="Times New Roman" panose="02020603050405020304" pitchFamily="18" charset="0"/>
                    <a:ea typeface="Aptos" panose="020B0004020202020204" pitchFamily="34" charset="0"/>
                    <a:cs typeface="Times New Roman" panose="02020603050405020304" pitchFamily="18" charset="0"/>
                  </a:rPr>
                  <a:t>Estimated muon energies - </a:t>
                </a:r>
                <a14:m>
                  <m:oMath xmlns:m="http://schemas.openxmlformats.org/officeDocument/2006/math">
                    <m:sSubSup>
                      <m:sSubSupPr>
                        <m:ctrlPr>
                          <a:rPr lang="en-US" sz="2200" i="1">
                            <a:effectLst/>
                            <a:latin typeface="Cambria Math" panose="02040503050406030204" pitchFamily="18" charset="0"/>
                            <a:ea typeface="Aptos" panose="020B0004020202020204" pitchFamily="34" charset="0"/>
                            <a:cs typeface="Times New Roman" panose="02020603050405020304" pitchFamily="18" charset="0"/>
                          </a:rPr>
                        </m:ctrlPr>
                      </m:sSubSupPr>
                      <m:e>
                        <m:r>
                          <a:rPr lang="en-US" sz="2200">
                            <a:effectLst/>
                            <a:latin typeface="Cambria Math" panose="02040503050406030204" pitchFamily="18" charset="0"/>
                            <a:ea typeface="Aptos" panose="020B0004020202020204" pitchFamily="34" charset="0"/>
                            <a:cs typeface="Times New Roman" panose="02020603050405020304" pitchFamily="18" charset="0"/>
                          </a:rPr>
                          <m:t>110</m:t>
                        </m:r>
                      </m:e>
                      <m:sub>
                        <m:r>
                          <a:rPr lang="en-US" sz="2200" i="1">
                            <a:effectLst/>
                            <a:latin typeface="Cambria Math" panose="02040503050406030204" pitchFamily="18" charset="0"/>
                            <a:ea typeface="Aptos" panose="020B0004020202020204" pitchFamily="34" charset="0"/>
                            <a:cs typeface="Times New Roman" panose="02020603050405020304" pitchFamily="18" charset="0"/>
                          </a:rPr>
                          <m:t>−</m:t>
                        </m:r>
                        <m:r>
                          <a:rPr lang="en-US" sz="2200">
                            <a:effectLst/>
                            <a:latin typeface="Cambria Math" panose="02040503050406030204" pitchFamily="18" charset="0"/>
                            <a:ea typeface="Aptos" panose="020B0004020202020204" pitchFamily="34" charset="0"/>
                            <a:cs typeface="Times New Roman" panose="02020603050405020304" pitchFamily="18" charset="0"/>
                          </a:rPr>
                          <m:t>60</m:t>
                        </m:r>
                      </m:sub>
                      <m:sup>
                        <m:r>
                          <a:rPr lang="en-US" sz="2200">
                            <a:effectLst/>
                            <a:latin typeface="Cambria Math" panose="02040503050406030204" pitchFamily="18" charset="0"/>
                            <a:ea typeface="Aptos" panose="020B0004020202020204" pitchFamily="34" charset="0"/>
                            <a:cs typeface="Times New Roman" panose="02020603050405020304" pitchFamily="18" charset="0"/>
                          </a:rPr>
                          <m:t>+100</m:t>
                        </m:r>
                      </m:sup>
                    </m:sSubSup>
                    <m:r>
                      <m:rPr>
                        <m:sty m:val="p"/>
                      </m:rPr>
                      <a:rPr lang="en-US" sz="2200">
                        <a:effectLst/>
                        <a:latin typeface="Cambria Math" panose="02040503050406030204" pitchFamily="18" charset="0"/>
                        <a:ea typeface="Aptos" panose="020B0004020202020204" pitchFamily="34" charset="0"/>
                        <a:cs typeface="Times New Roman" panose="02020603050405020304" pitchFamily="18" charset="0"/>
                      </a:rPr>
                      <m:t>PeV</m:t>
                    </m:r>
                  </m:oMath>
                </a14:m>
                <a:endParaRPr lang="en-US" sz="2200" dirty="0">
                  <a:effectLst/>
                  <a:latin typeface="Times New Roman" panose="02020603050405020304" pitchFamily="18" charset="0"/>
                  <a:ea typeface="Aptos" panose="020B0004020202020204" pitchFamily="34" charset="0"/>
                  <a:cs typeface="Times New Roman" panose="02020603050405020304" pitchFamily="18" charset="0"/>
                </a:endParaRPr>
              </a:p>
              <a:p>
                <a:pPr marL="342900" marR="0" lvl="0" indent="-342900">
                  <a:spcAft>
                    <a:spcPts val="600"/>
                  </a:spcAft>
                  <a:buFont typeface="Symbol" panose="05050102010706020507" pitchFamily="18" charset="2"/>
                  <a:buChar char=""/>
                  <a:tabLst>
                    <a:tab pos="685800" algn="l"/>
                  </a:tabLst>
                </a:pPr>
                <a:r>
                  <a:rPr lang="en-US" sz="2200" dirty="0">
                    <a:effectLst/>
                    <a:latin typeface="Times New Roman" panose="02020603050405020304" pitchFamily="18" charset="0"/>
                    <a:ea typeface="Aptos" panose="020B0004020202020204" pitchFamily="34" charset="0"/>
                    <a:cs typeface="Times New Roman" panose="02020603050405020304" pitchFamily="18" charset="0"/>
                  </a:rPr>
                  <a:t>Detector volume </a:t>
                </a:r>
                <a14:m>
                  <m:oMath xmlns:m="http://schemas.openxmlformats.org/officeDocument/2006/math">
                    <m:r>
                      <a:rPr lang="en-US" sz="2200">
                        <a:effectLst/>
                        <a:latin typeface="Cambria Math" panose="02040503050406030204" pitchFamily="18" charset="0"/>
                        <a:ea typeface="Aptos" panose="020B0004020202020204" pitchFamily="34" charset="0"/>
                        <a:cs typeface="Times New Roman" panose="02020603050405020304" pitchFamily="18" charset="0"/>
                      </a:rPr>
                      <m:t>=0.15</m:t>
                    </m:r>
                    <m:sSup>
                      <m:sSupPr>
                        <m:ctrlPr>
                          <a:rPr lang="en-US" sz="2200" i="1">
                            <a:effectLst/>
                            <a:latin typeface="Cambria Math" panose="02040503050406030204" pitchFamily="18" charset="0"/>
                            <a:ea typeface="Aptos" panose="020B0004020202020204" pitchFamily="34" charset="0"/>
                            <a:cs typeface="Times New Roman" panose="02020603050405020304" pitchFamily="18" charset="0"/>
                          </a:rPr>
                        </m:ctrlPr>
                      </m:sSupPr>
                      <m:e>
                        <m:r>
                          <a:rPr lang="en-US" sz="2200">
                            <a:effectLst/>
                            <a:latin typeface="Cambria Math" panose="02040503050406030204" pitchFamily="18" charset="0"/>
                            <a:ea typeface="Aptos" panose="020B0004020202020204" pitchFamily="34" charset="0"/>
                            <a:cs typeface="Times New Roman" panose="02020603050405020304" pitchFamily="18" charset="0"/>
                          </a:rPr>
                          <m:t> </m:t>
                        </m:r>
                        <m:r>
                          <m:rPr>
                            <m:sty m:val="p"/>
                          </m:rPr>
                          <a:rPr lang="en-US" sz="2200">
                            <a:effectLst/>
                            <a:latin typeface="Cambria Math" panose="02040503050406030204" pitchFamily="18" charset="0"/>
                            <a:ea typeface="Aptos" panose="020B0004020202020204" pitchFamily="34" charset="0"/>
                            <a:cs typeface="Times New Roman" panose="02020603050405020304" pitchFamily="18" charset="0"/>
                          </a:rPr>
                          <m:t>km</m:t>
                        </m:r>
                      </m:e>
                      <m:sup>
                        <m:r>
                          <a:rPr lang="en-US" sz="2200">
                            <a:effectLst/>
                            <a:latin typeface="Cambria Math" panose="02040503050406030204" pitchFamily="18" charset="0"/>
                            <a:ea typeface="Aptos" panose="020B0004020202020204" pitchFamily="34" charset="0"/>
                            <a:cs typeface="Times New Roman" panose="02020603050405020304" pitchFamily="18" charset="0"/>
                          </a:rPr>
                          <m:t>3</m:t>
                        </m:r>
                      </m:sup>
                    </m:sSup>
                  </m:oMath>
                </a14:m>
                <a:endParaRPr lang="en-US" sz="2200" dirty="0">
                  <a:effectLst/>
                  <a:latin typeface="Times New Roman" panose="02020603050405020304" pitchFamily="18" charset="0"/>
                  <a:ea typeface="Aptos" panose="020B0004020202020204" pitchFamily="34" charset="0"/>
                  <a:cs typeface="Times New Roman" panose="02020603050405020304" pitchFamily="18" charset="0"/>
                </a:endParaRPr>
              </a:p>
              <a:p>
                <a:pPr marL="342900" marR="0" lvl="0" indent="-342900">
                  <a:spcAft>
                    <a:spcPts val="600"/>
                  </a:spcAft>
                  <a:buFont typeface="Symbol" panose="05050102010706020507" pitchFamily="18" charset="2"/>
                  <a:buChar char=""/>
                  <a:tabLst>
                    <a:tab pos="685800" algn="l"/>
                  </a:tabLst>
                </a:pPr>
                <a:r>
                  <a:rPr lang="en-US" sz="2200" dirty="0">
                    <a:effectLst/>
                    <a:latin typeface="Times New Roman" panose="02020603050405020304" pitchFamily="18" charset="0"/>
                    <a:ea typeface="Aptos" panose="020B0004020202020204" pitchFamily="34" charset="0"/>
                    <a:cs typeface="Times New Roman" panose="02020603050405020304" pitchFamily="18" charset="0"/>
                  </a:rPr>
                  <a:t>Exposure </a:t>
                </a:r>
                <a14:m>
                  <m:oMath xmlns:m="http://schemas.openxmlformats.org/officeDocument/2006/math">
                    <m:r>
                      <a:rPr lang="en-US" sz="2200">
                        <a:effectLst/>
                        <a:latin typeface="Cambria Math" panose="02040503050406030204" pitchFamily="18" charset="0"/>
                        <a:ea typeface="Aptos" panose="020B0004020202020204" pitchFamily="34" charset="0"/>
                        <a:cs typeface="Times New Roman" panose="02020603050405020304" pitchFamily="18" charset="0"/>
                      </a:rPr>
                      <m:t>=335</m:t>
                    </m:r>
                  </m:oMath>
                </a14:m>
                <a:r>
                  <a:rPr lang="en-US" sz="2200" dirty="0">
                    <a:effectLst/>
                    <a:latin typeface="Times New Roman" panose="02020603050405020304" pitchFamily="18" charset="0"/>
                    <a:ea typeface="Aptos" panose="020B0004020202020204" pitchFamily="34" charset="0"/>
                    <a:cs typeface="Times New Roman" panose="02020603050405020304" pitchFamily="18" charset="0"/>
                  </a:rPr>
                  <a:t> days</a:t>
                </a:r>
              </a:p>
              <a:p>
                <a:pPr marL="342900" marR="0" lvl="0" indent="-342900">
                  <a:spcAft>
                    <a:spcPts val="600"/>
                  </a:spcAft>
                  <a:buFont typeface="Symbol" panose="05050102010706020507" pitchFamily="18" charset="2"/>
                  <a:buChar char=""/>
                  <a:tabLst>
                    <a:tab pos="685800" algn="l"/>
                  </a:tabLst>
                </a:pPr>
                <a14:m>
                  <m:oMath xmlns:m="http://schemas.openxmlformats.org/officeDocument/2006/math">
                    <m:sSup>
                      <m:sSupPr>
                        <m:ctrlPr>
                          <a:rPr lang="en-US" sz="2200" i="1">
                            <a:effectLst/>
                            <a:latin typeface="Cambria Math" panose="02040503050406030204" pitchFamily="18" charset="0"/>
                            <a:ea typeface="Aptos" panose="020B0004020202020204" pitchFamily="34" charset="0"/>
                            <a:cs typeface="Times New Roman" panose="02020603050405020304" pitchFamily="18" charset="0"/>
                          </a:rPr>
                        </m:ctrlPr>
                      </m:sSupPr>
                      <m:e>
                        <m:r>
                          <a:rPr lang="en-US" sz="2200">
                            <a:effectLst/>
                            <a:latin typeface="Cambria Math" panose="02040503050406030204" pitchFamily="18" charset="0"/>
                            <a:ea typeface="Aptos" panose="020B0004020202020204" pitchFamily="34" charset="0"/>
                            <a:cs typeface="Times New Roman" panose="02020603050405020304" pitchFamily="18" charset="0"/>
                          </a:rPr>
                          <m:t>0.6</m:t>
                        </m:r>
                      </m:e>
                      <m:sup>
                        <m:r>
                          <a:rPr lang="en-US" sz="2200">
                            <a:effectLst/>
                            <a:latin typeface="Cambria Math" panose="02040503050406030204" pitchFamily="18" charset="0"/>
                            <a:ea typeface="Aptos" panose="020B0004020202020204" pitchFamily="34" charset="0"/>
                            <a:cs typeface="Times New Roman" panose="02020603050405020304" pitchFamily="18" charset="0"/>
                          </a:rPr>
                          <m:t>0</m:t>
                        </m:r>
                      </m:sup>
                    </m:sSup>
                  </m:oMath>
                </a14:m>
                <a:r>
                  <a:rPr lang="en-US" sz="2200" dirty="0">
                    <a:effectLst/>
                    <a:latin typeface="Times New Roman" panose="02020603050405020304" pitchFamily="18" charset="0"/>
                    <a:ea typeface="Aptos" panose="020B0004020202020204" pitchFamily="34" charset="0"/>
                    <a:cs typeface="Times New Roman" panose="02020603050405020304" pitchFamily="18" charset="0"/>
                  </a:rPr>
                  <a:t> above horizon , </a:t>
                </a:r>
                <a14:m>
                  <m:oMath xmlns:m="http://schemas.openxmlformats.org/officeDocument/2006/math">
                    <m:sSup>
                      <m:sSupPr>
                        <m:ctrlPr>
                          <a:rPr lang="en-US" sz="2200" i="1">
                            <a:effectLst/>
                            <a:latin typeface="Cambria Math" panose="02040503050406030204" pitchFamily="18" charset="0"/>
                            <a:ea typeface="Aptos" panose="020B0004020202020204" pitchFamily="34" charset="0"/>
                            <a:cs typeface="Times New Roman" panose="02020603050405020304" pitchFamily="18" charset="0"/>
                          </a:rPr>
                        </m:ctrlPr>
                      </m:sSupPr>
                      <m:e>
                        <m:r>
                          <a:rPr lang="en-US" sz="2200">
                            <a:effectLst/>
                            <a:latin typeface="Cambria Math" panose="02040503050406030204" pitchFamily="18" charset="0"/>
                            <a:ea typeface="Aptos" panose="020B0004020202020204" pitchFamily="34" charset="0"/>
                            <a:cs typeface="Times New Roman" panose="02020603050405020304" pitchFamily="18" charset="0"/>
                          </a:rPr>
                          <m:t>259.8</m:t>
                        </m:r>
                      </m:e>
                      <m:sup>
                        <m:r>
                          <a:rPr lang="en-US" sz="2200">
                            <a:effectLst/>
                            <a:latin typeface="Cambria Math" panose="02040503050406030204" pitchFamily="18" charset="0"/>
                            <a:ea typeface="Aptos" panose="020B0004020202020204" pitchFamily="34" charset="0"/>
                            <a:cs typeface="Times New Roman" panose="02020603050405020304" pitchFamily="18" charset="0"/>
                          </a:rPr>
                          <m:t>0</m:t>
                        </m:r>
                      </m:sup>
                    </m:sSup>
                  </m:oMath>
                </a14:m>
                <a:r>
                  <a:rPr lang="en-US" sz="2200" dirty="0">
                    <a:effectLst/>
                    <a:latin typeface="Times New Roman" panose="02020603050405020304" pitchFamily="18" charset="0"/>
                    <a:ea typeface="Aptos" panose="020B0004020202020204" pitchFamily="34" charset="0"/>
                    <a:cs typeface="Times New Roman" panose="02020603050405020304" pitchFamily="18" charset="0"/>
                  </a:rPr>
                  <a:t> azimuth </a:t>
                </a:r>
                <a14:m>
                  <m:oMath xmlns:m="http://schemas.openxmlformats.org/officeDocument/2006/math">
                    <m:d>
                      <m:dPr>
                        <m:ctrlPr>
                          <a:rPr lang="en-US" sz="2200" i="1">
                            <a:effectLst/>
                            <a:latin typeface="Cambria Math" panose="02040503050406030204" pitchFamily="18" charset="0"/>
                            <a:ea typeface="Aptos" panose="020B0004020202020204" pitchFamily="34" charset="0"/>
                            <a:cs typeface="Times New Roman" panose="02020603050405020304" pitchFamily="18" charset="0"/>
                          </a:rPr>
                        </m:ctrlPr>
                      </m:dPr>
                      <m:e>
                        <m:r>
                          <a:rPr lang="en-US" sz="2200">
                            <a:effectLst/>
                            <a:latin typeface="Cambria Math" panose="02040503050406030204" pitchFamily="18" charset="0"/>
                            <a:ea typeface="Aptos" panose="020B0004020202020204" pitchFamily="34" charset="0"/>
                            <a:cs typeface="Times New Roman" panose="02020603050405020304" pitchFamily="18" charset="0"/>
                          </a:rPr>
                          <m:t>±</m:t>
                        </m:r>
                        <m:sSup>
                          <m:sSupPr>
                            <m:ctrlPr>
                              <a:rPr lang="en-US" sz="2200" i="1">
                                <a:effectLst/>
                                <a:latin typeface="Cambria Math" panose="02040503050406030204" pitchFamily="18" charset="0"/>
                                <a:ea typeface="Aptos" panose="020B0004020202020204" pitchFamily="34" charset="0"/>
                                <a:cs typeface="Times New Roman" panose="02020603050405020304" pitchFamily="18" charset="0"/>
                              </a:rPr>
                            </m:ctrlPr>
                          </m:sSupPr>
                          <m:e>
                            <m:r>
                              <a:rPr lang="en-US" sz="2200">
                                <a:effectLst/>
                                <a:latin typeface="Cambria Math" panose="02040503050406030204" pitchFamily="18" charset="0"/>
                                <a:ea typeface="Aptos" panose="020B0004020202020204" pitchFamily="34" charset="0"/>
                                <a:cs typeface="Times New Roman" panose="02020603050405020304" pitchFamily="18" charset="0"/>
                              </a:rPr>
                              <m:t>1.5</m:t>
                            </m:r>
                          </m:e>
                          <m:sup>
                            <m:r>
                              <a:rPr lang="en-US" sz="2200">
                                <a:effectLst/>
                                <a:latin typeface="Cambria Math" panose="02040503050406030204" pitchFamily="18" charset="0"/>
                                <a:ea typeface="Aptos" panose="020B0004020202020204" pitchFamily="34" charset="0"/>
                                <a:cs typeface="Times New Roman" panose="02020603050405020304" pitchFamily="18" charset="0"/>
                              </a:rPr>
                              <m:t>0</m:t>
                            </m:r>
                          </m:sup>
                        </m:sSup>
                      </m:e>
                    </m:d>
                  </m:oMath>
                </a14:m>
                <a:endParaRPr lang="en-US" sz="2200" dirty="0">
                  <a:effectLst/>
                  <a:latin typeface="Times New Roman" panose="02020603050405020304" pitchFamily="18" charset="0"/>
                  <a:ea typeface="Aptos" panose="020B0004020202020204" pitchFamily="34" charset="0"/>
                  <a:cs typeface="Times New Roman" panose="02020603050405020304" pitchFamily="18" charset="0"/>
                </a:endParaRPr>
              </a:p>
            </p:txBody>
          </p:sp>
        </mc:Choice>
        <mc:Fallback xmlns="">
          <p:sp>
            <p:nvSpPr>
              <p:cNvPr id="13" name="TextBox 12">
                <a:extLst>
                  <a:ext uri="{FF2B5EF4-FFF2-40B4-BE49-F238E27FC236}">
                    <a16:creationId xmlns:a16="http://schemas.microsoft.com/office/drawing/2014/main" id="{7E26FE2D-66CB-6954-E959-AB04DF741104}"/>
                  </a:ext>
                </a:extLst>
              </p:cNvPr>
              <p:cNvSpPr txBox="1">
                <a:spLocks noRot="1" noChangeAspect="1" noMove="1" noResize="1" noEditPoints="1" noAdjustHandles="1" noChangeArrowheads="1" noChangeShapeType="1" noTextEdit="1"/>
              </p:cNvSpPr>
              <p:nvPr/>
            </p:nvSpPr>
            <p:spPr>
              <a:xfrm>
                <a:off x="355236" y="1427185"/>
                <a:ext cx="6100801" cy="2440283"/>
              </a:xfrm>
              <a:prstGeom prst="rect">
                <a:avLst/>
              </a:prstGeom>
              <a:blipFill>
                <a:blip r:embed="rId5"/>
                <a:stretch>
                  <a:fillRect l="-1299" t="-2250" b="-4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BF99A53E-00ED-7685-4920-77C94A7A8E80}"/>
                  </a:ext>
                </a:extLst>
              </p:cNvPr>
              <p:cNvSpPr txBox="1"/>
              <p:nvPr/>
            </p:nvSpPr>
            <p:spPr>
              <a:xfrm>
                <a:off x="6284587" y="1466470"/>
                <a:ext cx="7331528" cy="1677382"/>
              </a:xfrm>
              <a:prstGeom prst="rect">
                <a:avLst/>
              </a:prstGeom>
              <a:noFill/>
            </p:spPr>
            <p:txBody>
              <a:bodyPr wrap="square">
                <a:spAutoFit/>
              </a:bodyPr>
              <a:lstStyle/>
              <a:p>
                <a:pPr marL="342900" marR="0" lvl="0" indent="-342900">
                  <a:spcAft>
                    <a:spcPts val="600"/>
                  </a:spcAft>
                  <a:buFont typeface="Symbol" panose="05050102010706020507" pitchFamily="18" charset="2"/>
                  <a:buChar char=""/>
                  <a:tabLst>
                    <a:tab pos="685800" algn="l"/>
                  </a:tabLst>
                </a:pPr>
                <a:r>
                  <a:rPr lang="en-US" sz="2200" b="1" dirty="0">
                    <a:solidFill>
                      <a:schemeClr val="accent1"/>
                    </a:solidFill>
                    <a:effectLst/>
                    <a:latin typeface="Times New Roman" panose="02020603050405020304" pitchFamily="18" charset="0"/>
                    <a:ea typeface="Aptos" panose="020B0004020202020204" pitchFamily="34" charset="0"/>
                    <a:cs typeface="Times New Roman" panose="02020603050405020304" pitchFamily="18" charset="0"/>
                  </a:rPr>
                  <a:t>No such event at </a:t>
                </a:r>
                <a:r>
                  <a:rPr lang="en-US" sz="2200" b="1" dirty="0" err="1">
                    <a:solidFill>
                      <a:schemeClr val="accent1"/>
                    </a:solidFill>
                    <a:effectLst/>
                    <a:latin typeface="Times New Roman" panose="02020603050405020304" pitchFamily="18" charset="0"/>
                    <a:ea typeface="Aptos" panose="020B0004020202020204" pitchFamily="34" charset="0"/>
                    <a:cs typeface="Times New Roman" panose="02020603050405020304" pitchFamily="18" charset="0"/>
                  </a:rPr>
                  <a:t>Icecube</a:t>
                </a:r>
                <a:r>
                  <a:rPr lang="en-US" sz="2200" b="1" dirty="0">
                    <a:solidFill>
                      <a:schemeClr val="accent1"/>
                    </a:solidFill>
                    <a:effectLst/>
                    <a:latin typeface="Times New Roman" panose="02020603050405020304" pitchFamily="18" charset="0"/>
                    <a:ea typeface="Aptos" panose="020B0004020202020204" pitchFamily="34" charset="0"/>
                    <a:cs typeface="Times New Roman" panose="02020603050405020304" pitchFamily="18" charset="0"/>
                  </a:rPr>
                  <a:t>!</a:t>
                </a:r>
              </a:p>
              <a:p>
                <a:pPr marL="342900" marR="0" lvl="0" indent="-342900">
                  <a:spcAft>
                    <a:spcPts val="600"/>
                  </a:spcAft>
                  <a:buFont typeface="Symbol" panose="05050102010706020507" pitchFamily="18" charset="2"/>
                  <a:buChar char=""/>
                  <a:tabLst>
                    <a:tab pos="685800" algn="l"/>
                  </a:tabLst>
                </a:pPr>
                <a:r>
                  <a:rPr lang="en-US" sz="2200" dirty="0">
                    <a:effectLst/>
                    <a:latin typeface="Times New Roman" panose="02020603050405020304" pitchFamily="18" charset="0"/>
                    <a:ea typeface="Aptos" panose="020B0004020202020204" pitchFamily="34" charset="0"/>
                    <a:cs typeface="Times New Roman" panose="02020603050405020304" pitchFamily="18" charset="0"/>
                  </a:rPr>
                  <a:t>Detector volume </a:t>
                </a:r>
                <a14:m>
                  <m:oMath xmlns:m="http://schemas.openxmlformats.org/officeDocument/2006/math">
                    <m:r>
                      <a:rPr lang="en-US" sz="2200">
                        <a:effectLst/>
                        <a:latin typeface="Cambria Math" panose="02040503050406030204" pitchFamily="18" charset="0"/>
                        <a:ea typeface="Aptos" panose="020B0004020202020204" pitchFamily="34" charset="0"/>
                        <a:cs typeface="Times New Roman" panose="02020603050405020304" pitchFamily="18" charset="0"/>
                      </a:rPr>
                      <m:t>=1</m:t>
                    </m:r>
                    <m:sSup>
                      <m:sSupPr>
                        <m:ctrlPr>
                          <a:rPr lang="en-US" sz="2200" i="1">
                            <a:effectLst/>
                            <a:latin typeface="Cambria Math" panose="02040503050406030204" pitchFamily="18" charset="0"/>
                            <a:ea typeface="Aptos" panose="020B0004020202020204" pitchFamily="34" charset="0"/>
                            <a:cs typeface="Times New Roman" panose="02020603050405020304" pitchFamily="18" charset="0"/>
                          </a:rPr>
                        </m:ctrlPr>
                      </m:sSupPr>
                      <m:e>
                        <m:r>
                          <a:rPr lang="en-US" sz="2200">
                            <a:effectLst/>
                            <a:latin typeface="Cambria Math" panose="02040503050406030204" pitchFamily="18" charset="0"/>
                            <a:ea typeface="Aptos" panose="020B0004020202020204" pitchFamily="34" charset="0"/>
                            <a:cs typeface="Times New Roman" panose="02020603050405020304" pitchFamily="18" charset="0"/>
                          </a:rPr>
                          <m:t> </m:t>
                        </m:r>
                        <m:r>
                          <m:rPr>
                            <m:sty m:val="p"/>
                          </m:rPr>
                          <a:rPr lang="en-US" sz="2200">
                            <a:effectLst/>
                            <a:latin typeface="Cambria Math" panose="02040503050406030204" pitchFamily="18" charset="0"/>
                            <a:ea typeface="Aptos" panose="020B0004020202020204" pitchFamily="34" charset="0"/>
                            <a:cs typeface="Times New Roman" panose="02020603050405020304" pitchFamily="18" charset="0"/>
                          </a:rPr>
                          <m:t>km</m:t>
                        </m:r>
                      </m:e>
                      <m:sup>
                        <m:r>
                          <a:rPr lang="en-US" sz="2200">
                            <a:effectLst/>
                            <a:latin typeface="Cambria Math" panose="02040503050406030204" pitchFamily="18" charset="0"/>
                            <a:ea typeface="Aptos" panose="020B0004020202020204" pitchFamily="34" charset="0"/>
                            <a:cs typeface="Times New Roman" panose="02020603050405020304" pitchFamily="18" charset="0"/>
                          </a:rPr>
                          <m:t>3</m:t>
                        </m:r>
                      </m:sup>
                    </m:sSup>
                  </m:oMath>
                </a14:m>
                <a:endParaRPr lang="en-US" sz="2200" dirty="0">
                  <a:effectLst/>
                  <a:latin typeface="Times New Roman" panose="02020603050405020304" pitchFamily="18" charset="0"/>
                  <a:ea typeface="Aptos" panose="020B0004020202020204" pitchFamily="34" charset="0"/>
                  <a:cs typeface="Times New Roman" panose="02020603050405020304" pitchFamily="18" charset="0"/>
                </a:endParaRPr>
              </a:p>
              <a:p>
                <a:pPr marL="342900" marR="0" lvl="0" indent="-342900">
                  <a:spcAft>
                    <a:spcPts val="600"/>
                  </a:spcAft>
                  <a:buFont typeface="Symbol" panose="05050102010706020507" pitchFamily="18" charset="2"/>
                  <a:buChar char=""/>
                  <a:tabLst>
                    <a:tab pos="685800" algn="l"/>
                  </a:tabLst>
                </a:pPr>
                <a:r>
                  <a:rPr lang="en-US" sz="2200" dirty="0">
                    <a:effectLst/>
                    <a:latin typeface="Times New Roman" panose="02020603050405020304" pitchFamily="18" charset="0"/>
                    <a:ea typeface="Aptos" panose="020B0004020202020204" pitchFamily="34" charset="0"/>
                    <a:cs typeface="Times New Roman" panose="02020603050405020304" pitchFamily="18" charset="0"/>
                  </a:rPr>
                  <a:t>Exposure </a:t>
                </a:r>
                <a14:m>
                  <m:oMath xmlns:m="http://schemas.openxmlformats.org/officeDocument/2006/math">
                    <m:r>
                      <a:rPr lang="en-US" sz="2200">
                        <a:effectLst/>
                        <a:latin typeface="Cambria Math" panose="02040503050406030204" pitchFamily="18" charset="0"/>
                        <a:ea typeface="Aptos" panose="020B0004020202020204" pitchFamily="34" charset="0"/>
                        <a:cs typeface="Times New Roman" panose="02020603050405020304" pitchFamily="18" charset="0"/>
                      </a:rPr>
                      <m:t>=10</m:t>
                    </m:r>
                  </m:oMath>
                </a14:m>
                <a:r>
                  <a:rPr lang="en-US" sz="2200" dirty="0">
                    <a:effectLst/>
                    <a:latin typeface="Times New Roman" panose="02020603050405020304" pitchFamily="18" charset="0"/>
                    <a:ea typeface="Aptos" panose="020B0004020202020204" pitchFamily="34" charset="0"/>
                    <a:cs typeface="Times New Roman" panose="02020603050405020304" pitchFamily="18" charset="0"/>
                  </a:rPr>
                  <a:t> years</a:t>
                </a:r>
              </a:p>
              <a:p>
                <a:pPr marL="342900" marR="0" lvl="0" indent="-342900">
                  <a:spcAft>
                    <a:spcPts val="600"/>
                  </a:spcAft>
                  <a:buFont typeface="Symbol" panose="05050102010706020507" pitchFamily="18" charset="2"/>
                  <a:buChar char=""/>
                  <a:tabLst>
                    <a:tab pos="685800" algn="l"/>
                  </a:tabLst>
                </a:pPr>
                <a14:m>
                  <m:oMath xmlns:m="http://schemas.openxmlformats.org/officeDocument/2006/math">
                    <m:sSup>
                      <m:sSupPr>
                        <m:ctrlPr>
                          <a:rPr lang="en-US" sz="2200" i="1">
                            <a:effectLst/>
                            <a:latin typeface="Cambria Math" panose="02040503050406030204" pitchFamily="18" charset="0"/>
                            <a:ea typeface="Aptos" panose="020B0004020202020204" pitchFamily="34" charset="0"/>
                            <a:cs typeface="Times New Roman" panose="02020603050405020304" pitchFamily="18" charset="0"/>
                          </a:rPr>
                        </m:ctrlPr>
                      </m:sSupPr>
                      <m:e>
                        <m:r>
                          <a:rPr lang="en-US" sz="2200">
                            <a:effectLst/>
                            <a:latin typeface="Cambria Math" panose="02040503050406030204" pitchFamily="18" charset="0"/>
                            <a:ea typeface="Aptos" panose="020B0004020202020204" pitchFamily="34" charset="0"/>
                            <a:cs typeface="Times New Roman" panose="02020603050405020304" pitchFamily="18" charset="0"/>
                          </a:rPr>
                          <m:t>8</m:t>
                        </m:r>
                      </m:e>
                      <m:sup>
                        <m:r>
                          <a:rPr lang="en-US" sz="2200">
                            <a:effectLst/>
                            <a:latin typeface="Cambria Math" panose="02040503050406030204" pitchFamily="18" charset="0"/>
                            <a:ea typeface="Aptos" panose="020B0004020202020204" pitchFamily="34" charset="0"/>
                            <a:cs typeface="Times New Roman" panose="02020603050405020304" pitchFamily="18" charset="0"/>
                          </a:rPr>
                          <m:t>0</m:t>
                        </m:r>
                      </m:sup>
                    </m:sSup>
                  </m:oMath>
                </a14:m>
                <a:r>
                  <a:rPr lang="en-US" sz="2200" dirty="0">
                    <a:effectLst/>
                    <a:latin typeface="Times New Roman" panose="02020603050405020304" pitchFamily="18" charset="0"/>
                    <a:ea typeface="Aptos" panose="020B0004020202020204" pitchFamily="34" charset="0"/>
                    <a:cs typeface="Times New Roman" panose="02020603050405020304" pitchFamily="18" charset="0"/>
                  </a:rPr>
                  <a:t> above horizon</a:t>
                </a:r>
              </a:p>
            </p:txBody>
          </p:sp>
        </mc:Choice>
        <mc:Fallback xmlns="">
          <p:sp>
            <p:nvSpPr>
              <p:cNvPr id="15" name="TextBox 14">
                <a:extLst>
                  <a:ext uri="{FF2B5EF4-FFF2-40B4-BE49-F238E27FC236}">
                    <a16:creationId xmlns:a16="http://schemas.microsoft.com/office/drawing/2014/main" id="{BF99A53E-00ED-7685-4920-77C94A7A8E80}"/>
                  </a:ext>
                </a:extLst>
              </p:cNvPr>
              <p:cNvSpPr txBox="1">
                <a:spLocks noRot="1" noChangeAspect="1" noMove="1" noResize="1" noEditPoints="1" noAdjustHandles="1" noChangeArrowheads="1" noChangeShapeType="1" noTextEdit="1"/>
              </p:cNvSpPr>
              <p:nvPr/>
            </p:nvSpPr>
            <p:spPr>
              <a:xfrm>
                <a:off x="6284587" y="1466470"/>
                <a:ext cx="7331528" cy="1677382"/>
              </a:xfrm>
              <a:prstGeom prst="rect">
                <a:avLst/>
              </a:prstGeom>
              <a:blipFill>
                <a:blip r:embed="rId6"/>
                <a:stretch>
                  <a:fillRect l="-1164" t="-3273" b="-6545"/>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9E0AFF37-92E1-7561-423B-D1112751A76C}"/>
              </a:ext>
            </a:extLst>
          </p:cNvPr>
          <p:cNvSpPr txBox="1"/>
          <p:nvPr/>
        </p:nvSpPr>
        <p:spPr>
          <a:xfrm>
            <a:off x="652776" y="3832983"/>
            <a:ext cx="6806436" cy="369332"/>
          </a:xfrm>
          <a:prstGeom prst="rect">
            <a:avLst/>
          </a:prstGeom>
          <a:noFill/>
        </p:spPr>
        <p:txBody>
          <a:bodyPr wrap="square">
            <a:spAutoFit/>
          </a:bodyPr>
          <a:lstStyle/>
          <a:p>
            <a:r>
              <a:rPr lang="en-US" dirty="0">
                <a:latin typeface="+mj-lt"/>
              </a:rPr>
              <a:t>In equatorial coordinates, RA=94.3</a:t>
            </a:r>
            <a:r>
              <a:rPr lang="en-US" baseline="30000" dirty="0">
                <a:latin typeface="+mj-lt"/>
              </a:rPr>
              <a:t>0</a:t>
            </a:r>
            <a:r>
              <a:rPr lang="en-US" dirty="0">
                <a:latin typeface="+mj-lt"/>
              </a:rPr>
              <a:t>, dec.=-7.8</a:t>
            </a:r>
            <a:r>
              <a:rPr lang="en-US" baseline="30000" dirty="0">
                <a:latin typeface="+mj-lt"/>
              </a:rPr>
              <a:t>0 </a:t>
            </a:r>
            <a:r>
              <a:rPr lang="en-US" dirty="0">
                <a:latin typeface="+mj-lt"/>
              </a:rPr>
              <a:t>(far from GC).</a:t>
            </a:r>
          </a:p>
        </p:txBody>
      </p:sp>
    </p:spTree>
    <p:extLst>
      <p:ext uri="{BB962C8B-B14F-4D97-AF65-F5344CB8AC3E}">
        <p14:creationId xmlns:p14="http://schemas.microsoft.com/office/powerpoint/2010/main" val="1377995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8331F3-B83B-5580-6370-585FD93D174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7395E84-D23D-2E73-0241-CEC99BD27CEB}"/>
              </a:ext>
            </a:extLst>
          </p:cNvPr>
          <p:cNvSpPr>
            <a:spLocks noGrp="1"/>
          </p:cNvSpPr>
          <p:nvPr>
            <p:ph type="sldNum" sz="quarter" idx="12"/>
          </p:nvPr>
        </p:nvSpPr>
        <p:spPr/>
        <p:txBody>
          <a:bodyPr/>
          <a:lstStyle/>
          <a:p>
            <a:fld id="{0EFD9B65-B3F9-441B-A7C6-B6838B4CB8CF}" type="slidenum">
              <a:rPr lang="en-US" smtClean="0"/>
              <a:t>4</a:t>
            </a:fld>
            <a:endParaRPr lang="en-US" dirty="0"/>
          </a:p>
        </p:txBody>
      </p:sp>
      <p:sp>
        <p:nvSpPr>
          <p:cNvPr id="5" name="Reactor vs solar neutrino flux">
            <a:extLst>
              <a:ext uri="{FF2B5EF4-FFF2-40B4-BE49-F238E27FC236}">
                <a16:creationId xmlns:a16="http://schemas.microsoft.com/office/drawing/2014/main" id="{E0315360-11C1-7365-9765-14AD38F4FD1A}"/>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Times New Roman" panose="02020603050405020304" pitchFamily="18" charset="0"/>
                <a:cs typeface="Times New Roman" panose="02020603050405020304" pitchFamily="18" charset="0"/>
              </a:rPr>
              <a:t>SM Neutrinos?</a:t>
            </a:r>
            <a:endParaRPr lang="en-US" sz="4000" dirty="0">
              <a:effectLst/>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25FBEFD3-B840-EF26-5ACF-FD164A932F95}"/>
              </a:ext>
            </a:extLst>
          </p:cNvPr>
          <p:cNvPicPr>
            <a:picLocks noChangeAspect="1"/>
          </p:cNvPicPr>
          <p:nvPr/>
        </p:nvPicPr>
        <p:blipFill>
          <a:blip r:embed="rId3"/>
          <a:stretch>
            <a:fillRect/>
          </a:stretch>
        </p:blipFill>
        <p:spPr>
          <a:xfrm>
            <a:off x="445829" y="1394318"/>
            <a:ext cx="4318050" cy="2458264"/>
          </a:xfrm>
          <a:prstGeom prst="rect">
            <a:avLst/>
          </a:prstGeom>
        </p:spPr>
      </p:pic>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4BA65571-E517-6A6D-765A-A8A9EFF94103}"/>
                  </a:ext>
                </a:extLst>
              </p:cNvPr>
              <p:cNvSpPr txBox="1"/>
              <p:nvPr/>
            </p:nvSpPr>
            <p:spPr>
              <a:xfrm>
                <a:off x="5089712" y="1394318"/>
                <a:ext cx="6282563" cy="2080057"/>
              </a:xfrm>
              <a:prstGeom prst="rect">
                <a:avLst/>
              </a:prstGeom>
              <a:noFill/>
            </p:spPr>
            <p:txBody>
              <a:bodyPr wrap="square">
                <a:spAutoFit/>
              </a:bodyPr>
              <a:lstStyle/>
              <a:p>
                <a:pPr marL="342900" marR="0" indent="-342900">
                  <a:spcAft>
                    <a:spcPts val="1100"/>
                  </a:spcAft>
                  <a:buFont typeface="Arial" panose="020B0604020202020204" pitchFamily="34" charset="0"/>
                  <a:buChar char="•"/>
                </a:pPr>
                <a14:m>
                  <m:oMath xmlns:m="http://schemas.openxmlformats.org/officeDocument/2006/math">
                    <m:r>
                      <a:rPr lang="en-US" sz="2400" smtClean="0">
                        <a:effectLst/>
                        <a:latin typeface="+mj-lt"/>
                        <a:ea typeface="Aptos" panose="020B0004020202020204" pitchFamily="34" charset="0"/>
                        <a:cs typeface="Times New Roman" panose="02020603050405020304" pitchFamily="18" charset="0"/>
                      </a:rPr>
                      <m:t>2</m:t>
                    </m:r>
                    <m:r>
                      <a:rPr lang="en-US" sz="2400" i="1">
                        <a:effectLst/>
                        <a:latin typeface="+mj-lt"/>
                        <a:ea typeface="Aptos" panose="020B0004020202020204" pitchFamily="34" charset="0"/>
                        <a:cs typeface="Times New Roman" panose="02020603050405020304" pitchFamily="18" charset="0"/>
                      </a:rPr>
                      <m:t>−</m:t>
                    </m:r>
                    <m:r>
                      <a:rPr lang="en-US" sz="2400">
                        <a:effectLst/>
                        <a:latin typeface="+mj-lt"/>
                        <a:ea typeface="Aptos" panose="020B0004020202020204" pitchFamily="34" charset="0"/>
                        <a:cs typeface="Times New Roman" panose="02020603050405020304" pitchFamily="18" charset="0"/>
                      </a:rPr>
                      <m:t>3.</m:t>
                    </m:r>
                    <m:r>
                      <a:rPr lang="en-US" sz="2400" b="0" i="1" smtClean="0">
                        <a:effectLst/>
                        <a:latin typeface="Cambria Math" panose="02040503050406030204" pitchFamily="18" charset="0"/>
                        <a:ea typeface="Aptos" panose="020B0004020202020204" pitchFamily="34" charset="0"/>
                        <a:cs typeface="Times New Roman" panose="02020603050405020304" pitchFamily="18" charset="0"/>
                      </a:rPr>
                      <m:t>5</m:t>
                    </m:r>
                    <m:r>
                      <a:rPr lang="en-US" sz="2400" i="1">
                        <a:effectLst/>
                        <a:latin typeface="+mj-lt"/>
                        <a:ea typeface="Aptos" panose="020B0004020202020204" pitchFamily="34" charset="0"/>
                        <a:cs typeface="Times New Roman" panose="02020603050405020304" pitchFamily="18" charset="0"/>
                      </a:rPr>
                      <m:t>𝜎</m:t>
                    </m:r>
                  </m:oMath>
                </a14:m>
                <a:r>
                  <a:rPr lang="en-US" sz="2400" dirty="0">
                    <a:effectLst/>
                    <a:latin typeface="+mj-lt"/>
                    <a:ea typeface="Aptos" panose="020B0004020202020204" pitchFamily="34" charset="0"/>
                    <a:cs typeface="Times New Roman" panose="02020603050405020304" pitchFamily="18" charset="0"/>
                  </a:rPr>
                  <a:t> Tension with </a:t>
                </a:r>
                <a:r>
                  <a:rPr lang="en-US" sz="2400" dirty="0" err="1">
                    <a:effectLst/>
                    <a:latin typeface="+mj-lt"/>
                    <a:ea typeface="Aptos" panose="020B0004020202020204" pitchFamily="34" charset="0"/>
                    <a:cs typeface="Times New Roman" panose="02020603050405020304" pitchFamily="18" charset="0"/>
                  </a:rPr>
                  <a:t>IceCube</a:t>
                </a:r>
                <a:r>
                  <a:rPr lang="en-US" sz="2400" dirty="0">
                    <a:latin typeface="+mj-lt"/>
                    <a:ea typeface="Aptos" panose="020B0004020202020204" pitchFamily="34" charset="0"/>
                    <a:cs typeface="Times New Roman" panose="02020603050405020304" pitchFamily="18" charset="0"/>
                  </a:rPr>
                  <a:t>,</a:t>
                </a:r>
                <a:r>
                  <a:rPr lang="en-US" sz="2400" dirty="0"/>
                  <a:t> </a:t>
                </a:r>
                <a:r>
                  <a:rPr lang="en-US" sz="2400" dirty="0">
                    <a:latin typeface="+mj-lt"/>
                  </a:rPr>
                  <a:t>depending on the neutrino source.</a:t>
                </a:r>
                <a:endParaRPr lang="en-US" sz="2400" dirty="0">
                  <a:latin typeface="+mj-lt"/>
                  <a:ea typeface="Aptos" panose="020B0004020202020204" pitchFamily="34" charset="0"/>
                  <a:cs typeface="Times New Roman" panose="02020603050405020304" pitchFamily="18" charset="0"/>
                </a:endParaRPr>
              </a:p>
              <a:p>
                <a:pPr marL="342900" marR="0" indent="-342900">
                  <a:spcAft>
                    <a:spcPts val="1100"/>
                  </a:spcAft>
                  <a:buFont typeface="Arial" panose="020B0604020202020204" pitchFamily="34" charset="0"/>
                  <a:buChar char="•"/>
                </a:pPr>
                <a:r>
                  <a:rPr lang="en-US" sz="2400" dirty="0">
                    <a:effectLst/>
                    <a:latin typeface="+mj-lt"/>
                    <a:ea typeface="Aptos" panose="020B0004020202020204" pitchFamily="34" charset="0"/>
                    <a:cs typeface="Times New Roman" panose="02020603050405020304" pitchFamily="18" charset="0"/>
                  </a:rPr>
                  <a:t>Potential upward fluctuation at KM3NeT - 1 in 70 years</a:t>
                </a:r>
                <a:br>
                  <a:rPr lang="en-US" sz="2400" dirty="0">
                    <a:latin typeface="+mj-lt"/>
                    <a:ea typeface="Aptos" panose="020B0004020202020204" pitchFamily="34" charset="0"/>
                    <a:cs typeface="Times New Roman" panose="02020603050405020304" pitchFamily="18" charset="0"/>
                  </a:rPr>
                </a:br>
                <a:r>
                  <a:rPr lang="en-US" sz="2400" dirty="0">
                    <a:latin typeface="+mj-lt"/>
                    <a:ea typeface="Aptos" panose="020B0004020202020204" pitchFamily="34" charset="0"/>
                    <a:cs typeface="Times New Roman" panose="02020603050405020304" pitchFamily="18" charset="0"/>
                  </a:rPr>
                  <a:t>-</a:t>
                </a:r>
                <a:r>
                  <a:rPr lang="en-US" sz="2400" i="1" dirty="0">
                    <a:effectLst/>
                    <a:latin typeface="+mj-lt"/>
                    <a:ea typeface="Aptos" panose="020B0004020202020204" pitchFamily="34" charset="0"/>
                    <a:cs typeface="Times New Roman" panose="02020603050405020304" pitchFamily="18" charset="0"/>
                  </a:rPr>
                  <a:t>Very unlikely</a:t>
                </a:r>
              </a:p>
            </p:txBody>
          </p:sp>
        </mc:Choice>
        <mc:Fallback>
          <p:sp>
            <p:nvSpPr>
              <p:cNvPr id="7" name="TextBox 6">
                <a:extLst>
                  <a:ext uri="{FF2B5EF4-FFF2-40B4-BE49-F238E27FC236}">
                    <a16:creationId xmlns:a16="http://schemas.microsoft.com/office/drawing/2014/main" id="{4BA65571-E517-6A6D-765A-A8A9EFF94103}"/>
                  </a:ext>
                </a:extLst>
              </p:cNvPr>
              <p:cNvSpPr txBox="1">
                <a:spLocks noRot="1" noChangeAspect="1" noMove="1" noResize="1" noEditPoints="1" noAdjustHandles="1" noChangeArrowheads="1" noChangeShapeType="1" noTextEdit="1"/>
              </p:cNvSpPr>
              <p:nvPr/>
            </p:nvSpPr>
            <p:spPr>
              <a:xfrm>
                <a:off x="5089712" y="1394318"/>
                <a:ext cx="6282563" cy="2080057"/>
              </a:xfrm>
              <a:prstGeom prst="rect">
                <a:avLst/>
              </a:prstGeom>
              <a:blipFill>
                <a:blip r:embed="rId4"/>
                <a:stretch>
                  <a:fillRect l="-1358" t="-2346" r="-2328" b="-586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BA1E9CCB-D11D-7EF9-F4F9-1835A3542160}"/>
                  </a:ext>
                </a:extLst>
              </p:cNvPr>
              <p:cNvSpPr txBox="1"/>
              <p:nvPr/>
            </p:nvSpPr>
            <p:spPr>
              <a:xfrm>
                <a:off x="328456" y="3901461"/>
                <a:ext cx="11470530" cy="1753493"/>
              </a:xfrm>
              <a:prstGeom prst="rect">
                <a:avLst/>
              </a:prstGeom>
              <a:noFill/>
            </p:spPr>
            <p:txBody>
              <a:bodyPr wrap="square">
                <a:spAutoFit/>
              </a:bodyPr>
              <a:lstStyle/>
              <a:p>
                <a:pPr marL="342900" marR="0" lvl="0" indent="-342900">
                  <a:spcAft>
                    <a:spcPts val="600"/>
                  </a:spcAft>
                  <a:buFont typeface="Symbol" panose="05050102010706020507" pitchFamily="18" charset="2"/>
                  <a:buChar char=""/>
                  <a:tabLst>
                    <a:tab pos="685800" algn="l"/>
                  </a:tabLst>
                </a:pPr>
                <a14:m>
                  <m:oMath xmlns:m="http://schemas.openxmlformats.org/officeDocument/2006/math">
                    <m:sSub>
                      <m:sSubPr>
                        <m:ctrlPr>
                          <a:rPr lang="en-US" sz="2400" i="1" smtClean="0">
                            <a:effectLst/>
                            <a:latin typeface="+mj-lt"/>
                            <a:ea typeface="Aptos" panose="020B0004020202020204" pitchFamily="34" charset="0"/>
                            <a:cs typeface="Times New Roman" panose="02020603050405020304" pitchFamily="18" charset="0"/>
                          </a:rPr>
                        </m:ctrlPr>
                      </m:sSubPr>
                      <m:e>
                        <m:r>
                          <a:rPr lang="en-US" sz="2400" i="1">
                            <a:effectLst/>
                            <a:latin typeface="+mj-lt"/>
                            <a:ea typeface="Aptos" panose="020B0004020202020204" pitchFamily="34" charset="0"/>
                            <a:cs typeface="Times New Roman" panose="02020603050405020304" pitchFamily="18" charset="0"/>
                          </a:rPr>
                          <m:t>𝜈</m:t>
                        </m:r>
                      </m:e>
                      <m:sub>
                        <m:r>
                          <a:rPr lang="en-US" sz="2400" i="1">
                            <a:effectLst/>
                            <a:latin typeface="+mj-lt"/>
                            <a:ea typeface="Aptos" panose="020B0004020202020204" pitchFamily="34" charset="0"/>
                            <a:cs typeface="Times New Roman" panose="02020603050405020304" pitchFamily="18" charset="0"/>
                          </a:rPr>
                          <m:t>𝜇</m:t>
                        </m:r>
                      </m:sub>
                    </m:sSub>
                    <m:r>
                      <a:rPr lang="en-US" sz="2400" i="1">
                        <a:effectLst/>
                        <a:latin typeface="+mj-lt"/>
                        <a:ea typeface="Aptos" panose="020B0004020202020204" pitchFamily="34" charset="0"/>
                        <a:cs typeface="Times New Roman" panose="02020603050405020304" pitchFamily="18" charset="0"/>
                      </a:rPr>
                      <m:t>𝑁</m:t>
                    </m:r>
                    <m:r>
                      <a:rPr lang="en-US" sz="2400">
                        <a:effectLst/>
                        <a:latin typeface="+mj-lt"/>
                        <a:ea typeface="Aptos" panose="020B0004020202020204" pitchFamily="34" charset="0"/>
                        <a:cs typeface="Times New Roman" panose="02020603050405020304" pitchFamily="18" charset="0"/>
                      </a:rPr>
                      <m:t>→</m:t>
                    </m:r>
                    <m:sSup>
                      <m:sSupPr>
                        <m:ctrlPr>
                          <a:rPr lang="en-US" sz="2400" i="1">
                            <a:effectLst/>
                            <a:latin typeface="+mj-lt"/>
                            <a:ea typeface="Aptos" panose="020B0004020202020204" pitchFamily="34" charset="0"/>
                            <a:cs typeface="Times New Roman" panose="02020603050405020304" pitchFamily="18" charset="0"/>
                          </a:rPr>
                        </m:ctrlPr>
                      </m:sSupPr>
                      <m:e>
                        <m:r>
                          <a:rPr lang="en-US" sz="2400" i="1">
                            <a:effectLst/>
                            <a:latin typeface="+mj-lt"/>
                            <a:ea typeface="Aptos" panose="020B0004020202020204" pitchFamily="34" charset="0"/>
                            <a:cs typeface="Times New Roman" panose="02020603050405020304" pitchFamily="18" charset="0"/>
                          </a:rPr>
                          <m:t>𝜇</m:t>
                        </m:r>
                      </m:e>
                      <m:sup>
                        <m:r>
                          <a:rPr lang="en-US" sz="2400" i="1">
                            <a:effectLst/>
                            <a:latin typeface="+mj-lt"/>
                            <a:ea typeface="Aptos" panose="020B0004020202020204" pitchFamily="34" charset="0"/>
                            <a:cs typeface="Times New Roman" panose="02020603050405020304" pitchFamily="18" charset="0"/>
                          </a:rPr>
                          <m:t>−</m:t>
                        </m:r>
                      </m:sup>
                    </m:sSup>
                    <m:r>
                      <a:rPr lang="en-US" sz="2400" i="1">
                        <a:effectLst/>
                        <a:latin typeface="+mj-lt"/>
                        <a:ea typeface="Aptos" panose="020B0004020202020204" pitchFamily="34" charset="0"/>
                        <a:cs typeface="Times New Roman" panose="02020603050405020304" pitchFamily="18" charset="0"/>
                      </a:rPr>
                      <m:t>𝑁</m:t>
                    </m:r>
                  </m:oMath>
                </a14:m>
                <a:r>
                  <a:rPr lang="en-US" sz="2400" dirty="0">
                    <a:effectLst/>
                    <a:latin typeface="+mj-lt"/>
                    <a:ea typeface="Aptos" panose="020B0004020202020204" pitchFamily="34" charset="0"/>
                    <a:cs typeface="Times New Roman" panose="02020603050405020304" pitchFamily="18" charset="0"/>
                  </a:rPr>
                  <a:t> events have to be close to the detector.</a:t>
                </a:r>
              </a:p>
              <a:p>
                <a:pPr marL="342900" marR="0" lvl="0" indent="-342900">
                  <a:spcAft>
                    <a:spcPts val="600"/>
                  </a:spcAft>
                  <a:buFont typeface="Symbol" panose="05050102010706020507" pitchFamily="18" charset="2"/>
                  <a:buChar char=""/>
                  <a:tabLst>
                    <a:tab pos="685800" algn="l"/>
                  </a:tabLst>
                </a:pPr>
                <a:r>
                  <a:rPr lang="en-US" sz="2400" dirty="0">
                    <a:effectLst/>
                    <a:latin typeface="+mj-lt"/>
                    <a:ea typeface="Aptos" panose="020B0004020202020204" pitchFamily="34" charset="0"/>
                    <a:cs typeface="Times New Roman" panose="02020603050405020304" pitchFamily="18" charset="0"/>
                  </a:rPr>
                  <a:t>Exponentially suppressed by Earth's shielding </a:t>
                </a:r>
                <a14:m>
                  <m:oMath xmlns:m="http://schemas.openxmlformats.org/officeDocument/2006/math">
                    <m:r>
                      <a:rPr lang="en-US" sz="2400">
                        <a:effectLst/>
                        <a:latin typeface="+mj-lt"/>
                        <a:ea typeface="Aptos" panose="020B0004020202020204" pitchFamily="34" charset="0"/>
                        <a:cs typeface="Times New Roman" panose="02020603050405020304" pitchFamily="18" charset="0"/>
                      </a:rPr>
                      <m:t>=</m:t>
                    </m:r>
                  </m:oMath>
                </a14:m>
                <a:r>
                  <a:rPr lang="en-US" sz="2400" dirty="0">
                    <a:effectLst/>
                    <a:latin typeface="+mj-lt"/>
                    <a:ea typeface="Aptos" panose="020B0004020202020204" pitchFamily="34" charset="0"/>
                    <a:cs typeface="Times New Roman" panose="02020603050405020304" pitchFamily="18" charset="0"/>
                  </a:rPr>
                  <a:t> </a:t>
                </a:r>
                <a:r>
                  <a:rPr lang="en-US" sz="2400" dirty="0">
                    <a:solidFill>
                      <a:schemeClr val="accent1"/>
                    </a:solidFill>
                    <a:effectLst/>
                    <a:latin typeface="+mj-lt"/>
                    <a:ea typeface="Aptos" panose="020B0004020202020204" pitchFamily="34" charset="0"/>
                    <a:cs typeface="Times New Roman" panose="02020603050405020304" pitchFamily="18" charset="0"/>
                  </a:rPr>
                  <a:t>overburden</a:t>
                </a:r>
                <a:r>
                  <a:rPr lang="en-US" sz="2400" dirty="0">
                    <a:effectLst/>
                    <a:latin typeface="+mj-lt"/>
                    <a:ea typeface="Aptos" panose="020B0004020202020204" pitchFamily="34" charset="0"/>
                    <a:cs typeface="Times New Roman" panose="02020603050405020304" pitchFamily="18" charset="0"/>
                  </a:rPr>
                  <a:t>: </a:t>
                </a:r>
                <a14:m>
                  <m:oMath xmlns:m="http://schemas.openxmlformats.org/officeDocument/2006/math">
                    <m:r>
                      <a:rPr lang="en-US" sz="2400">
                        <a:effectLst/>
                        <a:latin typeface="+mj-lt"/>
                        <a:ea typeface="Aptos" panose="020B0004020202020204" pitchFamily="34" charset="0"/>
                        <a:cs typeface="Times New Roman" panose="02020603050405020304" pitchFamily="18" charset="0"/>
                      </a:rPr>
                      <m:t>∼10</m:t>
                    </m:r>
                  </m:oMath>
                </a14:m>
                <a:r>
                  <a:rPr lang="en-US" sz="2400" dirty="0">
                    <a:effectLst/>
                    <a:latin typeface="+mj-lt"/>
                    <a:ea typeface="Aptos" panose="020B0004020202020204" pitchFamily="34" charset="0"/>
                    <a:cs typeface="Times New Roman" panose="02020603050405020304" pitchFamily="18" charset="0"/>
                  </a:rPr>
                  <a:t> times more at KM3NeT.</a:t>
                </a:r>
              </a:p>
              <a:p>
                <a:pPr marL="342900" marR="0" lvl="0" indent="-342900">
                  <a:spcAft>
                    <a:spcPts val="600"/>
                  </a:spcAft>
                  <a:buFont typeface="Symbol" panose="05050102010706020507" pitchFamily="18" charset="2"/>
                  <a:buChar char=""/>
                  <a:tabLst>
                    <a:tab pos="685800" algn="l"/>
                  </a:tabLst>
                </a:pPr>
                <a:r>
                  <a:rPr lang="en-US" sz="2400" dirty="0">
                    <a:effectLst/>
                    <a:latin typeface="+mj-lt"/>
                    <a:ea typeface="Aptos" panose="020B0004020202020204" pitchFamily="34" charset="0"/>
                    <a:cs typeface="Times New Roman" panose="02020603050405020304" pitchFamily="18" charset="0"/>
                  </a:rPr>
                  <a:t>KM3NeT : </a:t>
                </a:r>
                <a:r>
                  <a:rPr lang="en-US" sz="2400" dirty="0">
                    <a:solidFill>
                      <a:schemeClr val="accent1"/>
                    </a:solidFill>
                    <a:effectLst/>
                    <a:latin typeface="+mj-lt"/>
                    <a:ea typeface="Aptos" panose="020B0004020202020204" pitchFamily="34" charset="0"/>
                    <a:cs typeface="Times New Roman" panose="02020603050405020304" pitchFamily="18" charset="0"/>
                  </a:rPr>
                  <a:t>Larger Overburden + smaller detector </a:t>
                </a:r>
                <a14:m>
                  <m:oMath xmlns:m="http://schemas.openxmlformats.org/officeDocument/2006/math">
                    <m:r>
                      <a:rPr lang="en-US" sz="2400">
                        <a:effectLst/>
                        <a:latin typeface="+mj-lt"/>
                        <a:ea typeface="Aptos" panose="020B0004020202020204" pitchFamily="34" charset="0"/>
                        <a:cs typeface="Times New Roman" panose="02020603050405020304" pitchFamily="18" charset="0"/>
                      </a:rPr>
                      <m:t>=</m:t>
                    </m:r>
                  </m:oMath>
                </a14:m>
                <a:r>
                  <a:rPr lang="en-US" sz="2400" dirty="0">
                    <a:effectLst/>
                    <a:latin typeface="+mj-lt"/>
                    <a:ea typeface="Aptos" panose="020B0004020202020204" pitchFamily="34" charset="0"/>
                    <a:cs typeface="Times New Roman" panose="02020603050405020304" pitchFamily="18" charset="0"/>
                  </a:rPr>
                  <a:t> small neutrino detection probability.</a:t>
                </a:r>
              </a:p>
            </p:txBody>
          </p:sp>
        </mc:Choice>
        <mc:Fallback>
          <p:sp>
            <p:nvSpPr>
              <p:cNvPr id="9" name="TextBox 8">
                <a:extLst>
                  <a:ext uri="{FF2B5EF4-FFF2-40B4-BE49-F238E27FC236}">
                    <a16:creationId xmlns:a16="http://schemas.microsoft.com/office/drawing/2014/main" id="{BA1E9CCB-D11D-7EF9-F4F9-1835A3542160}"/>
                  </a:ext>
                </a:extLst>
              </p:cNvPr>
              <p:cNvSpPr txBox="1">
                <a:spLocks noRot="1" noChangeAspect="1" noMove="1" noResize="1" noEditPoints="1" noAdjustHandles="1" noChangeArrowheads="1" noChangeShapeType="1" noTextEdit="1"/>
              </p:cNvSpPr>
              <p:nvPr/>
            </p:nvSpPr>
            <p:spPr>
              <a:xfrm>
                <a:off x="328456" y="3901461"/>
                <a:ext cx="11470530" cy="1753493"/>
              </a:xfrm>
              <a:prstGeom prst="rect">
                <a:avLst/>
              </a:prstGeom>
              <a:blipFill>
                <a:blip r:embed="rId5"/>
                <a:stretch>
                  <a:fillRect l="-850" t="-3472" b="-6944"/>
                </a:stretch>
              </a:blipFill>
            </p:spPr>
            <p:txBody>
              <a:bodyPr/>
              <a:lstStyle/>
              <a:p>
                <a:r>
                  <a:rPr lang="en-US">
                    <a:noFill/>
                  </a:rPr>
                  <a:t> </a:t>
                </a:r>
              </a:p>
            </p:txBody>
          </p:sp>
        </mc:Fallback>
      </mc:AlternateContent>
    </p:spTree>
    <p:extLst>
      <p:ext uri="{BB962C8B-B14F-4D97-AF65-F5344CB8AC3E}">
        <p14:creationId xmlns:p14="http://schemas.microsoft.com/office/powerpoint/2010/main" val="2983118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A3ED44-E359-83AE-7DCC-5B5D1054363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6C0D198-7EEF-1B67-5401-46009A3B43DA}"/>
              </a:ext>
            </a:extLst>
          </p:cNvPr>
          <p:cNvSpPr>
            <a:spLocks noGrp="1"/>
          </p:cNvSpPr>
          <p:nvPr>
            <p:ph type="sldNum" sz="quarter" idx="12"/>
          </p:nvPr>
        </p:nvSpPr>
        <p:spPr/>
        <p:txBody>
          <a:bodyPr/>
          <a:lstStyle/>
          <a:p>
            <a:fld id="{0EFD9B65-B3F9-441B-A7C6-B6838B4CB8CF}" type="slidenum">
              <a:rPr lang="en-US" smtClean="0"/>
              <a:t>5</a:t>
            </a:fld>
            <a:endParaRPr lang="en-US" dirty="0"/>
          </a:p>
        </p:txBody>
      </p:sp>
      <p:sp>
        <p:nvSpPr>
          <p:cNvPr id="5" name="Reactor vs solar neutrino flux">
            <a:extLst>
              <a:ext uri="{FF2B5EF4-FFF2-40B4-BE49-F238E27FC236}">
                <a16:creationId xmlns:a16="http://schemas.microsoft.com/office/drawing/2014/main" id="{C74220B8-E323-0BEF-3118-C6A2E77EDA0C}"/>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Times New Roman" panose="02020603050405020304" pitchFamily="18" charset="0"/>
                <a:cs typeface="Times New Roman" panose="02020603050405020304" pitchFamily="18" charset="0"/>
              </a:rPr>
              <a:t>New Physics?</a:t>
            </a:r>
            <a:endParaRPr lang="en-US" sz="4000" dirty="0">
              <a:effectLst/>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5C6FAB22-2984-CD97-F532-6B339B13C163}"/>
                  </a:ext>
                </a:extLst>
              </p:cNvPr>
              <p:cNvSpPr txBox="1"/>
              <p:nvPr/>
            </p:nvSpPr>
            <p:spPr>
              <a:xfrm>
                <a:off x="755904" y="4883572"/>
                <a:ext cx="10801096" cy="1847814"/>
              </a:xfrm>
              <a:prstGeom prst="rect">
                <a:avLst/>
              </a:prstGeom>
              <a:noFill/>
            </p:spPr>
            <p:txBody>
              <a:bodyPr wrap="square">
                <a:spAutoFit/>
              </a:bodyPr>
              <a:lstStyle/>
              <a:p>
                <a:pPr marL="342900" marR="0" lvl="0" indent="-342900">
                  <a:spcAft>
                    <a:spcPts val="600"/>
                  </a:spcAft>
                  <a:buFont typeface="Symbol" panose="05050102010706020507" pitchFamily="18" charset="2"/>
                  <a:buChar char=""/>
                  <a:tabLst>
                    <a:tab pos="685800" algn="l"/>
                  </a:tabLst>
                </a:pPr>
                <a:r>
                  <a:rPr lang="en-US" sz="2400" dirty="0">
                    <a:effectLst/>
                    <a:latin typeface="+mj-lt"/>
                    <a:ea typeface="Aptos" panose="020B0004020202020204" pitchFamily="34" charset="0"/>
                    <a:cs typeface="Times New Roman" panose="02020603050405020304" pitchFamily="18" charset="0"/>
                  </a:rPr>
                  <a:t>Sterile neutrino oscillations to </a:t>
                </a:r>
                <a14:m>
                  <m:oMath xmlns:m="http://schemas.openxmlformats.org/officeDocument/2006/math">
                    <m:sSub>
                      <m:sSubPr>
                        <m:ctrlPr>
                          <a:rPr lang="en-US" sz="2400" i="1">
                            <a:effectLst/>
                            <a:latin typeface="+mj-lt"/>
                            <a:ea typeface="Aptos" panose="020B0004020202020204" pitchFamily="34" charset="0"/>
                            <a:cs typeface="Times New Roman" panose="02020603050405020304" pitchFamily="18" charset="0"/>
                          </a:rPr>
                        </m:ctrlPr>
                      </m:sSubPr>
                      <m:e>
                        <m:r>
                          <a:rPr lang="en-US" sz="2400" i="1">
                            <a:effectLst/>
                            <a:latin typeface="+mj-lt"/>
                            <a:ea typeface="Aptos" panose="020B0004020202020204" pitchFamily="34" charset="0"/>
                            <a:cs typeface="Times New Roman" panose="02020603050405020304" pitchFamily="18" charset="0"/>
                          </a:rPr>
                          <m:t>𝜈</m:t>
                        </m:r>
                      </m:e>
                      <m:sub>
                        <m:r>
                          <a:rPr lang="en-US" sz="2400" i="1">
                            <a:effectLst/>
                            <a:latin typeface="+mj-lt"/>
                            <a:ea typeface="Aptos" panose="020B0004020202020204" pitchFamily="34" charset="0"/>
                            <a:cs typeface="Times New Roman" panose="02020603050405020304" pitchFamily="18" charset="0"/>
                          </a:rPr>
                          <m:t>𝜇</m:t>
                        </m:r>
                      </m:sub>
                    </m:sSub>
                  </m:oMath>
                </a14:m>
                <a:r>
                  <a:rPr lang="en-US" sz="2400" dirty="0">
                    <a:effectLst/>
                    <a:latin typeface="+mj-lt"/>
                    <a:ea typeface="Aptos" panose="020B0004020202020204" pitchFamily="34" charset="0"/>
                    <a:cs typeface="Times New Roman" panose="02020603050405020304" pitchFamily="18" charset="0"/>
                  </a:rPr>
                  <a:t> inside Earth - Brdar, Chattopadhyay </a:t>
                </a:r>
                <a14:m>
                  <m:oMath xmlns:m="http://schemas.openxmlformats.org/officeDocument/2006/math">
                    <m:bar>
                      <m:barPr>
                        <m:ctrlPr>
                          <a:rPr lang="en-US" sz="2400" i="1">
                            <a:effectLst/>
                            <a:latin typeface="+mj-lt"/>
                            <a:ea typeface="Aptos" panose="020B0004020202020204" pitchFamily="34" charset="0"/>
                            <a:cs typeface="Times New Roman" panose="02020603050405020304" pitchFamily="18" charset="0"/>
                          </a:rPr>
                        </m:ctrlPr>
                      </m:barPr>
                      <m:e>
                        <m:r>
                          <a:rPr lang="en-US" sz="2400">
                            <a:effectLst/>
                            <a:latin typeface="+mj-lt"/>
                            <a:ea typeface="Aptos" panose="020B0004020202020204" pitchFamily="34" charset="0"/>
                            <a:cs typeface="Times New Roman" panose="02020603050405020304" pitchFamily="18" charset="0"/>
                          </a:rPr>
                          <m:t>2502.21299</m:t>
                        </m:r>
                      </m:e>
                    </m:bar>
                  </m:oMath>
                </a14:m>
                <a:endParaRPr lang="en-US" sz="2400" dirty="0">
                  <a:effectLst/>
                  <a:latin typeface="+mj-lt"/>
                  <a:ea typeface="Aptos" panose="020B0004020202020204" pitchFamily="34" charset="0"/>
                  <a:cs typeface="Times New Roman" panose="02020603050405020304" pitchFamily="18" charset="0"/>
                </a:endParaRPr>
              </a:p>
              <a:p>
                <a:pPr marL="342900" marR="0" lvl="0" indent="-342900">
                  <a:spcAft>
                    <a:spcPts val="600"/>
                  </a:spcAft>
                  <a:buFont typeface="Symbol" panose="05050102010706020507" pitchFamily="18" charset="2"/>
                  <a:buChar char=""/>
                  <a:tabLst>
                    <a:tab pos="685800" algn="l"/>
                  </a:tabLst>
                </a:pPr>
                <a:r>
                  <a:rPr lang="en-US" sz="2400" dirty="0">
                    <a:effectLst/>
                    <a:latin typeface="+mj-lt"/>
                    <a:ea typeface="Aptos" panose="020B0004020202020204" pitchFamily="34" charset="0"/>
                    <a:cs typeface="Times New Roman" panose="02020603050405020304" pitchFamily="18" charset="0"/>
                  </a:rPr>
                  <a:t>Dark matter scattering to a </a:t>
                </a:r>
                <a:r>
                  <a:rPr lang="en-US" sz="2400" dirty="0" err="1">
                    <a:effectLst/>
                    <a:latin typeface="+mj-lt"/>
                    <a:ea typeface="Aptos" panose="020B0004020202020204" pitchFamily="34" charset="0"/>
                    <a:cs typeface="Times New Roman" panose="02020603050405020304" pitchFamily="18" charset="0"/>
                  </a:rPr>
                  <a:t>muonphilic</a:t>
                </a:r>
                <a:r>
                  <a:rPr lang="en-US" sz="2400" dirty="0">
                    <a:effectLst/>
                    <a:latin typeface="+mj-lt"/>
                    <a:ea typeface="Aptos" panose="020B0004020202020204" pitchFamily="34" charset="0"/>
                    <a:cs typeface="Times New Roman" panose="02020603050405020304" pitchFamily="18" charset="0"/>
                  </a:rPr>
                  <a:t> intermediate state inside Earth -</a:t>
                </a:r>
              </a:p>
              <a:p>
                <a:pPr marL="800100" lvl="1" indent="-342900">
                  <a:spcAft>
                    <a:spcPts val="600"/>
                  </a:spcAft>
                  <a:buFont typeface="Arial" panose="020B0604020202020204" pitchFamily="34" charset="0"/>
                  <a:buChar char="•"/>
                  <a:tabLst>
                    <a:tab pos="685800" algn="l"/>
                  </a:tabLst>
                </a:pPr>
                <a:r>
                  <a:rPr lang="en-US" sz="2400" dirty="0">
                    <a:effectLst/>
                    <a:latin typeface="+mj-lt"/>
                    <a:ea typeface="Aptos" panose="020B0004020202020204" pitchFamily="34" charset="0"/>
                    <a:cs typeface="Times New Roman" panose="02020603050405020304" pitchFamily="18" charset="0"/>
                  </a:rPr>
                  <a:t>Dev, Dutta, A. Karthikeyan, Maitra, </a:t>
                </a:r>
                <a:r>
                  <a:rPr lang="en-US" sz="2400" dirty="0" err="1">
                    <a:effectLst/>
                    <a:latin typeface="+mj-lt"/>
                    <a:ea typeface="Aptos" panose="020B0004020202020204" pitchFamily="34" charset="0"/>
                    <a:cs typeface="Times New Roman" panose="02020603050405020304" pitchFamily="18" charset="0"/>
                  </a:rPr>
                  <a:t>Strigari</a:t>
                </a:r>
                <a:r>
                  <a:rPr lang="en-US" sz="2400" dirty="0">
                    <a:effectLst/>
                    <a:latin typeface="+mj-lt"/>
                    <a:ea typeface="Aptos" panose="020B0004020202020204" pitchFamily="34" charset="0"/>
                    <a:cs typeface="Times New Roman" panose="02020603050405020304" pitchFamily="18" charset="0"/>
                  </a:rPr>
                  <a:t>, Verma </a:t>
                </a:r>
                <a14:m>
                  <m:oMath xmlns:m="http://schemas.openxmlformats.org/officeDocument/2006/math">
                    <m:bar>
                      <m:barPr>
                        <m:ctrlPr>
                          <a:rPr lang="en-US" sz="2400" i="1">
                            <a:effectLst/>
                            <a:latin typeface="+mj-lt"/>
                            <a:ea typeface="Aptos" panose="020B0004020202020204" pitchFamily="34" charset="0"/>
                            <a:cs typeface="Times New Roman" panose="02020603050405020304" pitchFamily="18" charset="0"/>
                          </a:rPr>
                        </m:ctrlPr>
                      </m:barPr>
                      <m:e>
                        <m:r>
                          <a:rPr lang="en-US" sz="2400">
                            <a:effectLst/>
                            <a:latin typeface="+mj-lt"/>
                            <a:ea typeface="Aptos" panose="020B0004020202020204" pitchFamily="34" charset="0"/>
                            <a:cs typeface="Times New Roman" panose="02020603050405020304" pitchFamily="18" charset="0"/>
                          </a:rPr>
                          <m:t>2505.22754</m:t>
                        </m:r>
                      </m:e>
                    </m:bar>
                  </m:oMath>
                </a14:m>
                <a:endParaRPr lang="en-US" sz="2400" dirty="0">
                  <a:effectLst/>
                  <a:latin typeface="+mj-lt"/>
                  <a:ea typeface="Aptos" panose="020B0004020202020204" pitchFamily="34" charset="0"/>
                  <a:cs typeface="Times New Roman" panose="02020603050405020304" pitchFamily="18" charset="0"/>
                </a:endParaRPr>
              </a:p>
              <a:p>
                <a:pPr marL="800100" lvl="1" indent="-342900">
                  <a:spcAft>
                    <a:spcPts val="600"/>
                  </a:spcAft>
                  <a:buFont typeface="Arial" panose="020B0604020202020204" pitchFamily="34" charset="0"/>
                  <a:buChar char="•"/>
                  <a:tabLst>
                    <a:tab pos="685800" algn="l"/>
                  </a:tabLst>
                </a:pPr>
                <a:r>
                  <a:rPr lang="en-US" sz="2400" dirty="0">
                    <a:effectLst/>
                    <a:latin typeface="+mj-lt"/>
                    <a:ea typeface="Aptos" panose="020B0004020202020204" pitchFamily="34" charset="0"/>
                    <a:cs typeface="Times New Roman" panose="02020603050405020304" pitchFamily="18" charset="0"/>
                  </a:rPr>
                  <a:t>Farzan, Hostert </a:t>
                </a:r>
                <a:r>
                  <a:rPr lang="en-US" sz="2400" u="sng" dirty="0">
                    <a:effectLst/>
                    <a:latin typeface="+mj-lt"/>
                    <a:ea typeface="Aptos" panose="020B0004020202020204" pitchFamily="34" charset="0"/>
                    <a:cs typeface="Times New Roman" panose="02020603050405020304" pitchFamily="18" charset="0"/>
                  </a:rPr>
                  <a:t>2505.22711</a:t>
                </a:r>
                <a:endParaRPr lang="en-US" sz="2400" dirty="0">
                  <a:effectLst/>
                  <a:latin typeface="+mj-lt"/>
                  <a:ea typeface="Aptos" panose="020B0004020202020204" pitchFamily="34" charset="0"/>
                  <a:cs typeface="Times New Roman" panose="02020603050405020304" pitchFamily="18" charset="0"/>
                </a:endParaRPr>
              </a:p>
            </p:txBody>
          </p:sp>
        </mc:Choice>
        <mc:Fallback>
          <p:sp>
            <p:nvSpPr>
              <p:cNvPr id="3" name="TextBox 2">
                <a:extLst>
                  <a:ext uri="{FF2B5EF4-FFF2-40B4-BE49-F238E27FC236}">
                    <a16:creationId xmlns:a16="http://schemas.microsoft.com/office/drawing/2014/main" id="{5C6FAB22-2984-CD97-F532-6B339B13C163}"/>
                  </a:ext>
                </a:extLst>
              </p:cNvPr>
              <p:cNvSpPr txBox="1">
                <a:spLocks noRot="1" noChangeAspect="1" noMove="1" noResize="1" noEditPoints="1" noAdjustHandles="1" noChangeArrowheads="1" noChangeShapeType="1" noTextEdit="1"/>
              </p:cNvSpPr>
              <p:nvPr/>
            </p:nvSpPr>
            <p:spPr>
              <a:xfrm>
                <a:off x="755904" y="4883572"/>
                <a:ext cx="10801096" cy="1847814"/>
              </a:xfrm>
              <a:prstGeom prst="rect">
                <a:avLst/>
              </a:prstGeom>
              <a:blipFill>
                <a:blip r:embed="rId3"/>
                <a:stretch>
                  <a:fillRect l="-903" t="-3300" b="-660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C4610B47-45EE-8241-5ADE-70FCCD1FE754}"/>
                  </a:ext>
                </a:extLst>
              </p:cNvPr>
              <p:cNvSpPr txBox="1"/>
              <p:nvPr/>
            </p:nvSpPr>
            <p:spPr>
              <a:xfrm>
                <a:off x="2505541" y="1608991"/>
                <a:ext cx="7425267" cy="303929"/>
              </a:xfrm>
              <a:prstGeom prst="rect">
                <a:avLst/>
              </a:prstGeom>
              <a:noFill/>
            </p:spPr>
            <p:txBody>
              <a:bodyPr wrap="square">
                <a:spAutoFit/>
              </a:bodyPr>
              <a:lstStyle/>
              <a:p>
                <a:pPr marL="0" marR="0">
                  <a:lnSpc>
                    <a:spcPts val="1200"/>
                  </a:lnSpc>
                  <a:spcAft>
                    <a:spcPts val="1100"/>
                  </a:spcAft>
                  <a:buNone/>
                </a:pPr>
                <a:r>
                  <a:rPr lang="en-US" sz="3200" b="1" dirty="0">
                    <a:solidFill>
                      <a:schemeClr val="accent1"/>
                    </a:solidFill>
                    <a:effectLst/>
                    <a:latin typeface="+mj-lt"/>
                    <a:ea typeface="Aptos" panose="020B0004020202020204" pitchFamily="34" charset="0"/>
                    <a:cs typeface="Times New Roman" panose="02020603050405020304" pitchFamily="18" charset="0"/>
                  </a:rPr>
                  <a:t>Larger Overburden </a:t>
                </a:r>
                <a14:m>
                  <m:oMath xmlns:m="http://schemas.openxmlformats.org/officeDocument/2006/math">
                    <m:r>
                      <a:rPr lang="en-US" sz="3200" b="1">
                        <a:solidFill>
                          <a:schemeClr val="accent1"/>
                        </a:solidFill>
                        <a:effectLst/>
                        <a:latin typeface="+mj-lt"/>
                        <a:ea typeface="Aptos" panose="020B0004020202020204" pitchFamily="34" charset="0"/>
                        <a:cs typeface="Times New Roman" panose="02020603050405020304" pitchFamily="18" charset="0"/>
                      </a:rPr>
                      <m:t>→</m:t>
                    </m:r>
                  </m:oMath>
                </a14:m>
                <a:r>
                  <a:rPr lang="en-US" sz="3200" b="1" dirty="0">
                    <a:solidFill>
                      <a:schemeClr val="accent1"/>
                    </a:solidFill>
                    <a:effectLst/>
                    <a:latin typeface="+mj-lt"/>
                    <a:ea typeface="Aptos" panose="020B0004020202020204" pitchFamily="34" charset="0"/>
                    <a:cs typeface="Times New Roman" panose="02020603050405020304" pitchFamily="18" charset="0"/>
                  </a:rPr>
                  <a:t> Enhancement???</a:t>
                </a:r>
              </a:p>
            </p:txBody>
          </p:sp>
        </mc:Choice>
        <mc:Fallback>
          <p:sp>
            <p:nvSpPr>
              <p:cNvPr id="9" name="TextBox 8">
                <a:extLst>
                  <a:ext uri="{FF2B5EF4-FFF2-40B4-BE49-F238E27FC236}">
                    <a16:creationId xmlns:a16="http://schemas.microsoft.com/office/drawing/2014/main" id="{C4610B47-45EE-8241-5ADE-70FCCD1FE754}"/>
                  </a:ext>
                </a:extLst>
              </p:cNvPr>
              <p:cNvSpPr txBox="1">
                <a:spLocks noRot="1" noChangeAspect="1" noMove="1" noResize="1" noEditPoints="1" noAdjustHandles="1" noChangeArrowheads="1" noChangeShapeType="1" noTextEdit="1"/>
              </p:cNvSpPr>
              <p:nvPr/>
            </p:nvSpPr>
            <p:spPr>
              <a:xfrm>
                <a:off x="2505541" y="1608991"/>
                <a:ext cx="7425267" cy="303929"/>
              </a:xfrm>
              <a:prstGeom prst="rect">
                <a:avLst/>
              </a:prstGeom>
              <a:blipFill>
                <a:blip r:embed="rId4"/>
                <a:stretch>
                  <a:fillRect l="-2053" t="-118000" b="-64000"/>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30322B73-57FB-C66B-1AF5-A210D0142AED}"/>
              </a:ext>
            </a:extLst>
          </p:cNvPr>
          <p:cNvSpPr txBox="1"/>
          <p:nvPr/>
        </p:nvSpPr>
        <p:spPr>
          <a:xfrm>
            <a:off x="635000" y="4485048"/>
            <a:ext cx="6096000" cy="461665"/>
          </a:xfrm>
          <a:prstGeom prst="rect">
            <a:avLst/>
          </a:prstGeom>
          <a:noFill/>
        </p:spPr>
        <p:txBody>
          <a:bodyPr wrap="square">
            <a:spAutoFit/>
          </a:bodyPr>
          <a:lstStyle/>
          <a:p>
            <a:r>
              <a:rPr lang="en-US" sz="2400" dirty="0">
                <a:latin typeface="+mj-lt"/>
              </a:rPr>
              <a:t>Use </a:t>
            </a:r>
            <a:r>
              <a:rPr lang="en-US" sz="2400" b="1" dirty="0">
                <a:latin typeface="+mj-lt"/>
              </a:rPr>
              <a:t>Earth matter effect </a:t>
            </a:r>
            <a:r>
              <a:rPr lang="en-US" sz="2400" dirty="0">
                <a:latin typeface="+mj-lt"/>
              </a:rPr>
              <a:t>to address the tension:</a:t>
            </a:r>
          </a:p>
        </p:txBody>
      </p:sp>
      <p:pic>
        <p:nvPicPr>
          <p:cNvPr id="12" name="Picture 11">
            <a:extLst>
              <a:ext uri="{FF2B5EF4-FFF2-40B4-BE49-F238E27FC236}">
                <a16:creationId xmlns:a16="http://schemas.microsoft.com/office/drawing/2014/main" id="{B5DA1DF3-BFFA-EE0C-5D19-710CEE77DB81}"/>
              </a:ext>
            </a:extLst>
          </p:cNvPr>
          <p:cNvPicPr>
            <a:picLocks noChangeAspect="1"/>
          </p:cNvPicPr>
          <p:nvPr/>
        </p:nvPicPr>
        <p:blipFill>
          <a:blip r:embed="rId5"/>
          <a:srcRect l="1289" t="9768" r="1340" b="-169"/>
          <a:stretch>
            <a:fillRect/>
          </a:stretch>
        </p:blipFill>
        <p:spPr>
          <a:xfrm>
            <a:off x="1474724" y="1912920"/>
            <a:ext cx="9486900" cy="2635269"/>
          </a:xfrm>
          <a:prstGeom prst="rect">
            <a:avLst/>
          </a:prstGeom>
        </p:spPr>
      </p:pic>
    </p:spTree>
    <p:extLst>
      <p:ext uri="{BB962C8B-B14F-4D97-AF65-F5344CB8AC3E}">
        <p14:creationId xmlns:p14="http://schemas.microsoft.com/office/powerpoint/2010/main" val="3667945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F4250D-537E-A823-001A-C0162833731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C0A9C6B-A8B7-FFD8-52DA-A091BC4C0328}"/>
              </a:ext>
            </a:extLst>
          </p:cNvPr>
          <p:cNvSpPr>
            <a:spLocks noGrp="1"/>
          </p:cNvSpPr>
          <p:nvPr>
            <p:ph type="sldNum" sz="quarter" idx="12"/>
          </p:nvPr>
        </p:nvSpPr>
        <p:spPr/>
        <p:txBody>
          <a:bodyPr/>
          <a:lstStyle/>
          <a:p>
            <a:fld id="{0EFD9B65-B3F9-441B-A7C6-B6838B4CB8CF}" type="slidenum">
              <a:rPr lang="en-US" smtClean="0"/>
              <a:t>6</a:t>
            </a:fld>
            <a:endParaRPr lang="en-US" dirty="0"/>
          </a:p>
        </p:txBody>
      </p:sp>
      <p:sp>
        <p:nvSpPr>
          <p:cNvPr id="5" name="Reactor vs solar neutrino flux">
            <a:extLst>
              <a:ext uri="{FF2B5EF4-FFF2-40B4-BE49-F238E27FC236}">
                <a16:creationId xmlns:a16="http://schemas.microsoft.com/office/drawing/2014/main" id="{0DA34410-4911-01CB-7EDF-FE954A472716}"/>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Times New Roman" panose="02020603050405020304" pitchFamily="18" charset="0"/>
                <a:cs typeface="Times New Roman" panose="02020603050405020304" pitchFamily="18" charset="0"/>
              </a:rPr>
              <a:t>“Dark” Matter effect - our solution</a:t>
            </a:r>
            <a:endParaRPr lang="en-US" sz="4000" dirty="0">
              <a:effectLst/>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8A18B966-A9AD-51F2-39D9-E4D59FEACF09}"/>
              </a:ext>
            </a:extLst>
          </p:cNvPr>
          <p:cNvPicPr>
            <a:picLocks noChangeAspect="1"/>
          </p:cNvPicPr>
          <p:nvPr/>
        </p:nvPicPr>
        <p:blipFill>
          <a:blip r:embed="rId3"/>
          <a:stretch>
            <a:fillRect/>
          </a:stretch>
        </p:blipFill>
        <p:spPr>
          <a:xfrm>
            <a:off x="787625" y="2240651"/>
            <a:ext cx="10616750" cy="3148284"/>
          </a:xfrm>
          <a:prstGeom prst="rect">
            <a:avLst/>
          </a:prstGeom>
        </p:spPr>
      </p:pic>
      <p:pic>
        <p:nvPicPr>
          <p:cNvPr id="3" name="Picture 2">
            <a:extLst>
              <a:ext uri="{FF2B5EF4-FFF2-40B4-BE49-F238E27FC236}">
                <a16:creationId xmlns:a16="http://schemas.microsoft.com/office/drawing/2014/main" id="{EEEDE092-4502-D799-E547-6CEE3576C5D8}"/>
              </a:ext>
            </a:extLst>
          </p:cNvPr>
          <p:cNvPicPr>
            <a:picLocks noChangeAspect="1"/>
          </p:cNvPicPr>
          <p:nvPr/>
        </p:nvPicPr>
        <p:blipFill>
          <a:blip r:embed="rId4"/>
          <a:stretch>
            <a:fillRect/>
          </a:stretch>
        </p:blipFill>
        <p:spPr>
          <a:xfrm>
            <a:off x="2712848" y="1619011"/>
            <a:ext cx="6766299" cy="1021555"/>
          </a:xfrm>
          <a:prstGeom prst="rect">
            <a:avLst/>
          </a:prstGeom>
        </p:spPr>
      </p:pic>
      <p:pic>
        <p:nvPicPr>
          <p:cNvPr id="8" name="Picture 7">
            <a:extLst>
              <a:ext uri="{FF2B5EF4-FFF2-40B4-BE49-F238E27FC236}">
                <a16:creationId xmlns:a16="http://schemas.microsoft.com/office/drawing/2014/main" id="{2773D638-C541-6867-67DE-60B1AE816C87}"/>
              </a:ext>
            </a:extLst>
          </p:cNvPr>
          <p:cNvPicPr>
            <a:picLocks noChangeAspect="1"/>
          </p:cNvPicPr>
          <p:nvPr/>
        </p:nvPicPr>
        <p:blipFill>
          <a:blip r:embed="rId5"/>
          <a:stretch>
            <a:fillRect/>
          </a:stretch>
        </p:blipFill>
        <p:spPr>
          <a:xfrm>
            <a:off x="2227012" y="5499797"/>
            <a:ext cx="7737973" cy="958807"/>
          </a:xfrm>
          <a:prstGeom prst="rect">
            <a:avLst/>
          </a:prstGeom>
        </p:spPr>
      </p:pic>
    </p:spTree>
    <p:extLst>
      <p:ext uri="{BB962C8B-B14F-4D97-AF65-F5344CB8AC3E}">
        <p14:creationId xmlns:p14="http://schemas.microsoft.com/office/powerpoint/2010/main" val="3010295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1381D-AC16-D41B-D41D-6DA8304E5A1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EF44F27-CD5A-5984-89C8-D1376DE3DC26}"/>
              </a:ext>
            </a:extLst>
          </p:cNvPr>
          <p:cNvSpPr>
            <a:spLocks noGrp="1"/>
          </p:cNvSpPr>
          <p:nvPr>
            <p:ph type="sldNum" sz="quarter" idx="12"/>
          </p:nvPr>
        </p:nvSpPr>
        <p:spPr/>
        <p:txBody>
          <a:bodyPr/>
          <a:lstStyle/>
          <a:p>
            <a:fld id="{0EFD9B65-B3F9-441B-A7C6-B6838B4CB8CF}" type="slidenum">
              <a:rPr lang="en-US" smtClean="0"/>
              <a:t>7</a:t>
            </a:fld>
            <a:endParaRPr lang="en-US" dirty="0"/>
          </a:p>
        </p:txBody>
      </p:sp>
      <p:sp>
        <p:nvSpPr>
          <p:cNvPr id="5" name="Reactor vs solar neutrino flux">
            <a:extLst>
              <a:ext uri="{FF2B5EF4-FFF2-40B4-BE49-F238E27FC236}">
                <a16:creationId xmlns:a16="http://schemas.microsoft.com/office/drawing/2014/main" id="{C1C33604-DABF-3993-C995-B2077A7AE4D2}"/>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Times New Roman" panose="02020603050405020304" pitchFamily="18" charset="0"/>
                <a:cs typeface="Times New Roman" panose="02020603050405020304" pitchFamily="18" charset="0"/>
              </a:rPr>
              <a:t>Blazar Sources</a:t>
            </a:r>
            <a:endParaRPr lang="en-US" sz="4000" dirty="0">
              <a:effectLst/>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56B3FA65-A4B8-1DD4-079E-B9111E15B326}"/>
                  </a:ext>
                </a:extLst>
              </p:cNvPr>
              <p:cNvSpPr txBox="1"/>
              <p:nvPr/>
            </p:nvSpPr>
            <p:spPr>
              <a:xfrm>
                <a:off x="654304" y="1449671"/>
                <a:ext cx="6842816" cy="4831066"/>
              </a:xfrm>
              <a:prstGeom prst="rect">
                <a:avLst/>
              </a:prstGeom>
              <a:noFill/>
            </p:spPr>
            <p:txBody>
              <a:bodyPr wrap="square">
                <a:spAutoFit/>
              </a:bodyPr>
              <a:lstStyle/>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Active Galactic Nuclei - relativistic beamed jets -</a:t>
                </a:r>
                <a14:m>
                  <m:oMath xmlns:m="http://schemas.openxmlformats.org/officeDocument/2006/math">
                    <m:r>
                      <a:rPr lang="en-US" sz="2400" i="1">
                        <a:latin typeface="Cambria Math" panose="02040503050406030204" pitchFamily="18" charset="0"/>
                      </a:rPr>
                      <m:t>𝒪</m:t>
                    </m:r>
                    <m:r>
                      <a:rPr lang="en-US" sz="2400">
                        <a:latin typeface="Cambria Math" panose="02040503050406030204" pitchFamily="18" charset="0"/>
                      </a:rPr>
                      <m:t>(</m:t>
                    </m:r>
                    <m:r>
                      <m:rPr>
                        <m:sty m:val="p"/>
                      </m:rPr>
                      <a:rPr lang="en-US" sz="2400">
                        <a:latin typeface="Cambria Math" panose="02040503050406030204" pitchFamily="18" charset="0"/>
                      </a:rPr>
                      <m:t>EeV</m:t>
                    </m:r>
                    <m:r>
                      <a:rPr lang="en-US" sz="2400">
                        <a:latin typeface="Cambria Math" panose="02040503050406030204" pitchFamily="18" charset="0"/>
                      </a:rPr>
                      <m:t>)</m:t>
                    </m:r>
                  </m:oMath>
                </a14:m>
                <a:r>
                  <a:rPr lang="en-US" sz="2400" dirty="0">
                    <a:latin typeface="Times New Roman" panose="02020603050405020304" pitchFamily="18" charset="0"/>
                    <a:cs typeface="Times New Roman" panose="02020603050405020304" pitchFamily="18" charset="0"/>
                  </a:rPr>
                  <a:t> scale protons </a:t>
                </a:r>
                <a14:m>
                  <m:oMath xmlns:m="http://schemas.openxmlformats.org/officeDocument/2006/math">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𝑝</m:t>
                        </m:r>
                      </m:e>
                    </m:d>
                  </m:oMath>
                </a14:m>
                <a:r>
                  <a:rPr lang="en-US" sz="2400" b="0" dirty="0">
                    <a:latin typeface="Times New Roman" panose="02020603050405020304" pitchFamily="18" charset="0"/>
                    <a:cs typeface="Times New Roman" panose="02020603050405020304" pitchFamily="18" charset="0"/>
                  </a:rPr>
                  <a:t> </a:t>
                </a:r>
                <a:br>
                  <a:rPr lang="en-US" sz="2400" b="0" dirty="0">
                    <a:latin typeface="Times New Roman" panose="02020603050405020304" pitchFamily="18" charset="0"/>
                    <a:cs typeface="Times New Roman" panose="02020603050405020304" pitchFamily="18" charset="0"/>
                  </a:rPr>
                </a:br>
                <a:endParaRPr lang="en-US" sz="2400" b="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High energy proton-photon </a:t>
                </a: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𝑝</m:t>
                    </m:r>
                    <m:r>
                      <m:rPr>
                        <m:sty m:val="p"/>
                      </m:rPr>
                      <a:rPr lang="en-US" sz="2400" b="0" i="1" smtClean="0">
                        <a:latin typeface="Cambria Math" panose="02040503050406030204" pitchFamily="18" charset="0"/>
                      </a:rPr>
                      <m:t>γ</m:t>
                    </m:r>
                    <m:r>
                      <a:rPr lang="en-US" sz="2400" b="0" i="1" smtClean="0">
                        <a:latin typeface="Cambria Math" panose="02040503050406030204" pitchFamily="18" charset="0"/>
                      </a:rPr>
                      <m:t>)</m:t>
                    </m:r>
                  </m:oMath>
                </a14:m>
                <a:r>
                  <a:rPr lang="en-US" sz="2400" dirty="0">
                    <a:latin typeface="Times New Roman" panose="02020603050405020304" pitchFamily="18" charset="0"/>
                    <a:cs typeface="Times New Roman" panose="02020603050405020304" pitchFamily="18" charset="0"/>
                  </a:rPr>
                  <a:t> collisions:</a:t>
                </a: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Neutrinos:</a:t>
                </a:r>
              </a:p>
              <a:p>
                <a:pPr marL="742950" lvl="1" indent="-285750">
                  <a:buFont typeface="Arial" panose="020B0604020202020204" pitchFamily="34" charset="0"/>
                  <a:buChar char="•"/>
                </a:pPr>
                <a14:m>
                  <m:oMath xmlns:m="http://schemas.openxmlformats.org/officeDocument/2006/math">
                    <m:r>
                      <a:rPr lang="en-US" sz="2400" i="1">
                        <a:latin typeface="Cambria Math" panose="02040503050406030204" pitchFamily="18" charset="0"/>
                      </a:rPr>
                      <m:t>𝑝</m:t>
                    </m:r>
                    <m:r>
                      <a:rPr lang="en-US" sz="2400" i="1">
                        <a:latin typeface="Cambria Math" panose="02040503050406030204" pitchFamily="18" charset="0"/>
                      </a:rPr>
                      <m:t>𝛾</m:t>
                    </m:r>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𝜋</m:t>
                        </m:r>
                      </m:e>
                      <m:sup>
                        <m:r>
                          <a:rPr lang="en-US" sz="2400" i="1">
                            <a:latin typeface="Cambria Math" panose="02040503050406030204" pitchFamily="18" charset="0"/>
                          </a:rPr>
                          <m:t>+</m:t>
                        </m:r>
                      </m:sup>
                    </m:sSup>
                    <m:r>
                      <a:rPr lang="en-US" sz="2400" i="1">
                        <a:latin typeface="Cambria Math" panose="02040503050406030204" pitchFamily="18" charset="0"/>
                      </a:rPr>
                      <m:t>𝑛</m:t>
                    </m:r>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𝜋</m:t>
                        </m:r>
                      </m:e>
                      <m:sup>
                        <m:r>
                          <a:rPr lang="en-US" sz="2400" i="1">
                            <a:latin typeface="Cambria Math" panose="02040503050406030204" pitchFamily="18" charset="0"/>
                          </a:rPr>
                          <m:t>+</m:t>
                        </m:r>
                      </m:sup>
                    </m:sSup>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𝜇</m:t>
                        </m:r>
                      </m:e>
                      <m:sup>
                        <m:r>
                          <a:rPr lang="en-US" sz="2400" i="1">
                            <a:latin typeface="Cambria Math" panose="02040503050406030204" pitchFamily="18" charset="0"/>
                          </a:rPr>
                          <m:t>+</m:t>
                        </m:r>
                      </m:sup>
                    </m:sSup>
                    <m:sSub>
                      <m:sSubPr>
                        <m:ctrlPr>
                          <a:rPr lang="en-US" sz="2400" i="1">
                            <a:latin typeface="Cambria Math" panose="02040503050406030204" pitchFamily="18" charset="0"/>
                          </a:rPr>
                        </m:ctrlPr>
                      </m:sSubPr>
                      <m:e>
                        <m:r>
                          <a:rPr lang="en-US" sz="2400" i="1">
                            <a:latin typeface="Cambria Math" panose="02040503050406030204" pitchFamily="18" charset="0"/>
                          </a:rPr>
                          <m:t>𝜈</m:t>
                        </m:r>
                      </m:e>
                      <m:sub>
                        <m:r>
                          <a:rPr lang="en-US" sz="2400" i="1">
                            <a:latin typeface="Cambria Math" panose="02040503050406030204" pitchFamily="18" charset="0"/>
                          </a:rPr>
                          <m:t>𝜇</m:t>
                        </m:r>
                      </m:sub>
                    </m:sSub>
                  </m:oMath>
                </a14:m>
                <a:r>
                  <a:rPr lang="en-US" sz="2400" dirty="0">
                    <a:latin typeface="Times New Roman" panose="02020603050405020304" pitchFamily="18" charset="0"/>
                    <a:cs typeface="Times New Roman" panose="02020603050405020304" pitchFamily="18" charset="0"/>
                  </a:rPr>
                  <a:t> - large radiative losses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𝜋</m:t>
                        </m:r>
                      </m:e>
                      <m:sup>
                        <m:r>
                          <a:rPr lang="en-US" sz="2400" i="1">
                            <a:latin typeface="Cambria Math" panose="02040503050406030204" pitchFamily="18" charset="0"/>
                          </a:rPr>
                          <m:t>+</m:t>
                        </m:r>
                      </m:sup>
                    </m:sSup>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𝜇</m:t>
                        </m:r>
                      </m:e>
                      <m:sup>
                        <m:r>
                          <a:rPr lang="en-US" sz="2400" i="1">
                            <a:latin typeface="Cambria Math" panose="02040503050406030204" pitchFamily="18" charset="0"/>
                          </a:rPr>
                          <m:t>+</m:t>
                        </m:r>
                      </m:sup>
                    </m:sSup>
                  </m:oMath>
                </a14:m>
                <a:endParaRPr lang="en-US"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Dark matter via portals:</a:t>
                </a:r>
              </a:p>
              <a:p>
                <a:pPr marL="742950" lvl="1" indent="-285750">
                  <a:buFont typeface="Arial" panose="020B0604020202020204" pitchFamily="34" charset="0"/>
                  <a:buChar char="•"/>
                </a:pPr>
                <a14:m>
                  <m:oMath xmlns:m="http://schemas.openxmlformats.org/officeDocument/2006/math">
                    <m:r>
                      <a:rPr lang="en-US" sz="2400" i="1">
                        <a:latin typeface="Cambria Math" panose="02040503050406030204" pitchFamily="18" charset="0"/>
                      </a:rPr>
                      <m:t>𝑝</m:t>
                    </m:r>
                    <m:r>
                      <a:rPr lang="en-US" sz="2400" i="1">
                        <a:latin typeface="Cambria Math" panose="02040503050406030204" pitchFamily="18" charset="0"/>
                      </a:rPr>
                      <m:t>𝛾</m:t>
                    </m:r>
                    <m:r>
                      <a:rPr lang="en-US" sz="2400" i="1">
                        <a:latin typeface="Cambria Math" panose="02040503050406030204" pitchFamily="18" charset="0"/>
                      </a:rPr>
                      <m:t>→</m:t>
                    </m:r>
                    <m:r>
                      <a:rPr lang="en-US" sz="2400" i="1">
                        <a:latin typeface="Cambria Math" panose="02040503050406030204" pitchFamily="18" charset="0"/>
                      </a:rPr>
                      <m:t>𝑝</m:t>
                    </m:r>
                    <m:r>
                      <m:rPr>
                        <m:sty m:val="p"/>
                      </m:rPr>
                      <a:rPr lang="en-US" sz="2400">
                        <a:latin typeface="Cambria Math" panose="02040503050406030204" pitchFamily="18" charset="0"/>
                      </a:rPr>
                      <m:t>Λ</m:t>
                    </m:r>
                    <m:r>
                      <a:rPr lang="en-US" sz="2400" i="1">
                        <a:latin typeface="Cambria Math" panose="02040503050406030204" pitchFamily="18" charset="0"/>
                      </a:rPr>
                      <m:t>;</m:t>
                    </m:r>
                    <m:r>
                      <m:rPr>
                        <m:sty m:val="p"/>
                      </m:rPr>
                      <a:rPr lang="en-US" sz="2400">
                        <a:latin typeface="Cambria Math" panose="02040503050406030204" pitchFamily="18" charset="0"/>
                      </a:rPr>
                      <m:t>Λ</m:t>
                    </m:r>
                    <m:r>
                      <a:rPr lang="en-US" sz="2400" i="1">
                        <a:latin typeface="Cambria Math" panose="02040503050406030204" pitchFamily="18" charset="0"/>
                      </a:rPr>
                      <m:t>→</m:t>
                    </m:r>
                    <m:r>
                      <a:rPr lang="en-US" sz="2400" i="1">
                        <a:latin typeface="Cambria Math" panose="02040503050406030204" pitchFamily="18" charset="0"/>
                      </a:rPr>
                      <m:t>𝜒𝜒</m:t>
                    </m:r>
                  </m:oMath>
                </a14:m>
                <a:endParaRPr lang="en-US" sz="2400"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EM cascade depends on source </a:t>
                </a:r>
                <a:r>
                  <a:rPr lang="en-US" sz="2400" dirty="0" err="1">
                    <a:latin typeface="Times New Roman" panose="02020603050405020304" pitchFamily="18" charset="0"/>
                    <a:cs typeface="Times New Roman" panose="02020603050405020304" pitchFamily="18" charset="0"/>
                  </a:rPr>
                  <a:t>redhsift</a:t>
                </a:r>
                <a:r>
                  <a:rPr lang="en-US" sz="2400" dirty="0">
                    <a:latin typeface="Times New Roman" panose="02020603050405020304" pitchFamily="18" charset="0"/>
                    <a:cs typeface="Times New Roman" panose="02020603050405020304" pitchFamily="18" charset="0"/>
                  </a:rPr>
                  <a:t> and IGMF.</a:t>
                </a: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Strongly attenuated for IGMF</a:t>
                </a:r>
                <a14:m>
                  <m:oMath xmlns:m="http://schemas.openxmlformats.org/officeDocument/2006/math">
                    <m:r>
                      <a:rPr lang="en-US" sz="2400" b="0" i="0" smtClean="0">
                        <a:latin typeface="Cambria Math" panose="02040503050406030204" pitchFamily="18" charset="0"/>
                      </a:rPr>
                      <m:t> </m:t>
                    </m:r>
                    <m:r>
                      <a:rPr lang="en-US" sz="2400" i="1">
                        <a:latin typeface="Cambria Math" panose="02040503050406030204" pitchFamily="18" charset="0"/>
                      </a:rPr>
                      <m:t>≳3×</m:t>
                    </m:r>
                    <m:sSup>
                      <m:sSupPr>
                        <m:ctrlPr>
                          <a:rPr lang="en-US" sz="2400" i="1">
                            <a:latin typeface="Cambria Math" panose="02040503050406030204" pitchFamily="18" charset="0"/>
                          </a:rPr>
                        </m:ctrlPr>
                      </m:sSupPr>
                      <m:e>
                        <m:r>
                          <a:rPr lang="en-US" sz="2400" i="1">
                            <a:latin typeface="Cambria Math" panose="02040503050406030204" pitchFamily="18" charset="0"/>
                          </a:rPr>
                          <m:t>10</m:t>
                        </m:r>
                      </m:e>
                      <m:sup>
                        <m:r>
                          <a:rPr lang="en-US" sz="2400" i="1">
                            <a:latin typeface="Cambria Math" panose="02040503050406030204" pitchFamily="18" charset="0"/>
                          </a:rPr>
                          <m:t>−13</m:t>
                        </m:r>
                      </m:sup>
                    </m:sSup>
                    <m:r>
                      <m:rPr>
                        <m:sty m:val="p"/>
                      </m:rPr>
                      <a:rPr lang="en-US" sz="2400">
                        <a:latin typeface="Cambria Math" panose="02040503050406030204" pitchFamily="18" charset="0"/>
                      </a:rPr>
                      <m:t>G</m:t>
                    </m:r>
                  </m:oMath>
                </a14:m>
                <a:endParaRPr lang="en-US"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dirty="0">
                  <a:latin typeface="+mj-lt"/>
                </a:endParaRPr>
              </a:p>
            </p:txBody>
          </p:sp>
        </mc:Choice>
        <mc:Fallback>
          <p:sp>
            <p:nvSpPr>
              <p:cNvPr id="7" name="TextBox 6">
                <a:extLst>
                  <a:ext uri="{FF2B5EF4-FFF2-40B4-BE49-F238E27FC236}">
                    <a16:creationId xmlns:a16="http://schemas.microsoft.com/office/drawing/2014/main" id="{56B3FA65-A4B8-1DD4-079E-B9111E15B326}"/>
                  </a:ext>
                </a:extLst>
              </p:cNvPr>
              <p:cNvSpPr txBox="1">
                <a:spLocks noRot="1" noChangeAspect="1" noMove="1" noResize="1" noEditPoints="1" noAdjustHandles="1" noChangeArrowheads="1" noChangeShapeType="1" noTextEdit="1"/>
              </p:cNvSpPr>
              <p:nvPr/>
            </p:nvSpPr>
            <p:spPr>
              <a:xfrm>
                <a:off x="654304" y="1449671"/>
                <a:ext cx="6842816" cy="4831066"/>
              </a:xfrm>
              <a:prstGeom prst="rect">
                <a:avLst/>
              </a:prstGeom>
              <a:blipFill>
                <a:blip r:embed="rId3"/>
                <a:stretch>
                  <a:fillRect l="-1158" t="-1010"/>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DCE4F3E8-A4CD-368B-945B-991F573B8A32}"/>
              </a:ext>
            </a:extLst>
          </p:cNvPr>
          <p:cNvPicPr>
            <a:picLocks noChangeAspect="1"/>
          </p:cNvPicPr>
          <p:nvPr/>
        </p:nvPicPr>
        <p:blipFill>
          <a:blip r:embed="rId4"/>
          <a:stretch>
            <a:fillRect/>
          </a:stretch>
        </p:blipFill>
        <p:spPr>
          <a:xfrm>
            <a:off x="8703733" y="1395575"/>
            <a:ext cx="1981200" cy="1768632"/>
          </a:xfrm>
          <a:prstGeom prst="rect">
            <a:avLst/>
          </a:prstGeom>
        </p:spPr>
      </p:pic>
      <p:sp>
        <p:nvSpPr>
          <p:cNvPr id="3" name="TextBox 2">
            <a:extLst>
              <a:ext uri="{FF2B5EF4-FFF2-40B4-BE49-F238E27FC236}">
                <a16:creationId xmlns:a16="http://schemas.microsoft.com/office/drawing/2014/main" id="{909A3C61-42ED-4717-B65A-B65E19EAAD72}"/>
              </a:ext>
            </a:extLst>
          </p:cNvPr>
          <p:cNvSpPr txBox="1"/>
          <p:nvPr/>
        </p:nvSpPr>
        <p:spPr>
          <a:xfrm>
            <a:off x="2375675" y="6096702"/>
            <a:ext cx="6096000" cy="523220"/>
          </a:xfrm>
          <a:prstGeom prst="rect">
            <a:avLst/>
          </a:prstGeom>
          <a:noFill/>
        </p:spPr>
        <p:txBody>
          <a:bodyPr wrap="square">
            <a:spAutoFit/>
          </a:bodyPr>
          <a:lstStyle/>
          <a:p>
            <a:r>
              <a:rPr lang="en-US" sz="1400" dirty="0"/>
              <a:t>Fang, </a:t>
            </a:r>
            <a:r>
              <a:rPr lang="en-US" sz="1400" dirty="0" err="1"/>
              <a:t>Halzen</a:t>
            </a:r>
            <a:r>
              <a:rPr lang="en-US" sz="1400" dirty="0"/>
              <a:t>, Hooper, arxiv:2502.09545</a:t>
            </a:r>
          </a:p>
          <a:p>
            <a:r>
              <a:rPr lang="en-US" sz="1400" dirty="0" err="1"/>
              <a:t>Crnogorčevića</a:t>
            </a:r>
            <a:r>
              <a:rPr lang="en-US" sz="1400" dirty="0"/>
              <a:t>, Blanco, Linden, arxiv:2503.16606</a:t>
            </a:r>
          </a:p>
        </p:txBody>
      </p:sp>
      <p:pic>
        <p:nvPicPr>
          <p:cNvPr id="6" name="Picture 5">
            <a:extLst>
              <a:ext uri="{FF2B5EF4-FFF2-40B4-BE49-F238E27FC236}">
                <a16:creationId xmlns:a16="http://schemas.microsoft.com/office/drawing/2014/main" id="{62E0DF84-3F07-B451-19A0-63128FBD2F15}"/>
              </a:ext>
            </a:extLst>
          </p:cNvPr>
          <p:cNvPicPr>
            <a:picLocks noChangeAspect="1"/>
          </p:cNvPicPr>
          <p:nvPr/>
        </p:nvPicPr>
        <p:blipFill>
          <a:blip r:embed="rId5"/>
          <a:stretch>
            <a:fillRect/>
          </a:stretch>
        </p:blipFill>
        <p:spPr>
          <a:xfrm>
            <a:off x="7639904" y="3165773"/>
            <a:ext cx="3897792" cy="3624339"/>
          </a:xfrm>
          <a:prstGeom prst="rect">
            <a:avLst/>
          </a:prstGeom>
        </p:spPr>
      </p:pic>
    </p:spTree>
    <p:extLst>
      <p:ext uri="{BB962C8B-B14F-4D97-AF65-F5344CB8AC3E}">
        <p14:creationId xmlns:p14="http://schemas.microsoft.com/office/powerpoint/2010/main" val="1470898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0AE6D-C479-2DB6-42A2-A2500E869BE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24D5189-2993-9398-40DB-CD217BFF4126}"/>
              </a:ext>
            </a:extLst>
          </p:cNvPr>
          <p:cNvSpPr>
            <a:spLocks noGrp="1"/>
          </p:cNvSpPr>
          <p:nvPr>
            <p:ph type="sldNum" sz="quarter" idx="12"/>
          </p:nvPr>
        </p:nvSpPr>
        <p:spPr/>
        <p:txBody>
          <a:bodyPr/>
          <a:lstStyle/>
          <a:p>
            <a:fld id="{0EFD9B65-B3F9-441B-A7C6-B6838B4CB8CF}" type="slidenum">
              <a:rPr lang="en-US" smtClean="0"/>
              <a:t>8</a:t>
            </a:fld>
            <a:endParaRPr lang="en-US" dirty="0"/>
          </a:p>
        </p:txBody>
      </p:sp>
      <p:sp>
        <p:nvSpPr>
          <p:cNvPr id="5" name="Reactor vs solar neutrino flux">
            <a:extLst>
              <a:ext uri="{FF2B5EF4-FFF2-40B4-BE49-F238E27FC236}">
                <a16:creationId xmlns:a16="http://schemas.microsoft.com/office/drawing/2014/main" id="{0EEDF928-AD56-2EAD-38BC-B8ED10C10437}"/>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Times New Roman" panose="02020603050405020304" pitchFamily="18" charset="0"/>
                <a:cs typeface="Times New Roman" panose="02020603050405020304" pitchFamily="18" charset="0"/>
              </a:rPr>
              <a:t>Blazar Sources</a:t>
            </a:r>
            <a:endParaRPr lang="en-US" sz="4000" dirty="0">
              <a:effectLst/>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2DA01889-B799-9A47-A1F5-C1B37C0C2D36}"/>
              </a:ext>
            </a:extLst>
          </p:cNvPr>
          <p:cNvPicPr>
            <a:picLocks noChangeAspect="1"/>
          </p:cNvPicPr>
          <p:nvPr/>
        </p:nvPicPr>
        <p:blipFill>
          <a:blip r:embed="rId3"/>
          <a:stretch>
            <a:fillRect/>
          </a:stretch>
        </p:blipFill>
        <p:spPr>
          <a:xfrm>
            <a:off x="307064" y="1345439"/>
            <a:ext cx="5783274" cy="3741210"/>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F151ED9-D85A-48A9-E5AE-B27E73A19BF7}"/>
                  </a:ext>
                </a:extLst>
              </p:cNvPr>
              <p:cNvSpPr txBox="1"/>
              <p:nvPr/>
            </p:nvSpPr>
            <p:spPr>
              <a:xfrm>
                <a:off x="415832" y="5550372"/>
                <a:ext cx="6097348" cy="991875"/>
              </a:xfrm>
              <a:prstGeom prst="rect">
                <a:avLst/>
              </a:prstGeom>
              <a:noFill/>
            </p:spPr>
            <p:txBody>
              <a:bodyPr wrap="square">
                <a:spAutoFit/>
              </a:bodyPr>
              <a:lstStyle/>
              <a:p>
                <a:pPr marL="342900" indent="-342900">
                  <a:buFont typeface="Arial" panose="020B0604020202020204" pitchFamily="34" charset="0"/>
                  <a:buChar char="•"/>
                </a:pPr>
                <a:r>
                  <a:rPr lang="en-US" sz="2000" dirty="0">
                    <a:latin typeface="+mj-lt"/>
                  </a:rPr>
                  <a:t>The DM channels overtake the neutrino channels above </a:t>
                </a:r>
                <a14:m>
                  <m:oMath xmlns:m="http://schemas.openxmlformats.org/officeDocument/2006/math">
                    <m:r>
                      <a:rPr lang="en-US" sz="2000" i="1">
                        <a:latin typeface="Cambria Math" panose="02040503050406030204" pitchFamily="18" charset="0"/>
                      </a:rPr>
                      <m:t>𝐸</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10</m:t>
                        </m:r>
                      </m:e>
                      <m:sup>
                        <m:r>
                          <a:rPr lang="en-US" sz="2000" i="1">
                            <a:latin typeface="Cambria Math" panose="02040503050406030204" pitchFamily="18" charset="0"/>
                          </a:rPr>
                          <m:t>8</m:t>
                        </m:r>
                      </m:sup>
                    </m:sSup>
                    <m:r>
                      <m:rPr>
                        <m:sty m:val="p"/>
                      </m:rPr>
                      <a:rPr lang="en-US" sz="2000">
                        <a:latin typeface="Cambria Math" panose="02040503050406030204" pitchFamily="18" charset="0"/>
                      </a:rPr>
                      <m:t>GeV</m:t>
                    </m:r>
                  </m:oMath>
                </a14:m>
                <a:endParaRPr lang="en-US" sz="2000" dirty="0">
                  <a:latin typeface="+mj-lt"/>
                </a:endParaRPr>
              </a:p>
              <a:p>
                <a:endParaRPr lang="en-US" dirty="0"/>
              </a:p>
            </p:txBody>
          </p:sp>
        </mc:Choice>
        <mc:Fallback xmlns="">
          <p:sp>
            <p:nvSpPr>
              <p:cNvPr id="3" name="TextBox 2">
                <a:extLst>
                  <a:ext uri="{FF2B5EF4-FFF2-40B4-BE49-F238E27FC236}">
                    <a16:creationId xmlns:a16="http://schemas.microsoft.com/office/drawing/2014/main" id="{BF151ED9-D85A-48A9-E5AE-B27E73A19BF7}"/>
                  </a:ext>
                </a:extLst>
              </p:cNvPr>
              <p:cNvSpPr txBox="1">
                <a:spLocks noRot="1" noChangeAspect="1" noMove="1" noResize="1" noEditPoints="1" noAdjustHandles="1" noChangeArrowheads="1" noChangeShapeType="1" noTextEdit="1"/>
              </p:cNvSpPr>
              <p:nvPr/>
            </p:nvSpPr>
            <p:spPr>
              <a:xfrm>
                <a:off x="415832" y="5550372"/>
                <a:ext cx="6097348" cy="991875"/>
              </a:xfrm>
              <a:prstGeom prst="rect">
                <a:avLst/>
              </a:prstGeom>
              <a:blipFill>
                <a:blip r:embed="rId5"/>
                <a:stretch>
                  <a:fillRect l="-900" t="-30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4256A9F6-4161-9378-5B82-503D196ADB5C}"/>
                  </a:ext>
                </a:extLst>
              </p:cNvPr>
              <p:cNvSpPr txBox="1"/>
              <p:nvPr/>
            </p:nvSpPr>
            <p:spPr>
              <a:xfrm>
                <a:off x="6277444" y="1762184"/>
                <a:ext cx="6096000" cy="2907719"/>
              </a:xfrm>
              <a:prstGeom prst="rect">
                <a:avLst/>
              </a:prstGeom>
              <a:noFill/>
            </p:spPr>
            <p:txBody>
              <a:bodyPr wrap="square">
                <a:spAutoFit/>
              </a:bodyPr>
              <a:lstStyle/>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Neutrinos:</a:t>
                </a:r>
              </a:p>
              <a:p>
                <a:pPr marL="742950" lvl="1" indent="-285750">
                  <a:buFont typeface="Arial" panose="020B0604020202020204" pitchFamily="34" charset="0"/>
                  <a:buChar char="•"/>
                </a:pPr>
                <a14:m>
                  <m:oMath xmlns:m="http://schemas.openxmlformats.org/officeDocument/2006/math">
                    <m:r>
                      <a:rPr lang="en-US" sz="2400" i="1">
                        <a:latin typeface="Cambria Math" panose="02040503050406030204" pitchFamily="18" charset="0"/>
                      </a:rPr>
                      <m:t>𝑝</m:t>
                    </m:r>
                    <m:r>
                      <a:rPr lang="en-US" sz="2400" i="1">
                        <a:latin typeface="Cambria Math" panose="02040503050406030204" pitchFamily="18" charset="0"/>
                      </a:rPr>
                      <m:t>𝛾</m:t>
                    </m:r>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𝜋</m:t>
                        </m:r>
                      </m:e>
                      <m:sup>
                        <m:r>
                          <a:rPr lang="en-US" sz="2400" i="1">
                            <a:latin typeface="Cambria Math" panose="02040503050406030204" pitchFamily="18" charset="0"/>
                          </a:rPr>
                          <m:t>+</m:t>
                        </m:r>
                      </m:sup>
                    </m:sSup>
                    <m:r>
                      <a:rPr lang="en-US" sz="2400" i="1">
                        <a:latin typeface="Cambria Math" panose="02040503050406030204" pitchFamily="18" charset="0"/>
                      </a:rPr>
                      <m:t>𝑛</m:t>
                    </m:r>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𝜋</m:t>
                        </m:r>
                      </m:e>
                      <m:sup>
                        <m:r>
                          <a:rPr lang="en-US" sz="2400" i="1">
                            <a:latin typeface="Cambria Math" panose="02040503050406030204" pitchFamily="18" charset="0"/>
                          </a:rPr>
                          <m:t>+</m:t>
                        </m:r>
                      </m:sup>
                    </m:sSup>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𝜇</m:t>
                        </m:r>
                      </m:e>
                      <m:sup>
                        <m:r>
                          <a:rPr lang="en-US" sz="2400" i="1">
                            <a:latin typeface="Cambria Math" panose="02040503050406030204" pitchFamily="18" charset="0"/>
                          </a:rPr>
                          <m:t>+</m:t>
                        </m:r>
                      </m:sup>
                    </m:sSup>
                    <m:sSub>
                      <m:sSubPr>
                        <m:ctrlPr>
                          <a:rPr lang="en-US" sz="2400" i="1">
                            <a:latin typeface="Cambria Math" panose="02040503050406030204" pitchFamily="18" charset="0"/>
                          </a:rPr>
                        </m:ctrlPr>
                      </m:sSubPr>
                      <m:e>
                        <m:r>
                          <a:rPr lang="en-US" sz="2400" i="1">
                            <a:latin typeface="Cambria Math" panose="02040503050406030204" pitchFamily="18" charset="0"/>
                          </a:rPr>
                          <m:t>𝜈</m:t>
                        </m:r>
                      </m:e>
                      <m:sub>
                        <m:r>
                          <a:rPr lang="en-US" sz="2400" i="1">
                            <a:latin typeface="Cambria Math" panose="02040503050406030204" pitchFamily="18" charset="0"/>
                          </a:rPr>
                          <m:t>𝜇</m:t>
                        </m:r>
                      </m:sub>
                    </m:sSub>
                  </m:oMath>
                </a14:m>
                <a:r>
                  <a:rPr lang="en-US" sz="2400" dirty="0">
                    <a:latin typeface="Times New Roman" panose="02020603050405020304" pitchFamily="18" charset="0"/>
                    <a:cs typeface="Times New Roman" panose="02020603050405020304" pitchFamily="18" charset="0"/>
                  </a:rPr>
                  <a:t> - large radiative losses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𝜋</m:t>
                        </m:r>
                      </m:e>
                      <m:sup>
                        <m:r>
                          <a:rPr lang="en-US" sz="2400" i="1">
                            <a:latin typeface="Cambria Math" panose="02040503050406030204" pitchFamily="18" charset="0"/>
                          </a:rPr>
                          <m:t>+</m:t>
                        </m:r>
                      </m:sup>
                    </m:sSup>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𝜇</m:t>
                        </m:r>
                      </m:e>
                      <m:sup>
                        <m:r>
                          <a:rPr lang="en-US" sz="2400" i="1">
                            <a:latin typeface="Cambria Math" panose="02040503050406030204" pitchFamily="18" charset="0"/>
                          </a:rPr>
                          <m:t>+</m:t>
                        </m:r>
                      </m:sup>
                    </m:sSup>
                  </m:oMath>
                </a14:m>
                <a:endParaRPr lang="en-US" sz="2400"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14:m>
                  <m:oMath xmlns:m="http://schemas.openxmlformats.org/officeDocument/2006/math">
                    <m:sSub>
                      <m:sSubPr>
                        <m:ctrlPr>
                          <a:rPr lang="en-US" sz="2800" b="1" i="1">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sSubPr>
                      <m:e>
                        <m:r>
                          <a:rPr lang="en-US" sz="2800" b="1" i="1">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𝑬</m:t>
                        </m:r>
                      </m:e>
                      <m:sub>
                        <m:r>
                          <a:rPr lang="en-US" sz="2800" b="1" i="1">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𝝂</m:t>
                        </m:r>
                      </m:sub>
                    </m:sSub>
                    <m:r>
                      <a:rPr lang="en-US" sz="2800" b="1" i="1">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m:t>
                    </m:r>
                    <m:sSub>
                      <m:sSubPr>
                        <m:ctrlPr>
                          <a:rPr lang="en-US" sz="2800" b="1" i="1">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sSubPr>
                      <m:e>
                        <m:r>
                          <a:rPr lang="en-US" sz="2800" b="1" i="1">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𝑬</m:t>
                        </m:r>
                      </m:e>
                      <m:sub>
                        <m:r>
                          <a:rPr lang="en-US" sz="2800" b="1" i="1">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𝒑</m:t>
                        </m:r>
                      </m:sub>
                    </m:sSub>
                    <m:r>
                      <a:rPr lang="en-US" sz="2800" b="1" i="1">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m:t>
                    </m:r>
                    <m:r>
                      <a:rPr lang="en-US" sz="2800" b="1" i="1">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𝟐𝟎</m:t>
                    </m:r>
                  </m:oMath>
                </a14:m>
                <a:endParaRPr lang="en-US" sz="28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Dark matter via portals:</a:t>
                </a:r>
              </a:p>
              <a:p>
                <a:pPr marL="742950" lvl="1" indent="-285750">
                  <a:buFont typeface="Arial" panose="020B0604020202020204" pitchFamily="34" charset="0"/>
                  <a:buChar char="•"/>
                </a:pPr>
                <a14:m>
                  <m:oMath xmlns:m="http://schemas.openxmlformats.org/officeDocument/2006/math">
                    <m:r>
                      <a:rPr lang="en-US" sz="2400" i="1">
                        <a:latin typeface="Cambria Math" panose="02040503050406030204" pitchFamily="18" charset="0"/>
                      </a:rPr>
                      <m:t>𝑝</m:t>
                    </m:r>
                    <m:r>
                      <a:rPr lang="en-US" sz="2400" i="1">
                        <a:latin typeface="Cambria Math" panose="02040503050406030204" pitchFamily="18" charset="0"/>
                      </a:rPr>
                      <m:t>𝛾</m:t>
                    </m:r>
                    <m:r>
                      <a:rPr lang="en-US" sz="2400" i="1">
                        <a:latin typeface="Cambria Math" panose="02040503050406030204" pitchFamily="18" charset="0"/>
                      </a:rPr>
                      <m:t>→</m:t>
                    </m:r>
                    <m:r>
                      <a:rPr lang="en-US" sz="2400" i="1">
                        <a:latin typeface="Cambria Math" panose="02040503050406030204" pitchFamily="18" charset="0"/>
                      </a:rPr>
                      <m:t>𝑝</m:t>
                    </m:r>
                    <m:r>
                      <m:rPr>
                        <m:sty m:val="p"/>
                      </m:rPr>
                      <a:rPr lang="en-US" sz="2400">
                        <a:latin typeface="Cambria Math" panose="02040503050406030204" pitchFamily="18" charset="0"/>
                      </a:rPr>
                      <m:t>Λ</m:t>
                    </m:r>
                    <m:r>
                      <a:rPr lang="en-US" sz="2400" i="1">
                        <a:latin typeface="Cambria Math" panose="02040503050406030204" pitchFamily="18" charset="0"/>
                      </a:rPr>
                      <m:t>;</m:t>
                    </m:r>
                    <m:r>
                      <m:rPr>
                        <m:sty m:val="p"/>
                      </m:rPr>
                      <a:rPr lang="en-US" sz="2400">
                        <a:latin typeface="Cambria Math" panose="02040503050406030204" pitchFamily="18" charset="0"/>
                      </a:rPr>
                      <m:t>Λ</m:t>
                    </m:r>
                    <m:r>
                      <a:rPr lang="en-US" sz="2400" i="1">
                        <a:latin typeface="Cambria Math" panose="02040503050406030204" pitchFamily="18" charset="0"/>
                      </a:rPr>
                      <m:t>→</m:t>
                    </m:r>
                    <m:r>
                      <a:rPr lang="en-US" sz="2400" i="1">
                        <a:latin typeface="Cambria Math" panose="02040503050406030204" pitchFamily="18" charset="0"/>
                      </a:rPr>
                      <m:t>𝜒𝜒</m:t>
                    </m:r>
                  </m:oMath>
                </a14:m>
                <a:endParaRPr lang="en-US" sz="2400"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14:m>
                  <m:oMath xmlns:m="http://schemas.openxmlformats.org/officeDocument/2006/math">
                    <m:sSub>
                      <m:sSubPr>
                        <m:ctrlPr>
                          <a:rPr lang="en-US" sz="2800" b="1" i="1" dirty="0" smtClean="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sSubPr>
                      <m:e>
                        <m:r>
                          <a:rPr lang="en-US" sz="2800" b="1"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𝑬</m:t>
                        </m:r>
                      </m:e>
                      <m:sub>
                        <m:r>
                          <a:rPr lang="en-US" sz="2800" b="1"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𝝌</m:t>
                        </m:r>
                      </m:sub>
                    </m:sSub>
                    <m:r>
                      <a:rPr lang="en-US" sz="2800" b="1" i="0"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m:t>
                    </m:r>
                    <m:sSub>
                      <m:sSubPr>
                        <m:ctrlPr>
                          <a:rPr lang="en-US" sz="2800" b="1"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sSubPr>
                      <m:e>
                        <m:r>
                          <a:rPr lang="en-US" sz="2800" b="1"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𝑬</m:t>
                        </m:r>
                      </m:e>
                      <m:sub>
                        <m:r>
                          <a:rPr lang="en-US" sz="2800" b="1"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𝒑</m:t>
                        </m:r>
                      </m:sub>
                    </m:sSub>
                    <m:r>
                      <a:rPr lang="en-US" sz="2800" b="1" i="0"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m:t>
                    </m:r>
                    <m:r>
                      <a:rPr lang="en-US" sz="2800" b="1" i="0"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𝟐</m:t>
                    </m:r>
                  </m:oMath>
                </a14:m>
                <a:endParaRPr lang="en-US" sz="2400" dirty="0">
                  <a:latin typeface="Times New Roman" panose="02020603050405020304" pitchFamily="18" charset="0"/>
                  <a:cs typeface="Times New Roman" panose="02020603050405020304" pitchFamily="18" charset="0"/>
                </a:endParaRPr>
              </a:p>
            </p:txBody>
          </p:sp>
        </mc:Choice>
        <mc:Fallback>
          <p:sp>
            <p:nvSpPr>
              <p:cNvPr id="7" name="TextBox 6">
                <a:extLst>
                  <a:ext uri="{FF2B5EF4-FFF2-40B4-BE49-F238E27FC236}">
                    <a16:creationId xmlns:a16="http://schemas.microsoft.com/office/drawing/2014/main" id="{4256A9F6-4161-9378-5B82-503D196ADB5C}"/>
                  </a:ext>
                </a:extLst>
              </p:cNvPr>
              <p:cNvSpPr txBox="1">
                <a:spLocks noRot="1" noChangeAspect="1" noMove="1" noResize="1" noEditPoints="1" noAdjustHandles="1" noChangeArrowheads="1" noChangeShapeType="1" noTextEdit="1"/>
              </p:cNvSpPr>
              <p:nvPr/>
            </p:nvSpPr>
            <p:spPr>
              <a:xfrm>
                <a:off x="6277444" y="1762184"/>
                <a:ext cx="6096000" cy="2907719"/>
              </a:xfrm>
              <a:prstGeom prst="rect">
                <a:avLst/>
              </a:prstGeom>
              <a:blipFill>
                <a:blip r:embed="rId6"/>
                <a:stretch>
                  <a:fillRect l="-1400" t="-1677"/>
                </a:stretch>
              </a:blipFill>
            </p:spPr>
            <p:txBody>
              <a:bodyPr/>
              <a:lstStyle/>
              <a:p>
                <a:r>
                  <a:rPr lang="en-US">
                    <a:noFill/>
                  </a:rPr>
                  <a:t> </a:t>
                </a:r>
              </a:p>
            </p:txBody>
          </p:sp>
        </mc:Fallback>
      </mc:AlternateContent>
    </p:spTree>
    <p:extLst>
      <p:ext uri="{BB962C8B-B14F-4D97-AF65-F5344CB8AC3E}">
        <p14:creationId xmlns:p14="http://schemas.microsoft.com/office/powerpoint/2010/main" val="40388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33F16B-6BB8-8F7B-9026-264AF16E82C7}"/>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7DCE0659-1A14-84AE-2728-4D2752223912}"/>
              </a:ext>
            </a:extLst>
          </p:cNvPr>
          <p:cNvPicPr>
            <a:picLocks noChangeAspect="1"/>
          </p:cNvPicPr>
          <p:nvPr/>
        </p:nvPicPr>
        <p:blipFill>
          <a:blip r:embed="rId3"/>
          <a:stretch>
            <a:fillRect/>
          </a:stretch>
        </p:blipFill>
        <p:spPr>
          <a:xfrm>
            <a:off x="8633053" y="4992566"/>
            <a:ext cx="2597977" cy="1326018"/>
          </a:xfrm>
          <a:prstGeom prst="rect">
            <a:avLst/>
          </a:prstGeom>
        </p:spPr>
      </p:pic>
      <p:sp>
        <p:nvSpPr>
          <p:cNvPr id="4" name="Slide Number Placeholder 3">
            <a:extLst>
              <a:ext uri="{FF2B5EF4-FFF2-40B4-BE49-F238E27FC236}">
                <a16:creationId xmlns:a16="http://schemas.microsoft.com/office/drawing/2014/main" id="{3BA45DC3-8D2B-C689-2164-387A28148C9D}"/>
              </a:ext>
            </a:extLst>
          </p:cNvPr>
          <p:cNvSpPr>
            <a:spLocks noGrp="1"/>
          </p:cNvSpPr>
          <p:nvPr>
            <p:ph type="sldNum" sz="quarter" idx="12"/>
          </p:nvPr>
        </p:nvSpPr>
        <p:spPr/>
        <p:txBody>
          <a:bodyPr/>
          <a:lstStyle/>
          <a:p>
            <a:fld id="{0EFD9B65-B3F9-441B-A7C6-B6838B4CB8CF}" type="slidenum">
              <a:rPr lang="en-US" smtClean="0"/>
              <a:t>9</a:t>
            </a:fld>
            <a:endParaRPr lang="en-US" dirty="0"/>
          </a:p>
        </p:txBody>
      </p:sp>
      <p:sp>
        <p:nvSpPr>
          <p:cNvPr id="5" name="Reactor vs solar neutrino flux">
            <a:extLst>
              <a:ext uri="{FF2B5EF4-FFF2-40B4-BE49-F238E27FC236}">
                <a16:creationId xmlns:a16="http://schemas.microsoft.com/office/drawing/2014/main" id="{B0DF694E-3F67-3ED1-3375-1EFE771995BC}"/>
              </a:ext>
            </a:extLst>
          </p:cNvPr>
          <p:cNvSpPr txBox="1">
            <a:spLocks/>
          </p:cNvSpPr>
          <p:nvPr/>
        </p:nvSpPr>
        <p:spPr>
          <a:xfrm>
            <a:off x="755904" y="627888"/>
            <a:ext cx="11043081" cy="71755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200" b="0" i="0" kern="1200">
                <a:solidFill>
                  <a:schemeClr val="tx2"/>
                </a:solidFill>
                <a:latin typeface="Herculanum"/>
                <a:ea typeface="Herculanum"/>
                <a:cs typeface="Herculanum"/>
                <a:sym typeface="Herculanum"/>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latin typeface="Times New Roman" panose="02020603050405020304" pitchFamily="18" charset="0"/>
                <a:cs typeface="Times New Roman" panose="02020603050405020304" pitchFamily="18" charset="0"/>
              </a:rPr>
              <a:t>Dark Matter Effect</a:t>
            </a:r>
            <a:endParaRPr lang="en-US" sz="4000" dirty="0">
              <a:effectLst/>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D34A12F4-9D6B-CC87-9457-C5F13F472AB2}"/>
              </a:ext>
            </a:extLst>
          </p:cNvPr>
          <p:cNvPicPr>
            <a:picLocks noChangeAspect="1"/>
          </p:cNvPicPr>
          <p:nvPr/>
        </p:nvPicPr>
        <p:blipFill>
          <a:blip r:embed="rId4"/>
          <a:stretch>
            <a:fillRect/>
          </a:stretch>
        </p:blipFill>
        <p:spPr>
          <a:xfrm>
            <a:off x="468827" y="1780967"/>
            <a:ext cx="11043081" cy="2202427"/>
          </a:xfrm>
          <a:prstGeom prst="rect">
            <a:avLst/>
          </a:prstGeom>
        </p:spPr>
      </p:pic>
      <p:sp>
        <p:nvSpPr>
          <p:cNvPr id="7" name="TextBox 6">
            <a:extLst>
              <a:ext uri="{FF2B5EF4-FFF2-40B4-BE49-F238E27FC236}">
                <a16:creationId xmlns:a16="http://schemas.microsoft.com/office/drawing/2014/main" id="{6ED240AE-238A-1A18-FDA3-13B8F00A438A}"/>
              </a:ext>
            </a:extLst>
          </p:cNvPr>
          <p:cNvSpPr txBox="1"/>
          <p:nvPr/>
        </p:nvSpPr>
        <p:spPr>
          <a:xfrm>
            <a:off x="4949692" y="1286447"/>
            <a:ext cx="2292615" cy="461665"/>
          </a:xfrm>
          <a:prstGeom prst="rect">
            <a:avLst/>
          </a:prstGeom>
          <a:noFill/>
        </p:spPr>
        <p:txBody>
          <a:bodyPr wrap="none" rtlCol="0">
            <a:spAutoFit/>
          </a:bodyPr>
          <a:lstStyle/>
          <a:p>
            <a:r>
              <a:rPr lang="en-US" sz="2400" dirty="0">
                <a:solidFill>
                  <a:srgbClr val="002060"/>
                </a:solidFill>
                <a:latin typeface="Times New Roman" panose="02020603050405020304" pitchFamily="18" charset="0"/>
                <a:cs typeface="Times New Roman" panose="02020603050405020304" pitchFamily="18" charset="0"/>
              </a:rPr>
              <a:t>Single Scattering</a:t>
            </a:r>
          </a:p>
        </p:txBody>
      </p:sp>
      <p:cxnSp>
        <p:nvCxnSpPr>
          <p:cNvPr id="9" name="Connector: Curved 8">
            <a:extLst>
              <a:ext uri="{FF2B5EF4-FFF2-40B4-BE49-F238E27FC236}">
                <a16:creationId xmlns:a16="http://schemas.microsoft.com/office/drawing/2014/main" id="{2D5FD038-9D09-E94D-AC09-D95808D09DE0}"/>
              </a:ext>
            </a:extLst>
          </p:cNvPr>
          <p:cNvCxnSpPr/>
          <p:nvPr/>
        </p:nvCxnSpPr>
        <p:spPr>
          <a:xfrm rot="5400000">
            <a:off x="5733629" y="1814867"/>
            <a:ext cx="513474" cy="445674"/>
          </a:xfrm>
          <a:prstGeom prst="curvedConnector3">
            <a:avLst>
              <a:gd name="adj1" fmla="val 84470"/>
            </a:avLst>
          </a:prstGeom>
          <a:ln>
            <a:tailEnd type="triangle"/>
          </a:ln>
        </p:spPr>
        <p:style>
          <a:lnRef idx="3">
            <a:schemeClr val="accent1"/>
          </a:lnRef>
          <a:fillRef idx="0">
            <a:schemeClr val="accent1"/>
          </a:fillRef>
          <a:effectRef idx="2">
            <a:schemeClr val="accent1"/>
          </a:effectRef>
          <a:fontRef idx="minor">
            <a:schemeClr val="tx1"/>
          </a:fontRef>
        </p:style>
      </p:cxnSp>
      <p:sp>
        <p:nvSpPr>
          <p:cNvPr id="12" name="TextBox 11">
            <a:extLst>
              <a:ext uri="{FF2B5EF4-FFF2-40B4-BE49-F238E27FC236}">
                <a16:creationId xmlns:a16="http://schemas.microsoft.com/office/drawing/2014/main" id="{FAB892DD-744F-07E3-2DDA-F7FA295C240C}"/>
              </a:ext>
            </a:extLst>
          </p:cNvPr>
          <p:cNvSpPr txBox="1"/>
          <p:nvPr/>
        </p:nvSpPr>
        <p:spPr>
          <a:xfrm>
            <a:off x="568489" y="4271821"/>
            <a:ext cx="3157616"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Example : </a:t>
            </a:r>
          </a:p>
        </p:txBody>
      </p:sp>
      <p:pic>
        <p:nvPicPr>
          <p:cNvPr id="17" name="Picture 16">
            <a:extLst>
              <a:ext uri="{FF2B5EF4-FFF2-40B4-BE49-F238E27FC236}">
                <a16:creationId xmlns:a16="http://schemas.microsoft.com/office/drawing/2014/main" id="{3F6CCB2A-2247-7176-9A14-635E6E839209}"/>
              </a:ext>
            </a:extLst>
          </p:cNvPr>
          <p:cNvPicPr>
            <a:picLocks noChangeAspect="1"/>
          </p:cNvPicPr>
          <p:nvPr/>
        </p:nvPicPr>
        <p:blipFill>
          <a:blip r:embed="rId5"/>
          <a:stretch>
            <a:fillRect/>
          </a:stretch>
        </p:blipFill>
        <p:spPr>
          <a:xfrm>
            <a:off x="3072893" y="4761961"/>
            <a:ext cx="2524849" cy="1687007"/>
          </a:xfrm>
          <a:prstGeom prst="rect">
            <a:avLst/>
          </a:prstGeom>
        </p:spPr>
      </p:pic>
      <p:pic>
        <p:nvPicPr>
          <p:cNvPr id="14" name="Picture 13">
            <a:extLst>
              <a:ext uri="{FF2B5EF4-FFF2-40B4-BE49-F238E27FC236}">
                <a16:creationId xmlns:a16="http://schemas.microsoft.com/office/drawing/2014/main" id="{6788228E-11DD-3F7C-1D3D-F36376D39A35}"/>
              </a:ext>
            </a:extLst>
          </p:cNvPr>
          <p:cNvPicPr>
            <a:picLocks noChangeAspect="1"/>
          </p:cNvPicPr>
          <p:nvPr/>
        </p:nvPicPr>
        <p:blipFill>
          <a:blip r:embed="rId6"/>
          <a:stretch>
            <a:fillRect/>
          </a:stretch>
        </p:blipFill>
        <p:spPr>
          <a:xfrm>
            <a:off x="2530054" y="4219904"/>
            <a:ext cx="8660685" cy="536152"/>
          </a:xfrm>
          <a:prstGeom prst="rect">
            <a:avLst/>
          </a:prstGeom>
        </p:spPr>
      </p:pic>
      <p:pic>
        <p:nvPicPr>
          <p:cNvPr id="10" name="Picture 9">
            <a:extLst>
              <a:ext uri="{FF2B5EF4-FFF2-40B4-BE49-F238E27FC236}">
                <a16:creationId xmlns:a16="http://schemas.microsoft.com/office/drawing/2014/main" id="{20A338D8-3F2C-C618-F034-26E61F3E7638}"/>
              </a:ext>
            </a:extLst>
          </p:cNvPr>
          <p:cNvPicPr>
            <a:picLocks noChangeAspect="1"/>
          </p:cNvPicPr>
          <p:nvPr/>
        </p:nvPicPr>
        <p:blipFill>
          <a:blip r:embed="rId7"/>
          <a:stretch>
            <a:fillRect/>
          </a:stretch>
        </p:blipFill>
        <p:spPr>
          <a:xfrm>
            <a:off x="1176333" y="5542445"/>
            <a:ext cx="1941928" cy="446975"/>
          </a:xfrm>
          <a:prstGeom prst="rect">
            <a:avLst/>
          </a:prstGeom>
        </p:spPr>
      </p:pic>
      <p:pic>
        <p:nvPicPr>
          <p:cNvPr id="13" name="Picture 12">
            <a:extLst>
              <a:ext uri="{FF2B5EF4-FFF2-40B4-BE49-F238E27FC236}">
                <a16:creationId xmlns:a16="http://schemas.microsoft.com/office/drawing/2014/main" id="{A6E97721-28A0-BD1C-4CB2-F321D374F488}"/>
              </a:ext>
            </a:extLst>
          </p:cNvPr>
          <p:cNvPicPr>
            <a:picLocks noChangeAspect="1"/>
          </p:cNvPicPr>
          <p:nvPr/>
        </p:nvPicPr>
        <p:blipFill>
          <a:blip r:embed="rId8"/>
          <a:stretch>
            <a:fillRect/>
          </a:stretch>
        </p:blipFill>
        <p:spPr>
          <a:xfrm>
            <a:off x="7242307" y="5410578"/>
            <a:ext cx="1143466" cy="508207"/>
          </a:xfrm>
          <a:prstGeom prst="rect">
            <a:avLst/>
          </a:prstGeom>
        </p:spPr>
      </p:pic>
    </p:spTree>
    <p:extLst>
      <p:ext uri="{BB962C8B-B14F-4D97-AF65-F5344CB8AC3E}">
        <p14:creationId xmlns:p14="http://schemas.microsoft.com/office/powerpoint/2010/main" val="33801893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Custom 2">
      <a:dk1>
        <a:srgbClr val="FFFFFF"/>
      </a:dk1>
      <a:lt1>
        <a:srgbClr val="000000"/>
      </a:lt1>
      <a:dk2>
        <a:srgbClr val="FFFFFF"/>
      </a:dk2>
      <a:lt2>
        <a:srgbClr val="000000"/>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Ion</Template>
  <TotalTime>20873</TotalTime>
  <Words>3475</Words>
  <Application>Microsoft Office PowerPoint</Application>
  <PresentationFormat>Widescreen</PresentationFormat>
  <Paragraphs>246</Paragraphs>
  <Slides>25</Slides>
  <Notes>24</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25</vt:i4>
      </vt:variant>
    </vt:vector>
  </HeadingPairs>
  <TitlesOfParts>
    <vt:vector size="36" baseType="lpstr">
      <vt:lpstr>Aptos</vt:lpstr>
      <vt:lpstr>Arial</vt:lpstr>
      <vt:lpstr>Calibri</vt:lpstr>
      <vt:lpstr>Calibri Light</vt:lpstr>
      <vt:lpstr>Cambria Math</vt:lpstr>
      <vt:lpstr>Consolas</vt:lpstr>
      <vt:lpstr>Symbol</vt:lpstr>
      <vt:lpstr>Times New Roman</vt:lpstr>
      <vt:lpstr>Wingdings 3</vt:lpstr>
      <vt:lpstr>Ion</vt:lpstr>
      <vt:lpstr>Office 2013 - 2022 Theme</vt:lpstr>
      <vt:lpstr>Shedding Light on the KM3NeT event: A Dark Matter Effect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Verma, Ankur</dc:creator>
  <cp:lastModifiedBy>Verma, Ankur</cp:lastModifiedBy>
  <cp:revision>1050</cp:revision>
  <dcterms:created xsi:type="dcterms:W3CDTF">2024-09-27T02:29:06Z</dcterms:created>
  <dcterms:modified xsi:type="dcterms:W3CDTF">2025-11-15T12:14:24Z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cb311d3-aea9-4488-bc88-99739ecc7603_Enabled">
    <vt:lpwstr>true</vt:lpwstr>
  </property>
  <property fmtid="{D5CDD505-2E9C-101B-9397-08002B2CF9AE}" pid="3" name="MSIP_Label_8cb311d3-aea9-4488-bc88-99739ecc7603_SetDate">
    <vt:lpwstr>2025-09-12T08:34:36Z</vt:lpwstr>
  </property>
  <property fmtid="{D5CDD505-2E9C-101B-9397-08002B2CF9AE}" pid="4" name="MSIP_Label_8cb311d3-aea9-4488-bc88-99739ecc7603_Method">
    <vt:lpwstr>Standard</vt:lpwstr>
  </property>
  <property fmtid="{D5CDD505-2E9C-101B-9397-08002B2CF9AE}" pid="5" name="MSIP_Label_8cb311d3-aea9-4488-bc88-99739ecc7603_Name">
    <vt:lpwstr>Internal - University</vt:lpwstr>
  </property>
  <property fmtid="{D5CDD505-2E9C-101B-9397-08002B2CF9AE}" pid="6" name="MSIP_Label_8cb311d3-aea9-4488-bc88-99739ecc7603_SiteId">
    <vt:lpwstr>9c36a7d0-bf7b-4991-9b78-be91a52f0226</vt:lpwstr>
  </property>
  <property fmtid="{D5CDD505-2E9C-101B-9397-08002B2CF9AE}" pid="7" name="MSIP_Label_8cb311d3-aea9-4488-bc88-99739ecc7603_ActionId">
    <vt:lpwstr>5425f1d6-8d69-47f8-ae99-31007976e158</vt:lpwstr>
  </property>
  <property fmtid="{D5CDD505-2E9C-101B-9397-08002B2CF9AE}" pid="8" name="MSIP_Label_8cb311d3-aea9-4488-bc88-99739ecc7603_ContentBits">
    <vt:lpwstr>0</vt:lpwstr>
  </property>
  <property fmtid="{D5CDD505-2E9C-101B-9397-08002B2CF9AE}" pid="9" name="MSIP_Label_8cb311d3-aea9-4488-bc88-99739ecc7603_Tag">
    <vt:lpwstr>10, 3, 0, 1</vt:lpwstr>
  </property>
</Properties>
</file>