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9"/>
  </p:notesMasterIdLst>
  <p:sldIdLst>
    <p:sldId id="256" r:id="rId5"/>
    <p:sldId id="448" r:id="rId6"/>
    <p:sldId id="501" r:id="rId7"/>
    <p:sldId id="3264" r:id="rId8"/>
    <p:sldId id="3265" r:id="rId9"/>
    <p:sldId id="3266" r:id="rId10"/>
    <p:sldId id="3243" r:id="rId11"/>
    <p:sldId id="3267" r:id="rId12"/>
    <p:sldId id="3234" r:id="rId13"/>
    <p:sldId id="3235" r:id="rId14"/>
    <p:sldId id="1200" r:id="rId15"/>
    <p:sldId id="424" r:id="rId16"/>
    <p:sldId id="272" r:id="rId17"/>
    <p:sldId id="270" r:id="rId18"/>
    <p:sldId id="1202" r:id="rId19"/>
    <p:sldId id="3236" r:id="rId20"/>
    <p:sldId id="3238" r:id="rId21"/>
    <p:sldId id="279" r:id="rId22"/>
    <p:sldId id="3230" r:id="rId23"/>
    <p:sldId id="3268" r:id="rId24"/>
    <p:sldId id="481" r:id="rId25"/>
    <p:sldId id="3240" r:id="rId26"/>
    <p:sldId id="3242" r:id="rId27"/>
    <p:sldId id="343" r:id="rId28"/>
    <p:sldId id="342" r:id="rId29"/>
    <p:sldId id="470" r:id="rId30"/>
    <p:sldId id="475" r:id="rId31"/>
    <p:sldId id="503" r:id="rId32"/>
    <p:sldId id="3239" r:id="rId33"/>
    <p:sldId id="509" r:id="rId34"/>
    <p:sldId id="504" r:id="rId35"/>
    <p:sldId id="1195" r:id="rId36"/>
    <p:sldId id="1196" r:id="rId37"/>
    <p:sldId id="1197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3072"/>
    <a:srgbClr val="6B4B7A"/>
    <a:srgbClr val="884483"/>
    <a:srgbClr val="5E4C77"/>
    <a:srgbClr val="822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619C45-BF94-9748-BC7A-E5F7ACD41DC7}" v="139" dt="2025-01-29T23:30:01.0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673"/>
  </p:normalViewPr>
  <p:slideViewPr>
    <p:cSldViewPr snapToGrid="0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1DB59-7DE5-E944-9D20-4D6EC0E8B061}" type="datetimeFigureOut">
              <a:rPr lang="en-US" smtClean="0"/>
              <a:t>1/30/25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22E93-88BF-444B-AFCD-F6FBE2077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90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8245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MENTION THESE ARE OFTEN WITH MULTIPLE CLOUDS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385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Planning detector network, currently prototyping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53EEA-3450-914D-A4DD-5C59C168B8A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98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6573AD-6864-D400-D16B-1F48087E2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483A62-7E7B-3D80-028C-D8FFF43D1E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6C489E-C522-FECE-0013-7FA94958D0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Planning detector network, currently prototyping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925919-EA8F-18D9-EDA4-E7271E25C1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53EEA-3450-914D-A4DD-5C59C168B8A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404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90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346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8545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959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Last time – installing last optics for 3d mot</a:t>
            </a:r>
          </a:p>
          <a:p>
            <a:r>
              <a:rPr lang="en-GB"/>
              <a:t> </a:t>
            </a:r>
          </a:p>
          <a:p>
            <a:r>
              <a:rPr lang="en-GB"/>
              <a:t>Parameter searches etc</a:t>
            </a:r>
          </a:p>
          <a:p>
            <a:r>
              <a:rPr lang="en-GB"/>
              <a:t>Saw first convincing signals in July – for us a big optimisation was 2d fields. Interesting fluorescence signals prior to seeing mot - seemed to be loading directly into magnetic trap</a:t>
            </a:r>
          </a:p>
          <a:p>
            <a:endParaRPr lang="en-GB"/>
          </a:p>
          <a:p>
            <a:r>
              <a:rPr lang="en-GB"/>
              <a:t>Summer of optimising parameters, pulling fields down, finding thresholds to reduce laser powers, oven temps etc. Challenge – stability, air conditioning. </a:t>
            </a:r>
            <a:r>
              <a:rPr lang="en-GB" err="1"/>
              <a:t>Mariame</a:t>
            </a:r>
            <a:r>
              <a:rPr lang="en-GB"/>
              <a:t>.</a:t>
            </a:r>
          </a:p>
          <a:p>
            <a:endParaRPr lang="en-GB"/>
          </a:p>
          <a:p>
            <a:endParaRPr lang="en-GB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408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Mention bug fixes and new reliability</a:t>
            </a:r>
          </a:p>
          <a:p>
            <a:endParaRPr lang="en-US"/>
          </a:p>
          <a:p>
            <a:r>
              <a:rPr lang="en-US"/>
              <a:t>Should collaborate and share!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46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Sr team – AION and tweezers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535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Different optimum parameters for each stage</a:t>
            </a:r>
          </a:p>
          <a:p>
            <a:r>
              <a:rPr lang="en-US"/>
              <a:t>Simplest scheme for the flexibility needed</a:t>
            </a:r>
          </a:p>
          <a:p>
            <a:endParaRPr lang="en-US"/>
          </a:p>
          <a:p>
            <a:r>
              <a:rPr lang="en-US"/>
              <a:t>Optical calculations to inform </a:t>
            </a:r>
            <a:r>
              <a:rPr lang="en-US" err="1"/>
              <a:t>atomecs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216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7CB89-AD32-9BDF-3BEB-01C17AD5B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D98834-054E-E7FF-F9EE-C86F1BA2F7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860847-BF58-4956-8A9C-D807D0C703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Different optimum parameters for each stage</a:t>
            </a:r>
          </a:p>
          <a:p>
            <a:r>
              <a:rPr lang="en-US"/>
              <a:t>Simplest scheme for the flexibility needed</a:t>
            </a:r>
          </a:p>
          <a:p>
            <a:endParaRPr lang="en-US"/>
          </a:p>
          <a:p>
            <a:r>
              <a:rPr lang="en-US"/>
              <a:t>Optical calculations to inform </a:t>
            </a:r>
            <a:r>
              <a:rPr lang="en-US" err="1"/>
              <a:t>atomecs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3A70EC-3889-E979-47E5-007C183D30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33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8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6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30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61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57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Mention long term prospects!! Mention here the global landscape.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578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(ultralight spin 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66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5E957-4AC9-7C4A-B53F-2E3C5F32C4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8E9002-52A4-AC4B-A7E7-3516385F06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7A0CE-9252-2342-8FA2-78444260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84453-126D-6449-A995-5530A732E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CEFB6-4FA7-0646-B7F1-F32BF4BDF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89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E537F-FC2B-DB46-8C8C-D6F7D8C90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403FB-EFE3-714F-AEF5-D436C09F2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A66EF-2BB7-EA45-AE8A-93572CC8C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E3A1D0-19AA-6D47-955D-DDB2A07B0F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5FB8F2-F7EF-DA42-B586-621DE6A6D1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8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BF868-16F4-7646-90E2-16C92655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D8CC4-8EB9-BA4F-8978-002967448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9415C9-98A2-0941-B1CF-8AFC70C9CD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8171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A34EE-3BE7-BD46-8607-0C928D2E2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AAFBB7-A7E3-9345-ABAB-6CFFB12F02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E8952E-70CA-9040-9280-FF9F2B588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295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40B6D-34B9-AA45-83D3-83B36BF10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029C4-FF35-C441-891A-78383C4BB1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814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7BCC2D-41BF-0F43-B8A9-BB2D6C8906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48D644-66AB-6946-B4DC-90C0C57D38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93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E4439-1542-0846-AAC5-164DEAB3D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Bookman Old Style" panose="02050604050505020204" pitchFamily="18" charset="0"/>
              </a:defRPr>
            </a:lvl1pPr>
            <a:lvl2pPr>
              <a:defRPr>
                <a:latin typeface="Bookman Old Style" panose="02050604050505020204" pitchFamily="18" charset="0"/>
              </a:defRPr>
            </a:lvl2pPr>
            <a:lvl3pPr>
              <a:defRPr>
                <a:latin typeface="Bookman Old Style" panose="02050604050505020204" pitchFamily="18" charset="0"/>
              </a:defRPr>
            </a:lvl3pPr>
            <a:lvl4pPr>
              <a:defRPr>
                <a:latin typeface="Bookman Old Style" panose="02050604050505020204" pitchFamily="18" charset="0"/>
              </a:defRPr>
            </a:lvl4pPr>
            <a:lvl5pPr>
              <a:defRPr>
                <a:latin typeface="Bookman Old Style" panose="02050604050505020204" pitchFamily="18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F2565-47B3-5542-9EE2-DF0A304400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7717" y="73246"/>
            <a:ext cx="1701706" cy="8743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DE5F029-1750-A64E-BF61-38DCD9886EFE}"/>
              </a:ext>
            </a:extLst>
          </p:cNvPr>
          <p:cNvCxnSpPr>
            <a:cxnSpLocks/>
          </p:cNvCxnSpPr>
          <p:nvPr userDrawn="1"/>
        </p:nvCxnSpPr>
        <p:spPr>
          <a:xfrm>
            <a:off x="-313981" y="1314335"/>
            <a:ext cx="12819961" cy="0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148E49-52D9-4B47-B1DD-12159EDD9005}"/>
              </a:ext>
            </a:extLst>
          </p:cNvPr>
          <p:cNvCxnSpPr>
            <a:cxnSpLocks/>
          </p:cNvCxnSpPr>
          <p:nvPr userDrawn="1"/>
        </p:nvCxnSpPr>
        <p:spPr>
          <a:xfrm>
            <a:off x="-280527" y="1180431"/>
            <a:ext cx="12819961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5">
            <a:extLst>
              <a:ext uri="{FF2B5EF4-FFF2-40B4-BE49-F238E27FC236}">
                <a16:creationId xmlns:a16="http://schemas.microsoft.com/office/drawing/2014/main" id="{133CCEB2-089C-614A-AD1E-A220B29F2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30" y="-11228"/>
            <a:ext cx="10515600" cy="1325563"/>
          </a:xfrm>
        </p:spPr>
        <p:txBody>
          <a:bodyPr/>
          <a:lstStyle>
            <a:lvl1pPr>
              <a:defRPr>
                <a:latin typeface="Bookman Old Style" panose="02050604050505020204" pitchFamily="18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625793-1A6C-754E-A97F-9269D50B58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079" y="6348171"/>
            <a:ext cx="1960260" cy="4506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35DB18-A965-3A4E-9EAF-A8903EE67904}"/>
              </a:ext>
            </a:extLst>
          </p:cNvPr>
          <p:cNvSpPr txBox="1"/>
          <p:nvPr userDrawn="1"/>
        </p:nvSpPr>
        <p:spPr>
          <a:xfrm>
            <a:off x="7557247" y="6311900"/>
            <a:ext cx="2458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latin typeface="Bookman Old Style" panose="02050604050505020204" pitchFamily="18" charset="0"/>
              </a:rPr>
              <a:t>Tiffany Harte</a:t>
            </a:r>
          </a:p>
          <a:p>
            <a:pPr algn="r"/>
            <a:r>
              <a:rPr lang="en-US" sz="1400">
                <a:latin typeface="Bookman Old Style" panose="02050604050505020204" pitchFamily="18" charset="0"/>
              </a:rPr>
              <a:t>19/10/2021</a:t>
            </a:r>
          </a:p>
        </p:txBody>
      </p:sp>
    </p:spTree>
    <p:extLst>
      <p:ext uri="{BB962C8B-B14F-4D97-AF65-F5344CB8AC3E}">
        <p14:creationId xmlns:p14="http://schemas.microsoft.com/office/powerpoint/2010/main" val="866540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10B01-E735-9542-BB64-D6FA3CE8E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9208A-82D1-4D4D-9945-D8A2B25AB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793C3-CA47-F840-AE64-CBC5D432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0E0D4-E287-B146-8686-038568225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F857-42BE-C845-AB07-4620A4EB8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07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6BCB1-4923-994F-B968-3DA0FE818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134EF-42DC-C947-9F6C-CD12980951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CEBAEE-F90B-4F4D-A52E-3DADD24FF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4FCD9A-2AB4-C24C-AA7C-21EA89BA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FBEA0-C659-704E-9208-36C55910E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4DA2B5-C295-B94B-B876-855B56382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849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7E954-3E24-C042-8761-3D8B1AE59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E6136-E744-DE49-91EC-13A72A10A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1605A1-CCF4-5D41-B200-8206BD0C87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389C64-496A-5B40-8E62-BC8C865D80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800269-71B4-9245-BE05-A56C6F4B92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377679-9354-F940-A138-04B4C00E2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2C2DD0-ED5E-0B49-8497-3A5E6FFB8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D958E9-A1D4-954C-B962-77036B572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18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76F0E-96BC-B84C-B017-EDDB12C2F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8D4CD-1218-2447-B9D9-BEA55AFA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79F765-6D41-2E4E-AA12-DFA34F73BE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466716-CF97-4F47-BE0B-D07B12A30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0C0C27-34FF-FC40-B3D6-FCCF41358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D55D9-1F3C-9B40-B7E3-282255926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95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E4439-1542-0846-AAC5-164DEAB3D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F2565-47B3-5542-9EE2-DF0A304400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2507" y="73246"/>
            <a:ext cx="1536916" cy="78970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DE5F029-1750-A64E-BF61-38DCD9886EFE}"/>
              </a:ext>
            </a:extLst>
          </p:cNvPr>
          <p:cNvCxnSpPr>
            <a:cxnSpLocks/>
          </p:cNvCxnSpPr>
          <p:nvPr userDrawn="1"/>
        </p:nvCxnSpPr>
        <p:spPr>
          <a:xfrm>
            <a:off x="-313981" y="1314335"/>
            <a:ext cx="12819961" cy="0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148E49-52D9-4B47-B1DD-12159EDD9005}"/>
              </a:ext>
            </a:extLst>
          </p:cNvPr>
          <p:cNvCxnSpPr>
            <a:cxnSpLocks/>
          </p:cNvCxnSpPr>
          <p:nvPr userDrawn="1"/>
        </p:nvCxnSpPr>
        <p:spPr>
          <a:xfrm>
            <a:off x="-280527" y="1180431"/>
            <a:ext cx="12819961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5">
            <a:extLst>
              <a:ext uri="{FF2B5EF4-FFF2-40B4-BE49-F238E27FC236}">
                <a16:creationId xmlns:a16="http://schemas.microsoft.com/office/drawing/2014/main" id="{133CCEB2-089C-614A-AD1E-A220B29F2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30" y="-11228"/>
            <a:ext cx="10515600" cy="1325563"/>
          </a:xfrm>
        </p:spPr>
        <p:txBody>
          <a:bodyPr/>
          <a:lstStyle>
            <a:lvl1pPr>
              <a:defRPr b="1">
                <a:latin typeface="Century Gothic" panose="020B0502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625793-1A6C-754E-A97F-9269D50B58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079" y="6348171"/>
            <a:ext cx="1960260" cy="4506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23C06E-02E4-2144-ADD1-AB7663E96892}"/>
              </a:ext>
            </a:extLst>
          </p:cNvPr>
          <p:cNvSpPr txBox="1"/>
          <p:nvPr userDrawn="1"/>
        </p:nvSpPr>
        <p:spPr>
          <a:xfrm>
            <a:off x="7502164" y="6275630"/>
            <a:ext cx="2458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400">
                <a:latin typeface="Century Gothic" panose="020B0502020202020204" pitchFamily="34" charset="0"/>
              </a:rPr>
              <a:t>04/04/2023</a:t>
            </a:r>
          </a:p>
        </p:txBody>
      </p:sp>
    </p:spTree>
    <p:extLst>
      <p:ext uri="{BB962C8B-B14F-4D97-AF65-F5344CB8AC3E}">
        <p14:creationId xmlns:p14="http://schemas.microsoft.com/office/powerpoint/2010/main" val="17026136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100D1-B280-2D4C-B780-385F16D04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23EA85-446A-D34F-BCCC-16EBD82BC8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427454-57D3-8E42-A80C-D5A73457E6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227AB2-2CFA-8249-93D3-AAE154ABA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58F1F3-20A7-C341-BE18-E46027E70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A2B78-1B1E-D54C-B40C-F028E4947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214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15ECE-F628-F740-82F0-29CDE8C67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E25534-E595-054D-B1F8-0029344FA5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16040-C0B1-6D4C-9C49-ECC8CE6CE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5F35D-9B77-9C43-ABB0-345B81CDD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01AA7-94F6-0041-89CF-F24336065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18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1E14BF-7DAA-BA4F-BD8F-D0FAE2C15D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B0883A-DAC6-D34D-B555-F0E591D4D4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39D7B-C880-FE43-A8FE-CB9087800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4B7DB-F8C2-A04C-BE39-E49F239A2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7C8E2-6ED2-0143-B757-8221B2690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16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E4439-1542-0846-AAC5-164DEAB3D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F2565-47B3-5542-9EE2-DF0A304400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0" y="6314840"/>
            <a:ext cx="1006836" cy="5173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71E64E9-370B-0ED0-75BE-823DF48BFF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1137" y="6454862"/>
            <a:ext cx="1496202" cy="3439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B29E85-7A95-9D00-8422-9DCCBB193C42}"/>
              </a:ext>
            </a:extLst>
          </p:cNvPr>
          <p:cNvSpPr txBox="1"/>
          <p:nvPr userDrawn="1"/>
        </p:nvSpPr>
        <p:spPr>
          <a:xfrm>
            <a:off x="8729830" y="6398740"/>
            <a:ext cx="1861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000">
                <a:latin typeface="Century Gothic" panose="020B0502020202020204" pitchFamily="34" charset="0"/>
              </a:rPr>
              <a:t>04/11/2024</a:t>
            </a:r>
          </a:p>
        </p:txBody>
      </p:sp>
      <p:sp>
        <p:nvSpPr>
          <p:cNvPr id="5" name="Title 15">
            <a:extLst>
              <a:ext uri="{FF2B5EF4-FFF2-40B4-BE49-F238E27FC236}">
                <a16:creationId xmlns:a16="http://schemas.microsoft.com/office/drawing/2014/main" id="{57D028D0-7C65-5619-9E72-B6143DD23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22" y="123559"/>
            <a:ext cx="10515600" cy="971711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0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E4439-1542-0846-AAC5-164DEAB3D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625793-1A6C-754E-A97F-9269D50B58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1137" y="6454862"/>
            <a:ext cx="1496202" cy="3439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23C06E-02E4-2144-ADD1-AB7663E96892}"/>
              </a:ext>
            </a:extLst>
          </p:cNvPr>
          <p:cNvSpPr txBox="1"/>
          <p:nvPr userDrawn="1"/>
        </p:nvSpPr>
        <p:spPr>
          <a:xfrm>
            <a:off x="8729830" y="6398740"/>
            <a:ext cx="1861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000" dirty="0">
                <a:latin typeface="Century Gothic" panose="020B0502020202020204" pitchFamily="34" charset="0"/>
              </a:rPr>
              <a:t>30/01/2025</a:t>
            </a:r>
          </a:p>
        </p:txBody>
      </p:sp>
      <p:sp>
        <p:nvSpPr>
          <p:cNvPr id="2" name="Title 15">
            <a:extLst>
              <a:ext uri="{FF2B5EF4-FFF2-40B4-BE49-F238E27FC236}">
                <a16:creationId xmlns:a16="http://schemas.microsoft.com/office/drawing/2014/main" id="{0A9C6DEF-AFE5-A240-095A-3B06549EF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22" y="123559"/>
            <a:ext cx="10515600" cy="971711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5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BC916D-CC6B-A246-8F2C-FD4A05EB93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2507" y="73246"/>
            <a:ext cx="1536916" cy="7897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2F062D-8EA0-22EF-6F3D-DAD1ED226E1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1137" y="6454862"/>
            <a:ext cx="1496202" cy="3439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64C252-2027-20CB-2373-EA3F7CFC17E4}"/>
              </a:ext>
            </a:extLst>
          </p:cNvPr>
          <p:cNvSpPr txBox="1"/>
          <p:nvPr userDrawn="1"/>
        </p:nvSpPr>
        <p:spPr>
          <a:xfrm>
            <a:off x="8729830" y="6398740"/>
            <a:ext cx="1861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000">
                <a:latin typeface="Century Gothic" panose="020B0502020202020204" pitchFamily="34" charset="0"/>
              </a:rPr>
              <a:t>04/11/2024</a:t>
            </a:r>
          </a:p>
        </p:txBody>
      </p:sp>
    </p:spTree>
    <p:extLst>
      <p:ext uri="{BB962C8B-B14F-4D97-AF65-F5344CB8AC3E}">
        <p14:creationId xmlns:p14="http://schemas.microsoft.com/office/powerpoint/2010/main" val="19092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8AB3068-4ACD-AC41-9E3D-A7090DBDCC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079" y="6348171"/>
            <a:ext cx="1960260" cy="4506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91A16B-F004-E942-9851-44707129C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77397" y="59150"/>
            <a:ext cx="998141" cy="10204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8A6FB7-3607-384E-8A6D-C30602F6D8EE}"/>
              </a:ext>
            </a:extLst>
          </p:cNvPr>
          <p:cNvSpPr txBox="1"/>
          <p:nvPr userDrawn="1"/>
        </p:nvSpPr>
        <p:spPr>
          <a:xfrm>
            <a:off x="7502164" y="6275630"/>
            <a:ext cx="2458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400">
                <a:latin typeface="Century Gothic" panose="020B0502020202020204" pitchFamily="34" charset="0"/>
              </a:rPr>
              <a:t>21/06/2022</a:t>
            </a:r>
          </a:p>
        </p:txBody>
      </p:sp>
    </p:spTree>
    <p:extLst>
      <p:ext uri="{BB962C8B-B14F-4D97-AF65-F5344CB8AC3E}">
        <p14:creationId xmlns:p14="http://schemas.microsoft.com/office/powerpoint/2010/main" val="4242321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E4439-1542-0846-AAC5-164DEAB3D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DE5F029-1750-A64E-BF61-38DCD9886EFE}"/>
              </a:ext>
            </a:extLst>
          </p:cNvPr>
          <p:cNvCxnSpPr>
            <a:cxnSpLocks/>
          </p:cNvCxnSpPr>
          <p:nvPr userDrawn="1"/>
        </p:nvCxnSpPr>
        <p:spPr>
          <a:xfrm>
            <a:off x="-313981" y="1314335"/>
            <a:ext cx="12819961" cy="0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148E49-52D9-4B47-B1DD-12159EDD9005}"/>
              </a:ext>
            </a:extLst>
          </p:cNvPr>
          <p:cNvCxnSpPr>
            <a:cxnSpLocks/>
          </p:cNvCxnSpPr>
          <p:nvPr userDrawn="1"/>
        </p:nvCxnSpPr>
        <p:spPr>
          <a:xfrm>
            <a:off x="-280527" y="1180431"/>
            <a:ext cx="12819961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5">
            <a:extLst>
              <a:ext uri="{FF2B5EF4-FFF2-40B4-BE49-F238E27FC236}">
                <a16:creationId xmlns:a16="http://schemas.microsoft.com/office/drawing/2014/main" id="{133CCEB2-089C-614A-AD1E-A220B29F2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30" y="-11228"/>
            <a:ext cx="10515600" cy="1325563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625793-1A6C-754E-A97F-9269D50B58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079" y="6348171"/>
            <a:ext cx="1960260" cy="4506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23C06E-02E4-2144-ADD1-AB7663E96892}"/>
              </a:ext>
            </a:extLst>
          </p:cNvPr>
          <p:cNvSpPr txBox="1"/>
          <p:nvPr userDrawn="1"/>
        </p:nvSpPr>
        <p:spPr>
          <a:xfrm>
            <a:off x="7502164" y="6275630"/>
            <a:ext cx="2458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400">
                <a:latin typeface="Century Gothic" panose="020B0502020202020204" pitchFamily="34" charset="0"/>
              </a:rPr>
              <a:t>21/06/2022</a:t>
            </a:r>
          </a:p>
        </p:txBody>
      </p:sp>
    </p:spTree>
    <p:extLst>
      <p:ext uri="{BB962C8B-B14F-4D97-AF65-F5344CB8AC3E}">
        <p14:creationId xmlns:p14="http://schemas.microsoft.com/office/powerpoint/2010/main" val="168492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1AF2B0E-F4E9-4349-9E80-B0C6392987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079" y="6348171"/>
            <a:ext cx="1960260" cy="4506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28BA65-FE5B-1241-8318-FFF4AC51DD28}"/>
              </a:ext>
            </a:extLst>
          </p:cNvPr>
          <p:cNvSpPr txBox="1"/>
          <p:nvPr userDrawn="1"/>
        </p:nvSpPr>
        <p:spPr>
          <a:xfrm>
            <a:off x="7502164" y="6275630"/>
            <a:ext cx="2458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400">
                <a:latin typeface="Century Gothic" panose="020B0502020202020204" pitchFamily="34" charset="0"/>
              </a:rPr>
              <a:t>28/01/2023</a:t>
            </a:r>
          </a:p>
        </p:txBody>
      </p:sp>
    </p:spTree>
    <p:extLst>
      <p:ext uri="{BB962C8B-B14F-4D97-AF65-F5344CB8AC3E}">
        <p14:creationId xmlns:p14="http://schemas.microsoft.com/office/powerpoint/2010/main" val="388665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F594A-0455-754E-A7A4-B23766EAC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4FA15-4BE2-FF47-9126-84F3080A42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596A27-8F57-1F4D-AA53-BAAA6424E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0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FCB02F-FB8A-304A-B3E8-C0BD1A54D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41F98C-04E2-ED41-895A-780947675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92FD5-B3B2-4845-AE80-282B5168F7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BBD0E-C43B-4F46-85AF-D4A4E63DA2FE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8C306-614D-864A-9B75-79C51A47BC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62C2F-27C3-D942-A045-46F5263A80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3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75" r:id="rId4"/>
    <p:sldLayoutId id="2147483655" r:id="rId5"/>
    <p:sldLayoutId id="2147483666" r:id="rId6"/>
    <p:sldLayoutId id="2147483672" r:id="rId7"/>
    <p:sldLayoutId id="2147483654" r:id="rId8"/>
    <p:sldLayoutId id="2147483663" r:id="rId9"/>
    <p:sldLayoutId id="2147483664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51" r:id="rId16"/>
    <p:sldLayoutId id="2147483652" r:id="rId17"/>
    <p:sldLayoutId id="2147483653" r:id="rId18"/>
    <p:sldLayoutId id="2147483656" r:id="rId19"/>
    <p:sldLayoutId id="2147483657" r:id="rId20"/>
    <p:sldLayoutId id="2147483658" r:id="rId21"/>
    <p:sldLayoutId id="2147483659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emf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9392/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emf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emf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jpe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0.emf"/><Relationship Id="rId4" Type="http://schemas.openxmlformats.org/officeDocument/2006/relationships/image" Target="../media/image7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1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oi.org/10.1116/5.0185291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45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6.jpeg"/><Relationship Id="rId5" Type="http://schemas.openxmlformats.org/officeDocument/2006/relationships/image" Target="../media/image85.png"/><Relationship Id="rId4" Type="http://schemas.openxmlformats.org/officeDocument/2006/relationships/image" Target="../media/image46.svg"/><Relationship Id="rId9" Type="http://schemas.openxmlformats.org/officeDocument/2006/relationships/image" Target="../media/image8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TeamAtomECS/AtomECS" TargetMode="External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TeamAtomECS/AtomECS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3.png"/><Relationship Id="rId5" Type="http://schemas.openxmlformats.org/officeDocument/2006/relationships/image" Target="../media/image92.svg"/><Relationship Id="rId4" Type="http://schemas.openxmlformats.org/officeDocument/2006/relationships/image" Target="../media/image9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7.gif"/><Relationship Id="rId5" Type="http://schemas.openxmlformats.org/officeDocument/2006/relationships/hyperlink" Target="https://github.com/TeamAtomECS/AtomECS" TargetMode="External"/><Relationship Id="rId4" Type="http://schemas.openxmlformats.org/officeDocument/2006/relationships/image" Target="../media/image96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gi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gif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png"/><Relationship Id="rId4" Type="http://schemas.openxmlformats.org/officeDocument/2006/relationships/image" Target="../media/image4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FFF8-9ECB-DD44-84D0-DB094BE71F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0821" y="3631479"/>
            <a:ext cx="9310355" cy="1572489"/>
          </a:xfrm>
        </p:spPr>
        <p:txBody>
          <a:bodyPr>
            <a:normAutofit fontScale="90000"/>
          </a:bodyPr>
          <a:lstStyle/>
          <a:p>
            <a:r>
              <a:rPr lang="en-GB" sz="4600" dirty="0">
                <a:latin typeface="Century Gothic" panose="020B0502020202020204" pitchFamily="34" charset="0"/>
              </a:rPr>
              <a:t>Preparing atoms for interferometry: cooling, transport and atom-optics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9B62D-7426-4F4B-8E47-3301A391F4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5883908"/>
            <a:ext cx="9144000" cy="708027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Century Gothic" panose="020B0502020202020204" pitchFamily="34" charset="0"/>
                <a:cs typeface="Calibri" panose="020F0502020204030204" pitchFamily="34" charset="0"/>
              </a:rPr>
              <a:t>Dr Tiffany Harte</a:t>
            </a:r>
          </a:p>
          <a:p>
            <a:r>
              <a:rPr lang="en-US" dirty="0">
                <a:latin typeface="Century Gothic" panose="020B0502020202020204" pitchFamily="34" charset="0"/>
                <a:cs typeface="Calibri" panose="020F0502020204030204" pitchFamily="34" charset="0"/>
              </a:rPr>
              <a:t>05/01/29, Cambridge AION workshop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7C0D8A-2CE1-2045-83A0-618D6A2CAF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42" y="25286"/>
            <a:ext cx="2854696" cy="7343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AC0160-FD19-194C-A607-122BA24D474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1832" y="124610"/>
            <a:ext cx="2929669" cy="673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127ACD-D3BB-7F51-5B61-3EC76E694F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7756" y="1526401"/>
            <a:ext cx="4076488" cy="244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073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03DA072-69A2-954C-A5BD-82DF8BFFB9C4}"/>
              </a:ext>
            </a:extLst>
          </p:cNvPr>
          <p:cNvSpPr/>
          <p:nvPr/>
        </p:nvSpPr>
        <p:spPr>
          <a:xfrm>
            <a:off x="1088259" y="6040643"/>
            <a:ext cx="9610963" cy="101566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 P.W. Graham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PRL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110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171102 (2013).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[2] Y. V. Stadnik and V. V.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Flambaum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PRL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114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161301 (2015).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[3] A.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Arvanitaki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Phys. Rev. D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91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015015 (2015).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[4]</a:t>
            </a:r>
            <a:r>
              <a:rPr lang="en-GB" sz="1200" b="0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 L. </a:t>
            </a:r>
            <a:r>
              <a:rPr lang="en-US" sz="1200" b="0" i="0" err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Badurina</a:t>
            </a:r>
            <a:r>
              <a:rPr lang="en-US" sz="1200" b="0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et al. Phys. Rev. D </a:t>
            </a:r>
            <a:r>
              <a:rPr lang="en-US" sz="1200" b="1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107</a:t>
            </a:r>
            <a:r>
              <a:rPr lang="en-US" sz="1200" b="0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055002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(2023).</a:t>
            </a:r>
            <a:endParaRPr lang="en-GB" sz="1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1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[5] G.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Rosi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Nat.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Commun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.   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8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15529 (2017).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[6] P.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Asenbaum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et al.  </a:t>
            </a:r>
            <a:r>
              <a:rPr lang="en-GB" sz="1200" b="0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PRL </a:t>
            </a:r>
            <a:r>
              <a:rPr lang="en-GB" sz="1200" b="1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125</a:t>
            </a:r>
            <a:r>
              <a:rPr lang="en-GB" sz="1200" b="0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, 191101 (2020).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[7] J. 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Mitchell </a:t>
            </a:r>
            <a:r>
              <a:rPr lang="en-US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.,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200" i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J. Inst.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200" b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01 (2022)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200">
              <a:solidFill>
                <a:schemeClr val="accent1">
                  <a:lumMod val="50000"/>
                </a:schemeClr>
              </a:solidFill>
              <a:effectLst/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307F8D-D24C-060D-AA72-C3E1449386FF}"/>
              </a:ext>
            </a:extLst>
          </p:cNvPr>
          <p:cNvSpPr txBox="1">
            <a:spLocks/>
          </p:cNvSpPr>
          <p:nvPr/>
        </p:nvSpPr>
        <p:spPr>
          <a:xfrm>
            <a:off x="183622" y="1241241"/>
            <a:ext cx="4995647" cy="22043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Decihertz gravitational waves </a:t>
            </a:r>
            <a:r>
              <a:rPr lang="en-GB" sz="2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</a:t>
            </a:r>
          </a:p>
          <a:p>
            <a:pPr marL="0" indent="0">
              <a:buNone/>
            </a:pPr>
            <a:endParaRPr lang="en-US" sz="20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612D0A-A252-96AF-BA5B-8407298D0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0732" y="2271420"/>
            <a:ext cx="1588455" cy="107188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203200"/>
          </a:effec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628BC4A6-F8F0-7254-1DF5-810CC682F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618" y="1784629"/>
            <a:ext cx="2212684" cy="38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5A9BCB32-D6ED-1799-39E8-0C07D9697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618" y="3394433"/>
            <a:ext cx="1930518" cy="39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1F61A1-05B1-B3A5-71B2-E2481603D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529" y="1784629"/>
            <a:ext cx="1598831" cy="2398248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BD74C26E-1C64-C1EB-8D69-2D6A7EDF5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Detection goals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EF1EDA-7EEA-C49D-945D-7B26FA4BE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5517" y="1783392"/>
            <a:ext cx="1818883" cy="37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41782CA4-58D7-34D9-FF82-F89911C5EC2D}"/>
              </a:ext>
            </a:extLst>
          </p:cNvPr>
          <p:cNvSpPr txBox="1">
            <a:spLocks/>
          </p:cNvSpPr>
          <p:nvPr/>
        </p:nvSpPr>
        <p:spPr>
          <a:xfrm>
            <a:off x="5810827" y="233071"/>
            <a:ext cx="5482140" cy="109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Ultralight (wavelike) dark matter </a:t>
            </a:r>
            <a:r>
              <a:rPr lang="en-GB" sz="2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[2-4]</a:t>
            </a:r>
          </a:p>
          <a:p>
            <a:pPr marL="0" indent="0">
              <a:buNone/>
            </a:pPr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10</a:t>
            </a:r>
            <a:r>
              <a:rPr lang="en-US" sz="1600" baseline="30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-22</a:t>
            </a:r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- 10</a:t>
            </a:r>
            <a:r>
              <a:rPr lang="en-US" sz="1600" baseline="30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-7</a:t>
            </a:r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eV</a:t>
            </a:r>
            <a:endParaRPr lang="en-US" sz="1600" baseline="300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EE6CDD2-5394-C416-E62F-E6B111F085D5}"/>
              </a:ext>
            </a:extLst>
          </p:cNvPr>
          <p:cNvGrpSpPr/>
          <p:nvPr/>
        </p:nvGrpSpPr>
        <p:grpSpPr>
          <a:xfrm>
            <a:off x="6346695" y="911403"/>
            <a:ext cx="4928899" cy="2064790"/>
            <a:chOff x="6346695" y="911403"/>
            <a:chExt cx="4928899" cy="206479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749BB7C-5DC9-7FE9-F321-A08B05D793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70084" y="1790744"/>
              <a:ext cx="2963623" cy="1185449"/>
            </a:xfrm>
            <a:prstGeom prst="rect">
              <a:avLst/>
            </a:prstGeom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69E7A109-A772-1D9F-FBCB-24E308642346}"/>
                </a:ext>
              </a:extLst>
            </p:cNvPr>
            <p:cNvGrpSpPr/>
            <p:nvPr/>
          </p:nvGrpSpPr>
          <p:grpSpPr>
            <a:xfrm>
              <a:off x="6346695" y="911403"/>
              <a:ext cx="4928899" cy="871989"/>
              <a:chOff x="6756660" y="3079404"/>
              <a:chExt cx="4928899" cy="871989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58963AEF-4808-BC1C-C048-D19FFF8A1712}"/>
                  </a:ext>
                </a:extLst>
              </p:cNvPr>
              <p:cNvGrpSpPr/>
              <p:nvPr/>
            </p:nvGrpSpPr>
            <p:grpSpPr>
              <a:xfrm>
                <a:off x="6756660" y="3079404"/>
                <a:ext cx="4410403" cy="630058"/>
                <a:chOff x="6756660" y="3130593"/>
                <a:chExt cx="4410403" cy="630058"/>
              </a:xfrm>
            </p:grpSpPr>
            <p:pic>
              <p:nvPicPr>
                <p:cNvPr id="19" name="Content Placeholder 9" descr="Text&#10;&#10;Description automatically generated">
                  <a:extLst>
                    <a:ext uri="{FF2B5EF4-FFF2-40B4-BE49-F238E27FC236}">
                      <a16:creationId xmlns:a16="http://schemas.microsoft.com/office/drawing/2014/main" id="{318FFB48-AB3E-77C3-99D1-CF88EFA7D0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756660" y="3130593"/>
                  <a:ext cx="4410403" cy="630058"/>
                </a:xfrm>
                <a:prstGeom prst="rect">
                  <a:avLst/>
                </a:prstGeom>
              </p:spPr>
            </p:pic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66032320-F0A3-42F6-55B5-95E49BDAA374}"/>
                    </a:ext>
                  </a:extLst>
                </p:cNvPr>
                <p:cNvCxnSpPr/>
                <p:nvPr/>
              </p:nvCxnSpPr>
              <p:spPr>
                <a:xfrm>
                  <a:off x="8718550" y="3733053"/>
                  <a:ext cx="946150" cy="0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8337D309-9737-BF4A-7EA7-AD81FF4063B9}"/>
                    </a:ext>
                  </a:extLst>
                </p:cNvPr>
                <p:cNvCxnSpPr/>
                <p:nvPr/>
              </p:nvCxnSpPr>
              <p:spPr>
                <a:xfrm>
                  <a:off x="10001250" y="3733053"/>
                  <a:ext cx="946150" cy="0"/>
                </a:xfrm>
                <a:prstGeom prst="line">
                  <a:avLst/>
                </a:prstGeom>
                <a:ln w="2857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E0509B-762B-8ED9-7D22-0A22273F9DEA}"/>
                  </a:ext>
                </a:extLst>
              </p:cNvPr>
              <p:cNvSpPr txBox="1"/>
              <p:nvPr/>
            </p:nvSpPr>
            <p:spPr>
              <a:xfrm>
                <a:off x="8604250" y="3674276"/>
                <a:ext cx="139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Photon coupling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693586A-F592-E467-40AD-8EB5C59069A1}"/>
                  </a:ext>
                </a:extLst>
              </p:cNvPr>
              <p:cNvSpPr txBox="1"/>
              <p:nvPr/>
            </p:nvSpPr>
            <p:spPr>
              <a:xfrm>
                <a:off x="9712885" y="3674394"/>
                <a:ext cx="1972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Electron mass coupling</a:t>
                </a:r>
              </a:p>
            </p:txBody>
          </p:sp>
        </p:grpSp>
      </p:grp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E3431371-0A8F-CB65-1ACB-944B4125A5C9}"/>
              </a:ext>
            </a:extLst>
          </p:cNvPr>
          <p:cNvSpPr txBox="1">
            <a:spLocks/>
          </p:cNvSpPr>
          <p:nvPr/>
        </p:nvSpPr>
        <p:spPr>
          <a:xfrm>
            <a:off x="5810827" y="3080747"/>
            <a:ext cx="5323436" cy="13921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Equivalence principle tests</a:t>
            </a:r>
            <a:endParaRPr lang="en-GB" sz="2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Gradiometer (accelerometer) comparison between different states or species [5,6]</a:t>
            </a:r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84339BAD-A36D-6D35-3A08-8F05EF173CDA}"/>
              </a:ext>
            </a:extLst>
          </p:cNvPr>
          <p:cNvSpPr txBox="1">
            <a:spLocks/>
          </p:cNvSpPr>
          <p:nvPr/>
        </p:nvSpPr>
        <p:spPr>
          <a:xfrm>
            <a:off x="183622" y="4337342"/>
            <a:ext cx="5162819" cy="761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Fine-structure constant measurements</a:t>
            </a:r>
            <a:endParaRPr lang="en-GB" sz="2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33894E83-4D98-8722-0C13-3611F1829856}"/>
              </a:ext>
            </a:extLst>
          </p:cNvPr>
          <p:cNvSpPr txBox="1">
            <a:spLocks/>
          </p:cNvSpPr>
          <p:nvPr/>
        </p:nvSpPr>
        <p:spPr>
          <a:xfrm>
            <a:off x="5810827" y="4557135"/>
            <a:ext cx="4995647" cy="13921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Earth science and seismology</a:t>
            </a:r>
            <a:endParaRPr lang="en-GB" sz="2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Turning noise into signal: gravity fluctuations and gradients [7]</a:t>
            </a:r>
          </a:p>
        </p:txBody>
      </p: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A5232CAA-97AA-132E-A199-152E4FC00123}"/>
              </a:ext>
            </a:extLst>
          </p:cNvPr>
          <p:cNvSpPr txBox="1">
            <a:spLocks/>
          </p:cNvSpPr>
          <p:nvPr/>
        </p:nvSpPr>
        <p:spPr>
          <a:xfrm>
            <a:off x="183622" y="5207410"/>
            <a:ext cx="5162819" cy="761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Probing dark energy models</a:t>
            </a:r>
            <a:endParaRPr lang="en-GB" sz="2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64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39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18E56C-F165-DF18-B418-F494C962E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Gravitational wave detection bands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74975F-98EB-5D4D-54DD-BE442F01E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27" y="1539713"/>
            <a:ext cx="7275814" cy="46831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7BA3E0-B1A7-2C2F-7F81-5310DC0DAD36}"/>
              </a:ext>
            </a:extLst>
          </p:cNvPr>
          <p:cNvSpPr txBox="1"/>
          <p:nvPr/>
        </p:nvSpPr>
        <p:spPr>
          <a:xfrm>
            <a:off x="1277470" y="6273225"/>
            <a:ext cx="637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J. </a:t>
            </a:r>
            <a:r>
              <a:rPr lang="en-GB" sz="16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Cosmol</a:t>
            </a:r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GB" sz="16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Astropart</a:t>
            </a:r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. Phys. </a:t>
            </a:r>
            <a:r>
              <a:rPr lang="en-GB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5</a:t>
            </a:r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011 (2020)</a:t>
            </a:r>
          </a:p>
          <a:p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(Similar sensitivities for other atom interferometer detectors)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F620D6-007B-612F-EABA-380456E33A2D}"/>
              </a:ext>
            </a:extLst>
          </p:cNvPr>
          <p:cNvSpPr txBox="1"/>
          <p:nvPr/>
        </p:nvSpPr>
        <p:spPr>
          <a:xfrm>
            <a:off x="3851934" y="1261317"/>
            <a:ext cx="158248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deci</a:t>
            </a:r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-Hz range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8670725-D35A-6AC7-07CE-1AB95DFF0EA4}"/>
              </a:ext>
            </a:extLst>
          </p:cNvPr>
          <p:cNvCxnSpPr>
            <a:cxnSpLocks/>
          </p:cNvCxnSpPr>
          <p:nvPr/>
        </p:nvCxnSpPr>
        <p:spPr>
          <a:xfrm>
            <a:off x="3698268" y="1660028"/>
            <a:ext cx="1791739" cy="0"/>
          </a:xfrm>
          <a:prstGeom prst="straightConnector1">
            <a:avLst/>
          </a:prstGeom>
          <a:ln w="28575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C61A215-CE16-643B-6D59-9942E448633F}"/>
              </a:ext>
            </a:extLst>
          </p:cNvPr>
          <p:cNvSpPr txBox="1"/>
          <p:nvPr/>
        </p:nvSpPr>
        <p:spPr>
          <a:xfrm>
            <a:off x="7648652" y="1900990"/>
            <a:ext cx="432932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(Future) sensitivity to [1]: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“seed black holes” (merger/accretion to form supermassive black holes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Orbital eccentricities of stellar-mass black holes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Type 1A supernovae origins (white dwarf merger vs accretion)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Tests of relativity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09E9FF-CB18-699D-B0AE-51F27762182F}"/>
              </a:ext>
            </a:extLst>
          </p:cNvPr>
          <p:cNvSpPr txBox="1"/>
          <p:nvPr/>
        </p:nvSpPr>
        <p:spPr>
          <a:xfrm>
            <a:off x="8253663" y="5654843"/>
            <a:ext cx="42212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 Stephen Fairhurst, TVLBAI workshop </a:t>
            </a:r>
            <a:r>
              <a:rPr lang="en-US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hlinkClick r:id="rId3"/>
              </a:rPr>
              <a:t>https://indico.cern.ch/event/1369392/</a:t>
            </a:r>
            <a:endParaRPr lang="en-US" sz="14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1400" i="1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970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C49A3E-6406-3D19-7F00-FBE8987A1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66" y="143655"/>
            <a:ext cx="10515600" cy="1325563"/>
          </a:xfrm>
        </p:spPr>
        <p:txBody>
          <a:bodyPr/>
          <a:lstStyle/>
          <a:p>
            <a:r>
              <a:rPr lang="en-US"/>
              <a:t>Fundamental physics searches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6ACB91-FDAD-5195-24A2-0F6382036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803987"/>
            <a:ext cx="4474564" cy="28800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8B0367-365B-834B-3EF7-92F70995D8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4638" y="1756713"/>
            <a:ext cx="7599924" cy="21288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1A6C10-5355-5490-1BF4-DDADC6D808BD}"/>
              </a:ext>
            </a:extLst>
          </p:cNvPr>
          <p:cNvSpPr txBox="1"/>
          <p:nvPr/>
        </p:nvSpPr>
        <p:spPr>
          <a:xfrm>
            <a:off x="447230" y="1384532"/>
            <a:ext cx="21739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Gravitational waves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29A543-C99B-4ADE-E60F-93A7D2C1B7D3}"/>
              </a:ext>
            </a:extLst>
          </p:cNvPr>
          <p:cNvSpPr txBox="1"/>
          <p:nvPr/>
        </p:nvSpPr>
        <p:spPr>
          <a:xfrm>
            <a:off x="4695651" y="1384532"/>
            <a:ext cx="40238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Ultra-light dark matter (linear coupling)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33513B-2879-7524-C1F0-FD1F699C8E7B}"/>
              </a:ext>
            </a:extLst>
          </p:cNvPr>
          <p:cNvSpPr txBox="1"/>
          <p:nvPr/>
        </p:nvSpPr>
        <p:spPr>
          <a:xfrm>
            <a:off x="1137920" y="6555749"/>
            <a:ext cx="6371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Journal of Cosmology and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Astroparticle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Physics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5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011 (2020)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938FD9-054C-599D-5D33-BD8DF0D734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565" y="4216862"/>
            <a:ext cx="5044270" cy="20415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7F131B-1F73-6A7D-0644-5CEE39A5B357}"/>
              </a:ext>
            </a:extLst>
          </p:cNvPr>
          <p:cNvSpPr txBox="1"/>
          <p:nvPr/>
        </p:nvSpPr>
        <p:spPr>
          <a:xfrm>
            <a:off x="4695651" y="3838310"/>
            <a:ext cx="4471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Ultra-light dark matter (quadratic coupling)</a:t>
            </a:r>
          </a:p>
        </p:txBody>
      </p:sp>
    </p:spTree>
    <p:extLst>
      <p:ext uri="{BB962C8B-B14F-4D97-AF65-F5344CB8AC3E}">
        <p14:creationId xmlns:p14="http://schemas.microsoft.com/office/powerpoint/2010/main" val="1727340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F7F09C30-B976-EA35-FA8F-800C031BD0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672" y="830606"/>
            <a:ext cx="2932300" cy="961410"/>
          </a:xfrm>
          <a:prstGeom prst="rect">
            <a:avLst/>
          </a:prstGeom>
        </p:spPr>
      </p:pic>
      <p:pic>
        <p:nvPicPr>
          <p:cNvPr id="22" name="RSBHs.png" descr="RSBHs.png">
            <a:extLst>
              <a:ext uri="{FF2B5EF4-FFF2-40B4-BE49-F238E27FC236}">
                <a16:creationId xmlns:a16="http://schemas.microsoft.com/office/drawing/2014/main" id="{B494EFAD-7AD3-0804-B71A-A8E59DEB4C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93781" y="2192126"/>
            <a:ext cx="6008044" cy="385380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5015E3BA-72E6-DEB4-7AE1-6E371D18C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Fundamental physics searches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2E4BCD-A555-5641-904F-43238A11FCA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26F3B7-F4C2-07D5-2253-DDD288F7832D}"/>
              </a:ext>
            </a:extLst>
          </p:cNvPr>
          <p:cNvSpPr txBox="1"/>
          <p:nvPr/>
        </p:nvSpPr>
        <p:spPr>
          <a:xfrm>
            <a:off x="894924" y="1183255"/>
            <a:ext cx="3421771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/>
              <a:t>Ultralight dark matter searches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27494D-9D83-8FAE-0337-BDA4B32651D0}"/>
              </a:ext>
            </a:extLst>
          </p:cNvPr>
          <p:cNvSpPr txBox="1"/>
          <p:nvPr/>
        </p:nvSpPr>
        <p:spPr>
          <a:xfrm>
            <a:off x="7737387" y="1128632"/>
            <a:ext cx="3094565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/>
              <a:t>Gravitational wave searches</a:t>
            </a:r>
          </a:p>
        </p:txBody>
      </p:sp>
      <p:pic>
        <p:nvPicPr>
          <p:cNvPr id="8" name="Combined_Sensitivity_e_mass.png" descr="Combined_Sensitivity_e_mass.png">
            <a:extLst>
              <a:ext uri="{FF2B5EF4-FFF2-40B4-BE49-F238E27FC236}">
                <a16:creationId xmlns:a16="http://schemas.microsoft.com/office/drawing/2014/main" id="{251AC2F8-CAE5-CEF1-C946-5A562CDC8C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847" y="1741214"/>
            <a:ext cx="4327438" cy="4327438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7539A1D-B312-516E-267B-06D81798D09B}"/>
              </a:ext>
            </a:extLst>
          </p:cNvPr>
          <p:cNvSpPr txBox="1"/>
          <p:nvPr/>
        </p:nvSpPr>
        <p:spPr>
          <a:xfrm>
            <a:off x="6898220" y="5956240"/>
            <a:ext cx="39337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L. </a:t>
            </a:r>
            <a:r>
              <a:rPr lang="en-GB" sz="1000" b="0" i="0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Badurina</a:t>
            </a:r>
            <a:r>
              <a:rPr lang="en-GB" sz="1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et al., </a:t>
            </a:r>
            <a:r>
              <a:rPr lang="en-GB" sz="1000" b="0" i="1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AION: An Atom Interferometer Observatory and Network</a:t>
            </a:r>
            <a:r>
              <a:rPr lang="en-GB" sz="1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GB" sz="1000" b="0" i="1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JCAP </a:t>
            </a:r>
            <a:r>
              <a:rPr lang="en-GB" sz="1000" b="1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05 </a:t>
            </a:r>
            <a:r>
              <a:rPr lang="en-GB" sz="10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(2020) 011, [arXiv:1911.11755] </a:t>
            </a:r>
            <a:endParaRPr lang="en-US" sz="1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1171AE-5300-5BED-9DF3-36461C86BE3E}"/>
              </a:ext>
            </a:extLst>
          </p:cNvPr>
          <p:cNvSpPr txBox="1"/>
          <p:nvPr/>
        </p:nvSpPr>
        <p:spPr>
          <a:xfrm>
            <a:off x="6096000" y="1881710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PT Sans" panose="020B0503020203020204" pitchFamily="34" charset="77"/>
              </a:rPr>
              <a:t>Single-baseline detector</a:t>
            </a:r>
          </a:p>
        </p:txBody>
      </p:sp>
    </p:spTree>
    <p:extLst>
      <p:ext uri="{BB962C8B-B14F-4D97-AF65-F5344CB8AC3E}">
        <p14:creationId xmlns:p14="http://schemas.microsoft.com/office/powerpoint/2010/main" val="3912667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DC16A8C-03BE-91E1-B69F-29FDBCD07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5011" y="3714945"/>
            <a:ext cx="3719209" cy="2574837"/>
          </a:xfrm>
          <a:prstGeom prst="rect">
            <a:avLst/>
          </a:prstGeom>
        </p:spPr>
      </p:pic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7" name="Title 26">
            <a:extLst>
              <a:ext uri="{FF2B5EF4-FFF2-40B4-BE49-F238E27FC236}">
                <a16:creationId xmlns:a16="http://schemas.microsoft.com/office/drawing/2014/main" id="{EB672A27-7215-B1DC-6C92-15E758E15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Earth Science: Background and Signals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109183" y="64475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Century Gothic" panose="020B0502020202020204" pitchFamily="34" charset="0"/>
              </a:rPr>
              <a:t>Slide from Jeremiah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2E4BCD-A555-5641-904F-43238A11FCA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1" name="Picture 10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984B5F62-38D3-8544-05B6-C440BB8C8D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4220" y="4194302"/>
            <a:ext cx="3331873" cy="2070851"/>
          </a:xfrm>
          <a:prstGeom prst="rect">
            <a:avLst/>
          </a:prstGeom>
        </p:spPr>
      </p:pic>
      <p:pic>
        <p:nvPicPr>
          <p:cNvPr id="12" name="Content Placeholder 2">
            <a:extLst>
              <a:ext uri="{FF2B5EF4-FFF2-40B4-BE49-F238E27FC236}">
                <a16:creationId xmlns:a16="http://schemas.microsoft.com/office/drawing/2014/main" id="{65B50C53-837A-33CD-EFEC-A26B2EC7F1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9183" y="1392887"/>
            <a:ext cx="3615724" cy="22765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56FD50-FC42-426A-9891-875A4C3B3980}"/>
              </a:ext>
            </a:extLst>
          </p:cNvPr>
          <p:cNvSpPr txBox="1"/>
          <p:nvPr/>
        </p:nvSpPr>
        <p:spPr>
          <a:xfrm>
            <a:off x="1970547" y="6355967"/>
            <a:ext cx="36139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Mitchell </a:t>
            </a:r>
            <a:r>
              <a:rPr lang="en-US" sz="1100" i="1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US" sz="110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.,</a:t>
            </a:r>
            <a:r>
              <a:rPr lang="en-US" sz="110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100" i="1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J. Inst.</a:t>
            </a:r>
            <a:r>
              <a:rPr lang="en-US" sz="110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vol. 17, 01, 2022</a:t>
            </a:r>
            <a:r>
              <a:rPr lang="en-US" sz="110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100">
              <a:effectLst/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DD8A27-DDAE-BC62-05CE-DB4B44484A1D}"/>
              </a:ext>
            </a:extLst>
          </p:cNvPr>
          <p:cNvSpPr txBox="1"/>
          <p:nvPr/>
        </p:nvSpPr>
        <p:spPr>
          <a:xfrm>
            <a:off x="1970547" y="6552418"/>
            <a:ext cx="314095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b="0" i="0" err="1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Badurina</a:t>
            </a:r>
            <a:r>
              <a:rPr lang="en-US" sz="1100" b="0" i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et al. Phys. Rev. D </a:t>
            </a:r>
            <a:r>
              <a:rPr lang="en-US" sz="1100" b="1" i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107</a:t>
            </a:r>
            <a:r>
              <a:rPr lang="en-US" sz="1100" b="0" i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055002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06619D-C20A-D327-2750-55C2394487B8}"/>
              </a:ext>
            </a:extLst>
          </p:cNvPr>
          <p:cNvSpPr txBox="1"/>
          <p:nvPr/>
        </p:nvSpPr>
        <p:spPr>
          <a:xfrm rot="856760">
            <a:off x="7898134" y="5794345"/>
            <a:ext cx="2565712" cy="400110"/>
          </a:xfrm>
          <a:prstGeom prst="rect">
            <a:avLst/>
          </a:prstGeom>
          <a:solidFill>
            <a:srgbClr val="FFFD78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Preliminary!</a:t>
            </a:r>
          </a:p>
        </p:txBody>
      </p:sp>
      <p:pic>
        <p:nvPicPr>
          <p:cNvPr id="17" name="Picture 16" descr="A graph with blue line and orange line&#10;&#10;Description automatically generated">
            <a:extLst>
              <a:ext uri="{FF2B5EF4-FFF2-40B4-BE49-F238E27FC236}">
                <a16:creationId xmlns:a16="http://schemas.microsoft.com/office/drawing/2014/main" id="{BB72BAC8-A36D-360C-D163-ED1DF07703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2249" y="1213154"/>
            <a:ext cx="3474720" cy="2585233"/>
          </a:xfrm>
          <a:prstGeom prst="rect">
            <a:avLst/>
          </a:prstGeom>
        </p:spPr>
      </p:pic>
      <p:pic>
        <p:nvPicPr>
          <p:cNvPr id="8" name="Picture 7" descr="A graph showing different types of mode&#10;&#10;Description automatically generated">
            <a:extLst>
              <a:ext uri="{FF2B5EF4-FFF2-40B4-BE49-F238E27FC236}">
                <a16:creationId xmlns:a16="http://schemas.microsoft.com/office/drawing/2014/main" id="{FC1E7496-918C-94E1-49D4-A6B5711A2FB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57" y="3933047"/>
            <a:ext cx="3719210" cy="235033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8DBD4EF-FF14-0F29-7214-79D1E4643EA4}"/>
              </a:ext>
            </a:extLst>
          </p:cNvPr>
          <p:cNvSpPr txBox="1"/>
          <p:nvPr/>
        </p:nvSpPr>
        <p:spPr>
          <a:xfrm>
            <a:off x="1502422" y="3590704"/>
            <a:ext cx="2677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entury Gothic" panose="020B0502020202020204" pitchFamily="34" charset="0"/>
              </a:rPr>
              <a:t>Seismic Frequency Spectrum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8C6FF1-38EE-8847-5C70-0D8214741DD6}"/>
              </a:ext>
            </a:extLst>
          </p:cNvPr>
          <p:cNvSpPr txBox="1"/>
          <p:nvPr/>
        </p:nvSpPr>
        <p:spPr>
          <a:xfrm>
            <a:off x="5858933" y="863600"/>
            <a:ext cx="5025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entury Gothic" panose="020B0502020202020204" pitchFamily="34" charset="0"/>
              </a:rPr>
              <a:t>Rayleigh seismic waves source gravitational fluctuations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235DC5-0100-A292-2F2F-21825228A8D8}"/>
              </a:ext>
            </a:extLst>
          </p:cNvPr>
          <p:cNvSpPr txBox="1"/>
          <p:nvPr/>
        </p:nvSpPr>
        <p:spPr>
          <a:xfrm>
            <a:off x="5887531" y="3609844"/>
            <a:ext cx="5207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Century Gothic" panose="020B0502020202020204" pitchFamily="34" charset="0"/>
              </a:rPr>
              <a:t>Atmospheric infrasound and temperature gradient noise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735D21-95BB-AA56-1BF5-0D5003549A94}"/>
              </a:ext>
            </a:extLst>
          </p:cNvPr>
          <p:cNvSpPr txBox="1"/>
          <p:nvPr/>
        </p:nvSpPr>
        <p:spPr>
          <a:xfrm>
            <a:off x="307369" y="1255487"/>
            <a:ext cx="4717642" cy="2062103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Century Gothic" panose="020B0502020202020204" pitchFamily="34" charset="0"/>
              </a:rPr>
              <a:t>Terrestrial backgrounds cause gravity gradient noise limiting fundamental physics searches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Century Gothic" panose="020B0502020202020204" pitchFamily="34" charset="0"/>
              </a:rPr>
              <a:t>AION can use gravitational signal channel to answer open questions in Earth science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latin typeface="Century Gothic" panose="020B0502020202020204" pitchFamily="34" charset="0"/>
              </a:rPr>
              <a:t>Earth’s free oscillation and normal modes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latin typeface="Century Gothic" panose="020B0502020202020204" pitchFamily="34" charset="0"/>
              </a:rPr>
              <a:t>Low-frequency Earth dynamics</a:t>
            </a:r>
          </a:p>
        </p:txBody>
      </p:sp>
    </p:spTree>
    <p:extLst>
      <p:ext uri="{BB962C8B-B14F-4D97-AF65-F5344CB8AC3E}">
        <p14:creationId xmlns:p14="http://schemas.microsoft.com/office/powerpoint/2010/main" val="704638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832DD9-1AFE-4EE5-970A-221DBFD84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>
                <a:latin typeface="Century Gothic" panose="020B0502020202020204" pitchFamily="34" charset="0"/>
              </a:rPr>
              <a:t>Long-baseline atom interferometers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1C292A7-2797-7A40-9BBC-1D1876E7D3C5}"/>
              </a:ext>
            </a:extLst>
          </p:cNvPr>
          <p:cNvGrpSpPr/>
          <p:nvPr/>
        </p:nvGrpSpPr>
        <p:grpSpPr>
          <a:xfrm>
            <a:off x="447230" y="1744448"/>
            <a:ext cx="7262892" cy="4794422"/>
            <a:chOff x="363659" y="1719734"/>
            <a:chExt cx="7262892" cy="479442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CB83A0D-43FC-534B-8920-59BC24F1CD07}"/>
                </a:ext>
              </a:extLst>
            </p:cNvPr>
            <p:cNvSpPr txBox="1"/>
            <p:nvPr/>
          </p:nvSpPr>
          <p:spPr>
            <a:xfrm>
              <a:off x="4765994" y="2073589"/>
              <a:ext cx="28605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</a:rPr>
                <a:t>MIGA and ELGAR</a:t>
              </a:r>
              <a:endParaRPr lang="en-GB" sz="2000">
                <a:latin typeface="Century Gothic" panose="020B0502020202020204" pitchFamily="34" charset="0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5760DE6-195E-8549-806A-CFEA74871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69567" y="2948774"/>
              <a:ext cx="3052865" cy="309348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179CCC5-054A-A64A-9A14-E1F3617834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3659" y="1719734"/>
              <a:ext cx="4115720" cy="479442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8FAC8BD-A003-594A-95D7-2FD0A8F30F3B}"/>
                </a:ext>
              </a:extLst>
            </p:cNvPr>
            <p:cNvSpPr txBox="1"/>
            <p:nvPr/>
          </p:nvSpPr>
          <p:spPr>
            <a:xfrm>
              <a:off x="4569567" y="5966022"/>
              <a:ext cx="23502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Century Gothic" panose="020B0502020202020204" pitchFamily="34" charset="0"/>
                </a:rPr>
                <a:t>B. </a:t>
              </a:r>
              <a:r>
                <a:rPr lang="en-GB" sz="1400" err="1">
                  <a:latin typeface="Century Gothic" panose="020B0502020202020204" pitchFamily="34" charset="0"/>
                </a:rPr>
                <a:t>Canuel</a:t>
              </a:r>
              <a:r>
                <a:rPr lang="en-GB" sz="1400">
                  <a:latin typeface="Century Gothic" panose="020B0502020202020204" pitchFamily="34" charset="0"/>
                </a:rPr>
                <a:t> </a:t>
              </a:r>
              <a:r>
                <a:rPr lang="en-GB" sz="1400" i="1">
                  <a:latin typeface="Century Gothic" panose="020B0502020202020204" pitchFamily="34" charset="0"/>
                </a:rPr>
                <a:t>et al.</a:t>
              </a:r>
              <a:r>
                <a:rPr lang="en-GB" sz="1400">
                  <a:latin typeface="Century Gothic" panose="020B0502020202020204" pitchFamily="34" charset="0"/>
                </a:rPr>
                <a:t> Sci. Rep. </a:t>
              </a:r>
              <a:r>
                <a:rPr lang="en-GB" sz="1400" b="1">
                  <a:latin typeface="Century Gothic" panose="020B0502020202020204" pitchFamily="34" charset="0"/>
                </a:rPr>
                <a:t>8</a:t>
              </a:r>
              <a:r>
                <a:rPr lang="en-GB" sz="1400">
                  <a:latin typeface="Century Gothic" panose="020B0502020202020204" pitchFamily="34" charset="0"/>
                </a:rPr>
                <a:t> 14064 (2018)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77FE34-33C3-4047-AB1F-DB0008C75322}"/>
              </a:ext>
            </a:extLst>
          </p:cNvPr>
          <p:cNvGrpSpPr/>
          <p:nvPr/>
        </p:nvGrpSpPr>
        <p:grpSpPr>
          <a:xfrm>
            <a:off x="1887417" y="1559089"/>
            <a:ext cx="6766046" cy="5034558"/>
            <a:chOff x="1666754" y="1550059"/>
            <a:chExt cx="6766046" cy="503455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B43EBA4-733E-9E47-9CE6-DFCF18437B19}"/>
                </a:ext>
              </a:extLst>
            </p:cNvPr>
            <p:cNvGrpSpPr/>
            <p:nvPr/>
          </p:nvGrpSpPr>
          <p:grpSpPr>
            <a:xfrm>
              <a:off x="1666754" y="1550059"/>
              <a:ext cx="6766046" cy="5034558"/>
              <a:chOff x="1397773" y="1704770"/>
              <a:chExt cx="6766046" cy="5034558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7AC8753-6985-D840-8185-8F1CBB98792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53138" y="1704770"/>
                <a:ext cx="3510681" cy="2484680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28E654A-6703-304A-B7DD-B80E699FF1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53138" y="4177008"/>
                <a:ext cx="3510681" cy="256232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60442294-49F6-404C-885B-542542594D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97773" y="1744448"/>
                <a:ext cx="3157151" cy="2503655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374D2E9-184F-4B4D-A2EA-1CC712C4CC01}"/>
                </a:ext>
              </a:extLst>
            </p:cNvPr>
            <p:cNvSpPr txBox="1"/>
            <p:nvPr/>
          </p:nvSpPr>
          <p:spPr>
            <a:xfrm>
              <a:off x="1927071" y="4093392"/>
              <a:ext cx="28605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</a:rPr>
                <a:t>ZAIGA </a:t>
              </a:r>
              <a:r>
                <a:rPr lang="en-GB" sz="2000">
                  <a:latin typeface="Century Gothic" panose="020B0502020202020204" pitchFamily="34" charset="0"/>
                </a:rPr>
                <a:t>(China)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F8A0B7B-25DE-794C-B8CE-175A3BDC4301}"/>
                </a:ext>
              </a:extLst>
            </p:cNvPr>
            <p:cNvSpPr txBox="1"/>
            <p:nvPr/>
          </p:nvSpPr>
          <p:spPr>
            <a:xfrm>
              <a:off x="1927071" y="4529599"/>
              <a:ext cx="244672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Century Gothic" panose="020B0502020202020204" pitchFamily="34" charset="0"/>
                </a:rPr>
                <a:t>M.-S. Zhan </a:t>
              </a:r>
              <a:r>
                <a:rPr lang="en-GB" sz="1400" i="1">
                  <a:latin typeface="Century Gothic" panose="020B0502020202020204" pitchFamily="34" charset="0"/>
                </a:rPr>
                <a:t>et al.</a:t>
              </a:r>
              <a:r>
                <a:rPr lang="en-GB" sz="1400">
                  <a:latin typeface="Century Gothic" panose="020B0502020202020204" pitchFamily="34" charset="0"/>
                </a:rPr>
                <a:t> Int. J. Mod. Phys. D </a:t>
              </a:r>
              <a:r>
                <a:rPr lang="en-GB" sz="1400" b="1">
                  <a:latin typeface="Century Gothic" panose="020B0502020202020204" pitchFamily="34" charset="0"/>
                </a:rPr>
                <a:t>29</a:t>
              </a:r>
              <a:r>
                <a:rPr lang="en-GB" sz="1400">
                  <a:latin typeface="Century Gothic" panose="020B0502020202020204" pitchFamily="34" charset="0"/>
                </a:rPr>
                <a:t> 1940005 (2020).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5EE1ED4-BF70-1840-80D3-5374D3FE282F}"/>
              </a:ext>
            </a:extLst>
          </p:cNvPr>
          <p:cNvGrpSpPr/>
          <p:nvPr/>
        </p:nvGrpSpPr>
        <p:grpSpPr>
          <a:xfrm>
            <a:off x="5689626" y="2200787"/>
            <a:ext cx="6265161" cy="3866181"/>
            <a:chOff x="5398433" y="1825364"/>
            <a:chExt cx="6265161" cy="386618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D86E551-56B2-0A43-A745-0320249E4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8433" y="1825364"/>
              <a:ext cx="6265161" cy="386618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E3CE2D-3B48-824A-B19E-80BF01A959EC}"/>
                </a:ext>
              </a:extLst>
            </p:cNvPr>
            <p:cNvSpPr txBox="1"/>
            <p:nvPr/>
          </p:nvSpPr>
          <p:spPr>
            <a:xfrm>
              <a:off x="6947407" y="4761050"/>
              <a:ext cx="28605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</a:rPr>
                <a:t>MAGIS-100 </a:t>
              </a:r>
              <a:r>
                <a:rPr lang="en-GB" sz="2000">
                  <a:latin typeface="Century Gothic" panose="020B0502020202020204" pitchFamily="34" charset="0"/>
                </a:rPr>
                <a:t>(US)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08CD81A-B226-474C-A94A-6E3422CC14A8}"/>
                </a:ext>
              </a:extLst>
            </p:cNvPr>
            <p:cNvSpPr txBox="1"/>
            <p:nvPr/>
          </p:nvSpPr>
          <p:spPr>
            <a:xfrm>
              <a:off x="6947407" y="5061243"/>
              <a:ext cx="30528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Century Gothic" panose="020B0502020202020204" pitchFamily="34" charset="0"/>
                </a:rPr>
                <a:t>M. Abe </a:t>
              </a:r>
              <a:r>
                <a:rPr lang="en-GB" sz="1400" i="1">
                  <a:latin typeface="Century Gothic" panose="020B0502020202020204" pitchFamily="34" charset="0"/>
                </a:rPr>
                <a:t>et al,</a:t>
              </a:r>
              <a:r>
                <a:rPr lang="en-GB" sz="1400">
                  <a:latin typeface="Century Gothic" panose="020B0502020202020204" pitchFamily="34" charset="0"/>
                </a:rPr>
                <a:t> Quantum Sci. Technol. </a:t>
              </a:r>
              <a:r>
                <a:rPr lang="en-GB" sz="1400" b="1">
                  <a:latin typeface="Century Gothic" panose="020B0502020202020204" pitchFamily="34" charset="0"/>
                </a:rPr>
                <a:t>6</a:t>
              </a:r>
              <a:r>
                <a:rPr lang="en-GB" sz="1400">
                  <a:latin typeface="Century Gothic" panose="020B0502020202020204" pitchFamily="34" charset="0"/>
                </a:rPr>
                <a:t> 044003 (2021)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21823349-01D7-CB43-8900-BB9B331794F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0977"/>
            <a:ext cx="1878920" cy="371219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4C01D27-35B6-9F48-A7CE-FD2778AE8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1758" y="1490699"/>
            <a:ext cx="3763231" cy="306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A14DB7C-1A3F-4B74-BA72-ECAFA3FAC16D}"/>
              </a:ext>
            </a:extLst>
          </p:cNvPr>
          <p:cNvSpPr txBox="1"/>
          <p:nvPr/>
        </p:nvSpPr>
        <p:spPr>
          <a:xfrm>
            <a:off x="1823405" y="4738584"/>
            <a:ext cx="2860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latin typeface="Century Gothic" panose="020B0502020202020204" pitchFamily="34" charset="0"/>
              </a:rPr>
              <a:t>AION </a:t>
            </a:r>
            <a:r>
              <a:rPr lang="en-GB" sz="2000">
                <a:latin typeface="Century Gothic" panose="020B0502020202020204" pitchFamily="34" charset="0"/>
              </a:rPr>
              <a:t>(UK)</a:t>
            </a:r>
          </a:p>
          <a:p>
            <a:r>
              <a:rPr lang="en-GB" sz="1400">
                <a:latin typeface="Century Gothic" panose="020B0502020202020204" pitchFamily="34" charset="0"/>
              </a:rPr>
              <a:t>L. </a:t>
            </a:r>
            <a:r>
              <a:rPr lang="en-GB" sz="1400" err="1">
                <a:latin typeface="Century Gothic" panose="020B0502020202020204" pitchFamily="34" charset="0"/>
              </a:rPr>
              <a:t>Badurina</a:t>
            </a:r>
            <a:r>
              <a:rPr lang="en-GB" sz="1400">
                <a:latin typeface="Century Gothic" panose="020B0502020202020204" pitchFamily="34" charset="0"/>
              </a:rPr>
              <a:t> </a:t>
            </a:r>
            <a:r>
              <a:rPr lang="en-GB" sz="1400" i="1">
                <a:latin typeface="Century Gothic" panose="020B0502020202020204" pitchFamily="34" charset="0"/>
              </a:rPr>
              <a:t>et al. </a:t>
            </a:r>
            <a:r>
              <a:rPr lang="en-GB" sz="1400">
                <a:latin typeface="Century Gothic" panose="020B0502020202020204" pitchFamily="34" charset="0"/>
              </a:rPr>
              <a:t>J. </a:t>
            </a:r>
            <a:r>
              <a:rPr lang="en-GB" sz="1400" err="1">
                <a:latin typeface="Century Gothic" panose="020B0502020202020204" pitchFamily="34" charset="0"/>
              </a:rPr>
              <a:t>Cosmol</a:t>
            </a:r>
            <a:r>
              <a:rPr lang="en-GB" sz="1400">
                <a:latin typeface="Century Gothic" panose="020B0502020202020204" pitchFamily="34" charset="0"/>
              </a:rPr>
              <a:t>. </a:t>
            </a:r>
            <a:r>
              <a:rPr lang="en-GB" sz="1400" err="1">
                <a:latin typeface="Century Gothic" panose="020B0502020202020204" pitchFamily="34" charset="0"/>
              </a:rPr>
              <a:t>Astropart</a:t>
            </a:r>
            <a:r>
              <a:rPr lang="en-GB" sz="1400">
                <a:latin typeface="Century Gothic" panose="020B0502020202020204" pitchFamily="34" charset="0"/>
              </a:rPr>
              <a:t>. Physics </a:t>
            </a:r>
            <a:r>
              <a:rPr lang="en-GB" sz="1400" b="1">
                <a:latin typeface="Century Gothic" panose="020B0502020202020204" pitchFamily="34" charset="0"/>
              </a:rPr>
              <a:t>5</a:t>
            </a:r>
            <a:r>
              <a:rPr lang="en-GB" sz="1400">
                <a:latin typeface="Century Gothic" panose="020B0502020202020204" pitchFamily="34" charset="0"/>
              </a:rPr>
              <a:t>, 011 (2020)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18683DC-1E66-B84B-89F8-18E4622D838B}"/>
              </a:ext>
            </a:extLst>
          </p:cNvPr>
          <p:cNvGrpSpPr/>
          <p:nvPr/>
        </p:nvGrpSpPr>
        <p:grpSpPr>
          <a:xfrm>
            <a:off x="7706002" y="1602160"/>
            <a:ext cx="4322792" cy="4551064"/>
            <a:chOff x="7706002" y="1602160"/>
            <a:chExt cx="4322792" cy="4551064"/>
          </a:xfrm>
        </p:grpSpPr>
        <p:pic>
          <p:nvPicPr>
            <p:cNvPr id="23" name="Picture 2" descr="undefined">
              <a:extLst>
                <a:ext uri="{FF2B5EF4-FFF2-40B4-BE49-F238E27FC236}">
                  <a16:creationId xmlns:a16="http://schemas.microsoft.com/office/drawing/2014/main" id="{93B823DB-2788-A248-A254-61DC6F0AC6D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344323" y="1602160"/>
              <a:ext cx="1684471" cy="4551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7A7F823-0633-7C46-8F19-E2BBFB4E2B9E}"/>
                </a:ext>
              </a:extLst>
            </p:cNvPr>
            <p:cNvSpPr txBox="1"/>
            <p:nvPr/>
          </p:nvSpPr>
          <p:spPr>
            <a:xfrm>
              <a:off x="9380674" y="4585498"/>
              <a:ext cx="9879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</a:rPr>
                <a:t>VLBAI</a:t>
              </a:r>
              <a:endParaRPr lang="en-GB" sz="2000">
                <a:latin typeface="Century Gothic" panose="020B0502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EF8BA3F-B850-ED4F-A211-15B552486E45}"/>
                </a:ext>
              </a:extLst>
            </p:cNvPr>
            <p:cNvSpPr txBox="1"/>
            <p:nvPr/>
          </p:nvSpPr>
          <p:spPr>
            <a:xfrm>
              <a:off x="7706002" y="4928300"/>
              <a:ext cx="263253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600" b="0" u="none" strike="noStrike">
                  <a:effectLst/>
                  <a:latin typeface="Century Gothic" panose="020B0502020202020204" pitchFamily="34" charset="0"/>
                </a:rPr>
                <a:t>J. Hartwig </a:t>
              </a:r>
              <a:r>
                <a:rPr lang="en-GB" sz="1600" b="0" i="1" u="none" strike="noStrike">
                  <a:effectLst/>
                  <a:latin typeface="Century Gothic" panose="020B0502020202020204" pitchFamily="34" charset="0"/>
                </a:rPr>
                <a:t>et al.</a:t>
              </a:r>
              <a:r>
                <a:rPr lang="en-GB" sz="1600" b="0" u="none" strike="noStrike">
                  <a:effectLst/>
                  <a:latin typeface="Century Gothic" panose="020B0502020202020204" pitchFamily="34" charset="0"/>
                </a:rPr>
                <a:t> New J. Phys</a:t>
              </a:r>
              <a:r>
                <a:rPr lang="en-GB" sz="1600" b="0" i="1" u="none" strike="noStrike">
                  <a:effectLst/>
                  <a:latin typeface="Century Gothic" panose="020B0502020202020204" pitchFamily="34" charset="0"/>
                </a:rPr>
                <a:t>.</a:t>
              </a:r>
              <a:r>
                <a:rPr lang="en-GB" sz="1600">
                  <a:latin typeface="Century Gothic" panose="020B0502020202020204" pitchFamily="34" charset="0"/>
                </a:rPr>
                <a:t> </a:t>
              </a:r>
              <a:r>
                <a:rPr lang="en-GB" sz="1600" b="1" i="0" u="none" strike="noStrike">
                  <a:effectLst/>
                  <a:latin typeface="Century Gothic" panose="020B0502020202020204" pitchFamily="34" charset="0"/>
                </a:rPr>
                <a:t>17</a:t>
              </a:r>
              <a:r>
                <a:rPr lang="en-GB" sz="1600" b="0" i="0" u="none" strike="noStrike">
                  <a:effectLst/>
                  <a:latin typeface="Century Gothic" panose="020B0502020202020204" pitchFamily="34" charset="0"/>
                </a:rPr>
                <a:t> 035011 (2015)</a:t>
              </a:r>
              <a:endParaRPr lang="en-US" sz="1600"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24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354E8-64BE-CF47-BE57-311569F98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entury Gothic" panose="020B0502020202020204" pitchFamily="34" charset="0"/>
              </a:rPr>
              <a:t>The AION consortium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B566864-DBAF-554F-B325-1E976970BB26}"/>
              </a:ext>
            </a:extLst>
          </p:cNvPr>
          <p:cNvGrpSpPr/>
          <p:nvPr/>
        </p:nvGrpSpPr>
        <p:grpSpPr>
          <a:xfrm>
            <a:off x="9032877" y="-112969"/>
            <a:ext cx="3159123" cy="3490195"/>
            <a:chOff x="358202" y="322291"/>
            <a:chExt cx="5737798" cy="6339112"/>
          </a:xfrm>
        </p:grpSpPr>
        <p:pic>
          <p:nvPicPr>
            <p:cNvPr id="37" name="Picture 36" descr="A close up of a map&#10;&#10;Description automatically generated">
              <a:extLst>
                <a:ext uri="{FF2B5EF4-FFF2-40B4-BE49-F238E27FC236}">
                  <a16:creationId xmlns:a16="http://schemas.microsoft.com/office/drawing/2014/main" id="{8578D036-5413-F845-B47A-E1FDF8A0C7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202" y="322291"/>
              <a:ext cx="5737798" cy="6339112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C319348-ABFC-C34B-91F2-162F34BE1EE5}"/>
                </a:ext>
              </a:extLst>
            </p:cNvPr>
            <p:cNvSpPr/>
            <p:nvPr/>
          </p:nvSpPr>
          <p:spPr>
            <a:xfrm>
              <a:off x="3562597" y="427512"/>
              <a:ext cx="1828800" cy="1698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21B4BF9-4975-D1DE-93A0-05905607C43B}"/>
              </a:ext>
            </a:extLst>
          </p:cNvPr>
          <p:cNvGrpSpPr/>
          <p:nvPr/>
        </p:nvGrpSpPr>
        <p:grpSpPr>
          <a:xfrm>
            <a:off x="72449" y="1317798"/>
            <a:ext cx="7430038" cy="5107260"/>
            <a:chOff x="418436" y="1566764"/>
            <a:chExt cx="7430038" cy="5107260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33880798-29C8-D841-AB2C-9DF2DB73DB98}"/>
                </a:ext>
              </a:extLst>
            </p:cNvPr>
            <p:cNvCxnSpPr>
              <a:cxnSpLocks/>
              <a:stCxn id="18" idx="3"/>
            </p:cNvCxnSpPr>
            <p:nvPr/>
          </p:nvCxnSpPr>
          <p:spPr bwMode="auto">
            <a:xfrm flipV="1">
              <a:off x="2605444" y="4962937"/>
              <a:ext cx="500542" cy="117564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BF31E57-3110-8348-B593-B72339637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6581" y="2433606"/>
              <a:ext cx="677503" cy="3439631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1E1D164-983E-CE49-9E76-98FB74FDDD89}"/>
                </a:ext>
              </a:extLst>
            </p:cNvPr>
            <p:cNvSpPr/>
            <p:nvPr/>
          </p:nvSpPr>
          <p:spPr bwMode="auto">
            <a:xfrm>
              <a:off x="4059400" y="4290252"/>
              <a:ext cx="3240360" cy="238377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1200">
                <a:latin typeface="Century Gothic" panose="020B0502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5FA2CAE-42E5-194D-9C2F-845E89A2DB37}"/>
                </a:ext>
              </a:extLst>
            </p:cNvPr>
            <p:cNvSpPr txBox="1"/>
            <p:nvPr/>
          </p:nvSpPr>
          <p:spPr>
            <a:xfrm rot="16200000">
              <a:off x="3228289" y="3045842"/>
              <a:ext cx="5517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latin typeface="Century Gothic" panose="020B0502020202020204" pitchFamily="34" charset="0"/>
                </a:rPr>
                <a:t>10m</a:t>
              </a:r>
            </a:p>
          </p:txBody>
        </p:sp>
        <p:sp>
          <p:nvSpPr>
            <p:cNvPr id="13" name="Oval Callout 12">
              <a:extLst>
                <a:ext uri="{FF2B5EF4-FFF2-40B4-BE49-F238E27FC236}">
                  <a16:creationId xmlns:a16="http://schemas.microsoft.com/office/drawing/2014/main" id="{D277E821-C381-F844-9FF3-F6F4E2927242}"/>
                </a:ext>
              </a:extLst>
            </p:cNvPr>
            <p:cNvSpPr/>
            <p:nvPr/>
          </p:nvSpPr>
          <p:spPr bwMode="auto">
            <a:xfrm>
              <a:off x="3805122" y="2838841"/>
              <a:ext cx="3494637" cy="2508971"/>
            </a:xfrm>
            <a:prstGeom prst="wedgeEllipseCallout">
              <a:avLst>
                <a:gd name="adj1" fmla="val -65704"/>
                <a:gd name="adj2" fmla="val -563"/>
              </a:avLst>
            </a:prstGeom>
            <a:noFill/>
            <a:ln w="28575" cap="flat" cmpd="sng" algn="ctr">
              <a:solidFill>
                <a:schemeClr val="accent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GB" sz="1200">
                <a:latin typeface="Century Gothic" panose="020B0502020202020204" pitchFamily="34" charset="0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D6ED3E2-B0B9-6540-8CB9-16934D64D039}"/>
                </a:ext>
              </a:extLst>
            </p:cNvPr>
            <p:cNvCxnSpPr>
              <a:cxnSpLocks/>
              <a:stCxn id="17" idx="2"/>
            </p:cNvCxnSpPr>
            <p:nvPr/>
          </p:nvCxnSpPr>
          <p:spPr bwMode="auto">
            <a:xfrm>
              <a:off x="4735265" y="2396298"/>
              <a:ext cx="345932" cy="1480672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4ABFA30-8ABA-7A4A-81E3-68A0CAB27B21}"/>
                </a:ext>
              </a:extLst>
            </p:cNvPr>
            <p:cNvCxnSpPr>
              <a:cxnSpLocks/>
              <a:stCxn id="16" idx="0"/>
            </p:cNvCxnSpPr>
            <p:nvPr/>
          </p:nvCxnSpPr>
          <p:spPr bwMode="auto">
            <a:xfrm flipH="1" flipV="1">
              <a:off x="6323425" y="4673131"/>
              <a:ext cx="713237" cy="402466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9A8E45EC-E9DE-1248-967D-4361B5C9F802}"/>
                </a:ext>
              </a:extLst>
            </p:cNvPr>
            <p:cNvSpPr/>
            <p:nvPr/>
          </p:nvSpPr>
          <p:spPr bwMode="auto">
            <a:xfrm>
              <a:off x="6323425" y="5075597"/>
              <a:ext cx="1426474" cy="784737"/>
            </a:xfrm>
            <a:prstGeom prst="roundRect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accent5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375"/>
                </a:spcBef>
              </a:pPr>
              <a:r>
                <a:rPr lang="en-GB" sz="1200" b="1">
                  <a:latin typeface="Century Gothic" panose="020B0502020202020204" pitchFamily="34" charset="0"/>
                  <a:cs typeface="Calibri" panose="020F0502020204030204" pitchFamily="34" charset="0"/>
                </a:rPr>
                <a:t>Liverpool</a:t>
              </a:r>
              <a:r>
                <a:rPr lang="en-GB" sz="1200">
                  <a:latin typeface="Century Gothic" panose="020B0502020202020204" pitchFamily="34" charset="0"/>
                  <a:cs typeface="Calibri" panose="020F0502020204030204" pitchFamily="34" charset="0"/>
                </a:rPr>
                <a:t>: in-vacuum optics for MAGIS + AION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0432771E-D86C-6847-B8D9-F092C6F94D57}"/>
                </a:ext>
              </a:extLst>
            </p:cNvPr>
            <p:cNvSpPr/>
            <p:nvPr/>
          </p:nvSpPr>
          <p:spPr bwMode="auto">
            <a:xfrm>
              <a:off x="3502089" y="1566764"/>
              <a:ext cx="2466352" cy="829534"/>
            </a:xfrm>
            <a:prstGeom prst="roundRect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accent5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375"/>
                </a:spcBef>
              </a:pPr>
              <a:r>
                <a:rPr lang="en-GB" sz="1200" b="1">
                  <a:latin typeface="Century Gothic" panose="020B0502020202020204" pitchFamily="34" charset="0"/>
                  <a:cs typeface="Calibri" panose="020F0502020204030204" pitchFamily="34" charset="0"/>
                </a:rPr>
                <a:t>Cambridge</a:t>
              </a:r>
              <a:r>
                <a:rPr lang="en-GB" sz="1200">
                  <a:latin typeface="Century Gothic" panose="020B0502020202020204" pitchFamily="34" charset="0"/>
                  <a:cs typeface="Calibri" panose="020F0502020204030204" pitchFamily="34" charset="0"/>
                </a:rPr>
                <a:t>: transport, launching, cooling atoms for AION, DAQ/analysis for MAGIS, systematics analysis, modelling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5325BBE4-85B7-F74B-86BC-B224E4697E58}"/>
                </a:ext>
              </a:extLst>
            </p:cNvPr>
            <p:cNvSpPr/>
            <p:nvPr/>
          </p:nvSpPr>
          <p:spPr bwMode="auto">
            <a:xfrm>
              <a:off x="419695" y="4735474"/>
              <a:ext cx="2185749" cy="69005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accent2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375"/>
                </a:spcBef>
              </a:pPr>
              <a:r>
                <a:rPr lang="en-GB" sz="1200" b="1">
                  <a:latin typeface="Century Gothic" panose="020B0502020202020204" pitchFamily="34" charset="0"/>
                  <a:cs typeface="Calibri" panose="020F0502020204030204" pitchFamily="34" charset="0"/>
                </a:rPr>
                <a:t>Rutherford-Appleton Lab (STFC)</a:t>
              </a:r>
              <a:r>
                <a:rPr lang="en-GB" sz="1200">
                  <a:latin typeface="Century Gothic" panose="020B0502020202020204" pitchFamily="34" charset="0"/>
                  <a:cs typeface="Calibri" panose="020F0502020204030204" pitchFamily="34" charset="0"/>
                </a:rPr>
                <a:t>: Vacuum + support structure. Design AION-100</a:t>
              </a: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A288E069-5FAF-E347-922E-BA30EEECEF1D}"/>
                </a:ext>
              </a:extLst>
            </p:cNvPr>
            <p:cNvSpPr/>
            <p:nvPr/>
          </p:nvSpPr>
          <p:spPr bwMode="auto">
            <a:xfrm>
              <a:off x="6231912" y="1802118"/>
              <a:ext cx="1616562" cy="825975"/>
            </a:xfrm>
            <a:prstGeom prst="roundRect">
              <a:avLst>
                <a:gd name="adj" fmla="val 3312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accent6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375"/>
                </a:spcBef>
              </a:pPr>
              <a:r>
                <a:rPr lang="en-GB" sz="1200" b="1">
                  <a:latin typeface="Century Gothic" panose="020B0502020202020204" pitchFamily="34" charset="0"/>
                  <a:cs typeface="Calibri" panose="020F0502020204030204" pitchFamily="34" charset="0"/>
                </a:rPr>
                <a:t>University of Birmingham</a:t>
              </a:r>
              <a:r>
                <a:rPr lang="en-GB" sz="1200">
                  <a:latin typeface="Century Gothic" panose="020B0502020202020204" pitchFamily="34" charset="0"/>
                  <a:cs typeface="Calibri" panose="020F0502020204030204" pitchFamily="34" charset="0"/>
                </a:rPr>
                <a:t>: LMT pulse sequences, Sr technology transfer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9550293F-4E36-EF48-9EB3-934A5F2BB447}"/>
                </a:ext>
              </a:extLst>
            </p:cNvPr>
            <p:cNvSpPr/>
            <p:nvPr/>
          </p:nvSpPr>
          <p:spPr bwMode="auto">
            <a:xfrm>
              <a:off x="418436" y="2266185"/>
              <a:ext cx="2136005" cy="453487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accent6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375"/>
                </a:spcBef>
              </a:pPr>
              <a:r>
                <a:rPr lang="en-GB" sz="1200" b="1">
                  <a:latin typeface="Century Gothic" panose="020B0502020202020204" pitchFamily="34" charset="0"/>
                  <a:cs typeface="Calibri" panose="020F0502020204030204" pitchFamily="34" charset="0"/>
                </a:rPr>
                <a:t>King’s + Imperial Colleges</a:t>
              </a:r>
              <a:r>
                <a:rPr lang="en-GB" sz="1200">
                  <a:latin typeface="Century Gothic" panose="020B0502020202020204" pitchFamily="34" charset="0"/>
                  <a:cs typeface="Calibri" panose="020F0502020204030204" pitchFamily="34" charset="0"/>
                </a:rPr>
                <a:t>: Theory, phenomenology</a:t>
              </a: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8C6F34FC-A400-5442-9279-B928CA31257C}"/>
                </a:ext>
              </a:extLst>
            </p:cNvPr>
            <p:cNvSpPr/>
            <p:nvPr/>
          </p:nvSpPr>
          <p:spPr bwMode="auto">
            <a:xfrm>
              <a:off x="430271" y="3835327"/>
              <a:ext cx="1418200" cy="718837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accent6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375"/>
                </a:spcBef>
              </a:pPr>
              <a:r>
                <a:rPr lang="en-GB" sz="1200" b="1">
                  <a:latin typeface="Century Gothic" panose="020B0502020202020204" pitchFamily="34" charset="0"/>
                  <a:cs typeface="Calibri" panose="020F0502020204030204" pitchFamily="34" charset="0"/>
                </a:rPr>
                <a:t>Imperial</a:t>
              </a:r>
              <a:r>
                <a:rPr lang="en-GB" sz="1200">
                  <a:latin typeface="Century Gothic" panose="020B0502020202020204" pitchFamily="34" charset="0"/>
                  <a:cs typeface="Calibri" panose="020F0502020204030204" pitchFamily="34" charset="0"/>
                </a:rPr>
                <a:t>: (clock) laser stabilisation, squeezing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C5A3784-72EC-7347-BCBE-BD3128896EE8}"/>
                </a:ext>
              </a:extLst>
            </p:cNvPr>
            <p:cNvCxnSpPr>
              <a:cxnSpLocks/>
              <a:stCxn id="19" idx="2"/>
            </p:cNvCxnSpPr>
            <p:nvPr/>
          </p:nvCxnSpPr>
          <p:spPr bwMode="auto">
            <a:xfrm flipH="1">
              <a:off x="6185577" y="2628093"/>
              <a:ext cx="854616" cy="1402746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949BB8BF-DA6A-BA40-B697-5958532F6767}"/>
                </a:ext>
              </a:extLst>
            </p:cNvPr>
            <p:cNvSpPr/>
            <p:nvPr/>
          </p:nvSpPr>
          <p:spPr bwMode="auto">
            <a:xfrm>
              <a:off x="3118322" y="5982865"/>
              <a:ext cx="2758132" cy="665043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375"/>
                </a:spcBef>
              </a:pPr>
              <a:r>
                <a:rPr lang="en-GB" sz="1200" b="1">
                  <a:solidFill>
                    <a:schemeClr val="bg1"/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Oxford</a:t>
              </a:r>
              <a:r>
                <a:rPr lang="en-GB" sz="1200">
                  <a:solidFill>
                    <a:schemeClr val="bg1"/>
                  </a:solidFill>
                  <a:latin typeface="Century Gothic" panose="020B0502020202020204" pitchFamily="34" charset="0"/>
                  <a:cs typeface="Calibri" panose="020F0502020204030204" pitchFamily="34" charset="0"/>
                </a:rPr>
                <a:t>: site, cold-atom source, laser lab, construction for AION, camera system design for MAGIS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7B860955-EE0F-0749-B368-AD454192213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14224" y="4455866"/>
              <a:ext cx="454184" cy="1529351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07E988E-641C-0748-B6FA-E590D8A3A1DD}"/>
                </a:ext>
              </a:extLst>
            </p:cNvPr>
            <p:cNvCxnSpPr>
              <a:cxnSpLocks/>
              <a:stCxn id="23" idx="1"/>
            </p:cNvCxnSpPr>
            <p:nvPr/>
          </p:nvCxnSpPr>
          <p:spPr bwMode="auto">
            <a:xfrm flipH="1" flipV="1">
              <a:off x="2925449" y="5873238"/>
              <a:ext cx="192873" cy="442149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9290974-375C-9249-AFB6-D69C6C5AB870}"/>
                </a:ext>
              </a:extLst>
            </p:cNvPr>
            <p:cNvCxnSpPr>
              <a:cxnSpLocks/>
              <a:stCxn id="21" idx="3"/>
              <a:endCxn id="8" idx="1"/>
            </p:cNvCxnSpPr>
            <p:nvPr/>
          </p:nvCxnSpPr>
          <p:spPr bwMode="auto">
            <a:xfrm flipV="1">
              <a:off x="1848471" y="4153422"/>
              <a:ext cx="938110" cy="41324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EA925817-B085-1449-BE0C-39EEA7F85099}"/>
                </a:ext>
              </a:extLst>
            </p:cNvPr>
            <p:cNvSpPr/>
            <p:nvPr/>
          </p:nvSpPr>
          <p:spPr bwMode="auto">
            <a:xfrm>
              <a:off x="430271" y="2890945"/>
              <a:ext cx="2293453" cy="814766"/>
            </a:xfrm>
            <a:prstGeom prst="roundRect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accent5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375"/>
                </a:spcBef>
              </a:pPr>
              <a:r>
                <a:rPr lang="en-GB" sz="1200" b="1">
                  <a:latin typeface="Century Gothic" panose="020B0502020202020204" pitchFamily="34" charset="0"/>
                  <a:cs typeface="Calibri" panose="020F0502020204030204" pitchFamily="34" charset="0"/>
                </a:rPr>
                <a:t>Cambridge, Imperial, </a:t>
              </a:r>
              <a:r>
                <a:rPr lang="en-GB" sz="1200" b="1" err="1">
                  <a:latin typeface="Century Gothic" panose="020B0502020202020204" pitchFamily="34" charset="0"/>
                  <a:cs typeface="Calibri" panose="020F0502020204030204" pitchFamily="34" charset="0"/>
                </a:rPr>
                <a:t>B’ham</a:t>
              </a:r>
              <a:r>
                <a:rPr lang="en-GB" sz="1200">
                  <a:latin typeface="Century Gothic" panose="020B0502020202020204" pitchFamily="34" charset="0"/>
                  <a:cs typeface="Calibri" panose="020F0502020204030204" pitchFamily="34" charset="0"/>
                </a:rPr>
                <a:t>: modelling system parameters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6738654-A288-0142-8BB8-6DDA88E5C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95090" y="3294766"/>
              <a:ext cx="3016961" cy="1570083"/>
            </a:xfrm>
            <a:prstGeom prst="rect">
              <a:avLst/>
            </a:prstGeom>
          </p:spPr>
        </p:pic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2B7E5ECE-526A-3545-8039-20D5C892BE9B}"/>
                </a:ext>
              </a:extLst>
            </p:cNvPr>
            <p:cNvCxnSpPr>
              <a:cxnSpLocks/>
              <a:stCxn id="17" idx="2"/>
            </p:cNvCxnSpPr>
            <p:nvPr/>
          </p:nvCxnSpPr>
          <p:spPr bwMode="auto">
            <a:xfrm>
              <a:off x="4735265" y="2396298"/>
              <a:ext cx="1303055" cy="1604992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F110FA4-FD4B-D64B-8D1E-88B5F9A2F53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365230" y="2695689"/>
              <a:ext cx="0" cy="2998114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6E6F28D-0AE5-BB3F-BA70-C45295E57597}"/>
              </a:ext>
            </a:extLst>
          </p:cNvPr>
          <p:cNvSpPr txBox="1"/>
          <p:nvPr/>
        </p:nvSpPr>
        <p:spPr>
          <a:xfrm>
            <a:off x="7911696" y="3628004"/>
            <a:ext cx="37603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7 UK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5 ultracold strontium labs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Design and deploy increasing-baseline atom interferometers 10m -&gt; 100m -&gt; 1km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</a:t>
            </a:r>
            <a:r>
              <a:rPr lang="en-US" sz="18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echnology development and network with MAGIS-100 for large-scale science goals</a:t>
            </a:r>
          </a:p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3BEBC8-382F-AA7C-06CF-A56B3DADA175}"/>
              </a:ext>
            </a:extLst>
          </p:cNvPr>
          <p:cNvSpPr txBox="1"/>
          <p:nvPr/>
        </p:nvSpPr>
        <p:spPr>
          <a:xfrm>
            <a:off x="-2857644" y="2736641"/>
            <a:ext cx="2633283" cy="2800767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>
                <a:latin typeface="Century Gothic" panose="020B0502020202020204" pitchFamily="34" charset="0"/>
              </a:rPr>
              <a:t>Project executed in national partnership with </a:t>
            </a:r>
            <a:r>
              <a:rPr lang="en-US" sz="1600" b="1">
                <a:latin typeface="Century Gothic" panose="020B0502020202020204" pitchFamily="34" charset="0"/>
              </a:rPr>
              <a:t>UK National Quantum Technology Hub in Sensors and Timing, Birmingham, UK, </a:t>
            </a:r>
          </a:p>
          <a:p>
            <a:pPr algn="ctr"/>
            <a:r>
              <a:rPr lang="en-US" sz="1600">
                <a:latin typeface="Century Gothic" panose="020B0502020202020204" pitchFamily="34" charset="0"/>
              </a:rPr>
              <a:t>and international partnership with </a:t>
            </a:r>
            <a:r>
              <a:rPr lang="en-US" sz="1600" b="1">
                <a:latin typeface="Century Gothic" panose="020B0502020202020204" pitchFamily="34" charset="0"/>
              </a:rPr>
              <a:t>The MAGIS Collaboration </a:t>
            </a:r>
          </a:p>
          <a:p>
            <a:pPr algn="ctr"/>
            <a:r>
              <a:rPr lang="en-US" sz="1600" b="1">
                <a:latin typeface="Century Gothic" panose="020B0502020202020204" pitchFamily="34" charset="0"/>
              </a:rPr>
              <a:t>and The Fermi National Laboratory, US  </a:t>
            </a:r>
          </a:p>
        </p:txBody>
      </p:sp>
    </p:spTree>
    <p:extLst>
      <p:ext uri="{BB962C8B-B14F-4D97-AF65-F5344CB8AC3E}">
        <p14:creationId xmlns:p14="http://schemas.microsoft.com/office/powerpoint/2010/main" val="689391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D843543-48D2-83ED-90A3-A6519959B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B5C61-2778-EAA1-3418-21667A0A2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entury Gothic" panose="020B0502020202020204" pitchFamily="34" charset="0"/>
              </a:rPr>
              <a:t>The AION consortium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BF1320F-AD97-9D13-031A-40E0CC82BB21}"/>
              </a:ext>
            </a:extLst>
          </p:cNvPr>
          <p:cNvGrpSpPr/>
          <p:nvPr/>
        </p:nvGrpSpPr>
        <p:grpSpPr>
          <a:xfrm>
            <a:off x="183622" y="831802"/>
            <a:ext cx="3584147" cy="3928422"/>
            <a:chOff x="358202" y="322291"/>
            <a:chExt cx="5737798" cy="6339112"/>
          </a:xfrm>
        </p:grpSpPr>
        <p:pic>
          <p:nvPicPr>
            <p:cNvPr id="37" name="Picture 36" descr="A close up of a map&#10;&#10;Description automatically generated">
              <a:extLst>
                <a:ext uri="{FF2B5EF4-FFF2-40B4-BE49-F238E27FC236}">
                  <a16:creationId xmlns:a16="http://schemas.microsoft.com/office/drawing/2014/main" id="{B7E751E6-7541-A983-513F-F4FEAD125C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202" y="322291"/>
              <a:ext cx="5737798" cy="6339112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7DEAE72-38F3-23DE-C27B-A4B953E10BA7}"/>
                </a:ext>
              </a:extLst>
            </p:cNvPr>
            <p:cNvSpPr/>
            <p:nvPr/>
          </p:nvSpPr>
          <p:spPr>
            <a:xfrm>
              <a:off x="3562597" y="427512"/>
              <a:ext cx="1828800" cy="1698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0652272-AF39-3CC1-AF2D-BB35EDAEA935}"/>
              </a:ext>
            </a:extLst>
          </p:cNvPr>
          <p:cNvSpPr txBox="1"/>
          <p:nvPr/>
        </p:nvSpPr>
        <p:spPr>
          <a:xfrm>
            <a:off x="3674364" y="1218566"/>
            <a:ext cx="36365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7 UK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5 ultracold strontium labs [1]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Design and deploy increasing-baseline atom interferometers </a:t>
            </a:r>
            <a:r>
              <a:rPr lang="en-US" sz="18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10m -&gt; 100m -&gt; 1km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</a:t>
            </a:r>
            <a:r>
              <a:rPr lang="en-US" sz="18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echnology development and network with MAGIS-100 for large-scale science goals</a:t>
            </a:r>
          </a:p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D25D03-51FF-1197-CC9D-55A01B344689}"/>
              </a:ext>
            </a:extLst>
          </p:cNvPr>
          <p:cNvSpPr txBox="1"/>
          <p:nvPr/>
        </p:nvSpPr>
        <p:spPr>
          <a:xfrm>
            <a:off x="1273641" y="4945883"/>
            <a:ext cx="5518966" cy="1323439"/>
          </a:xfrm>
          <a:prstGeom prst="rect">
            <a:avLst/>
          </a:prstGeom>
          <a:noFill/>
          <a:ln w="12700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Project executed in national partnership with </a:t>
            </a:r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UK National Quantum Technology Hub in Sensors and Timing, Birmingham, UK, </a:t>
            </a:r>
          </a:p>
          <a:p>
            <a:pPr algn="ctr"/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and international partnership with </a:t>
            </a:r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The MAGIS Collaboration </a:t>
            </a:r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and</a:t>
            </a:r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The Fermi National Laboratory, US  </a:t>
            </a:r>
          </a:p>
        </p:txBody>
      </p:sp>
      <p:pic>
        <p:nvPicPr>
          <p:cNvPr id="6" name="Picture 5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3F6A2FC3-1AE5-CB6B-5EF6-B8FF8AD6BE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0878" y="1568332"/>
            <a:ext cx="1630148" cy="333609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33F7885-BD93-D1B4-E7C7-5FED3C9E409F}"/>
              </a:ext>
            </a:extLst>
          </p:cNvPr>
          <p:cNvGrpSpPr/>
          <p:nvPr/>
        </p:nvGrpSpPr>
        <p:grpSpPr>
          <a:xfrm>
            <a:off x="9147181" y="372393"/>
            <a:ext cx="3043284" cy="5374175"/>
            <a:chOff x="5174066" y="830298"/>
            <a:chExt cx="3043284" cy="5374175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A0B1842-F4E2-6606-B404-0CA7AC109A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3040" t="8961"/>
            <a:stretch/>
          </p:blipFill>
          <p:spPr>
            <a:xfrm>
              <a:off x="5174066" y="830298"/>
              <a:ext cx="2979334" cy="5374175"/>
            </a:xfrm>
            <a:prstGeom prst="rect">
              <a:avLst/>
            </a:prstGeom>
          </p:spPr>
        </p:pic>
        <p:sp>
          <p:nvSpPr>
            <p:cNvPr id="30" name="Flowchart: Manual Input 16">
              <a:extLst>
                <a:ext uri="{FF2B5EF4-FFF2-40B4-BE49-F238E27FC236}">
                  <a16:creationId xmlns:a16="http://schemas.microsoft.com/office/drawing/2014/main" id="{9DE6DEF6-9494-A112-145E-A23711EC98C5}"/>
                </a:ext>
              </a:extLst>
            </p:cNvPr>
            <p:cNvSpPr/>
            <p:nvPr/>
          </p:nvSpPr>
          <p:spPr>
            <a:xfrm>
              <a:off x="6104260" y="4220359"/>
              <a:ext cx="826274" cy="1703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261"/>
                <a:gd name="connsiteY0" fmla="*/ 2986 h 10000"/>
                <a:gd name="connsiteX1" fmla="*/ 10261 w 10261"/>
                <a:gd name="connsiteY1" fmla="*/ 0 h 10000"/>
                <a:gd name="connsiteX2" fmla="*/ 10261 w 10261"/>
                <a:gd name="connsiteY2" fmla="*/ 10000 h 10000"/>
                <a:gd name="connsiteX3" fmla="*/ 261 w 10261"/>
                <a:gd name="connsiteY3" fmla="*/ 10000 h 10000"/>
                <a:gd name="connsiteX4" fmla="*/ 0 w 10261"/>
                <a:gd name="connsiteY4" fmla="*/ 2986 h 10000"/>
                <a:gd name="connsiteX0" fmla="*/ 0 w 10065"/>
                <a:gd name="connsiteY0" fmla="*/ 2522 h 10000"/>
                <a:gd name="connsiteX1" fmla="*/ 10065 w 10065"/>
                <a:gd name="connsiteY1" fmla="*/ 0 h 10000"/>
                <a:gd name="connsiteX2" fmla="*/ 10065 w 10065"/>
                <a:gd name="connsiteY2" fmla="*/ 10000 h 10000"/>
                <a:gd name="connsiteX3" fmla="*/ 65 w 10065"/>
                <a:gd name="connsiteY3" fmla="*/ 10000 h 10000"/>
                <a:gd name="connsiteX4" fmla="*/ 0 w 10065"/>
                <a:gd name="connsiteY4" fmla="*/ 2522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5" h="10000">
                  <a:moveTo>
                    <a:pt x="0" y="2522"/>
                  </a:moveTo>
                  <a:lnTo>
                    <a:pt x="10065" y="0"/>
                  </a:lnTo>
                  <a:lnTo>
                    <a:pt x="10065" y="10000"/>
                  </a:lnTo>
                  <a:lnTo>
                    <a:pt x="65" y="10000"/>
                  </a:lnTo>
                  <a:cubicBezTo>
                    <a:pt x="43" y="7507"/>
                    <a:pt x="22" y="5015"/>
                    <a:pt x="0" y="2522"/>
                  </a:cubicBez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 w="28575"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751" tIns="38876" rIns="77751" bIns="38876"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01726AB-373A-6758-BC98-1089AE18974A}"/>
                </a:ext>
              </a:extLst>
            </p:cNvPr>
            <p:cNvCxnSpPr/>
            <p:nvPr/>
          </p:nvCxnSpPr>
          <p:spPr>
            <a:xfrm flipH="1">
              <a:off x="6850959" y="2759830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E026AA4-7393-E2AE-D5F8-5C71EB7B8B04}"/>
                </a:ext>
              </a:extLst>
            </p:cNvPr>
            <p:cNvCxnSpPr/>
            <p:nvPr/>
          </p:nvCxnSpPr>
          <p:spPr>
            <a:xfrm flipH="1">
              <a:off x="6825175" y="1142982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F79B728-67A6-5901-014C-722BC7D55F3D}"/>
                </a:ext>
              </a:extLst>
            </p:cNvPr>
            <p:cNvSpPr txBox="1"/>
            <p:nvPr/>
          </p:nvSpPr>
          <p:spPr>
            <a:xfrm>
              <a:off x="7277263" y="949881"/>
              <a:ext cx="79822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14.7m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B48FB36-B9A2-24A1-781B-5414D89CF4A0}"/>
                </a:ext>
              </a:extLst>
            </p:cNvPr>
            <p:cNvSpPr txBox="1"/>
            <p:nvPr/>
          </p:nvSpPr>
          <p:spPr>
            <a:xfrm>
              <a:off x="7277263" y="2578168"/>
              <a:ext cx="79822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10.0m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4B56CB4-7C5E-93EF-44A5-D8D1F3AD932A}"/>
                </a:ext>
              </a:extLst>
            </p:cNvPr>
            <p:cNvCxnSpPr/>
            <p:nvPr/>
          </p:nvCxnSpPr>
          <p:spPr>
            <a:xfrm flipH="1">
              <a:off x="6850959" y="3513667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DB7F2C7-D983-3366-7C55-6A23F602E0DF}"/>
                </a:ext>
              </a:extLst>
            </p:cNvPr>
            <p:cNvSpPr txBox="1"/>
            <p:nvPr/>
          </p:nvSpPr>
          <p:spPr>
            <a:xfrm>
              <a:off x="7277263" y="3333031"/>
              <a:ext cx="66998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7.7m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2EA0352E-5682-0988-FC6E-F382728C363B}"/>
                </a:ext>
              </a:extLst>
            </p:cNvPr>
            <p:cNvCxnSpPr/>
            <p:nvPr/>
          </p:nvCxnSpPr>
          <p:spPr>
            <a:xfrm flipH="1">
              <a:off x="6850959" y="4354367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42413A6-AF7D-7DCC-35A0-DA3DE9CEE2AA}"/>
                </a:ext>
              </a:extLst>
            </p:cNvPr>
            <p:cNvSpPr txBox="1"/>
            <p:nvPr/>
          </p:nvSpPr>
          <p:spPr>
            <a:xfrm>
              <a:off x="7277263" y="4172706"/>
              <a:ext cx="66998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5.0m</a:t>
              </a:r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DB185BE7-95FC-08A9-7DCD-D8A1C069C2A2}"/>
                </a:ext>
              </a:extLst>
            </p:cNvPr>
            <p:cNvSpPr/>
            <p:nvPr/>
          </p:nvSpPr>
          <p:spPr>
            <a:xfrm>
              <a:off x="6104261" y="2314084"/>
              <a:ext cx="848591" cy="2040283"/>
            </a:xfrm>
            <a:custGeom>
              <a:avLst/>
              <a:gdLst>
                <a:gd name="connsiteX0" fmla="*/ 61847 w 904686"/>
                <a:gd name="connsiteY0" fmla="*/ 1741336 h 1787776"/>
                <a:gd name="connsiteX1" fmla="*/ 904686 w 904686"/>
                <a:gd name="connsiteY1" fmla="*/ 1240404 h 1787776"/>
                <a:gd name="connsiteX2" fmla="*/ 896734 w 904686"/>
                <a:gd name="connsiteY2" fmla="*/ 0 h 1787776"/>
                <a:gd name="connsiteX3" fmla="*/ 61847 w 904686"/>
                <a:gd name="connsiteY3" fmla="*/ 0 h 1787776"/>
                <a:gd name="connsiteX4" fmla="*/ 61847 w 904686"/>
                <a:gd name="connsiteY4" fmla="*/ 1741336 h 1787776"/>
                <a:gd name="connsiteX0" fmla="*/ 0 w 842839"/>
                <a:gd name="connsiteY0" fmla="*/ 1741336 h 1787776"/>
                <a:gd name="connsiteX1" fmla="*/ 842839 w 842839"/>
                <a:gd name="connsiteY1" fmla="*/ 1240404 h 1787776"/>
                <a:gd name="connsiteX2" fmla="*/ 834887 w 842839"/>
                <a:gd name="connsiteY2" fmla="*/ 0 h 1787776"/>
                <a:gd name="connsiteX3" fmla="*/ 0 w 842839"/>
                <a:gd name="connsiteY3" fmla="*/ 0 h 1787776"/>
                <a:gd name="connsiteX4" fmla="*/ 0 w 842839"/>
                <a:gd name="connsiteY4" fmla="*/ 1741336 h 1787776"/>
                <a:gd name="connsiteX0" fmla="*/ 0 w 842839"/>
                <a:gd name="connsiteY0" fmla="*/ 1741336 h 1787776"/>
                <a:gd name="connsiteX1" fmla="*/ 842839 w 842839"/>
                <a:gd name="connsiteY1" fmla="*/ 1240404 h 1787776"/>
                <a:gd name="connsiteX2" fmla="*/ 834887 w 842839"/>
                <a:gd name="connsiteY2" fmla="*/ 0 h 1787776"/>
                <a:gd name="connsiteX3" fmla="*/ 0 w 842839"/>
                <a:gd name="connsiteY3" fmla="*/ 0 h 1787776"/>
                <a:gd name="connsiteX4" fmla="*/ 0 w 842839"/>
                <a:gd name="connsiteY4" fmla="*/ 1741336 h 1787776"/>
                <a:gd name="connsiteX0" fmla="*/ 104858 w 947697"/>
                <a:gd name="connsiteY0" fmla="*/ 1741336 h 1787776"/>
                <a:gd name="connsiteX1" fmla="*/ 947697 w 947697"/>
                <a:gd name="connsiteY1" fmla="*/ 1240404 h 1787776"/>
                <a:gd name="connsiteX2" fmla="*/ 939745 w 947697"/>
                <a:gd name="connsiteY2" fmla="*/ 0 h 1787776"/>
                <a:gd name="connsiteX3" fmla="*/ 104858 w 947697"/>
                <a:gd name="connsiteY3" fmla="*/ 0 h 1787776"/>
                <a:gd name="connsiteX4" fmla="*/ 104858 w 947697"/>
                <a:gd name="connsiteY4" fmla="*/ 1741336 h 1787776"/>
                <a:gd name="connsiteX0" fmla="*/ 61844 w 904683"/>
                <a:gd name="connsiteY0" fmla="*/ 1741336 h 1787776"/>
                <a:gd name="connsiteX1" fmla="*/ 904683 w 904683"/>
                <a:gd name="connsiteY1" fmla="*/ 1240404 h 1787776"/>
                <a:gd name="connsiteX2" fmla="*/ 896731 w 904683"/>
                <a:gd name="connsiteY2" fmla="*/ 0 h 1787776"/>
                <a:gd name="connsiteX3" fmla="*/ 61844 w 904683"/>
                <a:gd name="connsiteY3" fmla="*/ 0 h 1787776"/>
                <a:gd name="connsiteX4" fmla="*/ 61844 w 904683"/>
                <a:gd name="connsiteY4" fmla="*/ 1741336 h 1787776"/>
                <a:gd name="connsiteX0" fmla="*/ 61844 w 904683"/>
                <a:gd name="connsiteY0" fmla="*/ 1741336 h 1741336"/>
                <a:gd name="connsiteX1" fmla="*/ 904683 w 904683"/>
                <a:gd name="connsiteY1" fmla="*/ 1240404 h 1741336"/>
                <a:gd name="connsiteX2" fmla="*/ 896731 w 904683"/>
                <a:gd name="connsiteY2" fmla="*/ 0 h 1741336"/>
                <a:gd name="connsiteX3" fmla="*/ 61844 w 904683"/>
                <a:gd name="connsiteY3" fmla="*/ 0 h 1741336"/>
                <a:gd name="connsiteX4" fmla="*/ 61844 w 904683"/>
                <a:gd name="connsiteY4" fmla="*/ 1741336 h 1741336"/>
                <a:gd name="connsiteX0" fmla="*/ 0 w 842839"/>
                <a:gd name="connsiteY0" fmla="*/ 1741336 h 1741336"/>
                <a:gd name="connsiteX1" fmla="*/ 842839 w 842839"/>
                <a:gd name="connsiteY1" fmla="*/ 1240404 h 1741336"/>
                <a:gd name="connsiteX2" fmla="*/ 834887 w 842839"/>
                <a:gd name="connsiteY2" fmla="*/ 0 h 1741336"/>
                <a:gd name="connsiteX3" fmla="*/ 0 w 842839"/>
                <a:gd name="connsiteY3" fmla="*/ 0 h 1741336"/>
                <a:gd name="connsiteX4" fmla="*/ 0 w 842839"/>
                <a:gd name="connsiteY4" fmla="*/ 1741336 h 174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839" h="1741336">
                  <a:moveTo>
                    <a:pt x="0" y="1741336"/>
                  </a:moveTo>
                  <a:lnTo>
                    <a:pt x="842839" y="1240404"/>
                  </a:lnTo>
                  <a:cubicBezTo>
                    <a:pt x="840188" y="826936"/>
                    <a:pt x="837538" y="413468"/>
                    <a:pt x="834887" y="0"/>
                  </a:cubicBezTo>
                  <a:lnTo>
                    <a:pt x="0" y="0"/>
                  </a:lnTo>
                  <a:cubicBezTo>
                    <a:pt x="3976" y="592373"/>
                    <a:pt x="0" y="870668"/>
                    <a:pt x="0" y="1741336"/>
                  </a:cubicBez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AI-10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72E338E-BE36-3585-0538-0169D099C38D}"/>
                </a:ext>
              </a:extLst>
            </p:cNvPr>
            <p:cNvSpPr txBox="1"/>
            <p:nvPr/>
          </p:nvSpPr>
          <p:spPr>
            <a:xfrm>
              <a:off x="6727613" y="1580576"/>
              <a:ext cx="1489737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600"/>
                <a:t>Ground level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CA83367E-8732-F3B8-F271-332E68795318}"/>
              </a:ext>
            </a:extLst>
          </p:cNvPr>
          <p:cNvSpPr txBox="1"/>
          <p:nvPr/>
        </p:nvSpPr>
        <p:spPr>
          <a:xfrm>
            <a:off x="7257704" y="5757927"/>
            <a:ext cx="49327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Planned AION-10 detector (University of Oxford)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FBADD35-C907-AA0F-445E-D86DC56BE752}"/>
              </a:ext>
            </a:extLst>
          </p:cNvPr>
          <p:cNvSpPr txBox="1"/>
          <p:nvPr/>
        </p:nvSpPr>
        <p:spPr>
          <a:xfrm>
            <a:off x="1262492" y="6550223"/>
            <a:ext cx="3459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 AVS Quantum Sci. </a:t>
            </a:r>
            <a:r>
              <a:rPr lang="en-US" sz="14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6</a:t>
            </a:r>
            <a:r>
              <a:rPr lang="en-US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014409 (2024)</a:t>
            </a:r>
          </a:p>
        </p:txBody>
      </p:sp>
    </p:spTree>
    <p:extLst>
      <p:ext uri="{BB962C8B-B14F-4D97-AF65-F5344CB8AC3E}">
        <p14:creationId xmlns:p14="http://schemas.microsoft.com/office/powerpoint/2010/main" val="281037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90171-2A76-6540-A9E4-4C8A9E4FE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AION detector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3A737BD-6C5D-3446-A7B2-F23C9F8B27C8}"/>
              </a:ext>
            </a:extLst>
          </p:cNvPr>
          <p:cNvSpPr txBox="1">
            <a:spLocks/>
          </p:cNvSpPr>
          <p:nvPr/>
        </p:nvSpPr>
        <p:spPr>
          <a:xfrm>
            <a:off x="3905570" y="3130419"/>
            <a:ext cx="74913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0916" lvl="1" indent="-342900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Differential measurement (long baseline)</a:t>
            </a:r>
          </a:p>
          <a:p>
            <a:pPr marL="470916" lvl="1" indent="-342900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Single photon transition</a:t>
            </a:r>
          </a:p>
          <a:p>
            <a:pPr marL="470916" lvl="1" indent="-342900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Cold clouds</a:t>
            </a:r>
          </a:p>
          <a:p>
            <a:pPr marL="470916" lvl="1" indent="-342900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Fast repetition rate</a:t>
            </a:r>
          </a:p>
          <a:p>
            <a:pPr marL="470916" lvl="1" indent="-342900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Large momentum transfer</a:t>
            </a:r>
          </a:p>
          <a:p>
            <a:pPr marL="470916" lvl="1" indent="-342900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Squeezing</a:t>
            </a:r>
          </a:p>
          <a:p>
            <a:pPr marL="470916" lvl="1" indent="-342900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Launch</a:t>
            </a:r>
          </a:p>
          <a:p>
            <a:pPr marL="470916" lvl="1" indent="-342900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Detection/imaging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5A769C-00EA-914F-8D0D-DD59B4B5A375}"/>
                  </a:ext>
                </a:extLst>
              </p:cNvPr>
              <p:cNvSpPr/>
              <p:nvPr/>
            </p:nvSpPr>
            <p:spPr>
              <a:xfrm>
                <a:off x="4603220" y="2157894"/>
                <a:ext cx="6096000" cy="83099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1"/>
                <a:r>
                  <a:rPr lang="en-GB" sz="240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Dark matter: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GB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GB" sz="2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pPr lvl="1"/>
                <a:r>
                  <a:rPr lang="en-GB" sz="240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Gravitational waves: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sz="2400" i="1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endParaRPr lang="en-GB" sz="2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2A5A769C-00EA-914F-8D0D-DD59B4B5A3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220" y="2157894"/>
                <a:ext cx="6096000" cy="830997"/>
              </a:xfrm>
              <a:prstGeom prst="rect">
                <a:avLst/>
              </a:prstGeom>
              <a:blipFill>
                <a:blip r:embed="rId3"/>
                <a:stretch>
                  <a:fillRect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B2EF3BC9-06A5-614C-B732-39630085ED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413" y="1489314"/>
            <a:ext cx="2321233" cy="45860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A0B6E9A-3C7F-45F8-1C63-EFA32D820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4612" y="158465"/>
            <a:ext cx="4631871" cy="196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460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E1AA2C2-DEF3-BEB7-850A-2F7E8F52D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E84245C-7F27-CA9C-94CD-D81E944F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05" y="-166410"/>
            <a:ext cx="12009458" cy="1325563"/>
          </a:xfrm>
        </p:spPr>
        <p:txBody>
          <a:bodyPr>
            <a:normAutofit/>
          </a:bodyPr>
          <a:lstStyle/>
          <a:p>
            <a:r>
              <a:rPr lang="en-US">
                <a:latin typeface="PT Sans" panose="020B0503020203020204" pitchFamily="34" charset="77"/>
              </a:rPr>
              <a:t>Progressive Expansion of Quantum Detectors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963918-3798-184E-52B6-3524990FE6D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2E4BCD-A555-5641-904F-43238A11FCA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5A4A793-294B-8BBB-0704-BF5AF495F742}"/>
              </a:ext>
            </a:extLst>
          </p:cNvPr>
          <p:cNvSpPr txBox="1">
            <a:spLocks/>
          </p:cNvSpPr>
          <p:nvPr/>
        </p:nvSpPr>
        <p:spPr>
          <a:xfrm>
            <a:off x="115907" y="966450"/>
            <a:ext cx="5386755" cy="639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latin typeface="PT Sans" panose="020B0503020203020204" pitchFamily="34" charset="77"/>
              </a:rPr>
              <a:t>Stage Expansion of Detector Length** 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53A7C81-5CF5-3109-5EBF-A7F5280BB138}"/>
              </a:ext>
            </a:extLst>
          </p:cNvPr>
          <p:cNvSpPr txBox="1">
            <a:spLocks/>
          </p:cNvSpPr>
          <p:nvPr/>
        </p:nvSpPr>
        <p:spPr>
          <a:xfrm>
            <a:off x="263353" y="1412776"/>
            <a:ext cx="5832648" cy="471256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b="1">
                <a:solidFill>
                  <a:schemeClr val="accent2"/>
                </a:solidFill>
                <a:latin typeface="PT Sans" panose="020B0503020203020204" pitchFamily="34" charset="77"/>
              </a:rPr>
              <a:t>Stage 1: 2024 to 2027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>
                <a:latin typeface="PT Sans" panose="020B0503020203020204" pitchFamily="34" charset="77"/>
              </a:rPr>
              <a:t>10 m detector protype to be built in Oxford, focus fundamental science and R&amp;D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>
                <a:latin typeface="PT Sans" panose="020B0503020203020204" pitchFamily="34" charset="77"/>
              </a:rPr>
              <a:t>10–20 m AION “spin-off” from Oxford design &amp; experience at </a:t>
            </a:r>
            <a:r>
              <a:rPr lang="en-US" sz="2200" i="1">
                <a:latin typeface="PT Sans" panose="020B0503020203020204" pitchFamily="34" charset="77"/>
              </a:rPr>
              <a:t>Boulby</a:t>
            </a:r>
            <a:r>
              <a:rPr lang="en-US" sz="2200">
                <a:latin typeface="PT Sans" panose="020B0503020203020204" pitchFamily="34" charset="77"/>
              </a:rPr>
              <a:t> focus Earth Science applications.  </a:t>
            </a:r>
          </a:p>
          <a:p>
            <a:r>
              <a:rPr lang="en-US" sz="2300" b="1">
                <a:solidFill>
                  <a:schemeClr val="accent2"/>
                </a:solidFill>
                <a:latin typeface="PT Sans" panose="020B0503020203020204" pitchFamily="34" charset="77"/>
              </a:rPr>
              <a:t>Stage 2: 2028 to 2035</a:t>
            </a:r>
          </a:p>
          <a:p>
            <a:r>
              <a:rPr lang="en-US" sz="2200">
                <a:latin typeface="PT Sans" panose="020B0503020203020204" pitchFamily="34" charset="77"/>
              </a:rPr>
              <a:t>(Multi-)100 m detector: Site options are </a:t>
            </a:r>
            <a:r>
              <a:rPr lang="en-GB" sz="2200" i="1">
                <a:latin typeface="PT Sans" panose="020B0503020203020204" pitchFamily="34" charset="77"/>
              </a:rPr>
              <a:t>Boulby or Daresbury (UK), possibly also at CERN (France/Switzerland).</a:t>
            </a:r>
            <a:endParaRPr lang="en-US" sz="2200" b="1" i="1">
              <a:latin typeface="PT Sans" panose="020B0503020203020204" pitchFamily="34" charset="77"/>
            </a:endParaRPr>
          </a:p>
          <a:p>
            <a:r>
              <a:rPr lang="en-US" sz="2300" b="1">
                <a:solidFill>
                  <a:schemeClr val="accent2"/>
                </a:solidFill>
                <a:latin typeface="PT Sans" panose="020B0503020203020204" pitchFamily="34" charset="77"/>
              </a:rPr>
              <a:t>Stage 3: 2035 onwards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>
                <a:latin typeface="PT Sans" panose="020B0503020203020204" pitchFamily="34" charset="77"/>
              </a:rPr>
              <a:t>Km-scale detector: Site options are </a:t>
            </a:r>
            <a:r>
              <a:rPr lang="en-GB" sz="2200" i="1">
                <a:latin typeface="PT Sans" panose="020B0503020203020204" pitchFamily="34" charset="77"/>
              </a:rPr>
              <a:t>Boulby </a:t>
            </a:r>
            <a:r>
              <a:rPr lang="en-GB" sz="2200">
                <a:latin typeface="PT Sans" panose="020B0503020203020204" pitchFamily="34" charset="77"/>
              </a:rPr>
              <a:t>and other international sites</a:t>
            </a:r>
            <a:endParaRPr lang="en-GB" sz="2200" i="1">
              <a:latin typeface="PT Sans" panose="020B0503020203020204" pitchFamily="34" charset="77"/>
            </a:endParaRPr>
          </a:p>
          <a:p>
            <a:pPr marL="0" indent="0"/>
            <a:endParaRPr lang="en-US" sz="2400">
              <a:latin typeface="PT Sans" panose="020B0503020203020204" pitchFamily="34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BD2A4A-9CAB-E190-252F-68B52960C2D9}"/>
              </a:ext>
            </a:extLst>
          </p:cNvPr>
          <p:cNvSpPr txBox="1"/>
          <p:nvPr/>
        </p:nvSpPr>
        <p:spPr>
          <a:xfrm>
            <a:off x="635000" y="5765790"/>
            <a:ext cx="450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PT Sans" panose="020B0503020203020204" pitchFamily="34" charset="77"/>
              </a:rPr>
              <a:t>** Sensitivity scales with length of detector</a:t>
            </a:r>
          </a:p>
        </p:txBody>
      </p:sp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05B35385-F75D-D43E-BA06-33739456FA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8183" y="856100"/>
            <a:ext cx="5180327" cy="2275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A black and white poster with text&#10;&#10;Description automatically generated">
            <a:extLst>
              <a:ext uri="{FF2B5EF4-FFF2-40B4-BE49-F238E27FC236}">
                <a16:creationId xmlns:a16="http://schemas.microsoft.com/office/drawing/2014/main" id="{3E676F21-70B7-B264-C300-94619BDC29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9580" y="3136705"/>
            <a:ext cx="5400600" cy="227508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CD43A72-FC26-5EF1-5A5E-6BCAF4FDD74F}"/>
              </a:ext>
            </a:extLst>
          </p:cNvPr>
          <p:cNvSpPr txBox="1"/>
          <p:nvPr/>
        </p:nvSpPr>
        <p:spPr>
          <a:xfrm>
            <a:off x="9387692" y="5534957"/>
            <a:ext cx="25409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u="none" strike="noStrike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AVS Quantum Science (Vol. 6, Issue 2)</a:t>
            </a:r>
          </a:p>
          <a:p>
            <a:r>
              <a:rPr lang="en-GB" sz="1200" b="0" i="0" u="none" strike="noStrike">
                <a:solidFill>
                  <a:srgbClr val="000000"/>
                </a:solidFill>
                <a:effectLst/>
                <a:latin typeface="PT Sans" panose="020B0503020203020204" pitchFamily="34" charset="77"/>
                <a:hlinkClick r:id="rId4"/>
              </a:rPr>
              <a:t>https://doi.org/10.1116/5.0185291</a:t>
            </a:r>
            <a:endParaRPr lang="en-GB" sz="1200" b="0" i="0" u="none" strike="noStrike">
              <a:solidFill>
                <a:srgbClr val="000000"/>
              </a:solidFill>
              <a:effectLst/>
              <a:latin typeface="PT Sans" panose="020B05030202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6412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933DD007-BBED-4C36-9F53-9E7199E930AA}"/>
              </a:ext>
            </a:extLst>
          </p:cNvPr>
          <p:cNvSpPr txBox="1"/>
          <p:nvPr/>
        </p:nvSpPr>
        <p:spPr>
          <a:xfrm>
            <a:off x="204471" y="212232"/>
            <a:ext cx="127277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Cambridge Strontium team (AION and optical tweezers)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E271F7-6447-3266-6C08-7D388E299F0B}"/>
              </a:ext>
            </a:extLst>
          </p:cNvPr>
          <p:cNvGrpSpPr/>
          <p:nvPr/>
        </p:nvGrpSpPr>
        <p:grpSpPr>
          <a:xfrm>
            <a:off x="207962" y="956510"/>
            <a:ext cx="9130421" cy="5348037"/>
            <a:chOff x="442185" y="975171"/>
            <a:chExt cx="9130421" cy="534803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6B1AB28-9BFC-55B9-756D-FE0D5FE04EE5}"/>
                </a:ext>
              </a:extLst>
            </p:cNvPr>
            <p:cNvGrpSpPr/>
            <p:nvPr/>
          </p:nvGrpSpPr>
          <p:grpSpPr>
            <a:xfrm>
              <a:off x="442185" y="975171"/>
              <a:ext cx="7508292" cy="5348037"/>
              <a:chOff x="691326" y="581101"/>
              <a:chExt cx="7508292" cy="5348037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2D91720-24B0-4614-931C-1338E231226D}"/>
                  </a:ext>
                </a:extLst>
              </p:cNvPr>
              <p:cNvSpPr/>
              <p:nvPr/>
            </p:nvSpPr>
            <p:spPr>
              <a:xfrm>
                <a:off x="691326" y="581101"/>
                <a:ext cx="7508292" cy="534803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75CBE77-1BBA-446C-9D94-26496C6C8074}"/>
                  </a:ext>
                </a:extLst>
              </p:cNvPr>
              <p:cNvSpPr txBox="1"/>
              <p:nvPr/>
            </p:nvSpPr>
            <p:spPr>
              <a:xfrm>
                <a:off x="3627526" y="4703997"/>
                <a:ext cx="108681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latin typeface="Century Gothic" panose="020B0502020202020204" pitchFamily="34" charset="0"/>
                    <a:cs typeface="Calibri" panose="020F0502020204030204" pitchFamily="34" charset="0"/>
                  </a:rPr>
                  <a:t>Ulrich Schneider</a:t>
                </a:r>
              </a:p>
              <a:p>
                <a:pPr algn="ctr"/>
                <a:r>
                  <a:rPr lang="en-GB" sz="1200" dirty="0">
                    <a:latin typeface="Century Gothic" panose="020B0502020202020204" pitchFamily="34" charset="0"/>
                    <a:cs typeface="Calibri" panose="020F0502020204030204" pitchFamily="34" charset="0"/>
                  </a:rPr>
                  <a:t>(MBQD PI)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D13F80D-5C5B-4608-86F8-17536014C27E}"/>
                  </a:ext>
                </a:extLst>
              </p:cNvPr>
              <p:cNvSpPr txBox="1"/>
              <p:nvPr/>
            </p:nvSpPr>
            <p:spPr>
              <a:xfrm>
                <a:off x="3204590" y="5264173"/>
                <a:ext cx="102926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Tiffany Harte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09F788-7B0B-47FD-8CCC-78831365BE17}"/>
                  </a:ext>
                </a:extLst>
              </p:cNvPr>
              <p:cNvSpPr txBox="1"/>
              <p:nvPr/>
            </p:nvSpPr>
            <p:spPr>
              <a:xfrm>
                <a:off x="4483909" y="4670817"/>
                <a:ext cx="134623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Kimberly </a:t>
                </a:r>
                <a:r>
                  <a:rPr lang="en-GB" sz="1200" err="1">
                    <a:latin typeface="Century Gothic" panose="020B0502020202020204" pitchFamily="34" charset="0"/>
                    <a:cs typeface="Calibri" panose="020F0502020204030204" pitchFamily="34" charset="0"/>
                  </a:rPr>
                  <a:t>Tkalčec</a:t>
                </a:r>
                <a:endParaRPr lang="en-GB" sz="1200">
                  <a:latin typeface="Century Gothic" panose="020B050202020202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968D115-F6F2-4467-BF0B-76A6C2933934}"/>
                  </a:ext>
                </a:extLst>
              </p:cNvPr>
              <p:cNvSpPr txBox="1"/>
              <p:nvPr/>
            </p:nvSpPr>
            <p:spPr>
              <a:xfrm>
                <a:off x="1791808" y="4669488"/>
                <a:ext cx="98125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Michael Hsu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05AF378-87E9-2DC3-8F22-ECC3D2B504B2}"/>
                  </a:ext>
                </a:extLst>
              </p:cNvPr>
              <p:cNvSpPr txBox="1"/>
              <p:nvPr/>
            </p:nvSpPr>
            <p:spPr>
              <a:xfrm>
                <a:off x="4103700" y="5246216"/>
                <a:ext cx="127695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err="1">
                    <a:latin typeface="Century Gothic" panose="020B0502020202020204" pitchFamily="34" charset="0"/>
                    <a:cs typeface="Calibri" panose="020F0502020204030204" pitchFamily="34" charset="0"/>
                  </a:rPr>
                  <a:t>Mariame</a:t>
                </a:r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1200" err="1">
                    <a:latin typeface="Century Gothic" panose="020B0502020202020204" pitchFamily="34" charset="0"/>
                    <a:cs typeface="Calibri" panose="020F0502020204030204" pitchFamily="34" charset="0"/>
                  </a:rPr>
                  <a:t>Karzazi</a:t>
                </a:r>
                <a:endParaRPr lang="en-GB" sz="1200">
                  <a:latin typeface="Century Gothic" panose="020B050202020202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CDFE5C3-39C2-00FC-4690-07E464CC99E7}"/>
                  </a:ext>
                </a:extLst>
              </p:cNvPr>
              <p:cNvSpPr txBox="1"/>
              <p:nvPr/>
            </p:nvSpPr>
            <p:spPr>
              <a:xfrm>
                <a:off x="1124022" y="5225039"/>
                <a:ext cx="98125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err="1">
                    <a:latin typeface="Century Gothic" panose="020B0502020202020204" pitchFamily="34" charset="0"/>
                    <a:cs typeface="Calibri" panose="020F0502020204030204" pitchFamily="34" charset="0"/>
                  </a:rPr>
                  <a:t>Jiajun</a:t>
                </a:r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 Chen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6BFAC32-092F-8F5E-066E-F61F0A196683}"/>
                  </a:ext>
                </a:extLst>
              </p:cNvPr>
              <p:cNvSpPr txBox="1"/>
              <p:nvPr/>
            </p:nvSpPr>
            <p:spPr>
              <a:xfrm>
                <a:off x="5132779" y="5252280"/>
                <a:ext cx="85762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Yijun Tang</a:t>
                </a:r>
              </a:p>
            </p:txBody>
          </p: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F1F8375A-AFAF-A28F-995D-E28013CCC5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29276" y="1021152"/>
                <a:ext cx="6013174" cy="3648336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88B149C-F28D-389A-0369-ED20E5AC41E5}"/>
                  </a:ext>
                </a:extLst>
              </p:cNvPr>
              <p:cNvSpPr txBox="1"/>
              <p:nvPr/>
            </p:nvSpPr>
            <p:spPr>
              <a:xfrm>
                <a:off x="1997925" y="5203240"/>
                <a:ext cx="132323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Bhavana </a:t>
                </a:r>
                <a:r>
                  <a:rPr lang="en-GB" sz="1200" err="1">
                    <a:latin typeface="Century Gothic" panose="020B0502020202020204" pitchFamily="34" charset="0"/>
                    <a:cs typeface="Calibri" panose="020F0502020204030204" pitchFamily="34" charset="0"/>
                  </a:rPr>
                  <a:t>Panchumarthi</a:t>
                </a:r>
                <a:endParaRPr lang="en-GB" sz="1200">
                  <a:latin typeface="Century Gothic" panose="020B0502020202020204" pitchFamily="34" charset="0"/>
                  <a:cs typeface="Calibri" panose="020F0502020204030204" pitchFamily="34" charset="0"/>
                </a:endParaRPr>
              </a:p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(graduated)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D92179-8C6D-24CE-0E7D-6501166ABD96}"/>
                  </a:ext>
                </a:extLst>
              </p:cNvPr>
              <p:cNvSpPr txBox="1"/>
              <p:nvPr/>
            </p:nvSpPr>
            <p:spPr>
              <a:xfrm>
                <a:off x="2699898" y="4685435"/>
                <a:ext cx="115017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Julian Scheper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6D55CE-C0DF-5B30-D5E8-5C3046C0F493}"/>
                  </a:ext>
                </a:extLst>
              </p:cNvPr>
              <p:cNvSpPr txBox="1"/>
              <p:nvPr/>
            </p:nvSpPr>
            <p:spPr>
              <a:xfrm>
                <a:off x="5743416" y="4701642"/>
                <a:ext cx="108681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Lichi</a:t>
                </a:r>
              </a:p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Fang (UG, graduated)</a:t>
                </a: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30F7FBB9-6E65-8192-0DC7-9F8F3DB1158C}"/>
                  </a:ext>
                </a:extLst>
              </p:cNvPr>
              <p:cNvGrpSpPr/>
              <p:nvPr/>
            </p:nvGrpSpPr>
            <p:grpSpPr>
              <a:xfrm>
                <a:off x="6996151" y="1019823"/>
                <a:ext cx="1027175" cy="1302368"/>
                <a:chOff x="7406743" y="1117405"/>
                <a:chExt cx="1027175" cy="1302368"/>
              </a:xfrm>
            </p:grpSpPr>
            <p:pic>
              <p:nvPicPr>
                <p:cNvPr id="1026" name="Picture 2" descr="Profile photo for Shengnan Zhang">
                  <a:extLst>
                    <a:ext uri="{FF2B5EF4-FFF2-40B4-BE49-F238E27FC236}">
                      <a16:creationId xmlns:a16="http://schemas.microsoft.com/office/drawing/2014/main" id="{D07F0712-0B65-DBE8-0B75-1A0DB26709F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03058" y="1117405"/>
                  <a:ext cx="844513" cy="84451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9F86D735-362A-7D1F-E34A-7D4389600D7E}"/>
                    </a:ext>
                  </a:extLst>
                </p:cNvPr>
                <p:cNvSpPr txBox="1"/>
                <p:nvPr/>
              </p:nvSpPr>
              <p:spPr>
                <a:xfrm>
                  <a:off x="7406743" y="1958108"/>
                  <a:ext cx="1027175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err="1">
                      <a:latin typeface="Century Gothic" panose="020B0502020202020204" pitchFamily="34" charset="0"/>
                      <a:cs typeface="Calibri" panose="020F0502020204030204" pitchFamily="34" charset="0"/>
                    </a:rPr>
                    <a:t>Shengnan</a:t>
                  </a:r>
                  <a:r>
                    <a:rPr lang="en-GB" sz="1200">
                      <a:latin typeface="Century Gothic" panose="020B0502020202020204" pitchFamily="34" charset="0"/>
                      <a:cs typeface="Calibri" panose="020F0502020204030204" pitchFamily="34" charset="0"/>
                    </a:rPr>
                    <a:t> Zhang</a:t>
                  </a:r>
                </a:p>
              </p:txBody>
            </p:sp>
          </p:grp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80E9AF3-BB81-7F3F-254D-6C5A36F39128}"/>
                  </a:ext>
                </a:extLst>
              </p:cNvPr>
              <p:cNvSpPr txBox="1"/>
              <p:nvPr/>
            </p:nvSpPr>
            <p:spPr>
              <a:xfrm>
                <a:off x="6980187" y="3284701"/>
                <a:ext cx="102717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Chen </a:t>
                </a:r>
              </a:p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Lu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22CB1B7A-1309-1516-1512-9488E74CC6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092467" y="2440534"/>
                <a:ext cx="844512" cy="844513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F356C177-91AC-29A6-BC49-D4A3DF356F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092466" y="3799944"/>
                <a:ext cx="848610" cy="860905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FD5EF64-2A98-2E4B-BA75-40789BA8CF3C}"/>
                  </a:ext>
                </a:extLst>
              </p:cNvPr>
              <p:cNvSpPr txBox="1"/>
              <p:nvPr/>
            </p:nvSpPr>
            <p:spPr>
              <a:xfrm>
                <a:off x="6980187" y="4685434"/>
                <a:ext cx="102717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Benjamin</a:t>
                </a:r>
              </a:p>
              <a:p>
                <a:pPr algn="ctr"/>
                <a:r>
                  <a:rPr lang="en-GB" sz="1200">
                    <a:latin typeface="Century Gothic" panose="020B0502020202020204" pitchFamily="34" charset="0"/>
                    <a:cs typeface="Calibri" panose="020F0502020204030204" pitchFamily="34" charset="0"/>
                  </a:rPr>
                  <a:t>Millward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900079E-CD43-E06F-75D1-B8198923C7E6}"/>
                </a:ext>
              </a:extLst>
            </p:cNvPr>
            <p:cNvSpPr txBox="1"/>
            <p:nvPr/>
          </p:nvSpPr>
          <p:spPr>
            <a:xfrm>
              <a:off x="558365" y="983028"/>
              <a:ext cx="901424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  <a:cs typeface="Calibri" panose="020F0502020204030204" pitchFamily="34" charset="0"/>
                </a:rPr>
                <a:t>Experiment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17FEAB2-F2DE-580D-37DD-FEC724B62CCC}"/>
              </a:ext>
            </a:extLst>
          </p:cNvPr>
          <p:cNvGrpSpPr/>
          <p:nvPr/>
        </p:nvGrpSpPr>
        <p:grpSpPr>
          <a:xfrm>
            <a:off x="8277726" y="956510"/>
            <a:ext cx="3232884" cy="3824037"/>
            <a:chOff x="8277726" y="956510"/>
            <a:chExt cx="3232884" cy="3824037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8D5A273-01F8-FBFA-4C65-B09C15E182E3}"/>
                </a:ext>
              </a:extLst>
            </p:cNvPr>
            <p:cNvSpPr/>
            <p:nvPr/>
          </p:nvSpPr>
          <p:spPr>
            <a:xfrm>
              <a:off x="8277726" y="956510"/>
              <a:ext cx="3232884" cy="382403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0E9865-E3D8-1E90-BA5B-6E1FE69AEA97}"/>
                </a:ext>
              </a:extLst>
            </p:cNvPr>
            <p:cNvSpPr txBox="1"/>
            <p:nvPr/>
          </p:nvSpPr>
          <p:spPr>
            <a:xfrm>
              <a:off x="8455408" y="982249"/>
              <a:ext cx="3023118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  <a:cs typeface="Calibri" panose="020F0502020204030204" pitchFamily="34" charset="0"/>
                </a:rPr>
                <a:t>Theory and simulations (AION)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A1649C9-9BAE-7506-FB22-8E7E643E2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55408" y="1898962"/>
              <a:ext cx="1201608" cy="1181122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CDA747B-708C-3A61-5872-D90B0218E698}"/>
                </a:ext>
              </a:extLst>
            </p:cNvPr>
            <p:cNvSpPr txBox="1"/>
            <p:nvPr/>
          </p:nvSpPr>
          <p:spPr>
            <a:xfrm>
              <a:off x="9672816" y="1833596"/>
              <a:ext cx="102717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  <a:cs typeface="Calibri" panose="020F0502020204030204" pitchFamily="34" charset="0"/>
                </a:rPr>
                <a:t>Jeremiah Mitchell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F678FAD-8D6C-FF07-3D20-AFD70780EFF1}"/>
                </a:ext>
              </a:extLst>
            </p:cNvPr>
            <p:cNvSpPr txBox="1"/>
            <p:nvPr/>
          </p:nvSpPr>
          <p:spPr>
            <a:xfrm>
              <a:off x="9672816" y="3209450"/>
              <a:ext cx="102717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  <a:cs typeface="Calibri" panose="020F0502020204030204" pitchFamily="34" charset="0"/>
                </a:rPr>
                <a:t>Noam </a:t>
              </a:r>
              <a:r>
                <a:rPr lang="en-GB" sz="1200" err="1">
                  <a:latin typeface="Century Gothic" panose="020B0502020202020204" pitchFamily="34" charset="0"/>
                  <a:cs typeface="Calibri" panose="020F0502020204030204" pitchFamily="34" charset="0"/>
                </a:rPr>
                <a:t>Mouelle</a:t>
              </a:r>
              <a:endParaRPr lang="en-GB" sz="1200">
                <a:latin typeface="Century Gothic" panose="020B050202020202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A583FC26-E206-351F-5AAA-976B7F86EA9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5408" y="3220729"/>
            <a:ext cx="1201607" cy="120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890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C977F2-E2B5-E5AB-A308-8DF669349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AION R&amp;D platform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00BC7D7-7B32-0F8C-FF36-449C86096C1C}"/>
              </a:ext>
            </a:extLst>
          </p:cNvPr>
          <p:cNvGrpSpPr/>
          <p:nvPr/>
        </p:nvGrpSpPr>
        <p:grpSpPr>
          <a:xfrm>
            <a:off x="2384813" y="1095270"/>
            <a:ext cx="6994714" cy="5446754"/>
            <a:chOff x="7067650" y="-896981"/>
            <a:chExt cx="6994714" cy="544675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F29732-23EA-7AD0-1A7F-3D12CAF8AF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7650" y="-896981"/>
              <a:ext cx="6994714" cy="3640181"/>
            </a:xfrm>
            <a:prstGeom prst="rect">
              <a:avLst/>
            </a:prstGeom>
          </p:spPr>
        </p:pic>
        <p:sp>
          <p:nvSpPr>
            <p:cNvPr id="6" name="Left Brace 5">
              <a:extLst>
                <a:ext uri="{FF2B5EF4-FFF2-40B4-BE49-F238E27FC236}">
                  <a16:creationId xmlns:a16="http://schemas.microsoft.com/office/drawing/2014/main" id="{E95C0F70-BEA6-A00F-A4BD-B6B13E6D0D6B}"/>
                </a:ext>
              </a:extLst>
            </p:cNvPr>
            <p:cNvSpPr/>
            <p:nvPr/>
          </p:nvSpPr>
          <p:spPr>
            <a:xfrm rot="16200000">
              <a:off x="9256392" y="1000416"/>
              <a:ext cx="237546" cy="3765855"/>
            </a:xfrm>
            <a:prstGeom prst="leftBrace">
              <a:avLst>
                <a:gd name="adj1" fmla="val 87121"/>
                <a:gd name="adj2" fmla="val 50000"/>
              </a:avLst>
            </a:prstGeom>
            <a:ln w="381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816B79-A90F-DE20-D909-2567A2A80826}"/>
                </a:ext>
              </a:extLst>
            </p:cNvPr>
            <p:cNvSpPr txBox="1"/>
            <p:nvPr/>
          </p:nvSpPr>
          <p:spPr>
            <a:xfrm>
              <a:off x="8323510" y="3114746"/>
              <a:ext cx="2743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4">
                      <a:lumMod val="75000"/>
                    </a:schemeClr>
                  </a:solidFill>
                  <a:latin typeface="Century Gothic" panose="020B0502020202020204" pitchFamily="34" charset="0"/>
                </a:rPr>
                <a:t>Atom source</a:t>
              </a:r>
            </a:p>
            <a:p>
              <a:r>
                <a:rPr lang="en-US" dirty="0">
                  <a:solidFill>
                    <a:schemeClr val="accent4">
                      <a:lumMod val="75000"/>
                    </a:schemeClr>
                  </a:solidFill>
                  <a:latin typeface="Century Gothic" panose="020B0502020202020204" pitchFamily="34" charset="0"/>
                </a:rPr>
                <a:t>Oven, laser cooling, optical dipole trap and transport</a:t>
              </a:r>
            </a:p>
          </p:txBody>
        </p:sp>
        <p:sp>
          <p:nvSpPr>
            <p:cNvPr id="8" name="Left Brace 7">
              <a:extLst>
                <a:ext uri="{FF2B5EF4-FFF2-40B4-BE49-F238E27FC236}">
                  <a16:creationId xmlns:a16="http://schemas.microsoft.com/office/drawing/2014/main" id="{E516E9AB-626C-C27C-E998-8162AABBB5C1}"/>
                </a:ext>
              </a:extLst>
            </p:cNvPr>
            <p:cNvSpPr/>
            <p:nvPr/>
          </p:nvSpPr>
          <p:spPr>
            <a:xfrm rot="16200000">
              <a:off x="11783508" y="2505607"/>
              <a:ext cx="237547" cy="799358"/>
            </a:xfrm>
            <a:prstGeom prst="leftBrace">
              <a:avLst>
                <a:gd name="adj1" fmla="val 87121"/>
                <a:gd name="adj2" fmla="val 50000"/>
              </a:avLst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6C963E4-D812-DA47-851B-95F1233854F7}"/>
                </a:ext>
              </a:extLst>
            </p:cNvPr>
            <p:cNvSpPr txBox="1"/>
            <p:nvPr/>
          </p:nvSpPr>
          <p:spPr>
            <a:xfrm>
              <a:off x="11336095" y="3072445"/>
              <a:ext cx="212306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  <a:latin typeface="Century Gothic" panose="020B0502020202020204" pitchFamily="34" charset="0"/>
                </a:rPr>
                <a:t>Interferometry chamber</a:t>
              </a:r>
            </a:p>
            <a:p>
              <a:r>
                <a:rPr lang="en-US" dirty="0">
                  <a:solidFill>
                    <a:schemeClr val="accent6">
                      <a:lumMod val="75000"/>
                    </a:schemeClr>
                  </a:solidFill>
                  <a:latin typeface="Century Gothic" panose="020B0502020202020204" pitchFamily="34" charset="0"/>
                </a:rPr>
                <a:t>Tabletop technology demonstrator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5004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09D32D-C1C9-684E-706D-2A11CA840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204" y="1261894"/>
            <a:ext cx="7268050" cy="175128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Magneto-Optical Trapping</a:t>
            </a:r>
          </a:p>
          <a:p>
            <a:r>
              <a:rPr lang="en-GB" dirty="0"/>
              <a:t>Pre-cooling from oven: 2D blue MOT</a:t>
            </a:r>
          </a:p>
          <a:p>
            <a:r>
              <a:rPr lang="en-GB" dirty="0" err="1"/>
              <a:t>mK</a:t>
            </a:r>
            <a:r>
              <a:rPr lang="en-GB" dirty="0"/>
              <a:t>: 3D blue MOT</a:t>
            </a:r>
          </a:p>
          <a:p>
            <a:r>
              <a:rPr lang="en-GB" dirty="0"/>
              <a:t>µK: 3D red MOT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DE1C38-2183-B4C0-7016-D5FA15C06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Laser cooling of strontium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7F34A13-6C89-23DB-D015-DADA52AB8367}"/>
              </a:ext>
            </a:extLst>
          </p:cNvPr>
          <p:cNvGrpSpPr/>
          <p:nvPr/>
        </p:nvGrpSpPr>
        <p:grpSpPr>
          <a:xfrm>
            <a:off x="7531373" y="1527672"/>
            <a:ext cx="4977306" cy="3898425"/>
            <a:chOff x="6133628" y="1841988"/>
            <a:chExt cx="5569055" cy="436190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720DF3A-D9BD-44E6-A832-99E8A0C5F3FA}"/>
                </a:ext>
              </a:extLst>
            </p:cNvPr>
            <p:cNvGrpSpPr/>
            <p:nvPr/>
          </p:nvGrpSpPr>
          <p:grpSpPr>
            <a:xfrm>
              <a:off x="6133628" y="1891721"/>
              <a:ext cx="5569055" cy="4312175"/>
              <a:chOff x="7015764" y="1348348"/>
              <a:chExt cx="5719933" cy="4157365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D089ABDC-7C01-4D44-7C95-6773A5DF3621}"/>
                  </a:ext>
                </a:extLst>
              </p:cNvPr>
              <p:cNvGrpSpPr/>
              <p:nvPr/>
            </p:nvGrpSpPr>
            <p:grpSpPr>
              <a:xfrm>
                <a:off x="7015764" y="1348348"/>
                <a:ext cx="5719933" cy="4157365"/>
                <a:chOff x="729712" y="1727023"/>
                <a:chExt cx="5719933" cy="4157365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D7318048-C1D6-947D-7EBD-5BE12F4278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9433" y="5551455"/>
                  <a:ext cx="850233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6C4ADF55-521B-7D14-9EBD-4F0E7EF74B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00794" y="3023057"/>
                  <a:ext cx="850233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05FF9444-832D-1BBC-6107-16473ED338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7117" y="4283242"/>
                  <a:ext cx="681790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BD9DD2B9-DCDC-C89F-9B0A-E301E2C287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7117" y="4435642"/>
                  <a:ext cx="681790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003D79D9-9050-517C-5692-70EB0BF54F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7117" y="3906253"/>
                  <a:ext cx="681790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6596F565-4561-C294-335E-02F665FDBC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78790" y="2335270"/>
                  <a:ext cx="850233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08FD8B2-4871-DAFB-CECA-EEA301C8D94D}"/>
                    </a:ext>
                  </a:extLst>
                </p:cNvPr>
                <p:cNvSpPr txBox="1"/>
                <p:nvPr/>
              </p:nvSpPr>
              <p:spPr>
                <a:xfrm>
                  <a:off x="1159433" y="5587660"/>
                  <a:ext cx="1588169" cy="29672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5s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2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 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1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S</a:t>
                  </a:r>
                  <a:r>
                    <a:rPr lang="en-US" sz="1400" baseline="-25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0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1F12F9C2-19BC-C5BB-6579-6E285C599481}"/>
                    </a:ext>
                  </a:extLst>
                </p:cNvPr>
                <p:cNvSpPr txBox="1"/>
                <p:nvPr/>
              </p:nvSpPr>
              <p:spPr>
                <a:xfrm>
                  <a:off x="1827916" y="2703291"/>
                  <a:ext cx="1588169" cy="2967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5s5p 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1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P</a:t>
                  </a:r>
                  <a:r>
                    <a:rPr lang="en-US" sz="1400" baseline="-25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1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121170A7-0BCD-6BDC-5A91-572983D1C19B}"/>
                    </a:ext>
                  </a:extLst>
                </p:cNvPr>
                <p:cNvSpPr txBox="1"/>
                <p:nvPr/>
              </p:nvSpPr>
              <p:spPr>
                <a:xfrm>
                  <a:off x="4075721" y="4440562"/>
                  <a:ext cx="1000321" cy="2967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5s5p 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3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P</a:t>
                  </a:r>
                  <a:r>
                    <a:rPr lang="en-US" sz="1400" baseline="-25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5987D55-AC91-15D6-492B-0FFEBF399EA0}"/>
                    </a:ext>
                  </a:extLst>
                </p:cNvPr>
                <p:cNvSpPr txBox="1"/>
                <p:nvPr/>
              </p:nvSpPr>
              <p:spPr>
                <a:xfrm>
                  <a:off x="4858906" y="4314282"/>
                  <a:ext cx="1588170" cy="3271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J=0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43265524-0B02-597C-B51B-51960C1C19B1}"/>
                    </a:ext>
                  </a:extLst>
                </p:cNvPr>
                <p:cNvSpPr txBox="1"/>
                <p:nvPr/>
              </p:nvSpPr>
              <p:spPr>
                <a:xfrm>
                  <a:off x="4859509" y="4143449"/>
                  <a:ext cx="1588170" cy="3271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J=1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909C02F1-9B40-0282-6C37-6702F59DE10F}"/>
                    </a:ext>
                  </a:extLst>
                </p:cNvPr>
                <p:cNvSpPr txBox="1"/>
                <p:nvPr/>
              </p:nvSpPr>
              <p:spPr>
                <a:xfrm>
                  <a:off x="4861475" y="3775154"/>
                  <a:ext cx="1588170" cy="3271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J=2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64812A2-6531-7161-D291-085706CEA3EF}"/>
                    </a:ext>
                  </a:extLst>
                </p:cNvPr>
                <p:cNvSpPr txBox="1"/>
                <p:nvPr/>
              </p:nvSpPr>
              <p:spPr>
                <a:xfrm>
                  <a:off x="3027019" y="1946781"/>
                  <a:ext cx="1588170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5s6s </a:t>
                  </a:r>
                  <a:r>
                    <a:rPr lang="en-US" baseline="30000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3</a:t>
                  </a:r>
                  <a:r>
                    <a:rPr lang="en-US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S</a:t>
                  </a:r>
                  <a:r>
                    <a:rPr lang="en-US" baseline="-25000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1</a:t>
                  </a:r>
                </a:p>
              </p:txBody>
            </p: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D32F9AE2-4711-5C39-2B37-C3B6114C58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98642" y="3068703"/>
                  <a:ext cx="684875" cy="2457995"/>
                </a:xfrm>
                <a:prstGeom prst="straightConnector1">
                  <a:avLst/>
                </a:prstGeom>
                <a:ln w="76200">
                  <a:solidFill>
                    <a:srgbClr val="00B0F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>
                  <a:extLst>
                    <a:ext uri="{FF2B5EF4-FFF2-40B4-BE49-F238E27FC236}">
                      <a16:creationId xmlns:a16="http://schemas.microsoft.com/office/drawing/2014/main" id="{C8D070F0-7C0B-881C-6DF9-F411666182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44183" y="4283242"/>
                  <a:ext cx="2529818" cy="1219984"/>
                </a:xfrm>
                <a:prstGeom prst="straightConnector1">
                  <a:avLst/>
                </a:prstGeom>
                <a:ln w="28575">
                  <a:solidFill>
                    <a:srgbClr val="B1307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64A66255-5188-4541-E1A8-C8D2E32DC2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82674" y="4470624"/>
                  <a:ext cx="2391327" cy="1041994"/>
                </a:xfrm>
                <a:prstGeom prst="straightConnector1">
                  <a:avLst/>
                </a:prstGeom>
                <a:ln w="6350">
                  <a:solidFill>
                    <a:srgbClr val="B1307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52915ABA-BBD8-8E12-7BF5-DC91E58E43E8}"/>
                    </a:ext>
                  </a:extLst>
                </p:cNvPr>
                <p:cNvSpPr/>
                <p:nvPr/>
              </p:nvSpPr>
              <p:spPr>
                <a:xfrm>
                  <a:off x="2753962" y="1727023"/>
                  <a:ext cx="2158006" cy="87666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D6A81BC2-7C20-8A32-0E56-E677FE27A4DC}"/>
                    </a:ext>
                  </a:extLst>
                </p:cNvPr>
                <p:cNvSpPr txBox="1"/>
                <p:nvPr/>
              </p:nvSpPr>
              <p:spPr>
                <a:xfrm>
                  <a:off x="729712" y="3750473"/>
                  <a:ext cx="1298778" cy="4450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461 nm</a:t>
                  </a:r>
                </a:p>
                <a:p>
                  <a:r>
                    <a:rPr lang="en-US" sz="1200" dirty="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2</a:t>
                  </a:r>
                  <a:r>
                    <a:rPr lang="el-GR" sz="1200" dirty="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π</a:t>
                  </a:r>
                  <a:r>
                    <a:rPr lang="en-GB" sz="1200" dirty="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 x </a:t>
                  </a:r>
                  <a:r>
                    <a:rPr lang="en-US" sz="1200" dirty="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30 MHz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1B44ED66-16CB-D810-EE00-E60CBC827FDB}"/>
                    </a:ext>
                  </a:extLst>
                </p:cNvPr>
                <p:cNvSpPr txBox="1"/>
                <p:nvPr/>
              </p:nvSpPr>
              <p:spPr>
                <a:xfrm>
                  <a:off x="2305865" y="4095768"/>
                  <a:ext cx="1298779" cy="4450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689 nm</a:t>
                  </a:r>
                </a:p>
                <a:p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2</a:t>
                  </a:r>
                  <a:r>
                    <a:rPr lang="el-GR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π</a:t>
                  </a:r>
                  <a:r>
                    <a:rPr lang="en-GB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 x </a:t>
                  </a:r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7.5 kHz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7D50578F-0933-A778-FCBA-6ADC918F1D2E}"/>
                    </a:ext>
                  </a:extLst>
                </p:cNvPr>
                <p:cNvSpPr txBox="1"/>
                <p:nvPr/>
              </p:nvSpPr>
              <p:spPr>
                <a:xfrm>
                  <a:off x="3209037" y="4854639"/>
                  <a:ext cx="1298779" cy="4450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698 nm</a:t>
                  </a:r>
                </a:p>
                <a:p>
                  <a:r>
                    <a:rPr lang="en-US" sz="1200" err="1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mHz</a:t>
                  </a:r>
                  <a:endParaRPr lang="en-US" sz="1200">
                    <a:solidFill>
                      <a:srgbClr val="B13072"/>
                    </a:solidFill>
                    <a:latin typeface="Century Gothic" panose="020B0502020202020204" pitchFamily="34" charset="0"/>
                  </a:endParaRPr>
                </a:p>
              </p:txBody>
            </p:sp>
          </p:grpSp>
          <p:pic>
            <p:nvPicPr>
              <p:cNvPr id="18" name="Graphic 17" descr="Alarm clock with solid fill">
                <a:extLst>
                  <a:ext uri="{FF2B5EF4-FFF2-40B4-BE49-F238E27FC236}">
                    <a16:creationId xmlns:a16="http://schemas.microsoft.com/office/drawing/2014/main" id="{93E2E119-AD53-826A-1B64-C5FD2C2781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9263110" y="4576753"/>
                <a:ext cx="325283" cy="325284"/>
              </a:xfrm>
              <a:prstGeom prst="rect">
                <a:avLst/>
              </a:prstGeom>
            </p:spPr>
          </p:pic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9309639-9C83-14A7-E903-B79075BFCC5C}"/>
                </a:ext>
              </a:extLst>
            </p:cNvPr>
            <p:cNvCxnSpPr>
              <a:cxnSpLocks/>
            </p:cNvCxnSpPr>
            <p:nvPr/>
          </p:nvCxnSpPr>
          <p:spPr>
            <a:xfrm>
              <a:off x="8772587" y="2196123"/>
              <a:ext cx="663806" cy="0"/>
            </a:xfrm>
            <a:prstGeom prst="line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977F584-78AC-8F33-119C-6CB6C5C449E7}"/>
                </a:ext>
              </a:extLst>
            </p:cNvPr>
            <p:cNvSpPr txBox="1"/>
            <p:nvPr/>
          </p:nvSpPr>
          <p:spPr>
            <a:xfrm>
              <a:off x="8678360" y="1841988"/>
              <a:ext cx="15462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5s6s </a:t>
              </a:r>
              <a:r>
                <a:rPr lang="en-US" sz="1400" baseline="30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3</a:t>
              </a:r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S</a:t>
              </a:r>
              <a:r>
                <a:rPr lang="en-US" sz="1400" baseline="-25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1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3CA90D0-CB73-1D5A-2C41-AB21A4D3D8F0}"/>
                </a:ext>
              </a:extLst>
            </p:cNvPr>
            <p:cNvCxnSpPr>
              <a:cxnSpLocks/>
            </p:cNvCxnSpPr>
            <p:nvPr/>
          </p:nvCxnSpPr>
          <p:spPr>
            <a:xfrm>
              <a:off x="9076862" y="2227306"/>
              <a:ext cx="746820" cy="2441881"/>
            </a:xfrm>
            <a:prstGeom prst="straightConnector1">
              <a:avLst/>
            </a:prstGeom>
            <a:ln w="38100">
              <a:solidFill>
                <a:srgbClr val="C00000">
                  <a:alpha val="60000"/>
                </a:srgb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7147A74-1F78-B06D-EF2E-4F66405B4221}"/>
                </a:ext>
              </a:extLst>
            </p:cNvPr>
            <p:cNvCxnSpPr>
              <a:cxnSpLocks/>
            </p:cNvCxnSpPr>
            <p:nvPr/>
          </p:nvCxnSpPr>
          <p:spPr>
            <a:xfrm>
              <a:off x="9072090" y="2230275"/>
              <a:ext cx="720915" cy="1902195"/>
            </a:xfrm>
            <a:prstGeom prst="straightConnector1">
              <a:avLst/>
            </a:prstGeom>
            <a:ln w="38100">
              <a:solidFill>
                <a:srgbClr val="C00000">
                  <a:alpha val="60000"/>
                </a:srgb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D9A310D-2ED4-076E-2528-A90E5D7D0CC3}"/>
                </a:ext>
              </a:extLst>
            </p:cNvPr>
            <p:cNvSpPr txBox="1"/>
            <p:nvPr/>
          </p:nvSpPr>
          <p:spPr>
            <a:xfrm>
              <a:off x="8655773" y="3448246"/>
              <a:ext cx="8278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rgbClr val="C00000"/>
                  </a:solidFill>
                  <a:latin typeface="Century Gothic" panose="020B0502020202020204" pitchFamily="34" charset="0"/>
                </a:rPr>
                <a:t>679 nm</a:t>
              </a:r>
              <a:endParaRPr lang="en-US" sz="120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EAF5E6F-BE54-3A2F-E6DC-927EE18CFBDD}"/>
                </a:ext>
              </a:extLst>
            </p:cNvPr>
            <p:cNvSpPr txBox="1"/>
            <p:nvPr/>
          </p:nvSpPr>
          <p:spPr>
            <a:xfrm>
              <a:off x="9245914" y="2321701"/>
              <a:ext cx="8278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rgbClr val="C00000"/>
                  </a:solidFill>
                  <a:latin typeface="Century Gothic" panose="020B0502020202020204" pitchFamily="34" charset="0"/>
                </a:rPr>
                <a:t>707 nm</a:t>
              </a:r>
              <a:endParaRPr lang="en-US" sz="120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97001E8-B777-4683-B258-9FA7010A2D3B}"/>
              </a:ext>
            </a:extLst>
          </p:cNvPr>
          <p:cNvGrpSpPr/>
          <p:nvPr/>
        </p:nvGrpSpPr>
        <p:grpSpPr>
          <a:xfrm>
            <a:off x="39104" y="3221810"/>
            <a:ext cx="6378262" cy="3715585"/>
            <a:chOff x="39104" y="3221810"/>
            <a:chExt cx="6378262" cy="371558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6FC921D-CA5D-5518-A653-3164DED80C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35584" y="3221810"/>
              <a:ext cx="3481782" cy="3715585"/>
            </a:xfrm>
            <a:prstGeom prst="rect">
              <a:avLst/>
            </a:prstGeom>
          </p:spPr>
        </p:pic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5B897EA-0A42-AEDC-E455-734A24DA3C10}"/>
                </a:ext>
              </a:extLst>
            </p:cNvPr>
            <p:cNvGrpSpPr/>
            <p:nvPr/>
          </p:nvGrpSpPr>
          <p:grpSpPr>
            <a:xfrm>
              <a:off x="39104" y="3328686"/>
              <a:ext cx="2896480" cy="3501835"/>
              <a:chOff x="9062369" y="1783741"/>
              <a:chExt cx="2896480" cy="3501835"/>
            </a:xfrm>
          </p:grpSpPr>
          <p:pic>
            <p:nvPicPr>
              <p:cNvPr id="7" name="Picture 6" descr="A machine with blue lights&#10;&#10;Description automatically generated">
                <a:extLst>
                  <a:ext uri="{FF2B5EF4-FFF2-40B4-BE49-F238E27FC236}">
                    <a16:creationId xmlns:a16="http://schemas.microsoft.com/office/drawing/2014/main" id="{8C662A8F-B55D-0FA1-B4BA-67112EAEBC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062369" y="1783741"/>
                <a:ext cx="2896480" cy="3501835"/>
              </a:xfrm>
              <a:prstGeom prst="rect">
                <a:avLst/>
              </a:prstGeom>
            </p:spPr>
          </p:pic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863EFCEB-E189-CC0F-B1F0-DCFCF5101F4B}"/>
                  </a:ext>
                </a:extLst>
              </p:cNvPr>
              <p:cNvGrpSpPr/>
              <p:nvPr/>
            </p:nvGrpSpPr>
            <p:grpSpPr>
              <a:xfrm>
                <a:off x="10378255" y="2909236"/>
                <a:ext cx="1504634" cy="2241962"/>
                <a:chOff x="9959197" y="3264094"/>
                <a:chExt cx="1504634" cy="2241962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D735EAE3-B11E-D29A-807F-579151575AE5}"/>
                    </a:ext>
                  </a:extLst>
                </p:cNvPr>
                <p:cNvGrpSpPr/>
                <p:nvPr/>
              </p:nvGrpSpPr>
              <p:grpSpPr>
                <a:xfrm>
                  <a:off x="9959197" y="4236010"/>
                  <a:ext cx="1504634" cy="1270046"/>
                  <a:chOff x="1811928" y="4370988"/>
                  <a:chExt cx="6146912" cy="5188545"/>
                </a:xfrm>
              </p:grpSpPr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B1326A2D-019C-4E28-A1F7-19594861A4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7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1917648" y="4370988"/>
                    <a:ext cx="6041192" cy="5188545"/>
                  </a:xfrm>
                  <a:prstGeom prst="rect">
                    <a:avLst/>
                  </a:prstGeom>
                </p:spPr>
              </p:pic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232F3E6C-6E4D-DFA7-F467-65661AB68118}"/>
                      </a:ext>
                    </a:extLst>
                  </p:cNvPr>
                  <p:cNvCxnSpPr/>
                  <p:nvPr/>
                </p:nvCxnSpPr>
                <p:spPr>
                  <a:xfrm>
                    <a:off x="2121244" y="8918460"/>
                    <a:ext cx="1317602" cy="0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012C0BA9-0190-E114-8E5D-206D34422869}"/>
                      </a:ext>
                    </a:extLst>
                  </p:cNvPr>
                  <p:cNvSpPr txBox="1"/>
                  <p:nvPr/>
                </p:nvSpPr>
                <p:spPr>
                  <a:xfrm>
                    <a:off x="1811928" y="8038303"/>
                    <a:ext cx="4013586" cy="88015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rPr>
                      <a:t>1 mm</a:t>
                    </a:r>
                  </a:p>
                </p:txBody>
              </p:sp>
            </p:grpSp>
            <p:sp>
              <p:nvSpPr>
                <p:cNvPr id="22" name="Right Arrow 21">
                  <a:extLst>
                    <a:ext uri="{FF2B5EF4-FFF2-40B4-BE49-F238E27FC236}">
                      <a16:creationId xmlns:a16="http://schemas.microsoft.com/office/drawing/2014/main" id="{3A295AA3-FD93-FADA-282F-F896F4ABC496}"/>
                    </a:ext>
                  </a:extLst>
                </p:cNvPr>
                <p:cNvSpPr/>
                <p:nvPr/>
              </p:nvSpPr>
              <p:spPr>
                <a:xfrm rot="15640501">
                  <a:off x="9863199" y="3669057"/>
                  <a:ext cx="895558" cy="85631"/>
                </a:xfrm>
                <a:prstGeom prst="rightArrow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FA6E596-561B-A6C9-1C8A-69AF20E7D078}"/>
                </a:ext>
              </a:extLst>
            </p:cNvPr>
            <p:cNvSpPr txBox="1"/>
            <p:nvPr/>
          </p:nvSpPr>
          <p:spPr>
            <a:xfrm>
              <a:off x="1360032" y="5379181"/>
              <a:ext cx="17459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3D blue MOT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FFCEA80-46D2-8B91-7E5F-9507C726CB80}"/>
              </a:ext>
            </a:extLst>
          </p:cNvPr>
          <p:cNvGrpSpPr/>
          <p:nvPr/>
        </p:nvGrpSpPr>
        <p:grpSpPr>
          <a:xfrm>
            <a:off x="26765" y="3345445"/>
            <a:ext cx="7358647" cy="3468314"/>
            <a:chOff x="1189053" y="1400228"/>
            <a:chExt cx="9971596" cy="4699862"/>
          </a:xfrm>
        </p:grpSpPr>
        <p:pic>
          <p:nvPicPr>
            <p:cNvPr id="48" name="Picture 47" descr="A close-up of a machine&#10;&#10;Description automatically generated">
              <a:extLst>
                <a:ext uri="{FF2B5EF4-FFF2-40B4-BE49-F238E27FC236}">
                  <a16:creationId xmlns:a16="http://schemas.microsoft.com/office/drawing/2014/main" id="{6B3A64E8-6BA6-983D-1A6E-19A5CB4EA39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9053" y="1400228"/>
              <a:ext cx="3523350" cy="4699862"/>
            </a:xfrm>
            <a:prstGeom prst="rect">
              <a:avLst/>
            </a:prstGeom>
          </p:spPr>
        </p:pic>
        <p:pic>
          <p:nvPicPr>
            <p:cNvPr id="49" name="Picture 48" descr="A machine with many wires and wires&#10;&#10;Description automatically generated with medium confidence">
              <a:extLst>
                <a:ext uri="{FF2B5EF4-FFF2-40B4-BE49-F238E27FC236}">
                  <a16:creationId xmlns:a16="http://schemas.microsoft.com/office/drawing/2014/main" id="{41AA5037-BD1F-D058-2510-5D56BDD45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94166" y="1400228"/>
              <a:ext cx="6266483" cy="46998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682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FB0A5A-36E4-B10C-BFC0-4A8A8BE18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677" y="1233166"/>
            <a:ext cx="7102974" cy="47821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Transport, cooling and atom-optics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Preparing ultracold strontium for interferometry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Large a</a:t>
            </a:r>
            <a:r>
              <a:rPr lang="en-GB" sz="2400" dirty="0">
                <a:latin typeface="Century Gothic" panose="020B0502020202020204" pitchFamily="34" charset="0"/>
              </a:rPr>
              <a:t>tom number </a:t>
            </a:r>
            <a:r>
              <a:rPr lang="en-GB" sz="2000" dirty="0">
                <a:latin typeface="Century Gothic" panose="020B0502020202020204" pitchFamily="34" charset="0"/>
              </a:rPr>
              <a:t>(target 10</a:t>
            </a:r>
            <a:r>
              <a:rPr lang="en-GB" sz="2000" baseline="30000" dirty="0">
                <a:latin typeface="Century Gothic" panose="020B0502020202020204" pitchFamily="34" charset="0"/>
              </a:rPr>
              <a:t>6</a:t>
            </a:r>
            <a:r>
              <a:rPr lang="en-GB" sz="2000" dirty="0">
                <a:latin typeface="Century Gothic" panose="020B0502020202020204" pitchFamily="34" charset="0"/>
              </a:rPr>
              <a:t> atoms)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entury Gothic" panose="020B0502020202020204" pitchFamily="34" charset="0"/>
              </a:rPr>
              <a:t>Lowest possible temperature </a:t>
            </a:r>
            <a:r>
              <a:rPr lang="en-GB" sz="2000" dirty="0">
                <a:latin typeface="Century Gothic" panose="020B0502020202020204" pitchFamily="34" charset="0"/>
              </a:rPr>
              <a:t>(near-term target 100 </a:t>
            </a:r>
            <a:r>
              <a:rPr lang="en-GB" sz="2000" dirty="0" err="1">
                <a:latin typeface="Century Gothic" panose="020B0502020202020204" pitchFamily="34" charset="0"/>
              </a:rPr>
              <a:t>nK</a:t>
            </a:r>
            <a:r>
              <a:rPr lang="en-GB" sz="2000" dirty="0"/>
              <a:t>, long-term 10s </a:t>
            </a:r>
            <a:r>
              <a:rPr lang="en-GB" sz="2000" dirty="0" err="1"/>
              <a:t>nK</a:t>
            </a:r>
            <a:r>
              <a:rPr lang="en-GB" sz="2000" dirty="0"/>
              <a:t>)</a:t>
            </a:r>
            <a:endParaRPr lang="en-GB" sz="2000" dirty="0">
              <a:latin typeface="Century Gothic" panose="020B0502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High repetition rate</a:t>
            </a:r>
            <a:r>
              <a:rPr kumimoji="0" lang="en-GB" sz="24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 </a:t>
            </a:r>
            <a:r>
              <a:rPr kumimoji="0" lang="en-GB" sz="20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(rapid delivery, sequence interleaving, semi-continuous atom sources)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400" dirty="0"/>
              <a:t>Optimisation for atom cloud kinematics and shot-to-shot reliability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24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GB" b="1" dirty="0"/>
              <a:t>Atom interferometry simulation pipeline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000" dirty="0"/>
              <a:t>Simulations of atom dynamics* to inform and understand experimental sequence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000" dirty="0"/>
              <a:t>Interferometry simulations: systematics and science case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en-GB" b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856CAC-BA95-238B-1D09-428324422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AION Cambridge R&amp;D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2224E68-E240-8641-DC5F-184DC42D5DDC}"/>
              </a:ext>
            </a:extLst>
          </p:cNvPr>
          <p:cNvGrpSpPr/>
          <p:nvPr/>
        </p:nvGrpSpPr>
        <p:grpSpPr>
          <a:xfrm>
            <a:off x="7067650" y="123559"/>
            <a:ext cx="5124350" cy="4382899"/>
            <a:chOff x="7067650" y="123559"/>
            <a:chExt cx="5124350" cy="438289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B22AD7E-A78C-B72C-5562-D8FE3A334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7650" y="123559"/>
              <a:ext cx="5033716" cy="2619641"/>
            </a:xfrm>
            <a:prstGeom prst="rect">
              <a:avLst/>
            </a:prstGeom>
          </p:spPr>
        </p:pic>
        <p:sp>
          <p:nvSpPr>
            <p:cNvPr id="5" name="Left Brace 4">
              <a:extLst>
                <a:ext uri="{FF2B5EF4-FFF2-40B4-BE49-F238E27FC236}">
                  <a16:creationId xmlns:a16="http://schemas.microsoft.com/office/drawing/2014/main" id="{BF7E648F-65BF-89C5-034E-7BB13AA47E71}"/>
                </a:ext>
              </a:extLst>
            </p:cNvPr>
            <p:cNvSpPr/>
            <p:nvPr/>
          </p:nvSpPr>
          <p:spPr>
            <a:xfrm rot="16200000">
              <a:off x="8653271" y="1560112"/>
              <a:ext cx="237546" cy="2603719"/>
            </a:xfrm>
            <a:prstGeom prst="leftBrace">
              <a:avLst>
                <a:gd name="adj1" fmla="val 87121"/>
                <a:gd name="adj2" fmla="val 50000"/>
              </a:avLst>
            </a:prstGeom>
            <a:ln w="381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7B236E0-83AA-CA19-BEA1-B888E77D9258}"/>
                </a:ext>
              </a:extLst>
            </p:cNvPr>
            <p:cNvSpPr txBox="1"/>
            <p:nvPr/>
          </p:nvSpPr>
          <p:spPr>
            <a:xfrm>
              <a:off x="7492237" y="3024060"/>
              <a:ext cx="2743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accent4">
                      <a:lumMod val="75000"/>
                    </a:schemeClr>
                  </a:solidFill>
                  <a:latin typeface="Century Gothic" panose="020B0502020202020204" pitchFamily="34" charset="0"/>
                </a:rPr>
                <a:t>Atom source</a:t>
              </a:r>
            </a:p>
            <a:p>
              <a:r>
                <a:rPr lang="en-US">
                  <a:solidFill>
                    <a:schemeClr val="accent4">
                      <a:lumMod val="75000"/>
                    </a:schemeClr>
                  </a:solidFill>
                  <a:latin typeface="Century Gothic" panose="020B0502020202020204" pitchFamily="34" charset="0"/>
                </a:rPr>
                <a:t>Oven, laser cooling, optical dipole trap and transport</a:t>
              </a:r>
            </a:p>
          </p:txBody>
        </p:sp>
        <p:sp>
          <p:nvSpPr>
            <p:cNvPr id="7" name="Left Brace 6">
              <a:extLst>
                <a:ext uri="{FF2B5EF4-FFF2-40B4-BE49-F238E27FC236}">
                  <a16:creationId xmlns:a16="http://schemas.microsoft.com/office/drawing/2014/main" id="{01B0FFAD-36B0-DEB5-0EE1-D4502BFCA50B}"/>
                </a:ext>
              </a:extLst>
            </p:cNvPr>
            <p:cNvSpPr/>
            <p:nvPr/>
          </p:nvSpPr>
          <p:spPr>
            <a:xfrm rot="16200000">
              <a:off x="10516344" y="2462292"/>
              <a:ext cx="237547" cy="799358"/>
            </a:xfrm>
            <a:prstGeom prst="leftBrace">
              <a:avLst>
                <a:gd name="adj1" fmla="val 87121"/>
                <a:gd name="adj2" fmla="val 50000"/>
              </a:avLst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F3475EC-1914-E7A2-ACDD-4B01C17636CE}"/>
                </a:ext>
              </a:extLst>
            </p:cNvPr>
            <p:cNvSpPr txBox="1"/>
            <p:nvPr/>
          </p:nvSpPr>
          <p:spPr>
            <a:xfrm>
              <a:off x="10068931" y="3029130"/>
              <a:ext cx="212306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accent6">
                      <a:lumMod val="75000"/>
                    </a:schemeClr>
                  </a:solidFill>
                  <a:latin typeface="Century Gothic" panose="020B0502020202020204" pitchFamily="34" charset="0"/>
                </a:rPr>
                <a:t>Interferometry chamber</a:t>
              </a:r>
            </a:p>
            <a:p>
              <a:r>
                <a:rPr lang="en-US">
                  <a:solidFill>
                    <a:schemeClr val="accent6">
                      <a:lumMod val="75000"/>
                    </a:schemeClr>
                  </a:solidFill>
                  <a:latin typeface="Century Gothic" panose="020B0502020202020204" pitchFamily="34" charset="0"/>
                </a:rPr>
                <a:t>Tabletop technology demonstrator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357E700-A71D-622F-9185-56BA0D6F66CC}"/>
              </a:ext>
            </a:extLst>
          </p:cNvPr>
          <p:cNvSpPr txBox="1"/>
          <p:nvPr/>
        </p:nvSpPr>
        <p:spPr>
          <a:xfrm>
            <a:off x="5088" y="6303233"/>
            <a:ext cx="4605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Century Gothic" panose="020B0502020202020204" pitchFamily="34" charset="0"/>
              </a:rPr>
              <a:t>* X. Chen </a:t>
            </a:r>
            <a:r>
              <a:rPr lang="en-US" sz="1600" i="1">
                <a:latin typeface="Century Gothic" panose="020B0502020202020204" pitchFamily="34" charset="0"/>
              </a:rPr>
              <a:t>et al.</a:t>
            </a:r>
            <a:r>
              <a:rPr lang="en-US" sz="1600">
                <a:latin typeface="Century Gothic" panose="020B0502020202020204" pitchFamily="34" charset="0"/>
              </a:rPr>
              <a:t> </a:t>
            </a:r>
            <a:r>
              <a:rPr lang="en-GB" sz="1600">
                <a:latin typeface="Century Gothic" panose="020B0502020202020204" pitchFamily="34" charset="0"/>
              </a:rPr>
              <a:t>arXiv:2105.06447</a:t>
            </a:r>
            <a:endParaRPr lang="en-US" sz="1600" b="1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hlinkClick r:id="rId3"/>
            </a:endParaRPr>
          </a:p>
          <a:p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hlinkClick r:id="rId3"/>
              </a:rPr>
              <a:t>https://github.com/TeamAtomECS/AtomECS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31530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4A787-7941-CCB3-CCE2-7884BA15C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6474E4-E0A5-259E-9F74-B62BFDF8B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AION Cambridge R&amp;D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0BA846-D1C7-B18B-E1D8-E7ECF8C7F9D2}"/>
              </a:ext>
            </a:extLst>
          </p:cNvPr>
          <p:cNvSpPr txBox="1"/>
          <p:nvPr/>
        </p:nvSpPr>
        <p:spPr>
          <a:xfrm>
            <a:off x="5088" y="6303233"/>
            <a:ext cx="4605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Century Gothic" panose="020B0502020202020204" pitchFamily="34" charset="0"/>
              </a:rPr>
              <a:t>* X. Chen </a:t>
            </a:r>
            <a:r>
              <a:rPr lang="en-US" sz="1600" i="1">
                <a:latin typeface="Century Gothic" panose="020B0502020202020204" pitchFamily="34" charset="0"/>
              </a:rPr>
              <a:t>et al.</a:t>
            </a:r>
            <a:r>
              <a:rPr lang="en-US" sz="1600">
                <a:latin typeface="Century Gothic" panose="020B0502020202020204" pitchFamily="34" charset="0"/>
              </a:rPr>
              <a:t> </a:t>
            </a:r>
            <a:r>
              <a:rPr lang="en-GB" sz="1600">
                <a:latin typeface="Century Gothic" panose="020B0502020202020204" pitchFamily="34" charset="0"/>
              </a:rPr>
              <a:t>arXiv:2105.06447</a:t>
            </a:r>
            <a:endParaRPr lang="en-US" sz="1600" b="1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hlinkClick r:id="rId3"/>
            </a:endParaRPr>
          </a:p>
          <a:p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hlinkClick r:id="rId3"/>
              </a:rPr>
              <a:t>https://github.com/TeamAtomECS/AtomECS</a:t>
            </a:r>
            <a:endParaRPr lang="en-US" sz="160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6589017-A880-1B67-1C48-72BA77275B4F}"/>
              </a:ext>
            </a:extLst>
          </p:cNvPr>
          <p:cNvSpPr txBox="1">
            <a:spLocks/>
          </p:cNvSpPr>
          <p:nvPr/>
        </p:nvSpPr>
        <p:spPr>
          <a:xfrm>
            <a:off x="7888637" y="1233166"/>
            <a:ext cx="4303363" cy="47821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/>
              <a:t>Future (networked) detectors</a:t>
            </a:r>
            <a:endParaRPr lang="en-GB" sz="2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400"/>
              <a:t>Interferometry beam delivery and engineering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400"/>
              <a:t>Long-baseline site characterisation and systematics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400"/>
              <a:t>International networking (with MAGIS-100)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400"/>
              <a:t>Membership of MAGIS-100: technology development, analysis pipeline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7846759C-4F5F-ACBF-C241-F2DD40371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677" y="1233166"/>
            <a:ext cx="7102974" cy="47821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Transport, cooling and atom-optics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Preparing ultracold strontium for interferometry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Large a</a:t>
            </a:r>
            <a:r>
              <a:rPr lang="en-GB" sz="2400" dirty="0">
                <a:latin typeface="Century Gothic" panose="020B0502020202020204" pitchFamily="34" charset="0"/>
              </a:rPr>
              <a:t>tom number </a:t>
            </a:r>
            <a:r>
              <a:rPr lang="en-GB" sz="2000" dirty="0">
                <a:latin typeface="Century Gothic" panose="020B0502020202020204" pitchFamily="34" charset="0"/>
              </a:rPr>
              <a:t>(target 10</a:t>
            </a:r>
            <a:r>
              <a:rPr lang="en-GB" sz="2000" baseline="30000" dirty="0">
                <a:latin typeface="Century Gothic" panose="020B0502020202020204" pitchFamily="34" charset="0"/>
              </a:rPr>
              <a:t>6</a:t>
            </a:r>
            <a:r>
              <a:rPr lang="en-GB" sz="2000" dirty="0">
                <a:latin typeface="Century Gothic" panose="020B0502020202020204" pitchFamily="34" charset="0"/>
              </a:rPr>
              <a:t> atoms)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Century Gothic" panose="020B0502020202020204" pitchFamily="34" charset="0"/>
              </a:rPr>
              <a:t>Lowest possible temperature </a:t>
            </a:r>
            <a:r>
              <a:rPr lang="en-GB" sz="2000" dirty="0">
                <a:latin typeface="Century Gothic" panose="020B0502020202020204" pitchFamily="34" charset="0"/>
              </a:rPr>
              <a:t>(near-term target 100 </a:t>
            </a:r>
            <a:r>
              <a:rPr lang="en-GB" sz="2000" dirty="0" err="1">
                <a:latin typeface="Century Gothic" panose="020B0502020202020204" pitchFamily="34" charset="0"/>
              </a:rPr>
              <a:t>nK</a:t>
            </a:r>
            <a:r>
              <a:rPr lang="en-GB" sz="2000" dirty="0"/>
              <a:t>, long-term 10s </a:t>
            </a:r>
            <a:r>
              <a:rPr lang="en-GB" sz="2000" dirty="0" err="1"/>
              <a:t>nK</a:t>
            </a:r>
            <a:r>
              <a:rPr lang="en-GB" sz="2000" dirty="0"/>
              <a:t>)</a:t>
            </a:r>
            <a:endParaRPr lang="en-GB" sz="2000" dirty="0">
              <a:latin typeface="Century Gothic" panose="020B0502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High repetition rate</a:t>
            </a:r>
            <a:r>
              <a:rPr kumimoji="0" lang="en-GB" sz="24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 </a:t>
            </a:r>
            <a:r>
              <a:rPr kumimoji="0" lang="en-GB" sz="20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(rapid delivery, sequence interleaving, semi-continuous atom sources)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/>
              <a:t>Optimisation for atom cloud kinematics and shot-to-shot reliability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GB" sz="24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GB" b="1" dirty="0"/>
              <a:t>Atom interferometry simulation pipeline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000" dirty="0"/>
              <a:t>Simulations of atom dynamics* to inform and understand experimental sequence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000" dirty="0"/>
              <a:t>Interferometry simulations: systematics and science case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en-GB" b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9894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7A87900-CC3D-594E-9E7E-807087CA4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0084" y="2167709"/>
            <a:ext cx="8031790" cy="417989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F9F49CE-300A-FB41-8D67-C95E2C9221BA}"/>
              </a:ext>
            </a:extLst>
          </p:cNvPr>
          <p:cNvCxnSpPr>
            <a:cxnSpLocks/>
          </p:cNvCxnSpPr>
          <p:nvPr/>
        </p:nvCxnSpPr>
        <p:spPr>
          <a:xfrm>
            <a:off x="2659525" y="4696363"/>
            <a:ext cx="2768260" cy="0"/>
          </a:xfrm>
          <a:prstGeom prst="straightConnector1">
            <a:avLst/>
          </a:prstGeom>
          <a:ln w="28575">
            <a:solidFill>
              <a:srgbClr val="B130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C28FBF1F-B93C-1A4A-BFF6-A70000F30EB9}"/>
              </a:ext>
            </a:extLst>
          </p:cNvPr>
          <p:cNvSpPr/>
          <p:nvPr/>
        </p:nvSpPr>
        <p:spPr>
          <a:xfrm>
            <a:off x="2489540" y="4502932"/>
            <a:ext cx="386862" cy="386862"/>
          </a:xfrm>
          <a:prstGeom prst="ellipse">
            <a:avLst/>
          </a:prstGeom>
          <a:solidFill>
            <a:srgbClr val="B130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6AF6FA94-FEBC-084B-9644-DF3275F24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/>
              <a:t>Transport, cooling and atom-optics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0325B96-23D3-4046-88C8-37B71FB06233}"/>
              </a:ext>
            </a:extLst>
          </p:cNvPr>
          <p:cNvGrpSpPr/>
          <p:nvPr/>
        </p:nvGrpSpPr>
        <p:grpSpPr>
          <a:xfrm>
            <a:off x="7019909" y="2393224"/>
            <a:ext cx="4772290" cy="554803"/>
            <a:chOff x="387278" y="4910662"/>
            <a:chExt cx="4374373" cy="50854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9F5B407-7D66-744D-A3CB-0EC760510109}"/>
                </a:ext>
              </a:extLst>
            </p:cNvPr>
            <p:cNvSpPr/>
            <p:nvPr/>
          </p:nvSpPr>
          <p:spPr>
            <a:xfrm>
              <a:off x="387278" y="4916579"/>
              <a:ext cx="679914" cy="496712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586FD6E9-6753-CB4D-AC94-F87B40218961}"/>
                </a:ext>
              </a:extLst>
            </p:cNvPr>
            <p:cNvSpPr/>
            <p:nvPr/>
          </p:nvSpPr>
          <p:spPr>
            <a:xfrm rot="5400000">
              <a:off x="1218666" y="4760487"/>
              <a:ext cx="498051" cy="810233"/>
            </a:xfrm>
            <a:prstGeom prst="triangle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4EEE9DFE-B7D5-2542-ADCD-4DBD4341C863}"/>
                </a:ext>
              </a:extLst>
            </p:cNvPr>
            <p:cNvSpPr/>
            <p:nvPr/>
          </p:nvSpPr>
          <p:spPr>
            <a:xfrm rot="16200000">
              <a:off x="1941540" y="4954476"/>
              <a:ext cx="261440" cy="425312"/>
            </a:xfrm>
            <a:prstGeom prst="triangle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6FDC40FE-AD90-F44E-AF26-BEFD68F2A06F}"/>
                </a:ext>
              </a:extLst>
            </p:cNvPr>
            <p:cNvSpPr/>
            <p:nvPr/>
          </p:nvSpPr>
          <p:spPr>
            <a:xfrm rot="16200000">
              <a:off x="2604521" y="4591057"/>
              <a:ext cx="508543" cy="1147753"/>
            </a:xfrm>
            <a:prstGeom prst="trapezoid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riangle 18">
              <a:extLst>
                <a:ext uri="{FF2B5EF4-FFF2-40B4-BE49-F238E27FC236}">
                  <a16:creationId xmlns:a16="http://schemas.microsoft.com/office/drawing/2014/main" id="{A06C1351-27E9-E947-A1EE-B16180674682}"/>
                </a:ext>
              </a:extLst>
            </p:cNvPr>
            <p:cNvSpPr/>
            <p:nvPr/>
          </p:nvSpPr>
          <p:spPr>
            <a:xfrm rot="5400000">
              <a:off x="3845845" y="4500442"/>
              <a:ext cx="502629" cy="1328982"/>
            </a:xfrm>
            <a:prstGeom prst="triangle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2C73E02-9B40-4E4B-96F0-0E1D6E9EB0D4}"/>
              </a:ext>
            </a:extLst>
          </p:cNvPr>
          <p:cNvGrpSpPr/>
          <p:nvPr/>
        </p:nvGrpSpPr>
        <p:grpSpPr>
          <a:xfrm>
            <a:off x="7019908" y="2265848"/>
            <a:ext cx="4772291" cy="825813"/>
            <a:chOff x="387278" y="5008009"/>
            <a:chExt cx="4374373" cy="75695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5398A26-3A8F-5446-9578-B9E775706460}"/>
                </a:ext>
              </a:extLst>
            </p:cNvPr>
            <p:cNvGrpSpPr/>
            <p:nvPr/>
          </p:nvGrpSpPr>
          <p:grpSpPr>
            <a:xfrm>
              <a:off x="387278" y="5008009"/>
              <a:ext cx="4374373" cy="756956"/>
              <a:chOff x="387278" y="4787993"/>
              <a:chExt cx="4374373" cy="756956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3D83AC4-48A0-EC44-8752-74A073CB98FB}"/>
                  </a:ext>
                </a:extLst>
              </p:cNvPr>
              <p:cNvSpPr/>
              <p:nvPr/>
            </p:nvSpPr>
            <p:spPr>
              <a:xfrm>
                <a:off x="387278" y="4916579"/>
                <a:ext cx="679914" cy="496712"/>
              </a:xfrm>
              <a:prstGeom prst="rect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iangle 23">
                <a:extLst>
                  <a:ext uri="{FF2B5EF4-FFF2-40B4-BE49-F238E27FC236}">
                    <a16:creationId xmlns:a16="http://schemas.microsoft.com/office/drawing/2014/main" id="{6BDEF7C5-C671-0C4D-B082-7E5A5287B3E3}"/>
                  </a:ext>
                </a:extLst>
              </p:cNvPr>
              <p:cNvSpPr/>
              <p:nvPr/>
            </p:nvSpPr>
            <p:spPr>
              <a:xfrm rot="5400000">
                <a:off x="1161525" y="4818165"/>
                <a:ext cx="498051" cy="693536"/>
              </a:xfrm>
              <a:prstGeom prst="triangle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rapezium 24">
                <a:extLst>
                  <a:ext uri="{FF2B5EF4-FFF2-40B4-BE49-F238E27FC236}">
                    <a16:creationId xmlns:a16="http://schemas.microsoft.com/office/drawing/2014/main" id="{D3B233B7-EBF5-DD44-AB8B-900AE2B93D90}"/>
                  </a:ext>
                </a:extLst>
              </p:cNvPr>
              <p:cNvSpPr/>
              <p:nvPr/>
            </p:nvSpPr>
            <p:spPr>
              <a:xfrm rot="16200000">
                <a:off x="2478011" y="4590288"/>
                <a:ext cx="756954" cy="1152364"/>
              </a:xfrm>
              <a:prstGeom prst="trapezoid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riangle 25">
                <a:extLst>
                  <a:ext uri="{FF2B5EF4-FFF2-40B4-BE49-F238E27FC236}">
                    <a16:creationId xmlns:a16="http://schemas.microsoft.com/office/drawing/2014/main" id="{2D96CF32-38F5-D041-805B-D2A717B8DDBB}"/>
                  </a:ext>
                </a:extLst>
              </p:cNvPr>
              <p:cNvSpPr/>
              <p:nvPr/>
            </p:nvSpPr>
            <p:spPr>
              <a:xfrm rot="5400000">
                <a:off x="3718683" y="4501982"/>
                <a:ext cx="756953" cy="1328982"/>
              </a:xfrm>
              <a:prstGeom prst="triangle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Triangle 21">
              <a:extLst>
                <a:ext uri="{FF2B5EF4-FFF2-40B4-BE49-F238E27FC236}">
                  <a16:creationId xmlns:a16="http://schemas.microsoft.com/office/drawing/2014/main" id="{C7779056-F522-D247-AD2F-063899FB10C8}"/>
                </a:ext>
              </a:extLst>
            </p:cNvPr>
            <p:cNvSpPr/>
            <p:nvPr/>
          </p:nvSpPr>
          <p:spPr>
            <a:xfrm rot="16200000">
              <a:off x="1820049" y="5117067"/>
              <a:ext cx="384749" cy="535763"/>
            </a:xfrm>
            <a:prstGeom prst="triangle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1D8B770-3DE4-C644-9E6D-5477C646499B}"/>
              </a:ext>
            </a:extLst>
          </p:cNvPr>
          <p:cNvGrpSpPr/>
          <p:nvPr/>
        </p:nvGrpSpPr>
        <p:grpSpPr>
          <a:xfrm>
            <a:off x="7019908" y="2407077"/>
            <a:ext cx="4296483" cy="560655"/>
            <a:chOff x="387278" y="5135923"/>
            <a:chExt cx="3938241" cy="513907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2144BBC-CCEB-3543-BDCE-63F4FAEA7A17}"/>
                </a:ext>
              </a:extLst>
            </p:cNvPr>
            <p:cNvGrpSpPr/>
            <p:nvPr/>
          </p:nvGrpSpPr>
          <p:grpSpPr>
            <a:xfrm>
              <a:off x="387278" y="5135923"/>
              <a:ext cx="3938241" cy="513907"/>
              <a:chOff x="387278" y="4915907"/>
              <a:chExt cx="3938241" cy="513907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B620B9C-F888-A746-9432-DE955498B5F8}"/>
                  </a:ext>
                </a:extLst>
              </p:cNvPr>
              <p:cNvSpPr/>
              <p:nvPr/>
            </p:nvSpPr>
            <p:spPr>
              <a:xfrm>
                <a:off x="387278" y="4916579"/>
                <a:ext cx="679914" cy="496712"/>
              </a:xfrm>
              <a:prstGeom prst="rect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riangle 30">
                <a:extLst>
                  <a:ext uri="{FF2B5EF4-FFF2-40B4-BE49-F238E27FC236}">
                    <a16:creationId xmlns:a16="http://schemas.microsoft.com/office/drawing/2014/main" id="{E4443189-67D5-8448-B12C-ECF178CCBF7E}"/>
                  </a:ext>
                </a:extLst>
              </p:cNvPr>
              <p:cNvSpPr/>
              <p:nvPr/>
            </p:nvSpPr>
            <p:spPr>
              <a:xfrm rot="5400000">
                <a:off x="1161525" y="4818165"/>
                <a:ext cx="498051" cy="693536"/>
              </a:xfrm>
              <a:prstGeom prst="triangle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rapezium 31">
                <a:extLst>
                  <a:ext uri="{FF2B5EF4-FFF2-40B4-BE49-F238E27FC236}">
                    <a16:creationId xmlns:a16="http://schemas.microsoft.com/office/drawing/2014/main" id="{6E98FC3E-D25F-4D43-AE64-7BB1499FD005}"/>
                  </a:ext>
                </a:extLst>
              </p:cNvPr>
              <p:cNvSpPr/>
              <p:nvPr/>
            </p:nvSpPr>
            <p:spPr>
              <a:xfrm rot="16200000">
                <a:off x="2602216" y="4593997"/>
                <a:ext cx="508543" cy="1152364"/>
              </a:xfrm>
              <a:prstGeom prst="trapezoid">
                <a:avLst>
                  <a:gd name="adj" fmla="val 12200"/>
                </a:avLst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riangle 32">
                <a:extLst>
                  <a:ext uri="{FF2B5EF4-FFF2-40B4-BE49-F238E27FC236}">
                    <a16:creationId xmlns:a16="http://schemas.microsoft.com/office/drawing/2014/main" id="{119DD948-026B-0F46-A621-3028F3FF283C}"/>
                  </a:ext>
                </a:extLst>
              </p:cNvPr>
              <p:cNvSpPr/>
              <p:nvPr/>
            </p:nvSpPr>
            <p:spPr>
              <a:xfrm rot="5400000">
                <a:off x="3624822" y="4729117"/>
                <a:ext cx="508544" cy="892850"/>
              </a:xfrm>
              <a:prstGeom prst="triangle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Triangle 28">
              <a:extLst>
                <a:ext uri="{FF2B5EF4-FFF2-40B4-BE49-F238E27FC236}">
                  <a16:creationId xmlns:a16="http://schemas.microsoft.com/office/drawing/2014/main" id="{DC26B26C-0EDB-E64D-B712-02DAD8A1D9CA}"/>
                </a:ext>
              </a:extLst>
            </p:cNvPr>
            <p:cNvSpPr/>
            <p:nvPr/>
          </p:nvSpPr>
          <p:spPr>
            <a:xfrm rot="16200000">
              <a:off x="1820049" y="5117067"/>
              <a:ext cx="384749" cy="535763"/>
            </a:xfrm>
            <a:prstGeom prst="triangle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1E6F970-A1D4-D340-80CC-1EA9033FA0E9}"/>
              </a:ext>
            </a:extLst>
          </p:cNvPr>
          <p:cNvGrpSpPr/>
          <p:nvPr/>
        </p:nvGrpSpPr>
        <p:grpSpPr>
          <a:xfrm>
            <a:off x="7564496" y="2101693"/>
            <a:ext cx="347314" cy="1137864"/>
            <a:chOff x="1048115" y="5015487"/>
            <a:chExt cx="318355" cy="1042988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B4C2E80-2296-DD46-995C-F5844C31C641}"/>
                </a:ext>
              </a:extLst>
            </p:cNvPr>
            <p:cNvSpPr/>
            <p:nvPr/>
          </p:nvSpPr>
          <p:spPr>
            <a:xfrm>
              <a:off x="1157288" y="5015487"/>
              <a:ext cx="100012" cy="10429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B4C0168-D0F7-3544-84C4-E74B2FD0703A}"/>
                </a:ext>
              </a:extLst>
            </p:cNvPr>
            <p:cNvSpPr/>
            <p:nvPr/>
          </p:nvSpPr>
          <p:spPr>
            <a:xfrm>
              <a:off x="1105999" y="5015487"/>
              <a:ext cx="202589" cy="1042988"/>
            </a:xfrm>
            <a:prstGeom prst="ellipse">
              <a:avLst/>
            </a:prstGeom>
            <a:solidFill>
              <a:schemeClr val="accent5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640C73E-5A30-CC42-AE49-F65FB26173AE}"/>
                </a:ext>
              </a:extLst>
            </p:cNvPr>
            <p:cNvSpPr/>
            <p:nvPr/>
          </p:nvSpPr>
          <p:spPr>
            <a:xfrm>
              <a:off x="1048115" y="5015487"/>
              <a:ext cx="318355" cy="1042988"/>
            </a:xfrm>
            <a:prstGeom prst="ellipse">
              <a:avLst/>
            </a:prstGeom>
            <a:solidFill>
              <a:schemeClr val="accent5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B2EC9D5-250D-2246-9538-1AFEFB4D9DD4}"/>
              </a:ext>
            </a:extLst>
          </p:cNvPr>
          <p:cNvGrpSpPr/>
          <p:nvPr/>
        </p:nvGrpSpPr>
        <p:grpSpPr>
          <a:xfrm>
            <a:off x="8862004" y="2100720"/>
            <a:ext cx="347314" cy="1137864"/>
            <a:chOff x="1048115" y="5015487"/>
            <a:chExt cx="318355" cy="104298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4983862B-E64A-0544-80F2-C943A94FE762}"/>
                </a:ext>
              </a:extLst>
            </p:cNvPr>
            <p:cNvSpPr/>
            <p:nvPr/>
          </p:nvSpPr>
          <p:spPr>
            <a:xfrm>
              <a:off x="1157288" y="5015487"/>
              <a:ext cx="100012" cy="10429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FC52E606-1BBC-A746-9F01-3B52DE5CE42D}"/>
                </a:ext>
              </a:extLst>
            </p:cNvPr>
            <p:cNvSpPr/>
            <p:nvPr/>
          </p:nvSpPr>
          <p:spPr>
            <a:xfrm>
              <a:off x="1105999" y="5015487"/>
              <a:ext cx="202589" cy="1042988"/>
            </a:xfrm>
            <a:prstGeom prst="ellipse">
              <a:avLst/>
            </a:prstGeom>
            <a:solidFill>
              <a:schemeClr val="accent5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F654794-5906-A54D-87DF-5D4DD95D29FD}"/>
                </a:ext>
              </a:extLst>
            </p:cNvPr>
            <p:cNvSpPr/>
            <p:nvPr/>
          </p:nvSpPr>
          <p:spPr>
            <a:xfrm>
              <a:off x="1048115" y="5015487"/>
              <a:ext cx="318355" cy="1042988"/>
            </a:xfrm>
            <a:prstGeom prst="ellipse">
              <a:avLst/>
            </a:prstGeom>
            <a:solidFill>
              <a:schemeClr val="accent5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8AFD8F5A-2996-2D44-BAA1-7B45928CD5E3}"/>
              </a:ext>
            </a:extLst>
          </p:cNvPr>
          <p:cNvSpPr/>
          <p:nvPr/>
        </p:nvSpPr>
        <p:spPr>
          <a:xfrm>
            <a:off x="10300016" y="2100719"/>
            <a:ext cx="109110" cy="113786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A965895-38AD-C74B-86FF-DEDFAB113D5F}"/>
              </a:ext>
            </a:extLst>
          </p:cNvPr>
          <p:cNvSpPr/>
          <p:nvPr/>
        </p:nvSpPr>
        <p:spPr>
          <a:xfrm>
            <a:off x="6863938" y="1820565"/>
            <a:ext cx="5106389" cy="1698172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1DA5F89-1AD9-3649-BF94-84ED6D30AAE9}"/>
              </a:ext>
            </a:extLst>
          </p:cNvPr>
          <p:cNvGrpSpPr/>
          <p:nvPr/>
        </p:nvGrpSpPr>
        <p:grpSpPr>
          <a:xfrm>
            <a:off x="1639138" y="4242201"/>
            <a:ext cx="6555180" cy="879747"/>
            <a:chOff x="1581082" y="3799131"/>
            <a:chExt cx="6555180" cy="879747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BE37AEE7-9D40-CF46-9757-08E7E6C14CDC}"/>
                </a:ext>
              </a:extLst>
            </p:cNvPr>
            <p:cNvCxnSpPr/>
            <p:nvPr/>
          </p:nvCxnSpPr>
          <p:spPr>
            <a:xfrm>
              <a:off x="1581082" y="4237838"/>
              <a:ext cx="655518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7B4A719-9606-814E-ABF4-27EF059B98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09227" y="3799131"/>
              <a:ext cx="2048373" cy="879747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4F4A140-373C-F44A-AAC9-7E806BDF18CA}"/>
              </a:ext>
            </a:extLst>
          </p:cNvPr>
          <p:cNvGrpSpPr/>
          <p:nvPr/>
        </p:nvGrpSpPr>
        <p:grpSpPr>
          <a:xfrm>
            <a:off x="8437448" y="1580728"/>
            <a:ext cx="2603672" cy="4439455"/>
            <a:chOff x="11015919" y="2408185"/>
            <a:chExt cx="2603672" cy="4439455"/>
          </a:xfrm>
        </p:grpSpPr>
        <p:pic>
          <p:nvPicPr>
            <p:cNvPr id="52" name="Graphic 51">
              <a:extLst>
                <a:ext uri="{FF2B5EF4-FFF2-40B4-BE49-F238E27FC236}">
                  <a16:creationId xmlns:a16="http://schemas.microsoft.com/office/drawing/2014/main" id="{5E8E6986-226C-EA40-93EB-9DD942BC5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397799" y="2640863"/>
              <a:ext cx="2142223" cy="1325500"/>
            </a:xfrm>
            <a:prstGeom prst="rect">
              <a:avLst/>
            </a:prstGeom>
          </p:spPr>
        </p:pic>
        <p:sp>
          <p:nvSpPr>
            <p:cNvPr id="53" name="Arrow: Down 7">
              <a:extLst>
                <a:ext uri="{FF2B5EF4-FFF2-40B4-BE49-F238E27FC236}">
                  <a16:creationId xmlns:a16="http://schemas.microsoft.com/office/drawing/2014/main" id="{02D2709A-25FE-6F4E-B982-C7AB8615F50E}"/>
                </a:ext>
              </a:extLst>
            </p:cNvPr>
            <p:cNvSpPr/>
            <p:nvPr/>
          </p:nvSpPr>
          <p:spPr>
            <a:xfrm>
              <a:off x="12234301" y="4261676"/>
              <a:ext cx="410274" cy="774763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52014DA-D134-2D48-99A6-A7742BF2B47A}"/>
                </a:ext>
              </a:extLst>
            </p:cNvPr>
            <p:cNvSpPr/>
            <p:nvPr/>
          </p:nvSpPr>
          <p:spPr>
            <a:xfrm>
              <a:off x="12113310" y="3515590"/>
              <a:ext cx="711200" cy="341019"/>
            </a:xfrm>
            <a:prstGeom prst="ellipse">
              <a:avLst/>
            </a:prstGeom>
            <a:solidFill>
              <a:srgbClr val="B13072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94F2BC3-A59F-5848-A647-4D1CE4D0B83E}"/>
                </a:ext>
              </a:extLst>
            </p:cNvPr>
            <p:cNvGrpSpPr/>
            <p:nvPr/>
          </p:nvGrpSpPr>
          <p:grpSpPr>
            <a:xfrm>
              <a:off x="11338855" y="5252998"/>
              <a:ext cx="2201167" cy="1361972"/>
              <a:chOff x="1109592" y="4296793"/>
              <a:chExt cx="2201167" cy="1361972"/>
            </a:xfrm>
          </p:grpSpPr>
          <p:pic>
            <p:nvPicPr>
              <p:cNvPr id="56" name="Graphic 55">
                <a:extLst>
                  <a:ext uri="{FF2B5EF4-FFF2-40B4-BE49-F238E27FC236}">
                    <a16:creationId xmlns:a16="http://schemas.microsoft.com/office/drawing/2014/main" id="{AA60936F-CF51-2644-8095-B745DB9824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109592" y="4296793"/>
                <a:ext cx="2201167" cy="1361972"/>
              </a:xfrm>
              <a:prstGeom prst="rect">
                <a:avLst/>
              </a:prstGeom>
            </p:spPr>
          </p:pic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6074470F-B3B0-DF41-B2A5-1D995C50A2B6}"/>
                  </a:ext>
                </a:extLst>
              </p:cNvPr>
              <p:cNvSpPr/>
              <p:nvPr/>
            </p:nvSpPr>
            <p:spPr>
              <a:xfrm>
                <a:off x="1328558" y="5106926"/>
                <a:ext cx="477078" cy="341019"/>
              </a:xfrm>
              <a:prstGeom prst="ellipse">
                <a:avLst/>
              </a:prstGeom>
              <a:solidFill>
                <a:srgbClr val="B13072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6C49D58-B604-B240-A138-82A95EFB7B56}"/>
                  </a:ext>
                </a:extLst>
              </p:cNvPr>
              <p:cNvSpPr/>
              <p:nvPr/>
            </p:nvSpPr>
            <p:spPr>
              <a:xfrm>
                <a:off x="2579757" y="5106927"/>
                <a:ext cx="477078" cy="341019"/>
              </a:xfrm>
              <a:prstGeom prst="ellipse">
                <a:avLst/>
              </a:prstGeom>
              <a:solidFill>
                <a:srgbClr val="B13072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085A8AB9-E8F0-BD4A-B869-40A4EDDA6420}"/>
                </a:ext>
              </a:extLst>
            </p:cNvPr>
            <p:cNvSpPr/>
            <p:nvPr/>
          </p:nvSpPr>
          <p:spPr>
            <a:xfrm>
              <a:off x="11015919" y="2408185"/>
              <a:ext cx="2603672" cy="4439455"/>
            </a:xfrm>
            <a:prstGeom prst="rect">
              <a:avLst/>
            </a:prstGeom>
            <a:noFill/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73375867-2273-B24B-BEBA-AA4BBB40FEFC}"/>
              </a:ext>
            </a:extLst>
          </p:cNvPr>
          <p:cNvSpPr/>
          <p:nvPr/>
        </p:nvSpPr>
        <p:spPr>
          <a:xfrm>
            <a:off x="5295449" y="4597729"/>
            <a:ext cx="182388" cy="182388"/>
          </a:xfrm>
          <a:prstGeom prst="ellipse">
            <a:avLst/>
          </a:prstGeom>
          <a:solidFill>
            <a:srgbClr val="B130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E2206EA-AF51-E64F-BECC-11BE6A0AAF40}"/>
              </a:ext>
            </a:extLst>
          </p:cNvPr>
          <p:cNvSpPr/>
          <p:nvPr/>
        </p:nvSpPr>
        <p:spPr>
          <a:xfrm>
            <a:off x="5295449" y="4597729"/>
            <a:ext cx="182388" cy="182388"/>
          </a:xfrm>
          <a:prstGeom prst="ellipse">
            <a:avLst/>
          </a:prstGeom>
          <a:solidFill>
            <a:srgbClr val="B130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7A379A34-2EBE-6845-A79D-B6EB5BFAA0E7}"/>
              </a:ext>
            </a:extLst>
          </p:cNvPr>
          <p:cNvSpPr/>
          <p:nvPr/>
        </p:nvSpPr>
        <p:spPr>
          <a:xfrm>
            <a:off x="5343579" y="2449249"/>
            <a:ext cx="92637" cy="2330868"/>
          </a:xfrm>
          <a:custGeom>
            <a:avLst/>
            <a:gdLst>
              <a:gd name="connsiteX0" fmla="*/ 0 w 433137"/>
              <a:gd name="connsiteY0" fmla="*/ 1668480 h 1732648"/>
              <a:gd name="connsiteX1" fmla="*/ 176463 w 433137"/>
              <a:gd name="connsiteY1" fmla="*/ 101 h 1732648"/>
              <a:gd name="connsiteX2" fmla="*/ 433137 w 433137"/>
              <a:gd name="connsiteY2" fmla="*/ 1732648 h 173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3137" h="1732648">
                <a:moveTo>
                  <a:pt x="0" y="1668480"/>
                </a:moveTo>
                <a:cubicBezTo>
                  <a:pt x="52137" y="828943"/>
                  <a:pt x="104274" y="-10594"/>
                  <a:pt x="176463" y="101"/>
                </a:cubicBezTo>
                <a:cubicBezTo>
                  <a:pt x="248652" y="10796"/>
                  <a:pt x="340894" y="871722"/>
                  <a:pt x="433137" y="1732648"/>
                </a:cubicBezTo>
              </a:path>
            </a:pathLst>
          </a:custGeom>
          <a:noFill/>
          <a:ln w="28575">
            <a:solidFill>
              <a:srgbClr val="B13072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56C99AC2-6511-0A41-ADAC-BE8A9F18EDF4}"/>
              </a:ext>
            </a:extLst>
          </p:cNvPr>
          <p:cNvCxnSpPr>
            <a:cxnSpLocks/>
          </p:cNvCxnSpPr>
          <p:nvPr/>
        </p:nvCxnSpPr>
        <p:spPr>
          <a:xfrm>
            <a:off x="9189548" y="1422932"/>
            <a:ext cx="0" cy="4710897"/>
          </a:xfrm>
          <a:prstGeom prst="line">
            <a:avLst/>
          </a:prstGeom>
          <a:ln w="762000">
            <a:gradFill flip="none" rotWithShape="1">
              <a:gsLst>
                <a:gs pos="0">
                  <a:schemeClr val="bg1"/>
                </a:gs>
                <a:gs pos="48000">
                  <a:srgbClr val="C00000"/>
                </a:gs>
                <a:gs pos="56000">
                  <a:srgbClr val="C0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C7649FA-0963-B842-A79D-25FC825B1920}"/>
              </a:ext>
            </a:extLst>
          </p:cNvPr>
          <p:cNvCxnSpPr>
            <a:cxnSpLocks/>
          </p:cNvCxnSpPr>
          <p:nvPr/>
        </p:nvCxnSpPr>
        <p:spPr>
          <a:xfrm>
            <a:off x="10510348" y="1429553"/>
            <a:ext cx="0" cy="4710897"/>
          </a:xfrm>
          <a:prstGeom prst="line">
            <a:avLst/>
          </a:prstGeom>
          <a:ln w="762000">
            <a:gradFill flip="none" rotWithShape="1">
              <a:gsLst>
                <a:gs pos="0">
                  <a:schemeClr val="bg1"/>
                </a:gs>
                <a:gs pos="48000">
                  <a:srgbClr val="C00000"/>
                </a:gs>
                <a:gs pos="56000">
                  <a:srgbClr val="C00000"/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E313E01-5BB1-6A42-849F-7B9AC68E34D9}"/>
              </a:ext>
            </a:extLst>
          </p:cNvPr>
          <p:cNvGrpSpPr/>
          <p:nvPr/>
        </p:nvGrpSpPr>
        <p:grpSpPr>
          <a:xfrm>
            <a:off x="9189548" y="1982293"/>
            <a:ext cx="1324898" cy="5298323"/>
            <a:chOff x="3917659" y="2004907"/>
            <a:chExt cx="1324898" cy="2898986"/>
          </a:xfrm>
        </p:grpSpPr>
        <p:sp>
          <p:nvSpPr>
            <p:cNvPr id="73" name="Arc 72">
              <a:extLst>
                <a:ext uri="{FF2B5EF4-FFF2-40B4-BE49-F238E27FC236}">
                  <a16:creationId xmlns:a16="http://schemas.microsoft.com/office/drawing/2014/main" id="{2E67C761-3DDA-B64F-8C53-0762148A3463}"/>
                </a:ext>
              </a:extLst>
            </p:cNvPr>
            <p:cNvSpPr/>
            <p:nvPr/>
          </p:nvSpPr>
          <p:spPr>
            <a:xfrm>
              <a:off x="3921757" y="2004907"/>
              <a:ext cx="1320800" cy="2898986"/>
            </a:xfrm>
            <a:prstGeom prst="arc">
              <a:avLst/>
            </a:prstGeom>
            <a:ln>
              <a:solidFill>
                <a:schemeClr val="tx2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20FD95C8-65F7-7D46-901A-75DB8ACF994F}"/>
                </a:ext>
              </a:extLst>
            </p:cNvPr>
            <p:cNvSpPr/>
            <p:nvPr/>
          </p:nvSpPr>
          <p:spPr>
            <a:xfrm flipH="1">
              <a:off x="3917659" y="2004907"/>
              <a:ext cx="1320800" cy="2898986"/>
            </a:xfrm>
            <a:prstGeom prst="arc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5" name="Oval 74">
            <a:extLst>
              <a:ext uri="{FF2B5EF4-FFF2-40B4-BE49-F238E27FC236}">
                <a16:creationId xmlns:a16="http://schemas.microsoft.com/office/drawing/2014/main" id="{7FD0671C-433C-DC45-97F6-A5B051BC3415}"/>
              </a:ext>
            </a:extLst>
          </p:cNvPr>
          <p:cNvSpPr/>
          <p:nvPr/>
        </p:nvSpPr>
        <p:spPr>
          <a:xfrm>
            <a:off x="9122339" y="5181589"/>
            <a:ext cx="142613" cy="14261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7185E50-6AAA-AC40-8B17-CF41CB193550}"/>
              </a:ext>
            </a:extLst>
          </p:cNvPr>
          <p:cNvSpPr/>
          <p:nvPr/>
        </p:nvSpPr>
        <p:spPr>
          <a:xfrm>
            <a:off x="8360876" y="1413540"/>
            <a:ext cx="2851264" cy="4710897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183FB3-62B0-C3B8-78AC-B392D2A3DD1C}"/>
              </a:ext>
            </a:extLst>
          </p:cNvPr>
          <p:cNvSpPr txBox="1"/>
          <p:nvPr/>
        </p:nvSpPr>
        <p:spPr>
          <a:xfrm>
            <a:off x="188623" y="884903"/>
            <a:ext cx="100220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Preparation of ultracold strontium for interferometry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Large a</a:t>
            </a:r>
            <a:r>
              <a:rPr lang="en-GB" sz="20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tom number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Lowest possible temperature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High repetition rate</a:t>
            </a:r>
          </a:p>
        </p:txBody>
      </p:sp>
    </p:spTree>
    <p:extLst>
      <p:ext uri="{BB962C8B-B14F-4D97-AF65-F5344CB8AC3E}">
        <p14:creationId xmlns:p14="http://schemas.microsoft.com/office/powerpoint/2010/main" val="361471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00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100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33333E-6 L 0.00013 -0.01713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56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33333E-6 L 0.00078 0.01643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9" dur="3000" fill="hold"/>
                                        <p:tgtEl>
                                          <p:spTgt spid="75"/>
                                        </p:tgtEl>
                                      </p:cBhvr>
                                      <p:by x="600000" y="600000"/>
                                    </p:animScale>
                                  </p:childTnLst>
                                </p:cTn>
                              </p:par>
                              <p:par>
                                <p:cTn id="16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7.40741E-7 C 0.0164 -0.23819 0.03294 -0.47616 0.05156 -0.475 C 0.07005 -0.47407 0.09062 -0.23403 0.11132 0.00602 " pathEditMode="relative" rAng="0" ptsTypes="AAA">
                                      <p:cBhvr>
                                        <p:cTn id="161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0" y="-2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42" grpId="0" animBg="1"/>
      <p:bldP spid="42" grpId="1" animBg="1"/>
      <p:bldP spid="43" grpId="0" animBg="1"/>
      <p:bldP spid="43" grpId="1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75" grpId="0" animBg="1"/>
      <p:bldP spid="75" grpId="1" animBg="1"/>
      <p:bldP spid="75" grpId="2" animBg="1"/>
      <p:bldP spid="8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A41220-1051-460D-8AE9-D135BA199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/>
              <a:t>Transport, cooling and atom-optics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10E8A9-6CDE-4431-8017-47DDB16C7551}"/>
              </a:ext>
            </a:extLst>
          </p:cNvPr>
          <p:cNvSpPr/>
          <p:nvPr/>
        </p:nvSpPr>
        <p:spPr>
          <a:xfrm>
            <a:off x="1386826" y="2444566"/>
            <a:ext cx="822845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Transport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Optical transport of ultracold atoms over 50 cm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Maximise efficiency, minimise heating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Cloud splitting and launch (AION-0.5)</a:t>
            </a: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lvl="0">
              <a:defRPr/>
            </a:pP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Cooling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Evaporative cooling 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Delta-kick/decompression cooling (target 20 </a:t>
            </a:r>
            <a:r>
              <a:rPr lang="en-GB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nK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before launch)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Long-term (AION-100) target tens </a:t>
            </a:r>
            <a:r>
              <a:rPr kumimoji="0" lang="en-GB" b="0" i="0" u="none" strike="noStrike" kern="1200" cap="none" spc="0" normalizeH="0" baseline="0" noProof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pK</a:t>
            </a: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Atom Optics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Shaping/focussing cloud to optimise interferometry</a:t>
            </a:r>
            <a:endParaRPr kumimoji="0" lang="en-GB" i="0" u="none" strike="noStrike" kern="1200" cap="none" spc="0" normalizeH="0" baseline="0" noProof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1" i="0" u="none" strike="noStrike" kern="1200" cap="none" spc="0" normalizeH="0" baseline="0" noProof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Imaging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Optimised imaging/readout of cloud after interferometry sequence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75BE65-D0E5-C62D-6195-7EF3046CB25D}"/>
              </a:ext>
            </a:extLst>
          </p:cNvPr>
          <p:cNvSpPr txBox="1"/>
          <p:nvPr/>
        </p:nvSpPr>
        <p:spPr>
          <a:xfrm>
            <a:off x="188623" y="884903"/>
            <a:ext cx="100220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Preparation of ultracold strontium for interferometry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Large a</a:t>
            </a:r>
            <a:r>
              <a:rPr lang="en-GB" sz="20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tom number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Lowest possible temperature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</a:rPr>
              <a:t>High repetition rate</a:t>
            </a:r>
          </a:p>
        </p:txBody>
      </p:sp>
    </p:spTree>
    <p:extLst>
      <p:ext uri="{BB962C8B-B14F-4D97-AF65-F5344CB8AC3E}">
        <p14:creationId xmlns:p14="http://schemas.microsoft.com/office/powerpoint/2010/main" val="15270005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DE1C38-2183-B4C0-7016-D5FA15C06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Laser cooling of strontium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D52F093-0099-7607-0684-D761023F94DF}"/>
              </a:ext>
            </a:extLst>
          </p:cNvPr>
          <p:cNvGrpSpPr/>
          <p:nvPr/>
        </p:nvGrpSpPr>
        <p:grpSpPr>
          <a:xfrm>
            <a:off x="767409" y="1896484"/>
            <a:ext cx="3880161" cy="2607831"/>
            <a:chOff x="565848" y="2391156"/>
            <a:chExt cx="5392459" cy="3624237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44E988D-2112-B29F-4179-406135B6E8D6}"/>
                </a:ext>
              </a:extLst>
            </p:cNvPr>
            <p:cNvCxnSpPr>
              <a:cxnSpLocks/>
            </p:cNvCxnSpPr>
            <p:nvPr/>
          </p:nvCxnSpPr>
          <p:spPr>
            <a:xfrm>
              <a:off x="1159433" y="5551455"/>
              <a:ext cx="850233" cy="0"/>
            </a:xfrm>
            <a:prstGeom prst="line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4A40B3C-8B93-1FDE-54D6-299138572334}"/>
                </a:ext>
              </a:extLst>
            </p:cNvPr>
            <p:cNvCxnSpPr>
              <a:cxnSpLocks/>
            </p:cNvCxnSpPr>
            <p:nvPr/>
          </p:nvCxnSpPr>
          <p:spPr>
            <a:xfrm>
              <a:off x="1614684" y="2824554"/>
              <a:ext cx="850233" cy="0"/>
            </a:xfrm>
            <a:prstGeom prst="line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B2FA11A-E0D7-E249-3199-4A682BAE4716}"/>
                </a:ext>
              </a:extLst>
            </p:cNvPr>
            <p:cNvCxnSpPr>
              <a:cxnSpLocks/>
            </p:cNvCxnSpPr>
            <p:nvPr/>
          </p:nvCxnSpPr>
          <p:spPr>
            <a:xfrm>
              <a:off x="3779049" y="4283242"/>
              <a:ext cx="681790" cy="0"/>
            </a:xfrm>
            <a:prstGeom prst="line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9096F8D-2564-63BF-3240-11CD64E482A8}"/>
                </a:ext>
              </a:extLst>
            </p:cNvPr>
            <p:cNvCxnSpPr>
              <a:cxnSpLocks/>
            </p:cNvCxnSpPr>
            <p:nvPr/>
          </p:nvCxnSpPr>
          <p:spPr>
            <a:xfrm>
              <a:off x="3779049" y="4435642"/>
              <a:ext cx="681790" cy="0"/>
            </a:xfrm>
            <a:prstGeom prst="line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84C6171-0AE2-C449-E6F9-697175E3493F}"/>
                </a:ext>
              </a:extLst>
            </p:cNvPr>
            <p:cNvCxnSpPr>
              <a:cxnSpLocks/>
            </p:cNvCxnSpPr>
            <p:nvPr/>
          </p:nvCxnSpPr>
          <p:spPr>
            <a:xfrm>
              <a:off x="3779049" y="3906253"/>
              <a:ext cx="681790" cy="0"/>
            </a:xfrm>
            <a:prstGeom prst="line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2E8D67E-CD48-C469-14F5-2CFE80E5AF5F}"/>
                </a:ext>
              </a:extLst>
            </p:cNvPr>
            <p:cNvSpPr txBox="1"/>
            <p:nvPr/>
          </p:nvSpPr>
          <p:spPr>
            <a:xfrm>
              <a:off x="1159433" y="5587660"/>
              <a:ext cx="1588170" cy="42773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5s</a:t>
              </a:r>
              <a:r>
                <a:rPr lang="en-US" sz="1400" baseline="30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2</a:t>
              </a:r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400" baseline="30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1</a:t>
              </a:r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S</a:t>
              </a:r>
              <a:r>
                <a:rPr lang="en-US" sz="1400" baseline="-25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13A9ED0-AAEF-53B6-DF53-30FB75ECE3D5}"/>
                </a:ext>
              </a:extLst>
            </p:cNvPr>
            <p:cNvSpPr txBox="1"/>
            <p:nvPr/>
          </p:nvSpPr>
          <p:spPr>
            <a:xfrm>
              <a:off x="1501761" y="2391156"/>
              <a:ext cx="1588170" cy="427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5s5p </a:t>
              </a:r>
              <a:r>
                <a:rPr lang="en-US" sz="1400" baseline="30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1</a:t>
              </a:r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P</a:t>
              </a:r>
              <a:r>
                <a:rPr lang="en-US" sz="1400" baseline="-25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1540689-EAAB-4593-8F0E-09EFA723B38A}"/>
                </a:ext>
              </a:extLst>
            </p:cNvPr>
            <p:cNvSpPr txBox="1"/>
            <p:nvPr/>
          </p:nvSpPr>
          <p:spPr>
            <a:xfrm>
              <a:off x="3576052" y="4509028"/>
              <a:ext cx="1588170" cy="427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5s5p </a:t>
              </a:r>
              <a:r>
                <a:rPr lang="en-US" sz="1400" baseline="30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3</a:t>
              </a:r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P</a:t>
              </a:r>
              <a:r>
                <a:rPr lang="en-US" sz="1400" baseline="-25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J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707B0F4-49DC-EE6D-E773-5161A405D87A}"/>
                </a:ext>
              </a:extLst>
            </p:cNvPr>
            <p:cNvSpPr txBox="1"/>
            <p:nvPr/>
          </p:nvSpPr>
          <p:spPr>
            <a:xfrm>
              <a:off x="4367571" y="4250201"/>
              <a:ext cx="1588170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J=0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28F847D-CA1D-B392-D236-7B0416E82764}"/>
                </a:ext>
              </a:extLst>
            </p:cNvPr>
            <p:cNvSpPr txBox="1"/>
            <p:nvPr/>
          </p:nvSpPr>
          <p:spPr>
            <a:xfrm>
              <a:off x="4368174" y="4079367"/>
              <a:ext cx="1588170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J=1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321DBC6-3872-DC61-354E-FED34190F201}"/>
                </a:ext>
              </a:extLst>
            </p:cNvPr>
            <p:cNvSpPr txBox="1"/>
            <p:nvPr/>
          </p:nvSpPr>
          <p:spPr>
            <a:xfrm>
              <a:off x="4370137" y="3711073"/>
              <a:ext cx="1588170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J=2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C2182B3-1D83-DEC6-3E0A-733A4BCC6C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98642" y="2853257"/>
              <a:ext cx="425116" cy="2673442"/>
            </a:xfrm>
            <a:prstGeom prst="straightConnector1">
              <a:avLst/>
            </a:prstGeom>
            <a:ln w="76200"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D7D6F3F-318C-5398-DF0D-8ECD2C4963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44183" y="4264888"/>
              <a:ext cx="2083498" cy="1238337"/>
            </a:xfrm>
            <a:prstGeom prst="straightConnector1">
              <a:avLst/>
            </a:prstGeom>
            <a:ln w="28575">
              <a:solidFill>
                <a:srgbClr val="B1307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EE0A382-53DE-FF90-2098-3748B530C7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82674" y="4452781"/>
              <a:ext cx="1942576" cy="1059837"/>
            </a:xfrm>
            <a:prstGeom prst="straightConnector1">
              <a:avLst/>
            </a:prstGeom>
            <a:ln w="6350">
              <a:solidFill>
                <a:srgbClr val="B1307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98243A6-82B0-FEAB-B832-DBA73048840A}"/>
                </a:ext>
              </a:extLst>
            </p:cNvPr>
            <p:cNvSpPr txBox="1"/>
            <p:nvPr/>
          </p:nvSpPr>
          <p:spPr>
            <a:xfrm>
              <a:off x="565848" y="3642590"/>
              <a:ext cx="12987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rgbClr val="00B0F0"/>
                  </a:solidFill>
                  <a:latin typeface="Century Gothic" panose="020B0502020202020204" pitchFamily="34" charset="0"/>
                </a:rPr>
                <a:t>461 nm</a:t>
              </a:r>
            </a:p>
            <a:p>
              <a:r>
                <a:rPr lang="en-US" sz="1600">
                  <a:solidFill>
                    <a:srgbClr val="00B0F0"/>
                  </a:solidFill>
                  <a:latin typeface="Century Gothic" panose="020B0502020202020204" pitchFamily="34" charset="0"/>
                </a:rPr>
                <a:t>30 MHz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4A53A2C-1388-C4D1-AC69-6D8D6A7518DE}"/>
                </a:ext>
              </a:extLst>
            </p:cNvPr>
            <p:cNvSpPr txBox="1"/>
            <p:nvPr/>
          </p:nvSpPr>
          <p:spPr>
            <a:xfrm>
              <a:off x="2029308" y="3977636"/>
              <a:ext cx="1298780" cy="727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B13072"/>
                  </a:solidFill>
                  <a:latin typeface="Century Gothic" panose="020B0502020202020204" pitchFamily="34" charset="0"/>
                </a:rPr>
                <a:t>689 nm</a:t>
              </a:r>
            </a:p>
            <a:p>
              <a:r>
                <a:rPr lang="en-US" sz="1400">
                  <a:solidFill>
                    <a:srgbClr val="B13072"/>
                  </a:solidFill>
                  <a:latin typeface="Century Gothic" panose="020B0502020202020204" pitchFamily="34" charset="0"/>
                </a:rPr>
                <a:t>7.5 kHz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5638EA9-F6EC-4C12-D74A-448E6BC6BD43}"/>
                </a:ext>
              </a:extLst>
            </p:cNvPr>
            <p:cNvSpPr txBox="1"/>
            <p:nvPr/>
          </p:nvSpPr>
          <p:spPr>
            <a:xfrm>
              <a:off x="2668646" y="4907549"/>
              <a:ext cx="1298780" cy="727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B13072"/>
                  </a:solidFill>
                  <a:latin typeface="Century Gothic" panose="020B0502020202020204" pitchFamily="34" charset="0"/>
                </a:rPr>
                <a:t>698 nm</a:t>
              </a:r>
            </a:p>
            <a:p>
              <a:r>
                <a:rPr lang="en-US" sz="1400" err="1">
                  <a:solidFill>
                    <a:srgbClr val="B13072"/>
                  </a:solidFill>
                  <a:latin typeface="Century Gothic" panose="020B0502020202020204" pitchFamily="34" charset="0"/>
                </a:rPr>
                <a:t>mHz</a:t>
              </a:r>
              <a:endParaRPr lang="en-US" sz="1400">
                <a:solidFill>
                  <a:srgbClr val="B13072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70283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57E088-9A0C-0BC5-215B-1A58D4FFD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Dipole trap simulations: </a:t>
            </a:r>
            <a:r>
              <a:rPr lang="en-GB" err="1"/>
              <a:t>AtomECS</a:t>
            </a:r>
            <a:r>
              <a:rPr lang="en-GB"/>
              <a:t> 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9D524186-48F0-5B0A-6F93-79950B017E2B}"/>
              </a:ext>
            </a:extLst>
          </p:cNvPr>
          <p:cNvSpPr txBox="1">
            <a:spLocks/>
          </p:cNvSpPr>
          <p:nvPr/>
        </p:nvSpPr>
        <p:spPr>
          <a:xfrm>
            <a:off x="334342" y="1876769"/>
            <a:ext cx="7821607" cy="37635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latin typeface="Century Gothic"/>
              </a:rPr>
              <a:t>In progress: parameter </a:t>
            </a:r>
            <a:r>
              <a:rPr lang="en-US" sz="2000" err="1">
                <a:latin typeface="Century Gothic"/>
              </a:rPr>
              <a:t>optimisation</a:t>
            </a:r>
            <a:r>
              <a:rPr lang="en-US" sz="2000">
                <a:latin typeface="Century Gothic"/>
              </a:rPr>
              <a:t> for optical dipole trap and  optical transport</a:t>
            </a:r>
          </a:p>
          <a:p>
            <a:r>
              <a:rPr lang="en-US" sz="2000">
                <a:latin typeface="Century Gothic"/>
              </a:rPr>
              <a:t>Developing python wrapper: </a:t>
            </a:r>
            <a:r>
              <a:rPr lang="en-US" sz="2000" err="1">
                <a:latin typeface="Century Gothic"/>
              </a:rPr>
              <a:t>PyAtomECS</a:t>
            </a:r>
            <a:endParaRPr lang="en-US" sz="20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8E4B64-F902-2C84-A20F-663B81B8A0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5949" y="1734712"/>
            <a:ext cx="3575916" cy="25088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2E0014-E39B-546D-D6F6-555FE675E4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21" r="8929"/>
          <a:stretch/>
        </p:blipFill>
        <p:spPr>
          <a:xfrm>
            <a:off x="1040148" y="3254805"/>
            <a:ext cx="2644347" cy="26832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786756-D2B2-3070-592B-77135A329200}"/>
              </a:ext>
            </a:extLst>
          </p:cNvPr>
          <p:cNvSpPr txBox="1"/>
          <p:nvPr/>
        </p:nvSpPr>
        <p:spPr>
          <a:xfrm>
            <a:off x="1211740" y="6211669"/>
            <a:ext cx="5142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latin typeface="Century Gothic" panose="020B0502020202020204" pitchFamily="34" charset="0"/>
              </a:rPr>
              <a:t>X. Chen </a:t>
            </a:r>
            <a:r>
              <a:rPr lang="en-US" sz="1800" i="1">
                <a:latin typeface="Century Gothic" panose="020B0502020202020204" pitchFamily="34" charset="0"/>
              </a:rPr>
              <a:t>et al.</a:t>
            </a:r>
            <a:r>
              <a:rPr lang="en-US" sz="1800">
                <a:latin typeface="Century Gothic" panose="020B0502020202020204" pitchFamily="34" charset="0"/>
              </a:rPr>
              <a:t> </a:t>
            </a:r>
            <a:r>
              <a:rPr lang="en-GB" sz="1800">
                <a:latin typeface="Century Gothic" panose="020B0502020202020204" pitchFamily="34" charset="0"/>
              </a:rPr>
              <a:t>arXiv:2105.06447</a:t>
            </a:r>
            <a:endParaRPr lang="en-US" b="1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hlinkClick r:id="rId5"/>
            </a:endParaRPr>
          </a:p>
          <a:p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hlinkClick r:id="rId5"/>
              </a:rPr>
              <a:t>https://github.com/TeamAtomECS/AtomECS</a:t>
            </a:r>
            <a:endParaRPr lang="en-US" b="1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9E2CD2-1105-5554-5A89-838C859D8DDA}"/>
              </a:ext>
            </a:extLst>
          </p:cNvPr>
          <p:cNvSpPr txBox="1"/>
          <p:nvPr/>
        </p:nvSpPr>
        <p:spPr>
          <a:xfrm>
            <a:off x="334342" y="1178983"/>
            <a:ext cx="108902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>
                <a:solidFill>
                  <a:schemeClr val="accent1">
                    <a:lumMod val="50000"/>
                  </a:schemeClr>
                </a:solidFill>
                <a:latin typeface="Century Gothic"/>
              </a:rPr>
              <a:t>Goal: </a:t>
            </a:r>
            <a:r>
              <a:rPr lang="en-US" sz="2000" b="1">
                <a:solidFill>
                  <a:schemeClr val="accent1">
                    <a:lumMod val="50000"/>
                  </a:schemeClr>
                </a:solidFill>
                <a:latin typeface="Century Gothic"/>
              </a:rPr>
              <a:t>inform </a:t>
            </a:r>
            <a:r>
              <a:rPr lang="en-US" sz="2000">
                <a:solidFill>
                  <a:schemeClr val="accent1">
                    <a:lumMod val="50000"/>
                  </a:schemeClr>
                </a:solidFill>
                <a:latin typeface="Century Gothic"/>
              </a:rPr>
              <a:t>and </a:t>
            </a:r>
            <a:r>
              <a:rPr lang="en-US" sz="2000" b="1">
                <a:solidFill>
                  <a:schemeClr val="accent1">
                    <a:lumMod val="50000"/>
                  </a:schemeClr>
                </a:solidFill>
                <a:latin typeface="Century Gothic"/>
              </a:rPr>
              <a:t>understand</a:t>
            </a:r>
            <a:r>
              <a:rPr lang="en-US" sz="2000">
                <a:solidFill>
                  <a:schemeClr val="accent1">
                    <a:lumMod val="50000"/>
                  </a:schemeClr>
                </a:solidFill>
                <a:latin typeface="Century Gothic"/>
              </a:rPr>
              <a:t> dipole trap loading, optical transport and cooling</a:t>
            </a:r>
            <a:endParaRPr lang="en-US" sz="200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8449CCB6-CEE8-F6DA-E0E0-B1D5D2399B6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302" r="8998"/>
          <a:stretch/>
        </p:blipFill>
        <p:spPr>
          <a:xfrm>
            <a:off x="3790727" y="3264723"/>
            <a:ext cx="2563768" cy="264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70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8701A0F-883E-1387-E82A-A01E8C8DBACE}"/>
              </a:ext>
            </a:extLst>
          </p:cNvPr>
          <p:cNvGrpSpPr/>
          <p:nvPr/>
        </p:nvGrpSpPr>
        <p:grpSpPr>
          <a:xfrm>
            <a:off x="3655951" y="4010264"/>
            <a:ext cx="6243592" cy="2436748"/>
            <a:chOff x="3655951" y="4010264"/>
            <a:chExt cx="6243592" cy="2436748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516620C-5B7C-9112-0464-F01DD9470C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60127" y="4010264"/>
              <a:ext cx="0" cy="243674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9F5BF80-FC74-068B-F7FB-15555AC6A41A}"/>
                </a:ext>
              </a:extLst>
            </p:cNvPr>
            <p:cNvCxnSpPr>
              <a:cxnSpLocks/>
            </p:cNvCxnSpPr>
            <p:nvPr/>
          </p:nvCxnSpPr>
          <p:spPr>
            <a:xfrm>
              <a:off x="3655951" y="5151079"/>
              <a:ext cx="613331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B61E738-8A41-5C7F-1D80-41324DB8C891}"/>
                </a:ext>
              </a:extLst>
            </p:cNvPr>
            <p:cNvSpPr txBox="1"/>
            <p:nvPr/>
          </p:nvSpPr>
          <p:spPr>
            <a:xfrm>
              <a:off x="9505434" y="4786385"/>
              <a:ext cx="3941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600">
                  <a:latin typeface="Century Gothic" panose="020B0502020202020204" pitchFamily="34" charset="0"/>
                </a:rPr>
                <a:t>z</a:t>
              </a:r>
              <a:endParaRPr lang="zh-CN" altLang="en-US" sz="1600">
                <a:latin typeface="Century Gothic" panose="020B050202020202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0C7672B-4CD7-6DF1-61B4-3818B3579180}"/>
                </a:ext>
              </a:extLst>
            </p:cNvPr>
            <p:cNvSpPr txBox="1"/>
            <p:nvPr/>
          </p:nvSpPr>
          <p:spPr>
            <a:xfrm>
              <a:off x="5395087" y="4012331"/>
              <a:ext cx="3941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600">
                  <a:latin typeface="Century Gothic" panose="020B0502020202020204" pitchFamily="34" charset="0"/>
                </a:rPr>
                <a:t>x</a:t>
              </a:r>
              <a:endParaRPr lang="zh-CN" altLang="en-US" sz="1600">
                <a:latin typeface="Century Gothic" panose="020B0502020202020204" pitchFamily="34" charset="0"/>
              </a:endParaRP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B19274-19EA-CFF0-0DED-47CF43DBC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342" y="1408403"/>
            <a:ext cx="10818072" cy="19932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/>
              <a:t> Optimising loading efficiency:</a:t>
            </a:r>
          </a:p>
          <a:p>
            <a:pPr lvl="1"/>
            <a:r>
              <a:rPr lang="en-GB"/>
              <a:t>Red MOT into XODT</a:t>
            </a:r>
          </a:p>
          <a:p>
            <a:pPr lvl="1"/>
            <a:r>
              <a:rPr lang="en-GB"/>
              <a:t>XODT into transport beam</a:t>
            </a:r>
          </a:p>
          <a:p>
            <a:pPr lvl="1"/>
            <a:endParaRPr lang="en-GB"/>
          </a:p>
          <a:p>
            <a:pPr marL="0" indent="0">
              <a:buNone/>
            </a:pPr>
            <a:r>
              <a:rPr lang="en-GB"/>
              <a:t>Control over size, ellipticity and focus position of both beams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12C044-1AA8-1D22-E39E-1CFEA5BF1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Optical dipole trap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66F44B3-BB33-8965-BF85-9BBFDB403768}"/>
              </a:ext>
            </a:extLst>
          </p:cNvPr>
          <p:cNvGrpSpPr/>
          <p:nvPr/>
        </p:nvGrpSpPr>
        <p:grpSpPr>
          <a:xfrm>
            <a:off x="9058638" y="163751"/>
            <a:ext cx="3035391" cy="2129623"/>
            <a:chOff x="334342" y="1825625"/>
            <a:chExt cx="3035391" cy="212962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D84C925-459F-ECDB-25D4-A771E0817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342" y="1825625"/>
              <a:ext cx="3035391" cy="212962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E131B7B-F0CE-8A6E-E24E-2C67EB12B530}"/>
                </a:ext>
              </a:extLst>
            </p:cNvPr>
            <p:cNvSpPr/>
            <p:nvPr/>
          </p:nvSpPr>
          <p:spPr>
            <a:xfrm>
              <a:off x="479778" y="2760133"/>
              <a:ext cx="152400" cy="366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694F082-F167-4AFB-7B42-BDBA2D941D4F}"/>
              </a:ext>
            </a:extLst>
          </p:cNvPr>
          <p:cNvGrpSpPr/>
          <p:nvPr/>
        </p:nvGrpSpPr>
        <p:grpSpPr>
          <a:xfrm>
            <a:off x="3856727" y="4621532"/>
            <a:ext cx="5410200" cy="1057001"/>
            <a:chOff x="3856727" y="4621532"/>
            <a:chExt cx="5410200" cy="1057001"/>
          </a:xfrm>
        </p:grpSpPr>
        <p:sp>
          <p:nvSpPr>
            <p:cNvPr id="7" name="Free-form: Shape 9">
              <a:extLst>
                <a:ext uri="{FF2B5EF4-FFF2-40B4-BE49-F238E27FC236}">
                  <a16:creationId xmlns:a16="http://schemas.microsoft.com/office/drawing/2014/main" id="{D5C05FF5-B557-E8D1-70D4-CDC78D7A1D66}"/>
                </a:ext>
              </a:extLst>
            </p:cNvPr>
            <p:cNvSpPr/>
            <p:nvPr/>
          </p:nvSpPr>
          <p:spPr>
            <a:xfrm>
              <a:off x="3856727" y="5233971"/>
              <a:ext cx="5410200" cy="444562"/>
            </a:xfrm>
            <a:custGeom>
              <a:avLst/>
              <a:gdLst>
                <a:gd name="connsiteX0" fmla="*/ 0 w 5410200"/>
                <a:gd name="connsiteY0" fmla="*/ 444562 h 444562"/>
                <a:gd name="connsiteX1" fmla="*/ 2711450 w 5410200"/>
                <a:gd name="connsiteY1" fmla="*/ 62 h 444562"/>
                <a:gd name="connsiteX2" fmla="*/ 5410200 w 5410200"/>
                <a:gd name="connsiteY2" fmla="*/ 419162 h 44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10200" h="444562">
                  <a:moveTo>
                    <a:pt x="0" y="444562"/>
                  </a:moveTo>
                  <a:cubicBezTo>
                    <a:pt x="904875" y="224428"/>
                    <a:pt x="1809750" y="4295"/>
                    <a:pt x="2711450" y="62"/>
                  </a:cubicBezTo>
                  <a:cubicBezTo>
                    <a:pt x="3613150" y="-4171"/>
                    <a:pt x="4511675" y="207495"/>
                    <a:pt x="5410200" y="419162"/>
                  </a:cubicBezTo>
                </a:path>
              </a:pathLst>
            </a:custGeom>
            <a:noFill/>
            <a:ln w="38100">
              <a:solidFill>
                <a:srgbClr val="B1307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-form: Shape 10">
              <a:extLst>
                <a:ext uri="{FF2B5EF4-FFF2-40B4-BE49-F238E27FC236}">
                  <a16:creationId xmlns:a16="http://schemas.microsoft.com/office/drawing/2014/main" id="{3093FCD3-0B3E-EC42-F6FC-E43F0F91F25D}"/>
                </a:ext>
              </a:extLst>
            </p:cNvPr>
            <p:cNvSpPr/>
            <p:nvPr/>
          </p:nvSpPr>
          <p:spPr>
            <a:xfrm rot="10800000">
              <a:off x="3856727" y="4621532"/>
              <a:ext cx="5410200" cy="444562"/>
            </a:xfrm>
            <a:custGeom>
              <a:avLst/>
              <a:gdLst>
                <a:gd name="connsiteX0" fmla="*/ 0 w 5410200"/>
                <a:gd name="connsiteY0" fmla="*/ 444562 h 444562"/>
                <a:gd name="connsiteX1" fmla="*/ 2711450 w 5410200"/>
                <a:gd name="connsiteY1" fmla="*/ 62 h 444562"/>
                <a:gd name="connsiteX2" fmla="*/ 5410200 w 5410200"/>
                <a:gd name="connsiteY2" fmla="*/ 419162 h 44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10200" h="444562">
                  <a:moveTo>
                    <a:pt x="0" y="444562"/>
                  </a:moveTo>
                  <a:cubicBezTo>
                    <a:pt x="904875" y="224428"/>
                    <a:pt x="1809750" y="4295"/>
                    <a:pt x="2711450" y="62"/>
                  </a:cubicBezTo>
                  <a:cubicBezTo>
                    <a:pt x="3613150" y="-4171"/>
                    <a:pt x="4511675" y="207495"/>
                    <a:pt x="5410200" y="419162"/>
                  </a:cubicBezTo>
                </a:path>
              </a:pathLst>
            </a:custGeom>
            <a:noFill/>
            <a:ln w="38100">
              <a:solidFill>
                <a:srgbClr val="B1307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C3CE963-6BEA-B887-3460-789186D56A72}"/>
              </a:ext>
            </a:extLst>
          </p:cNvPr>
          <p:cNvGrpSpPr/>
          <p:nvPr/>
        </p:nvGrpSpPr>
        <p:grpSpPr>
          <a:xfrm>
            <a:off x="3289492" y="4817752"/>
            <a:ext cx="4389681" cy="808753"/>
            <a:chOff x="3096207" y="4684714"/>
            <a:chExt cx="5111772" cy="941791"/>
          </a:xfrm>
        </p:grpSpPr>
        <p:sp>
          <p:nvSpPr>
            <p:cNvPr id="9" name="Free-form: Shape 11">
              <a:extLst>
                <a:ext uri="{FF2B5EF4-FFF2-40B4-BE49-F238E27FC236}">
                  <a16:creationId xmlns:a16="http://schemas.microsoft.com/office/drawing/2014/main" id="{80A7FB2B-EED5-490B-CC0F-A674DDEA5C2D}"/>
                </a:ext>
              </a:extLst>
            </p:cNvPr>
            <p:cNvSpPr/>
            <p:nvPr/>
          </p:nvSpPr>
          <p:spPr>
            <a:xfrm rot="19991093">
              <a:off x="3416338" y="5284841"/>
              <a:ext cx="4791641" cy="341664"/>
            </a:xfrm>
            <a:custGeom>
              <a:avLst/>
              <a:gdLst>
                <a:gd name="connsiteX0" fmla="*/ 0 w 5410200"/>
                <a:gd name="connsiteY0" fmla="*/ 444562 h 444562"/>
                <a:gd name="connsiteX1" fmla="*/ 2711450 w 5410200"/>
                <a:gd name="connsiteY1" fmla="*/ 62 h 444562"/>
                <a:gd name="connsiteX2" fmla="*/ 5410200 w 5410200"/>
                <a:gd name="connsiteY2" fmla="*/ 419162 h 44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10200" h="444562">
                  <a:moveTo>
                    <a:pt x="0" y="444562"/>
                  </a:moveTo>
                  <a:cubicBezTo>
                    <a:pt x="904875" y="224428"/>
                    <a:pt x="1809750" y="4295"/>
                    <a:pt x="2711450" y="62"/>
                  </a:cubicBezTo>
                  <a:cubicBezTo>
                    <a:pt x="3613150" y="-4171"/>
                    <a:pt x="4511675" y="207495"/>
                    <a:pt x="5410200" y="419162"/>
                  </a:cubicBezTo>
                </a:path>
              </a:pathLst>
            </a:custGeom>
            <a:noFill/>
            <a:ln w="38100">
              <a:solidFill>
                <a:srgbClr val="B13072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-form: Shape 12">
              <a:extLst>
                <a:ext uri="{FF2B5EF4-FFF2-40B4-BE49-F238E27FC236}">
                  <a16:creationId xmlns:a16="http://schemas.microsoft.com/office/drawing/2014/main" id="{A2234CEF-35A7-23DC-6C78-45E5A1877BAA}"/>
                </a:ext>
              </a:extLst>
            </p:cNvPr>
            <p:cNvSpPr/>
            <p:nvPr/>
          </p:nvSpPr>
          <p:spPr>
            <a:xfrm rot="9347199">
              <a:off x="3096207" y="4684714"/>
              <a:ext cx="4791641" cy="341664"/>
            </a:xfrm>
            <a:custGeom>
              <a:avLst/>
              <a:gdLst>
                <a:gd name="connsiteX0" fmla="*/ 0 w 5410200"/>
                <a:gd name="connsiteY0" fmla="*/ 444562 h 444562"/>
                <a:gd name="connsiteX1" fmla="*/ 2711450 w 5410200"/>
                <a:gd name="connsiteY1" fmla="*/ 62 h 444562"/>
                <a:gd name="connsiteX2" fmla="*/ 5410200 w 5410200"/>
                <a:gd name="connsiteY2" fmla="*/ 419162 h 44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10200" h="444562">
                  <a:moveTo>
                    <a:pt x="0" y="444562"/>
                  </a:moveTo>
                  <a:cubicBezTo>
                    <a:pt x="904875" y="224428"/>
                    <a:pt x="1809750" y="4295"/>
                    <a:pt x="2711450" y="62"/>
                  </a:cubicBezTo>
                  <a:cubicBezTo>
                    <a:pt x="3613150" y="-4171"/>
                    <a:pt x="4511675" y="207495"/>
                    <a:pt x="5410200" y="419162"/>
                  </a:cubicBezTo>
                </a:path>
              </a:pathLst>
            </a:custGeom>
            <a:noFill/>
            <a:ln w="38100">
              <a:solidFill>
                <a:srgbClr val="B13072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33A7B4C8-294C-933A-E8A0-22ECFF6769A0}"/>
              </a:ext>
            </a:extLst>
          </p:cNvPr>
          <p:cNvSpPr/>
          <p:nvPr/>
        </p:nvSpPr>
        <p:spPr>
          <a:xfrm>
            <a:off x="5497139" y="5006923"/>
            <a:ext cx="292057" cy="284126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8791B1B1-E597-1DCD-E7C2-771A7CAA0887}"/>
              </a:ext>
            </a:extLst>
          </p:cNvPr>
          <p:cNvSpPr txBox="1">
            <a:spLocks/>
          </p:cNvSpPr>
          <p:nvPr/>
        </p:nvSpPr>
        <p:spPr>
          <a:xfrm>
            <a:off x="334342" y="3711844"/>
            <a:ext cx="10818072" cy="1993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 Simulations:</a:t>
            </a:r>
          </a:p>
          <a:p>
            <a:pPr lvl="1"/>
            <a:r>
              <a:rPr lang="en-GB"/>
              <a:t>Optical potentials</a:t>
            </a:r>
          </a:p>
          <a:p>
            <a:pPr lvl="1"/>
            <a:r>
              <a:rPr lang="en-GB"/>
              <a:t>Atom kinematics</a:t>
            </a:r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51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0.00024 L -0.07526 -0.00023 " pathEditMode="relative" rAng="0" ptsTypes="AA">
                                      <p:cBhvr>
                                        <p:cTn id="22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85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3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3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5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3000" fill="hold"/>
                                        <p:tgtEl>
                                          <p:spTgt spid="12"/>
                                        </p:tgtEl>
                                      </p:cBhvr>
                                      <p:by x="3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4.44444E-6 L 0.1651 -4.44444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5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396 0.00023 L 0.08906 -0.0002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  <p:bldP spid="12" grpId="4" animBg="1"/>
      <p:bldP spid="12" grpId="5" animBg="1"/>
      <p:bldP spid="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E9D9828-55CE-8C29-577F-90E2CDAB7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02A2CB-0C53-BFF0-970C-6E130E96F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342" y="1408403"/>
            <a:ext cx="10818072" cy="19932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/>
              <a:t> Optimising loading efficiency:</a:t>
            </a:r>
          </a:p>
          <a:p>
            <a:pPr lvl="1"/>
            <a:r>
              <a:rPr lang="en-GB"/>
              <a:t>Red MOT into XODT</a:t>
            </a:r>
          </a:p>
          <a:p>
            <a:pPr lvl="1"/>
            <a:r>
              <a:rPr lang="en-GB"/>
              <a:t>XODT into transport beam</a:t>
            </a:r>
          </a:p>
          <a:p>
            <a:pPr lvl="1"/>
            <a:endParaRPr lang="en-GB"/>
          </a:p>
          <a:p>
            <a:pPr marL="0" indent="0">
              <a:buNone/>
            </a:pPr>
            <a:r>
              <a:rPr lang="en-GB"/>
              <a:t>Control over size, ellipticity and focus position of both beams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7E2396-F170-220F-0472-49ED1BFDC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Optical dipole trap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51F4913-689F-1115-5D56-F2495CE8828F}"/>
              </a:ext>
            </a:extLst>
          </p:cNvPr>
          <p:cNvGrpSpPr/>
          <p:nvPr/>
        </p:nvGrpSpPr>
        <p:grpSpPr>
          <a:xfrm>
            <a:off x="9058638" y="163751"/>
            <a:ext cx="3035391" cy="2129623"/>
            <a:chOff x="334342" y="1825625"/>
            <a:chExt cx="3035391" cy="212962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5A9AC26-125E-8BAC-C5DE-1EBA21F918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342" y="1825625"/>
              <a:ext cx="3035391" cy="212962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8C8050B-3BEE-7048-3707-73DBBB621556}"/>
                </a:ext>
              </a:extLst>
            </p:cNvPr>
            <p:cNvSpPr/>
            <p:nvPr/>
          </p:nvSpPr>
          <p:spPr>
            <a:xfrm>
              <a:off x="479778" y="2760133"/>
              <a:ext cx="152400" cy="366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48154C57-4FD1-9E9A-30E5-434E301AE1C1}"/>
              </a:ext>
            </a:extLst>
          </p:cNvPr>
          <p:cNvSpPr txBox="1">
            <a:spLocks/>
          </p:cNvSpPr>
          <p:nvPr/>
        </p:nvSpPr>
        <p:spPr>
          <a:xfrm>
            <a:off x="334342" y="3711844"/>
            <a:ext cx="10818072" cy="1993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 Simulations:</a:t>
            </a:r>
          </a:p>
          <a:p>
            <a:pPr lvl="1"/>
            <a:r>
              <a:rPr lang="en-GB"/>
              <a:t>Optical potentials</a:t>
            </a:r>
          </a:p>
          <a:p>
            <a:pPr lvl="1"/>
            <a:r>
              <a:rPr lang="en-GB"/>
              <a:t>Atom kinematics</a:t>
            </a:r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852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886FD3-0425-249C-8E5E-7B88B4291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2506" y="1387902"/>
            <a:ext cx="7724995" cy="8306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/>
              <a:t>Substitute into Schrödinger equation and ignore rapidly-oscillating terms.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B9EC63-89DB-0A94-72D7-A4B3E4829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Atom-light interactions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00F0A31-01DB-D412-085E-F44852A407CE}"/>
              </a:ext>
            </a:extLst>
          </p:cNvPr>
          <p:cNvGrpSpPr/>
          <p:nvPr/>
        </p:nvGrpSpPr>
        <p:grpSpPr>
          <a:xfrm>
            <a:off x="908566" y="1728537"/>
            <a:ext cx="1700463" cy="1700463"/>
            <a:chOff x="8582527" y="2898506"/>
            <a:chExt cx="1700463" cy="170046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3940E63-8617-EB76-ED77-A3A4400DCCF4}"/>
                </a:ext>
              </a:extLst>
            </p:cNvPr>
            <p:cNvGrpSpPr/>
            <p:nvPr/>
          </p:nvGrpSpPr>
          <p:grpSpPr>
            <a:xfrm>
              <a:off x="8582527" y="2898506"/>
              <a:ext cx="1700463" cy="1700463"/>
              <a:chOff x="9609222" y="2799347"/>
              <a:chExt cx="1700463" cy="1700463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170608E-2009-0988-7412-5BF4977ECC0E}"/>
                  </a:ext>
                </a:extLst>
              </p:cNvPr>
              <p:cNvSpPr/>
              <p:nvPr/>
            </p:nvSpPr>
            <p:spPr>
              <a:xfrm>
                <a:off x="9609222" y="2799347"/>
                <a:ext cx="1700463" cy="1700463"/>
              </a:xfrm>
              <a:prstGeom prst="ellipse">
                <a:avLst/>
              </a:prstGeom>
              <a:noFill/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89A99031-B717-913D-491C-98B6B21F1F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10985" y="3392905"/>
                <a:ext cx="951493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9889DEA-DBC2-6D94-E9B8-8CDEAE383F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10985" y="3930316"/>
                <a:ext cx="996548" cy="0"/>
              </a:xfrm>
              <a:prstGeom prst="line">
                <a:avLst/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D669D94-C699-1435-9420-187634C29B5D}"/>
                </a:ext>
              </a:extLst>
            </p:cNvPr>
            <p:cNvCxnSpPr/>
            <p:nvPr/>
          </p:nvCxnSpPr>
          <p:spPr>
            <a:xfrm>
              <a:off x="8758989" y="3492064"/>
              <a:ext cx="0" cy="537411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FB1CB18-DC40-7AA2-BAC2-ACAC3896FBDC}"/>
                  </a:ext>
                </a:extLst>
              </p:cNvPr>
              <p:cNvSpPr/>
              <p:nvPr/>
            </p:nvSpPr>
            <p:spPr>
              <a:xfrm>
                <a:off x="992034" y="2394285"/>
                <a:ext cx="5228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FB1CB18-DC40-7AA2-BAC2-ACAC3896FB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034" y="2394285"/>
                <a:ext cx="52283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7FCA9F5-469C-17EF-2B1F-E85DD5F55AB1}"/>
                  </a:ext>
                </a:extLst>
              </p:cNvPr>
              <p:cNvSpPr txBox="1"/>
              <p:nvPr/>
            </p:nvSpPr>
            <p:spPr>
              <a:xfrm>
                <a:off x="2056997" y="2681393"/>
                <a:ext cx="6109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US" sz="1400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7FCA9F5-469C-17EF-2B1F-E85DD5F55A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6997" y="2681393"/>
                <a:ext cx="610920" cy="307777"/>
              </a:xfrm>
              <a:prstGeom prst="rect">
                <a:avLst/>
              </a:prstGeom>
              <a:blipFill>
                <a:blip r:embed="rId4"/>
                <a:stretch>
                  <a:fillRect t="-104000" r="-12000" b="-16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9187050-25E6-72F9-F8B5-612D74B16690}"/>
                  </a:ext>
                </a:extLst>
              </p:cNvPr>
              <p:cNvSpPr txBox="1"/>
              <p:nvPr/>
            </p:nvSpPr>
            <p:spPr>
              <a:xfrm>
                <a:off x="2052588" y="2136124"/>
                <a:ext cx="6109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US" sz="1400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9187050-25E6-72F9-F8B5-612D74B16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588" y="2136124"/>
                <a:ext cx="610920" cy="307777"/>
              </a:xfrm>
              <a:prstGeom prst="rect">
                <a:avLst/>
              </a:prstGeom>
              <a:blipFill>
                <a:blip r:embed="rId5"/>
                <a:stretch>
                  <a:fillRect t="-100000" r="-12245" b="-16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25B82B9-9AF5-CB2F-51B8-A1397ED7CBC9}"/>
                  </a:ext>
                </a:extLst>
              </p:cNvPr>
              <p:cNvSpPr txBox="1"/>
              <p:nvPr/>
            </p:nvSpPr>
            <p:spPr>
              <a:xfrm>
                <a:off x="272558" y="3836587"/>
                <a:ext cx="310476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en-GB" sz="200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GB" sz="20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GB" sz="20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func>
                        <m:funcPr>
                          <m:ctrlP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sz="20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25B82B9-9AF5-CB2F-51B8-A1397ED7CB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58" y="3836587"/>
                <a:ext cx="3104761" cy="307777"/>
              </a:xfrm>
              <a:prstGeom prst="rect">
                <a:avLst/>
              </a:prstGeom>
              <a:blipFill>
                <a:blip r:embed="rId6"/>
                <a:stretch>
                  <a:fillRect l="-1224" r="-2449" b="-3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Picture 40" descr="Shape&#10;&#10;Description automatically generated">
            <a:extLst>
              <a:ext uri="{FF2B5EF4-FFF2-40B4-BE49-F238E27FC236}">
                <a16:creationId xmlns:a16="http://schemas.microsoft.com/office/drawing/2014/main" id="{34345A3A-A4F3-43A1-BB28-14BEDC0C29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9460" y="4173127"/>
            <a:ext cx="3880482" cy="21152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10A5D67-269A-336B-9318-C46D0DC5DC83}"/>
                  </a:ext>
                </a:extLst>
              </p:cNvPr>
              <p:cNvSpPr txBox="1"/>
              <p:nvPr/>
            </p:nvSpPr>
            <p:spPr>
              <a:xfrm>
                <a:off x="540082" y="4513576"/>
                <a:ext cx="1949573" cy="5956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GB" sz="200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GB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GB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GB" sz="20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GB" sz="20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en-GB" sz="2000" b="1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1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GB" sz="2000" b="1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d>
                        </m:num>
                        <m:den>
                          <m:r>
                            <a:rPr lang="en-GB" sz="2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</m:oMath>
                  </m:oMathPara>
                </a14:m>
                <a:endParaRPr lang="en-GB" sz="20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10A5D67-269A-336B-9318-C46D0DC5D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82" y="4513576"/>
                <a:ext cx="1949573" cy="595676"/>
              </a:xfrm>
              <a:prstGeom prst="rect">
                <a:avLst/>
              </a:prstGeom>
              <a:blipFill>
                <a:blip r:embed="rId8"/>
                <a:stretch>
                  <a:fillRect l="-2597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FEF9DE9-0FB6-6876-89D5-97491D96FFEA}"/>
              </a:ext>
            </a:extLst>
          </p:cNvPr>
          <p:cNvSpPr txBox="1"/>
          <p:nvPr/>
        </p:nvSpPr>
        <p:spPr>
          <a:xfrm>
            <a:off x="1437384" y="6465800"/>
            <a:ext cx="3623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Following C.J. Foot, Atomic Physics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B76C39-0751-3EE7-F7E9-382789B4B799}"/>
                  </a:ext>
                </a:extLst>
              </p:cNvPr>
              <p:cNvSpPr txBox="1"/>
              <p:nvPr/>
            </p:nvSpPr>
            <p:spPr>
              <a:xfrm>
                <a:off x="123211" y="5455723"/>
                <a:ext cx="3125727" cy="3548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l-GR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  <m:d>
                                <m:dPr>
                                  <m:ctrlPr>
                                    <a:rPr lang="en-GB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n-GB" sz="2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l-GR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GB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)|</m:t>
                      </m:r>
                      <m:d>
                        <m:dPr>
                          <m:begChr m:val=""/>
                          <m:endChr m:val="⟩"/>
                          <m:ctrlPr>
                            <a:rPr lang="el-GR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GB" sz="20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B76C39-0751-3EE7-F7E9-382789B4B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11" y="5455723"/>
                <a:ext cx="3125727" cy="354841"/>
              </a:xfrm>
              <a:prstGeom prst="rect">
                <a:avLst/>
              </a:prstGeom>
              <a:blipFill>
                <a:blip r:embed="rId9"/>
                <a:stretch>
                  <a:fillRect t="-134483" r="-10526" b="-20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6AF0440-848B-1E31-8EE3-F3672CDE0A04}"/>
                  </a:ext>
                </a:extLst>
              </p:cNvPr>
              <p:cNvSpPr txBox="1"/>
              <p:nvPr/>
            </p:nvSpPr>
            <p:spPr>
              <a:xfrm>
                <a:off x="4194447" y="2152523"/>
                <a:ext cx="2429768" cy="5357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6AF0440-848B-1E31-8EE3-F3672CDE0A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447" y="2152523"/>
                <a:ext cx="2429768" cy="535788"/>
              </a:xfrm>
              <a:prstGeom prst="rect">
                <a:avLst/>
              </a:prstGeom>
              <a:blipFill>
                <a:blip r:embed="rId10"/>
                <a:stretch>
                  <a:fillRect l="-2083" t="-2326" r="-3125" b="-16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98999B-147C-CF78-75B7-C2884BB00904}"/>
                  </a:ext>
                </a:extLst>
              </p:cNvPr>
              <p:cNvSpPr txBox="1"/>
              <p:nvPr/>
            </p:nvSpPr>
            <p:spPr>
              <a:xfrm>
                <a:off x="7587662" y="2157294"/>
                <a:ext cx="2307939" cy="5275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98999B-147C-CF78-75B7-C2884BB00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7662" y="2157294"/>
                <a:ext cx="2307939" cy="527580"/>
              </a:xfrm>
              <a:prstGeom prst="rect">
                <a:avLst/>
              </a:prstGeom>
              <a:blipFill>
                <a:blip r:embed="rId11"/>
                <a:stretch>
                  <a:fillRect l="-2186" t="-4651" r="-2732" b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CD435E-78CB-FAAB-AC74-39D5E8555B54}"/>
                  </a:ext>
                </a:extLst>
              </p:cNvPr>
              <p:cNvSpPr txBox="1"/>
              <p:nvPr/>
            </p:nvSpPr>
            <p:spPr>
              <a:xfrm>
                <a:off x="4194447" y="2840730"/>
                <a:ext cx="4455450" cy="5262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GB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func>
                        <m:func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(0)</m:t>
                      </m:r>
                      <m:func>
                        <m:func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CD435E-78CB-FAAB-AC74-39D5E8555B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447" y="2840730"/>
                <a:ext cx="4455450" cy="526298"/>
              </a:xfrm>
              <a:prstGeom prst="rect">
                <a:avLst/>
              </a:prstGeom>
              <a:blipFill>
                <a:blip r:embed="rId12"/>
                <a:stretch>
                  <a:fillRect l="-284" t="-4762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920E612-12E1-5A43-4F07-9E6C3658DBD9}"/>
                  </a:ext>
                </a:extLst>
              </p:cNvPr>
              <p:cNvSpPr txBox="1"/>
              <p:nvPr/>
            </p:nvSpPr>
            <p:spPr>
              <a:xfrm>
                <a:off x="4194447" y="3473394"/>
                <a:ext cx="4498026" cy="5262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sup>
                          </m:sSup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func>
                        <m:func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(0)</m:t>
                      </m:r>
                      <m:func>
                        <m:func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920E612-12E1-5A43-4F07-9E6C3658DB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447" y="3473394"/>
                <a:ext cx="4498026" cy="526298"/>
              </a:xfrm>
              <a:prstGeom prst="rect">
                <a:avLst/>
              </a:prstGeom>
              <a:blipFill>
                <a:blip r:embed="rId13"/>
                <a:stretch>
                  <a:fillRect l="-282" t="-4762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6ACE2A5-25CA-5B0C-1712-11DDDD3E1608}"/>
                  </a:ext>
                </a:extLst>
              </p:cNvPr>
              <p:cNvSpPr txBox="1"/>
              <p:nvPr/>
            </p:nvSpPr>
            <p:spPr>
              <a:xfrm>
                <a:off x="4190690" y="4513576"/>
                <a:ext cx="2067938" cy="5262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6ACE2A5-25CA-5B0C-1712-11DDDD3E16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690" y="4513576"/>
                <a:ext cx="2067938" cy="526298"/>
              </a:xfrm>
              <a:prstGeom prst="rect">
                <a:avLst/>
              </a:prstGeom>
              <a:blipFill>
                <a:blip r:embed="rId14"/>
                <a:stretch>
                  <a:fillRect t="-4762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6240630-B8E3-DB47-093B-F7BD4A53EA5D}"/>
                  </a:ext>
                </a:extLst>
              </p:cNvPr>
              <p:cNvSpPr txBox="1"/>
              <p:nvPr/>
            </p:nvSpPr>
            <p:spPr>
              <a:xfrm>
                <a:off x="4190690" y="5158338"/>
                <a:ext cx="2022990" cy="5262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6240630-B8E3-DB47-093B-F7BD4A53E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690" y="5158338"/>
                <a:ext cx="2022990" cy="526298"/>
              </a:xfrm>
              <a:prstGeom prst="rect">
                <a:avLst/>
              </a:prstGeom>
              <a:blipFill>
                <a:blip r:embed="rId15"/>
                <a:stretch>
                  <a:fillRect t="-4762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903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7" grpId="0"/>
      <p:bldP spid="4" grpId="0"/>
      <p:bldP spid="6" grpId="0"/>
      <p:bldP spid="7" grpId="0"/>
      <p:bldP spid="8" grpId="0"/>
      <p:bldP spid="17" grpId="0"/>
      <p:bldP spid="18" grpId="0"/>
      <p:bldP spid="19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AB18CB7-F699-CCAA-999A-E562F2823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Optical dipole trap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B151A6-8D7A-89B5-7E47-9CC5B4357633}"/>
              </a:ext>
            </a:extLst>
          </p:cNvPr>
          <p:cNvSpPr txBox="1"/>
          <p:nvPr/>
        </p:nvSpPr>
        <p:spPr>
          <a:xfrm>
            <a:off x="334342" y="1246406"/>
            <a:ext cx="5231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latin typeface="Century Gothic" panose="020B0502020202020204" pitchFamily="34" charset="0"/>
              </a:rPr>
              <a:t>Simulation parameters:</a:t>
            </a:r>
          </a:p>
          <a:p>
            <a:r>
              <a:rPr lang="en-US">
                <a:latin typeface="Century Gothic" panose="020B0502020202020204" pitchFamily="34" charset="0"/>
              </a:rPr>
              <a:t>Beam powers 15 W</a:t>
            </a:r>
          </a:p>
          <a:p>
            <a:r>
              <a:rPr lang="en-US">
                <a:latin typeface="Century Gothic" panose="020B0502020202020204" pitchFamily="34" charset="0"/>
              </a:rPr>
              <a:t>Transport beam waist 50 µm (circular)</a:t>
            </a:r>
          </a:p>
          <a:p>
            <a:r>
              <a:rPr lang="en-US">
                <a:latin typeface="Century Gothic" panose="020B0502020202020204" pitchFamily="34" charset="0"/>
              </a:rPr>
              <a:t>Diagonal beam waist 150 µm (circular)</a:t>
            </a:r>
          </a:p>
        </p:txBody>
      </p:sp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B8B5BEEC-A11D-8A21-49A9-0B5D4947C5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42" r="4374"/>
          <a:stretch/>
        </p:blipFill>
        <p:spPr>
          <a:xfrm>
            <a:off x="4788130" y="1879911"/>
            <a:ext cx="7320742" cy="4005504"/>
          </a:xfrm>
          <a:prstGeom prst="rect">
            <a:avLst/>
          </a:prstGeom>
        </p:spPr>
      </p:pic>
      <p:pic>
        <p:nvPicPr>
          <p:cNvPr id="10" name="Picture 9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AF7EE725-0E77-FB52-497B-0E89A731F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342" y="2727606"/>
            <a:ext cx="4026643" cy="2895267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9F5CC15-D043-47D8-FBFD-14BC4734DF8C}"/>
              </a:ext>
            </a:extLst>
          </p:cNvPr>
          <p:cNvSpPr/>
          <p:nvPr/>
        </p:nvSpPr>
        <p:spPr>
          <a:xfrm>
            <a:off x="1808136" y="2974100"/>
            <a:ext cx="235613" cy="235613"/>
          </a:xfrm>
          <a:prstGeom prst="ellipse">
            <a:avLst/>
          </a:prstGeom>
          <a:noFill/>
          <a:ln w="19050">
            <a:solidFill>
              <a:srgbClr val="B130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193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21D1E7-4A7D-8CCB-AC05-01F151697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Optical transport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5546C3B-960C-CF89-3CF3-2C56E73AD89C}"/>
              </a:ext>
            </a:extLst>
          </p:cNvPr>
          <p:cNvGrpSpPr/>
          <p:nvPr/>
        </p:nvGrpSpPr>
        <p:grpSpPr>
          <a:xfrm>
            <a:off x="6769010" y="642981"/>
            <a:ext cx="4772290" cy="554803"/>
            <a:chOff x="387278" y="4910662"/>
            <a:chExt cx="4374373" cy="50854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1F263F1-C37F-7EE2-34AB-C88C97848D4D}"/>
                </a:ext>
              </a:extLst>
            </p:cNvPr>
            <p:cNvSpPr/>
            <p:nvPr/>
          </p:nvSpPr>
          <p:spPr>
            <a:xfrm>
              <a:off x="387278" y="4916579"/>
              <a:ext cx="679914" cy="496712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riangle 36">
              <a:extLst>
                <a:ext uri="{FF2B5EF4-FFF2-40B4-BE49-F238E27FC236}">
                  <a16:creationId xmlns:a16="http://schemas.microsoft.com/office/drawing/2014/main" id="{ED38071F-C63F-115A-F155-9A3505490949}"/>
                </a:ext>
              </a:extLst>
            </p:cNvPr>
            <p:cNvSpPr/>
            <p:nvPr/>
          </p:nvSpPr>
          <p:spPr>
            <a:xfrm rot="5400000">
              <a:off x="1218666" y="4760487"/>
              <a:ext cx="498051" cy="810233"/>
            </a:xfrm>
            <a:prstGeom prst="triangle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riangle 37">
              <a:extLst>
                <a:ext uri="{FF2B5EF4-FFF2-40B4-BE49-F238E27FC236}">
                  <a16:creationId xmlns:a16="http://schemas.microsoft.com/office/drawing/2014/main" id="{214B6449-764C-5722-A5B0-25CA56FC7579}"/>
                </a:ext>
              </a:extLst>
            </p:cNvPr>
            <p:cNvSpPr/>
            <p:nvPr/>
          </p:nvSpPr>
          <p:spPr>
            <a:xfrm rot="16200000">
              <a:off x="1941540" y="4954476"/>
              <a:ext cx="261440" cy="425312"/>
            </a:xfrm>
            <a:prstGeom prst="triangle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apezium 38">
              <a:extLst>
                <a:ext uri="{FF2B5EF4-FFF2-40B4-BE49-F238E27FC236}">
                  <a16:creationId xmlns:a16="http://schemas.microsoft.com/office/drawing/2014/main" id="{79530686-1577-9362-ACA2-FDD9DCA393B7}"/>
                </a:ext>
              </a:extLst>
            </p:cNvPr>
            <p:cNvSpPr/>
            <p:nvPr/>
          </p:nvSpPr>
          <p:spPr>
            <a:xfrm rot="16200000">
              <a:off x="2604521" y="4591057"/>
              <a:ext cx="508543" cy="1147753"/>
            </a:xfrm>
            <a:prstGeom prst="trapezoid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iangle 39">
              <a:extLst>
                <a:ext uri="{FF2B5EF4-FFF2-40B4-BE49-F238E27FC236}">
                  <a16:creationId xmlns:a16="http://schemas.microsoft.com/office/drawing/2014/main" id="{FFF5C948-7386-B08C-DFCA-848F4C83F8C8}"/>
                </a:ext>
              </a:extLst>
            </p:cNvPr>
            <p:cNvSpPr/>
            <p:nvPr/>
          </p:nvSpPr>
          <p:spPr>
            <a:xfrm rot="5400000">
              <a:off x="3845845" y="4500442"/>
              <a:ext cx="502629" cy="1328982"/>
            </a:xfrm>
            <a:prstGeom prst="triangle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8CEB185-2C58-8C56-4EF8-53AAFA94094D}"/>
              </a:ext>
            </a:extLst>
          </p:cNvPr>
          <p:cNvGrpSpPr/>
          <p:nvPr/>
        </p:nvGrpSpPr>
        <p:grpSpPr>
          <a:xfrm>
            <a:off x="6769009" y="515605"/>
            <a:ext cx="4772291" cy="825813"/>
            <a:chOff x="387278" y="5008009"/>
            <a:chExt cx="4374373" cy="75695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57E6222-DD15-3A13-0510-B6670C80FA49}"/>
                </a:ext>
              </a:extLst>
            </p:cNvPr>
            <p:cNvGrpSpPr/>
            <p:nvPr/>
          </p:nvGrpSpPr>
          <p:grpSpPr>
            <a:xfrm>
              <a:off x="387278" y="5008009"/>
              <a:ext cx="4374373" cy="756956"/>
              <a:chOff x="387278" y="4787993"/>
              <a:chExt cx="4374373" cy="756956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34100BD-1248-C3EF-55BA-C0202E979664}"/>
                  </a:ext>
                </a:extLst>
              </p:cNvPr>
              <p:cNvSpPr/>
              <p:nvPr/>
            </p:nvSpPr>
            <p:spPr>
              <a:xfrm>
                <a:off x="387278" y="4916579"/>
                <a:ext cx="679914" cy="496712"/>
              </a:xfrm>
              <a:prstGeom prst="rect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iangle 44">
                <a:extLst>
                  <a:ext uri="{FF2B5EF4-FFF2-40B4-BE49-F238E27FC236}">
                    <a16:creationId xmlns:a16="http://schemas.microsoft.com/office/drawing/2014/main" id="{82BEFCB8-CBDC-E3BE-AB12-1D5DC77C741C}"/>
                  </a:ext>
                </a:extLst>
              </p:cNvPr>
              <p:cNvSpPr/>
              <p:nvPr/>
            </p:nvSpPr>
            <p:spPr>
              <a:xfrm rot="5400000">
                <a:off x="1161525" y="4818165"/>
                <a:ext cx="498051" cy="693536"/>
              </a:xfrm>
              <a:prstGeom prst="triangle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ium 45">
                <a:extLst>
                  <a:ext uri="{FF2B5EF4-FFF2-40B4-BE49-F238E27FC236}">
                    <a16:creationId xmlns:a16="http://schemas.microsoft.com/office/drawing/2014/main" id="{2E5F9763-C5B5-9591-B72A-F033690185BC}"/>
                  </a:ext>
                </a:extLst>
              </p:cNvPr>
              <p:cNvSpPr/>
              <p:nvPr/>
            </p:nvSpPr>
            <p:spPr>
              <a:xfrm rot="16200000">
                <a:off x="2478011" y="4590288"/>
                <a:ext cx="756954" cy="1152364"/>
              </a:xfrm>
              <a:prstGeom prst="trapezoid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riangle 46">
                <a:extLst>
                  <a:ext uri="{FF2B5EF4-FFF2-40B4-BE49-F238E27FC236}">
                    <a16:creationId xmlns:a16="http://schemas.microsoft.com/office/drawing/2014/main" id="{F12B566C-D98C-18AA-4E8E-8B1F0D3BE006}"/>
                  </a:ext>
                </a:extLst>
              </p:cNvPr>
              <p:cNvSpPr/>
              <p:nvPr/>
            </p:nvSpPr>
            <p:spPr>
              <a:xfrm rot="5400000">
                <a:off x="3718683" y="4501982"/>
                <a:ext cx="756953" cy="1328982"/>
              </a:xfrm>
              <a:prstGeom prst="triangle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riangle 42">
              <a:extLst>
                <a:ext uri="{FF2B5EF4-FFF2-40B4-BE49-F238E27FC236}">
                  <a16:creationId xmlns:a16="http://schemas.microsoft.com/office/drawing/2014/main" id="{C42909A1-61FE-3515-1790-D8DFB2E5E7BA}"/>
                </a:ext>
              </a:extLst>
            </p:cNvPr>
            <p:cNvSpPr/>
            <p:nvPr/>
          </p:nvSpPr>
          <p:spPr>
            <a:xfrm rot="16200000">
              <a:off x="1820049" y="5117067"/>
              <a:ext cx="384749" cy="535763"/>
            </a:xfrm>
            <a:prstGeom prst="triangle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BDEE587-20F1-B643-694A-0C8B2567E30C}"/>
              </a:ext>
            </a:extLst>
          </p:cNvPr>
          <p:cNvGrpSpPr/>
          <p:nvPr/>
        </p:nvGrpSpPr>
        <p:grpSpPr>
          <a:xfrm>
            <a:off x="6769009" y="656834"/>
            <a:ext cx="4296483" cy="560655"/>
            <a:chOff x="387278" y="5135923"/>
            <a:chExt cx="3938241" cy="51390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3A7B946-5D5B-9920-7E18-99CA02F068B5}"/>
                </a:ext>
              </a:extLst>
            </p:cNvPr>
            <p:cNvGrpSpPr/>
            <p:nvPr/>
          </p:nvGrpSpPr>
          <p:grpSpPr>
            <a:xfrm>
              <a:off x="387278" y="5135923"/>
              <a:ext cx="3938241" cy="513907"/>
              <a:chOff x="387278" y="4915907"/>
              <a:chExt cx="3938241" cy="513907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AC2F269-BDB4-5CF8-BC96-FCEC76538197}"/>
                  </a:ext>
                </a:extLst>
              </p:cNvPr>
              <p:cNvSpPr/>
              <p:nvPr/>
            </p:nvSpPr>
            <p:spPr>
              <a:xfrm>
                <a:off x="387278" y="4916579"/>
                <a:ext cx="679914" cy="496712"/>
              </a:xfrm>
              <a:prstGeom prst="rect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riangle 51">
                <a:extLst>
                  <a:ext uri="{FF2B5EF4-FFF2-40B4-BE49-F238E27FC236}">
                    <a16:creationId xmlns:a16="http://schemas.microsoft.com/office/drawing/2014/main" id="{6A27C633-3EA2-5AE9-6763-633AA537497D}"/>
                  </a:ext>
                </a:extLst>
              </p:cNvPr>
              <p:cNvSpPr/>
              <p:nvPr/>
            </p:nvSpPr>
            <p:spPr>
              <a:xfrm rot="5400000">
                <a:off x="1161525" y="4818165"/>
                <a:ext cx="498051" cy="693536"/>
              </a:xfrm>
              <a:prstGeom prst="triangle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ium 52">
                <a:extLst>
                  <a:ext uri="{FF2B5EF4-FFF2-40B4-BE49-F238E27FC236}">
                    <a16:creationId xmlns:a16="http://schemas.microsoft.com/office/drawing/2014/main" id="{05E563D0-910A-F661-6932-0C9F3508F2C1}"/>
                  </a:ext>
                </a:extLst>
              </p:cNvPr>
              <p:cNvSpPr/>
              <p:nvPr/>
            </p:nvSpPr>
            <p:spPr>
              <a:xfrm rot="16200000">
                <a:off x="2602216" y="4593997"/>
                <a:ext cx="508543" cy="1152364"/>
              </a:xfrm>
              <a:prstGeom prst="trapezoid">
                <a:avLst>
                  <a:gd name="adj" fmla="val 12200"/>
                </a:avLst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riangle 53">
                <a:extLst>
                  <a:ext uri="{FF2B5EF4-FFF2-40B4-BE49-F238E27FC236}">
                    <a16:creationId xmlns:a16="http://schemas.microsoft.com/office/drawing/2014/main" id="{07615F2C-2877-2903-878E-9BA051DB2A9D}"/>
                  </a:ext>
                </a:extLst>
              </p:cNvPr>
              <p:cNvSpPr/>
              <p:nvPr/>
            </p:nvSpPr>
            <p:spPr>
              <a:xfrm rot="5400000">
                <a:off x="3624822" y="4729117"/>
                <a:ext cx="508544" cy="892850"/>
              </a:xfrm>
              <a:prstGeom prst="triangle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riangle 49">
              <a:extLst>
                <a:ext uri="{FF2B5EF4-FFF2-40B4-BE49-F238E27FC236}">
                  <a16:creationId xmlns:a16="http://schemas.microsoft.com/office/drawing/2014/main" id="{F376AD95-6FEF-E39C-4224-C7D8A94E6587}"/>
                </a:ext>
              </a:extLst>
            </p:cNvPr>
            <p:cNvSpPr/>
            <p:nvPr/>
          </p:nvSpPr>
          <p:spPr>
            <a:xfrm rot="16200000">
              <a:off x="1820049" y="5117067"/>
              <a:ext cx="384749" cy="535763"/>
            </a:xfrm>
            <a:prstGeom prst="triangle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6A5A058-4BEE-A429-BEA0-3387A828335C}"/>
              </a:ext>
            </a:extLst>
          </p:cNvPr>
          <p:cNvGrpSpPr/>
          <p:nvPr/>
        </p:nvGrpSpPr>
        <p:grpSpPr>
          <a:xfrm>
            <a:off x="7313597" y="351450"/>
            <a:ext cx="347314" cy="1137864"/>
            <a:chOff x="1048115" y="5015487"/>
            <a:chExt cx="318355" cy="1042988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14EC8FA-FB87-B627-114D-11D89B04F87F}"/>
                </a:ext>
              </a:extLst>
            </p:cNvPr>
            <p:cNvSpPr/>
            <p:nvPr/>
          </p:nvSpPr>
          <p:spPr>
            <a:xfrm>
              <a:off x="1157288" y="5015487"/>
              <a:ext cx="100012" cy="10429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77966A7-FD24-0CEC-82A2-B7E5DF6F1A20}"/>
                </a:ext>
              </a:extLst>
            </p:cNvPr>
            <p:cNvSpPr/>
            <p:nvPr/>
          </p:nvSpPr>
          <p:spPr>
            <a:xfrm>
              <a:off x="1105999" y="5015487"/>
              <a:ext cx="202589" cy="1042988"/>
            </a:xfrm>
            <a:prstGeom prst="ellipse">
              <a:avLst/>
            </a:prstGeom>
            <a:solidFill>
              <a:schemeClr val="accent5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EB9844B-A329-EB1D-E75F-17EE27B3A88F}"/>
                </a:ext>
              </a:extLst>
            </p:cNvPr>
            <p:cNvSpPr/>
            <p:nvPr/>
          </p:nvSpPr>
          <p:spPr>
            <a:xfrm>
              <a:off x="1048115" y="5015487"/>
              <a:ext cx="318355" cy="1042988"/>
            </a:xfrm>
            <a:prstGeom prst="ellipse">
              <a:avLst/>
            </a:prstGeom>
            <a:solidFill>
              <a:schemeClr val="accent5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BE29530-AEE1-F7AF-9BCD-D4E01E90A4EA}"/>
              </a:ext>
            </a:extLst>
          </p:cNvPr>
          <p:cNvGrpSpPr/>
          <p:nvPr/>
        </p:nvGrpSpPr>
        <p:grpSpPr>
          <a:xfrm>
            <a:off x="8611105" y="350477"/>
            <a:ext cx="347314" cy="1137864"/>
            <a:chOff x="1048115" y="5015487"/>
            <a:chExt cx="318355" cy="104298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6128551-AA81-B26E-C157-2FF942519021}"/>
                </a:ext>
              </a:extLst>
            </p:cNvPr>
            <p:cNvSpPr/>
            <p:nvPr/>
          </p:nvSpPr>
          <p:spPr>
            <a:xfrm>
              <a:off x="1157288" y="5015487"/>
              <a:ext cx="100012" cy="10429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93C1F27-6796-980B-5180-7B36C22537DE}"/>
                </a:ext>
              </a:extLst>
            </p:cNvPr>
            <p:cNvSpPr/>
            <p:nvPr/>
          </p:nvSpPr>
          <p:spPr>
            <a:xfrm>
              <a:off x="1105999" y="5015487"/>
              <a:ext cx="202589" cy="1042988"/>
            </a:xfrm>
            <a:prstGeom prst="ellipse">
              <a:avLst/>
            </a:prstGeom>
            <a:solidFill>
              <a:schemeClr val="accent5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E84D212-F190-9CE9-8159-569DDA6B5E2B}"/>
                </a:ext>
              </a:extLst>
            </p:cNvPr>
            <p:cNvSpPr/>
            <p:nvPr/>
          </p:nvSpPr>
          <p:spPr>
            <a:xfrm>
              <a:off x="1048115" y="5015487"/>
              <a:ext cx="318355" cy="1042988"/>
            </a:xfrm>
            <a:prstGeom prst="ellipse">
              <a:avLst/>
            </a:prstGeom>
            <a:solidFill>
              <a:schemeClr val="accent5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292C6D3F-AC2A-7778-B636-E531CBB08A3C}"/>
              </a:ext>
            </a:extLst>
          </p:cNvPr>
          <p:cNvSpPr/>
          <p:nvPr/>
        </p:nvSpPr>
        <p:spPr>
          <a:xfrm>
            <a:off x="10049117" y="350476"/>
            <a:ext cx="109110" cy="113786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83C312-3123-61FB-1CEA-413046DC3121}"/>
              </a:ext>
            </a:extLst>
          </p:cNvPr>
          <p:cNvSpPr txBox="1"/>
          <p:nvPr/>
        </p:nvSpPr>
        <p:spPr>
          <a:xfrm>
            <a:off x="334341" y="1341417"/>
            <a:ext cx="6096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Dipole trap stability:</a:t>
            </a:r>
          </a:p>
          <a:p>
            <a:pPr lvl="1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Laser power</a:t>
            </a:r>
          </a:p>
          <a:p>
            <a:pPr lvl="1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Focus position</a:t>
            </a:r>
          </a:p>
          <a:p>
            <a:pPr lvl="1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Beam pointing</a:t>
            </a:r>
          </a:p>
          <a:p>
            <a:pPr marL="0" indent="0">
              <a:buNone/>
            </a:pPr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Dynamic trap parameters</a:t>
            </a:r>
          </a:p>
          <a:p>
            <a:pPr lvl="1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Power</a:t>
            </a:r>
          </a:p>
          <a:p>
            <a:pPr lvl="1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Dimensions</a:t>
            </a:r>
          </a:p>
          <a:p>
            <a:pPr marL="0" indent="0">
              <a:buNone/>
            </a:pPr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Optimised acceleration profiles 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(ongoing) 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C36AE5D-4467-6DEB-5ED9-EFAB707A6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8054" y="140250"/>
            <a:ext cx="6653416" cy="240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0FEEA74F-612E-0BEF-D6B8-12821BCA08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76" r="7990"/>
          <a:stretch/>
        </p:blipFill>
        <p:spPr>
          <a:xfrm>
            <a:off x="5166283" y="2894437"/>
            <a:ext cx="7015941" cy="339185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4EA8B1F-319D-7FD7-8BC3-B9D435559C63}"/>
              </a:ext>
            </a:extLst>
          </p:cNvPr>
          <p:cNvSpPr txBox="1"/>
          <p:nvPr/>
        </p:nvSpPr>
        <p:spPr>
          <a:xfrm>
            <a:off x="334341" y="4952629"/>
            <a:ext cx="38988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latin typeface="Century Gothic" panose="020B0502020202020204" pitchFamily="34" charset="0"/>
              </a:rPr>
              <a:t>Simulation parameters:</a:t>
            </a:r>
          </a:p>
          <a:p>
            <a:r>
              <a:rPr lang="en-US" sz="1600">
                <a:latin typeface="Century Gothic" panose="020B0502020202020204" pitchFamily="34" charset="0"/>
              </a:rPr>
              <a:t>Initial atom cloud at 20 µK</a:t>
            </a:r>
          </a:p>
          <a:p>
            <a:r>
              <a:rPr lang="en-US" sz="1600">
                <a:latin typeface="Century Gothic" panose="020B0502020202020204" pitchFamily="34" charset="0"/>
              </a:rPr>
              <a:t>Transport beam waist 50 µm (circular)</a:t>
            </a:r>
          </a:p>
          <a:p>
            <a:r>
              <a:rPr lang="en-US" sz="1600">
                <a:latin typeface="Century Gothic" panose="020B0502020202020204" pitchFamily="34" charset="0"/>
              </a:rPr>
              <a:t>Acceleration profile: minimum jerk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A7015A-6E55-0D75-A3B4-F2937300B3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5241" y="3119528"/>
            <a:ext cx="4409935" cy="31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20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0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" fill="hold"/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74A5CD3-7C6D-57E7-3653-80C33199A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518" y="1369057"/>
            <a:ext cx="8243806" cy="53550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Quantum information</a:t>
            </a:r>
          </a:p>
          <a:p>
            <a:pPr marL="0" indent="0">
              <a:buNone/>
            </a:pPr>
            <a:r>
              <a:rPr lang="en-US" sz="2400" dirty="0"/>
              <a:t>New strontium hybrid optical lattice/tweezer experiment</a:t>
            </a:r>
          </a:p>
          <a:p>
            <a:pPr marL="0" indent="0">
              <a:buNone/>
            </a:pPr>
            <a:r>
              <a:rPr lang="en-US" sz="2000" b="1" i="1" dirty="0"/>
              <a:t>Single-site addressing and readout for quantum memories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Quantum simulation</a:t>
            </a:r>
          </a:p>
          <a:p>
            <a:pPr marL="0" indent="0">
              <a:buNone/>
            </a:pPr>
            <a:r>
              <a:rPr lang="en-US" sz="2400" dirty="0"/>
              <a:t>MBQD optical lattice experiments (rubidium and potassium): optical quasicrystal and </a:t>
            </a:r>
            <a:r>
              <a:rPr lang="en-US" sz="2400" dirty="0" err="1"/>
              <a:t>kagome</a:t>
            </a:r>
            <a:r>
              <a:rPr lang="en-US" sz="2400" dirty="0"/>
              <a:t> lattice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b="1" i="1" dirty="0"/>
              <a:t>Quantum advantage in quantitative quantum simulators</a:t>
            </a:r>
            <a:endParaRPr lang="en-US" dirty="0"/>
          </a:p>
          <a:p>
            <a:pPr marL="0" indent="0">
              <a:buNone/>
            </a:pPr>
            <a:r>
              <a:rPr lang="en-US" sz="2400" dirty="0"/>
              <a:t>New EPSRC </a:t>
            </a:r>
            <a:r>
              <a:rPr lang="en-US" sz="2400" dirty="0" err="1"/>
              <a:t>programme</a:t>
            </a:r>
            <a:r>
              <a:rPr lang="en-US" sz="2400" dirty="0"/>
              <a:t> grant </a:t>
            </a:r>
          </a:p>
          <a:p>
            <a:pPr marL="0" indent="0">
              <a:buNone/>
            </a:pPr>
            <a:r>
              <a:rPr lang="en-US" sz="1700" dirty="0"/>
              <a:t>(Cambridge Co-Is: Harte, Schneider, </a:t>
            </a:r>
            <a:r>
              <a:rPr lang="en-US" sz="1700" dirty="0" err="1"/>
              <a:t>Hadzibabic</a:t>
            </a:r>
            <a:r>
              <a:rPr lang="en-US" sz="1700" dirty="0"/>
              <a:t>, Cooper)</a:t>
            </a:r>
          </a:p>
          <a:p>
            <a:pPr marL="0" indent="0">
              <a:buNone/>
            </a:pPr>
            <a:r>
              <a:rPr lang="en-US" sz="2200" b="1" i="1" dirty="0"/>
              <a:t>One Cambridge work package: intersection of quantum sensing and quantum simulation - quantum sensors based on many-body effects and exploring feedback pathways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76BCE6-0830-CC7A-EAE2-597A015F2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22" y="123559"/>
            <a:ext cx="11398778" cy="971711"/>
          </a:xfrm>
        </p:spPr>
        <p:txBody>
          <a:bodyPr>
            <a:normAutofit fontScale="90000"/>
          </a:bodyPr>
          <a:lstStyle/>
          <a:p>
            <a:r>
              <a:rPr lang="en-US"/>
              <a:t>Intersection with wider quantum technologies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F81F11C-D041-F334-3E7C-1804134A99BA}"/>
              </a:ext>
            </a:extLst>
          </p:cNvPr>
          <p:cNvGrpSpPr/>
          <p:nvPr/>
        </p:nvGrpSpPr>
        <p:grpSpPr>
          <a:xfrm>
            <a:off x="7780149" y="909294"/>
            <a:ext cx="4151200" cy="2997500"/>
            <a:chOff x="7780149" y="1095270"/>
            <a:chExt cx="4151200" cy="29975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E80C754-C2C4-DF25-33F6-13F4FEF1CE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49300" y="1095270"/>
              <a:ext cx="3779241" cy="268972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2A69361-2370-1CC2-6052-07A241E2FC45}"/>
                </a:ext>
              </a:extLst>
            </p:cNvPr>
            <p:cNvSpPr txBox="1"/>
            <p:nvPr/>
          </p:nvSpPr>
          <p:spPr>
            <a:xfrm>
              <a:off x="7780149" y="3784993"/>
              <a:ext cx="415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Kagome quantum gas microscope apparatus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3978CD2-D715-E67D-7DB9-DEAF3C7757DB}"/>
              </a:ext>
            </a:extLst>
          </p:cNvPr>
          <p:cNvGrpSpPr/>
          <p:nvPr/>
        </p:nvGrpSpPr>
        <p:grpSpPr>
          <a:xfrm>
            <a:off x="7659632" y="4180581"/>
            <a:ext cx="4268909" cy="2102445"/>
            <a:chOff x="7538454" y="4155299"/>
            <a:chExt cx="4268909" cy="21024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254EDA9-AFCB-4AA8-E79F-141F67F7E633}"/>
                </a:ext>
              </a:extLst>
            </p:cNvPr>
            <p:cNvGrpSpPr/>
            <p:nvPr/>
          </p:nvGrpSpPr>
          <p:grpSpPr>
            <a:xfrm>
              <a:off x="8603331" y="4496139"/>
              <a:ext cx="3204032" cy="1761605"/>
              <a:chOff x="7948280" y="4026578"/>
              <a:chExt cx="4019215" cy="2209800"/>
            </a:xfrm>
          </p:grpSpPr>
          <p:pic>
            <p:nvPicPr>
              <p:cNvPr id="10" name="Picture 9" descr="A line drawing of a funnel&#10;&#10;Description automatically generated with medium confidence">
                <a:extLst>
                  <a:ext uri="{FF2B5EF4-FFF2-40B4-BE49-F238E27FC236}">
                    <a16:creationId xmlns:a16="http://schemas.microsoft.com/office/drawing/2014/main" id="{B06AFD74-A784-5894-39FC-8F77FD7629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241986" y="4026578"/>
                <a:ext cx="1725509" cy="2209800"/>
              </a:xfrm>
              <a:prstGeom prst="rect">
                <a:avLst/>
              </a:prstGeom>
            </p:spPr>
          </p:pic>
          <p:pic>
            <p:nvPicPr>
              <p:cNvPr id="12" name="Picture 11" descr="A blue and green hexagon with a black border&#10;&#10;Description automatically generated">
                <a:extLst>
                  <a:ext uri="{FF2B5EF4-FFF2-40B4-BE49-F238E27FC236}">
                    <a16:creationId xmlns:a16="http://schemas.microsoft.com/office/drawing/2014/main" id="{539E183C-E963-FE54-2A17-71F668EB92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48280" y="4026578"/>
                <a:ext cx="2235201" cy="2209800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9D48B7-048A-2B71-5D37-2DD08940D61A}"/>
                </a:ext>
              </a:extLst>
            </p:cNvPr>
            <p:cNvSpPr txBox="1"/>
            <p:nvPr/>
          </p:nvSpPr>
          <p:spPr>
            <a:xfrm>
              <a:off x="7538454" y="4155299"/>
              <a:ext cx="42689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Studying the Kagome lattice flat band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057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BF503D6-A2FB-63AF-F1ED-DE8C76D4C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66" y="143655"/>
            <a:ext cx="10515600" cy="1325563"/>
          </a:xfrm>
        </p:spPr>
        <p:txBody>
          <a:bodyPr/>
          <a:lstStyle/>
          <a:p>
            <a:r>
              <a:rPr lang="en-GB"/>
              <a:t>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30E04B-97ED-B6F4-B975-985E2AFF7DA8}"/>
              </a:ext>
            </a:extLst>
          </p:cNvPr>
          <p:cNvSpPr txBox="1"/>
          <p:nvPr/>
        </p:nvSpPr>
        <p:spPr>
          <a:xfrm>
            <a:off x="1689315" y="6449018"/>
            <a:ext cx="3541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Contact: th558@cam.ac.uk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70E1B72B-222E-0507-58FB-A6D84F6FD7CE}"/>
              </a:ext>
            </a:extLst>
          </p:cNvPr>
          <p:cNvSpPr txBox="1">
            <a:spLocks/>
          </p:cNvSpPr>
          <p:nvPr/>
        </p:nvSpPr>
        <p:spPr>
          <a:xfrm>
            <a:off x="363170" y="1469218"/>
            <a:ext cx="70760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Parallel technology development and iterative design across institutions</a:t>
            </a:r>
          </a:p>
          <a:p>
            <a:endParaRPr lang="en-US" sz="2400" dirty="0"/>
          </a:p>
          <a:p>
            <a:r>
              <a:rPr lang="en-US" sz="2400" dirty="0"/>
              <a:t>Cambridge technology focus: </a:t>
            </a:r>
            <a:r>
              <a:rPr lang="en-US" sz="2400" b="1" dirty="0"/>
              <a:t>transport</a:t>
            </a:r>
            <a:r>
              <a:rPr lang="en-US" sz="2400" dirty="0"/>
              <a:t>, </a:t>
            </a:r>
            <a:r>
              <a:rPr lang="en-US" sz="2400" b="1" dirty="0"/>
              <a:t>cooling</a:t>
            </a:r>
            <a:r>
              <a:rPr lang="en-US" sz="2400" dirty="0"/>
              <a:t> and </a:t>
            </a:r>
            <a:r>
              <a:rPr lang="en-US" sz="2400" b="1" dirty="0"/>
              <a:t>atom-optics</a:t>
            </a:r>
            <a:r>
              <a:rPr lang="en-US" sz="2400" dirty="0"/>
              <a:t> to meet detector sensitivity goals</a:t>
            </a:r>
          </a:p>
          <a:p>
            <a:endParaRPr lang="en-US" sz="2400" dirty="0"/>
          </a:p>
          <a:p>
            <a:r>
              <a:rPr lang="en-US" sz="2400" dirty="0"/>
              <a:t>Intersection of ultracold quantum technologies: scope for exploration and mutual technology transfer</a:t>
            </a:r>
          </a:p>
          <a:p>
            <a:endParaRPr lang="en-US" sz="2400" dirty="0"/>
          </a:p>
          <a:p>
            <a:r>
              <a:rPr lang="en-US" sz="2400" b="1" dirty="0"/>
              <a:t>Technology goals growing with science case</a:t>
            </a:r>
          </a:p>
        </p:txBody>
      </p:sp>
    </p:spTree>
    <p:extLst>
      <p:ext uri="{BB962C8B-B14F-4D97-AF65-F5344CB8AC3E}">
        <p14:creationId xmlns:p14="http://schemas.microsoft.com/office/powerpoint/2010/main" val="6441468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F23625-02B9-8FF7-E909-BF9F4A63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BDD489-1082-5AE7-B7FF-2C0101CCB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66" y="143655"/>
            <a:ext cx="10515600" cy="132556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084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1886FD3-0425-249C-8E5E-7B88B42918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53270" y="2136124"/>
                <a:ext cx="6486605" cy="28376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000" i="1"/>
                  <a:t>Beamsplitter: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/>
                  <a:t> pulse creates equal superposition of states</a:t>
                </a:r>
              </a:p>
              <a:p>
                <a:pPr marL="0" indent="0">
                  <a:buNone/>
                </a:pPr>
                <a:endParaRPr lang="en-GB" sz="2000"/>
              </a:p>
              <a:p>
                <a:pPr marL="0" indent="0">
                  <a:buNone/>
                </a:pPr>
                <a:endParaRPr lang="en-GB" sz="2000"/>
              </a:p>
              <a:p>
                <a:pPr marL="0" indent="0">
                  <a:buNone/>
                </a:pPr>
                <a:r>
                  <a:rPr lang="en-GB" sz="2000" i="1"/>
                  <a:t>Mirror: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/>
                  <a:t>pulse transfers population into the other state</a:t>
                </a:r>
              </a:p>
              <a:p>
                <a:pPr marL="0" indent="0">
                  <a:buNone/>
                </a:pPr>
                <a:endParaRPr lang="en-GB" sz="2000" i="1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1886FD3-0425-249C-8E5E-7B88B42918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53270" y="2136124"/>
                <a:ext cx="6486605" cy="2837638"/>
              </a:xfrm>
              <a:blipFill>
                <a:blip r:embed="rId3"/>
                <a:stretch>
                  <a:fillRect l="-977" t="-2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9CB9EC63-89DB-0A94-72D7-A4B3E4829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Atom-light interactions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00F0A31-01DB-D412-085E-F44852A407CE}"/>
              </a:ext>
            </a:extLst>
          </p:cNvPr>
          <p:cNvGrpSpPr/>
          <p:nvPr/>
        </p:nvGrpSpPr>
        <p:grpSpPr>
          <a:xfrm>
            <a:off x="352125" y="1288707"/>
            <a:ext cx="1700463" cy="1700463"/>
            <a:chOff x="8582527" y="2898506"/>
            <a:chExt cx="1700463" cy="170046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3940E63-8617-EB76-ED77-A3A4400DCCF4}"/>
                </a:ext>
              </a:extLst>
            </p:cNvPr>
            <p:cNvGrpSpPr/>
            <p:nvPr/>
          </p:nvGrpSpPr>
          <p:grpSpPr>
            <a:xfrm>
              <a:off x="8582527" y="2898506"/>
              <a:ext cx="1700463" cy="1700463"/>
              <a:chOff x="9609222" y="2799347"/>
              <a:chExt cx="1700463" cy="1700463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170608E-2009-0988-7412-5BF4977ECC0E}"/>
                  </a:ext>
                </a:extLst>
              </p:cNvPr>
              <p:cNvSpPr/>
              <p:nvPr/>
            </p:nvSpPr>
            <p:spPr>
              <a:xfrm>
                <a:off x="9609222" y="2799347"/>
                <a:ext cx="1700463" cy="1700463"/>
              </a:xfrm>
              <a:prstGeom prst="ellipse">
                <a:avLst/>
              </a:prstGeom>
              <a:noFill/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89A99031-B717-913D-491C-98B6B21F1F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10985" y="3392905"/>
                <a:ext cx="951493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9889DEA-DBC2-6D94-E9B8-8CDEAE383F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10985" y="3930316"/>
                <a:ext cx="996548" cy="0"/>
              </a:xfrm>
              <a:prstGeom prst="line">
                <a:avLst/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D669D94-C699-1435-9420-187634C29B5D}"/>
                </a:ext>
              </a:extLst>
            </p:cNvPr>
            <p:cNvCxnSpPr/>
            <p:nvPr/>
          </p:nvCxnSpPr>
          <p:spPr>
            <a:xfrm>
              <a:off x="8758989" y="3492064"/>
              <a:ext cx="0" cy="537411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FB1CB18-DC40-7AA2-BAC2-ACAC3896FBDC}"/>
                  </a:ext>
                </a:extLst>
              </p:cNvPr>
              <p:cNvSpPr/>
              <p:nvPr/>
            </p:nvSpPr>
            <p:spPr>
              <a:xfrm>
                <a:off x="446290" y="1946640"/>
                <a:ext cx="5228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FB1CB18-DC40-7AA2-BAC2-ACAC3896FB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90" y="1946640"/>
                <a:ext cx="52283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7FCA9F5-469C-17EF-2B1F-E85DD5F55AB1}"/>
                  </a:ext>
                </a:extLst>
              </p:cNvPr>
              <p:cNvSpPr txBox="1"/>
              <p:nvPr/>
            </p:nvSpPr>
            <p:spPr>
              <a:xfrm>
                <a:off x="1504318" y="2265334"/>
                <a:ext cx="6109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US" sz="1400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7FCA9F5-469C-17EF-2B1F-E85DD5F55A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318" y="2265334"/>
                <a:ext cx="610920" cy="307777"/>
              </a:xfrm>
              <a:prstGeom prst="rect">
                <a:avLst/>
              </a:prstGeom>
              <a:blipFill>
                <a:blip r:embed="rId5"/>
                <a:stretch>
                  <a:fillRect t="-100000" r="-12245" b="-16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9187050-25E6-72F9-F8B5-612D74B16690}"/>
                  </a:ext>
                </a:extLst>
              </p:cNvPr>
              <p:cNvSpPr txBox="1"/>
              <p:nvPr/>
            </p:nvSpPr>
            <p:spPr>
              <a:xfrm>
                <a:off x="1470276" y="1728376"/>
                <a:ext cx="6109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US" sz="1400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9187050-25E6-72F9-F8B5-612D74B16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0276" y="1728376"/>
                <a:ext cx="610920" cy="307777"/>
              </a:xfrm>
              <a:prstGeom prst="rect">
                <a:avLst/>
              </a:prstGeom>
              <a:blipFill>
                <a:blip r:embed="rId6"/>
                <a:stretch>
                  <a:fillRect t="-104000" r="-12245" b="-16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Picture 40" descr="Shape&#10;&#10;Description automatically generated">
            <a:extLst>
              <a:ext uri="{FF2B5EF4-FFF2-40B4-BE49-F238E27FC236}">
                <a16:creationId xmlns:a16="http://schemas.microsoft.com/office/drawing/2014/main" id="{34345A3A-A4F3-43A1-BB28-14BEDC0C29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125" y="3582728"/>
            <a:ext cx="4476626" cy="244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54F8E33-673B-A42B-FF16-3C411E554FE8}"/>
                  </a:ext>
                </a:extLst>
              </p:cNvPr>
              <p:cNvSpPr txBox="1"/>
              <p:nvPr/>
            </p:nvSpPr>
            <p:spPr>
              <a:xfrm>
                <a:off x="6737070" y="2951867"/>
                <a:ext cx="2514791" cy="5722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l-GR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sup>
                          </m:sSup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54F8E33-673B-A42B-FF16-3C411E554F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070" y="2951867"/>
                <a:ext cx="2514791" cy="572273"/>
              </a:xfrm>
              <a:prstGeom prst="rect">
                <a:avLst/>
              </a:prstGeom>
              <a:blipFill>
                <a:blip r:embed="rId8"/>
                <a:stretch>
                  <a:fillRect l="-6030" t="-56522" r="-7538" b="-8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35831B2-D602-2CB4-AAB0-353940C20F1F}"/>
                  </a:ext>
                </a:extLst>
              </p:cNvPr>
              <p:cNvSpPr txBox="1"/>
              <p:nvPr/>
            </p:nvSpPr>
            <p:spPr>
              <a:xfrm>
                <a:off x="6737070" y="4701103"/>
                <a:ext cx="1533497" cy="2876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l-GR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d>
                        <m:dPr>
                          <m:begChr m:val=""/>
                          <m:endChr m:val="⟩"/>
                          <m:ctrlPr>
                            <a:rPr lang="el-GR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35831B2-D602-2CB4-AAB0-353940C20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070" y="4701103"/>
                <a:ext cx="1533497" cy="287643"/>
              </a:xfrm>
              <a:prstGeom prst="rect">
                <a:avLst/>
              </a:prstGeom>
              <a:blipFill>
                <a:blip r:embed="rId9"/>
                <a:stretch>
                  <a:fillRect l="-10656" t="-156522" r="-18852" b="-2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B4E3F7A-1871-CE4D-BD46-0A4B4ACCBBD8}"/>
              </a:ext>
            </a:extLst>
          </p:cNvPr>
          <p:cNvSpPr txBox="1"/>
          <p:nvPr/>
        </p:nvSpPr>
        <p:spPr>
          <a:xfrm>
            <a:off x="1152162" y="6559885"/>
            <a:ext cx="7643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Recent atom-optics implementation using time-varying potentials: Phys. Rev. Lett. </a:t>
            </a:r>
            <a:r>
              <a:rPr lang="en-US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129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183202 (2022)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751CDE2-610D-A26A-F3F4-E36BD3E31248}"/>
              </a:ext>
            </a:extLst>
          </p:cNvPr>
          <p:cNvSpPr/>
          <p:nvPr/>
        </p:nvSpPr>
        <p:spPr>
          <a:xfrm>
            <a:off x="1202356" y="4560309"/>
            <a:ext cx="522285" cy="522285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1D1D910-8FA7-5894-70BF-0BEF7383E8C0}"/>
              </a:ext>
            </a:extLst>
          </p:cNvPr>
          <p:cNvGrpSpPr/>
          <p:nvPr/>
        </p:nvGrpSpPr>
        <p:grpSpPr>
          <a:xfrm>
            <a:off x="2004698" y="3676052"/>
            <a:ext cx="522286" cy="2322861"/>
            <a:chOff x="2004698" y="3676052"/>
            <a:chExt cx="522286" cy="2322861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BFFEEB3-597A-02B3-C9C8-C9CAD147014B}"/>
                </a:ext>
              </a:extLst>
            </p:cNvPr>
            <p:cNvSpPr/>
            <p:nvPr/>
          </p:nvSpPr>
          <p:spPr>
            <a:xfrm>
              <a:off x="2004699" y="5476628"/>
              <a:ext cx="522285" cy="522285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A17C187-82CF-19D9-0585-13429F3A305E}"/>
                </a:ext>
              </a:extLst>
            </p:cNvPr>
            <p:cNvSpPr/>
            <p:nvPr/>
          </p:nvSpPr>
          <p:spPr>
            <a:xfrm>
              <a:off x="2004698" y="3676052"/>
              <a:ext cx="522285" cy="522285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4590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E1AF5-0D42-C080-F52C-B856BA517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335" y="1590227"/>
            <a:ext cx="5526314" cy="650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/>
              <a:t>Mach-Zehnder interferometer: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DE418B3-9110-8A43-A424-12C2BE1A2819}"/>
              </a:ext>
            </a:extLst>
          </p:cNvPr>
          <p:cNvGrpSpPr/>
          <p:nvPr/>
        </p:nvGrpSpPr>
        <p:grpSpPr>
          <a:xfrm>
            <a:off x="1326469" y="2724069"/>
            <a:ext cx="3683784" cy="2320235"/>
            <a:chOff x="1239383" y="2622469"/>
            <a:chExt cx="3683784" cy="232023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57EDB29-93E7-F44C-8603-8381F8501E5B}"/>
                </a:ext>
              </a:extLst>
            </p:cNvPr>
            <p:cNvGrpSpPr/>
            <p:nvPr/>
          </p:nvGrpSpPr>
          <p:grpSpPr>
            <a:xfrm>
              <a:off x="1239383" y="2622469"/>
              <a:ext cx="3683784" cy="2320235"/>
              <a:chOff x="1325880" y="2708966"/>
              <a:chExt cx="3683784" cy="2320235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EB04EBB9-6ED0-F542-91BD-CBC98D7A15C8}"/>
                  </a:ext>
                </a:extLst>
              </p:cNvPr>
              <p:cNvGrpSpPr/>
              <p:nvPr/>
            </p:nvGrpSpPr>
            <p:grpSpPr>
              <a:xfrm>
                <a:off x="4084320" y="3246119"/>
                <a:ext cx="365760" cy="365760"/>
                <a:chOff x="2255520" y="4663441"/>
                <a:chExt cx="365760" cy="365760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AAE437E-844C-F54B-AA5B-F3EE3910F5C4}"/>
                    </a:ext>
                  </a:extLst>
                </p:cNvPr>
                <p:cNvSpPr/>
                <p:nvPr/>
              </p:nvSpPr>
              <p:spPr>
                <a:xfrm>
                  <a:off x="2255520" y="4663441"/>
                  <a:ext cx="365760" cy="36576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381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Bookman Old Style" panose="02050604050505020204" pitchFamily="18" charset="0"/>
                  </a:endParaRPr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16E7BC39-821E-6247-AF76-44B8709535BB}"/>
                    </a:ext>
                  </a:extLst>
                </p:cNvPr>
                <p:cNvCxnSpPr/>
                <p:nvPr/>
              </p:nvCxnSpPr>
              <p:spPr>
                <a:xfrm flipV="1">
                  <a:off x="2255520" y="4663441"/>
                  <a:ext cx="365760" cy="365760"/>
                </a:xfrm>
                <a:prstGeom prst="line">
                  <a:avLst/>
                </a:prstGeom>
                <a:ln w="381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89F8BD8B-2B2F-DF4D-8A20-E04EA10CC283}"/>
                  </a:ext>
                </a:extLst>
              </p:cNvPr>
              <p:cNvGrpSpPr/>
              <p:nvPr/>
            </p:nvGrpSpPr>
            <p:grpSpPr>
              <a:xfrm>
                <a:off x="2255520" y="4663441"/>
                <a:ext cx="365760" cy="365760"/>
                <a:chOff x="2255520" y="4663441"/>
                <a:chExt cx="365760" cy="365760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A016F2D-1B99-A845-B463-7E569F78B0A4}"/>
                    </a:ext>
                  </a:extLst>
                </p:cNvPr>
                <p:cNvSpPr/>
                <p:nvPr/>
              </p:nvSpPr>
              <p:spPr>
                <a:xfrm>
                  <a:off x="2255520" y="4663441"/>
                  <a:ext cx="365760" cy="36576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381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Bookman Old Style" panose="02050604050505020204" pitchFamily="18" charset="0"/>
                  </a:endParaRPr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01639893-CD0C-BB45-B818-6BF747F9C9BC}"/>
                    </a:ext>
                  </a:extLst>
                </p:cNvPr>
                <p:cNvCxnSpPr/>
                <p:nvPr/>
              </p:nvCxnSpPr>
              <p:spPr>
                <a:xfrm flipV="1">
                  <a:off x="2255520" y="4663441"/>
                  <a:ext cx="365760" cy="365760"/>
                </a:xfrm>
                <a:prstGeom prst="line">
                  <a:avLst/>
                </a:prstGeom>
                <a:ln w="381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CAA33867-FFA6-1D44-BAEA-227E15D023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5880" y="4846320"/>
                <a:ext cx="2941320" cy="0"/>
              </a:xfrm>
              <a:prstGeom prst="line">
                <a:avLst/>
              </a:prstGeom>
              <a:ln w="38100">
                <a:solidFill>
                  <a:srgbClr val="8222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CE64DD78-9322-E740-A0A4-8017E69EB8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8400" y="3429000"/>
                <a:ext cx="2360246" cy="0"/>
              </a:xfrm>
              <a:prstGeom prst="line">
                <a:avLst/>
              </a:prstGeom>
              <a:ln w="38100">
                <a:solidFill>
                  <a:srgbClr val="8222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94F9D0AB-FD2A-E14E-A18C-45F6B98C6D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8400" y="3429000"/>
                <a:ext cx="0" cy="1417320"/>
              </a:xfrm>
              <a:prstGeom prst="line">
                <a:avLst/>
              </a:prstGeom>
              <a:ln w="38100">
                <a:solidFill>
                  <a:srgbClr val="8222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D796F058-4784-9B4B-8FF8-C36E9202BA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67200" y="2907323"/>
                <a:ext cx="0" cy="1938997"/>
              </a:xfrm>
              <a:prstGeom prst="line">
                <a:avLst/>
              </a:prstGeom>
              <a:ln w="38100">
                <a:solidFill>
                  <a:srgbClr val="8222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89CAF2C-BC62-AE4B-887B-9135290058B2}"/>
                  </a:ext>
                </a:extLst>
              </p:cNvPr>
              <p:cNvSpPr/>
              <p:nvPr/>
            </p:nvSpPr>
            <p:spPr>
              <a:xfrm rot="2714788" flipH="1">
                <a:off x="4271596" y="4608520"/>
                <a:ext cx="107273" cy="51931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Bookman Old Style" panose="02050604050505020204" pitchFamily="18" charset="0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0CA33EB-CB65-1C48-A0CD-A155A1B6CA81}"/>
                  </a:ext>
                </a:extLst>
              </p:cNvPr>
              <p:cNvSpPr/>
              <p:nvPr/>
            </p:nvSpPr>
            <p:spPr>
              <a:xfrm rot="2714788" flipH="1">
                <a:off x="2345486" y="3131320"/>
                <a:ext cx="107273" cy="51931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Bookman Old Style" panose="02050604050505020204" pitchFamily="18" charset="0"/>
                </a:endParaRPr>
              </a:p>
            </p:txBody>
          </p:sp>
          <p:sp>
            <p:nvSpPr>
              <p:cNvPr id="25" name="Pie 24">
                <a:extLst>
                  <a:ext uri="{FF2B5EF4-FFF2-40B4-BE49-F238E27FC236}">
                    <a16:creationId xmlns:a16="http://schemas.microsoft.com/office/drawing/2014/main" id="{A44DE64A-2120-C045-8F01-7C262E409562}"/>
                  </a:ext>
                </a:extLst>
              </p:cNvPr>
              <p:cNvSpPr/>
              <p:nvPr/>
            </p:nvSpPr>
            <p:spPr>
              <a:xfrm rot="16200000">
                <a:off x="4622803" y="3233614"/>
                <a:ext cx="382954" cy="390769"/>
              </a:xfrm>
              <a:prstGeom prst="pie">
                <a:avLst>
                  <a:gd name="adj1" fmla="val 0"/>
                  <a:gd name="adj2" fmla="val 10800008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  <a:latin typeface="Bookman Old Style" panose="02050604050505020204" pitchFamily="18" charset="0"/>
                </a:endParaRPr>
              </a:p>
            </p:txBody>
          </p:sp>
          <p:sp>
            <p:nvSpPr>
              <p:cNvPr id="27" name="Pie 26">
                <a:extLst>
                  <a:ext uri="{FF2B5EF4-FFF2-40B4-BE49-F238E27FC236}">
                    <a16:creationId xmlns:a16="http://schemas.microsoft.com/office/drawing/2014/main" id="{EECD6D9C-3B29-C347-A6AD-1627905569F4}"/>
                  </a:ext>
                </a:extLst>
              </p:cNvPr>
              <p:cNvSpPr/>
              <p:nvPr/>
            </p:nvSpPr>
            <p:spPr>
              <a:xfrm rot="10800000">
                <a:off x="4084320" y="2708966"/>
                <a:ext cx="382954" cy="390769"/>
              </a:xfrm>
              <a:prstGeom prst="pie">
                <a:avLst>
                  <a:gd name="adj1" fmla="val 0"/>
                  <a:gd name="adj2" fmla="val 10800008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  <a:latin typeface="Bookman Old Style" panose="02050604050505020204" pitchFamily="18" charset="0"/>
                </a:endParaRPr>
              </a:p>
            </p:txBody>
          </p:sp>
        </p:grpSp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1F59DC69-FE06-6D45-BFCC-9B9E035F84D3}"/>
                </a:ext>
              </a:extLst>
            </p:cNvPr>
            <p:cNvSpPr/>
            <p:nvPr/>
          </p:nvSpPr>
          <p:spPr>
            <a:xfrm rot="5400000">
              <a:off x="1567572" y="4668383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1" name="Triangle 30">
              <a:extLst>
                <a:ext uri="{FF2B5EF4-FFF2-40B4-BE49-F238E27FC236}">
                  <a16:creationId xmlns:a16="http://schemas.microsoft.com/office/drawing/2014/main" id="{16767166-DD4D-8F4F-8C47-7191BE2105F3}"/>
                </a:ext>
              </a:extLst>
            </p:cNvPr>
            <p:cNvSpPr/>
            <p:nvPr/>
          </p:nvSpPr>
          <p:spPr>
            <a:xfrm rot="5400000">
              <a:off x="3213492" y="4668382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2" name="Triangle 31">
              <a:extLst>
                <a:ext uri="{FF2B5EF4-FFF2-40B4-BE49-F238E27FC236}">
                  <a16:creationId xmlns:a16="http://schemas.microsoft.com/office/drawing/2014/main" id="{7A9242B6-7D01-BF4A-9A96-37502FEAF557}"/>
                </a:ext>
              </a:extLst>
            </p:cNvPr>
            <p:cNvSpPr/>
            <p:nvPr/>
          </p:nvSpPr>
          <p:spPr>
            <a:xfrm rot="5400000">
              <a:off x="3213492" y="3251061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3" name="Triangle 32">
              <a:extLst>
                <a:ext uri="{FF2B5EF4-FFF2-40B4-BE49-F238E27FC236}">
                  <a16:creationId xmlns:a16="http://schemas.microsoft.com/office/drawing/2014/main" id="{991A045A-4704-FE49-BEA4-C7D0C25F4A28}"/>
                </a:ext>
              </a:extLst>
            </p:cNvPr>
            <p:cNvSpPr/>
            <p:nvPr/>
          </p:nvSpPr>
          <p:spPr>
            <a:xfrm>
              <a:off x="2277762" y="3868284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4" name="Triangle 33">
              <a:extLst>
                <a:ext uri="{FF2B5EF4-FFF2-40B4-BE49-F238E27FC236}">
                  <a16:creationId xmlns:a16="http://schemas.microsoft.com/office/drawing/2014/main" id="{7B410C7A-925B-1A42-8220-53546E96967F}"/>
                </a:ext>
              </a:extLst>
            </p:cNvPr>
            <p:cNvSpPr/>
            <p:nvPr/>
          </p:nvSpPr>
          <p:spPr>
            <a:xfrm>
              <a:off x="4107902" y="3868284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5" name="Triangle 34">
              <a:extLst>
                <a:ext uri="{FF2B5EF4-FFF2-40B4-BE49-F238E27FC236}">
                  <a16:creationId xmlns:a16="http://schemas.microsoft.com/office/drawing/2014/main" id="{ECBCCA06-BC51-8946-A86A-5CD9E7E42C0C}"/>
                </a:ext>
              </a:extLst>
            </p:cNvPr>
            <p:cNvSpPr/>
            <p:nvPr/>
          </p:nvSpPr>
          <p:spPr>
            <a:xfrm rot="5400000">
              <a:off x="4478192" y="3251061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6" name="Triangle 35">
              <a:extLst>
                <a:ext uri="{FF2B5EF4-FFF2-40B4-BE49-F238E27FC236}">
                  <a16:creationId xmlns:a16="http://schemas.microsoft.com/office/drawing/2014/main" id="{D4DB5CBC-45C7-B342-981E-0B34BD13D3BD}"/>
                </a:ext>
              </a:extLst>
            </p:cNvPr>
            <p:cNvSpPr/>
            <p:nvPr/>
          </p:nvSpPr>
          <p:spPr>
            <a:xfrm>
              <a:off x="4104248" y="2903551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7AE89061-8457-9B9F-8680-C9378FF6C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Optical interferometry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62D7C0E-1254-DC53-9E9D-B94140F9C70D}"/>
              </a:ext>
            </a:extLst>
          </p:cNvPr>
          <p:cNvGrpSpPr/>
          <p:nvPr/>
        </p:nvGrpSpPr>
        <p:grpSpPr>
          <a:xfrm>
            <a:off x="1745661" y="3626982"/>
            <a:ext cx="463639" cy="463639"/>
            <a:chOff x="7303170" y="2937641"/>
            <a:chExt cx="463639" cy="4636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975A77C5-FA8B-63C2-5EEE-189CBFF6787B}"/>
                    </a:ext>
                  </a:extLst>
                </p:cNvPr>
                <p:cNvSpPr txBox="1"/>
                <p:nvPr/>
              </p:nvSpPr>
              <p:spPr>
                <a:xfrm>
                  <a:off x="7338552" y="3005151"/>
                  <a:ext cx="35278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975A77C5-FA8B-63C2-5EEE-189CBFF678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8552" y="3005151"/>
                  <a:ext cx="352789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4286" r="-21429" b="-347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C204BB4-7306-5E04-BAD4-3456B94ACBDB}"/>
                </a:ext>
              </a:extLst>
            </p:cNvPr>
            <p:cNvSpPr/>
            <p:nvPr/>
          </p:nvSpPr>
          <p:spPr>
            <a:xfrm>
              <a:off x="7303170" y="2937641"/>
              <a:ext cx="463639" cy="463639"/>
            </a:xfrm>
            <a:prstGeom prst="ellips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755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DE670E-4D20-F94B-9798-AE506A8F0008}"/>
              </a:ext>
            </a:extLst>
          </p:cNvPr>
          <p:cNvCxnSpPr>
            <a:cxnSpLocks/>
            <a:endCxn id="41" idx="21"/>
          </p:cNvCxnSpPr>
          <p:nvPr/>
        </p:nvCxnSpPr>
        <p:spPr>
          <a:xfrm flipV="1">
            <a:off x="1281895" y="4569017"/>
            <a:ext cx="1916542" cy="3839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E353E51-C979-534B-A552-F6C78D2535F9}"/>
              </a:ext>
            </a:extLst>
          </p:cNvPr>
          <p:cNvCxnSpPr>
            <a:cxnSpLocks/>
          </p:cNvCxnSpPr>
          <p:nvPr/>
        </p:nvCxnSpPr>
        <p:spPr>
          <a:xfrm>
            <a:off x="3207580" y="3239781"/>
            <a:ext cx="233904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CAC8A76-48FB-CC46-8C99-25EC93CF75E6}"/>
              </a:ext>
            </a:extLst>
          </p:cNvPr>
          <p:cNvCxnSpPr>
            <a:cxnSpLocks/>
          </p:cNvCxnSpPr>
          <p:nvPr/>
        </p:nvCxnSpPr>
        <p:spPr>
          <a:xfrm flipV="1">
            <a:off x="1281895" y="3239781"/>
            <a:ext cx="1925685" cy="1367627"/>
          </a:xfrm>
          <a:prstGeom prst="line">
            <a:avLst/>
          </a:prstGeom>
          <a:ln w="57150">
            <a:solidFill>
              <a:srgbClr val="82225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D3714C-3302-504C-9D37-C9A8A7873D4C}"/>
              </a:ext>
            </a:extLst>
          </p:cNvPr>
          <p:cNvCxnSpPr>
            <a:cxnSpLocks/>
          </p:cNvCxnSpPr>
          <p:nvPr/>
        </p:nvCxnSpPr>
        <p:spPr>
          <a:xfrm>
            <a:off x="263222" y="4600145"/>
            <a:ext cx="1018673" cy="726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2B69195-20C8-BB45-ABCA-61301228982A}"/>
              </a:ext>
            </a:extLst>
          </p:cNvPr>
          <p:cNvCxnSpPr>
            <a:cxnSpLocks/>
          </p:cNvCxnSpPr>
          <p:nvPr/>
        </p:nvCxnSpPr>
        <p:spPr>
          <a:xfrm flipV="1">
            <a:off x="3207580" y="2851752"/>
            <a:ext cx="2417991" cy="1717265"/>
          </a:xfrm>
          <a:prstGeom prst="line">
            <a:avLst/>
          </a:prstGeom>
          <a:ln w="57150">
            <a:solidFill>
              <a:srgbClr val="82225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9">
            <a:extLst>
              <a:ext uri="{FF2B5EF4-FFF2-40B4-BE49-F238E27FC236}">
                <a16:creationId xmlns:a16="http://schemas.microsoft.com/office/drawing/2014/main" id="{84247556-44B2-3048-A988-13346F6C5158}"/>
              </a:ext>
            </a:extLst>
          </p:cNvPr>
          <p:cNvSpPr/>
          <p:nvPr/>
        </p:nvSpPr>
        <p:spPr>
          <a:xfrm rot="5400000" flipV="1">
            <a:off x="317594" y="3877179"/>
            <a:ext cx="1961694" cy="45719"/>
          </a:xfrm>
          <a:custGeom>
            <a:avLst/>
            <a:gdLst>
              <a:gd name="connsiteX0" fmla="*/ 0 w 5229726"/>
              <a:gd name="connsiteY0" fmla="*/ 240632 h 320842"/>
              <a:gd name="connsiteX1" fmla="*/ 208547 w 5229726"/>
              <a:gd name="connsiteY1" fmla="*/ 0 h 320842"/>
              <a:gd name="connsiteX2" fmla="*/ 368968 w 5229726"/>
              <a:gd name="connsiteY2" fmla="*/ 240632 h 320842"/>
              <a:gd name="connsiteX3" fmla="*/ 545432 w 5229726"/>
              <a:gd name="connsiteY3" fmla="*/ 48126 h 320842"/>
              <a:gd name="connsiteX4" fmla="*/ 770021 w 5229726"/>
              <a:gd name="connsiteY4" fmla="*/ 240632 h 320842"/>
              <a:gd name="connsiteX5" fmla="*/ 994611 w 5229726"/>
              <a:gd name="connsiteY5" fmla="*/ 48126 h 320842"/>
              <a:gd name="connsiteX6" fmla="*/ 1203158 w 5229726"/>
              <a:gd name="connsiteY6" fmla="*/ 288758 h 320842"/>
              <a:gd name="connsiteX7" fmla="*/ 1443789 w 5229726"/>
              <a:gd name="connsiteY7" fmla="*/ 64168 h 320842"/>
              <a:gd name="connsiteX8" fmla="*/ 1748589 w 5229726"/>
              <a:gd name="connsiteY8" fmla="*/ 320842 h 320842"/>
              <a:gd name="connsiteX9" fmla="*/ 1957137 w 5229726"/>
              <a:gd name="connsiteY9" fmla="*/ 64168 h 320842"/>
              <a:gd name="connsiteX10" fmla="*/ 2149642 w 5229726"/>
              <a:gd name="connsiteY10" fmla="*/ 304800 h 320842"/>
              <a:gd name="connsiteX11" fmla="*/ 2374232 w 5229726"/>
              <a:gd name="connsiteY11" fmla="*/ 64168 h 320842"/>
              <a:gd name="connsiteX12" fmla="*/ 2582779 w 5229726"/>
              <a:gd name="connsiteY12" fmla="*/ 256674 h 320842"/>
              <a:gd name="connsiteX13" fmla="*/ 2743200 w 5229726"/>
              <a:gd name="connsiteY13" fmla="*/ 48126 h 320842"/>
              <a:gd name="connsiteX14" fmla="*/ 2919663 w 5229726"/>
              <a:gd name="connsiteY14" fmla="*/ 240632 h 320842"/>
              <a:gd name="connsiteX15" fmla="*/ 3112168 w 5229726"/>
              <a:gd name="connsiteY15" fmla="*/ 48126 h 320842"/>
              <a:gd name="connsiteX16" fmla="*/ 3304674 w 5229726"/>
              <a:gd name="connsiteY16" fmla="*/ 256674 h 320842"/>
              <a:gd name="connsiteX17" fmla="*/ 3593432 w 5229726"/>
              <a:gd name="connsiteY17" fmla="*/ 80211 h 320842"/>
              <a:gd name="connsiteX18" fmla="*/ 3769895 w 5229726"/>
              <a:gd name="connsiteY18" fmla="*/ 304800 h 320842"/>
              <a:gd name="connsiteX19" fmla="*/ 3994484 w 5229726"/>
              <a:gd name="connsiteY19" fmla="*/ 96253 h 320842"/>
              <a:gd name="connsiteX20" fmla="*/ 4203032 w 5229726"/>
              <a:gd name="connsiteY20" fmla="*/ 288758 h 320842"/>
              <a:gd name="connsiteX21" fmla="*/ 4475747 w 5229726"/>
              <a:gd name="connsiteY21" fmla="*/ 96253 h 320842"/>
              <a:gd name="connsiteX22" fmla="*/ 4716379 w 5229726"/>
              <a:gd name="connsiteY22" fmla="*/ 304800 h 320842"/>
              <a:gd name="connsiteX23" fmla="*/ 4989095 w 5229726"/>
              <a:gd name="connsiteY23" fmla="*/ 112295 h 320842"/>
              <a:gd name="connsiteX24" fmla="*/ 5229726 w 5229726"/>
              <a:gd name="connsiteY24" fmla="*/ 288758 h 32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229726" h="320842">
                <a:moveTo>
                  <a:pt x="0" y="240632"/>
                </a:moveTo>
                <a:cubicBezTo>
                  <a:pt x="73526" y="120316"/>
                  <a:pt x="147052" y="0"/>
                  <a:pt x="208547" y="0"/>
                </a:cubicBezTo>
                <a:cubicBezTo>
                  <a:pt x="270042" y="0"/>
                  <a:pt x="312820" y="232611"/>
                  <a:pt x="368968" y="240632"/>
                </a:cubicBezTo>
                <a:cubicBezTo>
                  <a:pt x="425116" y="248653"/>
                  <a:pt x="478590" y="48126"/>
                  <a:pt x="545432" y="48126"/>
                </a:cubicBezTo>
                <a:cubicBezTo>
                  <a:pt x="612274" y="48126"/>
                  <a:pt x="695158" y="240632"/>
                  <a:pt x="770021" y="240632"/>
                </a:cubicBezTo>
                <a:cubicBezTo>
                  <a:pt x="844884" y="240632"/>
                  <a:pt x="922422" y="40105"/>
                  <a:pt x="994611" y="48126"/>
                </a:cubicBezTo>
                <a:cubicBezTo>
                  <a:pt x="1066800" y="56147"/>
                  <a:pt x="1128295" y="286084"/>
                  <a:pt x="1203158" y="288758"/>
                </a:cubicBezTo>
                <a:cubicBezTo>
                  <a:pt x="1278021" y="291432"/>
                  <a:pt x="1352884" y="58821"/>
                  <a:pt x="1443789" y="64168"/>
                </a:cubicBezTo>
                <a:cubicBezTo>
                  <a:pt x="1534694" y="69515"/>
                  <a:pt x="1663031" y="320842"/>
                  <a:pt x="1748589" y="320842"/>
                </a:cubicBezTo>
                <a:cubicBezTo>
                  <a:pt x="1834147" y="320842"/>
                  <a:pt x="1890295" y="66842"/>
                  <a:pt x="1957137" y="64168"/>
                </a:cubicBezTo>
                <a:cubicBezTo>
                  <a:pt x="2023979" y="61494"/>
                  <a:pt x="2080126" y="304800"/>
                  <a:pt x="2149642" y="304800"/>
                </a:cubicBezTo>
                <a:cubicBezTo>
                  <a:pt x="2219158" y="304800"/>
                  <a:pt x="2302043" y="72189"/>
                  <a:pt x="2374232" y="64168"/>
                </a:cubicBezTo>
                <a:cubicBezTo>
                  <a:pt x="2446421" y="56147"/>
                  <a:pt x="2521284" y="259348"/>
                  <a:pt x="2582779" y="256674"/>
                </a:cubicBezTo>
                <a:cubicBezTo>
                  <a:pt x="2644274" y="254000"/>
                  <a:pt x="2687053" y="50800"/>
                  <a:pt x="2743200" y="48126"/>
                </a:cubicBezTo>
                <a:cubicBezTo>
                  <a:pt x="2799347" y="45452"/>
                  <a:pt x="2858168" y="240632"/>
                  <a:pt x="2919663" y="240632"/>
                </a:cubicBezTo>
                <a:cubicBezTo>
                  <a:pt x="2981158" y="240632"/>
                  <a:pt x="3048000" y="45452"/>
                  <a:pt x="3112168" y="48126"/>
                </a:cubicBezTo>
                <a:cubicBezTo>
                  <a:pt x="3176336" y="50800"/>
                  <a:pt x="3224463" y="251327"/>
                  <a:pt x="3304674" y="256674"/>
                </a:cubicBezTo>
                <a:cubicBezTo>
                  <a:pt x="3384885" y="262021"/>
                  <a:pt x="3515895" y="72190"/>
                  <a:pt x="3593432" y="80211"/>
                </a:cubicBezTo>
                <a:cubicBezTo>
                  <a:pt x="3670969" y="88232"/>
                  <a:pt x="3703053" y="302126"/>
                  <a:pt x="3769895" y="304800"/>
                </a:cubicBezTo>
                <a:cubicBezTo>
                  <a:pt x="3836737" y="307474"/>
                  <a:pt x="3922295" y="98927"/>
                  <a:pt x="3994484" y="96253"/>
                </a:cubicBezTo>
                <a:cubicBezTo>
                  <a:pt x="4066673" y="93579"/>
                  <a:pt x="4122822" y="288758"/>
                  <a:pt x="4203032" y="288758"/>
                </a:cubicBezTo>
                <a:cubicBezTo>
                  <a:pt x="4283242" y="288758"/>
                  <a:pt x="4390189" y="93579"/>
                  <a:pt x="4475747" y="96253"/>
                </a:cubicBezTo>
                <a:cubicBezTo>
                  <a:pt x="4561305" y="98927"/>
                  <a:pt x="4630821" y="302126"/>
                  <a:pt x="4716379" y="304800"/>
                </a:cubicBezTo>
                <a:cubicBezTo>
                  <a:pt x="4801937" y="307474"/>
                  <a:pt x="4903537" y="114969"/>
                  <a:pt x="4989095" y="112295"/>
                </a:cubicBezTo>
                <a:cubicBezTo>
                  <a:pt x="5074653" y="109621"/>
                  <a:pt x="5152189" y="199189"/>
                  <a:pt x="5229726" y="288758"/>
                </a:cubicBezTo>
              </a:path>
            </a:pathLst>
          </a:cu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A8F72BBF-15F6-A545-98B9-F171470B03DD}"/>
              </a:ext>
            </a:extLst>
          </p:cNvPr>
          <p:cNvSpPr/>
          <p:nvPr/>
        </p:nvSpPr>
        <p:spPr>
          <a:xfrm rot="5400000" flipV="1">
            <a:off x="2226733" y="3848131"/>
            <a:ext cx="1961694" cy="45719"/>
          </a:xfrm>
          <a:custGeom>
            <a:avLst/>
            <a:gdLst>
              <a:gd name="connsiteX0" fmla="*/ 0 w 5229726"/>
              <a:gd name="connsiteY0" fmla="*/ 240632 h 320842"/>
              <a:gd name="connsiteX1" fmla="*/ 208547 w 5229726"/>
              <a:gd name="connsiteY1" fmla="*/ 0 h 320842"/>
              <a:gd name="connsiteX2" fmla="*/ 368968 w 5229726"/>
              <a:gd name="connsiteY2" fmla="*/ 240632 h 320842"/>
              <a:gd name="connsiteX3" fmla="*/ 545432 w 5229726"/>
              <a:gd name="connsiteY3" fmla="*/ 48126 h 320842"/>
              <a:gd name="connsiteX4" fmla="*/ 770021 w 5229726"/>
              <a:gd name="connsiteY4" fmla="*/ 240632 h 320842"/>
              <a:gd name="connsiteX5" fmla="*/ 994611 w 5229726"/>
              <a:gd name="connsiteY5" fmla="*/ 48126 h 320842"/>
              <a:gd name="connsiteX6" fmla="*/ 1203158 w 5229726"/>
              <a:gd name="connsiteY6" fmla="*/ 288758 h 320842"/>
              <a:gd name="connsiteX7" fmla="*/ 1443789 w 5229726"/>
              <a:gd name="connsiteY7" fmla="*/ 64168 h 320842"/>
              <a:gd name="connsiteX8" fmla="*/ 1748589 w 5229726"/>
              <a:gd name="connsiteY8" fmla="*/ 320842 h 320842"/>
              <a:gd name="connsiteX9" fmla="*/ 1957137 w 5229726"/>
              <a:gd name="connsiteY9" fmla="*/ 64168 h 320842"/>
              <a:gd name="connsiteX10" fmla="*/ 2149642 w 5229726"/>
              <a:gd name="connsiteY10" fmla="*/ 304800 h 320842"/>
              <a:gd name="connsiteX11" fmla="*/ 2374232 w 5229726"/>
              <a:gd name="connsiteY11" fmla="*/ 64168 h 320842"/>
              <a:gd name="connsiteX12" fmla="*/ 2582779 w 5229726"/>
              <a:gd name="connsiteY12" fmla="*/ 256674 h 320842"/>
              <a:gd name="connsiteX13" fmla="*/ 2743200 w 5229726"/>
              <a:gd name="connsiteY13" fmla="*/ 48126 h 320842"/>
              <a:gd name="connsiteX14" fmla="*/ 2919663 w 5229726"/>
              <a:gd name="connsiteY14" fmla="*/ 240632 h 320842"/>
              <a:gd name="connsiteX15" fmla="*/ 3112168 w 5229726"/>
              <a:gd name="connsiteY15" fmla="*/ 48126 h 320842"/>
              <a:gd name="connsiteX16" fmla="*/ 3304674 w 5229726"/>
              <a:gd name="connsiteY16" fmla="*/ 256674 h 320842"/>
              <a:gd name="connsiteX17" fmla="*/ 3593432 w 5229726"/>
              <a:gd name="connsiteY17" fmla="*/ 80211 h 320842"/>
              <a:gd name="connsiteX18" fmla="*/ 3769895 w 5229726"/>
              <a:gd name="connsiteY18" fmla="*/ 304800 h 320842"/>
              <a:gd name="connsiteX19" fmla="*/ 3994484 w 5229726"/>
              <a:gd name="connsiteY19" fmla="*/ 96253 h 320842"/>
              <a:gd name="connsiteX20" fmla="*/ 4203032 w 5229726"/>
              <a:gd name="connsiteY20" fmla="*/ 288758 h 320842"/>
              <a:gd name="connsiteX21" fmla="*/ 4475747 w 5229726"/>
              <a:gd name="connsiteY21" fmla="*/ 96253 h 320842"/>
              <a:gd name="connsiteX22" fmla="*/ 4716379 w 5229726"/>
              <a:gd name="connsiteY22" fmla="*/ 304800 h 320842"/>
              <a:gd name="connsiteX23" fmla="*/ 4989095 w 5229726"/>
              <a:gd name="connsiteY23" fmla="*/ 112295 h 320842"/>
              <a:gd name="connsiteX24" fmla="*/ 5229726 w 5229726"/>
              <a:gd name="connsiteY24" fmla="*/ 288758 h 32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229726" h="320842">
                <a:moveTo>
                  <a:pt x="0" y="240632"/>
                </a:moveTo>
                <a:cubicBezTo>
                  <a:pt x="73526" y="120316"/>
                  <a:pt x="147052" y="0"/>
                  <a:pt x="208547" y="0"/>
                </a:cubicBezTo>
                <a:cubicBezTo>
                  <a:pt x="270042" y="0"/>
                  <a:pt x="312820" y="232611"/>
                  <a:pt x="368968" y="240632"/>
                </a:cubicBezTo>
                <a:cubicBezTo>
                  <a:pt x="425116" y="248653"/>
                  <a:pt x="478590" y="48126"/>
                  <a:pt x="545432" y="48126"/>
                </a:cubicBezTo>
                <a:cubicBezTo>
                  <a:pt x="612274" y="48126"/>
                  <a:pt x="695158" y="240632"/>
                  <a:pt x="770021" y="240632"/>
                </a:cubicBezTo>
                <a:cubicBezTo>
                  <a:pt x="844884" y="240632"/>
                  <a:pt x="922422" y="40105"/>
                  <a:pt x="994611" y="48126"/>
                </a:cubicBezTo>
                <a:cubicBezTo>
                  <a:pt x="1066800" y="56147"/>
                  <a:pt x="1128295" y="286084"/>
                  <a:pt x="1203158" y="288758"/>
                </a:cubicBezTo>
                <a:cubicBezTo>
                  <a:pt x="1278021" y="291432"/>
                  <a:pt x="1352884" y="58821"/>
                  <a:pt x="1443789" y="64168"/>
                </a:cubicBezTo>
                <a:cubicBezTo>
                  <a:pt x="1534694" y="69515"/>
                  <a:pt x="1663031" y="320842"/>
                  <a:pt x="1748589" y="320842"/>
                </a:cubicBezTo>
                <a:cubicBezTo>
                  <a:pt x="1834147" y="320842"/>
                  <a:pt x="1890295" y="66842"/>
                  <a:pt x="1957137" y="64168"/>
                </a:cubicBezTo>
                <a:cubicBezTo>
                  <a:pt x="2023979" y="61494"/>
                  <a:pt x="2080126" y="304800"/>
                  <a:pt x="2149642" y="304800"/>
                </a:cubicBezTo>
                <a:cubicBezTo>
                  <a:pt x="2219158" y="304800"/>
                  <a:pt x="2302043" y="72189"/>
                  <a:pt x="2374232" y="64168"/>
                </a:cubicBezTo>
                <a:cubicBezTo>
                  <a:pt x="2446421" y="56147"/>
                  <a:pt x="2521284" y="259348"/>
                  <a:pt x="2582779" y="256674"/>
                </a:cubicBezTo>
                <a:cubicBezTo>
                  <a:pt x="2644274" y="254000"/>
                  <a:pt x="2687053" y="50800"/>
                  <a:pt x="2743200" y="48126"/>
                </a:cubicBezTo>
                <a:cubicBezTo>
                  <a:pt x="2799347" y="45452"/>
                  <a:pt x="2858168" y="240632"/>
                  <a:pt x="2919663" y="240632"/>
                </a:cubicBezTo>
                <a:cubicBezTo>
                  <a:pt x="2981158" y="240632"/>
                  <a:pt x="3048000" y="45452"/>
                  <a:pt x="3112168" y="48126"/>
                </a:cubicBezTo>
                <a:cubicBezTo>
                  <a:pt x="3176336" y="50800"/>
                  <a:pt x="3224463" y="251327"/>
                  <a:pt x="3304674" y="256674"/>
                </a:cubicBezTo>
                <a:cubicBezTo>
                  <a:pt x="3384885" y="262021"/>
                  <a:pt x="3515895" y="72190"/>
                  <a:pt x="3593432" y="80211"/>
                </a:cubicBezTo>
                <a:cubicBezTo>
                  <a:pt x="3670969" y="88232"/>
                  <a:pt x="3703053" y="302126"/>
                  <a:pt x="3769895" y="304800"/>
                </a:cubicBezTo>
                <a:cubicBezTo>
                  <a:pt x="3836737" y="307474"/>
                  <a:pt x="3922295" y="98927"/>
                  <a:pt x="3994484" y="96253"/>
                </a:cubicBezTo>
                <a:cubicBezTo>
                  <a:pt x="4066673" y="93579"/>
                  <a:pt x="4122822" y="288758"/>
                  <a:pt x="4203032" y="288758"/>
                </a:cubicBezTo>
                <a:cubicBezTo>
                  <a:pt x="4283242" y="288758"/>
                  <a:pt x="4390189" y="93579"/>
                  <a:pt x="4475747" y="96253"/>
                </a:cubicBezTo>
                <a:cubicBezTo>
                  <a:pt x="4561305" y="98927"/>
                  <a:pt x="4630821" y="302126"/>
                  <a:pt x="4716379" y="304800"/>
                </a:cubicBezTo>
                <a:cubicBezTo>
                  <a:pt x="4801937" y="307474"/>
                  <a:pt x="4903537" y="114969"/>
                  <a:pt x="4989095" y="112295"/>
                </a:cubicBezTo>
                <a:cubicBezTo>
                  <a:pt x="5074653" y="109621"/>
                  <a:pt x="5152189" y="199189"/>
                  <a:pt x="5229726" y="288758"/>
                </a:cubicBezTo>
              </a:path>
            </a:pathLst>
          </a:cu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99453B7-C480-F24F-BACB-502F56688F77}"/>
              </a:ext>
            </a:extLst>
          </p:cNvPr>
          <p:cNvSpPr/>
          <p:nvPr/>
        </p:nvSpPr>
        <p:spPr>
          <a:xfrm rot="5400000" flipV="1">
            <a:off x="4090153" y="3809740"/>
            <a:ext cx="1961694" cy="45719"/>
          </a:xfrm>
          <a:custGeom>
            <a:avLst/>
            <a:gdLst>
              <a:gd name="connsiteX0" fmla="*/ 0 w 5229726"/>
              <a:gd name="connsiteY0" fmla="*/ 240632 h 320842"/>
              <a:gd name="connsiteX1" fmla="*/ 208547 w 5229726"/>
              <a:gd name="connsiteY1" fmla="*/ 0 h 320842"/>
              <a:gd name="connsiteX2" fmla="*/ 368968 w 5229726"/>
              <a:gd name="connsiteY2" fmla="*/ 240632 h 320842"/>
              <a:gd name="connsiteX3" fmla="*/ 545432 w 5229726"/>
              <a:gd name="connsiteY3" fmla="*/ 48126 h 320842"/>
              <a:gd name="connsiteX4" fmla="*/ 770021 w 5229726"/>
              <a:gd name="connsiteY4" fmla="*/ 240632 h 320842"/>
              <a:gd name="connsiteX5" fmla="*/ 994611 w 5229726"/>
              <a:gd name="connsiteY5" fmla="*/ 48126 h 320842"/>
              <a:gd name="connsiteX6" fmla="*/ 1203158 w 5229726"/>
              <a:gd name="connsiteY6" fmla="*/ 288758 h 320842"/>
              <a:gd name="connsiteX7" fmla="*/ 1443789 w 5229726"/>
              <a:gd name="connsiteY7" fmla="*/ 64168 h 320842"/>
              <a:gd name="connsiteX8" fmla="*/ 1748589 w 5229726"/>
              <a:gd name="connsiteY8" fmla="*/ 320842 h 320842"/>
              <a:gd name="connsiteX9" fmla="*/ 1957137 w 5229726"/>
              <a:gd name="connsiteY9" fmla="*/ 64168 h 320842"/>
              <a:gd name="connsiteX10" fmla="*/ 2149642 w 5229726"/>
              <a:gd name="connsiteY10" fmla="*/ 304800 h 320842"/>
              <a:gd name="connsiteX11" fmla="*/ 2374232 w 5229726"/>
              <a:gd name="connsiteY11" fmla="*/ 64168 h 320842"/>
              <a:gd name="connsiteX12" fmla="*/ 2582779 w 5229726"/>
              <a:gd name="connsiteY12" fmla="*/ 256674 h 320842"/>
              <a:gd name="connsiteX13" fmla="*/ 2743200 w 5229726"/>
              <a:gd name="connsiteY13" fmla="*/ 48126 h 320842"/>
              <a:gd name="connsiteX14" fmla="*/ 2919663 w 5229726"/>
              <a:gd name="connsiteY14" fmla="*/ 240632 h 320842"/>
              <a:gd name="connsiteX15" fmla="*/ 3112168 w 5229726"/>
              <a:gd name="connsiteY15" fmla="*/ 48126 h 320842"/>
              <a:gd name="connsiteX16" fmla="*/ 3304674 w 5229726"/>
              <a:gd name="connsiteY16" fmla="*/ 256674 h 320842"/>
              <a:gd name="connsiteX17" fmla="*/ 3593432 w 5229726"/>
              <a:gd name="connsiteY17" fmla="*/ 80211 h 320842"/>
              <a:gd name="connsiteX18" fmla="*/ 3769895 w 5229726"/>
              <a:gd name="connsiteY18" fmla="*/ 304800 h 320842"/>
              <a:gd name="connsiteX19" fmla="*/ 3994484 w 5229726"/>
              <a:gd name="connsiteY19" fmla="*/ 96253 h 320842"/>
              <a:gd name="connsiteX20" fmla="*/ 4203032 w 5229726"/>
              <a:gd name="connsiteY20" fmla="*/ 288758 h 320842"/>
              <a:gd name="connsiteX21" fmla="*/ 4475747 w 5229726"/>
              <a:gd name="connsiteY21" fmla="*/ 96253 h 320842"/>
              <a:gd name="connsiteX22" fmla="*/ 4716379 w 5229726"/>
              <a:gd name="connsiteY22" fmla="*/ 304800 h 320842"/>
              <a:gd name="connsiteX23" fmla="*/ 4989095 w 5229726"/>
              <a:gd name="connsiteY23" fmla="*/ 112295 h 320842"/>
              <a:gd name="connsiteX24" fmla="*/ 5229726 w 5229726"/>
              <a:gd name="connsiteY24" fmla="*/ 288758 h 32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229726" h="320842">
                <a:moveTo>
                  <a:pt x="0" y="240632"/>
                </a:moveTo>
                <a:cubicBezTo>
                  <a:pt x="73526" y="120316"/>
                  <a:pt x="147052" y="0"/>
                  <a:pt x="208547" y="0"/>
                </a:cubicBezTo>
                <a:cubicBezTo>
                  <a:pt x="270042" y="0"/>
                  <a:pt x="312820" y="232611"/>
                  <a:pt x="368968" y="240632"/>
                </a:cubicBezTo>
                <a:cubicBezTo>
                  <a:pt x="425116" y="248653"/>
                  <a:pt x="478590" y="48126"/>
                  <a:pt x="545432" y="48126"/>
                </a:cubicBezTo>
                <a:cubicBezTo>
                  <a:pt x="612274" y="48126"/>
                  <a:pt x="695158" y="240632"/>
                  <a:pt x="770021" y="240632"/>
                </a:cubicBezTo>
                <a:cubicBezTo>
                  <a:pt x="844884" y="240632"/>
                  <a:pt x="922422" y="40105"/>
                  <a:pt x="994611" y="48126"/>
                </a:cubicBezTo>
                <a:cubicBezTo>
                  <a:pt x="1066800" y="56147"/>
                  <a:pt x="1128295" y="286084"/>
                  <a:pt x="1203158" y="288758"/>
                </a:cubicBezTo>
                <a:cubicBezTo>
                  <a:pt x="1278021" y="291432"/>
                  <a:pt x="1352884" y="58821"/>
                  <a:pt x="1443789" y="64168"/>
                </a:cubicBezTo>
                <a:cubicBezTo>
                  <a:pt x="1534694" y="69515"/>
                  <a:pt x="1663031" y="320842"/>
                  <a:pt x="1748589" y="320842"/>
                </a:cubicBezTo>
                <a:cubicBezTo>
                  <a:pt x="1834147" y="320842"/>
                  <a:pt x="1890295" y="66842"/>
                  <a:pt x="1957137" y="64168"/>
                </a:cubicBezTo>
                <a:cubicBezTo>
                  <a:pt x="2023979" y="61494"/>
                  <a:pt x="2080126" y="304800"/>
                  <a:pt x="2149642" y="304800"/>
                </a:cubicBezTo>
                <a:cubicBezTo>
                  <a:pt x="2219158" y="304800"/>
                  <a:pt x="2302043" y="72189"/>
                  <a:pt x="2374232" y="64168"/>
                </a:cubicBezTo>
                <a:cubicBezTo>
                  <a:pt x="2446421" y="56147"/>
                  <a:pt x="2521284" y="259348"/>
                  <a:pt x="2582779" y="256674"/>
                </a:cubicBezTo>
                <a:cubicBezTo>
                  <a:pt x="2644274" y="254000"/>
                  <a:pt x="2687053" y="50800"/>
                  <a:pt x="2743200" y="48126"/>
                </a:cubicBezTo>
                <a:cubicBezTo>
                  <a:pt x="2799347" y="45452"/>
                  <a:pt x="2858168" y="240632"/>
                  <a:pt x="2919663" y="240632"/>
                </a:cubicBezTo>
                <a:cubicBezTo>
                  <a:pt x="2981158" y="240632"/>
                  <a:pt x="3048000" y="45452"/>
                  <a:pt x="3112168" y="48126"/>
                </a:cubicBezTo>
                <a:cubicBezTo>
                  <a:pt x="3176336" y="50800"/>
                  <a:pt x="3224463" y="251327"/>
                  <a:pt x="3304674" y="256674"/>
                </a:cubicBezTo>
                <a:cubicBezTo>
                  <a:pt x="3384885" y="262021"/>
                  <a:pt x="3515895" y="72190"/>
                  <a:pt x="3593432" y="80211"/>
                </a:cubicBezTo>
                <a:cubicBezTo>
                  <a:pt x="3670969" y="88232"/>
                  <a:pt x="3703053" y="302126"/>
                  <a:pt x="3769895" y="304800"/>
                </a:cubicBezTo>
                <a:cubicBezTo>
                  <a:pt x="3836737" y="307474"/>
                  <a:pt x="3922295" y="98927"/>
                  <a:pt x="3994484" y="96253"/>
                </a:cubicBezTo>
                <a:cubicBezTo>
                  <a:pt x="4066673" y="93579"/>
                  <a:pt x="4122822" y="288758"/>
                  <a:pt x="4203032" y="288758"/>
                </a:cubicBezTo>
                <a:cubicBezTo>
                  <a:pt x="4283242" y="288758"/>
                  <a:pt x="4390189" y="93579"/>
                  <a:pt x="4475747" y="96253"/>
                </a:cubicBezTo>
                <a:cubicBezTo>
                  <a:pt x="4561305" y="98927"/>
                  <a:pt x="4630821" y="302126"/>
                  <a:pt x="4716379" y="304800"/>
                </a:cubicBezTo>
                <a:cubicBezTo>
                  <a:pt x="4801937" y="307474"/>
                  <a:pt x="4903537" y="114969"/>
                  <a:pt x="4989095" y="112295"/>
                </a:cubicBezTo>
                <a:cubicBezTo>
                  <a:pt x="5074653" y="109621"/>
                  <a:pt x="5152189" y="199189"/>
                  <a:pt x="5229726" y="288758"/>
                </a:cubicBezTo>
              </a:path>
            </a:pathLst>
          </a:cu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482BFE-003A-E24A-8F0B-90A854A692D4}"/>
                  </a:ext>
                </a:extLst>
              </p:cNvPr>
              <p:cNvSpPr txBox="1"/>
              <p:nvPr/>
            </p:nvSpPr>
            <p:spPr>
              <a:xfrm>
                <a:off x="1224255" y="5012034"/>
                <a:ext cx="194092" cy="4706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482BFE-003A-E24A-8F0B-90A854A692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255" y="5012034"/>
                <a:ext cx="194092" cy="470642"/>
              </a:xfrm>
              <a:prstGeom prst="rect">
                <a:avLst/>
              </a:prstGeom>
              <a:blipFill>
                <a:blip r:embed="rId3"/>
                <a:stretch>
                  <a:fillRect l="-25000" r="-25000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366DD5F-9654-324C-98EB-7EE7721BFF87}"/>
                  </a:ext>
                </a:extLst>
              </p:cNvPr>
              <p:cNvSpPr txBox="1"/>
              <p:nvPr/>
            </p:nvSpPr>
            <p:spPr>
              <a:xfrm>
                <a:off x="3092038" y="4962868"/>
                <a:ext cx="23344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366DD5F-9654-324C-98EB-7EE7721BF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2038" y="4962868"/>
                <a:ext cx="233443" cy="276999"/>
              </a:xfrm>
              <a:prstGeom prst="rect">
                <a:avLst/>
              </a:prstGeom>
              <a:blipFill>
                <a:blip r:embed="rId4"/>
                <a:stretch>
                  <a:fillRect l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ACFDAE7-B427-C44C-8E0A-E8AC62D80A24}"/>
                  </a:ext>
                </a:extLst>
              </p:cNvPr>
              <p:cNvSpPr txBox="1"/>
              <p:nvPr/>
            </p:nvSpPr>
            <p:spPr>
              <a:xfrm>
                <a:off x="4951094" y="5012034"/>
                <a:ext cx="194092" cy="4706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ACFDAE7-B427-C44C-8E0A-E8AC62D80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1094" y="5012034"/>
                <a:ext cx="194092" cy="470642"/>
              </a:xfrm>
              <a:prstGeom prst="rect">
                <a:avLst/>
              </a:prstGeom>
              <a:blipFill>
                <a:blip r:embed="rId5"/>
                <a:stretch>
                  <a:fillRect l="-17647" r="-17647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C494AD1C-D1DD-43A0-A17F-F4E647D8D6C2}"/>
              </a:ext>
            </a:extLst>
          </p:cNvPr>
          <p:cNvSpPr/>
          <p:nvPr/>
        </p:nvSpPr>
        <p:spPr>
          <a:xfrm>
            <a:off x="153047" y="4475108"/>
            <a:ext cx="264602" cy="2646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EB8A398-5020-B5D5-D2FD-491F1E4388EC}"/>
              </a:ext>
            </a:extLst>
          </p:cNvPr>
          <p:cNvCxnSpPr/>
          <p:nvPr/>
        </p:nvCxnSpPr>
        <p:spPr>
          <a:xfrm>
            <a:off x="196003" y="5669687"/>
            <a:ext cx="528340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0868994-3FC3-02E1-E12A-ADE00C4F09E7}"/>
              </a:ext>
            </a:extLst>
          </p:cNvPr>
          <p:cNvSpPr txBox="1"/>
          <p:nvPr/>
        </p:nvSpPr>
        <p:spPr>
          <a:xfrm>
            <a:off x="127668" y="5659995"/>
            <a:ext cx="60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Century Gothic" panose="020B0502020202020204" pitchFamily="34" charset="0"/>
              </a:rPr>
              <a:t>Time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04C1AB09-832C-9E49-2344-B94593839D1D}"/>
              </a:ext>
            </a:extLst>
          </p:cNvPr>
          <p:cNvGrpSpPr/>
          <p:nvPr/>
        </p:nvGrpSpPr>
        <p:grpSpPr>
          <a:xfrm>
            <a:off x="7191872" y="3790495"/>
            <a:ext cx="4104796" cy="528606"/>
            <a:chOff x="6858228" y="5008484"/>
            <a:chExt cx="4104796" cy="5286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3D3A3BB-5904-0DDB-5920-C3C9E49B18C8}"/>
                    </a:ext>
                  </a:extLst>
                </p:cNvPr>
                <p:cNvSpPr txBox="1"/>
                <p:nvPr/>
              </p:nvSpPr>
              <p:spPr>
                <a:xfrm>
                  <a:off x="8929710" y="5008484"/>
                  <a:ext cx="2033314" cy="5286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82225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82225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i="1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GB" i="1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GB" i="1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  <m:t>+ℏ</m:t>
                                </m:r>
                                <m:r>
                                  <a:rPr lang="en-GB" i="1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</m:sub>
                        </m:sSub>
                        <m:r>
                          <a:rPr lang="en-GB" b="0" i="1" smtClean="0">
                            <a:solidFill>
                              <a:srgbClr val="82225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GB" b="0" i="1" smtClean="0">
                                <a:solidFill>
                                  <a:srgbClr val="82225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d>
                              <m:dPr>
                                <m:ctrlPr>
                                  <a:rPr lang="en-GB" i="1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i="1">
                                        <a:solidFill>
                                          <a:srgbClr val="82225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i="1">
                                        <a:solidFill>
                                          <a:srgbClr val="8222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GB" i="1">
                                        <a:solidFill>
                                          <a:srgbClr val="8222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num>
                                  <m:den>
                                    <m:r>
                                      <a:rPr lang="en-GB" i="1">
                                        <a:solidFill>
                                          <a:srgbClr val="82225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>
                    <a:solidFill>
                      <a:srgbClr val="822252"/>
                    </a:solidFill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3D3A3BB-5904-0DDB-5920-C3C9E49B18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29710" y="5008484"/>
                  <a:ext cx="2033314" cy="528606"/>
                </a:xfrm>
                <a:prstGeom prst="rect">
                  <a:avLst/>
                </a:prstGeom>
                <a:blipFill>
                  <a:blip r:embed="rId6"/>
                  <a:stretch>
                    <a:fillRect l="-1863" t="-16279" b="-813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B230CE3-32EC-9396-8D22-304DBEB8157B}"/>
                    </a:ext>
                  </a:extLst>
                </p:cNvPr>
                <p:cNvSpPr txBox="1"/>
                <p:nvPr/>
              </p:nvSpPr>
              <p:spPr>
                <a:xfrm>
                  <a:off x="6858228" y="5008484"/>
                  <a:ext cx="1742335" cy="5286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d>
                          </m:sub>
                        </m:sSub>
                        <m:r>
                          <a:rPr lang="en-GB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GB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b="0" i="1" smtClean="0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GB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num>
                                  <m:den>
                                    <m:r>
                                      <a:rPr lang="en-GB" b="0" i="1" smtClean="0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>
                    <a:solidFill>
                      <a:schemeClr val="accent1">
                        <a:lumMod val="75000"/>
                      </a:schemeClr>
                    </a:solidFill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B230CE3-32EC-9396-8D22-304DBEB815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8228" y="5008484"/>
                  <a:ext cx="1742335" cy="528606"/>
                </a:xfrm>
                <a:prstGeom prst="rect">
                  <a:avLst/>
                </a:prstGeom>
                <a:blipFill>
                  <a:blip r:embed="rId7"/>
                  <a:stretch>
                    <a:fillRect l="-2174" t="-16279" b="-813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067894C-6A91-A214-13C4-D49D5D21F36C}"/>
              </a:ext>
            </a:extLst>
          </p:cNvPr>
          <p:cNvSpPr txBox="1"/>
          <p:nvPr/>
        </p:nvSpPr>
        <p:spPr>
          <a:xfrm>
            <a:off x="417649" y="2401902"/>
            <a:ext cx="482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entury Gothic" panose="020B0502020202020204" pitchFamily="34" charset="0"/>
              </a:rPr>
              <a:t>(1)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288961-2085-9623-B682-12F01047281A}"/>
              </a:ext>
            </a:extLst>
          </p:cNvPr>
          <p:cNvSpPr txBox="1"/>
          <p:nvPr/>
        </p:nvSpPr>
        <p:spPr>
          <a:xfrm>
            <a:off x="1993690" y="2404558"/>
            <a:ext cx="482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entury Gothic" panose="020B0502020202020204" pitchFamily="34" charset="0"/>
              </a:rPr>
              <a:t>(2)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4A7A56-10D0-89C1-B546-778A1A64A9EC}"/>
              </a:ext>
            </a:extLst>
          </p:cNvPr>
          <p:cNvSpPr txBox="1"/>
          <p:nvPr/>
        </p:nvSpPr>
        <p:spPr>
          <a:xfrm>
            <a:off x="3887108" y="2401902"/>
            <a:ext cx="482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entury Gothic" panose="020B0502020202020204" pitchFamily="34" charset="0"/>
              </a:rPr>
              <a:t>(3)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F20A2A-64E1-758E-3D3F-2F80CD02BC70}"/>
              </a:ext>
            </a:extLst>
          </p:cNvPr>
          <p:cNvSpPr txBox="1"/>
          <p:nvPr/>
        </p:nvSpPr>
        <p:spPr>
          <a:xfrm>
            <a:off x="5351098" y="2396136"/>
            <a:ext cx="482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entury Gothic" panose="020B0502020202020204" pitchFamily="34" charset="0"/>
              </a:rPr>
              <a:t>(4)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A800B67-BB7F-006C-47BF-CF30B6A24451}"/>
                  </a:ext>
                </a:extLst>
              </p:cNvPr>
              <p:cNvSpPr txBox="1"/>
              <p:nvPr/>
            </p:nvSpPr>
            <p:spPr>
              <a:xfrm>
                <a:off x="6716410" y="490073"/>
                <a:ext cx="39124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>
                    <a:latin typeface="Century Gothic" panose="020B0502020202020204" pitchFamily="34" charset="0"/>
                  </a:rPr>
                  <a:t>(1)</a:t>
                </a:r>
                <a:r>
                  <a:rPr lang="en-US">
                    <a:latin typeface="Century Gothic" panose="020B0502020202020204" pitchFamily="34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>
                    <a:latin typeface="Century Gothic" panose="020B0502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A800B67-BB7F-006C-47BF-CF30B6A24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410" y="490073"/>
                <a:ext cx="3912452" cy="369332"/>
              </a:xfrm>
              <a:prstGeom prst="rect">
                <a:avLst/>
              </a:prstGeom>
              <a:blipFill>
                <a:blip r:embed="rId8"/>
                <a:stretch>
                  <a:fillRect l="-645" t="-106667" b="-17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6E1B76B-C35F-27F6-208D-619D0430A4C6}"/>
              </a:ext>
            </a:extLst>
          </p:cNvPr>
          <p:cNvCxnSpPr>
            <a:cxnSpLocks/>
          </p:cNvCxnSpPr>
          <p:nvPr/>
        </p:nvCxnSpPr>
        <p:spPr>
          <a:xfrm>
            <a:off x="9544824" y="857122"/>
            <a:ext cx="2728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AB5CE45-94BE-5E3E-F570-7273CA485E1D}"/>
              </a:ext>
            </a:extLst>
          </p:cNvPr>
          <p:cNvGrpSpPr/>
          <p:nvPr/>
        </p:nvGrpSpPr>
        <p:grpSpPr>
          <a:xfrm>
            <a:off x="6716410" y="857122"/>
            <a:ext cx="5245076" cy="787076"/>
            <a:chOff x="6451843" y="1776894"/>
            <a:chExt cx="5245076" cy="787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0C9BAF1-99B8-6AAB-AB9D-E82DE7C57E33}"/>
                    </a:ext>
                  </a:extLst>
                </p:cNvPr>
                <p:cNvSpPr txBox="1"/>
                <p:nvPr/>
              </p:nvSpPr>
              <p:spPr>
                <a:xfrm>
                  <a:off x="6451843" y="2063577"/>
                  <a:ext cx="5245076" cy="5003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>
                      <a:latin typeface="Century Gothic" panose="020B0502020202020204" pitchFamily="34" charset="0"/>
                    </a:rPr>
                    <a:t>(2)</a:t>
                  </a:r>
                  <a:r>
                    <a:rPr lang="en-US">
                      <a:latin typeface="Century Gothic" panose="020B0502020202020204" pitchFamily="34" charset="0"/>
                    </a:rPr>
                    <a:t>		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sup>
                          </m:sSup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</m:oMath>
                  </a14:m>
                  <a:endParaRPr lang="en-US"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0C9BAF1-99B8-6AAB-AB9D-E82DE7C57E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1843" y="2063577"/>
                  <a:ext cx="5245076" cy="500393"/>
                </a:xfrm>
                <a:prstGeom prst="rect">
                  <a:avLst/>
                </a:prstGeom>
                <a:blipFill>
                  <a:blip r:embed="rId9"/>
                  <a:stretch>
                    <a:fillRect l="-483" t="-75000" b="-1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CA15D0A1-9E7A-4686-BF88-F9FD862EAE68}"/>
                </a:ext>
              </a:extLst>
            </p:cNvPr>
            <p:cNvCxnSpPr/>
            <p:nvPr/>
          </p:nvCxnSpPr>
          <p:spPr>
            <a:xfrm flipH="1">
              <a:off x="8954219" y="1779177"/>
              <a:ext cx="448573" cy="394680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513CC20-4D4A-3F46-D31D-B8DFDEBAACEF}"/>
                </a:ext>
              </a:extLst>
            </p:cNvPr>
            <p:cNvCxnSpPr>
              <a:cxnSpLocks/>
            </p:cNvCxnSpPr>
            <p:nvPr/>
          </p:nvCxnSpPr>
          <p:spPr>
            <a:xfrm>
              <a:off x="9402792" y="1776894"/>
              <a:ext cx="448573" cy="394680"/>
            </a:xfrm>
            <a:prstGeom prst="straightConnector1">
              <a:avLst/>
            </a:prstGeom>
            <a:ln w="19050">
              <a:solidFill>
                <a:srgbClr val="B1307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1532543-8520-D85B-234D-ACB7B95C2801}"/>
                </a:ext>
              </a:extLst>
            </p:cNvPr>
            <p:cNvCxnSpPr>
              <a:cxnSpLocks/>
            </p:cNvCxnSpPr>
            <p:nvPr/>
          </p:nvCxnSpPr>
          <p:spPr>
            <a:xfrm>
              <a:off x="8706886" y="2482394"/>
              <a:ext cx="2728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0A5A883-0F1E-8EAD-59D9-52E5D5941C8D}"/>
                </a:ext>
              </a:extLst>
            </p:cNvPr>
            <p:cNvCxnSpPr>
              <a:cxnSpLocks/>
            </p:cNvCxnSpPr>
            <p:nvPr/>
          </p:nvCxnSpPr>
          <p:spPr>
            <a:xfrm>
              <a:off x="9714956" y="2482394"/>
              <a:ext cx="793953" cy="0"/>
            </a:xfrm>
            <a:prstGeom prst="line">
              <a:avLst/>
            </a:prstGeom>
            <a:ln w="19050">
              <a:solidFill>
                <a:srgbClr val="B1307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B32D792-33F8-8267-EF82-0D11DFDC1EF1}"/>
              </a:ext>
            </a:extLst>
          </p:cNvPr>
          <p:cNvGrpSpPr/>
          <p:nvPr/>
        </p:nvGrpSpPr>
        <p:grpSpPr>
          <a:xfrm>
            <a:off x="6716410" y="1562622"/>
            <a:ext cx="5336516" cy="867396"/>
            <a:chOff x="6451843" y="2482394"/>
            <a:chExt cx="5336516" cy="8673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93EF6F3-66AE-6C6B-69A7-729A1E6A295A}"/>
                    </a:ext>
                  </a:extLst>
                </p:cNvPr>
                <p:cNvSpPr txBox="1"/>
                <p:nvPr/>
              </p:nvSpPr>
              <p:spPr>
                <a:xfrm>
                  <a:off x="6451843" y="2849397"/>
                  <a:ext cx="5336516" cy="5003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>
                      <a:latin typeface="Century Gothic" panose="020B0502020202020204" pitchFamily="34" charset="0"/>
                    </a:rPr>
                    <a:t>(3)</a:t>
                  </a:r>
                  <a:r>
                    <a:rPr lang="en-US">
                      <a:latin typeface="Century Gothic" panose="020B0502020202020204" pitchFamily="34" charset="0"/>
                    </a:rPr>
                    <a:t>		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+ℏ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sup>
                          </m:sSup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</m:e>
                      </m:d>
                    </m:oMath>
                  </a14:m>
                  <a:endParaRPr lang="en-US"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93EF6F3-66AE-6C6B-69A7-729A1E6A29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1843" y="2849397"/>
                  <a:ext cx="5336516" cy="500393"/>
                </a:xfrm>
                <a:prstGeom prst="rect">
                  <a:avLst/>
                </a:prstGeom>
                <a:blipFill>
                  <a:blip r:embed="rId10"/>
                  <a:stretch>
                    <a:fillRect l="-475" t="-75000" b="-1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1EC725D-953E-31AA-D097-1CFDD75F6BF8}"/>
                </a:ext>
              </a:extLst>
            </p:cNvPr>
            <p:cNvCxnSpPr>
              <a:cxnSpLocks/>
            </p:cNvCxnSpPr>
            <p:nvPr/>
          </p:nvCxnSpPr>
          <p:spPr>
            <a:xfrm>
              <a:off x="8846436" y="2482394"/>
              <a:ext cx="0" cy="474994"/>
            </a:xfrm>
            <a:prstGeom prst="straightConnector1">
              <a:avLst/>
            </a:prstGeom>
            <a:ln w="19050">
              <a:solidFill>
                <a:srgbClr val="B1307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C222F4C-FB01-343B-A82D-20AA9B2CD27D}"/>
                </a:ext>
              </a:extLst>
            </p:cNvPr>
            <p:cNvCxnSpPr>
              <a:cxnSpLocks/>
            </p:cNvCxnSpPr>
            <p:nvPr/>
          </p:nvCxnSpPr>
          <p:spPr>
            <a:xfrm>
              <a:off x="10364295" y="2482394"/>
              <a:ext cx="0" cy="474994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DCD311D-92B3-E2A2-0999-2F6828A2ABC5}"/>
                </a:ext>
              </a:extLst>
            </p:cNvPr>
            <p:cNvCxnSpPr>
              <a:cxnSpLocks/>
            </p:cNvCxnSpPr>
            <p:nvPr/>
          </p:nvCxnSpPr>
          <p:spPr>
            <a:xfrm>
              <a:off x="8723124" y="3292712"/>
              <a:ext cx="793953" cy="0"/>
            </a:xfrm>
            <a:prstGeom prst="line">
              <a:avLst/>
            </a:prstGeom>
            <a:ln w="19050">
              <a:solidFill>
                <a:srgbClr val="B1307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A8A6AAF-E17D-1D4C-D51D-8B0A30CBE5B2}"/>
                </a:ext>
              </a:extLst>
            </p:cNvPr>
            <p:cNvCxnSpPr>
              <a:cxnSpLocks/>
            </p:cNvCxnSpPr>
            <p:nvPr/>
          </p:nvCxnSpPr>
          <p:spPr>
            <a:xfrm>
              <a:off x="10236092" y="3292712"/>
              <a:ext cx="2728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10D0449-064A-49E6-FB8F-8999BF278D25}"/>
              </a:ext>
            </a:extLst>
          </p:cNvPr>
          <p:cNvGrpSpPr/>
          <p:nvPr/>
        </p:nvGrpSpPr>
        <p:grpSpPr>
          <a:xfrm>
            <a:off x="6716410" y="2371543"/>
            <a:ext cx="5336516" cy="857168"/>
            <a:chOff x="6451843" y="3291315"/>
            <a:chExt cx="5336516" cy="857168"/>
          </a:xfrm>
        </p:grpSpPr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032ED36C-6F9E-F451-2675-1CCAAF3738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3349" y="3291315"/>
              <a:ext cx="13298" cy="451640"/>
            </a:xfrm>
            <a:prstGeom prst="straightConnector1">
              <a:avLst/>
            </a:prstGeom>
            <a:ln w="19050">
              <a:solidFill>
                <a:srgbClr val="B1307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EBA1515-0922-51C5-8F51-66B3BFDE97B8}"/>
                    </a:ext>
                  </a:extLst>
                </p:cNvPr>
                <p:cNvSpPr txBox="1"/>
                <p:nvPr/>
              </p:nvSpPr>
              <p:spPr>
                <a:xfrm>
                  <a:off x="6451843" y="3633021"/>
                  <a:ext cx="5336516" cy="5154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>
                      <a:latin typeface="Century Gothic" panose="020B0502020202020204" pitchFamily="34" charset="0"/>
                    </a:rPr>
                    <a:t>(4)</a:t>
                  </a:r>
                  <a:r>
                    <a:rPr lang="en-US">
                      <a:latin typeface="Century Gothic" panose="020B0502020202020204" pitchFamily="34" charset="0"/>
                    </a:rPr>
                    <a:t>	 </a:t>
                  </a:r>
                  <a14:m>
                    <m:oMath xmlns:m="http://schemas.openxmlformats.org/officeDocument/2006/math"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sup>
                              </m:sSup>
                            </m:e>
                          </m:d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sup>
                              </m:sSup>
                            </m:e>
                          </m:d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+ℏ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</m:oMath>
                  </a14:m>
                  <a:endParaRPr lang="en-US"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EBA1515-0922-51C5-8F51-66B3BFDE97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1843" y="3633021"/>
                  <a:ext cx="5336516" cy="515462"/>
                </a:xfrm>
                <a:prstGeom prst="rect">
                  <a:avLst/>
                </a:prstGeom>
                <a:blipFill>
                  <a:blip r:embed="rId11"/>
                  <a:stretch>
                    <a:fillRect l="-475" t="-64286" b="-1047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DB4C6469-FF3C-979B-8302-A5112ECDE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83357" y="3291315"/>
              <a:ext cx="932754" cy="451640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09C6A95-B609-D6DE-9E60-A059A4167941}"/>
                </a:ext>
              </a:extLst>
            </p:cNvPr>
            <p:cNvCxnSpPr>
              <a:cxnSpLocks/>
            </p:cNvCxnSpPr>
            <p:nvPr/>
          </p:nvCxnSpPr>
          <p:spPr>
            <a:xfrm>
              <a:off x="8979703" y="4069580"/>
              <a:ext cx="2728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A4F2A91-E386-9AAE-7F7D-F1C3D85E790F}"/>
                </a:ext>
              </a:extLst>
            </p:cNvPr>
            <p:cNvCxnSpPr>
              <a:cxnSpLocks/>
            </p:cNvCxnSpPr>
            <p:nvPr/>
          </p:nvCxnSpPr>
          <p:spPr>
            <a:xfrm>
              <a:off x="10566048" y="4071195"/>
              <a:ext cx="793953" cy="0"/>
            </a:xfrm>
            <a:prstGeom prst="line">
              <a:avLst/>
            </a:prstGeom>
            <a:ln w="19050">
              <a:solidFill>
                <a:srgbClr val="B1307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8245745F-8BF4-B046-ECB9-0127B011C8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34520" y="3294716"/>
              <a:ext cx="1529775" cy="415668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1E7AC406-4EE7-3F13-84AE-20905F8E6093}"/>
                </a:ext>
              </a:extLst>
            </p:cNvPr>
            <p:cNvCxnSpPr>
              <a:cxnSpLocks/>
            </p:cNvCxnSpPr>
            <p:nvPr/>
          </p:nvCxnSpPr>
          <p:spPr>
            <a:xfrm>
              <a:off x="9116111" y="3291315"/>
              <a:ext cx="567639" cy="451640"/>
            </a:xfrm>
            <a:prstGeom prst="straightConnector1">
              <a:avLst/>
            </a:prstGeom>
            <a:ln w="19050">
              <a:solidFill>
                <a:srgbClr val="B1307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6649C9F-7671-5B5D-302E-8BF2526912DC}"/>
                  </a:ext>
                </a:extLst>
              </p:cNvPr>
              <p:cNvSpPr txBox="1"/>
              <p:nvPr/>
            </p:nvSpPr>
            <p:spPr>
              <a:xfrm>
                <a:off x="6789433" y="4724504"/>
                <a:ext cx="5026312" cy="391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GB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sSub>
                      <m:sSubPr>
                        <m:ctrlP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𝑝𝑟𝑜𝑝𝑎𝑔𝑎𝑡𝑖𝑜𝑛</m:t>
                        </m:r>
                      </m:sub>
                    </m:sSub>
                  </m:oMath>
                </a14:m>
                <a:r>
                  <a:rPr lang="en-US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𝑠𝑒𝑝𝑎𝑟𝑎𝑡𝑖𝑜𝑛</m:t>
                        </m:r>
                      </m:sub>
                    </m:sSub>
                    <m:r>
                      <a:rPr lang="en-GB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𝑙𝑎𝑠𝑒𝑟</m:t>
                        </m:r>
                      </m:sub>
                    </m:sSub>
                    <m:r>
                      <a:rPr lang="en-GB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6649C9F-7671-5B5D-302E-8BF2526912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9433" y="4724504"/>
                <a:ext cx="5026312" cy="391902"/>
              </a:xfrm>
              <a:prstGeom prst="rect">
                <a:avLst/>
              </a:prstGeom>
              <a:blipFill>
                <a:blip r:embed="rId12"/>
                <a:stretch>
                  <a:fillRect t="-6452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Box 71">
            <a:extLst>
              <a:ext uri="{FF2B5EF4-FFF2-40B4-BE49-F238E27FC236}">
                <a16:creationId xmlns:a16="http://schemas.microsoft.com/office/drawing/2014/main" id="{8B5C2B4D-95BE-F140-E350-C7057AEAAAB3}"/>
              </a:ext>
            </a:extLst>
          </p:cNvPr>
          <p:cNvSpPr txBox="1"/>
          <p:nvPr/>
        </p:nvSpPr>
        <p:spPr>
          <a:xfrm>
            <a:off x="1175886" y="6142683"/>
            <a:ext cx="35581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Useful references: </a:t>
            </a:r>
          </a:p>
          <a:p>
            <a:r>
              <a:rPr lang="en-GB" sz="14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arXiv:0806.3261 (2008)</a:t>
            </a:r>
          </a:p>
          <a:p>
            <a:r>
              <a:rPr lang="en-GB" sz="14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Quantum Sci. Technol. </a:t>
            </a:r>
            <a:r>
              <a:rPr lang="en-GB" sz="1400" b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GB" sz="14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044003 (2021)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961F743-4DE1-49AE-5489-30A57635E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003" y="1520573"/>
            <a:ext cx="5526314" cy="650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/>
              <a:t>e.g. Mach-Zehnder interferometer:</a:t>
            </a: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10ACED70-3C8C-C816-FC3C-3FA197B22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Atom interferometry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EC30D5-CB13-4655-6EE2-F2468FCF1C00}"/>
              </a:ext>
            </a:extLst>
          </p:cNvPr>
          <p:cNvSpPr txBox="1"/>
          <p:nvPr/>
        </p:nvSpPr>
        <p:spPr>
          <a:xfrm>
            <a:off x="6315349" y="5621572"/>
            <a:ext cx="5806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Note: other interferometer configurations e.g. Ramsey-</a:t>
            </a:r>
            <a:r>
              <a:rPr lang="en-US" sz="1600" b="1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Bordé</a:t>
            </a:r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can cancel/enhance different phase terms</a:t>
            </a:r>
          </a:p>
        </p:txBody>
      </p:sp>
    </p:spTree>
    <p:extLst>
      <p:ext uri="{BB962C8B-B14F-4D97-AF65-F5344CB8AC3E}">
        <p14:creationId xmlns:p14="http://schemas.microsoft.com/office/powerpoint/2010/main" val="210300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4" grpId="0" animBg="1"/>
      <p:bldP spid="3" grpId="0"/>
      <p:bldP spid="18" grpId="0"/>
      <p:bldP spid="19" grpId="0"/>
      <p:bldP spid="4" grpId="0" animBg="1"/>
      <p:bldP spid="4" grpId="1" animBg="1"/>
      <p:bldP spid="30" grpId="0"/>
      <p:bldP spid="5" grpId="0"/>
      <p:bldP spid="6" grpId="0"/>
      <p:bldP spid="8" grpId="0"/>
      <p:bldP spid="14" grpId="0"/>
      <p:bldP spid="15" grpId="0"/>
      <p:bldP spid="70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FB953F-1B7C-6C6E-9DA5-51D6F9595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624" y="1359331"/>
            <a:ext cx="8130646" cy="4351338"/>
          </a:xfrm>
        </p:spPr>
        <p:txBody>
          <a:bodyPr>
            <a:normAutofit/>
          </a:bodyPr>
          <a:lstStyle/>
          <a:p>
            <a:r>
              <a:rPr lang="en-US" dirty="0"/>
              <a:t>Single or multiple atom interferometers separated by baseline (horizontal or vertical), addressed by common laser </a:t>
            </a:r>
          </a:p>
          <a:p>
            <a:pPr marL="457200" lvl="1" indent="0">
              <a:buNone/>
            </a:pPr>
            <a:r>
              <a:rPr lang="en-US" sz="1400" i="1" dirty="0"/>
              <a:t>Analysis of multi-gradiometer configuration: Phys. Rev. D </a:t>
            </a:r>
            <a:r>
              <a:rPr lang="en-US" sz="1400" b="1" i="1" dirty="0"/>
              <a:t>107</a:t>
            </a:r>
            <a:r>
              <a:rPr lang="en-US" sz="1400" i="1" dirty="0"/>
              <a:t>, 055002 (2023)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Differential measurement:  fluctuations in relative phase between interferometers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Sensitivity scales with baseline length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0B10F4-C851-38E3-29A8-D11864701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Long-baseline atom interferometry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6EBDA0-524C-FBF2-CAFD-37C8486911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622" y="1271909"/>
            <a:ext cx="3496002" cy="49050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70412B-6AC4-A6C1-2827-04C8ED6F71BD}"/>
              </a:ext>
            </a:extLst>
          </p:cNvPr>
          <p:cNvSpPr txBox="1"/>
          <p:nvPr/>
        </p:nvSpPr>
        <p:spPr>
          <a:xfrm>
            <a:off x="2869230" y="5679610"/>
            <a:ext cx="9139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Other interferometry configurations also hold great promise for fundamental physics studies – e.g. cavity interferometry in the Müller group Berkeley (</a:t>
            </a:r>
            <a:r>
              <a:rPr lang="en-GB" sz="1600" b="0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Phys. Rev. Lett. </a:t>
            </a:r>
            <a:r>
              <a:rPr lang="en-GB" sz="1600" b="1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114</a:t>
            </a:r>
            <a:r>
              <a:rPr lang="en-GB" sz="1600" b="0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, 100405 (2015))</a:t>
            </a:r>
            <a:endParaRPr lang="en-US" sz="16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3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39">
            <a:extLst>
              <a:ext uri="{FF2B5EF4-FFF2-40B4-BE49-F238E27FC236}">
                <a16:creationId xmlns:a16="http://schemas.microsoft.com/office/drawing/2014/main" id="{FC306BF6-7D95-7597-DA14-404272F2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21" y="123559"/>
            <a:ext cx="11796661" cy="1220268"/>
          </a:xfrm>
        </p:spPr>
        <p:txBody>
          <a:bodyPr>
            <a:noAutofit/>
          </a:bodyPr>
          <a:lstStyle/>
          <a:p>
            <a:r>
              <a:rPr lang="en-GB" sz="3600"/>
              <a:t>The atom interferometer observatory and network (AION)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44550F0-DC3C-EE41-969B-E701F9305110}"/>
              </a:ext>
            </a:extLst>
          </p:cNvPr>
          <p:cNvSpPr txBox="1">
            <a:spLocks/>
          </p:cNvSpPr>
          <p:nvPr/>
        </p:nvSpPr>
        <p:spPr>
          <a:xfrm>
            <a:off x="2301735" y="1193852"/>
            <a:ext cx="5927626" cy="492684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Strontium-87 (fermionic)</a:t>
            </a:r>
          </a:p>
          <a:p>
            <a:pPr lvl="1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Clock transition</a:t>
            </a:r>
          </a:p>
          <a:p>
            <a:pPr lvl="1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Single-photon interferometry* [1,2]</a:t>
            </a:r>
          </a:p>
          <a:p>
            <a:pPr lvl="1"/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13716" indent="-342900"/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Differential measurement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(long baseline)</a:t>
            </a:r>
          </a:p>
          <a:p>
            <a:pPr marL="13716" indent="-342900"/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13716" indent="-342900"/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Cold clouds 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with </a:t>
            </a: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large atom number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delivered with a </a:t>
            </a: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fast repetition rate</a:t>
            </a:r>
          </a:p>
          <a:p>
            <a:pPr marL="13716" indent="-342900"/>
            <a:endParaRPr lang="en-GB" b="1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13716" indent="-342900"/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Large momentum transfer</a:t>
            </a:r>
          </a:p>
          <a:p>
            <a:pPr marL="13716" indent="-342900"/>
            <a:endParaRPr lang="en-GB" b="1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13716" indent="-342900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Quantum enhancements: </a:t>
            </a: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squeezing</a:t>
            </a:r>
          </a:p>
          <a:p>
            <a:pPr marL="13716" indent="-342900"/>
            <a:endParaRPr lang="en-GB" b="1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13716" indent="-342900"/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Detector network 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for fundamental physics</a:t>
            </a:r>
          </a:p>
          <a:p>
            <a:pPr marL="13716" indent="-342900"/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marL="13716" indent="-342900"/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Noise modelling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systematics </a:t>
            </a:r>
            <a:r>
              <a:rPr lang="en-GB" b="1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analsysis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and signal </a:t>
            </a: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verification </a:t>
            </a:r>
            <a:r>
              <a:rPr lang="en-GB" sz="2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[3]</a:t>
            </a:r>
            <a:endParaRPr lang="en-GB" sz="2400">
              <a:solidFill>
                <a:schemeClr val="accent1">
                  <a:lumMod val="50000"/>
                </a:schemeClr>
              </a:solidFill>
              <a:highlight>
                <a:srgbClr val="FFFF00"/>
              </a:highlight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DCB84E-07F6-2E2A-CF2E-5EF83940ED95}"/>
              </a:ext>
            </a:extLst>
          </p:cNvPr>
          <p:cNvSpPr txBox="1"/>
          <p:nvPr/>
        </p:nvSpPr>
        <p:spPr>
          <a:xfrm>
            <a:off x="5227861" y="737306"/>
            <a:ext cx="61675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Journal of Cosmology and </a:t>
            </a:r>
            <a:r>
              <a:rPr lang="en-GB" sz="16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Astroparticle</a:t>
            </a:r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Physics </a:t>
            </a:r>
            <a:r>
              <a:rPr lang="en-GB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5</a:t>
            </a:r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011 (2020)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8C77E3B-AF45-B90B-33A9-A11D21145B70}"/>
              </a:ext>
            </a:extLst>
          </p:cNvPr>
          <p:cNvSpPr txBox="1"/>
          <p:nvPr/>
        </p:nvSpPr>
        <p:spPr>
          <a:xfrm>
            <a:off x="1217007" y="6131410"/>
            <a:ext cx="373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 P. Graham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PRL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110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171102 (2013)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[2] L. Hu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 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PRL 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119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263601 (2017)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[3] J. Mitchell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J. Inst.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17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01 (2022)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472E5B-A69F-E764-9693-8DE08B283B5E}"/>
              </a:ext>
            </a:extLst>
          </p:cNvPr>
          <p:cNvSpPr txBox="1"/>
          <p:nvPr/>
        </p:nvSpPr>
        <p:spPr>
          <a:xfrm>
            <a:off x="5001463" y="6317050"/>
            <a:ext cx="4045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* Recent 3-photon excitation of </a:t>
            </a:r>
            <a:r>
              <a:rPr lang="en-GB" sz="1200" baseline="30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88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Sr clock transition: S. Carman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al, 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arXiv:2406.07902 (2024)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4C57FE-1C29-2C0C-85D2-A2AA251746FD}"/>
              </a:ext>
            </a:extLst>
          </p:cNvPr>
          <p:cNvGrpSpPr/>
          <p:nvPr/>
        </p:nvGrpSpPr>
        <p:grpSpPr>
          <a:xfrm>
            <a:off x="7802369" y="1646064"/>
            <a:ext cx="4977306" cy="3898425"/>
            <a:chOff x="6133628" y="1841988"/>
            <a:chExt cx="5569055" cy="436190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A665F4E-D033-46F0-4DA5-96E5D9F05C3E}"/>
                </a:ext>
              </a:extLst>
            </p:cNvPr>
            <p:cNvGrpSpPr/>
            <p:nvPr/>
          </p:nvGrpSpPr>
          <p:grpSpPr>
            <a:xfrm>
              <a:off x="6133628" y="1891721"/>
              <a:ext cx="5569055" cy="4312175"/>
              <a:chOff x="7015764" y="1348348"/>
              <a:chExt cx="5719933" cy="415736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420065C7-6AFD-B42A-9A28-5F7FD5DC5440}"/>
                  </a:ext>
                </a:extLst>
              </p:cNvPr>
              <p:cNvGrpSpPr/>
              <p:nvPr/>
            </p:nvGrpSpPr>
            <p:grpSpPr>
              <a:xfrm>
                <a:off x="7015764" y="1348348"/>
                <a:ext cx="5719933" cy="4157365"/>
                <a:chOff x="729712" y="1727023"/>
                <a:chExt cx="5719933" cy="4157365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20DA6EF5-3386-0D6A-9A77-FCF9A08939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9433" y="5551455"/>
                  <a:ext cx="850233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838C5080-AF08-0BF3-2CDB-5A386D0CB5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00794" y="3023057"/>
                  <a:ext cx="850233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7622977F-E6E0-E1A3-D5B1-D70ADFAFB8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7117" y="4283242"/>
                  <a:ext cx="681790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CE069F0E-5D7C-148C-773B-A6E1C4D4ED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7117" y="4435642"/>
                  <a:ext cx="681790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252141FF-1AB6-AA1F-9846-5921A704EE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7117" y="3906253"/>
                  <a:ext cx="681790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B1C186B-0B6F-6376-03F9-B28B5FBCF6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78790" y="2335270"/>
                  <a:ext cx="850233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0236369A-B74E-92FC-270E-089907EC569A}"/>
                    </a:ext>
                  </a:extLst>
                </p:cNvPr>
                <p:cNvSpPr txBox="1"/>
                <p:nvPr/>
              </p:nvSpPr>
              <p:spPr>
                <a:xfrm>
                  <a:off x="1159433" y="5587660"/>
                  <a:ext cx="1588169" cy="29672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5s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2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 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1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S</a:t>
                  </a:r>
                  <a:r>
                    <a:rPr lang="en-US" sz="1400" baseline="-25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0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AEE44DE-66B3-57D6-0527-07466216D63D}"/>
                    </a:ext>
                  </a:extLst>
                </p:cNvPr>
                <p:cNvSpPr txBox="1"/>
                <p:nvPr/>
              </p:nvSpPr>
              <p:spPr>
                <a:xfrm>
                  <a:off x="1827916" y="2703291"/>
                  <a:ext cx="1588169" cy="2967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5s5p 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1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P</a:t>
                  </a:r>
                  <a:r>
                    <a:rPr lang="en-US" sz="1400" baseline="-25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1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0EF674EB-24B7-8051-3204-CB26C0D8B7B3}"/>
                    </a:ext>
                  </a:extLst>
                </p:cNvPr>
                <p:cNvSpPr txBox="1"/>
                <p:nvPr/>
              </p:nvSpPr>
              <p:spPr>
                <a:xfrm>
                  <a:off x="4075721" y="4440562"/>
                  <a:ext cx="1000321" cy="2967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5s5p 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3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P</a:t>
                  </a:r>
                  <a:r>
                    <a:rPr lang="en-US" sz="1400" baseline="-25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7959A69F-C324-137C-9811-A82ED48D36B9}"/>
                    </a:ext>
                  </a:extLst>
                </p:cNvPr>
                <p:cNvSpPr txBox="1"/>
                <p:nvPr/>
              </p:nvSpPr>
              <p:spPr>
                <a:xfrm>
                  <a:off x="4858906" y="4314282"/>
                  <a:ext cx="1588170" cy="3271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J=0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93F84C31-6401-145C-6394-3F30D97964D0}"/>
                    </a:ext>
                  </a:extLst>
                </p:cNvPr>
                <p:cNvSpPr txBox="1"/>
                <p:nvPr/>
              </p:nvSpPr>
              <p:spPr>
                <a:xfrm>
                  <a:off x="4859509" y="4143449"/>
                  <a:ext cx="1588170" cy="3271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J=1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50CC5A2-1E27-C1D6-D93F-4A2140E9CCD6}"/>
                    </a:ext>
                  </a:extLst>
                </p:cNvPr>
                <p:cNvSpPr txBox="1"/>
                <p:nvPr/>
              </p:nvSpPr>
              <p:spPr>
                <a:xfrm>
                  <a:off x="4861475" y="3775154"/>
                  <a:ext cx="1588170" cy="3271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J=2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28A73254-F125-EA67-4A35-AAC7B312A9F6}"/>
                    </a:ext>
                  </a:extLst>
                </p:cNvPr>
                <p:cNvSpPr txBox="1"/>
                <p:nvPr/>
              </p:nvSpPr>
              <p:spPr>
                <a:xfrm>
                  <a:off x="3027019" y="1946781"/>
                  <a:ext cx="1588170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5s6s </a:t>
                  </a:r>
                  <a:r>
                    <a:rPr lang="en-US" baseline="30000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3</a:t>
                  </a:r>
                  <a:r>
                    <a:rPr lang="en-US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S</a:t>
                  </a:r>
                  <a:r>
                    <a:rPr lang="en-US" baseline="-25000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1</a:t>
                  </a:r>
                </a:p>
              </p:txBody>
            </p:sp>
            <p:cxnSp>
              <p:nvCxnSpPr>
                <p:cNvPr id="63" name="Straight Arrow Connector 62">
                  <a:extLst>
                    <a:ext uri="{FF2B5EF4-FFF2-40B4-BE49-F238E27FC236}">
                      <a16:creationId xmlns:a16="http://schemas.microsoft.com/office/drawing/2014/main" id="{F62B01EF-31C0-31A0-5609-97297EACA3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98642" y="3068703"/>
                  <a:ext cx="684875" cy="2457995"/>
                </a:xfrm>
                <a:prstGeom prst="straightConnector1">
                  <a:avLst/>
                </a:prstGeom>
                <a:ln w="76200">
                  <a:solidFill>
                    <a:srgbClr val="00B0F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FE9838DA-A8F4-C5E3-4A41-16E77E45FA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44183" y="4283242"/>
                  <a:ext cx="2529818" cy="1219984"/>
                </a:xfrm>
                <a:prstGeom prst="straightConnector1">
                  <a:avLst/>
                </a:prstGeom>
                <a:ln w="28575">
                  <a:solidFill>
                    <a:srgbClr val="B1307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9A5279E3-1D32-4CA3-47B2-1B0C1DC358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82674" y="4470624"/>
                  <a:ext cx="2391327" cy="1041994"/>
                </a:xfrm>
                <a:prstGeom prst="straightConnector1">
                  <a:avLst/>
                </a:prstGeom>
                <a:ln w="6350">
                  <a:solidFill>
                    <a:srgbClr val="B1307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F56C87FF-7F97-0FF5-0D3C-2EA85BDCC824}"/>
                    </a:ext>
                  </a:extLst>
                </p:cNvPr>
                <p:cNvSpPr/>
                <p:nvPr/>
              </p:nvSpPr>
              <p:spPr>
                <a:xfrm>
                  <a:off x="2753962" y="1727023"/>
                  <a:ext cx="2158006" cy="87666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FEC9E1ED-84E2-D86E-1A1B-D4176F416DE6}"/>
                    </a:ext>
                  </a:extLst>
                </p:cNvPr>
                <p:cNvSpPr txBox="1"/>
                <p:nvPr/>
              </p:nvSpPr>
              <p:spPr>
                <a:xfrm>
                  <a:off x="729712" y="3750473"/>
                  <a:ext cx="1298778" cy="4450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461 nm</a:t>
                  </a:r>
                </a:p>
                <a:p>
                  <a:r>
                    <a:rPr lang="en-US" sz="120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2</a:t>
                  </a:r>
                  <a:r>
                    <a:rPr lang="el-GR" sz="120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π</a:t>
                  </a:r>
                  <a:r>
                    <a:rPr lang="en-GB" sz="120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 x </a:t>
                  </a:r>
                  <a:r>
                    <a:rPr lang="en-US" sz="120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30 MHz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CC345537-AFF9-0F11-1C43-F132FBD76D4E}"/>
                    </a:ext>
                  </a:extLst>
                </p:cNvPr>
                <p:cNvSpPr txBox="1"/>
                <p:nvPr/>
              </p:nvSpPr>
              <p:spPr>
                <a:xfrm>
                  <a:off x="2305865" y="4095768"/>
                  <a:ext cx="1298779" cy="4450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689 nm</a:t>
                  </a:r>
                </a:p>
                <a:p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2</a:t>
                  </a:r>
                  <a:r>
                    <a:rPr lang="el-GR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π</a:t>
                  </a:r>
                  <a:r>
                    <a:rPr lang="en-GB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 x </a:t>
                  </a:r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7.5 kHz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40A28595-440C-D4ED-AFE6-3381B84BC6AF}"/>
                    </a:ext>
                  </a:extLst>
                </p:cNvPr>
                <p:cNvSpPr txBox="1"/>
                <p:nvPr/>
              </p:nvSpPr>
              <p:spPr>
                <a:xfrm>
                  <a:off x="3209037" y="4854639"/>
                  <a:ext cx="1298779" cy="4450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698 nm</a:t>
                  </a:r>
                </a:p>
                <a:p>
                  <a:r>
                    <a:rPr lang="en-US" sz="1200" err="1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mHz</a:t>
                  </a:r>
                  <a:endParaRPr lang="en-US" sz="1200">
                    <a:solidFill>
                      <a:srgbClr val="B13072"/>
                    </a:solidFill>
                    <a:latin typeface="Century Gothic" panose="020B0502020202020204" pitchFamily="34" charset="0"/>
                  </a:endParaRPr>
                </a:p>
              </p:txBody>
            </p:sp>
          </p:grpSp>
          <p:pic>
            <p:nvPicPr>
              <p:cNvPr id="49" name="Graphic 48" descr="Alarm clock with solid fill">
                <a:extLst>
                  <a:ext uri="{FF2B5EF4-FFF2-40B4-BE49-F238E27FC236}">
                    <a16:creationId xmlns:a16="http://schemas.microsoft.com/office/drawing/2014/main" id="{26031C8A-B16A-4431-4DA1-1A642A101D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9263110" y="4576753"/>
                <a:ext cx="325283" cy="325284"/>
              </a:xfrm>
              <a:prstGeom prst="rect">
                <a:avLst/>
              </a:prstGeom>
            </p:spPr>
          </p:pic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34F295B-773F-1CB3-EED8-3096FDA9BD5D}"/>
                </a:ext>
              </a:extLst>
            </p:cNvPr>
            <p:cNvCxnSpPr>
              <a:cxnSpLocks/>
            </p:cNvCxnSpPr>
            <p:nvPr/>
          </p:nvCxnSpPr>
          <p:spPr>
            <a:xfrm>
              <a:off x="8772587" y="2196123"/>
              <a:ext cx="663806" cy="0"/>
            </a:xfrm>
            <a:prstGeom prst="line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5E3E75B-F01D-7EF9-4CD4-DB3A0D0C7C72}"/>
                </a:ext>
              </a:extLst>
            </p:cNvPr>
            <p:cNvSpPr txBox="1"/>
            <p:nvPr/>
          </p:nvSpPr>
          <p:spPr>
            <a:xfrm>
              <a:off x="8678360" y="1841988"/>
              <a:ext cx="15462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5s6s </a:t>
              </a:r>
              <a:r>
                <a:rPr lang="en-US" sz="1400" baseline="30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3</a:t>
              </a:r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S</a:t>
              </a:r>
              <a:r>
                <a:rPr lang="en-US" sz="1400" baseline="-25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1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1ED9690-B566-F327-3EAC-C5BCD33E8F05}"/>
                </a:ext>
              </a:extLst>
            </p:cNvPr>
            <p:cNvCxnSpPr>
              <a:cxnSpLocks/>
            </p:cNvCxnSpPr>
            <p:nvPr/>
          </p:nvCxnSpPr>
          <p:spPr>
            <a:xfrm>
              <a:off x="9076862" y="2227306"/>
              <a:ext cx="746820" cy="2441881"/>
            </a:xfrm>
            <a:prstGeom prst="straightConnector1">
              <a:avLst/>
            </a:prstGeom>
            <a:ln w="38100">
              <a:solidFill>
                <a:srgbClr val="C00000">
                  <a:alpha val="60000"/>
                </a:srgb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A993E8E-B1A9-2AC9-049D-BF845F692FB0}"/>
                </a:ext>
              </a:extLst>
            </p:cNvPr>
            <p:cNvCxnSpPr>
              <a:cxnSpLocks/>
            </p:cNvCxnSpPr>
            <p:nvPr/>
          </p:nvCxnSpPr>
          <p:spPr>
            <a:xfrm>
              <a:off x="9072090" y="2230275"/>
              <a:ext cx="720915" cy="1902195"/>
            </a:xfrm>
            <a:prstGeom prst="straightConnector1">
              <a:avLst/>
            </a:prstGeom>
            <a:ln w="38100">
              <a:solidFill>
                <a:srgbClr val="C00000">
                  <a:alpha val="60000"/>
                </a:srgb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79A9952-C80A-152F-0E9C-8A27504A54A8}"/>
                </a:ext>
              </a:extLst>
            </p:cNvPr>
            <p:cNvSpPr txBox="1"/>
            <p:nvPr/>
          </p:nvSpPr>
          <p:spPr>
            <a:xfrm>
              <a:off x="8655773" y="3448246"/>
              <a:ext cx="8278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rgbClr val="C00000"/>
                  </a:solidFill>
                  <a:latin typeface="Century Gothic" panose="020B0502020202020204" pitchFamily="34" charset="0"/>
                </a:rPr>
                <a:t>679 nm</a:t>
              </a:r>
              <a:endParaRPr lang="en-US" sz="120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0C2B73B-01E1-41DE-F0F5-FE258F6737A4}"/>
                </a:ext>
              </a:extLst>
            </p:cNvPr>
            <p:cNvSpPr txBox="1"/>
            <p:nvPr/>
          </p:nvSpPr>
          <p:spPr>
            <a:xfrm>
              <a:off x="9245914" y="2321701"/>
              <a:ext cx="8278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rgbClr val="C00000"/>
                  </a:solidFill>
                  <a:latin typeface="Century Gothic" panose="020B0502020202020204" pitchFamily="34" charset="0"/>
                </a:rPr>
                <a:t>707 nm</a:t>
              </a:r>
              <a:endParaRPr lang="en-US" sz="120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73" name="Picture 72">
            <a:extLst>
              <a:ext uri="{FF2B5EF4-FFF2-40B4-BE49-F238E27FC236}">
                <a16:creationId xmlns:a16="http://schemas.microsoft.com/office/drawing/2014/main" id="{ADA32085-D729-D17A-A52D-0C09968790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48" y="1343827"/>
            <a:ext cx="2377918" cy="469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064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44550F0-DC3C-EE41-969B-E701F9305110}"/>
              </a:ext>
            </a:extLst>
          </p:cNvPr>
          <p:cNvSpPr txBox="1">
            <a:spLocks/>
          </p:cNvSpPr>
          <p:nvPr/>
        </p:nvSpPr>
        <p:spPr>
          <a:xfrm>
            <a:off x="404061" y="1646064"/>
            <a:ext cx="4210808" cy="423280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Strontium-87 (fermionic)</a:t>
            </a:r>
          </a:p>
          <a:p>
            <a:pPr lvl="1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Clock transition</a:t>
            </a:r>
          </a:p>
          <a:p>
            <a:pPr lvl="1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Single-photon interferometry* [1,2]</a:t>
            </a:r>
          </a:p>
          <a:p>
            <a:pPr marL="457200" lvl="1" indent="0">
              <a:buNone/>
            </a:pPr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Differential measurement:  fluctuations in relative phase between AIs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Sensitivity scales with baseline length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Detector network for fundamental physics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DCB84E-07F6-2E2A-CF2E-5EF83940ED95}"/>
              </a:ext>
            </a:extLst>
          </p:cNvPr>
          <p:cNvSpPr txBox="1"/>
          <p:nvPr/>
        </p:nvSpPr>
        <p:spPr>
          <a:xfrm>
            <a:off x="6024404" y="797803"/>
            <a:ext cx="61675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Journal of Cosmology and </a:t>
            </a:r>
            <a:r>
              <a:rPr lang="en-GB" sz="14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Astroparticle</a:t>
            </a:r>
            <a:r>
              <a: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Physics </a:t>
            </a:r>
            <a:r>
              <a:rPr lang="en-GB" sz="14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5</a:t>
            </a:r>
            <a:r>
              <a: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011 (2020)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8C77E3B-AF45-B90B-33A9-A11D21145B70}"/>
              </a:ext>
            </a:extLst>
          </p:cNvPr>
          <p:cNvSpPr txBox="1"/>
          <p:nvPr/>
        </p:nvSpPr>
        <p:spPr>
          <a:xfrm>
            <a:off x="1266778" y="6336665"/>
            <a:ext cx="373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 P. Graham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PRL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110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171102 (2013)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[2] L. Hu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 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PRL 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119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263601 (2017)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472E5B-A69F-E764-9693-8DE08B283B5E}"/>
              </a:ext>
            </a:extLst>
          </p:cNvPr>
          <p:cNvSpPr txBox="1"/>
          <p:nvPr/>
        </p:nvSpPr>
        <p:spPr>
          <a:xfrm>
            <a:off x="4673260" y="6316076"/>
            <a:ext cx="4278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* Recent 3-photon excitation of </a:t>
            </a:r>
            <a:r>
              <a:rPr lang="en-GB" sz="1200" baseline="30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88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Sr clock transition: arXiv:2406.07902 (S. Carman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Stanford)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D4B3ABC-2514-CFED-5A5B-50A06204E276}"/>
              </a:ext>
            </a:extLst>
          </p:cNvPr>
          <p:cNvGrpSpPr/>
          <p:nvPr/>
        </p:nvGrpSpPr>
        <p:grpSpPr>
          <a:xfrm>
            <a:off x="5220402" y="1740593"/>
            <a:ext cx="4017920" cy="3477030"/>
            <a:chOff x="7123383" y="1348348"/>
            <a:chExt cx="5214244" cy="423555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B01FCEB-ED55-47FF-0C82-DDAFA5587003}"/>
                </a:ext>
              </a:extLst>
            </p:cNvPr>
            <p:cNvGrpSpPr/>
            <p:nvPr/>
          </p:nvGrpSpPr>
          <p:grpSpPr>
            <a:xfrm>
              <a:off x="7123383" y="1348348"/>
              <a:ext cx="5214244" cy="4235557"/>
              <a:chOff x="837331" y="1727023"/>
              <a:chExt cx="5214244" cy="4235557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7A68316E-DB95-3A77-E38D-ED31D2E83A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9433" y="5551455"/>
                <a:ext cx="850233" cy="0"/>
              </a:xfrm>
              <a:prstGeom prst="line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4424225-2545-3AFB-CCB8-B634B95BBA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14684" y="2824554"/>
                <a:ext cx="850233" cy="0"/>
              </a:xfrm>
              <a:prstGeom prst="line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2C79104-747E-F906-9EB6-B60C522CD8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79049" y="4283242"/>
                <a:ext cx="681790" cy="0"/>
              </a:xfrm>
              <a:prstGeom prst="line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4FB5815-16A8-C01C-9D8C-517C4D436A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79049" y="4435642"/>
                <a:ext cx="681790" cy="0"/>
              </a:xfrm>
              <a:prstGeom prst="line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DDB92F9-6920-13FB-2FCB-B53F5BB5CD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79049" y="3906253"/>
                <a:ext cx="681790" cy="0"/>
              </a:xfrm>
              <a:prstGeom prst="line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B2A3E41-9892-55D4-E7F3-BDA6B9A2AD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8790" y="2335270"/>
                <a:ext cx="850233" cy="0"/>
              </a:xfrm>
              <a:prstGeom prst="line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AF9A1FC-4650-D603-7539-C197BF53ECBB}"/>
                  </a:ext>
                </a:extLst>
              </p:cNvPr>
              <p:cNvSpPr txBox="1"/>
              <p:nvPr/>
            </p:nvSpPr>
            <p:spPr>
              <a:xfrm>
                <a:off x="1159433" y="5587660"/>
                <a:ext cx="1588169" cy="3749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5s</a:t>
                </a:r>
                <a:r>
                  <a:rPr lang="en-US" sz="1400" baseline="30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2</a:t>
                </a:r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1400" baseline="30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1</a:t>
                </a:r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S</a:t>
                </a:r>
                <a:r>
                  <a:rPr lang="en-US" sz="1400" baseline="-25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0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583749-7F9B-B784-2282-9ADC069FC580}"/>
                  </a:ext>
                </a:extLst>
              </p:cNvPr>
              <p:cNvSpPr txBox="1"/>
              <p:nvPr/>
            </p:nvSpPr>
            <p:spPr>
              <a:xfrm>
                <a:off x="1438849" y="2419018"/>
                <a:ext cx="1588169" cy="3749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5s5p </a:t>
                </a:r>
                <a:r>
                  <a:rPr lang="en-US" sz="1400" baseline="30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1</a:t>
                </a:r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P</a:t>
                </a:r>
                <a:r>
                  <a:rPr lang="en-US" sz="1400" baseline="-25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1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FDE2020-B335-CA01-A89F-DF7EC7CDB1F5}"/>
                  </a:ext>
                </a:extLst>
              </p:cNvPr>
              <p:cNvSpPr txBox="1"/>
              <p:nvPr/>
            </p:nvSpPr>
            <p:spPr>
              <a:xfrm>
                <a:off x="3591817" y="4557720"/>
                <a:ext cx="1588169" cy="3749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5s5p </a:t>
                </a:r>
                <a:r>
                  <a:rPr lang="en-US" sz="1400" baseline="30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3</a:t>
                </a:r>
                <a:r>
                  <a:rPr lang="en-US" sz="14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P</a:t>
                </a:r>
                <a:r>
                  <a:rPr lang="en-US" sz="1400" baseline="-250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J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15F431F-4DA5-1757-569E-84ED0F737864}"/>
                  </a:ext>
                </a:extLst>
              </p:cNvPr>
              <p:cNvSpPr txBox="1"/>
              <p:nvPr/>
            </p:nvSpPr>
            <p:spPr>
              <a:xfrm>
                <a:off x="4460839" y="4314282"/>
                <a:ext cx="158817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J=0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1E46396-486D-5D59-AADD-E7BDA66522AE}"/>
                  </a:ext>
                </a:extLst>
              </p:cNvPr>
              <p:cNvSpPr txBox="1"/>
              <p:nvPr/>
            </p:nvSpPr>
            <p:spPr>
              <a:xfrm>
                <a:off x="4461442" y="4143449"/>
                <a:ext cx="158817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J=1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8A173D0-8C59-360E-25A7-C1CF9F547987}"/>
                  </a:ext>
                </a:extLst>
              </p:cNvPr>
              <p:cNvSpPr txBox="1"/>
              <p:nvPr/>
            </p:nvSpPr>
            <p:spPr>
              <a:xfrm>
                <a:off x="4463405" y="3775154"/>
                <a:ext cx="158817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solidFill>
                      <a:schemeClr val="bg2">
                        <a:lumMod val="25000"/>
                      </a:schemeClr>
                    </a:solidFill>
                    <a:latin typeface="Century Gothic" panose="020B0502020202020204" pitchFamily="34" charset="0"/>
                  </a:rPr>
                  <a:t>J=2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446B476-40EE-5E2D-E1A6-F8DA98B8CA65}"/>
                  </a:ext>
                </a:extLst>
              </p:cNvPr>
              <p:cNvSpPr txBox="1"/>
              <p:nvPr/>
            </p:nvSpPr>
            <p:spPr>
              <a:xfrm>
                <a:off x="3027019" y="1946781"/>
                <a:ext cx="158817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>
                    <a:solidFill>
                      <a:schemeClr val="bg2">
                        <a:lumMod val="25000"/>
                      </a:schemeClr>
                    </a:solidFill>
                    <a:latin typeface="Bookman Old Style" panose="02050604050505020204" pitchFamily="18" charset="0"/>
                  </a:rPr>
                  <a:t>5s6s </a:t>
                </a:r>
                <a:r>
                  <a:rPr lang="en-US" baseline="30000">
                    <a:solidFill>
                      <a:schemeClr val="bg2">
                        <a:lumMod val="25000"/>
                      </a:schemeClr>
                    </a:solidFill>
                    <a:latin typeface="Bookman Old Style" panose="02050604050505020204" pitchFamily="18" charset="0"/>
                  </a:rPr>
                  <a:t>3</a:t>
                </a:r>
                <a:r>
                  <a:rPr lang="en-US">
                    <a:solidFill>
                      <a:schemeClr val="bg2">
                        <a:lumMod val="25000"/>
                      </a:schemeClr>
                    </a:solidFill>
                    <a:latin typeface="Bookman Old Style" panose="02050604050505020204" pitchFamily="18" charset="0"/>
                  </a:rPr>
                  <a:t>S</a:t>
                </a:r>
                <a:r>
                  <a:rPr lang="en-US" baseline="-25000">
                    <a:solidFill>
                      <a:schemeClr val="bg2">
                        <a:lumMod val="25000"/>
                      </a:schemeClr>
                    </a:solidFill>
                    <a:latin typeface="Bookman Old Style" panose="02050604050505020204" pitchFamily="18" charset="0"/>
                  </a:rPr>
                  <a:t>1</a:t>
                </a:r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EFF3B976-896D-ACB2-FD0D-410E9D854E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98642" y="2853257"/>
                <a:ext cx="425116" cy="2673442"/>
              </a:xfrm>
              <a:prstGeom prst="straightConnector1">
                <a:avLst/>
              </a:prstGeom>
              <a:ln w="76200">
                <a:solidFill>
                  <a:srgbClr val="00B0F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904B133D-9A3E-6A5D-D4C0-4A71A951421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44183" y="4264888"/>
                <a:ext cx="2083498" cy="1238337"/>
              </a:xfrm>
              <a:prstGeom prst="straightConnector1">
                <a:avLst/>
              </a:prstGeom>
              <a:ln w="28575">
                <a:solidFill>
                  <a:srgbClr val="B1307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72761BF5-DD1F-5722-9B81-C889212C8A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82674" y="4452781"/>
                <a:ext cx="1942576" cy="1059837"/>
              </a:xfrm>
              <a:prstGeom prst="straightConnector1">
                <a:avLst/>
              </a:prstGeom>
              <a:ln w="6350">
                <a:solidFill>
                  <a:srgbClr val="B1307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639A640-82E1-0EFD-70B7-85ABCA31028B}"/>
                  </a:ext>
                </a:extLst>
              </p:cNvPr>
              <p:cNvSpPr/>
              <p:nvPr/>
            </p:nvSpPr>
            <p:spPr>
              <a:xfrm>
                <a:off x="2753962" y="1727023"/>
                <a:ext cx="2158006" cy="8766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E45EA3D-FD3B-2F23-8424-25777FE37F98}"/>
                  </a:ext>
                </a:extLst>
              </p:cNvPr>
              <p:cNvSpPr txBox="1"/>
              <p:nvPr/>
            </p:nvSpPr>
            <p:spPr>
              <a:xfrm>
                <a:off x="837331" y="3610376"/>
                <a:ext cx="129877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solidFill>
                      <a:srgbClr val="00B0F0"/>
                    </a:solidFill>
                    <a:latin typeface="Century Gothic" panose="020B0502020202020204" pitchFamily="34" charset="0"/>
                  </a:rPr>
                  <a:t>461 nm</a:t>
                </a:r>
              </a:p>
              <a:p>
                <a:r>
                  <a:rPr lang="en-US" sz="1200">
                    <a:solidFill>
                      <a:srgbClr val="00B0F0"/>
                    </a:solidFill>
                    <a:latin typeface="Century Gothic" panose="020B0502020202020204" pitchFamily="34" charset="0"/>
                  </a:rPr>
                  <a:t>30 MHz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C610393-4B4D-9032-33C8-0560EAC65196}"/>
                  </a:ext>
                </a:extLst>
              </p:cNvPr>
              <p:cNvSpPr txBox="1"/>
              <p:nvPr/>
            </p:nvSpPr>
            <p:spPr>
              <a:xfrm>
                <a:off x="2098212" y="4215370"/>
                <a:ext cx="129877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solidFill>
                      <a:srgbClr val="B13072"/>
                    </a:solidFill>
                    <a:latin typeface="Century Gothic" panose="020B0502020202020204" pitchFamily="34" charset="0"/>
                  </a:rPr>
                  <a:t>689 nm</a:t>
                </a:r>
              </a:p>
              <a:p>
                <a:r>
                  <a:rPr lang="en-US" sz="1200">
                    <a:solidFill>
                      <a:srgbClr val="B13072"/>
                    </a:solidFill>
                    <a:latin typeface="Century Gothic" panose="020B0502020202020204" pitchFamily="34" charset="0"/>
                  </a:rPr>
                  <a:t>7.5 kHz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FC7A109-AC33-6E23-C32F-101C025C4F62}"/>
                  </a:ext>
                </a:extLst>
              </p:cNvPr>
              <p:cNvSpPr txBox="1"/>
              <p:nvPr/>
            </p:nvSpPr>
            <p:spPr>
              <a:xfrm>
                <a:off x="2785068" y="4965365"/>
                <a:ext cx="129877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solidFill>
                      <a:srgbClr val="B13072"/>
                    </a:solidFill>
                    <a:latin typeface="Century Gothic" panose="020B0502020202020204" pitchFamily="34" charset="0"/>
                  </a:rPr>
                  <a:t>698 nm</a:t>
                </a:r>
              </a:p>
              <a:p>
                <a:r>
                  <a:rPr lang="en-US" sz="1200" err="1">
                    <a:solidFill>
                      <a:srgbClr val="B13072"/>
                    </a:solidFill>
                    <a:latin typeface="Century Gothic" panose="020B0502020202020204" pitchFamily="34" charset="0"/>
                  </a:rPr>
                  <a:t>mHz</a:t>
                </a:r>
                <a:endParaRPr lang="en-US" sz="1200">
                  <a:solidFill>
                    <a:srgbClr val="B13072"/>
                  </a:solidFill>
                  <a:latin typeface="Century Gothic" panose="020B0502020202020204" pitchFamily="34" charset="0"/>
                </a:endParaRPr>
              </a:p>
            </p:txBody>
          </p:sp>
        </p:grpSp>
        <p:pic>
          <p:nvPicPr>
            <p:cNvPr id="36" name="Graphic 35" descr="Alarm clock with solid fill">
              <a:extLst>
                <a:ext uri="{FF2B5EF4-FFF2-40B4-BE49-F238E27FC236}">
                  <a16:creationId xmlns:a16="http://schemas.microsoft.com/office/drawing/2014/main" id="{8C567E5B-9912-9111-8700-CA6A3DB9B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818434" y="4716435"/>
              <a:ext cx="325283" cy="325284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9D2F376-2963-5549-5136-3BA5324D762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9785" y="2047752"/>
            <a:ext cx="2389828" cy="3353040"/>
          </a:xfrm>
          <a:prstGeom prst="rect">
            <a:avLst/>
          </a:prstGeom>
        </p:spPr>
      </p:pic>
      <p:sp>
        <p:nvSpPr>
          <p:cNvPr id="40" name="Title 39">
            <a:extLst>
              <a:ext uri="{FF2B5EF4-FFF2-40B4-BE49-F238E27FC236}">
                <a16:creationId xmlns:a16="http://schemas.microsoft.com/office/drawing/2014/main" id="{FC306BF6-7D95-7597-DA14-404272F2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21" y="123559"/>
            <a:ext cx="11796661" cy="971711"/>
          </a:xfrm>
        </p:spPr>
        <p:txBody>
          <a:bodyPr>
            <a:noAutofit/>
          </a:bodyPr>
          <a:lstStyle/>
          <a:p>
            <a:r>
              <a:rPr lang="en-GB" sz="3600" dirty="0"/>
              <a:t>The atom interferometer observatory and network</a:t>
            </a:r>
          </a:p>
        </p:txBody>
      </p:sp>
    </p:spTree>
    <p:extLst>
      <p:ext uri="{BB962C8B-B14F-4D97-AF65-F5344CB8AC3E}">
        <p14:creationId xmlns:p14="http://schemas.microsoft.com/office/powerpoint/2010/main" val="207198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d79a51e-1fcd-49b4-8359-dd4f29d82a3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786DEB9B18234C9BEEA341FFA8AE13" ma:contentTypeVersion="15" ma:contentTypeDescription="Create a new document." ma:contentTypeScope="" ma:versionID="30ffdd3ccb26a0726ed5d0d16742bc95">
  <xsd:schema xmlns:xsd="http://www.w3.org/2001/XMLSchema" xmlns:xs="http://www.w3.org/2001/XMLSchema" xmlns:p="http://schemas.microsoft.com/office/2006/metadata/properties" xmlns:ns3="fd79a51e-1fcd-49b4-8359-dd4f29d82a30" xmlns:ns4="e5506b02-64ed-4ef2-a5c3-8d11441de12b" targetNamespace="http://schemas.microsoft.com/office/2006/metadata/properties" ma:root="true" ma:fieldsID="78f4e805eb4801834805997beca959e1" ns3:_="" ns4:_="">
    <xsd:import namespace="fd79a51e-1fcd-49b4-8359-dd4f29d82a30"/>
    <xsd:import namespace="e5506b02-64ed-4ef2-a5c3-8d11441de12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79a51e-1fcd-49b4-8359-dd4f29d82a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506b02-64ed-4ef2-a5c3-8d11441de12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C01387-780F-43BA-83C0-DCE35360ACB6}">
  <ds:schemaRefs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e5506b02-64ed-4ef2-a5c3-8d11441de12b"/>
    <ds:schemaRef ds:uri="fd79a51e-1fcd-49b4-8359-dd4f29d82a30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D022121-2197-4FD0-AE78-DED1E755E8C0}">
  <ds:schemaRefs>
    <ds:schemaRef ds:uri="e5506b02-64ed-4ef2-a5c3-8d11441de12b"/>
    <ds:schemaRef ds:uri="fd79a51e-1fcd-49b4-8359-dd4f29d82a3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17724FD-6C13-42A5-83C5-3A9AB8C0F2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2700</Words>
  <Application>Microsoft Macintosh PowerPoint</Application>
  <PresentationFormat>Widescreen</PresentationFormat>
  <Paragraphs>489</Paragraphs>
  <Slides>34</Slides>
  <Notes>21</Notes>
  <HiddenSlides>23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Bookman Old Style</vt:lpstr>
      <vt:lpstr>Calibri</vt:lpstr>
      <vt:lpstr>Calibri Light</vt:lpstr>
      <vt:lpstr>Cambria Math</vt:lpstr>
      <vt:lpstr>Century Gothic</vt:lpstr>
      <vt:lpstr>PT Sans</vt:lpstr>
      <vt:lpstr>Wingdings</vt:lpstr>
      <vt:lpstr>Office Theme</vt:lpstr>
      <vt:lpstr>Preparing atoms for interferometry: cooling, transport and atom-optics</vt:lpstr>
      <vt:lpstr>PowerPoint Presentation</vt:lpstr>
      <vt:lpstr>Atom-light interactions</vt:lpstr>
      <vt:lpstr>Atom-light interactions</vt:lpstr>
      <vt:lpstr>Optical interferometry</vt:lpstr>
      <vt:lpstr>Atom interferometry</vt:lpstr>
      <vt:lpstr>Long-baseline atom interferometry</vt:lpstr>
      <vt:lpstr>The atom interferometer observatory and network (AION)</vt:lpstr>
      <vt:lpstr>The atom interferometer observatory and network</vt:lpstr>
      <vt:lpstr>Detection goals</vt:lpstr>
      <vt:lpstr>Gravitational wave detection bands</vt:lpstr>
      <vt:lpstr>Fundamental physics searches</vt:lpstr>
      <vt:lpstr>Fundamental physics searches</vt:lpstr>
      <vt:lpstr>Earth Science: Background and Signals</vt:lpstr>
      <vt:lpstr>Long-baseline atom interferometers</vt:lpstr>
      <vt:lpstr>The AION consortium</vt:lpstr>
      <vt:lpstr>The AION consortium</vt:lpstr>
      <vt:lpstr>The AION detector</vt:lpstr>
      <vt:lpstr>Progressive Expansion of Quantum Detectors</vt:lpstr>
      <vt:lpstr>AION R&amp;D platform</vt:lpstr>
      <vt:lpstr>Laser cooling of strontium</vt:lpstr>
      <vt:lpstr>AION Cambridge R&amp;D</vt:lpstr>
      <vt:lpstr>AION Cambridge R&amp;D</vt:lpstr>
      <vt:lpstr>Transport, cooling and atom-optics</vt:lpstr>
      <vt:lpstr>Transport, cooling and atom-optics</vt:lpstr>
      <vt:lpstr>Laser cooling of strontium</vt:lpstr>
      <vt:lpstr>Dipole trap simulations: AtomECS </vt:lpstr>
      <vt:lpstr>Optical dipole trap</vt:lpstr>
      <vt:lpstr>Optical dipole trap</vt:lpstr>
      <vt:lpstr>Optical dipole trap</vt:lpstr>
      <vt:lpstr>Optical transport</vt:lpstr>
      <vt:lpstr>Intersection with wider quantum technologies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Harte</dc:creator>
  <cp:lastModifiedBy>Tiffany Harte</cp:lastModifiedBy>
  <cp:revision>2</cp:revision>
  <dcterms:created xsi:type="dcterms:W3CDTF">2021-08-27T17:38:04Z</dcterms:created>
  <dcterms:modified xsi:type="dcterms:W3CDTF">2025-01-30T13:44:04Z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0x010100DD786DEB9B18234C9BEEA341FFA8AE13</vt:lpwstr>
  </property>
</Properties>
</file>