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464" r:id="rId2"/>
    <p:sldId id="458" r:id="rId3"/>
    <p:sldId id="463" r:id="rId4"/>
    <p:sldId id="4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1" autoAdjust="0"/>
    <p:restoredTop sz="94660"/>
  </p:normalViewPr>
  <p:slideViewPr>
    <p:cSldViewPr snapToGrid="0">
      <p:cViewPr varScale="1">
        <p:scale>
          <a:sx n="69" d="100"/>
          <a:sy n="69" d="100"/>
        </p:scale>
        <p:origin x="4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17193-0F50-46EC-9159-6CAE38BC8121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3EBE8-1545-4A10-932C-53C18F173A36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4318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2677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41618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03984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73900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0627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www.ska.ac.za"/>
          <p:cNvSpPr txBox="1"/>
          <p:nvPr/>
        </p:nvSpPr>
        <p:spPr>
          <a:xfrm>
            <a:off x="9988551" y="6351271"/>
            <a:ext cx="1629836" cy="2825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9376" tIns="49376" rIns="49376" bIns="49376">
            <a:spAutoFit/>
          </a:bodyPr>
          <a:lstStyle>
            <a:lvl1pPr algn="r" defTabSz="685800">
              <a:defRPr sz="1100" b="1"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sz="1188" dirty="0"/>
              <a:t>www.sa</a:t>
            </a:r>
            <a:r>
              <a:rPr lang="en-US" sz="1188" dirty="0"/>
              <a:t>rao</a:t>
            </a:r>
            <a:r>
              <a:rPr sz="1188" dirty="0"/>
              <a:t>.ac.za</a:t>
            </a:r>
          </a:p>
        </p:txBody>
      </p:sp>
      <p:sp>
        <p:nvSpPr>
          <p:cNvPr id="55" name="Line"/>
          <p:cNvSpPr/>
          <p:nvPr/>
        </p:nvSpPr>
        <p:spPr>
          <a:xfrm>
            <a:off x="670984" y="6507478"/>
            <a:ext cx="9552521" cy="2"/>
          </a:xfrm>
          <a:prstGeom prst="line">
            <a:avLst/>
          </a:prstGeom>
          <a:ln w="6350">
            <a:solidFill>
              <a:srgbClr val="BFBFBF"/>
            </a:solidFill>
            <a:miter/>
          </a:ln>
        </p:spPr>
        <p:txBody>
          <a:bodyPr lIns="49376" tIns="49376" rIns="49376" bIns="49376"/>
          <a:lstStyle/>
          <a:p>
            <a:endParaRPr sz="1944"/>
          </a:p>
        </p:txBody>
      </p:sp>
      <p:sp>
        <p:nvSpPr>
          <p:cNvPr id="56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5741893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92772" y="6207370"/>
            <a:ext cx="344831" cy="297964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7248473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40726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86624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99856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5581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88099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670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610593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717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EE126-5B5B-4FC9-B892-18E06ADBF5DE}" type="datetimeFigureOut">
              <a:rPr lang="en-ZA" smtClean="0"/>
              <a:t>2025/01/21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683A5-1484-4678-8AAD-BD68B383380F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3334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History of Astronomy Steering Meeting"/>
          <p:cNvSpPr txBox="1"/>
          <p:nvPr/>
        </p:nvSpPr>
        <p:spPr>
          <a:xfrm>
            <a:off x="8525407" y="3169771"/>
            <a:ext cx="2927988" cy="2585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2" tIns="54862" rIns="54862" bIns="54862">
            <a:spAutoFit/>
          </a:bodyPr>
          <a:lstStyle>
            <a:lvl1pPr defTabSz="914400">
              <a:defRPr sz="8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endParaRPr sz="960" dirty="0"/>
          </a:p>
        </p:txBody>
      </p:sp>
      <p:sp>
        <p:nvSpPr>
          <p:cNvPr id="190" name="DOCUMENTING THE CONSTRUCTION OF MeerKAT, AVN AND SKA"/>
          <p:cNvSpPr txBox="1"/>
          <p:nvPr/>
        </p:nvSpPr>
        <p:spPr>
          <a:xfrm>
            <a:off x="4119959" y="2490539"/>
            <a:ext cx="4472942" cy="3323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2" tIns="54862" rIns="54862" bIns="54862">
            <a:spAutoFit/>
          </a:bodyPr>
          <a:lstStyle>
            <a:lvl1pPr defTabSz="914400">
              <a:defRPr sz="12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endParaRPr sz="1440" dirty="0"/>
          </a:p>
        </p:txBody>
      </p:sp>
      <p:sp>
        <p:nvSpPr>
          <p:cNvPr id="191" name="SKA SA PROJECT"/>
          <p:cNvSpPr txBox="1"/>
          <p:nvPr/>
        </p:nvSpPr>
        <p:spPr>
          <a:xfrm>
            <a:off x="4029074" y="1974890"/>
            <a:ext cx="6790112" cy="5035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862" tIns="54862" rIns="54862" bIns="54862">
            <a:spAutoFit/>
          </a:bodyPr>
          <a:lstStyle>
            <a:lvl1pPr defTabSz="685800">
              <a:defRPr sz="3000">
                <a:solidFill>
                  <a:srgbClr val="FFFFFF"/>
                </a:solidFill>
                <a:latin typeface="Roboto Regular"/>
                <a:ea typeface="Roboto Regular"/>
                <a:cs typeface="Roboto Regular"/>
                <a:sym typeface="Roboto Regular"/>
              </a:defRPr>
            </a:lvl1pPr>
          </a:lstStyle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SKA </a:t>
            </a:r>
            <a:r>
              <a:rPr lang="en-US" sz="3200" dirty="0" err="1">
                <a:solidFill>
                  <a:schemeClr val="tx1"/>
                </a:solidFill>
              </a:rPr>
              <a:t>Steerco</a:t>
            </a:r>
            <a:endParaRPr lang="en-US" sz="3200" dirty="0">
              <a:solidFill>
                <a:schemeClr val="tx1"/>
              </a:solidFill>
            </a:endParaRP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Project Cash Update</a:t>
            </a: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>
                <a:solidFill>
                  <a:schemeClr val="tx1"/>
                </a:solidFill>
              </a:rPr>
              <a:t>MTEF 2024/25</a:t>
            </a:r>
          </a:p>
          <a:p>
            <a:pPr algn="ctr"/>
            <a:endParaRPr lang="en-US" sz="3200" dirty="0">
              <a:solidFill>
                <a:schemeClr val="tx1"/>
              </a:solidFill>
            </a:endParaRPr>
          </a:p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20</a:t>
            </a:r>
            <a:r>
              <a:rPr lang="en-US" sz="3200" dirty="0" smtClean="0">
                <a:solidFill>
                  <a:schemeClr val="tx1"/>
                </a:solidFill>
              </a:rPr>
              <a:t> JANUARY 2025</a:t>
            </a:r>
            <a:endParaRPr lang="en-US" sz="3200" dirty="0">
              <a:solidFill>
                <a:schemeClr val="tx1"/>
              </a:solidFill>
            </a:endParaRPr>
          </a:p>
          <a:p>
            <a:pPr algn="ctr"/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193" name="Rectangle"/>
          <p:cNvSpPr/>
          <p:nvPr/>
        </p:nvSpPr>
        <p:spPr>
          <a:xfrm>
            <a:off x="609598" y="341010"/>
            <a:ext cx="10972805" cy="145731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4862" tIns="54862" rIns="54862" bIns="54862" anchor="ctr"/>
          <a:lstStyle/>
          <a:p>
            <a:pPr algn="ctr" defTabSz="822960">
              <a:defRPr sz="1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1560" dirty="0"/>
          </a:p>
        </p:txBody>
      </p:sp>
      <p:sp>
        <p:nvSpPr>
          <p:cNvPr id="194" name="www.ska.ac.za"/>
          <p:cNvSpPr txBox="1"/>
          <p:nvPr/>
        </p:nvSpPr>
        <p:spPr>
          <a:xfrm>
            <a:off x="9504045" y="6343649"/>
            <a:ext cx="1466852" cy="3139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4862" tIns="54862" rIns="54862" bIns="54862">
            <a:spAutoFit/>
          </a:bodyPr>
          <a:lstStyle>
            <a:lvl1pPr algn="r" defTabSz="685800">
              <a:defRPr sz="1100">
                <a:solidFill>
                  <a:srgbClr val="FFFFFF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</a:lstStyle>
          <a:p>
            <a:r>
              <a:rPr sz="1320" dirty="0"/>
              <a:t>www.s</a:t>
            </a:r>
            <a:r>
              <a:rPr lang="en-US" sz="1320" dirty="0"/>
              <a:t>arao</a:t>
            </a:r>
            <a:r>
              <a:rPr sz="1320" dirty="0"/>
              <a:t>.ac.za</a:t>
            </a:r>
          </a:p>
        </p:txBody>
      </p:sp>
      <p:sp>
        <p:nvSpPr>
          <p:cNvPr id="195" name="Line"/>
          <p:cNvSpPr/>
          <p:nvPr/>
        </p:nvSpPr>
        <p:spPr>
          <a:xfrm>
            <a:off x="609599" y="6517005"/>
            <a:ext cx="8989697" cy="2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54862" tIns="54862" rIns="54862" bIns="54862"/>
          <a:lstStyle/>
          <a:p>
            <a:endParaRPr sz="2160" dirty="0"/>
          </a:p>
        </p:txBody>
      </p:sp>
      <p:sp>
        <p:nvSpPr>
          <p:cNvPr id="196" name="Line"/>
          <p:cNvSpPr/>
          <p:nvPr/>
        </p:nvSpPr>
        <p:spPr>
          <a:xfrm>
            <a:off x="10982325" y="6517005"/>
            <a:ext cx="600078" cy="2"/>
          </a:xfrm>
          <a:prstGeom prst="line">
            <a:avLst/>
          </a:prstGeom>
          <a:ln w="6350">
            <a:solidFill>
              <a:srgbClr val="FFFFFF"/>
            </a:solidFill>
            <a:miter/>
          </a:ln>
        </p:spPr>
        <p:txBody>
          <a:bodyPr lIns="54862" tIns="54862" rIns="54862" bIns="54862"/>
          <a:lstStyle/>
          <a:p>
            <a:endParaRPr sz="2160" dirty="0"/>
          </a:p>
        </p:txBody>
      </p:sp>
      <p:grpSp>
        <p:nvGrpSpPr>
          <p:cNvPr id="204" name="Group"/>
          <p:cNvGrpSpPr/>
          <p:nvPr/>
        </p:nvGrpSpPr>
        <p:grpSpPr>
          <a:xfrm>
            <a:off x="609597" y="550545"/>
            <a:ext cx="10972807" cy="1939994"/>
            <a:chOff x="-1" y="0"/>
            <a:chExt cx="9144004" cy="985839"/>
          </a:xfrm>
        </p:grpSpPr>
        <p:pic>
          <p:nvPicPr>
            <p:cNvPr id="197" name="image.png" descr="image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" y="2743"/>
              <a:ext cx="1123903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8" name="image.png" descr="image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52913" y="2743"/>
              <a:ext cx="1857462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9" name="image.png" descr="image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39387" y="2743"/>
              <a:ext cx="1345371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0" name="image.png" descr="image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13771" y="2743"/>
              <a:ext cx="750510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1" name="image.png" descr="image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3294" y="2743"/>
              <a:ext cx="1954480" cy="9822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2" name="image.png" descr="image.pn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76787" y="-1"/>
              <a:ext cx="1301667" cy="9822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03" name="image.jpeg" descr="image.jpe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7988" y="-1"/>
              <a:ext cx="636016" cy="9858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05" name="SARAO LOGOmedrgb.png" descr="SARAO LOGOmedrgb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911" y="3169770"/>
            <a:ext cx="2373895" cy="1753211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84132738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386408" y="797902"/>
            <a:ext cx="11665296" cy="5558602"/>
          </a:xfrm>
        </p:spPr>
        <p:txBody>
          <a:bodyPr>
            <a:normAutofit fontScale="62500" lnSpcReduction="20000"/>
          </a:bodyPr>
          <a:lstStyle/>
          <a:p>
            <a:pPr marL="0" indent="-34290" algn="just">
              <a:lnSpc>
                <a:spcPct val="100000"/>
              </a:lnSpc>
              <a:buNone/>
            </a:pPr>
            <a:endParaRPr lang="en-ZA" sz="1920" b="1" u="sng" dirty="0"/>
          </a:p>
          <a:p>
            <a:pPr marL="0" indent="-34290" algn="just">
              <a:lnSpc>
                <a:spcPct val="100000"/>
              </a:lnSpc>
              <a:buNone/>
            </a:pPr>
            <a:r>
              <a:rPr lang="en-ZA" sz="1920" b="1" u="sng" dirty="0"/>
              <a:t>RSA Observatory Funding Commitments:</a:t>
            </a:r>
          </a:p>
          <a:p>
            <a:pPr marL="0" indent="-34290" algn="just">
              <a:lnSpc>
                <a:spcPct val="100000"/>
              </a:lnSpc>
              <a:buNone/>
            </a:pPr>
            <a:endParaRPr lang="en-ZA" sz="1920" b="1" u="sng" dirty="0"/>
          </a:p>
          <a:p>
            <a:pPr lvl="1" algn="just"/>
            <a:r>
              <a:rPr lang="en-US" sz="2600" b="1" dirty="0">
                <a:solidFill>
                  <a:srgbClr val="FF0000"/>
                </a:solidFill>
              </a:rPr>
              <a:t>Cash contributions over the next 2.5 years (105,7m Euro) – indexation based on actual Inflationary adjustments can change this. Exchange rate risk to be mitigated by FEC contracts, we reviewing options based on engagements with bankers.</a:t>
            </a:r>
          </a:p>
          <a:p>
            <a:pPr marL="457200" lvl="1" indent="0" algn="just">
              <a:buNone/>
            </a:pPr>
            <a:endParaRPr lang="en-US" sz="2600" b="1" dirty="0">
              <a:solidFill>
                <a:srgbClr val="FF0000"/>
              </a:solidFill>
            </a:endParaRPr>
          </a:p>
          <a:p>
            <a:pPr lvl="1" algn="just"/>
            <a:endParaRPr lang="en-US" sz="1920" dirty="0"/>
          </a:p>
          <a:p>
            <a:pPr marL="411480" lvl="1" indent="0" algn="just">
              <a:buNone/>
            </a:pPr>
            <a:endParaRPr lang="en-US" sz="1920" dirty="0"/>
          </a:p>
          <a:p>
            <a:pPr lvl="1" algn="just"/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marL="457200" lvl="1" indent="0" algn="just">
              <a:buNone/>
            </a:pPr>
            <a:endParaRPr lang="en-US" sz="1920" dirty="0"/>
          </a:p>
          <a:p>
            <a:pPr lvl="1" algn="just"/>
            <a:endParaRPr lang="en-US" sz="1920" dirty="0"/>
          </a:p>
          <a:p>
            <a:pPr lvl="1" algn="just"/>
            <a:endParaRPr lang="en-US" sz="2100" dirty="0"/>
          </a:p>
          <a:p>
            <a:pPr lvl="1" algn="just"/>
            <a:endParaRPr lang="en-US" sz="2100" dirty="0"/>
          </a:p>
          <a:p>
            <a:pPr lvl="1" algn="just"/>
            <a:r>
              <a:rPr lang="en-US" sz="2600" dirty="0"/>
              <a:t>Payments for 2024/25 = </a:t>
            </a:r>
            <a:r>
              <a:rPr lang="en-US" sz="2600" b="1" dirty="0"/>
              <a:t>R451m</a:t>
            </a:r>
            <a:r>
              <a:rPr lang="en-US" sz="2600" dirty="0"/>
              <a:t> (29 Nov 2024) Actual Payment</a:t>
            </a:r>
          </a:p>
          <a:p>
            <a:pPr marL="457200" lvl="1" indent="0" algn="just">
              <a:buNone/>
            </a:pPr>
            <a:endParaRPr lang="en-US" sz="2600" dirty="0"/>
          </a:p>
          <a:p>
            <a:pPr lvl="1" algn="just"/>
            <a:r>
              <a:rPr lang="en-US" sz="2600" dirty="0"/>
              <a:t>Payments for 2025/26 = </a:t>
            </a:r>
            <a:r>
              <a:rPr lang="en-US" sz="2600" b="1" dirty="0"/>
              <a:t>R786m</a:t>
            </a:r>
            <a:r>
              <a:rPr lang="en-US" sz="2600" dirty="0"/>
              <a:t> (May 2025 and Nov 2025) aligned to MTEF</a:t>
            </a:r>
            <a:endParaRPr lang="en-US" sz="2600" b="1" dirty="0">
              <a:solidFill>
                <a:srgbClr val="FF0000"/>
              </a:solidFill>
            </a:endParaRPr>
          </a:p>
          <a:p>
            <a:pPr marL="457200" lvl="1" indent="0" algn="just">
              <a:buNone/>
            </a:pPr>
            <a:endParaRPr lang="en-US" sz="2600" dirty="0"/>
          </a:p>
          <a:p>
            <a:pPr lvl="1" algn="just"/>
            <a:r>
              <a:rPr lang="en-US" sz="2600" dirty="0"/>
              <a:t>Payments for 2026/27 = </a:t>
            </a:r>
            <a:r>
              <a:rPr lang="en-US" sz="2600" b="1" dirty="0"/>
              <a:t>R868m</a:t>
            </a:r>
            <a:r>
              <a:rPr lang="en-US" sz="2600" dirty="0"/>
              <a:t> (May 2026 and Nov 2026) aligned to MTEF</a:t>
            </a:r>
          </a:p>
          <a:p>
            <a:pPr marL="411480" lvl="1" indent="0" algn="just">
              <a:buNone/>
            </a:pPr>
            <a:endParaRPr lang="en-US" sz="2600" dirty="0"/>
          </a:p>
          <a:p>
            <a:pPr marL="411480" lvl="1" indent="0" algn="just">
              <a:buNone/>
            </a:pPr>
            <a:endParaRPr lang="en-US" sz="168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0983" y="145437"/>
            <a:ext cx="10850035" cy="652465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/>
              <a:t>SKAO Payment Schedule MTEF 2024/25 to 2026/27</a:t>
            </a:r>
            <a:endParaRPr lang="en-ZA" sz="36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2254" y="2068945"/>
            <a:ext cx="10409381" cy="2789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74837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70983" y="258617"/>
            <a:ext cx="10850035" cy="2124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360" dirty="0">
                <a:solidFill>
                  <a:srgbClr val="FF0000"/>
                </a:solidFill>
              </a:rPr>
              <a:t/>
            </a:r>
            <a:br>
              <a:rPr lang="en-US" sz="3360" dirty="0">
                <a:solidFill>
                  <a:srgbClr val="FF0000"/>
                </a:solidFill>
              </a:rPr>
            </a:br>
            <a:r>
              <a:rPr lang="en-US" sz="3360" b="1" dirty="0"/>
              <a:t>SARAO Cash Requirements Projected  2024/25 &amp; 2025/26</a:t>
            </a:r>
            <a:r>
              <a:rPr lang="en-US" sz="3360" dirty="0"/>
              <a:t/>
            </a:r>
            <a:br>
              <a:rPr lang="en-US" sz="3360" dirty="0"/>
            </a:br>
            <a:endParaRPr lang="en-ZA" sz="336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674" y="822036"/>
            <a:ext cx="9642762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0932548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13B30F1-E944-43BF-8103-318C6D6D0F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6530" y="1435511"/>
            <a:ext cx="4111347" cy="5057364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Long term funding requirements informed by 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70C0"/>
                </a:solidFill>
              </a:rPr>
              <a:t>SKA construction profile and cash flow requirements, including additional </a:t>
            </a:r>
            <a:r>
              <a:rPr lang="en-US" b="1" dirty="0" smtClean="0">
                <a:solidFill>
                  <a:srgbClr val="0070C0"/>
                </a:solidFill>
              </a:rPr>
              <a:t>funding</a:t>
            </a: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70C0"/>
                </a:solidFill>
              </a:rPr>
              <a:t>BFI </a:t>
            </a:r>
            <a:r>
              <a:rPr lang="en-US" b="1" dirty="0" err="1">
                <a:solidFill>
                  <a:srgbClr val="0070C0"/>
                </a:solidFill>
              </a:rPr>
              <a:t>Fuding</a:t>
            </a:r>
            <a:r>
              <a:rPr lang="en-US" b="1" dirty="0">
                <a:solidFill>
                  <a:srgbClr val="0070C0"/>
                </a:solidFill>
              </a:rPr>
              <a:t> and Expenses included </a:t>
            </a:r>
          </a:p>
          <a:p>
            <a:pPr lvl="1">
              <a:lnSpc>
                <a:spcPct val="120000"/>
              </a:lnSpc>
            </a:pPr>
            <a:r>
              <a:rPr lang="en-US" b="1" dirty="0" smtClean="0">
                <a:solidFill>
                  <a:srgbClr val="0070C0"/>
                </a:solidFill>
              </a:rPr>
              <a:t>Commencement </a:t>
            </a:r>
            <a:r>
              <a:rPr lang="en-US" b="1" dirty="0">
                <a:solidFill>
                  <a:srgbClr val="0070C0"/>
                </a:solidFill>
              </a:rPr>
              <a:t>of stable SKA operations in </a:t>
            </a:r>
            <a:r>
              <a:rPr lang="en-US" b="1" dirty="0" smtClean="0">
                <a:solidFill>
                  <a:srgbClr val="0070C0"/>
                </a:solidFill>
              </a:rPr>
              <a:t>2029/2030</a:t>
            </a:r>
            <a:endParaRPr lang="en-US" b="1" dirty="0">
              <a:solidFill>
                <a:srgbClr val="0070C0"/>
              </a:solidFill>
            </a:endParaRPr>
          </a:p>
          <a:p>
            <a:pPr lvl="1">
              <a:lnSpc>
                <a:spcPct val="120000"/>
              </a:lnSpc>
            </a:pPr>
            <a:r>
              <a:rPr lang="en-US" b="1" dirty="0">
                <a:solidFill>
                  <a:srgbClr val="0070C0"/>
                </a:solidFill>
              </a:rPr>
              <a:t>SARAO capital and operational expenditure</a:t>
            </a:r>
          </a:p>
          <a:p>
            <a:pPr lvl="1">
              <a:lnSpc>
                <a:spcPct val="120000"/>
              </a:lnSpc>
            </a:pPr>
            <a:r>
              <a:rPr lang="en-US" b="1" dirty="0" err="1">
                <a:solidFill>
                  <a:srgbClr val="0070C0"/>
                </a:solidFill>
              </a:rPr>
              <a:t>MeerKAT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 smtClean="0">
                <a:solidFill>
                  <a:srgbClr val="0070C0"/>
                </a:solidFill>
              </a:rPr>
              <a:t>integration estimated </a:t>
            </a:r>
            <a:r>
              <a:rPr lang="en-US" b="1" dirty="0">
                <a:solidFill>
                  <a:srgbClr val="0070C0"/>
                </a:solidFill>
              </a:rPr>
              <a:t>in </a:t>
            </a:r>
            <a:r>
              <a:rPr lang="en-US" b="1" dirty="0" smtClean="0">
                <a:solidFill>
                  <a:srgbClr val="0070C0"/>
                </a:solidFill>
              </a:rPr>
              <a:t>2028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7982FB9-2B0E-4013-8D51-3691429EC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7"/>
            <a:ext cx="11122891" cy="736190"/>
          </a:xfrm>
        </p:spPr>
        <p:txBody>
          <a:bodyPr>
            <a:noAutofit/>
          </a:bodyPr>
          <a:lstStyle/>
          <a:p>
            <a:pPr algn="ctr"/>
            <a:r>
              <a:rPr lang="en-US" sz="3200" b="1" dirty="0"/>
              <a:t>Funding </a:t>
            </a:r>
            <a:r>
              <a:rPr lang="en-US" sz="3200" b="1" dirty="0" smtClean="0"/>
              <a:t>Requirements - MTEF 2025 - 2031</a:t>
            </a:r>
            <a:endParaRPr lang="en-ZA" sz="3200" b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3201847"/>
              </p:ext>
            </p:extLst>
          </p:nvPr>
        </p:nvGraphicFramePr>
        <p:xfrm>
          <a:off x="4341092" y="1313465"/>
          <a:ext cx="7426036" cy="49672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Worksheet" r:id="rId3" imgW="6038772" imgH="2286000" progId="Excel.Sheet.12">
                  <p:embed/>
                </p:oleObj>
              </mc:Choice>
              <mc:Fallback>
                <p:oleObj name="Worksheet" r:id="rId3" imgW="6038772" imgH="22860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41092" y="1313465"/>
                        <a:ext cx="7426036" cy="49672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5025320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40018</TotalTime>
  <Words>154</Words>
  <Application>Microsoft Office PowerPoint</Application>
  <PresentationFormat>Widescreen</PresentationFormat>
  <Paragraphs>44</Paragraphs>
  <Slides>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Roboto Light</vt:lpstr>
      <vt:lpstr>Roboto Regular</vt:lpstr>
      <vt:lpstr>Office Theme</vt:lpstr>
      <vt:lpstr>Microsoft Excel Worksheet</vt:lpstr>
      <vt:lpstr>PowerPoint Presentation</vt:lpstr>
      <vt:lpstr>SKAO Payment Schedule MTEF 2024/25 to 2026/27</vt:lpstr>
      <vt:lpstr> SARAO Cash Requirements Projected  2024/25 &amp; 2025/26 </vt:lpstr>
      <vt:lpstr>Funding Requirements - MTEF 2025 - 2031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MeerKAT Integration Scenarios</dc:title>
  <dc:creator>Adrian</dc:creator>
  <cp:lastModifiedBy>Shawn Basson</cp:lastModifiedBy>
  <cp:revision>116</cp:revision>
  <dcterms:created xsi:type="dcterms:W3CDTF">2022-09-19T19:07:59Z</dcterms:created>
  <dcterms:modified xsi:type="dcterms:W3CDTF">2025-01-22T06:24:44Z</dcterms:modified>
</cp:coreProperties>
</file>