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7" r:id="rId5"/>
    <p:sldId id="259" r:id="rId6"/>
    <p:sldId id="551" r:id="rId7"/>
    <p:sldId id="263" r:id="rId8"/>
    <p:sldId id="261" r:id="rId9"/>
    <p:sldId id="262" r:id="rId10"/>
    <p:sldId id="554" r:id="rId11"/>
    <p:sldId id="552" r:id="rId12"/>
    <p:sldId id="55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321A683-373F-8D36-D41C-E899B46C991D}" name="Pontsho" initials="P" userId="Pontsho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6" autoAdjust="0"/>
    <p:restoredTop sz="89095" autoAdjust="0"/>
  </p:normalViewPr>
  <p:slideViewPr>
    <p:cSldViewPr>
      <p:cViewPr varScale="1">
        <p:scale>
          <a:sx n="110" d="100"/>
          <a:sy n="110" d="100"/>
        </p:scale>
        <p:origin x="754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F72C8-21D2-441C-BDD7-C9D62FF4105C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66DA9-4CD5-4265-9128-F9AC50450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76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66DA9-4CD5-4265-9128-F9AC504501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54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07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5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61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91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590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47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21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856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81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485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0A061-CD05-4DD2-BD6C-C0A6E7B7931E}" type="datetimeFigureOut">
              <a:rPr lang="en-US" smtClean="0"/>
              <a:t>1/28/2025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197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white circles with black text&#10;&#10;Description automatically generated">
            <a:extLst>
              <a:ext uri="{FF2B5EF4-FFF2-40B4-BE49-F238E27FC236}">
                <a16:creationId xmlns:a16="http://schemas.microsoft.com/office/drawing/2014/main" id="{FC9A2671-7463-555E-ACB6-3D329BCA9A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667508" y="332656"/>
            <a:ext cx="8856984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59496" y="4005064"/>
            <a:ext cx="8856984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Africa Radio Astronomy Program: Update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SASSC Meeting, January 2025</a:t>
            </a:r>
          </a:p>
        </p:txBody>
      </p:sp>
    </p:spTree>
    <p:extLst>
      <p:ext uri="{BB962C8B-B14F-4D97-AF65-F5344CB8AC3E}">
        <p14:creationId xmlns:p14="http://schemas.microsoft.com/office/powerpoint/2010/main" val="1996199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E18DF-38E1-4D77-A7A9-4FC9D3FBF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971"/>
            <a:ext cx="10515600" cy="973818"/>
          </a:xfrm>
        </p:spPr>
        <p:txBody>
          <a:bodyPr/>
          <a:lstStyle/>
          <a:p>
            <a:r>
              <a:rPr lang="en-US" dirty="0"/>
              <a:t>Background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C343C-0815-4699-9BA1-61AF266462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1789"/>
            <a:ext cx="10515600" cy="556049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err="1"/>
              <a:t>Recognising</a:t>
            </a:r>
            <a:r>
              <a:rPr lang="en-US" dirty="0"/>
              <a:t> resourcing and other constraints, South African SKA Steering Committee (SASSC) requested update of Africa Strategy and Budget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Presented to, and supported by, SASSC February 2022 and accepted by the APC Meeting June 2023</a:t>
            </a:r>
          </a:p>
          <a:p>
            <a:pPr>
              <a:lnSpc>
                <a:spcPct val="120000"/>
              </a:lnSpc>
            </a:pPr>
            <a:r>
              <a:rPr lang="en-US" dirty="0"/>
              <a:t>Key takeaways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Countries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Ghana - Continued support for operations in Ghana until such a time that an exit strategy can be agreed and executed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Zambia and Madagascar - Infrastructure refurbishment not feasible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Namibia -  focus on Africa </a:t>
            </a:r>
            <a:r>
              <a:rPr lang="en-US" dirty="0" err="1"/>
              <a:t>Millimetre</a:t>
            </a:r>
            <a:r>
              <a:rPr lang="en-US" dirty="0"/>
              <a:t> Telescope partnership with a hope to incorporate VLBI operations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Botswana – Prospect of MPG dish being deployed to be explored, </a:t>
            </a:r>
            <a:r>
              <a:rPr lang="en-US" dirty="0" err="1"/>
              <a:t>superceding</a:t>
            </a:r>
            <a:r>
              <a:rPr lang="en-US" dirty="0"/>
              <a:t> previous understanding of South African deployment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Africa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Two dish interferometer training telescopes (TAI) are to be rolled out to the APCs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TART instruments are to be rolled out to all the APCs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HIRAX potential deployment of outrigger telescopes in up to four partner countries, starting with Botswana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Each partner country to develop a 10-year implementation plan in collaboration with SARAO</a:t>
            </a:r>
          </a:p>
        </p:txBody>
      </p:sp>
    </p:spTree>
    <p:extLst>
      <p:ext uri="{BB962C8B-B14F-4D97-AF65-F5344CB8AC3E}">
        <p14:creationId xmlns:p14="http://schemas.microsoft.com/office/powerpoint/2010/main" val="833136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3F17B-C692-408F-8C41-6A81D1602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5846"/>
          </a:xfrm>
        </p:spPr>
        <p:txBody>
          <a:bodyPr/>
          <a:lstStyle/>
          <a:p>
            <a:r>
              <a:rPr lang="en-US" dirty="0"/>
              <a:t>Africa Strategy &amp; Objectives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95A59-0877-4249-BF8A-8786A7131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8354"/>
            <a:ext cx="10515600" cy="5022669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Vision: The sustainable establishment of African science and technology networks and skills, and growth of science and technology capacity in the SKA Africa Partner Countries</a:t>
            </a:r>
          </a:p>
          <a:p>
            <a:pPr>
              <a:lnSpc>
                <a:spcPct val="120000"/>
              </a:lnSpc>
            </a:pPr>
            <a:r>
              <a:rPr lang="en-US" dirty="0"/>
              <a:t>ARAP broad objective to </a:t>
            </a:r>
            <a:r>
              <a:rPr lang="en-US" dirty="0" err="1"/>
              <a:t>institutionalise</a:t>
            </a:r>
            <a:r>
              <a:rPr lang="en-US" dirty="0"/>
              <a:t> radio astronomy in the African Partner Countries the following strategic interventions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Implementation of </a:t>
            </a:r>
            <a:r>
              <a:rPr lang="en-US" dirty="0" err="1"/>
              <a:t>programmes</a:t>
            </a:r>
            <a:r>
              <a:rPr lang="en-US" dirty="0"/>
              <a:t> to ensure long-term site and </a:t>
            </a:r>
            <a:r>
              <a:rPr lang="en-US" dirty="0" err="1"/>
              <a:t>programme</a:t>
            </a:r>
            <a:r>
              <a:rPr lang="en-US" dirty="0"/>
              <a:t> sustainability in the Africa Partner Countries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Provide support to the successful implementation of radio astronomy </a:t>
            </a:r>
            <a:r>
              <a:rPr lang="en-US" dirty="0" err="1"/>
              <a:t>programmes</a:t>
            </a:r>
            <a:r>
              <a:rPr lang="en-US" dirty="0"/>
              <a:t> in the Africa Partner Countries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Actively exploit and support initiatives and </a:t>
            </a:r>
            <a:r>
              <a:rPr lang="en-US" dirty="0" err="1"/>
              <a:t>programmes</a:t>
            </a:r>
            <a:r>
              <a:rPr lang="en-US" dirty="0"/>
              <a:t> to further establish human capital in the Africa Partner Countries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Develop Cyberinfrastructure and Big Data capabilities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Facilitate implementation of co-located industry partnerships in the Africa Partner Countries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Support collaborative </a:t>
            </a:r>
            <a:r>
              <a:rPr lang="en-US" dirty="0" err="1"/>
              <a:t>programmes</a:t>
            </a:r>
            <a:r>
              <a:rPr lang="en-US" dirty="0"/>
              <a:t> to deploy research infrastructure across the Africa Partner Countries</a:t>
            </a:r>
          </a:p>
          <a:p>
            <a:pPr>
              <a:lnSpc>
                <a:spcPct val="120000"/>
              </a:lnSpc>
            </a:pPr>
            <a:r>
              <a:rPr lang="en-US" dirty="0"/>
              <a:t>Specific actions and outcomes flowing from these strategic interventions are described in accompanying documents</a:t>
            </a:r>
          </a:p>
          <a:p>
            <a:pPr>
              <a:lnSpc>
                <a:spcPct val="120000"/>
              </a:lnSpc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56654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158FF-CC1E-4508-967F-36552DC37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068" y="-14524"/>
            <a:ext cx="10515600" cy="1109714"/>
          </a:xfrm>
        </p:spPr>
        <p:txBody>
          <a:bodyPr/>
          <a:lstStyle/>
          <a:p>
            <a:r>
              <a:rPr lang="en-US" dirty="0"/>
              <a:t>Milestones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190368-FB44-454E-8AF3-B416027795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0332" y="1095190"/>
            <a:ext cx="5051323" cy="1376515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en-US" sz="3600" b="1" dirty="0"/>
              <a:t>Past 6 Months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Successful TART installations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Mauritius and Kenya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6E0627-505A-457B-87B6-53EFBA057831}"/>
              </a:ext>
            </a:extLst>
          </p:cNvPr>
          <p:cNvSpPr txBox="1">
            <a:spLocks/>
          </p:cNvSpPr>
          <p:nvPr/>
        </p:nvSpPr>
        <p:spPr>
          <a:xfrm>
            <a:off x="7802418" y="1095190"/>
            <a:ext cx="4358247" cy="507344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3500" b="1" dirty="0"/>
              <a:t>Next 6 Months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TART installations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Zambia (Feb)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Mozambique (Mar)</a:t>
            </a:r>
          </a:p>
          <a:p>
            <a:pPr>
              <a:lnSpc>
                <a:spcPct val="110000"/>
              </a:lnSpc>
            </a:pPr>
            <a:r>
              <a:rPr lang="en-US" dirty="0"/>
              <a:t>In-house development, in collaboration with industry, for 2-dish interferometer (TAI)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Next six to be done in-house in collaboration with industry</a:t>
            </a:r>
          </a:p>
          <a:p>
            <a:pPr>
              <a:lnSpc>
                <a:spcPct val="110000"/>
              </a:lnSpc>
            </a:pPr>
            <a:r>
              <a:rPr lang="en-US" dirty="0"/>
              <a:t>DARA Phase 3 Training at </a:t>
            </a:r>
            <a:r>
              <a:rPr lang="en-US" dirty="0" err="1"/>
              <a:t>HartRAO</a:t>
            </a:r>
            <a:r>
              <a:rPr lang="en-US" dirty="0"/>
              <a:t> (already completed)</a:t>
            </a:r>
          </a:p>
          <a:p>
            <a:pPr>
              <a:lnSpc>
                <a:spcPct val="110000"/>
              </a:lnSpc>
            </a:pPr>
            <a:r>
              <a:rPr lang="en-US" dirty="0"/>
              <a:t>Africa FIRST Pilot Rollout</a:t>
            </a:r>
            <a:endParaRPr lang="en-ZA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9F2DA4-6F64-4C99-B6FA-86F0A1DFB3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3974"/>
            <a:ext cx="3504570" cy="26301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ECED3A4-7360-42A9-8061-F244823DF6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4571" y="3283974"/>
            <a:ext cx="3943268" cy="263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63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2B7B3-BD73-4610-B11A-C9C997E9C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347" y="-30512"/>
            <a:ext cx="10515600" cy="787054"/>
          </a:xfrm>
        </p:spPr>
        <p:txBody>
          <a:bodyPr>
            <a:normAutofit/>
          </a:bodyPr>
          <a:lstStyle/>
          <a:p>
            <a:r>
              <a:rPr lang="en-US" sz="4000" dirty="0"/>
              <a:t>Implementation Plan and Budget going Forward</a:t>
            </a:r>
            <a:endParaRPr lang="en-ZA" sz="400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10B0B00D-13A5-49E9-9BAD-64DA648FC2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250" y="18256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ZA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ZA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1426E4-43F1-4D7E-90AE-BE823A35CD0B}"/>
              </a:ext>
            </a:extLst>
          </p:cNvPr>
          <p:cNvSpPr txBox="1"/>
          <p:nvPr/>
        </p:nvSpPr>
        <p:spPr>
          <a:xfrm>
            <a:off x="6198112" y="5755903"/>
            <a:ext cx="55704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Notes:</a:t>
            </a:r>
          </a:p>
          <a:p>
            <a:pPr marL="342900" indent="-342900">
              <a:buAutoNum type="arabicPeriod"/>
            </a:pPr>
            <a:r>
              <a:rPr lang="en-US" sz="900" dirty="0"/>
              <a:t>BIUST HIRAX funding subject to appropriate agreement and letter of instruction from DSI</a:t>
            </a:r>
          </a:p>
          <a:p>
            <a:pPr marL="342900" indent="-342900">
              <a:buAutoNum type="arabicPeriod"/>
            </a:pPr>
            <a:r>
              <a:rPr lang="en-US" sz="900" dirty="0"/>
              <a:t>BIUST MPG Dish involvement subject to further discussion with BIUST and MPG</a:t>
            </a:r>
          </a:p>
          <a:p>
            <a:pPr marL="342900" indent="-342900">
              <a:buAutoNum type="arabicPeriod"/>
            </a:pPr>
            <a:endParaRPr lang="en-US" sz="900" dirty="0"/>
          </a:p>
          <a:p>
            <a:pPr marL="342900" indent="-342900">
              <a:buAutoNum type="arabicPeriod"/>
            </a:pPr>
            <a:endParaRPr lang="en-ZA" sz="8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836CF05-5176-42AF-94F0-C769B478D200}"/>
              </a:ext>
            </a:extLst>
          </p:cNvPr>
          <p:cNvSpPr txBox="1">
            <a:spLocks/>
          </p:cNvSpPr>
          <p:nvPr/>
        </p:nvSpPr>
        <p:spPr>
          <a:xfrm>
            <a:off x="98244" y="772994"/>
            <a:ext cx="5725903" cy="55606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800" dirty="0"/>
              <a:t>Leveraged investments into broader Africa Program ~ R300 million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Country Specific Actions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Ghana</a:t>
            </a:r>
          </a:p>
          <a:p>
            <a:pPr lvl="2">
              <a:lnSpc>
                <a:spcPct val="110000"/>
              </a:lnSpc>
            </a:pPr>
            <a:r>
              <a:rPr lang="en-US" sz="1200" dirty="0"/>
              <a:t>Complete engineering work</a:t>
            </a:r>
          </a:p>
          <a:p>
            <a:pPr lvl="2">
              <a:lnSpc>
                <a:spcPct val="110000"/>
              </a:lnSpc>
            </a:pPr>
            <a:r>
              <a:rPr lang="en-US" sz="1200" dirty="0"/>
              <a:t>Execution of approved exit strategy (18 months)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Botswana</a:t>
            </a:r>
          </a:p>
          <a:p>
            <a:pPr lvl="2">
              <a:lnSpc>
                <a:spcPct val="110000"/>
              </a:lnSpc>
            </a:pPr>
            <a:r>
              <a:rPr lang="en-US" sz="1200" dirty="0"/>
              <a:t>HIRAX – letter of instruction from DSTI to enable transfer of HIRAX funding</a:t>
            </a:r>
          </a:p>
          <a:p>
            <a:pPr lvl="2">
              <a:lnSpc>
                <a:spcPct val="110000"/>
              </a:lnSpc>
            </a:pPr>
            <a:r>
              <a:rPr lang="en-US" sz="1200" dirty="0"/>
              <a:t>MPG Dish – MPG will retain ownership of dish and fund to operational level and 3 year maintenance for components supplied by MPG</a:t>
            </a:r>
          </a:p>
          <a:p>
            <a:pPr lvl="3">
              <a:lnSpc>
                <a:spcPct val="110000"/>
              </a:lnSpc>
            </a:pPr>
            <a:r>
              <a:rPr lang="en-US" sz="1000" dirty="0"/>
              <a:t>SARAO to meet with BIUST to clarify and confirm expectations</a:t>
            </a:r>
          </a:p>
          <a:p>
            <a:pPr lvl="3">
              <a:lnSpc>
                <a:spcPct val="110000"/>
              </a:lnSpc>
            </a:pPr>
            <a:r>
              <a:rPr lang="en-US" sz="1000" dirty="0"/>
              <a:t>SARAO involvement expected to be limited to technical training and support 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General Actions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Continue to exploit collaborative HCD opportunities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Deploy two dish interferometer training telescope system in African Partner Countries, whilst identifying opportunities for local industrial involvement and international collaboration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Deploy TART in African Partner Countries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5FD077ED-78C6-75FF-E004-2A84ECC155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161208"/>
              </p:ext>
            </p:extLst>
          </p:nvPr>
        </p:nvGraphicFramePr>
        <p:xfrm>
          <a:off x="6251425" y="756542"/>
          <a:ext cx="5463835" cy="507058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241282">
                  <a:extLst>
                    <a:ext uri="{9D8B030D-6E8A-4147-A177-3AD203B41FA5}">
                      <a16:colId xmlns:a16="http://schemas.microsoft.com/office/drawing/2014/main" val="2923135845"/>
                    </a:ext>
                  </a:extLst>
                </a:gridCol>
                <a:gridCol w="767481">
                  <a:extLst>
                    <a:ext uri="{9D8B030D-6E8A-4147-A177-3AD203B41FA5}">
                      <a16:colId xmlns:a16="http://schemas.microsoft.com/office/drawing/2014/main" val="4110146191"/>
                    </a:ext>
                  </a:extLst>
                </a:gridCol>
                <a:gridCol w="843796">
                  <a:extLst>
                    <a:ext uri="{9D8B030D-6E8A-4147-A177-3AD203B41FA5}">
                      <a16:colId xmlns:a16="http://schemas.microsoft.com/office/drawing/2014/main" val="290792022"/>
                    </a:ext>
                  </a:extLst>
                </a:gridCol>
                <a:gridCol w="766939">
                  <a:extLst>
                    <a:ext uri="{9D8B030D-6E8A-4147-A177-3AD203B41FA5}">
                      <a16:colId xmlns:a16="http://schemas.microsoft.com/office/drawing/2014/main" val="1375643778"/>
                    </a:ext>
                  </a:extLst>
                </a:gridCol>
                <a:gridCol w="844337">
                  <a:extLst>
                    <a:ext uri="{9D8B030D-6E8A-4147-A177-3AD203B41FA5}">
                      <a16:colId xmlns:a16="http://schemas.microsoft.com/office/drawing/2014/main" val="3571841790"/>
                    </a:ext>
                  </a:extLst>
                </a:gridCol>
              </a:tblGrid>
              <a:tr h="28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b="1" dirty="0">
                          <a:effectLst/>
                        </a:rPr>
                        <a:t>ACTIVITY</a:t>
                      </a:r>
                      <a:endParaRPr lang="en-ZA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b="1" dirty="0">
                          <a:effectLst/>
                        </a:rPr>
                        <a:t>2024/2025</a:t>
                      </a:r>
                      <a:endParaRPr lang="en-ZA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b="1" dirty="0">
                          <a:effectLst/>
                        </a:rPr>
                        <a:t>2025/2026</a:t>
                      </a:r>
                      <a:endParaRPr lang="en-ZA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b="1" dirty="0">
                          <a:effectLst/>
                        </a:rPr>
                        <a:t>2026/2027</a:t>
                      </a:r>
                      <a:endParaRPr lang="en-ZA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b="1" dirty="0">
                          <a:effectLst/>
                        </a:rPr>
                        <a:t>To Completion</a:t>
                      </a:r>
                      <a:endParaRPr lang="en-ZA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89908"/>
                  </a:ext>
                </a:extLst>
              </a:tr>
              <a:tr h="161285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Strategic Intervention 2:</a:t>
                      </a: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2623336442"/>
                  </a:ext>
                </a:extLst>
              </a:tr>
              <a:tr h="1612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GHANA TELESCOPE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1686925826"/>
                  </a:ext>
                </a:extLst>
              </a:tr>
              <a:tr h="8909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·  Completion of the engineering work and technical set-up on the Ghana telescope</a:t>
                      </a:r>
                      <a:endParaRPr lang="en-ZA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- Ongoing operations until such time as a SARAO Exit Strategy is approved (see accompanying document: Status and Strategy for the Ghana Radio Telescope)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1 500 000 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1 500 000 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1 500 000 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240780997"/>
                  </a:ext>
                </a:extLst>
              </a:tr>
              <a:tr h="1612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3088333674"/>
                  </a:ext>
                </a:extLst>
              </a:tr>
              <a:tr h="161285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Strategic Intervention 3:</a:t>
                      </a: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850245293"/>
                  </a:ext>
                </a:extLst>
              </a:tr>
              <a:tr h="290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TWO DISH INTERFEROMETER TRAINING TELESCOPE (TAI) - STAGED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3921180618"/>
                  </a:ext>
                </a:extLst>
              </a:tr>
              <a:tr h="5652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800" dirty="0">
                          <a:effectLst/>
                        </a:rPr>
                        <a:t>Stage 1: in-house design and development of 2-dish training telescope for each of the 8 partner countries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endParaRPr lang="en-ZA" sz="800" dirty="0">
                        <a:effectLst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 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  100 000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200 000</a:t>
                      </a: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ZA" sz="9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6054367"/>
                  </a:ext>
                </a:extLst>
              </a:tr>
              <a:tr h="3097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800" dirty="0">
                          <a:effectLst/>
                        </a:rPr>
                        <a:t>Stage 2: Manufacture and implementation (Budget to be confirmed following completion of Stage 1)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</a:rPr>
                        <a:t> </a:t>
                      </a:r>
                      <a:endParaRPr lang="en-ZA" sz="9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highlight>
                          <a:srgbClr val="C0C0C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</a:rPr>
                        <a:t> </a:t>
                      </a:r>
                      <a:endParaRPr lang="en-ZA" sz="9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highlight>
                          <a:srgbClr val="C0C0C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highlight>
                            <a:srgbClr val="C0C0C0"/>
                          </a:highlight>
                        </a:rPr>
                        <a:t> </a:t>
                      </a:r>
                      <a:endParaRPr lang="en-ZA" sz="9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highlight>
                          <a:srgbClr val="C0C0C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r>
                        <a:rPr lang="en-ZA" sz="900" dirty="0">
                          <a:effectLst/>
                        </a:rPr>
                        <a:t>12 000 000</a:t>
                      </a:r>
                      <a:endParaRPr lang="en-ZA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3305639533"/>
                  </a:ext>
                </a:extLst>
              </a:tr>
              <a:tr h="161285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Strategic Intervention 6:</a:t>
                      </a: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3435140358"/>
                  </a:ext>
                </a:extLst>
              </a:tr>
              <a:tr h="1612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TART TELESCOPE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3446704230"/>
                  </a:ext>
                </a:extLst>
              </a:tr>
              <a:tr h="290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·  Installing TART telescope in 8 partner countries, and associated training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1 050 000 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767460897"/>
                  </a:ext>
                </a:extLst>
              </a:tr>
              <a:tr h="1612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HIRAX OUTRIGGER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4235879005"/>
                  </a:ext>
                </a:extLst>
              </a:tr>
              <a:tr h="433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·  Transfer of DSI funding to enable installation of the HIRAX outrigger station in Botswana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6 250 000 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 2 886 802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2105904251"/>
                  </a:ext>
                </a:extLst>
              </a:tr>
              <a:tr h="1612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BOTSWANA DISH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1651805352"/>
                  </a:ext>
                </a:extLst>
              </a:tr>
              <a:tr h="290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·  The extent of SARAO’s participation is not yet concluded and is to be confirmed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TBC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TBC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2196425711"/>
                  </a:ext>
                </a:extLst>
              </a:tr>
              <a:tr h="16128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 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 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2950603200"/>
                  </a:ext>
                </a:extLst>
              </a:tr>
              <a:tr h="1612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>
                          <a:effectLst/>
                        </a:rPr>
                        <a:t>Annual Total (excl. Botswana Dish)</a:t>
                      </a:r>
                      <a:endParaRPr lang="en-ZA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8 800 000 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4 486 802 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1 700 000 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ZA" sz="800" dirty="0">
                          <a:effectLst/>
                        </a:rPr>
                        <a:t>12 000 000</a:t>
                      </a:r>
                      <a:endParaRPr lang="en-Z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50" marR="54250" marT="0" marB="0"/>
                </a:tc>
                <a:extLst>
                  <a:ext uri="{0D108BD9-81ED-4DB2-BD59-A6C34878D82A}">
                    <a16:rowId xmlns:a16="http://schemas.microsoft.com/office/drawing/2014/main" val="33408898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8279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6EF90-EE28-428D-B2E4-28A4AB636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17252"/>
            <a:ext cx="10515600" cy="928098"/>
          </a:xfrm>
        </p:spPr>
        <p:txBody>
          <a:bodyPr>
            <a:normAutofit/>
          </a:bodyPr>
          <a:lstStyle/>
          <a:p>
            <a:r>
              <a:rPr lang="en-US" sz="3600" dirty="0"/>
              <a:t>Resource Requirements on Current Path</a:t>
            </a:r>
            <a:endParaRPr lang="en-ZA" sz="36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791D025-7CA4-46DA-BCB1-086BD790722C}"/>
              </a:ext>
            </a:extLst>
          </p:cNvPr>
          <p:cNvSpPr txBox="1">
            <a:spLocks/>
          </p:cNvSpPr>
          <p:nvPr/>
        </p:nvSpPr>
        <p:spPr>
          <a:xfrm>
            <a:off x="209006" y="1301261"/>
            <a:ext cx="4265301" cy="4970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/>
              <a:t>Resource requirements calculated to completion of projects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Average salary costs assumed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Cost over 2024/25 – 2026/27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R15.0M (+R12M post MTEF) excl. human resources 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R39.8M (+R12M post MTEF) incl. human resources</a:t>
            </a:r>
          </a:p>
          <a:p>
            <a:pPr lvl="1">
              <a:lnSpc>
                <a:spcPct val="100000"/>
              </a:lnSpc>
            </a:pPr>
            <a:r>
              <a:rPr lang="en-US" sz="1800" dirty="0"/>
              <a:t>Note: Above costs exclude BIUST-MPG dish, which requires resolution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85A7D61-1014-4F43-99EF-591C0AEC35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166302"/>
              </p:ext>
            </p:extLst>
          </p:nvPr>
        </p:nvGraphicFramePr>
        <p:xfrm>
          <a:off x="4655840" y="692696"/>
          <a:ext cx="6965464" cy="5251672"/>
        </p:xfrm>
        <a:graphic>
          <a:graphicData uri="http://schemas.openxmlformats.org/drawingml/2006/table">
            <a:tbl>
              <a:tblPr/>
              <a:tblGrid>
                <a:gridCol w="4005385">
                  <a:extLst>
                    <a:ext uri="{9D8B030D-6E8A-4147-A177-3AD203B41FA5}">
                      <a16:colId xmlns:a16="http://schemas.microsoft.com/office/drawing/2014/main" val="1409707925"/>
                    </a:ext>
                  </a:extLst>
                </a:gridCol>
                <a:gridCol w="1279769">
                  <a:extLst>
                    <a:ext uri="{9D8B030D-6E8A-4147-A177-3AD203B41FA5}">
                      <a16:colId xmlns:a16="http://schemas.microsoft.com/office/drawing/2014/main" val="2279539881"/>
                    </a:ext>
                  </a:extLst>
                </a:gridCol>
                <a:gridCol w="869462">
                  <a:extLst>
                    <a:ext uri="{9D8B030D-6E8A-4147-A177-3AD203B41FA5}">
                      <a16:colId xmlns:a16="http://schemas.microsoft.com/office/drawing/2014/main" val="3977010491"/>
                    </a:ext>
                  </a:extLst>
                </a:gridCol>
                <a:gridCol w="810848">
                  <a:extLst>
                    <a:ext uri="{9D8B030D-6E8A-4147-A177-3AD203B41FA5}">
                      <a16:colId xmlns:a16="http://schemas.microsoft.com/office/drawing/2014/main" val="2251632271"/>
                    </a:ext>
                  </a:extLst>
                </a:gridCol>
              </a:tblGrid>
              <a:tr h="155865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ACTIVITY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2024/2025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2025/2026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2026/2027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8892865"/>
                  </a:ext>
                </a:extLst>
              </a:tr>
              <a:tr h="15586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ZA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Strategic Intervention 2: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ZA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757729"/>
                  </a:ext>
                </a:extLst>
              </a:tr>
              <a:tr h="246100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GHANA TELESCOPE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759612"/>
                  </a:ext>
                </a:extLst>
              </a:tr>
              <a:tr h="293026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· Completion of the engineering work and technical set-up on the Ghana telescope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1 500 000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1 500 000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1 500 000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019984"/>
                  </a:ext>
                </a:extLst>
              </a:tr>
              <a:tr h="293026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Ongoing operations until such time as a SARAO Exit Strategy is executed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343033"/>
                  </a:ext>
                </a:extLst>
              </a:tr>
              <a:tr h="15586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Resources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FTE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FTE</a:t>
                      </a:r>
                      <a:endParaRPr lang="en-ZA" sz="2400" dirty="0"/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ZA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4713940"/>
                  </a:ext>
                </a:extLst>
              </a:tr>
              <a:tr h="15586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2 000 000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8 000 000</a:t>
                      </a:r>
                      <a:endParaRPr lang="en-ZA" sz="2400" dirty="0"/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ZA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5458941"/>
                  </a:ext>
                </a:extLst>
              </a:tr>
              <a:tr h="16967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ZA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Strategic Intervention 3: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ZA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55156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DISH INTERFEROMETER TRAINING TELESCOPE (TAI)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9979747"/>
                  </a:ext>
                </a:extLst>
              </a:tr>
              <a:tr h="436422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·-In-House Development of 2-dish training telescope for each of the 8 partner countries, and local training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861378"/>
                  </a:ext>
                </a:extLst>
              </a:tr>
              <a:tr h="15586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Resources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 FTE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FTE</a:t>
                      </a:r>
                      <a:endParaRPr lang="en-ZA" sz="2400" dirty="0"/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ZA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792458"/>
                  </a:ext>
                </a:extLst>
              </a:tr>
              <a:tr h="218212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12 000 000</a:t>
                      </a:r>
                      <a:endParaRPr lang="en-ZA" sz="2400" dirty="0"/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ZA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77078"/>
                  </a:ext>
                </a:extLst>
              </a:tr>
              <a:tr h="183502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ZA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Strategic Intervention 6: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ZA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0771001"/>
                  </a:ext>
                </a:extLst>
              </a:tr>
              <a:tr h="218212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TART TELESCOPE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4247452"/>
                  </a:ext>
                </a:extLst>
              </a:tr>
              <a:tr h="324200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·  Installing TART telescope in 8 partner countries, and associated training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1 050 000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1920140"/>
                  </a:ext>
                </a:extLst>
              </a:tr>
              <a:tr h="15586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Resources 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 FTE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5184101"/>
                  </a:ext>
                </a:extLst>
              </a:tr>
              <a:tr h="15586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7502112"/>
                  </a:ext>
                </a:extLst>
              </a:tr>
              <a:tr h="175187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HIRAX &amp; HIRAX OUTRIGGER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5003101"/>
                  </a:ext>
                </a:extLst>
              </a:tr>
              <a:tr h="542437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·  Transfer of DSI funding to enable installation of the HIRAX outrigger station in Botswana, subject to DSI letter of instruction and funding transfer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6 250 000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2 886 802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9363049"/>
                  </a:ext>
                </a:extLst>
              </a:tr>
              <a:tr h="15586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Resources 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 FTE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FTE</a:t>
                      </a:r>
                      <a:endParaRPr lang="en-ZA" sz="2400"/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ZA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547116"/>
                  </a:ext>
                </a:extLst>
              </a:tr>
              <a:tr h="155865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100 000 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ZA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1 000 000 </a:t>
                      </a:r>
                      <a:endParaRPr lang="en-ZA" sz="2400"/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ZA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744738"/>
                  </a:ext>
                </a:extLst>
              </a:tr>
              <a:tr h="253849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Annual Total (excl. Human Resources)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8 800 000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4 486 802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1 700 000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906794"/>
                  </a:ext>
                </a:extLst>
              </a:tr>
              <a:tr h="155865">
                <a:tc>
                  <a:txBody>
                    <a:bodyPr/>
                    <a:lstStyle/>
                    <a:p>
                      <a:pPr algn="l" fontAlgn="ctr"/>
                      <a:r>
                        <a:rPr lang="en-ZA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Annual Total (incl. Human Resources)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12 600 000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14 986 802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12 200 000</a:t>
                      </a:r>
                    </a:p>
                  </a:txBody>
                  <a:tcPr marL="4962" marR="4962" marT="496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286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5069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A2CD5-2D0D-4ED7-8203-1BFD40D75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Fundable Actions given </a:t>
            </a:r>
            <a:r>
              <a:rPr lang="en-US" i="1" dirty="0"/>
              <a:t>Current</a:t>
            </a:r>
            <a:r>
              <a:rPr lang="en-US" dirty="0"/>
              <a:t> Funding Situation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BCE6F-6C4B-4E0D-99E8-2FBD6294B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08866"/>
            <a:ext cx="10972800" cy="452596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Strategic Intervention 2: Ghana Radio Astronomy Observatory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ZA" dirty="0"/>
              <a:t>Execution of Exit Strategy (18 months duration)</a:t>
            </a:r>
          </a:p>
          <a:p>
            <a:pPr lvl="2">
              <a:lnSpc>
                <a:spcPct val="120000"/>
              </a:lnSpc>
            </a:pPr>
            <a:r>
              <a:rPr lang="en-ZA" dirty="0"/>
              <a:t>Conclude engineering phase and science commissioning (subject to GRAO resource availability)</a:t>
            </a:r>
          </a:p>
          <a:p>
            <a:pPr lvl="2">
              <a:lnSpc>
                <a:spcPct val="120000"/>
              </a:lnSpc>
            </a:pPr>
            <a:r>
              <a:rPr lang="en-ZA" dirty="0"/>
              <a:t>Operations funding support for 18 months</a:t>
            </a:r>
          </a:p>
          <a:p>
            <a:pPr>
              <a:lnSpc>
                <a:spcPct val="120000"/>
              </a:lnSpc>
            </a:pPr>
            <a:r>
              <a:rPr lang="en-ZA" dirty="0"/>
              <a:t>Strategic Intervention 6</a:t>
            </a:r>
          </a:p>
          <a:p>
            <a:pPr lvl="1">
              <a:lnSpc>
                <a:spcPct val="120000"/>
              </a:lnSpc>
            </a:pPr>
            <a:r>
              <a:rPr lang="en-ZA" dirty="0"/>
              <a:t>TART Telescope: Continued rollout of TART telescope </a:t>
            </a:r>
            <a:r>
              <a:rPr lang="en-ZA"/>
              <a:t>and training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68132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A39D6-2953-4B80-86B6-733332319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58875"/>
          </a:xfrm>
        </p:spPr>
        <p:txBody>
          <a:bodyPr/>
          <a:lstStyle/>
          <a:p>
            <a:r>
              <a:rPr lang="en-US" dirty="0"/>
              <a:t>Recommendation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41A7E-0789-499E-A7C4-1BFD06E436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SASSC to discuss the proposed Africa implementation plan</a:t>
            </a:r>
          </a:p>
          <a:p>
            <a:r>
              <a:rPr lang="en-US" dirty="0"/>
              <a:t>SASSC to approve proceeding </a:t>
            </a:r>
            <a:r>
              <a:rPr lang="en-US"/>
              <a:t>with implementation </a:t>
            </a:r>
            <a:r>
              <a:rPr lang="en-US" dirty="0"/>
              <a:t>of Fundable Actions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49057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C5BD4-1284-BB6F-367A-FCBDEA744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765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Additional Information: APC Activities to Date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48077E-20B4-4A05-12A6-C776D022A003}"/>
              </a:ext>
            </a:extLst>
          </p:cNvPr>
          <p:cNvSpPr txBox="1"/>
          <p:nvPr/>
        </p:nvSpPr>
        <p:spPr>
          <a:xfrm>
            <a:off x="945930" y="1387366"/>
            <a:ext cx="4477407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Mauritius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TART Installed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Training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HPC delivered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20 HCD grants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Madagascar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Institute being established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Site assessment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HPC delivered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Training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41 HCD grants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Kenya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Site assessment conducted (Longonot)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HPC delivered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Training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TART Installation August 2024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28 HCD grants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Ghana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GRAO launched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Kuntunse Dish conversion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HPC delivered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Colocation Pilot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Training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14 HCD grants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15A878-B39E-1F7C-0453-A9CF77263540}"/>
              </a:ext>
            </a:extLst>
          </p:cNvPr>
          <p:cNvSpPr txBox="1"/>
          <p:nvPr/>
        </p:nvSpPr>
        <p:spPr>
          <a:xfrm>
            <a:off x="5770180" y="1387366"/>
            <a:ext cx="4099034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Namibia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Two HPC installations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Training 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1 site assessed (HESS)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Exploring the AMT partnership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7 HCD grants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Botswana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HPC installation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Identified sites, 5 assessed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2 dish interferometer installed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HIRAX Outrigger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MPI dish 2025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Training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27 HCD grants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Zambia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Conversion site secured, mast challenge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SKA2 Site secured 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HPC installation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Training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15 HCD grants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Mozambique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20 PC lab delivered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Training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8 HCD grants</a:t>
            </a:r>
            <a:endParaRPr lang="en-ZA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692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RF 25 SARAO PPT 16by9.potx" id="{ABF52961-617E-4742-AD8D-B586A2907A3D}" vid="{5C9E4D0D-F101-4955-85CC-72F4F28494E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7D4E628E7CD448B5ACC0AA99C5134A" ma:contentTypeVersion="6" ma:contentTypeDescription="Create a new document." ma:contentTypeScope="" ma:versionID="ebfdc0445959b402d8a52ab931b5f3e3">
  <xsd:schema xmlns:xsd="http://www.w3.org/2001/XMLSchema" xmlns:xs="http://www.w3.org/2001/XMLSchema" xmlns:p="http://schemas.microsoft.com/office/2006/metadata/properties" xmlns:ns2="64c6d79b-6537-4144-b85c-0f2d52a99196" xmlns:ns3="c7b5b4f6-d429-4251-9a42-5f4b9ee63fc2" targetNamespace="http://schemas.microsoft.com/office/2006/metadata/properties" ma:root="true" ma:fieldsID="6f79fc02cdd4cd7df06f65953242bec5" ns2:_="" ns3:_="">
    <xsd:import namespace="64c6d79b-6537-4144-b85c-0f2d52a99196"/>
    <xsd:import namespace="c7b5b4f6-d429-4251-9a42-5f4b9ee63fc2"/>
    <xsd:element name="properties">
      <xsd:complexType>
        <xsd:sequence>
          <xsd:element name="documentManagement">
            <xsd:complexType>
              <xsd:all>
                <xsd:element ref="ns2:pe8096aee14c43c88783b9c0565e6e5f" minOccurs="0"/>
                <xsd:element ref="ns3:TaxCatchAll" minOccurs="0"/>
                <xsd:element ref="ns2:Business_x0020_Uni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c6d79b-6537-4144-b85c-0f2d52a99196" elementFormDefault="qualified">
    <xsd:import namespace="http://schemas.microsoft.com/office/2006/documentManagement/types"/>
    <xsd:import namespace="http://schemas.microsoft.com/office/infopath/2007/PartnerControls"/>
    <xsd:element name="pe8096aee14c43c88783b9c0565e6e5f" ma:index="8" nillable="true" ma:displayName="Category_0" ma:hidden="true" ma:internalName="pe8096aee14c43c88783b9c0565e6e5f">
      <xsd:simpleType>
        <xsd:restriction base="dms:Note"/>
      </xsd:simpleType>
    </xsd:element>
    <xsd:element name="Business_x0020_Unit" ma:index="12" ma:displayName="Business Unit" ma:format="Dropdown" ma:internalName="Business_x0020_Unit">
      <xsd:simpleType>
        <xsd:restriction base="dms:Choice">
          <xsd:enumeration value="Corporate"/>
          <xsd:enumeration value="NRF-iThemba LABS"/>
          <xsd:enumeration value="NRF-SARAO"/>
          <xsd:enumeration value="NRF-SAAO"/>
          <xsd:enumeration value="NRF-SAEON"/>
          <xsd:enumeration value="NRF-SAIAB"/>
          <xsd:enumeration value="NRF-SAASTA"/>
          <xsd:enumeration value="NRF-RIISA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b5b4f6-d429-4251-9a42-5f4b9ee63fc2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a9cf0037-64fb-4456-a633-db470f406493}" ma:internalName="TaxCatchAll" ma:showField="CatchAllData" ma:web="c7b5b4f6-d429-4251-9a42-5f4b9ee63f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 ma:displayName="Category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e8096aee14c43c88783b9c0565e6e5f xmlns="64c6d79b-6537-4144-b85c-0f2d52a99196" xsi:nil="true"/>
    <TaxCatchAll xmlns="c7b5b4f6-d429-4251-9a42-5f4b9ee63fc2"/>
    <Business_x0020_Unit xmlns="64c6d79b-6537-4144-b85c-0f2d52a99196">NRF-SARAO</Business_x0020_Unit>
  </documentManagement>
</p:properties>
</file>

<file path=customXml/itemProps1.xml><?xml version="1.0" encoding="utf-8"?>
<ds:datastoreItem xmlns:ds="http://schemas.openxmlformats.org/officeDocument/2006/customXml" ds:itemID="{811F0514-5CAD-4331-8CD3-18DE189D975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FBD68B-B8AD-4E50-857E-8F9509C2FA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c6d79b-6537-4144-b85c-0f2d52a99196"/>
    <ds:schemaRef ds:uri="c7b5b4f6-d429-4251-9a42-5f4b9ee63f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50101FC-50DD-4344-8BDC-4164E635CD17}">
  <ds:schemaRefs>
    <ds:schemaRef ds:uri="http://schemas.microsoft.com/office/2006/metadata/properties"/>
    <ds:schemaRef ds:uri="http://schemas.microsoft.com/office/infopath/2007/PartnerControls"/>
    <ds:schemaRef ds:uri="64c6d79b-6537-4144-b85c-0f2d52a99196"/>
    <ds:schemaRef ds:uri="c7b5b4f6-d429-4251-9a42-5f4b9ee63fc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Local Impact and Community Development V2</Template>
  <TotalTime>1596</TotalTime>
  <Words>1250</Words>
  <Application>Microsoft Office PowerPoint</Application>
  <PresentationFormat>Widescreen</PresentationFormat>
  <Paragraphs>275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Office Theme</vt:lpstr>
      <vt:lpstr>PowerPoint Presentation</vt:lpstr>
      <vt:lpstr>Background</vt:lpstr>
      <vt:lpstr>Africa Strategy &amp; Objectives</vt:lpstr>
      <vt:lpstr>Milestones</vt:lpstr>
      <vt:lpstr>Implementation Plan and Budget going Forward</vt:lpstr>
      <vt:lpstr>Resource Requirements on Current Path</vt:lpstr>
      <vt:lpstr>Fundable Actions given Current Funding Situation</vt:lpstr>
      <vt:lpstr>Recommendation</vt:lpstr>
      <vt:lpstr>Additional Information: APC Activities to Date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</dc:creator>
  <cp:lastModifiedBy>Adrian</cp:lastModifiedBy>
  <cp:revision>105</cp:revision>
  <dcterms:created xsi:type="dcterms:W3CDTF">2024-04-23T08:11:51Z</dcterms:created>
  <dcterms:modified xsi:type="dcterms:W3CDTF">2025-01-28T06:32:07Z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0x0101000F7D4E628E7CD448B5ACC0AA99C5134A</vt:lpwstr>
  </property>
</Properties>
</file>