
<file path=[Content_Types].xml><?xml version="1.0" encoding="utf-8"?>
<Types xmlns="http://schemas.openxmlformats.org/package/2006/content-types">
  <Default Extension="(null)" ContentType="image/x-emf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954" r:id="rId2"/>
    <p:sldId id="1069" r:id="rId3"/>
    <p:sldId id="1070" r:id="rId4"/>
    <p:sldId id="1072" r:id="rId5"/>
    <p:sldId id="1073" r:id="rId6"/>
    <p:sldId id="1075" r:id="rId7"/>
    <p:sldId id="1076" r:id="rId8"/>
    <p:sldId id="1080" r:id="rId9"/>
    <p:sldId id="1129" r:id="rId10"/>
    <p:sldId id="1130" r:id="rId11"/>
    <p:sldId id="1084" r:id="rId12"/>
    <p:sldId id="1081" r:id="rId13"/>
    <p:sldId id="1025" r:id="rId14"/>
    <p:sldId id="1096" r:id="rId15"/>
    <p:sldId id="1100" r:id="rId16"/>
    <p:sldId id="1102" r:id="rId17"/>
    <p:sldId id="1103" r:id="rId18"/>
    <p:sldId id="1104" r:id="rId19"/>
    <p:sldId id="1106" r:id="rId20"/>
    <p:sldId id="1108" r:id="rId21"/>
    <p:sldId id="1109" r:id="rId22"/>
    <p:sldId id="1111" r:id="rId23"/>
    <p:sldId id="1124" r:id="rId24"/>
    <p:sldId id="1125" r:id="rId25"/>
    <p:sldId id="1126" r:id="rId26"/>
    <p:sldId id="1033" r:id="rId27"/>
    <p:sldId id="1131" r:id="rId28"/>
    <p:sldId id="1132" r:id="rId29"/>
    <p:sldId id="1113" r:id="rId30"/>
    <p:sldId id="1114" r:id="rId31"/>
    <p:sldId id="1115" r:id="rId32"/>
    <p:sldId id="1117" r:id="rId33"/>
    <p:sldId id="1116" r:id="rId34"/>
    <p:sldId id="1127" r:id="rId35"/>
    <p:sldId id="1123" r:id="rId36"/>
    <p:sldId id="1087" r:id="rId37"/>
    <p:sldId id="1088" r:id="rId38"/>
    <p:sldId id="1089" r:id="rId39"/>
    <p:sldId id="1090" r:id="rId40"/>
    <p:sldId id="1091" r:id="rId41"/>
    <p:sldId id="1092" r:id="rId42"/>
    <p:sldId id="1093" r:id="rId43"/>
    <p:sldId id="1094" r:id="rId44"/>
    <p:sldId id="1119" r:id="rId45"/>
    <p:sldId id="1120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 Pyle" initials="MP" lastIdx="1" clrIdx="0">
    <p:extLst>
      <p:ext uri="{19B8F6BF-5375-455C-9EA6-DF929625EA0E}">
        <p15:presenceInfo xmlns:p15="http://schemas.microsoft.com/office/powerpoint/2012/main" userId="S::mpyle1@berkeley.edu::6935a1cd-d654-414b-8c18-c4aeb7748a9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415"/>
    <a:srgbClr val="FF40FF"/>
    <a:srgbClr val="0432FF"/>
    <a:srgbClr val="FF85FF"/>
    <a:srgbClr val="CAD1F4"/>
    <a:srgbClr val="E1E1F3"/>
    <a:srgbClr val="BED8F3"/>
    <a:srgbClr val="C0D7F3"/>
    <a:srgbClr val="D4C5D0"/>
    <a:srgbClr val="FEC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56"/>
    <p:restoredTop sz="94543"/>
  </p:normalViewPr>
  <p:slideViewPr>
    <p:cSldViewPr snapToGrid="0" snapToObjects="1">
      <p:cViewPr varScale="1">
        <p:scale>
          <a:sx n="149" d="100"/>
          <a:sy n="149" d="100"/>
        </p:scale>
        <p:origin x="176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C302A5-5010-AC4D-B1DA-6B878F335D4B}" type="datetimeFigureOut">
              <a:rPr lang="en-US" smtClean="0"/>
              <a:t>5/4/25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A3C9D-788E-9A4B-A455-EBB8579E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780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Martinis paper 1105.4642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FA3C9D-788E-9A4B-A455-EBB8579E5B8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8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5/4/25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2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5/4/25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6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5/4/25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74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SuperCDMS SNOLAB 2018 Operations Review 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1473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SuperCDMS SNOLAB 2018 Operations Review 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820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5/4/25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4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5/4/25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4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5/4/25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71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5/4/25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04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5/4/25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96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5/4/25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709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5/4/25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26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8B39-387F-AA41-A4C1-60C984F05144}" type="datetimeFigureOut">
              <a:rPr lang="en-US" smtClean="0"/>
              <a:t>5/4/25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49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18B39-387F-AA41-A4C1-60C984F05144}" type="datetimeFigureOut">
              <a:rPr lang="en-US" smtClean="0"/>
              <a:t>5/4/25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B3470-8471-6E41-A003-3C760F3D5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01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(null)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1C20246-6013-E40F-EF19-27596752E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2F553290-91CA-F04F-B727-510B805F2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5248" y="2417320"/>
            <a:ext cx="6858000" cy="1776508"/>
          </a:xfrm>
        </p:spPr>
        <p:txBody>
          <a:bodyPr>
            <a:normAutofit fontScale="92500" lnSpcReduction="10000"/>
          </a:bodyPr>
          <a:lstStyle/>
          <a:p>
            <a:r>
              <a:rPr lang="en-US" sz="2700" dirty="0">
                <a:solidFill>
                  <a:schemeClr val="bg1"/>
                </a:solidFill>
              </a:rPr>
              <a:t>Matt Pyle </a:t>
            </a:r>
          </a:p>
          <a:p>
            <a:r>
              <a:rPr lang="en-US" sz="2700" dirty="0">
                <a:solidFill>
                  <a:schemeClr val="bg1"/>
                </a:solidFill>
              </a:rPr>
              <a:t>UC Berkeley </a:t>
            </a:r>
          </a:p>
          <a:p>
            <a:r>
              <a:rPr lang="en-US" sz="2700" dirty="0">
                <a:solidFill>
                  <a:schemeClr val="bg1"/>
                </a:solidFill>
              </a:rPr>
              <a:t>University of Michigan</a:t>
            </a:r>
          </a:p>
          <a:p>
            <a:r>
              <a:rPr lang="en-US" sz="2700" dirty="0">
                <a:solidFill>
                  <a:schemeClr val="bg1"/>
                </a:solidFill>
              </a:rPr>
              <a:t>25/05/04</a:t>
            </a:r>
          </a:p>
        </p:txBody>
      </p:sp>
      <p:sp>
        <p:nvSpPr>
          <p:cNvPr id="6" name="Title 11">
            <a:extLst>
              <a:ext uri="{FF2B5EF4-FFF2-40B4-BE49-F238E27FC236}">
                <a16:creationId xmlns:a16="http://schemas.microsoft.com/office/drawing/2014/main" id="{E7AD6E39-6969-9D05-CD0D-95CC05A31855}"/>
              </a:ext>
            </a:extLst>
          </p:cNvPr>
          <p:cNvSpPr txBox="1">
            <a:spLocks/>
          </p:cNvSpPr>
          <p:nvPr/>
        </p:nvSpPr>
        <p:spPr>
          <a:xfrm>
            <a:off x="685800" y="0"/>
            <a:ext cx="7772400" cy="2864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Solving the Fundamental Challenges of </a:t>
            </a:r>
            <a:r>
              <a:rPr lang="en-US" dirty="0" err="1">
                <a:solidFill>
                  <a:schemeClr val="bg1"/>
                </a:solidFill>
              </a:rPr>
              <a:t>meV</a:t>
            </a:r>
            <a:r>
              <a:rPr lang="en-US" dirty="0">
                <a:solidFill>
                  <a:schemeClr val="bg1"/>
                </a:solidFill>
              </a:rPr>
              <a:t>-GeV Dark Matter Searches </a:t>
            </a:r>
            <a:r>
              <a:rPr lang="en-US">
                <a:solidFill>
                  <a:schemeClr val="bg1"/>
                </a:solidFill>
              </a:rPr>
              <a:t>with Calorimeters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B294F89D-0322-3C64-F7DD-4F7096FC6E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57" y="5190308"/>
            <a:ext cx="2969430" cy="131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635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8F557D-B2A1-74DA-1091-03D9E2258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FEB2854F-8333-F788-300D-187F02689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88" y="260256"/>
            <a:ext cx="6957785" cy="658131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2BB7271-C3AF-AFE7-AA26-39AFC35507EE}"/>
              </a:ext>
            </a:extLst>
          </p:cNvPr>
          <p:cNvSpPr/>
          <p:nvPr/>
        </p:nvSpPr>
        <p:spPr>
          <a:xfrm>
            <a:off x="2046686" y="4640037"/>
            <a:ext cx="3210603" cy="1194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A2114D-C843-30AC-F394-562F693BD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5172"/>
          </a:xfrm>
        </p:spPr>
        <p:txBody>
          <a:bodyPr>
            <a:noAutofit/>
          </a:bodyPr>
          <a:lstStyle/>
          <a:p>
            <a:r>
              <a:rPr lang="en-US" sz="2800" dirty="0"/>
              <a:t>Light Mass DM: Detector </a:t>
            </a:r>
            <a:r>
              <a:rPr lang="en-US" sz="2800"/>
              <a:t>Design Drivers</a:t>
            </a:r>
            <a:endParaRPr lang="en-US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BB6F19-6370-2477-24DD-E6478AE0CCF5}"/>
              </a:ext>
            </a:extLst>
          </p:cNvPr>
          <p:cNvSpPr txBox="1"/>
          <p:nvPr/>
        </p:nvSpPr>
        <p:spPr>
          <a:xfrm>
            <a:off x="5806111" y="5634405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2203.08297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42C6E81-7FA0-EA4A-C333-4C0EB345CBD6}"/>
              </a:ext>
            </a:extLst>
          </p:cNvPr>
          <p:cNvCxnSpPr/>
          <p:nvPr/>
        </p:nvCxnSpPr>
        <p:spPr>
          <a:xfrm>
            <a:off x="1988401" y="5420299"/>
            <a:ext cx="5701372" cy="0"/>
          </a:xfrm>
          <a:prstGeom prst="line">
            <a:avLst/>
          </a:prstGeom>
          <a:ln w="31750">
            <a:solidFill>
              <a:srgbClr val="0432FF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BCDC04F-A12A-50BC-F58B-18BCA337453D}"/>
              </a:ext>
            </a:extLst>
          </p:cNvPr>
          <p:cNvSpPr txBox="1"/>
          <p:nvPr/>
        </p:nvSpPr>
        <p:spPr>
          <a:xfrm>
            <a:off x="2525551" y="5387250"/>
            <a:ext cx="2975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Typical Neutrino cross section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1D51EE0-4F70-2EEE-CC41-ACFC609286C8}"/>
              </a:ext>
            </a:extLst>
          </p:cNvPr>
          <p:cNvCxnSpPr>
            <a:cxnSpLocks/>
          </p:cNvCxnSpPr>
          <p:nvPr/>
        </p:nvCxnSpPr>
        <p:spPr>
          <a:xfrm flipH="1">
            <a:off x="3196903" y="3326897"/>
            <a:ext cx="3086803" cy="0"/>
          </a:xfrm>
          <a:prstGeom prst="straightConnector1">
            <a:avLst/>
          </a:prstGeom>
          <a:ln w="1079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026BFB4-A69B-1BCF-AC7B-05A661CBA30B}"/>
              </a:ext>
            </a:extLst>
          </p:cNvPr>
          <p:cNvSpPr txBox="1"/>
          <p:nvPr/>
        </p:nvSpPr>
        <p:spPr>
          <a:xfrm>
            <a:off x="3786610" y="3326897"/>
            <a:ext cx="1570780" cy="8493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432FF"/>
                </a:solidFill>
              </a:rPr>
              <a:t>1. Energy Sensitivity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2AEFB35-3618-122F-0796-0DEE69BEDEEB}"/>
              </a:ext>
            </a:extLst>
          </p:cNvPr>
          <p:cNvCxnSpPr>
            <a:cxnSpLocks/>
          </p:cNvCxnSpPr>
          <p:nvPr/>
        </p:nvCxnSpPr>
        <p:spPr>
          <a:xfrm>
            <a:off x="2539639" y="2020193"/>
            <a:ext cx="0" cy="3217037"/>
          </a:xfrm>
          <a:prstGeom prst="straightConnector1">
            <a:avLst/>
          </a:prstGeom>
          <a:ln w="1079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DD75290-3AF1-4D9B-9199-F224D994CC18}"/>
              </a:ext>
            </a:extLst>
          </p:cNvPr>
          <p:cNvSpPr txBox="1"/>
          <p:nvPr/>
        </p:nvSpPr>
        <p:spPr>
          <a:xfrm>
            <a:off x="2530314" y="4169687"/>
            <a:ext cx="217356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432FF"/>
                </a:solidFill>
              </a:rPr>
              <a:t>2. Detector</a:t>
            </a:r>
          </a:p>
          <a:p>
            <a:pPr algn="ctr"/>
            <a:r>
              <a:rPr lang="en-US" sz="2400" dirty="0">
                <a:solidFill>
                  <a:srgbClr val="0432FF"/>
                </a:solidFill>
              </a:rPr>
              <a:t>Backgrounds</a:t>
            </a:r>
          </a:p>
        </p:txBody>
      </p:sp>
    </p:spTree>
    <p:extLst>
      <p:ext uri="{BB962C8B-B14F-4D97-AF65-F5344CB8AC3E}">
        <p14:creationId xmlns:p14="http://schemas.microsoft.com/office/powerpoint/2010/main" val="4015796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EED9C-C477-38E8-DFAA-F8C0E4277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7280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Superconducting </a:t>
            </a:r>
            <a:r>
              <a:rPr lang="en-US" dirty="0" err="1"/>
              <a:t>Athermal</a:t>
            </a:r>
            <a:r>
              <a:rPr lang="en-US" dirty="0"/>
              <a:t> Phonon Detectors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D09521-861A-EFAF-DA61-F2BBEA5B471C}"/>
              </a:ext>
            </a:extLst>
          </p:cNvPr>
          <p:cNvSpPr txBox="1"/>
          <p:nvPr/>
        </p:nvSpPr>
        <p:spPr>
          <a:xfrm>
            <a:off x="243839" y="3742191"/>
            <a:ext cx="881307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i="0" dirty="0">
                <a:effectLst/>
              </a:rPr>
              <a:t>2410.16510: you can read today … a bit out of date</a:t>
            </a:r>
            <a:r>
              <a:rPr lang="en-US" sz="3200" i="0" dirty="0">
                <a:effectLst/>
                <a:sym typeface="Wingdings" pitchFamily="2" charset="2"/>
              </a:rPr>
              <a:t></a:t>
            </a:r>
            <a:endParaRPr lang="en-US" sz="3200" i="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Most plots shown are coming from our newest </a:t>
            </a:r>
            <a:r>
              <a:rPr lang="en-US" sz="3200" dirty="0" err="1"/>
              <a:t>athermal</a:t>
            </a:r>
            <a:r>
              <a:rPr lang="en-US" sz="3200" dirty="0"/>
              <a:t> phonon pixel detector paper. Going up on </a:t>
            </a:r>
            <a:r>
              <a:rPr lang="en-US" sz="3200" dirty="0" err="1"/>
              <a:t>arXiv</a:t>
            </a:r>
            <a:r>
              <a:rPr lang="en-US" sz="3200" dirty="0"/>
              <a:t> next week! </a:t>
            </a:r>
            <a:endParaRPr lang="en-US" sz="3200" i="0" dirty="0">
              <a:effectLst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32019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01D421AA-4617-EA4E-8F6B-10CDFE3F8586}"/>
              </a:ext>
            </a:extLst>
          </p:cNvPr>
          <p:cNvGrpSpPr/>
          <p:nvPr/>
        </p:nvGrpSpPr>
        <p:grpSpPr>
          <a:xfrm>
            <a:off x="206829" y="758124"/>
            <a:ext cx="6149904" cy="4959630"/>
            <a:chOff x="87086" y="758124"/>
            <a:chExt cx="6520119" cy="420624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A47EE75-A5EA-0D43-A40C-6AA387DEEB68}"/>
                </a:ext>
              </a:extLst>
            </p:cNvPr>
            <p:cNvGrpSpPr/>
            <p:nvPr/>
          </p:nvGrpSpPr>
          <p:grpSpPr>
            <a:xfrm>
              <a:off x="87086" y="758124"/>
              <a:ext cx="6520119" cy="4206240"/>
              <a:chOff x="747806" y="654424"/>
              <a:chExt cx="6520119" cy="420624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F1EBED1C-9BE1-7043-9517-F28DA15250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2425" r="5655" b="8059"/>
              <a:stretch/>
            </p:blipFill>
            <p:spPr>
              <a:xfrm>
                <a:off x="747806" y="654424"/>
                <a:ext cx="6520119" cy="420624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96F2F5B-8E5C-9340-851A-43F695128D78}"/>
                  </a:ext>
                </a:extLst>
              </p:cNvPr>
              <p:cNvSpPr txBox="1"/>
              <p:nvPr/>
            </p:nvSpPr>
            <p:spPr>
              <a:xfrm>
                <a:off x="1927412" y="720418"/>
                <a:ext cx="2408032" cy="27160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TES (W or </a:t>
                </a:r>
                <a:r>
                  <a:rPr lang="en-US" dirty="0" err="1"/>
                  <a:t>IrPt</a:t>
                </a:r>
                <a:r>
                  <a:rPr lang="en-US" dirty="0"/>
                  <a:t>)                           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36846D6-B688-CD44-B53A-EE8F7181AC0D}"/>
                  </a:ext>
                </a:extLst>
              </p:cNvPr>
              <p:cNvSpPr txBox="1"/>
              <p:nvPr/>
            </p:nvSpPr>
            <p:spPr>
              <a:xfrm>
                <a:off x="1927410" y="1007557"/>
                <a:ext cx="2408032" cy="4959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/>
                  <a:t>Athermal</a:t>
                </a:r>
                <a:r>
                  <a:rPr lang="en-US" sz="1600" dirty="0"/>
                  <a:t> Phonon </a:t>
                </a:r>
              </a:p>
              <a:p>
                <a:r>
                  <a:rPr lang="en-US" sz="1600" dirty="0"/>
                  <a:t>Collection Fins (Al)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732698B-48D8-2A41-8B56-BA4439FC5072}"/>
                  </a:ext>
                </a:extLst>
              </p:cNvPr>
              <p:cNvSpPr txBox="1"/>
              <p:nvPr/>
            </p:nvSpPr>
            <p:spPr>
              <a:xfrm>
                <a:off x="1927411" y="1423530"/>
                <a:ext cx="2408032" cy="4959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Substrate (Si,Ge,GaAs,SiO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,Al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O</a:t>
                </a:r>
                <a:r>
                  <a:rPr lang="en-US" sz="1600" baseline="-25000" dirty="0"/>
                  <a:t>3</a:t>
                </a:r>
                <a:r>
                  <a:rPr lang="en-US" sz="1600" dirty="0"/>
                  <a:t>)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ACD2AC5-6065-B5BC-BFFE-DA8F3D8EEEE7}"/>
                </a:ext>
              </a:extLst>
            </p:cNvPr>
            <p:cNvSpPr txBox="1"/>
            <p:nvPr/>
          </p:nvSpPr>
          <p:spPr>
            <a:xfrm>
              <a:off x="827745" y="4533445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 cm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CE79964-D7AF-8B15-C75D-9C480252C10E}"/>
                </a:ext>
              </a:extLst>
            </p:cNvPr>
            <p:cNvCxnSpPr/>
            <p:nvPr/>
          </p:nvCxnSpPr>
          <p:spPr>
            <a:xfrm>
              <a:off x="1400338" y="4687333"/>
              <a:ext cx="67883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3F7BFA4-BD34-91F1-5678-D5DFF8E07B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4273" y="4687333"/>
              <a:ext cx="48593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938497B-BE0D-D111-BCBD-730A4A1C0ACC}"/>
                </a:ext>
              </a:extLst>
            </p:cNvPr>
            <p:cNvSpPr txBox="1"/>
            <p:nvPr/>
          </p:nvSpPr>
          <p:spPr>
            <a:xfrm rot="19916754">
              <a:off x="2613272" y="4106576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 cm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FD34C77-00A4-96FC-A5E5-E14714A0F6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70470" y="3991622"/>
              <a:ext cx="353351" cy="17969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5CBA462-1F33-E187-927A-889A45EFD21A}"/>
                </a:ext>
              </a:extLst>
            </p:cNvPr>
            <p:cNvCxnSpPr>
              <a:cxnSpLocks/>
            </p:cNvCxnSpPr>
            <p:nvPr/>
          </p:nvCxnSpPr>
          <p:spPr>
            <a:xfrm rot="19916754" flipH="1">
              <a:off x="2227739" y="4492415"/>
              <a:ext cx="48593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31A4B84-925F-E545-85D6-41EA72E92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38" y="-15862"/>
            <a:ext cx="8229600" cy="641744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Athermal</a:t>
            </a:r>
            <a:r>
              <a:rPr lang="en-US" dirty="0"/>
              <a:t> Phonon Detectors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9DCBDC-1763-7149-9636-0030E24D2B8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39" descr="QET_Egap_cs.pdf">
            <a:extLst>
              <a:ext uri="{FF2B5EF4-FFF2-40B4-BE49-F238E27FC236}">
                <a16:creationId xmlns:a16="http://schemas.microsoft.com/office/drawing/2014/main" id="{C8063866-510F-A12D-AD34-1556FB4F3E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4002" y="5717754"/>
            <a:ext cx="1930865" cy="102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34">
            <a:extLst>
              <a:ext uri="{FF2B5EF4-FFF2-40B4-BE49-F238E27FC236}">
                <a16:creationId xmlns:a16="http://schemas.microsoft.com/office/drawing/2014/main" id="{36E117E7-43BC-BEFF-C293-18218C592BA3}"/>
              </a:ext>
            </a:extLst>
          </p:cNvPr>
          <p:cNvGrpSpPr/>
          <p:nvPr/>
        </p:nvGrpSpPr>
        <p:grpSpPr>
          <a:xfrm>
            <a:off x="6444867" y="1378854"/>
            <a:ext cx="1514475" cy="1358824"/>
            <a:chOff x="5011758" y="1092201"/>
            <a:chExt cx="1109641" cy="1115255"/>
          </a:xfrm>
        </p:grpSpPr>
        <p:sp>
          <p:nvSpPr>
            <p:cNvPr id="9" name="Line 11">
              <a:extLst>
                <a:ext uri="{FF2B5EF4-FFF2-40B4-BE49-F238E27FC236}">
                  <a16:creationId xmlns:a16="http://schemas.microsoft.com/office/drawing/2014/main" id="{771ACD93-310E-BC9C-A8CA-A2DBFE260F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38162" y="1092201"/>
              <a:ext cx="0" cy="9602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Rectangle 12">
              <a:extLst>
                <a:ext uri="{FF2B5EF4-FFF2-40B4-BE49-F238E27FC236}">
                  <a16:creationId xmlns:a16="http://schemas.microsoft.com/office/drawing/2014/main" id="{8FD8ACF8-64D9-49CA-D328-4881B2F06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1758" y="1443980"/>
              <a:ext cx="434975" cy="2068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67865" tIns="33338" rIns="67865" bIns="33338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latin typeface="Times New Roman" charset="0"/>
                </a:rPr>
                <a:t>R</a:t>
              </a:r>
            </a:p>
          </p:txBody>
        </p:sp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id="{5E095236-2FCE-4FA7-30E0-6F9DA0BB8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2549" y="2000633"/>
              <a:ext cx="359619" cy="2068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67865" tIns="33338" rIns="67865" bIns="33338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latin typeface="Times New Roman" charset="0"/>
                </a:rPr>
                <a:t>T</a:t>
              </a:r>
            </a:p>
          </p:txBody>
        </p:sp>
        <p:sp>
          <p:nvSpPr>
            <p:cNvPr id="18" name="Line 14">
              <a:extLst>
                <a:ext uri="{FF2B5EF4-FFF2-40B4-BE49-F238E27FC236}">
                  <a16:creationId xmlns:a16="http://schemas.microsoft.com/office/drawing/2014/main" id="{35537823-D129-695F-2510-9787620A8D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4126" y="1891359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Line 15">
              <a:extLst>
                <a:ext uri="{FF2B5EF4-FFF2-40B4-BE49-F238E27FC236}">
                  <a16:creationId xmlns:a16="http://schemas.microsoft.com/office/drawing/2014/main" id="{98B82CAD-49AF-9BC7-6153-030E539D45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4126" y="1732086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Line 16">
              <a:extLst>
                <a:ext uri="{FF2B5EF4-FFF2-40B4-BE49-F238E27FC236}">
                  <a16:creationId xmlns:a16="http://schemas.microsoft.com/office/drawing/2014/main" id="{47BB8803-D678-93E5-954F-C08D026F63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4126" y="1732086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Line 17">
              <a:extLst>
                <a:ext uri="{FF2B5EF4-FFF2-40B4-BE49-F238E27FC236}">
                  <a16:creationId xmlns:a16="http://schemas.microsoft.com/office/drawing/2014/main" id="{3B4ACF6F-AC6A-5272-890B-362A5E7E34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4126" y="1571882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Line 18">
              <a:extLst>
                <a:ext uri="{FF2B5EF4-FFF2-40B4-BE49-F238E27FC236}">
                  <a16:creationId xmlns:a16="http://schemas.microsoft.com/office/drawing/2014/main" id="{21BD946E-49EB-9C11-0472-0A6DB3DCAC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4126" y="1571882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Line 19">
              <a:extLst>
                <a:ext uri="{FF2B5EF4-FFF2-40B4-BE49-F238E27FC236}">
                  <a16:creationId xmlns:a16="http://schemas.microsoft.com/office/drawing/2014/main" id="{2887D4DD-D9E7-BAFF-EA38-7B818BCBA6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4126" y="1412609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Line 20">
              <a:extLst>
                <a:ext uri="{FF2B5EF4-FFF2-40B4-BE49-F238E27FC236}">
                  <a16:creationId xmlns:a16="http://schemas.microsoft.com/office/drawing/2014/main" id="{199A48F9-21AC-5238-ED4B-77451BF766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4126" y="1412609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Line 21">
              <a:extLst>
                <a:ext uri="{FF2B5EF4-FFF2-40B4-BE49-F238E27FC236}">
                  <a16:creationId xmlns:a16="http://schemas.microsoft.com/office/drawing/2014/main" id="{9FB9EB57-1F85-1C20-3B99-B927E11143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4126" y="1251474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Line 22">
              <a:extLst>
                <a:ext uri="{FF2B5EF4-FFF2-40B4-BE49-F238E27FC236}">
                  <a16:creationId xmlns:a16="http://schemas.microsoft.com/office/drawing/2014/main" id="{F12A4F92-F401-B888-61AC-0D12114F7C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4126" y="1251474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Line 23">
              <a:extLst>
                <a:ext uri="{FF2B5EF4-FFF2-40B4-BE49-F238E27FC236}">
                  <a16:creationId xmlns:a16="http://schemas.microsoft.com/office/drawing/2014/main" id="{947C3FEB-6CC0-5D70-60B7-3D26A01ACA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4126" y="1092201"/>
              <a:ext cx="247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Line 24">
              <a:extLst>
                <a:ext uri="{FF2B5EF4-FFF2-40B4-BE49-F238E27FC236}">
                  <a16:creationId xmlns:a16="http://schemas.microsoft.com/office/drawing/2014/main" id="{D780130B-2315-1385-D78B-24CAFB9631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8386" y="2047838"/>
              <a:ext cx="96704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Line 25">
              <a:extLst>
                <a:ext uri="{FF2B5EF4-FFF2-40B4-BE49-F238E27FC236}">
                  <a16:creationId xmlns:a16="http://schemas.microsoft.com/office/drawing/2014/main" id="{A757A3D8-BB51-7F62-2C92-83D14402C9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05159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Line 26">
              <a:extLst>
                <a:ext uri="{FF2B5EF4-FFF2-40B4-BE49-F238E27FC236}">
                  <a16:creationId xmlns:a16="http://schemas.microsoft.com/office/drawing/2014/main" id="{BC2C4C4A-8314-4ECE-DECC-DAED1FFF1E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67896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Line 27">
              <a:extLst>
                <a:ext uri="{FF2B5EF4-FFF2-40B4-BE49-F238E27FC236}">
                  <a16:creationId xmlns:a16="http://schemas.microsoft.com/office/drawing/2014/main" id="{EA937A65-B934-DB9B-4089-66181ABCE0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31484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Line 28">
              <a:extLst>
                <a:ext uri="{FF2B5EF4-FFF2-40B4-BE49-F238E27FC236}">
                  <a16:creationId xmlns:a16="http://schemas.microsoft.com/office/drawing/2014/main" id="{60BDE3F3-F4FE-1CC1-5077-D368BDC577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94222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Line 29">
              <a:extLst>
                <a:ext uri="{FF2B5EF4-FFF2-40B4-BE49-F238E27FC236}">
                  <a16:creationId xmlns:a16="http://schemas.microsoft.com/office/drawing/2014/main" id="{0052F154-22E3-CD17-8B8C-0B87C2D3D2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58662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Line 30">
              <a:extLst>
                <a:ext uri="{FF2B5EF4-FFF2-40B4-BE49-F238E27FC236}">
                  <a16:creationId xmlns:a16="http://schemas.microsoft.com/office/drawing/2014/main" id="{F2CACEA1-43A2-5CD7-2636-57DBF8665E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21399" y="2013375"/>
              <a:ext cx="0" cy="3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1">
              <a:extLst>
                <a:ext uri="{FF2B5EF4-FFF2-40B4-BE49-F238E27FC236}">
                  <a16:creationId xmlns:a16="http://schemas.microsoft.com/office/drawing/2014/main" id="{EDBF0194-FEE8-C61A-44F5-70EBF8C7F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2422" y="1113624"/>
              <a:ext cx="858841" cy="928626"/>
            </a:xfrm>
            <a:custGeom>
              <a:avLst/>
              <a:gdLst/>
              <a:ahLst/>
              <a:cxnLst>
                <a:cxn ang="0">
                  <a:pos x="0" y="1068"/>
                </a:cxn>
                <a:cxn ang="0">
                  <a:pos x="384" y="1006"/>
                </a:cxn>
                <a:cxn ang="0">
                  <a:pos x="548" y="763"/>
                </a:cxn>
                <a:cxn ang="0">
                  <a:pos x="680" y="375"/>
                </a:cxn>
                <a:cxn ang="0">
                  <a:pos x="780" y="168"/>
                </a:cxn>
                <a:cxn ang="0">
                  <a:pos x="940" y="27"/>
                </a:cxn>
                <a:cxn ang="0">
                  <a:pos x="1128" y="7"/>
                </a:cxn>
              </a:cxnLst>
              <a:rect l="0" t="0" r="r" b="b"/>
              <a:pathLst>
                <a:path w="1128" h="1068">
                  <a:moveTo>
                    <a:pt x="0" y="1068"/>
                  </a:moveTo>
                  <a:cubicBezTo>
                    <a:pt x="64" y="1058"/>
                    <a:pt x="293" y="1057"/>
                    <a:pt x="384" y="1006"/>
                  </a:cubicBezTo>
                  <a:cubicBezTo>
                    <a:pt x="475" y="955"/>
                    <a:pt x="499" y="868"/>
                    <a:pt x="548" y="763"/>
                  </a:cubicBezTo>
                  <a:cubicBezTo>
                    <a:pt x="597" y="658"/>
                    <a:pt x="641" y="474"/>
                    <a:pt x="680" y="375"/>
                  </a:cubicBezTo>
                  <a:cubicBezTo>
                    <a:pt x="719" y="276"/>
                    <a:pt x="737" y="226"/>
                    <a:pt x="780" y="168"/>
                  </a:cubicBezTo>
                  <a:cubicBezTo>
                    <a:pt x="823" y="110"/>
                    <a:pt x="882" y="54"/>
                    <a:pt x="940" y="27"/>
                  </a:cubicBezTo>
                  <a:cubicBezTo>
                    <a:pt x="998" y="0"/>
                    <a:pt x="1089" y="11"/>
                    <a:pt x="1128" y="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Line 34">
              <a:extLst>
                <a:ext uri="{FF2B5EF4-FFF2-40B4-BE49-F238E27FC236}">
                  <a16:creationId xmlns:a16="http://schemas.microsoft.com/office/drawing/2014/main" id="{945A5967-425D-97D0-8369-39A0B8B5E0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14951" y="1446861"/>
              <a:ext cx="79398" cy="287825"/>
            </a:xfrm>
            <a:prstGeom prst="line">
              <a:avLst/>
            </a:prstGeom>
            <a:noFill/>
            <a:ln w="22225">
              <a:solidFill>
                <a:srgbClr val="3366FF"/>
              </a:solidFill>
              <a:round/>
              <a:headEnd/>
              <a:tailEnd type="arrow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Oval 33">
              <a:extLst>
                <a:ext uri="{FF2B5EF4-FFF2-40B4-BE49-F238E27FC236}">
                  <a16:creationId xmlns:a16="http://schemas.microsoft.com/office/drawing/2014/main" id="{7BFFE1B3-16B9-4F54-226B-F47901F68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1527" y="1713759"/>
              <a:ext cx="95046" cy="9052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Line 34">
              <a:extLst>
                <a:ext uri="{FF2B5EF4-FFF2-40B4-BE49-F238E27FC236}">
                  <a16:creationId xmlns:a16="http://schemas.microsoft.com/office/drawing/2014/main" id="{C3A74CA9-3AAA-F6A0-720A-90611E2457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35624" y="1511300"/>
              <a:ext cx="66675" cy="263524"/>
            </a:xfrm>
            <a:prstGeom prst="line">
              <a:avLst/>
            </a:prstGeom>
            <a:noFill/>
            <a:ln w="22225">
              <a:solidFill>
                <a:srgbClr val="3366FF"/>
              </a:solidFill>
              <a:round/>
              <a:headEnd/>
              <a:tailEnd type="arrow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pic>
        <p:nvPicPr>
          <p:cNvPr id="43" name="Picture 42" descr="Ptemplate_Traces.png">
            <a:extLst>
              <a:ext uri="{FF2B5EF4-FFF2-40B4-BE49-F238E27FC236}">
                <a16:creationId xmlns:a16="http://schemas.microsoft.com/office/drawing/2014/main" id="{356988F1-C50B-7934-EFDD-81FF57CE889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1" t="7222" r="9027" b="10185"/>
          <a:stretch/>
        </p:blipFill>
        <p:spPr>
          <a:xfrm>
            <a:off x="6584602" y="2818981"/>
            <a:ext cx="1805939" cy="142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04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8AFE638-18F4-9F46-2966-8BD86BA5D1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8039" b="52043"/>
          <a:stretch/>
        </p:blipFill>
        <p:spPr>
          <a:xfrm>
            <a:off x="3750616" y="3257007"/>
            <a:ext cx="5481519" cy="36009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6FA0B7-9005-6CA7-37F7-D03D95156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585782"/>
          </a:xfrm>
        </p:spPr>
        <p:txBody>
          <a:bodyPr>
            <a:noAutofit/>
          </a:bodyPr>
          <a:lstStyle/>
          <a:p>
            <a:r>
              <a:rPr lang="en-US" sz="3200" dirty="0"/>
              <a:t>Measured Phonon Collection Efficiency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2614F-F38C-B11D-8413-BAC1F78AE1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8714" y="1008405"/>
            <a:ext cx="4745227" cy="2017692"/>
          </a:xfrm>
        </p:spPr>
        <p:txBody>
          <a:bodyPr>
            <a:normAutofit/>
          </a:bodyPr>
          <a:lstStyle/>
          <a:p>
            <a:r>
              <a:rPr lang="en-US" sz="2800" dirty="0"/>
              <a:t>Phonon detectors optimized for maximum phonon collection / energy sensitivity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CA3DA20-A962-E825-1C2E-76643BFC1BB7}"/>
              </a:ext>
            </a:extLst>
          </p:cNvPr>
          <p:cNvSpPr txBox="1">
            <a:spLocks/>
          </p:cNvSpPr>
          <p:nvPr/>
        </p:nvSpPr>
        <p:spPr>
          <a:xfrm>
            <a:off x="1" y="4076344"/>
            <a:ext cx="4065224" cy="2781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Single Photon Sensitivity!</a:t>
            </a:r>
          </a:p>
          <a:p>
            <a:r>
              <a:rPr lang="en-US" sz="2800" dirty="0"/>
              <a:t>Easy to Calibrate with IR/Optical Photons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47E666-F97C-B926-1882-77E088F79131}"/>
              </a:ext>
            </a:extLst>
          </p:cNvPr>
          <p:cNvSpPr txBox="1"/>
          <p:nvPr/>
        </p:nvSpPr>
        <p:spPr>
          <a:xfrm>
            <a:off x="580203" y="478029"/>
            <a:ext cx="3187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1cm</a:t>
            </a:r>
            <a:r>
              <a:rPr lang="en-US" baseline="30000" dirty="0"/>
              <a:t>2</a:t>
            </a:r>
            <a:r>
              <a:rPr lang="en-US" dirty="0"/>
              <a:t>x1mm Silicon 1% coverage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C1F6E6-7891-9EA9-4205-75709BC7C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39" y="809452"/>
            <a:ext cx="3239896" cy="311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895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8F024-4E77-0164-A474-108C379F1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44896"/>
            <a:ext cx="9144000" cy="1455604"/>
          </a:xfrm>
        </p:spPr>
        <p:txBody>
          <a:bodyPr>
            <a:normAutofit/>
          </a:bodyPr>
          <a:lstStyle/>
          <a:p>
            <a:r>
              <a:rPr lang="en-US" dirty="0"/>
              <a:t>Unexplained Low Energy Excess (LEE) Background(s)</a:t>
            </a:r>
          </a:p>
        </p:txBody>
      </p:sp>
    </p:spTree>
    <p:extLst>
      <p:ext uri="{BB962C8B-B14F-4D97-AF65-F5344CB8AC3E}">
        <p14:creationId xmlns:p14="http://schemas.microsoft.com/office/powerpoint/2010/main" val="1234137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23EE6-885E-9586-B20A-E4502AF0C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9385"/>
            <a:ext cx="8229600" cy="793998"/>
          </a:xfrm>
        </p:spPr>
        <p:txBody>
          <a:bodyPr>
            <a:normAutofit fontScale="90000"/>
          </a:bodyPr>
          <a:lstStyle/>
          <a:p>
            <a:r>
              <a:rPr lang="en-US" dirty="0"/>
              <a:t>1. Variation with time since cooldown</a:t>
            </a:r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9FD8BA1D-0F71-0041-9362-BE50644CE2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3087"/>
            <a:ext cx="8952430" cy="417539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26D997C-FCFF-1C79-8CF2-A165BEF6B775}"/>
              </a:ext>
            </a:extLst>
          </p:cNvPr>
          <p:cNvCxnSpPr>
            <a:cxnSpLocks/>
          </p:cNvCxnSpPr>
          <p:nvPr/>
        </p:nvCxnSpPr>
        <p:spPr>
          <a:xfrm>
            <a:off x="2304249" y="1158741"/>
            <a:ext cx="0" cy="3573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91397D3-6B86-8115-A7BF-FE58341381B9}"/>
              </a:ext>
            </a:extLst>
          </p:cNvPr>
          <p:cNvCxnSpPr>
            <a:cxnSpLocks/>
          </p:cNvCxnSpPr>
          <p:nvPr/>
        </p:nvCxnSpPr>
        <p:spPr>
          <a:xfrm>
            <a:off x="3020267" y="1102570"/>
            <a:ext cx="0" cy="36854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AEA7352-9C19-BA06-B368-BEF18EBA4E1B}"/>
              </a:ext>
            </a:extLst>
          </p:cNvPr>
          <p:cNvSpPr txBox="1"/>
          <p:nvPr/>
        </p:nvSpPr>
        <p:spPr>
          <a:xfrm>
            <a:off x="3171014" y="3890827"/>
            <a:ext cx="308511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Warm up to 11K and 19K due to fridge issues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5063D9-FAEA-C413-F608-46EE453EE83E}"/>
              </a:ext>
            </a:extLst>
          </p:cNvPr>
          <p:cNvSpPr/>
          <p:nvPr/>
        </p:nvSpPr>
        <p:spPr>
          <a:xfrm>
            <a:off x="7221524" y="4206763"/>
            <a:ext cx="1292401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E. </a:t>
            </a:r>
            <a:r>
              <a:rPr lang="en-US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Queguiner</a:t>
            </a:r>
            <a:endParaRPr lang="en-US" sz="105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Thesis</a:t>
            </a:r>
            <a:endParaRPr lang="en-US" sz="105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706AF31-E733-4FA8-A7D2-1ECE103F6770}"/>
              </a:ext>
            </a:extLst>
          </p:cNvPr>
          <p:cNvCxnSpPr/>
          <p:nvPr/>
        </p:nvCxnSpPr>
        <p:spPr>
          <a:xfrm>
            <a:off x="2520176" y="825190"/>
            <a:ext cx="1605775" cy="2821259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945E8A0-7835-0A79-814A-1D957FD440D7}"/>
              </a:ext>
            </a:extLst>
          </p:cNvPr>
          <p:cNvCxnSpPr>
            <a:cxnSpLocks/>
          </p:cNvCxnSpPr>
          <p:nvPr/>
        </p:nvCxnSpPr>
        <p:spPr>
          <a:xfrm>
            <a:off x="2804341" y="2408663"/>
            <a:ext cx="6038576" cy="1053597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C9C5A86-6A9E-1529-5F73-C60FDCAA228D}"/>
              </a:ext>
            </a:extLst>
          </p:cNvPr>
          <p:cNvSpPr txBox="1"/>
          <p:nvPr/>
        </p:nvSpPr>
        <p:spPr>
          <a:xfrm>
            <a:off x="1048215" y="5542156"/>
            <a:ext cx="71752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0000"/>
                </a:solidFill>
              </a:rPr>
              <a:t>Rate partially reset  with thermal cycling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B050"/>
                </a:solidFill>
              </a:rPr>
              <a:t>2 distinctive decay time constants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B95F0A-FC84-4908-82B4-F9923CD0EF4F}"/>
              </a:ext>
            </a:extLst>
          </p:cNvPr>
          <p:cNvSpPr txBox="1"/>
          <p:nvPr/>
        </p:nvSpPr>
        <p:spPr>
          <a:xfrm>
            <a:off x="6124239" y="1367231"/>
            <a:ext cx="188635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Ge, epoxy, Au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05F9A9-E61F-909D-1D26-9EF869EA73CA}"/>
              </a:ext>
            </a:extLst>
          </p:cNvPr>
          <p:cNvSpPr txBox="1"/>
          <p:nvPr/>
        </p:nvSpPr>
        <p:spPr>
          <a:xfrm>
            <a:off x="3927667" y="764296"/>
            <a:ext cx="2261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EDELWEISS/RICOCHET</a:t>
            </a:r>
          </a:p>
        </p:txBody>
      </p:sp>
    </p:spTree>
    <p:extLst>
      <p:ext uri="{BB962C8B-B14F-4D97-AF65-F5344CB8AC3E}">
        <p14:creationId xmlns:p14="http://schemas.microsoft.com/office/powerpoint/2010/main" val="765789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AE0FB4-73AD-034D-9997-6F9F9DDC13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63"/>
          <a:stretch/>
        </p:blipFill>
        <p:spPr>
          <a:xfrm>
            <a:off x="4281998" y="834167"/>
            <a:ext cx="4719126" cy="42603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E4625B-047C-0C45-99B6-E8630EAB4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9540"/>
            <a:ext cx="7886700" cy="764627"/>
          </a:xfrm>
        </p:spPr>
        <p:txBody>
          <a:bodyPr>
            <a:normAutofit fontScale="90000"/>
          </a:bodyPr>
          <a:lstStyle/>
          <a:p>
            <a:r>
              <a:rPr lang="en-US" dirty="0"/>
              <a:t>2) Low Energy Excess is Non-Ionizing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C32AAC-6A7D-4A4F-940F-F034A815F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17196"/>
            <a:ext cx="4095750" cy="23907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A560D9-F15E-4844-BB1F-C428A6878528}"/>
              </a:ext>
            </a:extLst>
          </p:cNvPr>
          <p:cNvSpPr txBox="1"/>
          <p:nvPr/>
        </p:nvSpPr>
        <p:spPr>
          <a:xfrm>
            <a:off x="6819692" y="3830300"/>
            <a:ext cx="21261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From J. Gascon /EDELWEISS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16E444-7627-A64E-934B-CCFA06B904ED}"/>
              </a:ext>
            </a:extLst>
          </p:cNvPr>
          <p:cNvSpPr txBox="1"/>
          <p:nvPr/>
        </p:nvSpPr>
        <p:spPr>
          <a:xfrm>
            <a:off x="0" y="3755729"/>
            <a:ext cx="43079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/>
              <a:t>EDELWEISS interleaved  detectors measure both phonons (NTD) and ionization production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/>
              <a:t>Large no ionization background of unknown origin out to pretty high energies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AB05E-8320-F043-B777-F5330F43F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BE3A0-0650-B744-A7B5-9973D69D1B22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30C950-EEC5-6E0B-E5C5-0B39EA7465F6}"/>
              </a:ext>
            </a:extLst>
          </p:cNvPr>
          <p:cNvSpPr txBox="1"/>
          <p:nvPr/>
        </p:nvSpPr>
        <p:spPr>
          <a:xfrm>
            <a:off x="7882772" y="1463361"/>
            <a:ext cx="98995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Ge, NTD, </a:t>
            </a:r>
          </a:p>
          <a:p>
            <a:r>
              <a:rPr lang="en-US" sz="1600" dirty="0"/>
              <a:t>epoxy, Au</a:t>
            </a:r>
          </a:p>
        </p:txBody>
      </p:sp>
    </p:spTree>
    <p:extLst>
      <p:ext uri="{BB962C8B-B14F-4D97-AF65-F5344CB8AC3E}">
        <p14:creationId xmlns:p14="http://schemas.microsoft.com/office/powerpoint/2010/main" val="3301248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1E70F-7B0A-F54D-B96C-76C790B61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6525"/>
            <a:ext cx="8769427" cy="757806"/>
          </a:xfrm>
        </p:spPr>
        <p:txBody>
          <a:bodyPr>
            <a:normAutofit fontScale="90000"/>
          </a:bodyPr>
          <a:lstStyle/>
          <a:p>
            <a:r>
              <a:rPr lang="en-US" dirty="0"/>
              <a:t>Low Energy Excess Fact Summary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2570E15-79EB-2947-BA04-110CF7AB19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458111"/>
              </p:ext>
            </p:extLst>
          </p:nvPr>
        </p:nvGraphicFramePr>
        <p:xfrm>
          <a:off x="180262" y="1532630"/>
          <a:ext cx="8769426" cy="2635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1768">
                  <a:extLst>
                    <a:ext uri="{9D8B030D-6E8A-4147-A177-3AD203B41FA5}">
                      <a16:colId xmlns:a16="http://schemas.microsoft.com/office/drawing/2014/main" val="4242415874"/>
                    </a:ext>
                  </a:extLst>
                </a:gridCol>
                <a:gridCol w="1530808">
                  <a:extLst>
                    <a:ext uri="{9D8B030D-6E8A-4147-A177-3AD203B41FA5}">
                      <a16:colId xmlns:a16="http://schemas.microsoft.com/office/drawing/2014/main" val="3795677589"/>
                    </a:ext>
                  </a:extLst>
                </a:gridCol>
                <a:gridCol w="1433203">
                  <a:extLst>
                    <a:ext uri="{9D8B030D-6E8A-4147-A177-3AD203B41FA5}">
                      <a16:colId xmlns:a16="http://schemas.microsoft.com/office/drawing/2014/main" val="1955522090"/>
                    </a:ext>
                  </a:extLst>
                </a:gridCol>
                <a:gridCol w="1173647">
                  <a:extLst>
                    <a:ext uri="{9D8B030D-6E8A-4147-A177-3AD203B41FA5}">
                      <a16:colId xmlns:a16="http://schemas.microsoft.com/office/drawing/2014/main" val="4228335777"/>
                    </a:ext>
                  </a:extLst>
                </a:gridCol>
              </a:tblGrid>
              <a:tr h="495130"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SPICE/CDMS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EDELWEISS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CRESST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15734511"/>
                  </a:ext>
                </a:extLst>
              </a:tr>
              <a:tr h="392638">
                <a:tc>
                  <a:txBody>
                    <a:bodyPr/>
                    <a:lstStyle/>
                    <a:p>
                      <a:r>
                        <a:rPr lang="en-US" sz="2100" dirty="0"/>
                        <a:t>1) Variation with time since cooldown (and/or time since fabrication)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Yes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Yes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Yes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06197838"/>
                  </a:ext>
                </a:extLst>
              </a:tr>
              <a:tr h="715987">
                <a:tc>
                  <a:txBody>
                    <a:bodyPr/>
                    <a:lstStyle/>
                    <a:p>
                      <a:r>
                        <a:rPr lang="en-US" sz="2100" dirty="0"/>
                        <a:t>2) Non-Ionizing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Yes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Yes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23242186"/>
                  </a:ext>
                </a:extLst>
              </a:tr>
              <a:tr h="715987">
                <a:tc>
                  <a:txBody>
                    <a:bodyPr/>
                    <a:lstStyle/>
                    <a:p>
                      <a:r>
                        <a:rPr lang="en-US" sz="2100" b="1" dirty="0">
                          <a:solidFill>
                            <a:srgbClr val="FF0000"/>
                          </a:solidFill>
                        </a:rPr>
                        <a:t>3) Same above /below ground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In 10-80eV range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mostly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84766678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3241CA-2E71-8645-8318-D6BE7E6C7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BE3A0-0650-B744-A7B5-9973D69D1B22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497305-6A2E-C6A0-BDFB-BF7DEAD48F5B}"/>
              </a:ext>
            </a:extLst>
          </p:cNvPr>
          <p:cNvSpPr txBox="1"/>
          <p:nvPr/>
        </p:nvSpPr>
        <p:spPr>
          <a:xfrm>
            <a:off x="1372017" y="5522680"/>
            <a:ext cx="63859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These facts are incredibly restrictive! </a:t>
            </a:r>
          </a:p>
        </p:txBody>
      </p:sp>
    </p:spTree>
    <p:extLst>
      <p:ext uri="{BB962C8B-B14F-4D97-AF65-F5344CB8AC3E}">
        <p14:creationId xmlns:p14="http://schemas.microsoft.com/office/powerpoint/2010/main" val="6383310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0A014-B021-0C9B-D83D-61D25B539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70333"/>
          </a:xfrm>
        </p:spPr>
        <p:txBody>
          <a:bodyPr>
            <a:normAutofit/>
          </a:bodyPr>
          <a:lstStyle/>
          <a:p>
            <a:r>
              <a:rPr lang="en-US" dirty="0"/>
              <a:t>Stress Relaxation?</a:t>
            </a:r>
          </a:p>
        </p:txBody>
      </p:sp>
      <p:sp>
        <p:nvSpPr>
          <p:cNvPr id="4" name="Google Shape;192;p26">
            <a:extLst>
              <a:ext uri="{FF2B5EF4-FFF2-40B4-BE49-F238E27FC236}">
                <a16:creationId xmlns:a16="http://schemas.microsoft.com/office/drawing/2014/main" id="{B7521ED0-009D-471D-8AA2-DC4DDC330F45}"/>
              </a:ext>
            </a:extLst>
          </p:cNvPr>
          <p:cNvSpPr/>
          <p:nvPr/>
        </p:nvSpPr>
        <p:spPr>
          <a:xfrm>
            <a:off x="837282" y="3333533"/>
            <a:ext cx="2743200" cy="1151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" name="Google Shape;193;p26">
            <a:extLst>
              <a:ext uri="{FF2B5EF4-FFF2-40B4-BE49-F238E27FC236}">
                <a16:creationId xmlns:a16="http://schemas.microsoft.com/office/drawing/2014/main" id="{FE00633E-3960-BBBF-5E7A-7E3F60958643}"/>
              </a:ext>
            </a:extLst>
          </p:cNvPr>
          <p:cNvSpPr txBox="1"/>
          <p:nvPr/>
        </p:nvSpPr>
        <p:spPr>
          <a:xfrm>
            <a:off x="1440683" y="1443850"/>
            <a:ext cx="1652267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Detector</a:t>
            </a:r>
            <a:endParaRPr sz="2400" b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" name="Google Shape;194;p26">
            <a:extLst>
              <a:ext uri="{FF2B5EF4-FFF2-40B4-BE49-F238E27FC236}">
                <a16:creationId xmlns:a16="http://schemas.microsoft.com/office/drawing/2014/main" id="{B101C79D-DCF4-D35B-E63B-CFB6B46D4DBE}"/>
              </a:ext>
            </a:extLst>
          </p:cNvPr>
          <p:cNvSpPr/>
          <p:nvPr/>
        </p:nvSpPr>
        <p:spPr>
          <a:xfrm>
            <a:off x="1118882" y="3039642"/>
            <a:ext cx="2180000" cy="2600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" name="Google Shape;197;p26">
            <a:extLst>
              <a:ext uri="{FF2B5EF4-FFF2-40B4-BE49-F238E27FC236}">
                <a16:creationId xmlns:a16="http://schemas.microsoft.com/office/drawing/2014/main" id="{75C3C69C-4078-CA40-724B-490F0FF82D03}"/>
              </a:ext>
            </a:extLst>
          </p:cNvPr>
          <p:cNvSpPr/>
          <p:nvPr/>
        </p:nvSpPr>
        <p:spPr>
          <a:xfrm>
            <a:off x="4203161" y="3671464"/>
            <a:ext cx="562632" cy="41043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cxnSp>
        <p:nvCxnSpPr>
          <p:cNvPr id="15" name="Google Shape;206;p26">
            <a:extLst>
              <a:ext uri="{FF2B5EF4-FFF2-40B4-BE49-F238E27FC236}">
                <a16:creationId xmlns:a16="http://schemas.microsoft.com/office/drawing/2014/main" id="{AC0E191A-54DA-4241-D029-37D64C59A909}"/>
              </a:ext>
            </a:extLst>
          </p:cNvPr>
          <p:cNvCxnSpPr/>
          <p:nvPr/>
        </p:nvCxnSpPr>
        <p:spPr>
          <a:xfrm flipH="1">
            <a:off x="10054300" y="3684407"/>
            <a:ext cx="514400" cy="330800"/>
          </a:xfrm>
          <a:prstGeom prst="straightConnector1">
            <a:avLst/>
          </a:prstGeom>
          <a:noFill/>
          <a:ln w="9525" cap="flat" cmpd="sng">
            <a:solidFill>
              <a:srgbClr val="FFFF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" name="Google Shape;207;p26">
            <a:extLst>
              <a:ext uri="{FF2B5EF4-FFF2-40B4-BE49-F238E27FC236}">
                <a16:creationId xmlns:a16="http://schemas.microsoft.com/office/drawing/2014/main" id="{00187306-A932-0DF4-8632-E342FB0CA927}"/>
              </a:ext>
            </a:extLst>
          </p:cNvPr>
          <p:cNvCxnSpPr/>
          <p:nvPr/>
        </p:nvCxnSpPr>
        <p:spPr>
          <a:xfrm flipH="1">
            <a:off x="10103500" y="3378474"/>
            <a:ext cx="411200" cy="257200"/>
          </a:xfrm>
          <a:prstGeom prst="straightConnector1">
            <a:avLst/>
          </a:prstGeom>
          <a:noFill/>
          <a:ln w="9525" cap="flat" cmpd="sng">
            <a:solidFill>
              <a:srgbClr val="FFFF00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E94AC9A1-DED6-B4A1-F8AD-150421654CB8}"/>
              </a:ext>
            </a:extLst>
          </p:cNvPr>
          <p:cNvGrpSpPr/>
          <p:nvPr/>
        </p:nvGrpSpPr>
        <p:grpSpPr>
          <a:xfrm>
            <a:off x="5381849" y="2995067"/>
            <a:ext cx="2743200" cy="1489666"/>
            <a:chOff x="5365300" y="798170"/>
            <a:chExt cx="2743200" cy="1489666"/>
          </a:xfrm>
        </p:grpSpPr>
        <p:sp>
          <p:nvSpPr>
            <p:cNvPr id="8" name="Google Shape;198;p26">
              <a:extLst>
                <a:ext uri="{FF2B5EF4-FFF2-40B4-BE49-F238E27FC236}">
                  <a16:creationId xmlns:a16="http://schemas.microsoft.com/office/drawing/2014/main" id="{A96C584F-B501-CE2C-C14F-0125D3D42864}"/>
                </a:ext>
              </a:extLst>
            </p:cNvPr>
            <p:cNvSpPr/>
            <p:nvPr/>
          </p:nvSpPr>
          <p:spPr>
            <a:xfrm>
              <a:off x="5365300" y="1136636"/>
              <a:ext cx="2743200" cy="1151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" name="Google Shape;199;p26">
              <a:extLst>
                <a:ext uri="{FF2B5EF4-FFF2-40B4-BE49-F238E27FC236}">
                  <a16:creationId xmlns:a16="http://schemas.microsoft.com/office/drawing/2014/main" id="{3E96F0A7-3753-EAF4-D294-6961695EACAC}"/>
                </a:ext>
              </a:extLst>
            </p:cNvPr>
            <p:cNvSpPr txBox="1"/>
            <p:nvPr/>
          </p:nvSpPr>
          <p:spPr>
            <a:xfrm>
              <a:off x="5687319" y="1534736"/>
              <a:ext cx="1582698" cy="615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2400" b="1" dirty="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Detector</a:t>
              </a:r>
              <a:endParaRPr sz="2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0" name="Google Shape;200;p26">
              <a:extLst>
                <a:ext uri="{FF2B5EF4-FFF2-40B4-BE49-F238E27FC236}">
                  <a16:creationId xmlns:a16="http://schemas.microsoft.com/office/drawing/2014/main" id="{9D8F99A2-C294-44B2-1E02-896BA798C857}"/>
                </a:ext>
              </a:extLst>
            </p:cNvPr>
            <p:cNvSpPr/>
            <p:nvPr/>
          </p:nvSpPr>
          <p:spPr>
            <a:xfrm>
              <a:off x="6191900" y="798170"/>
              <a:ext cx="1090000" cy="260000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" name="Google Shape;201;p26">
              <a:extLst>
                <a:ext uri="{FF2B5EF4-FFF2-40B4-BE49-F238E27FC236}">
                  <a16:creationId xmlns:a16="http://schemas.microsoft.com/office/drawing/2014/main" id="{0977C0E2-A38E-4883-3329-5352137B2365}"/>
                </a:ext>
              </a:extLst>
            </p:cNvPr>
            <p:cNvSpPr/>
            <p:nvPr/>
          </p:nvSpPr>
          <p:spPr>
            <a:xfrm rot="2051672">
              <a:off x="7224135" y="1121547"/>
              <a:ext cx="367428" cy="533557"/>
            </a:xfrm>
            <a:prstGeom prst="lightningBol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46" name="Google Shape;208;p26">
              <a:extLst>
                <a:ext uri="{FF2B5EF4-FFF2-40B4-BE49-F238E27FC236}">
                  <a16:creationId xmlns:a16="http://schemas.microsoft.com/office/drawing/2014/main" id="{E5B7B0A5-3A36-9341-6D9E-7C7731CE5A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45967" y="1262352"/>
              <a:ext cx="247200" cy="157517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7" name="Google Shape;209;p26">
              <a:extLst>
                <a:ext uri="{FF2B5EF4-FFF2-40B4-BE49-F238E27FC236}">
                  <a16:creationId xmlns:a16="http://schemas.microsoft.com/office/drawing/2014/main" id="{A7EA2C82-43AB-02FA-6BE5-30551534BBC3}"/>
                </a:ext>
              </a:extLst>
            </p:cNvPr>
            <p:cNvCxnSpPr>
              <a:cxnSpLocks/>
            </p:cNvCxnSpPr>
            <p:nvPr/>
          </p:nvCxnSpPr>
          <p:spPr>
            <a:xfrm>
              <a:off x="7575681" y="1235375"/>
              <a:ext cx="186400" cy="1736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8" name="Google Shape;210;p26">
              <a:extLst>
                <a:ext uri="{FF2B5EF4-FFF2-40B4-BE49-F238E27FC236}">
                  <a16:creationId xmlns:a16="http://schemas.microsoft.com/office/drawing/2014/main" id="{F6FAC983-6BCF-A420-1B65-ECB955C39840}"/>
                </a:ext>
              </a:extLst>
            </p:cNvPr>
            <p:cNvCxnSpPr>
              <a:cxnSpLocks/>
            </p:cNvCxnSpPr>
            <p:nvPr/>
          </p:nvCxnSpPr>
          <p:spPr>
            <a:xfrm>
              <a:off x="7466633" y="1513209"/>
              <a:ext cx="186400" cy="1736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9" name="Google Shape;211;p26">
              <a:extLst>
                <a:ext uri="{FF2B5EF4-FFF2-40B4-BE49-F238E27FC236}">
                  <a16:creationId xmlns:a16="http://schemas.microsoft.com/office/drawing/2014/main" id="{A15FF78F-AB85-F61F-EDF0-38A118360252}"/>
                </a:ext>
              </a:extLst>
            </p:cNvPr>
            <p:cNvCxnSpPr>
              <a:cxnSpLocks/>
            </p:cNvCxnSpPr>
            <p:nvPr/>
          </p:nvCxnSpPr>
          <p:spPr>
            <a:xfrm>
              <a:off x="7452466" y="1716000"/>
              <a:ext cx="350800" cy="3380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2" name="Google Shape;207;p26">
              <a:extLst>
                <a:ext uri="{FF2B5EF4-FFF2-40B4-BE49-F238E27FC236}">
                  <a16:creationId xmlns:a16="http://schemas.microsoft.com/office/drawing/2014/main" id="{567BE256-1A90-DE34-7E9E-B43A2E2F9D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7984" y="1998593"/>
              <a:ext cx="411200" cy="2572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3" name="Google Shape;208;p26">
              <a:extLst>
                <a:ext uri="{FF2B5EF4-FFF2-40B4-BE49-F238E27FC236}">
                  <a16:creationId xmlns:a16="http://schemas.microsoft.com/office/drawing/2014/main" id="{B4E4C1F2-30BA-64ED-E640-03D9885634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99017" y="1424603"/>
              <a:ext cx="247200" cy="2568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4" name="Google Shape;209;p26">
              <a:extLst>
                <a:ext uri="{FF2B5EF4-FFF2-40B4-BE49-F238E27FC236}">
                  <a16:creationId xmlns:a16="http://schemas.microsoft.com/office/drawing/2014/main" id="{97F01DD6-201E-E764-7B5D-7E51ACC774AA}"/>
                </a:ext>
              </a:extLst>
            </p:cNvPr>
            <p:cNvCxnSpPr>
              <a:cxnSpLocks/>
            </p:cNvCxnSpPr>
            <p:nvPr/>
          </p:nvCxnSpPr>
          <p:spPr>
            <a:xfrm>
              <a:off x="7523336" y="1360383"/>
              <a:ext cx="186400" cy="1736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9" name="Google Shape;207;p26">
              <a:extLst>
                <a:ext uri="{FF2B5EF4-FFF2-40B4-BE49-F238E27FC236}">
                  <a16:creationId xmlns:a16="http://schemas.microsoft.com/office/drawing/2014/main" id="{2F23FE9D-AB53-C825-615E-A5743A31C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2978" y="1744469"/>
              <a:ext cx="58539" cy="334918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60" name="Google Shape;208;p26">
              <a:extLst>
                <a:ext uri="{FF2B5EF4-FFF2-40B4-BE49-F238E27FC236}">
                  <a16:creationId xmlns:a16="http://schemas.microsoft.com/office/drawing/2014/main" id="{8737C3D3-FEB5-497B-56D9-8BBD8EE3F2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52327" y="1600009"/>
              <a:ext cx="247200" cy="25680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35AE3-5E42-FD98-A815-7DEEA4CA0928}"/>
              </a:ext>
            </a:extLst>
          </p:cNvPr>
          <p:cNvSpPr txBox="1"/>
          <p:nvPr/>
        </p:nvSpPr>
        <p:spPr>
          <a:xfrm>
            <a:off x="457199" y="4490820"/>
            <a:ext cx="3745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under stress due to thermal </a:t>
            </a:r>
            <a:r>
              <a:rPr lang="en-US" dirty="0" err="1"/>
              <a:t>contraction,manufacturing</a:t>
            </a:r>
            <a:r>
              <a:rPr lang="en-US" dirty="0"/>
              <a:t>, etc.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72DEC5F-DB84-CBF3-E569-1C102D86639D}"/>
              </a:ext>
            </a:extLst>
          </p:cNvPr>
          <p:cNvSpPr txBox="1"/>
          <p:nvPr/>
        </p:nvSpPr>
        <p:spPr>
          <a:xfrm>
            <a:off x="5310834" y="4573900"/>
            <a:ext cx="3503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relaxes releasing phonon energy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029C24C-D3BB-5853-81DE-19686083D984}"/>
              </a:ext>
            </a:extLst>
          </p:cNvPr>
          <p:cNvSpPr txBox="1"/>
          <p:nvPr/>
        </p:nvSpPr>
        <p:spPr>
          <a:xfrm>
            <a:off x="5428741" y="6422833"/>
            <a:ext cx="22809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arXiv:physics</a:t>
            </a:r>
            <a:r>
              <a:rPr lang="en-US" dirty="0">
                <a:solidFill>
                  <a:schemeClr val="bg1"/>
                </a:solidFill>
              </a:rPr>
              <a:t>/0504151</a:t>
            </a:r>
          </a:p>
        </p:txBody>
      </p:sp>
    </p:spTree>
    <p:extLst>
      <p:ext uri="{BB962C8B-B14F-4D97-AF65-F5344CB8AC3E}">
        <p14:creationId xmlns:p14="http://schemas.microsoft.com/office/powerpoint/2010/main" val="3200692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D93A3A-89B2-BA1C-8E54-E43336D0E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299" y="1378307"/>
            <a:ext cx="7059701" cy="410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769FF0-5A9C-C54A-A931-67954DAFF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1055" y="222968"/>
            <a:ext cx="9154195" cy="658761"/>
          </a:xfrm>
        </p:spPr>
        <p:txBody>
          <a:bodyPr>
            <a:noAutofit/>
          </a:bodyPr>
          <a:lstStyle/>
          <a:p>
            <a:r>
              <a:rPr lang="en-US" sz="4000" dirty="0"/>
              <a:t>Stress Related Relaxation: </a:t>
            </a:r>
            <a:br>
              <a:rPr lang="en-US" sz="4000" dirty="0"/>
            </a:br>
            <a:r>
              <a:rPr lang="en-US" sz="4000" dirty="0"/>
              <a:t>1st Low Energy Evidence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060FB-8A25-A51E-3B20-1CC394FE0F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F9BB9BD-A389-590C-1381-C0747BA519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8" t="5541" r="7441" b="15586"/>
          <a:stretch/>
        </p:blipFill>
        <p:spPr bwMode="auto">
          <a:xfrm>
            <a:off x="159580" y="4234862"/>
            <a:ext cx="1614668" cy="143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5FA77E40-3CAD-B358-9EA6-77BF4CD64E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15953" r="13463" b="24510"/>
          <a:stretch/>
        </p:blipFill>
        <p:spPr bwMode="auto">
          <a:xfrm>
            <a:off x="159580" y="1899364"/>
            <a:ext cx="1856519" cy="170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DFB2BC-841C-27B0-09FA-A3FB93550017}"/>
              </a:ext>
            </a:extLst>
          </p:cNvPr>
          <p:cNvSpPr txBox="1"/>
          <p:nvPr/>
        </p:nvSpPr>
        <p:spPr>
          <a:xfrm>
            <a:off x="-21055" y="3624199"/>
            <a:ext cx="218515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rgbClr val="FF0000"/>
                </a:solidFill>
              </a:rPr>
              <a:t>Glued Down with GE varnish</a:t>
            </a:r>
          </a:p>
          <a:p>
            <a:pPr algn="ctr"/>
            <a:r>
              <a:rPr lang="en-US" sz="1350" dirty="0">
                <a:solidFill>
                  <a:srgbClr val="FF0000"/>
                </a:solidFill>
              </a:rPr>
              <a:t> (High Stress)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A5C695-D13B-A7BB-D62A-9E7919EFE758}"/>
              </a:ext>
            </a:extLst>
          </p:cNvPr>
          <p:cNvSpPr txBox="1"/>
          <p:nvPr/>
        </p:nvSpPr>
        <p:spPr>
          <a:xfrm>
            <a:off x="309284" y="1570045"/>
            <a:ext cx="16015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432FF"/>
                </a:solidFill>
              </a:rPr>
              <a:t>Hanging (low stress)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4596FB-2A18-0DD3-C955-E65FCDE78E19}"/>
              </a:ext>
            </a:extLst>
          </p:cNvPr>
          <p:cNvSpPr txBox="1"/>
          <p:nvPr/>
        </p:nvSpPr>
        <p:spPr>
          <a:xfrm>
            <a:off x="4748513" y="2299182"/>
            <a:ext cx="2534856" cy="23544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100" b="1" dirty="0"/>
              <a:t>2 orders of magnitude difference in rate between high stress (glued) and low stress (hanging) device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4736CB-6C9F-CADC-5AE9-2B4FA51FC62E}"/>
              </a:ext>
            </a:extLst>
          </p:cNvPr>
          <p:cNvSpPr txBox="1"/>
          <p:nvPr/>
        </p:nvSpPr>
        <p:spPr>
          <a:xfrm>
            <a:off x="7539573" y="1164404"/>
            <a:ext cx="4632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</a:rPr>
              <a:t>2208.02790</a:t>
            </a:r>
            <a:endParaRPr lang="e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7B6A17-9E5D-B28B-7B57-3331E09C3ED7}"/>
              </a:ext>
            </a:extLst>
          </p:cNvPr>
          <p:cNvSpPr txBox="1"/>
          <p:nvPr/>
        </p:nvSpPr>
        <p:spPr>
          <a:xfrm>
            <a:off x="1842448" y="5479693"/>
            <a:ext cx="715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 varnish (and rubber cement) significantly increase &lt;38eV backgrounds </a:t>
            </a:r>
          </a:p>
        </p:txBody>
      </p:sp>
    </p:spTree>
    <p:extLst>
      <p:ext uri="{BB962C8B-B14F-4D97-AF65-F5344CB8AC3E}">
        <p14:creationId xmlns:p14="http://schemas.microsoft.com/office/powerpoint/2010/main" val="3127219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B0432-8F8B-3547-B547-F54DDC272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85" y="2111687"/>
            <a:ext cx="8822410" cy="2634626"/>
          </a:xfrm>
        </p:spPr>
        <p:txBody>
          <a:bodyPr>
            <a:noAutofit/>
          </a:bodyPr>
          <a:lstStyle/>
          <a:p>
            <a:pPr algn="ctr"/>
            <a:r>
              <a:rPr lang="en-US" sz="5250" dirty="0"/>
              <a:t>Light Mass DM Direct Detection  </a:t>
            </a:r>
            <a:br>
              <a:rPr lang="en-US" sz="5250" dirty="0"/>
            </a:br>
            <a:r>
              <a:rPr lang="en-US" sz="5250" dirty="0"/>
              <a:t>Design Drivers</a:t>
            </a:r>
          </a:p>
        </p:txBody>
      </p:sp>
    </p:spTree>
    <p:extLst>
      <p:ext uri="{BB962C8B-B14F-4D97-AF65-F5344CB8AC3E}">
        <p14:creationId xmlns:p14="http://schemas.microsoft.com/office/powerpoint/2010/main" val="2332703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94F34-D85D-974B-8FE5-81BEF2EA7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8357"/>
            <a:ext cx="9144000" cy="19145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/>
              <a:t>Mitigation for Stress Relaxation Events:</a:t>
            </a:r>
            <a:br>
              <a:rPr lang="en-US" sz="6600" dirty="0"/>
            </a:br>
            <a:r>
              <a:rPr lang="en-US" sz="6600" b="1" dirty="0">
                <a:solidFill>
                  <a:srgbClr val="FF0000"/>
                </a:solidFill>
              </a:rPr>
              <a:t>GET RID OF ALL STRESS</a:t>
            </a:r>
            <a:br>
              <a:rPr lang="en-US" sz="6600" dirty="0"/>
            </a:br>
            <a:endParaRPr lang="en-US" sz="6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058DB6-5FD1-DD44-AABA-A406B5AA8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BE3A0-0650-B744-A7B5-9973D69D1B22}" type="slidenum">
              <a:rPr lang="en-US" smtClean="0"/>
              <a:t>20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2E6BB0-1E08-3EDE-2B24-BEC69A0B3986}"/>
              </a:ext>
            </a:extLst>
          </p:cNvPr>
          <p:cNvSpPr txBox="1"/>
          <p:nvPr/>
        </p:nvSpPr>
        <p:spPr>
          <a:xfrm>
            <a:off x="1061506" y="3322542"/>
            <a:ext cx="601087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AutoNum type="arabicPeriod"/>
            </a:pPr>
            <a:r>
              <a:rPr lang="en-US" sz="3600" strike="sngStrike" dirty="0"/>
              <a:t>Support Structure</a:t>
            </a:r>
          </a:p>
          <a:p>
            <a:pPr marL="257175" indent="-257175">
              <a:buAutoNum type="arabicPeriod"/>
            </a:pPr>
            <a:r>
              <a:rPr lang="en-US" sz="3600" dirty="0"/>
              <a:t>Sensor Films</a:t>
            </a:r>
          </a:p>
          <a:p>
            <a:pPr marL="257175" indent="-257175">
              <a:buAutoNum type="arabicPeriod"/>
            </a:pPr>
            <a:r>
              <a:rPr lang="en-US" sz="3600" dirty="0"/>
              <a:t>Crystal Surface Relaxation</a:t>
            </a:r>
          </a:p>
          <a:p>
            <a:pPr marL="257175" indent="-257175">
              <a:buAutoNum type="arabicPeriod"/>
            </a:pPr>
            <a:r>
              <a:rPr lang="en-US" sz="3600" dirty="0"/>
              <a:t> Bulk dislocation(s) relaxation</a:t>
            </a:r>
          </a:p>
        </p:txBody>
      </p:sp>
    </p:spTree>
    <p:extLst>
      <p:ext uri="{BB962C8B-B14F-4D97-AF65-F5344CB8AC3E}">
        <p14:creationId xmlns:p14="http://schemas.microsoft.com/office/powerpoint/2010/main" val="20672970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514A868-CC20-1517-0744-2B1D01CB35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1737"/>
          <a:stretch/>
        </p:blipFill>
        <p:spPr>
          <a:xfrm>
            <a:off x="3698156" y="572818"/>
            <a:ext cx="5365916" cy="616801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985AF23-5845-5065-8BBF-7767F7E4199F}"/>
              </a:ext>
            </a:extLst>
          </p:cNvPr>
          <p:cNvSpPr txBox="1"/>
          <p:nvPr/>
        </p:nvSpPr>
        <p:spPr>
          <a:xfrm>
            <a:off x="75269" y="3558356"/>
            <a:ext cx="34081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We see both shared and single channel relaxation events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B29716-F6F3-CEC0-7B5B-FCCD968E6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071228" cy="66909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Understanding Relaxation Events: 2 Channel Devices</a:t>
            </a:r>
          </a:p>
        </p:txBody>
      </p:sp>
      <p:pic>
        <p:nvPicPr>
          <p:cNvPr id="4" name="Google Shape;88;p15">
            <a:extLst>
              <a:ext uri="{FF2B5EF4-FFF2-40B4-BE49-F238E27FC236}">
                <a16:creationId xmlns:a16="http://schemas.microsoft.com/office/drawing/2014/main" id="{D1B5A346-79F5-8219-40D2-DC35F091B80A}"/>
              </a:ext>
            </a:extLst>
          </p:cNvPr>
          <p:cNvPicPr preferRelativeResize="0"/>
          <p:nvPr/>
        </p:nvPicPr>
        <p:blipFill rotWithShape="1">
          <a:blip r:embed="rId3"/>
          <a:srcRect l="27105" t="41318" r="27612" b="32795"/>
          <a:stretch/>
        </p:blipFill>
        <p:spPr>
          <a:xfrm>
            <a:off x="66372" y="997560"/>
            <a:ext cx="2339922" cy="24716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B64BC5-BF11-310D-284E-B155A6239105}"/>
              </a:ext>
            </a:extLst>
          </p:cNvPr>
          <p:cNvSpPr txBox="1"/>
          <p:nvPr/>
        </p:nvSpPr>
        <p:spPr>
          <a:xfrm>
            <a:off x="68094" y="627399"/>
            <a:ext cx="2137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1% 2 Channel Device</a:t>
            </a:r>
          </a:p>
        </p:txBody>
      </p:sp>
      <p:sp>
        <p:nvSpPr>
          <p:cNvPr id="11" name="Explosion 1 10">
            <a:extLst>
              <a:ext uri="{FF2B5EF4-FFF2-40B4-BE49-F238E27FC236}">
                <a16:creationId xmlns:a16="http://schemas.microsoft.com/office/drawing/2014/main" id="{2E2CF520-CF4E-FCA8-2E6F-2BB3F0FB559C}"/>
              </a:ext>
            </a:extLst>
          </p:cNvPr>
          <p:cNvSpPr/>
          <p:nvPr/>
        </p:nvSpPr>
        <p:spPr>
          <a:xfrm>
            <a:off x="1462736" y="1624130"/>
            <a:ext cx="308472" cy="293213"/>
          </a:xfrm>
          <a:prstGeom prst="irregularSeal1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Explosion 1 13">
            <a:extLst>
              <a:ext uri="{FF2B5EF4-FFF2-40B4-BE49-F238E27FC236}">
                <a16:creationId xmlns:a16="http://schemas.microsoft.com/office/drawing/2014/main" id="{BACF5472-2174-EB01-7B59-1A23FE0A5745}"/>
              </a:ext>
            </a:extLst>
          </p:cNvPr>
          <p:cNvSpPr/>
          <p:nvPr/>
        </p:nvSpPr>
        <p:spPr>
          <a:xfrm>
            <a:off x="5382498" y="5275063"/>
            <a:ext cx="525902" cy="451552"/>
          </a:xfrm>
          <a:prstGeom prst="irregularSeal1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Explosion 1 15">
            <a:extLst>
              <a:ext uri="{FF2B5EF4-FFF2-40B4-BE49-F238E27FC236}">
                <a16:creationId xmlns:a16="http://schemas.microsoft.com/office/drawing/2014/main" id="{E7B310C7-5A58-E6D0-FE26-6E972183EBBD}"/>
              </a:ext>
            </a:extLst>
          </p:cNvPr>
          <p:cNvSpPr/>
          <p:nvPr/>
        </p:nvSpPr>
        <p:spPr>
          <a:xfrm>
            <a:off x="759085" y="2066885"/>
            <a:ext cx="308472" cy="207792"/>
          </a:xfrm>
          <a:prstGeom prst="irregularSeal1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Explosion 1 5">
            <a:extLst>
              <a:ext uri="{FF2B5EF4-FFF2-40B4-BE49-F238E27FC236}">
                <a16:creationId xmlns:a16="http://schemas.microsoft.com/office/drawing/2014/main" id="{AEA453EF-DD46-F4F7-2416-F4829710BA8F}"/>
              </a:ext>
            </a:extLst>
          </p:cNvPr>
          <p:cNvSpPr/>
          <p:nvPr/>
        </p:nvSpPr>
        <p:spPr>
          <a:xfrm>
            <a:off x="6226878" y="3558356"/>
            <a:ext cx="308472" cy="293213"/>
          </a:xfrm>
          <a:prstGeom prst="irregularSeal1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9489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E84D7AA-98F5-105E-85F4-9C6D8E2C7A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3866"/>
          <a:stretch/>
        </p:blipFill>
        <p:spPr>
          <a:xfrm>
            <a:off x="0" y="504193"/>
            <a:ext cx="6113416" cy="6259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B3BB79E-276B-CEB7-2431-56B3023E7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7268"/>
            <a:ext cx="9144000" cy="679519"/>
          </a:xfrm>
        </p:spPr>
        <p:txBody>
          <a:bodyPr>
            <a:normAutofit fontScale="90000"/>
          </a:bodyPr>
          <a:lstStyle/>
          <a:p>
            <a:r>
              <a:rPr lang="en-US" dirty="0"/>
              <a:t>Single Events  in Photon Calibration too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2542F1-5CAE-D451-0354-C44121B3CAF1}"/>
              </a:ext>
            </a:extLst>
          </p:cNvPr>
          <p:cNvSpPr txBox="1"/>
          <p:nvPr/>
        </p:nvSpPr>
        <p:spPr>
          <a:xfrm>
            <a:off x="6052456" y="768213"/>
            <a:ext cx="290353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Calibration photons have single and shared events too!</a:t>
            </a:r>
          </a:p>
          <a:p>
            <a:r>
              <a:rPr lang="en-US" sz="2400" dirty="0">
                <a:solidFill>
                  <a:srgbClr val="FF0000"/>
                </a:solidFill>
              </a:rPr>
              <a:t>Shared = substrate absorption</a:t>
            </a:r>
          </a:p>
          <a:p>
            <a:r>
              <a:rPr lang="en-US" sz="2400" dirty="0">
                <a:solidFill>
                  <a:srgbClr val="FF0000"/>
                </a:solidFill>
              </a:rPr>
              <a:t>Singles = Al fin absorption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51C20DA0-7F1B-1562-655C-F5B6DF381E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311" r="38083"/>
          <a:stretch/>
        </p:blipFill>
        <p:spPr>
          <a:xfrm rot="5400000">
            <a:off x="3583310" y="3558703"/>
            <a:ext cx="2029195" cy="3031017"/>
          </a:xfrm>
          <a:prstGeom prst="rect">
            <a:avLst/>
          </a:prstGeom>
        </p:spPr>
      </p:pic>
      <p:sp>
        <p:nvSpPr>
          <p:cNvPr id="9" name="Explosion 1 8">
            <a:extLst>
              <a:ext uri="{FF2B5EF4-FFF2-40B4-BE49-F238E27FC236}">
                <a16:creationId xmlns:a16="http://schemas.microsoft.com/office/drawing/2014/main" id="{15C239C4-EC32-EF51-C340-3EE8B4DD9FFC}"/>
              </a:ext>
            </a:extLst>
          </p:cNvPr>
          <p:cNvSpPr/>
          <p:nvPr/>
        </p:nvSpPr>
        <p:spPr>
          <a:xfrm>
            <a:off x="3725698" y="4592002"/>
            <a:ext cx="689294" cy="428228"/>
          </a:xfrm>
          <a:prstGeom prst="irregularSeal1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E57DBC-1623-ADFA-FCE7-4537A35D132B}"/>
              </a:ext>
            </a:extLst>
          </p:cNvPr>
          <p:cNvSpPr txBox="1"/>
          <p:nvPr/>
        </p:nvSpPr>
        <p:spPr>
          <a:xfrm>
            <a:off x="611776" y="2459119"/>
            <a:ext cx="1772196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 Al fin photon + 3 substrate photons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3704139-2DB9-5E92-D461-6FFDFBF955F3}"/>
              </a:ext>
            </a:extLst>
          </p:cNvPr>
          <p:cNvCxnSpPr>
            <a:cxnSpLocks/>
          </p:cNvCxnSpPr>
          <p:nvPr/>
        </p:nvCxnSpPr>
        <p:spPr>
          <a:xfrm>
            <a:off x="1645919" y="3043894"/>
            <a:ext cx="399050" cy="385106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1117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1FE97-B560-5F7A-CDC1-639AB9D13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9966" y="-64426"/>
            <a:ext cx="7704034" cy="716674"/>
          </a:xfrm>
        </p:spPr>
        <p:txBody>
          <a:bodyPr>
            <a:normAutofit fontScale="90000"/>
          </a:bodyPr>
          <a:lstStyle/>
          <a:p>
            <a:r>
              <a:rPr lang="en-US" dirty="0"/>
              <a:t>Single Relaxation Event Pulse Shape</a:t>
            </a:r>
          </a:p>
        </p:txBody>
      </p:sp>
      <p:sp>
        <p:nvSpPr>
          <p:cNvPr id="7" name="AutoShape 6">
            <a:extLst>
              <a:ext uri="{FF2B5EF4-FFF2-40B4-BE49-F238E27FC236}">
                <a16:creationId xmlns:a16="http://schemas.microsoft.com/office/drawing/2014/main" id="{DEDCDCC4-7005-2279-1627-D2B48EDE12FC}"/>
              </a:ext>
            </a:extLst>
          </p:cNvPr>
          <p:cNvSpPr>
            <a:spLocks noGrp="1" noChangeAspect="1" noChangeArrowheads="1"/>
          </p:cNvSpPr>
          <p:nvPr>
            <p:ph sz="half" idx="2"/>
          </p:nvPr>
        </p:nvSpPr>
        <p:spPr bwMode="auto">
          <a:xfrm>
            <a:off x="0" y="5084368"/>
            <a:ext cx="9032905" cy="104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4400" dirty="0">
                <a:solidFill>
                  <a:srgbClr val="FF0000"/>
                </a:solidFill>
              </a:rPr>
              <a:t>Single LEE background source is Al film relaxation!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9248C5-8CEF-E468-7692-27FB0287B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2685" y="1174224"/>
            <a:ext cx="5221315" cy="3569258"/>
          </a:xfrm>
          <a:prstGeom prst="rect">
            <a:avLst/>
          </a:prstGeom>
        </p:spPr>
      </p:pic>
      <p:pic>
        <p:nvPicPr>
          <p:cNvPr id="10" name="Google Shape;88;p15">
            <a:extLst>
              <a:ext uri="{FF2B5EF4-FFF2-40B4-BE49-F238E27FC236}">
                <a16:creationId xmlns:a16="http://schemas.microsoft.com/office/drawing/2014/main" id="{2D767EA9-1CD9-7175-E816-F2A8B02BB242}"/>
              </a:ext>
            </a:extLst>
          </p:cNvPr>
          <p:cNvPicPr preferRelativeResize="0"/>
          <p:nvPr/>
        </p:nvPicPr>
        <p:blipFill rotWithShape="1">
          <a:blip r:embed="rId3"/>
          <a:srcRect l="27105" t="41318" r="27612" b="32795"/>
          <a:stretch/>
        </p:blipFill>
        <p:spPr>
          <a:xfrm>
            <a:off x="59821" y="130271"/>
            <a:ext cx="1149768" cy="104395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xplosion 1 11">
            <a:extLst>
              <a:ext uri="{FF2B5EF4-FFF2-40B4-BE49-F238E27FC236}">
                <a16:creationId xmlns:a16="http://schemas.microsoft.com/office/drawing/2014/main" id="{F29B61D8-B782-4910-F411-C796697C71D1}"/>
              </a:ext>
            </a:extLst>
          </p:cNvPr>
          <p:cNvSpPr/>
          <p:nvPr/>
        </p:nvSpPr>
        <p:spPr>
          <a:xfrm>
            <a:off x="480469" y="397939"/>
            <a:ext cx="308472" cy="207792"/>
          </a:xfrm>
          <a:prstGeom prst="irregularSeal1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F2E61515-DDA9-7263-F172-A20D3FE954B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0" y="1250252"/>
            <a:ext cx="3922685" cy="364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LEE single pulse shapes and Al fin calibrations photons have pulse shapes consistent with a </a:t>
            </a:r>
            <a:r>
              <a:rPr lang="en-US" dirty="0" err="1"/>
              <a:t>dirac</a:t>
            </a:r>
            <a:r>
              <a:rPr lang="en-US" dirty="0"/>
              <a:t> delta energy pulse that saturates a single phonon sensor in the channel</a:t>
            </a:r>
          </a:p>
          <a:p>
            <a:r>
              <a:rPr lang="en-US" dirty="0"/>
              <a:t>As LEE energy drops, pulse shape looks more like a </a:t>
            </a:r>
            <a:r>
              <a:rPr lang="en-US" dirty="0" err="1"/>
              <a:t>dirac</a:t>
            </a:r>
            <a:r>
              <a:rPr lang="en-US" dirty="0"/>
              <a:t>-delta energy deposition (known from </a:t>
            </a:r>
            <a:r>
              <a:rPr lang="en-US" dirty="0" err="1"/>
              <a:t>dIdV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5822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8DC1C-DCBD-CAC9-92A3-DD3D8E37D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20396"/>
          </a:xfrm>
        </p:spPr>
        <p:txBody>
          <a:bodyPr/>
          <a:lstStyle/>
          <a:p>
            <a:r>
              <a:rPr lang="en-US" dirty="0"/>
              <a:t>Source Shared LEE Relaxation?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B4D7341-5A9A-4B01-8482-56589262FF1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r="26437" b="8751"/>
          <a:stretch/>
        </p:blipFill>
        <p:spPr>
          <a:xfrm>
            <a:off x="114657" y="820396"/>
            <a:ext cx="5730667" cy="5311212"/>
          </a:xfrm>
        </p:spPr>
      </p:pic>
      <p:sp>
        <p:nvSpPr>
          <p:cNvPr id="7" name="Explosion 1 6">
            <a:extLst>
              <a:ext uri="{FF2B5EF4-FFF2-40B4-BE49-F238E27FC236}">
                <a16:creationId xmlns:a16="http://schemas.microsoft.com/office/drawing/2014/main" id="{AF5901EC-DBCA-B7B3-A156-A6A599197840}"/>
              </a:ext>
            </a:extLst>
          </p:cNvPr>
          <p:cNvSpPr/>
          <p:nvPr/>
        </p:nvSpPr>
        <p:spPr>
          <a:xfrm>
            <a:off x="393108" y="4828373"/>
            <a:ext cx="205099" cy="239283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xplosion 1 7">
            <a:extLst>
              <a:ext uri="{FF2B5EF4-FFF2-40B4-BE49-F238E27FC236}">
                <a16:creationId xmlns:a16="http://schemas.microsoft.com/office/drawing/2014/main" id="{7201855E-FCEF-3E17-CA23-42CCB0522DA5}"/>
              </a:ext>
            </a:extLst>
          </p:cNvPr>
          <p:cNvSpPr/>
          <p:nvPr/>
        </p:nvSpPr>
        <p:spPr>
          <a:xfrm>
            <a:off x="2519586" y="4529270"/>
            <a:ext cx="205099" cy="239283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xplosion 1 8">
            <a:extLst>
              <a:ext uri="{FF2B5EF4-FFF2-40B4-BE49-F238E27FC236}">
                <a16:creationId xmlns:a16="http://schemas.microsoft.com/office/drawing/2014/main" id="{0DD85B99-C39B-AF24-AF6E-E3C45D8DC1F3}"/>
              </a:ext>
            </a:extLst>
          </p:cNvPr>
          <p:cNvSpPr/>
          <p:nvPr/>
        </p:nvSpPr>
        <p:spPr>
          <a:xfrm>
            <a:off x="3355649" y="4648911"/>
            <a:ext cx="205099" cy="239283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xplosion 1 9">
            <a:extLst>
              <a:ext uri="{FF2B5EF4-FFF2-40B4-BE49-F238E27FC236}">
                <a16:creationId xmlns:a16="http://schemas.microsoft.com/office/drawing/2014/main" id="{BF899353-AAB9-0CA8-DD2A-9269628BAF7D}"/>
              </a:ext>
            </a:extLst>
          </p:cNvPr>
          <p:cNvSpPr/>
          <p:nvPr/>
        </p:nvSpPr>
        <p:spPr>
          <a:xfrm>
            <a:off x="3355649" y="5772683"/>
            <a:ext cx="205099" cy="239283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xplosion 1 10">
            <a:extLst>
              <a:ext uri="{FF2B5EF4-FFF2-40B4-BE49-F238E27FC236}">
                <a16:creationId xmlns:a16="http://schemas.microsoft.com/office/drawing/2014/main" id="{3265D191-3F95-DD6A-A52A-8D0BE3E2CED6}"/>
              </a:ext>
            </a:extLst>
          </p:cNvPr>
          <p:cNvSpPr/>
          <p:nvPr/>
        </p:nvSpPr>
        <p:spPr>
          <a:xfrm>
            <a:off x="3355648" y="5533400"/>
            <a:ext cx="205099" cy="239283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xplosion 1 11">
            <a:extLst>
              <a:ext uri="{FF2B5EF4-FFF2-40B4-BE49-F238E27FC236}">
                <a16:creationId xmlns:a16="http://schemas.microsoft.com/office/drawing/2014/main" id="{CADD7859-E44C-A86B-5F30-67F6256EAC05}"/>
              </a:ext>
            </a:extLst>
          </p:cNvPr>
          <p:cNvSpPr/>
          <p:nvPr/>
        </p:nvSpPr>
        <p:spPr>
          <a:xfrm>
            <a:off x="5482127" y="4648910"/>
            <a:ext cx="205099" cy="239283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xplosion 1 12">
            <a:extLst>
              <a:ext uri="{FF2B5EF4-FFF2-40B4-BE49-F238E27FC236}">
                <a16:creationId xmlns:a16="http://schemas.microsoft.com/office/drawing/2014/main" id="{E93B4FC5-4F5A-BB6D-EB18-8CB06F848C18}"/>
              </a:ext>
            </a:extLst>
          </p:cNvPr>
          <p:cNvSpPr/>
          <p:nvPr/>
        </p:nvSpPr>
        <p:spPr>
          <a:xfrm>
            <a:off x="5482127" y="4939467"/>
            <a:ext cx="205099" cy="239283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xplosion 1 13">
            <a:extLst>
              <a:ext uri="{FF2B5EF4-FFF2-40B4-BE49-F238E27FC236}">
                <a16:creationId xmlns:a16="http://schemas.microsoft.com/office/drawing/2014/main" id="{5864CA9A-6D30-079D-5297-31063C46417D}"/>
              </a:ext>
            </a:extLst>
          </p:cNvPr>
          <p:cNvSpPr/>
          <p:nvPr/>
        </p:nvSpPr>
        <p:spPr>
          <a:xfrm>
            <a:off x="5482126" y="4811282"/>
            <a:ext cx="205099" cy="239283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xplosion 1 14">
            <a:extLst>
              <a:ext uri="{FF2B5EF4-FFF2-40B4-BE49-F238E27FC236}">
                <a16:creationId xmlns:a16="http://schemas.microsoft.com/office/drawing/2014/main" id="{2214F005-7A73-0A9E-2557-DE7225817C4C}"/>
              </a:ext>
            </a:extLst>
          </p:cNvPr>
          <p:cNvSpPr/>
          <p:nvPr/>
        </p:nvSpPr>
        <p:spPr>
          <a:xfrm>
            <a:off x="5482126" y="5307376"/>
            <a:ext cx="205099" cy="239283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xplosion 1 15">
            <a:extLst>
              <a:ext uri="{FF2B5EF4-FFF2-40B4-BE49-F238E27FC236}">
                <a16:creationId xmlns:a16="http://schemas.microsoft.com/office/drawing/2014/main" id="{E1C9B9F6-CACF-725B-6019-2F64EC398CB6}"/>
              </a:ext>
            </a:extLst>
          </p:cNvPr>
          <p:cNvSpPr/>
          <p:nvPr/>
        </p:nvSpPr>
        <p:spPr>
          <a:xfrm>
            <a:off x="5463609" y="5675285"/>
            <a:ext cx="205099" cy="239283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xplosion 1 16">
            <a:extLst>
              <a:ext uri="{FF2B5EF4-FFF2-40B4-BE49-F238E27FC236}">
                <a16:creationId xmlns:a16="http://schemas.microsoft.com/office/drawing/2014/main" id="{6E787D19-D88A-A4B7-24AF-D7C37AEE0589}"/>
              </a:ext>
            </a:extLst>
          </p:cNvPr>
          <p:cNvSpPr/>
          <p:nvPr/>
        </p:nvSpPr>
        <p:spPr>
          <a:xfrm>
            <a:off x="3560747" y="5892324"/>
            <a:ext cx="205099" cy="239283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xplosion 1 17">
            <a:extLst>
              <a:ext uri="{FF2B5EF4-FFF2-40B4-BE49-F238E27FC236}">
                <a16:creationId xmlns:a16="http://schemas.microsoft.com/office/drawing/2014/main" id="{4F34D36D-0203-207A-0AA2-FE53189B51E3}"/>
              </a:ext>
            </a:extLst>
          </p:cNvPr>
          <p:cNvSpPr/>
          <p:nvPr/>
        </p:nvSpPr>
        <p:spPr>
          <a:xfrm>
            <a:off x="4492242" y="5914568"/>
            <a:ext cx="205099" cy="239283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xplosion 1 18">
            <a:extLst>
              <a:ext uri="{FF2B5EF4-FFF2-40B4-BE49-F238E27FC236}">
                <a16:creationId xmlns:a16="http://schemas.microsoft.com/office/drawing/2014/main" id="{8409CB60-F3BF-442A-0862-1B17C38F75B0}"/>
              </a:ext>
            </a:extLst>
          </p:cNvPr>
          <p:cNvSpPr/>
          <p:nvPr/>
        </p:nvSpPr>
        <p:spPr>
          <a:xfrm>
            <a:off x="828231" y="4948014"/>
            <a:ext cx="205099" cy="239283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xplosion 1 19">
            <a:extLst>
              <a:ext uri="{FF2B5EF4-FFF2-40B4-BE49-F238E27FC236}">
                <a16:creationId xmlns:a16="http://schemas.microsoft.com/office/drawing/2014/main" id="{6FC5B0EF-F915-974F-714F-DD07379A966A}"/>
              </a:ext>
            </a:extLst>
          </p:cNvPr>
          <p:cNvSpPr/>
          <p:nvPr/>
        </p:nvSpPr>
        <p:spPr>
          <a:xfrm>
            <a:off x="5027783" y="5892321"/>
            <a:ext cx="205099" cy="239283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xplosion 1 20">
            <a:extLst>
              <a:ext uri="{FF2B5EF4-FFF2-40B4-BE49-F238E27FC236}">
                <a16:creationId xmlns:a16="http://schemas.microsoft.com/office/drawing/2014/main" id="{38B05C14-1AE9-E63A-7339-20B601D7DA31}"/>
              </a:ext>
            </a:extLst>
          </p:cNvPr>
          <p:cNvSpPr/>
          <p:nvPr/>
        </p:nvSpPr>
        <p:spPr>
          <a:xfrm>
            <a:off x="1669279" y="4948894"/>
            <a:ext cx="205099" cy="239283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xplosion 1 21">
            <a:extLst>
              <a:ext uri="{FF2B5EF4-FFF2-40B4-BE49-F238E27FC236}">
                <a16:creationId xmlns:a16="http://schemas.microsoft.com/office/drawing/2014/main" id="{93DACFDC-6D85-E22C-BD5F-40ECAE5F3B0D}"/>
              </a:ext>
            </a:extLst>
          </p:cNvPr>
          <p:cNvSpPr/>
          <p:nvPr/>
        </p:nvSpPr>
        <p:spPr>
          <a:xfrm>
            <a:off x="1456347" y="4529268"/>
            <a:ext cx="205099" cy="239283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xplosion 1 23">
            <a:extLst>
              <a:ext uri="{FF2B5EF4-FFF2-40B4-BE49-F238E27FC236}">
                <a16:creationId xmlns:a16="http://schemas.microsoft.com/office/drawing/2014/main" id="{53CF544D-4C41-2D55-98FA-EA63B328D7EE}"/>
              </a:ext>
            </a:extLst>
          </p:cNvPr>
          <p:cNvSpPr/>
          <p:nvPr/>
        </p:nvSpPr>
        <p:spPr>
          <a:xfrm>
            <a:off x="4335567" y="1498361"/>
            <a:ext cx="205099" cy="239283"/>
          </a:xfrm>
          <a:prstGeom prst="irregularSeal1">
            <a:avLst/>
          </a:prstGeom>
          <a:solidFill>
            <a:srgbClr val="FF841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Explosion 1 25">
            <a:extLst>
              <a:ext uri="{FF2B5EF4-FFF2-40B4-BE49-F238E27FC236}">
                <a16:creationId xmlns:a16="http://schemas.microsoft.com/office/drawing/2014/main" id="{E8038454-1B81-49EA-1078-60A56E2CA920}"/>
              </a:ext>
            </a:extLst>
          </p:cNvPr>
          <p:cNvSpPr/>
          <p:nvPr/>
        </p:nvSpPr>
        <p:spPr>
          <a:xfrm>
            <a:off x="4438116" y="1541635"/>
            <a:ext cx="205099" cy="239283"/>
          </a:xfrm>
          <a:prstGeom prst="irregularSeal1">
            <a:avLst/>
          </a:prstGeom>
          <a:solidFill>
            <a:srgbClr val="FF841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xplosion 1 26">
            <a:extLst>
              <a:ext uri="{FF2B5EF4-FFF2-40B4-BE49-F238E27FC236}">
                <a16:creationId xmlns:a16="http://schemas.microsoft.com/office/drawing/2014/main" id="{C451D97E-BD3B-49E8-CF17-C312B5194F4F}"/>
              </a:ext>
            </a:extLst>
          </p:cNvPr>
          <p:cNvSpPr/>
          <p:nvPr/>
        </p:nvSpPr>
        <p:spPr>
          <a:xfrm>
            <a:off x="5224336" y="2946158"/>
            <a:ext cx="205099" cy="239283"/>
          </a:xfrm>
          <a:prstGeom prst="irregularSeal1">
            <a:avLst/>
          </a:prstGeom>
          <a:solidFill>
            <a:srgbClr val="FF841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Explosion 1 27">
            <a:extLst>
              <a:ext uri="{FF2B5EF4-FFF2-40B4-BE49-F238E27FC236}">
                <a16:creationId xmlns:a16="http://schemas.microsoft.com/office/drawing/2014/main" id="{A77ABD84-86A5-F94C-5347-453CB898E43A}"/>
              </a:ext>
            </a:extLst>
          </p:cNvPr>
          <p:cNvSpPr/>
          <p:nvPr/>
        </p:nvSpPr>
        <p:spPr>
          <a:xfrm>
            <a:off x="828230" y="2946158"/>
            <a:ext cx="205099" cy="239283"/>
          </a:xfrm>
          <a:prstGeom prst="irregularSeal1">
            <a:avLst/>
          </a:prstGeom>
          <a:solidFill>
            <a:srgbClr val="FF841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sion 1 29">
            <a:extLst>
              <a:ext uri="{FF2B5EF4-FFF2-40B4-BE49-F238E27FC236}">
                <a16:creationId xmlns:a16="http://schemas.microsoft.com/office/drawing/2014/main" id="{72724D90-DFEC-42CC-AADA-BDB2DF0564E7}"/>
              </a:ext>
            </a:extLst>
          </p:cNvPr>
          <p:cNvSpPr/>
          <p:nvPr/>
        </p:nvSpPr>
        <p:spPr>
          <a:xfrm>
            <a:off x="3560746" y="2888916"/>
            <a:ext cx="205099" cy="239283"/>
          </a:xfrm>
          <a:prstGeom prst="irregularSeal1">
            <a:avLst/>
          </a:prstGeom>
          <a:solidFill>
            <a:srgbClr val="FF841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F66AF9-C20F-4973-04F3-B35A1E45DA1B}"/>
              </a:ext>
            </a:extLst>
          </p:cNvPr>
          <p:cNvSpPr txBox="1"/>
          <p:nvPr/>
        </p:nvSpPr>
        <p:spPr>
          <a:xfrm>
            <a:off x="5845324" y="1447346"/>
            <a:ext cx="3298676" cy="2364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40FF"/>
                </a:solidFill>
              </a:rPr>
              <a:t>Substrate Volume?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Dicing Saw Sidewall Surface?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Polished z face?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FF8415"/>
                </a:solidFill>
              </a:rPr>
              <a:t>Wirebond</a:t>
            </a:r>
            <a:r>
              <a:rPr lang="en-US" sz="2400" dirty="0">
                <a:solidFill>
                  <a:srgbClr val="FF8415"/>
                </a:solidFill>
              </a:rPr>
              <a:t> support interface?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A2DD7EA-AA90-1A0A-E3C6-867036702337}"/>
              </a:ext>
            </a:extLst>
          </p:cNvPr>
          <p:cNvSpPr txBox="1"/>
          <p:nvPr/>
        </p:nvSpPr>
        <p:spPr>
          <a:xfrm>
            <a:off x="109047" y="6245454"/>
            <a:ext cx="8925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Test hypotheses with different substrate geometries </a:t>
            </a:r>
          </a:p>
        </p:txBody>
      </p:sp>
    </p:spTree>
    <p:extLst>
      <p:ext uri="{BB962C8B-B14F-4D97-AF65-F5344CB8AC3E}">
        <p14:creationId xmlns:p14="http://schemas.microsoft.com/office/powerpoint/2010/main" val="1360719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91A75-CFA7-FFFF-F25F-D47A910FA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20396"/>
          </a:xfrm>
        </p:spPr>
        <p:txBody>
          <a:bodyPr/>
          <a:lstStyle/>
          <a:p>
            <a:r>
              <a:rPr lang="en-US" dirty="0"/>
              <a:t>Shared LEE Rates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CC01774-2415-1598-63E3-E6FA604D594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b="51916"/>
          <a:stretch/>
        </p:blipFill>
        <p:spPr>
          <a:xfrm>
            <a:off x="0" y="707291"/>
            <a:ext cx="9032747" cy="434327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A07EBD-0C46-D088-9AC5-C202374B42C7}"/>
              </a:ext>
            </a:extLst>
          </p:cNvPr>
          <p:cNvSpPr txBox="1"/>
          <p:nvPr/>
        </p:nvSpPr>
        <p:spPr>
          <a:xfrm>
            <a:off x="161325" y="5050565"/>
            <a:ext cx="88714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First Evidence that LEE seems to scale largely with substrate mass/volume not surface area  …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88FA79-9050-B756-AECE-E083B4900F15}"/>
              </a:ext>
            </a:extLst>
          </p:cNvPr>
          <p:cNvSpPr txBox="1"/>
          <p:nvPr/>
        </p:nvSpPr>
        <p:spPr>
          <a:xfrm>
            <a:off x="3204673" y="652186"/>
            <a:ext cx="171770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76mm diameter x1mm thick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846347E-047B-50F2-4F66-8A15C78DF48E}"/>
              </a:ext>
            </a:extLst>
          </p:cNvPr>
          <p:cNvSpPr/>
          <p:nvPr/>
        </p:nvSpPr>
        <p:spPr>
          <a:xfrm>
            <a:off x="4221623" y="1130307"/>
            <a:ext cx="922945" cy="7947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6492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50DA2D67-1AFC-CEE1-2D40-C6BE3C9F5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8" y="758553"/>
            <a:ext cx="8279892" cy="56418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C0369E3-35E0-1529-049C-1A7B9D4C2F3B}"/>
              </a:ext>
            </a:extLst>
          </p:cNvPr>
          <p:cNvSpPr txBox="1"/>
          <p:nvPr/>
        </p:nvSpPr>
        <p:spPr>
          <a:xfrm>
            <a:off x="1847200" y="1146314"/>
            <a:ext cx="1862823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2207.09375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63EF90-092C-8B68-5188-C55F7471D273}"/>
              </a:ext>
            </a:extLst>
          </p:cNvPr>
          <p:cNvSpPr txBox="1"/>
          <p:nvPr/>
        </p:nvSpPr>
        <p:spPr>
          <a:xfrm>
            <a:off x="2646056" y="672999"/>
            <a:ext cx="3851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CRESSTIII Background Studies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761E93-8328-D17A-3E36-47E9AD4BF164}"/>
              </a:ext>
            </a:extLst>
          </p:cNvPr>
          <p:cNvSpPr txBox="1"/>
          <p:nvPr/>
        </p:nvSpPr>
        <p:spPr>
          <a:xfrm>
            <a:off x="6180811" y="1066059"/>
            <a:ext cx="1965057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100" dirty="0"/>
              <a:t>Si</a:t>
            </a:r>
            <a:r>
              <a:rPr lang="en-US" sz="2100" baseline="-25000" dirty="0"/>
              <a:t> </a:t>
            </a:r>
            <a:r>
              <a:rPr lang="en-US" sz="2100" dirty="0"/>
              <a:t> 0.35g</a:t>
            </a:r>
            <a:endParaRPr lang="en-US" sz="2100" baseline="-25000" dirty="0"/>
          </a:p>
          <a:p>
            <a:r>
              <a:rPr lang="en-US" sz="2100" dirty="0"/>
              <a:t>LiAlO</a:t>
            </a:r>
            <a:r>
              <a:rPr lang="en-US" sz="2100" baseline="-25000" dirty="0"/>
              <a:t>2 </a:t>
            </a:r>
            <a:r>
              <a:rPr lang="en-US" sz="2100" dirty="0"/>
              <a:t> 11g</a:t>
            </a:r>
            <a:endParaRPr lang="en-US" sz="2100" baseline="-25000" dirty="0"/>
          </a:p>
          <a:p>
            <a:r>
              <a:rPr lang="en-US" sz="2100" dirty="0"/>
              <a:t>Al</a:t>
            </a:r>
            <a:r>
              <a:rPr lang="en-US" sz="2100" baseline="-25000" dirty="0"/>
              <a:t>2</a:t>
            </a:r>
            <a:r>
              <a:rPr lang="en-US" sz="2100" dirty="0"/>
              <a:t>O</a:t>
            </a:r>
            <a:r>
              <a:rPr lang="en-US" sz="2100" baseline="-25000" dirty="0"/>
              <a:t>3 </a:t>
            </a:r>
            <a:r>
              <a:rPr lang="en-US" sz="2100" dirty="0"/>
              <a:t>16g</a:t>
            </a:r>
            <a:endParaRPr lang="en-US" sz="2100" baseline="-25000" dirty="0"/>
          </a:p>
          <a:p>
            <a:r>
              <a:rPr lang="en-US" sz="2100" dirty="0"/>
              <a:t>Al</a:t>
            </a:r>
            <a:r>
              <a:rPr lang="en-US" sz="2100" baseline="-25000" dirty="0"/>
              <a:t>2</a:t>
            </a:r>
            <a:r>
              <a:rPr lang="en-US" sz="2100" dirty="0"/>
              <a:t>O</a:t>
            </a:r>
            <a:r>
              <a:rPr lang="en-US" sz="2100" baseline="-25000" dirty="0"/>
              <a:t>3 </a:t>
            </a:r>
            <a:r>
              <a:rPr lang="en-US" sz="2100" dirty="0"/>
              <a:t>16g</a:t>
            </a:r>
            <a:endParaRPr lang="en-US" sz="2100" baseline="-25000" dirty="0"/>
          </a:p>
          <a:p>
            <a:r>
              <a:rPr lang="en-US" sz="2100" dirty="0"/>
              <a:t>CaWO</a:t>
            </a:r>
            <a:r>
              <a:rPr lang="en-US" sz="2100" baseline="-25000" dirty="0"/>
              <a:t>4 </a:t>
            </a:r>
            <a:r>
              <a:rPr lang="en-US" sz="2100" dirty="0"/>
              <a:t>24g</a:t>
            </a:r>
            <a:endParaRPr lang="en-US" sz="2100" baseline="-25000" dirty="0"/>
          </a:p>
          <a:p>
            <a:r>
              <a:rPr lang="en-US" sz="2100" dirty="0"/>
              <a:t>CaWO</a:t>
            </a:r>
            <a:r>
              <a:rPr lang="en-US" sz="2100" baseline="-25000" dirty="0"/>
              <a:t>4 </a:t>
            </a:r>
            <a:r>
              <a:rPr lang="en-US" sz="2100" dirty="0"/>
              <a:t>24g</a:t>
            </a:r>
            <a:endParaRPr lang="en-US" sz="2100" baseline="-250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61B203E-006F-74DE-E27E-869E8C548909}"/>
              </a:ext>
            </a:extLst>
          </p:cNvPr>
          <p:cNvSpPr/>
          <p:nvPr/>
        </p:nvSpPr>
        <p:spPr>
          <a:xfrm>
            <a:off x="5914399" y="997664"/>
            <a:ext cx="1965057" cy="216811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9ADE6FAF-9EBC-AB4A-023D-7DEBD7D1E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03833"/>
          </a:xfrm>
        </p:spPr>
        <p:txBody>
          <a:bodyPr>
            <a:normAutofit/>
          </a:bodyPr>
          <a:lstStyle/>
          <a:p>
            <a:r>
              <a:rPr lang="en-US" dirty="0"/>
              <a:t>Tension with CRESST Measurements?</a:t>
            </a:r>
          </a:p>
        </p:txBody>
      </p:sp>
    </p:spTree>
    <p:extLst>
      <p:ext uri="{BB962C8B-B14F-4D97-AF65-F5344CB8AC3E}">
        <p14:creationId xmlns:p14="http://schemas.microsoft.com/office/powerpoint/2010/main" val="13855513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73D32-1F73-0277-333C-C2FEE7E45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650" y="3161944"/>
            <a:ext cx="8229600" cy="793586"/>
          </a:xfrm>
        </p:spPr>
        <p:txBody>
          <a:bodyPr/>
          <a:lstStyle/>
          <a:p>
            <a:r>
              <a:rPr lang="en-US" dirty="0"/>
              <a:t>Energy Sensitivity</a:t>
            </a:r>
          </a:p>
        </p:txBody>
      </p:sp>
    </p:spTree>
    <p:extLst>
      <p:ext uri="{BB962C8B-B14F-4D97-AF65-F5344CB8AC3E}">
        <p14:creationId xmlns:p14="http://schemas.microsoft.com/office/powerpoint/2010/main" val="2945710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36F212-A5B1-8CED-4711-7526F54B1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371F3-2635-5C9B-6C0E-F9CDBDA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543"/>
            <a:ext cx="7024643" cy="731837"/>
          </a:xfrm>
        </p:spPr>
        <p:txBody>
          <a:bodyPr>
            <a:normAutofit fontScale="90000"/>
          </a:bodyPr>
          <a:lstStyle/>
          <a:p>
            <a:r>
              <a:rPr lang="en-US" dirty="0"/>
              <a:t>Current Performance: Sensitivity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A6266E-4BC4-C9FE-D9E6-23C8E1724F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574" b="52408"/>
          <a:stretch/>
        </p:blipFill>
        <p:spPr>
          <a:xfrm>
            <a:off x="-31497" y="669236"/>
            <a:ext cx="4301505" cy="264873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0F5933F-DE0E-10B4-26EE-D6B9C3778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8681" y="951446"/>
            <a:ext cx="4895319" cy="26487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On Day 12, Phonon baseline energy resolution is 259meV</a:t>
            </a:r>
            <a:r>
              <a:rPr lang="en-US" baseline="-25000" dirty="0"/>
              <a:t>rms</a:t>
            </a:r>
          </a:p>
          <a:p>
            <a:pPr lvl="1"/>
            <a:r>
              <a:rPr lang="en-US" dirty="0"/>
              <a:t>World leading by x4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EA1885-881D-5F29-AAB7-C2B034656DA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574" t="47469" b="2922"/>
          <a:stretch/>
        </p:blipFill>
        <p:spPr>
          <a:xfrm>
            <a:off x="3762103" y="3369526"/>
            <a:ext cx="5381897" cy="3454457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BC930CA-6F5A-C52D-A5C4-ACAC65A1ABCD}"/>
              </a:ext>
            </a:extLst>
          </p:cNvPr>
          <p:cNvSpPr txBox="1">
            <a:spLocks/>
          </p:cNvSpPr>
          <p:nvPr/>
        </p:nvSpPr>
        <p:spPr>
          <a:xfrm>
            <a:off x="142591" y="3600177"/>
            <a:ext cx="3793684" cy="3122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Sensitivity continues to improve pretty rapidly with time cold. @40days, we expect 180meV</a:t>
            </a:r>
            <a:r>
              <a:rPr lang="en-US" baseline="-25000" dirty="0"/>
              <a:t>rms</a:t>
            </a:r>
            <a:r>
              <a:rPr lang="en-US" dirty="0"/>
              <a:t> !</a:t>
            </a:r>
            <a:endParaRPr lang="en-US" baseline="-25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4570FB-EC6F-1D1C-55FB-DC67E24CD7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0695" y="0"/>
            <a:ext cx="803305" cy="77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7228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F9B6B-078E-0F08-3B8D-25F6351E8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6218"/>
            <a:ext cx="8229600" cy="584005"/>
          </a:xfrm>
        </p:spPr>
        <p:txBody>
          <a:bodyPr>
            <a:normAutofit fontScale="90000"/>
          </a:bodyPr>
          <a:lstStyle/>
          <a:p>
            <a:r>
              <a:rPr lang="en-US" dirty="0"/>
              <a:t>Measured Noise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816F345-6CED-D7EF-8DA3-C928979818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38253" y="2142174"/>
            <a:ext cx="7108467" cy="4760715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3AB7FF-ACA3-4899-97ED-60557873A813}"/>
              </a:ext>
            </a:extLst>
          </p:cNvPr>
          <p:cNvSpPr txBox="1"/>
          <p:nvPr/>
        </p:nvSpPr>
        <p:spPr>
          <a:xfrm>
            <a:off x="0" y="680224"/>
            <a:ext cx="9144000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100" dirty="0"/>
              <a:t>Excess nominated splits into 2 pieces:</a:t>
            </a:r>
          </a:p>
          <a:p>
            <a:r>
              <a:rPr lang="en-US" sz="2100" dirty="0"/>
              <a:t>- </a:t>
            </a:r>
            <a:r>
              <a:rPr lang="en-US" sz="2100" dirty="0">
                <a:solidFill>
                  <a:srgbClr val="FF0000"/>
                </a:solidFill>
              </a:rPr>
              <a:t>Correlated noise whose pulse shape -&gt; shot noise from substrate phonon events</a:t>
            </a:r>
          </a:p>
          <a:p>
            <a:r>
              <a:rPr lang="en-US" sz="2100" dirty="0"/>
              <a:t>- </a:t>
            </a:r>
            <a:r>
              <a:rPr lang="en-US" sz="2100" dirty="0">
                <a:solidFill>
                  <a:srgbClr val="7030A0"/>
                </a:solidFill>
              </a:rPr>
              <a:t>Uncorrelated white power noise -&gt; shot noise from localized sensor events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646AC90-ED29-38E4-53A6-C654FCD62420}"/>
              </a:ext>
            </a:extLst>
          </p:cNvPr>
          <p:cNvCxnSpPr>
            <a:cxnSpLocks/>
          </p:cNvCxnSpPr>
          <p:nvPr/>
        </p:nvCxnSpPr>
        <p:spPr>
          <a:xfrm>
            <a:off x="1709530" y="4460682"/>
            <a:ext cx="2743200" cy="0"/>
          </a:xfrm>
          <a:prstGeom prst="line">
            <a:avLst/>
          </a:prstGeom>
          <a:ln w="31750">
            <a:solidFill>
              <a:srgbClr val="7030A0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8B8A85D-8C1F-1287-C572-7490A41A3EE3}"/>
              </a:ext>
            </a:extLst>
          </p:cNvPr>
          <p:cNvGrpSpPr/>
          <p:nvPr/>
        </p:nvGrpSpPr>
        <p:grpSpPr>
          <a:xfrm>
            <a:off x="6766559" y="2344342"/>
            <a:ext cx="1049360" cy="987771"/>
            <a:chOff x="1305585" y="4720924"/>
            <a:chExt cx="1858349" cy="1667986"/>
          </a:xfrm>
        </p:grpSpPr>
        <p:grpSp>
          <p:nvGrpSpPr>
            <p:cNvPr id="14" name="Google Shape;158;p21">
              <a:extLst>
                <a:ext uri="{FF2B5EF4-FFF2-40B4-BE49-F238E27FC236}">
                  <a16:creationId xmlns:a16="http://schemas.microsoft.com/office/drawing/2014/main" id="{7B95EA81-73DE-5A93-6517-78C764FEAD1A}"/>
                </a:ext>
              </a:extLst>
            </p:cNvPr>
            <p:cNvGrpSpPr/>
            <p:nvPr/>
          </p:nvGrpSpPr>
          <p:grpSpPr>
            <a:xfrm>
              <a:off x="1305585" y="4720924"/>
              <a:ext cx="1858349" cy="1667986"/>
              <a:chOff x="1336587" y="3871000"/>
              <a:chExt cx="1522488" cy="1355425"/>
            </a:xfrm>
          </p:grpSpPr>
          <p:sp>
            <p:nvSpPr>
              <p:cNvPr id="21" name="Google Shape;159;p21">
                <a:extLst>
                  <a:ext uri="{FF2B5EF4-FFF2-40B4-BE49-F238E27FC236}">
                    <a16:creationId xmlns:a16="http://schemas.microsoft.com/office/drawing/2014/main" id="{98472CFE-A60F-4885-C62B-720204F53740}"/>
                  </a:ext>
                </a:extLst>
              </p:cNvPr>
              <p:cNvSpPr/>
              <p:nvPr/>
            </p:nvSpPr>
            <p:spPr>
              <a:xfrm>
                <a:off x="1336700" y="3871000"/>
                <a:ext cx="1400700" cy="759300"/>
              </a:xfrm>
              <a:prstGeom prst="parallelogram">
                <a:avLst>
                  <a:gd name="adj" fmla="val 25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2" name="Google Shape;160;p21">
                <a:extLst>
                  <a:ext uri="{FF2B5EF4-FFF2-40B4-BE49-F238E27FC236}">
                    <a16:creationId xmlns:a16="http://schemas.microsoft.com/office/drawing/2014/main" id="{001FE118-9A13-4209-D7CD-01CAA79DDA84}"/>
                  </a:ext>
                </a:extLst>
              </p:cNvPr>
              <p:cNvSpPr/>
              <p:nvPr/>
            </p:nvSpPr>
            <p:spPr>
              <a:xfrm rot="4073758">
                <a:off x="1660343" y="4148955"/>
                <a:ext cx="643388" cy="1132241"/>
              </a:xfrm>
              <a:prstGeom prst="parallelogram">
                <a:avLst>
                  <a:gd name="adj" fmla="val 69003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3" name="Google Shape;161;p21">
                <a:extLst>
                  <a:ext uri="{FF2B5EF4-FFF2-40B4-BE49-F238E27FC236}">
                    <a16:creationId xmlns:a16="http://schemas.microsoft.com/office/drawing/2014/main" id="{916ABD36-0C1C-06DE-664A-4D3BD39DAB7F}"/>
                  </a:ext>
                </a:extLst>
              </p:cNvPr>
              <p:cNvSpPr/>
              <p:nvPr/>
            </p:nvSpPr>
            <p:spPr>
              <a:xfrm rot="6251665">
                <a:off x="2227143" y="4273413"/>
                <a:ext cx="922464" cy="118819"/>
              </a:xfrm>
              <a:prstGeom prst="parallelogram">
                <a:avLst>
                  <a:gd name="adj" fmla="val 135274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5" name="Google Shape;162;p21">
              <a:extLst>
                <a:ext uri="{FF2B5EF4-FFF2-40B4-BE49-F238E27FC236}">
                  <a16:creationId xmlns:a16="http://schemas.microsoft.com/office/drawing/2014/main" id="{C64ECFA8-A608-CB63-95F9-E261DE319D10}"/>
                </a:ext>
              </a:extLst>
            </p:cNvPr>
            <p:cNvSpPr/>
            <p:nvPr/>
          </p:nvSpPr>
          <p:spPr>
            <a:xfrm rot="823041">
              <a:off x="1731609" y="4863153"/>
              <a:ext cx="78437" cy="678019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" name="Google Shape;163;p21">
              <a:extLst>
                <a:ext uri="{FF2B5EF4-FFF2-40B4-BE49-F238E27FC236}">
                  <a16:creationId xmlns:a16="http://schemas.microsoft.com/office/drawing/2014/main" id="{37BB6BB4-A57D-7896-41BA-0877570E643B}"/>
                </a:ext>
              </a:extLst>
            </p:cNvPr>
            <p:cNvSpPr/>
            <p:nvPr/>
          </p:nvSpPr>
          <p:spPr>
            <a:xfrm rot="823041">
              <a:off x="2564275" y="4863153"/>
              <a:ext cx="78437" cy="678019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7" name="Google Shape;164;p21">
              <a:extLst>
                <a:ext uri="{FF2B5EF4-FFF2-40B4-BE49-F238E27FC236}">
                  <a16:creationId xmlns:a16="http://schemas.microsoft.com/office/drawing/2014/main" id="{5588FB84-AA8E-E7BF-2884-274E83426717}"/>
                </a:ext>
              </a:extLst>
            </p:cNvPr>
            <p:cNvSpPr/>
            <p:nvPr/>
          </p:nvSpPr>
          <p:spPr>
            <a:xfrm>
              <a:off x="1887794" y="5323660"/>
              <a:ext cx="233982" cy="217296"/>
            </a:xfrm>
            <a:prstGeom prst="irregularSeal1">
              <a:avLst/>
            </a:prstGeom>
            <a:solidFill>
              <a:srgbClr val="FF841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18" name="Google Shape;165;p21">
              <a:extLst>
                <a:ext uri="{FF2B5EF4-FFF2-40B4-BE49-F238E27FC236}">
                  <a16:creationId xmlns:a16="http://schemas.microsoft.com/office/drawing/2014/main" id="{71FC56AC-D178-308A-28A3-FCCF585D3B41}"/>
                </a:ext>
              </a:extLst>
            </p:cNvPr>
            <p:cNvSpPr/>
            <p:nvPr/>
          </p:nvSpPr>
          <p:spPr>
            <a:xfrm rot="-737896">
              <a:off x="2084175" y="5231738"/>
              <a:ext cx="153007" cy="296199"/>
            </a:xfrm>
            <a:custGeom>
              <a:avLst/>
              <a:gdLst/>
              <a:ahLst/>
              <a:cxnLst/>
              <a:rect l="l" t="t" r="r" b="b"/>
              <a:pathLst>
                <a:path w="5012" h="9632" extrusionOk="0">
                  <a:moveTo>
                    <a:pt x="1712" y="0"/>
                  </a:moveTo>
                  <a:cubicBezTo>
                    <a:pt x="2212" y="714"/>
                    <a:pt x="4281" y="3068"/>
                    <a:pt x="4709" y="4281"/>
                  </a:cubicBezTo>
                  <a:cubicBezTo>
                    <a:pt x="5137" y="5494"/>
                    <a:pt x="5065" y="6386"/>
                    <a:pt x="4280" y="7278"/>
                  </a:cubicBezTo>
                  <a:cubicBezTo>
                    <a:pt x="3495" y="8170"/>
                    <a:pt x="713" y="9240"/>
                    <a:pt x="0" y="9632"/>
                  </a:cubicBez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Google Shape;166;p21">
              <a:extLst>
                <a:ext uri="{FF2B5EF4-FFF2-40B4-BE49-F238E27FC236}">
                  <a16:creationId xmlns:a16="http://schemas.microsoft.com/office/drawing/2014/main" id="{F1A8D7F3-71C1-267E-6999-62B4DE159F34}"/>
                </a:ext>
              </a:extLst>
            </p:cNvPr>
            <p:cNvSpPr/>
            <p:nvPr/>
          </p:nvSpPr>
          <p:spPr>
            <a:xfrm rot="-738123">
              <a:off x="2180163" y="5117045"/>
              <a:ext cx="247936" cy="440985"/>
            </a:xfrm>
            <a:custGeom>
              <a:avLst/>
              <a:gdLst/>
              <a:ahLst/>
              <a:cxnLst/>
              <a:rect l="l" t="t" r="r" b="b"/>
              <a:pathLst>
                <a:path w="5012" h="9632" extrusionOk="0">
                  <a:moveTo>
                    <a:pt x="1712" y="0"/>
                  </a:moveTo>
                  <a:cubicBezTo>
                    <a:pt x="2212" y="714"/>
                    <a:pt x="4281" y="3068"/>
                    <a:pt x="4709" y="4281"/>
                  </a:cubicBezTo>
                  <a:cubicBezTo>
                    <a:pt x="5137" y="5494"/>
                    <a:pt x="5065" y="6386"/>
                    <a:pt x="4280" y="7278"/>
                  </a:cubicBezTo>
                  <a:cubicBezTo>
                    <a:pt x="3495" y="8170"/>
                    <a:pt x="713" y="9240"/>
                    <a:pt x="0" y="9632"/>
                  </a:cubicBez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Google Shape;167;p21">
              <a:extLst>
                <a:ext uri="{FF2B5EF4-FFF2-40B4-BE49-F238E27FC236}">
                  <a16:creationId xmlns:a16="http://schemas.microsoft.com/office/drawing/2014/main" id="{52FD50A3-8B08-82BC-3F87-6588F5DB685E}"/>
                </a:ext>
              </a:extLst>
            </p:cNvPr>
            <p:cNvSpPr/>
            <p:nvPr/>
          </p:nvSpPr>
          <p:spPr>
            <a:xfrm rot="-8086116">
              <a:off x="1820084" y="5189973"/>
              <a:ext cx="153564" cy="295117"/>
            </a:xfrm>
            <a:custGeom>
              <a:avLst/>
              <a:gdLst/>
              <a:ahLst/>
              <a:cxnLst/>
              <a:rect l="l" t="t" r="r" b="b"/>
              <a:pathLst>
                <a:path w="5012" h="9632" extrusionOk="0">
                  <a:moveTo>
                    <a:pt x="1712" y="0"/>
                  </a:moveTo>
                  <a:cubicBezTo>
                    <a:pt x="2212" y="714"/>
                    <a:pt x="4281" y="3068"/>
                    <a:pt x="4709" y="4281"/>
                  </a:cubicBezTo>
                  <a:cubicBezTo>
                    <a:pt x="5137" y="5494"/>
                    <a:pt x="5065" y="6386"/>
                    <a:pt x="4280" y="7278"/>
                  </a:cubicBezTo>
                  <a:cubicBezTo>
                    <a:pt x="3495" y="8170"/>
                    <a:pt x="713" y="9240"/>
                    <a:pt x="0" y="9632"/>
                  </a:cubicBez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72DB493-ABFF-0E57-D854-5B4748A8E026}"/>
              </a:ext>
            </a:extLst>
          </p:cNvPr>
          <p:cNvGrpSpPr/>
          <p:nvPr/>
        </p:nvGrpSpPr>
        <p:grpSpPr>
          <a:xfrm>
            <a:off x="858050" y="5683890"/>
            <a:ext cx="1095210" cy="987772"/>
            <a:chOff x="797235" y="3789824"/>
            <a:chExt cx="1858349" cy="1667986"/>
          </a:xfrm>
        </p:grpSpPr>
        <p:grpSp>
          <p:nvGrpSpPr>
            <p:cNvPr id="25" name="Google Shape;179;p22">
              <a:extLst>
                <a:ext uri="{FF2B5EF4-FFF2-40B4-BE49-F238E27FC236}">
                  <a16:creationId xmlns:a16="http://schemas.microsoft.com/office/drawing/2014/main" id="{26DFA35A-56BF-F871-9EAD-7815ACB254DA}"/>
                </a:ext>
              </a:extLst>
            </p:cNvPr>
            <p:cNvGrpSpPr/>
            <p:nvPr/>
          </p:nvGrpSpPr>
          <p:grpSpPr>
            <a:xfrm>
              <a:off x="797235" y="3789824"/>
              <a:ext cx="1858349" cy="1667986"/>
              <a:chOff x="1336587" y="3871000"/>
              <a:chExt cx="1522488" cy="1355425"/>
            </a:xfrm>
          </p:grpSpPr>
          <p:sp>
            <p:nvSpPr>
              <p:cNvPr id="29" name="Google Shape;180;p22">
                <a:extLst>
                  <a:ext uri="{FF2B5EF4-FFF2-40B4-BE49-F238E27FC236}">
                    <a16:creationId xmlns:a16="http://schemas.microsoft.com/office/drawing/2014/main" id="{6F81C814-67CE-617D-B245-74FDA0AFB393}"/>
                  </a:ext>
                </a:extLst>
              </p:cNvPr>
              <p:cNvSpPr/>
              <p:nvPr/>
            </p:nvSpPr>
            <p:spPr>
              <a:xfrm>
                <a:off x="1336700" y="3871000"/>
                <a:ext cx="1400700" cy="759300"/>
              </a:xfrm>
              <a:prstGeom prst="parallelogram">
                <a:avLst>
                  <a:gd name="adj" fmla="val 25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0" name="Google Shape;181;p22">
                <a:extLst>
                  <a:ext uri="{FF2B5EF4-FFF2-40B4-BE49-F238E27FC236}">
                    <a16:creationId xmlns:a16="http://schemas.microsoft.com/office/drawing/2014/main" id="{722C98B0-E748-68B7-4C61-3157D9ADE5AD}"/>
                  </a:ext>
                </a:extLst>
              </p:cNvPr>
              <p:cNvSpPr/>
              <p:nvPr/>
            </p:nvSpPr>
            <p:spPr>
              <a:xfrm rot="4073758">
                <a:off x="1660343" y="4148955"/>
                <a:ext cx="643388" cy="1132241"/>
              </a:xfrm>
              <a:prstGeom prst="parallelogram">
                <a:avLst>
                  <a:gd name="adj" fmla="val 69003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1" name="Google Shape;182;p22">
                <a:extLst>
                  <a:ext uri="{FF2B5EF4-FFF2-40B4-BE49-F238E27FC236}">
                    <a16:creationId xmlns:a16="http://schemas.microsoft.com/office/drawing/2014/main" id="{5467A0AD-3007-C964-5321-F4818F6CA0F3}"/>
                  </a:ext>
                </a:extLst>
              </p:cNvPr>
              <p:cNvSpPr/>
              <p:nvPr/>
            </p:nvSpPr>
            <p:spPr>
              <a:xfrm rot="6251665">
                <a:off x="2227143" y="4273413"/>
                <a:ext cx="922464" cy="118819"/>
              </a:xfrm>
              <a:prstGeom prst="parallelogram">
                <a:avLst>
                  <a:gd name="adj" fmla="val 135274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6" name="Google Shape;183;p22">
              <a:extLst>
                <a:ext uri="{FF2B5EF4-FFF2-40B4-BE49-F238E27FC236}">
                  <a16:creationId xmlns:a16="http://schemas.microsoft.com/office/drawing/2014/main" id="{3629754F-1428-7A71-B107-420939B54098}"/>
                </a:ext>
              </a:extLst>
            </p:cNvPr>
            <p:cNvSpPr/>
            <p:nvPr/>
          </p:nvSpPr>
          <p:spPr>
            <a:xfrm rot="823041">
              <a:off x="1223259" y="3932053"/>
              <a:ext cx="78437" cy="678019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" name="Google Shape;184;p22">
              <a:extLst>
                <a:ext uri="{FF2B5EF4-FFF2-40B4-BE49-F238E27FC236}">
                  <a16:creationId xmlns:a16="http://schemas.microsoft.com/office/drawing/2014/main" id="{558BB2F3-58C5-6947-7484-34318FD1DB3A}"/>
                </a:ext>
              </a:extLst>
            </p:cNvPr>
            <p:cNvSpPr/>
            <p:nvPr/>
          </p:nvSpPr>
          <p:spPr>
            <a:xfrm rot="823041">
              <a:off x="2055925" y="3932053"/>
              <a:ext cx="78437" cy="678019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" name="Google Shape;185;p22">
              <a:extLst>
                <a:ext uri="{FF2B5EF4-FFF2-40B4-BE49-F238E27FC236}">
                  <a16:creationId xmlns:a16="http://schemas.microsoft.com/office/drawing/2014/main" id="{D9E07950-6E14-6EBE-5468-18EA8A3C0385}"/>
                </a:ext>
              </a:extLst>
            </p:cNvPr>
            <p:cNvSpPr/>
            <p:nvPr/>
          </p:nvSpPr>
          <p:spPr>
            <a:xfrm>
              <a:off x="1925194" y="4340085"/>
              <a:ext cx="233982" cy="217296"/>
            </a:xfrm>
            <a:prstGeom prst="irregularSeal1">
              <a:avLst/>
            </a:prstGeom>
            <a:solidFill>
              <a:schemeClr val="accent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schemeClr val="dk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2488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06912CE-E0D3-21FF-E658-BF0ED512B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94" y="276688"/>
            <a:ext cx="6957785" cy="658131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B33C67E-CBC8-9D50-C150-EF5D8DD66BE6}"/>
              </a:ext>
            </a:extLst>
          </p:cNvPr>
          <p:cNvSpPr/>
          <p:nvPr/>
        </p:nvSpPr>
        <p:spPr>
          <a:xfrm>
            <a:off x="2046686" y="4640037"/>
            <a:ext cx="3210603" cy="1194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1030FC-DC0D-B44C-955E-5EA0C9CCF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5172"/>
          </a:xfrm>
        </p:spPr>
        <p:txBody>
          <a:bodyPr>
            <a:noAutofit/>
          </a:bodyPr>
          <a:lstStyle/>
          <a:p>
            <a:r>
              <a:rPr lang="en-US" sz="2800" dirty="0"/>
              <a:t>Light Mass DM: Nuclear Recoil Direct Detection Constraints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A7EEF9-9B90-904B-A772-79878534CD91}"/>
              </a:ext>
            </a:extLst>
          </p:cNvPr>
          <p:cNvSpPr txBox="1"/>
          <p:nvPr/>
        </p:nvSpPr>
        <p:spPr>
          <a:xfrm>
            <a:off x="1901020" y="1437700"/>
            <a:ext cx="1271837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9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1AE582-D875-744B-9431-B391B306DB44}"/>
              </a:ext>
            </a:extLst>
          </p:cNvPr>
          <p:cNvSpPr txBox="1"/>
          <p:nvPr/>
        </p:nvSpPr>
        <p:spPr>
          <a:xfrm>
            <a:off x="1988401" y="3449192"/>
            <a:ext cx="35125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There are basically no Direct Detection constraints. Why?</a:t>
            </a:r>
          </a:p>
          <a:p>
            <a:endParaRPr lang="en-US" sz="3200" b="1" dirty="0">
              <a:solidFill>
                <a:srgbClr val="FF0000"/>
              </a:solidFill>
            </a:endParaRPr>
          </a:p>
          <a:p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E83A57-4298-6547-73D8-57F9CAC6A7DC}"/>
              </a:ext>
            </a:extLst>
          </p:cNvPr>
          <p:cNvSpPr txBox="1"/>
          <p:nvPr/>
        </p:nvSpPr>
        <p:spPr>
          <a:xfrm>
            <a:off x="5806111" y="5634405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2203.08297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93EC0BB-226A-2429-689A-0ABDD14AF817}"/>
              </a:ext>
            </a:extLst>
          </p:cNvPr>
          <p:cNvCxnSpPr/>
          <p:nvPr/>
        </p:nvCxnSpPr>
        <p:spPr>
          <a:xfrm>
            <a:off x="1988401" y="5420299"/>
            <a:ext cx="5701372" cy="0"/>
          </a:xfrm>
          <a:prstGeom prst="line">
            <a:avLst/>
          </a:prstGeom>
          <a:ln w="31750">
            <a:solidFill>
              <a:srgbClr val="0432FF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168B4F-63E4-040E-8B67-97FE05961C7A}"/>
              </a:ext>
            </a:extLst>
          </p:cNvPr>
          <p:cNvSpPr txBox="1"/>
          <p:nvPr/>
        </p:nvSpPr>
        <p:spPr>
          <a:xfrm>
            <a:off x="2525551" y="5387250"/>
            <a:ext cx="2975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Typical Neutrino cross section</a:t>
            </a:r>
          </a:p>
        </p:txBody>
      </p:sp>
    </p:spTree>
    <p:extLst>
      <p:ext uri="{BB962C8B-B14F-4D97-AF65-F5344CB8AC3E}">
        <p14:creationId xmlns:p14="http://schemas.microsoft.com/office/powerpoint/2010/main" val="31988575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06912CE-E0D3-21FF-E658-BF0ED512B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88" y="277586"/>
            <a:ext cx="6957785" cy="658131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B33C67E-CBC8-9D50-C150-EF5D8DD66BE6}"/>
              </a:ext>
            </a:extLst>
          </p:cNvPr>
          <p:cNvSpPr/>
          <p:nvPr/>
        </p:nvSpPr>
        <p:spPr>
          <a:xfrm>
            <a:off x="2046686" y="4640037"/>
            <a:ext cx="3210603" cy="1194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1030FC-DC0D-B44C-955E-5EA0C9CCF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5172"/>
          </a:xfrm>
        </p:spPr>
        <p:txBody>
          <a:bodyPr>
            <a:noAutofit/>
          </a:bodyPr>
          <a:lstStyle/>
          <a:p>
            <a:r>
              <a:rPr lang="en-US" sz="2800" dirty="0"/>
              <a:t>Light Mass DM LEE Design Driver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E83A57-4298-6547-73D8-57F9CAC6A7DC}"/>
              </a:ext>
            </a:extLst>
          </p:cNvPr>
          <p:cNvSpPr txBox="1"/>
          <p:nvPr/>
        </p:nvSpPr>
        <p:spPr>
          <a:xfrm>
            <a:off x="5806111" y="5634405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2203.08297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93EC0BB-226A-2429-689A-0ABDD14AF817}"/>
              </a:ext>
            </a:extLst>
          </p:cNvPr>
          <p:cNvCxnSpPr/>
          <p:nvPr/>
        </p:nvCxnSpPr>
        <p:spPr>
          <a:xfrm>
            <a:off x="1988401" y="5420299"/>
            <a:ext cx="5701372" cy="0"/>
          </a:xfrm>
          <a:prstGeom prst="line">
            <a:avLst/>
          </a:prstGeom>
          <a:ln w="31750">
            <a:solidFill>
              <a:srgbClr val="0432FF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168B4F-63E4-040E-8B67-97FE05961C7A}"/>
              </a:ext>
            </a:extLst>
          </p:cNvPr>
          <p:cNvSpPr txBox="1"/>
          <p:nvPr/>
        </p:nvSpPr>
        <p:spPr>
          <a:xfrm>
            <a:off x="2525551" y="5387250"/>
            <a:ext cx="2975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Typical Neutrino cross section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01E90AE-10C7-7000-8C8A-80B8FFDA5DA9}"/>
              </a:ext>
            </a:extLst>
          </p:cNvPr>
          <p:cNvCxnSpPr>
            <a:cxnSpLocks/>
          </p:cNvCxnSpPr>
          <p:nvPr/>
        </p:nvCxnSpPr>
        <p:spPr>
          <a:xfrm flipH="1">
            <a:off x="2348287" y="3139993"/>
            <a:ext cx="2424077" cy="1770340"/>
          </a:xfrm>
          <a:prstGeom prst="straightConnector1">
            <a:avLst/>
          </a:prstGeom>
          <a:ln w="1079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25E4ECF-3D09-6E30-E765-18321C31A189}"/>
              </a:ext>
            </a:extLst>
          </p:cNvPr>
          <p:cNvSpPr txBox="1"/>
          <p:nvPr/>
        </p:nvSpPr>
        <p:spPr>
          <a:xfrm rot="19428647">
            <a:off x="2330835" y="3485133"/>
            <a:ext cx="245897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432FF"/>
                </a:solidFill>
              </a:rPr>
              <a:t>LEE Mitigation</a:t>
            </a:r>
          </a:p>
        </p:txBody>
      </p:sp>
    </p:spTree>
    <p:extLst>
      <p:ext uri="{BB962C8B-B14F-4D97-AF65-F5344CB8AC3E}">
        <p14:creationId xmlns:p14="http://schemas.microsoft.com/office/powerpoint/2010/main" val="2049403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07EAE-CC51-FC20-B654-64F5E195D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882" y="2691834"/>
            <a:ext cx="8229600" cy="1143000"/>
          </a:xfrm>
        </p:spPr>
        <p:txBody>
          <a:bodyPr/>
          <a:lstStyle/>
          <a:p>
            <a:r>
              <a:rPr lang="en-US" dirty="0"/>
              <a:t>Low Energy Excess Discrimination</a:t>
            </a:r>
          </a:p>
        </p:txBody>
      </p:sp>
    </p:spTree>
    <p:extLst>
      <p:ext uri="{BB962C8B-B14F-4D97-AF65-F5344CB8AC3E}">
        <p14:creationId xmlns:p14="http://schemas.microsoft.com/office/powerpoint/2010/main" val="8110706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C1350-D71C-FF67-7F57-49344E78B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2906" y="0"/>
            <a:ext cx="1828800" cy="958467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 GaAs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BFFA116-47A9-5AAD-90A9-E821B55F623C}"/>
                  </a:ext>
                </a:extLst>
              </p:cNvPr>
              <p:cNvSpPr txBox="1"/>
              <p:nvPr/>
            </p:nvSpPr>
            <p:spPr>
              <a:xfrm>
                <a:off x="3396482" y="728039"/>
                <a:ext cx="5659382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GaAs has very high scintillation yield (1802.09171)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FF0000"/>
                    </a:solidFill>
                  </a:rPr>
                  <a:t>We now have the capability to tag single IR photons at 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sz="2800" dirty="0">
                    <a:solidFill>
                      <a:srgbClr val="FF0000"/>
                    </a:solidFill>
                  </a:rPr>
                  <a:t>!</a:t>
                </a:r>
              </a:p>
              <a:p>
                <a:endParaRPr lang="en-US" sz="28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BFFA116-47A9-5AAD-90A9-E821B55F62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6482" y="728039"/>
                <a:ext cx="5659382" cy="2246769"/>
              </a:xfrm>
              <a:prstGeom prst="rect">
                <a:avLst/>
              </a:prstGeom>
              <a:blipFill>
                <a:blip r:embed="rId2"/>
                <a:stretch>
                  <a:fillRect l="-2013" t="-2809" r="-13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091B8590-3B1E-8154-CC33-76C57D2A33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434" r="36144"/>
          <a:stretch/>
        </p:blipFill>
        <p:spPr>
          <a:xfrm>
            <a:off x="457199" y="958467"/>
            <a:ext cx="2646486" cy="3530152"/>
          </a:xfrm>
          <a:prstGeom prst="rect">
            <a:avLst/>
          </a:prstGeom>
        </p:spPr>
      </p:pic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9025570C-D79D-74E6-C6EF-CE88BC10FB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0611" r="59035" b="30564"/>
          <a:stretch/>
        </p:blipFill>
        <p:spPr>
          <a:xfrm>
            <a:off x="291702" y="0"/>
            <a:ext cx="2490057" cy="10461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E8371AA-5912-E663-77ED-03255C6D299F}"/>
              </a:ext>
            </a:extLst>
          </p:cNvPr>
          <p:cNvSpPr txBox="1"/>
          <p:nvPr/>
        </p:nvSpPr>
        <p:spPr>
          <a:xfrm>
            <a:off x="291702" y="4374789"/>
            <a:ext cx="33049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ER DM and NR DM  interactions can be distinguished from non-ionizing LEE Backgrounds!</a:t>
            </a:r>
          </a:p>
        </p:txBody>
      </p:sp>
      <p:pic>
        <p:nvPicPr>
          <p:cNvPr id="6" name="Picture 5" descr="A chart of a graph&#10;&#10;AI-generated content may be incorrect.">
            <a:extLst>
              <a:ext uri="{FF2B5EF4-FFF2-40B4-BE49-F238E27FC236}">
                <a16:creationId xmlns:a16="http://schemas.microsoft.com/office/drawing/2014/main" id="{C88E2593-554C-C990-3E73-A81E8015D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4931" y="2860978"/>
            <a:ext cx="5799069" cy="399702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482D8-4C77-5C4A-8D50-D2C9472D2202}"/>
              </a:ext>
            </a:extLst>
          </p:cNvPr>
          <p:cNvCxnSpPr>
            <a:cxnSpLocks/>
          </p:cNvCxnSpPr>
          <p:nvPr/>
        </p:nvCxnSpPr>
        <p:spPr>
          <a:xfrm>
            <a:off x="4910717" y="3298677"/>
            <a:ext cx="0" cy="30247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7343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9-30 at 1.19.17 PM.png">
            <a:extLst>
              <a:ext uri="{FF2B5EF4-FFF2-40B4-BE49-F238E27FC236}">
                <a16:creationId xmlns:a16="http://schemas.microsoft.com/office/drawing/2014/main" id="{60E96C23-85AC-EE4F-B525-C2E5C1C098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77" t="28726" r="2603" b="5394"/>
          <a:stretch/>
        </p:blipFill>
        <p:spPr>
          <a:xfrm>
            <a:off x="-13681" y="2416558"/>
            <a:ext cx="4217276" cy="41223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1295EA-2737-1C4A-BF6D-3388E2F41947}"/>
              </a:ext>
            </a:extLst>
          </p:cNvPr>
          <p:cNvSpPr txBox="1"/>
          <p:nvPr/>
        </p:nvSpPr>
        <p:spPr>
          <a:xfrm>
            <a:off x="4290326" y="601510"/>
            <a:ext cx="48638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>
              <a:buFont typeface="Arial" panose="020B0604020202020204" pitchFamily="34" charset="0"/>
              <a:buChar char="•"/>
            </a:pPr>
            <a:r>
              <a:rPr lang="en-US" sz="2400" dirty="0"/>
              <a:t>Superfluid Helium: it’s a liquid … no stress microfractures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en-US" sz="2400" dirty="0"/>
              <a:t>Multiple Pixel Coincidence for He DM events discriminates </a:t>
            </a:r>
            <a:r>
              <a:rPr lang="en-US" sz="2400" dirty="0">
                <a:solidFill>
                  <a:srgbClr val="FF8415"/>
                </a:solidFill>
              </a:rPr>
              <a:t>DM</a:t>
            </a:r>
            <a:r>
              <a:rPr lang="en-US" sz="2400" dirty="0"/>
              <a:t> from </a:t>
            </a:r>
            <a:r>
              <a:rPr lang="en-US" sz="2400" dirty="0">
                <a:solidFill>
                  <a:srgbClr val="00B050"/>
                </a:solidFill>
              </a:rPr>
              <a:t>pixel microfractures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en-US" sz="2400" dirty="0"/>
              <a:t>Pulse Shape Discrimination: Helium is slow! </a:t>
            </a:r>
          </a:p>
          <a:p>
            <a:endParaRPr lang="en-US" sz="2400" dirty="0"/>
          </a:p>
        </p:txBody>
      </p:sp>
      <p:sp>
        <p:nvSpPr>
          <p:cNvPr id="10" name="Explosion 1 9">
            <a:extLst>
              <a:ext uri="{FF2B5EF4-FFF2-40B4-BE49-F238E27FC236}">
                <a16:creationId xmlns:a16="http://schemas.microsoft.com/office/drawing/2014/main" id="{B9F56771-141B-5541-9F8F-723CDEDEF99B}"/>
              </a:ext>
            </a:extLst>
          </p:cNvPr>
          <p:cNvSpPr/>
          <p:nvPr/>
        </p:nvSpPr>
        <p:spPr>
          <a:xfrm>
            <a:off x="1964240" y="4232183"/>
            <a:ext cx="469314" cy="393550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1" name="Explosion 1 10">
            <a:extLst>
              <a:ext uri="{FF2B5EF4-FFF2-40B4-BE49-F238E27FC236}">
                <a16:creationId xmlns:a16="http://schemas.microsoft.com/office/drawing/2014/main" id="{4C6F5C08-D273-8A44-A281-BE2F83BD4D70}"/>
              </a:ext>
            </a:extLst>
          </p:cNvPr>
          <p:cNvSpPr/>
          <p:nvPr/>
        </p:nvSpPr>
        <p:spPr>
          <a:xfrm>
            <a:off x="3157318" y="2484359"/>
            <a:ext cx="394427" cy="338664"/>
          </a:xfrm>
          <a:prstGeom prst="irregularSeal1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Explosion 1 11">
            <a:extLst>
              <a:ext uri="{FF2B5EF4-FFF2-40B4-BE49-F238E27FC236}">
                <a16:creationId xmlns:a16="http://schemas.microsoft.com/office/drawing/2014/main" id="{65CE7C1F-FC3C-514B-B6EE-3B253118F0CE}"/>
              </a:ext>
            </a:extLst>
          </p:cNvPr>
          <p:cNvSpPr/>
          <p:nvPr/>
        </p:nvSpPr>
        <p:spPr>
          <a:xfrm>
            <a:off x="2865346" y="2484359"/>
            <a:ext cx="205241" cy="256190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Explosion 1 12">
            <a:extLst>
              <a:ext uri="{FF2B5EF4-FFF2-40B4-BE49-F238E27FC236}">
                <a16:creationId xmlns:a16="http://schemas.microsoft.com/office/drawing/2014/main" id="{CF0A7E13-5051-A840-86A5-A72F15C4F33B}"/>
              </a:ext>
            </a:extLst>
          </p:cNvPr>
          <p:cNvSpPr/>
          <p:nvPr/>
        </p:nvSpPr>
        <p:spPr>
          <a:xfrm>
            <a:off x="2482980" y="2484359"/>
            <a:ext cx="205241" cy="256190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4" name="Explosion 1 13">
            <a:extLst>
              <a:ext uri="{FF2B5EF4-FFF2-40B4-BE49-F238E27FC236}">
                <a16:creationId xmlns:a16="http://schemas.microsoft.com/office/drawing/2014/main" id="{6694698D-D2B8-A846-AC90-1667E3244BC3}"/>
              </a:ext>
            </a:extLst>
          </p:cNvPr>
          <p:cNvSpPr/>
          <p:nvPr/>
        </p:nvSpPr>
        <p:spPr>
          <a:xfrm>
            <a:off x="976508" y="2525596"/>
            <a:ext cx="205241" cy="256190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5" name="Explosion 1 14">
            <a:extLst>
              <a:ext uri="{FF2B5EF4-FFF2-40B4-BE49-F238E27FC236}">
                <a16:creationId xmlns:a16="http://schemas.microsoft.com/office/drawing/2014/main" id="{94749C75-3949-D746-9904-8411066D8A2B}"/>
              </a:ext>
            </a:extLst>
          </p:cNvPr>
          <p:cNvSpPr/>
          <p:nvPr/>
        </p:nvSpPr>
        <p:spPr>
          <a:xfrm>
            <a:off x="1966697" y="2525596"/>
            <a:ext cx="205241" cy="256190"/>
          </a:xfrm>
          <a:prstGeom prst="irregularSeal1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B4C70-50E4-AC4D-87BA-533319CBE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BE3A0-0650-B744-A7B5-9973D69D1B22}" type="slidenum">
              <a:rPr lang="en-US" smtClean="0"/>
              <a:t>33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EC19CDA-04C8-1ADA-32A6-4197E11CDAE1}"/>
              </a:ext>
            </a:extLst>
          </p:cNvPr>
          <p:cNvGrpSpPr/>
          <p:nvPr/>
        </p:nvGrpSpPr>
        <p:grpSpPr>
          <a:xfrm>
            <a:off x="4404946" y="3332285"/>
            <a:ext cx="4709675" cy="3467991"/>
            <a:chOff x="330526" y="1081480"/>
            <a:chExt cx="8092151" cy="5390477"/>
          </a:xfrm>
        </p:grpSpPr>
        <p:pic>
          <p:nvPicPr>
            <p:cNvPr id="22" name="Picture 21" descr="A picture containing histogram&#10;&#10;Description automatically generated">
              <a:extLst>
                <a:ext uri="{FF2B5EF4-FFF2-40B4-BE49-F238E27FC236}">
                  <a16:creationId xmlns:a16="http://schemas.microsoft.com/office/drawing/2014/main" id="{A5A0A522-1DFB-4F6F-A843-8F4487EC0D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307" r="3234" b="7359"/>
            <a:stretch/>
          </p:blipFill>
          <p:spPr>
            <a:xfrm>
              <a:off x="330526" y="1081480"/>
              <a:ext cx="8092151" cy="5390477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CCB16C9-11F5-7523-CF88-208F8700938C}"/>
                </a:ext>
              </a:extLst>
            </p:cNvPr>
            <p:cNvSpPr txBox="1"/>
            <p:nvPr/>
          </p:nvSpPr>
          <p:spPr>
            <a:xfrm>
              <a:off x="1518663" y="3122902"/>
              <a:ext cx="851278" cy="358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Surface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B02980F-6D65-9828-1AED-52550EDEF1D3}"/>
                </a:ext>
              </a:extLst>
            </p:cNvPr>
            <p:cNvSpPr txBox="1"/>
            <p:nvPr/>
          </p:nvSpPr>
          <p:spPr>
            <a:xfrm>
              <a:off x="1423265" y="5234728"/>
              <a:ext cx="1275215" cy="330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Underground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E20A897-33EF-C29C-D217-CA1E5B0434E7}"/>
                </a:ext>
              </a:extLst>
            </p:cNvPr>
            <p:cNvSpPr txBox="1"/>
            <p:nvPr/>
          </p:nvSpPr>
          <p:spPr>
            <a:xfrm rot="4164774">
              <a:off x="2477909" y="4154348"/>
              <a:ext cx="2038415" cy="1020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Stretch</a:t>
              </a:r>
            </a:p>
            <a:p>
              <a:r>
                <a:rPr lang="en-US" dirty="0"/>
                <a:t>Goal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11255F4-3646-63AC-3608-4C520BC21532}"/>
                </a:ext>
              </a:extLst>
            </p:cNvPr>
            <p:cNvSpPr txBox="1"/>
            <p:nvPr/>
          </p:nvSpPr>
          <p:spPr>
            <a:xfrm rot="4164774">
              <a:off x="4331040" y="3861735"/>
              <a:ext cx="1714305" cy="583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Goal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F9D3D6E-A907-D46F-FC4D-831D02E9B21B}"/>
                </a:ext>
              </a:extLst>
            </p:cNvPr>
            <p:cNvSpPr txBox="1"/>
            <p:nvPr/>
          </p:nvSpPr>
          <p:spPr>
            <a:xfrm rot="3730541">
              <a:off x="5542671" y="3509324"/>
              <a:ext cx="1649564" cy="534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Required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FBB5F44-9176-6504-C09B-1D8DD554387F}"/>
                </a:ext>
              </a:extLst>
            </p:cNvPr>
            <p:cNvSpPr txBox="1"/>
            <p:nvPr/>
          </p:nvSpPr>
          <p:spPr>
            <a:xfrm>
              <a:off x="7280768" y="1503992"/>
              <a:ext cx="651424" cy="6340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432FF"/>
                  </a:solidFill>
                </a:rPr>
                <a:t>Al</a:t>
              </a:r>
              <a:r>
                <a:rPr lang="en-US" sz="2000" baseline="-25000" dirty="0">
                  <a:solidFill>
                    <a:srgbClr val="0432FF"/>
                  </a:solidFill>
                </a:rPr>
                <a:t>2</a:t>
              </a:r>
              <a:r>
                <a:rPr lang="en-US" sz="2000" dirty="0">
                  <a:solidFill>
                    <a:srgbClr val="0432FF"/>
                  </a:solidFill>
                </a:rPr>
                <a:t>O</a:t>
              </a:r>
              <a:r>
                <a:rPr lang="en-US" sz="2000" baseline="-25000" dirty="0">
                  <a:solidFill>
                    <a:srgbClr val="0432FF"/>
                  </a:solidFill>
                </a:rPr>
                <a:t>3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He</a:t>
              </a:r>
            </a:p>
          </p:txBody>
        </p:sp>
      </p:grp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F16B0C4F-F354-AD8B-1ED9-A5132C91F5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272" t="19258" b="12278"/>
          <a:stretch/>
        </p:blipFill>
        <p:spPr>
          <a:xfrm>
            <a:off x="709436" y="208036"/>
            <a:ext cx="2719762" cy="148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7276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CB328B-2C75-B05C-B958-B2803A9805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01B59B0-E27E-D175-063B-5A0538051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88" y="277586"/>
            <a:ext cx="6957785" cy="658131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F47347E-3DE8-C36A-9AB0-732F28575DC5}"/>
              </a:ext>
            </a:extLst>
          </p:cNvPr>
          <p:cNvSpPr/>
          <p:nvPr/>
        </p:nvSpPr>
        <p:spPr>
          <a:xfrm>
            <a:off x="2046686" y="4640037"/>
            <a:ext cx="3210603" cy="1194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4EDB4-C4FE-66C1-20EB-F3A1A5A7C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5172"/>
          </a:xfrm>
        </p:spPr>
        <p:txBody>
          <a:bodyPr>
            <a:noAutofit/>
          </a:bodyPr>
          <a:lstStyle/>
          <a:p>
            <a:r>
              <a:rPr lang="en-US" sz="2800" dirty="0"/>
              <a:t>Light Mass DM LEE Design Driver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46BA88-8E66-859B-6AD9-2FE0E1FD5324}"/>
              </a:ext>
            </a:extLst>
          </p:cNvPr>
          <p:cNvSpPr txBox="1"/>
          <p:nvPr/>
        </p:nvSpPr>
        <p:spPr>
          <a:xfrm>
            <a:off x="5806111" y="5634405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2203.08297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0B83632-4C2F-F515-A45D-D9FE82883B92}"/>
              </a:ext>
            </a:extLst>
          </p:cNvPr>
          <p:cNvCxnSpPr/>
          <p:nvPr/>
        </p:nvCxnSpPr>
        <p:spPr>
          <a:xfrm>
            <a:off x="1988401" y="5420299"/>
            <a:ext cx="5701372" cy="0"/>
          </a:xfrm>
          <a:prstGeom prst="line">
            <a:avLst/>
          </a:prstGeom>
          <a:ln w="31750">
            <a:solidFill>
              <a:srgbClr val="0432FF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D731773-B4AC-6114-D748-44E6ABF11CE5}"/>
              </a:ext>
            </a:extLst>
          </p:cNvPr>
          <p:cNvSpPr txBox="1"/>
          <p:nvPr/>
        </p:nvSpPr>
        <p:spPr>
          <a:xfrm>
            <a:off x="2525551" y="5387250"/>
            <a:ext cx="2975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Typical Neutrino cross section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2A120A5-FA2B-32F3-EFCF-3DBB0639E8BC}"/>
              </a:ext>
            </a:extLst>
          </p:cNvPr>
          <p:cNvCxnSpPr>
            <a:cxnSpLocks/>
          </p:cNvCxnSpPr>
          <p:nvPr/>
        </p:nvCxnSpPr>
        <p:spPr>
          <a:xfrm flipH="1">
            <a:off x="2348287" y="3139993"/>
            <a:ext cx="2424077" cy="1770340"/>
          </a:xfrm>
          <a:prstGeom prst="straightConnector1">
            <a:avLst/>
          </a:prstGeom>
          <a:ln w="1079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C38B923-384B-4AAA-3873-82B0D62593EC}"/>
              </a:ext>
            </a:extLst>
          </p:cNvPr>
          <p:cNvSpPr txBox="1"/>
          <p:nvPr/>
        </p:nvSpPr>
        <p:spPr>
          <a:xfrm rot="19428647">
            <a:off x="2213928" y="3533098"/>
            <a:ext cx="245897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432FF"/>
                </a:solidFill>
              </a:rPr>
              <a:t>LEE Mitigation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DAF7F4B-9678-3586-4DF2-3085BC5C7DE1}"/>
              </a:ext>
            </a:extLst>
          </p:cNvPr>
          <p:cNvCxnSpPr>
            <a:cxnSpLocks/>
          </p:cNvCxnSpPr>
          <p:nvPr/>
        </p:nvCxnSpPr>
        <p:spPr>
          <a:xfrm>
            <a:off x="5138409" y="3370235"/>
            <a:ext cx="0" cy="2017015"/>
          </a:xfrm>
          <a:prstGeom prst="straightConnector1">
            <a:avLst/>
          </a:prstGeom>
          <a:ln w="1079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974A7EE-5FC8-AE1B-66EF-D7A807AE3F63}"/>
              </a:ext>
            </a:extLst>
          </p:cNvPr>
          <p:cNvSpPr txBox="1"/>
          <p:nvPr/>
        </p:nvSpPr>
        <p:spPr>
          <a:xfrm rot="16200000">
            <a:off x="3590930" y="4054101"/>
            <a:ext cx="245897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432FF"/>
                </a:solidFill>
              </a:rPr>
              <a:t>Discrimination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B03D90-F3BB-5ADE-3C41-0A5C4C9E8EAE}"/>
              </a:ext>
            </a:extLst>
          </p:cNvPr>
          <p:cNvSpPr txBox="1"/>
          <p:nvPr/>
        </p:nvSpPr>
        <p:spPr>
          <a:xfrm rot="19428647">
            <a:off x="2454692" y="3935387"/>
            <a:ext cx="245897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Huge Progress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A0CCD3-49DD-4AAB-4D15-64E3BB1994C1}"/>
              </a:ext>
            </a:extLst>
          </p:cNvPr>
          <p:cNvSpPr txBox="1"/>
          <p:nvPr/>
        </p:nvSpPr>
        <p:spPr>
          <a:xfrm rot="16200000">
            <a:off x="4372982" y="4107193"/>
            <a:ext cx="230491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GaAs Single IR Sensitivity</a:t>
            </a:r>
          </a:p>
        </p:txBody>
      </p:sp>
    </p:spTree>
    <p:extLst>
      <p:ext uri="{BB962C8B-B14F-4D97-AF65-F5344CB8AC3E}">
        <p14:creationId xmlns:p14="http://schemas.microsoft.com/office/powerpoint/2010/main" val="31281147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B03E8-3E8A-9588-332E-295FB0390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1044C-0817-12D2-EA77-0320C05F1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21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B078D-DFB8-12FF-7A8E-06AF7C830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58467"/>
          </a:xfrm>
        </p:spPr>
        <p:txBody>
          <a:bodyPr>
            <a:normAutofit fontScale="90000"/>
          </a:bodyPr>
          <a:lstStyle/>
          <a:p>
            <a:r>
              <a:rPr lang="en-US" dirty="0"/>
              <a:t>The TES Challenge: Environmental Noise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46AA2-77A8-5274-794F-34304546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46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Lowering T</a:t>
            </a:r>
            <a:r>
              <a:rPr lang="en-US" baseline="-25000" dirty="0"/>
              <a:t>c</a:t>
            </a:r>
            <a:r>
              <a:rPr lang="en-US" dirty="0"/>
              <a:t> and decreasing </a:t>
            </a:r>
            <a:r>
              <a:rPr lang="en-US" dirty="0" err="1"/>
              <a:t>V</a:t>
            </a:r>
            <a:r>
              <a:rPr lang="en-US" baseline="-25000" dirty="0" err="1"/>
              <a:t>tes</a:t>
            </a:r>
            <a:r>
              <a:rPr lang="en-US" baseline="-25000" dirty="0"/>
              <a:t>, </a:t>
            </a:r>
            <a:r>
              <a:rPr lang="en-US" dirty="0"/>
              <a:t>doesn’t just increase sensitivity to DM, it drastically increases sensitivity to all environmental power sources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2548B6-AE1E-2466-8BF7-3BD8A4B11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6461" y="3221448"/>
            <a:ext cx="2832100" cy="1346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93DDC7-A362-0CFB-E6B6-904BFB0DC1AA}"/>
              </a:ext>
            </a:extLst>
          </p:cNvPr>
          <p:cNvSpPr txBox="1"/>
          <p:nvPr/>
        </p:nvSpPr>
        <p:spPr>
          <a:xfrm>
            <a:off x="313282" y="5114703"/>
            <a:ext cx="85174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To increase your sensitivity by x10, you need to decrease your susceptibility to environmental DC backgrounds by x100!</a:t>
            </a:r>
          </a:p>
        </p:txBody>
      </p:sp>
    </p:spTree>
    <p:extLst>
      <p:ext uri="{BB962C8B-B14F-4D97-AF65-F5344CB8AC3E}">
        <p14:creationId xmlns:p14="http://schemas.microsoft.com/office/powerpoint/2010/main" val="42649524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AACC8-5F4D-4C84-C203-336391C8B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4299" y="0"/>
            <a:ext cx="5219701" cy="809511"/>
          </a:xfrm>
        </p:spPr>
        <p:txBody>
          <a:bodyPr>
            <a:normAutofit/>
          </a:bodyPr>
          <a:lstStyle/>
          <a:p>
            <a:r>
              <a:rPr lang="en-US" sz="3600" dirty="0"/>
              <a:t>External EMI suppression</a:t>
            </a:r>
          </a:p>
        </p:txBody>
      </p:sp>
      <p:pic>
        <p:nvPicPr>
          <p:cNvPr id="1026" name="Picture 2" descr="ProteoxMX | Modular Cryofree® ProteoxMX Dilution Refrigerator - Nanoscience  - Oxford Instruments">
            <a:extLst>
              <a:ext uri="{FF2B5EF4-FFF2-40B4-BE49-F238E27FC236}">
                <a16:creationId xmlns:a16="http://schemas.microsoft.com/office/drawing/2014/main" id="{BAD126B2-42D1-B627-F4F9-584DBC9D5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16" y="-395856"/>
            <a:ext cx="4199920" cy="629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3A69F7C-8585-E61D-215E-B8F563317C60}"/>
              </a:ext>
            </a:extLst>
          </p:cNvPr>
          <p:cNvSpPr/>
          <p:nvPr/>
        </p:nvSpPr>
        <p:spPr>
          <a:xfrm>
            <a:off x="457199" y="522515"/>
            <a:ext cx="3548743" cy="6299881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27EFBA-4199-1D53-45C7-16A7DBCEB77C}"/>
              </a:ext>
            </a:extLst>
          </p:cNvPr>
          <p:cNvSpPr/>
          <p:nvPr/>
        </p:nvSpPr>
        <p:spPr>
          <a:xfrm>
            <a:off x="619993" y="1317171"/>
            <a:ext cx="3233550" cy="537754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5BF27B-F95F-E7D2-2D0B-DA550B889B4F}"/>
              </a:ext>
            </a:extLst>
          </p:cNvPr>
          <p:cNvSpPr/>
          <p:nvPr/>
        </p:nvSpPr>
        <p:spPr>
          <a:xfrm>
            <a:off x="768463" y="2525484"/>
            <a:ext cx="2900023" cy="409302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AC9CA9-3B50-F21A-DB7C-9742E3339EAC}"/>
              </a:ext>
            </a:extLst>
          </p:cNvPr>
          <p:cNvSpPr/>
          <p:nvPr/>
        </p:nvSpPr>
        <p:spPr>
          <a:xfrm>
            <a:off x="962937" y="3498282"/>
            <a:ext cx="2520492" cy="3022261"/>
          </a:xfrm>
          <a:prstGeom prst="rect">
            <a:avLst/>
          </a:prstGeom>
          <a:noFill/>
          <a:ln w="57150">
            <a:solidFill>
              <a:srgbClr val="FF85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FEA222-8BF3-AFE6-C32C-ACFD49667DAA}"/>
              </a:ext>
            </a:extLst>
          </p:cNvPr>
          <p:cNvSpPr/>
          <p:nvPr/>
        </p:nvSpPr>
        <p:spPr>
          <a:xfrm>
            <a:off x="1349828" y="5540829"/>
            <a:ext cx="1741715" cy="870857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9AB048-AA58-C476-C668-4B5AD3664819}"/>
              </a:ext>
            </a:extLst>
          </p:cNvPr>
          <p:cNvSpPr txBox="1"/>
          <p:nvPr/>
        </p:nvSpPr>
        <p:spPr>
          <a:xfrm>
            <a:off x="448285" y="522515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300K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58657F-6B29-7B71-D722-76F8FCD1552C}"/>
              </a:ext>
            </a:extLst>
          </p:cNvPr>
          <p:cNvSpPr txBox="1"/>
          <p:nvPr/>
        </p:nvSpPr>
        <p:spPr>
          <a:xfrm>
            <a:off x="603852" y="1317171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50K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5A6ED4-CF51-4601-87EE-BD8EFAB522CF}"/>
              </a:ext>
            </a:extLst>
          </p:cNvPr>
          <p:cNvSpPr txBox="1"/>
          <p:nvPr/>
        </p:nvSpPr>
        <p:spPr>
          <a:xfrm>
            <a:off x="776836" y="2512432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4K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2FAD32-D6F6-57A6-968B-428AEA42850B}"/>
              </a:ext>
            </a:extLst>
          </p:cNvPr>
          <p:cNvSpPr txBox="1"/>
          <p:nvPr/>
        </p:nvSpPr>
        <p:spPr>
          <a:xfrm>
            <a:off x="915536" y="348228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85FF"/>
                </a:solidFill>
              </a:rPr>
              <a:t>750mK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725FF1-FA8D-4CD3-B9CB-8B751009157E}"/>
              </a:ext>
            </a:extLst>
          </p:cNvPr>
          <p:cNvSpPr txBox="1"/>
          <p:nvPr/>
        </p:nvSpPr>
        <p:spPr>
          <a:xfrm>
            <a:off x="1219716" y="5197452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10mK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E94174-E7C0-F4C1-DCB5-BDC460586BCF}"/>
              </a:ext>
            </a:extLst>
          </p:cNvPr>
          <p:cNvSpPr/>
          <p:nvPr/>
        </p:nvSpPr>
        <p:spPr>
          <a:xfrm>
            <a:off x="2612571" y="1132114"/>
            <a:ext cx="261258" cy="326572"/>
          </a:xfrm>
          <a:prstGeom prst="rect">
            <a:avLst/>
          </a:prstGeom>
          <a:solidFill>
            <a:srgbClr val="FF8415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EB6498-D1A0-8FF0-7E95-EC228470A119}"/>
              </a:ext>
            </a:extLst>
          </p:cNvPr>
          <p:cNvSpPr/>
          <p:nvPr/>
        </p:nvSpPr>
        <p:spPr>
          <a:xfrm>
            <a:off x="2612571" y="2370526"/>
            <a:ext cx="261258" cy="326572"/>
          </a:xfrm>
          <a:prstGeom prst="rect">
            <a:avLst/>
          </a:prstGeom>
          <a:solidFill>
            <a:srgbClr val="FF8415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9BFEE1-751D-399F-94E0-193C538ECDC4}"/>
              </a:ext>
            </a:extLst>
          </p:cNvPr>
          <p:cNvSpPr/>
          <p:nvPr/>
        </p:nvSpPr>
        <p:spPr>
          <a:xfrm>
            <a:off x="2612571" y="3318994"/>
            <a:ext cx="261258" cy="326572"/>
          </a:xfrm>
          <a:prstGeom prst="rect">
            <a:avLst/>
          </a:prstGeom>
          <a:solidFill>
            <a:srgbClr val="FF8415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23DBF43-D7B0-5525-AD2B-81A00A169AEA}"/>
              </a:ext>
            </a:extLst>
          </p:cNvPr>
          <p:cNvSpPr/>
          <p:nvPr/>
        </p:nvSpPr>
        <p:spPr>
          <a:xfrm>
            <a:off x="2606548" y="5356359"/>
            <a:ext cx="261258" cy="326572"/>
          </a:xfrm>
          <a:prstGeom prst="rect">
            <a:avLst/>
          </a:prstGeom>
          <a:solidFill>
            <a:srgbClr val="FF8415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3776D5B-DDC0-CB2E-0115-8F3F691ED9AA}"/>
              </a:ext>
            </a:extLst>
          </p:cNvPr>
          <p:cNvSpPr/>
          <p:nvPr/>
        </p:nvSpPr>
        <p:spPr>
          <a:xfrm>
            <a:off x="1467142" y="5667647"/>
            <a:ext cx="1060776" cy="562949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23920D-C714-3DD8-A939-A9E8137BBA28}"/>
              </a:ext>
            </a:extLst>
          </p:cNvPr>
          <p:cNvSpPr txBox="1"/>
          <p:nvPr/>
        </p:nvSpPr>
        <p:spPr>
          <a:xfrm>
            <a:off x="4042549" y="591801"/>
            <a:ext cx="496785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Russian Doll of Faraday Cages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3.2 MHz Pi, conductive gaskets at 300K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Wire heatsinks feedthroughs encase twisted pairs in ”</a:t>
            </a:r>
            <a:r>
              <a:rPr lang="en-US" sz="2400" dirty="0" err="1"/>
              <a:t>coppercast</a:t>
            </a:r>
            <a:r>
              <a:rPr lang="en-US" sz="2400" dirty="0"/>
              <a:t>” for &gt; O(10GHz) filtering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Martinis, </a:t>
            </a:r>
            <a:r>
              <a:rPr lang="en-US" sz="2400" dirty="0" err="1"/>
              <a:t>Devoret</a:t>
            </a:r>
            <a:r>
              <a:rPr lang="en-US" sz="2400" dirty="0"/>
              <a:t>, Clarke (PRB 35.4682 1987)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Tested with external 900MHz  modulated @200Hz source … Nothing</a:t>
            </a:r>
          </a:p>
        </p:txBody>
      </p:sp>
      <p:sp>
        <p:nvSpPr>
          <p:cNvPr id="25" name="AutoShape 4">
            <a:extLst>
              <a:ext uri="{FF2B5EF4-FFF2-40B4-BE49-F238E27FC236}">
                <a16:creationId xmlns:a16="http://schemas.microsoft.com/office/drawing/2014/main" id="{6AE18F8A-45B5-3232-B576-E66E52351AE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8" name="Picture 27" descr="A gold object with a wire on a white surface&#10;&#10;Description automatically generated">
            <a:extLst>
              <a:ext uri="{FF2B5EF4-FFF2-40B4-BE49-F238E27FC236}">
                <a16:creationId xmlns:a16="http://schemas.microsoft.com/office/drawing/2014/main" id="{01736314-0261-0607-BC17-6E773B6DB4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56" t="7832" r="18741" b="50985"/>
          <a:stretch/>
        </p:blipFill>
        <p:spPr>
          <a:xfrm>
            <a:off x="4196480" y="4768471"/>
            <a:ext cx="2658731" cy="1926243"/>
          </a:xfrm>
          <a:prstGeom prst="rect">
            <a:avLst/>
          </a:prstGeom>
          <a:ln w="57150">
            <a:solidFill>
              <a:schemeClr val="accent6"/>
            </a:solidFill>
          </a:ln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07F959E2-D3AB-7EA8-740E-33F5C7BDBCD7}"/>
              </a:ext>
            </a:extLst>
          </p:cNvPr>
          <p:cNvSpPr/>
          <p:nvPr/>
        </p:nvSpPr>
        <p:spPr>
          <a:xfrm rot="5400000">
            <a:off x="2378529" y="5693229"/>
            <a:ext cx="261258" cy="326572"/>
          </a:xfrm>
          <a:prstGeom prst="rect">
            <a:avLst/>
          </a:prstGeom>
          <a:solidFill>
            <a:srgbClr val="FF8415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4FD407A-6580-81AB-19B7-9592D1A4F992}"/>
              </a:ext>
            </a:extLst>
          </p:cNvPr>
          <p:cNvCxnSpPr>
            <a:cxnSpLocks/>
            <a:stCxn id="1026" idx="2"/>
          </p:cNvCxnSpPr>
          <p:nvPr/>
        </p:nvCxnSpPr>
        <p:spPr>
          <a:xfrm flipV="1">
            <a:off x="2221176" y="5891666"/>
            <a:ext cx="516001" cy="1235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DA354B07-BD2B-5115-42EB-DF75E0649E02}"/>
              </a:ext>
            </a:extLst>
          </p:cNvPr>
          <p:cNvSpPr/>
          <p:nvPr/>
        </p:nvSpPr>
        <p:spPr>
          <a:xfrm>
            <a:off x="1725606" y="4303635"/>
            <a:ext cx="1114110" cy="3827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SQUIDS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1EC23B7-6319-1025-38D1-AD58B4A57EB0}"/>
              </a:ext>
            </a:extLst>
          </p:cNvPr>
          <p:cNvCxnSpPr>
            <a:cxnSpLocks/>
          </p:cNvCxnSpPr>
          <p:nvPr/>
        </p:nvCxnSpPr>
        <p:spPr>
          <a:xfrm>
            <a:off x="2743200" y="0"/>
            <a:ext cx="0" cy="590402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A circuit board on a wooden surface&#10;&#10;Description automatically generated">
            <a:extLst>
              <a:ext uri="{FF2B5EF4-FFF2-40B4-BE49-F238E27FC236}">
                <a16:creationId xmlns:a16="http://schemas.microsoft.com/office/drawing/2014/main" id="{7CCA6384-9550-A464-92C8-3CBA2668ED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238" t="4568" r="42857" b="15574"/>
          <a:stretch/>
        </p:blipFill>
        <p:spPr>
          <a:xfrm rot="5400000">
            <a:off x="7258485" y="5011796"/>
            <a:ext cx="1469232" cy="20999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B069885-1689-8DC1-E157-D88CB7FE8F03}"/>
              </a:ext>
            </a:extLst>
          </p:cNvPr>
          <p:cNvSpPr txBox="1"/>
          <p:nvPr/>
        </p:nvSpPr>
        <p:spPr>
          <a:xfrm>
            <a:off x="7038015" y="5008641"/>
            <a:ext cx="1772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John Clarke’s Lab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28A208B-939A-414C-BD60-A34C9B4E81CA}"/>
              </a:ext>
            </a:extLst>
          </p:cNvPr>
          <p:cNvCxnSpPr>
            <a:cxnSpLocks/>
          </p:cNvCxnSpPr>
          <p:nvPr/>
        </p:nvCxnSpPr>
        <p:spPr>
          <a:xfrm>
            <a:off x="2743200" y="97972"/>
            <a:ext cx="149629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180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8B91D-6122-8C2B-86E5-B7DAF222C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06"/>
            <a:ext cx="9144000" cy="947424"/>
          </a:xfrm>
        </p:spPr>
        <p:txBody>
          <a:bodyPr>
            <a:noAutofit/>
          </a:bodyPr>
          <a:lstStyle/>
          <a:p>
            <a:r>
              <a:rPr lang="en-US" sz="3600" dirty="0"/>
              <a:t>Black Body IR: QUBITs Decoherence &amp; Resonator Losses</a:t>
            </a:r>
          </a:p>
        </p:txBody>
      </p:sp>
      <p:pic>
        <p:nvPicPr>
          <p:cNvPr id="7" name="Picture 6" descr="A graph of a diagram&#10;&#10;Description automatically generated">
            <a:extLst>
              <a:ext uri="{FF2B5EF4-FFF2-40B4-BE49-F238E27FC236}">
                <a16:creationId xmlns:a16="http://schemas.microsoft.com/office/drawing/2014/main" id="{8CC83BB2-872F-90C6-0EB4-9F1883271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87853"/>
            <a:ext cx="4972753" cy="2710150"/>
          </a:xfrm>
          <a:prstGeom prst="rect">
            <a:avLst/>
          </a:prstGeom>
        </p:spPr>
      </p:pic>
      <p:pic>
        <p:nvPicPr>
          <p:cNvPr id="9" name="Picture 8" descr="A diagram of a sample box&#10;&#10;Description automatically generated">
            <a:extLst>
              <a:ext uri="{FF2B5EF4-FFF2-40B4-BE49-F238E27FC236}">
                <a16:creationId xmlns:a16="http://schemas.microsoft.com/office/drawing/2014/main" id="{47F4C8BA-25BA-3C34-A5E6-C88A320146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967130"/>
            <a:ext cx="4450814" cy="30231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2C9D8B-881C-48A1-FA89-108308096BD5}"/>
              </a:ext>
            </a:extLst>
          </p:cNvPr>
          <p:cNvSpPr txBox="1"/>
          <p:nvPr/>
        </p:nvSpPr>
        <p:spPr>
          <a:xfrm>
            <a:off x="4693186" y="3429000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1105.4642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2EA5F7-9C9B-C9DA-3A2F-6F3924F6503D}"/>
              </a:ext>
            </a:extLst>
          </p:cNvPr>
          <p:cNvSpPr txBox="1"/>
          <p:nvPr/>
        </p:nvSpPr>
        <p:spPr>
          <a:xfrm>
            <a:off x="738131" y="5847528"/>
            <a:ext cx="12008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dirty="0"/>
              <a:t>1105.4642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0F7B49-5F81-245E-D5B1-67C1B67B838F}"/>
              </a:ext>
            </a:extLst>
          </p:cNvPr>
          <p:cNvSpPr txBox="1"/>
          <p:nvPr/>
        </p:nvSpPr>
        <p:spPr>
          <a:xfrm>
            <a:off x="264405" y="991518"/>
            <a:ext cx="442878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Black Body Radiation emitted from higher temperature thermal cans leaks through a </a:t>
            </a:r>
            <a:r>
              <a:rPr lang="en-US" sz="2400" b="1" dirty="0">
                <a:solidFill>
                  <a:srgbClr val="FF0000"/>
                </a:solidFill>
              </a:rPr>
              <a:t>single</a:t>
            </a:r>
            <a:r>
              <a:rPr lang="en-US" sz="2400" dirty="0"/>
              <a:t> 10mK thermal shield and dominate the loss mechanisms in resonators and QUBITs (R. </a:t>
            </a:r>
            <a:r>
              <a:rPr lang="en-US" sz="2400" dirty="0" err="1"/>
              <a:t>Barends</a:t>
            </a:r>
            <a:r>
              <a:rPr lang="en-US" sz="2400" dirty="0"/>
              <a:t> et al  1105.4642,Baselmans et al, AIP 1185 2009)</a:t>
            </a:r>
            <a:endParaRPr lang="en-US" sz="2400" dirty="0">
              <a:effectLst/>
              <a:latin typeface="Helvetica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5A831A-C47E-D456-6627-FB2B5A686E52}"/>
              </a:ext>
            </a:extLst>
          </p:cNvPr>
          <p:cNvSpPr txBox="1"/>
          <p:nvPr/>
        </p:nvSpPr>
        <p:spPr>
          <a:xfrm>
            <a:off x="4957591" y="4038506"/>
            <a:ext cx="418640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Box + mm Absorber (</a:t>
            </a:r>
            <a:r>
              <a:rPr lang="en-US" sz="2000" dirty="0" err="1"/>
              <a:t>eccosorb</a:t>
            </a:r>
            <a:r>
              <a:rPr lang="en-US" sz="2000" dirty="0"/>
              <a:t> or </a:t>
            </a:r>
            <a:r>
              <a:rPr lang="en-US" sz="2000" dirty="0" err="1"/>
              <a:t>coppercast</a:t>
            </a:r>
            <a:r>
              <a:rPr lang="en-US" sz="2000" dirty="0"/>
              <a:t>) + Box minimizes IR transmission</a:t>
            </a:r>
          </a:p>
          <a:p>
            <a:endParaRPr lang="en-US" sz="2000" dirty="0"/>
          </a:p>
          <a:p>
            <a:r>
              <a:rPr lang="en-US" sz="3200" dirty="0">
                <a:solidFill>
                  <a:srgbClr val="FF8415"/>
                </a:solidFill>
              </a:rPr>
              <a:t>How do the photons get in? Why isn’t a single light tight box enough?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B597E23-E971-4A7D-569F-6F3B10F681D9}"/>
              </a:ext>
            </a:extLst>
          </p:cNvPr>
          <p:cNvCxnSpPr>
            <a:cxnSpLocks/>
          </p:cNvCxnSpPr>
          <p:nvPr/>
        </p:nvCxnSpPr>
        <p:spPr>
          <a:xfrm flipH="1">
            <a:off x="5856514" y="1874655"/>
            <a:ext cx="206829" cy="892628"/>
          </a:xfrm>
          <a:prstGeom prst="straightConnector1">
            <a:avLst/>
          </a:prstGeom>
          <a:ln w="38100" cap="flat" cmpd="sng" algn="ctr">
            <a:solidFill>
              <a:srgbClr val="FF8415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EC736D5-BC39-F964-2266-FB1C9D0FA9B0}"/>
              </a:ext>
            </a:extLst>
          </p:cNvPr>
          <p:cNvCxnSpPr>
            <a:cxnSpLocks/>
          </p:cNvCxnSpPr>
          <p:nvPr/>
        </p:nvCxnSpPr>
        <p:spPr>
          <a:xfrm>
            <a:off x="5334000" y="2197000"/>
            <a:ext cx="522514" cy="281727"/>
          </a:xfrm>
          <a:prstGeom prst="straightConnector1">
            <a:avLst/>
          </a:prstGeom>
          <a:ln w="38100" cap="flat" cmpd="sng" algn="ctr">
            <a:solidFill>
              <a:srgbClr val="FF8415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6E2218F-0DEE-306C-C608-AAFAFCDE3558}"/>
              </a:ext>
            </a:extLst>
          </p:cNvPr>
          <p:cNvCxnSpPr>
            <a:cxnSpLocks/>
          </p:cNvCxnSpPr>
          <p:nvPr/>
        </p:nvCxnSpPr>
        <p:spPr>
          <a:xfrm>
            <a:off x="7990114" y="1750068"/>
            <a:ext cx="0" cy="893864"/>
          </a:xfrm>
          <a:prstGeom prst="straightConnector1">
            <a:avLst/>
          </a:prstGeom>
          <a:ln w="38100" cap="flat" cmpd="sng" algn="ctr">
            <a:solidFill>
              <a:srgbClr val="FF8415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5DCE35-7EDE-642B-0E7C-3EA8B341C353}"/>
              </a:ext>
            </a:extLst>
          </p:cNvPr>
          <p:cNvCxnSpPr>
            <a:cxnSpLocks/>
          </p:cNvCxnSpPr>
          <p:nvPr/>
        </p:nvCxnSpPr>
        <p:spPr>
          <a:xfrm>
            <a:off x="6063343" y="2515012"/>
            <a:ext cx="660028" cy="252271"/>
          </a:xfrm>
          <a:prstGeom prst="straightConnector1">
            <a:avLst/>
          </a:prstGeom>
          <a:ln w="38100" cap="flat" cmpd="sng" algn="ctr">
            <a:solidFill>
              <a:srgbClr val="FF8415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2041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B7B61AAE-102C-216E-AF7A-F5281B0D84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0514" y="772886"/>
            <a:ext cx="5573485" cy="3309257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FC6C22-210F-0E03-7A41-0DA23662A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70857"/>
          </a:xfrm>
        </p:spPr>
        <p:txBody>
          <a:bodyPr/>
          <a:lstStyle/>
          <a:p>
            <a:r>
              <a:rPr lang="en-US" dirty="0"/>
              <a:t>4 Photon Bend Flanges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837CC2-29B1-83C0-0F3B-2A289271669F}"/>
              </a:ext>
            </a:extLst>
          </p:cNvPr>
          <p:cNvSpPr txBox="1"/>
          <p:nvPr/>
        </p:nvSpPr>
        <p:spPr>
          <a:xfrm>
            <a:off x="178544" y="772390"/>
            <a:ext cx="4393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Original Plan: With a “4 photon bend” flange, we won’t need a copper cast absorber!</a:t>
            </a:r>
          </a:p>
          <a:p>
            <a:r>
              <a:rPr lang="en-US" sz="3200" dirty="0"/>
              <a:t>Backup: slather on some </a:t>
            </a:r>
            <a:r>
              <a:rPr lang="en-US" sz="3200" dirty="0" err="1"/>
              <a:t>coppercast</a:t>
            </a:r>
            <a:endParaRPr lang="en-US" sz="3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CFD1B0D-EAAF-3492-FBE8-9AE8DC4E4C50}"/>
              </a:ext>
            </a:extLst>
          </p:cNvPr>
          <p:cNvCxnSpPr>
            <a:cxnSpLocks/>
          </p:cNvCxnSpPr>
          <p:nvPr/>
        </p:nvCxnSpPr>
        <p:spPr>
          <a:xfrm>
            <a:off x="4293671" y="1232753"/>
            <a:ext cx="634302" cy="470862"/>
          </a:xfrm>
          <a:prstGeom prst="straightConnector1">
            <a:avLst/>
          </a:prstGeom>
          <a:ln w="57150" cap="flat" cmpd="sng" algn="ctr">
            <a:solidFill>
              <a:srgbClr val="0432F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F6D789C-4B04-EAA2-A240-822D40D4EBE1}"/>
              </a:ext>
            </a:extLst>
          </p:cNvPr>
          <p:cNvCxnSpPr>
            <a:cxnSpLocks/>
          </p:cNvCxnSpPr>
          <p:nvPr/>
        </p:nvCxnSpPr>
        <p:spPr>
          <a:xfrm>
            <a:off x="7125456" y="3380014"/>
            <a:ext cx="849087" cy="685801"/>
          </a:xfrm>
          <a:prstGeom prst="straightConnector1">
            <a:avLst/>
          </a:prstGeom>
          <a:ln w="57150" cap="flat" cmpd="sng" algn="ctr">
            <a:solidFill>
              <a:srgbClr val="0432F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9" name="Content Placeholder 8" descr="A gold hexagon shaped object&#10;&#10;Description automatically generated">
            <a:extLst>
              <a:ext uri="{FF2B5EF4-FFF2-40B4-BE49-F238E27FC236}">
                <a16:creationId xmlns:a16="http://schemas.microsoft.com/office/drawing/2014/main" id="{DEC5DB38-598F-7953-A86D-2489BD8843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072" t="16695" r="27590" b="25152"/>
          <a:stretch/>
        </p:blipFill>
        <p:spPr>
          <a:xfrm>
            <a:off x="233067" y="4330793"/>
            <a:ext cx="2457640" cy="24175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9494706-4CE7-E9BA-1508-79117DD264BE}"/>
              </a:ext>
            </a:extLst>
          </p:cNvPr>
          <p:cNvSpPr txBox="1"/>
          <p:nvPr/>
        </p:nvSpPr>
        <p:spPr>
          <a:xfrm>
            <a:off x="600368" y="3915093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Inner Can</a:t>
            </a:r>
          </a:p>
        </p:txBody>
      </p:sp>
      <p:pic>
        <p:nvPicPr>
          <p:cNvPr id="21" name="Picture 20" descr="A picture containing light, miller&#10;&#10;Description automatically generated">
            <a:extLst>
              <a:ext uri="{FF2B5EF4-FFF2-40B4-BE49-F238E27FC236}">
                <a16:creationId xmlns:a16="http://schemas.microsoft.com/office/drawing/2014/main" id="{0011E97A-7085-FA95-B554-BAB7823D82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968" t="9365" r="28571" b="8942"/>
          <a:stretch/>
        </p:blipFill>
        <p:spPr>
          <a:xfrm rot="5400000">
            <a:off x="5973040" y="4367126"/>
            <a:ext cx="2304831" cy="245763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CF18813-A9B7-3689-7DE5-8534DA3C6A17}"/>
              </a:ext>
            </a:extLst>
          </p:cNvPr>
          <p:cNvSpPr txBox="1"/>
          <p:nvPr/>
        </p:nvSpPr>
        <p:spPr>
          <a:xfrm>
            <a:off x="6556678" y="4099759"/>
            <a:ext cx="1137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Outer Can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9583C72-3374-612C-89A9-D064AC70D320}"/>
              </a:ext>
            </a:extLst>
          </p:cNvPr>
          <p:cNvSpPr txBox="1"/>
          <p:nvPr/>
        </p:nvSpPr>
        <p:spPr>
          <a:xfrm>
            <a:off x="3529939" y="4905805"/>
            <a:ext cx="1831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chemeClr val="accent6">
                    <a:lumMod val="50000"/>
                  </a:schemeClr>
                </a:solidFill>
              </a:rPr>
              <a:t>Coppercast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 Feedthrough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79933D-B518-5649-D129-C2A42DF636EF}"/>
              </a:ext>
            </a:extLst>
          </p:cNvPr>
          <p:cNvCxnSpPr>
            <a:cxnSpLocks/>
          </p:cNvCxnSpPr>
          <p:nvPr/>
        </p:nvCxnSpPr>
        <p:spPr>
          <a:xfrm flipH="1">
            <a:off x="2514600" y="5340927"/>
            <a:ext cx="883227" cy="1111828"/>
          </a:xfrm>
          <a:prstGeom prst="straightConnector1">
            <a:avLst/>
          </a:prstGeom>
          <a:ln w="381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BADD7A0-7870-38E3-7933-D347D3F6D3CF}"/>
              </a:ext>
            </a:extLst>
          </p:cNvPr>
          <p:cNvCxnSpPr>
            <a:cxnSpLocks/>
          </p:cNvCxnSpPr>
          <p:nvPr/>
        </p:nvCxnSpPr>
        <p:spPr>
          <a:xfrm flipV="1">
            <a:off x="5174673" y="4928506"/>
            <a:ext cx="1950783" cy="266949"/>
          </a:xfrm>
          <a:prstGeom prst="straightConnector1">
            <a:avLst/>
          </a:prstGeom>
          <a:ln w="381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062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9CF18-CB5A-C944-BFF1-818A6A394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764"/>
            <a:ext cx="9143999" cy="1012542"/>
          </a:xfrm>
        </p:spPr>
        <p:txBody>
          <a:bodyPr>
            <a:noAutofit/>
          </a:bodyPr>
          <a:lstStyle/>
          <a:p>
            <a:r>
              <a:rPr lang="en-US" sz="3200" dirty="0"/>
              <a:t> Kinematics: 2 Body Elastic Nuclear  Scattering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242FDF1-94EF-E94B-9090-5B4FA886FA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8" t="45738" r="53286" b="24180"/>
          <a:stretch/>
        </p:blipFill>
        <p:spPr>
          <a:xfrm>
            <a:off x="206570" y="1417768"/>
            <a:ext cx="4007016" cy="3646280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792AD3D-6023-2849-B726-F83417E5AD45}"/>
              </a:ext>
            </a:extLst>
          </p:cNvPr>
          <p:cNvCxnSpPr>
            <a:cxnSpLocks/>
          </p:cNvCxnSpPr>
          <p:nvPr/>
        </p:nvCxnSpPr>
        <p:spPr>
          <a:xfrm flipH="1">
            <a:off x="924831" y="2571751"/>
            <a:ext cx="1532619" cy="1733616"/>
          </a:xfrm>
          <a:prstGeom prst="straightConnector1">
            <a:avLst/>
          </a:prstGeom>
          <a:ln w="76200" cmpd="sng">
            <a:solidFill>
              <a:srgbClr val="0432FF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C36E23-163A-5440-B861-131E9D7E3087}"/>
              </a:ext>
            </a:extLst>
          </p:cNvPr>
          <p:cNvCxnSpPr>
            <a:cxnSpLocks/>
          </p:cNvCxnSpPr>
          <p:nvPr/>
        </p:nvCxnSpPr>
        <p:spPr>
          <a:xfrm>
            <a:off x="1720075" y="1654734"/>
            <a:ext cx="737375" cy="917017"/>
          </a:xfrm>
          <a:prstGeom prst="straightConnector1">
            <a:avLst/>
          </a:prstGeom>
          <a:ln w="76200" cmpd="sng">
            <a:solidFill>
              <a:srgbClr val="0432FF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7B655A0-989B-CC4C-B13E-80175870CAE4}"/>
              </a:ext>
            </a:extLst>
          </p:cNvPr>
          <p:cNvSpPr txBox="1"/>
          <p:nvPr/>
        </p:nvSpPr>
        <p:spPr>
          <a:xfrm>
            <a:off x="206570" y="5261702"/>
            <a:ext cx="85694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rgbClr val="FF0000"/>
                </a:solidFill>
              </a:rPr>
              <a:t>Transfer of DM kinetic energy to nucleus is really inefficient for elastic 2 Body Scatters when M</a:t>
            </a:r>
            <a:r>
              <a:rPr lang="en-US" sz="2700" baseline="-25000" dirty="0">
                <a:solidFill>
                  <a:srgbClr val="FF0000"/>
                </a:solidFill>
              </a:rPr>
              <a:t>n</a:t>
            </a:r>
            <a:r>
              <a:rPr lang="en-US" sz="2700" dirty="0">
                <a:solidFill>
                  <a:srgbClr val="FF0000"/>
                </a:solidFill>
              </a:rPr>
              <a:t> &gt;&gt; M</a:t>
            </a:r>
            <a:r>
              <a:rPr lang="en-US" sz="2700" baseline="-25000" dirty="0">
                <a:solidFill>
                  <a:srgbClr val="FF0000"/>
                </a:solidFill>
              </a:rPr>
              <a:t>DM</a:t>
            </a:r>
          </a:p>
          <a:p>
            <a:endParaRPr lang="en-US" sz="2700" baseline="-25000" dirty="0">
              <a:solidFill>
                <a:srgbClr val="FF0000"/>
              </a:solidFill>
            </a:endParaRPr>
          </a:p>
        </p:txBody>
      </p:sp>
      <p:sp>
        <p:nvSpPr>
          <p:cNvPr id="5" name="Shape 388">
            <a:extLst>
              <a:ext uri="{FF2B5EF4-FFF2-40B4-BE49-F238E27FC236}">
                <a16:creationId xmlns:a16="http://schemas.microsoft.com/office/drawing/2014/main" id="{8B2D2D53-9377-2F46-BD5C-3B36771F1264}"/>
              </a:ext>
            </a:extLst>
          </p:cNvPr>
          <p:cNvSpPr/>
          <p:nvPr/>
        </p:nvSpPr>
        <p:spPr>
          <a:xfrm>
            <a:off x="1502604" y="1466608"/>
            <a:ext cx="424908" cy="4305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00FF"/>
          </a:solidFill>
          <a:ln w="3175" cap="flat">
            <a:solidFill>
              <a:srgbClr val="4A7EBB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000">
                <a:solidFill>
                  <a:srgbClr val="0000FF">
                    <a:alpha val="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5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EEA9B7-6041-8740-8470-FC4244F89132}"/>
              </a:ext>
            </a:extLst>
          </p:cNvPr>
          <p:cNvSpPr txBox="1"/>
          <p:nvPr/>
        </p:nvSpPr>
        <p:spPr>
          <a:xfrm>
            <a:off x="1488094" y="1506257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A58E3A8-3531-A044-8C88-C75EE6E81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210" y="1614616"/>
            <a:ext cx="3684172" cy="75641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3389EC1-E1E4-2E43-A64F-3695DB3A488A}"/>
              </a:ext>
            </a:extLst>
          </p:cNvPr>
          <p:cNvSpPr txBox="1"/>
          <p:nvPr/>
        </p:nvSpPr>
        <p:spPr>
          <a:xfrm>
            <a:off x="5417615" y="2371028"/>
            <a:ext cx="2006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M</a:t>
            </a:r>
            <a:r>
              <a:rPr lang="en-US" baseline="-25000" dirty="0"/>
              <a:t>n</a:t>
            </a:r>
            <a:r>
              <a:rPr lang="en-US" dirty="0"/>
              <a:t>&gt;&gt; M</a:t>
            </a:r>
            <a:r>
              <a:rPr lang="en-US" baseline="-25000" dirty="0"/>
              <a:t>DM</a:t>
            </a:r>
            <a:r>
              <a:rPr lang="en-US" dirty="0"/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BDA9FE-20EC-E543-A32A-1094C35709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8323" y="2959338"/>
            <a:ext cx="3377736" cy="639438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4EFB470B-B3C6-774B-8059-88052C8CE465}"/>
              </a:ext>
            </a:extLst>
          </p:cNvPr>
          <p:cNvSpPr/>
          <p:nvPr/>
        </p:nvSpPr>
        <p:spPr>
          <a:xfrm>
            <a:off x="5862364" y="2897372"/>
            <a:ext cx="659622" cy="43129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57111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32F36-5265-62FB-433D-D7A225065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1301"/>
          </a:xfrm>
        </p:spPr>
        <p:txBody>
          <a:bodyPr/>
          <a:lstStyle/>
          <a:p>
            <a:r>
              <a:rPr lang="en-US" dirty="0"/>
              <a:t> Black Body Leakage Through Flange</a:t>
            </a:r>
          </a:p>
        </p:txBody>
      </p:sp>
      <p:pic>
        <p:nvPicPr>
          <p:cNvPr id="6" name="Content Placeholder 5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83C063EB-3DD4-28B9-8CA0-154BE38929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116" y="800100"/>
            <a:ext cx="3855029" cy="3764677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0D1802-BAE0-737F-51F3-5BA1D0A181D6}"/>
              </a:ext>
            </a:extLst>
          </p:cNvPr>
          <p:cNvSpPr txBox="1"/>
          <p:nvPr/>
        </p:nvSpPr>
        <p:spPr>
          <a:xfrm rot="16200000">
            <a:off x="-769593" y="2289026"/>
            <a:ext cx="21834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TES Bias Power  [</a:t>
            </a:r>
            <a:r>
              <a:rPr lang="en-US" dirty="0" err="1"/>
              <a:t>fW</a:t>
            </a:r>
            <a:r>
              <a:rPr lang="en-US" dirty="0"/>
              <a:t>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3868F6-694F-001F-CD03-1D8471A98228}"/>
              </a:ext>
            </a:extLst>
          </p:cNvPr>
          <p:cNvSpPr txBox="1"/>
          <p:nvPr/>
        </p:nvSpPr>
        <p:spPr>
          <a:xfrm>
            <a:off x="1268970" y="4380111"/>
            <a:ext cx="22814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Still Temperature [</a:t>
            </a:r>
            <a:r>
              <a:rPr lang="en-US" dirty="0" err="1"/>
              <a:t>mK</a:t>
            </a:r>
            <a:r>
              <a:rPr lang="en-US" dirty="0"/>
              <a:t>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D1DE14-9D72-026C-61F5-C110265B57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422"/>
          <a:stretch/>
        </p:blipFill>
        <p:spPr>
          <a:xfrm>
            <a:off x="82138" y="4904508"/>
            <a:ext cx="8864435" cy="19534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E50BBF-805B-CF58-4376-F9799A716DC0}"/>
              </a:ext>
            </a:extLst>
          </p:cNvPr>
          <p:cNvSpPr txBox="1"/>
          <p:nvPr/>
        </p:nvSpPr>
        <p:spPr>
          <a:xfrm rot="19064033">
            <a:off x="822985" y="2476566"/>
            <a:ext cx="26132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Publishing Soon!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21B884E-6F4A-CF76-AFDC-43BEC0FFB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224711"/>
            <a:ext cx="1984664" cy="108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EE94817-277A-71AF-E257-E8095D4FBC86}"/>
              </a:ext>
            </a:extLst>
          </p:cNvPr>
          <p:cNvSpPr txBox="1"/>
          <p:nvPr/>
        </p:nvSpPr>
        <p:spPr>
          <a:xfrm>
            <a:off x="4177145" y="847866"/>
            <a:ext cx="496685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4 photon bend double box (no absorber) had </a:t>
            </a:r>
            <a:r>
              <a:rPr lang="en-US" sz="2400" dirty="0">
                <a:solidFill>
                  <a:srgbClr val="FF0000"/>
                </a:solidFill>
              </a:rPr>
              <a:t>30fW</a:t>
            </a:r>
            <a:r>
              <a:rPr lang="en-US" sz="2400" dirty="0"/>
              <a:t> of ~1K IR leakage!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Adding </a:t>
            </a:r>
            <a:r>
              <a:rPr lang="en-US" sz="2400" dirty="0" err="1"/>
              <a:t>coppercast</a:t>
            </a:r>
            <a:r>
              <a:rPr lang="en-US" sz="2400" dirty="0"/>
              <a:t> absorber dropped it to </a:t>
            </a:r>
            <a:r>
              <a:rPr lang="en-US" sz="2400" dirty="0" err="1"/>
              <a:t>unmeasureable</a:t>
            </a:r>
            <a:r>
              <a:rPr lang="en-US" sz="2400" dirty="0"/>
              <a:t>  levels (Martinis was right)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How: HFSS simulations suggest 4 photon bend completely transparent above TE cutoff!</a:t>
            </a:r>
          </a:p>
        </p:txBody>
      </p:sp>
    </p:spTree>
    <p:extLst>
      <p:ext uri="{BB962C8B-B14F-4D97-AF65-F5344CB8AC3E}">
        <p14:creationId xmlns:p14="http://schemas.microsoft.com/office/powerpoint/2010/main" val="41475552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AC22D-6202-A5E0-02D3-FEA9AED57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360" y="24738"/>
            <a:ext cx="7573931" cy="712498"/>
          </a:xfrm>
        </p:spPr>
        <p:txBody>
          <a:bodyPr>
            <a:normAutofit fontScale="90000"/>
          </a:bodyPr>
          <a:lstStyle/>
          <a:p>
            <a:r>
              <a:rPr lang="en-US" dirty="0"/>
              <a:t>Impedance Mismatch Flange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3C0DD16-CD18-2E0E-A4A4-474B0DE7D6C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4" y="58440"/>
            <a:ext cx="2191604" cy="262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6E81A3D-AB12-7869-1328-C8CE1090693A}"/>
              </a:ext>
            </a:extLst>
          </p:cNvPr>
          <p:cNvSpPr txBox="1"/>
          <p:nvPr/>
        </p:nvSpPr>
        <p:spPr>
          <a:xfrm>
            <a:off x="2709543" y="73183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FA2B96EF-16BC-1B7D-E37A-BB5F706F5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037" y="729395"/>
            <a:ext cx="3964277" cy="379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C99BFA-C502-DF25-6DBC-4AAEBFDF56FE}"/>
              </a:ext>
            </a:extLst>
          </p:cNvPr>
          <p:cNvSpPr txBox="1"/>
          <p:nvPr/>
        </p:nvSpPr>
        <p:spPr>
          <a:xfrm>
            <a:off x="1153891" y="1616252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2CB179-7E79-C7E3-4DC7-ABD2188A36CC}"/>
              </a:ext>
            </a:extLst>
          </p:cNvPr>
          <p:cNvSpPr txBox="1"/>
          <p:nvPr/>
        </p:nvSpPr>
        <p:spPr>
          <a:xfrm>
            <a:off x="2130136" y="987136"/>
            <a:ext cx="30549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Modify the 4 photon bend to have a mismatched optical cavity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F4BBF7D-71B6-C226-8E7C-9B6DD67B334B}"/>
              </a:ext>
            </a:extLst>
          </p:cNvPr>
          <p:cNvCxnSpPr>
            <a:cxnSpLocks/>
          </p:cNvCxnSpPr>
          <p:nvPr/>
        </p:nvCxnSpPr>
        <p:spPr>
          <a:xfrm>
            <a:off x="1134207" y="1574203"/>
            <a:ext cx="0" cy="453431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Content Placeholder 5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D36C7504-9FAE-E32C-783C-2572003790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196"/>
          <a:stretch/>
        </p:blipFill>
        <p:spPr>
          <a:xfrm>
            <a:off x="773616" y="2751758"/>
            <a:ext cx="3871853" cy="362246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486460F-5C18-593E-32C8-4E6298B9B304}"/>
              </a:ext>
            </a:extLst>
          </p:cNvPr>
          <p:cNvSpPr txBox="1"/>
          <p:nvPr/>
        </p:nvSpPr>
        <p:spPr>
          <a:xfrm rot="16200000">
            <a:off x="-219951" y="4292694"/>
            <a:ext cx="20967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TES Bias Power  [</a:t>
            </a:r>
            <a:r>
              <a:rPr lang="en-US" dirty="0" err="1"/>
              <a:t>fW</a:t>
            </a:r>
            <a:r>
              <a:rPr lang="en-US" dirty="0"/>
              <a:t>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F7E959-1487-18A7-C7C7-811D62DC4D05}"/>
              </a:ext>
            </a:extLst>
          </p:cNvPr>
          <p:cNvSpPr txBox="1"/>
          <p:nvPr/>
        </p:nvSpPr>
        <p:spPr>
          <a:xfrm>
            <a:off x="1635990" y="6374220"/>
            <a:ext cx="23846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Still Temperature [</a:t>
            </a:r>
            <a:r>
              <a:rPr lang="en-US" dirty="0" err="1"/>
              <a:t>mK</a:t>
            </a:r>
            <a:r>
              <a:rPr lang="en-US" dirty="0"/>
              <a:t>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B42793-2697-54FD-4D4D-5930EA3A23BE}"/>
              </a:ext>
            </a:extLst>
          </p:cNvPr>
          <p:cNvSpPr txBox="1"/>
          <p:nvPr/>
        </p:nvSpPr>
        <p:spPr>
          <a:xfrm>
            <a:off x="4645469" y="4775720"/>
            <a:ext cx="43032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~ x6 decrease in IR absorption compared to </a:t>
            </a:r>
          </a:p>
          <a:p>
            <a:r>
              <a:rPr lang="en-US" dirty="0">
                <a:solidFill>
                  <a:srgbClr val="00B050"/>
                </a:solidFill>
              </a:rPr>
              <a:t>Standard flange (no absorber)</a:t>
            </a:r>
          </a:p>
          <a:p>
            <a:r>
              <a:rPr lang="en-US" dirty="0">
                <a:solidFill>
                  <a:srgbClr val="00B050"/>
                </a:solidFill>
              </a:rPr>
              <a:t>~ x10 expected from HFSS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CF0913-4D3A-E9B2-2E33-C47D474F7325}"/>
              </a:ext>
            </a:extLst>
          </p:cNvPr>
          <p:cNvSpPr txBox="1"/>
          <p:nvPr/>
        </p:nvSpPr>
        <p:spPr>
          <a:xfrm rot="19064033">
            <a:off x="1559001" y="4071848"/>
            <a:ext cx="26132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Publishing Soon!</a:t>
            </a:r>
          </a:p>
        </p:txBody>
      </p:sp>
    </p:spTree>
    <p:extLst>
      <p:ext uri="{BB962C8B-B14F-4D97-AF65-F5344CB8AC3E}">
        <p14:creationId xmlns:p14="http://schemas.microsoft.com/office/powerpoint/2010/main" val="28060580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FE77F-5306-3B0A-F641-527460297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22" y="111906"/>
            <a:ext cx="9089756" cy="619931"/>
          </a:xfrm>
        </p:spPr>
        <p:txBody>
          <a:bodyPr>
            <a:noAutofit/>
          </a:bodyPr>
          <a:lstStyle/>
          <a:p>
            <a:r>
              <a:rPr lang="en-US" sz="3200" dirty="0"/>
              <a:t>Future: Multiple Impedance Mismatched Cavities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3513F-939C-3A23-13FE-0ACD9176B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89" y="731837"/>
            <a:ext cx="4998204" cy="2995505"/>
          </a:xfrm>
        </p:spPr>
        <p:txBody>
          <a:bodyPr/>
          <a:lstStyle/>
          <a:p>
            <a:r>
              <a:rPr lang="en-US" dirty="0"/>
              <a:t>Create a flange with multiple (2-3) impedance mismatched cavities with offset resonances </a:t>
            </a:r>
          </a:p>
        </p:txBody>
      </p:sp>
      <p:pic>
        <p:nvPicPr>
          <p:cNvPr id="7" name="Picture 6" descr="A drawing of a tower&#10;&#10;Description automatically generated">
            <a:extLst>
              <a:ext uri="{FF2B5EF4-FFF2-40B4-BE49-F238E27FC236}">
                <a16:creationId xmlns:a16="http://schemas.microsoft.com/office/drawing/2014/main" id="{3FC5EC68-20E1-751A-1A52-4C910A3EF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631097"/>
            <a:ext cx="3191144" cy="2653775"/>
          </a:xfrm>
          <a:prstGeom prst="rect">
            <a:avLst/>
          </a:prstGeom>
        </p:spPr>
      </p:pic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F6B2DC60-F2C7-3173-D519-D41B8E4FC6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641"/>
          <a:stretch/>
        </p:blipFill>
        <p:spPr>
          <a:xfrm>
            <a:off x="308476" y="3284872"/>
            <a:ext cx="7560640" cy="33256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CED4ED-DFC1-EA41-AE03-18BFCBD1CA65}"/>
              </a:ext>
            </a:extLst>
          </p:cNvPr>
          <p:cNvSpPr txBox="1"/>
          <p:nvPr/>
        </p:nvSpPr>
        <p:spPr>
          <a:xfrm>
            <a:off x="5091624" y="4033983"/>
            <a:ext cx="2777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&gt;-40dB suppression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C59BA1-4137-38BD-9C66-B0F0082AB637}"/>
              </a:ext>
            </a:extLst>
          </p:cNvPr>
          <p:cNvSpPr txBox="1"/>
          <p:nvPr/>
        </p:nvSpPr>
        <p:spPr>
          <a:xfrm>
            <a:off x="979755" y="5144745"/>
            <a:ext cx="33372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Significant suppression even at low frequencies</a:t>
            </a:r>
          </a:p>
        </p:txBody>
      </p:sp>
    </p:spTree>
    <p:extLst>
      <p:ext uri="{BB962C8B-B14F-4D97-AF65-F5344CB8AC3E}">
        <p14:creationId xmlns:p14="http://schemas.microsoft.com/office/powerpoint/2010/main" val="1204591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0EB21-59F7-3D1B-9206-DFC3843CE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167"/>
            <a:ext cx="9144000" cy="980725"/>
          </a:xfrm>
        </p:spPr>
        <p:txBody>
          <a:bodyPr/>
          <a:lstStyle/>
          <a:p>
            <a:r>
              <a:rPr lang="en-US" dirty="0"/>
              <a:t>Environmental IR still dominate </a:t>
            </a:r>
          </a:p>
        </p:txBody>
      </p:sp>
      <p:pic>
        <p:nvPicPr>
          <p:cNvPr id="4" name="Content Placeholder 3" descr="A diagram of a radio frequency&#10;&#10;Description automatically generated with medium confidence">
            <a:extLst>
              <a:ext uri="{FF2B5EF4-FFF2-40B4-BE49-F238E27FC236}">
                <a16:creationId xmlns:a16="http://schemas.microsoft.com/office/drawing/2014/main" id="{05F7508C-0CF8-572F-1732-35BDAD7A78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900" y="802037"/>
            <a:ext cx="4686648" cy="45259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D4C2F6-BBD6-30EF-D16B-EF4A1A4F7CC2}"/>
              </a:ext>
            </a:extLst>
          </p:cNvPr>
          <p:cNvSpPr txBox="1"/>
          <p:nvPr/>
        </p:nvSpPr>
        <p:spPr>
          <a:xfrm>
            <a:off x="4921276" y="991891"/>
            <a:ext cx="39282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Liu et al (2203.06577) finds that their residual charge parity switching rate varies enormously with the geometry of the charge island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Propose this is due to coupling of environmental photons in the 100GHz to THz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Mismatched flange  could significantly improve background rates!</a:t>
            </a:r>
          </a:p>
          <a:p>
            <a:r>
              <a:rPr lang="en-US" sz="2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9131081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54D75-06EE-B15E-9D76-791D436DD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049"/>
            <a:ext cx="8229600" cy="796516"/>
          </a:xfrm>
        </p:spPr>
        <p:txBody>
          <a:bodyPr/>
          <a:lstStyle/>
          <a:p>
            <a:r>
              <a:rPr lang="en-US" dirty="0"/>
              <a:t>Current TES Sensitivity</a:t>
            </a:r>
          </a:p>
        </p:txBody>
      </p:sp>
      <p:pic>
        <p:nvPicPr>
          <p:cNvPr id="5" name="Content Placeholder 4" descr="A close up of a chip&#10;&#10;Description automatically generated">
            <a:extLst>
              <a:ext uri="{FF2B5EF4-FFF2-40B4-BE49-F238E27FC236}">
                <a16:creationId xmlns:a16="http://schemas.microsoft.com/office/drawing/2014/main" id="{E6124906-5881-1FD8-F7CA-B3D37539CD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6073" t="6958" r="38477" b="38064"/>
          <a:stretch/>
        </p:blipFill>
        <p:spPr>
          <a:xfrm>
            <a:off x="365975" y="840141"/>
            <a:ext cx="2449287" cy="231226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07E0F3-5E2F-5FC0-576D-E8B9AAD9E34B}"/>
              </a:ext>
            </a:extLst>
          </p:cNvPr>
          <p:cNvSpPr txBox="1"/>
          <p:nvPr/>
        </p:nvSpPr>
        <p:spPr>
          <a:xfrm>
            <a:off x="3017520" y="769620"/>
            <a:ext cx="59207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1cm2x1mm Si chip with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4% </a:t>
            </a:r>
            <a:r>
              <a:rPr lang="en-US" dirty="0" err="1"/>
              <a:t>athermal</a:t>
            </a:r>
            <a:r>
              <a:rPr lang="en-US" dirty="0"/>
              <a:t> phonon detector with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25umx25umx60nm W 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25umx100umx60nm W 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200xumx800umx60nm W 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Thicker TES used to maximize photon collection in TES electronic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Tc = 50mK</a:t>
            </a:r>
          </a:p>
        </p:txBody>
      </p:sp>
      <p:pic>
        <p:nvPicPr>
          <p:cNvPr id="8" name="Picture 7" descr="A graph of a power noise&#10;&#10;Description automatically generated with medium confidence">
            <a:extLst>
              <a:ext uri="{FF2B5EF4-FFF2-40B4-BE49-F238E27FC236}">
                <a16:creationId xmlns:a16="http://schemas.microsoft.com/office/drawing/2014/main" id="{4481ED39-9EAF-E96E-5EAA-30DA1967B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486" y="3077944"/>
            <a:ext cx="6019514" cy="33735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DE44229-7A1E-5303-B573-4D1E63DF008F}"/>
              </a:ext>
            </a:extLst>
          </p:cNvPr>
          <p:cNvSpPr txBox="1"/>
          <p:nvPr/>
        </p:nvSpPr>
        <p:spPr>
          <a:xfrm rot="19360949">
            <a:off x="3501830" y="3789117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Publishing Soon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9AC5314-96CD-2872-E561-77AD767971A8}"/>
              </a:ext>
            </a:extLst>
          </p:cNvPr>
          <p:cNvCxnSpPr>
            <a:cxnSpLocks/>
          </p:cNvCxnSpPr>
          <p:nvPr/>
        </p:nvCxnSpPr>
        <p:spPr>
          <a:xfrm>
            <a:off x="5183449" y="5387340"/>
            <a:ext cx="0" cy="20574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64B4BB-8D81-FF92-D2DB-C6A0D81DF65F}"/>
              </a:ext>
            </a:extLst>
          </p:cNvPr>
          <p:cNvSpPr txBox="1"/>
          <p:nvPr/>
        </p:nvSpPr>
        <p:spPr>
          <a:xfrm>
            <a:off x="0" y="3320034"/>
            <a:ext cx="312448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Sensitivity limited by 2x10</a:t>
            </a:r>
            <a:r>
              <a:rPr lang="en-US" baseline="30000" dirty="0"/>
              <a:t>19</a:t>
            </a:r>
            <a:r>
              <a:rPr lang="en-US" dirty="0"/>
              <a:t> W/</a:t>
            </a:r>
            <a:r>
              <a:rPr lang="en-US" dirty="0" err="1"/>
              <a:t>rtHz</a:t>
            </a:r>
            <a:r>
              <a:rPr lang="en-US" dirty="0"/>
              <a:t> of unknown origin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Doesn’t scale with TES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100% collection … expect 7meV</a:t>
            </a:r>
            <a:r>
              <a:rPr lang="en-US" baseline="-25000" dirty="0"/>
              <a:t>rms </a:t>
            </a:r>
            <a:r>
              <a:rPr lang="en-US" dirty="0"/>
              <a:t>sensitivity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1452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9FCA4-7B1D-84D0-BE32-2D9ECEC15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582"/>
          </a:xfrm>
        </p:spPr>
        <p:txBody>
          <a:bodyPr>
            <a:normAutofit fontScale="90000"/>
          </a:bodyPr>
          <a:lstStyle/>
          <a:p>
            <a:r>
              <a:rPr lang="en-US" dirty="0"/>
              <a:t>Future: IR calibration</a:t>
            </a:r>
          </a:p>
        </p:txBody>
      </p:sp>
      <p:pic>
        <p:nvPicPr>
          <p:cNvPr id="5" name="Content Placeholder 4" descr="A graph of a function&#10;&#10;Description automatically generated">
            <a:extLst>
              <a:ext uri="{FF2B5EF4-FFF2-40B4-BE49-F238E27FC236}">
                <a16:creationId xmlns:a16="http://schemas.microsoft.com/office/drawing/2014/main" id="{3DE444EE-56B6-D0C8-BD00-73EB98941A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723582"/>
            <a:ext cx="4429083" cy="3650533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0A30D5-45B1-6F33-65EA-CA38D2FEB120}"/>
              </a:ext>
            </a:extLst>
          </p:cNvPr>
          <p:cNvSpPr txBox="1"/>
          <p:nvPr/>
        </p:nvSpPr>
        <p:spPr>
          <a:xfrm>
            <a:off x="560070" y="4564615"/>
            <a:ext cx="8023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450nm (2.75eV) photons badly saturate the 25umx25umx60nm TES</a:t>
            </a:r>
          </a:p>
          <a:p>
            <a:pPr marL="285750" indent="-285750">
              <a:buFontTx/>
              <a:buChar char="-"/>
            </a:pPr>
            <a:r>
              <a:rPr lang="en-US" dirty="0"/>
              <a:t>need IR photons to linearly calibrate</a:t>
            </a:r>
          </a:p>
          <a:p>
            <a:pPr marL="285750" indent="-285750">
              <a:buFontTx/>
              <a:buChar char="-"/>
            </a:pPr>
            <a:r>
              <a:rPr lang="en-US" dirty="0"/>
              <a:t>Can piece together collection efficiencies from the 200x800 and 100x400 devices and we can get  8-12meV rms </a:t>
            </a:r>
          </a:p>
        </p:txBody>
      </p:sp>
    </p:spTree>
    <p:extLst>
      <p:ext uri="{BB962C8B-B14F-4D97-AF65-F5344CB8AC3E}">
        <p14:creationId xmlns:p14="http://schemas.microsoft.com/office/powerpoint/2010/main" val="1654766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860D1881-90F5-3AEB-FD04-F143CF28F1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28" t="7010" r="7321"/>
          <a:stretch/>
        </p:blipFill>
        <p:spPr>
          <a:xfrm>
            <a:off x="0" y="597125"/>
            <a:ext cx="9104734" cy="5641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99CF18-CB5A-C944-BFF1-818A6A394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2813"/>
            <a:ext cx="9143973" cy="762612"/>
          </a:xfrm>
        </p:spPr>
        <p:txBody>
          <a:bodyPr>
            <a:noAutofit/>
          </a:bodyPr>
          <a:lstStyle/>
          <a:p>
            <a:r>
              <a:rPr lang="en-US" sz="3200" dirty="0"/>
              <a:t> Light Mass Dark Matter: Elastic Nuclear  Scattering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92CC86-D90A-FE46-A1F0-D30FF50E3197}"/>
              </a:ext>
            </a:extLst>
          </p:cNvPr>
          <p:cNvSpPr txBox="1"/>
          <p:nvPr/>
        </p:nvSpPr>
        <p:spPr>
          <a:xfrm>
            <a:off x="1142985" y="5985483"/>
            <a:ext cx="6858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rgbClr val="FF0000"/>
                </a:solidFill>
              </a:rPr>
              <a:t>Design Driver #1: Energy Sensitivity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215460-1A0C-9A0B-00ED-FE163F2C7ACC}"/>
              </a:ext>
            </a:extLst>
          </p:cNvPr>
          <p:cNvSpPr txBox="1"/>
          <p:nvPr/>
        </p:nvSpPr>
        <p:spPr>
          <a:xfrm>
            <a:off x="1142985" y="4771982"/>
            <a:ext cx="1051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1 </a:t>
            </a:r>
            <a:r>
              <a:rPr lang="en-US" sz="2400" dirty="0" err="1">
                <a:solidFill>
                  <a:srgbClr val="FF0000"/>
                </a:solidFill>
              </a:rPr>
              <a:t>meV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0E6D250-DEFD-990D-1AE8-0A875942C3AC}"/>
              </a:ext>
            </a:extLst>
          </p:cNvPr>
          <p:cNvSpPr/>
          <p:nvPr/>
        </p:nvSpPr>
        <p:spPr>
          <a:xfrm>
            <a:off x="1282840" y="5148942"/>
            <a:ext cx="1836280" cy="54428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C780E5-2670-5A89-11AD-3080FC7A5536}"/>
              </a:ext>
            </a:extLst>
          </p:cNvPr>
          <p:cNvSpPr txBox="1"/>
          <p:nvPr/>
        </p:nvSpPr>
        <p:spPr>
          <a:xfrm>
            <a:off x="7375639" y="4525761"/>
            <a:ext cx="1250691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&lt;v&gt; -  </a:t>
            </a:r>
          </a:p>
          <a:p>
            <a:r>
              <a:rPr lang="en-US" sz="2000" dirty="0" err="1"/>
              <a:t>V</a:t>
            </a:r>
            <a:r>
              <a:rPr lang="en-US" sz="2000" baseline="-25000" dirty="0" err="1"/>
              <a:t>esc</a:t>
            </a:r>
            <a:r>
              <a:rPr lang="en-US" sz="2000" dirty="0"/>
              <a:t> --</a:t>
            </a:r>
          </a:p>
        </p:txBody>
      </p:sp>
    </p:spTree>
    <p:extLst>
      <p:ext uri="{BB962C8B-B14F-4D97-AF65-F5344CB8AC3E}">
        <p14:creationId xmlns:p14="http://schemas.microsoft.com/office/powerpoint/2010/main" val="4273426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F0B8A-E46E-5C5A-4E53-A7F647828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065" y="2599197"/>
            <a:ext cx="8229600" cy="1143000"/>
          </a:xfrm>
        </p:spPr>
        <p:txBody>
          <a:bodyPr/>
          <a:lstStyle/>
          <a:p>
            <a:r>
              <a:rPr lang="en-US" dirty="0"/>
              <a:t>It’s not quite this daunting …</a:t>
            </a:r>
          </a:p>
        </p:txBody>
      </p:sp>
    </p:spTree>
    <p:extLst>
      <p:ext uri="{BB962C8B-B14F-4D97-AF65-F5344CB8AC3E}">
        <p14:creationId xmlns:p14="http://schemas.microsoft.com/office/powerpoint/2010/main" val="1162209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2DFFCBC-AED5-F5A9-D8B5-4F5449193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579253"/>
            <a:ext cx="8845563" cy="592630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ED44FA9-6DEF-B108-BC9A-C6D4CBB7FAAA}"/>
              </a:ext>
            </a:extLst>
          </p:cNvPr>
          <p:cNvSpPr/>
          <p:nvPr/>
        </p:nvSpPr>
        <p:spPr>
          <a:xfrm>
            <a:off x="1153887" y="4026945"/>
            <a:ext cx="7369628" cy="1579197"/>
          </a:xfrm>
          <a:prstGeom prst="rect">
            <a:avLst/>
          </a:prstGeom>
          <a:solidFill>
            <a:srgbClr val="0432FF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0FD231-9A52-DF13-09F4-46C9B23E01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091"/>
          <a:stretch/>
        </p:blipFill>
        <p:spPr>
          <a:xfrm>
            <a:off x="-2" y="6361377"/>
            <a:ext cx="5641015" cy="4628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99CF18-CB5A-C944-BFF1-818A6A394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3868"/>
            <a:ext cx="9144000" cy="576943"/>
          </a:xfrm>
        </p:spPr>
        <p:txBody>
          <a:bodyPr>
            <a:normAutofit fontScale="90000"/>
          </a:bodyPr>
          <a:lstStyle/>
          <a:p>
            <a:r>
              <a:rPr lang="en-US" dirty="0"/>
              <a:t>DM- Coherent Vibrational Interactions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92CC86-D90A-FE46-A1F0-D30FF50E3197}"/>
              </a:ext>
            </a:extLst>
          </p:cNvPr>
          <p:cNvSpPr txBox="1"/>
          <p:nvPr/>
        </p:nvSpPr>
        <p:spPr>
          <a:xfrm>
            <a:off x="1302364" y="866288"/>
            <a:ext cx="407518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For DM interactions with small momentum and energy transfers, we need to start thinking about  DM interactions producing coherent crystal excitations!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5BCE672-AF6D-D306-692A-92C8B1B692A3}"/>
                  </a:ext>
                </a:extLst>
              </p:cNvPr>
              <p:cNvSpPr txBox="1"/>
              <p:nvPr/>
            </p:nvSpPr>
            <p:spPr>
              <a:xfrm>
                <a:off x="6596095" y="3231813"/>
                <a:ext cx="1250691" cy="7078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- &lt;E&gt; </a:t>
                </a:r>
              </a:p>
              <a:p>
                <a:r>
                  <a:rPr lang="en-US" sz="2000" dirty="0"/>
                  <a:t>-- &lt;E&gt;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+3</m:t>
                    </m:r>
                    <m:r>
                      <m:rPr>
                        <m:sty m:val="p"/>
                      </m:rPr>
                      <a:rPr lang="en-US" sz="2000" b="0" i="1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5BCE672-AF6D-D306-692A-92C8B1B69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6095" y="3231813"/>
                <a:ext cx="1250691" cy="707886"/>
              </a:xfrm>
              <a:prstGeom prst="rect">
                <a:avLst/>
              </a:prstGeom>
              <a:blipFill>
                <a:blip r:embed="rId4"/>
                <a:stretch>
                  <a:fillRect l="-3960" t="-1724" b="-1379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CE8789CA-5FAD-BCF9-20BB-E6869B6B1F41}"/>
              </a:ext>
            </a:extLst>
          </p:cNvPr>
          <p:cNvSpPr txBox="1"/>
          <p:nvPr/>
        </p:nvSpPr>
        <p:spPr>
          <a:xfrm>
            <a:off x="4725296" y="4352111"/>
            <a:ext cx="3741598" cy="1154162"/>
          </a:xfrm>
          <a:prstGeom prst="rect">
            <a:avLst/>
          </a:prstGeom>
          <a:solidFill>
            <a:srgbClr val="CAD1F4"/>
          </a:solidFill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rgbClr val="0432FF"/>
                </a:solidFill>
              </a:rPr>
              <a:t>Coherent Vibrational Excitations in Si</a:t>
            </a:r>
          </a:p>
          <a:p>
            <a:endParaRPr lang="en-US" sz="2300" dirty="0">
              <a:solidFill>
                <a:srgbClr val="0432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45A305-7546-1953-C822-409A767B868C}"/>
              </a:ext>
            </a:extLst>
          </p:cNvPr>
          <p:cNvSpPr txBox="1"/>
          <p:nvPr/>
        </p:nvSpPr>
        <p:spPr>
          <a:xfrm>
            <a:off x="6626964" y="6461581"/>
            <a:ext cx="2517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1712.06598, 2205.02250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0EFB5E-B9BF-47B2-4652-BA1460C3D56D}"/>
              </a:ext>
            </a:extLst>
          </p:cNvPr>
          <p:cNvSpPr txBox="1"/>
          <p:nvPr/>
        </p:nvSpPr>
        <p:spPr>
          <a:xfrm rot="16200000">
            <a:off x="-2242123" y="2999447"/>
            <a:ext cx="50266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Scalar Nuclear Interaction: Detectable  Energy [eV] </a:t>
            </a:r>
          </a:p>
        </p:txBody>
      </p:sp>
    </p:spTree>
    <p:extLst>
      <p:ext uri="{BB962C8B-B14F-4D97-AF65-F5344CB8AC3E}">
        <p14:creationId xmlns:p14="http://schemas.microsoft.com/office/powerpoint/2010/main" val="3945590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06912CE-E0D3-21FF-E658-BF0ED512B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88" y="277586"/>
            <a:ext cx="6957785" cy="658131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B33C67E-CBC8-9D50-C150-EF5D8DD66BE6}"/>
              </a:ext>
            </a:extLst>
          </p:cNvPr>
          <p:cNvSpPr/>
          <p:nvPr/>
        </p:nvSpPr>
        <p:spPr>
          <a:xfrm>
            <a:off x="2046686" y="4640037"/>
            <a:ext cx="3210603" cy="1194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1030FC-DC0D-B44C-955E-5EA0C9CCF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5172"/>
          </a:xfrm>
        </p:spPr>
        <p:txBody>
          <a:bodyPr>
            <a:noAutofit/>
          </a:bodyPr>
          <a:lstStyle/>
          <a:p>
            <a:r>
              <a:rPr lang="en-US" sz="2800" dirty="0"/>
              <a:t>Light Mass DM: Detector Design Driver #1: Energy Sensitivity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E83A57-4298-6547-73D8-57F9CAC6A7DC}"/>
              </a:ext>
            </a:extLst>
          </p:cNvPr>
          <p:cNvSpPr txBox="1"/>
          <p:nvPr/>
        </p:nvSpPr>
        <p:spPr>
          <a:xfrm>
            <a:off x="5806111" y="5634405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2203.08297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93EC0BB-226A-2429-689A-0ABDD14AF817}"/>
              </a:ext>
            </a:extLst>
          </p:cNvPr>
          <p:cNvCxnSpPr/>
          <p:nvPr/>
        </p:nvCxnSpPr>
        <p:spPr>
          <a:xfrm>
            <a:off x="1988401" y="5420299"/>
            <a:ext cx="5701372" cy="0"/>
          </a:xfrm>
          <a:prstGeom prst="line">
            <a:avLst/>
          </a:prstGeom>
          <a:ln w="31750">
            <a:solidFill>
              <a:srgbClr val="0432FF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168B4F-63E4-040E-8B67-97FE05961C7A}"/>
              </a:ext>
            </a:extLst>
          </p:cNvPr>
          <p:cNvSpPr txBox="1"/>
          <p:nvPr/>
        </p:nvSpPr>
        <p:spPr>
          <a:xfrm>
            <a:off x="2525551" y="5387250"/>
            <a:ext cx="2975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Typical Neutrino cross section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01E90AE-10C7-7000-8C8A-80B8FFDA5DA9}"/>
              </a:ext>
            </a:extLst>
          </p:cNvPr>
          <p:cNvCxnSpPr>
            <a:cxnSpLocks/>
          </p:cNvCxnSpPr>
          <p:nvPr/>
        </p:nvCxnSpPr>
        <p:spPr>
          <a:xfrm flipH="1">
            <a:off x="3196903" y="3326897"/>
            <a:ext cx="3086803" cy="0"/>
          </a:xfrm>
          <a:prstGeom prst="straightConnector1">
            <a:avLst/>
          </a:prstGeom>
          <a:ln w="1079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25E4ECF-3D09-6E30-E765-18321C31A189}"/>
              </a:ext>
            </a:extLst>
          </p:cNvPr>
          <p:cNvSpPr txBox="1"/>
          <p:nvPr/>
        </p:nvSpPr>
        <p:spPr>
          <a:xfrm>
            <a:off x="3786610" y="3326897"/>
            <a:ext cx="1570780" cy="8493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432FF"/>
                </a:solidFill>
              </a:rPr>
              <a:t>1. Energy Sensitivity</a:t>
            </a:r>
          </a:p>
        </p:txBody>
      </p:sp>
    </p:spTree>
    <p:extLst>
      <p:ext uri="{BB962C8B-B14F-4D97-AF65-F5344CB8AC3E}">
        <p14:creationId xmlns:p14="http://schemas.microsoft.com/office/powerpoint/2010/main" val="2572041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522F1-78E6-FDE5-0A8B-BC13ABFFC7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C174FC3D-A2BB-421A-23EF-7D81CE8AE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53" y="717088"/>
            <a:ext cx="8279892" cy="5641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B9347F-D0C4-F2C9-98E6-0C088966D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717088"/>
          </a:xfrm>
        </p:spPr>
        <p:txBody>
          <a:bodyPr>
            <a:normAutofit fontScale="90000"/>
          </a:bodyPr>
          <a:lstStyle/>
          <a:p>
            <a:r>
              <a:rPr lang="en-US" dirty="0"/>
              <a:t>Mysterious Low Energy Excess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ACB0D1-A4C3-5B29-A455-3D696C724602}"/>
              </a:ext>
            </a:extLst>
          </p:cNvPr>
          <p:cNvSpPr txBox="1"/>
          <p:nvPr/>
        </p:nvSpPr>
        <p:spPr>
          <a:xfrm>
            <a:off x="1994872" y="1064844"/>
            <a:ext cx="1335065" cy="646331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CRESST III</a:t>
            </a:r>
          </a:p>
          <a:p>
            <a:r>
              <a:rPr lang="en-US" dirty="0"/>
              <a:t>2207.09375</a:t>
            </a:r>
            <a:endParaRPr lang="en-US" sz="16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4329AA1-3364-B988-3038-4DA9292333BC}"/>
              </a:ext>
            </a:extLst>
          </p:cNvPr>
          <p:cNvCxnSpPr>
            <a:cxnSpLocks/>
          </p:cNvCxnSpPr>
          <p:nvPr/>
        </p:nvCxnSpPr>
        <p:spPr>
          <a:xfrm>
            <a:off x="1383196" y="5037462"/>
            <a:ext cx="7110809" cy="0"/>
          </a:xfrm>
          <a:prstGeom prst="line">
            <a:avLst/>
          </a:prstGeom>
          <a:ln w="317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2BBDD4B-7504-8FDF-DFEF-F9A49BCCCC39}"/>
              </a:ext>
            </a:extLst>
          </p:cNvPr>
          <p:cNvSpPr txBox="1"/>
          <p:nvPr/>
        </p:nvSpPr>
        <p:spPr>
          <a:xfrm>
            <a:off x="3150141" y="603179"/>
            <a:ext cx="3851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CRESSTIII Background Studies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BFCCEB-3861-D04E-59D2-23D80C925DDB}"/>
              </a:ext>
            </a:extLst>
          </p:cNvPr>
          <p:cNvSpPr txBox="1"/>
          <p:nvPr/>
        </p:nvSpPr>
        <p:spPr>
          <a:xfrm>
            <a:off x="1562483" y="4668130"/>
            <a:ext cx="3376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Expected Radiogenic Backgrounds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240BEFE-78ED-3A5C-9246-EDBC7933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497" y="6279616"/>
            <a:ext cx="8229600" cy="57838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Seen in all calorimeter experiments to varying degree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EF93E3-6501-0EE5-F5AD-AE5C3EBA1780}"/>
              </a:ext>
            </a:extLst>
          </p:cNvPr>
          <p:cNvSpPr txBox="1"/>
          <p:nvPr/>
        </p:nvSpPr>
        <p:spPr>
          <a:xfrm>
            <a:off x="1994872" y="2682973"/>
            <a:ext cx="100540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ED5353-10D2-34D6-4AC2-2747EED0C0C2}"/>
              </a:ext>
            </a:extLst>
          </p:cNvPr>
          <p:cNvSpPr txBox="1"/>
          <p:nvPr/>
        </p:nvSpPr>
        <p:spPr>
          <a:xfrm>
            <a:off x="6400518" y="943578"/>
            <a:ext cx="1965057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100" dirty="0"/>
              <a:t>Si</a:t>
            </a:r>
            <a:r>
              <a:rPr lang="en-US" sz="2100" baseline="-25000" dirty="0"/>
              <a:t> </a:t>
            </a:r>
            <a:r>
              <a:rPr lang="en-US" sz="2100" dirty="0"/>
              <a:t> 0.35g</a:t>
            </a:r>
            <a:endParaRPr lang="en-US" sz="2100" baseline="-25000" dirty="0"/>
          </a:p>
          <a:p>
            <a:r>
              <a:rPr lang="en-US" sz="2100" dirty="0"/>
              <a:t>LiAlO</a:t>
            </a:r>
            <a:r>
              <a:rPr lang="en-US" sz="2100" baseline="-25000" dirty="0"/>
              <a:t>2 </a:t>
            </a:r>
            <a:r>
              <a:rPr lang="en-US" sz="2100" dirty="0"/>
              <a:t> 11g</a:t>
            </a:r>
            <a:endParaRPr lang="en-US" sz="2100" baseline="-25000" dirty="0"/>
          </a:p>
          <a:p>
            <a:r>
              <a:rPr lang="en-US" sz="2100" dirty="0"/>
              <a:t>Al</a:t>
            </a:r>
            <a:r>
              <a:rPr lang="en-US" sz="2100" baseline="-25000" dirty="0"/>
              <a:t>2</a:t>
            </a:r>
            <a:r>
              <a:rPr lang="en-US" sz="2100" dirty="0"/>
              <a:t>O</a:t>
            </a:r>
            <a:r>
              <a:rPr lang="en-US" sz="2100" baseline="-25000" dirty="0"/>
              <a:t>3 </a:t>
            </a:r>
            <a:r>
              <a:rPr lang="en-US" sz="2100" dirty="0"/>
              <a:t>16g</a:t>
            </a:r>
            <a:endParaRPr lang="en-US" sz="2100" baseline="-25000" dirty="0"/>
          </a:p>
          <a:p>
            <a:r>
              <a:rPr lang="en-US" sz="2100" dirty="0"/>
              <a:t>Al</a:t>
            </a:r>
            <a:r>
              <a:rPr lang="en-US" sz="2100" baseline="-25000" dirty="0"/>
              <a:t>2</a:t>
            </a:r>
            <a:r>
              <a:rPr lang="en-US" sz="2100" dirty="0"/>
              <a:t>O</a:t>
            </a:r>
            <a:r>
              <a:rPr lang="en-US" sz="2100" baseline="-25000" dirty="0"/>
              <a:t>3 </a:t>
            </a:r>
            <a:r>
              <a:rPr lang="en-US" sz="2100" dirty="0"/>
              <a:t>16g</a:t>
            </a:r>
            <a:endParaRPr lang="en-US" sz="2100" baseline="-25000" dirty="0"/>
          </a:p>
          <a:p>
            <a:r>
              <a:rPr lang="en-US" sz="2100" dirty="0"/>
              <a:t>CaWO</a:t>
            </a:r>
            <a:r>
              <a:rPr lang="en-US" sz="2100" baseline="-25000" dirty="0"/>
              <a:t>4 </a:t>
            </a:r>
            <a:r>
              <a:rPr lang="en-US" sz="2100" dirty="0"/>
              <a:t>24g</a:t>
            </a:r>
            <a:endParaRPr lang="en-US" sz="2100" baseline="-25000" dirty="0"/>
          </a:p>
          <a:p>
            <a:r>
              <a:rPr lang="en-US" sz="2100" dirty="0"/>
              <a:t>CaWO</a:t>
            </a:r>
            <a:r>
              <a:rPr lang="en-US" sz="2100" baseline="-25000" dirty="0"/>
              <a:t>4 </a:t>
            </a:r>
            <a:r>
              <a:rPr lang="en-US" sz="2100" dirty="0"/>
              <a:t>24g</a:t>
            </a:r>
            <a:endParaRPr lang="en-US" sz="2100" baseline="-25000" dirty="0"/>
          </a:p>
        </p:txBody>
      </p:sp>
    </p:spTree>
    <p:extLst>
      <p:ext uri="{BB962C8B-B14F-4D97-AF65-F5344CB8AC3E}">
        <p14:creationId xmlns:p14="http://schemas.microsoft.com/office/powerpoint/2010/main" val="11878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0">
          <a:solidFill>
            <a:schemeClr val="tx1"/>
          </a:solidFill>
          <a:headEnd type="none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55607</TotalTime>
  <Words>1503</Words>
  <Application>Microsoft Macintosh PowerPoint</Application>
  <PresentationFormat>On-screen Show (4:3)</PresentationFormat>
  <Paragraphs>262</Paragraphs>
  <Slides>45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4" baseType="lpstr">
      <vt:lpstr>Arial</vt:lpstr>
      <vt:lpstr>Arial</vt:lpstr>
      <vt:lpstr>Calibri</vt:lpstr>
      <vt:lpstr>Cambria Math</vt:lpstr>
      <vt:lpstr>Helvetica</vt:lpstr>
      <vt:lpstr>Source Sans Pro</vt:lpstr>
      <vt:lpstr>Times New Roman</vt:lpstr>
      <vt:lpstr>Wingdings</vt:lpstr>
      <vt:lpstr>Office Theme</vt:lpstr>
      <vt:lpstr>PowerPoint Presentation</vt:lpstr>
      <vt:lpstr>Light Mass DM Direct Detection   Design Drivers</vt:lpstr>
      <vt:lpstr>Light Mass DM: Nuclear Recoil Direct Detection Constraints</vt:lpstr>
      <vt:lpstr> Kinematics: 2 Body Elastic Nuclear  Scattering</vt:lpstr>
      <vt:lpstr> Light Mass Dark Matter: Elastic Nuclear  Scattering</vt:lpstr>
      <vt:lpstr>It’s not quite this daunting …</vt:lpstr>
      <vt:lpstr>DM- Coherent Vibrational Interactions</vt:lpstr>
      <vt:lpstr>Light Mass DM: Detector Design Driver #1: Energy Sensitivity </vt:lpstr>
      <vt:lpstr>Mysterious Low Energy Excess</vt:lpstr>
      <vt:lpstr>Light Mass DM: Detector Design Drivers</vt:lpstr>
      <vt:lpstr>Superconducting Athermal Phonon Detectors</vt:lpstr>
      <vt:lpstr>Athermal Phonon Detectors</vt:lpstr>
      <vt:lpstr>Measured Phonon Collection Efficiency</vt:lpstr>
      <vt:lpstr>Unexplained Low Energy Excess (LEE) Background(s)</vt:lpstr>
      <vt:lpstr>1. Variation with time since cooldown</vt:lpstr>
      <vt:lpstr>2) Low Energy Excess is Non-Ionizing</vt:lpstr>
      <vt:lpstr>Low Energy Excess Fact Summary</vt:lpstr>
      <vt:lpstr>Stress Relaxation?</vt:lpstr>
      <vt:lpstr>Stress Related Relaxation:  1st Low Energy Evidence</vt:lpstr>
      <vt:lpstr>Mitigation for Stress Relaxation Events: GET RID OF ALL STRESS </vt:lpstr>
      <vt:lpstr>Understanding Relaxation Events: 2 Channel Devices</vt:lpstr>
      <vt:lpstr>Single Events  in Photon Calibration too</vt:lpstr>
      <vt:lpstr>Single Relaxation Event Pulse Shape</vt:lpstr>
      <vt:lpstr>Source Shared LEE Relaxation?</vt:lpstr>
      <vt:lpstr>Shared LEE Rates</vt:lpstr>
      <vt:lpstr>Tension with CRESST Measurements?</vt:lpstr>
      <vt:lpstr>Energy Sensitivity</vt:lpstr>
      <vt:lpstr>Current Performance: Sensitivity</vt:lpstr>
      <vt:lpstr>Measured Noise</vt:lpstr>
      <vt:lpstr>Light Mass DM LEE Design Driver </vt:lpstr>
      <vt:lpstr>Low Energy Excess Discrimination</vt:lpstr>
      <vt:lpstr> GaAs</vt:lpstr>
      <vt:lpstr>PowerPoint Presentation</vt:lpstr>
      <vt:lpstr>Light Mass DM LEE Design Driver </vt:lpstr>
      <vt:lpstr>Backup </vt:lpstr>
      <vt:lpstr>The TES Challenge: Environmental Noise </vt:lpstr>
      <vt:lpstr>External EMI suppression</vt:lpstr>
      <vt:lpstr>Black Body IR: QUBITs Decoherence &amp; Resonator Losses</vt:lpstr>
      <vt:lpstr>4 Photon Bend Flanges</vt:lpstr>
      <vt:lpstr> Black Body Leakage Through Flange</vt:lpstr>
      <vt:lpstr>Impedance Mismatch Flange</vt:lpstr>
      <vt:lpstr>Future: Multiple Impedance Mismatched Cavities</vt:lpstr>
      <vt:lpstr>Environmental IR still dominate </vt:lpstr>
      <vt:lpstr>Current TES Sensitivity</vt:lpstr>
      <vt:lpstr>Future: IR calibration</vt:lpstr>
    </vt:vector>
  </TitlesOfParts>
  <Company>University of California Berkeley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Detection of 1 keV to 10 GeV Dark Matter with Calorimeters</dc:title>
  <dc:creator>Matt Pyle</dc:creator>
  <cp:lastModifiedBy>Matt Pyle</cp:lastModifiedBy>
  <cp:revision>800</cp:revision>
  <cp:lastPrinted>2019-07-16T12:52:34Z</cp:lastPrinted>
  <dcterms:created xsi:type="dcterms:W3CDTF">2016-06-13T17:05:23Z</dcterms:created>
  <dcterms:modified xsi:type="dcterms:W3CDTF">2025-05-04T18:07:12Z</dcterms:modified>
</cp:coreProperties>
</file>