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42"/>
  </p:notesMasterIdLst>
  <p:sldIdLst>
    <p:sldId id="256" r:id="rId2"/>
    <p:sldId id="257" r:id="rId3"/>
    <p:sldId id="258" r:id="rId4"/>
    <p:sldId id="260" r:id="rId5"/>
    <p:sldId id="261" r:id="rId6"/>
    <p:sldId id="262" r:id="rId7"/>
    <p:sldId id="270" r:id="rId8"/>
    <p:sldId id="271" r:id="rId9"/>
    <p:sldId id="272" r:id="rId10"/>
    <p:sldId id="303" r:id="rId11"/>
    <p:sldId id="273" r:id="rId12"/>
    <p:sldId id="275" r:id="rId13"/>
    <p:sldId id="277" r:id="rId14"/>
    <p:sldId id="278" r:id="rId15"/>
    <p:sldId id="279" r:id="rId16"/>
    <p:sldId id="280" r:id="rId17"/>
    <p:sldId id="281" r:id="rId18"/>
    <p:sldId id="282" r:id="rId19"/>
    <p:sldId id="284" r:id="rId20"/>
    <p:sldId id="285" r:id="rId21"/>
    <p:sldId id="286" r:id="rId22"/>
    <p:sldId id="302" r:id="rId23"/>
    <p:sldId id="287" r:id="rId24"/>
    <p:sldId id="289" r:id="rId25"/>
    <p:sldId id="290" r:id="rId26"/>
    <p:sldId id="291" r:id="rId27"/>
    <p:sldId id="292" r:id="rId28"/>
    <p:sldId id="293" r:id="rId29"/>
    <p:sldId id="295" r:id="rId30"/>
    <p:sldId id="296" r:id="rId31"/>
    <p:sldId id="297" r:id="rId32"/>
    <p:sldId id="298" r:id="rId33"/>
    <p:sldId id="299" r:id="rId34"/>
    <p:sldId id="304" r:id="rId35"/>
    <p:sldId id="305" r:id="rId36"/>
    <p:sldId id="307" r:id="rId37"/>
    <p:sldId id="308" r:id="rId38"/>
    <p:sldId id="274" r:id="rId39"/>
    <p:sldId id="309" r:id="rId40"/>
    <p:sldId id="301" r:id="rId41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43"/>
    </p:embeddedFont>
    <p:embeddedFont>
      <p:font typeface="Proxima Nova" panose="02000506030000020004" pitchFamily="2" charset="0"/>
      <p:regular r:id="rId44"/>
      <p:bold r:id="rId45"/>
      <p:italic r:id="rId46"/>
      <p:boldItalic r:id="rId4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Introduction" id="{0B8859CE-5072-054C-8145-6E1B9F92C92E}">
          <p14:sldIdLst>
            <p14:sldId id="256"/>
            <p14:sldId id="257"/>
            <p14:sldId id="258"/>
            <p14:sldId id="260"/>
            <p14:sldId id="261"/>
            <p14:sldId id="262"/>
            <p14:sldId id="270"/>
            <p14:sldId id="271"/>
            <p14:sldId id="272"/>
            <p14:sldId id="303"/>
          </p14:sldIdLst>
        </p14:section>
        <p14:section name="Field space geometry" id="{761FB213-FDBD-CA4C-A6BD-3E18DBBC06A4}">
          <p14:sldIdLst>
            <p14:sldId id="273"/>
            <p14:sldId id="275"/>
            <p14:sldId id="277"/>
            <p14:sldId id="278"/>
            <p14:sldId id="279"/>
            <p14:sldId id="280"/>
            <p14:sldId id="281"/>
            <p14:sldId id="282"/>
            <p14:sldId id="284"/>
            <p14:sldId id="285"/>
            <p14:sldId id="286"/>
            <p14:sldId id="302"/>
          </p14:sldIdLst>
        </p14:section>
        <p14:section name="Functional geometry" id="{0130A1BA-9A92-D249-A1D0-3A5AB0D755B4}">
          <p14:sldIdLst>
            <p14:sldId id="287"/>
            <p14:sldId id="289"/>
            <p14:sldId id="290"/>
            <p14:sldId id="291"/>
            <p14:sldId id="292"/>
            <p14:sldId id="293"/>
            <p14:sldId id="295"/>
            <p14:sldId id="296"/>
            <p14:sldId id="297"/>
            <p14:sldId id="298"/>
            <p14:sldId id="299"/>
          </p14:sldIdLst>
        </p14:section>
        <p14:section name="Thoughts and dreams" id="{4545FF45-100B-654B-B72D-C8FEB0CD315D}">
          <p14:sldIdLst>
            <p14:sldId id="304"/>
            <p14:sldId id="305"/>
            <p14:sldId id="307"/>
            <p14:sldId id="308"/>
            <p14:sldId id="274"/>
            <p14:sldId id="309"/>
            <p14:sldId id="3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2"/>
    <p:restoredTop sz="94828"/>
  </p:normalViewPr>
  <p:slideViewPr>
    <p:cSldViewPr snapToGrid="0">
      <p:cViewPr varScale="1">
        <p:scale>
          <a:sx n="139" d="100"/>
          <a:sy n="139" d="100"/>
        </p:scale>
        <p:origin x="864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font" Target="fonts/font5.fntdata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6384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2815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1611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>
          <a:extLst>
            <a:ext uri="{FF2B5EF4-FFF2-40B4-BE49-F238E27FC236}">
              <a16:creationId xmlns:a16="http://schemas.microsoft.com/office/drawing/2014/main" id="{A9E76311-A6BB-B047-9217-1F6013782A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10e89c5c10_0_371:notes">
            <a:extLst>
              <a:ext uri="{FF2B5EF4-FFF2-40B4-BE49-F238E27FC236}">
                <a16:creationId xmlns:a16="http://schemas.microsoft.com/office/drawing/2014/main" id="{F26D8A79-7BF9-E6B6-55B7-AFFA27CEBCA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10e89c5c10_0_371:notes">
            <a:extLst>
              <a:ext uri="{FF2B5EF4-FFF2-40B4-BE49-F238E27FC236}">
                <a16:creationId xmlns:a16="http://schemas.microsoft.com/office/drawing/2014/main" id="{EA879C24-32E8-2D4B-DAF1-24E0C3A50B4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097451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4357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1306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>
          <a:extLst>
            <a:ext uri="{FF2B5EF4-FFF2-40B4-BE49-F238E27FC236}">
              <a16:creationId xmlns:a16="http://schemas.microsoft.com/office/drawing/2014/main" id="{229B2209-BF59-B680-083D-9641FD29A3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10e89c5c10_0_371:notes">
            <a:extLst>
              <a:ext uri="{FF2B5EF4-FFF2-40B4-BE49-F238E27FC236}">
                <a16:creationId xmlns:a16="http://schemas.microsoft.com/office/drawing/2014/main" id="{5F73BA2F-8EBD-319B-6842-2F0BA54A152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10e89c5c10_0_371:notes">
            <a:extLst>
              <a:ext uri="{FF2B5EF4-FFF2-40B4-BE49-F238E27FC236}">
                <a16:creationId xmlns:a16="http://schemas.microsoft.com/office/drawing/2014/main" id="{500D2656-CF32-3336-0C53-845BD0DC4E3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900062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</a:t>
            </a:r>
            <a:r>
              <a:rPr lang="en-US" dirty="0" err="1"/>
              <a:t>arxiv</a:t>
            </a:r>
            <a:r>
              <a:rPr lang="en-US" dirty="0"/>
              <a:t> number!</a:t>
            </a:r>
          </a:p>
        </p:txBody>
      </p:sp>
    </p:spTree>
    <p:extLst>
      <p:ext uri="{BB962C8B-B14F-4D97-AF65-F5344CB8AC3E}">
        <p14:creationId xmlns:p14="http://schemas.microsoft.com/office/powerpoint/2010/main" val="39634242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5889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>
          <a:extLst>
            <a:ext uri="{FF2B5EF4-FFF2-40B4-BE49-F238E27FC236}">
              <a16:creationId xmlns:a16="http://schemas.microsoft.com/office/drawing/2014/main" id="{EEDB6E65-27A9-211E-EE96-59DE4A57F6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10e89c5c10_0_371:notes">
            <a:extLst>
              <a:ext uri="{FF2B5EF4-FFF2-40B4-BE49-F238E27FC236}">
                <a16:creationId xmlns:a16="http://schemas.microsoft.com/office/drawing/2014/main" id="{EEBA709E-AC53-16F6-571E-CDE2D3C8803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10e89c5c10_0_371:notes">
            <a:extLst>
              <a:ext uri="{FF2B5EF4-FFF2-40B4-BE49-F238E27FC236}">
                <a16:creationId xmlns:a16="http://schemas.microsoft.com/office/drawing/2014/main" id="{8AAAD20B-C424-BC3E-AB36-690AF49AE8E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2291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10e89c5c1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10e89c5c1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10e89c5c10_0_3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310e89c5c10_0_3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594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6327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1174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>
          <a:extLst>
            <a:ext uri="{FF2B5EF4-FFF2-40B4-BE49-F238E27FC236}">
              <a16:creationId xmlns:a16="http://schemas.microsoft.com/office/drawing/2014/main" id="{F8EA0EAC-3785-0E9C-3506-FB2BC9E4E9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10e89c5c10_0_371:notes">
            <a:extLst>
              <a:ext uri="{FF2B5EF4-FFF2-40B4-BE49-F238E27FC236}">
                <a16:creationId xmlns:a16="http://schemas.microsoft.com/office/drawing/2014/main" id="{86184AEC-775D-C292-D585-A4A1444205A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10e89c5c10_0_371:notes">
            <a:extLst>
              <a:ext uri="{FF2B5EF4-FFF2-40B4-BE49-F238E27FC236}">
                <a16:creationId xmlns:a16="http://schemas.microsoft.com/office/drawing/2014/main" id="{DE0B3F14-CA24-027A-93DB-8003F18D12D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167541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774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177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1;p4">
            <a:extLst>
              <a:ext uri="{FF2B5EF4-FFF2-40B4-BE49-F238E27FC236}">
                <a16:creationId xmlns:a16="http://schemas.microsoft.com/office/drawing/2014/main" id="{3CF9C14E-744D-FEB0-E671-E1453E3F412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445025"/>
            <a:ext cx="8520600" cy="41238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800"/>
              <a:buFontTx/>
              <a:buNone/>
              <a:defRPr>
                <a:solidFill>
                  <a:schemeClr val="dk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D915AA-D983-2EA1-8214-B05ACB3DD48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91003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Tx/>
              <a:buNone/>
              <a:defRPr>
                <a:solidFill>
                  <a:schemeClr val="dk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" name="Google Shape;19;p4">
            <a:extLst>
              <a:ext uri="{FF2B5EF4-FFF2-40B4-BE49-F238E27FC236}">
                <a16:creationId xmlns:a16="http://schemas.microsoft.com/office/drawing/2014/main" id="{744016D5-8FF0-094A-01F5-BCFA74B3AB30}"/>
              </a:ext>
            </a:extLst>
          </p:cNvPr>
          <p:cNvSpPr/>
          <p:nvPr userDrawn="1"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pearmin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60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5.emf"/><Relationship Id="rId3" Type="http://schemas.openxmlformats.org/officeDocument/2006/relationships/image" Target="../media/image36.emf"/><Relationship Id="rId7" Type="http://schemas.openxmlformats.org/officeDocument/2006/relationships/image" Target="../media/image40.svg"/><Relationship Id="rId12" Type="http://schemas.openxmlformats.org/officeDocument/2006/relationships/image" Target="../media/image50.png"/><Relationship Id="rId2" Type="http://schemas.openxmlformats.org/officeDocument/2006/relationships/image" Target="../media/image40.png"/><Relationship Id="rId16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openxmlformats.org/officeDocument/2006/relationships/image" Target="../media/image44.emf"/><Relationship Id="rId5" Type="http://schemas.openxmlformats.org/officeDocument/2006/relationships/image" Target="../media/image38.svg"/><Relationship Id="rId15" Type="http://schemas.openxmlformats.org/officeDocument/2006/relationships/image" Target="../media/image47.emf"/><Relationship Id="rId10" Type="http://schemas.openxmlformats.org/officeDocument/2006/relationships/image" Target="../media/image43.emf"/><Relationship Id="rId4" Type="http://schemas.openxmlformats.org/officeDocument/2006/relationships/image" Target="../media/image37.png"/><Relationship Id="rId9" Type="http://schemas.openxmlformats.org/officeDocument/2006/relationships/image" Target="../media/image42.svg"/><Relationship Id="rId14" Type="http://schemas.openxmlformats.org/officeDocument/2006/relationships/image" Target="../media/image4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emf"/><Relationship Id="rId4" Type="http://schemas.openxmlformats.org/officeDocument/2006/relationships/image" Target="../media/image4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emf"/><Relationship Id="rId5" Type="http://schemas.openxmlformats.org/officeDocument/2006/relationships/image" Target="../media/image53.emf"/><Relationship Id="rId4" Type="http://schemas.openxmlformats.org/officeDocument/2006/relationships/image" Target="../media/image5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6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emf"/><Relationship Id="rId5" Type="http://schemas.openxmlformats.org/officeDocument/2006/relationships/image" Target="../media/image63.emf"/><Relationship Id="rId4" Type="http://schemas.openxmlformats.org/officeDocument/2006/relationships/image" Target="../media/image62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69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emf"/><Relationship Id="rId5" Type="http://schemas.openxmlformats.org/officeDocument/2006/relationships/image" Target="../media/image67.emf"/><Relationship Id="rId4" Type="http://schemas.openxmlformats.org/officeDocument/2006/relationships/image" Target="../media/image66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5" Type="http://schemas.openxmlformats.org/officeDocument/2006/relationships/image" Target="../media/image76.emf"/><Relationship Id="rId4" Type="http://schemas.openxmlformats.org/officeDocument/2006/relationships/image" Target="../media/image7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emf"/><Relationship Id="rId4" Type="http://schemas.openxmlformats.org/officeDocument/2006/relationships/image" Target="../media/image82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image" Target="../media/image89.jpe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emf"/><Relationship Id="rId5" Type="http://schemas.openxmlformats.org/officeDocument/2006/relationships/image" Target="../media/image91.emf"/><Relationship Id="rId4" Type="http://schemas.openxmlformats.org/officeDocument/2006/relationships/image" Target="../media/image90.e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8.png"/><Relationship Id="rId4" Type="http://schemas.openxmlformats.org/officeDocument/2006/relationships/image" Target="../media/image6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7.emf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the Geometry of Effective Field Theories?</a:t>
            </a:r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510450" y="3182325"/>
            <a:ext cx="8123100" cy="144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Zhengkang "Kevin" Zhang (University of Utah)</a:t>
            </a: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600" dirty="0"/>
              <a:t>PIKIMO 17, University of Michigan, Nov 16, 2024</a:t>
            </a:r>
            <a:endParaRPr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>
          <a:extLst>
            <a:ext uri="{FF2B5EF4-FFF2-40B4-BE49-F238E27FC236}">
              <a16:creationId xmlns:a16="http://schemas.microsoft.com/office/drawing/2014/main" id="{54831052-A40C-0D53-A783-B51BD4F3BF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>
            <a:extLst>
              <a:ext uri="{FF2B5EF4-FFF2-40B4-BE49-F238E27FC236}">
                <a16:creationId xmlns:a16="http://schemas.microsoft.com/office/drawing/2014/main" id="{E4F29B67-8273-A46D-B879-D18DEA71184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Outline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Google Shape;99;p16">
                <a:extLst>
                  <a:ext uri="{FF2B5EF4-FFF2-40B4-BE49-F238E27FC236}">
                    <a16:creationId xmlns:a16="http://schemas.microsoft.com/office/drawing/2014/main" id="{F15E2E04-8922-DA2F-F12E-0156D08C2E67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1152474"/>
                <a:ext cx="8520600" cy="3632885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342900" lvl="0" indent="-34290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̃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ac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:  field space geometry.</a:t>
                </a:r>
              </a:p>
              <a:p>
                <a:pPr marL="0" lvl="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1400" dirty="0"/>
                  <a:t>        </a:t>
                </a:r>
                <a:endParaRPr lang="en-US" sz="2000" dirty="0"/>
              </a:p>
              <a:p>
                <a:pPr marL="342900" lvl="0" indent="-34290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̃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ac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 …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000" dirty="0"/>
                  <a:t> :  functional geometry.*</a:t>
                </a:r>
              </a:p>
              <a:p>
                <a:pPr marL="0" lvl="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1400" dirty="0"/>
                  <a:t>        </a:t>
                </a:r>
                <a:endParaRPr lang="en-US" sz="2000" dirty="0"/>
              </a:p>
              <a:p>
                <a:pPr marL="342900" lvl="0" indent="-34290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US" sz="2000" dirty="0"/>
                  <a:t>Thoughts (and dreams).</a:t>
                </a:r>
              </a:p>
            </p:txBody>
          </p:sp>
        </mc:Choice>
        <mc:Fallback xmlns="">
          <p:sp>
            <p:nvSpPr>
              <p:cNvPr id="99" name="Google Shape;99;p16">
                <a:extLst>
                  <a:ext uri="{FF2B5EF4-FFF2-40B4-BE49-F238E27FC236}">
                    <a16:creationId xmlns:a16="http://schemas.microsoft.com/office/drawing/2014/main" id="{F15E2E04-8922-DA2F-F12E-0156D08C2E67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4"/>
                <a:ext cx="8520600" cy="3632885"/>
              </a:xfrm>
              <a:prstGeom prst="rect">
                <a:avLst/>
              </a:prstGeom>
              <a:blipFill>
                <a:blip r:embed="rId3"/>
                <a:stretch>
                  <a:fillRect l="-4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D3171D-9376-3DE9-890D-FBCE54D4C18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1F9906-FBDC-FCCA-4BBB-7C20E8A943A7}"/>
              </a:ext>
            </a:extLst>
          </p:cNvPr>
          <p:cNvSpPr txBox="1"/>
          <p:nvPr/>
        </p:nvSpPr>
        <p:spPr>
          <a:xfrm>
            <a:off x="311700" y="4354472"/>
            <a:ext cx="83842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Proxima Nova" panose="02000506030000020004" pitchFamily="2" charset="0"/>
              </a:rPr>
              <a:t>* There is also a complementary approach to accommodate derivative field redefinitions utilizing Lagrange geometry and jet bundles: [Craig, Lee, Lu, Sutherland, 2305.09722] [Craig, Lee, 2307.15742] [</a:t>
            </a:r>
            <a:r>
              <a:rPr lang="en-US" sz="1100" dirty="0" err="1">
                <a:latin typeface="Proxima Nova" panose="02000506030000020004" pitchFamily="2" charset="0"/>
              </a:rPr>
              <a:t>Alminawi</a:t>
            </a:r>
            <a:r>
              <a:rPr lang="en-US" sz="1100" dirty="0">
                <a:latin typeface="Proxima Nova" panose="02000506030000020004" pitchFamily="2" charset="0"/>
              </a:rPr>
              <a:t>, </a:t>
            </a:r>
            <a:r>
              <a:rPr lang="en-US" sz="1100" dirty="0" err="1">
                <a:latin typeface="Proxima Nova" panose="02000506030000020004" pitchFamily="2" charset="0"/>
              </a:rPr>
              <a:t>Brivio</a:t>
            </a:r>
            <a:r>
              <a:rPr lang="en-US" sz="1100" dirty="0">
                <a:latin typeface="Proxima Nova" panose="02000506030000020004" pitchFamily="2" charset="0"/>
              </a:rPr>
              <a:t>, </a:t>
            </a:r>
            <a:r>
              <a:rPr lang="en-US" sz="1100" dirty="0" err="1">
                <a:latin typeface="Proxima Nova" panose="02000506030000020004" pitchFamily="2" charset="0"/>
              </a:rPr>
              <a:t>Davighi</a:t>
            </a:r>
            <a:r>
              <a:rPr lang="en-US" sz="1100" dirty="0">
                <a:latin typeface="Proxima Nova" panose="02000506030000020004" pitchFamily="2" charset="0"/>
              </a:rPr>
              <a:t>, 2308.00017] [Lee, 2410.21395].</a:t>
            </a:r>
          </a:p>
        </p:txBody>
      </p:sp>
    </p:spTree>
    <p:extLst>
      <p:ext uri="{BB962C8B-B14F-4D97-AF65-F5344CB8AC3E}">
        <p14:creationId xmlns:p14="http://schemas.microsoft.com/office/powerpoint/2010/main" val="3170215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7CF73-7DE7-2690-783A-292A7C103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Field manifold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0550CCE4-5388-93CB-58ED-1024422C1F87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11700" y="1152475"/>
                <a:ext cx="8520600" cy="3700182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600" i="1" dirty="0"/>
                  <a:t>N</a:t>
                </a:r>
                <a:r>
                  <a:rPr lang="en-US" sz="1600" baseline="-25000" dirty="0" err="1"/>
                  <a:t>flavor</a:t>
                </a:r>
                <a:r>
                  <a:rPr lang="en-US" sz="1600" dirty="0"/>
                  <a:t> dimensional, charted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US" sz="1600" dirty="0"/>
                  <a:t> ( </a:t>
                </a:r>
                <a14:m>
                  <m:oMath xmlns:m="http://schemas.openxmlformats.org/officeDocument/2006/math"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1600" dirty="0"/>
                  <a:t> = 1, … , </a:t>
                </a:r>
                <a:r>
                  <a:rPr lang="en-US" sz="1600" i="1" dirty="0" err="1"/>
                  <a:t>N</a:t>
                </a:r>
                <a:r>
                  <a:rPr lang="en-US" sz="1600" baseline="-25000" dirty="0" err="1"/>
                  <a:t>flavor</a:t>
                </a:r>
                <a:r>
                  <a:rPr lang="en-US" sz="1600" dirty="0"/>
                  <a:t>).</a:t>
                </a:r>
              </a:p>
              <a:p>
                <a:pPr>
                  <a:lnSpc>
                    <a:spcPct val="120000"/>
                  </a:lnSpc>
                </a:pPr>
                <a:endParaRPr lang="en-US" sz="1600" dirty="0"/>
              </a:p>
              <a:p>
                <a:pPr>
                  <a:lnSpc>
                    <a:spcPct val="120000"/>
                  </a:lnSpc>
                </a:pPr>
                <a:r>
                  <a:rPr lang="en-US" sz="1600" dirty="0"/>
                  <a:t>Coordinate transformation: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̃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acc>
                      </m:e>
                    </m:d>
                  </m:oMath>
                </a14:m>
                <a:endParaRPr lang="en-US" sz="1600" b="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</a:pPr>
                <a:endParaRPr lang="en-US" sz="1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d>
                      <m:dPr>
                        <m:ctrlPr>
                          <a:rPr lang="en-US" sz="1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  <m:d>
                      <m:dPr>
                        <m:ctrlPr>
                          <a:rPr lang="en-US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sz="16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sz="16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</m:e>
                    </m:d>
                    <m:d>
                      <m:dPr>
                        <m:ctrlPr>
                          <a:rPr lang="en-US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sz="16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  <m:sSup>
                          <m:sSupPr>
                            <m:ctrlPr>
                              <a:rPr lang="en-US" sz="16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sz="16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p>
                        </m:sSup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e>
                    </m:d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acc>
                      <m:accPr>
                        <m:chr m:val="̃"/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</m:acc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̃"/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</m:acc>
                      </m:e>
                    </m:d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6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6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US" sz="1600" i="1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d>
                      <m:dPr>
                        <m:ctrlPr>
                          <a:rPr lang="en-US" sz="160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̃"/>
                            <m:ctrlPr>
                              <a:rPr lang="en-US" sz="16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</m:acc>
                      </m:e>
                    </m:d>
                    <m:d>
                      <m:dPr>
                        <m:ctrlPr>
                          <a:rPr lang="en-US" sz="160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sz="1600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̃"/>
                                <m:ctrlPr>
                                  <a:rPr lang="en-US" sz="160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60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</m:acc>
                          </m:e>
                          <m:sup>
                            <m:r>
                              <a:rPr lang="en-US" sz="1600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</m:e>
                    </m:d>
                    <m:d>
                      <m:dPr>
                        <m:ctrlPr>
                          <a:rPr lang="en-US" sz="16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sz="1600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  <m:sSup>
                          <m:sSupPr>
                            <m:ctrlPr>
                              <a:rPr lang="en-US" sz="1600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̃"/>
                                <m:ctrlPr>
                                  <a:rPr lang="en-US" sz="160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60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</m:acc>
                          </m:e>
                          <m:sup>
                            <m:r>
                              <a:rPr lang="en-US" sz="1600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p>
                        </m:sSup>
                      </m:e>
                    </m:d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1600" dirty="0"/>
                  <a:t> </a:t>
                </a:r>
                <a:endParaRPr lang="en-US" sz="16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</a:pPr>
                <a:endParaRPr lang="en-US" sz="16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lnSpc>
                    <a:spcPct val="125000"/>
                  </a:lnSpc>
                  <a:spcBef>
                    <a:spcPts val="600"/>
                  </a:spcBef>
                </a:pP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</m:acc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̃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</m:acc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̃"/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</m:acc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r>
                  <a:rPr lang="en-US" sz="1600" dirty="0"/>
                  <a:t> :  (0,0) tensor, a.k.a. scalar.</a:t>
                </a:r>
              </a:p>
              <a:p>
                <a:pPr>
                  <a:lnSpc>
                    <a:spcPct val="12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p>
                      <m:sSupPr>
                        <m:ctrlPr>
                          <a:rPr lang="en-US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en-US" sz="16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</m:acc>
                      </m:e>
                      <m:sup>
                        <m:r>
                          <a:rPr lang="en-US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16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̃"/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</m:acc>
                          </m:e>
                          <m:sup>
                            <m:r>
                              <a:rPr lang="en-US" sz="16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p>
                      <m:sSupPr>
                        <m:ctrlPr>
                          <a:rPr lang="en-US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sz="1600" dirty="0"/>
                  <a:t> :  (1,0) tensor, a.k.a. vector.</a:t>
                </a:r>
              </a:p>
              <a:p>
                <a:pPr>
                  <a:lnSpc>
                    <a:spcPct val="12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6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US" sz="1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d>
                      <m:dPr>
                        <m:ctrlPr>
                          <a:rPr lang="en-US" sz="1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̃"/>
                            <m:ctrlPr>
                              <a:rPr lang="en-US" sz="16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</m:acc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16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sz="16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̃"/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</m:acc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16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sz="16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sup>
                        </m:sSup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̃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</m:acc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p>
                        </m:sSup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𝑘𝑙</m:t>
                        </m:r>
                      </m:sub>
                    </m:sSub>
                    <m:d>
                      <m:dPr>
                        <m:ctrlPr>
                          <a:rPr lang="en-US" sz="1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r>
                          <a:rPr lang="en-US" sz="1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̃"/>
                            <m:ctrlPr>
                              <a:rPr lang="en-US" sz="16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</m:acc>
                        <m:r>
                          <a:rPr lang="en-US" sz="16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r>
                  <a:rPr lang="en-US" sz="1600" dirty="0"/>
                  <a:t>:  (0,2) tensor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/>
                  <a:t> identify as </a:t>
                </a:r>
                <a:r>
                  <a:rPr lang="en-US" sz="1600" dirty="0">
                    <a:solidFill>
                      <a:schemeClr val="bg2"/>
                    </a:solidFill>
                  </a:rPr>
                  <a:t>metric</a:t>
                </a:r>
                <a:r>
                  <a:rPr lang="en-US" sz="1600" dirty="0"/>
                  <a:t>.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0550CCE4-5388-93CB-58ED-1024422C1F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5"/>
                <a:ext cx="8520600" cy="370018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D915F2-D736-9A0C-5389-80AEBC25F4A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20F77F-9A0E-F406-8B58-97A3A9F0814F}"/>
              </a:ext>
            </a:extLst>
          </p:cNvPr>
          <p:cNvSpPr txBox="1"/>
          <p:nvPr/>
        </p:nvSpPr>
        <p:spPr>
          <a:xfrm>
            <a:off x="5106304" y="936662"/>
            <a:ext cx="39148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[Alonso, Jenkins, Manohar, 1511.00724 + 1605.03602]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186321-53D5-A72E-CBD7-166A851D60E6}"/>
              </a:ext>
            </a:extLst>
          </p:cNvPr>
          <p:cNvSpPr txBox="1"/>
          <p:nvPr/>
        </p:nvSpPr>
        <p:spPr>
          <a:xfrm>
            <a:off x="5106304" y="445025"/>
            <a:ext cx="32597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3"/>
                </a:solidFill>
              </a:rPr>
              <a:t>[(Callan,) Coleman, Wess, </a:t>
            </a:r>
            <a:r>
              <a:rPr lang="en-US" sz="1000" dirty="0" err="1">
                <a:solidFill>
                  <a:schemeClr val="accent3"/>
                </a:solidFill>
              </a:rPr>
              <a:t>Zumino</a:t>
            </a:r>
            <a:r>
              <a:rPr lang="en-US" sz="1000" dirty="0">
                <a:solidFill>
                  <a:schemeClr val="accent3"/>
                </a:solidFill>
              </a:rPr>
              <a:t>] [</a:t>
            </a:r>
            <a:r>
              <a:rPr lang="en-US" sz="1000" dirty="0" err="1">
                <a:solidFill>
                  <a:schemeClr val="accent3"/>
                </a:solidFill>
              </a:rPr>
              <a:t>Honerkamp</a:t>
            </a:r>
            <a:r>
              <a:rPr lang="en-US" sz="1000" dirty="0">
                <a:solidFill>
                  <a:schemeClr val="accent3"/>
                </a:solidFill>
              </a:rPr>
              <a:t>] [Volkov] [</a:t>
            </a:r>
            <a:r>
              <a:rPr lang="en-US" sz="1000" dirty="0" err="1">
                <a:solidFill>
                  <a:schemeClr val="accent3"/>
                </a:solidFill>
              </a:rPr>
              <a:t>Tataru</a:t>
            </a:r>
            <a:r>
              <a:rPr lang="en-US" sz="1000" dirty="0">
                <a:solidFill>
                  <a:schemeClr val="accent3"/>
                </a:solidFill>
              </a:rPr>
              <a:t>] [Alvarez-</a:t>
            </a:r>
            <a:r>
              <a:rPr lang="en-US" sz="1000" dirty="0" err="1">
                <a:solidFill>
                  <a:schemeClr val="accent3"/>
                </a:solidFill>
              </a:rPr>
              <a:t>Gaume</a:t>
            </a:r>
            <a:r>
              <a:rPr lang="en-US" sz="1000" dirty="0">
                <a:solidFill>
                  <a:schemeClr val="accent3"/>
                </a:solidFill>
              </a:rPr>
              <a:t>, Freedman(, Mukhi)] [</a:t>
            </a:r>
            <a:r>
              <a:rPr lang="en-US" sz="1000" dirty="0" err="1">
                <a:solidFill>
                  <a:schemeClr val="accent3"/>
                </a:solidFill>
              </a:rPr>
              <a:t>Vilkovisky</a:t>
            </a:r>
            <a:r>
              <a:rPr lang="en-US" sz="1000" dirty="0">
                <a:solidFill>
                  <a:schemeClr val="accent3"/>
                </a:solidFill>
              </a:rPr>
              <a:t>] [DeWitt] [Gaillard] [Georgi]</a:t>
            </a:r>
          </a:p>
        </p:txBody>
      </p:sp>
    </p:spTree>
    <p:extLst>
      <p:ext uri="{BB962C8B-B14F-4D97-AF65-F5344CB8AC3E}">
        <p14:creationId xmlns:p14="http://schemas.microsoft.com/office/powerpoint/2010/main" val="33108908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C374D-1C1E-67AE-9796-74E9C6E91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Riemannian geometry on the field manifold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7DEEFDD4-7DFD-FE9C-63F0-DBE4FC12EC16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  <m:d>
                      <m:dPr>
                        <m:ctrlPr>
                          <a:rPr lang="en-US" sz="18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</m:e>
                    </m:d>
                    <m:d>
                      <m:dPr>
                        <m:ctrlPr>
                          <a:rPr lang="en-US" sz="18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  <m:sSup>
                          <m:sSupPr>
                            <m:ctrlPr>
                              <a:rPr lang="en-US" sz="18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p>
                        </m:sSup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</a:t>
                </a:r>
              </a:p>
              <a:p>
                <a:endParaRPr lang="en-US" dirty="0"/>
              </a:p>
              <a:p>
                <a:r>
                  <a:rPr lang="en-US" dirty="0"/>
                  <a:t>Metric: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dirty="0"/>
                  <a:t> .</a:t>
                </a:r>
              </a:p>
              <a:p>
                <a:endParaRPr lang="en-US" dirty="0"/>
              </a:p>
              <a:p>
                <a:r>
                  <a:rPr lang="en-US" dirty="0"/>
                  <a:t>Connection: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𝑗𝑘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𝑖𝑙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𝑗𝑘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.</a:t>
                </a:r>
              </a:p>
              <a:p>
                <a:endParaRPr lang="en-US" dirty="0"/>
              </a:p>
              <a:p>
                <a:r>
                  <a:rPr lang="en-US" dirty="0"/>
                  <a:t>Riemann curvature: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𝑖𝑗𝑘𝑙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𝑖𝑙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𝑗𝑘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𝑗𝑙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𝑖𝑘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𝑖𝑘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𝑗𝑙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 −(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.</a:t>
                </a:r>
              </a:p>
              <a:p>
                <a:endParaRPr lang="en-US" dirty="0"/>
              </a:p>
              <a:p>
                <a:r>
                  <a:rPr lang="en-US" dirty="0"/>
                  <a:t>Covariant derivative: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  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  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𝑘𝑙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    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…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…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 ⋯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𝑘𝑗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    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…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…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+⋯</m:t>
                        </m:r>
                      </m:e>
                    </m:d>
                  </m:oMath>
                </a14:m>
                <a:r>
                  <a:rPr lang="en-US" dirty="0"/>
                  <a:t> .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7DEEFDD4-7DFD-FE9C-63F0-DBE4FC12EC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1E5233-B75C-EC3C-0875-365F1BE917C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2683388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1B008-B643-3977-20DB-90C64B8D8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Physics is invariant under change of coordinates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CD14093-F81B-F49B-B7A2-2F6E89E438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On-shell amplitudes  =  scalar functions of geometric quantities.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EB5C02-A2BE-181F-6947-9B8525DA32A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4D6E7F1-D8BD-7229-C459-EEA5B192EE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933" y="1751448"/>
            <a:ext cx="2997993" cy="43040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E5CF7D8-D341-E437-088A-54E613792C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58" y="2870190"/>
            <a:ext cx="7772400" cy="124786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9AEDA5D-5DBC-A2B0-4DB1-987D41A98EF7}"/>
              </a:ext>
            </a:extLst>
          </p:cNvPr>
          <p:cNvSpPr txBox="1"/>
          <p:nvPr/>
        </p:nvSpPr>
        <p:spPr>
          <a:xfrm>
            <a:off x="1674571" y="2316032"/>
            <a:ext cx="2348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Proxima Nova" panose="02000506030000020004" pitchFamily="2" charset="0"/>
              </a:rPr>
              <a:t>standard Feynman rules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E3162A7-93BD-CB93-9B5E-2123CC9E90AB}"/>
                  </a:ext>
                </a:extLst>
              </p:cNvPr>
              <p:cNvSpPr txBox="1"/>
              <p:nvPr/>
            </p:nvSpPr>
            <p:spPr>
              <a:xfrm>
                <a:off x="1461052" y="2356981"/>
                <a:ext cx="221214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⇓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E3162A7-93BD-CB93-9B5E-2123CC9E90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1052" y="2356981"/>
                <a:ext cx="221214" cy="307777"/>
              </a:xfrm>
              <a:prstGeom prst="rect">
                <a:avLst/>
              </a:prstGeom>
              <a:blipFill>
                <a:blip r:embed="rId4"/>
                <a:stretch>
                  <a:fillRect l="-27778" r="-22222"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633DDBDB-C627-7814-E33B-F9C82A7D7C9E}"/>
              </a:ext>
            </a:extLst>
          </p:cNvPr>
          <p:cNvSpPr txBox="1"/>
          <p:nvPr/>
        </p:nvSpPr>
        <p:spPr>
          <a:xfrm>
            <a:off x="1672034" y="4350694"/>
            <a:ext cx="45528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5"/>
                </a:solidFill>
                <a:latin typeface="Proxima Nova" panose="02000506030000020004" pitchFamily="2" charset="0"/>
              </a:rPr>
              <a:t>vielbeins</a:t>
            </a:r>
            <a:r>
              <a:rPr lang="en-US" dirty="0">
                <a:solidFill>
                  <a:schemeClr val="accent5"/>
                </a:solidFill>
                <a:latin typeface="Proxima Nova" panose="02000506030000020004" pitchFamily="2" charset="0"/>
              </a:rPr>
              <a:t> (wavefunction renormalization factors in LSZ)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FB6DCF-966F-5F44-C309-783BEBC04247}"/>
              </a:ext>
            </a:extLst>
          </p:cNvPr>
          <p:cNvSpPr txBox="1"/>
          <p:nvPr/>
        </p:nvSpPr>
        <p:spPr>
          <a:xfrm>
            <a:off x="3865904" y="2860018"/>
            <a:ext cx="4717958" cy="6036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dirty="0">
                <a:solidFill>
                  <a:schemeClr val="accent5"/>
                </a:solidFill>
                <a:latin typeface="Proxima Nova" panose="02000506030000020004" pitchFamily="2" charset="0"/>
              </a:rPr>
              <a:t>( ) = symmetrized</a:t>
            </a:r>
          </a:p>
          <a:p>
            <a:pPr>
              <a:lnSpc>
                <a:spcPct val="125000"/>
              </a:lnSpc>
            </a:pPr>
            <a:r>
              <a:rPr lang="en-US" dirty="0">
                <a:solidFill>
                  <a:schemeClr val="accent5"/>
                </a:solidFill>
                <a:latin typeface="Proxima Nova" panose="02000506030000020004" pitchFamily="2" charset="0"/>
              </a:rPr>
              <a:t>bar = evaluate at physical vacuum (point on field manifold)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4EC1C75-E3D8-3884-9491-32815FBF5147}"/>
              </a:ext>
            </a:extLst>
          </p:cNvPr>
          <p:cNvCxnSpPr>
            <a:cxnSpLocks/>
          </p:cNvCxnSpPr>
          <p:nvPr/>
        </p:nvCxnSpPr>
        <p:spPr>
          <a:xfrm flipV="1">
            <a:off x="2120641" y="4081260"/>
            <a:ext cx="0" cy="269434"/>
          </a:xfrm>
          <a:prstGeom prst="straightConnector1">
            <a:avLst/>
          </a:prstGeom>
          <a:ln w="190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0708842-2E34-65A9-4F65-7EB0F956AB3C}"/>
              </a:ext>
            </a:extLst>
          </p:cNvPr>
          <p:cNvCxnSpPr>
            <a:cxnSpLocks/>
          </p:cNvCxnSpPr>
          <p:nvPr/>
        </p:nvCxnSpPr>
        <p:spPr>
          <a:xfrm flipH="1">
            <a:off x="3458817" y="3184937"/>
            <a:ext cx="324679" cy="0"/>
          </a:xfrm>
          <a:prstGeom prst="straightConnector1">
            <a:avLst/>
          </a:prstGeom>
          <a:ln w="190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251613A-5951-0A9D-8E34-A91CE9ABED29}"/>
              </a:ext>
            </a:extLst>
          </p:cNvPr>
          <p:cNvCxnSpPr>
            <a:cxnSpLocks/>
          </p:cNvCxnSpPr>
          <p:nvPr/>
        </p:nvCxnSpPr>
        <p:spPr>
          <a:xfrm flipH="1">
            <a:off x="3549510" y="3417593"/>
            <a:ext cx="221596" cy="186927"/>
          </a:xfrm>
          <a:prstGeom prst="straightConnector1">
            <a:avLst/>
          </a:prstGeom>
          <a:ln w="190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E5AFAC4C-4610-8268-D020-8B934F3C131A}"/>
              </a:ext>
            </a:extLst>
          </p:cNvPr>
          <p:cNvSpPr txBox="1"/>
          <p:nvPr/>
        </p:nvSpPr>
        <p:spPr>
          <a:xfrm>
            <a:off x="5659637" y="1695890"/>
            <a:ext cx="3172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[Cohen, Lu, Craig, Sutherland, 2108.03240]</a:t>
            </a:r>
          </a:p>
          <a:p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[Cheung, </a:t>
            </a:r>
            <a:r>
              <a:rPr lang="en-US" sz="1200" dirty="0" err="1">
                <a:solidFill>
                  <a:srgbClr val="0070C0"/>
                </a:solidFill>
                <a:latin typeface="Proxima Nova" panose="02000506030000020004" pitchFamily="2" charset="0"/>
              </a:rPr>
              <a:t>Helset</a:t>
            </a: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, Parra-Martinez, 2111.03045]</a:t>
            </a:r>
          </a:p>
        </p:txBody>
      </p:sp>
    </p:spTree>
    <p:extLst>
      <p:ext uri="{BB962C8B-B14F-4D97-AF65-F5344CB8AC3E}">
        <p14:creationId xmlns:p14="http://schemas.microsoft.com/office/powerpoint/2010/main" val="27131910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7259D-D8C3-324D-8122-5B66DD50F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Many applications to theory &amp; </a:t>
            </a:r>
            <a:r>
              <a:rPr lang="en-US" dirty="0" err="1"/>
              <a:t>pheno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2E22A1C4-E732-B748-94CF-26EC381DA7E1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>
                  <a:spcAft>
                    <a:spcPts val="1200"/>
                  </a:spcAft>
                </a:pPr>
                <a:r>
                  <a:rPr lang="en-US" dirty="0"/>
                  <a:t>Geometric soft theorems.</a:t>
                </a:r>
              </a:p>
              <a:p>
                <a:pPr>
                  <a:spcBef>
                    <a:spcPts val="600"/>
                  </a:spcBef>
                  <a:spcAft>
                    <a:spcPts val="3000"/>
                  </a:spcAft>
                </a:pPr>
                <a:r>
                  <a:rPr lang="en-US" dirty="0" err="1"/>
                  <a:t>Resummation</a:t>
                </a:r>
                <a:r>
                  <a:rPr lang="en-US" dirty="0"/>
                  <a:t> of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 panose="02040503050406030204" pitchFamily="18" charset="0"/>
                                      </a:rPr>
                                      <m:t>Λ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/>
                  <a:t>  effects in SMEFT.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dirty="0"/>
                  <a:t>Classification of SM extensions: SMEFT vs. HEFT.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2E22A1C4-E732-B748-94CF-26EC381DA7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4BC65-F2B4-85E4-231A-9E285EC42A2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  <p:pic>
        <p:nvPicPr>
          <p:cNvPr id="6" name="Picture 5" descr="A black and white math symbol&#10;&#10;Description automatically generated with medium confidence">
            <a:extLst>
              <a:ext uri="{FF2B5EF4-FFF2-40B4-BE49-F238E27FC236}">
                <a16:creationId xmlns:a16="http://schemas.microsoft.com/office/drawing/2014/main" id="{F93FF3A2-4587-CFE6-319E-A86B6DB973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3673" y="1177957"/>
            <a:ext cx="2276067" cy="5308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8E4F242-AD6C-7A5C-96CE-6015888D36A2}"/>
              </a:ext>
            </a:extLst>
          </p:cNvPr>
          <p:cNvSpPr txBox="1"/>
          <p:nvPr/>
        </p:nvSpPr>
        <p:spPr>
          <a:xfrm>
            <a:off x="3071937" y="1275081"/>
            <a:ext cx="31563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[Cheung, </a:t>
            </a:r>
            <a:r>
              <a:rPr lang="en-US" sz="1200" dirty="0" err="1">
                <a:solidFill>
                  <a:srgbClr val="0070C0"/>
                </a:solidFill>
                <a:latin typeface="Proxima Nova" panose="02000506030000020004" pitchFamily="2" charset="0"/>
              </a:rPr>
              <a:t>Helset</a:t>
            </a: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, Parra-Martinez, 2111.03045]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9885AE-8E32-7331-A9AF-24CEDC64905F}"/>
              </a:ext>
            </a:extLst>
          </p:cNvPr>
          <p:cNvSpPr txBox="1"/>
          <p:nvPr/>
        </p:nvSpPr>
        <p:spPr>
          <a:xfrm>
            <a:off x="4650099" y="1978237"/>
            <a:ext cx="31563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[</a:t>
            </a:r>
            <a:r>
              <a:rPr lang="en-US" sz="1200" dirty="0" err="1">
                <a:solidFill>
                  <a:srgbClr val="0070C0"/>
                </a:solidFill>
                <a:latin typeface="Proxima Nova" panose="02000506030000020004" pitchFamily="2" charset="0"/>
              </a:rPr>
              <a:t>Helset</a:t>
            </a: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, Martin, Trott, 2001.01453]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28346B-E5C3-3921-7532-572E930611AE}"/>
              </a:ext>
            </a:extLst>
          </p:cNvPr>
          <p:cNvSpPr txBox="1"/>
          <p:nvPr/>
        </p:nvSpPr>
        <p:spPr>
          <a:xfrm>
            <a:off x="5444785" y="2722175"/>
            <a:ext cx="31149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[Cohen, Lu, Craig, Sutherland, 2008.08597]</a:t>
            </a:r>
          </a:p>
        </p:txBody>
      </p:sp>
      <p:pic>
        <p:nvPicPr>
          <p:cNvPr id="12" name="Picture 11" descr="A close-up of a logo&#10;&#10;Description automatically generated">
            <a:extLst>
              <a:ext uri="{FF2B5EF4-FFF2-40B4-BE49-F238E27FC236}">
                <a16:creationId xmlns:a16="http://schemas.microsoft.com/office/drawing/2014/main" id="{276598A7-7531-8589-CAC4-2CADFCB1F8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9446" y="3357998"/>
            <a:ext cx="5465107" cy="102084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F897B8-2BBE-9B03-D73C-1689DF45B562}"/>
              </a:ext>
            </a:extLst>
          </p:cNvPr>
          <p:cNvSpPr txBox="1"/>
          <p:nvPr/>
        </p:nvSpPr>
        <p:spPr>
          <a:xfrm>
            <a:off x="5040384" y="4504954"/>
            <a:ext cx="2486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Proxima Nova" panose="02000506030000020004" pitchFamily="2" charset="0"/>
              </a:rPr>
              <a:t>Figure from N. Craig @ HEFT 2021</a:t>
            </a:r>
          </a:p>
        </p:txBody>
      </p:sp>
    </p:spTree>
    <p:extLst>
      <p:ext uri="{BB962C8B-B14F-4D97-AF65-F5344CB8AC3E}">
        <p14:creationId xmlns:p14="http://schemas.microsoft.com/office/powerpoint/2010/main" val="2104451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9B99A-8774-25D8-9439-8A045B1AF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Beyond tree level: effective actions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472DC115-B5BA-98DE-CC5D-D6506B7674B1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11700" y="1774479"/>
                <a:ext cx="8520600" cy="2794396"/>
              </a:xfrm>
            </p:spPr>
            <p:txBody>
              <a:bodyPr/>
              <a:lstStyle/>
              <a:p>
                <a:r>
                  <a:rPr lang="en-US" dirty="0"/>
                  <a:t>Standard background field method: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Legendre transform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 1PI effective action.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472DC115-B5BA-98DE-CC5D-D6506B7674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774479"/>
                <a:ext cx="8520600" cy="2794396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6B55CF-A1B9-467A-463A-7F34F068215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8495CF-20B4-BEA0-C796-C8420422C2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1650" y="1226655"/>
            <a:ext cx="3060700" cy="40640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277C71EC-CFC6-3D70-B599-B486E0710B64}"/>
              </a:ext>
            </a:extLst>
          </p:cNvPr>
          <p:cNvGrpSpPr/>
          <p:nvPr/>
        </p:nvGrpSpPr>
        <p:grpSpPr>
          <a:xfrm>
            <a:off x="701016" y="2426021"/>
            <a:ext cx="7741968" cy="444500"/>
            <a:chOff x="506808" y="2280350"/>
            <a:chExt cx="7741968" cy="4445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5D3D81D-595D-0009-AE85-5FA334C6DA7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6808" y="2299400"/>
              <a:ext cx="2933700" cy="4064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E112D8F-67DE-91C8-8DD8-CE8BB0E1AAF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29176" y="2280350"/>
              <a:ext cx="4419600" cy="444500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C65474EB-098F-936C-A7C4-09728A99ED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9100" y="3649330"/>
            <a:ext cx="5765800" cy="444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579EB05-D3C5-17FA-71D4-CE86E6E12EBF}"/>
              </a:ext>
            </a:extLst>
          </p:cNvPr>
          <p:cNvSpPr txBox="1"/>
          <p:nvPr/>
        </p:nvSpPr>
        <p:spPr>
          <a:xfrm>
            <a:off x="4207005" y="4182493"/>
            <a:ext cx="4988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Proxima Nova" panose="02000506030000020004" pitchFamily="2" charset="0"/>
              </a:rPr>
              <a:t>tree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5D7934-4E6C-995A-D77D-BB3E42D6868F}"/>
              </a:ext>
            </a:extLst>
          </p:cNvPr>
          <p:cNvSpPr txBox="1"/>
          <p:nvPr/>
        </p:nvSpPr>
        <p:spPr>
          <a:xfrm>
            <a:off x="5932974" y="4181540"/>
            <a:ext cx="647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Proxima Nova" panose="02000506030000020004" pitchFamily="2" charset="0"/>
              </a:rPr>
              <a:t>1-loop</a:t>
            </a:r>
          </a:p>
        </p:txBody>
      </p:sp>
    </p:spTree>
    <p:extLst>
      <p:ext uri="{BB962C8B-B14F-4D97-AF65-F5344CB8AC3E}">
        <p14:creationId xmlns:p14="http://schemas.microsoft.com/office/powerpoint/2010/main" val="1733033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0BA64-45ED-189B-4989-A51C60B15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Beyond tree level: effective actions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4B852E73-3311-A167-FED4-5267213A56BA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>
                    <a:solidFill>
                      <a:schemeClr val="bg2"/>
                    </a:solidFill>
                  </a:rPr>
                  <a:t>Covariant</a:t>
                </a:r>
                <a:r>
                  <a:rPr lang="en-US" dirty="0"/>
                  <a:t> version: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olidFill>
                      <a:schemeClr val="bg2"/>
                    </a:solidFill>
                  </a:rPr>
                  <a:t>geometrized</a:t>
                </a:r>
                <a:r>
                  <a:rPr lang="en-US" dirty="0"/>
                  <a:t> 1PI effective action: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4B852E73-3311-A167-FED4-5267213A56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4A7522-63FC-785A-C4E9-E096D2E7644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6928709-FA95-AACC-247E-A80F487D04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5278" y="1210981"/>
            <a:ext cx="901700" cy="406400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8E73AC63-E735-9C4A-DAB7-F1CD3ADAB212}"/>
              </a:ext>
            </a:extLst>
          </p:cNvPr>
          <p:cNvGrpSpPr/>
          <p:nvPr/>
        </p:nvGrpSpPr>
        <p:grpSpPr>
          <a:xfrm>
            <a:off x="6020555" y="961238"/>
            <a:ext cx="2551015" cy="1807303"/>
            <a:chOff x="6020555" y="1115139"/>
            <a:chExt cx="2551015" cy="1807303"/>
          </a:xfrm>
        </p:grpSpPr>
        <p:grpSp>
          <p:nvGrpSpPr>
            <p:cNvPr id="5" name="组合 43">
              <a:extLst>
                <a:ext uri="{FF2B5EF4-FFF2-40B4-BE49-F238E27FC236}">
                  <a16:creationId xmlns:a16="http://schemas.microsoft.com/office/drawing/2014/main" id="{2EFE4F42-E7E1-B140-82F8-B1A826F0B529}"/>
                </a:ext>
              </a:extLst>
            </p:cNvPr>
            <p:cNvGrpSpPr/>
            <p:nvPr/>
          </p:nvGrpSpPr>
          <p:grpSpPr>
            <a:xfrm>
              <a:off x="6020555" y="1115139"/>
              <a:ext cx="2551015" cy="1807303"/>
              <a:chOff x="4067764" y="2275142"/>
              <a:chExt cx="4167051" cy="2952206"/>
            </a:xfrm>
          </p:grpSpPr>
          <p:grpSp>
            <p:nvGrpSpPr>
              <p:cNvPr id="6" name="组合 18">
                <a:extLst>
                  <a:ext uri="{FF2B5EF4-FFF2-40B4-BE49-F238E27FC236}">
                    <a16:creationId xmlns:a16="http://schemas.microsoft.com/office/drawing/2014/main" id="{59364D6A-0555-FFCC-26E8-8166EA334522}"/>
                  </a:ext>
                </a:extLst>
              </p:cNvPr>
              <p:cNvGrpSpPr/>
              <p:nvPr/>
            </p:nvGrpSpPr>
            <p:grpSpPr>
              <a:xfrm>
                <a:off x="4067764" y="2275142"/>
                <a:ext cx="4167051" cy="2952206"/>
                <a:chOff x="2423160" y="2259874"/>
                <a:chExt cx="4167051" cy="2952206"/>
              </a:xfrm>
            </p:grpSpPr>
            <p:sp>
              <p:nvSpPr>
                <p:cNvPr id="15" name="任意形状 5">
                  <a:extLst>
                    <a:ext uri="{FF2B5EF4-FFF2-40B4-BE49-F238E27FC236}">
                      <a16:creationId xmlns:a16="http://schemas.microsoft.com/office/drawing/2014/main" id="{04F6C190-9C82-3C89-D0A0-2397327D13DF}"/>
                    </a:ext>
                  </a:extLst>
                </p:cNvPr>
                <p:cNvSpPr/>
                <p:nvPr/>
              </p:nvSpPr>
              <p:spPr>
                <a:xfrm>
                  <a:off x="2423160" y="2707494"/>
                  <a:ext cx="870319" cy="2504586"/>
                </a:xfrm>
                <a:custGeom>
                  <a:avLst/>
                  <a:gdLst>
                    <a:gd name="connsiteX0" fmla="*/ 646611 w 646611"/>
                    <a:gd name="connsiteY0" fmla="*/ 0 h 1528355"/>
                    <a:gd name="connsiteX1" fmla="*/ 228600 w 646611"/>
                    <a:gd name="connsiteY1" fmla="*/ 509452 h 1528355"/>
                    <a:gd name="connsiteX2" fmla="*/ 0 w 646611"/>
                    <a:gd name="connsiteY2" fmla="*/ 1528355 h 1528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46611" h="1528355">
                      <a:moveTo>
                        <a:pt x="646611" y="0"/>
                      </a:moveTo>
                      <a:cubicBezTo>
                        <a:pt x="491489" y="127363"/>
                        <a:pt x="336368" y="254726"/>
                        <a:pt x="228600" y="509452"/>
                      </a:cubicBezTo>
                      <a:cubicBezTo>
                        <a:pt x="120832" y="764178"/>
                        <a:pt x="60416" y="1146266"/>
                        <a:pt x="0" y="1528355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16" name="任意形状 10">
                  <a:extLst>
                    <a:ext uri="{FF2B5EF4-FFF2-40B4-BE49-F238E27FC236}">
                      <a16:creationId xmlns:a16="http://schemas.microsoft.com/office/drawing/2014/main" id="{A2A78D58-1CA4-E055-73DC-41F667C37D91}"/>
                    </a:ext>
                  </a:extLst>
                </p:cNvPr>
                <p:cNvSpPr/>
                <p:nvPr/>
              </p:nvSpPr>
              <p:spPr>
                <a:xfrm>
                  <a:off x="3293479" y="2259874"/>
                  <a:ext cx="3296732" cy="447620"/>
                </a:xfrm>
                <a:custGeom>
                  <a:avLst/>
                  <a:gdLst>
                    <a:gd name="connsiteX0" fmla="*/ 0 w 3357154"/>
                    <a:gd name="connsiteY0" fmla="*/ 875212 h 875212"/>
                    <a:gd name="connsiteX1" fmla="*/ 1005840 w 3357154"/>
                    <a:gd name="connsiteY1" fmla="*/ 280852 h 875212"/>
                    <a:gd name="connsiteX2" fmla="*/ 3357154 w 3357154"/>
                    <a:gd name="connsiteY2" fmla="*/ 0 h 875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57154" h="875212">
                      <a:moveTo>
                        <a:pt x="0" y="875212"/>
                      </a:moveTo>
                      <a:cubicBezTo>
                        <a:pt x="223157" y="650966"/>
                        <a:pt x="446314" y="426721"/>
                        <a:pt x="1005840" y="280852"/>
                      </a:cubicBezTo>
                      <a:cubicBezTo>
                        <a:pt x="1565366" y="134983"/>
                        <a:pt x="2461260" y="67491"/>
                        <a:pt x="3357154" y="0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17" name="任意形状 12">
                  <a:extLst>
                    <a:ext uri="{FF2B5EF4-FFF2-40B4-BE49-F238E27FC236}">
                      <a16:creationId xmlns:a16="http://schemas.microsoft.com/office/drawing/2014/main" id="{03A1C24C-3193-D598-13E9-3E07AC9E0811}"/>
                    </a:ext>
                  </a:extLst>
                </p:cNvPr>
                <p:cNvSpPr/>
                <p:nvPr/>
              </p:nvSpPr>
              <p:spPr>
                <a:xfrm>
                  <a:off x="5505993" y="2259875"/>
                  <a:ext cx="1084217" cy="2383972"/>
                </a:xfrm>
                <a:custGeom>
                  <a:avLst/>
                  <a:gdLst>
                    <a:gd name="connsiteX0" fmla="*/ 2723606 w 2723606"/>
                    <a:gd name="connsiteY0" fmla="*/ 0 h 3944983"/>
                    <a:gd name="connsiteX1" fmla="*/ 515983 w 2723606"/>
                    <a:gd name="connsiteY1" fmla="*/ 1965960 h 3944983"/>
                    <a:gd name="connsiteX2" fmla="*/ 0 w 2723606"/>
                    <a:gd name="connsiteY2" fmla="*/ 3944983 h 3944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23606" h="3944983">
                      <a:moveTo>
                        <a:pt x="2723606" y="0"/>
                      </a:moveTo>
                      <a:cubicBezTo>
                        <a:pt x="1846761" y="654231"/>
                        <a:pt x="969917" y="1308463"/>
                        <a:pt x="515983" y="1965960"/>
                      </a:cubicBezTo>
                      <a:cubicBezTo>
                        <a:pt x="62049" y="2623457"/>
                        <a:pt x="31024" y="3284220"/>
                        <a:pt x="0" y="3944983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18" name="任意形状 16">
                  <a:extLst>
                    <a:ext uri="{FF2B5EF4-FFF2-40B4-BE49-F238E27FC236}">
                      <a16:creationId xmlns:a16="http://schemas.microsoft.com/office/drawing/2014/main" id="{2AE4C7AB-DC55-4D27-50CB-70B9A033A8EE}"/>
                    </a:ext>
                  </a:extLst>
                </p:cNvPr>
                <p:cNvSpPr/>
                <p:nvPr/>
              </p:nvSpPr>
              <p:spPr>
                <a:xfrm>
                  <a:off x="2423160" y="4643847"/>
                  <a:ext cx="3082835" cy="568233"/>
                </a:xfrm>
                <a:custGeom>
                  <a:avLst/>
                  <a:gdLst>
                    <a:gd name="connsiteX0" fmla="*/ 0 w 3082835"/>
                    <a:gd name="connsiteY0" fmla="*/ 552013 h 552013"/>
                    <a:gd name="connsiteX1" fmla="*/ 1110343 w 3082835"/>
                    <a:gd name="connsiteY1" fmla="*/ 81750 h 552013"/>
                    <a:gd name="connsiteX2" fmla="*/ 3082835 w 3082835"/>
                    <a:gd name="connsiteY2" fmla="*/ 3373 h 552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082835" h="552013">
                      <a:moveTo>
                        <a:pt x="0" y="552013"/>
                      </a:moveTo>
                      <a:cubicBezTo>
                        <a:pt x="298268" y="362601"/>
                        <a:pt x="596537" y="173190"/>
                        <a:pt x="1110343" y="81750"/>
                      </a:cubicBezTo>
                      <a:cubicBezTo>
                        <a:pt x="1624149" y="-9690"/>
                        <a:pt x="2353492" y="-3159"/>
                        <a:pt x="3082835" y="3373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grpSp>
            <p:nvGrpSpPr>
              <p:cNvPr id="7" name="组合 30">
                <a:extLst>
                  <a:ext uri="{FF2B5EF4-FFF2-40B4-BE49-F238E27FC236}">
                    <a16:creationId xmlns:a16="http://schemas.microsoft.com/office/drawing/2014/main" id="{04C5B24A-0DC2-C3CF-899B-44B03918DD8B}"/>
                  </a:ext>
                </a:extLst>
              </p:cNvPr>
              <p:cNvGrpSpPr/>
              <p:nvPr/>
            </p:nvGrpSpPr>
            <p:grpSpPr>
              <a:xfrm>
                <a:off x="5328312" y="2884971"/>
                <a:ext cx="1623139" cy="676080"/>
                <a:chOff x="3683708" y="3536234"/>
                <a:chExt cx="1623139" cy="676080"/>
              </a:xfrm>
            </p:grpSpPr>
            <p:sp>
              <p:nvSpPr>
                <p:cNvPr id="12" name="任意形状 21">
                  <a:extLst>
                    <a:ext uri="{FF2B5EF4-FFF2-40B4-BE49-F238E27FC236}">
                      <a16:creationId xmlns:a16="http://schemas.microsoft.com/office/drawing/2014/main" id="{14E90B59-3AD3-39EE-2198-11DFD804E210}"/>
                    </a:ext>
                  </a:extLst>
                </p:cNvPr>
                <p:cNvSpPr/>
                <p:nvPr/>
              </p:nvSpPr>
              <p:spPr>
                <a:xfrm>
                  <a:off x="3701709" y="3554234"/>
                  <a:ext cx="1587137" cy="640080"/>
                </a:xfrm>
                <a:custGeom>
                  <a:avLst/>
                  <a:gdLst>
                    <a:gd name="connsiteX0" fmla="*/ 0 w 1587137"/>
                    <a:gd name="connsiteY0" fmla="*/ 640080 h 640080"/>
                    <a:gd name="connsiteX1" fmla="*/ 770709 w 1587137"/>
                    <a:gd name="connsiteY1" fmla="*/ 169817 h 640080"/>
                    <a:gd name="connsiteX2" fmla="*/ 1587137 w 1587137"/>
                    <a:gd name="connsiteY2" fmla="*/ 0 h 640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587137" h="640080">
                      <a:moveTo>
                        <a:pt x="0" y="640080"/>
                      </a:moveTo>
                      <a:cubicBezTo>
                        <a:pt x="253093" y="458288"/>
                        <a:pt x="506186" y="276497"/>
                        <a:pt x="770709" y="169817"/>
                      </a:cubicBezTo>
                      <a:cubicBezTo>
                        <a:pt x="1035232" y="63137"/>
                        <a:pt x="1311184" y="31568"/>
                        <a:pt x="1587137" y="0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13" name="椭圆 22">
                  <a:extLst>
                    <a:ext uri="{FF2B5EF4-FFF2-40B4-BE49-F238E27FC236}">
                      <a16:creationId xmlns:a16="http://schemas.microsoft.com/office/drawing/2014/main" id="{12A0377F-D0A1-8D28-0445-042CAD26A3E9}"/>
                    </a:ext>
                  </a:extLst>
                </p:cNvPr>
                <p:cNvSpPr/>
                <p:nvPr/>
              </p:nvSpPr>
              <p:spPr>
                <a:xfrm>
                  <a:off x="3683708" y="4176314"/>
                  <a:ext cx="36000" cy="36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14" name="椭圆 29">
                  <a:extLst>
                    <a:ext uri="{FF2B5EF4-FFF2-40B4-BE49-F238E27FC236}">
                      <a16:creationId xmlns:a16="http://schemas.microsoft.com/office/drawing/2014/main" id="{59B9E2B7-6307-726D-7F87-5CAA99AD5363}"/>
                    </a:ext>
                  </a:extLst>
                </p:cNvPr>
                <p:cNvSpPr/>
                <p:nvPr/>
              </p:nvSpPr>
              <p:spPr>
                <a:xfrm>
                  <a:off x="5270847" y="3536234"/>
                  <a:ext cx="36000" cy="360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pic>
            <p:nvPicPr>
              <p:cNvPr id="8" name="图形 32">
                <a:extLst>
                  <a:ext uri="{FF2B5EF4-FFF2-40B4-BE49-F238E27FC236}">
                    <a16:creationId xmlns:a16="http://schemas.microsoft.com/office/drawing/2014/main" id="{F3A73D03-78A0-BA04-EF16-30FC95C824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5078563" y="3243551"/>
                <a:ext cx="190500" cy="317500"/>
              </a:xfrm>
              <a:prstGeom prst="rect">
                <a:avLst/>
              </a:prstGeom>
            </p:spPr>
          </p:pic>
          <p:pic>
            <p:nvPicPr>
              <p:cNvPr id="9" name="图形 34">
                <a:extLst>
                  <a:ext uri="{FF2B5EF4-FFF2-40B4-BE49-F238E27FC236}">
                    <a16:creationId xmlns:a16="http://schemas.microsoft.com/office/drawing/2014/main" id="{8EF85890-3D48-597A-62D2-0EE5EB01CC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7019695" y="2589413"/>
                <a:ext cx="190500" cy="266700"/>
              </a:xfrm>
              <a:prstGeom prst="rect">
                <a:avLst/>
              </a:prstGeom>
            </p:spPr>
          </p:pic>
          <p:pic>
            <p:nvPicPr>
              <p:cNvPr id="10" name="图形 36">
                <a:extLst>
                  <a:ext uri="{FF2B5EF4-FFF2-40B4-BE49-F238E27FC236}">
                    <a16:creationId xmlns:a16="http://schemas.microsoft.com/office/drawing/2014/main" id="{C5767D9C-AD06-E846-8B9D-62F7CC5308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5626995" y="2751724"/>
                <a:ext cx="165100" cy="342900"/>
              </a:xfrm>
              <a:prstGeom prst="rect">
                <a:avLst/>
              </a:prstGeom>
            </p:spPr>
          </p:pic>
          <p:cxnSp>
            <p:nvCxnSpPr>
              <p:cNvPr id="11" name="直线箭头连接符 37">
                <a:extLst>
                  <a:ext uri="{FF2B5EF4-FFF2-40B4-BE49-F238E27FC236}">
                    <a16:creationId xmlns:a16="http://schemas.microsoft.com/office/drawing/2014/main" id="{AF8E05D0-14A4-6E75-FD8D-53FA60111D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46312" y="2994590"/>
                <a:ext cx="698028" cy="554987"/>
              </a:xfrm>
              <a:prstGeom prst="straightConnector1">
                <a:avLst/>
              </a:prstGeom>
              <a:ln w="12700" cap="sq">
                <a:solidFill>
                  <a:schemeClr val="tx1"/>
                </a:solidFill>
                <a:miter lim="800000"/>
                <a:tailEnd type="arrow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28B5B48-592A-1FD3-8002-A9EADACF02B4}"/>
                </a:ext>
              </a:extLst>
            </p:cNvPr>
            <p:cNvSpPr/>
            <p:nvPr/>
          </p:nvSpPr>
          <p:spPr>
            <a:xfrm>
              <a:off x="6639353" y="1695412"/>
              <a:ext cx="116622" cy="2069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120B899C-5219-2528-10BD-F76F36C55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598718" y="1959190"/>
              <a:ext cx="190500" cy="1270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D6818D4-1ECE-2E22-1AF6-A4B5B4B7ADA5}"/>
                </a:ext>
              </a:extLst>
            </p:cNvPr>
            <p:cNvSpPr/>
            <p:nvPr/>
          </p:nvSpPr>
          <p:spPr>
            <a:xfrm>
              <a:off x="7833985" y="1294559"/>
              <a:ext cx="116622" cy="2069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FC97F4A-DCA6-E54F-B3C7-1C3122BF4F9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863564" y="1350100"/>
              <a:ext cx="114300" cy="127000"/>
            </a:xfrm>
            <a:prstGeom prst="rect">
              <a:avLst/>
            </a:prstGeom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2281A864-EC50-834B-27E7-F6FDA3326CC2}"/>
              </a:ext>
            </a:extLst>
          </p:cNvPr>
          <p:cNvSpPr txBox="1"/>
          <p:nvPr/>
        </p:nvSpPr>
        <p:spPr>
          <a:xfrm>
            <a:off x="6427194" y="2618286"/>
            <a:ext cx="2448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Proxima Nova" panose="02000506030000020004" pitchFamily="2" charset="0"/>
              </a:rPr>
              <a:t>Figure from X.-X. Li @ HEFT 2024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690A270-E600-B5F4-9711-3C3C5AAB8A5E}"/>
                  </a:ext>
                </a:extLst>
              </p:cNvPr>
              <p:cNvSpPr txBox="1"/>
              <p:nvPr/>
            </p:nvSpPr>
            <p:spPr>
              <a:xfrm>
                <a:off x="6930924" y="1518908"/>
                <a:ext cx="114197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bg2"/>
                    </a:solidFill>
                    <a:latin typeface="Proxima Nova" panose="02000506030000020004" pitchFamily="2" charset="0"/>
                  </a:rPr>
                  <a:t>geodesic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sz="12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2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12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200" dirty="0">
                  <a:solidFill>
                    <a:schemeClr val="bg2"/>
                  </a:solidFill>
                  <a:latin typeface="Proxima Nova" panose="02000506030000020004" pitchFamily="2" charset="0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690A270-E600-B5F4-9711-3C3C5AAB8A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0924" y="1518908"/>
                <a:ext cx="1141979" cy="276999"/>
              </a:xfrm>
              <a:prstGeom prst="rect">
                <a:avLst/>
              </a:prstGeom>
              <a:blipFill>
                <a:blip r:embed="rId12"/>
                <a:stretch>
                  <a:fillRect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>
            <a:extLst>
              <a:ext uri="{FF2B5EF4-FFF2-40B4-BE49-F238E27FC236}">
                <a16:creationId xmlns:a16="http://schemas.microsoft.com/office/drawing/2014/main" id="{C096BF59-FC5A-9B4F-04B2-91ADDC29005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43871" y="1872877"/>
            <a:ext cx="3975100" cy="3683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A3D98060-1AFD-DB96-1768-7E45398ED4A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280178" y="2496735"/>
            <a:ext cx="3771900" cy="406400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396BF3CC-C9D3-0C19-A81A-BDDA578896B0}"/>
              </a:ext>
            </a:extLst>
          </p:cNvPr>
          <p:cNvGrpSpPr/>
          <p:nvPr/>
        </p:nvGrpSpPr>
        <p:grpSpPr>
          <a:xfrm>
            <a:off x="2554614" y="3673794"/>
            <a:ext cx="4259671" cy="921848"/>
            <a:chOff x="2554614" y="3673794"/>
            <a:chExt cx="4259671" cy="921848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E5775962-1E2F-252B-D0D8-8BFF2A63B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rcRect l="7377" t="667"/>
            <a:stretch/>
          </p:blipFill>
          <p:spPr>
            <a:xfrm>
              <a:off x="2554614" y="3673794"/>
              <a:ext cx="4034772" cy="365841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C6B22C33-E329-288F-C617-CD54CB76592B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4058385" y="4379742"/>
              <a:ext cx="2755900" cy="215900"/>
            </a:xfrm>
            <a:prstGeom prst="rect">
              <a:avLst/>
            </a:prstGeom>
          </p:spPr>
        </p:pic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160A6F0-1B8B-8898-8C6F-D1EE1B2DE8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40919" y="4039635"/>
              <a:ext cx="0" cy="269434"/>
            </a:xfrm>
            <a:prstGeom prst="straightConnector1">
              <a:avLst/>
            </a:prstGeom>
            <a:ln w="19050"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588975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B9D53-BB52-EE7C-2737-0DBD537F4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Beyond tree level: effective actions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B065D01D-E1FA-EB7A-7ED0-6F5AEACAEB9C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en-US" dirty="0"/>
              </a:p>
              <a:p>
                <a:pPr>
                  <a:lnSpc>
                    <a:spcPct val="120000"/>
                  </a:lnSpc>
                </a:pPr>
                <a:endParaRPr lang="en-US" dirty="0"/>
              </a:p>
              <a:p>
                <a:pPr>
                  <a:lnSpc>
                    <a:spcPct val="120000"/>
                  </a:lnSpc>
                </a:pPr>
                <a:endParaRPr lang="en-US" dirty="0"/>
              </a:p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𝑈𝑉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 terms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 RGE in terms of geometric objects (new insights on selection rules).</a:t>
                </a:r>
              </a:p>
              <a:p>
                <a:pPr>
                  <a:lnSpc>
                    <a:spcPct val="120000"/>
                  </a:lnSpc>
                </a:pPr>
                <a:endParaRPr lang="en-US" dirty="0"/>
              </a:p>
              <a:p>
                <a:pPr>
                  <a:lnSpc>
                    <a:spcPct val="120000"/>
                  </a:lnSpc>
                </a:pPr>
                <a:endParaRPr lang="en-US" dirty="0"/>
              </a:p>
              <a:p>
                <a:pPr>
                  <a:lnSpc>
                    <a:spcPct val="120000"/>
                  </a:lnSpc>
                  <a:spcBef>
                    <a:spcPts val="1800"/>
                  </a:spcBef>
                </a:pPr>
                <a:r>
                  <a:rPr lang="en-US" dirty="0"/>
                  <a:t>+ finite terms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 matching UV theory to EFT.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B065D01D-E1FA-EB7A-7ED0-6F5AEACAEB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FE667F-6E9C-21DF-E506-B66CA68BE4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859532E-7BF7-B0AF-BAAE-F014CF772D55}"/>
              </a:ext>
            </a:extLst>
          </p:cNvPr>
          <p:cNvGrpSpPr/>
          <p:nvPr/>
        </p:nvGrpSpPr>
        <p:grpSpPr>
          <a:xfrm>
            <a:off x="2442164" y="1192231"/>
            <a:ext cx="4259671" cy="921848"/>
            <a:chOff x="2554614" y="3673794"/>
            <a:chExt cx="4259671" cy="92184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5463AD5-A0E6-5810-C596-216FC1B3DC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7377" t="667"/>
            <a:stretch/>
          </p:blipFill>
          <p:spPr>
            <a:xfrm>
              <a:off x="2554614" y="3673794"/>
              <a:ext cx="4034772" cy="365841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1662901-24D1-477D-D8DA-77645EE850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58385" y="4379742"/>
              <a:ext cx="2755900" cy="215900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592F6BF9-272D-C8B6-F9ED-46062133A41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40919" y="4039635"/>
              <a:ext cx="0" cy="269434"/>
            </a:xfrm>
            <a:prstGeom prst="straightConnector1">
              <a:avLst/>
            </a:prstGeom>
            <a:ln w="19050"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636406FD-3D4C-6BDA-B6F0-6480BD2A3C30}"/>
              </a:ext>
            </a:extLst>
          </p:cNvPr>
          <p:cNvSpPr txBox="1"/>
          <p:nvPr/>
        </p:nvSpPr>
        <p:spPr>
          <a:xfrm>
            <a:off x="1829160" y="2740515"/>
            <a:ext cx="6274093" cy="495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[</a:t>
            </a:r>
            <a:r>
              <a:rPr lang="en-US" sz="1200" dirty="0" err="1">
                <a:solidFill>
                  <a:srgbClr val="0070C0"/>
                </a:solidFill>
                <a:latin typeface="Proxima Nova" panose="02000506030000020004" pitchFamily="2" charset="0"/>
              </a:rPr>
              <a:t>Helset</a:t>
            </a: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, Jenkins, Manohar, 2212.03253] [Assi, </a:t>
            </a:r>
            <a:r>
              <a:rPr lang="en-US" sz="1200" dirty="0" err="1">
                <a:solidFill>
                  <a:srgbClr val="0070C0"/>
                </a:solidFill>
                <a:latin typeface="Proxima Nova" panose="02000506030000020004" pitchFamily="2" charset="0"/>
              </a:rPr>
              <a:t>Helset</a:t>
            </a: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, Manohar, </a:t>
            </a:r>
            <a:r>
              <a:rPr lang="en-US" sz="1200" dirty="0" err="1">
                <a:solidFill>
                  <a:srgbClr val="0070C0"/>
                </a:solidFill>
                <a:latin typeface="Proxima Nova" panose="02000506030000020004" pitchFamily="2" charset="0"/>
              </a:rPr>
              <a:t>Pagès</a:t>
            </a: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, Shen, 2307.03187] [Jenkins, Manohar, </a:t>
            </a:r>
            <a:r>
              <a:rPr lang="en-US" sz="1200" dirty="0" err="1">
                <a:solidFill>
                  <a:srgbClr val="0070C0"/>
                </a:solidFill>
                <a:latin typeface="Proxima Nova" panose="02000506030000020004" pitchFamily="2" charset="0"/>
              </a:rPr>
              <a:t>Naterop</a:t>
            </a: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, </a:t>
            </a:r>
            <a:r>
              <a:rPr lang="en-US" sz="1200" dirty="0" err="1">
                <a:solidFill>
                  <a:srgbClr val="0070C0"/>
                </a:solidFill>
                <a:latin typeface="Proxima Nova" panose="02000506030000020004" pitchFamily="2" charset="0"/>
              </a:rPr>
              <a:t>Pagès</a:t>
            </a: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, 2308.06315 + 2310.19883]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20FDDA-DB51-D1B8-ABA3-7DDF55B0A933}"/>
              </a:ext>
            </a:extLst>
          </p:cNvPr>
          <p:cNvSpPr txBox="1"/>
          <p:nvPr/>
        </p:nvSpPr>
        <p:spPr>
          <a:xfrm>
            <a:off x="2137662" y="4007518"/>
            <a:ext cx="171579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[Li, Lu, </a:t>
            </a:r>
            <a:r>
              <a:rPr lang="en-US" sz="1200" b="1" dirty="0">
                <a:solidFill>
                  <a:srgbClr val="0070C0"/>
                </a:solidFill>
                <a:latin typeface="Proxima Nova" panose="02000506030000020004" pitchFamily="2" charset="0"/>
              </a:rPr>
              <a:t>ZZ</a:t>
            </a: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, 2411.04173]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C79A901-A14D-03D0-96FD-C611DC4D312E}"/>
              </a:ext>
            </a:extLst>
          </p:cNvPr>
          <p:cNvGrpSpPr/>
          <p:nvPr/>
        </p:nvGrpSpPr>
        <p:grpSpPr>
          <a:xfrm>
            <a:off x="5337309" y="3606356"/>
            <a:ext cx="3298301" cy="1375127"/>
            <a:chOff x="5845699" y="3446899"/>
            <a:chExt cx="3298301" cy="1375127"/>
          </a:xfrm>
        </p:grpSpPr>
        <p:pic>
          <p:nvPicPr>
            <p:cNvPr id="1026" name="Picture 2" descr="Xiaochuan Lu">
              <a:extLst>
                <a:ext uri="{FF2B5EF4-FFF2-40B4-BE49-F238E27FC236}">
                  <a16:creationId xmlns:a16="http://schemas.microsoft.com/office/drawing/2014/main" id="{66B39C9A-5F39-19AF-9C5F-447FF8D88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8028" y="3446899"/>
              <a:ext cx="939674" cy="10280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Profile photo for Xu-Xiang Li">
              <a:extLst>
                <a:ext uri="{FF2B5EF4-FFF2-40B4-BE49-F238E27FC236}">
                  <a16:creationId xmlns:a16="http://schemas.microsoft.com/office/drawing/2014/main" id="{C38A41C8-ADAC-BD16-A82D-0864EE0194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8196" y="3446899"/>
              <a:ext cx="1027277" cy="10272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06EFD17-3500-468A-DE74-4532CCAEFFC3}"/>
                </a:ext>
              </a:extLst>
            </p:cNvPr>
            <p:cNvSpPr txBox="1"/>
            <p:nvPr/>
          </p:nvSpPr>
          <p:spPr>
            <a:xfrm>
              <a:off x="5845699" y="4545027"/>
              <a:ext cx="171227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Proxima Nova" panose="02000506030000020004" pitchFamily="2" charset="0"/>
                </a:rPr>
                <a:t>Xu-Xiang Li (U. Utah)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8C24625-2C7B-7CC0-38ED-55F3429C9826}"/>
                </a:ext>
              </a:extLst>
            </p:cNvPr>
            <p:cNvSpPr txBox="1"/>
            <p:nvPr/>
          </p:nvSpPr>
          <p:spPr>
            <a:xfrm>
              <a:off x="7431730" y="4545027"/>
              <a:ext cx="171227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  <a:latin typeface="Proxima Nova" panose="02000506030000020004" pitchFamily="2" charset="0"/>
                </a:rPr>
                <a:t>Xiaochuan</a:t>
              </a:r>
              <a:r>
                <a:rPr lang="en-US" sz="1200" dirty="0">
                  <a:solidFill>
                    <a:schemeClr val="tx1"/>
                  </a:solidFill>
                  <a:latin typeface="Proxima Nova" panose="02000506030000020004" pitchFamily="2" charset="0"/>
                </a:rPr>
                <a:t> Lu (UCSD)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712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73093-1FEE-8231-0C89-22C726C1C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Geometrizing EFT matching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CD71F3B3-C38B-659C-5E71-77D9D14F455C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>
                  <a:spcAft>
                    <a:spcPts val="24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={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/>
                  <a:t>  with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Φ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</m:oMath>
                </a14:m>
                <a:r>
                  <a:rPr lang="en-US" dirty="0"/>
                  <a:t> 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dirty="0"/>
                  <a:t>Integrate out a subset of coordinates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Φ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p>
                        </m:sSup>
                      </m:e>
                    </m:d>
                  </m:oMath>
                </a14:m>
                <a:endParaRPr lang="en-US" dirty="0"/>
              </a:p>
              <a:p>
                <a:pPr>
                  <a:spcAft>
                    <a:spcPts val="42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 EFT on the submanifold spanned by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.</a:t>
                </a:r>
              </a:p>
              <a:p>
                <a:pPr>
                  <a:spcAft>
                    <a:spcPts val="2400"/>
                  </a:spcAft>
                </a:pPr>
                <a:r>
                  <a:rPr lang="en-US" dirty="0"/>
                  <a:t>Tree level: EOM.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CD71F3B3-C38B-659C-5E71-77D9D14F45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7BFD69-7A9F-A121-A25F-8B947E15CA7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51A4F2D-5B2F-434A-8CF4-E9849606B0AE}"/>
              </a:ext>
            </a:extLst>
          </p:cNvPr>
          <p:cNvGrpSpPr/>
          <p:nvPr/>
        </p:nvGrpSpPr>
        <p:grpSpPr>
          <a:xfrm>
            <a:off x="2471718" y="3186631"/>
            <a:ext cx="6037488" cy="1462149"/>
            <a:chOff x="2511474" y="3163876"/>
            <a:chExt cx="6037488" cy="146214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7684BD0-E720-FF80-AD4D-EB7C1FA98B7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11474" y="3210351"/>
              <a:ext cx="1689100" cy="254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276B8DD-3A8C-593F-0157-2B15F4CFB97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95233" y="3700199"/>
              <a:ext cx="3632200" cy="393700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50E6685A-B3F4-D87C-77E9-8CA9D1252C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79386" y="4076066"/>
              <a:ext cx="0" cy="20061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D685AE7-0C03-D495-6F22-41EE178B3A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38791" y="3509527"/>
              <a:ext cx="0" cy="20061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555B576-3D08-70EC-21A8-334CF5558804}"/>
                </a:ext>
              </a:extLst>
            </p:cNvPr>
            <p:cNvSpPr txBox="1"/>
            <p:nvPr/>
          </p:nvSpPr>
          <p:spPr>
            <a:xfrm>
              <a:off x="5905903" y="3163876"/>
              <a:ext cx="264305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bg2"/>
                  </a:solidFill>
                  <a:latin typeface="Proxima Nova" panose="02000506030000020004" pitchFamily="2" charset="0"/>
                </a:rPr>
                <a:t>scalar on EFT submanifold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9E2216E-9C8E-CC22-1A22-54D1857F647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05671" y="3431838"/>
              <a:ext cx="294963" cy="233492"/>
            </a:xfrm>
            <a:prstGeom prst="straightConnector1">
              <a:avLst/>
            </a:prstGeom>
            <a:ln w="19050"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77239AC-2DBB-12A4-64CD-04233681E77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78953" y="4257725"/>
              <a:ext cx="2565400" cy="368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114757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A53DA-AB8A-8B5F-F5F6-5D0A3BB6D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Geometrizing EFT matching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DB55E9-178F-DE1A-DE52-A26617025F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1-loop level: use covariant derivative expansion (CDE).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5BA73-B466-A159-164F-21AC63DF1D0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19</a:t>
            </a:fld>
            <a:endParaRPr lang="e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754C72-D121-92C1-C920-BD1D7B1D0734}"/>
              </a:ext>
            </a:extLst>
          </p:cNvPr>
          <p:cNvSpPr txBox="1"/>
          <p:nvPr/>
        </p:nvSpPr>
        <p:spPr>
          <a:xfrm>
            <a:off x="448010" y="1651945"/>
            <a:ext cx="4690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[Gaillard] [Chan] [Cheyette] [Henning, Lu, Murayama, 1412.1837]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A1E925-3616-FB86-B570-AC3F70322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281" y="2382936"/>
            <a:ext cx="6497438" cy="19610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15D5670-224C-4D57-CBBF-EA250BD5B50F}"/>
                  </a:ext>
                </a:extLst>
              </p:cNvPr>
              <p:cNvSpPr txBox="1"/>
              <p:nvPr/>
            </p:nvSpPr>
            <p:spPr>
              <a:xfrm>
                <a:off x="5301992" y="1999648"/>
                <a:ext cx="344481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US" dirty="0">
                    <a:solidFill>
                      <a:schemeClr val="bg2"/>
                    </a:solidFill>
                    <a:latin typeface="Proxima Nova" panose="02000506030000020004" pitchFamily="2" charset="0"/>
                  </a:rPr>
                  <a:t> intrinsic curvature of EFT submanifold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15D5670-224C-4D57-CBBF-EA250BD5B5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1992" y="1999648"/>
                <a:ext cx="3444816" cy="307777"/>
              </a:xfrm>
              <a:prstGeom prst="rect">
                <a:avLst/>
              </a:prstGeom>
              <a:blipFill>
                <a:blip r:embed="rId3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7C313D3-557D-BC52-9EAD-394936A8F69C}"/>
                  </a:ext>
                </a:extLst>
              </p:cNvPr>
              <p:cNvSpPr txBox="1"/>
              <p:nvPr/>
            </p:nvSpPr>
            <p:spPr>
              <a:xfrm>
                <a:off x="1276270" y="4463700"/>
                <a:ext cx="2732512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US" dirty="0">
                    <a:solidFill>
                      <a:schemeClr val="bg2"/>
                    </a:solidFill>
                    <a:latin typeface="Proxima Nova" panose="02000506030000020004" pitchFamily="2" charset="0"/>
                  </a:rPr>
                  <a:t> (potential + intrinsic curvature)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7C313D3-557D-BC52-9EAD-394936A8F6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6270" y="4463700"/>
                <a:ext cx="2732512" cy="307777"/>
              </a:xfrm>
              <a:prstGeom prst="rect">
                <a:avLst/>
              </a:prstGeom>
              <a:blipFill>
                <a:blip r:embed="rId4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926536E-C1B3-84C5-D583-C5CC79B5C952}"/>
                  </a:ext>
                </a:extLst>
              </p:cNvPr>
              <p:cNvSpPr txBox="1"/>
              <p:nvPr/>
            </p:nvSpPr>
            <p:spPr>
              <a:xfrm>
                <a:off x="4514022" y="4462158"/>
                <a:ext cx="1875183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US" dirty="0">
                    <a:solidFill>
                      <a:schemeClr val="bg2"/>
                    </a:solidFill>
                    <a:latin typeface="Proxima Nova" panose="02000506030000020004" pitchFamily="2" charset="0"/>
                  </a:rPr>
                  <a:t> extrinsic curvature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926536E-C1B3-84C5-D583-C5CC79B5C9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4022" y="4462158"/>
                <a:ext cx="1875183" cy="307777"/>
              </a:xfrm>
              <a:prstGeom prst="rect">
                <a:avLst/>
              </a:prstGeom>
              <a:blipFill>
                <a:blip r:embed="rId5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6B3D8F0-5CF2-DC66-DB92-D7972B3F93F1}"/>
              </a:ext>
            </a:extLst>
          </p:cNvPr>
          <p:cNvCxnSpPr>
            <a:cxnSpLocks/>
          </p:cNvCxnSpPr>
          <p:nvPr/>
        </p:nvCxnSpPr>
        <p:spPr>
          <a:xfrm flipH="1">
            <a:off x="5148468" y="2278655"/>
            <a:ext cx="163463" cy="178363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35AB410-17D2-3B7F-13D6-6CBE59263297}"/>
              </a:ext>
            </a:extLst>
          </p:cNvPr>
          <p:cNvCxnSpPr>
            <a:cxnSpLocks/>
          </p:cNvCxnSpPr>
          <p:nvPr/>
        </p:nvCxnSpPr>
        <p:spPr>
          <a:xfrm flipV="1">
            <a:off x="3627783" y="4157694"/>
            <a:ext cx="188843" cy="258012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6A66D00-8497-DFF9-C187-7645A9B5C374}"/>
              </a:ext>
            </a:extLst>
          </p:cNvPr>
          <p:cNvCxnSpPr>
            <a:cxnSpLocks/>
          </p:cNvCxnSpPr>
          <p:nvPr/>
        </p:nvCxnSpPr>
        <p:spPr>
          <a:xfrm flipH="1" flipV="1">
            <a:off x="4456044" y="4157694"/>
            <a:ext cx="215347" cy="318038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1794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oogle Shape;65;p14"/>
          <p:cNvGrpSpPr/>
          <p:nvPr/>
        </p:nvGrpSpPr>
        <p:grpSpPr>
          <a:xfrm>
            <a:off x="158018" y="0"/>
            <a:ext cx="5814323" cy="5143500"/>
            <a:chOff x="1664837" y="0"/>
            <a:chExt cx="5814323" cy="5143500"/>
          </a:xfrm>
        </p:grpSpPr>
        <p:pic>
          <p:nvPicPr>
            <p:cNvPr id="66" name="Google Shape;66;p14"/>
            <p:cNvPicPr preferRelativeResize="0"/>
            <p:nvPr/>
          </p:nvPicPr>
          <p:blipFill rotWithShape="1">
            <a:blip r:embed="rId3">
              <a:alphaModFix/>
            </a:blip>
            <a:srcRect l="2305" t="1095" b="1967"/>
            <a:stretch/>
          </p:blipFill>
          <p:spPr>
            <a:xfrm>
              <a:off x="1664837" y="0"/>
              <a:ext cx="5814323" cy="5143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" name="Google Shape;67;p14"/>
            <p:cNvSpPr/>
            <p:nvPr/>
          </p:nvSpPr>
          <p:spPr>
            <a:xfrm>
              <a:off x="2509855" y="4411925"/>
              <a:ext cx="2611200" cy="3489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68" name="Google Shape;68;p14"/>
            <p:cNvSpPr/>
            <p:nvPr/>
          </p:nvSpPr>
          <p:spPr>
            <a:xfrm>
              <a:off x="1834570" y="84875"/>
              <a:ext cx="1339200" cy="219000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</p:grpSp>
      <p:grpSp>
        <p:nvGrpSpPr>
          <p:cNvPr id="69" name="Google Shape;69;p14"/>
          <p:cNvGrpSpPr/>
          <p:nvPr/>
        </p:nvGrpSpPr>
        <p:grpSpPr>
          <a:xfrm>
            <a:off x="3875769" y="3382584"/>
            <a:ext cx="303850" cy="1355728"/>
            <a:chOff x="5382589" y="3382584"/>
            <a:chExt cx="303850" cy="1355728"/>
          </a:xfrm>
        </p:grpSpPr>
        <p:pic>
          <p:nvPicPr>
            <p:cNvPr id="70" name="Google Shape;70;p1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382589" y="4063044"/>
              <a:ext cx="303850" cy="303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Google Shape;71;p1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382589" y="4434436"/>
              <a:ext cx="303850" cy="303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" name="Google Shape;72;p1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382589" y="3382584"/>
              <a:ext cx="303850" cy="30387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3" name="Google Shape;73;p14"/>
          <p:cNvGrpSpPr/>
          <p:nvPr/>
        </p:nvGrpSpPr>
        <p:grpSpPr>
          <a:xfrm>
            <a:off x="4285370" y="4063052"/>
            <a:ext cx="303850" cy="675238"/>
            <a:chOff x="5792189" y="4063052"/>
            <a:chExt cx="303850" cy="675238"/>
          </a:xfrm>
        </p:grpSpPr>
        <p:pic>
          <p:nvPicPr>
            <p:cNvPr id="74" name="Google Shape;74;p1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792189" y="4063052"/>
              <a:ext cx="303850" cy="303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" name="Google Shape;75;p1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792189" y="4434439"/>
              <a:ext cx="303850" cy="3038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6" name="Google Shape;76;p14"/>
          <p:cNvPicPr preferRelativeResize="0"/>
          <p:nvPr/>
        </p:nvPicPr>
        <p:blipFill rotWithShape="1">
          <a:blip r:embed="rId6">
            <a:alphaModFix/>
          </a:blip>
          <a:srcRect t="-3050" b="3050"/>
          <a:stretch/>
        </p:blipFill>
        <p:spPr>
          <a:xfrm>
            <a:off x="6066400" y="2484295"/>
            <a:ext cx="2991549" cy="224802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FEC913-9CB1-6170-7BB3-A7E418332AF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82DD5-954D-7884-D3A8-A640EBD2E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Universal One-Loop Effective Action (UOLEA)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C2225DD7-63D5-CD13-B910-DD143EB67270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2000" dirty="0">
                    <a:solidFill>
                      <a:schemeClr val="accent5"/>
                    </a:solidFill>
                  </a:rPr>
                  <a:t>“For </a:t>
                </a:r>
                <a:r>
                  <a:rPr lang="en-US" sz="2000" b="1" i="1" dirty="0">
                    <a:solidFill>
                      <a:schemeClr val="accent5"/>
                    </a:solidFill>
                  </a:rPr>
                  <a:t>any</a:t>
                </a:r>
                <a:r>
                  <a:rPr lang="en-US" sz="2000" dirty="0">
                    <a:solidFill>
                      <a:schemeClr val="accent5"/>
                    </a:solidFill>
                  </a:rPr>
                  <a:t> UV theory of the form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𝑈𝑉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= ⋯</m:t>
                    </m:r>
                  </m:oMath>
                </a14:m>
                <a:r>
                  <a:rPr lang="en-US" sz="2000" dirty="0">
                    <a:solidFill>
                      <a:schemeClr val="accent5"/>
                    </a:solidFill>
                  </a:rPr>
                  <a:t> , the 1-loop EFT is </a:t>
                </a:r>
                <a:r>
                  <a:rPr lang="en-US" sz="2000" b="0" dirty="0">
                    <a:solidFill>
                      <a:schemeClr val="accent5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𝐸𝐹𝑇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[1]</m:t>
                        </m:r>
                      </m:sup>
                    </m:sSubSup>
                    <m:r>
                      <a:rPr lang="en-US" sz="20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= ⋯</m:t>
                    </m:r>
                  </m:oMath>
                </a14:m>
                <a:r>
                  <a:rPr lang="en-US" sz="2000" dirty="0">
                    <a:solidFill>
                      <a:schemeClr val="accent5"/>
                    </a:solidFill>
                  </a:rPr>
                  <a:t> ”</a:t>
                </a:r>
              </a:p>
              <a:p>
                <a:endParaRPr lang="en-US" sz="2000" dirty="0"/>
              </a:p>
              <a:p>
                <a:r>
                  <a:rPr lang="en-US" dirty="0"/>
                  <a:t>1</a:t>
                </a:r>
                <a:r>
                  <a:rPr lang="en-US" baseline="30000" dirty="0"/>
                  <a:t>st</a:t>
                </a:r>
                <a:r>
                  <a:rPr lang="en-US" dirty="0"/>
                  <a:t> version: </a:t>
                </a:r>
                <a:r>
                  <a:rPr lang="en-US" b="0" dirty="0"/>
                  <a:t> </a:t>
                </a:r>
                <a:r>
                  <a:rPr lang="en-US" sz="1200" dirty="0">
                    <a:solidFill>
                      <a:srgbClr val="0070C0"/>
                    </a:solidFill>
                    <a:latin typeface="Proxima Nova" panose="02000506030000020004" pitchFamily="2" charset="0"/>
                  </a:rPr>
                  <a:t>[Henning, Lu, Murayama, 1412.1837]</a:t>
                </a:r>
                <a:endParaRPr lang="en-US" b="0" dirty="0"/>
              </a:p>
              <a:p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𝑈𝑉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Φ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ℒ</m:t>
                    </m:r>
                    <m:d>
                      <m:dPr>
                        <m:begChr m:val="["/>
                        <m:endChr m:val="]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 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Φ</m:t>
                            </m:r>
                          </m:e>
                        </m:d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b="0" i="1" dirty="0">
                    <a:latin typeface="Cambria Math" panose="02040503050406030204" pitchFamily="18" charset="0"/>
                  </a:rPr>
                  <a:t> </a:t>
                </a:r>
              </a:p>
              <a:p>
                <a:r>
                  <a:rPr lang="en-US" sz="1600" b="0" dirty="0"/>
                  <a:t>	     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600" b="0" i="1" dirty="0">
                  <a:latin typeface="Cambria Math" panose="02040503050406030204" pitchFamily="18" charset="0"/>
                </a:endParaRPr>
              </a:p>
              <a:p>
                <a:r>
                  <a:rPr lang="en-US" sz="1600" b="0" dirty="0"/>
                  <a:t>	     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Φ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C2225DD7-63D5-CD13-B910-DD143EB67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CE0566-5D43-54EC-FCD7-60A40AE1A99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  <p:pic>
        <p:nvPicPr>
          <p:cNvPr id="7" name="Picture 6" descr="A math equations on a white background&#10;&#10;Description automatically generated">
            <a:extLst>
              <a:ext uri="{FF2B5EF4-FFF2-40B4-BE49-F238E27FC236}">
                <a16:creationId xmlns:a16="http://schemas.microsoft.com/office/drawing/2014/main" id="{A72E2EFD-2557-7B14-56D5-23BB70A031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7942" y="1872363"/>
            <a:ext cx="3734516" cy="2806234"/>
          </a:xfrm>
          <a:prstGeom prst="rect">
            <a:avLst/>
          </a:prstGeom>
          <a:ln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CB2DB1B-C152-E4E2-CDED-DFB7DCDC94DC}"/>
                  </a:ext>
                </a:extLst>
              </p:cNvPr>
              <p:cNvSpPr txBox="1"/>
              <p:nvPr/>
            </p:nvSpPr>
            <p:spPr>
              <a:xfrm>
                <a:off x="3777325" y="3075425"/>
                <a:ext cx="4780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⇒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CB2DB1B-C152-E4E2-CDED-DFB7DCDC94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7325" y="3075425"/>
                <a:ext cx="478016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8C80FED1-E0FB-06D7-FD11-9B597247B72B}"/>
              </a:ext>
            </a:extLst>
          </p:cNvPr>
          <p:cNvSpPr txBox="1"/>
          <p:nvPr/>
        </p:nvSpPr>
        <p:spPr>
          <a:xfrm>
            <a:off x="2933488" y="3661055"/>
            <a:ext cx="1526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  <a:latin typeface="Proxima Nova" panose="02000506030000020004" pitchFamily="2" charset="0"/>
              </a:rPr>
              <a:t>non-derivative interactions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72E415F-0D68-C7E2-9DF4-A6DFBD62CB29}"/>
              </a:ext>
            </a:extLst>
          </p:cNvPr>
          <p:cNvCxnSpPr>
            <a:cxnSpLocks/>
          </p:cNvCxnSpPr>
          <p:nvPr/>
        </p:nvCxnSpPr>
        <p:spPr>
          <a:xfrm flipH="1" flipV="1">
            <a:off x="2825604" y="3472287"/>
            <a:ext cx="156135" cy="228524"/>
          </a:xfrm>
          <a:prstGeom prst="straightConnector1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04514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934AC7-183C-8552-24E2-01F3604AFB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BEADF-5A83-6676-53BD-E868932A0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Universal One-Loop Effective Action (UOLEA)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F911995B-3650-1966-09B6-00F986119E6A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2000" dirty="0">
                    <a:solidFill>
                      <a:schemeClr val="accent5"/>
                    </a:solidFill>
                  </a:rPr>
                  <a:t>“For </a:t>
                </a:r>
                <a:r>
                  <a:rPr lang="en-US" sz="2000" b="1" i="1" dirty="0">
                    <a:solidFill>
                      <a:schemeClr val="accent5"/>
                    </a:solidFill>
                  </a:rPr>
                  <a:t>any</a:t>
                </a:r>
                <a:r>
                  <a:rPr lang="en-US" sz="2000" dirty="0">
                    <a:solidFill>
                      <a:schemeClr val="accent5"/>
                    </a:solidFill>
                  </a:rPr>
                  <a:t> UV theory of the form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𝑈𝑉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= ⋯</m:t>
                    </m:r>
                  </m:oMath>
                </a14:m>
                <a:r>
                  <a:rPr lang="en-US" sz="2000" dirty="0">
                    <a:solidFill>
                      <a:schemeClr val="accent5"/>
                    </a:solidFill>
                  </a:rPr>
                  <a:t> , the 1-loop EFT is </a:t>
                </a:r>
                <a:r>
                  <a:rPr lang="en-US" sz="2000" b="0" dirty="0">
                    <a:solidFill>
                      <a:schemeClr val="accent5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𝐸𝐹𝑇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[1]</m:t>
                        </m:r>
                      </m:sup>
                    </m:sSubSup>
                    <m:r>
                      <a:rPr lang="en-US" sz="20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= ⋯</m:t>
                    </m:r>
                  </m:oMath>
                </a14:m>
                <a:r>
                  <a:rPr lang="en-US" sz="2000" dirty="0">
                    <a:solidFill>
                      <a:schemeClr val="accent5"/>
                    </a:solidFill>
                  </a:rPr>
                  <a:t> ”</a:t>
                </a:r>
              </a:p>
              <a:p>
                <a:endParaRPr lang="en-US" sz="2000" dirty="0"/>
              </a:p>
              <a:p>
                <a:r>
                  <a:rPr lang="en-US" b="1" dirty="0">
                    <a:solidFill>
                      <a:schemeClr val="bg2"/>
                    </a:solidFill>
                  </a:rPr>
                  <a:t>Geometric</a:t>
                </a:r>
                <a:r>
                  <a:rPr lang="en-US" dirty="0"/>
                  <a:t> UOLEA:  </a:t>
                </a:r>
                <a:r>
                  <a:rPr lang="en-US" sz="1200" dirty="0">
                    <a:solidFill>
                      <a:srgbClr val="0070C0"/>
                    </a:solidFill>
                    <a:latin typeface="Proxima Nova" panose="02000506030000020004" pitchFamily="2" charset="0"/>
                  </a:rPr>
                  <a:t>[Li, Lu, </a:t>
                </a:r>
                <a:r>
                  <a:rPr lang="en-US" sz="1200" b="1" dirty="0">
                    <a:solidFill>
                      <a:srgbClr val="0070C0"/>
                    </a:solidFill>
                    <a:latin typeface="Proxima Nova" panose="02000506030000020004" pitchFamily="2" charset="0"/>
                  </a:rPr>
                  <a:t>ZZ</a:t>
                </a:r>
                <a:r>
                  <a:rPr lang="en-US" sz="1200" dirty="0">
                    <a:solidFill>
                      <a:srgbClr val="0070C0"/>
                    </a:solidFill>
                    <a:latin typeface="Proxima Nova" panose="02000506030000020004" pitchFamily="2" charset="0"/>
                  </a:rPr>
                  <a:t>, 2411.04173]</a:t>
                </a:r>
                <a:endParaRPr lang="en-US" b="0" dirty="0"/>
              </a:p>
              <a:p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𝑈𝑉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Φ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</m:d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𝜑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</m:e>
                    </m:d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p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</m:d>
                  </m:oMath>
                </a14:m>
                <a:r>
                  <a:rPr lang="en-US" sz="1600" b="0" i="1" dirty="0">
                    <a:latin typeface="Cambria Math" panose="02040503050406030204" pitchFamily="18" charset="0"/>
                  </a:rPr>
                  <a:t> </a:t>
                </a:r>
              </a:p>
              <a:p>
                <a:endParaRPr lang="en-US" sz="160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⇒</m:t>
                    </m:r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ℒ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𝐸𝐹𝑇</m:t>
                        </m:r>
                      </m:sub>
                      <m:sup>
                        <m:d>
                          <m:dPr>
                            <m:begChr m:val="["/>
                            <m:endChr m:val="]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sup>
                    </m:sSub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tr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𝒪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1600" b="0" i="1" dirty="0">
                    <a:latin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F911995B-3650-1966-09B6-00F986119E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6C52F2-A573-11FC-DB59-E2EF6982693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21</a:t>
            </a:fld>
            <a:endParaRPr lang="en"/>
          </a:p>
        </p:txBody>
      </p:sp>
      <p:pic>
        <p:nvPicPr>
          <p:cNvPr id="9" name="Picture 8" descr="A table of maths with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347C00BB-C0BF-B9D9-B6CE-9A4C77093F7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2413"/>
          <a:stretch/>
        </p:blipFill>
        <p:spPr>
          <a:xfrm>
            <a:off x="4899988" y="1901359"/>
            <a:ext cx="3791128" cy="274742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75B18A4-4079-B9FA-09DE-2DFF97F96E4A}"/>
              </a:ext>
            </a:extLst>
          </p:cNvPr>
          <p:cNvSpPr txBox="1"/>
          <p:nvPr/>
        </p:nvSpPr>
        <p:spPr>
          <a:xfrm>
            <a:off x="2866412" y="3399183"/>
            <a:ext cx="2252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  <a:latin typeface="Proxima Nova" panose="02000506030000020004" pitchFamily="2" charset="0"/>
              </a:rPr>
              <a:t>derivative + non-derivative interactions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ED93876-CC97-A5CC-692F-FEFAEE95E88B}"/>
              </a:ext>
            </a:extLst>
          </p:cNvPr>
          <p:cNvCxnSpPr>
            <a:cxnSpLocks/>
          </p:cNvCxnSpPr>
          <p:nvPr/>
        </p:nvCxnSpPr>
        <p:spPr>
          <a:xfrm flipH="1" flipV="1">
            <a:off x="2365513" y="3050710"/>
            <a:ext cx="484138" cy="348473"/>
          </a:xfrm>
          <a:prstGeom prst="straightConnector1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092026E-EBBB-595F-551D-3550A8E4969B}"/>
              </a:ext>
            </a:extLst>
          </p:cNvPr>
          <p:cNvCxnSpPr>
            <a:cxnSpLocks/>
          </p:cNvCxnSpPr>
          <p:nvPr/>
        </p:nvCxnSpPr>
        <p:spPr>
          <a:xfrm flipV="1">
            <a:off x="3721851" y="3050710"/>
            <a:ext cx="168895" cy="303872"/>
          </a:xfrm>
          <a:prstGeom prst="straightConnector1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6890323-85AB-63EE-F9E2-8156B357E2F3}"/>
              </a:ext>
            </a:extLst>
          </p:cNvPr>
          <p:cNvSpPr txBox="1"/>
          <p:nvPr/>
        </p:nvSpPr>
        <p:spPr>
          <a:xfrm>
            <a:off x="6962321" y="4605898"/>
            <a:ext cx="16021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Proxima Nova" panose="02000506030000020004" pitchFamily="2" charset="0"/>
              </a:rPr>
              <a:t>(+ a few more tables)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D5CA99-5B2D-35F0-504F-CAC3009CA680}"/>
              </a:ext>
            </a:extLst>
          </p:cNvPr>
          <p:cNvSpPr txBox="1"/>
          <p:nvPr/>
        </p:nvSpPr>
        <p:spPr>
          <a:xfrm>
            <a:off x="677075" y="4145438"/>
            <a:ext cx="3376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Proxima Nova" panose="02000506030000020004" pitchFamily="2" charset="0"/>
              </a:rPr>
              <a:t>built from tensors on EFT submanifold (manifestly covariant)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E44E7B4-9E54-9056-6C28-2299BAA0FA02}"/>
              </a:ext>
            </a:extLst>
          </p:cNvPr>
          <p:cNvCxnSpPr>
            <a:cxnSpLocks/>
          </p:cNvCxnSpPr>
          <p:nvPr/>
        </p:nvCxnSpPr>
        <p:spPr>
          <a:xfrm flipV="1">
            <a:off x="2504661" y="3784851"/>
            <a:ext cx="0" cy="310071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09598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>
          <a:extLst>
            <a:ext uri="{FF2B5EF4-FFF2-40B4-BE49-F238E27FC236}">
              <a16:creationId xmlns:a16="http://schemas.microsoft.com/office/drawing/2014/main" id="{23C19648-DE0B-2E6E-A020-EB9A052429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>
            <a:extLst>
              <a:ext uri="{FF2B5EF4-FFF2-40B4-BE49-F238E27FC236}">
                <a16:creationId xmlns:a16="http://schemas.microsoft.com/office/drawing/2014/main" id="{9E60D395-6FAD-E65A-8E5A-293A4051BFA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Outline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Google Shape;99;p16">
                <a:extLst>
                  <a:ext uri="{FF2B5EF4-FFF2-40B4-BE49-F238E27FC236}">
                    <a16:creationId xmlns:a16="http://schemas.microsoft.com/office/drawing/2014/main" id="{4BD65DD1-39FE-7712-158A-92340DD911BC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1152474"/>
                <a:ext cx="8520600" cy="3632885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342900" lvl="0" indent="-34290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̃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ac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:  field space geometry.</a:t>
                </a:r>
              </a:p>
              <a:p>
                <a:pPr marL="0" lvl="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1400" dirty="0"/>
                  <a:t>        Geometry on the field manifold; geometrizing EFT matching.</a:t>
                </a:r>
                <a:endParaRPr lang="en-US" sz="2000" dirty="0"/>
              </a:p>
              <a:p>
                <a:pPr marL="342900" lvl="0" indent="-34290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̃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ac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 …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000" dirty="0"/>
                  <a:t> :  functional geometry.</a:t>
                </a:r>
              </a:p>
              <a:p>
                <a:pPr marL="0" lvl="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1400" dirty="0"/>
                  <a:t>        </a:t>
                </a:r>
                <a:endParaRPr lang="en-US" sz="2000" dirty="0"/>
              </a:p>
              <a:p>
                <a:pPr marL="342900" lvl="0" indent="-34290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US" sz="2000" dirty="0"/>
                  <a:t>Thoughts (and dreams).</a:t>
                </a:r>
              </a:p>
            </p:txBody>
          </p:sp>
        </mc:Choice>
        <mc:Fallback xmlns="">
          <p:sp>
            <p:nvSpPr>
              <p:cNvPr id="99" name="Google Shape;99;p16">
                <a:extLst>
                  <a:ext uri="{FF2B5EF4-FFF2-40B4-BE49-F238E27FC236}">
                    <a16:creationId xmlns:a16="http://schemas.microsoft.com/office/drawing/2014/main" id="{4BD65DD1-39FE-7712-158A-92340DD911BC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4"/>
                <a:ext cx="8520600" cy="3632885"/>
              </a:xfrm>
              <a:prstGeom prst="rect">
                <a:avLst/>
              </a:prstGeom>
              <a:blipFill>
                <a:blip r:embed="rId3"/>
                <a:stretch>
                  <a:fillRect l="-4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5F4EA1-2AC8-885F-605D-074DBC3B69B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22</a:t>
            </a:fld>
            <a:endParaRPr lang="en"/>
          </a:p>
        </p:txBody>
      </p:sp>
      <p:pic>
        <p:nvPicPr>
          <p:cNvPr id="3" name="Picture 6" descr="A simple, small icon of a green checkmark or tick, centered on a white background. The checkmark is bold, slightly rounded, with smooth edges, symbolizing confirmation or correctness. The design is minimalist and suitable for modern digital interfaces.">
            <a:extLst>
              <a:ext uri="{FF2B5EF4-FFF2-40B4-BE49-F238E27FC236}">
                <a16:creationId xmlns:a16="http://schemas.microsoft.com/office/drawing/2014/main" id="{607626C7-0860-667D-053C-0F1D12D1B7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99" y="1344630"/>
            <a:ext cx="393601" cy="39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5277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2331AA2-94F8-0899-FF66-3C940E4D4D3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Upgrade   field manifold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  functional manifold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2331AA2-94F8-0899-FF66-3C940E4D4D3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190" t="-2174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ED0ACF83-98BC-BF0C-0210-953C45C0DAC0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11700" y="1152475"/>
                <a:ext cx="8520600" cy="3677942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Charted by:   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 	      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       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  <m:d>
                          <m:d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  or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  <m:d>
                          <m:d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d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	 	 </a:t>
                </a:r>
                <a:r>
                  <a:rPr lang="en-US" i="1" dirty="0" err="1"/>
                  <a:t>N</a:t>
                </a:r>
                <a:r>
                  <a:rPr lang="en-US" baseline="-25000" dirty="0" err="1"/>
                  <a:t>flavor</a:t>
                </a:r>
                <a:r>
                  <a:rPr lang="en-US" dirty="0"/>
                  <a:t>  	      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          </a:t>
                </a:r>
                <a:r>
                  <a:rPr lang="en-US" i="1" dirty="0" err="1"/>
                  <a:t>N</a:t>
                </a:r>
                <a:r>
                  <a:rPr lang="en-US" baseline="-25000" dirty="0" err="1"/>
                  <a:t>flavor</a:t>
                </a:r>
                <a:r>
                  <a:rPr lang="en-US" dirty="0"/>
                  <a:t> x  </a:t>
                </a:r>
                <a:r>
                  <a:rPr lang="en-US" i="1" dirty="0" err="1"/>
                  <a:t>N</a:t>
                </a:r>
                <a:r>
                  <a:rPr lang="en-US" baseline="-25000" dirty="0" err="1"/>
                  <a:t>site</a:t>
                </a:r>
                <a:r>
                  <a:rPr lang="en-US" dirty="0"/>
                  <a:t> </a:t>
                </a:r>
                <a:r>
                  <a:rPr lang="en-US" sz="1600" dirty="0"/>
                  <a:t>(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r>
                  <a:rPr lang="en-US" sz="1600" dirty="0"/>
                  <a:t>)</a:t>
                </a:r>
                <a:r>
                  <a:rPr lang="en-US" dirty="0"/>
                  <a:t>        dimensional</a:t>
                </a:r>
              </a:p>
              <a:p>
                <a:endParaRPr lang="en-US" dirty="0"/>
              </a:p>
              <a:p>
                <a:r>
                  <a:rPr lang="en-US" dirty="0"/>
                  <a:t>Coordinate transformations are:</a:t>
                </a:r>
              </a:p>
              <a:p>
                <a:endParaRPr lang="en-US" dirty="0"/>
              </a:p>
              <a:p>
                <a:r>
                  <a:rPr lang="en-US" dirty="0"/>
                  <a:t>  nonderivative field redefinitions  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   general field redefinitions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dirty="0"/>
                  <a:t>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̃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/>
                  <a:t>                              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̃"/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acc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 , 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acc>
                          <m:accPr>
                            <m:chr m:val="̃"/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acc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 , 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acc>
                          <m:accPr>
                            <m:chr m:val="̃"/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acc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 , …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̃"/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acc>
                      </m:e>
                    </m:d>
                  </m:oMath>
                </a14:m>
                <a:endParaRPr lang="en-US" dirty="0"/>
              </a:p>
              <a:p>
                <a:pPr>
                  <a:spcBef>
                    <a:spcPts val="3000"/>
                  </a:spcBef>
                </a:pPr>
                <a:r>
                  <a:rPr lang="en-US" sz="1200" dirty="0">
                    <a:solidFill>
                      <a:srgbClr val="0070C0"/>
                    </a:solidFill>
                  </a:rPr>
                  <a:t>[Cohen, Craig, Lu, Sutherland, 2202.06965] [Cohen, Lu, Sutherland, 2312.06748]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ED0ACF83-98BC-BF0C-0210-953C45C0DA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5"/>
                <a:ext cx="8520600" cy="367794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BE714A-1C71-02DF-CF55-346000BAE4D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692329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323-E6A7-DB36-B644-44B2A3984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Geometry on the functional manifold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1A134A82-4652-C99D-0369-45F56549689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Starting point in field space geometry: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US" dirty="0"/>
                  <a:t>  is a vector on the </a:t>
                </a:r>
                <a:r>
                  <a:rPr lang="en-US" dirty="0">
                    <a:solidFill>
                      <a:schemeClr val="bg2"/>
                    </a:solidFill>
                  </a:rPr>
                  <a:t>field manifold</a:t>
                </a:r>
                <a:r>
                  <a:rPr lang="en-US" dirty="0"/>
                  <a:t>.</a:t>
                </a:r>
              </a:p>
              <a:p>
                <a:pPr>
                  <a:spcBef>
                    <a:spcPts val="1800"/>
                  </a:spcBef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⊃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</m:e>
                    </m:d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⇒   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</m:oMath>
                </a14:m>
                <a:r>
                  <a:rPr lang="en-US" dirty="0"/>
                  <a:t>  is a (0,2) tensor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 metric.</a:t>
                </a:r>
              </a:p>
              <a:p>
                <a:endParaRPr lang="en-US" dirty="0"/>
              </a:p>
              <a:p>
                <a:r>
                  <a:rPr lang="en-US" dirty="0"/>
                  <a:t>It turns out the same logic extends to the </a:t>
                </a:r>
                <a:r>
                  <a:rPr lang="en-US" dirty="0">
                    <a:solidFill>
                      <a:schemeClr val="bg2"/>
                    </a:solidFill>
                  </a:rPr>
                  <a:t>functional manifold</a:t>
                </a:r>
                <a:r>
                  <a:rPr lang="en-US" dirty="0"/>
                  <a:t>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1200" dirty="0">
                    <a:solidFill>
                      <a:srgbClr val="0070C0"/>
                    </a:solidFill>
                  </a:rPr>
                  <a:t>[Cohen, Lu, </a:t>
                </a:r>
                <a:r>
                  <a:rPr lang="en-US" sz="1200" b="1" dirty="0">
                    <a:solidFill>
                      <a:srgbClr val="0070C0"/>
                    </a:solidFill>
                  </a:rPr>
                  <a:t>ZZ</a:t>
                </a:r>
                <a:r>
                  <a:rPr lang="en-US" sz="1200" dirty="0">
                    <a:solidFill>
                      <a:srgbClr val="0070C0"/>
                    </a:solidFill>
                  </a:rPr>
                  <a:t>, 2410.21378]</a:t>
                </a:r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1A134A82-4652-C99D-0369-45F5654968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82D2B8-129C-F848-AC4D-0593590E16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24</a:t>
            </a:fld>
            <a:endParaRPr lang="en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1FB6586-3E0C-CA00-9EA6-79433F053986}"/>
              </a:ext>
            </a:extLst>
          </p:cNvPr>
          <p:cNvGrpSpPr/>
          <p:nvPr/>
        </p:nvGrpSpPr>
        <p:grpSpPr>
          <a:xfrm>
            <a:off x="5327370" y="3204080"/>
            <a:ext cx="3298301" cy="1559793"/>
            <a:chOff x="5327370" y="3323348"/>
            <a:chExt cx="3298301" cy="1559793"/>
          </a:xfrm>
        </p:grpSpPr>
        <p:pic>
          <p:nvPicPr>
            <p:cNvPr id="6" name="Picture 2" descr="Xiaochuan Lu">
              <a:extLst>
                <a:ext uri="{FF2B5EF4-FFF2-40B4-BE49-F238E27FC236}">
                  <a16:creationId xmlns:a16="http://schemas.microsoft.com/office/drawing/2014/main" id="{B3399B64-D944-8C09-4876-3F182A0E84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9699" y="3323348"/>
              <a:ext cx="939674" cy="10280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B493E57-18EB-9A20-118B-A1032BFC8C61}"/>
                </a:ext>
              </a:extLst>
            </p:cNvPr>
            <p:cNvSpPr txBox="1"/>
            <p:nvPr/>
          </p:nvSpPr>
          <p:spPr>
            <a:xfrm>
              <a:off x="5327370" y="4421476"/>
              <a:ext cx="171227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  <a:latin typeface="Proxima Nova" panose="02000506030000020004" pitchFamily="2" charset="0"/>
                </a:rPr>
                <a:t>Tim Cohen (CERN, EPFL &amp; U. Oregon)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4110198-7BED-D252-418F-AD6226803B8D}"/>
                </a:ext>
              </a:extLst>
            </p:cNvPr>
            <p:cNvSpPr txBox="1"/>
            <p:nvPr/>
          </p:nvSpPr>
          <p:spPr>
            <a:xfrm>
              <a:off x="6913401" y="4421476"/>
              <a:ext cx="171227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  <a:latin typeface="Proxima Nova" panose="02000506030000020004" pitchFamily="2" charset="0"/>
                </a:rPr>
                <a:t>Xiaochuan</a:t>
              </a:r>
              <a:r>
                <a:rPr lang="en-US" sz="1200" dirty="0">
                  <a:solidFill>
                    <a:schemeClr val="tx1"/>
                  </a:solidFill>
                  <a:latin typeface="Proxima Nova" panose="02000506030000020004" pitchFamily="2" charset="0"/>
                </a:rPr>
                <a:t> Lu (UCSD)</a:t>
              </a:r>
            </a:p>
          </p:txBody>
        </p:sp>
        <p:pic>
          <p:nvPicPr>
            <p:cNvPr id="7170" name="Picture 2">
              <a:extLst>
                <a:ext uri="{FF2B5EF4-FFF2-40B4-BE49-F238E27FC236}">
                  <a16:creationId xmlns:a16="http://schemas.microsoft.com/office/drawing/2014/main" id="{42447984-BDE1-4EFC-79B0-BD820DB1B5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421" y="3324202"/>
              <a:ext cx="992168" cy="10307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956576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DE3BE-C756-248E-A57B-EFB8BDE3A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Geometry on the functional manifold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19465476-E34D-C814-FDEF-54E0FACA6DA3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“Field redefinitions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̃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/>
                  <a:t>  are the origin of operator redundancies in EFTs.”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19465476-E34D-C814-FDEF-54E0FACA6D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8A2F49-7370-4210-B334-57AA5408F60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25</a:t>
            </a:fld>
            <a:endParaRPr lang="en"/>
          </a:p>
        </p:txBody>
      </p:sp>
      <p:sp>
        <p:nvSpPr>
          <p:cNvPr id="5" name="Up Arrow Callout 4">
            <a:extLst>
              <a:ext uri="{FF2B5EF4-FFF2-40B4-BE49-F238E27FC236}">
                <a16:creationId xmlns:a16="http://schemas.microsoft.com/office/drawing/2014/main" id="{40723D26-769E-EF9A-CEAA-079AFDD5F7BD}"/>
              </a:ext>
            </a:extLst>
          </p:cNvPr>
          <p:cNvSpPr/>
          <p:nvPr/>
        </p:nvSpPr>
        <p:spPr>
          <a:xfrm>
            <a:off x="546652" y="1610140"/>
            <a:ext cx="2514600" cy="616225"/>
          </a:xfrm>
          <a:prstGeom prst="upArrowCallout">
            <a:avLst>
              <a:gd name="adj1" fmla="val 14583"/>
              <a:gd name="adj2" fmla="val 15625"/>
              <a:gd name="adj3" fmla="val 24604"/>
              <a:gd name="adj4" fmla="val 61529"/>
            </a:avLst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Proxima Nova" panose="02000506030000020004" pitchFamily="2" charset="0"/>
              </a:rPr>
              <a:t>Local, </a:t>
            </a:r>
            <a:r>
              <a:rPr lang="en-US" sz="1600" dirty="0">
                <a:solidFill>
                  <a:schemeClr val="accent5"/>
                </a:solidFill>
                <a:latin typeface="Proxima Nova" panose="02000506030000020004" pitchFamily="2" charset="0"/>
              </a:rPr>
              <a:t>translation-invariant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DDF86B-5868-E9FE-E395-DB9A0AE4E6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652" y="2634335"/>
            <a:ext cx="1409700" cy="2159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CEEEA52-BF91-E7D3-E11C-2F0615A82DE5}"/>
              </a:ext>
            </a:extLst>
          </p:cNvPr>
          <p:cNvSpPr txBox="1"/>
          <p:nvPr/>
        </p:nvSpPr>
        <p:spPr>
          <a:xfrm>
            <a:off x="3577814" y="3186566"/>
            <a:ext cx="27109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Proxima Nova" panose="02000506030000020004" pitchFamily="2" charset="0"/>
              </a:rPr>
              <a:t>again transforms as a </a:t>
            </a:r>
            <a:r>
              <a:rPr lang="en-US" sz="1600" dirty="0">
                <a:solidFill>
                  <a:schemeClr val="bg2"/>
                </a:solidFill>
                <a:latin typeface="Proxima Nova" panose="02000506030000020004" pitchFamily="2" charset="0"/>
              </a:rPr>
              <a:t>vector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654872A-8805-455A-34F4-0EB1317B1D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652" y="3826304"/>
            <a:ext cx="3606800" cy="4572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3F1EA93-5443-1F20-89BF-3A07AE5348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6652" y="3120728"/>
            <a:ext cx="2895600" cy="4699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B9FAD83-E506-DC6A-CCB4-9B330D4647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07637" y="2633837"/>
            <a:ext cx="3505200" cy="2159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DD4D39B-1866-1065-E0E6-6FAF60D7151E}"/>
              </a:ext>
            </a:extLst>
          </p:cNvPr>
          <p:cNvSpPr txBox="1"/>
          <p:nvPr/>
        </p:nvSpPr>
        <p:spPr>
          <a:xfrm>
            <a:off x="2254160" y="2603478"/>
            <a:ext cx="676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roxima Nova" panose="02000506030000020004" pitchFamily="2" charset="0"/>
              </a:rPr>
              <a:t>where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BB38681-A3A7-A80D-FDFC-9A89FBB2D4E9}"/>
              </a:ext>
            </a:extLst>
          </p:cNvPr>
          <p:cNvSpPr txBox="1"/>
          <p:nvPr/>
        </p:nvSpPr>
        <p:spPr>
          <a:xfrm>
            <a:off x="1251502" y="4483378"/>
            <a:ext cx="3124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Proxima Nova" panose="02000506030000020004" pitchFamily="2" charset="0"/>
              </a:rPr>
              <a:t>metric</a:t>
            </a:r>
            <a:r>
              <a:rPr lang="en-US" sz="1600" dirty="0">
                <a:latin typeface="Proxima Nova" panose="02000506030000020004" pitchFamily="2" charset="0"/>
              </a:rPr>
              <a:t> on the functional manifold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2557FA-7012-EA17-78DA-1F12C1595FFC}"/>
              </a:ext>
            </a:extLst>
          </p:cNvPr>
          <p:cNvSpPr txBox="1"/>
          <p:nvPr/>
        </p:nvSpPr>
        <p:spPr>
          <a:xfrm>
            <a:off x="5213576" y="4514155"/>
            <a:ext cx="32886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[Cheung, </a:t>
            </a:r>
            <a:r>
              <a:rPr lang="en-US" sz="1200" dirty="0" err="1">
                <a:solidFill>
                  <a:srgbClr val="0070C0"/>
                </a:solidFill>
                <a:latin typeface="Proxima Nova" panose="02000506030000020004" pitchFamily="2" charset="0"/>
              </a:rPr>
              <a:t>Helset</a:t>
            </a: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, Parra-Martinez, 2202.06972]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C1D8E9-9DDF-79B2-03DA-3C3DA634DBA3}"/>
              </a:ext>
            </a:extLst>
          </p:cNvPr>
          <p:cNvSpPr/>
          <p:nvPr/>
        </p:nvSpPr>
        <p:spPr>
          <a:xfrm>
            <a:off x="2306455" y="3917734"/>
            <a:ext cx="655269" cy="311527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E26B875-9170-2C1B-9696-CC145761E21F}"/>
              </a:ext>
            </a:extLst>
          </p:cNvPr>
          <p:cNvCxnSpPr>
            <a:cxnSpLocks/>
          </p:cNvCxnSpPr>
          <p:nvPr/>
        </p:nvCxnSpPr>
        <p:spPr>
          <a:xfrm flipV="1">
            <a:off x="2623931" y="4283504"/>
            <a:ext cx="0" cy="209813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E7C73D7-1F0E-D407-FC1E-959A61C31BF0}"/>
              </a:ext>
            </a:extLst>
          </p:cNvPr>
          <p:cNvSpPr txBox="1"/>
          <p:nvPr/>
        </p:nvSpPr>
        <p:spPr>
          <a:xfrm>
            <a:off x="6423073" y="1949366"/>
            <a:ext cx="20792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1200"/>
              </a:spcBef>
            </a:pP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[Cohen, Lu, </a:t>
            </a:r>
            <a:r>
              <a:rPr lang="en-US" sz="1200" b="1" dirty="0">
                <a:solidFill>
                  <a:srgbClr val="0070C0"/>
                </a:solidFill>
                <a:latin typeface="Proxima Nova" panose="02000506030000020004" pitchFamily="2" charset="0"/>
              </a:rPr>
              <a:t>ZZ</a:t>
            </a: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, 2410.21378]</a:t>
            </a:r>
          </a:p>
        </p:txBody>
      </p:sp>
    </p:spTree>
    <p:extLst>
      <p:ext uri="{BB962C8B-B14F-4D97-AF65-F5344CB8AC3E}">
        <p14:creationId xmlns:p14="http://schemas.microsoft.com/office/powerpoint/2010/main" val="26861128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08085E7-2423-5627-2EB4-308F184EA2B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Example: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dirty="0"/>
                  <a:t>  theory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08085E7-2423-5627-2EB4-308F184EA2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190" t="-2174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8C9FDCDD-B0ED-EE5A-49B3-9B437FBFB6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2089653"/>
            <a:ext cx="8520600" cy="247922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Metric: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Connection: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Riemann curvature: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9723A-242A-5F9F-B880-8028239DAF6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26</a:t>
            </a:fld>
            <a:endParaRPr lang="en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8504138-F915-4B58-543E-33E511DB75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930" y="1341393"/>
            <a:ext cx="7772400" cy="424592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5047798B-3427-9329-8078-3AB57F6E3385}"/>
              </a:ext>
            </a:extLst>
          </p:cNvPr>
          <p:cNvGrpSpPr>
            <a:grpSpLocks/>
          </p:cNvGrpSpPr>
          <p:nvPr/>
        </p:nvGrpSpPr>
        <p:grpSpPr>
          <a:xfrm>
            <a:off x="1251069" y="2178259"/>
            <a:ext cx="7710455" cy="527601"/>
            <a:chOff x="1414022" y="2158381"/>
            <a:chExt cx="7767068" cy="53147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F50E8D0-4077-3AA9-8AF8-FA4BE4CF5D5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5596" b="49329"/>
            <a:stretch/>
          </p:blipFill>
          <p:spPr>
            <a:xfrm>
              <a:off x="1414022" y="2225470"/>
              <a:ext cx="4857568" cy="464385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0129B1E-E1CD-4590-2244-16F285EA2D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5596" t="49329"/>
            <a:stretch/>
          </p:blipFill>
          <p:spPr>
            <a:xfrm>
              <a:off x="4323522" y="2158381"/>
              <a:ext cx="4857568" cy="464385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FBC66228-CFB8-1A84-003A-38AAB81A1A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93404" y="3079223"/>
            <a:ext cx="4060557" cy="37597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9B9206F-AE06-ADB6-D966-E115E315C2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13990" y="3930181"/>
            <a:ext cx="5977675" cy="73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0990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A60FA-6636-7CF4-60F8-BFFE2821B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Amplitudes on the functional manifold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39B5E9AD-A1DA-2825-52E5-E49DEAF3A9F5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… can be built from the 1PI effective action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Γ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</m:oMath>
                </a14:m>
                <a:r>
                  <a:rPr lang="en-US" dirty="0"/>
                  <a:t> .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39B5E9AD-A1DA-2825-52E5-E49DEAF3A9F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3A7F73-8D24-8453-0FAA-2C1A480A6DB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27</a:t>
            </a:fld>
            <a:endParaRPr lang="en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DF41361-E303-3528-AC21-11791DA449BB}"/>
              </a:ext>
            </a:extLst>
          </p:cNvPr>
          <p:cNvGrpSpPr/>
          <p:nvPr/>
        </p:nvGrpSpPr>
        <p:grpSpPr>
          <a:xfrm>
            <a:off x="737870" y="1793424"/>
            <a:ext cx="7310084" cy="3066593"/>
            <a:chOff x="422910" y="1756134"/>
            <a:chExt cx="7310084" cy="306659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723E497-54B6-B55C-D01E-186CAFC2F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2910" y="1756134"/>
              <a:ext cx="4847930" cy="253138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C4B3E70-CE12-7ED3-9860-B9CB790BC2DF}"/>
                </a:ext>
              </a:extLst>
            </p:cNvPr>
            <p:cNvSpPr txBox="1"/>
            <p:nvPr/>
          </p:nvSpPr>
          <p:spPr>
            <a:xfrm>
              <a:off x="2657566" y="4514950"/>
              <a:ext cx="5075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5"/>
                  </a:solidFill>
                  <a:latin typeface="Proxima Nova" panose="02000506030000020004" pitchFamily="2" charset="0"/>
                </a:rPr>
                <a:t>functional derivative (differentiation on the functional manifold)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12F4EFF5-2EE6-FF8A-F7DA-6FD93014E7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40981" y="4338319"/>
              <a:ext cx="0" cy="172721"/>
            </a:xfrm>
            <a:prstGeom prst="straightConnector1">
              <a:avLst/>
            </a:prstGeom>
            <a:ln w="1905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058AE003-EFE0-A57E-16B2-1F161CA0C1DA}"/>
              </a:ext>
            </a:extLst>
          </p:cNvPr>
          <p:cNvSpPr txBox="1"/>
          <p:nvPr/>
        </p:nvSpPr>
        <p:spPr>
          <a:xfrm>
            <a:off x="4739356" y="1798688"/>
            <a:ext cx="27510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Proxima Nova" panose="02000506030000020004" pitchFamily="2" charset="0"/>
              </a:rPr>
              <a:t>scalar on the functional manifold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75D04F4-50DF-7036-7235-125FAA38F20F}"/>
              </a:ext>
            </a:extLst>
          </p:cNvPr>
          <p:cNvCxnSpPr>
            <a:cxnSpLocks/>
          </p:cNvCxnSpPr>
          <p:nvPr/>
        </p:nvCxnSpPr>
        <p:spPr>
          <a:xfrm flipV="1">
            <a:off x="5024341" y="1620703"/>
            <a:ext cx="0" cy="172721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64502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A6336-C638-E745-2920-6A7A3B474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Amplitudes on the functional manifold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3074A6-90D0-8D1C-67B7-2BE99BAD07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4"/>
            <a:ext cx="8520600" cy="3714165"/>
          </a:xfrm>
        </p:spPr>
        <p:txBody>
          <a:bodyPr/>
          <a:lstStyle/>
          <a:p>
            <a:r>
              <a:rPr lang="en-US" dirty="0"/>
              <a:t>Can show recursively:    </a:t>
            </a:r>
            <a:r>
              <a:rPr lang="en-US" sz="1200" dirty="0">
                <a:solidFill>
                  <a:srgbClr val="0070C0"/>
                </a:solidFill>
              </a:rPr>
              <a:t>[Cohen, Craig, Lu, Sutherland, 2202.06965] [Cohen, Lu, Sutherland, 2312.06748]</a:t>
            </a:r>
            <a:endParaRPr lang="en-US" sz="1800" dirty="0">
              <a:solidFill>
                <a:srgbClr val="0070C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1600" dirty="0"/>
              <a:t>Quick way to see this can’t be right:                                     (crossing symmetry).</a:t>
            </a:r>
          </a:p>
          <a:p>
            <a:endParaRPr lang="en-US" sz="1600" dirty="0"/>
          </a:p>
          <a:p>
            <a:r>
              <a:rPr lang="en-US" sz="1600" dirty="0"/>
              <a:t>All EFTs have vanishing curvature??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B84176-C2D5-2BD0-34F2-4505B2D1A49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28</a:t>
            </a:fld>
            <a:endParaRPr lang="en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DF7109C-620D-3746-111D-88A0493683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700" y="1782739"/>
            <a:ext cx="4800600" cy="1155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E2B1E55-8807-BE77-9BFC-F6C939E7A0EB}"/>
              </a:ext>
            </a:extLst>
          </p:cNvPr>
          <p:cNvSpPr txBox="1"/>
          <p:nvPr/>
        </p:nvSpPr>
        <p:spPr>
          <a:xfrm>
            <a:off x="5222375" y="2463229"/>
            <a:ext cx="20714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5"/>
                </a:solidFill>
                <a:latin typeface="Proxima Nova" panose="02000506030000020004" pitchFamily="2" charset="0"/>
              </a:rPr>
              <a:t>looks like a connection?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A73615-2C94-ACEA-CE3A-96BF029F22A2}"/>
              </a:ext>
            </a:extLst>
          </p:cNvPr>
          <p:cNvSpPr/>
          <p:nvPr/>
        </p:nvSpPr>
        <p:spPr>
          <a:xfrm>
            <a:off x="4948055" y="1883195"/>
            <a:ext cx="1107305" cy="311527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4DB2033-D9EE-A56D-DC9D-7BAF689D5FBE}"/>
              </a:ext>
            </a:extLst>
          </p:cNvPr>
          <p:cNvCxnSpPr>
            <a:cxnSpLocks/>
          </p:cNvCxnSpPr>
          <p:nvPr/>
        </p:nvCxnSpPr>
        <p:spPr>
          <a:xfrm flipV="1">
            <a:off x="5478891" y="2255682"/>
            <a:ext cx="0" cy="209813"/>
          </a:xfrm>
          <a:prstGeom prst="straightConnector1">
            <a:avLst/>
          </a:prstGeom>
          <a:ln w="190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108DFF8-7A95-8604-D31C-6CF0ADFDD924}"/>
              </a:ext>
            </a:extLst>
          </p:cNvPr>
          <p:cNvSpPr txBox="1"/>
          <p:nvPr/>
        </p:nvSpPr>
        <p:spPr>
          <a:xfrm>
            <a:off x="5666406" y="2795124"/>
            <a:ext cx="11833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  <a:latin typeface="Proxima Nova" panose="02000506030000020004" pitchFamily="2" charset="0"/>
              </a:rPr>
              <a:t>But it’s not!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D983C4-4F4D-EEDC-EAF6-DBB897F3129B}"/>
              </a:ext>
            </a:extLst>
          </p:cNvPr>
          <p:cNvSpPr txBox="1"/>
          <p:nvPr/>
        </p:nvSpPr>
        <p:spPr>
          <a:xfrm>
            <a:off x="3165322" y="2606593"/>
            <a:ext cx="309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5"/>
                </a:solidFill>
                <a:latin typeface="Proxima Nova" panose="02000506030000020004" pitchFamily="2" charset="0"/>
              </a:rPr>
              <a:t>x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559D1AE-52E1-0B26-D1CA-D30081D63F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3316" y="3454264"/>
            <a:ext cx="1675710" cy="26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101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2CE98-70DE-143D-0F6E-7F968F1E3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catch is that            are </a:t>
            </a:r>
            <a:r>
              <a:rPr lang="en-US" b="1" dirty="0">
                <a:solidFill>
                  <a:schemeClr val="bg2"/>
                </a:solidFill>
              </a:rPr>
              <a:t>off-shell</a:t>
            </a:r>
            <a:r>
              <a:rPr lang="en-US" dirty="0"/>
              <a:t> amplitudes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263A2-9479-05E6-260B-1374282A78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4"/>
            <a:ext cx="8520600" cy="3734485"/>
          </a:xfrm>
        </p:spPr>
        <p:txBody>
          <a:bodyPr>
            <a:normAutofit/>
          </a:bodyPr>
          <a:lstStyle/>
          <a:p>
            <a:r>
              <a:rPr lang="en-US" dirty="0"/>
              <a:t>… defined on the entire functional manifold &amp; for arbitrary 4-momenta.</a:t>
            </a:r>
          </a:p>
          <a:p>
            <a:endParaRPr lang="en-US" dirty="0"/>
          </a:p>
          <a:p>
            <a:r>
              <a:rPr lang="en-US" dirty="0"/>
              <a:t>They are not covariant, but only “</a:t>
            </a:r>
            <a:r>
              <a:rPr lang="en-US" b="1" dirty="0">
                <a:solidFill>
                  <a:schemeClr val="bg2"/>
                </a:solidFill>
              </a:rPr>
              <a:t>on-shell covariant</a:t>
            </a:r>
            <a:r>
              <a:rPr lang="en-US" dirty="0"/>
              <a:t>.”</a:t>
            </a:r>
          </a:p>
          <a:p>
            <a:pPr>
              <a:spcBef>
                <a:spcPts val="1200"/>
              </a:spcBef>
            </a:pPr>
            <a:r>
              <a:rPr lang="en-US" sz="1200" dirty="0">
                <a:solidFill>
                  <a:srgbClr val="0070C0"/>
                </a:solidFill>
              </a:rPr>
              <a:t>[Cohen, Craig, Lu, Sutherland, 2202.06965] [Cohen, Lu, Sutherland, 2312.06748]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spcBef>
                <a:spcPts val="1200"/>
              </a:spcBef>
            </a:pPr>
            <a:r>
              <a:rPr lang="en-US" dirty="0"/>
              <a:t>    with		    but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9A53B9-FDF0-6D6D-6F8D-8361FA4539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29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52C102-1B79-114F-3C62-85F980CEE8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399" y="660400"/>
            <a:ext cx="718001" cy="2284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0070CC-3C29-F394-A9AC-CB0259C152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7200" y="2840646"/>
            <a:ext cx="5689600" cy="520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71700CE-2E93-D37D-0560-F82DBC8688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7460" y="4054038"/>
            <a:ext cx="1041400" cy="215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58E5669-CD7B-0DE3-8A46-08E07A9073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4180" y="4033520"/>
            <a:ext cx="1689100" cy="266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FB47DE5-35B8-7A83-6C55-EC341B9DE9FE}"/>
              </a:ext>
            </a:extLst>
          </p:cNvPr>
          <p:cNvSpPr txBox="1"/>
          <p:nvPr/>
        </p:nvSpPr>
        <p:spPr>
          <a:xfrm>
            <a:off x="3229199" y="3593275"/>
            <a:ext cx="5110694" cy="334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dirty="0">
                <a:solidFill>
                  <a:schemeClr val="accent5"/>
                </a:solidFill>
                <a:latin typeface="Proxima Nova" panose="02000506030000020004" pitchFamily="2" charset="0"/>
              </a:rPr>
              <a:t>bar = evaluate at physical vacuum (point on functional manifold)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9E72F68-C00A-33F4-16F6-BA6955AF8447}"/>
                  </a:ext>
                </a:extLst>
              </p:cNvPr>
              <p:cNvSpPr txBox="1"/>
              <p:nvPr/>
            </p:nvSpPr>
            <p:spPr>
              <a:xfrm>
                <a:off x="3537400" y="4498364"/>
                <a:ext cx="888192" cy="3761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chemeClr val="accent5"/>
                  </a:solidFill>
                  <a:latin typeface="Proxima Nova" panose="02000506030000020004" pitchFamily="2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9E72F68-C00A-33F4-16F6-BA6955AF84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7400" y="4498364"/>
                <a:ext cx="888192" cy="37612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CC0051F-033A-1D0B-2AF8-999019122A55}"/>
              </a:ext>
            </a:extLst>
          </p:cNvPr>
          <p:cNvCxnSpPr>
            <a:cxnSpLocks/>
          </p:cNvCxnSpPr>
          <p:nvPr/>
        </p:nvCxnSpPr>
        <p:spPr>
          <a:xfrm flipV="1">
            <a:off x="3959601" y="4355134"/>
            <a:ext cx="0" cy="196546"/>
          </a:xfrm>
          <a:prstGeom prst="straightConnector1">
            <a:avLst/>
          </a:prstGeom>
          <a:ln w="190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3969C33-5E59-7EA8-1659-7EAC476804AE}"/>
              </a:ext>
            </a:extLst>
          </p:cNvPr>
          <p:cNvCxnSpPr>
            <a:cxnSpLocks/>
          </p:cNvCxnSpPr>
          <p:nvPr/>
        </p:nvCxnSpPr>
        <p:spPr>
          <a:xfrm flipH="1">
            <a:off x="3137147" y="3870960"/>
            <a:ext cx="122532" cy="138869"/>
          </a:xfrm>
          <a:prstGeom prst="straightConnector1">
            <a:avLst/>
          </a:prstGeom>
          <a:ln w="190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3880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Oblique parameters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Google Shape;82;p15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1152475"/>
                <a:ext cx="8520600" cy="34164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/>
                  <a:t>Prototype of modern EFT analyses of precision data.</a:t>
                </a:r>
              </a:p>
              <a:p>
                <a:pPr marL="0" lvl="0" indent="0" algn="l" rtl="0">
                  <a:spcBef>
                    <a:spcPts val="1200"/>
                  </a:spcBef>
                  <a:spcAft>
                    <a:spcPts val="0"/>
                  </a:spcAft>
                  <a:buNone/>
                </a:pPr>
                <a:endParaRPr lang="en-US" dirty="0"/>
              </a:p>
              <a:p>
                <a:pPr marL="0" lvl="0" indent="0" algn="l" rtl="0">
                  <a:spcBef>
                    <a:spcPts val="1200"/>
                  </a:spcBef>
                  <a:spcAft>
                    <a:spcPts val="0"/>
                  </a:spcAft>
                  <a:buNone/>
                </a:pPr>
                <a:r>
                  <a:rPr lang="en-US" dirty="0"/>
                  <a:t> </a:t>
                </a:r>
              </a:p>
              <a:p>
                <a:pPr marL="0" lvl="0" indent="0" algn="l" rtl="0">
                  <a:spcBef>
                    <a:spcPts val="1200"/>
                  </a:spcBef>
                  <a:spcAft>
                    <a:spcPts val="0"/>
                  </a:spcAft>
                  <a:buNone/>
                </a:pPr>
                <a:endParaRPr lang="en-US" dirty="0"/>
              </a:p>
              <a:p>
                <a:pPr marL="0" lvl="0" indent="0" algn="l" rtl="0">
                  <a:spcBef>
                    <a:spcPts val="1200"/>
                  </a:spcBef>
                  <a:spcAft>
                    <a:spcPts val="0"/>
                  </a:spcAft>
                  <a:buNone/>
                </a:pPr>
                <a:endParaRPr lang="en-US" dirty="0"/>
              </a:p>
              <a:p>
                <a:pPr marL="0" lvl="0" indent="0" algn="l" rtl="0">
                  <a:spcBef>
                    <a:spcPts val="1200"/>
                  </a:spcBef>
                  <a:spcAft>
                    <a:spcPts val="0"/>
                  </a:spcAft>
                  <a:buNone/>
                </a:pPr>
                <a:endParaRPr lang="en-US" dirty="0"/>
              </a:p>
              <a:p>
                <a:pPr marL="0" lvl="0" indent="0" algn="l" rtl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n-US" dirty="0"/>
                  <a:t>Precision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virtual effects of BSM physics.</a:t>
                </a:r>
                <a:endParaRPr dirty="0"/>
              </a:p>
            </p:txBody>
          </p:sp>
        </mc:Choice>
        <mc:Fallback xmlns="">
          <p:sp>
            <p:nvSpPr>
              <p:cNvPr id="82" name="Google Shape;82;p15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5"/>
                <a:ext cx="8520600" cy="3416400"/>
              </a:xfrm>
              <a:prstGeom prst="rect">
                <a:avLst/>
              </a:prstGeom>
              <a:blipFill>
                <a:blip r:embed="rId3"/>
                <a:stretch>
                  <a:fillRect l="-5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3" name="Google Shape;8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9223" y="1693637"/>
            <a:ext cx="3607101" cy="105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09722" y="1954625"/>
            <a:ext cx="3329523" cy="2256101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5"/>
          <p:cNvSpPr txBox="1"/>
          <p:nvPr/>
        </p:nvSpPr>
        <p:spPr>
          <a:xfrm>
            <a:off x="6815110" y="4168675"/>
            <a:ext cx="1796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70C0"/>
                </a:solidFill>
                <a:latin typeface="Proxima Nova"/>
                <a:ea typeface="Proxima Nova"/>
                <a:cs typeface="Proxima Nova"/>
                <a:sym typeface="Proxima Nova"/>
              </a:rPr>
              <a:t>[Particle Data Group]</a:t>
            </a:r>
            <a:endParaRPr dirty="0">
              <a:solidFill>
                <a:srgbClr val="0070C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8844B6-1EB6-FE43-661F-52754BFC5A5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B8D6B5-BC1B-333C-D101-7B9F3EDF03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5045" y="3050608"/>
            <a:ext cx="2082544" cy="76786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4D586BF-52C7-2976-111B-F5ED052785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2901" y="3161686"/>
            <a:ext cx="952500" cy="4699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6B341-49BD-F1C3-A25B-0B4824302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Amplitudes in terms of geometry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22687A-C194-1F63-06C9-44BAEBD9D8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Here’s the upshot: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            e.g.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583A5A-3744-943A-3020-DE3CD0987A8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30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AEC7B9-C2CE-0C1F-141C-2E86B1FF85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3379" b="650"/>
          <a:stretch/>
        </p:blipFill>
        <p:spPr>
          <a:xfrm>
            <a:off x="1809750" y="1781810"/>
            <a:ext cx="3128005" cy="3785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0DD6E26-7F9D-39F4-FD30-6E06A1804ED0}"/>
              </a:ext>
            </a:extLst>
          </p:cNvPr>
          <p:cNvSpPr txBox="1"/>
          <p:nvPr/>
        </p:nvSpPr>
        <p:spPr>
          <a:xfrm>
            <a:off x="2540000" y="2443113"/>
            <a:ext cx="5349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Proxima Nova" panose="02000506030000020004" pitchFamily="2" charset="0"/>
              </a:rPr>
              <a:t>function recursively defined from standard Feynman rules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2353654-3A16-109D-8AE5-4423272CEB01}"/>
              </a:ext>
            </a:extLst>
          </p:cNvPr>
          <p:cNvCxnSpPr>
            <a:cxnSpLocks/>
          </p:cNvCxnSpPr>
          <p:nvPr/>
        </p:nvCxnSpPr>
        <p:spPr>
          <a:xfrm flipV="1">
            <a:off x="2821681" y="2162810"/>
            <a:ext cx="0" cy="28030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3C73B422-E81C-6BE1-DF97-707958E036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9750" y="3248076"/>
            <a:ext cx="4749800" cy="762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E987DC0-B3C7-B846-2BC9-AFDE65630FD2}"/>
              </a:ext>
            </a:extLst>
          </p:cNvPr>
          <p:cNvSpPr txBox="1"/>
          <p:nvPr/>
        </p:nvSpPr>
        <p:spPr>
          <a:xfrm>
            <a:off x="6577809" y="655715"/>
            <a:ext cx="20792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1200"/>
              </a:spcBef>
            </a:pP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[Cohen, Lu, </a:t>
            </a:r>
            <a:r>
              <a:rPr lang="en-US" sz="1200" b="1" dirty="0">
                <a:solidFill>
                  <a:srgbClr val="0070C0"/>
                </a:solidFill>
                <a:latin typeface="Proxima Nova" panose="02000506030000020004" pitchFamily="2" charset="0"/>
              </a:rPr>
              <a:t>ZZ</a:t>
            </a: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, 2410.21378]</a:t>
            </a:r>
          </a:p>
        </p:txBody>
      </p:sp>
    </p:spTree>
    <p:extLst>
      <p:ext uri="{BB962C8B-B14F-4D97-AF65-F5344CB8AC3E}">
        <p14:creationId xmlns:p14="http://schemas.microsoft.com/office/powerpoint/2010/main" val="344231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05CC8D-1125-8672-2925-38ECA7C51E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E0D1D-EE00-F444-C6E7-E79BD5DDD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Amplitudes in terms of geometry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4EA743-6166-0330-27D1-0911CC714B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4"/>
            <a:ext cx="8520600" cy="3510743"/>
          </a:xfrm>
        </p:spPr>
        <p:txBody>
          <a:bodyPr/>
          <a:lstStyle/>
          <a:p>
            <a:r>
              <a:rPr lang="en-US" dirty="0"/>
              <a:t>Here’s the upshot: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    where</a:t>
            </a:r>
          </a:p>
          <a:p>
            <a:endParaRPr lang="en-US" sz="1600" dirty="0"/>
          </a:p>
          <a:p>
            <a:r>
              <a:rPr lang="en-US" sz="1600" dirty="0"/>
              <a:t>e.g.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958B47-CC3C-DADA-819F-B6C31C8C8BA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31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9A5FF7-2A7E-3DE6-FA6B-55788B0443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750" y="1781810"/>
            <a:ext cx="5524500" cy="381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302A98-6F7D-AEFE-E685-5EFB156C2318}"/>
              </a:ext>
            </a:extLst>
          </p:cNvPr>
          <p:cNvSpPr txBox="1"/>
          <p:nvPr/>
        </p:nvSpPr>
        <p:spPr>
          <a:xfrm>
            <a:off x="4722792" y="1206604"/>
            <a:ext cx="37496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Proxima Nova" panose="02000506030000020004" pitchFamily="2" charset="0"/>
              </a:rPr>
              <a:t>same</a:t>
            </a:r>
            <a:r>
              <a:rPr lang="en-US" sz="1600" dirty="0">
                <a:latin typeface="Proxima Nova" panose="02000506030000020004" pitchFamily="2" charset="0"/>
              </a:rPr>
              <a:t> function     </a:t>
            </a:r>
            <a:r>
              <a:rPr lang="en-US" sz="1600" b="1" dirty="0">
                <a:solidFill>
                  <a:schemeClr val="bg2"/>
                </a:solidFill>
                <a:latin typeface="Proxima Nova" panose="02000506030000020004" pitchFamily="2" charset="0"/>
              </a:rPr>
              <a:t>geometrized</a:t>
            </a:r>
            <a:r>
              <a:rPr lang="en-US" sz="1600" dirty="0">
                <a:solidFill>
                  <a:schemeClr val="bg2"/>
                </a:solidFill>
                <a:latin typeface="Proxima Nova" panose="02000506030000020004" pitchFamily="2" charset="0"/>
              </a:rPr>
              <a:t> vertices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F940436-E2D7-87DC-E848-A1038559F0D5}"/>
              </a:ext>
            </a:extLst>
          </p:cNvPr>
          <p:cNvCxnSpPr>
            <a:cxnSpLocks/>
          </p:cNvCxnSpPr>
          <p:nvPr/>
        </p:nvCxnSpPr>
        <p:spPr>
          <a:xfrm>
            <a:off x="5331201" y="1545158"/>
            <a:ext cx="0" cy="23665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2C2B2FC-2ED4-2890-F6D9-0FD740CD3C1C}"/>
              </a:ext>
            </a:extLst>
          </p:cNvPr>
          <p:cNvCxnSpPr>
            <a:cxnSpLocks/>
          </p:cNvCxnSpPr>
          <p:nvPr/>
        </p:nvCxnSpPr>
        <p:spPr>
          <a:xfrm>
            <a:off x="6597625" y="1545158"/>
            <a:ext cx="0" cy="236652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ight Brace 12">
            <a:extLst>
              <a:ext uri="{FF2B5EF4-FFF2-40B4-BE49-F238E27FC236}">
                <a16:creationId xmlns:a16="http://schemas.microsoft.com/office/drawing/2014/main" id="{7C34B9D3-FB36-457E-5009-0961B8B9DFEB}"/>
              </a:ext>
            </a:extLst>
          </p:cNvPr>
          <p:cNvSpPr/>
          <p:nvPr/>
        </p:nvSpPr>
        <p:spPr>
          <a:xfrm rot="5400000">
            <a:off x="6448723" y="1644747"/>
            <a:ext cx="172095" cy="1256057"/>
          </a:xfrm>
          <a:prstGeom prst="rightBrace">
            <a:avLst>
              <a:gd name="adj1" fmla="val 53667"/>
              <a:gd name="adj2" fmla="val 50000"/>
            </a:avLst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7E07850-3DB7-C719-5F52-612915E51A0E}"/>
              </a:ext>
            </a:extLst>
          </p:cNvPr>
          <p:cNvSpPr txBox="1"/>
          <p:nvPr/>
        </p:nvSpPr>
        <p:spPr>
          <a:xfrm>
            <a:off x="5128210" y="2381813"/>
            <a:ext cx="3344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Proxima Nova" panose="02000506030000020004" pitchFamily="2" charset="0"/>
              </a:rPr>
              <a:t>on-shell-covariant</a:t>
            </a:r>
            <a:r>
              <a:rPr lang="en-US" sz="1600" dirty="0">
                <a:solidFill>
                  <a:schemeClr val="bg2"/>
                </a:solidFill>
                <a:latin typeface="Proxima Nova" panose="02000506030000020004" pitchFamily="2" charset="0"/>
              </a:rPr>
              <a:t> building blocks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700566-E937-C74A-EA1B-2E75E4831301}"/>
              </a:ext>
            </a:extLst>
          </p:cNvPr>
          <p:cNvSpPr txBox="1"/>
          <p:nvPr/>
        </p:nvSpPr>
        <p:spPr>
          <a:xfrm>
            <a:off x="6577809" y="655715"/>
            <a:ext cx="20792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1200"/>
              </a:spcBef>
            </a:pP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[Cohen, Lu, </a:t>
            </a:r>
            <a:r>
              <a:rPr lang="en-US" sz="1200" b="1" dirty="0">
                <a:solidFill>
                  <a:srgbClr val="0070C0"/>
                </a:solidFill>
                <a:latin typeface="Proxima Nova" panose="02000506030000020004" pitchFamily="2" charset="0"/>
              </a:rPr>
              <a:t>ZZ</a:t>
            </a: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, 2410.21378]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B56745B-7479-2792-27AC-4816D1B93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3310" y="2999465"/>
            <a:ext cx="3695700" cy="4064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8242E10-87C8-3273-F72A-2CAE0421C4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210" y="3600346"/>
            <a:ext cx="4191000" cy="6731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12CB010-82D6-7F13-40B5-0A43B0B36A06}"/>
              </a:ext>
            </a:extLst>
          </p:cNvPr>
          <p:cNvSpPr txBox="1"/>
          <p:nvPr/>
        </p:nvSpPr>
        <p:spPr>
          <a:xfrm>
            <a:off x="5447398" y="3770949"/>
            <a:ext cx="2779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5"/>
                </a:solidFill>
                <a:latin typeface="Proxima Nova" panose="02000506030000020004" pitchFamily="2" charset="0"/>
              </a:rPr>
              <a:t>manifestly</a:t>
            </a:r>
            <a:r>
              <a:rPr lang="en-US" sz="1600" dirty="0">
                <a:latin typeface="Proxima Nova" panose="02000506030000020004" pitchFamily="2" charset="0"/>
              </a:rPr>
              <a:t> on-shell covariant!</a:t>
            </a:r>
          </a:p>
        </p:txBody>
      </p:sp>
      <p:sp>
        <p:nvSpPr>
          <p:cNvPr id="30" name="Right Brace 29">
            <a:extLst>
              <a:ext uri="{FF2B5EF4-FFF2-40B4-BE49-F238E27FC236}">
                <a16:creationId xmlns:a16="http://schemas.microsoft.com/office/drawing/2014/main" id="{6CFD967A-A8B4-79CE-FB30-94B08CFDF8AD}"/>
              </a:ext>
            </a:extLst>
          </p:cNvPr>
          <p:cNvSpPr/>
          <p:nvPr/>
        </p:nvSpPr>
        <p:spPr>
          <a:xfrm>
            <a:off x="5251601" y="3634156"/>
            <a:ext cx="107281" cy="673100"/>
          </a:xfrm>
          <a:prstGeom prst="rightBrace">
            <a:avLst>
              <a:gd name="adj1" fmla="val 53667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2797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A2978-51EB-CB74-CB61-9C98E01BD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Sketch of the proof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FEC2A7-0740-07C5-5711-1C26D7445F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family of equivalent recursions for off-shell amplitudes: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   interpolates between standard and geometrized recursions.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A661BF-9B3A-84CF-D426-E7C7AB3F7D9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32</a:t>
            </a:fld>
            <a:endParaRPr lang="e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E0800F-A578-6400-1A07-42012A014255}"/>
              </a:ext>
            </a:extLst>
          </p:cNvPr>
          <p:cNvSpPr txBox="1"/>
          <p:nvPr/>
        </p:nvSpPr>
        <p:spPr>
          <a:xfrm>
            <a:off x="6360160" y="655715"/>
            <a:ext cx="22968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1200"/>
              </a:spcBef>
            </a:pP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[Cohen, Lu, </a:t>
            </a:r>
            <a:r>
              <a:rPr lang="en-US" sz="1200" b="1" dirty="0">
                <a:solidFill>
                  <a:srgbClr val="0070C0"/>
                </a:solidFill>
                <a:latin typeface="Proxima Nova" panose="02000506030000020004" pitchFamily="2" charset="0"/>
              </a:rPr>
              <a:t>ZZ</a:t>
            </a: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, in preparation]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B18DD62-731D-E562-2D65-07570D18873F}"/>
                  </a:ext>
                </a:extLst>
              </p:cNvPr>
              <p:cNvSpPr txBox="1"/>
              <p:nvPr/>
            </p:nvSpPr>
            <p:spPr>
              <a:xfrm>
                <a:off x="3528778" y="2272958"/>
                <a:ext cx="39798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Proxima Nova" panose="02000506030000020004" pitchFamily="2" charset="0"/>
                  </a:rPr>
                  <a:t>linear differential operator parameterized by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bSup>
                  </m:oMath>
                </a14:m>
                <a:endParaRPr lang="en-US" dirty="0">
                  <a:latin typeface="Proxima Nova" panose="02000506030000020004" pitchFamily="2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B18DD62-731D-E562-2D65-07570D1887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778" y="2272958"/>
                <a:ext cx="3979807" cy="307777"/>
              </a:xfrm>
              <a:prstGeom prst="rect">
                <a:avLst/>
              </a:prstGeom>
              <a:blipFill>
                <a:blip r:embed="rId2"/>
                <a:stretch>
                  <a:fillRect l="-317" t="-8000" b="-1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0EAB6D49-21E4-1044-7943-08EA3EFC22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7250" y="1732851"/>
            <a:ext cx="2349500" cy="2921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118A6CEC-E2D9-B915-9C83-44D897C5A867}"/>
              </a:ext>
            </a:extLst>
          </p:cNvPr>
          <p:cNvGrpSpPr/>
          <p:nvPr/>
        </p:nvGrpSpPr>
        <p:grpSpPr>
          <a:xfrm>
            <a:off x="812917" y="2966085"/>
            <a:ext cx="7169033" cy="838200"/>
            <a:chOff x="812917" y="2905125"/>
            <a:chExt cx="7169033" cy="8382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F5CDC89-D8C1-776B-575B-991D773CE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11650" y="2905125"/>
              <a:ext cx="3670300" cy="8382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D95AB64-FD4C-0414-9945-60BECB7966B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70998" y="2905125"/>
              <a:ext cx="2070100" cy="838200"/>
            </a:xfrm>
            <a:prstGeom prst="rect">
              <a:avLst/>
            </a:prstGeom>
          </p:spPr>
        </p:pic>
        <p:sp>
          <p:nvSpPr>
            <p:cNvPr id="14" name="Right Brace 13">
              <a:extLst>
                <a:ext uri="{FF2B5EF4-FFF2-40B4-BE49-F238E27FC236}">
                  <a16:creationId xmlns:a16="http://schemas.microsoft.com/office/drawing/2014/main" id="{83672F4F-A826-743B-AA02-6B805539C1C0}"/>
                </a:ext>
              </a:extLst>
            </p:cNvPr>
            <p:cNvSpPr/>
            <p:nvPr/>
          </p:nvSpPr>
          <p:spPr>
            <a:xfrm rot="10800000">
              <a:off x="812917" y="2966720"/>
              <a:ext cx="107281" cy="755650"/>
            </a:xfrm>
            <a:prstGeom prst="rightBrace">
              <a:avLst>
                <a:gd name="adj1" fmla="val 53667"/>
                <a:gd name="adj2" fmla="val 5000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ight Brace 14">
              <a:extLst>
                <a:ext uri="{FF2B5EF4-FFF2-40B4-BE49-F238E27FC236}">
                  <a16:creationId xmlns:a16="http://schemas.microsoft.com/office/drawing/2014/main" id="{1F54BD76-10F2-1E77-DD05-1D3B0509B67C}"/>
                </a:ext>
              </a:extLst>
            </p:cNvPr>
            <p:cNvSpPr/>
            <p:nvPr/>
          </p:nvSpPr>
          <p:spPr>
            <a:xfrm rot="10800000">
              <a:off x="4149207" y="2966720"/>
              <a:ext cx="107281" cy="755650"/>
            </a:xfrm>
            <a:prstGeom prst="rightBrace">
              <a:avLst>
                <a:gd name="adj1" fmla="val 53667"/>
                <a:gd name="adj2" fmla="val 5000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6D777F3-07E6-62E8-94C8-2C96EC7F1133}"/>
              </a:ext>
            </a:extLst>
          </p:cNvPr>
          <p:cNvCxnSpPr>
            <a:cxnSpLocks/>
          </p:cNvCxnSpPr>
          <p:nvPr/>
        </p:nvCxnSpPr>
        <p:spPr>
          <a:xfrm flipV="1">
            <a:off x="4762241" y="2072640"/>
            <a:ext cx="0" cy="19698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0372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>
          <a:extLst>
            <a:ext uri="{FF2B5EF4-FFF2-40B4-BE49-F238E27FC236}">
              <a16:creationId xmlns:a16="http://schemas.microsoft.com/office/drawing/2014/main" id="{F63E7312-9698-EFB1-71FE-2EDAA329A6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>
            <a:extLst>
              <a:ext uri="{FF2B5EF4-FFF2-40B4-BE49-F238E27FC236}">
                <a16:creationId xmlns:a16="http://schemas.microsoft.com/office/drawing/2014/main" id="{0065A6F8-2E5F-662B-E3B4-81A8C74AF25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Outline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Google Shape;99;p16">
                <a:extLst>
                  <a:ext uri="{FF2B5EF4-FFF2-40B4-BE49-F238E27FC236}">
                    <a16:creationId xmlns:a16="http://schemas.microsoft.com/office/drawing/2014/main" id="{4E364424-ABBF-7A77-F08A-F7408E89E932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1152474"/>
                <a:ext cx="8520600" cy="3632885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342900" lvl="0" indent="-34290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̃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ac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:  field space geometry.</a:t>
                </a:r>
              </a:p>
              <a:p>
                <a:pPr marL="0" lvl="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1400" dirty="0"/>
                  <a:t>        Geometry on the field manifold; geometrizing EFT matching.</a:t>
                </a:r>
                <a:endParaRPr lang="en-US" sz="2000" dirty="0"/>
              </a:p>
              <a:p>
                <a:pPr marL="342900" lvl="0" indent="-34290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̃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ac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 …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000" dirty="0"/>
                  <a:t> :  functional geometry.</a:t>
                </a:r>
              </a:p>
              <a:p>
                <a:pPr marL="0" lvl="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1400" dirty="0"/>
                  <a:t>        Geometry on the functional manifold; amplitudes in terms of on-shell-covariant building blocks.</a:t>
                </a:r>
                <a:endParaRPr lang="en-US" sz="2000" dirty="0"/>
              </a:p>
              <a:p>
                <a:pPr marL="342900" lvl="0" indent="-34290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US" sz="2000" dirty="0"/>
                  <a:t>Thoughts (and dreams).</a:t>
                </a:r>
              </a:p>
            </p:txBody>
          </p:sp>
        </mc:Choice>
        <mc:Fallback xmlns="">
          <p:sp>
            <p:nvSpPr>
              <p:cNvPr id="99" name="Google Shape;99;p16">
                <a:extLst>
                  <a:ext uri="{FF2B5EF4-FFF2-40B4-BE49-F238E27FC236}">
                    <a16:creationId xmlns:a16="http://schemas.microsoft.com/office/drawing/2014/main" id="{4E364424-ABBF-7A77-F08A-F7408E89E932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4"/>
                <a:ext cx="8520600" cy="3632885"/>
              </a:xfrm>
              <a:prstGeom prst="rect">
                <a:avLst/>
              </a:prstGeom>
              <a:blipFill>
                <a:blip r:embed="rId3"/>
                <a:stretch>
                  <a:fillRect l="-4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4B205F-5E5A-310B-5A47-0835ADAD65C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33</a:t>
            </a:fld>
            <a:endParaRPr lang="en"/>
          </a:p>
        </p:txBody>
      </p:sp>
      <p:pic>
        <p:nvPicPr>
          <p:cNvPr id="3" name="Picture 6" descr="A simple, small icon of a green checkmark or tick, centered on a white background. The checkmark is bold, slightly rounded, with smooth edges, symbolizing confirmation or correctness. The design is minimalist and suitable for modern digital interfaces.">
            <a:extLst>
              <a:ext uri="{FF2B5EF4-FFF2-40B4-BE49-F238E27FC236}">
                <a16:creationId xmlns:a16="http://schemas.microsoft.com/office/drawing/2014/main" id="{3B11585A-3AD8-60D5-FDE7-6AEEED9274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99" y="1344630"/>
            <a:ext cx="393601" cy="39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6" descr="A simple, small icon of a green checkmark or tick, centered on a white background. The checkmark is bold, slightly rounded, with smooth edges, symbolizing confirmation or correctness. The design is minimalist and suitable for modern digital interfaces.">
            <a:extLst>
              <a:ext uri="{FF2B5EF4-FFF2-40B4-BE49-F238E27FC236}">
                <a16:creationId xmlns:a16="http://schemas.microsoft.com/office/drawing/2014/main" id="{109DE9EE-8CE6-2047-CA22-0C5AD9297E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99" y="2479057"/>
            <a:ext cx="393601" cy="39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6180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B220D-C556-94A1-192F-8EDB4C963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Mysteries of small numbers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19C8D7-332E-B52C-8DF7-C7A59976B7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en-US" dirty="0"/>
              <a:t>The universe as we know it:</a:t>
            </a:r>
          </a:p>
          <a:p>
            <a:pPr>
              <a:lnSpc>
                <a:spcPct val="125000"/>
              </a:lnSpc>
              <a:spcBef>
                <a:spcPts val="1800"/>
              </a:spcBef>
              <a:spcAft>
                <a:spcPts val="600"/>
              </a:spcAft>
            </a:pPr>
            <a:r>
              <a:rPr lang="en-US" dirty="0"/>
              <a:t>				dim-0: cosmological constant problem</a:t>
            </a:r>
          </a:p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en-US" dirty="0"/>
              <a:t>				dim-2: hierarchy problem</a:t>
            </a:r>
          </a:p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en-US" dirty="0"/>
              <a:t>				dim-4: strong CP problem</a:t>
            </a:r>
          </a:p>
          <a:p>
            <a:pPr>
              <a:lnSpc>
                <a:spcPct val="125000"/>
              </a:lnSpc>
              <a:spcAft>
                <a:spcPts val="600"/>
              </a:spcAft>
            </a:pPr>
            <a:endParaRPr lang="en-US" dirty="0"/>
          </a:p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en-US" dirty="0"/>
              <a:t>				many more mysteries here!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2DEC63-132C-130F-61B8-EF0517F05E3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34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96413E-6F9F-D5BB-F641-0149E769C7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84" y="1978685"/>
            <a:ext cx="2197100" cy="15748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C2DF7A1-CC09-2C91-080E-D5F9C71E473E}"/>
              </a:ext>
            </a:extLst>
          </p:cNvPr>
          <p:cNvCxnSpPr>
            <a:cxnSpLocks/>
          </p:cNvCxnSpPr>
          <p:nvPr/>
        </p:nvCxnSpPr>
        <p:spPr>
          <a:xfrm flipH="1">
            <a:off x="3531476" y="2076704"/>
            <a:ext cx="378372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4204AF8-E3E1-CF37-F0B5-43F5D8A7AC01}"/>
              </a:ext>
            </a:extLst>
          </p:cNvPr>
          <p:cNvCxnSpPr>
            <a:cxnSpLocks/>
          </p:cNvCxnSpPr>
          <p:nvPr/>
        </p:nvCxnSpPr>
        <p:spPr>
          <a:xfrm flipH="1">
            <a:off x="3531476" y="2491863"/>
            <a:ext cx="378372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CE14195-F15B-D4AA-F478-2F4F4739AD5A}"/>
              </a:ext>
            </a:extLst>
          </p:cNvPr>
          <p:cNvCxnSpPr>
            <a:cxnSpLocks/>
          </p:cNvCxnSpPr>
          <p:nvPr/>
        </p:nvCxnSpPr>
        <p:spPr>
          <a:xfrm flipH="1">
            <a:off x="3531476" y="2928043"/>
            <a:ext cx="378372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CAB4595-CB71-AFBD-2E84-3B6B556F5600}"/>
              </a:ext>
            </a:extLst>
          </p:cNvPr>
          <p:cNvCxnSpPr>
            <a:cxnSpLocks/>
          </p:cNvCxnSpPr>
          <p:nvPr/>
        </p:nvCxnSpPr>
        <p:spPr>
          <a:xfrm flipH="1" flipV="1">
            <a:off x="3363310" y="3553485"/>
            <a:ext cx="578068" cy="17769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7520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DE11E-E409-9EF0-59ED-0ABCE51A0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Magic zeroes?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E360A-03D2-CD08-C039-607802398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099925"/>
            <a:ext cx="8520600" cy="3416400"/>
          </a:xfrm>
        </p:spPr>
        <p:txBody>
          <a:bodyPr/>
          <a:lstStyle/>
          <a:p>
            <a:r>
              <a:rPr lang="en-US" dirty="0"/>
              <a:t>Hidden symmetries and selection rules in EFT matching and running.</a:t>
            </a:r>
          </a:p>
          <a:p>
            <a:pPr>
              <a:spcBef>
                <a:spcPts val="600"/>
              </a:spcBef>
            </a:pP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[Alonso, Jenkins, Manohar, 1409.0868] [Elias-Miro, Espinosa, </a:t>
            </a:r>
            <a:r>
              <a:rPr lang="en-US" sz="1200" dirty="0" err="1">
                <a:solidFill>
                  <a:srgbClr val="0070C0"/>
                </a:solidFill>
                <a:latin typeface="Proxima Nova" panose="02000506030000020004" pitchFamily="2" charset="0"/>
              </a:rPr>
              <a:t>Pomarol</a:t>
            </a: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, 1412.7151] [Cheung, Shen, 1505.01844] [Bern, Parra-Martinez, Sawyer, 1910.05831] [Jiang, Shu, Xiao, Zheng, 2001.04481] [</a:t>
            </a:r>
            <a:r>
              <a:rPr lang="en-US" sz="1200" dirty="0" err="1">
                <a:solidFill>
                  <a:srgbClr val="0070C0"/>
                </a:solidFill>
                <a:latin typeface="Proxima Nova" panose="02000506030000020004" pitchFamily="2" charset="0"/>
              </a:rPr>
              <a:t>Arkani</a:t>
            </a: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-Hamed, </a:t>
            </a:r>
            <a:r>
              <a:rPr lang="en-US" sz="1200" dirty="0" err="1">
                <a:solidFill>
                  <a:srgbClr val="0070C0"/>
                </a:solidFill>
                <a:latin typeface="Proxima Nova" panose="02000506030000020004" pitchFamily="2" charset="0"/>
              </a:rPr>
              <a:t>Harigaya</a:t>
            </a: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, 2106.01373] [Delle Rose, Harling, </a:t>
            </a:r>
            <a:r>
              <a:rPr lang="en-US" sz="1200" dirty="0" err="1">
                <a:solidFill>
                  <a:srgbClr val="0070C0"/>
                </a:solidFill>
                <a:latin typeface="Proxima Nova" panose="02000506030000020004" pitchFamily="2" charset="0"/>
              </a:rPr>
              <a:t>Pomarol</a:t>
            </a:r>
            <a:r>
              <a:rPr lang="en-US" sz="1200" dirty="0">
                <a:solidFill>
                  <a:srgbClr val="0070C0"/>
                </a:solidFill>
                <a:latin typeface="Proxima Nova" panose="02000506030000020004" pitchFamily="2" charset="0"/>
              </a:rPr>
              <a:t>, 2201.10572] [Bao, Gu, Liu, Shu, Wang, 2408.08948] </a:t>
            </a:r>
            <a:r>
              <a:rPr lang="en-US" sz="1200" b="1" dirty="0">
                <a:solidFill>
                  <a:srgbClr val="0070C0"/>
                </a:solidFill>
                <a:latin typeface="Proxima Nova" panose="02000506030000020004" pitchFamily="2" charset="0"/>
              </a:rPr>
              <a:t>[Craig, Garcia Garcia, </a:t>
            </a:r>
            <a:r>
              <a:rPr lang="en-US" sz="1200" b="1" dirty="0" err="1">
                <a:solidFill>
                  <a:srgbClr val="0070C0"/>
                </a:solidFill>
                <a:latin typeface="Proxima Nova" panose="02000506030000020004" pitchFamily="2" charset="0"/>
              </a:rPr>
              <a:t>Vainshtein</a:t>
            </a:r>
            <a:r>
              <a:rPr lang="en-US" sz="1200" b="1" dirty="0">
                <a:solidFill>
                  <a:srgbClr val="0070C0"/>
                </a:solidFill>
                <a:latin typeface="Proxima Nova" panose="02000506030000020004" pitchFamily="2" charset="0"/>
              </a:rPr>
              <a:t>, ZZ, 2112.05770]</a:t>
            </a:r>
          </a:p>
          <a:p>
            <a:pPr>
              <a:spcBef>
                <a:spcPts val="600"/>
              </a:spcBef>
            </a:pPr>
            <a:endParaRPr lang="en-US" sz="1200" dirty="0">
              <a:solidFill>
                <a:srgbClr val="0070C0"/>
              </a:solidFill>
              <a:latin typeface="Proxima Nova" panose="02000506030000020004" pitchFamily="2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4A53E4-9D8A-8577-926B-57AF34F4172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35</a:t>
            </a:fld>
            <a:endParaRPr lang="e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F2E07A-65B8-0753-8559-7B7AA50791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012" y="2506517"/>
            <a:ext cx="3110299" cy="21375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D4CB4D1-92B0-C5EF-2DA3-A86048092D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2414" y="2404498"/>
            <a:ext cx="2743199" cy="1032735"/>
          </a:xfrm>
          <a:prstGeom prst="rect">
            <a:avLst/>
          </a:prstGeom>
        </p:spPr>
      </p:pic>
      <p:pic>
        <p:nvPicPr>
          <p:cNvPr id="12" name="Picture 6" descr="Nathaniel Craig | The Current">
            <a:extLst>
              <a:ext uri="{FF2B5EF4-FFF2-40B4-BE49-F238E27FC236}">
                <a16:creationId xmlns:a16="http://schemas.microsoft.com/office/drawing/2014/main" id="{2CAB0D11-4424-F654-9BFC-2F60334983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673" y="3583272"/>
            <a:ext cx="993074" cy="993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EEAC870-F3E0-4396-C470-4A1BA4E692FA}"/>
              </a:ext>
            </a:extLst>
          </p:cNvPr>
          <p:cNvSpPr txBox="1"/>
          <p:nvPr/>
        </p:nvSpPr>
        <p:spPr>
          <a:xfrm>
            <a:off x="4138688" y="4597283"/>
            <a:ext cx="1241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roxima Nova" panose="02000506030000020004" pitchFamily="2" charset="0"/>
              </a:rPr>
              <a:t>Nathaniel Craig</a:t>
            </a:r>
          </a:p>
          <a:p>
            <a:pPr algn="ctr"/>
            <a:r>
              <a:rPr lang="en-US" sz="1200" dirty="0">
                <a:latin typeface="Proxima Nova" panose="02000506030000020004" pitchFamily="2" charset="0"/>
              </a:rPr>
              <a:t>(UCSB &amp; KITP)</a:t>
            </a:r>
          </a:p>
        </p:txBody>
      </p:sp>
      <p:pic>
        <p:nvPicPr>
          <p:cNvPr id="1026" name="Picture 2" descr="Isabel Garcia Garcia | Department of Physics | University of Washington">
            <a:extLst>
              <a:ext uri="{FF2B5EF4-FFF2-40B4-BE49-F238E27FC236}">
                <a16:creationId xmlns:a16="http://schemas.microsoft.com/office/drawing/2014/main" id="{CC56482A-084F-ED0D-D3F6-62EAA9C26D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38" b="10389"/>
          <a:stretch/>
        </p:blipFill>
        <p:spPr bwMode="auto">
          <a:xfrm>
            <a:off x="5869956" y="3583272"/>
            <a:ext cx="992167" cy="993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B5DA3D2-788C-9FDC-3E5D-4636E4B6A036}"/>
                  </a:ext>
                </a:extLst>
              </p:cNvPr>
              <p:cNvSpPr txBox="1"/>
              <p:nvPr/>
            </p:nvSpPr>
            <p:spPr>
              <a:xfrm>
                <a:off x="5502661" y="4595152"/>
                <a:ext cx="172675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Proxima Nova" panose="02000506030000020004" pitchFamily="2" charset="0"/>
                  </a:rPr>
                  <a:t>Isabel Garcia Garcia</a:t>
                </a:r>
              </a:p>
              <a:p>
                <a:pPr algn="ctr"/>
                <a:r>
                  <a:rPr lang="en-US" sz="1200" dirty="0">
                    <a:latin typeface="Proxima Nova" panose="02000506030000020004" pitchFamily="2" charset="0"/>
                  </a:rPr>
                  <a:t>(KITP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200" dirty="0">
                    <a:latin typeface="Proxima Nova" panose="02000506030000020004" pitchFamily="2" charset="0"/>
                  </a:rPr>
                  <a:t> U Washington)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B5DA3D2-788C-9FDC-3E5D-4636E4B6A0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2661" y="4595152"/>
                <a:ext cx="1726756" cy="461665"/>
              </a:xfrm>
              <a:prstGeom prst="rect">
                <a:avLst/>
              </a:prstGeom>
              <a:blipFill>
                <a:blip r:embed="rId6"/>
                <a:stretch>
                  <a:fillRect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 descr="Arkady Vainshtein">
            <a:extLst>
              <a:ext uri="{FF2B5EF4-FFF2-40B4-BE49-F238E27FC236}">
                <a16:creationId xmlns:a16="http://schemas.microsoft.com/office/drawing/2014/main" id="{A9E49E81-E2CC-925B-67A7-DABD7A9AD4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7" b="27567"/>
          <a:stretch/>
        </p:blipFill>
        <p:spPr bwMode="auto">
          <a:xfrm>
            <a:off x="7476332" y="3586016"/>
            <a:ext cx="989368" cy="99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D310EFA-8638-A9E9-982F-A0243F3E5F7F}"/>
              </a:ext>
            </a:extLst>
          </p:cNvPr>
          <p:cNvSpPr txBox="1"/>
          <p:nvPr/>
        </p:nvSpPr>
        <p:spPr>
          <a:xfrm>
            <a:off x="7170957" y="4598938"/>
            <a:ext cx="1600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Proxima Nova" panose="02000506030000020004" pitchFamily="2" charset="0"/>
              </a:rPr>
              <a:t>Arkady </a:t>
            </a:r>
            <a:r>
              <a:rPr lang="en-US" sz="1200" dirty="0" err="1">
                <a:latin typeface="Proxima Nova" panose="02000506030000020004" pitchFamily="2" charset="0"/>
              </a:rPr>
              <a:t>Vainshtein</a:t>
            </a:r>
            <a:endParaRPr lang="en-US" sz="1200" dirty="0">
              <a:latin typeface="Proxima Nova" panose="02000506030000020004" pitchFamily="2" charset="0"/>
            </a:endParaRPr>
          </a:p>
          <a:p>
            <a:pPr algn="ctr"/>
            <a:r>
              <a:rPr lang="en-US" sz="1200" dirty="0">
                <a:latin typeface="Proxima Nova" panose="02000506030000020004" pitchFamily="2" charset="0"/>
              </a:rPr>
              <a:t>(U Minnesota &amp; KITP)</a:t>
            </a:r>
          </a:p>
        </p:txBody>
      </p:sp>
    </p:spTree>
    <p:extLst>
      <p:ext uri="{BB962C8B-B14F-4D97-AF65-F5344CB8AC3E}">
        <p14:creationId xmlns:p14="http://schemas.microsoft.com/office/powerpoint/2010/main" val="7285738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ED5FC-EFF0-4B4D-35F4-3B3B18D38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can EFT geometry buy us?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996E3F3D-BED6-2FC6-1D8A-3E3B9F528BF4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11700" y="1152474"/>
                <a:ext cx="8520600" cy="3724325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Freedom to change basis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 clarify structures of EFTs? </a:t>
                </a:r>
                <a:r>
                  <a:rPr lang="en-US" sz="1600" dirty="0"/>
                  <a:t> </a:t>
                </a:r>
                <a:r>
                  <a:rPr lang="en-US" sz="1200" dirty="0">
                    <a:solidFill>
                      <a:srgbClr val="0070C0"/>
                    </a:solidFill>
                  </a:rPr>
                  <a:t>[Li, Lu, </a:t>
                </a:r>
                <a:r>
                  <a:rPr lang="en-US" sz="1200" b="1" dirty="0">
                    <a:solidFill>
                      <a:srgbClr val="0070C0"/>
                    </a:solidFill>
                  </a:rPr>
                  <a:t>ZZ</a:t>
                </a:r>
                <a:r>
                  <a:rPr lang="en-US" sz="1200" dirty="0">
                    <a:solidFill>
                      <a:srgbClr val="0070C0"/>
                    </a:solidFill>
                  </a:rPr>
                  <a:t>, 2411.</a:t>
                </a:r>
                <a:r>
                  <a:rPr lang="en-US" sz="1200" dirty="0">
                    <a:solidFill>
                      <a:srgbClr val="0070C0"/>
                    </a:solidFill>
                    <a:latin typeface="Proxima Nova" panose="02000506030000020004" pitchFamily="2" charset="0"/>
                  </a:rPr>
                  <a:t>04173</a:t>
                </a:r>
                <a:r>
                  <a:rPr lang="en-US" sz="1200" dirty="0">
                    <a:solidFill>
                      <a:srgbClr val="0070C0"/>
                    </a:solidFill>
                  </a:rPr>
                  <a:t>]</a:t>
                </a: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sz="1600" dirty="0">
                    <a:solidFill>
                      <a:schemeClr val="tx1"/>
                    </a:solidFill>
                  </a:rPr>
                  <a:t>Same story in the symmetry explanation of magic zero </a:t>
                </a:r>
                <a:r>
                  <a:rPr lang="en-US" sz="1200" dirty="0">
                    <a:solidFill>
                      <a:srgbClr val="0070C0"/>
                    </a:solidFill>
                  </a:rPr>
                  <a:t>[Craig, Garcia Garcia, </a:t>
                </a:r>
                <a:r>
                  <a:rPr lang="en-US" sz="1200" dirty="0" err="1">
                    <a:solidFill>
                      <a:srgbClr val="0070C0"/>
                    </a:solidFill>
                  </a:rPr>
                  <a:t>Vainshtein</a:t>
                </a:r>
                <a:r>
                  <a:rPr lang="en-US" sz="1200" dirty="0">
                    <a:solidFill>
                      <a:srgbClr val="0070C0"/>
                    </a:solidFill>
                  </a:rPr>
                  <a:t>, ZZ, 2112.05770]</a:t>
                </a:r>
                <a:endParaRPr lang="en-US" dirty="0">
                  <a:solidFill>
                    <a:srgbClr val="0070C0"/>
                  </a:solidFill>
                </a:endParaRPr>
              </a:p>
              <a:p>
                <a:r>
                  <a:rPr lang="en-US" sz="1600" dirty="0">
                    <a:solidFill>
                      <a:schemeClr val="tx1"/>
                    </a:solidFill>
                  </a:rPr>
                  <a:t>Marginal nonderivative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 irrelevant derivative 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  unique 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spurion</a:t>
                </a:r>
                <a:r>
                  <a:rPr lang="en-US" sz="1600" dirty="0">
                    <a:solidFill>
                      <a:schemeClr val="tx1"/>
                    </a:solidFill>
                  </a:rPr>
                  <a:t> combination.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996E3F3D-BED6-2FC6-1D8A-3E3B9F528B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4"/>
                <a:ext cx="8520600" cy="3724325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22B826-B598-B19B-6BC3-C2DB77E0450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36</a:t>
            </a:fld>
            <a:endParaRPr lang="en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41EA813-54AB-4AC1-E9F9-E99DAC639481}"/>
              </a:ext>
            </a:extLst>
          </p:cNvPr>
          <p:cNvGrpSpPr/>
          <p:nvPr/>
        </p:nvGrpSpPr>
        <p:grpSpPr>
          <a:xfrm>
            <a:off x="645073" y="1774498"/>
            <a:ext cx="8376085" cy="2313258"/>
            <a:chOff x="645073" y="1742968"/>
            <a:chExt cx="8376085" cy="231325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8349B37-43D2-FA13-3BAD-5884285D7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5073" y="1742968"/>
              <a:ext cx="5778500" cy="3683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DC7518B-9E8F-925E-0835-403A1DD7F3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68553" y="2594298"/>
              <a:ext cx="4673600" cy="2413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D4FD214-8025-42C4-33BF-382F7A7C9F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5073" y="3024118"/>
              <a:ext cx="5562600" cy="6731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502F15D-12E6-39AB-BBA8-24A031958238}"/>
                </a:ext>
              </a:extLst>
            </p:cNvPr>
            <p:cNvSpPr txBox="1"/>
            <p:nvPr/>
          </p:nvSpPr>
          <p:spPr>
            <a:xfrm>
              <a:off x="2860383" y="2172447"/>
              <a:ext cx="37064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5"/>
                  </a:solidFill>
                  <a:latin typeface="Proxima Nova" panose="02000506030000020004" pitchFamily="2" charset="0"/>
                </a:rPr>
                <a:t>relevant/marginal nonderivative interactions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357D08D-7696-B5FA-7741-CA90E1CCBF8D}"/>
                </a:ext>
              </a:extLst>
            </p:cNvPr>
            <p:cNvSpPr txBox="1"/>
            <p:nvPr/>
          </p:nvSpPr>
          <p:spPr>
            <a:xfrm>
              <a:off x="1472186" y="3748449"/>
              <a:ext cx="26949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2"/>
                  </a:solidFill>
                  <a:latin typeface="Proxima Nova" panose="02000506030000020004" pitchFamily="2" charset="0"/>
                </a:rPr>
                <a:t>irrelevant derivative interactions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B0A4A3E-763B-DD78-6DAA-841410B70761}"/>
                </a:ext>
              </a:extLst>
            </p:cNvPr>
            <p:cNvSpPr txBox="1"/>
            <p:nvPr/>
          </p:nvSpPr>
          <p:spPr>
            <a:xfrm>
              <a:off x="6610059" y="1820911"/>
              <a:ext cx="23794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5"/>
                  </a:solidFill>
                  <a:latin typeface="Proxima Nova" panose="02000506030000020004" pitchFamily="2" charset="0"/>
                </a:rPr>
                <a:t>26</a:t>
              </a:r>
              <a:r>
                <a:rPr lang="en-US" dirty="0">
                  <a:latin typeface="Proxima Nova" panose="02000506030000020004" pitchFamily="2" charset="0"/>
                </a:rPr>
                <a:t> terms to compute for</a:t>
              </a:r>
            </a:p>
            <a:p>
              <a:r>
                <a:rPr lang="en-US" dirty="0">
                  <a:latin typeface="Proxima Nova" panose="02000506030000020004" pitchFamily="2" charset="0"/>
                </a:rPr>
                <a:t>1-loop matching up to dim-6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95B623A-2D0E-D897-D271-A909B6CC1D29}"/>
                </a:ext>
              </a:extLst>
            </p:cNvPr>
            <p:cNvSpPr txBox="1"/>
            <p:nvPr/>
          </p:nvSpPr>
          <p:spPr>
            <a:xfrm>
              <a:off x="6641674" y="3060598"/>
              <a:ext cx="23794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2"/>
                  </a:solidFill>
                  <a:latin typeface="Proxima Nova" panose="02000506030000020004" pitchFamily="2" charset="0"/>
                </a:rPr>
                <a:t>14</a:t>
              </a:r>
              <a:r>
                <a:rPr lang="en-US" dirty="0">
                  <a:latin typeface="Proxima Nova" panose="02000506030000020004" pitchFamily="2" charset="0"/>
                </a:rPr>
                <a:t> terms to compute for </a:t>
              </a:r>
            </a:p>
            <a:p>
              <a:r>
                <a:rPr lang="en-US" dirty="0">
                  <a:latin typeface="Proxima Nova" panose="02000506030000020004" pitchFamily="2" charset="0"/>
                </a:rPr>
                <a:t>1-loop matching up to dim-6</a:t>
              </a:r>
            </a:p>
          </p:txBody>
        </p:sp>
        <p:sp>
          <p:nvSpPr>
            <p:cNvPr id="12" name="Right Brace 11">
              <a:extLst>
                <a:ext uri="{FF2B5EF4-FFF2-40B4-BE49-F238E27FC236}">
                  <a16:creationId xmlns:a16="http://schemas.microsoft.com/office/drawing/2014/main" id="{3587089C-01F8-3525-46FC-FE9814F0F850}"/>
                </a:ext>
              </a:extLst>
            </p:cNvPr>
            <p:cNvSpPr/>
            <p:nvPr/>
          </p:nvSpPr>
          <p:spPr>
            <a:xfrm rot="5400000">
              <a:off x="4667962" y="516370"/>
              <a:ext cx="91307" cy="3267077"/>
            </a:xfrm>
            <a:prstGeom prst="rightBrace">
              <a:avLst>
                <a:gd name="adj1" fmla="val 53667"/>
                <a:gd name="adj2" fmla="val 50000"/>
              </a:avLst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ight Brace 12">
              <a:extLst>
                <a:ext uri="{FF2B5EF4-FFF2-40B4-BE49-F238E27FC236}">
                  <a16:creationId xmlns:a16="http://schemas.microsoft.com/office/drawing/2014/main" id="{D4F2162C-0EC9-58F7-11D0-5FE4058B7FCB}"/>
                </a:ext>
              </a:extLst>
            </p:cNvPr>
            <p:cNvSpPr/>
            <p:nvPr/>
          </p:nvSpPr>
          <p:spPr>
            <a:xfrm rot="5400000">
              <a:off x="2775100" y="1909507"/>
              <a:ext cx="89143" cy="3651799"/>
            </a:xfrm>
            <a:prstGeom prst="rightBrace">
              <a:avLst>
                <a:gd name="adj1" fmla="val 53667"/>
                <a:gd name="adj2" fmla="val 50000"/>
              </a:avLst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9BF83B44-8020-C17D-3139-25D760A0F1D9}"/>
                </a:ext>
              </a:extLst>
            </p:cNvPr>
            <p:cNvCxnSpPr/>
            <p:nvPr/>
          </p:nvCxnSpPr>
          <p:spPr>
            <a:xfrm>
              <a:off x="903890" y="2133972"/>
              <a:ext cx="0" cy="1043715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398527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8076B-95D5-F448-1664-15EE98891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can EFT geometry buy us?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6E676D18-326B-5BCE-B233-8451E6761B3A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>
                  <a:spcAft>
                    <a:spcPts val="1800"/>
                  </a:spcAft>
                </a:pPr>
                <a:r>
                  <a:rPr lang="en-US" dirty="0"/>
                  <a:t>A geometry-kinematics </a:t>
                </a:r>
                <a:r>
                  <a:rPr lang="en-US" dirty="0">
                    <a:solidFill>
                      <a:schemeClr val="bg2"/>
                    </a:solidFill>
                  </a:rPr>
                  <a:t>duality</a:t>
                </a:r>
                <a:r>
                  <a:rPr lang="en-US" dirty="0"/>
                  <a:t>:</a:t>
                </a:r>
              </a:p>
              <a:p>
                <a:pPr algn="ctr">
                  <a:spcAft>
                    <a:spcPts val="1800"/>
                  </a:spcAft>
                </a:pPr>
                <a:r>
                  <a:rPr lang="en-US" dirty="0"/>
                  <a:t>Nonlinear sigma model amplitudes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el-GR" i="1" smtClean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  <m:brk m:alnAt="2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g</m:t>
                            </m:r>
                          </m:e>
                        </m:acc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→ </m:t>
                        </m:r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</m:e>
                    </m:groupChr>
                  </m:oMath>
                </a14:m>
                <a:r>
                  <a:rPr lang="en-US" dirty="0"/>
                  <a:t>  general scalar field theory amplitudes.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sz="1200" dirty="0">
                    <a:solidFill>
                      <a:srgbClr val="0070C0"/>
                    </a:solidFill>
                    <a:latin typeface="Proxima Nova" panose="02000506030000020004" pitchFamily="2" charset="0"/>
                  </a:rPr>
                  <a:t>[Cheung, </a:t>
                </a:r>
                <a:r>
                  <a:rPr lang="en-US" sz="1200" dirty="0" err="1">
                    <a:solidFill>
                      <a:srgbClr val="0070C0"/>
                    </a:solidFill>
                    <a:latin typeface="Proxima Nova" panose="02000506030000020004" pitchFamily="2" charset="0"/>
                  </a:rPr>
                  <a:t>Helset</a:t>
                </a:r>
                <a:r>
                  <a:rPr lang="en-US" sz="1200" dirty="0">
                    <a:solidFill>
                      <a:srgbClr val="0070C0"/>
                    </a:solidFill>
                    <a:latin typeface="Proxima Nova" panose="02000506030000020004" pitchFamily="2" charset="0"/>
                  </a:rPr>
                  <a:t>, Parra-Martinez, 2202.06972] </a:t>
                </a:r>
                <a:r>
                  <a:rPr lang="en-US" sz="1200" dirty="0">
                    <a:solidFill>
                      <a:srgbClr val="0070C0"/>
                    </a:solidFill>
                  </a:rPr>
                  <a:t>[Cohen, Lu, </a:t>
                </a:r>
                <a:r>
                  <a:rPr lang="en-US" sz="1200" b="1" dirty="0">
                    <a:solidFill>
                      <a:srgbClr val="0070C0"/>
                    </a:solidFill>
                  </a:rPr>
                  <a:t>ZZ</a:t>
                </a:r>
                <a:r>
                  <a:rPr lang="en-US" sz="1200" dirty="0">
                    <a:solidFill>
                      <a:srgbClr val="0070C0"/>
                    </a:solidFill>
                  </a:rPr>
                  <a:t>, 2410.21378]</a:t>
                </a:r>
                <a:endParaRPr lang="en-US" dirty="0">
                  <a:solidFill>
                    <a:srgbClr val="0070C0"/>
                  </a:solidFill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1600" dirty="0">
                    <a:solidFill>
                      <a:schemeClr val="tx1"/>
                    </a:solidFill>
                    <a:latin typeface="Proxima Nova" panose="02000506030000020004" pitchFamily="2" charset="0"/>
                  </a:rPr>
                  <a:t>Relations between different </a:t>
                </a:r>
                <a:r>
                  <a:rPr lang="en-US" sz="1600" dirty="0" err="1">
                    <a:solidFill>
                      <a:schemeClr val="tx1"/>
                    </a:solidFill>
                    <a:latin typeface="Proxima Nova" panose="02000506030000020004" pitchFamily="2" charset="0"/>
                  </a:rPr>
                  <a:t>EFTs’</a:t>
                </a:r>
                <a:r>
                  <a:rPr lang="en-US" sz="1600" dirty="0">
                    <a:solidFill>
                      <a:schemeClr val="tx1"/>
                    </a:solidFill>
                    <a:latin typeface="Proxima Nova" panose="02000506030000020004" pitchFamily="2" charset="0"/>
                  </a:rPr>
                  <a:t> amplitudes?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sz="1600" dirty="0">
                    <a:solidFill>
                      <a:schemeClr val="tx1"/>
                    </a:solidFill>
                    <a:latin typeface="Proxima Nova" panose="02000506030000020004" pitchFamily="2" charset="0"/>
                  </a:rPr>
                  <a:t>Classification of EFTs?</a:t>
                </a:r>
                <a:endParaRPr lang="en-US" sz="1800" dirty="0">
                  <a:solidFill>
                    <a:schemeClr val="tx1"/>
                  </a:solidFill>
                  <a:latin typeface="Proxima Nova" panose="02000506030000020004" pitchFamily="2" charset="0"/>
                </a:endParaRP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6E676D18-326B-5BCE-B233-8451E6761B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217194-4738-12FA-DBD1-CE0446DF47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37</a:t>
            </a:fld>
            <a:endParaRPr lang="en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0D0E783F-010F-04CE-6C7D-F8C346BAD9DD}"/>
              </a:ext>
            </a:extLst>
          </p:cNvPr>
          <p:cNvSpPr/>
          <p:nvPr/>
        </p:nvSpPr>
        <p:spPr>
          <a:xfrm>
            <a:off x="470338" y="1723697"/>
            <a:ext cx="8203324" cy="567558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6108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D2A1E87-FD25-5DF7-2855-06843EAD17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Before it ends…</a:t>
            </a:r>
          </a:p>
          <a:p>
            <a:r>
              <a:rPr lang="en-US" dirty="0"/>
              <a:t>I’d like to share the story of how it started: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557CD9-2E88-4AED-6E9B-38523157611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38</a:t>
            </a:fld>
            <a:endParaRPr lang="en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5CB14459-4167-B400-14CE-EC1CE025AB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874" y="1450427"/>
            <a:ext cx="7614251" cy="335703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C085231-B4EE-07B3-BE29-E422E77FA9E8}"/>
              </a:ext>
            </a:extLst>
          </p:cNvPr>
          <p:cNvSpPr/>
          <p:nvPr/>
        </p:nvSpPr>
        <p:spPr>
          <a:xfrm>
            <a:off x="3127817" y="4310954"/>
            <a:ext cx="3114392" cy="139487"/>
          </a:xfrm>
          <a:prstGeom prst="rect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5511F40D-96DD-D3FE-8D59-4F20685BDC92}"/>
              </a:ext>
            </a:extLst>
          </p:cNvPr>
          <p:cNvSpPr/>
          <p:nvPr/>
        </p:nvSpPr>
        <p:spPr>
          <a:xfrm rot="10800000">
            <a:off x="6399543" y="4357837"/>
            <a:ext cx="241738" cy="45719"/>
          </a:xfrm>
          <a:prstGeom prst="rightArrow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1507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08F88F-06E8-0ACF-FDB3-5499A8165DA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39</a:t>
            </a:fld>
            <a:endParaRPr lang="en"/>
          </a:p>
        </p:txBody>
      </p:sp>
      <p:pic>
        <p:nvPicPr>
          <p:cNvPr id="7" name="Picture 6" descr="A screenshot of a website&#10;&#10;Description automatically generated">
            <a:extLst>
              <a:ext uri="{FF2B5EF4-FFF2-40B4-BE49-F238E27FC236}">
                <a16:creationId xmlns:a16="http://schemas.microsoft.com/office/drawing/2014/main" id="{D759530F-DA47-7269-28FC-683174B26A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666" y="126124"/>
            <a:ext cx="5567161" cy="4891252"/>
          </a:xfrm>
          <a:prstGeom prst="rect">
            <a:avLst/>
          </a:prstGeom>
        </p:spPr>
      </p:pic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333E8B85-3AFC-B6C4-EAE2-DC000265B9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9513" y="2927562"/>
            <a:ext cx="1314534" cy="13998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AD9719-4BDC-0BF7-9E6B-A0678CADF5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3810" y="409999"/>
            <a:ext cx="1805940" cy="1805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092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B58484C9-6642-5FDB-B432-5949F0BB7E7A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11700" y="1936931"/>
                <a:ext cx="8520600" cy="2631944"/>
              </a:xfrm>
            </p:spPr>
            <p:txBody>
              <a:bodyPr>
                <a:normAutofit lnSpcReduction="10000"/>
              </a:bodyPr>
              <a:lstStyle/>
              <a:p>
                <a:pPr marL="114300" indent="0">
                  <a:buNone/>
                </a:pPr>
                <a:r>
                  <a:rPr lang="en-US" dirty="0"/>
                  <a:t>However, if we </a:t>
                </a:r>
                <a:r>
                  <a:rPr lang="en-US" dirty="0">
                    <a:solidFill>
                      <a:schemeClr val="bg2"/>
                    </a:solidFill>
                  </a:rPr>
                  <a:t>redefine</a:t>
                </a:r>
                <a:r>
                  <a:rPr lang="en-US" dirty="0"/>
                  <a:t>:</a:t>
                </a:r>
              </a:p>
              <a:p>
                <a:pPr marL="114300" indent="0">
                  <a:buNone/>
                </a:pPr>
                <a:endParaRPr lang="en-US" dirty="0"/>
              </a:p>
              <a:p>
                <a:pPr marL="114300" indent="0">
                  <a:buNone/>
                </a:pPr>
                <a:endParaRPr lang="en-US" dirty="0"/>
              </a:p>
              <a:p>
                <a:pPr marL="114300" indent="0">
                  <a:buNone/>
                </a:pPr>
                <a:endParaRPr lang="en-US" dirty="0"/>
              </a:p>
              <a:p>
                <a:pPr marL="114300" indent="0">
                  <a:buNone/>
                </a:pPr>
                <a:endParaRPr lang="en-US" dirty="0"/>
              </a:p>
              <a:p>
                <a:pPr marL="114300" indent="0">
                  <a:buNone/>
                </a:pPr>
                <a:endParaRPr lang="en-US" dirty="0"/>
              </a:p>
              <a:p>
                <a:pPr marL="114300" indent="0">
                  <a:buNone/>
                </a:pPr>
                <a:endParaRPr lang="en-US" dirty="0"/>
              </a:p>
              <a:p>
                <a:pPr marL="114300" indent="0">
                  <a:buNone/>
                </a:pPr>
                <a:r>
                  <a:rPr lang="en-US" dirty="0"/>
                  <a:t>Neither of the </a:t>
                </a:r>
                <a:r>
                  <a:rPr lang="en-US" dirty="0">
                    <a:solidFill>
                      <a:schemeClr val="bg2"/>
                    </a:solidFill>
                  </a:rPr>
                  <a:t>new operators</a:t>
                </a:r>
                <a:r>
                  <a:rPr lang="en-US" dirty="0"/>
                  <a:t> contribute 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  ⇒    </m:t>
                    </m:r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=0 ??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B58484C9-6642-5FDB-B432-5949F0BB7E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936931"/>
                <a:ext cx="8520600" cy="2631944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>
            <a:extLst>
              <a:ext uri="{FF2B5EF4-FFF2-40B4-BE49-F238E27FC236}">
                <a16:creationId xmlns:a16="http://schemas.microsoft.com/office/drawing/2014/main" id="{F8622306-2A9A-1411-4D17-DE0EDC5634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293" y="1193580"/>
            <a:ext cx="6032500" cy="4191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00DFD5-69AD-20C8-9448-2D2946449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Let’s look at a simple example…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BC2E5-86D1-E909-6CFB-99FB1F21F50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4CDA31E-70EA-80B1-6874-C988AB5FF001}"/>
              </a:ext>
            </a:extLst>
          </p:cNvPr>
          <p:cNvSpPr/>
          <p:nvPr/>
        </p:nvSpPr>
        <p:spPr>
          <a:xfrm>
            <a:off x="2838654" y="1237092"/>
            <a:ext cx="656786" cy="364404"/>
          </a:xfrm>
          <a:prstGeom prst="rect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7A14ADC-8B88-A576-725A-C20EBED84303}"/>
              </a:ext>
            </a:extLst>
          </p:cNvPr>
          <p:cNvGrpSpPr/>
          <p:nvPr/>
        </p:nvGrpSpPr>
        <p:grpSpPr>
          <a:xfrm>
            <a:off x="3559543" y="2699329"/>
            <a:ext cx="5363965" cy="1061380"/>
            <a:chOff x="3559543" y="2699329"/>
            <a:chExt cx="5363965" cy="1061380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E43E9162-A6EA-8422-CD01-6B17D8571E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59543" y="2699329"/>
              <a:ext cx="5363965" cy="106138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E07F7ED-7AC9-36E0-D43D-C01672653968}"/>
                </a:ext>
              </a:extLst>
            </p:cNvPr>
            <p:cNvSpPr/>
            <p:nvPr/>
          </p:nvSpPr>
          <p:spPr>
            <a:xfrm>
              <a:off x="4852782" y="3346213"/>
              <a:ext cx="848099" cy="307778"/>
            </a:xfrm>
            <a:prstGeom prst="rect">
              <a:avLst/>
            </a:prstGeom>
            <a:solidFill>
              <a:schemeClr val="bg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CF3D5F2-D64B-AD47-2C33-B115F1B48136}"/>
                </a:ext>
              </a:extLst>
            </p:cNvPr>
            <p:cNvSpPr/>
            <p:nvPr/>
          </p:nvSpPr>
          <p:spPr>
            <a:xfrm>
              <a:off x="6885983" y="3346213"/>
              <a:ext cx="1276744" cy="307778"/>
            </a:xfrm>
            <a:prstGeom prst="rect">
              <a:avLst/>
            </a:prstGeom>
            <a:solidFill>
              <a:schemeClr val="bg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581C8A3-6238-C4F8-D2EC-EC79D78279CB}"/>
              </a:ext>
            </a:extLst>
          </p:cNvPr>
          <p:cNvCxnSpPr>
            <a:cxnSpLocks/>
          </p:cNvCxnSpPr>
          <p:nvPr/>
        </p:nvCxnSpPr>
        <p:spPr>
          <a:xfrm>
            <a:off x="4491614" y="2253748"/>
            <a:ext cx="0" cy="318002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2B4FEEF-C32F-0F4B-EF41-BCD34691CE47}"/>
              </a:ext>
            </a:extLst>
          </p:cNvPr>
          <p:cNvGrpSpPr/>
          <p:nvPr/>
        </p:nvGrpSpPr>
        <p:grpSpPr>
          <a:xfrm>
            <a:off x="4228444" y="1913096"/>
            <a:ext cx="3099640" cy="405034"/>
            <a:chOff x="4069583" y="1921355"/>
            <a:chExt cx="3099640" cy="40503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520C9A7-DA29-B428-B16F-C9DDCB5869EC}"/>
                </a:ext>
              </a:extLst>
            </p:cNvPr>
            <p:cNvSpPr txBox="1"/>
            <p:nvPr/>
          </p:nvSpPr>
          <p:spPr>
            <a:xfrm>
              <a:off x="4069583" y="1936931"/>
              <a:ext cx="6591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Proxima Nova" panose="02000506030000020004" pitchFamily="2" charset="0"/>
                </a:rPr>
                <a:t>EOM: </a:t>
              </a: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90756CA0-26CA-500F-491B-3B600B7DC1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08640" y="1921355"/>
              <a:ext cx="2460583" cy="405034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B4AE085-0ACD-3B24-7088-28D1D628C2DC}"/>
                </a:ext>
              </a:extLst>
            </p:cNvPr>
            <p:cNvSpPr/>
            <p:nvPr/>
          </p:nvSpPr>
          <p:spPr>
            <a:xfrm>
              <a:off x="4680106" y="1954926"/>
              <a:ext cx="533947" cy="269531"/>
            </a:xfrm>
            <a:prstGeom prst="rect">
              <a:avLst/>
            </a:prstGeom>
            <a:solidFill>
              <a:schemeClr val="accent5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68E0862D-E341-0ED8-F41D-60D717B2F8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293" y="2702554"/>
            <a:ext cx="2663706" cy="34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18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  <p:bldP spid="3" grpId="1" build="p"/>
      <p:bldP spid="2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>
          <a:extLst>
            <a:ext uri="{FF2B5EF4-FFF2-40B4-BE49-F238E27FC236}">
              <a16:creationId xmlns:a16="http://schemas.microsoft.com/office/drawing/2014/main" id="{369FC9E4-1EA2-D3AA-A8D3-D2573A769A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>
            <a:extLst>
              <a:ext uri="{FF2B5EF4-FFF2-40B4-BE49-F238E27FC236}">
                <a16:creationId xmlns:a16="http://schemas.microsoft.com/office/drawing/2014/main" id="{08BCF2C6-C001-5CD0-CE84-DE165E4D7CA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Summary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Google Shape;99;p16">
                <a:extLst>
                  <a:ext uri="{FF2B5EF4-FFF2-40B4-BE49-F238E27FC236}">
                    <a16:creationId xmlns:a16="http://schemas.microsoft.com/office/drawing/2014/main" id="{721C1749-D0FB-AB54-820E-F859E31DEBC1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1152474"/>
                <a:ext cx="8520600" cy="3632885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342900" lvl="0" indent="-34290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̃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ac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:  field space geometry.</a:t>
                </a:r>
              </a:p>
              <a:p>
                <a:pPr marL="0" lvl="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1400" dirty="0"/>
                  <a:t>        Geometry on the field manifold; geometrizing EFT matching.</a:t>
                </a:r>
                <a:endParaRPr lang="en-US" sz="2000" dirty="0"/>
              </a:p>
              <a:p>
                <a:pPr marL="342900" lvl="0" indent="-34290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̃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acc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 …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000" dirty="0"/>
                  <a:t> :  functional geometry.</a:t>
                </a:r>
              </a:p>
              <a:p>
                <a:pPr marL="0" lvl="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1400" dirty="0"/>
                  <a:t>        Geometry on the functional manifold; amplitudes in terms of on-shell-covariant building blocks.</a:t>
                </a:r>
                <a:endParaRPr lang="en-US" sz="2000" dirty="0"/>
              </a:p>
              <a:p>
                <a:pPr marL="342900" lvl="0" indent="-34290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600"/>
                  </a:spcAft>
                  <a:buFont typeface="Courier New" panose="02070309020205020404" pitchFamily="49" charset="0"/>
                  <a:buChar char="o"/>
                </a:pPr>
                <a:r>
                  <a:rPr lang="en-US" sz="2000" dirty="0"/>
                  <a:t>Thoughts (and dreams).</a:t>
                </a:r>
              </a:p>
              <a:p>
                <a:pPr marL="0" lvl="0" algn="l" rtl="0">
                  <a:lnSpc>
                    <a:spcPct val="150000"/>
                  </a:lnSpc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1400" dirty="0"/>
                  <a:t>        Magic zeroes; hidden structures of EFT amplitudes?</a:t>
                </a:r>
                <a:endParaRPr sz="2000" dirty="0"/>
              </a:p>
            </p:txBody>
          </p:sp>
        </mc:Choice>
        <mc:Fallback xmlns="">
          <p:sp>
            <p:nvSpPr>
              <p:cNvPr id="99" name="Google Shape;99;p16">
                <a:extLst>
                  <a:ext uri="{FF2B5EF4-FFF2-40B4-BE49-F238E27FC236}">
                    <a16:creationId xmlns:a16="http://schemas.microsoft.com/office/drawing/2014/main" id="{721C1749-D0FB-AB54-820E-F859E31DEBC1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4"/>
                <a:ext cx="8520600" cy="3632885"/>
              </a:xfrm>
              <a:prstGeom prst="rect">
                <a:avLst/>
              </a:prstGeom>
              <a:blipFill>
                <a:blip r:embed="rId3"/>
                <a:stretch>
                  <a:fillRect l="-4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3753D7-9D7E-9C7E-6311-85265535392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40</a:t>
            </a:fld>
            <a:endParaRPr lang="en"/>
          </a:p>
        </p:txBody>
      </p:sp>
      <p:pic>
        <p:nvPicPr>
          <p:cNvPr id="3" name="Picture 6" descr="A simple, small icon of a green checkmark or tick, centered on a white background. The checkmark is bold, slightly rounded, with smooth edges, symbolizing confirmation or correctness. The design is minimalist and suitable for modern digital interfaces.">
            <a:extLst>
              <a:ext uri="{FF2B5EF4-FFF2-40B4-BE49-F238E27FC236}">
                <a16:creationId xmlns:a16="http://schemas.microsoft.com/office/drawing/2014/main" id="{D3FE9292-FC08-C2A2-D076-CBF06914CD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99" y="1344630"/>
            <a:ext cx="393601" cy="39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6" descr="A simple, small icon of a green checkmark or tick, centered on a white background. The checkmark is bold, slightly rounded, with smooth edges, symbolizing confirmation or correctness. The design is minimalist and suitable for modern digital interfaces.">
            <a:extLst>
              <a:ext uri="{FF2B5EF4-FFF2-40B4-BE49-F238E27FC236}">
                <a16:creationId xmlns:a16="http://schemas.microsoft.com/office/drawing/2014/main" id="{4129910C-9EFE-504C-5682-6FD6684AD3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99" y="2479057"/>
            <a:ext cx="393601" cy="39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A simple, small icon of a green checkmark or tick, centered on a white background. The checkmark is bold, slightly rounded, with smooth edges, symbolizing confirmation or correctness. The design is minimalist and suitable for modern digital interfaces.">
            <a:extLst>
              <a:ext uri="{FF2B5EF4-FFF2-40B4-BE49-F238E27FC236}">
                <a16:creationId xmlns:a16="http://schemas.microsoft.com/office/drawing/2014/main" id="{9D49BA78-9DAA-669F-F406-0F17FB79A8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99" y="3571248"/>
            <a:ext cx="393601" cy="39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72D64A-9AE5-AF10-B2F3-B9D85225DC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3810" y="409999"/>
            <a:ext cx="1805940" cy="1805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207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D4E78-6C10-20F5-C3AB-7ADEDFF25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 an EFT, </a:t>
            </a:r>
            <a:r>
              <a:rPr lang="en-US" b="1" dirty="0"/>
              <a:t>field redefinitions</a:t>
            </a:r>
            <a:r>
              <a:rPr lang="en-US" dirty="0"/>
              <a:t> relate different </a:t>
            </a:r>
            <a:r>
              <a:rPr lang="en-US" b="1" dirty="0"/>
              <a:t>operator bases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D571D22-F977-8273-42BE-A641BA8AD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760" y="1186706"/>
            <a:ext cx="5821991" cy="3595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FD65287-C062-32BB-BD8C-A78AA0AA2965}"/>
              </a:ext>
            </a:extLst>
          </p:cNvPr>
          <p:cNvSpPr/>
          <p:nvPr/>
        </p:nvSpPr>
        <p:spPr>
          <a:xfrm>
            <a:off x="2263904" y="1481071"/>
            <a:ext cx="5758187" cy="136713"/>
          </a:xfrm>
          <a:prstGeom prst="rect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D53D88-BBC2-71AF-1955-05FF3957B595}"/>
              </a:ext>
            </a:extLst>
          </p:cNvPr>
          <p:cNvSpPr/>
          <p:nvPr/>
        </p:nvSpPr>
        <p:spPr>
          <a:xfrm>
            <a:off x="2263904" y="1712016"/>
            <a:ext cx="5758187" cy="136713"/>
          </a:xfrm>
          <a:prstGeom prst="rect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F88AA14-E4BC-7FC2-1A74-80D7C6A877A5}"/>
              </a:ext>
            </a:extLst>
          </p:cNvPr>
          <p:cNvSpPr/>
          <p:nvPr/>
        </p:nvSpPr>
        <p:spPr>
          <a:xfrm>
            <a:off x="2265290" y="2533537"/>
            <a:ext cx="5758187" cy="136713"/>
          </a:xfrm>
          <a:prstGeom prst="rect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7FC2B05-27AF-D3E0-8AC5-CA26D1077135}"/>
              </a:ext>
            </a:extLst>
          </p:cNvPr>
          <p:cNvCxnSpPr>
            <a:cxnSpLocks/>
          </p:cNvCxnSpPr>
          <p:nvPr/>
        </p:nvCxnSpPr>
        <p:spPr>
          <a:xfrm>
            <a:off x="1818752" y="1549427"/>
            <a:ext cx="341644" cy="0"/>
          </a:xfrm>
          <a:prstGeom prst="straightConnector1">
            <a:avLst/>
          </a:prstGeom>
          <a:ln w="190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5673701-3751-73F3-95F3-78B232C68E8C}"/>
              </a:ext>
            </a:extLst>
          </p:cNvPr>
          <p:cNvCxnSpPr>
            <a:cxnSpLocks/>
          </p:cNvCxnSpPr>
          <p:nvPr/>
        </p:nvCxnSpPr>
        <p:spPr>
          <a:xfrm>
            <a:off x="1818752" y="1780372"/>
            <a:ext cx="341644" cy="0"/>
          </a:xfrm>
          <a:prstGeom prst="straightConnector1">
            <a:avLst/>
          </a:prstGeom>
          <a:ln w="190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4BC5F4E-AA7C-23F9-536E-B3051FCF2BF0}"/>
              </a:ext>
            </a:extLst>
          </p:cNvPr>
          <p:cNvCxnSpPr>
            <a:cxnSpLocks/>
          </p:cNvCxnSpPr>
          <p:nvPr/>
        </p:nvCxnSpPr>
        <p:spPr>
          <a:xfrm>
            <a:off x="1818752" y="2615599"/>
            <a:ext cx="341644" cy="0"/>
          </a:xfrm>
          <a:prstGeom prst="straightConnector1">
            <a:avLst/>
          </a:prstGeom>
          <a:ln w="190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ABE8C27-CB19-D211-D522-CAA5D9482D89}"/>
                  </a:ext>
                </a:extLst>
              </p:cNvPr>
              <p:cNvSpPr txBox="1"/>
              <p:nvPr/>
            </p:nvSpPr>
            <p:spPr>
              <a:xfrm>
                <a:off x="455689" y="1484867"/>
                <a:ext cx="1326381" cy="951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600" dirty="0">
                    <a:latin typeface="Proxima Nova" panose="02000506030000020004" pitchFamily="2" charset="0"/>
                  </a:rPr>
                  <a:t>Operators contributing 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sz="1600" i="1">
                        <a:latin typeface="Cambria Math" panose="02040503050406030204" pitchFamily="18" charset="0"/>
                      </a:rPr>
                      <m:t>(0)</m:t>
                    </m:r>
                  </m:oMath>
                </a14:m>
                <a:endParaRPr lang="en-US" sz="1600" dirty="0">
                  <a:latin typeface="Proxima Nova" panose="02000506030000020004" pitchFamily="2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ABE8C27-CB19-D211-D522-CAA5D9482D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689" y="1484867"/>
                <a:ext cx="1326381" cy="951543"/>
              </a:xfrm>
              <a:prstGeom prst="rect">
                <a:avLst/>
              </a:prstGeom>
              <a:blipFill>
                <a:blip r:embed="rId4"/>
                <a:stretch>
                  <a:fillRect l="-2857" t="-1333" r="-952"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66F7580E-7DE2-5C81-DDB1-F034FA21C45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243FE17-8F72-491A-A1AF-0BCE3B273558}"/>
              </a:ext>
            </a:extLst>
          </p:cNvPr>
          <p:cNvGrpSpPr/>
          <p:nvPr/>
        </p:nvGrpSpPr>
        <p:grpSpPr>
          <a:xfrm>
            <a:off x="966516" y="2903553"/>
            <a:ext cx="7505942" cy="1878208"/>
            <a:chOff x="966516" y="2903553"/>
            <a:chExt cx="7505942" cy="1878208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C03D2A6-CA9A-85B7-8BF6-B609D31C147F}"/>
                </a:ext>
              </a:extLst>
            </p:cNvPr>
            <p:cNvSpPr/>
            <p:nvPr/>
          </p:nvSpPr>
          <p:spPr>
            <a:xfrm>
              <a:off x="966516" y="2903553"/>
              <a:ext cx="7505942" cy="18782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591793E0-9370-73B1-337E-4152E279FAF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03500" y="3317180"/>
              <a:ext cx="3937000" cy="952500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72B10CB-1636-9D1E-A0A4-0CCB13F1A293}"/>
                </a:ext>
              </a:extLst>
            </p:cNvPr>
            <p:cNvSpPr txBox="1"/>
            <p:nvPr/>
          </p:nvSpPr>
          <p:spPr>
            <a:xfrm>
              <a:off x="2880465" y="4298985"/>
              <a:ext cx="10038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Proxima Nova" panose="02000506030000020004" pitchFamily="2" charset="0"/>
                </a:rPr>
                <a:t>SILH basis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7A424C0-8856-A149-F704-F80D81146857}"/>
                </a:ext>
              </a:extLst>
            </p:cNvPr>
            <p:cNvSpPr txBox="1"/>
            <p:nvPr/>
          </p:nvSpPr>
          <p:spPr>
            <a:xfrm>
              <a:off x="5283425" y="4298986"/>
              <a:ext cx="12570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Proxima Nova" panose="02000506030000020004" pitchFamily="2" charset="0"/>
                </a:rPr>
                <a:t>Warsaw basis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5833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CDDA72-9CFE-8CF5-CA9D-75758AD673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 dirty="0"/>
          </a:p>
        </p:txBody>
      </p:sp>
      <p:pic>
        <p:nvPicPr>
          <p:cNvPr id="7" name="Picture 6" descr="A document with text on it&#10;&#10;Description automatically generated">
            <a:extLst>
              <a:ext uri="{FF2B5EF4-FFF2-40B4-BE49-F238E27FC236}">
                <a16:creationId xmlns:a16="http://schemas.microsoft.com/office/drawing/2014/main" id="{5387EF10-C7D2-BB96-D099-8A2A351A3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341" y="202477"/>
            <a:ext cx="4229664" cy="4738545"/>
          </a:xfrm>
          <a:prstGeom prst="rect">
            <a:avLst/>
          </a:prstGeom>
        </p:spPr>
      </p:pic>
      <p:pic>
        <p:nvPicPr>
          <p:cNvPr id="3" name="Google Shape;76;p14">
            <a:extLst>
              <a:ext uri="{FF2B5EF4-FFF2-40B4-BE49-F238E27FC236}">
                <a16:creationId xmlns:a16="http://schemas.microsoft.com/office/drawing/2014/main" id="{30105F00-8539-37B8-D83B-9BC353AB0C6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-3050" b="3050"/>
          <a:stretch/>
        </p:blipFill>
        <p:spPr>
          <a:xfrm>
            <a:off x="5609200" y="2415192"/>
            <a:ext cx="2991549" cy="224802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9012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0FDD21-EDA9-B4A9-F30D-90160E951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445024"/>
            <a:ext cx="8520600" cy="435219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2000" dirty="0"/>
              <a:t>Theory parameters depend on the </a:t>
            </a:r>
            <a:r>
              <a:rPr lang="en-US" sz="2000" b="1" dirty="0">
                <a:solidFill>
                  <a:schemeClr val="bg2"/>
                </a:solidFill>
              </a:rPr>
              <a:t>basis</a:t>
            </a:r>
            <a:r>
              <a:rPr lang="en-US" sz="2000" dirty="0"/>
              <a:t>…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2000" dirty="0"/>
              <a:t>Physical observables don’t.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US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1600" dirty="0"/>
              <a:t>A QFT homework example </a:t>
            </a:r>
            <a:r>
              <a:rPr lang="en-US" sz="1200" dirty="0"/>
              <a:t>[</a:t>
            </a:r>
            <a:r>
              <a:rPr lang="en-US" sz="1200" dirty="0" err="1"/>
              <a:t>Srednicki</a:t>
            </a:r>
            <a:r>
              <a:rPr lang="en-US" sz="1200" dirty="0"/>
              <a:t>] </a:t>
            </a:r>
            <a:r>
              <a:rPr lang="en-US" sz="1600" dirty="0"/>
              <a:t>: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US" sz="1600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US" sz="1600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US" sz="1600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sz="1600" dirty="0"/>
              <a:t>But this is in fact a free theory:</a:t>
            </a:r>
            <a:endParaRPr lang="en-US" b="0" dirty="0"/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A5914E-ABB4-B272-8A0E-E7CB277F807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A9B8B0A-7983-C0BD-B5C8-CEA6D01B63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2342" y="4463045"/>
            <a:ext cx="3581400" cy="228600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2D18C66E-5727-8179-27E1-BE0998EF2E76}"/>
              </a:ext>
            </a:extLst>
          </p:cNvPr>
          <p:cNvGrpSpPr/>
          <p:nvPr/>
        </p:nvGrpSpPr>
        <p:grpSpPr>
          <a:xfrm>
            <a:off x="620175" y="2340931"/>
            <a:ext cx="7440469" cy="1709376"/>
            <a:chOff x="620175" y="2340931"/>
            <a:chExt cx="7440469" cy="170937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7DE2955-A245-9826-797B-5EDBD5FDACA8}"/>
                </a:ext>
              </a:extLst>
            </p:cNvPr>
            <p:cNvGrpSpPr/>
            <p:nvPr/>
          </p:nvGrpSpPr>
          <p:grpSpPr>
            <a:xfrm>
              <a:off x="620175" y="2988993"/>
              <a:ext cx="2689147" cy="980606"/>
              <a:chOff x="2333296" y="2950544"/>
              <a:chExt cx="4310743" cy="1571926"/>
            </a:xfrm>
          </p:grpSpPr>
          <p:pic>
            <p:nvPicPr>
              <p:cNvPr id="7" name="Picture 6" descr="A math equations on a white background&#10;&#10;Description automatically generated">
                <a:extLst>
                  <a:ext uri="{FF2B5EF4-FFF2-40B4-BE49-F238E27FC236}">
                    <a16:creationId xmlns:a16="http://schemas.microsoft.com/office/drawing/2014/main" id="{FF8AC7E7-894E-22B8-A9AE-CBA0740F79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33296" y="2950544"/>
                <a:ext cx="4310743" cy="1571926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EB7F2F0-C2FA-A9A0-67FA-4ED716E417A6}"/>
                  </a:ext>
                </a:extLst>
              </p:cNvPr>
              <p:cNvSpPr/>
              <p:nvPr/>
            </p:nvSpPr>
            <p:spPr>
              <a:xfrm>
                <a:off x="2333296" y="3648591"/>
                <a:ext cx="1288269" cy="2117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6" name="Picture 15" descr="A math equations on a white background&#10;&#10;Description automatically generated">
              <a:extLst>
                <a:ext uri="{FF2B5EF4-FFF2-40B4-BE49-F238E27FC236}">
                  <a16:creationId xmlns:a16="http://schemas.microsoft.com/office/drawing/2014/main" id="{71E78554-A43E-1FE0-194C-FA0D2AC279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80978" y="3141826"/>
              <a:ext cx="3979666" cy="908481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3F21429-AC7C-198D-8117-16C44D5129FC}"/>
                </a:ext>
              </a:extLst>
            </p:cNvPr>
            <p:cNvGrpSpPr/>
            <p:nvPr/>
          </p:nvGrpSpPr>
          <p:grpSpPr>
            <a:xfrm>
              <a:off x="1964749" y="2340931"/>
              <a:ext cx="5214501" cy="244495"/>
              <a:chOff x="2265293" y="2277736"/>
              <a:chExt cx="5214501" cy="244495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B3B729F4-7088-1B3D-E54D-31FB3FE852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35047" y="2277736"/>
                <a:ext cx="5044747" cy="24449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F0E4AC2C-58BF-2E8B-D338-7599C7AA20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265293" y="2330133"/>
                <a:ext cx="127000" cy="139700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63FBEB8A-E04D-7168-208B-4FF22FD0F1E8}"/>
                    </a:ext>
                  </a:extLst>
                </p:cNvPr>
                <p:cNvSpPr txBox="1"/>
                <p:nvPr/>
              </p:nvSpPr>
              <p:spPr>
                <a:xfrm>
                  <a:off x="4009861" y="2788851"/>
                  <a:ext cx="156728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𝜑𝜑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𝜑𝜑</m:t>
                      </m:r>
                    </m:oMath>
                  </a14:m>
                  <a:r>
                    <a:rPr lang="en-US" sz="1200" dirty="0">
                      <a:latin typeface="Proxima Nova" panose="02000506030000020004" pitchFamily="2" charset="0"/>
                    </a:rPr>
                    <a:t> amplitude:</a:t>
                  </a: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63FBEB8A-E04D-7168-208B-4FF22FD0F1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09861" y="2788851"/>
                  <a:ext cx="1567289" cy="276999"/>
                </a:xfrm>
                <a:prstGeom prst="rect">
                  <a:avLst/>
                </a:prstGeom>
                <a:blipFill>
                  <a:blip r:embed="rId8"/>
                  <a:stretch>
                    <a:fillRect b="-173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883442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30ACAF0-BDA3-22D4-8E5B-9A86689887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2000" dirty="0"/>
              <a:t>(</a:t>
            </a:r>
            <a:r>
              <a:rPr lang="en-US" sz="2000" dirty="0" err="1"/>
              <a:t>Lagrangian</a:t>
            </a:r>
            <a:r>
              <a:rPr lang="en-US" sz="2000" dirty="0"/>
              <a:t> formulation of) QFT has a huge amount of </a:t>
            </a:r>
            <a:r>
              <a:rPr lang="en-US" sz="2000" b="1" dirty="0">
                <a:solidFill>
                  <a:schemeClr val="bg2"/>
                </a:solidFill>
              </a:rPr>
              <a:t>redundancy</a:t>
            </a:r>
            <a:r>
              <a:rPr lang="en-US" sz="2000" dirty="0"/>
              <a:t>.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2000" dirty="0"/>
              <a:t>Not unique to QFT – true for </a:t>
            </a:r>
            <a:r>
              <a:rPr lang="en-US" sz="2000" b="1" dirty="0"/>
              <a:t>any</a:t>
            </a:r>
            <a:r>
              <a:rPr lang="en-US" sz="2000" dirty="0"/>
              <a:t> theory where we have to pick a </a:t>
            </a:r>
            <a:r>
              <a:rPr lang="en-US" sz="2000" dirty="0">
                <a:solidFill>
                  <a:schemeClr val="bg2"/>
                </a:solidFill>
              </a:rPr>
              <a:t>coordinate system</a:t>
            </a:r>
            <a:r>
              <a:rPr lang="en-US" sz="2000" dirty="0"/>
              <a:t> to calculate the physics.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US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1600" dirty="0"/>
              <a:t>A classical mechanics example: 2D harmonic oscillator.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US" sz="1600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US" sz="1600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US" sz="1600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US" sz="1600" dirty="0"/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1600" dirty="0"/>
              <a:t>We know this as a </a:t>
            </a:r>
            <a:r>
              <a:rPr lang="en-US" sz="1600" dirty="0">
                <a:solidFill>
                  <a:schemeClr val="bg2"/>
                </a:solidFill>
              </a:rPr>
              <a:t>“coordinate transformation.”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D27063-71ED-30D8-0CC0-ADE70B0A5A3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6D2D489-4911-4032-B09A-E7AD378F3206}"/>
              </a:ext>
            </a:extLst>
          </p:cNvPr>
          <p:cNvGrpSpPr/>
          <p:nvPr/>
        </p:nvGrpSpPr>
        <p:grpSpPr>
          <a:xfrm>
            <a:off x="2382987" y="2778828"/>
            <a:ext cx="4378026" cy="876300"/>
            <a:chOff x="1529098" y="2747298"/>
            <a:chExt cx="4378026" cy="8763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1C24460-4C4F-C707-059E-E2BA1B31D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99024" y="2984063"/>
              <a:ext cx="1308100" cy="5334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C86149A-CCE9-775A-6C53-FE1E2778CCD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29098" y="2747298"/>
              <a:ext cx="2527300" cy="876300"/>
            </a:xfrm>
            <a:prstGeom prst="rect">
              <a:avLst/>
            </a:prstGeom>
          </p:spPr>
        </p:pic>
        <p:sp>
          <p:nvSpPr>
            <p:cNvPr id="16" name="Curved Left Arrow 15">
              <a:extLst>
                <a:ext uri="{FF2B5EF4-FFF2-40B4-BE49-F238E27FC236}">
                  <a16:creationId xmlns:a16="http://schemas.microsoft.com/office/drawing/2014/main" id="{7D60C760-A664-6881-DE32-E35D4941138F}"/>
                </a:ext>
              </a:extLst>
            </p:cNvPr>
            <p:cNvSpPr/>
            <p:nvPr/>
          </p:nvSpPr>
          <p:spPr>
            <a:xfrm>
              <a:off x="4211645" y="2951219"/>
              <a:ext cx="162159" cy="599089"/>
            </a:xfrm>
            <a:prstGeom prst="curvedLeftArrow">
              <a:avLst>
                <a:gd name="adj1" fmla="val 25000"/>
                <a:gd name="adj2" fmla="val 82477"/>
                <a:gd name="adj3" fmla="val 331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176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FA555DAF-1C3C-ADDD-EF9D-B5769741BED0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>
                  <a:spcAft>
                    <a:spcPts val="0"/>
                  </a:spcAft>
                </a:pPr>
                <a:r>
                  <a:rPr lang="en-US" dirty="0"/>
                  <a:t>A more advanced example: general relativity.</a:t>
                </a:r>
              </a:p>
              <a:p>
                <a:pPr>
                  <a:spcBef>
                    <a:spcPts val="120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600" dirty="0"/>
                  <a:t> : coordinate transformation on the spacetime manifold.</a:t>
                </a:r>
              </a:p>
              <a:p>
                <a:pPr>
                  <a:spcBef>
                    <a:spcPts val="1200"/>
                  </a:spcBef>
                  <a:spcAft>
                    <a:spcPts val="0"/>
                  </a:spcAft>
                </a:pPr>
                <a:r>
                  <a:rPr lang="en-US" sz="1600" dirty="0">
                    <a:solidFill>
                      <a:schemeClr val="bg2"/>
                    </a:solidFill>
                  </a:rPr>
                  <a:t>Geometry</a:t>
                </a:r>
                <a:r>
                  <a:rPr lang="en-US" sz="1600" dirty="0"/>
                  <a:t> of spacetime 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1600" dirty="0"/>
                  <a:t>  Physics is </a:t>
                </a:r>
                <a:r>
                  <a:rPr lang="en-US" sz="1600" dirty="0">
                    <a:solidFill>
                      <a:schemeClr val="bg2"/>
                    </a:solidFill>
                  </a:rPr>
                  <a:t>covariant</a:t>
                </a:r>
                <a:r>
                  <a:rPr lang="en-US" sz="1600" dirty="0"/>
                  <a:t>.</a:t>
                </a:r>
              </a:p>
              <a:p>
                <a:pPr>
                  <a:spcBef>
                    <a:spcPts val="120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=8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  →   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400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</m:acc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=8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400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acc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</m:oMath>
                </a14:m>
                <a:r>
                  <a:rPr lang="en-US" sz="1400" dirty="0"/>
                  <a:t>       </a:t>
                </a:r>
              </a:p>
              <a:p>
                <a:pPr>
                  <a:spcBef>
                    <a:spcPts val="1200"/>
                  </a:spcBef>
                  <a:spcAft>
                    <a:spcPts val="0"/>
                  </a:spcAft>
                </a:pPr>
                <a:r>
                  <a:rPr lang="en-US" sz="1400" dirty="0"/>
                  <a:t>w/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40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 dirty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</m:acc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p>
                        </m:sSup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̃"/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sup>
                        </m:sSup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̃"/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p>
                        </m:sSup>
                      </m:den>
                    </m:f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𝛼𝛽</m:t>
                        </m:r>
                      </m:sub>
                    </m:sSub>
                  </m:oMath>
                </a14:m>
                <a:r>
                  <a:rPr lang="en-US" sz="1400" dirty="0"/>
                  <a:t>  ,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40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acc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p>
                        </m:sSup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̃"/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sup>
                        </m:sSup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̃"/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4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p>
                        </m:sSup>
                      </m:den>
                    </m:f>
                    <m:r>
                      <a:rPr lang="en-US" sz="1400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𝛼𝛽</m:t>
                        </m:r>
                      </m:sub>
                    </m:sSub>
                  </m:oMath>
                </a14:m>
                <a:endParaRPr lang="en-US" sz="1400" dirty="0"/>
              </a:p>
              <a:p>
                <a:pPr>
                  <a:spcBef>
                    <a:spcPts val="2400"/>
                  </a:spcBef>
                  <a:spcAft>
                    <a:spcPts val="0"/>
                  </a:spcAft>
                </a:pPr>
                <a:r>
                  <a:rPr lang="en-US" dirty="0"/>
                  <a:t>Compare field redefinition in EFT.</a:t>
                </a:r>
              </a:p>
              <a:p>
                <a:pPr>
                  <a:spcBef>
                    <a:spcPts val="120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̃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acc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600" dirty="0"/>
                  <a:t> coordinate transformation on the field manifold.</a:t>
                </a:r>
              </a:p>
              <a:p>
                <a:pPr>
                  <a:spcBef>
                    <a:spcPts val="1200"/>
                  </a:spcBef>
                  <a:spcAft>
                    <a:spcPts val="0"/>
                  </a:spcAft>
                </a:pPr>
                <a:r>
                  <a:rPr lang="en-US" b="1" dirty="0">
                    <a:solidFill>
                      <a:schemeClr val="bg2"/>
                    </a:solidFill>
                  </a:rPr>
                  <a:t>What is the geometry of EFTs?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FA555DAF-1C3C-ADDD-EF9D-B5769741BE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2FAA29-91C8-BC2D-F196-FB946C52082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  <p:pic>
        <p:nvPicPr>
          <p:cNvPr id="4098" name="Picture 2" descr="Spacetime and Geometry: An Introduction to General Relativity">
            <a:extLst>
              <a:ext uri="{FF2B5EF4-FFF2-40B4-BE49-F238E27FC236}">
                <a16:creationId xmlns:a16="http://schemas.microsoft.com/office/drawing/2014/main" id="{8FB3A282-918F-44AB-1624-CEC4DBE3E7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203" y="639274"/>
            <a:ext cx="1763255" cy="214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074556"/>
      </p:ext>
    </p:extLst>
  </p:cSld>
  <p:clrMapOvr>
    <a:masterClrMapping/>
  </p:clrMapOvr>
</p:sld>
</file>

<file path=ppt/theme/theme1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9164</TotalTime>
  <Words>2085</Words>
  <Application>Microsoft Macintosh PowerPoint</Application>
  <PresentationFormat>On-screen Show (16:9)</PresentationFormat>
  <Paragraphs>365</Paragraphs>
  <Slides>40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Proxima Nova</vt:lpstr>
      <vt:lpstr>Courier New</vt:lpstr>
      <vt:lpstr>Arial</vt:lpstr>
      <vt:lpstr>Cambria Math</vt:lpstr>
      <vt:lpstr>Spearmint</vt:lpstr>
      <vt:lpstr>What is the Geometry of Effective Field Theories?</vt:lpstr>
      <vt:lpstr>PowerPoint Presentation</vt:lpstr>
      <vt:lpstr>Oblique parameters</vt:lpstr>
      <vt:lpstr>Let’s look at a simple example…</vt:lpstr>
      <vt:lpstr>In an EFT, field redefinitions relate different operator bases</vt:lpstr>
      <vt:lpstr>PowerPoint Presentation</vt:lpstr>
      <vt:lpstr>PowerPoint Presentation</vt:lpstr>
      <vt:lpstr>PowerPoint Presentation</vt:lpstr>
      <vt:lpstr>PowerPoint Presentation</vt:lpstr>
      <vt:lpstr>Outline</vt:lpstr>
      <vt:lpstr>Field manifold</vt:lpstr>
      <vt:lpstr>Riemannian geometry on the field manifold</vt:lpstr>
      <vt:lpstr>Physics is invariant under change of coordinates</vt:lpstr>
      <vt:lpstr>Many applications to theory &amp; pheno</vt:lpstr>
      <vt:lpstr>Beyond tree level: effective actions</vt:lpstr>
      <vt:lpstr>Beyond tree level: effective actions</vt:lpstr>
      <vt:lpstr>Beyond tree level: effective actions</vt:lpstr>
      <vt:lpstr>Geometrizing EFT matching</vt:lpstr>
      <vt:lpstr>Geometrizing EFT matching</vt:lpstr>
      <vt:lpstr>Universal One-Loop Effective Action (UOLEA)</vt:lpstr>
      <vt:lpstr>Universal One-Loop Effective Action (UOLEA)</vt:lpstr>
      <vt:lpstr>Outline</vt:lpstr>
      <vt:lpstr>Upgrade   field manifold   →   functional manifold</vt:lpstr>
      <vt:lpstr>Geometry on the functional manifold</vt:lpstr>
      <vt:lpstr>Geometry on the functional manifold</vt:lpstr>
      <vt:lpstr>Example:  ϕ^3+ϕ^4  theory</vt:lpstr>
      <vt:lpstr>Amplitudes on the functional manifold</vt:lpstr>
      <vt:lpstr>Amplitudes on the functional manifold</vt:lpstr>
      <vt:lpstr>The catch is that            are off-shell amplitudes</vt:lpstr>
      <vt:lpstr>Amplitudes in terms of geometry</vt:lpstr>
      <vt:lpstr>Amplitudes in terms of geometry</vt:lpstr>
      <vt:lpstr>Sketch of the proof</vt:lpstr>
      <vt:lpstr>Outline</vt:lpstr>
      <vt:lpstr>Mysteries of small numbers</vt:lpstr>
      <vt:lpstr>Magic zeroes?</vt:lpstr>
      <vt:lpstr>What can EFT geometry buy us?</vt:lpstr>
      <vt:lpstr>What can EFT geometry buy us?</vt:lpstr>
      <vt:lpstr>PowerPoint Presentation</vt:lpstr>
      <vt:lpstr>PowerPoint Presentation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Zhengkang Zhang</cp:lastModifiedBy>
  <cp:revision>185</cp:revision>
  <dcterms:modified xsi:type="dcterms:W3CDTF">2024-11-16T14:54:58Z</dcterms:modified>
</cp:coreProperties>
</file>