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33008-FB50-6740-AB5C-0D169B8B580B}" v="9" dt="2025-01-22T12:07:47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25"/>
    <p:restoredTop sz="94694"/>
  </p:normalViewPr>
  <p:slideViewPr>
    <p:cSldViewPr snapToGrid="0">
      <p:cViewPr varScale="1">
        <p:scale>
          <a:sx n="121" d="100"/>
          <a:sy n="121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hias Zurbriggen" userId="563116bb-8855-469d-a151-1023b83dac5f" providerId="ADAL" clId="{01533008-FB50-6740-AB5C-0D169B8B580B}"/>
    <pc:docChg chg="undo custSel addSld modSld">
      <pc:chgData name="Mathias Zurbriggen" userId="563116bb-8855-469d-a151-1023b83dac5f" providerId="ADAL" clId="{01533008-FB50-6740-AB5C-0D169B8B580B}" dt="2025-01-22T12:20:53.852" v="2273" actId="20577"/>
      <pc:docMkLst>
        <pc:docMk/>
      </pc:docMkLst>
      <pc:sldChg chg="modSp mod">
        <pc:chgData name="Mathias Zurbriggen" userId="563116bb-8855-469d-a151-1023b83dac5f" providerId="ADAL" clId="{01533008-FB50-6740-AB5C-0D169B8B580B}" dt="2025-01-22T12:20:53.852" v="2273" actId="20577"/>
        <pc:sldMkLst>
          <pc:docMk/>
          <pc:sldMk cId="1397185503" sldId="256"/>
        </pc:sldMkLst>
        <pc:spChg chg="mod">
          <ac:chgData name="Mathias Zurbriggen" userId="563116bb-8855-469d-a151-1023b83dac5f" providerId="ADAL" clId="{01533008-FB50-6740-AB5C-0D169B8B580B}" dt="2025-01-22T11:02:23.776" v="3" actId="20577"/>
          <ac:spMkLst>
            <pc:docMk/>
            <pc:sldMk cId="1397185503" sldId="256"/>
            <ac:spMk id="2" creationId="{635340A0-2D28-B1D9-D20C-C7D776194054}"/>
          </ac:spMkLst>
        </pc:spChg>
        <pc:spChg chg="mod">
          <ac:chgData name="Mathias Zurbriggen" userId="563116bb-8855-469d-a151-1023b83dac5f" providerId="ADAL" clId="{01533008-FB50-6740-AB5C-0D169B8B580B}" dt="2025-01-22T12:20:53.852" v="2273" actId="20577"/>
          <ac:spMkLst>
            <pc:docMk/>
            <pc:sldMk cId="1397185503" sldId="256"/>
            <ac:spMk id="3" creationId="{B319530A-79B9-376C-8667-CF3BFC72B38D}"/>
          </ac:spMkLst>
        </pc:spChg>
      </pc:sldChg>
      <pc:sldChg chg="addSp modSp mod">
        <pc:chgData name="Mathias Zurbriggen" userId="563116bb-8855-469d-a151-1023b83dac5f" providerId="ADAL" clId="{01533008-FB50-6740-AB5C-0D169B8B580B}" dt="2025-01-22T11:19:21.577" v="489" actId="20577"/>
        <pc:sldMkLst>
          <pc:docMk/>
          <pc:sldMk cId="3856216097" sldId="257"/>
        </pc:sldMkLst>
        <pc:spChg chg="mod">
          <ac:chgData name="Mathias Zurbriggen" userId="563116bb-8855-469d-a151-1023b83dac5f" providerId="ADAL" clId="{01533008-FB50-6740-AB5C-0D169B8B580B}" dt="2025-01-22T11:19:21.577" v="489" actId="20577"/>
          <ac:spMkLst>
            <pc:docMk/>
            <pc:sldMk cId="3856216097" sldId="257"/>
            <ac:spMk id="3" creationId="{AC01A743-387A-57F6-6B06-A60C565B664C}"/>
          </ac:spMkLst>
        </pc:spChg>
        <pc:picChg chg="add mod">
          <ac:chgData name="Mathias Zurbriggen" userId="563116bb-8855-469d-a151-1023b83dac5f" providerId="ADAL" clId="{01533008-FB50-6740-AB5C-0D169B8B580B}" dt="2025-01-22T11:18:43.088" v="459" actId="1076"/>
          <ac:picMkLst>
            <pc:docMk/>
            <pc:sldMk cId="3856216097" sldId="257"/>
            <ac:picMk id="1026" creationId="{F8BABF47-656B-472B-CC65-614BC427829B}"/>
          </ac:picMkLst>
        </pc:picChg>
      </pc:sldChg>
      <pc:sldChg chg="modSp mod">
        <pc:chgData name="Mathias Zurbriggen" userId="563116bb-8855-469d-a151-1023b83dac5f" providerId="ADAL" clId="{01533008-FB50-6740-AB5C-0D169B8B580B}" dt="2025-01-22T12:19:19.325" v="2253" actId="20577"/>
        <pc:sldMkLst>
          <pc:docMk/>
          <pc:sldMk cId="1838114383" sldId="259"/>
        </pc:sldMkLst>
        <pc:spChg chg="mod">
          <ac:chgData name="Mathias Zurbriggen" userId="563116bb-8855-469d-a151-1023b83dac5f" providerId="ADAL" clId="{01533008-FB50-6740-AB5C-0D169B8B580B}" dt="2025-01-22T12:19:19.325" v="2253" actId="20577"/>
          <ac:spMkLst>
            <pc:docMk/>
            <pc:sldMk cId="1838114383" sldId="259"/>
            <ac:spMk id="3" creationId="{17D39D07-4092-BADC-DC49-361C7013F7CD}"/>
          </ac:spMkLst>
        </pc:spChg>
      </pc:sldChg>
      <pc:sldChg chg="modSp mod">
        <pc:chgData name="Mathias Zurbriggen" userId="563116bb-8855-469d-a151-1023b83dac5f" providerId="ADAL" clId="{01533008-FB50-6740-AB5C-0D169B8B580B}" dt="2025-01-22T11:27:52.706" v="637" actId="1076"/>
        <pc:sldMkLst>
          <pc:docMk/>
          <pc:sldMk cId="2354043095" sldId="260"/>
        </pc:sldMkLst>
        <pc:spChg chg="mod">
          <ac:chgData name="Mathias Zurbriggen" userId="563116bb-8855-469d-a151-1023b83dac5f" providerId="ADAL" clId="{01533008-FB50-6740-AB5C-0D169B8B580B}" dt="2025-01-22T11:27:52.706" v="637" actId="1076"/>
          <ac:spMkLst>
            <pc:docMk/>
            <pc:sldMk cId="2354043095" sldId="260"/>
            <ac:spMk id="3" creationId="{E2AA60B9-73D6-4F86-ADB9-01609695C4B8}"/>
          </ac:spMkLst>
        </pc:spChg>
        <pc:picChg chg="mod">
          <ac:chgData name="Mathias Zurbriggen" userId="563116bb-8855-469d-a151-1023b83dac5f" providerId="ADAL" clId="{01533008-FB50-6740-AB5C-0D169B8B580B}" dt="2025-01-22T11:22:37.897" v="587" actId="1076"/>
          <ac:picMkLst>
            <pc:docMk/>
            <pc:sldMk cId="2354043095" sldId="260"/>
            <ac:picMk id="5" creationId="{F367F22E-340B-B259-AF94-E4671A4E4F8D}"/>
          </ac:picMkLst>
        </pc:picChg>
        <pc:picChg chg="mod">
          <ac:chgData name="Mathias Zurbriggen" userId="563116bb-8855-469d-a151-1023b83dac5f" providerId="ADAL" clId="{01533008-FB50-6740-AB5C-0D169B8B580B}" dt="2025-01-22T11:04:24.730" v="23" actId="1076"/>
          <ac:picMkLst>
            <pc:docMk/>
            <pc:sldMk cId="2354043095" sldId="260"/>
            <ac:picMk id="7" creationId="{E2AA676F-8700-55AB-66C2-69096035A635}"/>
          </ac:picMkLst>
        </pc:picChg>
      </pc:sldChg>
      <pc:sldChg chg="modSp new mod">
        <pc:chgData name="Mathias Zurbriggen" userId="563116bb-8855-469d-a151-1023b83dac5f" providerId="ADAL" clId="{01533008-FB50-6740-AB5C-0D169B8B580B}" dt="2025-01-22T12:14:59.081" v="2221" actId="27636"/>
        <pc:sldMkLst>
          <pc:docMk/>
          <pc:sldMk cId="445615966" sldId="261"/>
        </pc:sldMkLst>
        <pc:spChg chg="mod">
          <ac:chgData name="Mathias Zurbriggen" userId="563116bb-8855-469d-a151-1023b83dac5f" providerId="ADAL" clId="{01533008-FB50-6740-AB5C-0D169B8B580B}" dt="2025-01-22T11:28:44.495" v="655" actId="20577"/>
          <ac:spMkLst>
            <pc:docMk/>
            <pc:sldMk cId="445615966" sldId="261"/>
            <ac:spMk id="2" creationId="{40A1ECB0-9F03-BF19-39D0-BF8B6CE31955}"/>
          </ac:spMkLst>
        </pc:spChg>
        <pc:spChg chg="mod">
          <ac:chgData name="Mathias Zurbriggen" userId="563116bb-8855-469d-a151-1023b83dac5f" providerId="ADAL" clId="{01533008-FB50-6740-AB5C-0D169B8B580B}" dt="2025-01-22T12:14:59.081" v="2221" actId="27636"/>
          <ac:spMkLst>
            <pc:docMk/>
            <pc:sldMk cId="445615966" sldId="261"/>
            <ac:spMk id="3" creationId="{154005EF-F419-7D67-6A3E-477340CCD05C}"/>
          </ac:spMkLst>
        </pc:spChg>
      </pc:sldChg>
      <pc:sldChg chg="addSp delSp modSp new mod">
        <pc:chgData name="Mathias Zurbriggen" userId="563116bb-8855-469d-a151-1023b83dac5f" providerId="ADAL" clId="{01533008-FB50-6740-AB5C-0D169B8B580B}" dt="2025-01-22T12:12:35.441" v="2210" actId="20577"/>
        <pc:sldMkLst>
          <pc:docMk/>
          <pc:sldMk cId="1564702576" sldId="262"/>
        </pc:sldMkLst>
        <pc:spChg chg="mod">
          <ac:chgData name="Mathias Zurbriggen" userId="563116bb-8855-469d-a151-1023b83dac5f" providerId="ADAL" clId="{01533008-FB50-6740-AB5C-0D169B8B580B}" dt="2025-01-22T11:56:22.666" v="1705" actId="20577"/>
          <ac:spMkLst>
            <pc:docMk/>
            <pc:sldMk cId="1564702576" sldId="262"/>
            <ac:spMk id="2" creationId="{76232369-4003-8603-3648-33FF4767ABEF}"/>
          </ac:spMkLst>
        </pc:spChg>
        <pc:spChg chg="mod">
          <ac:chgData name="Mathias Zurbriggen" userId="563116bb-8855-469d-a151-1023b83dac5f" providerId="ADAL" clId="{01533008-FB50-6740-AB5C-0D169B8B580B}" dt="2025-01-22T12:12:35.441" v="2210" actId="20577"/>
          <ac:spMkLst>
            <pc:docMk/>
            <pc:sldMk cId="1564702576" sldId="262"/>
            <ac:spMk id="3" creationId="{1ED1DE3F-4A0D-FE30-8CCE-724E11B622F0}"/>
          </ac:spMkLst>
        </pc:spChg>
        <pc:spChg chg="add del">
          <ac:chgData name="Mathias Zurbriggen" userId="563116bb-8855-469d-a151-1023b83dac5f" providerId="ADAL" clId="{01533008-FB50-6740-AB5C-0D169B8B580B}" dt="2025-01-22T11:59:51.901" v="1714" actId="478"/>
          <ac:spMkLst>
            <pc:docMk/>
            <pc:sldMk cId="1564702576" sldId="262"/>
            <ac:spMk id="4" creationId="{4E899E00-86B8-E8B1-2D6F-7DDCFC399584}"/>
          </ac:spMkLst>
        </pc:spChg>
        <pc:picChg chg="add mod">
          <ac:chgData name="Mathias Zurbriggen" userId="563116bb-8855-469d-a151-1023b83dac5f" providerId="ADAL" clId="{01533008-FB50-6740-AB5C-0D169B8B580B}" dt="2025-01-22T12:09:27.287" v="2114" actId="1076"/>
          <ac:picMkLst>
            <pc:docMk/>
            <pc:sldMk cId="1564702576" sldId="262"/>
            <ac:picMk id="5" creationId="{D3BD6D84-BE5E-00EE-E813-1B7C6F43FC9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C261D-B020-5C49-AE48-1326BC049340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34304-E445-D248-9E89-E3166210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6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34304-E445-D248-9E89-E3166210DB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14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8A25A-CCB8-487F-DC82-7A37DC40EC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1A5F3-78DC-D2D5-7461-697B5B5EA1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822DD-DA7B-AF7F-C7DE-90EE9921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61675-6912-C638-C0D3-F01C6AE72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62074-1B05-B3F1-BC5A-FB086CE49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5B19-D185-4F8E-6F7B-E908B15C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3C6D3B-D9C3-E60C-8A5D-A89A643537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BDBE3-A27C-9EC7-335C-E50AAF0F7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33860-1E18-7088-2044-D52BA4AC2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8D534-3E09-C29A-607E-62A6DFF0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7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1D098A-4AC6-2850-58D3-858DA1B736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19615-4C25-F491-1534-04AEC1B2E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3C90D-1D26-C57E-A3A6-09618D412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86A74-FC33-6CFF-DA78-3861E305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F5A14-8194-F221-46E2-FF5DDCB55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7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0F777-22F8-AF4A-97FE-E0359418A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06F3C-4F7C-9653-9A4E-C22288C69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37C8E-15AD-998A-8B91-9ED2951C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C5BD6-D691-2E1F-62F5-1DB1D7AFD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5837F-FA0E-A846-1E2E-AB1294F25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2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27784-B0C3-DAF3-56FD-23118173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77D64-D548-78AA-B1EA-87985FEFD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73ACB-49AD-4B33-C59B-40F76B255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6DD77-E88F-1911-0F24-7B4F55E17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7DEDA-9CB3-44E8-ED4E-B5A390098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1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38250-5C61-F137-6120-D2B60F9CD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CB306-D4D9-7217-18D8-4783E26BDB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1C049-99E8-C6F5-2D24-F6AF5DB58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85EE93-6E75-C23F-1262-20CCDD55A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65A7C-8E23-C2D2-17D7-926477ABA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EB46B-300B-5502-4953-226483E50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51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5E47F-8ADC-720C-F5F5-7671969BD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82D1A-F037-239F-CFDE-4CAAB3CAF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5BD069-9D33-5AE2-6E93-4E00242FE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9119C7-9D33-7DCF-167C-69867CDF1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EEB1E9-F407-98FF-FA66-4756A65822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FF88E2-6F40-FD85-A016-9D87A85D0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0A668C-F5C7-F70D-1E58-A453517C2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C8EE18-3F2C-CD2C-E573-18955D1CB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27A47-B0B8-3035-9979-54D383C5E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B17D6-8E5F-C012-7DA4-B650DDDDD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0C15D-D459-A628-BA8F-59E3D8F44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BEF11B-00B6-0865-FB1A-934EBF929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054B82-13E2-8472-6AEA-5E8BC3548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BDDB7D-8003-7923-0781-9A4E224CD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B3F4C-8FBE-34F3-C79E-91F1256D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7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39044-9B5F-F740-E3AC-7184D75D2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97D7A-B02D-B61F-C7CC-820E32D78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96E98E-79A9-50FE-DAAC-D78784FAF9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CD23EF-7CB2-AF57-E4BB-4B3EC117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87F3FA-7AB0-4F8C-1FFA-661C165E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2BD1C6-44E8-20B2-521A-F9897D697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62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E6B9-64D9-B202-0D4C-EDEEB0E1D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CDF82-A1E9-9005-FAA9-1C15CCD836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0438C-CFC3-C7FB-82B6-7D2198F4A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BE2D9-7A05-8701-3B4A-9D9401B00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6AFB36-1CC4-85C0-3008-7A51D6588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CB2BBA-523C-5B72-0986-A57B9EFCA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7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F7D40E-D2A7-6135-8836-E0D6198AA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70ACDC-9550-5D6B-4320-527F2B9BC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36679-4469-AC78-762E-806CF92013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1D0F56-20AD-6242-B1E3-E59820AB5D7A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28CCD-E3B5-A6B9-04E0-80D871CD2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DCD76-582D-4986-D3FB-1BA6F72B1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913767-6B12-8C41-867B-DEF94C57F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33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sia.74017020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ubs.aip.org/aip/apl/article/99/12/122108/340687/The-effect-of-chemical-residues-on-the-physica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340A0-2D28-B1D9-D20C-C7D7761940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update 23/01/25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19530A-79B9-376C-8667-CF3BFC72B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Mathias Zurbriggen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18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83D1C-361B-3176-94E7-635833F71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Graphene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1A743-387A-57F6-6B06-A60C565B6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414" y="1825624"/>
            <a:ext cx="10933386" cy="4760705"/>
          </a:xfrm>
        </p:spPr>
        <p:txBody>
          <a:bodyPr>
            <a:normAutofit/>
          </a:bodyPr>
          <a:lstStyle/>
          <a:p>
            <a:r>
              <a:rPr lang="en-US" dirty="0"/>
              <a:t>Vacuum oven identified within university facilities!</a:t>
            </a:r>
          </a:p>
          <a:p>
            <a:pPr lvl="1"/>
            <a:r>
              <a:rPr lang="en-US" dirty="0"/>
              <a:t>The Photon Science Institute (just round the corner) seems to have one which is free to use for university registered PGRs</a:t>
            </a:r>
          </a:p>
          <a:p>
            <a:pPr lvl="1"/>
            <a:r>
              <a:rPr lang="en-US" dirty="0"/>
              <a:t>This is pending induction, health and risk, and review from the technicians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Alternatives include UV light source (used for curing of glues) or stronger solvent (PG remover or heated acetone)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4"/>
            <a:endParaRPr lang="en-US" dirty="0"/>
          </a:p>
        </p:txBody>
      </p:sp>
      <p:pic>
        <p:nvPicPr>
          <p:cNvPr id="1026" name="Picture 2" descr="Photon Science Institute - The University of Manchester">
            <a:extLst>
              <a:ext uri="{FF2B5EF4-FFF2-40B4-BE49-F238E27FC236}">
                <a16:creationId xmlns:a16="http://schemas.microsoft.com/office/drawing/2014/main" id="{F8BABF47-656B-472B-CC65-614BC4278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061" y="3747701"/>
            <a:ext cx="4929809" cy="140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216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92590-AA05-AF92-C8C0-E6682BBF0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Graphene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A60B9-73D6-4F86-ADB9-01609695C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4607"/>
            <a:ext cx="10515600" cy="495776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Items found on the 5</a:t>
            </a:r>
            <a:r>
              <a:rPr lang="en-US" baseline="30000" dirty="0"/>
              <a:t>th</a:t>
            </a:r>
            <a:r>
              <a:rPr lang="en-US" dirty="0"/>
              <a:t> floor: bench to carry our work, tweezers, dishes, 100 deg C oven</a:t>
            </a:r>
          </a:p>
          <a:p>
            <a:r>
              <a:rPr lang="en-US" dirty="0"/>
              <a:t>Items ordered and now here: 1L of acetone, 1L of DI water</a:t>
            </a:r>
          </a:p>
          <a:p>
            <a:r>
              <a:rPr lang="en-US" dirty="0"/>
              <a:t>Missing: water dropper, but a syringe will do</a:t>
            </a:r>
          </a:p>
          <a:p>
            <a:r>
              <a:rPr lang="en-US" dirty="0"/>
              <a:t>Need some pliers to hold the window</a:t>
            </a:r>
          </a:p>
          <a:p>
            <a:endParaRPr lang="en-US" dirty="0"/>
          </a:p>
        </p:txBody>
      </p:sp>
      <p:pic>
        <p:nvPicPr>
          <p:cNvPr id="5" name="Picture 4" descr="A drawer full of tools&#10;&#10;AI-generated content may be incorrect.">
            <a:extLst>
              <a:ext uri="{FF2B5EF4-FFF2-40B4-BE49-F238E27FC236}">
                <a16:creationId xmlns:a16="http://schemas.microsoft.com/office/drawing/2014/main" id="{F367F22E-340B-B259-AF94-E4671A4E4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169385" y="3848100"/>
            <a:ext cx="3022600" cy="2266950"/>
          </a:xfrm>
          <a:prstGeom prst="rect">
            <a:avLst/>
          </a:prstGeom>
        </p:spPr>
      </p:pic>
      <p:pic>
        <p:nvPicPr>
          <p:cNvPr id="7" name="Picture 6" descr="A glass containers on a shelf&#10;&#10;AI-generated content may be incorrect.">
            <a:extLst>
              <a:ext uri="{FF2B5EF4-FFF2-40B4-BE49-F238E27FC236}">
                <a16:creationId xmlns:a16="http://schemas.microsoft.com/office/drawing/2014/main" id="{E2AA676F-8700-55AB-66C2-69096035A6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1260"/>
          <a:stretch/>
        </p:blipFill>
        <p:spPr>
          <a:xfrm>
            <a:off x="2328863" y="4005454"/>
            <a:ext cx="4286250" cy="253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43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1ECB0-9F03-BF19-39D0-BF8B6CE31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Graphene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005EF-F419-7D67-6A3E-477340CCD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971" y="1690688"/>
            <a:ext cx="11143593" cy="51673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 determine success of transfer:</a:t>
            </a:r>
          </a:p>
          <a:p>
            <a:pPr lvl="1"/>
            <a:r>
              <a:rPr lang="en-US" dirty="0"/>
              <a:t>A USB microscope: take images of the sample after each step and to check for contamination</a:t>
            </a:r>
          </a:p>
          <a:p>
            <a:pPr lvl="1"/>
            <a:r>
              <a:rPr lang="en-US" dirty="0"/>
              <a:t>Raman spectroscopy was used in unfinished paper to confirm number of layers of the graphene </a:t>
            </a:r>
          </a:p>
          <a:p>
            <a:pPr lvl="2"/>
            <a:r>
              <a:rPr lang="en-US" dirty="0"/>
              <a:t>Redshift of the Raman data indicates PMMA removal</a:t>
            </a:r>
          </a:p>
          <a:p>
            <a:pPr lvl="2"/>
            <a:r>
              <a:rPr lang="en-US" dirty="0"/>
              <a:t>Not sure about this as all other studies I found have SiO2 as window not MgF2</a:t>
            </a:r>
          </a:p>
          <a:p>
            <a:pPr lvl="1"/>
            <a:r>
              <a:rPr lang="en-US" dirty="0"/>
              <a:t>AFM, atomic force microscopy, was used in other studies</a:t>
            </a:r>
          </a:p>
          <a:p>
            <a:pPr lvl="2"/>
            <a:r>
              <a:rPr lang="en-US" dirty="0"/>
              <a:t>Can be used to view the surface before and after or;</a:t>
            </a:r>
          </a:p>
          <a:p>
            <a:pPr lvl="2"/>
            <a:r>
              <a:rPr lang="en-US" dirty="0"/>
              <a:t>Returns a roughness number to quantify result and compare with other studies</a:t>
            </a:r>
          </a:p>
          <a:p>
            <a:pPr lvl="1"/>
            <a:r>
              <a:rPr lang="en-US" dirty="0"/>
              <a:t>XPS, </a:t>
            </a:r>
            <a:r>
              <a:rPr lang="en-GB" b="0" i="0" u="none" strike="noStrike" dirty="0">
                <a:solidFill>
                  <a:srgbClr val="1A1A1A"/>
                </a:solidFill>
                <a:effectLst/>
                <a:latin typeface="Helvetica" pitchFamily="2" charset="0"/>
              </a:rPr>
              <a:t>x-ray photoelectron spectroscopy, </a:t>
            </a:r>
            <a:r>
              <a:rPr lang="en-US" dirty="0"/>
              <a:t>was also used in other studies </a:t>
            </a:r>
          </a:p>
          <a:p>
            <a:pPr lvl="2"/>
            <a:r>
              <a:rPr lang="en-US" dirty="0"/>
              <a:t>the chemical states of PMMA have been well identified - </a:t>
            </a:r>
            <a:r>
              <a:rPr lang="en-US" dirty="0">
                <a:hlinkClick r:id="rId3"/>
              </a:rPr>
              <a:t>https://doi.org/10.1002/sia.740170206</a:t>
            </a:r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r>
              <a:rPr lang="en-US" sz="2800" dirty="0"/>
              <a:t>This would likely be done after measurements have been taken</a:t>
            </a:r>
          </a:p>
          <a:p>
            <a:pPr marL="914400" lvl="2" indent="0">
              <a:buNone/>
            </a:pPr>
            <a:endParaRPr lang="en-US" sz="2800" dirty="0"/>
          </a:p>
          <a:p>
            <a:pPr marL="914400" lvl="2" indent="0">
              <a:buNone/>
            </a:pPr>
            <a:r>
              <a:rPr lang="en-US" sz="2100" dirty="0"/>
              <a:t>https://</a:t>
            </a:r>
            <a:r>
              <a:rPr lang="en-US" sz="2100" dirty="0" err="1"/>
              <a:t>doi.org</a:t>
            </a:r>
            <a:r>
              <a:rPr lang="en-US" sz="2100" dirty="0"/>
              <a:t>/10.1016/j.carbon.2020.11.047</a:t>
            </a:r>
          </a:p>
        </p:txBody>
      </p:sp>
    </p:spTree>
    <p:extLst>
      <p:ext uri="{BB962C8B-B14F-4D97-AF65-F5344CB8AC3E}">
        <p14:creationId xmlns:p14="http://schemas.microsoft.com/office/powerpoint/2010/main" val="445615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B61AE-DE42-030C-A4DE-004827CD9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aSe</a:t>
            </a:r>
            <a:r>
              <a:rPr lang="en-US" dirty="0"/>
              <a:t>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85354-19C7-D736-B238-D858B8FF9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detectors already come with connections that need to be extended (by soldering) to fit in the mounting to PCB of the flash lamp set-up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F4C439-5E27-0CA1-4845-B6F9F2FD4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2879725"/>
            <a:ext cx="2921427" cy="3613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BA0360-F135-AA8B-F1DA-0FF46AD9ECA0}"/>
              </a:ext>
            </a:extLst>
          </p:cNvPr>
          <p:cNvSpPr txBox="1"/>
          <p:nvPr/>
        </p:nvSpPr>
        <p:spPr>
          <a:xfrm>
            <a:off x="3435707" y="4803820"/>
            <a:ext cx="130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Solder here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8BC9E59-73EE-B010-1494-F9413963E8E0}"/>
              </a:ext>
            </a:extLst>
          </p:cNvPr>
          <p:cNvCxnSpPr>
            <a:stCxn id="5" idx="3"/>
          </p:cNvCxnSpPr>
          <p:nvPr/>
        </p:nvCxnSpPr>
        <p:spPr>
          <a:xfrm flipV="1">
            <a:off x="4739425" y="4686300"/>
            <a:ext cx="1236372" cy="30218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F8B4415-FC09-92C8-54B3-88E9F132272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739425" y="4988486"/>
            <a:ext cx="1623275" cy="9048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286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319E6-9FCD-F485-EC67-3D4EF0346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Flash lamp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39D07-4092-BADC-DC49-361C7013F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34250" cy="4351338"/>
          </a:xfrm>
        </p:spPr>
        <p:txBody>
          <a:bodyPr/>
          <a:lstStyle/>
          <a:p>
            <a:r>
              <a:rPr lang="en-US" dirty="0"/>
              <a:t>Was not able to run set-up last time as at first the chamber wouldn’t reach correct vacuum and then the </a:t>
            </a:r>
            <a:r>
              <a:rPr lang="en-US" dirty="0" err="1"/>
              <a:t>Sipm</a:t>
            </a:r>
            <a:r>
              <a:rPr lang="en-US" dirty="0"/>
              <a:t> was found to have one of its connections broken</a:t>
            </a:r>
          </a:p>
          <a:p>
            <a:pPr lvl="1"/>
            <a:r>
              <a:rPr lang="en-US" dirty="0"/>
              <a:t>Resoldering was attempted unsuccessfully</a:t>
            </a:r>
          </a:p>
          <a:p>
            <a:pPr lvl="1"/>
            <a:r>
              <a:rPr lang="en-US" dirty="0"/>
              <a:t>Could be reused but likely needs cleaning and connectors reworked (</a:t>
            </a:r>
            <a:r>
              <a:rPr lang="en-US"/>
              <a:t>re-tinning)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74A93D-B3AA-96F4-291E-053623CE0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4718" y="1176338"/>
            <a:ext cx="2611959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114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32369-4003-8603-3648-33FF4767A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1DE3F-4A0D-FE30-8CCE-724E11B62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483" y="1825624"/>
            <a:ext cx="10515600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https://pubs.aip.org/aip/apl/article/99/12/122108/340687/The-effect-of-chemical-residues-on-the-physical</a:t>
            </a:r>
            <a:endParaRPr lang="en-US" dirty="0"/>
          </a:p>
          <a:p>
            <a:r>
              <a:rPr lang="en-US" dirty="0"/>
              <a:t>RMS Roughness are 4.6nm (a) and 0.6nm (b)</a:t>
            </a:r>
          </a:p>
          <a:p>
            <a:r>
              <a:rPr lang="el-GR" b="0" i="0" u="none" strike="noStrike" dirty="0">
                <a:solidFill>
                  <a:srgbClr val="1A1A1A"/>
                </a:solidFill>
                <a:effectLst/>
                <a:latin typeface="Helvetica" pitchFamily="2" charset="0"/>
              </a:rPr>
              <a:t>5 × 5 </a:t>
            </a:r>
            <a:r>
              <a:rPr lang="el-GR" b="0" i="1" u="none" strike="noStrike" dirty="0">
                <a:solidFill>
                  <a:srgbClr val="1A1A1A"/>
                </a:solidFill>
                <a:effectLst/>
                <a:latin typeface="Helvetica" pitchFamily="2" charset="0"/>
              </a:rPr>
              <a:t>μ</a:t>
            </a:r>
            <a:r>
              <a:rPr lang="en-GB" b="0" i="0" u="none" strike="noStrike" dirty="0">
                <a:solidFill>
                  <a:srgbClr val="1A1A1A"/>
                </a:solidFill>
                <a:effectLst/>
                <a:latin typeface="Helvetica" pitchFamily="2" charset="0"/>
              </a:rPr>
              <a:t>m</a:t>
            </a:r>
            <a:r>
              <a:rPr lang="en-GB" b="0" i="0" u="none" strike="noStrike" baseline="30000" dirty="0">
                <a:solidFill>
                  <a:srgbClr val="1A1A1A"/>
                </a:solidFill>
                <a:effectLst/>
                <a:latin typeface="Helvetica" pitchFamily="2" charset="0"/>
              </a:rPr>
              <a:t>2</a:t>
            </a:r>
            <a:r>
              <a:rPr lang="en-GB" b="0" i="0" u="none" strike="noStrike" dirty="0">
                <a:solidFill>
                  <a:srgbClr val="1A1A1A"/>
                </a:solidFill>
                <a:effectLst/>
                <a:latin typeface="Helvetica" pitchFamily="2" charset="0"/>
              </a:rPr>
              <a:t> area</a:t>
            </a:r>
            <a:r>
              <a:rPr lang="en-US" b="0" i="0" u="none" strike="noStrike" dirty="0">
                <a:solidFill>
                  <a:srgbClr val="1A1A1A"/>
                </a:solidFill>
                <a:effectLst/>
                <a:latin typeface="Helvetica" pitchFamily="2" charset="0"/>
              </a:rPr>
              <a:t> </a:t>
            </a:r>
            <a:r>
              <a:rPr lang="en-US" dirty="0">
                <a:solidFill>
                  <a:srgbClr val="1A1A1A"/>
                </a:solidFill>
                <a:latin typeface="Helvetica" pitchFamily="2" charset="0"/>
              </a:rPr>
              <a:t>used for imaging</a:t>
            </a:r>
          </a:p>
          <a:p>
            <a:r>
              <a:rPr lang="en-US" dirty="0">
                <a:solidFill>
                  <a:srgbClr val="1A1A1A"/>
                </a:solidFill>
                <a:latin typeface="Helvetica" pitchFamily="2" charset="0"/>
              </a:rPr>
              <a:t>Option with least processing/data analysis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BD6D84-BE5E-00EE-E813-1B7C6F43F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2248" y="2303339"/>
            <a:ext cx="4319752" cy="276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02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409</Words>
  <Application>Microsoft Macintosh PowerPoint</Application>
  <PresentationFormat>Widescreen</PresentationFormat>
  <Paragraphs>47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Helvetica</vt:lpstr>
      <vt:lpstr>Office Theme</vt:lpstr>
      <vt:lpstr>Project update 23/01/25</vt:lpstr>
      <vt:lpstr>Graphene transfer</vt:lpstr>
      <vt:lpstr>Graphene transfer</vt:lpstr>
      <vt:lpstr>Graphene transfer</vt:lpstr>
      <vt:lpstr>aSe detector</vt:lpstr>
      <vt:lpstr>Flash lamp</vt:lpstr>
      <vt:lpstr>AFM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Mathias Zurbriggen</dc:creator>
  <cp:lastModifiedBy>Mathias Zurbriggen</cp:lastModifiedBy>
  <cp:revision>2</cp:revision>
  <dcterms:created xsi:type="dcterms:W3CDTF">2025-01-16T13:53:26Z</dcterms:created>
  <dcterms:modified xsi:type="dcterms:W3CDTF">2025-01-22T12:20:58Z</dcterms:modified>
</cp:coreProperties>
</file>