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6858000" cx="12192000"/>
  <p:notesSz cx="6858000" cy="9144000"/>
  <p:embeddedFontLst>
    <p:embeddedFont>
      <p:font typeface="Arial Black"/>
      <p:regular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7" roundtripDataSignature="AMtx7mh7avVFYr+Ffz4vaBozhXL3Aq6d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8101495-620D-46B4-A0EA-A2AD495FA6DA}">
  <a:tblStyle styleId="{88101495-620D-46B4-A0EA-A2AD495FA6D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font" Target="fonts/ArialBlack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4" name="Google Shape;434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381b8f106c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24" name="Google Shape;524;g381b8f106c8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358b685862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1" name="Google Shape;541;g358b6858622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7dcd080bc8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9" name="Google Shape;559;g37dcd080bc8_1_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381b8f106c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78" name="Google Shape;578;g381b8f106c8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3653d614e3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95" name="Google Shape;595;g3653d614e30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37dcd080bc8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09" name="Google Shape;609;g37dcd080bc8_1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37dcd080bc8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21" name="Google Shape;621;g37dcd080bc8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37fa3398329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1" name="Google Shape;641;g37fa3398329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358b685862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9" name="Google Shape;649;g358b6858622_0_1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37dcd080bc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60" name="Google Shape;660;g37dcd080bc8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7fa339832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4" name="Google Shape;444;g37fa3398329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348f4f95ba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0" name="Google Shape;670;g348f4f95ba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358db5cee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8" name="Google Shape;678;g358db5ceeb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381b8f106c8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00" name="Google Shape;700;g381b8f106c8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37fa3398329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19" name="Google Shape;719;g37fa3398329_0_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3838fa2f2a2_0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29" name="Google Shape;729;g3838fa2f2a2_0_4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358db5ceebc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39" name="Google Shape;739;g358db5ceebc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348f4f95baf_0_1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8" name="Google Shape;748;g348f4f95baf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335f4c30dd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5" name="Google Shape;755;g335f4c30dde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348f4f95ba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68" name="Google Shape;768;g348f4f95baf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3838fa2f2a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94" name="Google Shape;794;g3838fa2f2a2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7fa3398329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g37fa3398329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3838fa2f2a2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05" name="Google Shape;805;g3838fa2f2a2_0_4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3838fa2f2a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8" name="Google Shape;458;g3838fa2f2a2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37fa339832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9" name="Google Shape;469;g37fa3398329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652e3ebf9e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6" name="Google Shape;476;g3652e3ebf9e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7fa339832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9" name="Google Shape;489;g37fa339832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58b685862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6" name="Google Shape;496;g358b6858622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7f53e04421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7" name="Google Shape;507;g37f53e04421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6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liten" showMasterSp="0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2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1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CEA liten</a:t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4564" y="728663"/>
            <a:ext cx="404814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2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12"/>
          <p:cNvPicPr preferRelativeResize="0"/>
          <p:nvPr/>
        </p:nvPicPr>
        <p:blipFill rotWithShape="1">
          <a:blip r:embed="rId3">
            <a:alphaModFix/>
          </a:blip>
          <a:srcRect b="0" l="0" r="39860" t="19704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Gris">
  <p:cSld name="Titre de section Gris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0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9" name="Google Shape;119;p20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Gris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b="-1064" l="1646" r="4280" t="81596"/>
          <a:stretch/>
        </p:blipFill>
        <p:spPr>
          <a:xfrm>
            <a:off x="0" y="0"/>
            <a:ext cx="12192000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0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25" name="Google Shape;125;p20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Bleu">
  <p:cSld name="Titre de section Bleu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21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Bleu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/>
          <p:cNvPicPr preferRelativeResize="0"/>
          <p:nvPr/>
        </p:nvPicPr>
        <p:blipFill rotWithShape="1">
          <a:blip r:embed="rId3">
            <a:alphaModFix/>
          </a:blip>
          <a:srcRect b="-1064" l="1646" r="4280" t="81596"/>
          <a:stretch/>
        </p:blipFill>
        <p:spPr>
          <a:xfrm>
            <a:off x="0" y="0"/>
            <a:ext cx="12192000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37" name="Google Shape;137;p21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2 colonnes">
  <p:cSld name="Titre et contenu 2 colonne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3" name="Google Shape;143;p2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 2 colonnes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22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23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2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3" name="Google Shape;153;p23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idx="1" type="body"/>
          </p:nvPr>
        </p:nvSpPr>
        <p:spPr>
          <a:xfrm>
            <a:off x="731838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7" name="Google Shape;157;p24"/>
          <p:cNvSpPr txBox="1"/>
          <p:nvPr>
            <p:ph idx="2" type="body"/>
          </p:nvPr>
        </p:nvSpPr>
        <p:spPr>
          <a:xfrm>
            <a:off x="731838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24"/>
          <p:cNvSpPr txBox="1"/>
          <p:nvPr>
            <p:ph idx="3" type="body"/>
          </p:nvPr>
        </p:nvSpPr>
        <p:spPr>
          <a:xfrm>
            <a:off x="6240163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9" name="Google Shape;159;p24"/>
          <p:cNvSpPr txBox="1"/>
          <p:nvPr>
            <p:ph idx="4" type="body"/>
          </p:nvPr>
        </p:nvSpPr>
        <p:spPr>
          <a:xfrm>
            <a:off x="6240163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2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3" name="Google Shape;163;p2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Comparaison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24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Fond gris">
  <p:cSld name="Deux contenus Fond gris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gris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" name="Google Shape;170;p25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1" name="Google Shape;171;p25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2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74" name="Google Shape;17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rouge">
  <p:cSld name="Deux contenus rouge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rouge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6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2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182" name="Google Shape;182;p26"/>
          <p:cNvGrpSpPr/>
          <p:nvPr/>
        </p:nvGrpSpPr>
        <p:grpSpPr>
          <a:xfrm>
            <a:off x="266859" y="6343650"/>
            <a:ext cx="380257" cy="312540"/>
            <a:chOff x="461" y="3861"/>
            <a:chExt cx="365" cy="300"/>
          </a:xfrm>
        </p:grpSpPr>
        <p:sp>
          <p:nvSpPr>
            <p:cNvPr id="183" name="Google Shape;183;p2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" name="Google Shape;189;p26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26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26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visuel">
  <p:cSld name="Contenu + visuel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2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6" name="Google Shape;196;p27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Contenu + visuel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7"/>
          <p:cNvSpPr/>
          <p:nvPr>
            <p:ph idx="2" type="pic"/>
          </p:nvPr>
        </p:nvSpPr>
        <p:spPr>
          <a:xfrm>
            <a:off x="7015483" y="0"/>
            <a:ext cx="5957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198" name="Google Shape;198;p27"/>
          <p:cNvSpPr txBox="1"/>
          <p:nvPr>
            <p:ph idx="1" type="body"/>
          </p:nvPr>
        </p:nvSpPr>
        <p:spPr>
          <a:xfrm>
            <a:off x="731838" y="1381125"/>
            <a:ext cx="61188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27"/>
          <p:cNvSpPr txBox="1"/>
          <p:nvPr>
            <p:ph type="title"/>
          </p:nvPr>
        </p:nvSpPr>
        <p:spPr>
          <a:xfrm>
            <a:off x="731840" y="314036"/>
            <a:ext cx="61188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+ contenu">
  <p:cSld name="Visuel + contenu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28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2" name="Google Shape;202;p28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3" name="Google Shape;203;p2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0" cy="36599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4" name="Google Shape;204;p28"/>
          <p:cNvSpPr/>
          <p:nvPr>
            <p:ph idx="2" type="pic"/>
          </p:nvPr>
        </p:nvSpPr>
        <p:spPr>
          <a:xfrm flipH="1">
            <a:off x="-44" y="0"/>
            <a:ext cx="53052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05" name="Google Shape;205;p28"/>
          <p:cNvSpPr/>
          <p:nvPr/>
        </p:nvSpPr>
        <p:spPr>
          <a:xfrm>
            <a:off x="7170057" y="0"/>
            <a:ext cx="502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8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2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08" name="Google Shape;208;p28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+ contenu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8"/>
          <p:cNvSpPr txBox="1"/>
          <p:nvPr>
            <p:ph idx="1" type="body"/>
          </p:nvPr>
        </p:nvSpPr>
        <p:spPr>
          <a:xfrm>
            <a:off x="5480916" y="1381125"/>
            <a:ext cx="5979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28"/>
          <p:cNvSpPr txBox="1"/>
          <p:nvPr>
            <p:ph type="title"/>
          </p:nvPr>
        </p:nvSpPr>
        <p:spPr>
          <a:xfrm>
            <a:off x="5483721" y="314036"/>
            <a:ext cx="5976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2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haut + contenu">
  <p:cSld name="Visuel haut + contenu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9"/>
          <p:cNvSpPr/>
          <p:nvPr>
            <p:ph idx="2" type="pic"/>
          </p:nvPr>
        </p:nvSpPr>
        <p:spPr>
          <a:xfrm flipH="1">
            <a:off x="-35602" y="-27742"/>
            <a:ext cx="12126000" cy="24084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14" name="Google Shape;214;p29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2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17" name="Google Shape;217;p2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haut + contenu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731838" y="3381829"/>
            <a:ext cx="10836300" cy="25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9" name="Google Shape;219;p29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9"/>
          <p:cNvSpPr txBox="1"/>
          <p:nvPr>
            <p:ph type="title"/>
          </p:nvPr>
        </p:nvSpPr>
        <p:spPr>
          <a:xfrm>
            <a:off x="731838" y="319314"/>
            <a:ext cx="107283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 showMasterSp="0">
  <p:cSld name="Conta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4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Contact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48"/>
          <p:cNvSpPr txBox="1"/>
          <p:nvPr>
            <p:ph idx="1" type="body"/>
          </p:nvPr>
        </p:nvSpPr>
        <p:spPr>
          <a:xfrm>
            <a:off x="731838" y="5105625"/>
            <a:ext cx="46515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indent="-320039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indent="-320039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48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Prénom NOM = 1</a:t>
            </a:r>
            <a:r>
              <a:rPr b="0" baseline="3000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 -  Email / Tél, = 2</a:t>
            </a:r>
            <a:r>
              <a:rPr b="0" baseline="3000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" name="Google Shape;24;p48"/>
          <p:cNvGrpSpPr/>
          <p:nvPr/>
        </p:nvGrpSpPr>
        <p:grpSpPr>
          <a:xfrm>
            <a:off x="731838" y="726066"/>
            <a:ext cx="2168626" cy="1782432"/>
            <a:chOff x="461" y="3861"/>
            <a:chExt cx="365" cy="300"/>
          </a:xfrm>
        </p:grpSpPr>
        <p:sp>
          <p:nvSpPr>
            <p:cNvPr id="25" name="Google Shape;25;p4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4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4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4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48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48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1" name="Google Shape;31;p48"/>
          <p:cNvPicPr preferRelativeResize="0"/>
          <p:nvPr/>
        </p:nvPicPr>
        <p:blipFill rotWithShape="1">
          <a:blip r:embed="rId2">
            <a:alphaModFix/>
          </a:blip>
          <a:srcRect b="0" l="0" r="39817" t="19788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8"/>
          <p:cNvSpPr txBox="1"/>
          <p:nvPr>
            <p:ph idx="2" type="body"/>
          </p:nvPr>
        </p:nvSpPr>
        <p:spPr>
          <a:xfrm>
            <a:off x="8102600" y="5892800"/>
            <a:ext cx="3357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8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 Bas+ contenu">
  <p:cSld name="Visuel  Bas+ contenu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3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25" name="Google Shape;225;p30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Bas+ contenu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0"/>
          <p:cNvSpPr txBox="1"/>
          <p:nvPr>
            <p:ph idx="1" type="body"/>
          </p:nvPr>
        </p:nvSpPr>
        <p:spPr>
          <a:xfrm>
            <a:off x="715646" y="1381125"/>
            <a:ext cx="10744500" cy="20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30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0"/>
          <p:cNvSpPr/>
          <p:nvPr>
            <p:ph idx="2" type="pic"/>
          </p:nvPr>
        </p:nvSpPr>
        <p:spPr>
          <a:xfrm>
            <a:off x="500197" y="3823855"/>
            <a:ext cx="11765700" cy="23571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29" name="Google Shape;229;p30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2" name="Google Shape;232;p3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3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35" name="Google Shape;235;p3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" name="Google Shape;236;p31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3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3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2" name="Google Shape;242;p3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seul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" name="Google Shape;243;p32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3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3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9" name="Google Shape;249;p3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33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s">
  <p:cSld name="Intervenants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4"/>
          <p:cNvSpPr/>
          <p:nvPr/>
        </p:nvSpPr>
        <p:spPr>
          <a:xfrm>
            <a:off x="11460163" y="0"/>
            <a:ext cx="7317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4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3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3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7" name="Google Shape;257;p34"/>
          <p:cNvSpPr txBox="1"/>
          <p:nvPr>
            <p:ph idx="1" type="body"/>
          </p:nvPr>
        </p:nvSpPr>
        <p:spPr>
          <a:xfrm>
            <a:off x="407368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8" name="Google Shape;258;p34"/>
          <p:cNvSpPr txBox="1"/>
          <p:nvPr>
            <p:ph idx="2" type="body"/>
          </p:nvPr>
        </p:nvSpPr>
        <p:spPr>
          <a:xfrm>
            <a:off x="3327251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9" name="Google Shape;259;p34"/>
          <p:cNvSpPr txBox="1"/>
          <p:nvPr>
            <p:ph idx="3" type="body"/>
          </p:nvPr>
        </p:nvSpPr>
        <p:spPr>
          <a:xfrm>
            <a:off x="9167017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0" name="Google Shape;260;p34"/>
          <p:cNvSpPr txBox="1"/>
          <p:nvPr>
            <p:ph idx="4" type="body"/>
          </p:nvPr>
        </p:nvSpPr>
        <p:spPr>
          <a:xfrm>
            <a:off x="6247134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34"/>
          <p:cNvSpPr/>
          <p:nvPr>
            <p:ph idx="5" type="pic"/>
          </p:nvPr>
        </p:nvSpPr>
        <p:spPr>
          <a:xfrm>
            <a:off x="407368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2" name="Google Shape;262;p34"/>
          <p:cNvSpPr/>
          <p:nvPr>
            <p:ph idx="6" type="pic"/>
          </p:nvPr>
        </p:nvSpPr>
        <p:spPr>
          <a:xfrm>
            <a:off x="3327251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3" name="Google Shape;263;p34"/>
          <p:cNvSpPr/>
          <p:nvPr>
            <p:ph idx="7" type="pic"/>
          </p:nvPr>
        </p:nvSpPr>
        <p:spPr>
          <a:xfrm>
            <a:off x="9167017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4" name="Google Shape;264;p34"/>
          <p:cNvSpPr/>
          <p:nvPr>
            <p:ph idx="8" type="pic"/>
          </p:nvPr>
        </p:nvSpPr>
        <p:spPr>
          <a:xfrm>
            <a:off x="6247134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5" name="Google Shape;265;p34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" name="Google Shape;266;p34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3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/ CV">
  <p:cSld name="Intervenant / CV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5"/>
          <p:cNvSpPr/>
          <p:nvPr/>
        </p:nvSpPr>
        <p:spPr>
          <a:xfrm>
            <a:off x="7199086" y="0"/>
            <a:ext cx="4992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 / CV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5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3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3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4" name="Google Shape;274;p35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5"/>
          <p:cNvSpPr txBox="1"/>
          <p:nvPr>
            <p:ph idx="1" type="body"/>
          </p:nvPr>
        </p:nvSpPr>
        <p:spPr>
          <a:xfrm>
            <a:off x="3467100" y="1541463"/>
            <a:ext cx="79932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0" i="1" sz="16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6" name="Google Shape;276;p35"/>
          <p:cNvSpPr txBox="1"/>
          <p:nvPr>
            <p:ph idx="2" type="body"/>
          </p:nvPr>
        </p:nvSpPr>
        <p:spPr>
          <a:xfrm>
            <a:off x="3467100" y="2413000"/>
            <a:ext cx="7993200" cy="35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7" name="Google Shape;277;p35"/>
          <p:cNvSpPr/>
          <p:nvPr>
            <p:ph idx="3" type="pic"/>
          </p:nvPr>
        </p:nvSpPr>
        <p:spPr>
          <a:xfrm>
            <a:off x="572468" y="1457845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278" name="Google Shape;278;p35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6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283" name="Google Shape;283;p36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3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3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286" name="Google Shape;286;p36"/>
          <p:cNvGrpSpPr/>
          <p:nvPr/>
        </p:nvGrpSpPr>
        <p:grpSpPr>
          <a:xfrm>
            <a:off x="266859" y="6343650"/>
            <a:ext cx="380257" cy="312540"/>
            <a:chOff x="461" y="3861"/>
            <a:chExt cx="365" cy="300"/>
          </a:xfrm>
        </p:grpSpPr>
        <p:sp>
          <p:nvSpPr>
            <p:cNvPr id="287" name="Google Shape;287;p3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6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6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6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" name="Google Shape;293;p36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6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0"/>
              <a:buFont typeface="Arial"/>
              <a:buNone/>
            </a:pPr>
            <a:r>
              <a:rPr b="0" i="0" lang="fr-FR" sz="13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6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36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p36"/>
          <p:cNvPicPr preferRelativeResize="0"/>
          <p:nvPr/>
        </p:nvPicPr>
        <p:blipFill rotWithShape="1">
          <a:blip r:embed="rId2">
            <a:alphaModFix/>
          </a:blip>
          <a:srcRect b="0" l="0" r="39817" t="19788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Bleu foncé">
  <p:cSld name="Citation Bleu foncé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37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1" name="Google Shape;301;p3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3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03" name="Google Shape;303;p37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Bleu foncé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37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0"/>
              <a:buFont typeface="Arial"/>
              <a:buNone/>
            </a:pPr>
            <a:r>
              <a:rPr b="0" i="0" lang="fr-FR" sz="13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37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p37"/>
          <p:cNvPicPr preferRelativeResize="0"/>
          <p:nvPr/>
        </p:nvPicPr>
        <p:blipFill rotWithShape="1">
          <a:blip r:embed="rId2">
            <a:alphaModFix/>
          </a:blip>
          <a:srcRect b="0" l="0" r="39817" t="19788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7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09" name="Google Shape;309;p37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claire">
  <p:cSld name="Citation claire"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38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3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3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15" name="Google Shape;315;p3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claire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38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0"/>
              <a:buFont typeface="Arial"/>
              <a:buNone/>
            </a:pPr>
            <a:r>
              <a:rPr b="0" i="0" lang="fr-FR" sz="135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38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8" name="Google Shape;318;p38"/>
          <p:cNvPicPr preferRelativeResize="0"/>
          <p:nvPr/>
        </p:nvPicPr>
        <p:blipFill rotWithShape="1">
          <a:blip r:embed="rId2">
            <a:alphaModFix/>
          </a:blip>
          <a:srcRect b="0" l="0" r="39860" t="19704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8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21" name="Google Shape;321;p38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Gris">
  <p:cSld name="Citation Gris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9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5" name="Google Shape;325;p3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3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27" name="Google Shape;327;p3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Gris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9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0"/>
              <a:buFont typeface="Arial"/>
              <a:buNone/>
            </a:pPr>
            <a:r>
              <a:rPr b="0" i="0" lang="fr-FR" sz="13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9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0" name="Google Shape;330;p39"/>
          <p:cNvPicPr preferRelativeResize="0"/>
          <p:nvPr/>
        </p:nvPicPr>
        <p:blipFill rotWithShape="1">
          <a:blip r:embed="rId2">
            <a:alphaModFix/>
          </a:blip>
          <a:srcRect b="0" l="0" r="39817" t="19788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9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33" name="Google Shape;333;p39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" name="Google Shape;39;p1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" name="Google Shape;40;p13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citation">
  <p:cSld name="Visuel citation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oogle Shape;335;p40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36" name="Google Shape;336;p40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7" name="Google Shape;337;p4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0" cy="36599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8" name="Google Shape;338;p40"/>
          <p:cNvSpPr/>
          <p:nvPr>
            <p:ph idx="2" type="pic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39" name="Google Shape;339;p40"/>
          <p:cNvSpPr txBox="1"/>
          <p:nvPr>
            <p:ph idx="1" type="body"/>
          </p:nvPr>
        </p:nvSpPr>
        <p:spPr>
          <a:xfrm>
            <a:off x="1683658" y="4702629"/>
            <a:ext cx="83238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40" name="Google Shape;340;p40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4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4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3" name="Google Shape;343;p40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citation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40"/>
          <p:cNvSpPr txBox="1"/>
          <p:nvPr>
            <p:ph type="title"/>
          </p:nvPr>
        </p:nvSpPr>
        <p:spPr>
          <a:xfrm>
            <a:off x="1683658" y="1714500"/>
            <a:ext cx="8323800" cy="28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68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40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">
  <p:cSld name="Visuel pleine page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7" name="Google Shape;347;p41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48" name="Google Shape;348;p41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49" name="Google Shape;349;p4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0" cy="36599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0" name="Google Shape;350;p41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51" name="Google Shape;351;p4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2" name="Google Shape;352;p4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4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54" name="Google Shape;354;p41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41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 + texte">
  <p:cSld name="Visuel pleine page + texte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Google Shape;357;p42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58" name="Google Shape;358;p42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9" name="Google Shape;359;p4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0" cy="36599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0" name="Google Shape;360;p42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61" name="Google Shape;361;p4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2" name="Google Shape;362;p4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4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64" name="Google Shape;364;p42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 + texte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42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42"/>
          <p:cNvSpPr txBox="1"/>
          <p:nvPr>
            <p:ph idx="1" type="body"/>
          </p:nvPr>
        </p:nvSpPr>
        <p:spPr>
          <a:xfrm>
            <a:off x="618477" y="1640114"/>
            <a:ext cx="11573400" cy="3439800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2160000" spcFirstLastPara="1" rIns="756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7" name="Google Shape;367;p4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">
  <p:cSld name="Process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4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1" name="Google Shape;371;p4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2" name="Google Shape;372;p4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43"/>
          <p:cNvSpPr txBox="1"/>
          <p:nvPr>
            <p:ph idx="1" type="body"/>
          </p:nvPr>
        </p:nvSpPr>
        <p:spPr>
          <a:xfrm>
            <a:off x="909039" y="1866901"/>
            <a:ext cx="1409700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4" name="Google Shape;374;p43"/>
          <p:cNvSpPr txBox="1"/>
          <p:nvPr>
            <p:ph idx="2" type="body"/>
          </p:nvPr>
        </p:nvSpPr>
        <p:spPr>
          <a:xfrm>
            <a:off x="62388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5" name="Google Shape;375;p43"/>
          <p:cNvSpPr txBox="1"/>
          <p:nvPr>
            <p:ph idx="3" type="body"/>
          </p:nvPr>
        </p:nvSpPr>
        <p:spPr>
          <a:xfrm>
            <a:off x="3123108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p43"/>
          <p:cNvSpPr txBox="1"/>
          <p:nvPr>
            <p:ph idx="4" type="body"/>
          </p:nvPr>
        </p:nvSpPr>
        <p:spPr>
          <a:xfrm>
            <a:off x="2837957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7" name="Google Shape;377;p43"/>
          <p:cNvSpPr txBox="1"/>
          <p:nvPr>
            <p:ph idx="5" type="body"/>
          </p:nvPr>
        </p:nvSpPr>
        <p:spPr>
          <a:xfrm>
            <a:off x="5337177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8" name="Google Shape;378;p43"/>
          <p:cNvSpPr txBox="1"/>
          <p:nvPr>
            <p:ph idx="6" type="body"/>
          </p:nvPr>
        </p:nvSpPr>
        <p:spPr>
          <a:xfrm>
            <a:off x="5052026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9" name="Google Shape;379;p43"/>
          <p:cNvSpPr txBox="1"/>
          <p:nvPr>
            <p:ph idx="7" type="body"/>
          </p:nvPr>
        </p:nvSpPr>
        <p:spPr>
          <a:xfrm>
            <a:off x="7551246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0" name="Google Shape;380;p43"/>
          <p:cNvSpPr txBox="1"/>
          <p:nvPr>
            <p:ph idx="8" type="body"/>
          </p:nvPr>
        </p:nvSpPr>
        <p:spPr>
          <a:xfrm>
            <a:off x="726609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1" name="Google Shape;381;p43"/>
          <p:cNvSpPr txBox="1"/>
          <p:nvPr>
            <p:ph idx="9" type="body"/>
          </p:nvPr>
        </p:nvSpPr>
        <p:spPr>
          <a:xfrm>
            <a:off x="9765314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2" name="Google Shape;382;p43"/>
          <p:cNvSpPr txBox="1"/>
          <p:nvPr>
            <p:ph idx="13" type="body"/>
          </p:nvPr>
        </p:nvSpPr>
        <p:spPr>
          <a:xfrm>
            <a:off x="9480163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3" name="Google Shape;383;p43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="0" baseline="3000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4" name="Google Shape;384;p43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 2">
  <p:cSld name="Process 2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8" name="Google Shape;388;p4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9" name="Google Shape;389;p4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0" name="Google Shape;390;p44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 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44"/>
          <p:cNvSpPr txBox="1"/>
          <p:nvPr>
            <p:ph idx="1" type="body"/>
          </p:nvPr>
        </p:nvSpPr>
        <p:spPr>
          <a:xfrm>
            <a:off x="731838" y="1583490"/>
            <a:ext cx="2160000" cy="165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2" name="Google Shape;392;p44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="0" baseline="3000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44"/>
          <p:cNvSpPr txBox="1"/>
          <p:nvPr>
            <p:ph idx="2" type="body"/>
          </p:nvPr>
        </p:nvSpPr>
        <p:spPr>
          <a:xfrm>
            <a:off x="6735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4" name="Google Shape;394;p44"/>
          <p:cNvSpPr txBox="1"/>
          <p:nvPr>
            <p:ph idx="3" type="body"/>
          </p:nvPr>
        </p:nvSpPr>
        <p:spPr>
          <a:xfrm>
            <a:off x="285069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5" name="Google Shape;395;p44"/>
          <p:cNvSpPr txBox="1"/>
          <p:nvPr>
            <p:ph idx="4" type="body"/>
          </p:nvPr>
        </p:nvSpPr>
        <p:spPr>
          <a:xfrm>
            <a:off x="50423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6" name="Google Shape;396;p44"/>
          <p:cNvSpPr txBox="1"/>
          <p:nvPr>
            <p:ph idx="5" type="body"/>
          </p:nvPr>
        </p:nvSpPr>
        <p:spPr>
          <a:xfrm>
            <a:off x="7161440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7" name="Google Shape;397;p44"/>
          <p:cNvSpPr txBox="1"/>
          <p:nvPr>
            <p:ph idx="6" type="body"/>
          </p:nvPr>
        </p:nvSpPr>
        <p:spPr>
          <a:xfrm>
            <a:off x="93868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8" name="Google Shape;398;p44"/>
          <p:cNvSpPr txBox="1"/>
          <p:nvPr>
            <p:ph idx="7" type="body"/>
          </p:nvPr>
        </p:nvSpPr>
        <p:spPr>
          <a:xfrm>
            <a:off x="2908981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9" name="Google Shape;399;p44"/>
          <p:cNvSpPr txBox="1"/>
          <p:nvPr>
            <p:ph idx="8" type="body"/>
          </p:nvPr>
        </p:nvSpPr>
        <p:spPr>
          <a:xfrm>
            <a:off x="5100638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0" name="Google Shape;400;p44"/>
          <p:cNvSpPr txBox="1"/>
          <p:nvPr>
            <p:ph idx="9" type="body"/>
          </p:nvPr>
        </p:nvSpPr>
        <p:spPr>
          <a:xfrm>
            <a:off x="7219723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1" name="Google Shape;401;p44"/>
          <p:cNvSpPr txBox="1"/>
          <p:nvPr>
            <p:ph idx="13" type="body"/>
          </p:nvPr>
        </p:nvSpPr>
        <p:spPr>
          <a:xfrm>
            <a:off x="9386855" y="1583490"/>
            <a:ext cx="1652400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02" name="Google Shape;402;p44"/>
          <p:cNvPicPr preferRelativeResize="0"/>
          <p:nvPr/>
        </p:nvPicPr>
        <p:blipFill rotWithShape="1">
          <a:blip r:embed="rId2">
            <a:alphaModFix/>
          </a:blip>
          <a:srcRect b="-33262" l="17495" r="18769" t="76061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" showMasterSp="0">
  <p:cSld name="FIN"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45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07" name="Google Shape;40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45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09" name="Google Shape;409;p45"/>
          <p:cNvPicPr preferRelativeResize="0"/>
          <p:nvPr/>
        </p:nvPicPr>
        <p:blipFill rotWithShape="1">
          <a:blip r:embed="rId3">
            <a:alphaModFix/>
          </a:blip>
          <a:srcRect b="0" l="0" r="39860" t="19704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45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1" name="Google Shape;411;p45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2" name="Google Shape;412;p4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CEA LITEN" showMasterSp="0">
  <p:cSld name="FIN CEA LITEN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46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6" name="Google Shape;416;p46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17" name="Google Shape;417;p46"/>
          <p:cNvPicPr preferRelativeResize="0"/>
          <p:nvPr/>
        </p:nvPicPr>
        <p:blipFill rotWithShape="1">
          <a:blip r:embed="rId2">
            <a:alphaModFix/>
          </a:blip>
          <a:srcRect b="0" l="0" r="39860" t="19704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46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9" name="Google Shape;419;p46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20" name="Google Shape;420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353" y="741231"/>
            <a:ext cx="4016824" cy="1791032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4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Gris" showMasterSp="0">
  <p:cSld name="FIN Gris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4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 Gris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47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26" name="Google Shape;426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47"/>
          <p:cNvPicPr preferRelativeResize="0"/>
          <p:nvPr/>
        </p:nvPicPr>
        <p:blipFill rotWithShape="1">
          <a:blip r:embed="rId3">
            <a:alphaModFix/>
          </a:blip>
          <a:srcRect b="0" l="0" r="39817" t="19788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47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9" name="Google Shape;429;p47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0" name="Google Shape;430;p47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1" name="Google Shape;431;p47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Sommair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4"/>
          <p:cNvSpPr txBox="1"/>
          <p:nvPr>
            <p:ph idx="1" type="body"/>
          </p:nvPr>
        </p:nvSpPr>
        <p:spPr>
          <a:xfrm>
            <a:off x="731838" y="1381125"/>
            <a:ext cx="83295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 Black"/>
              <a:buAutoNum type="arabicPeriod"/>
              <a:defRPr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" name="Google Shape;46;p14"/>
          <p:cNvGrpSpPr/>
          <p:nvPr/>
        </p:nvGrpSpPr>
        <p:grpSpPr>
          <a:xfrm>
            <a:off x="266859" y="6343650"/>
            <a:ext cx="380257" cy="312540"/>
            <a:chOff x="461" y="3861"/>
            <a:chExt cx="365" cy="300"/>
          </a:xfrm>
        </p:grpSpPr>
        <p:sp>
          <p:nvSpPr>
            <p:cNvPr id="47" name="Google Shape;47;p14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14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4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4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4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4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Google Shape;53;p1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 b="2796" l="0" r="82852" t="3666"/>
          <a:stretch/>
        </p:blipFill>
        <p:spPr>
          <a:xfrm>
            <a:off x="11647944" y="-1"/>
            <a:ext cx="544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5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 rotWithShape="1">
          <a:blip r:embed="rId3">
            <a:alphaModFix/>
          </a:blip>
          <a:srcRect b="0" l="0" r="39860" t="19704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image" showMasterSp="0">
  <p:cSld name="Titre imag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70" name="Google Shape;7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image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6"/>
          <p:cNvSpPr/>
          <p:nvPr/>
        </p:nvSpPr>
        <p:spPr>
          <a:xfrm>
            <a:off x="7110585" y="-1588"/>
            <a:ext cx="20700" cy="31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6"/>
          <p:cNvSpPr/>
          <p:nvPr>
            <p:ph idx="2" type="pic"/>
          </p:nvPr>
        </p:nvSpPr>
        <p:spPr>
          <a:xfrm>
            <a:off x="5435600" y="0"/>
            <a:ext cx="67563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4" name="Google Shape;74;p16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light">
  <p:cSld name="Sommaire ligh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727076" y="1765299"/>
            <a:ext cx="8659800" cy="41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 Black"/>
              <a:buAutoNum type="arabicPeriod"/>
              <a:defRPr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dk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 light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7"/>
          <p:cNvSpPr txBox="1"/>
          <p:nvPr>
            <p:ph type="title"/>
          </p:nvPr>
        </p:nvSpPr>
        <p:spPr>
          <a:xfrm>
            <a:off x="727076" y="314036"/>
            <a:ext cx="10733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17"/>
          <p:cNvPicPr preferRelativeResize="0"/>
          <p:nvPr/>
        </p:nvPicPr>
        <p:blipFill rotWithShape="1">
          <a:blip r:embed="rId2">
            <a:alphaModFix/>
          </a:blip>
          <a:srcRect b="2796" l="0" r="82842" t="3666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7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8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89" name="Google Shape;89;p18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2" name="Google Shape;92;p18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93" name="Google Shape;93;p18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2">
            <a:alphaModFix/>
          </a:blip>
          <a:srcRect b="-1064" l="1646" r="4280" t="81596"/>
          <a:stretch/>
        </p:blipFill>
        <p:spPr>
          <a:xfrm>
            <a:off x="0" y="0"/>
            <a:ext cx="12192000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oogle Shape;96;p18"/>
          <p:cNvGrpSpPr/>
          <p:nvPr/>
        </p:nvGrpSpPr>
        <p:grpSpPr>
          <a:xfrm>
            <a:off x="266859" y="6343650"/>
            <a:ext cx="380257" cy="312540"/>
            <a:chOff x="461" y="3861"/>
            <a:chExt cx="365" cy="300"/>
          </a:xfrm>
        </p:grpSpPr>
        <p:sp>
          <p:nvSpPr>
            <p:cNvPr id="97" name="Google Shape;97;p1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8"/>
            <p:cNvSpPr/>
            <p:nvPr/>
          </p:nvSpPr>
          <p:spPr>
            <a:xfrm>
              <a:off x="461" y="3861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8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8"/>
            <p:cNvSpPr/>
            <p:nvPr/>
          </p:nvSpPr>
          <p:spPr>
            <a:xfrm>
              <a:off x="526" y="4057"/>
              <a:ext cx="300" cy="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light">
  <p:cSld name="Titre de section ligh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/>
          <p:nvPr/>
        </p:nvSpPr>
        <p:spPr>
          <a:xfrm>
            <a:off x="5675086" y="0"/>
            <a:ext cx="6516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9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light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9"/>
          <p:cNvPicPr preferRelativeResize="0"/>
          <p:nvPr/>
        </p:nvPicPr>
        <p:blipFill rotWithShape="1">
          <a:blip r:embed="rId2">
            <a:alphaModFix/>
          </a:blip>
          <a:srcRect b="-12211" l="3066" r="2859" t="80143"/>
          <a:stretch/>
        </p:blipFill>
        <p:spPr>
          <a:xfrm>
            <a:off x="0" y="0"/>
            <a:ext cx="12192000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1" name="Google Shape;111;p19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Black"/>
              <a:buNone/>
              <a:defRPr sz="5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13" name="Google Shape;113;p19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theme" Target="../theme/theme2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 b="0" i="0" sz="32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1469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1470" lvl="4" marL="22860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1" name="Google Shape;11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26.png"/><Relationship Id="rId5" Type="http://schemas.openxmlformats.org/officeDocument/2006/relationships/image" Target="../media/image4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Relationship Id="rId5" Type="http://schemas.openxmlformats.org/officeDocument/2006/relationships/image" Target="../media/image34.png"/><Relationship Id="rId6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22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40.png"/><Relationship Id="rId5" Type="http://schemas.openxmlformats.org/officeDocument/2006/relationships/image" Target="../media/image31.png"/><Relationship Id="rId6" Type="http://schemas.openxmlformats.org/officeDocument/2006/relationships/image" Target="../media/image37.png"/><Relationship Id="rId7" Type="http://schemas.openxmlformats.org/officeDocument/2006/relationships/image" Target="../media/image29.png"/><Relationship Id="rId8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png"/><Relationship Id="rId4" Type="http://schemas.openxmlformats.org/officeDocument/2006/relationships/image" Target="../media/image5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9" Type="http://schemas.openxmlformats.org/officeDocument/2006/relationships/image" Target="../media/image55.png"/><Relationship Id="rId5" Type="http://schemas.openxmlformats.org/officeDocument/2006/relationships/image" Target="../media/image47.png"/><Relationship Id="rId6" Type="http://schemas.openxmlformats.org/officeDocument/2006/relationships/image" Target="../media/image52.png"/><Relationship Id="rId7" Type="http://schemas.openxmlformats.org/officeDocument/2006/relationships/image" Target="../media/image46.png"/><Relationship Id="rId8" Type="http://schemas.openxmlformats.org/officeDocument/2006/relationships/image" Target="../media/image45.png"/><Relationship Id="rId10" Type="http://schemas.openxmlformats.org/officeDocument/2006/relationships/image" Target="../media/image6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4.png"/><Relationship Id="rId4" Type="http://schemas.openxmlformats.org/officeDocument/2006/relationships/image" Target="../media/image1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7.png"/><Relationship Id="rId4" Type="http://schemas.openxmlformats.org/officeDocument/2006/relationships/image" Target="../media/image41.png"/><Relationship Id="rId5" Type="http://schemas.openxmlformats.org/officeDocument/2006/relationships/image" Target="../media/image6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1.png"/><Relationship Id="rId4" Type="http://schemas.openxmlformats.org/officeDocument/2006/relationships/image" Target="../media/image50.png"/><Relationship Id="rId5" Type="http://schemas.openxmlformats.org/officeDocument/2006/relationships/image" Target="../media/image49.png"/><Relationship Id="rId6" Type="http://schemas.openxmlformats.org/officeDocument/2006/relationships/image" Target="../media/image48.png"/><Relationship Id="rId7" Type="http://schemas.openxmlformats.org/officeDocument/2006/relationships/image" Target="../media/image5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1.png"/><Relationship Id="rId4" Type="http://schemas.openxmlformats.org/officeDocument/2006/relationships/image" Target="../media/image35.png"/><Relationship Id="rId9" Type="http://schemas.openxmlformats.org/officeDocument/2006/relationships/image" Target="../media/image64.png"/><Relationship Id="rId5" Type="http://schemas.openxmlformats.org/officeDocument/2006/relationships/image" Target="../media/image56.png"/><Relationship Id="rId6" Type="http://schemas.openxmlformats.org/officeDocument/2006/relationships/image" Target="../media/image60.png"/><Relationship Id="rId7" Type="http://schemas.openxmlformats.org/officeDocument/2006/relationships/image" Target="../media/image59.png"/><Relationship Id="rId8" Type="http://schemas.openxmlformats.org/officeDocument/2006/relationships/image" Target="../media/image6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1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"/>
          <p:cNvSpPr txBox="1"/>
          <p:nvPr>
            <p:ph type="ctrTitle"/>
          </p:nvPr>
        </p:nvSpPr>
        <p:spPr>
          <a:xfrm>
            <a:off x="350825" y="3036073"/>
            <a:ext cx="6099900" cy="157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940"/>
              <a:buFont typeface="Times New Roman"/>
              <a:buNone/>
            </a:pPr>
            <a:r>
              <a:rPr b="1" lang="fr-FR" sz="294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Integrated Modelling of Sources, Transport, and Radiation of Tungsten</a:t>
            </a:r>
            <a:endParaRPr b="1" sz="132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 Black"/>
              <a:buNone/>
            </a:pPr>
            <a:r>
              <a:t/>
            </a:r>
            <a:endParaRPr b="1" sz="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"/>
          <p:cNvSpPr txBox="1"/>
          <p:nvPr>
            <p:ph idx="1" type="subTitle"/>
          </p:nvPr>
        </p:nvSpPr>
        <p:spPr>
          <a:xfrm>
            <a:off x="350850" y="4865700"/>
            <a:ext cx="55248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-FR" sz="1700"/>
              <a:t>N. Varadarajan</a:t>
            </a:r>
            <a:r>
              <a:rPr baseline="30000" i="1" lang="fr-FR" sz="1700"/>
              <a:t>1</a:t>
            </a:r>
            <a:r>
              <a:rPr i="1" lang="fr-FR" sz="1700"/>
              <a:t>, H. Bufferand</a:t>
            </a:r>
            <a:r>
              <a:rPr baseline="30000" i="1" lang="fr-FR" sz="1700"/>
              <a:t>1</a:t>
            </a:r>
            <a:r>
              <a:rPr i="1" lang="fr-FR" sz="1700"/>
              <a:t>, G. Ciraolo</a:t>
            </a:r>
            <a:r>
              <a:rPr baseline="30000" i="1" lang="fr-FR" sz="1700"/>
              <a:t>1</a:t>
            </a:r>
            <a:r>
              <a:rPr i="1" lang="fr-FR" sz="1700"/>
              <a:t>, P. Manas</a:t>
            </a:r>
            <a:r>
              <a:rPr baseline="30000" i="1" lang="fr-FR" sz="1700"/>
              <a:t>1</a:t>
            </a:r>
            <a:r>
              <a:rPr i="1" lang="fr-FR" sz="1700"/>
              <a:t>, S. Sureshkumar</a:t>
            </a:r>
            <a:r>
              <a:rPr baseline="30000" i="1" lang="fr-FR" sz="1700"/>
              <a:t>1</a:t>
            </a:r>
            <a:r>
              <a:rPr i="1" lang="fr-FR" sz="1700"/>
              <a:t>, A. Huart</a:t>
            </a:r>
            <a:r>
              <a:rPr baseline="30000" i="1" lang="fr-FR" sz="1700"/>
              <a:t>1</a:t>
            </a:r>
            <a:r>
              <a:rPr i="1" lang="fr-FR" sz="1700"/>
              <a:t>, N. Rivals</a:t>
            </a:r>
            <a:r>
              <a:rPr baseline="30000" i="1" lang="fr-FR" sz="1700"/>
              <a:t>1</a:t>
            </a:r>
            <a:r>
              <a:rPr i="1" lang="fr-FR" sz="1700"/>
              <a:t>, P. Tamain</a:t>
            </a:r>
            <a:r>
              <a:rPr baseline="30000" i="1" lang="fr-FR" sz="1700"/>
              <a:t>1</a:t>
            </a:r>
            <a:r>
              <a:rPr i="1" lang="fr-FR" sz="1700"/>
              <a:t>, J. Romazanov</a:t>
            </a:r>
            <a:r>
              <a:rPr baseline="30000" i="1" lang="fr-FR" sz="1700"/>
              <a:t>2</a:t>
            </a:r>
            <a:endParaRPr i="1" sz="1700"/>
          </a:p>
        </p:txBody>
      </p:sp>
      <p:pic>
        <p:nvPicPr>
          <p:cNvPr id="438" name="Google Shape;438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85574" y="6053725"/>
            <a:ext cx="1206425" cy="80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93300" y="6141466"/>
            <a:ext cx="1889774" cy="57605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1"/>
          <p:cNvSpPr txBox="1"/>
          <p:nvPr/>
        </p:nvSpPr>
        <p:spPr>
          <a:xfrm>
            <a:off x="350850" y="5989500"/>
            <a:ext cx="63870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300">
                <a:solidFill>
                  <a:srgbClr val="9E9E9E"/>
                </a:solidFill>
              </a:rPr>
              <a:t>1 - IRFM, 13115 St. Paul lez Durance</a:t>
            </a:r>
            <a:endParaRPr sz="1300">
              <a:solidFill>
                <a:srgbClr val="9E9E9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300">
                <a:solidFill>
                  <a:srgbClr val="9E9E9E"/>
                </a:solidFill>
              </a:rPr>
              <a:t>2 - Forschungzentrum Julich, 52428 Jülich, Germany</a:t>
            </a:r>
            <a:endParaRPr sz="1300">
              <a:solidFill>
                <a:srgbClr val="9E9E9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1300">
              <a:solidFill>
                <a:srgbClr val="9E9E9E"/>
              </a:solidFill>
            </a:endParaRPr>
          </a:p>
        </p:txBody>
      </p:sp>
      <p:pic>
        <p:nvPicPr>
          <p:cNvPr id="441" name="Google Shape;441;p1"/>
          <p:cNvPicPr preferRelativeResize="0"/>
          <p:nvPr/>
        </p:nvPicPr>
        <p:blipFill rotWithShape="1">
          <a:blip r:embed="rId5">
            <a:alphaModFix/>
          </a:blip>
          <a:srcRect b="13471" l="33929" r="28496" t="20491"/>
          <a:stretch/>
        </p:blipFill>
        <p:spPr>
          <a:xfrm>
            <a:off x="6450725" y="1244109"/>
            <a:ext cx="3954026" cy="48973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381b8f106c8_0_19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Integrated Modelling Framework</a:t>
            </a:r>
            <a:endParaRPr/>
          </a:p>
        </p:txBody>
      </p:sp>
      <p:sp>
        <p:nvSpPr>
          <p:cNvPr id="527" name="Google Shape;527;g381b8f106c8_0_19"/>
          <p:cNvSpPr txBox="1"/>
          <p:nvPr/>
        </p:nvSpPr>
        <p:spPr>
          <a:xfrm>
            <a:off x="6624394" y="1066725"/>
            <a:ext cx="4512300" cy="2292300"/>
          </a:xfrm>
          <a:prstGeom prst="rect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PLASMA-WALL INTERACTION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Analytical formulae for gross sputtering </a:t>
            </a:r>
            <a:r>
              <a:rPr lang="fr-FR" sz="2000"/>
              <a:t>and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prompt redeposition</a:t>
            </a:r>
            <a:r>
              <a:rPr lang="fr-FR" sz="2000"/>
              <a:t> +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simple model for wall composition.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g381b8f106c8_0_19"/>
          <p:cNvSpPr txBox="1"/>
          <p:nvPr/>
        </p:nvSpPr>
        <p:spPr>
          <a:xfrm>
            <a:off x="1282250" y="4652097"/>
            <a:ext cx="9854400" cy="1804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“Reduced” model for p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article and energy transport, with transport coefficients obtained through coupling to a fast turbulence model.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g381b8f106c8_0_19"/>
          <p:cNvSpPr txBox="1"/>
          <p:nvPr/>
        </p:nvSpPr>
        <p:spPr>
          <a:xfrm>
            <a:off x="1282244" y="1033475"/>
            <a:ext cx="4021800" cy="22923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EDGE-SOL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“High-fidelity” multi-fluid model,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000"/>
              <a:t>l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imiting number of W charge states being solved for.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0" name="Google Shape;530;g381b8f106c8_0_19"/>
          <p:cNvCxnSpPr>
            <a:stCxn id="529" idx="2"/>
          </p:cNvCxnSpPr>
          <p:nvPr/>
        </p:nvCxnSpPr>
        <p:spPr>
          <a:xfrm flipH="1">
            <a:off x="3285944" y="3325775"/>
            <a:ext cx="7200" cy="1272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31" name="Google Shape;531;g381b8f106c8_0_19"/>
          <p:cNvCxnSpPr/>
          <p:nvPr/>
        </p:nvCxnSpPr>
        <p:spPr>
          <a:xfrm rot="10800000">
            <a:off x="4230050" y="3325750"/>
            <a:ext cx="9300" cy="1279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32" name="Google Shape;532;g381b8f106c8_0_19"/>
          <p:cNvSpPr txBox="1"/>
          <p:nvPr/>
        </p:nvSpPr>
        <p:spPr>
          <a:xfrm>
            <a:off x="808050" y="3545277"/>
            <a:ext cx="27000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Integrated Fluxes at boundary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381b8f106c8_0_19"/>
          <p:cNvSpPr txBox="1"/>
          <p:nvPr/>
        </p:nvSpPr>
        <p:spPr>
          <a:xfrm>
            <a:off x="4017463" y="3705413"/>
            <a:ext cx="2927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Density, Temperature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4" name="Google Shape;534;g381b8f106c8_0_19"/>
          <p:cNvCxnSpPr/>
          <p:nvPr/>
        </p:nvCxnSpPr>
        <p:spPr>
          <a:xfrm flipH="1">
            <a:off x="5350300" y="2874825"/>
            <a:ext cx="1240800" cy="54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35" name="Google Shape;535;g381b8f106c8_0_19"/>
          <p:cNvCxnSpPr/>
          <p:nvPr/>
        </p:nvCxnSpPr>
        <p:spPr>
          <a:xfrm flipH="1" rot="10800000">
            <a:off x="5319475" y="1935887"/>
            <a:ext cx="1260900" cy="18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36" name="Google Shape;536;g381b8f106c8_0_19"/>
          <p:cNvSpPr txBox="1"/>
          <p:nvPr/>
        </p:nvSpPr>
        <p:spPr>
          <a:xfrm>
            <a:off x="5333774" y="96435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Particle, Heat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g381b8f106c8_0_19"/>
          <p:cNvSpPr txBox="1"/>
          <p:nvPr/>
        </p:nvSpPr>
        <p:spPr>
          <a:xfrm>
            <a:off x="5333774" y="211420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Sputtered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g381b8f106c8_0_1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358b6858622_0_51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Physical Sputtering Model</a:t>
            </a:r>
            <a:endParaRPr/>
          </a:p>
        </p:txBody>
      </p:sp>
      <p:sp>
        <p:nvSpPr>
          <p:cNvPr id="544" name="Google Shape;544;g358b6858622_0_51"/>
          <p:cNvSpPr txBox="1"/>
          <p:nvPr/>
        </p:nvSpPr>
        <p:spPr>
          <a:xfrm>
            <a:off x="383158" y="779075"/>
            <a:ext cx="10970700" cy="10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Physically, enabled through collision cascade that occurs when a “sufficiently” energetic particle collides with the wall =&gt; some “threshold” energy below which no sputtering occurs.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358b6858622_0_51"/>
          <p:cNvSpPr/>
          <p:nvPr/>
        </p:nvSpPr>
        <p:spPr>
          <a:xfrm rot="-5400000">
            <a:off x="6057221" y="1627124"/>
            <a:ext cx="270300" cy="499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g358b6858622_0_51"/>
          <p:cNvSpPr txBox="1"/>
          <p:nvPr/>
        </p:nvSpPr>
        <p:spPr>
          <a:xfrm>
            <a:off x="7369115" y="2209350"/>
            <a:ext cx="3075900" cy="389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Nuclear stopping cross-section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7" name="Google Shape;547;g358b6858622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4500" y="1710550"/>
            <a:ext cx="3805974" cy="33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g358b6858622_0_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16475" y="1705772"/>
            <a:ext cx="3075900" cy="342199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g358b6858622_0_51"/>
          <p:cNvSpPr/>
          <p:nvPr/>
        </p:nvSpPr>
        <p:spPr>
          <a:xfrm>
            <a:off x="8018698" y="1986624"/>
            <a:ext cx="102300" cy="198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0" name="Google Shape;550;g358b6858622_0_51"/>
          <p:cNvPicPr preferRelativeResize="0"/>
          <p:nvPr/>
        </p:nvPicPr>
        <p:blipFill rotWithShape="1">
          <a:blip r:embed="rId5">
            <a:alphaModFix/>
          </a:blip>
          <a:srcRect b="0" l="0" r="6593" t="7441"/>
          <a:stretch/>
        </p:blipFill>
        <p:spPr>
          <a:xfrm>
            <a:off x="963113" y="2056962"/>
            <a:ext cx="6058467" cy="3775762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g358b6858622_0_51"/>
          <p:cNvSpPr txBox="1"/>
          <p:nvPr/>
        </p:nvSpPr>
        <p:spPr>
          <a:xfrm>
            <a:off x="7188578" y="4572000"/>
            <a:ext cx="4203900" cy="17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Analytical formulae fit to experiment, depending on </a:t>
            </a:r>
            <a:r>
              <a:rPr lang="fr-FR" sz="2000"/>
              <a:t>incident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-sputtered pair, roughly comparable to more accurate BCA codes like SDTRIMSP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2" name="Google Shape;552;g358b6858622_0_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53837" y="3044208"/>
            <a:ext cx="3375570" cy="38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g358b6858622_0_51"/>
          <p:cNvSpPr txBox="1"/>
          <p:nvPr/>
        </p:nvSpPr>
        <p:spPr>
          <a:xfrm>
            <a:off x="7334253" y="3708950"/>
            <a:ext cx="1786200" cy="389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/>
              <a:t>Incidence Energy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g358b6858622_0_51"/>
          <p:cNvSpPr/>
          <p:nvPr/>
        </p:nvSpPr>
        <p:spPr>
          <a:xfrm>
            <a:off x="7602839" y="3486224"/>
            <a:ext cx="102300" cy="198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g358b6858622_0_5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56" name="Google Shape;556;g358b6858622_0_51"/>
          <p:cNvSpPr txBox="1"/>
          <p:nvPr/>
        </p:nvSpPr>
        <p:spPr>
          <a:xfrm>
            <a:off x="1028375" y="6029100"/>
            <a:ext cx="56535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500">
                <a:solidFill>
                  <a:srgbClr val="9E9E9E"/>
                </a:solidFill>
              </a:rPr>
              <a:t>[G. Rosales J.Nuc.Mat. ‘95, Eckstein J.Nuc.Mat 2003]</a:t>
            </a:r>
            <a:endParaRPr b="0" i="0" sz="15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37dcd080bc8_1_53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Prompt Redeposition</a:t>
            </a:r>
            <a:endParaRPr/>
          </a:p>
        </p:txBody>
      </p:sp>
      <p:sp>
        <p:nvSpPr>
          <p:cNvPr id="562" name="Google Shape;562;g37dcd080bc8_1_53"/>
          <p:cNvSpPr txBox="1"/>
          <p:nvPr/>
        </p:nvSpPr>
        <p:spPr>
          <a:xfrm>
            <a:off x="383150" y="779075"/>
            <a:ext cx="109707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“Net” source of Tungsten that enters the plasma is lowered due to the sheath effects causing sputtered Tungsten to redeposit. Balance of ionization mean free path, gyro-radius, and sheath potential.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3" name="Google Shape;563;g37dcd080bc8_1_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2975" y="1615900"/>
            <a:ext cx="4981199" cy="3626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g37dcd080bc8_1_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7050" y="2742300"/>
            <a:ext cx="2982334" cy="674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5" name="Google Shape;565;g37dcd080bc8_1_53"/>
          <p:cNvCxnSpPr/>
          <p:nvPr/>
        </p:nvCxnSpPr>
        <p:spPr>
          <a:xfrm rot="10800000">
            <a:off x="1717079" y="2360656"/>
            <a:ext cx="296400" cy="32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6" name="Google Shape;566;g37dcd080bc8_1_53"/>
          <p:cNvCxnSpPr/>
          <p:nvPr/>
        </p:nvCxnSpPr>
        <p:spPr>
          <a:xfrm flipH="1">
            <a:off x="2553693" y="3390100"/>
            <a:ext cx="517500" cy="47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7" name="Google Shape;567;g37dcd080bc8_1_53"/>
          <p:cNvCxnSpPr/>
          <p:nvPr/>
        </p:nvCxnSpPr>
        <p:spPr>
          <a:xfrm flipH="1" rot="10800000">
            <a:off x="2488323" y="2334630"/>
            <a:ext cx="465600" cy="46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8" name="Google Shape;568;g37dcd080bc8_1_53"/>
          <p:cNvCxnSpPr/>
          <p:nvPr/>
        </p:nvCxnSpPr>
        <p:spPr>
          <a:xfrm>
            <a:off x="3413725" y="3421513"/>
            <a:ext cx="396000" cy="41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69" name="Google Shape;569;g37dcd080bc8_1_53"/>
          <p:cNvSpPr txBox="1"/>
          <p:nvPr/>
        </p:nvSpPr>
        <p:spPr>
          <a:xfrm>
            <a:off x="1137529" y="1685956"/>
            <a:ext cx="1255800" cy="674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Ion thermal force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g37dcd080bc8_1_53"/>
          <p:cNvSpPr txBox="1"/>
          <p:nvPr/>
        </p:nvSpPr>
        <p:spPr>
          <a:xfrm>
            <a:off x="2579948" y="1659930"/>
            <a:ext cx="1255800" cy="674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Iz. mean free path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g37dcd080bc8_1_53"/>
          <p:cNvSpPr txBox="1"/>
          <p:nvPr/>
        </p:nvSpPr>
        <p:spPr>
          <a:xfrm>
            <a:off x="1623068" y="3867825"/>
            <a:ext cx="1255800" cy="674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Sheath potential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g37dcd080bc8_1_53"/>
          <p:cNvSpPr txBox="1"/>
          <p:nvPr/>
        </p:nvSpPr>
        <p:spPr>
          <a:xfrm>
            <a:off x="3341425" y="3836413"/>
            <a:ext cx="1255800" cy="6747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Sheath width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g37dcd080bc8_1_5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74" name="Google Shape;574;g37dcd080bc8_1_53"/>
          <p:cNvSpPr txBox="1"/>
          <p:nvPr/>
        </p:nvSpPr>
        <p:spPr>
          <a:xfrm>
            <a:off x="9032225" y="5242100"/>
            <a:ext cx="18219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600">
                <a:solidFill>
                  <a:srgbClr val="9E9E9E"/>
                </a:solidFill>
              </a:rPr>
              <a:t>[L. Cappelli]</a:t>
            </a:r>
            <a:endParaRPr b="0" i="0" sz="16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g37dcd080bc8_1_53"/>
          <p:cNvSpPr txBox="1"/>
          <p:nvPr/>
        </p:nvSpPr>
        <p:spPr>
          <a:xfrm>
            <a:off x="383150" y="4822575"/>
            <a:ext cx="34266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500">
                <a:solidFill>
                  <a:srgbClr val="9E9E9E"/>
                </a:solidFill>
              </a:rPr>
              <a:t>[D. Tskhakaya J. Nuc. Mat. 2015]</a:t>
            </a:r>
            <a:endParaRPr b="0" i="0" sz="15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381b8f106c8_0_35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Integrated Modelling Framework</a:t>
            </a:r>
            <a:endParaRPr/>
          </a:p>
        </p:txBody>
      </p:sp>
      <p:sp>
        <p:nvSpPr>
          <p:cNvPr id="581" name="Google Shape;581;g381b8f106c8_0_35"/>
          <p:cNvSpPr txBox="1"/>
          <p:nvPr/>
        </p:nvSpPr>
        <p:spPr>
          <a:xfrm>
            <a:off x="6624394" y="1066725"/>
            <a:ext cx="4512300" cy="2292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PLASMA-WALL INTERACTION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Analytical formulae for gross sputtering </a:t>
            </a:r>
            <a:r>
              <a:rPr lang="fr-FR" sz="2000"/>
              <a:t>and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prompt redeposition</a:t>
            </a:r>
            <a:r>
              <a:rPr lang="fr-FR" sz="2000"/>
              <a:t> +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simple model for wall composition.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g381b8f106c8_0_35"/>
          <p:cNvSpPr txBox="1"/>
          <p:nvPr/>
        </p:nvSpPr>
        <p:spPr>
          <a:xfrm>
            <a:off x="1282250" y="4652097"/>
            <a:ext cx="9854400" cy="1804200"/>
          </a:xfrm>
          <a:prstGeom prst="rect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“Reduced” model for p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article and energy transport, with transport coefficients obtained through coupling to a fast turbulence model.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g381b8f106c8_0_35"/>
          <p:cNvSpPr txBox="1"/>
          <p:nvPr/>
        </p:nvSpPr>
        <p:spPr>
          <a:xfrm>
            <a:off x="1282244" y="1033475"/>
            <a:ext cx="4021800" cy="22923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EDGE-SOL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“High-fidelity” multi-fluid model,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000"/>
              <a:t>l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imiting number of W charge states being solved for.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4" name="Google Shape;584;g381b8f106c8_0_35"/>
          <p:cNvCxnSpPr>
            <a:stCxn id="583" idx="2"/>
          </p:cNvCxnSpPr>
          <p:nvPr/>
        </p:nvCxnSpPr>
        <p:spPr>
          <a:xfrm flipH="1">
            <a:off x="3285944" y="3325775"/>
            <a:ext cx="7200" cy="1272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85" name="Google Shape;585;g381b8f106c8_0_35"/>
          <p:cNvCxnSpPr/>
          <p:nvPr/>
        </p:nvCxnSpPr>
        <p:spPr>
          <a:xfrm rot="10800000">
            <a:off x="4230050" y="3325750"/>
            <a:ext cx="9300" cy="1279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86" name="Google Shape;586;g381b8f106c8_0_35"/>
          <p:cNvSpPr txBox="1"/>
          <p:nvPr/>
        </p:nvSpPr>
        <p:spPr>
          <a:xfrm>
            <a:off x="808050" y="3545277"/>
            <a:ext cx="27000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Integrated Fluxes at boundary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g381b8f106c8_0_35"/>
          <p:cNvSpPr txBox="1"/>
          <p:nvPr/>
        </p:nvSpPr>
        <p:spPr>
          <a:xfrm>
            <a:off x="4017463" y="3705413"/>
            <a:ext cx="2927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Density, Temperature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8" name="Google Shape;588;g381b8f106c8_0_35"/>
          <p:cNvCxnSpPr/>
          <p:nvPr/>
        </p:nvCxnSpPr>
        <p:spPr>
          <a:xfrm flipH="1">
            <a:off x="5350300" y="2874825"/>
            <a:ext cx="1240800" cy="54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89" name="Google Shape;589;g381b8f106c8_0_35"/>
          <p:cNvCxnSpPr/>
          <p:nvPr/>
        </p:nvCxnSpPr>
        <p:spPr>
          <a:xfrm flipH="1" rot="10800000">
            <a:off x="5319475" y="1935887"/>
            <a:ext cx="1260900" cy="18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90" name="Google Shape;590;g381b8f106c8_0_35"/>
          <p:cNvSpPr txBox="1"/>
          <p:nvPr/>
        </p:nvSpPr>
        <p:spPr>
          <a:xfrm>
            <a:off x="5333774" y="96435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Particle, Heat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381b8f106c8_0_35"/>
          <p:cNvSpPr txBox="1"/>
          <p:nvPr/>
        </p:nvSpPr>
        <p:spPr>
          <a:xfrm>
            <a:off x="5333774" y="211420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Sputtered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g381b8f106c8_0_3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3653d614e30_0_32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A Simplified Core Model for SOLEDGE-3X [I]</a:t>
            </a:r>
            <a:endParaRPr/>
          </a:p>
        </p:txBody>
      </p:sp>
      <p:sp>
        <p:nvSpPr>
          <p:cNvPr id="598" name="Google Shape;598;g3653d614e30_0_32"/>
          <p:cNvSpPr/>
          <p:nvPr/>
        </p:nvSpPr>
        <p:spPr>
          <a:xfrm>
            <a:off x="424400" y="689515"/>
            <a:ext cx="93753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1D transport equations for density and temperature, for all charged species.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9" name="Google Shape;599;g3653d614e30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7778" y="1336903"/>
            <a:ext cx="3963399" cy="51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g3653d614e30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9950" y="1336900"/>
            <a:ext cx="6508351" cy="4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1" name="Google Shape;601;g3653d614e30_0_32"/>
          <p:cNvCxnSpPr/>
          <p:nvPr/>
        </p:nvCxnSpPr>
        <p:spPr>
          <a:xfrm flipH="1">
            <a:off x="5021671" y="1301519"/>
            <a:ext cx="7200" cy="494100"/>
          </a:xfrm>
          <a:prstGeom prst="straightConnector1">
            <a:avLst/>
          </a:prstGeom>
          <a:noFill/>
          <a:ln cap="flat" cmpd="sng" w="38100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02" name="Google Shape;602;g3653d614e30_0_32"/>
          <p:cNvPicPr preferRelativeResize="0"/>
          <p:nvPr/>
        </p:nvPicPr>
        <p:blipFill rotWithShape="1">
          <a:blip r:embed="rId5">
            <a:alphaModFix/>
          </a:blip>
          <a:srcRect b="11021" l="36465" r="23749" t="12014"/>
          <a:stretch/>
        </p:blipFill>
        <p:spPr>
          <a:xfrm>
            <a:off x="8948750" y="2253125"/>
            <a:ext cx="2976602" cy="3621224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g3653d614e30_0_32"/>
          <p:cNvSpPr/>
          <p:nvPr/>
        </p:nvSpPr>
        <p:spPr>
          <a:xfrm>
            <a:off x="2257861" y="1744212"/>
            <a:ext cx="125700" cy="266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3333CC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g3653d614e30_0_32"/>
          <p:cNvSpPr txBox="1"/>
          <p:nvPr/>
        </p:nvSpPr>
        <p:spPr>
          <a:xfrm>
            <a:off x="1253500" y="2012122"/>
            <a:ext cx="2124600" cy="6003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Diffusion + Pinch velocity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g3653d614e30_0_32"/>
          <p:cNvSpPr/>
          <p:nvPr/>
        </p:nvSpPr>
        <p:spPr>
          <a:xfrm>
            <a:off x="424400" y="3210059"/>
            <a:ext cx="8220000" cy="16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issue here is </a:t>
            </a: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where do the transport coefficients come from?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Imposing by hand as in the edge-SOL would make things less self-consistent.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Ideally, should depend on plasma parameters and magnetic geometry.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3653d614e30_0_3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37dcd080bc8_1_33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Reduced Models for Core Turbulence</a:t>
            </a:r>
            <a:endParaRPr/>
          </a:p>
        </p:txBody>
      </p:sp>
      <p:sp>
        <p:nvSpPr>
          <p:cNvPr id="612" name="Google Shape;612;g37dcd080bc8_1_33"/>
          <p:cNvSpPr/>
          <p:nvPr/>
        </p:nvSpPr>
        <p:spPr>
          <a:xfrm>
            <a:off x="351905" y="733033"/>
            <a:ext cx="9375300" cy="8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computational efficiency, need a fast model for core turbulence. Solution was to look to local “</a:t>
            </a:r>
            <a:r>
              <a:rPr b="1" i="0" lang="fr-FR" sz="2000" u="none" cap="none" strike="noStrike">
                <a:solidFill>
                  <a:srgbClr val="000000"/>
                </a:solidFill>
              </a:rPr>
              <a:t>flux-tube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 codes.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g37dcd080bc8_1_33"/>
          <p:cNvSpPr txBox="1"/>
          <p:nvPr/>
        </p:nvSpPr>
        <p:spPr>
          <a:xfrm>
            <a:off x="427050" y="1543093"/>
            <a:ext cx="6549900" cy="20319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“Flux-Tube” Codes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Simulate a single flux-tube, fixing radial gradients and obtaining heat and particle fluxes driven by turbulence. Saturation rules are fit to large-scale gyrokinetic simulations.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g37dcd080bc8_1_33"/>
          <p:cNvSpPr/>
          <p:nvPr/>
        </p:nvSpPr>
        <p:spPr>
          <a:xfrm>
            <a:off x="7523300" y="1602350"/>
            <a:ext cx="4560300" cy="19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</a:rPr>
              <a:t>QuaLiKiz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a quasilinear, Vlasov-Poisson code in s-</a:t>
            </a:r>
            <a:r>
              <a:rPr lang="fr-FR" sz="2000"/>
              <a:t>ɑ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geometry.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g37dcd080bc8_1_33"/>
          <p:cNvSpPr/>
          <p:nvPr/>
        </p:nvSpPr>
        <p:spPr>
          <a:xfrm>
            <a:off x="427050" y="3884825"/>
            <a:ext cx="5458800" cy="22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But, QuaLiKiz </a:t>
            </a:r>
            <a:r>
              <a:rPr lang="fr-FR" sz="2000"/>
              <a:t>not sufficiently fast =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&gt; Choice was made to use </a:t>
            </a:r>
            <a:r>
              <a:rPr b="1" i="0" lang="fr-FR" sz="2000" u="none" cap="none" strike="noStrike">
                <a:solidFill>
                  <a:srgbClr val="000000"/>
                </a:solidFill>
              </a:rPr>
              <a:t>QLKNN-10D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a neural network trained on a database of ~3e8 QuaLiKiz simulations.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Better computation speed, </a:t>
            </a:r>
            <a:r>
              <a:rPr lang="fr-FR" sz="2000"/>
              <a:t>keeping in mind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 caveats of using a neural network</a:t>
            </a:r>
            <a:r>
              <a:rPr lang="fr-FR" sz="2000"/>
              <a:t>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6" name="Google Shape;616;g37dcd080bc8_1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3259" y="2431225"/>
            <a:ext cx="3732626" cy="3382974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g37dcd080bc8_1_3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18" name="Google Shape;618;g37dcd080bc8_1_33"/>
          <p:cNvSpPr txBox="1"/>
          <p:nvPr/>
        </p:nvSpPr>
        <p:spPr>
          <a:xfrm>
            <a:off x="8055800" y="5814200"/>
            <a:ext cx="33273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600">
                <a:solidFill>
                  <a:srgbClr val="9E9E9E"/>
                </a:solidFill>
              </a:rPr>
              <a:t>[K.L. van de Plassche PoP 2020]</a:t>
            </a:r>
            <a:endParaRPr b="0" i="0" sz="16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37dcd080bc8_1_10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A Simplified Core Model for SOLEDGE-3X [II]</a:t>
            </a:r>
            <a:endParaRPr/>
          </a:p>
        </p:txBody>
      </p:sp>
      <p:sp>
        <p:nvSpPr>
          <p:cNvPr id="624" name="Google Shape;624;g37dcd080bc8_1_10"/>
          <p:cNvSpPr/>
          <p:nvPr/>
        </p:nvSpPr>
        <p:spPr>
          <a:xfrm>
            <a:off x="424400" y="689515"/>
            <a:ext cx="93753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1D transport equations for density and temperature, for all charged species.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5" name="Google Shape;625;g37dcd080bc8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7778" y="1336903"/>
            <a:ext cx="3963399" cy="51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6" name="Google Shape;626;g37dcd080bc8_1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9950" y="1336900"/>
            <a:ext cx="6508351" cy="48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7" name="Google Shape;627;g37dcd080bc8_1_10"/>
          <p:cNvCxnSpPr/>
          <p:nvPr/>
        </p:nvCxnSpPr>
        <p:spPr>
          <a:xfrm flipH="1">
            <a:off x="5021671" y="1301519"/>
            <a:ext cx="7200" cy="494100"/>
          </a:xfrm>
          <a:prstGeom prst="straightConnector1">
            <a:avLst/>
          </a:prstGeom>
          <a:noFill/>
          <a:ln cap="flat" cmpd="sng" w="38100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8" name="Google Shape;628;g37dcd080bc8_1_10"/>
          <p:cNvSpPr txBox="1"/>
          <p:nvPr/>
        </p:nvSpPr>
        <p:spPr>
          <a:xfrm>
            <a:off x="2892545" y="3791737"/>
            <a:ext cx="2500500" cy="910500"/>
          </a:xfrm>
          <a:prstGeom prst="rect">
            <a:avLst/>
          </a:prstGeom>
          <a:noFill/>
          <a:ln cap="flat" cmpd="sng" w="38100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QLKNN-10D</a:t>
            </a:r>
            <a:endParaRPr b="1" i="0" sz="2800" u="none" cap="none" strike="noStrik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29" name="Google Shape;629;g37dcd080bc8_1_10"/>
          <p:cNvSpPr/>
          <p:nvPr/>
        </p:nvSpPr>
        <p:spPr>
          <a:xfrm rot="-5400000">
            <a:off x="1570395" y="3075612"/>
            <a:ext cx="300900" cy="2342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E50019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g37dcd080bc8_1_10"/>
          <p:cNvSpPr/>
          <p:nvPr/>
        </p:nvSpPr>
        <p:spPr>
          <a:xfrm rot="-5400000">
            <a:off x="5897470" y="3582312"/>
            <a:ext cx="300900" cy="12726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E50019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1" name="Google Shape;631;g37dcd080bc8_1_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92357" y="3737537"/>
            <a:ext cx="1111138" cy="26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g37dcd080bc8_1_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0105" y="3777737"/>
            <a:ext cx="2413215" cy="26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g37dcd080bc8_1_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6045" y="4450087"/>
            <a:ext cx="1886414" cy="30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" name="Google Shape;634;g37dcd080bc8_1_10"/>
          <p:cNvPicPr preferRelativeResize="0"/>
          <p:nvPr/>
        </p:nvPicPr>
        <p:blipFill rotWithShape="1">
          <a:blip r:embed="rId8">
            <a:alphaModFix/>
          </a:blip>
          <a:srcRect b="11021" l="36465" r="23749" t="12014"/>
          <a:stretch/>
        </p:blipFill>
        <p:spPr>
          <a:xfrm>
            <a:off x="8948750" y="2253125"/>
            <a:ext cx="2976602" cy="3621224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g37dcd080bc8_1_10"/>
          <p:cNvSpPr/>
          <p:nvPr/>
        </p:nvSpPr>
        <p:spPr>
          <a:xfrm>
            <a:off x="2257861" y="1744212"/>
            <a:ext cx="125700" cy="266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3333CC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g37dcd080bc8_1_10"/>
          <p:cNvSpPr txBox="1"/>
          <p:nvPr/>
        </p:nvSpPr>
        <p:spPr>
          <a:xfrm>
            <a:off x="1253500" y="2012122"/>
            <a:ext cx="2124600" cy="600300"/>
          </a:xfrm>
          <a:prstGeom prst="rect">
            <a:avLst/>
          </a:prstGeom>
          <a:solidFill>
            <a:srgbClr val="EFEFEF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Diffusion + Pinch velocity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7" name="Google Shape;637;g37dcd080bc8_1_1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754195" y="4020150"/>
            <a:ext cx="1865430" cy="3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38" name="Google Shape;638;g37dcd080bc8_1_1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37fa3398329_0_70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44" name="Google Shape;644;g37fa3398329_0_70"/>
          <p:cNvSpPr/>
          <p:nvPr/>
        </p:nvSpPr>
        <p:spPr>
          <a:xfrm>
            <a:off x="352975" y="588300"/>
            <a:ext cx="2773500" cy="222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g37fa3398329_0_70"/>
          <p:cNvSpPr txBox="1"/>
          <p:nvPr/>
        </p:nvSpPr>
        <p:spPr>
          <a:xfrm>
            <a:off x="541809" y="2206574"/>
            <a:ext cx="9379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fr-FR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First Results</a:t>
            </a:r>
            <a:endParaRPr sz="7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46" name="Google Shape;646;g37fa3398329_0_70"/>
          <p:cNvSpPr txBox="1"/>
          <p:nvPr/>
        </p:nvSpPr>
        <p:spPr>
          <a:xfrm>
            <a:off x="1089775" y="3389750"/>
            <a:ext cx="10564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fr-FR"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1. Validation of the Core Model</a:t>
            </a:r>
            <a:endParaRPr sz="48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358b6858622_0_114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Validation of the Core Model</a:t>
            </a:r>
            <a:endParaRPr/>
          </a:p>
        </p:txBody>
      </p:sp>
      <p:sp>
        <p:nvSpPr>
          <p:cNvPr id="652" name="Google Shape;652;g358b6858622_0_114"/>
          <p:cNvSpPr txBox="1"/>
          <p:nvPr/>
        </p:nvSpPr>
        <p:spPr>
          <a:xfrm>
            <a:off x="412557" y="743174"/>
            <a:ext cx="10728300" cy="26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Benchmarking performed with existing core transport code METIS, on WEST #60675.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53" name="Google Shape;653;g358b6858622_0_114"/>
          <p:cNvGraphicFramePr/>
          <p:nvPr/>
        </p:nvGraphicFramePr>
        <p:xfrm>
          <a:off x="621396" y="1282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{88101495-620D-46B4-A0EA-A2AD495FA6DA}</a:tableStyleId>
              </a:tblPr>
              <a:tblGrid>
                <a:gridCol w="1604625"/>
                <a:gridCol w="1604625"/>
                <a:gridCol w="1604625"/>
                <a:gridCol w="1604625"/>
              </a:tblGrid>
              <a:tr h="10000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WEST #60675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Input Power (MW) [LH]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Radiated Power (MW)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Peak Density (m-3)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Peak Temperature (keV)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2.5 MW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1 MW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2.75e19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3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54" name="Google Shape;654;g358b6858622_0_114"/>
          <p:cNvSpPr txBox="1"/>
          <p:nvPr/>
        </p:nvSpPr>
        <p:spPr>
          <a:xfrm>
            <a:off x="7287225" y="1160697"/>
            <a:ext cx="4003200" cy="20319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METIS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Solves for current balance, power deposition, and heat transport, coupled to fast turbulence models.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5" name="Google Shape;655;g358b6858622_0_114"/>
          <p:cNvPicPr preferRelativeResize="0"/>
          <p:nvPr/>
        </p:nvPicPr>
        <p:blipFill rotWithShape="1">
          <a:blip r:embed="rId3">
            <a:alphaModFix/>
          </a:blip>
          <a:srcRect b="0" l="0" r="7748" t="6138"/>
          <a:stretch/>
        </p:blipFill>
        <p:spPr>
          <a:xfrm>
            <a:off x="607118" y="3292918"/>
            <a:ext cx="4660202" cy="298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g358b6858622_0_114"/>
          <p:cNvPicPr preferRelativeResize="0"/>
          <p:nvPr/>
        </p:nvPicPr>
        <p:blipFill rotWithShape="1">
          <a:blip r:embed="rId4">
            <a:alphaModFix/>
          </a:blip>
          <a:srcRect b="0" l="2677" r="7748" t="6138"/>
          <a:stretch/>
        </p:blipFill>
        <p:spPr>
          <a:xfrm>
            <a:off x="5631325" y="3266600"/>
            <a:ext cx="4524800" cy="2981800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g358b6858622_0_11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37dcd080bc8_2_0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Validation of the Core Model</a:t>
            </a:r>
            <a:endParaRPr/>
          </a:p>
        </p:txBody>
      </p:sp>
      <p:pic>
        <p:nvPicPr>
          <p:cNvPr id="663" name="Google Shape;663;g37dcd080bc8_2_0"/>
          <p:cNvPicPr preferRelativeResize="0"/>
          <p:nvPr/>
        </p:nvPicPr>
        <p:blipFill rotWithShape="1">
          <a:blip r:embed="rId3">
            <a:alphaModFix/>
          </a:blip>
          <a:srcRect b="0" l="3357" r="7348" t="7209"/>
          <a:stretch/>
        </p:blipFill>
        <p:spPr>
          <a:xfrm>
            <a:off x="943829" y="2921882"/>
            <a:ext cx="3886755" cy="30288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64" name="Google Shape;664;g37dcd080bc8_2_0"/>
          <p:cNvGraphicFramePr/>
          <p:nvPr/>
        </p:nvGraphicFramePr>
        <p:xfrm>
          <a:off x="667346" y="838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{88101495-620D-46B4-A0EA-A2AD495FA6DA}</a:tableStyleId>
              </a:tblPr>
              <a:tblGrid>
                <a:gridCol w="1604625"/>
                <a:gridCol w="1604625"/>
                <a:gridCol w="1604625"/>
                <a:gridCol w="1604625"/>
              </a:tblGrid>
              <a:tr h="100000"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WEST #60675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Input Power (MW) [LH]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Radiated Power (MW)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Peak Density (m-3)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b="1" lang="fr-FR" sz="1700" u="none" cap="none" strike="noStrike"/>
                        <a:t>Peak Temperature (keV)</a:t>
                      </a:r>
                      <a:endParaRPr b="1"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2.5 MW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1 MW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2.75e19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fr-FR" sz="1700" u="none" cap="none" strike="noStrike"/>
                        <a:t>3</a:t>
                      </a:r>
                      <a:endParaRPr sz="1700" u="none" cap="none" strike="noStrike"/>
                    </a:p>
                  </a:txBody>
                  <a:tcPr marT="91425" marB="91425" marR="91425" marL="91425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65" name="Google Shape;665;g37dcd080bc8_2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13650" y="2682050"/>
            <a:ext cx="5135069" cy="3229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6" name="Google Shape;666;g37dcd080bc8_2_0"/>
          <p:cNvSpPr txBox="1"/>
          <p:nvPr/>
        </p:nvSpPr>
        <p:spPr>
          <a:xfrm>
            <a:off x="7500525" y="969198"/>
            <a:ext cx="3640200" cy="17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Higher transport estimated in the core compared to METIS, with more negligible differences at the edge.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g37dcd080bc8_2_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37fa3398329_0_50"/>
          <p:cNvSpPr txBox="1"/>
          <p:nvPr>
            <p:ph type="title"/>
          </p:nvPr>
        </p:nvSpPr>
        <p:spPr>
          <a:xfrm>
            <a:off x="5794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 sz="4000"/>
              <a:t>Outline</a:t>
            </a:r>
            <a:endParaRPr sz="4000"/>
          </a:p>
        </p:txBody>
      </p:sp>
      <p:sp>
        <p:nvSpPr>
          <p:cNvPr id="447" name="Google Shape;447;g37fa3398329_0_50"/>
          <p:cNvSpPr txBox="1"/>
          <p:nvPr/>
        </p:nvSpPr>
        <p:spPr>
          <a:xfrm>
            <a:off x="488850" y="1366995"/>
            <a:ext cx="112143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❏"/>
            </a:pPr>
            <a:r>
              <a:rPr lang="fr-FR" sz="2300">
                <a:solidFill>
                  <a:schemeClr val="dk1"/>
                </a:solidFill>
              </a:rPr>
              <a:t>Introduction &amp; Motivations</a:t>
            </a:r>
            <a:endParaRPr sz="23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❏"/>
            </a:pPr>
            <a:r>
              <a:rPr lang="fr-FR" sz="2300">
                <a:solidFill>
                  <a:schemeClr val="dk1"/>
                </a:solidFill>
              </a:rPr>
              <a:t>Modelling Framework &amp; Background</a:t>
            </a:r>
            <a:endParaRPr sz="23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❏"/>
            </a:pPr>
            <a:r>
              <a:rPr lang="fr-FR" sz="2300">
                <a:solidFill>
                  <a:schemeClr val="dk1"/>
                </a:solidFill>
              </a:rPr>
              <a:t>Validation of the Core Model</a:t>
            </a:r>
            <a:endParaRPr sz="23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❏"/>
            </a:pPr>
            <a:r>
              <a:rPr lang="fr-FR" sz="2300">
                <a:solidFill>
                  <a:schemeClr val="dk1"/>
                </a:solidFill>
              </a:rPr>
              <a:t>Analysis of W Transport</a:t>
            </a:r>
            <a:endParaRPr sz="23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❏"/>
            </a:pPr>
            <a:r>
              <a:rPr lang="fr-FR" sz="2300">
                <a:solidFill>
                  <a:schemeClr val="dk1"/>
                </a:solidFill>
              </a:rPr>
              <a:t>Conclusions &amp; Outlook</a:t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448" name="Google Shape;448;g37fa3398329_0_5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348f4f95baf_0_1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3" name="Google Shape;673;g348f4f95baf_0_1"/>
          <p:cNvSpPr/>
          <p:nvPr/>
        </p:nvSpPr>
        <p:spPr>
          <a:xfrm>
            <a:off x="352975" y="588300"/>
            <a:ext cx="2773500" cy="222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g348f4f95baf_0_1"/>
          <p:cNvSpPr txBox="1"/>
          <p:nvPr/>
        </p:nvSpPr>
        <p:spPr>
          <a:xfrm>
            <a:off x="541809" y="2206574"/>
            <a:ext cx="9379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fr-FR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First Results</a:t>
            </a:r>
            <a:endParaRPr sz="7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75" name="Google Shape;675;g348f4f95baf_0_1"/>
          <p:cNvSpPr txBox="1"/>
          <p:nvPr/>
        </p:nvSpPr>
        <p:spPr>
          <a:xfrm>
            <a:off x="1089775" y="3389750"/>
            <a:ext cx="10564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fr-FR"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r>
              <a:rPr lang="fr-FR"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. Analysis of W Transport</a:t>
            </a:r>
            <a:endParaRPr sz="48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358db5ceebc_0_0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Comparisons of Fluid and Kinetic W [I]</a:t>
            </a:r>
            <a:endParaRPr/>
          </a:p>
        </p:txBody>
      </p:sp>
      <p:sp>
        <p:nvSpPr>
          <p:cNvPr id="681" name="Google Shape;681;g358db5ceebc_0_0"/>
          <p:cNvSpPr txBox="1"/>
          <p:nvPr/>
        </p:nvSpPr>
        <p:spPr>
          <a:xfrm>
            <a:off x="503250" y="843734"/>
            <a:ext cx="3646200" cy="7389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Converge background plasma at a given input powe</a:t>
            </a:r>
            <a:r>
              <a:rPr lang="fr-FR" sz="1800">
                <a:solidFill>
                  <a:schemeClr val="dk1"/>
                </a:solidFill>
              </a:rPr>
              <a:t>r (2 MW)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g358db5ceebc_0_0"/>
          <p:cNvSpPr/>
          <p:nvPr/>
        </p:nvSpPr>
        <p:spPr>
          <a:xfrm rot="-5400000">
            <a:off x="4253756" y="662541"/>
            <a:ext cx="270300" cy="499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g358db5ceebc_0_0"/>
          <p:cNvSpPr/>
          <p:nvPr/>
        </p:nvSpPr>
        <p:spPr>
          <a:xfrm rot="-5400000">
            <a:off x="4249651" y="1253611"/>
            <a:ext cx="270300" cy="4995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4" name="Google Shape;684;g358db5ceebc_0_0"/>
          <p:cNvSpPr txBox="1"/>
          <p:nvPr/>
        </p:nvSpPr>
        <p:spPr>
          <a:xfrm>
            <a:off x="4687650" y="705500"/>
            <a:ext cx="5054100" cy="461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Fluid Tungsten modelling with SOLEDGE-3X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g358db5ceebc_0_0"/>
          <p:cNvSpPr txBox="1"/>
          <p:nvPr/>
        </p:nvSpPr>
        <p:spPr>
          <a:xfrm>
            <a:off x="4687650" y="1238900"/>
            <a:ext cx="5054100" cy="4617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Kinetic Tungsten modelling with ERO 2.0.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6" name="Google Shape;686;g358db5ceebc_0_0"/>
          <p:cNvPicPr preferRelativeResize="0"/>
          <p:nvPr/>
        </p:nvPicPr>
        <p:blipFill rotWithShape="1">
          <a:blip r:embed="rId3">
            <a:alphaModFix/>
          </a:blip>
          <a:srcRect b="7277" l="76149" r="10929" t="9060"/>
          <a:stretch/>
        </p:blipFill>
        <p:spPr>
          <a:xfrm>
            <a:off x="8445198" y="1726120"/>
            <a:ext cx="779901" cy="378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g358db5ceebc_0_0"/>
          <p:cNvPicPr preferRelativeResize="0"/>
          <p:nvPr/>
        </p:nvPicPr>
        <p:blipFill rotWithShape="1">
          <a:blip r:embed="rId3">
            <a:alphaModFix/>
          </a:blip>
          <a:srcRect b="0" l="13900" r="23202" t="11237"/>
          <a:stretch/>
        </p:blipFill>
        <p:spPr>
          <a:xfrm>
            <a:off x="399150" y="1813650"/>
            <a:ext cx="3796701" cy="40182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8" name="Google Shape;688;g358db5ceebc_0_0"/>
          <p:cNvGrpSpPr/>
          <p:nvPr/>
        </p:nvGrpSpPr>
        <p:grpSpPr>
          <a:xfrm>
            <a:off x="4384081" y="1806850"/>
            <a:ext cx="3872896" cy="4021725"/>
            <a:chOff x="4917481" y="2187850"/>
            <a:chExt cx="3872896" cy="4021725"/>
          </a:xfrm>
        </p:grpSpPr>
        <p:pic>
          <p:nvPicPr>
            <p:cNvPr id="689" name="Google Shape;689;g358db5ceebc_0_0"/>
            <p:cNvPicPr preferRelativeResize="0"/>
            <p:nvPr/>
          </p:nvPicPr>
          <p:blipFill rotWithShape="1">
            <a:blip r:embed="rId4">
              <a:alphaModFix/>
            </a:blip>
            <a:srcRect b="6800" l="14550" r="33201" t="12233"/>
            <a:stretch/>
          </p:blipFill>
          <p:spPr>
            <a:xfrm>
              <a:off x="5242830" y="2292510"/>
              <a:ext cx="3251725" cy="3779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0" name="Google Shape;690;g358db5ceebc_0_0"/>
            <p:cNvPicPr preferRelativeResize="0"/>
            <p:nvPr/>
          </p:nvPicPr>
          <p:blipFill rotWithShape="1">
            <a:blip r:embed="rId3">
              <a:alphaModFix/>
            </a:blip>
            <a:srcRect b="0" l="13899" r="70787" t="11237"/>
            <a:stretch/>
          </p:blipFill>
          <p:spPr>
            <a:xfrm>
              <a:off x="4917725" y="2187850"/>
              <a:ext cx="924250" cy="4018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1" name="Google Shape;691;g358db5ceebc_0_0"/>
            <p:cNvPicPr preferRelativeResize="0"/>
            <p:nvPr/>
          </p:nvPicPr>
          <p:blipFill rotWithShape="1">
            <a:blip r:embed="rId3">
              <a:alphaModFix/>
            </a:blip>
            <a:srcRect b="0" l="13900" r="23202" t="85118"/>
            <a:stretch/>
          </p:blipFill>
          <p:spPr>
            <a:xfrm>
              <a:off x="4917481" y="5535900"/>
              <a:ext cx="3796701" cy="673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2" name="Google Shape;692;g358db5ceebc_0_0"/>
            <p:cNvPicPr preferRelativeResize="0"/>
            <p:nvPr/>
          </p:nvPicPr>
          <p:blipFill rotWithShape="1">
            <a:blip r:embed="rId3">
              <a:alphaModFix/>
            </a:blip>
            <a:srcRect b="82791" l="13900" r="23202" t="11237"/>
            <a:stretch/>
          </p:blipFill>
          <p:spPr>
            <a:xfrm>
              <a:off x="4918968" y="2187850"/>
              <a:ext cx="3796701" cy="270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3" name="Google Shape;693;g358db5ceebc_0_0"/>
            <p:cNvPicPr preferRelativeResize="0"/>
            <p:nvPr/>
          </p:nvPicPr>
          <p:blipFill rotWithShape="1">
            <a:blip r:embed="rId3">
              <a:alphaModFix/>
            </a:blip>
            <a:srcRect b="0" l="70866" r="23202" t="11237"/>
            <a:stretch/>
          </p:blipFill>
          <p:spPr>
            <a:xfrm>
              <a:off x="8432351" y="2189709"/>
              <a:ext cx="358026" cy="40182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94" name="Google Shape;694;g358db5ceebc_0_0"/>
          <p:cNvSpPr txBox="1"/>
          <p:nvPr/>
        </p:nvSpPr>
        <p:spPr>
          <a:xfrm>
            <a:off x="9413325" y="1960750"/>
            <a:ext cx="2601000" cy="3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Same sites of accumulation, but differing order of magnitude =&gt; transport in main plasma more or less the same, but potential differences in dynamics close to the wall.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5" name="Google Shape;695;g358db5ceebc_0_0"/>
          <p:cNvSpPr txBox="1"/>
          <p:nvPr/>
        </p:nvSpPr>
        <p:spPr>
          <a:xfrm>
            <a:off x="1193925" y="1855675"/>
            <a:ext cx="1793400" cy="4617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fr-FR" sz="1800">
                <a:solidFill>
                  <a:schemeClr val="dk1"/>
                </a:solidFill>
              </a:rPr>
              <a:t>SOLEDGE-3X</a:t>
            </a:r>
            <a:endParaRPr b="1" i="0" sz="1800" u="none" cap="none" strike="noStrike">
              <a:solidFill>
                <a:schemeClr val="dk1"/>
              </a:solidFill>
            </a:endParaRPr>
          </a:p>
        </p:txBody>
      </p:sp>
      <p:sp>
        <p:nvSpPr>
          <p:cNvPr id="696" name="Google Shape;696;g358db5ceebc_0_0"/>
          <p:cNvSpPr txBox="1"/>
          <p:nvPr/>
        </p:nvSpPr>
        <p:spPr>
          <a:xfrm>
            <a:off x="5156325" y="1855675"/>
            <a:ext cx="1328100" cy="4617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fr-FR" sz="1800">
                <a:solidFill>
                  <a:schemeClr val="dk1"/>
                </a:solidFill>
              </a:rPr>
              <a:t>ERO 2.0.</a:t>
            </a:r>
            <a:endParaRPr b="1" i="0" sz="1800" u="none" cap="none" strike="noStrike">
              <a:solidFill>
                <a:schemeClr val="dk1"/>
              </a:solidFill>
            </a:endParaRPr>
          </a:p>
        </p:txBody>
      </p:sp>
      <p:sp>
        <p:nvSpPr>
          <p:cNvPr id="697" name="Google Shape;697;g358db5ceebc_0_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381b8f106c8_0_51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Comparisons of Fluid and Kinetic W [II]</a:t>
            </a:r>
            <a:endParaRPr/>
          </a:p>
        </p:txBody>
      </p:sp>
      <p:sp>
        <p:nvSpPr>
          <p:cNvPr id="703" name="Google Shape;703;g381b8f106c8_0_51"/>
          <p:cNvSpPr txBox="1"/>
          <p:nvPr/>
        </p:nvSpPr>
        <p:spPr>
          <a:xfrm>
            <a:off x="2151150" y="983951"/>
            <a:ext cx="4326300" cy="14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800"/>
              <a:t>Monoenergetic “beam”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800"/>
              <a:t>Sampled from a Maxwellian to capture “high-energy tail” sputtering.</a:t>
            </a:r>
            <a:endParaRPr sz="1800"/>
          </a:p>
        </p:txBody>
      </p:sp>
      <p:sp>
        <p:nvSpPr>
          <p:cNvPr id="704" name="Google Shape;704;g381b8f106c8_0_5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05" name="Google Shape;705;g381b8f106c8_0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850" y="990175"/>
            <a:ext cx="909975" cy="47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g381b8f106c8_0_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850" y="1691600"/>
            <a:ext cx="993147" cy="473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7" name="Google Shape;707;g381b8f106c8_0_51"/>
          <p:cNvCxnSpPr/>
          <p:nvPr/>
        </p:nvCxnSpPr>
        <p:spPr>
          <a:xfrm flipH="1" rot="10800000">
            <a:off x="1474451" y="1218362"/>
            <a:ext cx="660900" cy="84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8" name="Google Shape;708;g381b8f106c8_0_51"/>
          <p:cNvCxnSpPr/>
          <p:nvPr/>
        </p:nvCxnSpPr>
        <p:spPr>
          <a:xfrm flipH="1" rot="10800000">
            <a:off x="1474451" y="1929704"/>
            <a:ext cx="660900" cy="84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9" name="Google Shape;709;g381b8f106c8_0_51"/>
          <p:cNvCxnSpPr/>
          <p:nvPr/>
        </p:nvCxnSpPr>
        <p:spPr>
          <a:xfrm>
            <a:off x="6330391" y="1065100"/>
            <a:ext cx="12900" cy="9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10" name="Google Shape;710;g381b8f106c8_0_51"/>
          <p:cNvPicPr preferRelativeResize="0"/>
          <p:nvPr/>
        </p:nvPicPr>
        <p:blipFill rotWithShape="1">
          <a:blip r:embed="rId5">
            <a:alphaModFix/>
          </a:blip>
          <a:srcRect b="0" l="2981" r="8027" t="4689"/>
          <a:stretch/>
        </p:blipFill>
        <p:spPr>
          <a:xfrm>
            <a:off x="601382" y="2518208"/>
            <a:ext cx="5361434" cy="3611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g381b8f106c8_0_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55793" y="822268"/>
            <a:ext cx="3362525" cy="54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g381b8f106c8_0_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7200" y="1543313"/>
            <a:ext cx="1466525" cy="29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3" name="Google Shape;713;g381b8f106c8_0_51"/>
          <p:cNvCxnSpPr/>
          <p:nvPr/>
        </p:nvCxnSpPr>
        <p:spPr>
          <a:xfrm flipH="1" rot="10800000">
            <a:off x="8126101" y="1676212"/>
            <a:ext cx="564600" cy="19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714" name="Google Shape;714;g381b8f106c8_0_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823076" y="1537775"/>
            <a:ext cx="2768347" cy="29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g381b8f106c8_0_51"/>
          <p:cNvPicPr preferRelativeResize="0"/>
          <p:nvPr/>
        </p:nvPicPr>
        <p:blipFill rotWithShape="1">
          <a:blip r:embed="rId9">
            <a:alphaModFix/>
          </a:blip>
          <a:srcRect b="0" l="0" r="7638" t="8917"/>
          <a:stretch/>
        </p:blipFill>
        <p:spPr>
          <a:xfrm>
            <a:off x="6343303" y="2621075"/>
            <a:ext cx="5196323" cy="361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g381b8f106c8_0_5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823075" y="4138629"/>
            <a:ext cx="1334426" cy="198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37fa3398329_0_89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Comparisons of Fluid and Kinetic W [III]</a:t>
            </a:r>
            <a:endParaRPr/>
          </a:p>
        </p:txBody>
      </p:sp>
      <p:sp>
        <p:nvSpPr>
          <p:cNvPr id="722" name="Google Shape;722;g37fa3398329_0_89"/>
          <p:cNvSpPr txBox="1"/>
          <p:nvPr/>
        </p:nvSpPr>
        <p:spPr>
          <a:xfrm>
            <a:off x="521213" y="848260"/>
            <a:ext cx="6420000" cy="9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fluid code, the implicit assumption has to be made that prompt redeposition is “local” i.e., occurs on a smaller scale length than the mesh resolution.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3" name="Google Shape;723;g37fa3398329_0_89"/>
          <p:cNvPicPr preferRelativeResize="0"/>
          <p:nvPr/>
        </p:nvPicPr>
        <p:blipFill rotWithShape="1">
          <a:blip r:embed="rId3">
            <a:alphaModFix/>
          </a:blip>
          <a:srcRect b="0" l="0" r="7918" t="4370"/>
          <a:stretch/>
        </p:blipFill>
        <p:spPr>
          <a:xfrm>
            <a:off x="417350" y="1750025"/>
            <a:ext cx="5391750" cy="4199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g37fa3398329_0_89"/>
          <p:cNvSpPr txBox="1"/>
          <p:nvPr/>
        </p:nvSpPr>
        <p:spPr>
          <a:xfrm>
            <a:off x="6941236" y="3573450"/>
            <a:ext cx="4251600" cy="25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Gyro-radius ~ </a:t>
            </a:r>
            <a:r>
              <a:rPr lang="fr-FR" sz="1800"/>
              <a:t>4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Scale-length of prompt redeposition ~ 2 mm ~ mesh resolution at </a:t>
            </a:r>
            <a:r>
              <a:rPr lang="fr-FR" sz="1800"/>
              <a:t>strike points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=&gt; In this scenario, </a:t>
            </a:r>
            <a:r>
              <a:rPr lang="fr-FR" sz="1800"/>
              <a:t>fluid assumption not too far off.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g37fa3398329_0_8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6" name="Google Shape;726;g37fa3398329_0_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90000" y="973475"/>
            <a:ext cx="3497879" cy="254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838fa2f2a2_0_456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Non-Coronal Effects</a:t>
            </a:r>
            <a:endParaRPr/>
          </a:p>
        </p:txBody>
      </p:sp>
      <p:sp>
        <p:nvSpPr>
          <p:cNvPr id="732" name="Google Shape;732;g3838fa2f2a2_0_456"/>
          <p:cNvSpPr txBox="1"/>
          <p:nvPr/>
        </p:nvSpPr>
        <p:spPr>
          <a:xfrm>
            <a:off x="521232" y="848250"/>
            <a:ext cx="10131000" cy="9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800"/>
              <a:t>Cooling rates are estimated at “coronal equilibrium” ignoring transport. </a:t>
            </a:r>
            <a:r>
              <a:rPr i="1" lang="fr-FR" sz="1800"/>
              <a:t>Actual</a:t>
            </a:r>
            <a:r>
              <a:rPr lang="fr-FR" sz="1800"/>
              <a:t> cooling efficiency of Tungsten could vary from this greatly.</a:t>
            </a:r>
            <a:endParaRPr b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g3838fa2f2a2_0_45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34" name="Google Shape;734;g3838fa2f2a2_0_456"/>
          <p:cNvPicPr preferRelativeResize="0"/>
          <p:nvPr/>
        </p:nvPicPr>
        <p:blipFill rotWithShape="1">
          <a:blip r:embed="rId3">
            <a:alphaModFix/>
          </a:blip>
          <a:srcRect b="0" l="3973" r="7326" t="6533"/>
          <a:stretch/>
        </p:blipFill>
        <p:spPr>
          <a:xfrm>
            <a:off x="5589800" y="2090075"/>
            <a:ext cx="5062426" cy="375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g3838fa2f2a2_0_456"/>
          <p:cNvPicPr preferRelativeResize="0"/>
          <p:nvPr/>
        </p:nvPicPr>
        <p:blipFill rotWithShape="1">
          <a:blip r:embed="rId4">
            <a:alphaModFix/>
          </a:blip>
          <a:srcRect b="0" l="15060" r="10969" t="11150"/>
          <a:stretch/>
        </p:blipFill>
        <p:spPr>
          <a:xfrm>
            <a:off x="521225" y="2090075"/>
            <a:ext cx="4150550" cy="351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g3838fa2f2a2_0_4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0643" y="1444343"/>
            <a:ext cx="3462432" cy="36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358db5ceebc_0_35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Summary</a:t>
            </a:r>
            <a:endParaRPr/>
          </a:p>
        </p:txBody>
      </p:sp>
      <p:sp>
        <p:nvSpPr>
          <p:cNvPr id="742" name="Google Shape;742;g358db5ceebc_0_35"/>
          <p:cNvSpPr txBox="1"/>
          <p:nvPr/>
        </p:nvSpPr>
        <p:spPr>
          <a:xfrm>
            <a:off x="427050" y="750625"/>
            <a:ext cx="11033100" cy="26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SOLEDGE-3X extended to perform core-edge simulations and </a:t>
            </a:r>
            <a:r>
              <a:rPr lang="fr-FR" sz="1800"/>
              <a:t>estimate</a:t>
            </a:r>
            <a:r>
              <a:rPr lang="fr-FR" sz="1800"/>
              <a:t> gross and net sputtering yields</a:t>
            </a:r>
            <a:endParaRPr sz="18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Core model validated against METIS for WEST #60675</a:t>
            </a:r>
            <a:endParaRPr sz="18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Comparison of fluid and kinetic modelling of Tungsten with ERO 2.0. performed, with notable differences in sputtering yields, but similar accumulation sites</a:t>
            </a:r>
            <a:endParaRPr sz="18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Non-coronal effects of Tungsten radiation were observed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g358db5ceebc_0_3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44" name="Google Shape;744;g358db5ceebc_0_35"/>
          <p:cNvSpPr txBox="1"/>
          <p:nvPr>
            <p:ph type="title"/>
          </p:nvPr>
        </p:nvSpPr>
        <p:spPr>
          <a:xfrm>
            <a:off x="423413" y="33630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Outlook</a:t>
            </a:r>
            <a:endParaRPr/>
          </a:p>
        </p:txBody>
      </p:sp>
      <p:sp>
        <p:nvSpPr>
          <p:cNvPr id="745" name="Google Shape;745;g358db5ceebc_0_35"/>
          <p:cNvSpPr txBox="1"/>
          <p:nvPr/>
        </p:nvSpPr>
        <p:spPr>
          <a:xfrm>
            <a:off x="427050" y="3951025"/>
            <a:ext cx="11033100" cy="20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Comparison of gross sputtered fluxes in WEST to spectroscopy data + radiation in the core and edge to bolometry as experimental validation.</a:t>
            </a:r>
            <a:endParaRPr sz="18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Further comparisons to ERO 2.0. needed with updated sputtering estimates.</a:t>
            </a:r>
            <a:endParaRPr sz="18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fr-FR" sz="1800"/>
              <a:t>Improvements to core model, in particular inclusion of neoclassical transport crucial to capture W distribution in the core.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g348f4f95baf_0_162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1" name="Google Shape;751;g348f4f95baf_0_162"/>
          <p:cNvSpPr/>
          <p:nvPr/>
        </p:nvSpPr>
        <p:spPr>
          <a:xfrm>
            <a:off x="352975" y="588300"/>
            <a:ext cx="2773500" cy="222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g348f4f95baf_0_162"/>
          <p:cNvSpPr txBox="1"/>
          <p:nvPr/>
        </p:nvSpPr>
        <p:spPr>
          <a:xfrm>
            <a:off x="1944584" y="2782499"/>
            <a:ext cx="9379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fr-FR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EXTRA SLIDES</a:t>
            </a:r>
            <a:endParaRPr sz="7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335f4c30dde_0_9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EXTRA: Coronal Equilibrium</a:t>
            </a:r>
            <a:endParaRPr/>
          </a:p>
        </p:txBody>
      </p:sp>
      <p:pic>
        <p:nvPicPr>
          <p:cNvPr id="758" name="Google Shape;758;g335f4c30dde_0_9"/>
          <p:cNvPicPr preferRelativeResize="0"/>
          <p:nvPr/>
        </p:nvPicPr>
        <p:blipFill rotWithShape="1">
          <a:blip r:embed="rId3">
            <a:alphaModFix/>
          </a:blip>
          <a:srcRect b="0" l="3508" r="8570" t="5436"/>
          <a:stretch/>
        </p:blipFill>
        <p:spPr>
          <a:xfrm>
            <a:off x="974649" y="3100175"/>
            <a:ext cx="5476052" cy="34419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59" name="Google Shape;759;g335f4c30dde_0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26105" y="3100179"/>
            <a:ext cx="4481645" cy="344199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60" name="Google Shape;760;g335f4c30dde_0_9"/>
          <p:cNvSpPr txBox="1"/>
          <p:nvPr/>
        </p:nvSpPr>
        <p:spPr>
          <a:xfrm>
            <a:off x="4031206" y="1662306"/>
            <a:ext cx="3545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-FR" sz="15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Steady-State Solution:</a:t>
            </a:r>
            <a:endParaRPr b="1" i="0" sz="15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1" name="Google Shape;761;g335f4c30dde_0_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77213" y="2121301"/>
            <a:ext cx="2251423" cy="692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g335f4c30dde_0_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30410" y="2170362"/>
            <a:ext cx="2964999" cy="76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g335f4c30dde_0_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85029" y="1256759"/>
            <a:ext cx="8450991" cy="337949"/>
          </a:xfrm>
          <a:prstGeom prst="rect">
            <a:avLst/>
          </a:prstGeom>
          <a:noFill/>
          <a:ln>
            <a:noFill/>
          </a:ln>
        </p:spPr>
      </p:pic>
      <p:sp>
        <p:nvSpPr>
          <p:cNvPr id="764" name="Google Shape;764;g335f4c30dde_0_9"/>
          <p:cNvSpPr txBox="1"/>
          <p:nvPr/>
        </p:nvSpPr>
        <p:spPr>
          <a:xfrm>
            <a:off x="4617407" y="615600"/>
            <a:ext cx="5038800" cy="5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Detailed Balance</a:t>
            </a:r>
            <a:r>
              <a:rPr b="1" i="0" lang="fr-FR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b="1" i="0" sz="2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5" name="Google Shape;765;g335f4c30dde_0_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348f4f95baf_0_40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EXTRA: W Transport in the Edge-SOL</a:t>
            </a:r>
            <a:endParaRPr/>
          </a:p>
        </p:txBody>
      </p:sp>
      <p:grpSp>
        <p:nvGrpSpPr>
          <p:cNvPr id="771" name="Google Shape;771;g348f4f95baf_0_40"/>
          <p:cNvGrpSpPr/>
          <p:nvPr/>
        </p:nvGrpSpPr>
        <p:grpSpPr>
          <a:xfrm>
            <a:off x="6203158" y="1346475"/>
            <a:ext cx="4303217" cy="4238424"/>
            <a:chOff x="107158" y="1422675"/>
            <a:chExt cx="4303217" cy="4238424"/>
          </a:xfrm>
        </p:grpSpPr>
        <p:grpSp>
          <p:nvGrpSpPr>
            <p:cNvPr id="772" name="Google Shape;772;g348f4f95baf_0_40"/>
            <p:cNvGrpSpPr/>
            <p:nvPr/>
          </p:nvGrpSpPr>
          <p:grpSpPr>
            <a:xfrm>
              <a:off x="107158" y="1422675"/>
              <a:ext cx="4303217" cy="4238424"/>
              <a:chOff x="107158" y="736875"/>
              <a:chExt cx="4303217" cy="4238424"/>
            </a:xfrm>
          </p:grpSpPr>
          <p:pic>
            <p:nvPicPr>
              <p:cNvPr id="773" name="Google Shape;773;g348f4f95baf_0_40"/>
              <p:cNvPicPr preferRelativeResize="0"/>
              <p:nvPr/>
            </p:nvPicPr>
            <p:blipFill rotWithShape="1">
              <a:blip r:embed="rId3">
                <a:alphaModFix/>
              </a:blip>
              <a:srcRect b="3647" l="60607" r="25325" t="21299"/>
              <a:stretch/>
            </p:blipFill>
            <p:spPr>
              <a:xfrm>
                <a:off x="1131200" y="1115500"/>
                <a:ext cx="1096026" cy="367770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4" name="Google Shape;774;g348f4f95baf_0_40"/>
              <p:cNvPicPr preferRelativeResize="0"/>
              <p:nvPr/>
            </p:nvPicPr>
            <p:blipFill rotWithShape="1">
              <a:blip r:embed="rId4">
                <a:alphaModFix/>
              </a:blip>
              <a:srcRect b="4627" l="56612" r="25230" t="11240"/>
              <a:stretch/>
            </p:blipFill>
            <p:spPr>
              <a:xfrm>
                <a:off x="2226000" y="741167"/>
                <a:ext cx="1148102" cy="39897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5" name="Google Shape;775;g348f4f95baf_0_40"/>
              <p:cNvPicPr preferRelativeResize="0"/>
              <p:nvPr/>
            </p:nvPicPr>
            <p:blipFill rotWithShape="1">
              <a:blip r:embed="rId3">
                <a:alphaModFix/>
              </a:blip>
              <a:srcRect b="0" l="20713" r="65440" t="10770"/>
              <a:stretch/>
            </p:blipFill>
            <p:spPr>
              <a:xfrm>
                <a:off x="107158" y="792937"/>
                <a:ext cx="1024026" cy="415032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6" name="Google Shape;776;g348f4f95baf_0_40"/>
              <p:cNvPicPr preferRelativeResize="0"/>
              <p:nvPr/>
            </p:nvPicPr>
            <p:blipFill rotWithShape="1">
              <a:blip r:embed="rId5">
                <a:alphaModFix/>
              </a:blip>
              <a:srcRect b="5354" l="58823" r="24567" t="11110"/>
              <a:stretch/>
            </p:blipFill>
            <p:spPr>
              <a:xfrm>
                <a:off x="3360250" y="736875"/>
                <a:ext cx="1050125" cy="39608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7" name="Google Shape;777;g348f4f95baf_0_40"/>
              <p:cNvPicPr preferRelativeResize="0"/>
              <p:nvPr/>
            </p:nvPicPr>
            <p:blipFill rotWithShape="1">
              <a:blip r:embed="rId4">
                <a:alphaModFix/>
              </a:blip>
              <a:srcRect b="79668" l="56612" r="25230" t="11240"/>
              <a:stretch/>
            </p:blipFill>
            <p:spPr>
              <a:xfrm>
                <a:off x="3360250" y="742400"/>
                <a:ext cx="1007174" cy="43112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8" name="Google Shape;778;g348f4f95baf_0_40"/>
              <p:cNvPicPr preferRelativeResize="0"/>
              <p:nvPr/>
            </p:nvPicPr>
            <p:blipFill rotWithShape="1">
              <a:blip r:embed="rId4">
                <a:alphaModFix/>
              </a:blip>
              <a:srcRect b="4627" l="70739" r="25230" t="11240"/>
              <a:stretch/>
            </p:blipFill>
            <p:spPr>
              <a:xfrm>
                <a:off x="1971100" y="744398"/>
                <a:ext cx="254800" cy="398977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79" name="Google Shape;779;g348f4f95baf_0_40"/>
              <p:cNvPicPr preferRelativeResize="0"/>
              <p:nvPr/>
            </p:nvPicPr>
            <p:blipFill rotWithShape="1">
              <a:blip r:embed="rId3">
                <a:alphaModFix/>
              </a:blip>
              <a:srcRect b="0" l="50311" r="41832" t="95391"/>
              <a:stretch/>
            </p:blipFill>
            <p:spPr>
              <a:xfrm>
                <a:off x="2028650" y="4793200"/>
                <a:ext cx="493549" cy="1820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780" name="Google Shape;780;g348f4f95baf_0_40"/>
            <p:cNvPicPr preferRelativeResize="0"/>
            <p:nvPr/>
          </p:nvPicPr>
          <p:blipFill rotWithShape="1">
            <a:blip r:embed="rId4">
              <a:alphaModFix/>
            </a:blip>
            <a:srcRect b="86207" l="26022" r="59919" t="11236"/>
            <a:stretch/>
          </p:blipFill>
          <p:spPr>
            <a:xfrm>
              <a:off x="1072754" y="1432650"/>
              <a:ext cx="902426" cy="1156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81" name="Google Shape;781;g348f4f95baf_0_40"/>
          <p:cNvSpPr txBox="1"/>
          <p:nvPr/>
        </p:nvSpPr>
        <p:spPr>
          <a:xfrm>
            <a:off x="7363150" y="915375"/>
            <a:ext cx="762000" cy="431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fr-FR" sz="1600">
                <a:solidFill>
                  <a:schemeClr val="dk1"/>
                </a:solidFill>
              </a:rPr>
              <a:t>4 MW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782" name="Google Shape;782;g348f4f95baf_0_40"/>
          <p:cNvSpPr txBox="1"/>
          <p:nvPr/>
        </p:nvSpPr>
        <p:spPr>
          <a:xfrm>
            <a:off x="8412671" y="915375"/>
            <a:ext cx="939900" cy="431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fr-FR" sz="1600">
                <a:solidFill>
                  <a:schemeClr val="dk1"/>
                </a:solidFill>
              </a:rPr>
              <a:t>2</a:t>
            </a:r>
            <a:r>
              <a:rPr b="1" lang="fr-FR" sz="1600">
                <a:solidFill>
                  <a:schemeClr val="dk1"/>
                </a:solidFill>
              </a:rPr>
              <a:t> MW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783" name="Google Shape;783;g348f4f95baf_0_40"/>
          <p:cNvSpPr txBox="1"/>
          <p:nvPr/>
        </p:nvSpPr>
        <p:spPr>
          <a:xfrm>
            <a:off x="9484346" y="915375"/>
            <a:ext cx="939900" cy="431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fr-FR" sz="1600">
                <a:solidFill>
                  <a:schemeClr val="dk1"/>
                </a:solidFill>
              </a:rPr>
              <a:t>2.5</a:t>
            </a:r>
            <a:r>
              <a:rPr b="1" lang="fr-FR" sz="1600">
                <a:solidFill>
                  <a:schemeClr val="dk1"/>
                </a:solidFill>
              </a:rPr>
              <a:t> MW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784" name="Google Shape;784;g348f4f95baf_0_40"/>
          <p:cNvSpPr txBox="1"/>
          <p:nvPr/>
        </p:nvSpPr>
        <p:spPr>
          <a:xfrm>
            <a:off x="570375" y="864315"/>
            <a:ext cx="5396700" cy="25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2000"/>
              <a:t>Building on previous work, Tungsten accumulation at OMP observed across input powers, ad-hoc SOL transport coefficients, and core models (or lack thereof).</a:t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2000"/>
              <a:t>Some indication that the parallel force balance plays the same role in these scenarios, i.e. that the parallel gradients are similar.</a:t>
            </a:r>
            <a:endParaRPr sz="2000"/>
          </a:p>
        </p:txBody>
      </p:sp>
      <p:sp>
        <p:nvSpPr>
          <p:cNvPr id="785" name="Google Shape;785;g348f4f95baf_0_40"/>
          <p:cNvSpPr txBox="1"/>
          <p:nvPr/>
        </p:nvSpPr>
        <p:spPr>
          <a:xfrm>
            <a:off x="570375" y="3531425"/>
            <a:ext cx="5558100" cy="8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fr-FR" sz="2000"/>
              <a:t>Total Force = </a:t>
            </a:r>
            <a:endParaRPr b="1" sz="20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fr-FR" sz="2000">
                <a:solidFill>
                  <a:srgbClr val="38761D"/>
                </a:solidFill>
              </a:rPr>
              <a:t>Friction</a:t>
            </a:r>
            <a:r>
              <a:rPr b="1" lang="fr-FR" sz="2000"/>
              <a:t> + </a:t>
            </a:r>
            <a:r>
              <a:rPr b="1" lang="fr-FR" sz="2000">
                <a:solidFill>
                  <a:srgbClr val="E50019"/>
                </a:solidFill>
              </a:rPr>
              <a:t>Thermal</a:t>
            </a:r>
            <a:r>
              <a:rPr b="1" lang="fr-FR" sz="2000"/>
              <a:t> + </a:t>
            </a:r>
            <a:r>
              <a:rPr b="1" lang="fr-FR" sz="2000">
                <a:solidFill>
                  <a:srgbClr val="3333CC"/>
                </a:solidFill>
              </a:rPr>
              <a:t>Pressure</a:t>
            </a:r>
            <a:r>
              <a:rPr b="1" lang="fr-FR" sz="2000"/>
              <a:t> + </a:t>
            </a:r>
            <a:r>
              <a:rPr b="1" lang="fr-FR" sz="2000">
                <a:solidFill>
                  <a:srgbClr val="F1C232"/>
                </a:solidFill>
              </a:rPr>
              <a:t>Lorentz</a:t>
            </a:r>
            <a:endParaRPr b="1" sz="2000">
              <a:solidFill>
                <a:srgbClr val="F1C232"/>
              </a:solidFill>
            </a:endParaRPr>
          </a:p>
        </p:txBody>
      </p:sp>
      <p:sp>
        <p:nvSpPr>
          <p:cNvPr id="786" name="Google Shape;786;g348f4f95baf_0_4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87" name="Google Shape;787;g348f4f95baf_0_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33175" y="4369925"/>
            <a:ext cx="636325" cy="29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" name="Google Shape;788;g348f4f95baf_0_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4625" y="4343898"/>
            <a:ext cx="693600" cy="46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9" name="Google Shape;789;g348f4f95baf_0_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61725" y="4350737"/>
            <a:ext cx="636317" cy="36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g348f4f95baf_0_4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580650" y="4363700"/>
            <a:ext cx="939900" cy="339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g348f4f95baf_0_40"/>
          <p:cNvPicPr preferRelativeResize="0"/>
          <p:nvPr/>
        </p:nvPicPr>
        <p:blipFill rotWithShape="1">
          <a:blip r:embed="rId4">
            <a:alphaModFix/>
          </a:blip>
          <a:srcRect b="7278" l="76149" r="10929" t="9060"/>
          <a:stretch/>
        </p:blipFill>
        <p:spPr>
          <a:xfrm>
            <a:off x="10742448" y="1346470"/>
            <a:ext cx="779901" cy="3787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g3838fa2f2a2_0_18"/>
          <p:cNvSpPr txBox="1"/>
          <p:nvPr>
            <p:ph type="title"/>
          </p:nvPr>
        </p:nvSpPr>
        <p:spPr>
          <a:xfrm>
            <a:off x="579438" y="92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EXTRA: Neoclassical Model</a:t>
            </a:r>
            <a:endParaRPr/>
          </a:p>
        </p:txBody>
      </p:sp>
      <p:pic>
        <p:nvPicPr>
          <p:cNvPr id="797" name="Google Shape;797;g3838fa2f2a2_0_18"/>
          <p:cNvPicPr preferRelativeResize="0"/>
          <p:nvPr/>
        </p:nvPicPr>
        <p:blipFill rotWithShape="1">
          <a:blip r:embed="rId3">
            <a:alphaModFix/>
          </a:blip>
          <a:srcRect b="48078" l="6116" r="7123" t="0"/>
          <a:stretch/>
        </p:blipFill>
        <p:spPr>
          <a:xfrm>
            <a:off x="579450" y="500075"/>
            <a:ext cx="10841851" cy="35419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8" name="Google Shape;798;g3838fa2f2a2_0_18"/>
          <p:cNvCxnSpPr/>
          <p:nvPr/>
        </p:nvCxnSpPr>
        <p:spPr>
          <a:xfrm flipH="1">
            <a:off x="4064575" y="1635200"/>
            <a:ext cx="65700" cy="898500"/>
          </a:xfrm>
          <a:prstGeom prst="straightConnector1">
            <a:avLst/>
          </a:prstGeom>
          <a:noFill/>
          <a:ln cap="flat" cmpd="sng" w="9525">
            <a:solidFill>
              <a:srgbClr val="DC0528"/>
            </a:solidFill>
            <a:prstDash val="solid"/>
            <a:round/>
            <a:headEnd len="med" w="med" type="oval"/>
            <a:tailEnd len="med" w="med" type="triangle"/>
          </a:ln>
        </p:spPr>
      </p:cxnSp>
      <p:sp>
        <p:nvSpPr>
          <p:cNvPr id="799" name="Google Shape;799;g3838fa2f2a2_0_18"/>
          <p:cNvSpPr txBox="1"/>
          <p:nvPr/>
        </p:nvSpPr>
        <p:spPr>
          <a:xfrm>
            <a:off x="3446125" y="2531650"/>
            <a:ext cx="1005600" cy="535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fr-FR" sz="1300" u="none" cap="none" strike="noStrike">
                <a:solidFill>
                  <a:srgbClr val="DC0528"/>
                </a:solidFill>
                <a:latin typeface="Arial"/>
                <a:ea typeface="Arial"/>
                <a:cs typeface="Arial"/>
                <a:sym typeface="Arial"/>
              </a:rPr>
              <a:t>grad Ti &gt; grad ni</a:t>
            </a:r>
            <a:endParaRPr b="0" i="0" sz="1300" u="none" cap="none" strike="noStrike">
              <a:solidFill>
                <a:srgbClr val="DC052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0" name="Google Shape;800;g3838fa2f2a2_0_18"/>
          <p:cNvCxnSpPr/>
          <p:nvPr/>
        </p:nvCxnSpPr>
        <p:spPr>
          <a:xfrm flipH="1">
            <a:off x="4847550" y="1445600"/>
            <a:ext cx="8100" cy="939600"/>
          </a:xfrm>
          <a:prstGeom prst="straightConnector1">
            <a:avLst/>
          </a:prstGeom>
          <a:noFill/>
          <a:ln cap="flat" cmpd="sng" w="9525">
            <a:solidFill>
              <a:srgbClr val="DC0528"/>
            </a:solidFill>
            <a:prstDash val="solid"/>
            <a:round/>
            <a:headEnd len="med" w="med" type="oval"/>
            <a:tailEnd len="med" w="med" type="triangle"/>
          </a:ln>
        </p:spPr>
      </p:cxnSp>
      <p:sp>
        <p:nvSpPr>
          <p:cNvPr id="801" name="Google Shape;801;g3838fa2f2a2_0_18"/>
          <p:cNvSpPr txBox="1"/>
          <p:nvPr/>
        </p:nvSpPr>
        <p:spPr>
          <a:xfrm>
            <a:off x="4562925" y="2379075"/>
            <a:ext cx="1005600" cy="592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fr-FR" sz="1300" u="none" cap="none" strike="noStrike">
                <a:solidFill>
                  <a:srgbClr val="DC0528"/>
                </a:solidFill>
                <a:latin typeface="Arial"/>
                <a:ea typeface="Arial"/>
                <a:cs typeface="Arial"/>
                <a:sym typeface="Arial"/>
              </a:rPr>
              <a:t>grad Ti &lt; grad ni</a:t>
            </a:r>
            <a:endParaRPr b="0" i="0" sz="1300" u="none" cap="none" strike="noStrike">
              <a:solidFill>
                <a:srgbClr val="DC052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2" name="Google Shape;802;g3838fa2f2a2_0_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6963" y="4460140"/>
            <a:ext cx="6957525" cy="95268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37fa3398329_0_82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54" name="Google Shape;454;g37fa3398329_0_82"/>
          <p:cNvSpPr/>
          <p:nvPr/>
        </p:nvSpPr>
        <p:spPr>
          <a:xfrm>
            <a:off x="352975" y="588300"/>
            <a:ext cx="2773500" cy="222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g37fa3398329_0_82"/>
          <p:cNvSpPr txBox="1"/>
          <p:nvPr/>
        </p:nvSpPr>
        <p:spPr>
          <a:xfrm>
            <a:off x="1456209" y="2282774"/>
            <a:ext cx="9379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fr-FR" sz="7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Introduction and Motivations</a:t>
            </a:r>
            <a:endParaRPr b="0" i="0" sz="72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3838fa2f2a2_0_478"/>
          <p:cNvSpPr txBox="1"/>
          <p:nvPr>
            <p:ph type="title"/>
          </p:nvPr>
        </p:nvSpPr>
        <p:spPr>
          <a:xfrm>
            <a:off x="579438" y="92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EXTRA: Boundary Smoothing</a:t>
            </a:r>
            <a:endParaRPr/>
          </a:p>
        </p:txBody>
      </p:sp>
      <p:pic>
        <p:nvPicPr>
          <p:cNvPr id="808" name="Google Shape;808;g3838fa2f2a2_0_4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075" y="607512"/>
            <a:ext cx="7776898" cy="79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g3838fa2f2a2_0_478"/>
          <p:cNvPicPr preferRelativeResize="0"/>
          <p:nvPr/>
        </p:nvPicPr>
        <p:blipFill rotWithShape="1">
          <a:blip r:embed="rId4">
            <a:alphaModFix/>
          </a:blip>
          <a:srcRect b="0" l="1870" r="6436" t="3975"/>
          <a:stretch/>
        </p:blipFill>
        <p:spPr>
          <a:xfrm>
            <a:off x="384551" y="1851477"/>
            <a:ext cx="5015398" cy="3939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0" name="Google Shape;810;g3838fa2f2a2_0_478"/>
          <p:cNvPicPr preferRelativeResize="0"/>
          <p:nvPr/>
        </p:nvPicPr>
        <p:blipFill rotWithShape="1">
          <a:blip r:embed="rId5">
            <a:alphaModFix/>
          </a:blip>
          <a:srcRect b="0" l="0" r="6864" t="7424"/>
          <a:stretch/>
        </p:blipFill>
        <p:spPr>
          <a:xfrm>
            <a:off x="5995675" y="1941950"/>
            <a:ext cx="5464501" cy="407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838fa2f2a2_0_5"/>
          <p:cNvSpPr txBox="1"/>
          <p:nvPr>
            <p:ph type="title"/>
          </p:nvPr>
        </p:nvSpPr>
        <p:spPr>
          <a:xfrm>
            <a:off x="5794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The Issue of Tungsten Radiation</a:t>
            </a:r>
            <a:endParaRPr/>
          </a:p>
        </p:txBody>
      </p:sp>
      <p:pic>
        <p:nvPicPr>
          <p:cNvPr id="461" name="Google Shape;461;g3838fa2f2a2_0_5"/>
          <p:cNvPicPr preferRelativeResize="0"/>
          <p:nvPr/>
        </p:nvPicPr>
        <p:blipFill rotWithShape="1">
          <a:blip r:embed="rId3">
            <a:alphaModFix/>
          </a:blip>
          <a:srcRect b="0" l="4628" r="8701" t="4716"/>
          <a:stretch/>
        </p:blipFill>
        <p:spPr>
          <a:xfrm>
            <a:off x="666399" y="2968849"/>
            <a:ext cx="4351261" cy="337097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3838fa2f2a2_0_5"/>
          <p:cNvSpPr/>
          <p:nvPr/>
        </p:nvSpPr>
        <p:spPr>
          <a:xfrm>
            <a:off x="2838577" y="4117574"/>
            <a:ext cx="167700" cy="188400"/>
          </a:xfrm>
          <a:prstGeom prst="diamond">
            <a:avLst/>
          </a:prstGeom>
          <a:solidFill>
            <a:srgbClr val="DC0528"/>
          </a:solidFill>
          <a:ln>
            <a:noFill/>
          </a:ln>
        </p:spPr>
        <p:txBody>
          <a:bodyPr anchorCtr="0" anchor="ctr" bIns="98775" lIns="98775" spcFirstLastPara="1" rIns="98775" wrap="square" tIns="98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12"/>
              <a:buFont typeface="Arial"/>
              <a:buNone/>
            </a:pPr>
            <a:r>
              <a:t/>
            </a:r>
            <a:endParaRPr b="0" i="0" sz="1512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3" name="Google Shape;463;g3838fa2f2a2_0_5"/>
          <p:cNvPicPr preferRelativeResize="0"/>
          <p:nvPr/>
        </p:nvPicPr>
        <p:blipFill rotWithShape="1">
          <a:blip r:embed="rId4">
            <a:alphaModFix/>
          </a:blip>
          <a:srcRect b="0" l="0" r="7527" t="5740"/>
          <a:stretch/>
        </p:blipFill>
        <p:spPr>
          <a:xfrm>
            <a:off x="5456500" y="3215750"/>
            <a:ext cx="6000375" cy="3002025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g3838fa2f2a2_0_5"/>
          <p:cNvSpPr txBox="1"/>
          <p:nvPr/>
        </p:nvSpPr>
        <p:spPr>
          <a:xfrm>
            <a:off x="547375" y="720645"/>
            <a:ext cx="112143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Tungsten is the material of choice for first wall/divertor of several machines</a:t>
            </a:r>
            <a:r>
              <a:rPr lang="fr-FR" sz="1900">
                <a:solidFill>
                  <a:schemeClr val="dk1"/>
                </a:solidFill>
              </a:rPr>
              <a:t>, for several reasons:</a:t>
            </a:r>
            <a:endParaRPr sz="1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❏"/>
            </a:pPr>
            <a:r>
              <a:rPr lang="fr-FR" sz="1900">
                <a:solidFill>
                  <a:schemeClr val="dk1"/>
                </a:solidFill>
              </a:rPr>
              <a:t>Low physical erosion and no chemical erosion</a:t>
            </a:r>
            <a:endParaRPr sz="19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❏"/>
            </a:pPr>
            <a:r>
              <a:rPr lang="fr-FR" sz="1900">
                <a:solidFill>
                  <a:schemeClr val="dk1"/>
                </a:solidFill>
              </a:rPr>
              <a:t>High melting point</a:t>
            </a:r>
            <a:endParaRPr sz="19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❏"/>
            </a:pPr>
            <a:r>
              <a:rPr lang="fr-FR" sz="1900">
                <a:solidFill>
                  <a:schemeClr val="dk1"/>
                </a:solidFill>
              </a:rPr>
              <a:t>Low tritium retention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465" name="Google Shape;465;g3838fa2f2a2_0_5"/>
          <p:cNvSpPr/>
          <p:nvPr/>
        </p:nvSpPr>
        <p:spPr>
          <a:xfrm>
            <a:off x="4587692" y="3259748"/>
            <a:ext cx="167700" cy="188400"/>
          </a:xfrm>
          <a:prstGeom prst="diamond">
            <a:avLst/>
          </a:prstGeom>
          <a:solidFill>
            <a:srgbClr val="DC0528"/>
          </a:solidFill>
          <a:ln>
            <a:noFill/>
          </a:ln>
        </p:spPr>
        <p:txBody>
          <a:bodyPr anchorCtr="0" anchor="ctr" bIns="98775" lIns="98775" spcFirstLastPara="1" rIns="98775" wrap="square" tIns="987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12"/>
              <a:buFont typeface="Arial"/>
              <a:buNone/>
            </a:pPr>
            <a:r>
              <a:t/>
            </a:r>
            <a:endParaRPr b="0" i="0" sz="1512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g3838fa2f2a2_0_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37fa3398329_0_19"/>
          <p:cNvSpPr txBox="1"/>
          <p:nvPr>
            <p:ph type="title"/>
          </p:nvPr>
        </p:nvSpPr>
        <p:spPr>
          <a:xfrm>
            <a:off x="5794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Why Integrated Modelling?</a:t>
            </a:r>
            <a:endParaRPr/>
          </a:p>
        </p:txBody>
      </p:sp>
      <p:sp>
        <p:nvSpPr>
          <p:cNvPr id="472" name="Google Shape;472;g37fa3398329_0_19"/>
          <p:cNvSpPr txBox="1"/>
          <p:nvPr/>
        </p:nvSpPr>
        <p:spPr>
          <a:xfrm>
            <a:off x="547375" y="1101645"/>
            <a:ext cx="11214300" cy="3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fr-FR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operation of current and future reactors, some of the key quantities to capture with modelling are: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b="0" i="0" lang="fr-FR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Peak temperatures and densities in the core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b="0" i="0" lang="fr-FR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Radiation in the core and edge by Tungsten, and consequently the power reaching the scrape-off layer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b="0" i="0" lang="fr-FR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Heat and particle fluxes on the first wall, and consequently gross and net erosion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fr-FR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But, these are all interdependent =&gt; Self consistent integrated modelling needed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g37fa3398329_0_1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3652e3ebf9e_0_8"/>
          <p:cNvSpPr txBox="1"/>
          <p:nvPr>
            <p:ph type="title"/>
          </p:nvPr>
        </p:nvSpPr>
        <p:spPr>
          <a:xfrm>
            <a:off x="5794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Existing Tungsten Workflow(s)</a:t>
            </a:r>
            <a:endParaRPr/>
          </a:p>
        </p:txBody>
      </p:sp>
      <p:sp>
        <p:nvSpPr>
          <p:cNvPr id="479" name="Google Shape;479;g3652e3ebf9e_0_8"/>
          <p:cNvSpPr txBox="1"/>
          <p:nvPr/>
        </p:nvSpPr>
        <p:spPr>
          <a:xfrm>
            <a:off x="488850" y="786349"/>
            <a:ext cx="3646200" cy="17238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Background Plasma [Fluid]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Main Ion + Light Impurities [SOLEDGE-3X,SOLPS,EDGE2D]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g3652e3ebf9e_0_8"/>
          <p:cNvSpPr txBox="1"/>
          <p:nvPr/>
        </p:nvSpPr>
        <p:spPr>
          <a:xfrm>
            <a:off x="5759379" y="931339"/>
            <a:ext cx="4436400" cy="11082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Tungsten Transport [PIC]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ERO 2.0., WALLDYN3D, GITR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g3652e3ebf9e_0_8"/>
          <p:cNvSpPr/>
          <p:nvPr/>
        </p:nvSpPr>
        <p:spPr>
          <a:xfrm rot="-5400000">
            <a:off x="4727398" y="615800"/>
            <a:ext cx="424800" cy="1609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E50019"/>
          </a:solidFill>
          <a:ln cap="flat" cmpd="sng" w="9525">
            <a:solidFill>
              <a:srgbClr val="DC052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3652e3ebf9e_0_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83" name="Google Shape;483;g3652e3ebf9e_0_8"/>
          <p:cNvSpPr txBox="1"/>
          <p:nvPr/>
        </p:nvSpPr>
        <p:spPr>
          <a:xfrm>
            <a:off x="488850" y="4427750"/>
            <a:ext cx="4800900" cy="800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AURORA,SICAS,JINTRAC, etc.</a:t>
            </a:r>
            <a:r>
              <a:rPr lang="fr-FR" sz="2000">
                <a:solidFill>
                  <a:schemeClr val="dk1"/>
                </a:solidFill>
              </a:rPr>
              <a:t>:</a:t>
            </a:r>
            <a:r>
              <a:rPr b="1" lang="fr-FR" sz="2000">
                <a:solidFill>
                  <a:schemeClr val="dk1"/>
                </a:solidFill>
              </a:rPr>
              <a:t> </a:t>
            </a:r>
            <a:r>
              <a:rPr lang="fr-FR" sz="2000">
                <a:solidFill>
                  <a:schemeClr val="dk1"/>
                </a:solidFill>
              </a:rPr>
              <a:t>Similar to the approach used in this work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484" name="Google Shape;484;g3652e3ebf9e_0_8" title="Capture d’écran (7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1850" y="2137870"/>
            <a:ext cx="3646201" cy="3800929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g3652e3ebf9e_0_8"/>
          <p:cNvSpPr txBox="1"/>
          <p:nvPr/>
        </p:nvSpPr>
        <p:spPr>
          <a:xfrm>
            <a:off x="488861" y="2882167"/>
            <a:ext cx="4197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>
                <a:solidFill>
                  <a:schemeClr val="dk1"/>
                </a:solidFill>
              </a:rPr>
              <a:t>One-way coupling, so radiative impact of Tungsten on the main plasma </a:t>
            </a:r>
            <a:r>
              <a:rPr lang="fr-FR" sz="2000">
                <a:solidFill>
                  <a:schemeClr val="dk1"/>
                </a:solidFill>
              </a:rPr>
              <a:t>unaccounted</a:t>
            </a:r>
            <a:r>
              <a:rPr lang="fr-FR" sz="2000">
                <a:solidFill>
                  <a:schemeClr val="dk1"/>
                </a:solidFill>
              </a:rPr>
              <a:t> for.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3652e3ebf9e_0_8"/>
          <p:cNvSpPr txBox="1"/>
          <p:nvPr/>
        </p:nvSpPr>
        <p:spPr>
          <a:xfrm>
            <a:off x="7291475" y="6037125"/>
            <a:ext cx="29043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500">
                <a:solidFill>
                  <a:srgbClr val="9E9E9E"/>
                </a:solidFill>
              </a:rPr>
              <a:t>[S. di Genova J.Nuc.Mat 2023]</a:t>
            </a:r>
            <a:endParaRPr b="0" i="0" sz="15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7fa3398329_0_7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92" name="Google Shape;492;g37fa3398329_0_76"/>
          <p:cNvSpPr/>
          <p:nvPr/>
        </p:nvSpPr>
        <p:spPr>
          <a:xfrm>
            <a:off x="352975" y="588300"/>
            <a:ext cx="2773500" cy="2227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37fa3398329_0_76"/>
          <p:cNvSpPr txBox="1"/>
          <p:nvPr/>
        </p:nvSpPr>
        <p:spPr>
          <a:xfrm>
            <a:off x="1303809" y="1901774"/>
            <a:ext cx="93798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fr-FR" sz="7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Modelling Framework and Background</a:t>
            </a:r>
            <a:endParaRPr b="0" i="0" sz="72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358b6858622_0_3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The SOLEDGE-3X Code</a:t>
            </a:r>
            <a:endParaRPr/>
          </a:p>
        </p:txBody>
      </p:sp>
      <p:sp>
        <p:nvSpPr>
          <p:cNvPr id="499" name="Google Shape;499;g358b6858622_0_3"/>
          <p:cNvSpPr txBox="1"/>
          <p:nvPr/>
        </p:nvSpPr>
        <p:spPr>
          <a:xfrm>
            <a:off x="547975" y="881075"/>
            <a:ext cx="72978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❏"/>
            </a:pPr>
            <a:r>
              <a:rPr lang="fr-FR" sz="2000">
                <a:solidFill>
                  <a:schemeClr val="dk1"/>
                </a:solidFill>
              </a:rPr>
              <a:t>Flux-driven</a:t>
            </a:r>
            <a:endParaRPr sz="20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❏"/>
            </a:pPr>
            <a:r>
              <a:rPr lang="fr-FR" sz="2000">
                <a:solidFill>
                  <a:schemeClr val="dk1"/>
                </a:solidFill>
              </a:rPr>
              <a:t>Multi-fluid with Zhdanov closure</a:t>
            </a:r>
            <a:endParaRPr sz="20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❏"/>
            </a:pPr>
            <a:r>
              <a:rPr lang="fr-FR" sz="2000">
                <a:solidFill>
                  <a:schemeClr val="dk1"/>
                </a:solidFill>
              </a:rPr>
              <a:t>Edge-SOL up to first wall</a:t>
            </a:r>
            <a:endParaRPr sz="20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❏"/>
            </a:pPr>
            <a:r>
              <a:rPr lang="fr-FR" sz="2000">
                <a:solidFill>
                  <a:schemeClr val="dk1"/>
                </a:solidFill>
              </a:rPr>
              <a:t>Can run in either 2D “mean-field” or 3D</a:t>
            </a:r>
            <a:endParaRPr sz="20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❏"/>
            </a:pPr>
            <a:r>
              <a:rPr lang="fr-FR" sz="2000">
                <a:solidFill>
                  <a:schemeClr val="dk1"/>
                </a:solidFill>
              </a:rPr>
              <a:t>Native fluid neutrals model, or coupling to kinetic neutral code EIRENE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00" name="Google Shape;500;g358b6858622_0_3"/>
          <p:cNvPicPr preferRelativeResize="0"/>
          <p:nvPr/>
        </p:nvPicPr>
        <p:blipFill rotWithShape="1">
          <a:blip r:embed="rId3">
            <a:alphaModFix/>
          </a:blip>
          <a:srcRect b="0" l="0" r="48124" t="4933"/>
          <a:stretch/>
        </p:blipFill>
        <p:spPr>
          <a:xfrm>
            <a:off x="7593475" y="1504850"/>
            <a:ext cx="3866700" cy="4742475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g358b6858622_0_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02" name="Google Shape;502;g358b6858622_0_3"/>
          <p:cNvSpPr txBox="1"/>
          <p:nvPr/>
        </p:nvSpPr>
        <p:spPr>
          <a:xfrm>
            <a:off x="547982" y="4175564"/>
            <a:ext cx="68427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❏"/>
            </a:pPr>
            <a:r>
              <a:rPr lang="fr-FR" sz="2000">
                <a:solidFill>
                  <a:schemeClr val="dk2"/>
                </a:solidFill>
              </a:rPr>
              <a:t>Sputtering/Redeposition</a:t>
            </a:r>
            <a:endParaRPr sz="20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❏"/>
            </a:pPr>
            <a:r>
              <a:rPr lang="fr-FR" sz="2000">
                <a:solidFill>
                  <a:schemeClr val="dk2"/>
                </a:solidFill>
              </a:rPr>
              <a:t>Core transport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503" name="Google Shape;503;g358b6858622_0_3"/>
          <p:cNvSpPr txBox="1"/>
          <p:nvPr/>
        </p:nvSpPr>
        <p:spPr>
          <a:xfrm>
            <a:off x="9240425" y="6145050"/>
            <a:ext cx="17589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fr-FR" sz="1600">
                <a:solidFill>
                  <a:srgbClr val="9E9E9E"/>
                </a:solidFill>
              </a:rPr>
              <a:t>[S. Sureshkumar]</a:t>
            </a:r>
            <a:endParaRPr b="0" i="0" sz="1600" u="none" cap="none" strike="noStrike">
              <a:solidFill>
                <a:srgbClr val="9E9E9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g358b6858622_0_3"/>
          <p:cNvSpPr txBox="1"/>
          <p:nvPr/>
        </p:nvSpPr>
        <p:spPr>
          <a:xfrm>
            <a:off x="547975" y="5420850"/>
            <a:ext cx="3866700" cy="4926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</a:rPr>
              <a:t>2D Mean-field + Fluid Neutrals</a:t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37f53e04421_0_71"/>
          <p:cNvSpPr txBox="1"/>
          <p:nvPr>
            <p:ph type="title"/>
          </p:nvPr>
        </p:nvSpPr>
        <p:spPr>
          <a:xfrm>
            <a:off x="427038" y="161637"/>
            <a:ext cx="107283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</a:pPr>
            <a:r>
              <a:rPr lang="fr-FR"/>
              <a:t>Integrated Modelling Framework</a:t>
            </a:r>
            <a:endParaRPr/>
          </a:p>
        </p:txBody>
      </p:sp>
      <p:sp>
        <p:nvSpPr>
          <p:cNvPr id="510" name="Google Shape;510;g37f53e04421_0_71"/>
          <p:cNvSpPr txBox="1"/>
          <p:nvPr/>
        </p:nvSpPr>
        <p:spPr>
          <a:xfrm>
            <a:off x="6624394" y="1066725"/>
            <a:ext cx="4512300" cy="2292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PLASMA-WALL INTERACTION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Analytical formulae for gross sputtering </a:t>
            </a:r>
            <a:r>
              <a:rPr lang="fr-FR" sz="2000"/>
              <a:t>and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prompt redeposition</a:t>
            </a:r>
            <a:r>
              <a:rPr lang="fr-FR" sz="2000"/>
              <a:t> +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simple model for wall composition.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g37f53e04421_0_71"/>
          <p:cNvSpPr txBox="1"/>
          <p:nvPr/>
        </p:nvSpPr>
        <p:spPr>
          <a:xfrm>
            <a:off x="1282250" y="4652097"/>
            <a:ext cx="9854400" cy="18042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“Reduced” model for p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article and energy transport, with transport coefficients obtained through coupling to a fast turbulence model.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g37f53e04421_0_71"/>
          <p:cNvSpPr txBox="1"/>
          <p:nvPr/>
        </p:nvSpPr>
        <p:spPr>
          <a:xfrm>
            <a:off x="1282244" y="1033475"/>
            <a:ext cx="4021800" cy="22923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EDGE-SOL PLASMA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-FR" sz="2000"/>
              <a:t>“High-fidelity” multi-fluid model,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000"/>
              <a:t>l</a:t>
            </a:r>
            <a:r>
              <a:rPr b="0" i="0" lang="fr-F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imiting number of W charge states being solved for.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3" name="Google Shape;513;g37f53e04421_0_71"/>
          <p:cNvCxnSpPr>
            <a:stCxn id="512" idx="2"/>
          </p:cNvCxnSpPr>
          <p:nvPr/>
        </p:nvCxnSpPr>
        <p:spPr>
          <a:xfrm flipH="1">
            <a:off x="3285944" y="3325775"/>
            <a:ext cx="7200" cy="1272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14" name="Google Shape;514;g37f53e04421_0_71"/>
          <p:cNvCxnSpPr/>
          <p:nvPr/>
        </p:nvCxnSpPr>
        <p:spPr>
          <a:xfrm rot="10800000">
            <a:off x="4230050" y="3325750"/>
            <a:ext cx="9300" cy="12798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15" name="Google Shape;515;g37f53e04421_0_71"/>
          <p:cNvSpPr txBox="1"/>
          <p:nvPr/>
        </p:nvSpPr>
        <p:spPr>
          <a:xfrm>
            <a:off x="808050" y="3545277"/>
            <a:ext cx="27000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Integrated Fluxes at boundary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g37f53e04421_0_71"/>
          <p:cNvSpPr txBox="1"/>
          <p:nvPr/>
        </p:nvSpPr>
        <p:spPr>
          <a:xfrm>
            <a:off x="4017463" y="3705413"/>
            <a:ext cx="2927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Density, Temperature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7" name="Google Shape;517;g37f53e04421_0_71"/>
          <p:cNvCxnSpPr/>
          <p:nvPr/>
        </p:nvCxnSpPr>
        <p:spPr>
          <a:xfrm flipH="1">
            <a:off x="5350300" y="2874825"/>
            <a:ext cx="1240800" cy="54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18" name="Google Shape;518;g37f53e04421_0_71"/>
          <p:cNvCxnSpPr/>
          <p:nvPr/>
        </p:nvCxnSpPr>
        <p:spPr>
          <a:xfrm flipH="1" rot="10800000">
            <a:off x="5319475" y="1935887"/>
            <a:ext cx="1260900" cy="18000"/>
          </a:xfrm>
          <a:prstGeom prst="straightConnector1">
            <a:avLst/>
          </a:prstGeom>
          <a:noFill/>
          <a:ln cap="flat" cmpd="sng" w="28575">
            <a:solidFill>
              <a:srgbClr val="DC0528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19" name="Google Shape;519;g37f53e04421_0_71"/>
          <p:cNvSpPr txBox="1"/>
          <p:nvPr/>
        </p:nvSpPr>
        <p:spPr>
          <a:xfrm>
            <a:off x="5333774" y="96435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Particle, Heat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g37f53e04421_0_71"/>
          <p:cNvSpPr txBox="1"/>
          <p:nvPr/>
        </p:nvSpPr>
        <p:spPr>
          <a:xfrm>
            <a:off x="5333774" y="2114200"/>
            <a:ext cx="12609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Sputtered Fluxes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g37f53e04421_0_7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IRFM 2023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2024-01-08T16:37:04Z</dcterms:created>
  <dc:creator>HILLAIRET Julien 218595</dc:creator>
</cp:coreProperties>
</file>