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handoutMasterIdLst>
    <p:handoutMasterId r:id="rId41"/>
  </p:handoutMasterIdLst>
  <p:sldIdLst>
    <p:sldId id="256" r:id="rId5"/>
    <p:sldId id="310" r:id="rId6"/>
    <p:sldId id="266" r:id="rId7"/>
    <p:sldId id="323" r:id="rId8"/>
    <p:sldId id="347" r:id="rId9"/>
    <p:sldId id="349" r:id="rId10"/>
    <p:sldId id="350" r:id="rId11"/>
    <p:sldId id="371" r:id="rId12"/>
    <p:sldId id="352" r:id="rId13"/>
    <p:sldId id="353" r:id="rId14"/>
    <p:sldId id="354" r:id="rId15"/>
    <p:sldId id="355" r:id="rId16"/>
    <p:sldId id="356" r:id="rId17"/>
    <p:sldId id="357" r:id="rId18"/>
    <p:sldId id="359" r:id="rId19"/>
    <p:sldId id="361" r:id="rId20"/>
    <p:sldId id="360" r:id="rId21"/>
    <p:sldId id="362" r:id="rId22"/>
    <p:sldId id="366" r:id="rId23"/>
    <p:sldId id="367" r:id="rId24"/>
    <p:sldId id="368" r:id="rId25"/>
    <p:sldId id="375" r:id="rId26"/>
    <p:sldId id="376" r:id="rId27"/>
    <p:sldId id="369" r:id="rId28"/>
    <p:sldId id="370" r:id="rId29"/>
    <p:sldId id="358" r:id="rId30"/>
    <p:sldId id="372" r:id="rId31"/>
    <p:sldId id="373" r:id="rId32"/>
    <p:sldId id="374" r:id="rId33"/>
    <p:sldId id="364" r:id="rId34"/>
    <p:sldId id="377" r:id="rId35"/>
    <p:sldId id="378" r:id="rId36"/>
    <p:sldId id="363" r:id="rId37"/>
    <p:sldId id="365" r:id="rId38"/>
    <p:sldId id="379" r:id="rId3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19"/>
    <a:srgbClr val="2006BA"/>
    <a:srgbClr val="FF8C01"/>
    <a:srgbClr val="43D111"/>
    <a:srgbClr val="75F04A"/>
    <a:srgbClr val="33FFCA"/>
    <a:srgbClr val="B6FFD5"/>
    <a:srgbClr val="C00000"/>
    <a:srgbClr val="3E4A83"/>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87312" autoAdjust="0"/>
  </p:normalViewPr>
  <p:slideViewPr>
    <p:cSldViewPr snapToGrid="0">
      <p:cViewPr varScale="1">
        <p:scale>
          <a:sx n="75" d="100"/>
          <a:sy n="75" d="100"/>
        </p:scale>
        <p:origin x="840" y="53"/>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26/09/2025</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26/09/2025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2</a:t>
            </a:fld>
            <a:endParaRPr lang="fr-FR"/>
          </a:p>
        </p:txBody>
      </p:sp>
    </p:spTree>
    <p:extLst>
      <p:ext uri="{BB962C8B-B14F-4D97-AF65-F5344CB8AC3E}">
        <p14:creationId xmlns:p14="http://schemas.microsoft.com/office/powerpoint/2010/main" val="540374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15</a:t>
            </a:fld>
            <a:endParaRPr lang="fr-FR"/>
          </a:p>
        </p:txBody>
      </p:sp>
    </p:spTree>
    <p:extLst>
      <p:ext uri="{BB962C8B-B14F-4D97-AF65-F5344CB8AC3E}">
        <p14:creationId xmlns:p14="http://schemas.microsoft.com/office/powerpoint/2010/main" val="2717310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en-GB" dirty="0"/>
              </a:p>
            </p:txBody>
          </p:sp>
        </mc:Choice>
        <mc:Fallback xmlns="">
          <p:sp>
            <p:nvSpPr>
              <p:cNvPr id="3" name="Espace réservé des notes 2"/>
              <p:cNvSpPr>
                <a:spLocks noGrp="1"/>
              </p:cNvSpPr>
              <p:nvPr>
                <p:ph type="body" idx="1"/>
              </p:nvPr>
            </p:nvSpPr>
            <p:spPr/>
            <p:txBody>
              <a:bodyPr/>
              <a:lstStyle/>
              <a:p>
                <a:r>
                  <a:rPr lang="fr-FR" dirty="0"/>
                  <a:t>In the second figure </a:t>
                </a:r>
                <a:r>
                  <a:rPr lang="fr-FR" dirty="0" err="1"/>
                  <a:t>add</a:t>
                </a:r>
                <a:r>
                  <a:rPr lang="fr-FR" dirty="0"/>
                  <a:t> </a:t>
                </a:r>
                <a:r>
                  <a:rPr lang="fr-FR" dirty="0" err="1"/>
                  <a:t>rescaled</a:t>
                </a:r>
                <a:r>
                  <a:rPr lang="fr-FR" dirty="0"/>
                  <a:t>. I </a:t>
                </a:r>
                <a:r>
                  <a:rPr lang="fr-FR" dirty="0" err="1"/>
                  <a:t>am</a:t>
                </a:r>
                <a:r>
                  <a:rPr lang="fr-FR" dirty="0"/>
                  <a:t> not </a:t>
                </a:r>
                <a:r>
                  <a:rPr lang="fr-FR" dirty="0" err="1"/>
                  <a:t>doing</a:t>
                </a:r>
                <a:r>
                  <a:rPr lang="fr-FR" dirty="0"/>
                  <a:t> Rutherford </a:t>
                </a:r>
                <a:r>
                  <a:rPr lang="fr-FR" dirty="0" err="1"/>
                  <a:t>scaling</a:t>
                </a:r>
                <a:r>
                  <a:rPr lang="fr-FR" dirty="0"/>
                  <a:t> I </a:t>
                </a:r>
                <a:r>
                  <a:rPr lang="fr-FR" dirty="0" err="1"/>
                  <a:t>am</a:t>
                </a:r>
                <a:r>
                  <a:rPr lang="fr-FR" dirty="0"/>
                  <a:t> </a:t>
                </a:r>
                <a:r>
                  <a:rPr lang="fr-FR" dirty="0" err="1"/>
                  <a:t>just</a:t>
                </a:r>
                <a:r>
                  <a:rPr lang="fr-FR" dirty="0"/>
                  <a:t> </a:t>
                </a:r>
                <a:r>
                  <a:rPr lang="fr-FR" dirty="0" err="1"/>
                  <a:t>shifting</a:t>
                </a:r>
                <a:r>
                  <a:rPr lang="fr-FR" dirty="0"/>
                  <a:t> in time to match the Rutherford phase for n=1. </a:t>
                </a:r>
                <a:r>
                  <a:rPr lang="fr-FR" dirty="0" err="1"/>
                  <a:t>Instead</a:t>
                </a:r>
                <a:r>
                  <a:rPr lang="fr-FR" dirty="0"/>
                  <a:t> of </a:t>
                </a:r>
                <a:r>
                  <a:rPr lang="fr-FR" dirty="0" err="1"/>
                  <a:t>rescaling</a:t>
                </a:r>
                <a:r>
                  <a:rPr lang="fr-FR" dirty="0"/>
                  <a:t> </a:t>
                </a:r>
                <a:r>
                  <a:rPr lang="fr-FR" dirty="0" err="1"/>
                  <a:t>write</a:t>
                </a:r>
                <a:r>
                  <a:rPr lang="fr-FR" dirty="0"/>
                  <a:t> </a:t>
                </a:r>
                <a:r>
                  <a:rPr lang="fr-FR" dirty="0" err="1"/>
                  <a:t>shifted</a:t>
                </a:r>
                <a:r>
                  <a:rPr lang="fr-FR" dirty="0"/>
                  <a:t>. </a:t>
                </a:r>
                <a:r>
                  <a:rPr lang="fr-FR" dirty="0" err="1"/>
                  <a:t>Indicate</a:t>
                </a:r>
                <a:r>
                  <a:rPr lang="fr-FR" dirty="0"/>
                  <a:t> on the figure the </a:t>
                </a:r>
                <a:r>
                  <a:rPr lang="fr-FR" dirty="0" err="1"/>
                  <a:t>viscosity</a:t>
                </a:r>
                <a:r>
                  <a:rPr lang="fr-FR" dirty="0"/>
                  <a:t> (high, middle, </a:t>
                </a:r>
                <a:r>
                  <a:rPr lang="fr-FR" dirty="0" err="1"/>
                  <a:t>small</a:t>
                </a:r>
                <a:r>
                  <a:rPr lang="fr-FR" dirty="0"/>
                  <a:t>)</a:t>
                </a:r>
                <a:br>
                  <a:rPr lang="fr-FR" dirty="0"/>
                </a:br>
                <a:br>
                  <a:rPr lang="fr-FR" dirty="0"/>
                </a:br>
                <a:r>
                  <a:rPr lang="fr-FR" dirty="0"/>
                  <a:t>The </a:t>
                </a:r>
                <a:r>
                  <a:rPr lang="fr-FR" dirty="0" err="1"/>
                  <a:t>viscosity</a:t>
                </a:r>
                <a:r>
                  <a:rPr lang="fr-FR" dirty="0"/>
                  <a:t> values </a:t>
                </a:r>
                <a:r>
                  <a:rPr lang="fr-FR" dirty="0" err="1"/>
                  <a:t>used</a:t>
                </a:r>
                <a:r>
                  <a:rPr lang="fr-FR" dirty="0"/>
                  <a:t> are </a:t>
                </a:r>
                <a:r>
                  <a:rPr lang="fr-FR" b="1" i="0">
                    <a:solidFill>
                      <a:srgbClr val="E60019"/>
                    </a:solidFill>
                    <a:latin typeface="Cambria Math" panose="02040503050406030204" pitchFamily="18" charset="0"/>
                  </a:rPr>
                  <a:t>𝝁=𝟒𝟖 𝒎^𝟐/𝒔</a:t>
                </a:r>
                <a:r>
                  <a:rPr lang="en-GB" dirty="0"/>
                  <a:t>, </a:t>
                </a:r>
                <a:r>
                  <a:rPr lang="fr-FR" b="1" i="0">
                    <a:solidFill>
                      <a:srgbClr val="33FFCA"/>
                    </a:solidFill>
                    <a:latin typeface="Cambria Math" panose="02040503050406030204" pitchFamily="18" charset="0"/>
                  </a:rPr>
                  <a:t>𝝁=𝟒.𝟖 𝒎^𝟐/𝒔</a:t>
                </a:r>
                <a:r>
                  <a:rPr lang="fr-FR" b="1" dirty="0">
                    <a:solidFill>
                      <a:srgbClr val="E60019"/>
                    </a:solidFill>
                  </a:rPr>
                  <a:t>, </a:t>
                </a:r>
                <a:r>
                  <a:rPr lang="fr-FR" b="1" i="0">
                    <a:solidFill>
                      <a:srgbClr val="2006BA"/>
                    </a:solidFill>
                    <a:latin typeface="Cambria Math" panose="02040503050406030204" pitchFamily="18" charset="0"/>
                  </a:rPr>
                  <a:t>𝝁=𝟎.𝟒𝟖 𝒎^𝟐/𝒔</a:t>
                </a:r>
                <a:r>
                  <a:rPr lang="en-GB" dirty="0"/>
                  <a:t> with a resistivity of </a:t>
                </a:r>
                <a:r>
                  <a:rPr lang="fr-FR" b="0" i="0">
                    <a:latin typeface="Cambria Math" panose="02040503050406030204" pitchFamily="18" charset="0"/>
                  </a:rPr>
                  <a:t>𝜂=3.3∗10^(−5)  Ω𝑚</a:t>
                </a:r>
                <a:r>
                  <a:rPr lang="en-GB" dirty="0"/>
                  <a:t>:</a:t>
                </a:r>
              </a:p>
              <a:p>
                <a:pPr marL="285750" indent="-285750">
                  <a:buFont typeface="Wingdings" panose="05000000000000000000" pitchFamily="2" charset="2"/>
                  <a:buChar char="Ø"/>
                </a:pPr>
                <a:r>
                  <a:rPr lang="en-GB" dirty="0"/>
                  <a:t>A lower viscosity leads to faster linear growth rates due to a lower energy dissipation </a:t>
                </a:r>
              </a:p>
              <a:p>
                <a:pPr marL="285750" indent="-285750">
                  <a:buFont typeface="Wingdings" panose="05000000000000000000" pitchFamily="2" charset="2"/>
                  <a:buChar char="Ø"/>
                </a:pPr>
                <a:r>
                  <a:rPr lang="en-GB" dirty="0"/>
                  <a:t>At the lowest viscosity the relaxation phase is smoother</a:t>
                </a:r>
              </a:p>
              <a:p>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17</a:t>
            </a:fld>
            <a:endParaRPr lang="fr-FR"/>
          </a:p>
        </p:txBody>
      </p:sp>
    </p:spTree>
    <p:extLst>
      <p:ext uri="{BB962C8B-B14F-4D97-AF65-F5344CB8AC3E}">
        <p14:creationId xmlns:p14="http://schemas.microsoft.com/office/powerpoint/2010/main" val="2788023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endParaRPr lang="fr-FR" sz="1200"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18</a:t>
            </a:fld>
            <a:endParaRPr lang="fr-FR"/>
          </a:p>
        </p:txBody>
      </p:sp>
    </p:spTree>
    <p:extLst>
      <p:ext uri="{BB962C8B-B14F-4D97-AF65-F5344CB8AC3E}">
        <p14:creationId xmlns:p14="http://schemas.microsoft.com/office/powerpoint/2010/main" val="3042236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19</a:t>
            </a:fld>
            <a:endParaRPr lang="fr-FR"/>
          </a:p>
        </p:txBody>
      </p:sp>
    </p:spTree>
    <p:extLst>
      <p:ext uri="{BB962C8B-B14F-4D97-AF65-F5344CB8AC3E}">
        <p14:creationId xmlns:p14="http://schemas.microsoft.com/office/powerpoint/2010/main" val="3651586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23</a:t>
            </a:fld>
            <a:endParaRPr lang="fr-FR"/>
          </a:p>
        </p:txBody>
      </p:sp>
    </p:spTree>
    <p:extLst>
      <p:ext uri="{BB962C8B-B14F-4D97-AF65-F5344CB8AC3E}">
        <p14:creationId xmlns:p14="http://schemas.microsoft.com/office/powerpoint/2010/main" val="307625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 </a:t>
                </a:r>
                <a:r>
                  <a:rPr lang="fr-FR" dirty="0" err="1"/>
                  <a:t>higher</a:t>
                </a:r>
                <a:r>
                  <a:rPr lang="fr-FR" dirty="0"/>
                  <a:t> </a:t>
                </a:r>
                <a:r>
                  <a:rPr lang="fr-FR" dirty="0" err="1"/>
                  <a:t>resistivity</a:t>
                </a:r>
                <a:r>
                  <a:rPr lang="fr-FR" dirty="0"/>
                  <a:t> -&gt; </a:t>
                </a:r>
                <a:r>
                  <a:rPr lang="fr-FR" dirty="0" err="1"/>
                  <a:t>faster</a:t>
                </a:r>
                <a:r>
                  <a:rPr lang="fr-FR" dirty="0"/>
                  <a:t> RE </a:t>
                </a:r>
                <a:r>
                  <a:rPr lang="fr-FR" dirty="0" err="1"/>
                  <a:t>loss</a:t>
                </a:r>
                <a:r>
                  <a:rPr lang="fr-FR" dirty="0"/>
                  <a:t> rate but no </a:t>
                </a:r>
                <a:r>
                  <a:rPr lang="fr-FR" dirty="0" err="1"/>
                  <a:t>complete</a:t>
                </a:r>
                <a:r>
                  <a:rPr lang="fr-FR" dirty="0"/>
                  <a:t> </a:t>
                </a:r>
                <a:r>
                  <a:rPr lang="fr-FR" dirty="0" err="1"/>
                  <a:t>loss</a:t>
                </a:r>
                <a:r>
                  <a:rPr lang="fr-FR" dirty="0"/>
                  <a:t> A </a:t>
                </a:r>
                <a:r>
                  <a:rPr lang="fr-FR" dirty="0" err="1"/>
                  <a:t>resistivity</a:t>
                </a:r>
                <a:r>
                  <a:rPr lang="fr-FR" dirty="0"/>
                  <a:t> of </a:t>
                </a:r>
                <a:r>
                  <a:rPr lang="fr-FR" b="0" i="0">
                    <a:latin typeface="Cambria Math" panose="02040503050406030204" pitchFamily="18" charset="0"/>
                  </a:rPr>
                  <a:t>𝜂=6,1∗10^(−4)  </a:t>
                </a:r>
                <a:r>
                  <a:rPr lang="en-GB" dirty="0"/>
                  <a:t>causes the RE loss to occur on the time scale seen in the experiment. However, differently from the experiment, a complete loss of RE does not take place.</a:t>
                </a:r>
                <a:br>
                  <a:rPr lang="fr-FR" dirty="0"/>
                </a:br>
                <a:r>
                  <a:rPr lang="en-GB" dirty="0"/>
                  <a:t>In the model, we do not have a self consistent evolution of resistivity. Therefore, in reality the resistivity might be high at the starting of the loss phase, but then due to ohmic heating, it gets reduced. This would allow for faster and complete loss of RE. This is for future work.</a:t>
                </a:r>
              </a:p>
              <a:p>
                <a:pPr marL="0" marR="0" lvl="0" indent="0" algn="l" defTabSz="914400" rtl="0" eaLnBrk="1" fontAlgn="auto" latinLnBrk="0" hangingPunct="1">
                  <a:lnSpc>
                    <a:spcPct val="100000"/>
                  </a:lnSpc>
                  <a:spcBef>
                    <a:spcPts val="0"/>
                  </a:spcBef>
                  <a:spcAft>
                    <a:spcPts val="0"/>
                  </a:spcAft>
                  <a:buClrTx/>
                  <a:buSzTx/>
                  <a:buFontTx/>
                  <a:buNone/>
                  <a:tabLst/>
                  <a:defRPr/>
                </a:pPr>
                <a:br>
                  <a:rPr lang="fr-FR" dirty="0"/>
                </a:br>
                <a:r>
                  <a:rPr lang="fr-FR" dirty="0" err="1"/>
                  <a:t>Footprint</a:t>
                </a:r>
                <a:r>
                  <a:rPr lang="fr-FR" dirty="0"/>
                  <a:t> </a:t>
                </a:r>
                <a:r>
                  <a:rPr lang="fr-FR" dirty="0" err="1"/>
                  <a:t>larger</a:t>
                </a:r>
                <a:r>
                  <a:rPr lang="fr-FR" dirty="0"/>
                  <a:t> at </a:t>
                </a:r>
                <a:r>
                  <a:rPr lang="fr-FR" dirty="0" err="1"/>
                  <a:t>larger</a:t>
                </a:r>
                <a:r>
                  <a:rPr lang="fr-FR" dirty="0"/>
                  <a:t> </a:t>
                </a:r>
                <a:r>
                  <a:rPr lang="fr-FR" dirty="0" err="1"/>
                  <a:t>resistivity</a:t>
                </a:r>
                <a:r>
                  <a:rPr lang="fr-FR" dirty="0"/>
                  <a:t>. At </a:t>
                </a:r>
                <a:r>
                  <a:rPr lang="fr-FR" dirty="0" err="1"/>
                  <a:t>higher</a:t>
                </a:r>
                <a:r>
                  <a:rPr lang="fr-FR" dirty="0"/>
                  <a:t> </a:t>
                </a:r>
                <a:r>
                  <a:rPr lang="fr-FR" dirty="0" err="1"/>
                  <a:t>resistivity</a:t>
                </a:r>
                <a:r>
                  <a:rPr lang="fr-FR" dirty="0"/>
                  <a:t> the MHD </a:t>
                </a:r>
                <a:r>
                  <a:rPr lang="fr-FR" dirty="0" err="1"/>
                  <a:t>dynamics</a:t>
                </a:r>
                <a:r>
                  <a:rPr lang="fr-FR" dirty="0"/>
                  <a:t> are </a:t>
                </a:r>
                <a:r>
                  <a:rPr lang="fr-FR" dirty="0" err="1"/>
                  <a:t>faster</a:t>
                </a:r>
                <a:r>
                  <a:rPr lang="fr-FR" dirty="0"/>
                  <a:t> and </a:t>
                </a:r>
                <a:r>
                  <a:rPr lang="fr-FR" dirty="0" err="1"/>
                  <a:t>maybe</a:t>
                </a:r>
                <a:r>
                  <a:rPr lang="fr-FR" dirty="0"/>
                  <a:t> </a:t>
                </a:r>
                <a:r>
                  <a:rPr lang="fr-FR" dirty="0" err="1"/>
                  <a:t>that’s</a:t>
                </a:r>
                <a:r>
                  <a:rPr lang="fr-FR" dirty="0"/>
                  <a:t> </a:t>
                </a:r>
                <a:r>
                  <a:rPr lang="fr-FR" dirty="0" err="1"/>
                  <a:t>why</a:t>
                </a:r>
                <a:r>
                  <a:rPr lang="fr-FR" dirty="0"/>
                  <a:t>:</a:t>
                </a:r>
              </a:p>
              <a:p>
                <a:r>
                  <a:rPr lang="fr-FR" dirty="0"/>
                  <a:t>1, I loose </a:t>
                </a:r>
                <a:r>
                  <a:rPr lang="fr-FR" dirty="0" err="1"/>
                  <a:t>less</a:t>
                </a:r>
                <a:r>
                  <a:rPr lang="fr-FR" dirty="0"/>
                  <a:t> </a:t>
                </a:r>
                <a:r>
                  <a:rPr lang="fr-FR" dirty="0" err="1"/>
                  <a:t>Res</a:t>
                </a:r>
                <a:r>
                  <a:rPr lang="fr-FR" dirty="0"/>
                  <a:t> at high </a:t>
                </a:r>
                <a:r>
                  <a:rPr lang="fr-FR" dirty="0" err="1"/>
                  <a:t>resistivty</a:t>
                </a:r>
                <a:r>
                  <a:rPr lang="fr-FR" dirty="0"/>
                  <a:t>. Flux surface come back </a:t>
                </a:r>
                <a:r>
                  <a:rPr lang="fr-FR" dirty="0" err="1"/>
                  <a:t>quicker</a:t>
                </a:r>
                <a:r>
                  <a:rPr lang="fr-FR" dirty="0"/>
                  <a:t> and RE </a:t>
                </a:r>
                <a:r>
                  <a:rPr lang="fr-FR" dirty="0" err="1"/>
                  <a:t>don’t</a:t>
                </a:r>
                <a:r>
                  <a:rPr lang="fr-FR" dirty="0"/>
                  <a:t> have to escape</a:t>
                </a:r>
              </a:p>
              <a:p>
                <a:r>
                  <a:rPr lang="fr-FR" dirty="0"/>
                  <a:t>21, The </a:t>
                </a:r>
                <a:r>
                  <a:rPr lang="fr-FR" dirty="0" err="1"/>
                  <a:t>footprint</a:t>
                </a:r>
                <a:r>
                  <a:rPr lang="fr-FR" dirty="0"/>
                  <a:t> has more time to </a:t>
                </a:r>
                <a:r>
                  <a:rPr lang="fr-FR" dirty="0" err="1"/>
                  <a:t>grow</a:t>
                </a:r>
                <a:r>
                  <a:rPr lang="fr-FR" dirty="0"/>
                  <a:t> </a:t>
                </a:r>
                <a:r>
                  <a:rPr lang="fr-FR" dirty="0" err="1"/>
                  <a:t>with</a:t>
                </a:r>
                <a:r>
                  <a:rPr lang="fr-FR" dirty="0"/>
                  <a:t> respect  to the </a:t>
                </a:r>
                <a:r>
                  <a:rPr lang="fr-FR" dirty="0" err="1"/>
                  <a:t>loss</a:t>
                </a:r>
                <a:r>
                  <a:rPr lang="fr-FR" dirty="0"/>
                  <a:t> time of RE.</a:t>
                </a:r>
                <a:br>
                  <a:rPr lang="fr-FR" dirty="0"/>
                </a:br>
                <a:br>
                  <a:rPr lang="fr-FR" dirty="0"/>
                </a:br>
                <a:r>
                  <a:rPr lang="fr-FR" dirty="0"/>
                  <a:t>The </a:t>
                </a:r>
                <a:r>
                  <a:rPr lang="fr-FR" dirty="0" err="1"/>
                  <a:t>footprint</a:t>
                </a:r>
                <a:r>
                  <a:rPr lang="fr-FR" dirty="0"/>
                  <a:t> </a:t>
                </a:r>
                <a:r>
                  <a:rPr lang="fr-FR" dirty="0" err="1"/>
                  <a:t>is</a:t>
                </a:r>
                <a:r>
                  <a:rPr lang="fr-FR" dirty="0"/>
                  <a:t> </a:t>
                </a:r>
                <a:r>
                  <a:rPr lang="fr-FR" dirty="0" err="1"/>
                  <a:t>governed</a:t>
                </a:r>
                <a:r>
                  <a:rPr lang="fr-FR" dirty="0"/>
                  <a:t> by the combination of how fast and how large </a:t>
                </a:r>
                <a:r>
                  <a:rPr lang="fr-FR" dirty="0" err="1"/>
                  <a:t>you</a:t>
                </a:r>
                <a:r>
                  <a:rPr lang="fr-FR" dirty="0"/>
                  <a:t> </a:t>
                </a:r>
                <a:r>
                  <a:rPr lang="fr-FR" dirty="0" err="1"/>
                  <a:t>grow</a:t>
                </a:r>
                <a:r>
                  <a:rPr lang="fr-FR" dirty="0"/>
                  <a:t>. </a:t>
                </a:r>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24</a:t>
            </a:fld>
            <a:endParaRPr lang="fr-FR"/>
          </a:p>
        </p:txBody>
      </p:sp>
    </p:spTree>
    <p:extLst>
      <p:ext uri="{BB962C8B-B14F-4D97-AF65-F5344CB8AC3E}">
        <p14:creationId xmlns:p14="http://schemas.microsoft.com/office/powerpoint/2010/main" val="4107912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en-GB" dirty="0"/>
              </a:p>
            </p:txBody>
          </p:sp>
        </mc:Choice>
        <mc:Fallback xmlns="">
          <p:sp>
            <p:nvSpPr>
              <p:cNvPr id="3" name="Espace réservé des notes 2"/>
              <p:cNvSpPr>
                <a:spLocks noGrp="1"/>
              </p:cNvSpPr>
              <p:nvPr>
                <p:ph type="body" idx="1"/>
              </p:nvPr>
            </p:nvSpPr>
            <p:spPr/>
            <p:txBody>
              <a:bodyPr/>
              <a:lstStyle/>
              <a:p>
                <a:pPr marL="342900" indent="-342900" algn="just">
                  <a:buClr>
                    <a:srgbClr val="C00000"/>
                  </a:buClr>
                  <a:buFont typeface="Wingdings" panose="05000000000000000000" pitchFamily="2" charset="2"/>
                  <a:buChar char="Ø"/>
                </a:pPr>
                <a:r>
                  <a:rPr lang="fr-FR" dirty="0"/>
                  <a:t>As </a:t>
                </a:r>
                <a:r>
                  <a:rPr lang="fr-FR" dirty="0" err="1"/>
                  <a:t>always</a:t>
                </a:r>
                <a:r>
                  <a:rPr lang="fr-FR" dirty="0"/>
                  <a:t>, </a:t>
                </a:r>
                <a:r>
                  <a:rPr lang="fr-FR" dirty="0" err="1"/>
                  <a:t>too</a:t>
                </a:r>
                <a:r>
                  <a:rPr lang="fr-FR" dirty="0"/>
                  <a:t> </a:t>
                </a:r>
                <a:r>
                  <a:rPr lang="fr-FR" dirty="0" err="1"/>
                  <a:t>much</a:t>
                </a:r>
                <a:r>
                  <a:rPr lang="fr-FR" dirty="0"/>
                  <a:t> </a:t>
                </a:r>
                <a:r>
                  <a:rPr lang="fr-FR" dirty="0" err="1"/>
                  <a:t>text</a:t>
                </a:r>
                <a:r>
                  <a:rPr lang="fr-FR" dirty="0"/>
                  <a:t>. </a:t>
                </a:r>
                <a:r>
                  <a:rPr lang="fr-FR" dirty="0" err="1"/>
                  <a:t>Explain</a:t>
                </a:r>
                <a:r>
                  <a:rPr lang="fr-FR" dirty="0"/>
                  <a:t> the figures </a:t>
                </a:r>
                <a:r>
                  <a:rPr lang="fr-FR" dirty="0" err="1"/>
                  <a:t>thoroughly</a:t>
                </a:r>
                <a:r>
                  <a:rPr lang="fr-FR" dirty="0"/>
                  <a:t>. </a:t>
                </a:r>
                <a:r>
                  <a:rPr lang="fr-FR" dirty="0" err="1"/>
                  <a:t>We</a:t>
                </a:r>
                <a:r>
                  <a:rPr lang="fr-FR" dirty="0"/>
                  <a:t> </a:t>
                </a:r>
                <a:r>
                  <a:rPr lang="fr-FR" dirty="0" err="1"/>
                  <a:t>scale</a:t>
                </a:r>
                <a:r>
                  <a:rPr lang="fr-FR" dirty="0"/>
                  <a:t> the time </a:t>
                </a:r>
                <a:r>
                  <a:rPr lang="fr-FR" dirty="0" err="1"/>
                  <a:t>with</a:t>
                </a:r>
                <a:r>
                  <a:rPr lang="fr-FR" dirty="0"/>
                  <a:t> Rutherford </a:t>
                </a:r>
                <a:r>
                  <a:rPr lang="fr-FR" dirty="0" err="1"/>
                  <a:t>scaling</a:t>
                </a:r>
                <a:r>
                  <a:rPr lang="fr-FR" dirty="0"/>
                  <a:t> </a:t>
                </a:r>
                <a:r>
                  <a:rPr lang="fr-FR" dirty="0" err="1"/>
                  <a:t>because</a:t>
                </a:r>
                <a:r>
                  <a:rPr lang="fr-FR" dirty="0"/>
                  <a:t> </a:t>
                </a:r>
                <a:r>
                  <a:rPr lang="fr-FR" dirty="0" err="1"/>
                  <a:t>this</a:t>
                </a:r>
                <a:r>
                  <a:rPr lang="fr-FR" dirty="0"/>
                  <a:t> </a:t>
                </a:r>
                <a:r>
                  <a:rPr lang="fr-FR" dirty="0" err="1"/>
                  <a:t>is</a:t>
                </a:r>
                <a:r>
                  <a:rPr lang="fr-FR" dirty="0"/>
                  <a:t> how the </a:t>
                </a:r>
                <a:r>
                  <a:rPr lang="fr-FR" dirty="0" err="1"/>
                  <a:t>tearing</a:t>
                </a:r>
                <a:r>
                  <a:rPr lang="fr-FR" dirty="0"/>
                  <a:t> mode </a:t>
                </a:r>
                <a:r>
                  <a:rPr lang="fr-FR" dirty="0" err="1"/>
                  <a:t>grows</a:t>
                </a:r>
                <a:r>
                  <a:rPr lang="fr-FR" dirty="0"/>
                  <a:t> But </a:t>
                </a:r>
                <a:r>
                  <a:rPr lang="fr-FR" dirty="0" err="1"/>
                  <a:t>then</a:t>
                </a:r>
                <a:r>
                  <a:rPr lang="fr-FR" dirty="0"/>
                  <a:t> </a:t>
                </a:r>
                <a:r>
                  <a:rPr lang="fr-FR" dirty="0" err="1"/>
                  <a:t>there</a:t>
                </a:r>
                <a:r>
                  <a:rPr lang="fr-FR" dirty="0"/>
                  <a:t> are </a:t>
                </a:r>
                <a:r>
                  <a:rPr lang="fr-FR" dirty="0" err="1"/>
                  <a:t>differences</a:t>
                </a:r>
                <a:r>
                  <a:rPr lang="fr-FR" dirty="0"/>
                  <a:t> due to the interaction </a:t>
                </a:r>
                <a:r>
                  <a:rPr lang="fr-FR" dirty="0" err="1"/>
                  <a:t>between</a:t>
                </a:r>
                <a:r>
                  <a:rPr lang="fr-FR" dirty="0"/>
                  <a:t> the </a:t>
                </a:r>
                <a:r>
                  <a:rPr lang="fr-FR" dirty="0" err="1"/>
                  <a:t>different</a:t>
                </a:r>
                <a:r>
                  <a:rPr lang="fr-FR" dirty="0"/>
                  <a:t> modes </a:t>
                </a:r>
                <a:r>
                  <a:rPr lang="fr-FR" dirty="0" err="1"/>
                  <a:t>nonlinearly</a:t>
                </a:r>
                <a:r>
                  <a:rPr lang="fr-FR" dirty="0"/>
                  <a:t>. </a:t>
                </a:r>
                <a:r>
                  <a:rPr lang="fr-FR" dirty="0" err="1"/>
                  <a:t>Nonlinear</a:t>
                </a:r>
                <a:r>
                  <a:rPr lang="fr-FR" dirty="0"/>
                  <a:t> </a:t>
                </a:r>
                <a:r>
                  <a:rPr lang="fr-FR" dirty="0" err="1"/>
                  <a:t>dynamlics</a:t>
                </a:r>
                <a:r>
                  <a:rPr lang="fr-FR" dirty="0"/>
                  <a:t> </a:t>
                </a:r>
                <a:r>
                  <a:rPr lang="fr-FR" dirty="0" err="1"/>
                  <a:t>sensitivite</a:t>
                </a:r>
                <a:r>
                  <a:rPr lang="fr-FR" dirty="0"/>
                  <a:t> to </a:t>
                </a:r>
                <a:r>
                  <a:rPr lang="fr-FR" dirty="0" err="1"/>
                  <a:t>resitivire</a:t>
                </a:r>
                <a:br>
                  <a:rPr lang="fr-FR" dirty="0"/>
                </a:br>
                <a:br>
                  <a:rPr lang="fr-FR" dirty="0"/>
                </a:br>
                <a:r>
                  <a:rPr lang="en-GB" sz="1200" dirty="0"/>
                  <a:t>The growth of the toroidal harmonics for </a:t>
                </a:r>
                <a:r>
                  <a:rPr lang="fr-CH" sz="1200" b="0" i="0">
                    <a:solidFill>
                      <a:schemeClr val="tx1"/>
                    </a:solidFill>
                    <a:latin typeface="Cambria Math" panose="02040503050406030204" pitchFamily="18" charset="0"/>
                  </a:rPr>
                  <a:t>𝜂=1.84×10^(−4) Ωm </a:t>
                </a:r>
                <a:r>
                  <a:rPr lang="en-GB" sz="1200" dirty="0"/>
                  <a:t>is plotted as a function of a rescaled time t′ =t/3.3+0.07 </a:t>
                </a:r>
                <a:r>
                  <a:rPr lang="en-GB" sz="1200" dirty="0" err="1"/>
                  <a:t>ms</a:t>
                </a:r>
                <a:r>
                  <a:rPr lang="en-GB" sz="1200" dirty="0"/>
                  <a:t> where factor 3.3 comes from the resistivity ratio. For </a:t>
                </a:r>
                <a:r>
                  <a:rPr lang="fr-CH" sz="1200" b="0" i="0">
                    <a:solidFill>
                      <a:schemeClr val="tx1"/>
                    </a:solidFill>
                    <a:latin typeface="Cambria Math" panose="02040503050406030204" pitchFamily="18" charset="0"/>
                  </a:rPr>
                  <a:t>𝜂=3.3×10^(−</a:t>
                </a:r>
                <a:r>
                  <a:rPr lang="fr-FR" sz="1200" b="0" i="0">
                    <a:solidFill>
                      <a:schemeClr val="tx1"/>
                    </a:solidFill>
                    <a:latin typeface="Cambria Math" panose="02040503050406030204" pitchFamily="18" charset="0"/>
                  </a:rPr>
                  <a:t>5</a:t>
                </a:r>
                <a:r>
                  <a:rPr lang="fr-CH" sz="1200" b="0" i="0">
                    <a:solidFill>
                      <a:schemeClr val="tx1"/>
                    </a:solidFill>
                    <a:latin typeface="Cambria Math" panose="02040503050406030204" pitchFamily="18" charset="0"/>
                  </a:rPr>
                  <a:t>) Ωm</a:t>
                </a:r>
                <a:r>
                  <a:rPr lang="en-GB" sz="1200" dirty="0">
                    <a:solidFill>
                      <a:schemeClr val="tx1"/>
                    </a:solidFill>
                  </a:rPr>
                  <a:t> </a:t>
                </a:r>
                <a:r>
                  <a:rPr lang="en-GB" sz="1200" dirty="0"/>
                  <a:t>t′ = t/18.51+0.1 </a:t>
                </a:r>
                <a:r>
                  <a:rPr lang="en-GB" sz="1200" dirty="0" err="1"/>
                  <a:t>ms</a:t>
                </a:r>
                <a:r>
                  <a:rPr lang="en-GB" sz="1200" dirty="0"/>
                  <a:t>. This is consistent with the theory as the dynamics during the Rutherford phase should be invariant by a transformation of the type t → αt, η → η/α [1]</a:t>
                </a:r>
              </a:p>
              <a:p>
                <a:pPr marL="342900" marR="0" lvl="0" indent="-342900" algn="just" defTabSz="914400" rtl="0" eaLnBrk="1" fontAlgn="auto" latinLnBrk="0" hangingPunct="1">
                  <a:lnSpc>
                    <a:spcPct val="100000"/>
                  </a:lnSpc>
                  <a:spcBef>
                    <a:spcPts val="0"/>
                  </a:spcBef>
                  <a:spcAft>
                    <a:spcPts val="0"/>
                  </a:spcAft>
                  <a:buClr>
                    <a:srgbClr val="C00000"/>
                  </a:buClr>
                  <a:buSzTx/>
                  <a:buFont typeface="Wingdings" panose="05000000000000000000" pitchFamily="2" charset="2"/>
                  <a:buChar char="Ø"/>
                  <a:tabLst/>
                  <a:defRPr/>
                </a:pPr>
                <a:r>
                  <a:rPr lang="en-GB" sz="1200" dirty="0"/>
                  <a:t>The growth of the toroidal harmonics for </a:t>
                </a:r>
                <a:r>
                  <a:rPr lang="fr-CH" sz="1200" b="0" i="0">
                    <a:solidFill>
                      <a:schemeClr val="tx1"/>
                    </a:solidFill>
                    <a:latin typeface="Cambria Math" panose="02040503050406030204" pitchFamily="18" charset="0"/>
                  </a:rPr>
                  <a:t>𝜂=1.84×10^(−4) Ωm </a:t>
                </a:r>
                <a:r>
                  <a:rPr lang="en-GB" sz="1200" dirty="0"/>
                  <a:t>is plotted as a function of a rescaled time t′ =t/3.3+0.07 </a:t>
                </a:r>
                <a:r>
                  <a:rPr lang="en-GB" sz="1200" dirty="0" err="1"/>
                  <a:t>ms</a:t>
                </a:r>
                <a:r>
                  <a:rPr lang="en-GB" sz="1200" dirty="0"/>
                  <a:t> where factor 3.3 comes from the resistivity ratio. For </a:t>
                </a:r>
                <a:r>
                  <a:rPr lang="fr-CH" sz="1200" b="0" i="0">
                    <a:solidFill>
                      <a:schemeClr val="tx1"/>
                    </a:solidFill>
                    <a:latin typeface="Cambria Math" panose="02040503050406030204" pitchFamily="18" charset="0"/>
                  </a:rPr>
                  <a:t>𝜂=3.3×10^(−</a:t>
                </a:r>
                <a:r>
                  <a:rPr lang="fr-FR" sz="1200" b="0" i="0">
                    <a:solidFill>
                      <a:schemeClr val="tx1"/>
                    </a:solidFill>
                    <a:latin typeface="Cambria Math" panose="02040503050406030204" pitchFamily="18" charset="0"/>
                  </a:rPr>
                  <a:t>5</a:t>
                </a:r>
                <a:r>
                  <a:rPr lang="fr-CH" sz="1200" b="0" i="0">
                    <a:solidFill>
                      <a:schemeClr val="tx1"/>
                    </a:solidFill>
                    <a:latin typeface="Cambria Math" panose="02040503050406030204" pitchFamily="18" charset="0"/>
                  </a:rPr>
                  <a:t>) Ωm</a:t>
                </a:r>
                <a:r>
                  <a:rPr lang="en-GB" sz="1200" dirty="0">
                    <a:solidFill>
                      <a:schemeClr val="tx1"/>
                    </a:solidFill>
                  </a:rPr>
                  <a:t> </a:t>
                </a:r>
                <a:r>
                  <a:rPr lang="en-GB" sz="1200" dirty="0"/>
                  <a:t>t′ = t/18.51+0.1 </a:t>
                </a:r>
                <a:r>
                  <a:rPr lang="en-GB" sz="1200" dirty="0" err="1"/>
                  <a:t>ms</a:t>
                </a:r>
                <a:r>
                  <a:rPr lang="en-GB" sz="1200" dirty="0"/>
                  <a:t>. This is consistent with the theory as the dynamics during the Rutherford phase should be invariant by a transformation of the type t → αt, η → η/α [1]</a:t>
                </a:r>
              </a:p>
              <a:p>
                <a:pPr marL="342900" indent="-342900" algn="just">
                  <a:buClr>
                    <a:srgbClr val="C00000"/>
                  </a:buClr>
                  <a:buFont typeface="Wingdings" panose="05000000000000000000" pitchFamily="2" charset="2"/>
                  <a:buChar char="Ø"/>
                </a:pPr>
                <a:endParaRPr lang="en-GB" sz="1200" dirty="0"/>
              </a:p>
              <a:p>
                <a:pPr algn="just">
                  <a:buClr>
                    <a:srgbClr val="C00000"/>
                  </a:buClr>
                </a:pPr>
                <a:endParaRPr lang="fr-FR" sz="1200" dirty="0"/>
              </a:p>
              <a:p>
                <a:pPr marL="342900" indent="-342900" algn="just">
                  <a:buClr>
                    <a:srgbClr val="C00000"/>
                  </a:buClr>
                  <a:buFont typeface="Wingdings" panose="05000000000000000000" pitchFamily="2" charset="2"/>
                  <a:buChar char="Ø"/>
                </a:pPr>
                <a:r>
                  <a:rPr lang="fr-FR" sz="1200" dirty="0">
                    <a:solidFill>
                      <a:srgbClr val="E60019"/>
                    </a:solidFill>
                  </a:rPr>
                  <a:t>The Rutherford phase </a:t>
                </a:r>
                <a:r>
                  <a:rPr lang="fr-FR" sz="1200" dirty="0" err="1">
                    <a:solidFill>
                      <a:srgbClr val="E60019"/>
                    </a:solidFill>
                  </a:rPr>
                  <a:t>is</a:t>
                </a:r>
                <a:r>
                  <a:rPr lang="fr-FR" sz="1200" dirty="0">
                    <a:solidFill>
                      <a:srgbClr val="E60019"/>
                    </a:solidFill>
                  </a:rPr>
                  <a:t> </a:t>
                </a:r>
                <a:r>
                  <a:rPr lang="fr-FR" sz="1200" dirty="0" err="1">
                    <a:solidFill>
                      <a:srgbClr val="E60019"/>
                    </a:solidFill>
                  </a:rPr>
                  <a:t>similar</a:t>
                </a:r>
                <a:r>
                  <a:rPr lang="fr-FR" sz="1200" dirty="0">
                    <a:solidFill>
                      <a:srgbClr val="E60019"/>
                    </a:solidFill>
                  </a:rPr>
                  <a:t> for the  n=1 mode but as the </a:t>
                </a:r>
                <a:r>
                  <a:rPr lang="fr-FR" sz="1200" dirty="0" err="1">
                    <a:solidFill>
                      <a:srgbClr val="E60019"/>
                    </a:solidFill>
                  </a:rPr>
                  <a:t>resistivity</a:t>
                </a:r>
                <a:r>
                  <a:rPr lang="fr-FR" sz="1200" dirty="0">
                    <a:solidFill>
                      <a:srgbClr val="E60019"/>
                    </a:solidFill>
                  </a:rPr>
                  <a:t> </a:t>
                </a:r>
                <a:r>
                  <a:rPr lang="fr-FR" sz="1200" dirty="0" err="1">
                    <a:solidFill>
                      <a:srgbClr val="E60019"/>
                    </a:solidFill>
                  </a:rPr>
                  <a:t>decreases</a:t>
                </a:r>
                <a:r>
                  <a:rPr lang="fr-FR" sz="1200" dirty="0">
                    <a:solidFill>
                      <a:srgbClr val="E60019"/>
                    </a:solidFill>
                  </a:rPr>
                  <a:t>, the </a:t>
                </a:r>
                <a:r>
                  <a:rPr lang="fr-FR" sz="1200" dirty="0" err="1">
                    <a:solidFill>
                      <a:srgbClr val="E60019"/>
                    </a:solidFill>
                  </a:rPr>
                  <a:t>secondary</a:t>
                </a:r>
                <a:r>
                  <a:rPr lang="fr-FR" sz="1200" dirty="0">
                    <a:solidFill>
                      <a:srgbClr val="E60019"/>
                    </a:solidFill>
                  </a:rPr>
                  <a:t> modes (n &gt; 1) </a:t>
                </a:r>
                <a:r>
                  <a:rPr lang="fr-FR" sz="1200" dirty="0" err="1">
                    <a:solidFill>
                      <a:srgbClr val="E60019"/>
                    </a:solidFill>
                  </a:rPr>
                  <a:t>grow</a:t>
                </a:r>
                <a:r>
                  <a:rPr lang="fr-FR" sz="1200" dirty="0">
                    <a:solidFill>
                      <a:srgbClr val="E60019"/>
                    </a:solidFill>
                  </a:rPr>
                  <a:t> </a:t>
                </a:r>
                <a:r>
                  <a:rPr lang="fr-FR" sz="1200" dirty="0" err="1">
                    <a:solidFill>
                      <a:srgbClr val="E60019"/>
                    </a:solidFill>
                  </a:rPr>
                  <a:t>faster</a:t>
                </a:r>
                <a:r>
                  <a:rPr lang="fr-FR" sz="1200" dirty="0">
                    <a:solidFill>
                      <a:srgbClr val="E60019"/>
                    </a:solidFill>
                  </a:rPr>
                  <a:t> </a:t>
                </a:r>
                <a:r>
                  <a:rPr lang="fr-FR" sz="1200" dirty="0" err="1">
                    <a:solidFill>
                      <a:srgbClr val="E60019"/>
                    </a:solidFill>
                  </a:rPr>
                  <a:t>causing</a:t>
                </a:r>
                <a:r>
                  <a:rPr lang="fr-FR" sz="1200" dirty="0">
                    <a:solidFill>
                      <a:srgbClr val="E60019"/>
                    </a:solidFill>
                  </a:rPr>
                  <a:t> the relaxation phase to </a:t>
                </a:r>
                <a:r>
                  <a:rPr lang="fr-FR" sz="1200" dirty="0" err="1">
                    <a:solidFill>
                      <a:srgbClr val="E60019"/>
                    </a:solidFill>
                  </a:rPr>
                  <a:t>become</a:t>
                </a:r>
                <a:r>
                  <a:rPr lang="fr-FR" sz="1200" dirty="0">
                    <a:solidFill>
                      <a:srgbClr val="E60019"/>
                    </a:solidFill>
                  </a:rPr>
                  <a:t> violent. This leads to </a:t>
                </a:r>
                <a:r>
                  <a:rPr lang="fr-FR" sz="1200" dirty="0" err="1">
                    <a:solidFill>
                      <a:srgbClr val="E60019"/>
                    </a:solidFill>
                  </a:rPr>
                  <a:t>higher</a:t>
                </a:r>
                <a:r>
                  <a:rPr lang="fr-FR" sz="1200" dirty="0">
                    <a:solidFill>
                      <a:srgbClr val="E60019"/>
                    </a:solidFill>
                  </a:rPr>
                  <a:t> RE </a:t>
                </a:r>
                <a:r>
                  <a:rPr lang="fr-FR" sz="1200" dirty="0" err="1">
                    <a:solidFill>
                      <a:srgbClr val="E60019"/>
                    </a:solidFill>
                  </a:rPr>
                  <a:t>losses</a:t>
                </a:r>
                <a:endParaRPr lang="en-GB" sz="1200" dirty="0">
                  <a:solidFill>
                    <a:srgbClr val="E60019"/>
                  </a:solidFill>
                </a:endParaRPr>
              </a:p>
              <a:p>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26</a:t>
            </a:fld>
            <a:endParaRPr lang="fr-FR"/>
          </a:p>
        </p:txBody>
      </p:sp>
    </p:spTree>
    <p:extLst>
      <p:ext uri="{BB962C8B-B14F-4D97-AF65-F5344CB8AC3E}">
        <p14:creationId xmlns:p14="http://schemas.microsoft.com/office/powerpoint/2010/main" val="1580287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sz="1100"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28</a:t>
            </a:fld>
            <a:endParaRPr lang="fr-FR"/>
          </a:p>
        </p:txBody>
      </p:sp>
    </p:spTree>
    <p:extLst>
      <p:ext uri="{BB962C8B-B14F-4D97-AF65-F5344CB8AC3E}">
        <p14:creationId xmlns:p14="http://schemas.microsoft.com/office/powerpoint/2010/main" val="5630008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29</a:t>
            </a:fld>
            <a:endParaRPr lang="fr-FR"/>
          </a:p>
        </p:txBody>
      </p:sp>
    </p:spTree>
    <p:extLst>
      <p:ext uri="{BB962C8B-B14F-4D97-AF65-F5344CB8AC3E}">
        <p14:creationId xmlns:p14="http://schemas.microsoft.com/office/powerpoint/2010/main" val="351574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30</a:t>
            </a:fld>
            <a:endParaRPr lang="fr-FR"/>
          </a:p>
        </p:txBody>
      </p:sp>
    </p:spTree>
    <p:extLst>
      <p:ext uri="{BB962C8B-B14F-4D97-AF65-F5344CB8AC3E}">
        <p14:creationId xmlns:p14="http://schemas.microsoft.com/office/powerpoint/2010/main" val="1165995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5</a:t>
            </a:fld>
            <a:endParaRPr lang="fr-FR"/>
          </a:p>
        </p:txBody>
      </p:sp>
    </p:spTree>
    <p:extLst>
      <p:ext uri="{BB962C8B-B14F-4D97-AF65-F5344CB8AC3E}">
        <p14:creationId xmlns:p14="http://schemas.microsoft.com/office/powerpoint/2010/main" val="3612670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en-GB" dirty="0"/>
              </a:p>
            </p:txBody>
          </p:sp>
        </mc:Choice>
        <mc:Fallback xmlns="">
          <p:sp>
            <p:nvSpPr>
              <p:cNvPr id="3" name="Espace réservé des notes 2"/>
              <p:cNvSpPr>
                <a:spLocks noGrp="1"/>
              </p:cNvSpPr>
              <p:nvPr>
                <p:ph type="body" idx="1"/>
              </p:nvPr>
            </p:nvSpPr>
            <p:spPr/>
            <p:txBody>
              <a:bodyPr/>
              <a:lstStyle/>
              <a:p>
                <a:r>
                  <a:rPr lang="fr-FR" dirty="0"/>
                  <a:t>In the second figure </a:t>
                </a:r>
                <a:r>
                  <a:rPr lang="fr-FR" dirty="0" err="1"/>
                  <a:t>add</a:t>
                </a:r>
                <a:r>
                  <a:rPr lang="fr-FR" dirty="0"/>
                  <a:t> </a:t>
                </a:r>
                <a:r>
                  <a:rPr lang="fr-FR" dirty="0" err="1"/>
                  <a:t>rescaled</a:t>
                </a:r>
                <a:r>
                  <a:rPr lang="fr-FR" dirty="0"/>
                  <a:t>. I </a:t>
                </a:r>
                <a:r>
                  <a:rPr lang="fr-FR" dirty="0" err="1"/>
                  <a:t>am</a:t>
                </a:r>
                <a:r>
                  <a:rPr lang="fr-FR" dirty="0"/>
                  <a:t> not </a:t>
                </a:r>
                <a:r>
                  <a:rPr lang="fr-FR" dirty="0" err="1"/>
                  <a:t>doing</a:t>
                </a:r>
                <a:r>
                  <a:rPr lang="fr-FR" dirty="0"/>
                  <a:t> Rutherford </a:t>
                </a:r>
                <a:r>
                  <a:rPr lang="fr-FR" dirty="0" err="1"/>
                  <a:t>scaling</a:t>
                </a:r>
                <a:r>
                  <a:rPr lang="fr-FR" dirty="0"/>
                  <a:t> I </a:t>
                </a:r>
                <a:r>
                  <a:rPr lang="fr-FR" dirty="0" err="1"/>
                  <a:t>am</a:t>
                </a:r>
                <a:r>
                  <a:rPr lang="fr-FR" dirty="0"/>
                  <a:t> </a:t>
                </a:r>
                <a:r>
                  <a:rPr lang="fr-FR" dirty="0" err="1"/>
                  <a:t>just</a:t>
                </a:r>
                <a:r>
                  <a:rPr lang="fr-FR" dirty="0"/>
                  <a:t> </a:t>
                </a:r>
                <a:r>
                  <a:rPr lang="fr-FR" dirty="0" err="1"/>
                  <a:t>shifting</a:t>
                </a:r>
                <a:r>
                  <a:rPr lang="fr-FR" dirty="0"/>
                  <a:t> in time to match the Rutherford phase for n=1. </a:t>
                </a:r>
                <a:r>
                  <a:rPr lang="fr-FR" dirty="0" err="1"/>
                  <a:t>Instead</a:t>
                </a:r>
                <a:r>
                  <a:rPr lang="fr-FR" dirty="0"/>
                  <a:t> of </a:t>
                </a:r>
                <a:r>
                  <a:rPr lang="fr-FR" dirty="0" err="1"/>
                  <a:t>rescaling</a:t>
                </a:r>
                <a:r>
                  <a:rPr lang="fr-FR" dirty="0"/>
                  <a:t> </a:t>
                </a:r>
                <a:r>
                  <a:rPr lang="fr-FR" dirty="0" err="1"/>
                  <a:t>write</a:t>
                </a:r>
                <a:r>
                  <a:rPr lang="fr-FR" dirty="0"/>
                  <a:t> </a:t>
                </a:r>
                <a:r>
                  <a:rPr lang="fr-FR" dirty="0" err="1"/>
                  <a:t>shifted</a:t>
                </a:r>
                <a:r>
                  <a:rPr lang="fr-FR" dirty="0"/>
                  <a:t>. </a:t>
                </a:r>
                <a:r>
                  <a:rPr lang="fr-FR" dirty="0" err="1"/>
                  <a:t>Indicate</a:t>
                </a:r>
                <a:r>
                  <a:rPr lang="fr-FR" dirty="0"/>
                  <a:t> on the figure the </a:t>
                </a:r>
                <a:r>
                  <a:rPr lang="fr-FR" dirty="0" err="1"/>
                  <a:t>viscosity</a:t>
                </a:r>
                <a:r>
                  <a:rPr lang="fr-FR" dirty="0"/>
                  <a:t> (high, middle, </a:t>
                </a:r>
                <a:r>
                  <a:rPr lang="fr-FR" dirty="0" err="1"/>
                  <a:t>small</a:t>
                </a:r>
                <a:r>
                  <a:rPr lang="fr-FR" dirty="0"/>
                  <a:t>)</a:t>
                </a:r>
                <a:br>
                  <a:rPr lang="fr-FR" dirty="0"/>
                </a:br>
                <a:br>
                  <a:rPr lang="fr-FR" dirty="0"/>
                </a:br>
                <a:r>
                  <a:rPr lang="fr-FR" dirty="0"/>
                  <a:t>The </a:t>
                </a:r>
                <a:r>
                  <a:rPr lang="fr-FR" dirty="0" err="1"/>
                  <a:t>viscosity</a:t>
                </a:r>
                <a:r>
                  <a:rPr lang="fr-FR" dirty="0"/>
                  <a:t> values </a:t>
                </a:r>
                <a:r>
                  <a:rPr lang="fr-FR" dirty="0" err="1"/>
                  <a:t>used</a:t>
                </a:r>
                <a:r>
                  <a:rPr lang="fr-FR" dirty="0"/>
                  <a:t> are </a:t>
                </a:r>
                <a:r>
                  <a:rPr lang="fr-FR" b="1" i="0">
                    <a:solidFill>
                      <a:srgbClr val="E60019"/>
                    </a:solidFill>
                    <a:latin typeface="Cambria Math" panose="02040503050406030204" pitchFamily="18" charset="0"/>
                  </a:rPr>
                  <a:t>𝝁=𝟒𝟖 𝒎^𝟐/𝒔</a:t>
                </a:r>
                <a:r>
                  <a:rPr lang="en-GB" dirty="0"/>
                  <a:t>, </a:t>
                </a:r>
                <a:r>
                  <a:rPr lang="fr-FR" b="1" i="0">
                    <a:solidFill>
                      <a:srgbClr val="33FFCA"/>
                    </a:solidFill>
                    <a:latin typeface="Cambria Math" panose="02040503050406030204" pitchFamily="18" charset="0"/>
                  </a:rPr>
                  <a:t>𝝁=𝟒.𝟖 𝒎^𝟐/𝒔</a:t>
                </a:r>
                <a:r>
                  <a:rPr lang="fr-FR" b="1" dirty="0">
                    <a:solidFill>
                      <a:srgbClr val="E60019"/>
                    </a:solidFill>
                  </a:rPr>
                  <a:t>, </a:t>
                </a:r>
                <a:r>
                  <a:rPr lang="fr-FR" b="1" i="0">
                    <a:solidFill>
                      <a:srgbClr val="2006BA"/>
                    </a:solidFill>
                    <a:latin typeface="Cambria Math" panose="02040503050406030204" pitchFamily="18" charset="0"/>
                  </a:rPr>
                  <a:t>𝝁=𝟎.𝟒𝟖 𝒎^𝟐/𝒔</a:t>
                </a:r>
                <a:r>
                  <a:rPr lang="en-GB" dirty="0"/>
                  <a:t> with a resistivity of </a:t>
                </a:r>
                <a:r>
                  <a:rPr lang="fr-FR" b="0" i="0">
                    <a:latin typeface="Cambria Math" panose="02040503050406030204" pitchFamily="18" charset="0"/>
                  </a:rPr>
                  <a:t>𝜂=3.3∗10^(−5)  Ω𝑚</a:t>
                </a:r>
                <a:r>
                  <a:rPr lang="en-GB" dirty="0"/>
                  <a:t>:</a:t>
                </a:r>
              </a:p>
              <a:p>
                <a:pPr marL="285750" indent="-285750">
                  <a:buFont typeface="Wingdings" panose="05000000000000000000" pitchFamily="2" charset="2"/>
                  <a:buChar char="Ø"/>
                </a:pPr>
                <a:r>
                  <a:rPr lang="en-GB" dirty="0"/>
                  <a:t>A lower viscosity leads to faster linear growth rates due to a lower energy dissipation </a:t>
                </a:r>
              </a:p>
              <a:p>
                <a:pPr marL="285750" indent="-285750">
                  <a:buFont typeface="Wingdings" panose="05000000000000000000" pitchFamily="2" charset="2"/>
                  <a:buChar char="Ø"/>
                </a:pPr>
                <a:r>
                  <a:rPr lang="en-GB" dirty="0"/>
                  <a:t>At the lowest viscosity the relaxation phase is smoother</a:t>
                </a:r>
              </a:p>
              <a:p>
                <a:br>
                  <a:rPr lang="en-GB" dirty="0"/>
                </a:br>
                <a:r>
                  <a:rPr lang="en-GB" dirty="0"/>
                  <a:t>With resistivity the scaling of the growth rate is faster therefore I see an effect on the footprint </a:t>
                </a:r>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32</a:t>
            </a:fld>
            <a:endParaRPr lang="fr-FR"/>
          </a:p>
        </p:txBody>
      </p:sp>
    </p:spTree>
    <p:extLst>
      <p:ext uri="{BB962C8B-B14F-4D97-AF65-F5344CB8AC3E}">
        <p14:creationId xmlns:p14="http://schemas.microsoft.com/office/powerpoint/2010/main" val="3642966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sz="1100"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33</a:t>
            </a:fld>
            <a:endParaRPr lang="fr-FR"/>
          </a:p>
        </p:txBody>
      </p:sp>
    </p:spTree>
    <p:extLst>
      <p:ext uri="{BB962C8B-B14F-4D97-AF65-F5344CB8AC3E}">
        <p14:creationId xmlns:p14="http://schemas.microsoft.com/office/powerpoint/2010/main" val="1197339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With diffusion the RE </a:t>
                </a:r>
                <a:r>
                  <a:rPr lang="fr-FR" dirty="0" err="1"/>
                  <a:t>loss</a:t>
                </a:r>
                <a:r>
                  <a:rPr lang="fr-FR" dirty="0"/>
                  <a:t> rate </a:t>
                </a:r>
                <a:r>
                  <a:rPr lang="fr-FR" dirty="0" err="1"/>
                  <a:t>is</a:t>
                </a:r>
                <a:r>
                  <a:rPr lang="fr-FR" dirty="0"/>
                  <a:t> </a:t>
                </a:r>
                <a:r>
                  <a:rPr lang="fr-FR" dirty="0" err="1"/>
                  <a:t>higher</a:t>
                </a:r>
                <a:r>
                  <a:rPr lang="fr-FR" dirty="0"/>
                  <a:t> due to </a:t>
                </a:r>
                <a:r>
                  <a:rPr lang="fr-FR" dirty="0" err="1"/>
                  <a:t>faster</a:t>
                </a:r>
                <a:r>
                  <a:rPr lang="fr-FR" dirty="0"/>
                  <a:t> </a:t>
                </a:r>
                <a:r>
                  <a:rPr lang="fr-FR" dirty="0" err="1"/>
                  <a:t>growth</a:t>
                </a:r>
                <a:r>
                  <a:rPr lang="fr-FR" dirty="0"/>
                  <a:t> of the modes. </a:t>
                </a:r>
                <a:r>
                  <a:rPr lang="fr-FR" dirty="0" err="1"/>
                  <a:t>Morevoer</a:t>
                </a:r>
                <a:r>
                  <a:rPr lang="fr-FR" dirty="0"/>
                  <a:t>, </a:t>
                </a:r>
                <a:r>
                  <a:rPr lang="fr-FR" dirty="0" err="1"/>
                  <a:t>there</a:t>
                </a:r>
                <a:r>
                  <a:rPr lang="fr-FR" dirty="0"/>
                  <a:t> </a:t>
                </a:r>
                <a:r>
                  <a:rPr lang="fr-FR" dirty="0" err="1"/>
                  <a:t>is</a:t>
                </a:r>
                <a:r>
                  <a:rPr lang="fr-FR" dirty="0"/>
                  <a:t> a </a:t>
                </a:r>
                <a:r>
                  <a:rPr lang="fr-FR" dirty="0" err="1"/>
                  <a:t>clear</a:t>
                </a:r>
                <a:r>
                  <a:rPr lang="fr-FR" dirty="0"/>
                  <a:t> trend </a:t>
                </a:r>
                <a:r>
                  <a:rPr lang="fr-FR" dirty="0" err="1"/>
                  <a:t>with</a:t>
                </a:r>
                <a:r>
                  <a:rPr lang="fr-FR" dirty="0"/>
                  <a:t> </a:t>
                </a:r>
                <a:r>
                  <a:rPr lang="fr-FR" dirty="0" err="1"/>
                  <a:t>viscosity</a:t>
                </a:r>
                <a:r>
                  <a:rPr lang="fr-FR" dirty="0"/>
                  <a:t> </a:t>
                </a:r>
                <a:r>
                  <a:rPr lang="fr-FR" dirty="0" err="1"/>
                  <a:t>since</a:t>
                </a:r>
                <a:r>
                  <a:rPr lang="fr-FR" dirty="0"/>
                  <a:t> the relaxation </a:t>
                </a:r>
                <a:r>
                  <a:rPr lang="fr-FR" dirty="0" err="1"/>
                  <a:t>is</a:t>
                </a:r>
                <a:r>
                  <a:rPr lang="fr-FR" dirty="0"/>
                  <a:t> not </a:t>
                </a:r>
                <a:r>
                  <a:rPr lang="fr-FR" dirty="0" err="1"/>
                  <a:t>smoothned</a:t>
                </a:r>
                <a:r>
                  <a:rPr lang="fr-FR" dirty="0"/>
                  <a:t> </a:t>
                </a:r>
                <a:r>
                  <a:rPr lang="fr-FR" dirty="0" err="1"/>
                  <a:t>with</a:t>
                </a:r>
                <a:r>
                  <a:rPr lang="fr-FR" dirty="0"/>
                  <a:t> </a:t>
                </a:r>
                <a:r>
                  <a:rPr lang="fr-FR" b="0" i="0">
                    <a:latin typeface="Cambria Math" panose="02040503050406030204" pitchFamily="18" charset="0"/>
                  </a:rPr>
                  <a:t>𝜇=0.48 𝑚^2/𝑠</a:t>
                </a:r>
                <a:r>
                  <a:rPr lang="en-GB" dirty="0"/>
                  <a:t> as with advection.</a:t>
                </a:r>
              </a:p>
              <a:p>
                <a:br>
                  <a:rPr lang="fr-FR" dirty="0"/>
                </a:br>
                <a:br>
                  <a:rPr lang="fr-FR" dirty="0"/>
                </a:br>
                <a:r>
                  <a:rPr lang="fr-FR" dirty="0"/>
                  <a:t>All </a:t>
                </a:r>
                <a:r>
                  <a:rPr lang="fr-FR" dirty="0" err="1"/>
                  <a:t>this</a:t>
                </a:r>
                <a:r>
                  <a:rPr lang="fr-FR" dirty="0"/>
                  <a:t> has an </a:t>
                </a:r>
                <a:r>
                  <a:rPr lang="fr-FR" dirty="0" err="1"/>
                  <a:t>effect</a:t>
                </a:r>
                <a:r>
                  <a:rPr lang="fr-FR" dirty="0"/>
                  <a:t> on the RE </a:t>
                </a:r>
                <a:r>
                  <a:rPr lang="fr-FR" dirty="0" err="1"/>
                  <a:t>loss</a:t>
                </a:r>
                <a:r>
                  <a:rPr lang="fr-FR" dirty="0"/>
                  <a:t> phase. If </a:t>
                </a:r>
                <a:r>
                  <a:rPr lang="fr-FR" dirty="0" err="1"/>
                  <a:t>we</a:t>
                </a:r>
                <a:r>
                  <a:rPr lang="fr-FR" dirty="0"/>
                  <a:t> look </a:t>
                </a:r>
                <a:r>
                  <a:rPr lang="fr-FR" dirty="0" err="1"/>
                  <a:t>ony</a:t>
                </a:r>
                <a:r>
                  <a:rPr lang="fr-FR" dirty="0"/>
                  <a:t> at the diffusion </a:t>
                </a:r>
                <a:r>
                  <a:rPr lang="fr-FR" dirty="0" err="1"/>
                  <a:t>curves</a:t>
                </a:r>
                <a:r>
                  <a:rPr lang="fr-FR" dirty="0"/>
                  <a:t> (</a:t>
                </a:r>
                <a:r>
                  <a:rPr lang="fr-FR" dirty="0" err="1"/>
                  <a:t>dashed</a:t>
                </a:r>
                <a:r>
                  <a:rPr lang="fr-FR" dirty="0"/>
                  <a:t>), </a:t>
                </a:r>
                <a:r>
                  <a:rPr lang="fr-FR" dirty="0" err="1"/>
                  <a:t>we</a:t>
                </a:r>
                <a:r>
                  <a:rPr lang="fr-FR" dirty="0"/>
                  <a:t> </a:t>
                </a:r>
                <a:r>
                  <a:rPr lang="fr-FR" dirty="0" err="1"/>
                  <a:t>see</a:t>
                </a:r>
                <a:r>
                  <a:rPr lang="fr-FR" dirty="0"/>
                  <a:t> a </a:t>
                </a:r>
                <a:r>
                  <a:rPr lang="fr-FR" dirty="0" err="1"/>
                  <a:t>scaling</a:t>
                </a:r>
                <a:r>
                  <a:rPr lang="fr-FR" dirty="0"/>
                  <a:t> </a:t>
                </a:r>
                <a:r>
                  <a:rPr lang="fr-FR" dirty="0" err="1"/>
                  <a:t>with</a:t>
                </a:r>
                <a:r>
                  <a:rPr lang="fr-FR" dirty="0"/>
                  <a:t> </a:t>
                </a:r>
                <a:r>
                  <a:rPr lang="fr-FR" dirty="0" err="1"/>
                  <a:t>viscosity</a:t>
                </a:r>
                <a:r>
                  <a:rPr lang="fr-FR" dirty="0"/>
                  <a:t>. </a:t>
                </a:r>
                <a:r>
                  <a:rPr lang="fr-FR" dirty="0" err="1"/>
                  <a:t>Higher</a:t>
                </a:r>
                <a:r>
                  <a:rPr lang="fr-FR" dirty="0"/>
                  <a:t> </a:t>
                </a:r>
                <a:r>
                  <a:rPr lang="fr-FR" dirty="0" err="1"/>
                  <a:t>viscosity</a:t>
                </a:r>
                <a:r>
                  <a:rPr lang="fr-FR" dirty="0"/>
                  <a:t> leads to </a:t>
                </a:r>
                <a:r>
                  <a:rPr lang="fr-FR" dirty="0" err="1"/>
                  <a:t>higher</a:t>
                </a:r>
                <a:r>
                  <a:rPr lang="fr-FR" dirty="0"/>
                  <a:t> </a:t>
                </a:r>
                <a:r>
                  <a:rPr lang="fr-FR" dirty="0" err="1"/>
                  <a:t>loss</a:t>
                </a:r>
                <a:r>
                  <a:rPr lang="fr-FR" dirty="0"/>
                  <a:t> time due to </a:t>
                </a:r>
                <a:r>
                  <a:rPr lang="fr-FR" dirty="0" err="1"/>
                  <a:t>slower</a:t>
                </a:r>
                <a:r>
                  <a:rPr lang="fr-FR" dirty="0"/>
                  <a:t> </a:t>
                </a:r>
                <a:r>
                  <a:rPr lang="fr-FR" dirty="0" err="1"/>
                  <a:t>dynamics</a:t>
                </a:r>
                <a:r>
                  <a:rPr lang="fr-FR" dirty="0"/>
                  <a:t>. If </a:t>
                </a:r>
                <a:r>
                  <a:rPr lang="fr-FR" dirty="0" err="1"/>
                  <a:t>compared</a:t>
                </a:r>
                <a:r>
                  <a:rPr lang="fr-FR" dirty="0"/>
                  <a:t> </a:t>
                </a:r>
                <a:r>
                  <a:rPr lang="fr-FR" dirty="0" err="1"/>
                  <a:t>with</a:t>
                </a:r>
                <a:r>
                  <a:rPr lang="fr-FR" dirty="0"/>
                  <a:t> advection cases </a:t>
                </a:r>
                <a:r>
                  <a:rPr lang="fr-FR" dirty="0" err="1"/>
                  <a:t>we</a:t>
                </a:r>
                <a:r>
                  <a:rPr lang="fr-FR" dirty="0"/>
                  <a:t> can </a:t>
                </a:r>
                <a:r>
                  <a:rPr lang="fr-FR" dirty="0" err="1"/>
                  <a:t>see</a:t>
                </a:r>
                <a:r>
                  <a:rPr lang="fr-FR" dirty="0"/>
                  <a:t> </a:t>
                </a:r>
                <a:r>
                  <a:rPr lang="fr-FR" dirty="0" err="1"/>
                  <a:t>difference</a:t>
                </a:r>
                <a:r>
                  <a:rPr lang="fr-FR" dirty="0"/>
                  <a:t> due to </a:t>
                </a:r>
                <a:r>
                  <a:rPr lang="fr-FR" dirty="0" err="1"/>
                  <a:t>slower</a:t>
                </a:r>
                <a:r>
                  <a:rPr lang="fr-FR" dirty="0"/>
                  <a:t> </a:t>
                </a:r>
                <a:r>
                  <a:rPr lang="fr-FR" dirty="0" err="1"/>
                  <a:t>dynamics</a:t>
                </a:r>
                <a:r>
                  <a:rPr lang="fr-FR" dirty="0"/>
                  <a:t> and </a:t>
                </a:r>
                <a:r>
                  <a:rPr lang="fr-FR" dirty="0" err="1"/>
                  <a:t>smoother</a:t>
                </a:r>
                <a:r>
                  <a:rPr lang="fr-FR" dirty="0"/>
                  <a:t> non </a:t>
                </a:r>
                <a:r>
                  <a:rPr lang="fr-FR" dirty="0" err="1"/>
                  <a:t>linear</a:t>
                </a:r>
                <a:r>
                  <a:rPr lang="fr-FR" dirty="0"/>
                  <a:t> phase</a:t>
                </a:r>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34</a:t>
            </a:fld>
            <a:endParaRPr lang="fr-FR"/>
          </a:p>
        </p:txBody>
      </p:sp>
    </p:spTree>
    <p:extLst>
      <p:ext uri="{BB962C8B-B14F-4D97-AF65-F5344CB8AC3E}">
        <p14:creationId xmlns:p14="http://schemas.microsoft.com/office/powerpoint/2010/main" val="1248062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35</a:t>
            </a:fld>
            <a:endParaRPr lang="fr-FR"/>
          </a:p>
        </p:txBody>
      </p:sp>
    </p:spTree>
    <p:extLst>
      <p:ext uri="{BB962C8B-B14F-4D97-AF65-F5344CB8AC3E}">
        <p14:creationId xmlns:p14="http://schemas.microsoft.com/office/powerpoint/2010/main" val="294576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6</a:t>
            </a:fld>
            <a:endParaRPr lang="fr-FR"/>
          </a:p>
        </p:txBody>
      </p:sp>
    </p:spTree>
    <p:extLst>
      <p:ext uri="{BB962C8B-B14F-4D97-AF65-F5344CB8AC3E}">
        <p14:creationId xmlns:p14="http://schemas.microsoft.com/office/powerpoint/2010/main" val="2276091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9</a:t>
            </a:fld>
            <a:endParaRPr lang="fr-FR"/>
          </a:p>
        </p:txBody>
      </p:sp>
    </p:spTree>
    <p:extLst>
      <p:ext uri="{BB962C8B-B14F-4D97-AF65-F5344CB8AC3E}">
        <p14:creationId xmlns:p14="http://schemas.microsoft.com/office/powerpoint/2010/main" val="2693700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10</a:t>
            </a:fld>
            <a:endParaRPr lang="fr-FR"/>
          </a:p>
        </p:txBody>
      </p:sp>
    </p:spTree>
    <p:extLst>
      <p:ext uri="{BB962C8B-B14F-4D97-AF65-F5344CB8AC3E}">
        <p14:creationId xmlns:p14="http://schemas.microsoft.com/office/powerpoint/2010/main" val="3758701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087C14E6-2559-451E-807A-4A34163A34D7}" type="slidenum">
              <a:rPr lang="fr-FR" smtClean="0"/>
              <a:t>11</a:t>
            </a:fld>
            <a:endParaRPr lang="fr-FR"/>
          </a:p>
        </p:txBody>
      </p:sp>
    </p:spTree>
    <p:extLst>
      <p:ext uri="{BB962C8B-B14F-4D97-AF65-F5344CB8AC3E}">
        <p14:creationId xmlns:p14="http://schemas.microsoft.com/office/powerpoint/2010/main" val="2373334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en-GB"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Improving</a:t>
                </a:r>
                <a:r>
                  <a:rPr lang="fr-FR" dirty="0"/>
                  <a:t> the </a:t>
                </a:r>
                <a:r>
                  <a:rPr lang="fr-FR" dirty="0" err="1"/>
                  <a:t>results</a:t>
                </a:r>
                <a:r>
                  <a:rPr lang="fr-FR" dirty="0"/>
                  <a:t> </a:t>
                </a:r>
                <a:r>
                  <a:rPr lang="fr-FR" dirty="0" err="1"/>
                  <a:t>from</a:t>
                </a:r>
                <a:r>
                  <a:rPr lang="fr-FR" dirty="0"/>
                  <a:t> Vinodh </a:t>
                </a:r>
                <a:r>
                  <a:rPr lang="fr-FR" dirty="0" err="1"/>
                  <a:t>which</a:t>
                </a:r>
                <a:r>
                  <a:rPr lang="fr-FR" dirty="0"/>
                  <a:t> has </a:t>
                </a:r>
                <a:r>
                  <a:rPr lang="fr-FR" dirty="0" err="1"/>
                  <a:t>some</a:t>
                </a:r>
                <a:r>
                  <a:rPr lang="fr-FR" dirty="0"/>
                  <a:t> limitations. </a:t>
                </a:r>
                <a:r>
                  <a:rPr lang="fr-FR" sz="1200" b="1" dirty="0">
                    <a:solidFill>
                      <a:srgbClr val="E60019"/>
                    </a:solidFill>
                  </a:rPr>
                  <a:t>Spitzer </a:t>
                </a:r>
                <a:r>
                  <a:rPr lang="fr-FR" sz="1200" b="1" dirty="0" err="1">
                    <a:solidFill>
                      <a:srgbClr val="E60019"/>
                    </a:solidFill>
                  </a:rPr>
                  <a:t>resistivity</a:t>
                </a:r>
                <a:r>
                  <a:rPr lang="fr-FR" sz="1200" b="1" dirty="0">
                    <a:solidFill>
                      <a:srgbClr val="E60019"/>
                    </a:solidFill>
                  </a:rPr>
                  <a:t> </a:t>
                </a:r>
                <a:r>
                  <a:rPr lang="fr-FR" sz="1200" b="1" dirty="0" err="1">
                    <a:solidFill>
                      <a:srgbClr val="E60019"/>
                    </a:solidFill>
                  </a:rPr>
                  <a:t>corresponding</a:t>
                </a:r>
                <a:r>
                  <a:rPr lang="fr-FR" sz="1200" b="1" dirty="0">
                    <a:solidFill>
                      <a:srgbClr val="E60019"/>
                    </a:solidFill>
                  </a:rPr>
                  <a:t> to </a:t>
                </a:r>
                <a:r>
                  <a:rPr lang="fr-FR" sz="1200" b="1" i="0" dirty="0">
                    <a:solidFill>
                      <a:srgbClr val="E60019"/>
                    </a:solidFill>
                    <a:latin typeface="Cambria Math" panose="02040503050406030204" pitchFamily="18" charset="0"/>
                  </a:rPr>
                  <a:t>𝑻_𝒆= 𝟏𝟎 𝒆𝑽 </a:t>
                </a:r>
                <a:r>
                  <a:rPr lang="fr-FR" sz="1200" dirty="0" err="1"/>
                  <a:t>since</a:t>
                </a:r>
                <a:r>
                  <a:rPr lang="fr-FR" sz="1200" dirty="0"/>
                  <a:t> </a:t>
                </a:r>
                <a:r>
                  <a:rPr lang="fr-FR" sz="1200" dirty="0" err="1"/>
                  <a:t>there</a:t>
                </a:r>
                <a:r>
                  <a:rPr lang="fr-FR" sz="1200" dirty="0"/>
                  <a:t> </a:t>
                </a:r>
                <a:r>
                  <a:rPr lang="fr-FR" sz="1200" dirty="0" err="1"/>
                  <a:t>is</a:t>
                </a:r>
                <a:r>
                  <a:rPr lang="fr-FR" sz="1200" dirty="0"/>
                  <a:t> no </a:t>
                </a:r>
                <a:r>
                  <a:rPr lang="fr-FR" sz="1200" dirty="0" err="1"/>
                  <a:t>clear</a:t>
                </a:r>
                <a:r>
                  <a:rPr lang="fr-FR" sz="1200" dirty="0"/>
                  <a:t> information about the background </a:t>
                </a:r>
                <a:r>
                  <a:rPr lang="fr-FR" sz="1200" dirty="0" err="1"/>
                  <a:t>temperature</a:t>
                </a:r>
                <a:r>
                  <a:rPr lang="fr-FR" sz="1200" dirty="0"/>
                  <a:t>. </a:t>
                </a:r>
                <a:r>
                  <a:rPr lang="fr-FR" sz="1200" b="1" dirty="0">
                    <a:solidFill>
                      <a:srgbClr val="2006BA"/>
                    </a:solidFill>
                  </a:rPr>
                  <a:t>In reality</a:t>
                </a:r>
                <a:r>
                  <a:rPr lang="fr-FR" sz="1200" dirty="0"/>
                  <a:t>, the </a:t>
                </a:r>
                <a:r>
                  <a:rPr lang="fr-FR" sz="1200" b="1" i="0" dirty="0">
                    <a:solidFill>
                      <a:srgbClr val="2006BA"/>
                    </a:solidFill>
                    <a:latin typeface="Cambria Math" panose="02040503050406030204" pitchFamily="18" charset="0"/>
                  </a:rPr>
                  <a:t>𝑻_𝒆</a:t>
                </a:r>
                <a:r>
                  <a:rPr lang="fr-FR" sz="1200" dirty="0"/>
                  <a:t> might </a:t>
                </a:r>
                <a:r>
                  <a:rPr lang="fr-FR" sz="1200" dirty="0" err="1"/>
                  <a:t>be</a:t>
                </a:r>
                <a:r>
                  <a:rPr lang="fr-FR" sz="1200" dirty="0"/>
                  <a:t> </a:t>
                </a:r>
                <a:r>
                  <a:rPr lang="fr-FR" sz="1200" b="1" dirty="0" err="1">
                    <a:solidFill>
                      <a:srgbClr val="2006BA"/>
                    </a:solidFill>
                  </a:rPr>
                  <a:t>much</a:t>
                </a:r>
                <a:r>
                  <a:rPr lang="fr-FR" sz="1200" b="1" dirty="0">
                    <a:solidFill>
                      <a:srgbClr val="2006BA"/>
                    </a:solidFill>
                  </a:rPr>
                  <a:t> </a:t>
                </a:r>
                <a:r>
                  <a:rPr lang="fr-FR" sz="1200" b="1" dirty="0" err="1">
                    <a:solidFill>
                      <a:srgbClr val="2006BA"/>
                    </a:solidFill>
                  </a:rPr>
                  <a:t>lower</a:t>
                </a:r>
                <a:r>
                  <a:rPr lang="fr-FR" sz="1200" b="1" dirty="0">
                    <a:solidFill>
                      <a:srgbClr val="C00000"/>
                    </a:solidFill>
                  </a:rPr>
                  <a:t> </a:t>
                </a:r>
                <a:r>
                  <a:rPr lang="fr-FR" sz="1200" dirty="0"/>
                  <a:t>due to </a:t>
                </a:r>
                <a:r>
                  <a:rPr lang="fr-FR" sz="1200" dirty="0" err="1"/>
                  <a:t>Deuterium</a:t>
                </a:r>
                <a:r>
                  <a:rPr lang="fr-FR" sz="1200" dirty="0"/>
                  <a:t> </a:t>
                </a:r>
                <a:r>
                  <a:rPr lang="fr-FR" sz="1200" dirty="0" err="1"/>
                  <a:t>recombination</a:t>
                </a:r>
                <a:r>
                  <a:rPr lang="fr-FR" sz="1200" dirty="0"/>
                  <a:t> (happening at </a:t>
                </a:r>
                <a:r>
                  <a:rPr lang="fr-FR" sz="1200" i="0" dirty="0">
                    <a:latin typeface="Cambria Math" panose="02040503050406030204" pitchFamily="18" charset="0"/>
                  </a:rPr>
                  <a:t>𝑇_𝑒&lt;2 𝑒𝑉 )</a:t>
                </a:r>
                <a:endParaRPr lang="fr-FR"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A </a:t>
                </a:r>
                <a:r>
                  <a:rPr lang="fr-FR" sz="1200" dirty="0" err="1"/>
                  <a:t>viscosity</a:t>
                </a:r>
                <a:r>
                  <a:rPr lang="fr-FR" sz="1200" dirty="0"/>
                  <a:t> of </a:t>
                </a:r>
                <a:r>
                  <a:rPr lang="fr-FR" sz="1200" b="1" i="0">
                    <a:solidFill>
                      <a:srgbClr val="E60019"/>
                    </a:solidFill>
                    <a:latin typeface="Cambria Math" panose="02040503050406030204" pitchFamily="18" charset="0"/>
                  </a:rPr>
                  <a:t>𝝁=𝟒𝟖 𝒎^𝟐/𝒔</a:t>
                </a:r>
                <a:r>
                  <a:rPr lang="fr-FR" sz="1200" b="1" dirty="0">
                    <a:solidFill>
                      <a:srgbClr val="E60019"/>
                    </a:solidFill>
                  </a:rPr>
                  <a:t> </a:t>
                </a:r>
                <a:r>
                  <a:rPr lang="fr-FR" sz="1200" dirty="0" err="1"/>
                  <a:t>taken</a:t>
                </a:r>
                <a:r>
                  <a:rPr lang="fr-FR" sz="1200" dirty="0"/>
                  <a:t> </a:t>
                </a:r>
                <a:r>
                  <a:rPr lang="fr-FR" sz="1200" dirty="0" err="1"/>
                  <a:t>into</a:t>
                </a:r>
                <a:r>
                  <a:rPr lang="fr-FR" sz="1200" dirty="0"/>
                  <a:t> </a:t>
                </a:r>
                <a:r>
                  <a:rPr lang="fr-FR" sz="1200" dirty="0" err="1"/>
                  <a:t>consideration</a:t>
                </a:r>
                <a:r>
                  <a:rPr lang="fr-FR" sz="1200" dirty="0"/>
                  <a:t>. It </a:t>
                </a:r>
                <a:r>
                  <a:rPr lang="fr-FR" sz="1200" dirty="0" err="1"/>
                  <a:t>might</a:t>
                </a:r>
                <a:r>
                  <a:rPr lang="fr-FR" sz="1200" dirty="0"/>
                  <a:t> an </a:t>
                </a:r>
                <a:r>
                  <a:rPr lang="fr-FR" sz="1200" dirty="0" err="1"/>
                  <a:t>effect</a:t>
                </a:r>
                <a:r>
                  <a:rPr lang="fr-FR" sz="1200" dirty="0"/>
                  <a:t> on the </a:t>
                </a:r>
                <a:r>
                  <a:rPr lang="fr-FR" sz="1200" dirty="0" err="1"/>
                  <a:t>overall</a:t>
                </a:r>
                <a:r>
                  <a:rPr lang="fr-FR" sz="1200" dirty="0"/>
                  <a:t> </a:t>
                </a:r>
                <a:r>
                  <a:rPr lang="fr-FR" sz="1200" dirty="0" err="1"/>
                  <a:t>dynamics</a:t>
                </a:r>
                <a:r>
                  <a:rPr lang="fr-FR"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a:solidFill>
                      <a:srgbClr val="E60019"/>
                    </a:solidFill>
                  </a:rPr>
                  <a:t>RE transport </a:t>
                </a:r>
                <a:r>
                  <a:rPr lang="fr-FR" sz="1200" dirty="0" err="1"/>
                  <a:t>modelled</a:t>
                </a:r>
                <a:r>
                  <a:rPr lang="fr-FR" sz="1200" dirty="0"/>
                  <a:t> </a:t>
                </a:r>
                <a:r>
                  <a:rPr lang="fr-FR" sz="1200" b="1" dirty="0" err="1">
                    <a:solidFill>
                      <a:srgbClr val="E60019"/>
                    </a:solidFill>
                  </a:rPr>
                  <a:t>through</a:t>
                </a:r>
                <a:r>
                  <a:rPr lang="fr-FR" sz="1200" b="1" dirty="0">
                    <a:solidFill>
                      <a:srgbClr val="E60019"/>
                    </a:solidFill>
                  </a:rPr>
                  <a:t> </a:t>
                </a:r>
                <a:r>
                  <a:rPr lang="fr-FR" sz="1200" b="1" dirty="0" err="1">
                    <a:solidFill>
                      <a:srgbClr val="E60019"/>
                    </a:solidFill>
                  </a:rPr>
                  <a:t>numerical</a:t>
                </a:r>
                <a:r>
                  <a:rPr lang="fr-FR" sz="1200" b="1" dirty="0">
                    <a:solidFill>
                      <a:srgbClr val="E60019"/>
                    </a:solidFill>
                  </a:rPr>
                  <a:t> diffusion </a:t>
                </a:r>
                <a:r>
                  <a:rPr lang="fr-FR" sz="1200" b="1" dirty="0" err="1">
                    <a:solidFill>
                      <a:srgbClr val="2006BA"/>
                    </a:solidFill>
                  </a:rPr>
                  <a:t>instead</a:t>
                </a:r>
                <a:r>
                  <a:rPr lang="fr-FR" sz="1200" b="1" dirty="0">
                    <a:solidFill>
                      <a:srgbClr val="2006BA"/>
                    </a:solidFill>
                  </a:rPr>
                  <a:t> of advection </a:t>
                </a:r>
                <a:r>
                  <a:rPr lang="fr-FR" sz="1200" dirty="0"/>
                  <a:t>due to </a:t>
                </a:r>
                <a:r>
                  <a:rPr lang="fr-FR" sz="1200" dirty="0" err="1"/>
                  <a:t>heavy</a:t>
                </a:r>
                <a:r>
                  <a:rPr lang="fr-FR" sz="1200" dirty="0"/>
                  <a:t> </a:t>
                </a:r>
                <a:r>
                  <a:rPr lang="fr-FR" sz="1200" dirty="0" err="1"/>
                  <a:t>computational</a:t>
                </a:r>
                <a:r>
                  <a:rPr lang="fr-FR" sz="1200" dirty="0"/>
                  <a:t> </a:t>
                </a:r>
                <a:r>
                  <a:rPr lang="fr-FR" sz="1200" dirty="0" err="1"/>
                  <a:t>requirements</a:t>
                </a:r>
                <a:r>
                  <a:rPr lang="fr-FR" sz="1200" dirty="0"/>
                  <a:t> </a:t>
                </a:r>
              </a:p>
              <a:p>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13</a:t>
            </a:fld>
            <a:endParaRPr lang="fr-FR"/>
          </a:p>
        </p:txBody>
      </p:sp>
    </p:spTree>
    <p:extLst>
      <p:ext uri="{BB962C8B-B14F-4D97-AF65-F5344CB8AC3E}">
        <p14:creationId xmlns:p14="http://schemas.microsoft.com/office/powerpoint/2010/main" val="3914063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notes 2"/>
              <p:cNvSpPr>
                <a:spLocks noGrp="1"/>
              </p:cNvSpPr>
              <p:nvPr>
                <p:ph type="body" idx="1"/>
              </p:nvPr>
            </p:nvSpPr>
            <p:spPr/>
            <p:txBody>
              <a:bodyPr/>
              <a:lstStyle/>
              <a:p>
                <a:endParaRPr lang="en-GB" dirty="0"/>
              </a:p>
            </p:txBody>
          </p:sp>
        </mc:Choice>
        <mc:Fallback xmlns="">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Axis label </a:t>
                </a:r>
                <a:r>
                  <a:rPr lang="fr-FR" dirty="0" err="1"/>
                  <a:t>too</a:t>
                </a:r>
                <a:r>
                  <a:rPr lang="fr-FR" dirty="0"/>
                  <a:t> </a:t>
                </a:r>
                <a:r>
                  <a:rPr lang="fr-FR" dirty="0" err="1"/>
                  <a:t>small</a:t>
                </a:r>
                <a:r>
                  <a:rPr lang="fr-FR" dirty="0"/>
                  <a:t>. </a:t>
                </a:r>
                <a:r>
                  <a:rPr lang="fr-FR" dirty="0" err="1"/>
                  <a:t>Indicate</a:t>
                </a:r>
                <a:r>
                  <a:rPr lang="fr-FR" dirty="0"/>
                  <a:t> on the figure the </a:t>
                </a:r>
                <a:r>
                  <a:rPr lang="fr-FR" dirty="0" err="1"/>
                  <a:t>resistivty</a:t>
                </a:r>
                <a:br>
                  <a:rPr lang="fr-FR" dirty="0"/>
                </a:br>
                <a:r>
                  <a:rPr lang="en-GB" sz="1200" dirty="0"/>
                  <a:t>As expected, the </a:t>
                </a:r>
                <a:r>
                  <a:rPr lang="en-GB" sz="1200" dirty="0">
                    <a:solidFill>
                      <a:srgbClr val="C00000"/>
                    </a:solidFill>
                  </a:rPr>
                  <a:t>higher resistivity case </a:t>
                </a:r>
                <a:r>
                  <a:rPr lang="en-GB" sz="1200" dirty="0"/>
                  <a:t>(plain curves) </a:t>
                </a:r>
                <a:r>
                  <a:rPr lang="en-GB" sz="1200" dirty="0">
                    <a:solidFill>
                      <a:srgbClr val="C00000"/>
                    </a:solidFill>
                  </a:rPr>
                  <a:t>grow much faster </a:t>
                </a:r>
                <a:r>
                  <a:rPr lang="en-GB" sz="1200" dirty="0"/>
                  <a:t>since the linear growth rate of the n=1 mode scales as </a:t>
                </a:r>
                <a:r>
                  <a:rPr lang="fr-FR" sz="1200" b="0" i="0">
                    <a:latin typeface="Cambria Math" panose="02040503050406030204" pitchFamily="18" charset="0"/>
                  </a:rPr>
                  <a:t>𝜂^(3/5)</a:t>
                </a:r>
                <a:r>
                  <a:rPr lang="en-GB" sz="1200" dirty="0"/>
                  <a:t> as shown in the figure with the magnetic energy growth of the </a:t>
                </a:r>
                <a:r>
                  <a:rPr lang="en-GB" sz="1200" i="0" dirty="0">
                    <a:latin typeface="Cambria Math" panose="02040503050406030204" pitchFamily="18" charset="0"/>
                  </a:rPr>
                  <a:t>𝑛=1−5</a:t>
                </a:r>
                <a:r>
                  <a:rPr lang="en-GB" sz="1200" dirty="0"/>
                  <a:t> toroidal harmonics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C00000"/>
                    </a:solidFill>
                  </a:rPr>
                  <a:t>increasing resistivity </a:t>
                </a:r>
                <a:r>
                  <a:rPr lang="en-GB" sz="1200" b="1" i="0" dirty="0">
                    <a:solidFill>
                      <a:srgbClr val="C00000"/>
                    </a:solidFill>
                    <a:latin typeface="Cambria Math" panose="02040503050406030204" pitchFamily="18" charset="0"/>
                  </a:rPr>
                  <a:t>→ </a:t>
                </a:r>
                <a:r>
                  <a:rPr lang="en-GB" sz="1200" dirty="0"/>
                  <a:t>decreasing</a:t>
                </a:r>
                <a:r>
                  <a:rPr lang="en-GB" sz="1200" dirty="0">
                    <a:solidFill>
                      <a:srgbClr val="C00000"/>
                    </a:solidFill>
                  </a:rPr>
                  <a:t> </a:t>
                </a:r>
                <a:r>
                  <a:rPr lang="en-GB" sz="1200" i="0" dirty="0">
                    <a:solidFill>
                      <a:srgbClr val="C00000"/>
                    </a:solidFill>
                    <a:latin typeface="Cambria Math" panose="02040503050406030204" pitchFamily="18" charset="0"/>
                  </a:rPr>
                  <a:t>𝐽_𝑅𝐸</a:t>
                </a:r>
                <a:r>
                  <a:rPr lang="fr-FR" sz="1200" b="0" i="0" dirty="0">
                    <a:solidFill>
                      <a:srgbClr val="C00000"/>
                    </a:solidFill>
                    <a:latin typeface="Cambria Math" panose="02040503050406030204" pitchFamily="18" charset="0"/>
                  </a:rPr>
                  <a:t>  </a:t>
                </a:r>
                <a:r>
                  <a:rPr lang="en-GB" sz="1200" dirty="0">
                    <a:solidFill>
                      <a:srgbClr val="C00000"/>
                    </a:solidFill>
                  </a:rPr>
                  <a:t>loss time of the RE current due to a slower dynamics </a:t>
                </a:r>
                <a:r>
                  <a:rPr lang="en-GB" sz="1200" dirty="0"/>
                  <a:t>as shown in the figure. </a:t>
                </a:r>
                <a:r>
                  <a:rPr lang="en-GB" sz="1200" dirty="0">
                    <a:solidFill>
                      <a:srgbClr val="C00000"/>
                    </a:solidFill>
                  </a:rPr>
                  <a:t>BUT</a:t>
                </a:r>
                <a:r>
                  <a:rPr lang="en-GB" sz="1200" dirty="0"/>
                  <a:t>, </a:t>
                </a:r>
                <a:r>
                  <a:rPr lang="en-GB" sz="1200" dirty="0">
                    <a:solidFill>
                      <a:srgbClr val="C00000"/>
                    </a:solidFill>
                  </a:rPr>
                  <a:t>the fraction of current lost increases</a:t>
                </a:r>
                <a:endParaRPr lang="en-GB" sz="1200" dirty="0"/>
              </a:p>
              <a:p>
                <a:endParaRPr lang="en-GB" dirty="0"/>
              </a:p>
            </p:txBody>
          </p:sp>
        </mc:Fallback>
      </mc:AlternateContent>
      <p:sp>
        <p:nvSpPr>
          <p:cNvPr id="4" name="Espace réservé du numéro de diapositive 3"/>
          <p:cNvSpPr>
            <a:spLocks noGrp="1"/>
          </p:cNvSpPr>
          <p:nvPr>
            <p:ph type="sldNum" sz="quarter" idx="5"/>
          </p:nvPr>
        </p:nvSpPr>
        <p:spPr/>
        <p:txBody>
          <a:bodyPr/>
          <a:lstStyle/>
          <a:p>
            <a:fld id="{087C14E6-2559-451E-807A-4A34163A34D7}" type="slidenum">
              <a:rPr lang="fr-FR" smtClean="0"/>
              <a:t>14</a:t>
            </a:fld>
            <a:endParaRPr lang="fr-FR"/>
          </a:p>
        </p:txBody>
      </p:sp>
    </p:spTree>
    <p:extLst>
      <p:ext uri="{BB962C8B-B14F-4D97-AF65-F5344CB8AC3E}">
        <p14:creationId xmlns:p14="http://schemas.microsoft.com/office/powerpoint/2010/main" val="1045233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dirty="0"/>
              <a:t>26/09/2025</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lvl1pPr>
              <a:defRPr/>
            </a:lvl1pPr>
          </a:lstStyle>
          <a:p>
            <a:r>
              <a:rPr lang="fr-FR" dirty="0"/>
              <a:t>L. Singh, 21st </a:t>
            </a:r>
            <a:r>
              <a:rPr lang="fr-FR" dirty="0" err="1"/>
              <a:t>European</a:t>
            </a:r>
            <a:r>
              <a:rPr lang="fr-FR" dirty="0"/>
              <a:t> Fusion Theory </a:t>
            </a:r>
            <a:r>
              <a:rPr lang="fr-FR" dirty="0" err="1"/>
              <a:t>Conference</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r>
              <a:rPr lang="fr-FR"/>
              <a:t>28/10/2022</a:t>
            </a: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fr-FR"/>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a:t>28/10/2022</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15" name="Espace réservé pour une image  14">
            <a:extLst>
              <a:ext uri="{FF2B5EF4-FFF2-40B4-BE49-F238E27FC236}">
                <a16:creationId xmlns:a16="http://schemas.microsoft.com/office/drawing/2014/main" id="{99E12E89-87DE-B6F7-B1A1-FBC84445BA61}"/>
              </a:ext>
            </a:extLst>
          </p:cNvPr>
          <p:cNvSpPr>
            <a:spLocks noGrp="1"/>
          </p:cNvSpPr>
          <p:nvPr>
            <p:ph type="pic" sz="quarter" idx="14" hasCustomPrompt="1"/>
          </p:nvPr>
        </p:nvSpPr>
        <p:spPr>
          <a:xfrm>
            <a:off x="-1" y="0"/>
            <a:ext cx="5305156" cy="6858000"/>
          </a:xfrm>
          <a:custGeom>
            <a:avLst/>
            <a:gdLst>
              <a:gd name="connsiteX0" fmla="*/ 4647758 w 5305156"/>
              <a:gd name="connsiteY0" fmla="*/ 6793932 h 6858000"/>
              <a:gd name="connsiteX1" fmla="*/ 4720099 w 5305156"/>
              <a:gd name="connsiteY1" fmla="*/ 6857017 h 6858000"/>
              <a:gd name="connsiteX2" fmla="*/ 4721226 w 5305156"/>
              <a:gd name="connsiteY2" fmla="*/ 6858000 h 6858000"/>
              <a:gd name="connsiteX3" fmla="*/ 4572862 w 5305156"/>
              <a:gd name="connsiteY3" fmla="*/ 6858000 h 6858000"/>
              <a:gd name="connsiteX4" fmla="*/ 4579542 w 5305156"/>
              <a:gd name="connsiteY4" fmla="*/ 6852286 h 6858000"/>
              <a:gd name="connsiteX5" fmla="*/ 4647758 w 5305156"/>
              <a:gd name="connsiteY5" fmla="*/ 6793932 h 6858000"/>
              <a:gd name="connsiteX6" fmla="*/ 4651972 w 5305156"/>
              <a:gd name="connsiteY6" fmla="*/ 6434348 h 6858000"/>
              <a:gd name="connsiteX7" fmla="*/ 4974349 w 5305156"/>
              <a:gd name="connsiteY7" fmla="*/ 6715076 h 6858000"/>
              <a:gd name="connsiteX8" fmla="*/ 4974349 w 5305156"/>
              <a:gd name="connsiteY8" fmla="*/ 6799592 h 6858000"/>
              <a:gd name="connsiteX9" fmla="*/ 4974349 w 5305156"/>
              <a:gd name="connsiteY9" fmla="*/ 6858000 h 6858000"/>
              <a:gd name="connsiteX10" fmla="*/ 4741003 w 5305156"/>
              <a:gd name="connsiteY10" fmla="*/ 6858000 h 6858000"/>
              <a:gd name="connsiteX11" fmla="*/ 4736254 w 5305156"/>
              <a:gd name="connsiteY11" fmla="*/ 6853863 h 6858000"/>
              <a:gd name="connsiteX12" fmla="*/ 4720099 w 5305156"/>
              <a:gd name="connsiteY12" fmla="*/ 6857017 h 6858000"/>
              <a:gd name="connsiteX13" fmla="*/ 4735551 w 5305156"/>
              <a:gd name="connsiteY13" fmla="*/ 6853075 h 6858000"/>
              <a:gd name="connsiteX14" fmla="*/ 4651972 w 5305156"/>
              <a:gd name="connsiteY14" fmla="*/ 6780527 h 6858000"/>
              <a:gd name="connsiteX15" fmla="*/ 4651972 w 5305156"/>
              <a:gd name="connsiteY15" fmla="*/ 6434348 h 6858000"/>
              <a:gd name="connsiteX16" fmla="*/ 4319762 w 5305156"/>
              <a:gd name="connsiteY16" fmla="*/ 5786939 h 6858000"/>
              <a:gd name="connsiteX17" fmla="*/ 4527656 w 5305156"/>
              <a:gd name="connsiteY17" fmla="*/ 5968308 h 6858000"/>
              <a:gd name="connsiteX18" fmla="*/ 4642139 w 5305156"/>
              <a:gd name="connsiteY18" fmla="*/ 6067667 h 6858000"/>
              <a:gd name="connsiteX19" fmla="*/ 4642139 w 5305156"/>
              <a:gd name="connsiteY19" fmla="*/ 6413845 h 6858000"/>
              <a:gd name="connsiteX20" fmla="*/ 4403341 w 5305156"/>
              <a:gd name="connsiteY20" fmla="*/ 6206454 h 6858000"/>
              <a:gd name="connsiteX21" fmla="*/ 4319762 w 5305156"/>
              <a:gd name="connsiteY21" fmla="*/ 6133906 h 6858000"/>
              <a:gd name="connsiteX22" fmla="*/ 4319762 w 5305156"/>
              <a:gd name="connsiteY22" fmla="*/ 5786939 h 6858000"/>
              <a:gd name="connsiteX23" fmla="*/ 3755776 w 5305156"/>
              <a:gd name="connsiteY23" fmla="*/ 5671020 h 6858000"/>
              <a:gd name="connsiteX24" fmla="*/ 3767716 w 5305156"/>
              <a:gd name="connsiteY24" fmla="*/ 5677328 h 6858000"/>
              <a:gd name="connsiteX25" fmla="*/ 3755776 w 5305156"/>
              <a:gd name="connsiteY25" fmla="*/ 5671020 h 6858000"/>
              <a:gd name="connsiteX26" fmla="*/ 3979825 w 5305156"/>
              <a:gd name="connsiteY26" fmla="*/ 5495959 h 6858000"/>
              <a:gd name="connsiteX27" fmla="*/ 4304309 w 5305156"/>
              <a:gd name="connsiteY27" fmla="*/ 5779053 h 6858000"/>
              <a:gd name="connsiteX28" fmla="*/ 3979123 w 5305156"/>
              <a:gd name="connsiteY28" fmla="*/ 6056627 h 6858000"/>
              <a:gd name="connsiteX29" fmla="*/ 3654638 w 5305156"/>
              <a:gd name="connsiteY29" fmla="*/ 5773533 h 6858000"/>
              <a:gd name="connsiteX30" fmla="*/ 3767716 w 5305156"/>
              <a:gd name="connsiteY30" fmla="*/ 5677328 h 6858000"/>
              <a:gd name="connsiteX31" fmla="*/ 3979825 w 5305156"/>
              <a:gd name="connsiteY31" fmla="*/ 5495959 h 6858000"/>
              <a:gd name="connsiteX32" fmla="*/ 4984885 w 5305156"/>
              <a:gd name="connsiteY32" fmla="*/ 4847761 h 6858000"/>
              <a:gd name="connsiteX33" fmla="*/ 5305156 w 5305156"/>
              <a:gd name="connsiteY33" fmla="*/ 5126124 h 6858000"/>
              <a:gd name="connsiteX34" fmla="*/ 4979968 w 5305156"/>
              <a:gd name="connsiteY34" fmla="*/ 5403697 h 6858000"/>
              <a:gd name="connsiteX35" fmla="*/ 4871807 w 5305156"/>
              <a:gd name="connsiteY35" fmla="*/ 5309070 h 6858000"/>
              <a:gd name="connsiteX36" fmla="*/ 4865486 w 5305156"/>
              <a:gd name="connsiteY36" fmla="*/ 5320898 h 6858000"/>
              <a:gd name="connsiteX37" fmla="*/ 4974349 w 5305156"/>
              <a:gd name="connsiteY37" fmla="*/ 5415526 h 6858000"/>
              <a:gd name="connsiteX38" fmla="*/ 4974349 w 5305156"/>
              <a:gd name="connsiteY38" fmla="*/ 5761705 h 6858000"/>
              <a:gd name="connsiteX39" fmla="*/ 4741170 w 5305156"/>
              <a:gd name="connsiteY39" fmla="*/ 5559044 h 6858000"/>
              <a:gd name="connsiteX40" fmla="*/ 4734849 w 5305156"/>
              <a:gd name="connsiteY40" fmla="*/ 5571661 h 6858000"/>
              <a:gd name="connsiteX41" fmla="*/ 4972945 w 5305156"/>
              <a:gd name="connsiteY41" fmla="*/ 5779053 h 6858000"/>
              <a:gd name="connsiteX42" fmla="*/ 4647758 w 5305156"/>
              <a:gd name="connsiteY42" fmla="*/ 6056627 h 6858000"/>
              <a:gd name="connsiteX43" fmla="*/ 4533978 w 5305156"/>
              <a:gd name="connsiteY43" fmla="*/ 5957268 h 6858000"/>
              <a:gd name="connsiteX44" fmla="*/ 4527656 w 5305156"/>
              <a:gd name="connsiteY44" fmla="*/ 5968308 h 6858000"/>
              <a:gd name="connsiteX45" fmla="*/ 4533275 w 5305156"/>
              <a:gd name="connsiteY45" fmla="*/ 5956479 h 6858000"/>
              <a:gd name="connsiteX46" fmla="*/ 4323273 w 5305156"/>
              <a:gd name="connsiteY46" fmla="*/ 5773533 h 6858000"/>
              <a:gd name="connsiteX47" fmla="*/ 4648460 w 5305156"/>
              <a:gd name="connsiteY47" fmla="*/ 5495959 h 6858000"/>
              <a:gd name="connsiteX48" fmla="*/ 4734146 w 5305156"/>
              <a:gd name="connsiteY48" fmla="*/ 5570873 h 6858000"/>
              <a:gd name="connsiteX49" fmla="*/ 4741170 w 5305156"/>
              <a:gd name="connsiteY49" fmla="*/ 5558256 h 6858000"/>
              <a:gd name="connsiteX50" fmla="*/ 4651972 w 5305156"/>
              <a:gd name="connsiteY50" fmla="*/ 5480976 h 6858000"/>
              <a:gd name="connsiteX51" fmla="*/ 4651972 w 5305156"/>
              <a:gd name="connsiteY51" fmla="*/ 5134798 h 6858000"/>
              <a:gd name="connsiteX52" fmla="*/ 4865486 w 5305156"/>
              <a:gd name="connsiteY52" fmla="*/ 5320110 h 6858000"/>
              <a:gd name="connsiteX53" fmla="*/ 4871104 w 5305156"/>
              <a:gd name="connsiteY53" fmla="*/ 5309070 h 6858000"/>
              <a:gd name="connsiteX54" fmla="*/ 4659698 w 5305156"/>
              <a:gd name="connsiteY54" fmla="*/ 5125335 h 6858000"/>
              <a:gd name="connsiteX55" fmla="*/ 4984885 w 5305156"/>
              <a:gd name="connsiteY55" fmla="*/ 4847761 h 6858000"/>
              <a:gd name="connsiteX56" fmla="*/ 4319762 w 5305156"/>
              <a:gd name="connsiteY56" fmla="*/ 4487388 h 6858000"/>
              <a:gd name="connsiteX57" fmla="*/ 4541703 w 5305156"/>
              <a:gd name="connsiteY57" fmla="*/ 4680586 h 6858000"/>
              <a:gd name="connsiteX58" fmla="*/ 4548726 w 5305156"/>
              <a:gd name="connsiteY58" fmla="*/ 4670335 h 6858000"/>
              <a:gd name="connsiteX59" fmla="*/ 4542406 w 5305156"/>
              <a:gd name="connsiteY59" fmla="*/ 4680586 h 6858000"/>
              <a:gd name="connsiteX60" fmla="*/ 4642139 w 5305156"/>
              <a:gd name="connsiteY60" fmla="*/ 4768116 h 6858000"/>
              <a:gd name="connsiteX61" fmla="*/ 4642139 w 5305156"/>
              <a:gd name="connsiteY61" fmla="*/ 5114295 h 6858000"/>
              <a:gd name="connsiteX62" fmla="*/ 4399127 w 5305156"/>
              <a:gd name="connsiteY62" fmla="*/ 4902960 h 6858000"/>
              <a:gd name="connsiteX63" fmla="*/ 4392103 w 5305156"/>
              <a:gd name="connsiteY63" fmla="*/ 4913212 h 6858000"/>
              <a:gd name="connsiteX64" fmla="*/ 4398424 w 5305156"/>
              <a:gd name="connsiteY64" fmla="*/ 4902172 h 6858000"/>
              <a:gd name="connsiteX65" fmla="*/ 4319762 w 5305156"/>
              <a:gd name="connsiteY65" fmla="*/ 4833567 h 6858000"/>
              <a:gd name="connsiteX66" fmla="*/ 4319762 w 5305156"/>
              <a:gd name="connsiteY66" fmla="*/ 4487388 h 6858000"/>
              <a:gd name="connsiteX67" fmla="*/ 4648460 w 5305156"/>
              <a:gd name="connsiteY67" fmla="*/ 4196409 h 6858000"/>
              <a:gd name="connsiteX68" fmla="*/ 4972945 w 5305156"/>
              <a:gd name="connsiteY68" fmla="*/ 4478714 h 6858000"/>
              <a:gd name="connsiteX69" fmla="*/ 4647758 w 5305156"/>
              <a:gd name="connsiteY69" fmla="*/ 4756288 h 6858000"/>
              <a:gd name="connsiteX70" fmla="*/ 4548726 w 5305156"/>
              <a:gd name="connsiteY70" fmla="*/ 4670335 h 6858000"/>
              <a:gd name="connsiteX71" fmla="*/ 4323273 w 5305156"/>
              <a:gd name="connsiteY71" fmla="*/ 4473983 h 6858000"/>
              <a:gd name="connsiteX72" fmla="*/ 4648460 w 5305156"/>
              <a:gd name="connsiteY72" fmla="*/ 4196409 h 6858000"/>
              <a:gd name="connsiteX73" fmla="*/ 4312036 w 5305156"/>
              <a:gd name="connsiteY73" fmla="*/ 3544268 h 6858000"/>
              <a:gd name="connsiteX74" fmla="*/ 4636520 w 5305156"/>
              <a:gd name="connsiteY74" fmla="*/ 3826573 h 6858000"/>
              <a:gd name="connsiteX75" fmla="*/ 4311333 w 5305156"/>
              <a:gd name="connsiteY75" fmla="*/ 4104935 h 6858000"/>
              <a:gd name="connsiteX76" fmla="*/ 3986848 w 5305156"/>
              <a:gd name="connsiteY76" fmla="*/ 3821842 h 6858000"/>
              <a:gd name="connsiteX77" fmla="*/ 4302905 w 5305156"/>
              <a:gd name="connsiteY77" fmla="*/ 3552154 h 6858000"/>
              <a:gd name="connsiteX78" fmla="*/ 4312036 w 5305156"/>
              <a:gd name="connsiteY78" fmla="*/ 3544268 h 6858000"/>
              <a:gd name="connsiteX79" fmla="*/ 3986848 w 5305156"/>
              <a:gd name="connsiteY79" fmla="*/ 2538851 h 6858000"/>
              <a:gd name="connsiteX80" fmla="*/ 4194744 w 5305156"/>
              <a:gd name="connsiteY80" fmla="*/ 2719432 h 6858000"/>
              <a:gd name="connsiteX81" fmla="*/ 4201064 w 5305156"/>
              <a:gd name="connsiteY81" fmla="*/ 2708392 h 6858000"/>
              <a:gd name="connsiteX82" fmla="*/ 4195446 w 5305156"/>
              <a:gd name="connsiteY82" fmla="*/ 2720221 h 6858000"/>
              <a:gd name="connsiteX83" fmla="*/ 4309226 w 5305156"/>
              <a:gd name="connsiteY83" fmla="*/ 2819579 h 6858000"/>
              <a:gd name="connsiteX84" fmla="*/ 4309226 w 5305156"/>
              <a:gd name="connsiteY84" fmla="*/ 3165758 h 6858000"/>
              <a:gd name="connsiteX85" fmla="*/ 4071131 w 5305156"/>
              <a:gd name="connsiteY85" fmla="*/ 2958366 h 6858000"/>
              <a:gd name="connsiteX86" fmla="*/ 4064809 w 5305156"/>
              <a:gd name="connsiteY86" fmla="*/ 2969406 h 6858000"/>
              <a:gd name="connsiteX87" fmla="*/ 4070428 w 5305156"/>
              <a:gd name="connsiteY87" fmla="*/ 2957578 h 6858000"/>
              <a:gd name="connsiteX88" fmla="*/ 3986848 w 5305156"/>
              <a:gd name="connsiteY88" fmla="*/ 2885030 h 6858000"/>
              <a:gd name="connsiteX89" fmla="*/ 3986848 w 5305156"/>
              <a:gd name="connsiteY89" fmla="*/ 2538851 h 6858000"/>
              <a:gd name="connsiteX90" fmla="*/ 4652674 w 5305156"/>
              <a:gd name="connsiteY90" fmla="*/ 1598885 h 6858000"/>
              <a:gd name="connsiteX91" fmla="*/ 4972945 w 5305156"/>
              <a:gd name="connsiteY91" fmla="*/ 1878036 h 6858000"/>
              <a:gd name="connsiteX92" fmla="*/ 4647758 w 5305156"/>
              <a:gd name="connsiteY92" fmla="*/ 2155610 h 6858000"/>
              <a:gd name="connsiteX93" fmla="*/ 4538894 w 5305156"/>
              <a:gd name="connsiteY93" fmla="*/ 2060983 h 6858000"/>
              <a:gd name="connsiteX94" fmla="*/ 4533275 w 5305156"/>
              <a:gd name="connsiteY94" fmla="*/ 2072022 h 6858000"/>
              <a:gd name="connsiteX95" fmla="*/ 4642139 w 5305156"/>
              <a:gd name="connsiteY95" fmla="*/ 2166650 h 6858000"/>
              <a:gd name="connsiteX96" fmla="*/ 4642139 w 5305156"/>
              <a:gd name="connsiteY96" fmla="*/ 2513617 h 6858000"/>
              <a:gd name="connsiteX97" fmla="*/ 4408960 w 5305156"/>
              <a:gd name="connsiteY97" fmla="*/ 2310168 h 6858000"/>
              <a:gd name="connsiteX98" fmla="*/ 4402639 w 5305156"/>
              <a:gd name="connsiteY98" fmla="*/ 2322785 h 6858000"/>
              <a:gd name="connsiteX99" fmla="*/ 4640032 w 5305156"/>
              <a:gd name="connsiteY99" fmla="*/ 2530177 h 6858000"/>
              <a:gd name="connsiteX100" fmla="*/ 4314845 w 5305156"/>
              <a:gd name="connsiteY100" fmla="*/ 2807751 h 6858000"/>
              <a:gd name="connsiteX101" fmla="*/ 4201064 w 5305156"/>
              <a:gd name="connsiteY101" fmla="*/ 2708392 h 6858000"/>
              <a:gd name="connsiteX102" fmla="*/ 3991063 w 5305156"/>
              <a:gd name="connsiteY102" fmla="*/ 2525446 h 6858000"/>
              <a:gd name="connsiteX103" fmla="*/ 4316249 w 5305156"/>
              <a:gd name="connsiteY103" fmla="*/ 2247872 h 6858000"/>
              <a:gd name="connsiteX104" fmla="*/ 4401936 w 5305156"/>
              <a:gd name="connsiteY104" fmla="*/ 2322785 h 6858000"/>
              <a:gd name="connsiteX105" fmla="*/ 4408257 w 5305156"/>
              <a:gd name="connsiteY105" fmla="*/ 2310168 h 6858000"/>
              <a:gd name="connsiteX106" fmla="*/ 4319762 w 5305156"/>
              <a:gd name="connsiteY106" fmla="*/ 2232889 h 6858000"/>
              <a:gd name="connsiteX107" fmla="*/ 4319762 w 5305156"/>
              <a:gd name="connsiteY107" fmla="*/ 1885922 h 6858000"/>
              <a:gd name="connsiteX108" fmla="*/ 4532573 w 5305156"/>
              <a:gd name="connsiteY108" fmla="*/ 2072022 h 6858000"/>
              <a:gd name="connsiteX109" fmla="*/ 4538894 w 5305156"/>
              <a:gd name="connsiteY109" fmla="*/ 2060194 h 6858000"/>
              <a:gd name="connsiteX110" fmla="*/ 4327487 w 5305156"/>
              <a:gd name="connsiteY110" fmla="*/ 1876459 h 6858000"/>
              <a:gd name="connsiteX111" fmla="*/ 4652674 w 5305156"/>
              <a:gd name="connsiteY111" fmla="*/ 1598885 h 6858000"/>
              <a:gd name="connsiteX112" fmla="*/ 3986848 w 5305156"/>
              <a:gd name="connsiteY112" fmla="*/ 1238512 h 6858000"/>
              <a:gd name="connsiteX113" fmla="*/ 4209493 w 5305156"/>
              <a:gd name="connsiteY113" fmla="*/ 1432499 h 6858000"/>
              <a:gd name="connsiteX114" fmla="*/ 4309226 w 5305156"/>
              <a:gd name="connsiteY114" fmla="*/ 1519240 h 6858000"/>
              <a:gd name="connsiteX115" fmla="*/ 4309226 w 5305156"/>
              <a:gd name="connsiteY115" fmla="*/ 1865419 h 6858000"/>
              <a:gd name="connsiteX116" fmla="*/ 4066916 w 5305156"/>
              <a:gd name="connsiteY116" fmla="*/ 1654085 h 6858000"/>
              <a:gd name="connsiteX117" fmla="*/ 4059892 w 5305156"/>
              <a:gd name="connsiteY117" fmla="*/ 1665124 h 6858000"/>
              <a:gd name="connsiteX118" fmla="*/ 4304309 w 5305156"/>
              <a:gd name="connsiteY118" fmla="*/ 1878036 h 6858000"/>
              <a:gd name="connsiteX119" fmla="*/ 3979123 w 5305156"/>
              <a:gd name="connsiteY119" fmla="*/ 2155610 h 6858000"/>
              <a:gd name="connsiteX120" fmla="*/ 3828118 w 5305156"/>
              <a:gd name="connsiteY120" fmla="*/ 2023920 h 6858000"/>
              <a:gd name="connsiteX121" fmla="*/ 3658852 w 5305156"/>
              <a:gd name="connsiteY121" fmla="*/ 1876459 h 6858000"/>
              <a:gd name="connsiteX122" fmla="*/ 3984040 w 5305156"/>
              <a:gd name="connsiteY122" fmla="*/ 1598885 h 6858000"/>
              <a:gd name="connsiteX123" fmla="*/ 4059191 w 5305156"/>
              <a:gd name="connsiteY123" fmla="*/ 1664336 h 6858000"/>
              <a:gd name="connsiteX124" fmla="*/ 4066214 w 5305156"/>
              <a:gd name="connsiteY124" fmla="*/ 1654085 h 6858000"/>
              <a:gd name="connsiteX125" fmla="*/ 3986848 w 5305156"/>
              <a:gd name="connsiteY125" fmla="*/ 1585480 h 6858000"/>
              <a:gd name="connsiteX126" fmla="*/ 3986848 w 5305156"/>
              <a:gd name="connsiteY126" fmla="*/ 1238512 h 6858000"/>
              <a:gd name="connsiteX127" fmla="*/ 4316249 w 5305156"/>
              <a:gd name="connsiteY127" fmla="*/ 947533 h 6858000"/>
              <a:gd name="connsiteX128" fmla="*/ 4640032 w 5305156"/>
              <a:gd name="connsiteY128" fmla="*/ 1230627 h 6858000"/>
              <a:gd name="connsiteX129" fmla="*/ 4314845 w 5305156"/>
              <a:gd name="connsiteY129" fmla="*/ 1508201 h 6858000"/>
              <a:gd name="connsiteX130" fmla="*/ 4216517 w 5305156"/>
              <a:gd name="connsiteY130" fmla="*/ 1422247 h 6858000"/>
              <a:gd name="connsiteX131" fmla="*/ 4209493 w 5305156"/>
              <a:gd name="connsiteY131" fmla="*/ 1432499 h 6858000"/>
              <a:gd name="connsiteX132" fmla="*/ 4215814 w 5305156"/>
              <a:gd name="connsiteY132" fmla="*/ 1421459 h 6858000"/>
              <a:gd name="connsiteX133" fmla="*/ 3991063 w 5305156"/>
              <a:gd name="connsiteY133" fmla="*/ 1225107 h 6858000"/>
              <a:gd name="connsiteX134" fmla="*/ 4316249 w 5305156"/>
              <a:gd name="connsiteY134" fmla="*/ 947533 h 6858000"/>
              <a:gd name="connsiteX135" fmla="*/ 3979825 w 5305156"/>
              <a:gd name="connsiteY135" fmla="*/ 296181 h 6858000"/>
              <a:gd name="connsiteX136" fmla="*/ 4304309 w 5305156"/>
              <a:gd name="connsiteY136" fmla="*/ 578486 h 6858000"/>
              <a:gd name="connsiteX137" fmla="*/ 3979123 w 5305156"/>
              <a:gd name="connsiteY137" fmla="*/ 856060 h 6858000"/>
              <a:gd name="connsiteX138" fmla="*/ 3654638 w 5305156"/>
              <a:gd name="connsiteY138" fmla="*/ 573754 h 6858000"/>
              <a:gd name="connsiteX139" fmla="*/ 3970694 w 5305156"/>
              <a:gd name="connsiteY139" fmla="*/ 304066 h 6858000"/>
              <a:gd name="connsiteX140" fmla="*/ 3979825 w 5305156"/>
              <a:gd name="connsiteY140" fmla="*/ 296181 h 6858000"/>
              <a:gd name="connsiteX141" fmla="*/ 4078431 w 5305156"/>
              <a:gd name="connsiteY141" fmla="*/ 0 h 6858000"/>
              <a:gd name="connsiteX142" fmla="*/ 4556976 w 5305156"/>
              <a:gd name="connsiteY142" fmla="*/ 0 h 6858000"/>
              <a:gd name="connsiteX143" fmla="*/ 4541616 w 5305156"/>
              <a:gd name="connsiteY143" fmla="*/ 13087 h 6858000"/>
              <a:gd name="connsiteX144" fmla="*/ 4314845 w 5305156"/>
              <a:gd name="connsiteY144" fmla="*/ 206284 h 6858000"/>
              <a:gd name="connsiteX145" fmla="*/ 4145929 w 5305156"/>
              <a:gd name="connsiteY145" fmla="*/ 58896 h 6858000"/>
              <a:gd name="connsiteX146" fmla="*/ 3986848 w 5305156"/>
              <a:gd name="connsiteY146" fmla="*/ 0 h 6858000"/>
              <a:gd name="connsiteX147" fmla="*/ 4059455 w 5305156"/>
              <a:gd name="connsiteY147" fmla="*/ 0 h 6858000"/>
              <a:gd name="connsiteX148" fmla="*/ 4076924 w 5305156"/>
              <a:gd name="connsiteY148" fmla="*/ 15255 h 6858000"/>
              <a:gd name="connsiteX149" fmla="*/ 4309226 w 5305156"/>
              <a:gd name="connsiteY149" fmla="*/ 218113 h 6858000"/>
              <a:gd name="connsiteX150" fmla="*/ 4309226 w 5305156"/>
              <a:gd name="connsiteY150" fmla="*/ 564292 h 6858000"/>
              <a:gd name="connsiteX151" fmla="*/ 3986848 w 5305156"/>
              <a:gd name="connsiteY151" fmla="*/ 283564 h 6858000"/>
              <a:gd name="connsiteX152" fmla="*/ 3986848 w 5305156"/>
              <a:gd name="connsiteY152" fmla="*/ 84404 h 6858000"/>
              <a:gd name="connsiteX153" fmla="*/ 0 w 5305156"/>
              <a:gd name="connsiteY153" fmla="*/ 0 h 6858000"/>
              <a:gd name="connsiteX154" fmla="*/ 3038475 w 5305156"/>
              <a:gd name="connsiteY154" fmla="*/ 0 h 6858000"/>
              <a:gd name="connsiteX155" fmla="*/ 3975611 w 5305156"/>
              <a:gd name="connsiteY155" fmla="*/ 0 h 6858000"/>
              <a:gd name="connsiteX156" fmla="*/ 3975611 w 5305156"/>
              <a:gd name="connsiteY156" fmla="*/ 1953 h 6858000"/>
              <a:gd name="connsiteX157" fmla="*/ 3975611 w 5305156"/>
              <a:gd name="connsiteY157" fmla="*/ 283564 h 6858000"/>
              <a:gd name="connsiteX158" fmla="*/ 3961564 w 5305156"/>
              <a:gd name="connsiteY158" fmla="*/ 295392 h 6858000"/>
              <a:gd name="connsiteX159" fmla="*/ 3970694 w 5305156"/>
              <a:gd name="connsiteY159" fmla="*/ 304066 h 6858000"/>
              <a:gd name="connsiteX160" fmla="*/ 3960862 w 5305156"/>
              <a:gd name="connsiteY160" fmla="*/ 295392 h 6858000"/>
              <a:gd name="connsiteX161" fmla="*/ 3639186 w 5305156"/>
              <a:gd name="connsiteY161" fmla="*/ 570600 h 6858000"/>
              <a:gd name="connsiteX162" fmla="*/ 3639186 w 5305156"/>
              <a:gd name="connsiteY162" fmla="*/ 589526 h 6858000"/>
              <a:gd name="connsiteX163" fmla="*/ 3651126 w 5305156"/>
              <a:gd name="connsiteY163" fmla="*/ 599777 h 6858000"/>
              <a:gd name="connsiteX164" fmla="*/ 3651126 w 5305156"/>
              <a:gd name="connsiteY164" fmla="*/ 587160 h 6858000"/>
              <a:gd name="connsiteX165" fmla="*/ 3972801 w 5305156"/>
              <a:gd name="connsiteY165" fmla="*/ 867888 h 6858000"/>
              <a:gd name="connsiteX166" fmla="*/ 3972801 w 5305156"/>
              <a:gd name="connsiteY166" fmla="*/ 1214067 h 6858000"/>
              <a:gd name="connsiteX167" fmla="*/ 3651126 w 5305156"/>
              <a:gd name="connsiteY167" fmla="*/ 933339 h 6858000"/>
              <a:gd name="connsiteX168" fmla="*/ 3651126 w 5305156"/>
              <a:gd name="connsiteY168" fmla="*/ 600566 h 6858000"/>
              <a:gd name="connsiteX169" fmla="*/ 3639186 w 5305156"/>
              <a:gd name="connsiteY169" fmla="*/ 590314 h 6858000"/>
              <a:gd name="connsiteX170" fmla="*/ 3639186 w 5305156"/>
              <a:gd name="connsiteY170" fmla="*/ 938859 h 6858000"/>
              <a:gd name="connsiteX171" fmla="*/ 3306976 w 5305156"/>
              <a:gd name="connsiteY171" fmla="*/ 1221952 h 6858000"/>
              <a:gd name="connsiteX172" fmla="*/ 3306976 w 5305156"/>
              <a:gd name="connsiteY172" fmla="*/ 1591788 h 6858000"/>
              <a:gd name="connsiteX173" fmla="*/ 3624438 w 5305156"/>
              <a:gd name="connsiteY173" fmla="*/ 1867785 h 6858000"/>
              <a:gd name="connsiteX174" fmla="*/ 3624438 w 5305156"/>
              <a:gd name="connsiteY174" fmla="*/ 1851225 h 6858000"/>
              <a:gd name="connsiteX175" fmla="*/ 3318214 w 5305156"/>
              <a:gd name="connsiteY175" fmla="*/ 1585480 h 6858000"/>
              <a:gd name="connsiteX176" fmla="*/ 3318214 w 5305156"/>
              <a:gd name="connsiteY176" fmla="*/ 1238512 h 6858000"/>
              <a:gd name="connsiteX177" fmla="*/ 3624438 w 5305156"/>
              <a:gd name="connsiteY177" fmla="*/ 1505046 h 6858000"/>
              <a:gd name="connsiteX178" fmla="*/ 3624438 w 5305156"/>
              <a:gd name="connsiteY178" fmla="*/ 1488487 h 6858000"/>
              <a:gd name="connsiteX179" fmla="*/ 3322428 w 5305156"/>
              <a:gd name="connsiteY179" fmla="*/ 1225107 h 6858000"/>
              <a:gd name="connsiteX180" fmla="*/ 3647615 w 5305156"/>
              <a:gd name="connsiteY180" fmla="*/ 947533 h 6858000"/>
              <a:gd name="connsiteX181" fmla="*/ 3972100 w 5305156"/>
              <a:gd name="connsiteY181" fmla="*/ 1230627 h 6858000"/>
              <a:gd name="connsiteX182" fmla="*/ 3646912 w 5305156"/>
              <a:gd name="connsiteY182" fmla="*/ 1508201 h 6858000"/>
              <a:gd name="connsiteX183" fmla="*/ 3625139 w 5305156"/>
              <a:gd name="connsiteY183" fmla="*/ 1489275 h 6858000"/>
              <a:gd name="connsiteX184" fmla="*/ 3625139 w 5305156"/>
              <a:gd name="connsiteY184" fmla="*/ 1505835 h 6858000"/>
              <a:gd name="connsiteX185" fmla="*/ 3640591 w 5305156"/>
              <a:gd name="connsiteY185" fmla="*/ 1519240 h 6858000"/>
              <a:gd name="connsiteX186" fmla="*/ 3640591 w 5305156"/>
              <a:gd name="connsiteY186" fmla="*/ 1865419 h 6858000"/>
              <a:gd name="connsiteX187" fmla="*/ 3625139 w 5305156"/>
              <a:gd name="connsiteY187" fmla="*/ 1852014 h 6858000"/>
              <a:gd name="connsiteX188" fmla="*/ 3625139 w 5305156"/>
              <a:gd name="connsiteY188" fmla="*/ 1868573 h 6858000"/>
              <a:gd name="connsiteX189" fmla="*/ 3639186 w 5305156"/>
              <a:gd name="connsiteY189" fmla="*/ 1881190 h 6858000"/>
              <a:gd name="connsiteX190" fmla="*/ 3639186 w 5305156"/>
              <a:gd name="connsiteY190" fmla="*/ 2058617 h 6858000"/>
              <a:gd name="connsiteX191" fmla="*/ 3651126 w 5305156"/>
              <a:gd name="connsiteY191" fmla="*/ 2060194 h 6858000"/>
              <a:gd name="connsiteX192" fmla="*/ 3651126 w 5305156"/>
              <a:gd name="connsiteY192" fmla="*/ 1885922 h 6858000"/>
              <a:gd name="connsiteX193" fmla="*/ 3821095 w 5305156"/>
              <a:gd name="connsiteY193" fmla="*/ 2034172 h 6858000"/>
              <a:gd name="connsiteX194" fmla="*/ 3828118 w 5305156"/>
              <a:gd name="connsiteY194" fmla="*/ 2023920 h 6858000"/>
              <a:gd name="connsiteX195" fmla="*/ 3821095 w 5305156"/>
              <a:gd name="connsiteY195" fmla="*/ 2034960 h 6858000"/>
              <a:gd name="connsiteX196" fmla="*/ 3972801 w 5305156"/>
              <a:gd name="connsiteY196" fmla="*/ 2166650 h 6858000"/>
              <a:gd name="connsiteX197" fmla="*/ 3972801 w 5305156"/>
              <a:gd name="connsiteY197" fmla="*/ 2513617 h 6858000"/>
              <a:gd name="connsiteX198" fmla="*/ 3651126 w 5305156"/>
              <a:gd name="connsiteY198" fmla="*/ 2232889 h 6858000"/>
              <a:gd name="connsiteX199" fmla="*/ 3651126 w 5305156"/>
              <a:gd name="connsiteY199" fmla="*/ 2060983 h 6858000"/>
              <a:gd name="connsiteX200" fmla="*/ 3639186 w 5305156"/>
              <a:gd name="connsiteY200" fmla="*/ 2059405 h 6858000"/>
              <a:gd name="connsiteX201" fmla="*/ 3639186 w 5305156"/>
              <a:gd name="connsiteY201" fmla="*/ 2238409 h 6858000"/>
              <a:gd name="connsiteX202" fmla="*/ 3423566 w 5305156"/>
              <a:gd name="connsiteY202" fmla="*/ 2422144 h 6858000"/>
              <a:gd name="connsiteX203" fmla="*/ 3435506 w 5305156"/>
              <a:gd name="connsiteY203" fmla="*/ 2428452 h 6858000"/>
              <a:gd name="connsiteX204" fmla="*/ 3647615 w 5305156"/>
              <a:gd name="connsiteY204" fmla="*/ 2247872 h 6858000"/>
              <a:gd name="connsiteX205" fmla="*/ 3972100 w 5305156"/>
              <a:gd name="connsiteY205" fmla="*/ 2530177 h 6858000"/>
              <a:gd name="connsiteX206" fmla="*/ 3646912 w 5305156"/>
              <a:gd name="connsiteY206" fmla="*/ 2807751 h 6858000"/>
              <a:gd name="connsiteX207" fmla="*/ 3322428 w 5305156"/>
              <a:gd name="connsiteY207" fmla="*/ 2525446 h 6858000"/>
              <a:gd name="connsiteX208" fmla="*/ 3434803 w 5305156"/>
              <a:gd name="connsiteY208" fmla="*/ 2429241 h 6858000"/>
              <a:gd name="connsiteX209" fmla="*/ 3422863 w 5305156"/>
              <a:gd name="connsiteY209" fmla="*/ 2422933 h 6858000"/>
              <a:gd name="connsiteX210" fmla="*/ 3306976 w 5305156"/>
              <a:gd name="connsiteY210" fmla="*/ 2522291 h 6858000"/>
              <a:gd name="connsiteX211" fmla="*/ 3306976 w 5305156"/>
              <a:gd name="connsiteY211" fmla="*/ 2773054 h 6858000"/>
              <a:gd name="connsiteX212" fmla="*/ 3318214 w 5305156"/>
              <a:gd name="connsiteY212" fmla="*/ 2778574 h 6858000"/>
              <a:gd name="connsiteX213" fmla="*/ 3318214 w 5305156"/>
              <a:gd name="connsiteY213" fmla="*/ 2538851 h 6858000"/>
              <a:gd name="connsiteX214" fmla="*/ 3640591 w 5305156"/>
              <a:gd name="connsiteY214" fmla="*/ 2819579 h 6858000"/>
              <a:gd name="connsiteX215" fmla="*/ 3640591 w 5305156"/>
              <a:gd name="connsiteY215" fmla="*/ 3165758 h 6858000"/>
              <a:gd name="connsiteX216" fmla="*/ 3318214 w 5305156"/>
              <a:gd name="connsiteY216" fmla="*/ 2885030 h 6858000"/>
              <a:gd name="connsiteX217" fmla="*/ 3318214 w 5305156"/>
              <a:gd name="connsiteY217" fmla="*/ 2779363 h 6858000"/>
              <a:gd name="connsiteX218" fmla="*/ 3306976 w 5305156"/>
              <a:gd name="connsiteY218" fmla="*/ 2773843 h 6858000"/>
              <a:gd name="connsiteX219" fmla="*/ 3306976 w 5305156"/>
              <a:gd name="connsiteY219" fmla="*/ 2891339 h 6858000"/>
              <a:gd name="connsiteX220" fmla="*/ 3646210 w 5305156"/>
              <a:gd name="connsiteY220" fmla="*/ 3187049 h 6858000"/>
              <a:gd name="connsiteX221" fmla="*/ 3984040 w 5305156"/>
              <a:gd name="connsiteY221" fmla="*/ 2899224 h 6858000"/>
              <a:gd name="connsiteX222" fmla="*/ 4064809 w 5305156"/>
              <a:gd name="connsiteY222" fmla="*/ 2969406 h 6858000"/>
              <a:gd name="connsiteX223" fmla="*/ 4307822 w 5305156"/>
              <a:gd name="connsiteY223" fmla="*/ 3180741 h 6858000"/>
              <a:gd name="connsiteX224" fmla="*/ 4307822 w 5305156"/>
              <a:gd name="connsiteY224" fmla="*/ 3519034 h 6858000"/>
              <a:gd name="connsiteX225" fmla="*/ 4319762 w 5305156"/>
              <a:gd name="connsiteY225" fmla="*/ 3519034 h 6858000"/>
              <a:gd name="connsiteX226" fmla="*/ 4319762 w 5305156"/>
              <a:gd name="connsiteY226" fmla="*/ 3500109 h 6858000"/>
              <a:gd name="connsiteX227" fmla="*/ 4319762 w 5305156"/>
              <a:gd name="connsiteY227" fmla="*/ 3186261 h 6858000"/>
              <a:gd name="connsiteX228" fmla="*/ 4642139 w 5305156"/>
              <a:gd name="connsiteY228" fmla="*/ 3466989 h 6858000"/>
              <a:gd name="connsiteX229" fmla="*/ 4642139 w 5305156"/>
              <a:gd name="connsiteY229" fmla="*/ 3495377 h 6858000"/>
              <a:gd name="connsiteX230" fmla="*/ 4642139 w 5305156"/>
              <a:gd name="connsiteY230" fmla="*/ 3812379 h 6858000"/>
              <a:gd name="connsiteX231" fmla="*/ 4319762 w 5305156"/>
              <a:gd name="connsiteY231" fmla="*/ 3532439 h 6858000"/>
              <a:gd name="connsiteX232" fmla="*/ 4319762 w 5305156"/>
              <a:gd name="connsiteY232" fmla="*/ 3519822 h 6858000"/>
              <a:gd name="connsiteX233" fmla="*/ 4307822 w 5305156"/>
              <a:gd name="connsiteY233" fmla="*/ 3519822 h 6858000"/>
              <a:gd name="connsiteX234" fmla="*/ 4307822 w 5305156"/>
              <a:gd name="connsiteY234" fmla="*/ 3531651 h 6858000"/>
              <a:gd name="connsiteX235" fmla="*/ 4293775 w 5305156"/>
              <a:gd name="connsiteY235" fmla="*/ 3543479 h 6858000"/>
              <a:gd name="connsiteX236" fmla="*/ 4302905 w 5305156"/>
              <a:gd name="connsiteY236" fmla="*/ 3552154 h 6858000"/>
              <a:gd name="connsiteX237" fmla="*/ 4293072 w 5305156"/>
              <a:gd name="connsiteY237" fmla="*/ 3544268 h 6858000"/>
              <a:gd name="connsiteX238" fmla="*/ 3971397 w 5305156"/>
              <a:gd name="connsiteY238" fmla="*/ 3818688 h 6858000"/>
              <a:gd name="connsiteX239" fmla="*/ 3971397 w 5305156"/>
              <a:gd name="connsiteY239" fmla="*/ 3838402 h 6858000"/>
              <a:gd name="connsiteX240" fmla="*/ 3983337 w 5305156"/>
              <a:gd name="connsiteY240" fmla="*/ 3848653 h 6858000"/>
              <a:gd name="connsiteX241" fmla="*/ 3983337 w 5305156"/>
              <a:gd name="connsiteY241" fmla="*/ 3835248 h 6858000"/>
              <a:gd name="connsiteX242" fmla="*/ 4305715 w 5305156"/>
              <a:gd name="connsiteY242" fmla="*/ 4115975 h 6858000"/>
              <a:gd name="connsiteX243" fmla="*/ 4305715 w 5305156"/>
              <a:gd name="connsiteY243" fmla="*/ 4462154 h 6858000"/>
              <a:gd name="connsiteX244" fmla="*/ 3983337 w 5305156"/>
              <a:gd name="connsiteY244" fmla="*/ 4182215 h 6858000"/>
              <a:gd name="connsiteX245" fmla="*/ 3983337 w 5305156"/>
              <a:gd name="connsiteY245" fmla="*/ 3849441 h 6858000"/>
              <a:gd name="connsiteX246" fmla="*/ 3971397 w 5305156"/>
              <a:gd name="connsiteY246" fmla="*/ 3839190 h 6858000"/>
              <a:gd name="connsiteX247" fmla="*/ 3971397 w 5305156"/>
              <a:gd name="connsiteY247" fmla="*/ 4186946 h 6858000"/>
              <a:gd name="connsiteX248" fmla="*/ 3639186 w 5305156"/>
              <a:gd name="connsiteY248" fmla="*/ 4470828 h 6858000"/>
              <a:gd name="connsiteX249" fmla="*/ 3639186 w 5305156"/>
              <a:gd name="connsiteY249" fmla="*/ 4839875 h 6858000"/>
              <a:gd name="connsiteX250" fmla="*/ 3956647 w 5305156"/>
              <a:gd name="connsiteY250" fmla="*/ 5116661 h 6858000"/>
              <a:gd name="connsiteX251" fmla="*/ 3956647 w 5305156"/>
              <a:gd name="connsiteY251" fmla="*/ 5100101 h 6858000"/>
              <a:gd name="connsiteX252" fmla="*/ 3651126 w 5305156"/>
              <a:gd name="connsiteY252" fmla="*/ 4833567 h 6858000"/>
              <a:gd name="connsiteX253" fmla="*/ 3651126 w 5305156"/>
              <a:gd name="connsiteY253" fmla="*/ 4487388 h 6858000"/>
              <a:gd name="connsiteX254" fmla="*/ 3956647 w 5305156"/>
              <a:gd name="connsiteY254" fmla="*/ 4753134 h 6858000"/>
              <a:gd name="connsiteX255" fmla="*/ 3956647 w 5305156"/>
              <a:gd name="connsiteY255" fmla="*/ 4737362 h 6858000"/>
              <a:gd name="connsiteX256" fmla="*/ 3654638 w 5305156"/>
              <a:gd name="connsiteY256" fmla="*/ 4473983 h 6858000"/>
              <a:gd name="connsiteX257" fmla="*/ 3979825 w 5305156"/>
              <a:gd name="connsiteY257" fmla="*/ 4196409 h 6858000"/>
              <a:gd name="connsiteX258" fmla="*/ 4304309 w 5305156"/>
              <a:gd name="connsiteY258" fmla="*/ 4478714 h 6858000"/>
              <a:gd name="connsiteX259" fmla="*/ 3979123 w 5305156"/>
              <a:gd name="connsiteY259" fmla="*/ 4756288 h 6858000"/>
              <a:gd name="connsiteX260" fmla="*/ 3957350 w 5305156"/>
              <a:gd name="connsiteY260" fmla="*/ 4737362 h 6858000"/>
              <a:gd name="connsiteX261" fmla="*/ 3957350 w 5305156"/>
              <a:gd name="connsiteY261" fmla="*/ 4753922 h 6858000"/>
              <a:gd name="connsiteX262" fmla="*/ 3973504 w 5305156"/>
              <a:gd name="connsiteY262" fmla="*/ 4768116 h 6858000"/>
              <a:gd name="connsiteX263" fmla="*/ 3973504 w 5305156"/>
              <a:gd name="connsiteY263" fmla="*/ 5114295 h 6858000"/>
              <a:gd name="connsiteX264" fmla="*/ 3957350 w 5305156"/>
              <a:gd name="connsiteY264" fmla="*/ 5100101 h 6858000"/>
              <a:gd name="connsiteX265" fmla="*/ 3957350 w 5305156"/>
              <a:gd name="connsiteY265" fmla="*/ 5116661 h 6858000"/>
              <a:gd name="connsiteX266" fmla="*/ 3971397 w 5305156"/>
              <a:gd name="connsiteY266" fmla="*/ 5129278 h 6858000"/>
              <a:gd name="connsiteX267" fmla="*/ 3971397 w 5305156"/>
              <a:gd name="connsiteY267" fmla="*/ 5306704 h 6858000"/>
              <a:gd name="connsiteX268" fmla="*/ 3983337 w 5305156"/>
              <a:gd name="connsiteY268" fmla="*/ 5309070 h 6858000"/>
              <a:gd name="connsiteX269" fmla="*/ 3983337 w 5305156"/>
              <a:gd name="connsiteY269" fmla="*/ 5134798 h 6858000"/>
              <a:gd name="connsiteX270" fmla="*/ 4153305 w 5305156"/>
              <a:gd name="connsiteY270" fmla="*/ 5283047 h 6858000"/>
              <a:gd name="connsiteX271" fmla="*/ 4160329 w 5305156"/>
              <a:gd name="connsiteY271" fmla="*/ 5272008 h 6858000"/>
              <a:gd name="connsiteX272" fmla="*/ 3991063 w 5305156"/>
              <a:gd name="connsiteY272" fmla="*/ 5125335 h 6858000"/>
              <a:gd name="connsiteX273" fmla="*/ 4316249 w 5305156"/>
              <a:gd name="connsiteY273" fmla="*/ 4847761 h 6858000"/>
              <a:gd name="connsiteX274" fmla="*/ 4392103 w 5305156"/>
              <a:gd name="connsiteY274" fmla="*/ 4913212 h 6858000"/>
              <a:gd name="connsiteX275" fmla="*/ 4636520 w 5305156"/>
              <a:gd name="connsiteY275" fmla="*/ 5126124 h 6858000"/>
              <a:gd name="connsiteX276" fmla="*/ 4311333 w 5305156"/>
              <a:gd name="connsiteY276" fmla="*/ 5403697 h 6858000"/>
              <a:gd name="connsiteX277" fmla="*/ 4160329 w 5305156"/>
              <a:gd name="connsiteY277" fmla="*/ 5272796 h 6858000"/>
              <a:gd name="connsiteX278" fmla="*/ 4154007 w 5305156"/>
              <a:gd name="connsiteY278" fmla="*/ 5283047 h 6858000"/>
              <a:gd name="connsiteX279" fmla="*/ 4305715 w 5305156"/>
              <a:gd name="connsiteY279" fmla="*/ 5415526 h 6858000"/>
              <a:gd name="connsiteX280" fmla="*/ 4305715 w 5305156"/>
              <a:gd name="connsiteY280" fmla="*/ 5761705 h 6858000"/>
              <a:gd name="connsiteX281" fmla="*/ 3983337 w 5305156"/>
              <a:gd name="connsiteY281" fmla="*/ 5480976 h 6858000"/>
              <a:gd name="connsiteX282" fmla="*/ 3983337 w 5305156"/>
              <a:gd name="connsiteY282" fmla="*/ 5309858 h 6858000"/>
              <a:gd name="connsiteX283" fmla="*/ 3971397 w 5305156"/>
              <a:gd name="connsiteY283" fmla="*/ 5307493 h 6858000"/>
              <a:gd name="connsiteX284" fmla="*/ 3971397 w 5305156"/>
              <a:gd name="connsiteY284" fmla="*/ 5487285 h 6858000"/>
              <a:gd name="connsiteX285" fmla="*/ 3755776 w 5305156"/>
              <a:gd name="connsiteY285" fmla="*/ 5671020 h 6858000"/>
              <a:gd name="connsiteX286" fmla="*/ 3639186 w 5305156"/>
              <a:gd name="connsiteY286" fmla="*/ 5770379 h 6858000"/>
              <a:gd name="connsiteX287" fmla="*/ 3639186 w 5305156"/>
              <a:gd name="connsiteY287" fmla="*/ 6021141 h 6858000"/>
              <a:gd name="connsiteX288" fmla="*/ 3651126 w 5305156"/>
              <a:gd name="connsiteY288" fmla="*/ 6026661 h 6858000"/>
              <a:gd name="connsiteX289" fmla="*/ 3651126 w 5305156"/>
              <a:gd name="connsiteY289" fmla="*/ 5786939 h 6858000"/>
              <a:gd name="connsiteX290" fmla="*/ 3973504 w 5305156"/>
              <a:gd name="connsiteY290" fmla="*/ 6067667 h 6858000"/>
              <a:gd name="connsiteX291" fmla="*/ 3973504 w 5305156"/>
              <a:gd name="connsiteY291" fmla="*/ 6413845 h 6858000"/>
              <a:gd name="connsiteX292" fmla="*/ 3651126 w 5305156"/>
              <a:gd name="connsiteY292" fmla="*/ 6133906 h 6858000"/>
              <a:gd name="connsiteX293" fmla="*/ 3651126 w 5305156"/>
              <a:gd name="connsiteY293" fmla="*/ 6027450 h 6858000"/>
              <a:gd name="connsiteX294" fmla="*/ 3639186 w 5305156"/>
              <a:gd name="connsiteY294" fmla="*/ 6021930 h 6858000"/>
              <a:gd name="connsiteX295" fmla="*/ 3639186 w 5305156"/>
              <a:gd name="connsiteY295" fmla="*/ 6140214 h 6858000"/>
              <a:gd name="connsiteX296" fmla="*/ 3979123 w 5305156"/>
              <a:gd name="connsiteY296" fmla="*/ 6435925 h 6858000"/>
              <a:gd name="connsiteX297" fmla="*/ 4316249 w 5305156"/>
              <a:gd name="connsiteY297" fmla="*/ 6147311 h 6858000"/>
              <a:gd name="connsiteX298" fmla="*/ 4397020 w 5305156"/>
              <a:gd name="connsiteY298" fmla="*/ 6217493 h 6858000"/>
              <a:gd name="connsiteX299" fmla="*/ 4403341 w 5305156"/>
              <a:gd name="connsiteY299" fmla="*/ 6206454 h 6858000"/>
              <a:gd name="connsiteX300" fmla="*/ 4397722 w 5305156"/>
              <a:gd name="connsiteY300" fmla="*/ 6218282 h 6858000"/>
              <a:gd name="connsiteX301" fmla="*/ 4640032 w 5305156"/>
              <a:gd name="connsiteY301" fmla="*/ 6429617 h 6858000"/>
              <a:gd name="connsiteX302" fmla="*/ 4640032 w 5305156"/>
              <a:gd name="connsiteY302" fmla="*/ 6784470 h 6858000"/>
              <a:gd name="connsiteX303" fmla="*/ 4583142 w 5305156"/>
              <a:gd name="connsiteY303" fmla="*/ 6833040 h 6858000"/>
              <a:gd name="connsiteX304" fmla="*/ 4553907 w 5305156"/>
              <a:gd name="connsiteY304" fmla="*/ 6858000 h 6858000"/>
              <a:gd name="connsiteX305" fmla="*/ 3038475 w 5305156"/>
              <a:gd name="connsiteY305" fmla="*/ 6858000 h 6858000"/>
              <a:gd name="connsiteX306" fmla="*/ 0 w 5305156"/>
              <a:gd name="connsiteY30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Lst>
            <a:rect l="l" t="t" r="r" b="b"/>
            <a:pathLst>
              <a:path w="5305156" h="6858000">
                <a:moveTo>
                  <a:pt x="4647758" y="6793932"/>
                </a:moveTo>
                <a:cubicBezTo>
                  <a:pt x="4647758" y="6793932"/>
                  <a:pt x="4647758" y="6793932"/>
                  <a:pt x="4720099" y="6857017"/>
                </a:cubicBezTo>
                <a:lnTo>
                  <a:pt x="4721226" y="6858000"/>
                </a:lnTo>
                <a:lnTo>
                  <a:pt x="4572862" y="6858000"/>
                </a:lnTo>
                <a:lnTo>
                  <a:pt x="4579542" y="6852286"/>
                </a:lnTo>
                <a:cubicBezTo>
                  <a:pt x="4596135" y="6838092"/>
                  <a:pt x="4618259" y="6819166"/>
                  <a:pt x="4647758" y="6793932"/>
                </a:cubicBezTo>
                <a:close/>
                <a:moveTo>
                  <a:pt x="4651972" y="6434348"/>
                </a:moveTo>
                <a:cubicBezTo>
                  <a:pt x="4651972" y="6434348"/>
                  <a:pt x="4651972" y="6434348"/>
                  <a:pt x="4974349" y="6715076"/>
                </a:cubicBezTo>
                <a:cubicBezTo>
                  <a:pt x="4974349" y="6715076"/>
                  <a:pt x="4974349" y="6715076"/>
                  <a:pt x="4974349" y="6799592"/>
                </a:cubicBezTo>
                <a:lnTo>
                  <a:pt x="4974349" y="6858000"/>
                </a:lnTo>
                <a:lnTo>
                  <a:pt x="4741003" y="6858000"/>
                </a:lnTo>
                <a:lnTo>
                  <a:pt x="4736254" y="6853863"/>
                </a:lnTo>
                <a:cubicBezTo>
                  <a:pt x="4731338" y="6854652"/>
                  <a:pt x="4725718" y="6856229"/>
                  <a:pt x="4720099" y="6857017"/>
                </a:cubicBezTo>
                <a:cubicBezTo>
                  <a:pt x="4725718" y="6855440"/>
                  <a:pt x="4730635" y="6854652"/>
                  <a:pt x="4735551" y="6853075"/>
                </a:cubicBezTo>
                <a:cubicBezTo>
                  <a:pt x="4735551" y="6853075"/>
                  <a:pt x="4735551" y="6853075"/>
                  <a:pt x="4651972" y="6780527"/>
                </a:cubicBezTo>
                <a:cubicBezTo>
                  <a:pt x="4651972" y="6780527"/>
                  <a:pt x="4651972" y="6780527"/>
                  <a:pt x="4651972" y="6434348"/>
                </a:cubicBezTo>
                <a:close/>
                <a:moveTo>
                  <a:pt x="4319762" y="5786939"/>
                </a:moveTo>
                <a:cubicBezTo>
                  <a:pt x="4319762" y="5786939"/>
                  <a:pt x="4319762" y="5786939"/>
                  <a:pt x="4527656" y="5968308"/>
                </a:cubicBezTo>
                <a:cubicBezTo>
                  <a:pt x="4527656" y="5968308"/>
                  <a:pt x="4527656" y="5968308"/>
                  <a:pt x="4642139" y="6067667"/>
                </a:cubicBezTo>
                <a:cubicBezTo>
                  <a:pt x="4642139" y="6067667"/>
                  <a:pt x="4642139" y="6067667"/>
                  <a:pt x="4642139" y="6413845"/>
                </a:cubicBezTo>
                <a:cubicBezTo>
                  <a:pt x="4642139" y="6413845"/>
                  <a:pt x="4642139" y="6413845"/>
                  <a:pt x="4403341" y="6206454"/>
                </a:cubicBezTo>
                <a:cubicBezTo>
                  <a:pt x="4403341" y="6206454"/>
                  <a:pt x="4403341" y="6206454"/>
                  <a:pt x="4319762" y="6133906"/>
                </a:cubicBezTo>
                <a:cubicBezTo>
                  <a:pt x="4319762" y="6133906"/>
                  <a:pt x="4319762" y="6133906"/>
                  <a:pt x="4319762" y="5786939"/>
                </a:cubicBezTo>
                <a:close/>
                <a:moveTo>
                  <a:pt x="3755776" y="5671020"/>
                </a:moveTo>
                <a:cubicBezTo>
                  <a:pt x="3767716" y="5677328"/>
                  <a:pt x="3767716" y="5677328"/>
                  <a:pt x="3767716" y="5677328"/>
                </a:cubicBezTo>
                <a:cubicBezTo>
                  <a:pt x="3755776" y="5671020"/>
                  <a:pt x="3755776" y="5671020"/>
                  <a:pt x="3755776" y="5671020"/>
                </a:cubicBezTo>
                <a:close/>
                <a:moveTo>
                  <a:pt x="3979825" y="5495959"/>
                </a:moveTo>
                <a:cubicBezTo>
                  <a:pt x="3979825" y="5495959"/>
                  <a:pt x="3979825" y="5495959"/>
                  <a:pt x="4304309" y="5779053"/>
                </a:cubicBezTo>
                <a:cubicBezTo>
                  <a:pt x="4304309" y="5779053"/>
                  <a:pt x="4304309" y="5779053"/>
                  <a:pt x="3979123" y="6056627"/>
                </a:cubicBezTo>
                <a:cubicBezTo>
                  <a:pt x="3979123" y="6056627"/>
                  <a:pt x="3979123" y="6056627"/>
                  <a:pt x="3654638" y="5773533"/>
                </a:cubicBezTo>
                <a:cubicBezTo>
                  <a:pt x="3654638" y="5773533"/>
                  <a:pt x="3654638" y="5773533"/>
                  <a:pt x="3767716" y="5677328"/>
                </a:cubicBezTo>
                <a:cubicBezTo>
                  <a:pt x="3767716" y="5677328"/>
                  <a:pt x="3767716" y="5677328"/>
                  <a:pt x="3979825" y="5495959"/>
                </a:cubicBezTo>
                <a:close/>
                <a:moveTo>
                  <a:pt x="4984885" y="4847761"/>
                </a:moveTo>
                <a:cubicBezTo>
                  <a:pt x="4984885" y="4847761"/>
                  <a:pt x="4984885" y="4847761"/>
                  <a:pt x="5305156" y="5126124"/>
                </a:cubicBezTo>
                <a:cubicBezTo>
                  <a:pt x="5305156" y="5126124"/>
                  <a:pt x="5305156" y="5126124"/>
                  <a:pt x="4979968" y="5403697"/>
                </a:cubicBezTo>
                <a:cubicBezTo>
                  <a:pt x="4979968" y="5403697"/>
                  <a:pt x="4979968" y="5403697"/>
                  <a:pt x="4871807" y="5309070"/>
                </a:cubicBezTo>
                <a:cubicBezTo>
                  <a:pt x="4871807" y="5309070"/>
                  <a:pt x="4871807" y="5309070"/>
                  <a:pt x="4865486" y="5320898"/>
                </a:cubicBezTo>
                <a:cubicBezTo>
                  <a:pt x="4865486" y="5320898"/>
                  <a:pt x="4865486" y="5320898"/>
                  <a:pt x="4974349" y="5415526"/>
                </a:cubicBezTo>
                <a:cubicBezTo>
                  <a:pt x="4974349" y="5415526"/>
                  <a:pt x="4974349" y="5415526"/>
                  <a:pt x="4974349" y="5761705"/>
                </a:cubicBezTo>
                <a:cubicBezTo>
                  <a:pt x="4974349" y="5761705"/>
                  <a:pt x="4974349" y="5761705"/>
                  <a:pt x="4741170" y="5559044"/>
                </a:cubicBezTo>
                <a:cubicBezTo>
                  <a:pt x="4741170" y="5559044"/>
                  <a:pt x="4741170" y="5559044"/>
                  <a:pt x="4734849" y="5571661"/>
                </a:cubicBezTo>
                <a:cubicBezTo>
                  <a:pt x="4734849" y="5571661"/>
                  <a:pt x="4734849" y="5571661"/>
                  <a:pt x="4972945" y="5779053"/>
                </a:cubicBezTo>
                <a:cubicBezTo>
                  <a:pt x="4972945" y="5779053"/>
                  <a:pt x="4972945" y="5779053"/>
                  <a:pt x="4647758" y="6056627"/>
                </a:cubicBezTo>
                <a:cubicBezTo>
                  <a:pt x="4647758" y="6056627"/>
                  <a:pt x="4647758" y="6056627"/>
                  <a:pt x="4533978" y="5957268"/>
                </a:cubicBezTo>
                <a:cubicBezTo>
                  <a:pt x="4533978" y="5957268"/>
                  <a:pt x="4533978" y="5957268"/>
                  <a:pt x="4527656" y="5968308"/>
                </a:cubicBezTo>
                <a:cubicBezTo>
                  <a:pt x="4527656" y="5968308"/>
                  <a:pt x="4527656" y="5968308"/>
                  <a:pt x="4533275" y="5956479"/>
                </a:cubicBezTo>
                <a:cubicBezTo>
                  <a:pt x="4533275" y="5956479"/>
                  <a:pt x="4533275" y="5956479"/>
                  <a:pt x="4323273" y="5773533"/>
                </a:cubicBezTo>
                <a:cubicBezTo>
                  <a:pt x="4323273" y="5773533"/>
                  <a:pt x="4323273" y="5773533"/>
                  <a:pt x="4648460" y="5495959"/>
                </a:cubicBezTo>
                <a:cubicBezTo>
                  <a:pt x="4648460" y="5495959"/>
                  <a:pt x="4648460" y="5495959"/>
                  <a:pt x="4734146" y="5570873"/>
                </a:cubicBezTo>
                <a:cubicBezTo>
                  <a:pt x="4734146" y="5570873"/>
                  <a:pt x="4734146" y="5570873"/>
                  <a:pt x="4741170" y="5558256"/>
                </a:cubicBezTo>
                <a:cubicBezTo>
                  <a:pt x="4741170" y="5558256"/>
                  <a:pt x="4741170" y="5558256"/>
                  <a:pt x="4651972" y="5480976"/>
                </a:cubicBezTo>
                <a:cubicBezTo>
                  <a:pt x="4651972" y="5480976"/>
                  <a:pt x="4651972" y="5480976"/>
                  <a:pt x="4651972" y="5134798"/>
                </a:cubicBezTo>
                <a:cubicBezTo>
                  <a:pt x="4651972" y="5134798"/>
                  <a:pt x="4651972" y="5134798"/>
                  <a:pt x="4865486" y="5320110"/>
                </a:cubicBezTo>
                <a:cubicBezTo>
                  <a:pt x="4865486" y="5320110"/>
                  <a:pt x="4865486" y="5320110"/>
                  <a:pt x="4871104" y="5309070"/>
                </a:cubicBezTo>
                <a:cubicBezTo>
                  <a:pt x="4871104" y="5309070"/>
                  <a:pt x="4871104" y="5309070"/>
                  <a:pt x="4659698" y="5125335"/>
                </a:cubicBezTo>
                <a:cubicBezTo>
                  <a:pt x="4659698" y="5125335"/>
                  <a:pt x="4659698" y="5125335"/>
                  <a:pt x="4984885" y="4847761"/>
                </a:cubicBezTo>
                <a:close/>
                <a:moveTo>
                  <a:pt x="4319762" y="4487388"/>
                </a:moveTo>
                <a:cubicBezTo>
                  <a:pt x="4319762" y="4487388"/>
                  <a:pt x="4319762" y="4487388"/>
                  <a:pt x="4541703" y="4680586"/>
                </a:cubicBezTo>
                <a:cubicBezTo>
                  <a:pt x="4541703" y="4680586"/>
                  <a:pt x="4541703" y="4680586"/>
                  <a:pt x="4548726" y="4670335"/>
                </a:cubicBezTo>
                <a:cubicBezTo>
                  <a:pt x="4548726" y="4670335"/>
                  <a:pt x="4548726" y="4670335"/>
                  <a:pt x="4542406" y="4680586"/>
                </a:cubicBezTo>
                <a:cubicBezTo>
                  <a:pt x="4542406" y="4680586"/>
                  <a:pt x="4542406" y="4680586"/>
                  <a:pt x="4642139" y="4768116"/>
                </a:cubicBezTo>
                <a:cubicBezTo>
                  <a:pt x="4642139" y="4768116"/>
                  <a:pt x="4642139" y="4768116"/>
                  <a:pt x="4642139" y="5114295"/>
                </a:cubicBezTo>
                <a:cubicBezTo>
                  <a:pt x="4642139" y="5114295"/>
                  <a:pt x="4642139" y="5114295"/>
                  <a:pt x="4399127" y="4902960"/>
                </a:cubicBezTo>
                <a:cubicBezTo>
                  <a:pt x="4399127" y="4902960"/>
                  <a:pt x="4399127" y="4902960"/>
                  <a:pt x="4392103" y="4913212"/>
                </a:cubicBezTo>
                <a:cubicBezTo>
                  <a:pt x="4392103" y="4913212"/>
                  <a:pt x="4392103" y="4913212"/>
                  <a:pt x="4398424" y="4902172"/>
                </a:cubicBezTo>
                <a:cubicBezTo>
                  <a:pt x="4398424" y="4902172"/>
                  <a:pt x="4398424" y="4902172"/>
                  <a:pt x="4319762" y="4833567"/>
                </a:cubicBezTo>
                <a:cubicBezTo>
                  <a:pt x="4319762" y="4833567"/>
                  <a:pt x="4319762" y="4833567"/>
                  <a:pt x="4319762" y="4487388"/>
                </a:cubicBezTo>
                <a:close/>
                <a:moveTo>
                  <a:pt x="4648460" y="4196409"/>
                </a:moveTo>
                <a:cubicBezTo>
                  <a:pt x="4648460" y="4196409"/>
                  <a:pt x="4648460" y="4196409"/>
                  <a:pt x="4972945" y="4478714"/>
                </a:cubicBezTo>
                <a:cubicBezTo>
                  <a:pt x="4972945" y="4478714"/>
                  <a:pt x="4972945" y="4478714"/>
                  <a:pt x="4647758" y="4756288"/>
                </a:cubicBezTo>
                <a:cubicBezTo>
                  <a:pt x="4647758" y="4756288"/>
                  <a:pt x="4647758" y="4756288"/>
                  <a:pt x="4548726" y="4670335"/>
                </a:cubicBezTo>
                <a:cubicBezTo>
                  <a:pt x="4548726" y="4670335"/>
                  <a:pt x="4548726" y="4670335"/>
                  <a:pt x="4323273" y="4473983"/>
                </a:cubicBezTo>
                <a:cubicBezTo>
                  <a:pt x="4323273" y="4473983"/>
                  <a:pt x="4323273" y="4473983"/>
                  <a:pt x="4648460" y="4196409"/>
                </a:cubicBezTo>
                <a:close/>
                <a:moveTo>
                  <a:pt x="4312036" y="3544268"/>
                </a:moveTo>
                <a:cubicBezTo>
                  <a:pt x="4312036" y="3544268"/>
                  <a:pt x="4312036" y="3544268"/>
                  <a:pt x="4636520" y="3826573"/>
                </a:cubicBezTo>
                <a:cubicBezTo>
                  <a:pt x="4636520" y="3826573"/>
                  <a:pt x="4636520" y="3826573"/>
                  <a:pt x="4311333" y="4104935"/>
                </a:cubicBezTo>
                <a:cubicBezTo>
                  <a:pt x="4311333" y="4104935"/>
                  <a:pt x="4311333" y="4104935"/>
                  <a:pt x="3986848" y="3821842"/>
                </a:cubicBezTo>
                <a:cubicBezTo>
                  <a:pt x="3986848" y="3821842"/>
                  <a:pt x="3986848" y="3821842"/>
                  <a:pt x="4302905" y="3552154"/>
                </a:cubicBezTo>
                <a:cubicBezTo>
                  <a:pt x="4302905" y="3552154"/>
                  <a:pt x="4302905" y="3552154"/>
                  <a:pt x="4312036" y="3544268"/>
                </a:cubicBezTo>
                <a:close/>
                <a:moveTo>
                  <a:pt x="3986848" y="2538851"/>
                </a:moveTo>
                <a:cubicBezTo>
                  <a:pt x="3986848" y="2538851"/>
                  <a:pt x="3986848" y="2538851"/>
                  <a:pt x="4194744" y="2719432"/>
                </a:cubicBezTo>
                <a:cubicBezTo>
                  <a:pt x="4194744" y="2719432"/>
                  <a:pt x="4194744" y="2719432"/>
                  <a:pt x="4201064" y="2708392"/>
                </a:cubicBezTo>
                <a:cubicBezTo>
                  <a:pt x="4201064" y="2708392"/>
                  <a:pt x="4201064" y="2708392"/>
                  <a:pt x="4195446" y="2720221"/>
                </a:cubicBezTo>
                <a:cubicBezTo>
                  <a:pt x="4195446" y="2720221"/>
                  <a:pt x="4195446" y="2720221"/>
                  <a:pt x="4309226" y="2819579"/>
                </a:cubicBezTo>
                <a:cubicBezTo>
                  <a:pt x="4309226" y="2819579"/>
                  <a:pt x="4309226" y="2819579"/>
                  <a:pt x="4309226" y="3165758"/>
                </a:cubicBezTo>
                <a:cubicBezTo>
                  <a:pt x="4309226" y="3165758"/>
                  <a:pt x="4309226" y="3165758"/>
                  <a:pt x="4071131" y="2958366"/>
                </a:cubicBezTo>
                <a:cubicBezTo>
                  <a:pt x="4071131" y="2958366"/>
                  <a:pt x="4071131" y="2958366"/>
                  <a:pt x="4064809" y="2969406"/>
                </a:cubicBezTo>
                <a:cubicBezTo>
                  <a:pt x="4064809" y="2969406"/>
                  <a:pt x="4064809" y="2969406"/>
                  <a:pt x="4070428" y="2957578"/>
                </a:cubicBezTo>
                <a:cubicBezTo>
                  <a:pt x="4070428" y="2957578"/>
                  <a:pt x="4070428" y="2957578"/>
                  <a:pt x="3986848" y="2885030"/>
                </a:cubicBezTo>
                <a:cubicBezTo>
                  <a:pt x="3986848" y="2885030"/>
                  <a:pt x="3986848" y="2885030"/>
                  <a:pt x="3986848" y="2538851"/>
                </a:cubicBezTo>
                <a:close/>
                <a:moveTo>
                  <a:pt x="4652674" y="1598885"/>
                </a:moveTo>
                <a:cubicBezTo>
                  <a:pt x="4652674" y="1598885"/>
                  <a:pt x="4652674" y="1598885"/>
                  <a:pt x="4972945" y="1878036"/>
                </a:cubicBezTo>
                <a:cubicBezTo>
                  <a:pt x="4972945" y="1878036"/>
                  <a:pt x="4972945" y="1878036"/>
                  <a:pt x="4647758" y="2155610"/>
                </a:cubicBezTo>
                <a:cubicBezTo>
                  <a:pt x="4647758" y="2155610"/>
                  <a:pt x="4647758" y="2155610"/>
                  <a:pt x="4538894" y="2060983"/>
                </a:cubicBezTo>
                <a:cubicBezTo>
                  <a:pt x="4538894" y="2060983"/>
                  <a:pt x="4538894" y="2060983"/>
                  <a:pt x="4533275" y="2072022"/>
                </a:cubicBezTo>
                <a:cubicBezTo>
                  <a:pt x="4533275" y="2072022"/>
                  <a:pt x="4533275" y="2072022"/>
                  <a:pt x="4642139" y="2166650"/>
                </a:cubicBezTo>
                <a:cubicBezTo>
                  <a:pt x="4642139" y="2166650"/>
                  <a:pt x="4642139" y="2166650"/>
                  <a:pt x="4642139" y="2513617"/>
                </a:cubicBezTo>
                <a:cubicBezTo>
                  <a:pt x="4642139" y="2513617"/>
                  <a:pt x="4642139" y="2513617"/>
                  <a:pt x="4408960" y="2310168"/>
                </a:cubicBezTo>
                <a:cubicBezTo>
                  <a:pt x="4408960" y="2310168"/>
                  <a:pt x="4408960" y="2310168"/>
                  <a:pt x="4402639" y="2322785"/>
                </a:cubicBezTo>
                <a:cubicBezTo>
                  <a:pt x="4402639" y="2322785"/>
                  <a:pt x="4402639" y="2322785"/>
                  <a:pt x="4640032" y="2530177"/>
                </a:cubicBezTo>
                <a:cubicBezTo>
                  <a:pt x="4640032" y="2530177"/>
                  <a:pt x="4640032" y="2530177"/>
                  <a:pt x="4314845" y="2807751"/>
                </a:cubicBezTo>
                <a:cubicBezTo>
                  <a:pt x="4314845" y="2807751"/>
                  <a:pt x="4314845" y="2807751"/>
                  <a:pt x="4201064" y="2708392"/>
                </a:cubicBezTo>
                <a:cubicBezTo>
                  <a:pt x="4201064" y="2708392"/>
                  <a:pt x="4201064" y="2708392"/>
                  <a:pt x="3991063" y="2525446"/>
                </a:cubicBezTo>
                <a:cubicBezTo>
                  <a:pt x="3991063" y="2525446"/>
                  <a:pt x="3991063" y="2525446"/>
                  <a:pt x="4316249" y="2247872"/>
                </a:cubicBezTo>
                <a:cubicBezTo>
                  <a:pt x="4316249" y="2247872"/>
                  <a:pt x="4316249" y="2247872"/>
                  <a:pt x="4401936" y="2322785"/>
                </a:cubicBezTo>
                <a:cubicBezTo>
                  <a:pt x="4401936" y="2322785"/>
                  <a:pt x="4401936" y="2322785"/>
                  <a:pt x="4408257" y="2310168"/>
                </a:cubicBezTo>
                <a:cubicBezTo>
                  <a:pt x="4408257" y="2310168"/>
                  <a:pt x="4408257" y="2310168"/>
                  <a:pt x="4319762" y="2232889"/>
                </a:cubicBezTo>
                <a:cubicBezTo>
                  <a:pt x="4319762" y="2232889"/>
                  <a:pt x="4319762" y="2232889"/>
                  <a:pt x="4319762" y="1885922"/>
                </a:cubicBezTo>
                <a:cubicBezTo>
                  <a:pt x="4319762" y="1885922"/>
                  <a:pt x="4319762" y="1885922"/>
                  <a:pt x="4532573" y="2072022"/>
                </a:cubicBezTo>
                <a:cubicBezTo>
                  <a:pt x="4532573" y="2072022"/>
                  <a:pt x="4532573" y="2072022"/>
                  <a:pt x="4538894" y="2060194"/>
                </a:cubicBezTo>
                <a:cubicBezTo>
                  <a:pt x="4538894" y="2060194"/>
                  <a:pt x="4538894" y="2060194"/>
                  <a:pt x="4327487" y="1876459"/>
                </a:cubicBezTo>
                <a:cubicBezTo>
                  <a:pt x="4327487" y="1876459"/>
                  <a:pt x="4327487" y="1876459"/>
                  <a:pt x="4652674" y="1598885"/>
                </a:cubicBezTo>
                <a:close/>
                <a:moveTo>
                  <a:pt x="3986848" y="1238512"/>
                </a:moveTo>
                <a:cubicBezTo>
                  <a:pt x="3986848" y="1238512"/>
                  <a:pt x="3986848" y="1238512"/>
                  <a:pt x="4209493" y="1432499"/>
                </a:cubicBezTo>
                <a:cubicBezTo>
                  <a:pt x="4209493" y="1432499"/>
                  <a:pt x="4209493" y="1432499"/>
                  <a:pt x="4309226" y="1519240"/>
                </a:cubicBezTo>
                <a:cubicBezTo>
                  <a:pt x="4309226" y="1519240"/>
                  <a:pt x="4309226" y="1519240"/>
                  <a:pt x="4309226" y="1865419"/>
                </a:cubicBezTo>
                <a:cubicBezTo>
                  <a:pt x="4309226" y="1865419"/>
                  <a:pt x="4309226" y="1865419"/>
                  <a:pt x="4066916" y="1654085"/>
                </a:cubicBezTo>
                <a:cubicBezTo>
                  <a:pt x="4066916" y="1654085"/>
                  <a:pt x="4066916" y="1654085"/>
                  <a:pt x="4059892" y="1665124"/>
                </a:cubicBezTo>
                <a:cubicBezTo>
                  <a:pt x="4059892" y="1665124"/>
                  <a:pt x="4059892" y="1665124"/>
                  <a:pt x="4304309" y="1878036"/>
                </a:cubicBezTo>
                <a:cubicBezTo>
                  <a:pt x="4304309" y="1878036"/>
                  <a:pt x="4304309" y="1878036"/>
                  <a:pt x="3979123" y="2155610"/>
                </a:cubicBezTo>
                <a:cubicBezTo>
                  <a:pt x="3979123" y="2155610"/>
                  <a:pt x="3979123" y="2155610"/>
                  <a:pt x="3828118" y="2023920"/>
                </a:cubicBezTo>
                <a:cubicBezTo>
                  <a:pt x="3828118" y="2023920"/>
                  <a:pt x="3828118" y="2023920"/>
                  <a:pt x="3658852" y="1876459"/>
                </a:cubicBezTo>
                <a:cubicBezTo>
                  <a:pt x="3658852" y="1876459"/>
                  <a:pt x="3658852" y="1876459"/>
                  <a:pt x="3984040" y="1598885"/>
                </a:cubicBezTo>
                <a:cubicBezTo>
                  <a:pt x="3984040" y="1598885"/>
                  <a:pt x="3984040" y="1598885"/>
                  <a:pt x="4059191" y="1664336"/>
                </a:cubicBezTo>
                <a:cubicBezTo>
                  <a:pt x="4059191" y="1664336"/>
                  <a:pt x="4059191" y="1664336"/>
                  <a:pt x="4066214" y="1654085"/>
                </a:cubicBezTo>
                <a:cubicBezTo>
                  <a:pt x="4066214" y="1654085"/>
                  <a:pt x="4066214" y="1654085"/>
                  <a:pt x="3986848" y="1585480"/>
                </a:cubicBezTo>
                <a:cubicBezTo>
                  <a:pt x="3986848" y="1585480"/>
                  <a:pt x="3986848" y="1585480"/>
                  <a:pt x="3986848" y="1238512"/>
                </a:cubicBezTo>
                <a:close/>
                <a:moveTo>
                  <a:pt x="4316249" y="947533"/>
                </a:moveTo>
                <a:cubicBezTo>
                  <a:pt x="4316249" y="947533"/>
                  <a:pt x="4316249" y="947533"/>
                  <a:pt x="4640032" y="1230627"/>
                </a:cubicBezTo>
                <a:cubicBezTo>
                  <a:pt x="4640032" y="1230627"/>
                  <a:pt x="4640032" y="1230627"/>
                  <a:pt x="4314845" y="1508201"/>
                </a:cubicBezTo>
                <a:cubicBezTo>
                  <a:pt x="4314845" y="1508201"/>
                  <a:pt x="4314845" y="1508201"/>
                  <a:pt x="4216517" y="1422247"/>
                </a:cubicBezTo>
                <a:cubicBezTo>
                  <a:pt x="4216517" y="1422247"/>
                  <a:pt x="4216517" y="1422247"/>
                  <a:pt x="4209493" y="1432499"/>
                </a:cubicBezTo>
                <a:cubicBezTo>
                  <a:pt x="4209493" y="1432499"/>
                  <a:pt x="4209493" y="1432499"/>
                  <a:pt x="4215814" y="1421459"/>
                </a:cubicBezTo>
                <a:cubicBezTo>
                  <a:pt x="4215814" y="1421459"/>
                  <a:pt x="4215814" y="1421459"/>
                  <a:pt x="3991063" y="1225107"/>
                </a:cubicBezTo>
                <a:cubicBezTo>
                  <a:pt x="3991063" y="1225107"/>
                  <a:pt x="3991063" y="1225107"/>
                  <a:pt x="4316249" y="947533"/>
                </a:cubicBezTo>
                <a:close/>
                <a:moveTo>
                  <a:pt x="3979825" y="296181"/>
                </a:moveTo>
                <a:cubicBezTo>
                  <a:pt x="3979825" y="296181"/>
                  <a:pt x="3979825" y="296181"/>
                  <a:pt x="4304309" y="578486"/>
                </a:cubicBezTo>
                <a:cubicBezTo>
                  <a:pt x="4304309" y="578486"/>
                  <a:pt x="4304309" y="578486"/>
                  <a:pt x="3979123" y="856060"/>
                </a:cubicBezTo>
                <a:cubicBezTo>
                  <a:pt x="3979123" y="856060"/>
                  <a:pt x="3979123" y="856060"/>
                  <a:pt x="3654638" y="573754"/>
                </a:cubicBezTo>
                <a:cubicBezTo>
                  <a:pt x="3654638" y="573754"/>
                  <a:pt x="3654638" y="573754"/>
                  <a:pt x="3970694" y="304066"/>
                </a:cubicBezTo>
                <a:cubicBezTo>
                  <a:pt x="3970694" y="304066"/>
                  <a:pt x="3970694" y="304066"/>
                  <a:pt x="3979825" y="296181"/>
                </a:cubicBezTo>
                <a:close/>
                <a:moveTo>
                  <a:pt x="4078431" y="0"/>
                </a:moveTo>
                <a:lnTo>
                  <a:pt x="4556976" y="0"/>
                </a:lnTo>
                <a:lnTo>
                  <a:pt x="4541616" y="13087"/>
                </a:lnTo>
                <a:cubicBezTo>
                  <a:pt x="4509220" y="40686"/>
                  <a:pt x="4444428" y="95886"/>
                  <a:pt x="4314845" y="206284"/>
                </a:cubicBezTo>
                <a:cubicBezTo>
                  <a:pt x="4314845" y="206284"/>
                  <a:pt x="4314845" y="206284"/>
                  <a:pt x="4145929" y="58896"/>
                </a:cubicBezTo>
                <a:close/>
                <a:moveTo>
                  <a:pt x="3986848" y="0"/>
                </a:moveTo>
                <a:lnTo>
                  <a:pt x="4059455" y="0"/>
                </a:lnTo>
                <a:lnTo>
                  <a:pt x="4076924" y="15255"/>
                </a:lnTo>
                <a:cubicBezTo>
                  <a:pt x="4110110" y="44235"/>
                  <a:pt x="4176483" y="102194"/>
                  <a:pt x="4309226" y="218113"/>
                </a:cubicBezTo>
                <a:cubicBezTo>
                  <a:pt x="4309226" y="218113"/>
                  <a:pt x="4309226" y="218113"/>
                  <a:pt x="4309226" y="564292"/>
                </a:cubicBezTo>
                <a:cubicBezTo>
                  <a:pt x="4309226" y="564292"/>
                  <a:pt x="4309226" y="564292"/>
                  <a:pt x="3986848" y="283564"/>
                </a:cubicBezTo>
                <a:cubicBezTo>
                  <a:pt x="3986848" y="283564"/>
                  <a:pt x="3986848" y="283564"/>
                  <a:pt x="3986848" y="84404"/>
                </a:cubicBezTo>
                <a:close/>
                <a:moveTo>
                  <a:pt x="0" y="0"/>
                </a:moveTo>
                <a:lnTo>
                  <a:pt x="3038475" y="0"/>
                </a:lnTo>
                <a:lnTo>
                  <a:pt x="3975611" y="0"/>
                </a:lnTo>
                <a:lnTo>
                  <a:pt x="3975611" y="1953"/>
                </a:lnTo>
                <a:cubicBezTo>
                  <a:pt x="3975611" y="28082"/>
                  <a:pt x="3975611" y="97759"/>
                  <a:pt x="3975611" y="283564"/>
                </a:cubicBezTo>
                <a:cubicBezTo>
                  <a:pt x="3975611" y="283564"/>
                  <a:pt x="3975611" y="283564"/>
                  <a:pt x="3961564" y="295392"/>
                </a:cubicBezTo>
                <a:cubicBezTo>
                  <a:pt x="3961564" y="295392"/>
                  <a:pt x="3961564" y="295392"/>
                  <a:pt x="3970694" y="304066"/>
                </a:cubicBezTo>
                <a:cubicBezTo>
                  <a:pt x="3970694" y="304066"/>
                  <a:pt x="3970694" y="304066"/>
                  <a:pt x="3960862" y="295392"/>
                </a:cubicBezTo>
                <a:cubicBezTo>
                  <a:pt x="3960862" y="295392"/>
                  <a:pt x="3960862" y="295392"/>
                  <a:pt x="3639186" y="570600"/>
                </a:cubicBezTo>
                <a:cubicBezTo>
                  <a:pt x="3639186" y="570600"/>
                  <a:pt x="3639186" y="570600"/>
                  <a:pt x="3639186" y="589526"/>
                </a:cubicBezTo>
                <a:cubicBezTo>
                  <a:pt x="3639186" y="589526"/>
                  <a:pt x="3639186" y="589526"/>
                  <a:pt x="3651126" y="599777"/>
                </a:cubicBezTo>
                <a:cubicBezTo>
                  <a:pt x="3651126" y="599777"/>
                  <a:pt x="3651126" y="599777"/>
                  <a:pt x="3651126" y="587160"/>
                </a:cubicBezTo>
                <a:cubicBezTo>
                  <a:pt x="3651126" y="587160"/>
                  <a:pt x="3651126" y="587160"/>
                  <a:pt x="3972801" y="867888"/>
                </a:cubicBezTo>
                <a:cubicBezTo>
                  <a:pt x="3972801" y="867888"/>
                  <a:pt x="3972801" y="867888"/>
                  <a:pt x="3972801" y="1214067"/>
                </a:cubicBezTo>
                <a:cubicBezTo>
                  <a:pt x="3972801" y="1214067"/>
                  <a:pt x="3972801" y="1214067"/>
                  <a:pt x="3651126" y="933339"/>
                </a:cubicBezTo>
                <a:cubicBezTo>
                  <a:pt x="3651126" y="933339"/>
                  <a:pt x="3651126" y="933339"/>
                  <a:pt x="3651126" y="600566"/>
                </a:cubicBezTo>
                <a:cubicBezTo>
                  <a:pt x="3651126" y="600566"/>
                  <a:pt x="3651126" y="600566"/>
                  <a:pt x="3639186" y="590314"/>
                </a:cubicBezTo>
                <a:cubicBezTo>
                  <a:pt x="3639186" y="590314"/>
                  <a:pt x="3639186" y="590314"/>
                  <a:pt x="3639186" y="938859"/>
                </a:cubicBezTo>
                <a:cubicBezTo>
                  <a:pt x="3639186" y="938859"/>
                  <a:pt x="3639186" y="938859"/>
                  <a:pt x="3306976" y="1221952"/>
                </a:cubicBezTo>
                <a:cubicBezTo>
                  <a:pt x="3306976" y="1221952"/>
                  <a:pt x="3306976" y="1221952"/>
                  <a:pt x="3306976" y="1591788"/>
                </a:cubicBezTo>
                <a:cubicBezTo>
                  <a:pt x="3306976" y="1591788"/>
                  <a:pt x="3306976" y="1591788"/>
                  <a:pt x="3624438" y="1867785"/>
                </a:cubicBezTo>
                <a:cubicBezTo>
                  <a:pt x="3624438" y="1867785"/>
                  <a:pt x="3624438" y="1867785"/>
                  <a:pt x="3624438" y="1851225"/>
                </a:cubicBezTo>
                <a:lnTo>
                  <a:pt x="3318214" y="1585480"/>
                </a:lnTo>
                <a:cubicBezTo>
                  <a:pt x="3318214" y="1585480"/>
                  <a:pt x="3318214" y="1585480"/>
                  <a:pt x="3318214" y="1238512"/>
                </a:cubicBezTo>
                <a:cubicBezTo>
                  <a:pt x="3318214" y="1238512"/>
                  <a:pt x="3318214" y="1238512"/>
                  <a:pt x="3624438" y="1505046"/>
                </a:cubicBezTo>
                <a:cubicBezTo>
                  <a:pt x="3624438" y="1505046"/>
                  <a:pt x="3624438" y="1505046"/>
                  <a:pt x="3624438" y="1488487"/>
                </a:cubicBezTo>
                <a:cubicBezTo>
                  <a:pt x="3624438" y="1488487"/>
                  <a:pt x="3624438" y="1488487"/>
                  <a:pt x="3322428" y="1225107"/>
                </a:cubicBezTo>
                <a:cubicBezTo>
                  <a:pt x="3322428" y="1225107"/>
                  <a:pt x="3322428" y="1225107"/>
                  <a:pt x="3647615" y="947533"/>
                </a:cubicBezTo>
                <a:cubicBezTo>
                  <a:pt x="3647615" y="947533"/>
                  <a:pt x="3647615" y="947533"/>
                  <a:pt x="3972100" y="1230627"/>
                </a:cubicBezTo>
                <a:cubicBezTo>
                  <a:pt x="3972100" y="1230627"/>
                  <a:pt x="3972100" y="1230627"/>
                  <a:pt x="3646912" y="1508201"/>
                </a:cubicBezTo>
                <a:cubicBezTo>
                  <a:pt x="3646912" y="1508201"/>
                  <a:pt x="3646912" y="1508201"/>
                  <a:pt x="3625139" y="1489275"/>
                </a:cubicBezTo>
                <a:cubicBezTo>
                  <a:pt x="3625139" y="1489275"/>
                  <a:pt x="3625139" y="1489275"/>
                  <a:pt x="3625139" y="1505835"/>
                </a:cubicBezTo>
                <a:cubicBezTo>
                  <a:pt x="3625139" y="1505835"/>
                  <a:pt x="3625139" y="1505835"/>
                  <a:pt x="3640591" y="1519240"/>
                </a:cubicBezTo>
                <a:cubicBezTo>
                  <a:pt x="3640591" y="1519240"/>
                  <a:pt x="3640591" y="1519240"/>
                  <a:pt x="3640591" y="1865419"/>
                </a:cubicBezTo>
                <a:cubicBezTo>
                  <a:pt x="3640591" y="1865419"/>
                  <a:pt x="3640591" y="1865419"/>
                  <a:pt x="3625139" y="1852014"/>
                </a:cubicBezTo>
                <a:cubicBezTo>
                  <a:pt x="3625139" y="1852014"/>
                  <a:pt x="3625139" y="1852014"/>
                  <a:pt x="3625139" y="1868573"/>
                </a:cubicBezTo>
                <a:cubicBezTo>
                  <a:pt x="3625139" y="1868573"/>
                  <a:pt x="3625139" y="1868573"/>
                  <a:pt x="3639186" y="1881190"/>
                </a:cubicBezTo>
                <a:cubicBezTo>
                  <a:pt x="3639186" y="1881190"/>
                  <a:pt x="3639186" y="1881190"/>
                  <a:pt x="3639186" y="2058617"/>
                </a:cubicBezTo>
                <a:cubicBezTo>
                  <a:pt x="3639186" y="2058617"/>
                  <a:pt x="3639186" y="2058617"/>
                  <a:pt x="3651126" y="2060194"/>
                </a:cubicBezTo>
                <a:cubicBezTo>
                  <a:pt x="3651126" y="2060194"/>
                  <a:pt x="3651126" y="2060194"/>
                  <a:pt x="3651126" y="1885922"/>
                </a:cubicBezTo>
                <a:cubicBezTo>
                  <a:pt x="3651126" y="1885922"/>
                  <a:pt x="3651126" y="1885922"/>
                  <a:pt x="3821095" y="2034172"/>
                </a:cubicBezTo>
                <a:cubicBezTo>
                  <a:pt x="3821095" y="2034172"/>
                  <a:pt x="3821095" y="2034172"/>
                  <a:pt x="3828118" y="2023920"/>
                </a:cubicBezTo>
                <a:cubicBezTo>
                  <a:pt x="3828118" y="2023920"/>
                  <a:pt x="3828118" y="2023920"/>
                  <a:pt x="3821095" y="2034960"/>
                </a:cubicBezTo>
                <a:cubicBezTo>
                  <a:pt x="3821095" y="2034960"/>
                  <a:pt x="3821095" y="2034960"/>
                  <a:pt x="3972801" y="2166650"/>
                </a:cubicBezTo>
                <a:cubicBezTo>
                  <a:pt x="3972801" y="2166650"/>
                  <a:pt x="3972801" y="2166650"/>
                  <a:pt x="3972801" y="2513617"/>
                </a:cubicBezTo>
                <a:cubicBezTo>
                  <a:pt x="3972801" y="2513617"/>
                  <a:pt x="3972801" y="2513617"/>
                  <a:pt x="3651126" y="2232889"/>
                </a:cubicBezTo>
                <a:cubicBezTo>
                  <a:pt x="3651126" y="2232889"/>
                  <a:pt x="3651126" y="2232889"/>
                  <a:pt x="3651126" y="2060983"/>
                </a:cubicBezTo>
                <a:cubicBezTo>
                  <a:pt x="3651126" y="2060983"/>
                  <a:pt x="3651126" y="2060983"/>
                  <a:pt x="3639186" y="2059405"/>
                </a:cubicBezTo>
                <a:cubicBezTo>
                  <a:pt x="3639186" y="2059405"/>
                  <a:pt x="3639186" y="2059405"/>
                  <a:pt x="3639186" y="2238409"/>
                </a:cubicBezTo>
                <a:cubicBezTo>
                  <a:pt x="3639186" y="2238409"/>
                  <a:pt x="3639186" y="2238409"/>
                  <a:pt x="3423566" y="2422144"/>
                </a:cubicBezTo>
                <a:cubicBezTo>
                  <a:pt x="3423566" y="2422144"/>
                  <a:pt x="3423566" y="2422144"/>
                  <a:pt x="3435506" y="2428452"/>
                </a:cubicBezTo>
                <a:cubicBezTo>
                  <a:pt x="3435506" y="2428452"/>
                  <a:pt x="3435506" y="2428452"/>
                  <a:pt x="3647615" y="2247872"/>
                </a:cubicBezTo>
                <a:cubicBezTo>
                  <a:pt x="3647615" y="2247872"/>
                  <a:pt x="3647615" y="2247872"/>
                  <a:pt x="3972100" y="2530177"/>
                </a:cubicBezTo>
                <a:cubicBezTo>
                  <a:pt x="3972100" y="2530177"/>
                  <a:pt x="3972100" y="2530177"/>
                  <a:pt x="3646912" y="2807751"/>
                </a:cubicBezTo>
                <a:cubicBezTo>
                  <a:pt x="3646912" y="2807751"/>
                  <a:pt x="3646912" y="2807751"/>
                  <a:pt x="3322428" y="2525446"/>
                </a:cubicBezTo>
                <a:cubicBezTo>
                  <a:pt x="3322428" y="2525446"/>
                  <a:pt x="3322428" y="2525446"/>
                  <a:pt x="3434803" y="2429241"/>
                </a:cubicBezTo>
                <a:cubicBezTo>
                  <a:pt x="3434803" y="2429241"/>
                  <a:pt x="3434803" y="2429241"/>
                  <a:pt x="3422863" y="2422933"/>
                </a:cubicBezTo>
                <a:cubicBezTo>
                  <a:pt x="3422863" y="2422933"/>
                  <a:pt x="3422863" y="2422933"/>
                  <a:pt x="3306976" y="2522291"/>
                </a:cubicBezTo>
                <a:cubicBezTo>
                  <a:pt x="3306976" y="2522291"/>
                  <a:pt x="3306976" y="2522291"/>
                  <a:pt x="3306976" y="2773054"/>
                </a:cubicBezTo>
                <a:cubicBezTo>
                  <a:pt x="3306976" y="2773054"/>
                  <a:pt x="3306976" y="2773054"/>
                  <a:pt x="3318214" y="2778574"/>
                </a:cubicBezTo>
                <a:cubicBezTo>
                  <a:pt x="3318214" y="2778574"/>
                  <a:pt x="3318214" y="2778574"/>
                  <a:pt x="3318214" y="2538851"/>
                </a:cubicBezTo>
                <a:cubicBezTo>
                  <a:pt x="3318214" y="2538851"/>
                  <a:pt x="3318214" y="2538851"/>
                  <a:pt x="3640591" y="2819579"/>
                </a:cubicBezTo>
                <a:cubicBezTo>
                  <a:pt x="3640591" y="2819579"/>
                  <a:pt x="3640591" y="2819579"/>
                  <a:pt x="3640591" y="3165758"/>
                </a:cubicBezTo>
                <a:cubicBezTo>
                  <a:pt x="3640591" y="3165758"/>
                  <a:pt x="3640591" y="3165758"/>
                  <a:pt x="3318214" y="2885030"/>
                </a:cubicBezTo>
                <a:cubicBezTo>
                  <a:pt x="3318214" y="2885030"/>
                  <a:pt x="3318214" y="2885030"/>
                  <a:pt x="3318214" y="2779363"/>
                </a:cubicBezTo>
                <a:cubicBezTo>
                  <a:pt x="3318214" y="2779363"/>
                  <a:pt x="3318214" y="2779363"/>
                  <a:pt x="3306976" y="2773843"/>
                </a:cubicBezTo>
                <a:cubicBezTo>
                  <a:pt x="3306976" y="2773843"/>
                  <a:pt x="3306976" y="2773843"/>
                  <a:pt x="3306976" y="2891339"/>
                </a:cubicBezTo>
                <a:cubicBezTo>
                  <a:pt x="3306976" y="2891339"/>
                  <a:pt x="3306976" y="2891339"/>
                  <a:pt x="3646210" y="3187049"/>
                </a:cubicBezTo>
                <a:cubicBezTo>
                  <a:pt x="3646210" y="3187049"/>
                  <a:pt x="3646210" y="3187049"/>
                  <a:pt x="3984040" y="2899224"/>
                </a:cubicBezTo>
                <a:cubicBezTo>
                  <a:pt x="3984040" y="2899224"/>
                  <a:pt x="3984040" y="2899224"/>
                  <a:pt x="4064809" y="2969406"/>
                </a:cubicBezTo>
                <a:cubicBezTo>
                  <a:pt x="4064809" y="2969406"/>
                  <a:pt x="4064809" y="2969406"/>
                  <a:pt x="4307822" y="3180741"/>
                </a:cubicBezTo>
                <a:cubicBezTo>
                  <a:pt x="4307822" y="3180741"/>
                  <a:pt x="4307822" y="3180741"/>
                  <a:pt x="4307822" y="3519034"/>
                </a:cubicBezTo>
                <a:cubicBezTo>
                  <a:pt x="4307822" y="3519034"/>
                  <a:pt x="4307822" y="3519034"/>
                  <a:pt x="4319762" y="3519034"/>
                </a:cubicBezTo>
                <a:cubicBezTo>
                  <a:pt x="4319762" y="3519034"/>
                  <a:pt x="4319762" y="3519034"/>
                  <a:pt x="4319762" y="3500109"/>
                </a:cubicBezTo>
                <a:cubicBezTo>
                  <a:pt x="4319762" y="3500109"/>
                  <a:pt x="4319762" y="3500109"/>
                  <a:pt x="4319762" y="3186261"/>
                </a:cubicBezTo>
                <a:cubicBezTo>
                  <a:pt x="4319762" y="3186261"/>
                  <a:pt x="4319762" y="3186261"/>
                  <a:pt x="4642139" y="3466989"/>
                </a:cubicBezTo>
                <a:cubicBezTo>
                  <a:pt x="4642139" y="3466989"/>
                  <a:pt x="4642139" y="3466989"/>
                  <a:pt x="4642139" y="3495377"/>
                </a:cubicBezTo>
                <a:cubicBezTo>
                  <a:pt x="4642139" y="3495377"/>
                  <a:pt x="4642139" y="3495377"/>
                  <a:pt x="4642139" y="3812379"/>
                </a:cubicBezTo>
                <a:cubicBezTo>
                  <a:pt x="4642139" y="3812379"/>
                  <a:pt x="4642139" y="3812379"/>
                  <a:pt x="4319762" y="3532439"/>
                </a:cubicBezTo>
                <a:cubicBezTo>
                  <a:pt x="4319762" y="3532439"/>
                  <a:pt x="4319762" y="3532439"/>
                  <a:pt x="4319762" y="3519822"/>
                </a:cubicBezTo>
                <a:cubicBezTo>
                  <a:pt x="4319762" y="3519822"/>
                  <a:pt x="4319762" y="3519822"/>
                  <a:pt x="4307822" y="3519822"/>
                </a:cubicBezTo>
                <a:cubicBezTo>
                  <a:pt x="4307822" y="3519822"/>
                  <a:pt x="4307822" y="3519822"/>
                  <a:pt x="4307822" y="3531651"/>
                </a:cubicBezTo>
                <a:cubicBezTo>
                  <a:pt x="4307822" y="3531651"/>
                  <a:pt x="4307822" y="3531651"/>
                  <a:pt x="4293775" y="3543479"/>
                </a:cubicBezTo>
                <a:cubicBezTo>
                  <a:pt x="4293775" y="3543479"/>
                  <a:pt x="4293775" y="3543479"/>
                  <a:pt x="4302905" y="3552154"/>
                </a:cubicBezTo>
                <a:cubicBezTo>
                  <a:pt x="4302905" y="3552154"/>
                  <a:pt x="4302905" y="3552154"/>
                  <a:pt x="4293072" y="3544268"/>
                </a:cubicBezTo>
                <a:cubicBezTo>
                  <a:pt x="4293072" y="3544268"/>
                  <a:pt x="4293072" y="3544268"/>
                  <a:pt x="3971397" y="3818688"/>
                </a:cubicBezTo>
                <a:cubicBezTo>
                  <a:pt x="3971397" y="3818688"/>
                  <a:pt x="3971397" y="3818688"/>
                  <a:pt x="3971397" y="3838402"/>
                </a:cubicBezTo>
                <a:cubicBezTo>
                  <a:pt x="3971397" y="3838402"/>
                  <a:pt x="3971397" y="3838402"/>
                  <a:pt x="3983337" y="3848653"/>
                </a:cubicBezTo>
                <a:cubicBezTo>
                  <a:pt x="3983337" y="3848653"/>
                  <a:pt x="3983337" y="3848653"/>
                  <a:pt x="3983337" y="3835248"/>
                </a:cubicBezTo>
                <a:cubicBezTo>
                  <a:pt x="3983337" y="3835248"/>
                  <a:pt x="3983337" y="3835248"/>
                  <a:pt x="4305715" y="4115975"/>
                </a:cubicBezTo>
                <a:cubicBezTo>
                  <a:pt x="4305715" y="4115975"/>
                  <a:pt x="4305715" y="4115975"/>
                  <a:pt x="4305715" y="4462154"/>
                </a:cubicBezTo>
                <a:cubicBezTo>
                  <a:pt x="4305715" y="4462154"/>
                  <a:pt x="4305715" y="4462154"/>
                  <a:pt x="3983337" y="4182215"/>
                </a:cubicBezTo>
                <a:cubicBezTo>
                  <a:pt x="3983337" y="4182215"/>
                  <a:pt x="3983337" y="4182215"/>
                  <a:pt x="3983337" y="3849441"/>
                </a:cubicBezTo>
                <a:cubicBezTo>
                  <a:pt x="3983337" y="3849441"/>
                  <a:pt x="3983337" y="3849441"/>
                  <a:pt x="3971397" y="3839190"/>
                </a:cubicBezTo>
                <a:cubicBezTo>
                  <a:pt x="3971397" y="3839190"/>
                  <a:pt x="3971397" y="3839190"/>
                  <a:pt x="3971397" y="4186946"/>
                </a:cubicBezTo>
                <a:cubicBezTo>
                  <a:pt x="3971397" y="4186946"/>
                  <a:pt x="3971397" y="4186946"/>
                  <a:pt x="3639186" y="4470828"/>
                </a:cubicBezTo>
                <a:cubicBezTo>
                  <a:pt x="3639186" y="4470828"/>
                  <a:pt x="3639186" y="4470828"/>
                  <a:pt x="3639186" y="4839875"/>
                </a:cubicBezTo>
                <a:cubicBezTo>
                  <a:pt x="3639186" y="4839875"/>
                  <a:pt x="3639186" y="4839875"/>
                  <a:pt x="3956647" y="5116661"/>
                </a:cubicBezTo>
                <a:cubicBezTo>
                  <a:pt x="3956647" y="5116661"/>
                  <a:pt x="3956647" y="5116661"/>
                  <a:pt x="3956647" y="5100101"/>
                </a:cubicBezTo>
                <a:cubicBezTo>
                  <a:pt x="3956647" y="5100101"/>
                  <a:pt x="3956647" y="5100101"/>
                  <a:pt x="3651126" y="4833567"/>
                </a:cubicBezTo>
                <a:cubicBezTo>
                  <a:pt x="3651126" y="4833567"/>
                  <a:pt x="3651126" y="4833567"/>
                  <a:pt x="3651126" y="4487388"/>
                </a:cubicBezTo>
                <a:cubicBezTo>
                  <a:pt x="3651126" y="4487388"/>
                  <a:pt x="3651126" y="4487388"/>
                  <a:pt x="3956647" y="4753134"/>
                </a:cubicBezTo>
                <a:cubicBezTo>
                  <a:pt x="3956647" y="4753134"/>
                  <a:pt x="3956647" y="4753134"/>
                  <a:pt x="3956647" y="4737362"/>
                </a:cubicBezTo>
                <a:cubicBezTo>
                  <a:pt x="3956647" y="4737362"/>
                  <a:pt x="3956647" y="4737362"/>
                  <a:pt x="3654638" y="4473983"/>
                </a:cubicBezTo>
                <a:cubicBezTo>
                  <a:pt x="3654638" y="4473983"/>
                  <a:pt x="3654638" y="4473983"/>
                  <a:pt x="3979825" y="4196409"/>
                </a:cubicBezTo>
                <a:cubicBezTo>
                  <a:pt x="3979825" y="4196409"/>
                  <a:pt x="3979825" y="4196409"/>
                  <a:pt x="4304309" y="4478714"/>
                </a:cubicBezTo>
                <a:cubicBezTo>
                  <a:pt x="4304309" y="4478714"/>
                  <a:pt x="4304309" y="4478714"/>
                  <a:pt x="3979123" y="4756288"/>
                </a:cubicBezTo>
                <a:cubicBezTo>
                  <a:pt x="3979123" y="4756288"/>
                  <a:pt x="3979123" y="4756288"/>
                  <a:pt x="3957350" y="4737362"/>
                </a:cubicBezTo>
                <a:cubicBezTo>
                  <a:pt x="3957350" y="4737362"/>
                  <a:pt x="3957350" y="4737362"/>
                  <a:pt x="3957350" y="4753922"/>
                </a:cubicBezTo>
                <a:cubicBezTo>
                  <a:pt x="3957350" y="4753922"/>
                  <a:pt x="3957350" y="4753922"/>
                  <a:pt x="3973504" y="4768116"/>
                </a:cubicBezTo>
                <a:cubicBezTo>
                  <a:pt x="3973504" y="4768116"/>
                  <a:pt x="3973504" y="4768116"/>
                  <a:pt x="3973504" y="5114295"/>
                </a:cubicBezTo>
                <a:cubicBezTo>
                  <a:pt x="3973504" y="5114295"/>
                  <a:pt x="3973504" y="5114295"/>
                  <a:pt x="3957350" y="5100101"/>
                </a:cubicBezTo>
                <a:cubicBezTo>
                  <a:pt x="3957350" y="5100101"/>
                  <a:pt x="3957350" y="5100101"/>
                  <a:pt x="3957350" y="5116661"/>
                </a:cubicBezTo>
                <a:cubicBezTo>
                  <a:pt x="3957350" y="5116661"/>
                  <a:pt x="3957350" y="5116661"/>
                  <a:pt x="3971397" y="5129278"/>
                </a:cubicBezTo>
                <a:cubicBezTo>
                  <a:pt x="3971397" y="5129278"/>
                  <a:pt x="3971397" y="5129278"/>
                  <a:pt x="3971397" y="5306704"/>
                </a:cubicBezTo>
                <a:cubicBezTo>
                  <a:pt x="3971397" y="5306704"/>
                  <a:pt x="3971397" y="5306704"/>
                  <a:pt x="3983337" y="5309070"/>
                </a:cubicBezTo>
                <a:cubicBezTo>
                  <a:pt x="3983337" y="5309070"/>
                  <a:pt x="3983337" y="5309070"/>
                  <a:pt x="3983337" y="5134798"/>
                </a:cubicBezTo>
                <a:cubicBezTo>
                  <a:pt x="3983337" y="5134798"/>
                  <a:pt x="3983337" y="5134798"/>
                  <a:pt x="4153305" y="5283047"/>
                </a:cubicBezTo>
                <a:cubicBezTo>
                  <a:pt x="4153305" y="5283047"/>
                  <a:pt x="4153305" y="5283047"/>
                  <a:pt x="4160329" y="5272008"/>
                </a:cubicBezTo>
                <a:cubicBezTo>
                  <a:pt x="4160329" y="5272008"/>
                  <a:pt x="4160329" y="5272008"/>
                  <a:pt x="3991063" y="5125335"/>
                </a:cubicBezTo>
                <a:cubicBezTo>
                  <a:pt x="3991063" y="5125335"/>
                  <a:pt x="3991063" y="5125335"/>
                  <a:pt x="4316249" y="4847761"/>
                </a:cubicBezTo>
                <a:cubicBezTo>
                  <a:pt x="4316249" y="4847761"/>
                  <a:pt x="4316249" y="4847761"/>
                  <a:pt x="4392103" y="4913212"/>
                </a:cubicBezTo>
                <a:cubicBezTo>
                  <a:pt x="4392103" y="4913212"/>
                  <a:pt x="4392103" y="4913212"/>
                  <a:pt x="4636520" y="5126124"/>
                </a:cubicBezTo>
                <a:cubicBezTo>
                  <a:pt x="4636520" y="5126124"/>
                  <a:pt x="4636520" y="5126124"/>
                  <a:pt x="4311333" y="5403697"/>
                </a:cubicBezTo>
                <a:cubicBezTo>
                  <a:pt x="4311333" y="5403697"/>
                  <a:pt x="4311333" y="5403697"/>
                  <a:pt x="4160329" y="5272796"/>
                </a:cubicBezTo>
                <a:cubicBezTo>
                  <a:pt x="4160329" y="5272796"/>
                  <a:pt x="4160329" y="5272796"/>
                  <a:pt x="4154007" y="5283047"/>
                </a:cubicBezTo>
                <a:cubicBezTo>
                  <a:pt x="4154007" y="5283047"/>
                  <a:pt x="4154007" y="5283047"/>
                  <a:pt x="4305715" y="5415526"/>
                </a:cubicBezTo>
                <a:cubicBezTo>
                  <a:pt x="4305715" y="5415526"/>
                  <a:pt x="4305715" y="5415526"/>
                  <a:pt x="4305715" y="5761705"/>
                </a:cubicBezTo>
                <a:cubicBezTo>
                  <a:pt x="4305715" y="5761705"/>
                  <a:pt x="4305715" y="5761705"/>
                  <a:pt x="3983337" y="5480976"/>
                </a:cubicBezTo>
                <a:cubicBezTo>
                  <a:pt x="3983337" y="5480976"/>
                  <a:pt x="3983337" y="5480976"/>
                  <a:pt x="3983337" y="5309858"/>
                </a:cubicBezTo>
                <a:cubicBezTo>
                  <a:pt x="3983337" y="5309858"/>
                  <a:pt x="3983337" y="5309858"/>
                  <a:pt x="3971397" y="5307493"/>
                </a:cubicBezTo>
                <a:cubicBezTo>
                  <a:pt x="3971397" y="5307493"/>
                  <a:pt x="3971397" y="5307493"/>
                  <a:pt x="3971397" y="5487285"/>
                </a:cubicBezTo>
                <a:cubicBezTo>
                  <a:pt x="3971397" y="5487285"/>
                  <a:pt x="3971397" y="5487285"/>
                  <a:pt x="3755776" y="5671020"/>
                </a:cubicBezTo>
                <a:cubicBezTo>
                  <a:pt x="3755776" y="5671020"/>
                  <a:pt x="3755776" y="5671020"/>
                  <a:pt x="3639186" y="5770379"/>
                </a:cubicBezTo>
                <a:cubicBezTo>
                  <a:pt x="3639186" y="5770379"/>
                  <a:pt x="3639186" y="5770379"/>
                  <a:pt x="3639186" y="6021141"/>
                </a:cubicBezTo>
                <a:cubicBezTo>
                  <a:pt x="3639186" y="6021141"/>
                  <a:pt x="3639186" y="6021141"/>
                  <a:pt x="3651126" y="6026661"/>
                </a:cubicBezTo>
                <a:cubicBezTo>
                  <a:pt x="3651126" y="6026661"/>
                  <a:pt x="3651126" y="6026661"/>
                  <a:pt x="3651126" y="5786939"/>
                </a:cubicBezTo>
                <a:cubicBezTo>
                  <a:pt x="3651126" y="5786939"/>
                  <a:pt x="3651126" y="5786939"/>
                  <a:pt x="3973504" y="6067667"/>
                </a:cubicBezTo>
                <a:cubicBezTo>
                  <a:pt x="3973504" y="6067667"/>
                  <a:pt x="3973504" y="6067667"/>
                  <a:pt x="3973504" y="6413845"/>
                </a:cubicBezTo>
                <a:cubicBezTo>
                  <a:pt x="3973504" y="6413845"/>
                  <a:pt x="3973504" y="6413845"/>
                  <a:pt x="3651126" y="6133906"/>
                </a:cubicBezTo>
                <a:cubicBezTo>
                  <a:pt x="3651126" y="6133906"/>
                  <a:pt x="3651126" y="6133906"/>
                  <a:pt x="3651126" y="6027450"/>
                </a:cubicBezTo>
                <a:cubicBezTo>
                  <a:pt x="3651126" y="6027450"/>
                  <a:pt x="3651126" y="6027450"/>
                  <a:pt x="3639186" y="6021930"/>
                </a:cubicBezTo>
                <a:cubicBezTo>
                  <a:pt x="3639186" y="6021930"/>
                  <a:pt x="3639186" y="6021930"/>
                  <a:pt x="3639186" y="6140214"/>
                </a:cubicBezTo>
                <a:cubicBezTo>
                  <a:pt x="3639186" y="6140214"/>
                  <a:pt x="3639186" y="6140214"/>
                  <a:pt x="3979123" y="6435925"/>
                </a:cubicBezTo>
                <a:cubicBezTo>
                  <a:pt x="3979123" y="6435925"/>
                  <a:pt x="3979123" y="6435925"/>
                  <a:pt x="4316249" y="6147311"/>
                </a:cubicBezTo>
                <a:cubicBezTo>
                  <a:pt x="4316249" y="6147311"/>
                  <a:pt x="4316249" y="6147311"/>
                  <a:pt x="4397020" y="6217493"/>
                </a:cubicBezTo>
                <a:cubicBezTo>
                  <a:pt x="4397020" y="6217493"/>
                  <a:pt x="4397020" y="6217493"/>
                  <a:pt x="4403341" y="6206454"/>
                </a:cubicBezTo>
                <a:cubicBezTo>
                  <a:pt x="4403341" y="6206454"/>
                  <a:pt x="4403341" y="6206454"/>
                  <a:pt x="4397722" y="6218282"/>
                </a:cubicBezTo>
                <a:cubicBezTo>
                  <a:pt x="4397722" y="6218282"/>
                  <a:pt x="4397722" y="6218282"/>
                  <a:pt x="4640032" y="6429617"/>
                </a:cubicBezTo>
                <a:cubicBezTo>
                  <a:pt x="4640032" y="6429617"/>
                  <a:pt x="4640032" y="6429617"/>
                  <a:pt x="4640032" y="6784470"/>
                </a:cubicBezTo>
                <a:cubicBezTo>
                  <a:pt x="4640032" y="6784470"/>
                  <a:pt x="4640032" y="6784470"/>
                  <a:pt x="4583142" y="6833040"/>
                </a:cubicBezTo>
                <a:lnTo>
                  <a:pt x="4553907" y="6858000"/>
                </a:lnTo>
                <a:lnTo>
                  <a:pt x="3038475" y="6858000"/>
                </a:lnTo>
                <a:lnTo>
                  <a:pt x="0" y="6858000"/>
                </a:lnTo>
                <a:close/>
              </a:path>
            </a:pathLst>
          </a:custGeom>
          <a:solidFill>
            <a:schemeClr val="bg1">
              <a:lumMod val="65000"/>
            </a:schemeClr>
          </a:solidFill>
        </p:spPr>
        <p:txBody>
          <a:bodyPr wrap="square" lIns="36000" tIns="900000">
            <a:noAutofit/>
          </a:bodyPr>
          <a:lstStyle>
            <a:lvl1pPr algn="l">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5B768F97-EB7A-FDD7-6E36-781A0783E3FC}"/>
              </a:ext>
            </a:extLst>
          </p:cNvPr>
          <p:cNvSpPr>
            <a:spLocks noGrp="1"/>
          </p:cNvSpPr>
          <p:nvPr>
            <p:ph type="pic" sz="quarter" idx="14" hasCustomPrompt="1"/>
          </p:nvPr>
        </p:nvSpPr>
        <p:spPr>
          <a:xfrm>
            <a:off x="0" y="-27685"/>
            <a:ext cx="12086611" cy="2408285"/>
          </a:xfrm>
          <a:custGeom>
            <a:avLst/>
            <a:gdLst>
              <a:gd name="connsiteX0" fmla="*/ 11874479 w 12086611"/>
              <a:gd name="connsiteY0" fmla="*/ 2376194 h 2408285"/>
              <a:gd name="connsiteX1" fmla="*/ 11897822 w 12086611"/>
              <a:gd name="connsiteY1" fmla="*/ 2397884 h 2408285"/>
              <a:gd name="connsiteX2" fmla="*/ 11898186 w 12086611"/>
              <a:gd name="connsiteY2" fmla="*/ 2398222 h 2408285"/>
              <a:gd name="connsiteX3" fmla="*/ 11850311 w 12086611"/>
              <a:gd name="connsiteY3" fmla="*/ 2398222 h 2408285"/>
              <a:gd name="connsiteX4" fmla="*/ 11852466 w 12086611"/>
              <a:gd name="connsiteY4" fmla="*/ 2396257 h 2408285"/>
              <a:gd name="connsiteX5" fmla="*/ 11875838 w 12086611"/>
              <a:gd name="connsiteY5" fmla="*/ 2252563 h 2408285"/>
              <a:gd name="connsiteX6" fmla="*/ 11979865 w 12086611"/>
              <a:gd name="connsiteY6" fmla="*/ 2349082 h 2408285"/>
              <a:gd name="connsiteX7" fmla="*/ 11979865 w 12086611"/>
              <a:gd name="connsiteY7" fmla="*/ 2378140 h 2408285"/>
              <a:gd name="connsiteX8" fmla="*/ 11979865 w 12086611"/>
              <a:gd name="connsiteY8" fmla="*/ 2398222 h 2408285"/>
              <a:gd name="connsiteX9" fmla="*/ 11904568 w 12086611"/>
              <a:gd name="connsiteY9" fmla="*/ 2398222 h 2408285"/>
              <a:gd name="connsiteX10" fmla="*/ 11903035 w 12086611"/>
              <a:gd name="connsiteY10" fmla="*/ 2396799 h 2408285"/>
              <a:gd name="connsiteX11" fmla="*/ 11897822 w 12086611"/>
              <a:gd name="connsiteY11" fmla="*/ 2397884 h 2408285"/>
              <a:gd name="connsiteX12" fmla="*/ 11902808 w 12086611"/>
              <a:gd name="connsiteY12" fmla="*/ 2396528 h 2408285"/>
              <a:gd name="connsiteX13" fmla="*/ 11875838 w 12086611"/>
              <a:gd name="connsiteY13" fmla="*/ 2371585 h 2408285"/>
              <a:gd name="connsiteX14" fmla="*/ 11768639 w 12086611"/>
              <a:gd name="connsiteY14" fmla="*/ 2029973 h 2408285"/>
              <a:gd name="connsiteX15" fmla="*/ 11835724 w 12086611"/>
              <a:gd name="connsiteY15" fmla="*/ 2092331 h 2408285"/>
              <a:gd name="connsiteX16" fmla="*/ 11872666 w 12086611"/>
              <a:gd name="connsiteY16" fmla="*/ 2126492 h 2408285"/>
              <a:gd name="connsiteX17" fmla="*/ 11872666 w 12086611"/>
              <a:gd name="connsiteY17" fmla="*/ 2245514 h 2408285"/>
              <a:gd name="connsiteX18" fmla="*/ 11795609 w 12086611"/>
              <a:gd name="connsiteY18" fmla="*/ 2174210 h 2408285"/>
              <a:gd name="connsiteX19" fmla="*/ 11768639 w 12086611"/>
              <a:gd name="connsiteY19" fmla="*/ 2149266 h 2408285"/>
              <a:gd name="connsiteX20" fmla="*/ 11658947 w 12086611"/>
              <a:gd name="connsiteY20" fmla="*/ 1929930 h 2408285"/>
              <a:gd name="connsiteX21" fmla="*/ 11763653 w 12086611"/>
              <a:gd name="connsiteY21" fmla="*/ 2027262 h 2408285"/>
              <a:gd name="connsiteX22" fmla="*/ 11658721 w 12086611"/>
              <a:gd name="connsiteY22" fmla="*/ 2122697 h 2408285"/>
              <a:gd name="connsiteX23" fmla="*/ 11554014 w 12086611"/>
              <a:gd name="connsiteY23" fmla="*/ 2025364 h 2408285"/>
              <a:gd name="connsiteX24" fmla="*/ 11590503 w 12086611"/>
              <a:gd name="connsiteY24" fmla="*/ 1992287 h 2408285"/>
              <a:gd name="connsiteX25" fmla="*/ 11983265 w 12086611"/>
              <a:gd name="connsiteY25" fmla="*/ 1707069 h 2408285"/>
              <a:gd name="connsiteX26" fmla="*/ 12086611 w 12086611"/>
              <a:gd name="connsiteY26" fmla="*/ 1802775 h 2408285"/>
              <a:gd name="connsiteX27" fmla="*/ 11981678 w 12086611"/>
              <a:gd name="connsiteY27" fmla="*/ 1898209 h 2408285"/>
              <a:gd name="connsiteX28" fmla="*/ 11946776 w 12086611"/>
              <a:gd name="connsiteY28" fmla="*/ 1865674 h 2408285"/>
              <a:gd name="connsiteX29" fmla="*/ 11944736 w 12086611"/>
              <a:gd name="connsiteY29" fmla="*/ 1869741 h 2408285"/>
              <a:gd name="connsiteX30" fmla="*/ 11979865 w 12086611"/>
              <a:gd name="connsiteY30" fmla="*/ 1902276 h 2408285"/>
              <a:gd name="connsiteX31" fmla="*/ 11979865 w 12086611"/>
              <a:gd name="connsiteY31" fmla="*/ 2021298 h 2408285"/>
              <a:gd name="connsiteX32" fmla="*/ 11904621 w 12086611"/>
              <a:gd name="connsiteY32" fmla="*/ 1951619 h 2408285"/>
              <a:gd name="connsiteX33" fmla="*/ 11902582 w 12086611"/>
              <a:gd name="connsiteY33" fmla="*/ 1955957 h 2408285"/>
              <a:gd name="connsiteX34" fmla="*/ 11979412 w 12086611"/>
              <a:gd name="connsiteY34" fmla="*/ 2027262 h 2408285"/>
              <a:gd name="connsiteX35" fmla="*/ 11874479 w 12086611"/>
              <a:gd name="connsiteY35" fmla="*/ 2122697 h 2408285"/>
              <a:gd name="connsiteX36" fmla="*/ 11837764 w 12086611"/>
              <a:gd name="connsiteY36" fmla="*/ 2088535 h 2408285"/>
              <a:gd name="connsiteX37" fmla="*/ 11835724 w 12086611"/>
              <a:gd name="connsiteY37" fmla="*/ 2092331 h 2408285"/>
              <a:gd name="connsiteX38" fmla="*/ 11837537 w 12086611"/>
              <a:gd name="connsiteY38" fmla="*/ 2088264 h 2408285"/>
              <a:gd name="connsiteX39" fmla="*/ 11769772 w 12086611"/>
              <a:gd name="connsiteY39" fmla="*/ 2025364 h 2408285"/>
              <a:gd name="connsiteX40" fmla="*/ 11874705 w 12086611"/>
              <a:gd name="connsiteY40" fmla="*/ 1929930 h 2408285"/>
              <a:gd name="connsiteX41" fmla="*/ 11902355 w 12086611"/>
              <a:gd name="connsiteY41" fmla="*/ 1955686 h 2408285"/>
              <a:gd name="connsiteX42" fmla="*/ 11904621 w 12086611"/>
              <a:gd name="connsiteY42" fmla="*/ 1951349 h 2408285"/>
              <a:gd name="connsiteX43" fmla="*/ 11875838 w 12086611"/>
              <a:gd name="connsiteY43" fmla="*/ 1924778 h 2408285"/>
              <a:gd name="connsiteX44" fmla="*/ 11875838 w 12086611"/>
              <a:gd name="connsiteY44" fmla="*/ 1805757 h 2408285"/>
              <a:gd name="connsiteX45" fmla="*/ 11944736 w 12086611"/>
              <a:gd name="connsiteY45" fmla="*/ 1869470 h 2408285"/>
              <a:gd name="connsiteX46" fmla="*/ 11946549 w 12086611"/>
              <a:gd name="connsiteY46" fmla="*/ 1865674 h 2408285"/>
              <a:gd name="connsiteX47" fmla="*/ 11878332 w 12086611"/>
              <a:gd name="connsiteY47" fmla="*/ 1802503 h 2408285"/>
              <a:gd name="connsiteX48" fmla="*/ 11768639 w 12086611"/>
              <a:gd name="connsiteY48" fmla="*/ 1583167 h 2408285"/>
              <a:gd name="connsiteX49" fmla="*/ 11840257 w 12086611"/>
              <a:gd name="connsiteY49" fmla="*/ 1649591 h 2408285"/>
              <a:gd name="connsiteX50" fmla="*/ 11842523 w 12086611"/>
              <a:gd name="connsiteY50" fmla="*/ 1646067 h 2408285"/>
              <a:gd name="connsiteX51" fmla="*/ 11840483 w 12086611"/>
              <a:gd name="connsiteY51" fmla="*/ 1649591 h 2408285"/>
              <a:gd name="connsiteX52" fmla="*/ 11872666 w 12086611"/>
              <a:gd name="connsiteY52" fmla="*/ 1679686 h 2408285"/>
              <a:gd name="connsiteX53" fmla="*/ 11872666 w 12086611"/>
              <a:gd name="connsiteY53" fmla="*/ 1798708 h 2408285"/>
              <a:gd name="connsiteX54" fmla="*/ 11794249 w 12086611"/>
              <a:gd name="connsiteY54" fmla="*/ 1726047 h 2408285"/>
              <a:gd name="connsiteX55" fmla="*/ 11791983 w 12086611"/>
              <a:gd name="connsiteY55" fmla="*/ 1729572 h 2408285"/>
              <a:gd name="connsiteX56" fmla="*/ 11794023 w 12086611"/>
              <a:gd name="connsiteY56" fmla="*/ 1725776 h 2408285"/>
              <a:gd name="connsiteX57" fmla="*/ 11768639 w 12086611"/>
              <a:gd name="connsiteY57" fmla="*/ 1702189 h 2408285"/>
              <a:gd name="connsiteX58" fmla="*/ 11874705 w 12086611"/>
              <a:gd name="connsiteY58" fmla="*/ 1483123 h 2408285"/>
              <a:gd name="connsiteX59" fmla="*/ 11979412 w 12086611"/>
              <a:gd name="connsiteY59" fmla="*/ 1580184 h 2408285"/>
              <a:gd name="connsiteX60" fmla="*/ 11874479 w 12086611"/>
              <a:gd name="connsiteY60" fmla="*/ 1675619 h 2408285"/>
              <a:gd name="connsiteX61" fmla="*/ 11842523 w 12086611"/>
              <a:gd name="connsiteY61" fmla="*/ 1646067 h 2408285"/>
              <a:gd name="connsiteX62" fmla="*/ 11769772 w 12086611"/>
              <a:gd name="connsiteY62" fmla="*/ 1578558 h 2408285"/>
              <a:gd name="connsiteX63" fmla="*/ 11766146 w 12086611"/>
              <a:gd name="connsiteY63" fmla="*/ 1258907 h 2408285"/>
              <a:gd name="connsiteX64" fmla="*/ 11870853 w 12086611"/>
              <a:gd name="connsiteY64" fmla="*/ 1355968 h 2408285"/>
              <a:gd name="connsiteX65" fmla="*/ 11765920 w 12086611"/>
              <a:gd name="connsiteY65" fmla="*/ 1451673 h 2408285"/>
              <a:gd name="connsiteX66" fmla="*/ 11661213 w 12086611"/>
              <a:gd name="connsiteY66" fmla="*/ 1354341 h 2408285"/>
              <a:gd name="connsiteX67" fmla="*/ 11763200 w 12086611"/>
              <a:gd name="connsiteY67" fmla="*/ 1261618 h 2408285"/>
              <a:gd name="connsiteX68" fmla="*/ 11661213 w 12086611"/>
              <a:gd name="connsiteY68" fmla="*/ 913228 h 2408285"/>
              <a:gd name="connsiteX69" fmla="*/ 11728298 w 12086611"/>
              <a:gd name="connsiteY69" fmla="*/ 975315 h 2408285"/>
              <a:gd name="connsiteX70" fmla="*/ 11730338 w 12086611"/>
              <a:gd name="connsiteY70" fmla="*/ 971519 h 2408285"/>
              <a:gd name="connsiteX71" fmla="*/ 11728525 w 12086611"/>
              <a:gd name="connsiteY71" fmla="*/ 975586 h 2408285"/>
              <a:gd name="connsiteX72" fmla="*/ 11765240 w 12086611"/>
              <a:gd name="connsiteY72" fmla="*/ 1009747 h 2408285"/>
              <a:gd name="connsiteX73" fmla="*/ 11765240 w 12086611"/>
              <a:gd name="connsiteY73" fmla="*/ 1128769 h 2408285"/>
              <a:gd name="connsiteX74" fmla="*/ 11688410 w 12086611"/>
              <a:gd name="connsiteY74" fmla="*/ 1057464 h 2408285"/>
              <a:gd name="connsiteX75" fmla="*/ 11686370 w 12086611"/>
              <a:gd name="connsiteY75" fmla="*/ 1061260 h 2408285"/>
              <a:gd name="connsiteX76" fmla="*/ 11688183 w 12086611"/>
              <a:gd name="connsiteY76" fmla="*/ 1057193 h 2408285"/>
              <a:gd name="connsiteX77" fmla="*/ 11661213 w 12086611"/>
              <a:gd name="connsiteY77" fmla="*/ 1032250 h 2408285"/>
              <a:gd name="connsiteX78" fmla="*/ 11876065 w 12086611"/>
              <a:gd name="connsiteY78" fmla="*/ 590053 h 2408285"/>
              <a:gd name="connsiteX79" fmla="*/ 11979412 w 12086611"/>
              <a:gd name="connsiteY79" fmla="*/ 686029 h 2408285"/>
              <a:gd name="connsiteX80" fmla="*/ 11874479 w 12086611"/>
              <a:gd name="connsiteY80" fmla="*/ 781464 h 2408285"/>
              <a:gd name="connsiteX81" fmla="*/ 11839350 w 12086611"/>
              <a:gd name="connsiteY81" fmla="*/ 748929 h 2408285"/>
              <a:gd name="connsiteX82" fmla="*/ 11837537 w 12086611"/>
              <a:gd name="connsiteY82" fmla="*/ 752725 h 2408285"/>
              <a:gd name="connsiteX83" fmla="*/ 11872666 w 12086611"/>
              <a:gd name="connsiteY83" fmla="*/ 785259 h 2408285"/>
              <a:gd name="connsiteX84" fmla="*/ 11872666 w 12086611"/>
              <a:gd name="connsiteY84" fmla="*/ 904552 h 2408285"/>
              <a:gd name="connsiteX85" fmla="*/ 11797422 w 12086611"/>
              <a:gd name="connsiteY85" fmla="*/ 834603 h 2408285"/>
              <a:gd name="connsiteX86" fmla="*/ 11795383 w 12086611"/>
              <a:gd name="connsiteY86" fmla="*/ 838941 h 2408285"/>
              <a:gd name="connsiteX87" fmla="*/ 11871986 w 12086611"/>
              <a:gd name="connsiteY87" fmla="*/ 910246 h 2408285"/>
              <a:gd name="connsiteX88" fmla="*/ 11767053 w 12086611"/>
              <a:gd name="connsiteY88" fmla="*/ 1005680 h 2408285"/>
              <a:gd name="connsiteX89" fmla="*/ 11730338 w 12086611"/>
              <a:gd name="connsiteY89" fmla="*/ 971519 h 2408285"/>
              <a:gd name="connsiteX90" fmla="*/ 11662573 w 12086611"/>
              <a:gd name="connsiteY90" fmla="*/ 908619 h 2408285"/>
              <a:gd name="connsiteX91" fmla="*/ 11767506 w 12086611"/>
              <a:gd name="connsiteY91" fmla="*/ 813185 h 2408285"/>
              <a:gd name="connsiteX92" fmla="*/ 11795156 w 12086611"/>
              <a:gd name="connsiteY92" fmla="*/ 838941 h 2408285"/>
              <a:gd name="connsiteX93" fmla="*/ 11797196 w 12086611"/>
              <a:gd name="connsiteY93" fmla="*/ 834603 h 2408285"/>
              <a:gd name="connsiteX94" fmla="*/ 11768639 w 12086611"/>
              <a:gd name="connsiteY94" fmla="*/ 808034 h 2408285"/>
              <a:gd name="connsiteX95" fmla="*/ 11768639 w 12086611"/>
              <a:gd name="connsiteY95" fmla="*/ 688741 h 2408285"/>
              <a:gd name="connsiteX96" fmla="*/ 11837310 w 12086611"/>
              <a:gd name="connsiteY96" fmla="*/ 752725 h 2408285"/>
              <a:gd name="connsiteX97" fmla="*/ 11839350 w 12086611"/>
              <a:gd name="connsiteY97" fmla="*/ 748658 h 2408285"/>
              <a:gd name="connsiteX98" fmla="*/ 11771132 w 12086611"/>
              <a:gd name="connsiteY98" fmla="*/ 685487 h 2408285"/>
              <a:gd name="connsiteX99" fmla="*/ 11661213 w 12086611"/>
              <a:gd name="connsiteY99" fmla="*/ 466151 h 2408285"/>
              <a:gd name="connsiteX100" fmla="*/ 11733057 w 12086611"/>
              <a:gd name="connsiteY100" fmla="*/ 532846 h 2408285"/>
              <a:gd name="connsiteX101" fmla="*/ 11765240 w 12086611"/>
              <a:gd name="connsiteY101" fmla="*/ 562669 h 2408285"/>
              <a:gd name="connsiteX102" fmla="*/ 11765240 w 12086611"/>
              <a:gd name="connsiteY102" fmla="*/ 681691 h 2408285"/>
              <a:gd name="connsiteX103" fmla="*/ 11687050 w 12086611"/>
              <a:gd name="connsiteY103" fmla="*/ 609031 h 2408285"/>
              <a:gd name="connsiteX104" fmla="*/ 11684784 w 12086611"/>
              <a:gd name="connsiteY104" fmla="*/ 612827 h 2408285"/>
              <a:gd name="connsiteX105" fmla="*/ 11763653 w 12086611"/>
              <a:gd name="connsiteY105" fmla="*/ 686029 h 2408285"/>
              <a:gd name="connsiteX106" fmla="*/ 11658721 w 12086611"/>
              <a:gd name="connsiteY106" fmla="*/ 781464 h 2408285"/>
              <a:gd name="connsiteX107" fmla="*/ 11609994 w 12086611"/>
              <a:gd name="connsiteY107" fmla="*/ 736187 h 2408285"/>
              <a:gd name="connsiteX108" fmla="*/ 11555374 w 12086611"/>
              <a:gd name="connsiteY108" fmla="*/ 685487 h 2408285"/>
              <a:gd name="connsiteX109" fmla="*/ 11660307 w 12086611"/>
              <a:gd name="connsiteY109" fmla="*/ 590053 h 2408285"/>
              <a:gd name="connsiteX110" fmla="*/ 11684557 w 12086611"/>
              <a:gd name="connsiteY110" fmla="*/ 612556 h 2408285"/>
              <a:gd name="connsiteX111" fmla="*/ 11686824 w 12086611"/>
              <a:gd name="connsiteY111" fmla="*/ 609031 h 2408285"/>
              <a:gd name="connsiteX112" fmla="*/ 11661213 w 12086611"/>
              <a:gd name="connsiteY112" fmla="*/ 585444 h 2408285"/>
              <a:gd name="connsiteX113" fmla="*/ 11767506 w 12086611"/>
              <a:gd name="connsiteY113" fmla="*/ 366107 h 2408285"/>
              <a:gd name="connsiteX114" fmla="*/ 11871986 w 12086611"/>
              <a:gd name="connsiteY114" fmla="*/ 463440 h 2408285"/>
              <a:gd name="connsiteX115" fmla="*/ 11767053 w 12086611"/>
              <a:gd name="connsiteY115" fmla="*/ 558874 h 2408285"/>
              <a:gd name="connsiteX116" fmla="*/ 11735324 w 12086611"/>
              <a:gd name="connsiteY116" fmla="*/ 529322 h 2408285"/>
              <a:gd name="connsiteX117" fmla="*/ 11733057 w 12086611"/>
              <a:gd name="connsiteY117" fmla="*/ 532846 h 2408285"/>
              <a:gd name="connsiteX118" fmla="*/ 11735097 w 12086611"/>
              <a:gd name="connsiteY118" fmla="*/ 529051 h 2408285"/>
              <a:gd name="connsiteX119" fmla="*/ 11662573 w 12086611"/>
              <a:gd name="connsiteY119" fmla="*/ 461542 h 2408285"/>
              <a:gd name="connsiteX120" fmla="*/ 11658947 w 12086611"/>
              <a:gd name="connsiteY120" fmla="*/ 142162 h 2408285"/>
              <a:gd name="connsiteX121" fmla="*/ 11763653 w 12086611"/>
              <a:gd name="connsiteY121" fmla="*/ 239223 h 2408285"/>
              <a:gd name="connsiteX122" fmla="*/ 11658721 w 12086611"/>
              <a:gd name="connsiteY122" fmla="*/ 334657 h 2408285"/>
              <a:gd name="connsiteX123" fmla="*/ 11554014 w 12086611"/>
              <a:gd name="connsiteY123" fmla="*/ 237596 h 2408285"/>
              <a:gd name="connsiteX124" fmla="*/ 11656001 w 12086611"/>
              <a:gd name="connsiteY124" fmla="*/ 144873 h 2408285"/>
              <a:gd name="connsiteX125" fmla="*/ 11690766 w 12086611"/>
              <a:gd name="connsiteY125" fmla="*/ 40330 h 2408285"/>
              <a:gd name="connsiteX126" fmla="*/ 11845185 w 12086611"/>
              <a:gd name="connsiteY126" fmla="*/ 40330 h 2408285"/>
              <a:gd name="connsiteX127" fmla="*/ 11840228 w 12086611"/>
              <a:gd name="connsiteY127" fmla="*/ 44830 h 2408285"/>
              <a:gd name="connsiteX128" fmla="*/ 11767053 w 12086611"/>
              <a:gd name="connsiteY128" fmla="*/ 111254 h 2408285"/>
              <a:gd name="connsiteX129" fmla="*/ 11712546 w 12086611"/>
              <a:gd name="connsiteY129" fmla="*/ 60579 h 2408285"/>
              <a:gd name="connsiteX130" fmla="*/ 11661213 w 12086611"/>
              <a:gd name="connsiteY130" fmla="*/ 40330 h 2408285"/>
              <a:gd name="connsiteX131" fmla="*/ 11684643 w 12086611"/>
              <a:gd name="connsiteY131" fmla="*/ 40330 h 2408285"/>
              <a:gd name="connsiteX132" fmla="*/ 11690280 w 12086611"/>
              <a:gd name="connsiteY132" fmla="*/ 45575 h 2408285"/>
              <a:gd name="connsiteX133" fmla="*/ 11765240 w 12086611"/>
              <a:gd name="connsiteY133" fmla="*/ 115321 h 2408285"/>
              <a:gd name="connsiteX134" fmla="*/ 11765240 w 12086611"/>
              <a:gd name="connsiteY134" fmla="*/ 234343 h 2408285"/>
              <a:gd name="connsiteX135" fmla="*/ 11661213 w 12086611"/>
              <a:gd name="connsiteY135" fmla="*/ 137824 h 2408285"/>
              <a:gd name="connsiteX136" fmla="*/ 11661213 w 12086611"/>
              <a:gd name="connsiteY136" fmla="*/ 69350 h 2408285"/>
              <a:gd name="connsiteX137" fmla="*/ 0 w 12086611"/>
              <a:gd name="connsiteY137" fmla="*/ 0 h 2408285"/>
              <a:gd name="connsiteX138" fmla="*/ 11657587 w 12086611"/>
              <a:gd name="connsiteY138" fmla="*/ 40330 h 2408285"/>
              <a:gd name="connsiteX139" fmla="*/ 11657587 w 12086611"/>
              <a:gd name="connsiteY139" fmla="*/ 41002 h 2408285"/>
              <a:gd name="connsiteX140" fmla="*/ 11657587 w 12086611"/>
              <a:gd name="connsiteY140" fmla="*/ 137824 h 2408285"/>
              <a:gd name="connsiteX141" fmla="*/ 11653055 w 12086611"/>
              <a:gd name="connsiteY141" fmla="*/ 141891 h 2408285"/>
              <a:gd name="connsiteX142" fmla="*/ 11656001 w 12086611"/>
              <a:gd name="connsiteY142" fmla="*/ 144873 h 2408285"/>
              <a:gd name="connsiteX143" fmla="*/ 11652828 w 12086611"/>
              <a:gd name="connsiteY143" fmla="*/ 141891 h 2408285"/>
              <a:gd name="connsiteX144" fmla="*/ 11549028 w 12086611"/>
              <a:gd name="connsiteY144" fmla="*/ 236512 h 2408285"/>
              <a:gd name="connsiteX145" fmla="*/ 11549028 w 12086611"/>
              <a:gd name="connsiteY145" fmla="*/ 243019 h 2408285"/>
              <a:gd name="connsiteX146" fmla="*/ 11552881 w 12086611"/>
              <a:gd name="connsiteY146" fmla="*/ 246543 h 2408285"/>
              <a:gd name="connsiteX147" fmla="*/ 11552881 w 12086611"/>
              <a:gd name="connsiteY147" fmla="*/ 242205 h 2408285"/>
              <a:gd name="connsiteX148" fmla="*/ 11656681 w 12086611"/>
              <a:gd name="connsiteY148" fmla="*/ 338724 h 2408285"/>
              <a:gd name="connsiteX149" fmla="*/ 11656681 w 12086611"/>
              <a:gd name="connsiteY149" fmla="*/ 457746 h 2408285"/>
              <a:gd name="connsiteX150" fmla="*/ 11552881 w 12086611"/>
              <a:gd name="connsiteY150" fmla="*/ 361227 h 2408285"/>
              <a:gd name="connsiteX151" fmla="*/ 11552881 w 12086611"/>
              <a:gd name="connsiteY151" fmla="*/ 246814 h 2408285"/>
              <a:gd name="connsiteX152" fmla="*/ 11549028 w 12086611"/>
              <a:gd name="connsiteY152" fmla="*/ 243290 h 2408285"/>
              <a:gd name="connsiteX153" fmla="*/ 11549028 w 12086611"/>
              <a:gd name="connsiteY153" fmla="*/ 363125 h 2408285"/>
              <a:gd name="connsiteX154" fmla="*/ 11441829 w 12086611"/>
              <a:gd name="connsiteY154" fmla="*/ 460457 h 2408285"/>
              <a:gd name="connsiteX155" fmla="*/ 11441829 w 12086611"/>
              <a:gd name="connsiteY155" fmla="*/ 587613 h 2408285"/>
              <a:gd name="connsiteX156" fmla="*/ 11544269 w 12086611"/>
              <a:gd name="connsiteY156" fmla="*/ 682505 h 2408285"/>
              <a:gd name="connsiteX157" fmla="*/ 11544269 w 12086611"/>
              <a:gd name="connsiteY157" fmla="*/ 676811 h 2408285"/>
              <a:gd name="connsiteX158" fmla="*/ 11445455 w 12086611"/>
              <a:gd name="connsiteY158" fmla="*/ 585444 h 2408285"/>
              <a:gd name="connsiteX159" fmla="*/ 11445455 w 12086611"/>
              <a:gd name="connsiteY159" fmla="*/ 466151 h 2408285"/>
              <a:gd name="connsiteX160" fmla="*/ 11544269 w 12086611"/>
              <a:gd name="connsiteY160" fmla="*/ 557789 h 2408285"/>
              <a:gd name="connsiteX161" fmla="*/ 11544269 w 12086611"/>
              <a:gd name="connsiteY161" fmla="*/ 552096 h 2408285"/>
              <a:gd name="connsiteX162" fmla="*/ 11446815 w 12086611"/>
              <a:gd name="connsiteY162" fmla="*/ 461542 h 2408285"/>
              <a:gd name="connsiteX163" fmla="*/ 11551748 w 12086611"/>
              <a:gd name="connsiteY163" fmla="*/ 366107 h 2408285"/>
              <a:gd name="connsiteX164" fmla="*/ 11656454 w 12086611"/>
              <a:gd name="connsiteY164" fmla="*/ 463440 h 2408285"/>
              <a:gd name="connsiteX165" fmla="*/ 11551521 w 12086611"/>
              <a:gd name="connsiteY165" fmla="*/ 558874 h 2408285"/>
              <a:gd name="connsiteX166" fmla="*/ 11544495 w 12086611"/>
              <a:gd name="connsiteY166" fmla="*/ 552367 h 2408285"/>
              <a:gd name="connsiteX167" fmla="*/ 11544495 w 12086611"/>
              <a:gd name="connsiteY167" fmla="*/ 558061 h 2408285"/>
              <a:gd name="connsiteX168" fmla="*/ 11549482 w 12086611"/>
              <a:gd name="connsiteY168" fmla="*/ 562669 h 2408285"/>
              <a:gd name="connsiteX169" fmla="*/ 11549482 w 12086611"/>
              <a:gd name="connsiteY169" fmla="*/ 681691 h 2408285"/>
              <a:gd name="connsiteX170" fmla="*/ 11544495 w 12086611"/>
              <a:gd name="connsiteY170" fmla="*/ 677083 h 2408285"/>
              <a:gd name="connsiteX171" fmla="*/ 11544495 w 12086611"/>
              <a:gd name="connsiteY171" fmla="*/ 682776 h 2408285"/>
              <a:gd name="connsiteX172" fmla="*/ 11549028 w 12086611"/>
              <a:gd name="connsiteY172" fmla="*/ 687114 h 2408285"/>
              <a:gd name="connsiteX173" fmla="*/ 11549028 w 12086611"/>
              <a:gd name="connsiteY173" fmla="*/ 748116 h 2408285"/>
              <a:gd name="connsiteX174" fmla="*/ 11552881 w 12086611"/>
              <a:gd name="connsiteY174" fmla="*/ 748658 h 2408285"/>
              <a:gd name="connsiteX175" fmla="*/ 11552881 w 12086611"/>
              <a:gd name="connsiteY175" fmla="*/ 688741 h 2408285"/>
              <a:gd name="connsiteX176" fmla="*/ 11607727 w 12086611"/>
              <a:gd name="connsiteY176" fmla="*/ 739711 h 2408285"/>
              <a:gd name="connsiteX177" fmla="*/ 11609994 w 12086611"/>
              <a:gd name="connsiteY177" fmla="*/ 736187 h 2408285"/>
              <a:gd name="connsiteX178" fmla="*/ 11607727 w 12086611"/>
              <a:gd name="connsiteY178" fmla="*/ 739982 h 2408285"/>
              <a:gd name="connsiteX179" fmla="*/ 11656681 w 12086611"/>
              <a:gd name="connsiteY179" fmla="*/ 785259 h 2408285"/>
              <a:gd name="connsiteX180" fmla="*/ 11656681 w 12086611"/>
              <a:gd name="connsiteY180" fmla="*/ 904552 h 2408285"/>
              <a:gd name="connsiteX181" fmla="*/ 11552881 w 12086611"/>
              <a:gd name="connsiteY181" fmla="*/ 808034 h 2408285"/>
              <a:gd name="connsiteX182" fmla="*/ 11552881 w 12086611"/>
              <a:gd name="connsiteY182" fmla="*/ 748929 h 2408285"/>
              <a:gd name="connsiteX183" fmla="*/ 11549028 w 12086611"/>
              <a:gd name="connsiteY183" fmla="*/ 748387 h 2408285"/>
              <a:gd name="connsiteX184" fmla="*/ 11549028 w 12086611"/>
              <a:gd name="connsiteY184" fmla="*/ 809931 h 2408285"/>
              <a:gd name="connsiteX185" fmla="*/ 11479451 w 12086611"/>
              <a:gd name="connsiteY185" fmla="*/ 873102 h 2408285"/>
              <a:gd name="connsiteX186" fmla="*/ 11483304 w 12086611"/>
              <a:gd name="connsiteY186" fmla="*/ 875271 h 2408285"/>
              <a:gd name="connsiteX187" fmla="*/ 11551748 w 12086611"/>
              <a:gd name="connsiteY187" fmla="*/ 813185 h 2408285"/>
              <a:gd name="connsiteX188" fmla="*/ 11656454 w 12086611"/>
              <a:gd name="connsiteY188" fmla="*/ 910246 h 2408285"/>
              <a:gd name="connsiteX189" fmla="*/ 11551521 w 12086611"/>
              <a:gd name="connsiteY189" fmla="*/ 1005680 h 2408285"/>
              <a:gd name="connsiteX190" fmla="*/ 11446815 w 12086611"/>
              <a:gd name="connsiteY190" fmla="*/ 908619 h 2408285"/>
              <a:gd name="connsiteX191" fmla="*/ 11483077 w 12086611"/>
              <a:gd name="connsiteY191" fmla="*/ 875543 h 2408285"/>
              <a:gd name="connsiteX192" fmla="*/ 11479224 w 12086611"/>
              <a:gd name="connsiteY192" fmla="*/ 873374 h 2408285"/>
              <a:gd name="connsiteX193" fmla="*/ 11441829 w 12086611"/>
              <a:gd name="connsiteY193" fmla="*/ 907535 h 2408285"/>
              <a:gd name="connsiteX194" fmla="*/ 11441829 w 12086611"/>
              <a:gd name="connsiteY194" fmla="*/ 993751 h 2408285"/>
              <a:gd name="connsiteX195" fmla="*/ 11445455 w 12086611"/>
              <a:gd name="connsiteY195" fmla="*/ 995649 h 2408285"/>
              <a:gd name="connsiteX196" fmla="*/ 11445455 w 12086611"/>
              <a:gd name="connsiteY196" fmla="*/ 913228 h 2408285"/>
              <a:gd name="connsiteX197" fmla="*/ 11549482 w 12086611"/>
              <a:gd name="connsiteY197" fmla="*/ 1009747 h 2408285"/>
              <a:gd name="connsiteX198" fmla="*/ 11549482 w 12086611"/>
              <a:gd name="connsiteY198" fmla="*/ 1128769 h 2408285"/>
              <a:gd name="connsiteX199" fmla="*/ 11445455 w 12086611"/>
              <a:gd name="connsiteY199" fmla="*/ 1032250 h 2408285"/>
              <a:gd name="connsiteX200" fmla="*/ 11445455 w 12086611"/>
              <a:gd name="connsiteY200" fmla="*/ 995920 h 2408285"/>
              <a:gd name="connsiteX201" fmla="*/ 11441829 w 12086611"/>
              <a:gd name="connsiteY201" fmla="*/ 994022 h 2408285"/>
              <a:gd name="connsiteX202" fmla="*/ 11441829 w 12086611"/>
              <a:gd name="connsiteY202" fmla="*/ 1034419 h 2408285"/>
              <a:gd name="connsiteX203" fmla="*/ 11551295 w 12086611"/>
              <a:gd name="connsiteY203" fmla="*/ 1136089 h 2408285"/>
              <a:gd name="connsiteX204" fmla="*/ 11660307 w 12086611"/>
              <a:gd name="connsiteY204" fmla="*/ 1037130 h 2408285"/>
              <a:gd name="connsiteX205" fmla="*/ 11686370 w 12086611"/>
              <a:gd name="connsiteY205" fmla="*/ 1061260 h 2408285"/>
              <a:gd name="connsiteX206" fmla="*/ 11764787 w 12086611"/>
              <a:gd name="connsiteY206" fmla="*/ 1133920 h 2408285"/>
              <a:gd name="connsiteX207" fmla="*/ 11764787 w 12086611"/>
              <a:gd name="connsiteY207" fmla="*/ 1250231 h 2408285"/>
              <a:gd name="connsiteX208" fmla="*/ 11768639 w 12086611"/>
              <a:gd name="connsiteY208" fmla="*/ 1250231 h 2408285"/>
              <a:gd name="connsiteX209" fmla="*/ 11768639 w 12086611"/>
              <a:gd name="connsiteY209" fmla="*/ 1243724 h 2408285"/>
              <a:gd name="connsiteX210" fmla="*/ 11768639 w 12086611"/>
              <a:gd name="connsiteY210" fmla="*/ 1135818 h 2408285"/>
              <a:gd name="connsiteX211" fmla="*/ 11872666 w 12086611"/>
              <a:gd name="connsiteY211" fmla="*/ 1232337 h 2408285"/>
              <a:gd name="connsiteX212" fmla="*/ 11872666 w 12086611"/>
              <a:gd name="connsiteY212" fmla="*/ 1242097 h 2408285"/>
              <a:gd name="connsiteX213" fmla="*/ 11872666 w 12086611"/>
              <a:gd name="connsiteY213" fmla="*/ 1351088 h 2408285"/>
              <a:gd name="connsiteX214" fmla="*/ 11768639 w 12086611"/>
              <a:gd name="connsiteY214" fmla="*/ 1254840 h 2408285"/>
              <a:gd name="connsiteX215" fmla="*/ 11768639 w 12086611"/>
              <a:gd name="connsiteY215" fmla="*/ 1250502 h 2408285"/>
              <a:gd name="connsiteX216" fmla="*/ 11764787 w 12086611"/>
              <a:gd name="connsiteY216" fmla="*/ 1250502 h 2408285"/>
              <a:gd name="connsiteX217" fmla="*/ 11764787 w 12086611"/>
              <a:gd name="connsiteY217" fmla="*/ 1254569 h 2408285"/>
              <a:gd name="connsiteX218" fmla="*/ 11760254 w 12086611"/>
              <a:gd name="connsiteY218" fmla="*/ 1258636 h 2408285"/>
              <a:gd name="connsiteX219" fmla="*/ 11763200 w 12086611"/>
              <a:gd name="connsiteY219" fmla="*/ 1261618 h 2408285"/>
              <a:gd name="connsiteX220" fmla="*/ 11760027 w 12086611"/>
              <a:gd name="connsiteY220" fmla="*/ 1258907 h 2408285"/>
              <a:gd name="connsiteX221" fmla="*/ 11656227 w 12086611"/>
              <a:gd name="connsiteY221" fmla="*/ 1353257 h 2408285"/>
              <a:gd name="connsiteX222" fmla="*/ 11656227 w 12086611"/>
              <a:gd name="connsiteY222" fmla="*/ 1360035 h 2408285"/>
              <a:gd name="connsiteX223" fmla="*/ 11660080 w 12086611"/>
              <a:gd name="connsiteY223" fmla="*/ 1363559 h 2408285"/>
              <a:gd name="connsiteX224" fmla="*/ 11660080 w 12086611"/>
              <a:gd name="connsiteY224" fmla="*/ 1358950 h 2408285"/>
              <a:gd name="connsiteX225" fmla="*/ 11764107 w 12086611"/>
              <a:gd name="connsiteY225" fmla="*/ 1455469 h 2408285"/>
              <a:gd name="connsiteX226" fmla="*/ 11764107 w 12086611"/>
              <a:gd name="connsiteY226" fmla="*/ 1574491 h 2408285"/>
              <a:gd name="connsiteX227" fmla="*/ 11660080 w 12086611"/>
              <a:gd name="connsiteY227" fmla="*/ 1478243 h 2408285"/>
              <a:gd name="connsiteX228" fmla="*/ 11660080 w 12086611"/>
              <a:gd name="connsiteY228" fmla="*/ 1363830 h 2408285"/>
              <a:gd name="connsiteX229" fmla="*/ 11656227 w 12086611"/>
              <a:gd name="connsiteY229" fmla="*/ 1360306 h 2408285"/>
              <a:gd name="connsiteX230" fmla="*/ 11656227 w 12086611"/>
              <a:gd name="connsiteY230" fmla="*/ 1479870 h 2408285"/>
              <a:gd name="connsiteX231" fmla="*/ 11549028 w 12086611"/>
              <a:gd name="connsiteY231" fmla="*/ 1577473 h 2408285"/>
              <a:gd name="connsiteX232" fmla="*/ 11549028 w 12086611"/>
              <a:gd name="connsiteY232" fmla="*/ 1704357 h 2408285"/>
              <a:gd name="connsiteX233" fmla="*/ 11651468 w 12086611"/>
              <a:gd name="connsiteY233" fmla="*/ 1799521 h 2408285"/>
              <a:gd name="connsiteX234" fmla="*/ 11651468 w 12086611"/>
              <a:gd name="connsiteY234" fmla="*/ 1793827 h 2408285"/>
              <a:gd name="connsiteX235" fmla="*/ 11552881 w 12086611"/>
              <a:gd name="connsiteY235" fmla="*/ 1702189 h 2408285"/>
              <a:gd name="connsiteX236" fmla="*/ 11552881 w 12086611"/>
              <a:gd name="connsiteY236" fmla="*/ 1583167 h 2408285"/>
              <a:gd name="connsiteX237" fmla="*/ 11651468 w 12086611"/>
              <a:gd name="connsiteY237" fmla="*/ 1674535 h 2408285"/>
              <a:gd name="connsiteX238" fmla="*/ 11651468 w 12086611"/>
              <a:gd name="connsiteY238" fmla="*/ 1669112 h 2408285"/>
              <a:gd name="connsiteX239" fmla="*/ 11554014 w 12086611"/>
              <a:gd name="connsiteY239" fmla="*/ 1578558 h 2408285"/>
              <a:gd name="connsiteX240" fmla="*/ 11658947 w 12086611"/>
              <a:gd name="connsiteY240" fmla="*/ 1483123 h 2408285"/>
              <a:gd name="connsiteX241" fmla="*/ 11763653 w 12086611"/>
              <a:gd name="connsiteY241" fmla="*/ 1580184 h 2408285"/>
              <a:gd name="connsiteX242" fmla="*/ 11658721 w 12086611"/>
              <a:gd name="connsiteY242" fmla="*/ 1675619 h 2408285"/>
              <a:gd name="connsiteX243" fmla="*/ 11651695 w 12086611"/>
              <a:gd name="connsiteY243" fmla="*/ 1669112 h 2408285"/>
              <a:gd name="connsiteX244" fmla="*/ 11651695 w 12086611"/>
              <a:gd name="connsiteY244" fmla="*/ 1674805 h 2408285"/>
              <a:gd name="connsiteX245" fmla="*/ 11656907 w 12086611"/>
              <a:gd name="connsiteY245" fmla="*/ 1679686 h 2408285"/>
              <a:gd name="connsiteX246" fmla="*/ 11656907 w 12086611"/>
              <a:gd name="connsiteY246" fmla="*/ 1798708 h 2408285"/>
              <a:gd name="connsiteX247" fmla="*/ 11651695 w 12086611"/>
              <a:gd name="connsiteY247" fmla="*/ 1793827 h 2408285"/>
              <a:gd name="connsiteX248" fmla="*/ 11651695 w 12086611"/>
              <a:gd name="connsiteY248" fmla="*/ 1799521 h 2408285"/>
              <a:gd name="connsiteX249" fmla="*/ 11656227 w 12086611"/>
              <a:gd name="connsiteY249" fmla="*/ 1803859 h 2408285"/>
              <a:gd name="connsiteX250" fmla="*/ 11656227 w 12086611"/>
              <a:gd name="connsiteY250" fmla="*/ 1864861 h 2408285"/>
              <a:gd name="connsiteX251" fmla="*/ 11660080 w 12086611"/>
              <a:gd name="connsiteY251" fmla="*/ 1865674 h 2408285"/>
              <a:gd name="connsiteX252" fmla="*/ 11660080 w 12086611"/>
              <a:gd name="connsiteY252" fmla="*/ 1805757 h 2408285"/>
              <a:gd name="connsiteX253" fmla="*/ 11714927 w 12086611"/>
              <a:gd name="connsiteY253" fmla="*/ 1856727 h 2408285"/>
              <a:gd name="connsiteX254" fmla="*/ 11717193 w 12086611"/>
              <a:gd name="connsiteY254" fmla="*/ 1852932 h 2408285"/>
              <a:gd name="connsiteX255" fmla="*/ 11662573 w 12086611"/>
              <a:gd name="connsiteY255" fmla="*/ 1802503 h 2408285"/>
              <a:gd name="connsiteX256" fmla="*/ 11767506 w 12086611"/>
              <a:gd name="connsiteY256" fmla="*/ 1707069 h 2408285"/>
              <a:gd name="connsiteX257" fmla="*/ 11791983 w 12086611"/>
              <a:gd name="connsiteY257" fmla="*/ 1729572 h 2408285"/>
              <a:gd name="connsiteX258" fmla="*/ 11870853 w 12086611"/>
              <a:gd name="connsiteY258" fmla="*/ 1802775 h 2408285"/>
              <a:gd name="connsiteX259" fmla="*/ 11765920 w 12086611"/>
              <a:gd name="connsiteY259" fmla="*/ 1898209 h 2408285"/>
              <a:gd name="connsiteX260" fmla="*/ 11717193 w 12086611"/>
              <a:gd name="connsiteY260" fmla="*/ 1853203 h 2408285"/>
              <a:gd name="connsiteX261" fmla="*/ 11715153 w 12086611"/>
              <a:gd name="connsiteY261" fmla="*/ 1856727 h 2408285"/>
              <a:gd name="connsiteX262" fmla="*/ 11764107 w 12086611"/>
              <a:gd name="connsiteY262" fmla="*/ 1902276 h 2408285"/>
              <a:gd name="connsiteX263" fmla="*/ 11764107 w 12086611"/>
              <a:gd name="connsiteY263" fmla="*/ 2021298 h 2408285"/>
              <a:gd name="connsiteX264" fmla="*/ 11660080 w 12086611"/>
              <a:gd name="connsiteY264" fmla="*/ 1924778 h 2408285"/>
              <a:gd name="connsiteX265" fmla="*/ 11660080 w 12086611"/>
              <a:gd name="connsiteY265" fmla="*/ 1865945 h 2408285"/>
              <a:gd name="connsiteX266" fmla="*/ 11656227 w 12086611"/>
              <a:gd name="connsiteY266" fmla="*/ 1865132 h 2408285"/>
              <a:gd name="connsiteX267" fmla="*/ 11656227 w 12086611"/>
              <a:gd name="connsiteY267" fmla="*/ 1926948 h 2408285"/>
              <a:gd name="connsiteX268" fmla="*/ 11586650 w 12086611"/>
              <a:gd name="connsiteY268" fmla="*/ 1990119 h 2408285"/>
              <a:gd name="connsiteX269" fmla="*/ 11549028 w 12086611"/>
              <a:gd name="connsiteY269" fmla="*/ 2024280 h 2408285"/>
              <a:gd name="connsiteX270" fmla="*/ 11549028 w 12086611"/>
              <a:gd name="connsiteY270" fmla="*/ 2110496 h 2408285"/>
              <a:gd name="connsiteX271" fmla="*/ 11552881 w 12086611"/>
              <a:gd name="connsiteY271" fmla="*/ 2112394 h 2408285"/>
              <a:gd name="connsiteX272" fmla="*/ 11552881 w 12086611"/>
              <a:gd name="connsiteY272" fmla="*/ 2029973 h 2408285"/>
              <a:gd name="connsiteX273" fmla="*/ 11656907 w 12086611"/>
              <a:gd name="connsiteY273" fmla="*/ 2126492 h 2408285"/>
              <a:gd name="connsiteX274" fmla="*/ 11656907 w 12086611"/>
              <a:gd name="connsiteY274" fmla="*/ 2245514 h 2408285"/>
              <a:gd name="connsiteX275" fmla="*/ 11552881 w 12086611"/>
              <a:gd name="connsiteY275" fmla="*/ 2149266 h 2408285"/>
              <a:gd name="connsiteX276" fmla="*/ 11552881 w 12086611"/>
              <a:gd name="connsiteY276" fmla="*/ 2112665 h 2408285"/>
              <a:gd name="connsiteX277" fmla="*/ 11549028 w 12086611"/>
              <a:gd name="connsiteY277" fmla="*/ 2110767 h 2408285"/>
              <a:gd name="connsiteX278" fmla="*/ 11549028 w 12086611"/>
              <a:gd name="connsiteY278" fmla="*/ 2151435 h 2408285"/>
              <a:gd name="connsiteX279" fmla="*/ 11658721 w 12086611"/>
              <a:gd name="connsiteY279" fmla="*/ 2253105 h 2408285"/>
              <a:gd name="connsiteX280" fmla="*/ 11767506 w 12086611"/>
              <a:gd name="connsiteY280" fmla="*/ 2153875 h 2408285"/>
              <a:gd name="connsiteX281" fmla="*/ 11793569 w 12086611"/>
              <a:gd name="connsiteY281" fmla="*/ 2178005 h 2408285"/>
              <a:gd name="connsiteX282" fmla="*/ 11795609 w 12086611"/>
              <a:gd name="connsiteY282" fmla="*/ 2174210 h 2408285"/>
              <a:gd name="connsiteX283" fmla="*/ 11793796 w 12086611"/>
              <a:gd name="connsiteY283" fmla="*/ 2178276 h 2408285"/>
              <a:gd name="connsiteX284" fmla="*/ 11871986 w 12086611"/>
              <a:gd name="connsiteY284" fmla="*/ 2250937 h 2408285"/>
              <a:gd name="connsiteX285" fmla="*/ 11871986 w 12086611"/>
              <a:gd name="connsiteY285" fmla="*/ 2372941 h 2408285"/>
              <a:gd name="connsiteX286" fmla="*/ 11853628 w 12086611"/>
              <a:gd name="connsiteY286" fmla="*/ 2389640 h 2408285"/>
              <a:gd name="connsiteX287" fmla="*/ 11844194 w 12086611"/>
              <a:gd name="connsiteY287" fmla="*/ 2398222 h 2408285"/>
              <a:gd name="connsiteX288" fmla="*/ 0 w 12086611"/>
              <a:gd name="connsiteY288" fmla="*/ 2408285 h 240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2086611" h="2408285">
                <a:moveTo>
                  <a:pt x="11874479" y="2376194"/>
                </a:moveTo>
                <a:lnTo>
                  <a:pt x="11897822" y="2397884"/>
                </a:lnTo>
                <a:lnTo>
                  <a:pt x="11898186" y="2398222"/>
                </a:lnTo>
                <a:lnTo>
                  <a:pt x="11850311" y="2398222"/>
                </a:lnTo>
                <a:lnTo>
                  <a:pt x="11852466" y="2396257"/>
                </a:lnTo>
                <a:close/>
                <a:moveTo>
                  <a:pt x="11875838" y="2252563"/>
                </a:moveTo>
                <a:lnTo>
                  <a:pt x="11979865" y="2349082"/>
                </a:lnTo>
                <a:lnTo>
                  <a:pt x="11979865" y="2378140"/>
                </a:lnTo>
                <a:lnTo>
                  <a:pt x="11979865" y="2398222"/>
                </a:lnTo>
                <a:lnTo>
                  <a:pt x="11904568" y="2398222"/>
                </a:lnTo>
                <a:lnTo>
                  <a:pt x="11903035" y="2396799"/>
                </a:lnTo>
                <a:cubicBezTo>
                  <a:pt x="11901449" y="2397071"/>
                  <a:pt x="11899635" y="2397613"/>
                  <a:pt x="11897822" y="2397884"/>
                </a:cubicBezTo>
                <a:cubicBezTo>
                  <a:pt x="11899635" y="2397341"/>
                  <a:pt x="11901222" y="2397071"/>
                  <a:pt x="11902808" y="2396528"/>
                </a:cubicBezTo>
                <a:lnTo>
                  <a:pt x="11875838" y="2371585"/>
                </a:lnTo>
                <a:close/>
                <a:moveTo>
                  <a:pt x="11768639" y="2029973"/>
                </a:moveTo>
                <a:lnTo>
                  <a:pt x="11835724" y="2092331"/>
                </a:lnTo>
                <a:lnTo>
                  <a:pt x="11872666" y="2126492"/>
                </a:lnTo>
                <a:lnTo>
                  <a:pt x="11872666" y="2245514"/>
                </a:lnTo>
                <a:lnTo>
                  <a:pt x="11795609" y="2174210"/>
                </a:lnTo>
                <a:lnTo>
                  <a:pt x="11768639" y="2149266"/>
                </a:lnTo>
                <a:close/>
                <a:moveTo>
                  <a:pt x="11658947" y="1929930"/>
                </a:moveTo>
                <a:lnTo>
                  <a:pt x="11763653" y="2027262"/>
                </a:lnTo>
                <a:lnTo>
                  <a:pt x="11658721" y="2122697"/>
                </a:lnTo>
                <a:lnTo>
                  <a:pt x="11554014" y="2025364"/>
                </a:lnTo>
                <a:lnTo>
                  <a:pt x="11590503" y="1992287"/>
                </a:lnTo>
                <a:close/>
                <a:moveTo>
                  <a:pt x="11983265" y="1707069"/>
                </a:moveTo>
                <a:lnTo>
                  <a:pt x="12086611" y="1802775"/>
                </a:lnTo>
                <a:lnTo>
                  <a:pt x="11981678" y="1898209"/>
                </a:lnTo>
                <a:lnTo>
                  <a:pt x="11946776" y="1865674"/>
                </a:lnTo>
                <a:lnTo>
                  <a:pt x="11944736" y="1869741"/>
                </a:lnTo>
                <a:lnTo>
                  <a:pt x="11979865" y="1902276"/>
                </a:lnTo>
                <a:lnTo>
                  <a:pt x="11979865" y="2021298"/>
                </a:lnTo>
                <a:lnTo>
                  <a:pt x="11904621" y="1951619"/>
                </a:lnTo>
                <a:lnTo>
                  <a:pt x="11902582" y="1955957"/>
                </a:lnTo>
                <a:lnTo>
                  <a:pt x="11979412" y="2027262"/>
                </a:lnTo>
                <a:lnTo>
                  <a:pt x="11874479" y="2122697"/>
                </a:lnTo>
                <a:lnTo>
                  <a:pt x="11837764" y="2088535"/>
                </a:lnTo>
                <a:lnTo>
                  <a:pt x="11835724" y="2092331"/>
                </a:lnTo>
                <a:lnTo>
                  <a:pt x="11837537" y="2088264"/>
                </a:lnTo>
                <a:lnTo>
                  <a:pt x="11769772" y="2025364"/>
                </a:lnTo>
                <a:lnTo>
                  <a:pt x="11874705" y="1929930"/>
                </a:lnTo>
                <a:lnTo>
                  <a:pt x="11902355" y="1955686"/>
                </a:lnTo>
                <a:lnTo>
                  <a:pt x="11904621" y="1951349"/>
                </a:lnTo>
                <a:lnTo>
                  <a:pt x="11875838" y="1924778"/>
                </a:lnTo>
                <a:lnTo>
                  <a:pt x="11875838" y="1805757"/>
                </a:lnTo>
                <a:lnTo>
                  <a:pt x="11944736" y="1869470"/>
                </a:lnTo>
                <a:lnTo>
                  <a:pt x="11946549" y="1865674"/>
                </a:lnTo>
                <a:lnTo>
                  <a:pt x="11878332" y="1802503"/>
                </a:lnTo>
                <a:close/>
                <a:moveTo>
                  <a:pt x="11768639" y="1583167"/>
                </a:moveTo>
                <a:lnTo>
                  <a:pt x="11840257" y="1649591"/>
                </a:lnTo>
                <a:lnTo>
                  <a:pt x="11842523" y="1646067"/>
                </a:lnTo>
                <a:lnTo>
                  <a:pt x="11840483" y="1649591"/>
                </a:lnTo>
                <a:lnTo>
                  <a:pt x="11872666" y="1679686"/>
                </a:lnTo>
                <a:lnTo>
                  <a:pt x="11872666" y="1798708"/>
                </a:lnTo>
                <a:lnTo>
                  <a:pt x="11794249" y="1726047"/>
                </a:lnTo>
                <a:lnTo>
                  <a:pt x="11791983" y="1729572"/>
                </a:lnTo>
                <a:lnTo>
                  <a:pt x="11794023" y="1725776"/>
                </a:lnTo>
                <a:lnTo>
                  <a:pt x="11768639" y="1702189"/>
                </a:lnTo>
                <a:close/>
                <a:moveTo>
                  <a:pt x="11874705" y="1483123"/>
                </a:moveTo>
                <a:lnTo>
                  <a:pt x="11979412" y="1580184"/>
                </a:lnTo>
                <a:lnTo>
                  <a:pt x="11874479" y="1675619"/>
                </a:lnTo>
                <a:lnTo>
                  <a:pt x="11842523" y="1646067"/>
                </a:lnTo>
                <a:lnTo>
                  <a:pt x="11769772" y="1578558"/>
                </a:lnTo>
                <a:close/>
                <a:moveTo>
                  <a:pt x="11766146" y="1258907"/>
                </a:moveTo>
                <a:lnTo>
                  <a:pt x="11870853" y="1355968"/>
                </a:lnTo>
                <a:lnTo>
                  <a:pt x="11765920" y="1451673"/>
                </a:lnTo>
                <a:lnTo>
                  <a:pt x="11661213" y="1354341"/>
                </a:lnTo>
                <a:lnTo>
                  <a:pt x="11763200" y="1261618"/>
                </a:lnTo>
                <a:close/>
                <a:moveTo>
                  <a:pt x="11661213" y="913228"/>
                </a:moveTo>
                <a:lnTo>
                  <a:pt x="11728298" y="975315"/>
                </a:lnTo>
                <a:lnTo>
                  <a:pt x="11730338" y="971519"/>
                </a:lnTo>
                <a:lnTo>
                  <a:pt x="11728525" y="975586"/>
                </a:lnTo>
                <a:lnTo>
                  <a:pt x="11765240" y="1009747"/>
                </a:lnTo>
                <a:lnTo>
                  <a:pt x="11765240" y="1128769"/>
                </a:lnTo>
                <a:lnTo>
                  <a:pt x="11688410" y="1057464"/>
                </a:lnTo>
                <a:lnTo>
                  <a:pt x="11686370" y="1061260"/>
                </a:lnTo>
                <a:lnTo>
                  <a:pt x="11688183" y="1057193"/>
                </a:lnTo>
                <a:lnTo>
                  <a:pt x="11661213" y="1032250"/>
                </a:lnTo>
                <a:close/>
                <a:moveTo>
                  <a:pt x="11876065" y="590053"/>
                </a:moveTo>
                <a:lnTo>
                  <a:pt x="11979412" y="686029"/>
                </a:lnTo>
                <a:lnTo>
                  <a:pt x="11874479" y="781464"/>
                </a:lnTo>
                <a:lnTo>
                  <a:pt x="11839350" y="748929"/>
                </a:lnTo>
                <a:lnTo>
                  <a:pt x="11837537" y="752725"/>
                </a:lnTo>
                <a:lnTo>
                  <a:pt x="11872666" y="785259"/>
                </a:lnTo>
                <a:lnTo>
                  <a:pt x="11872666" y="904552"/>
                </a:lnTo>
                <a:lnTo>
                  <a:pt x="11797422" y="834603"/>
                </a:lnTo>
                <a:lnTo>
                  <a:pt x="11795383" y="838941"/>
                </a:lnTo>
                <a:lnTo>
                  <a:pt x="11871986" y="910246"/>
                </a:lnTo>
                <a:lnTo>
                  <a:pt x="11767053" y="1005680"/>
                </a:lnTo>
                <a:lnTo>
                  <a:pt x="11730338" y="971519"/>
                </a:lnTo>
                <a:lnTo>
                  <a:pt x="11662573" y="908619"/>
                </a:lnTo>
                <a:lnTo>
                  <a:pt x="11767506" y="813185"/>
                </a:lnTo>
                <a:lnTo>
                  <a:pt x="11795156" y="838941"/>
                </a:lnTo>
                <a:lnTo>
                  <a:pt x="11797196" y="834603"/>
                </a:lnTo>
                <a:lnTo>
                  <a:pt x="11768639" y="808034"/>
                </a:lnTo>
                <a:lnTo>
                  <a:pt x="11768639" y="688741"/>
                </a:lnTo>
                <a:lnTo>
                  <a:pt x="11837310" y="752725"/>
                </a:lnTo>
                <a:lnTo>
                  <a:pt x="11839350" y="748658"/>
                </a:lnTo>
                <a:lnTo>
                  <a:pt x="11771132" y="685487"/>
                </a:lnTo>
                <a:close/>
                <a:moveTo>
                  <a:pt x="11661213" y="466151"/>
                </a:moveTo>
                <a:lnTo>
                  <a:pt x="11733057" y="532846"/>
                </a:lnTo>
                <a:lnTo>
                  <a:pt x="11765240" y="562669"/>
                </a:lnTo>
                <a:lnTo>
                  <a:pt x="11765240" y="681691"/>
                </a:lnTo>
                <a:lnTo>
                  <a:pt x="11687050" y="609031"/>
                </a:lnTo>
                <a:lnTo>
                  <a:pt x="11684784" y="612827"/>
                </a:lnTo>
                <a:lnTo>
                  <a:pt x="11763653" y="686029"/>
                </a:lnTo>
                <a:lnTo>
                  <a:pt x="11658721" y="781464"/>
                </a:lnTo>
                <a:lnTo>
                  <a:pt x="11609994" y="736187"/>
                </a:lnTo>
                <a:lnTo>
                  <a:pt x="11555374" y="685487"/>
                </a:lnTo>
                <a:lnTo>
                  <a:pt x="11660307" y="590053"/>
                </a:lnTo>
                <a:lnTo>
                  <a:pt x="11684557" y="612556"/>
                </a:lnTo>
                <a:lnTo>
                  <a:pt x="11686824" y="609031"/>
                </a:lnTo>
                <a:lnTo>
                  <a:pt x="11661213" y="585444"/>
                </a:lnTo>
                <a:close/>
                <a:moveTo>
                  <a:pt x="11767506" y="366107"/>
                </a:moveTo>
                <a:lnTo>
                  <a:pt x="11871986" y="463440"/>
                </a:lnTo>
                <a:lnTo>
                  <a:pt x="11767053" y="558874"/>
                </a:lnTo>
                <a:lnTo>
                  <a:pt x="11735324" y="529322"/>
                </a:lnTo>
                <a:lnTo>
                  <a:pt x="11733057" y="532846"/>
                </a:lnTo>
                <a:lnTo>
                  <a:pt x="11735097" y="529051"/>
                </a:lnTo>
                <a:lnTo>
                  <a:pt x="11662573" y="461542"/>
                </a:lnTo>
                <a:close/>
                <a:moveTo>
                  <a:pt x="11658947" y="142162"/>
                </a:moveTo>
                <a:lnTo>
                  <a:pt x="11763653" y="239223"/>
                </a:lnTo>
                <a:lnTo>
                  <a:pt x="11658721" y="334657"/>
                </a:lnTo>
                <a:lnTo>
                  <a:pt x="11554014" y="237596"/>
                </a:lnTo>
                <a:lnTo>
                  <a:pt x="11656001" y="144873"/>
                </a:lnTo>
                <a:close/>
                <a:moveTo>
                  <a:pt x="11690766" y="40330"/>
                </a:moveTo>
                <a:lnTo>
                  <a:pt x="11845185" y="40330"/>
                </a:lnTo>
                <a:lnTo>
                  <a:pt x="11840228" y="44830"/>
                </a:lnTo>
                <a:lnTo>
                  <a:pt x="11767053" y="111254"/>
                </a:lnTo>
                <a:lnTo>
                  <a:pt x="11712546" y="60579"/>
                </a:lnTo>
                <a:close/>
                <a:moveTo>
                  <a:pt x="11661213" y="40330"/>
                </a:moveTo>
                <a:lnTo>
                  <a:pt x="11684643" y="40330"/>
                </a:lnTo>
                <a:lnTo>
                  <a:pt x="11690280" y="45575"/>
                </a:lnTo>
                <a:lnTo>
                  <a:pt x="11765240" y="115321"/>
                </a:lnTo>
                <a:lnTo>
                  <a:pt x="11765240" y="234343"/>
                </a:lnTo>
                <a:lnTo>
                  <a:pt x="11661213" y="137824"/>
                </a:lnTo>
                <a:lnTo>
                  <a:pt x="11661213" y="69350"/>
                </a:lnTo>
                <a:close/>
                <a:moveTo>
                  <a:pt x="0" y="0"/>
                </a:moveTo>
                <a:lnTo>
                  <a:pt x="11657587" y="40330"/>
                </a:lnTo>
                <a:lnTo>
                  <a:pt x="11657587" y="41002"/>
                </a:lnTo>
                <a:lnTo>
                  <a:pt x="11657587" y="137824"/>
                </a:lnTo>
                <a:lnTo>
                  <a:pt x="11653055" y="141891"/>
                </a:lnTo>
                <a:lnTo>
                  <a:pt x="11656001" y="144873"/>
                </a:lnTo>
                <a:lnTo>
                  <a:pt x="11652828" y="141891"/>
                </a:lnTo>
                <a:lnTo>
                  <a:pt x="11549028" y="236512"/>
                </a:lnTo>
                <a:lnTo>
                  <a:pt x="11549028" y="243019"/>
                </a:lnTo>
                <a:lnTo>
                  <a:pt x="11552881" y="246543"/>
                </a:lnTo>
                <a:lnTo>
                  <a:pt x="11552881" y="242205"/>
                </a:lnTo>
                <a:lnTo>
                  <a:pt x="11656681" y="338724"/>
                </a:lnTo>
                <a:lnTo>
                  <a:pt x="11656681" y="457746"/>
                </a:lnTo>
                <a:lnTo>
                  <a:pt x="11552881" y="361227"/>
                </a:lnTo>
                <a:lnTo>
                  <a:pt x="11552881" y="246814"/>
                </a:lnTo>
                <a:lnTo>
                  <a:pt x="11549028" y="243290"/>
                </a:lnTo>
                <a:lnTo>
                  <a:pt x="11549028" y="363125"/>
                </a:lnTo>
                <a:lnTo>
                  <a:pt x="11441829" y="460457"/>
                </a:lnTo>
                <a:lnTo>
                  <a:pt x="11441829" y="587613"/>
                </a:lnTo>
                <a:lnTo>
                  <a:pt x="11544269" y="682505"/>
                </a:lnTo>
                <a:lnTo>
                  <a:pt x="11544269" y="676811"/>
                </a:lnTo>
                <a:lnTo>
                  <a:pt x="11445455" y="585444"/>
                </a:lnTo>
                <a:lnTo>
                  <a:pt x="11445455" y="466151"/>
                </a:lnTo>
                <a:lnTo>
                  <a:pt x="11544269" y="557789"/>
                </a:lnTo>
                <a:lnTo>
                  <a:pt x="11544269" y="552096"/>
                </a:lnTo>
                <a:lnTo>
                  <a:pt x="11446815" y="461542"/>
                </a:lnTo>
                <a:lnTo>
                  <a:pt x="11551748" y="366107"/>
                </a:lnTo>
                <a:lnTo>
                  <a:pt x="11656454" y="463440"/>
                </a:lnTo>
                <a:lnTo>
                  <a:pt x="11551521" y="558874"/>
                </a:lnTo>
                <a:lnTo>
                  <a:pt x="11544495" y="552367"/>
                </a:lnTo>
                <a:lnTo>
                  <a:pt x="11544495" y="558061"/>
                </a:lnTo>
                <a:lnTo>
                  <a:pt x="11549482" y="562669"/>
                </a:lnTo>
                <a:lnTo>
                  <a:pt x="11549482" y="681691"/>
                </a:lnTo>
                <a:lnTo>
                  <a:pt x="11544495" y="677083"/>
                </a:lnTo>
                <a:lnTo>
                  <a:pt x="11544495" y="682776"/>
                </a:lnTo>
                <a:lnTo>
                  <a:pt x="11549028" y="687114"/>
                </a:lnTo>
                <a:lnTo>
                  <a:pt x="11549028" y="748116"/>
                </a:lnTo>
                <a:lnTo>
                  <a:pt x="11552881" y="748658"/>
                </a:lnTo>
                <a:lnTo>
                  <a:pt x="11552881" y="688741"/>
                </a:lnTo>
                <a:lnTo>
                  <a:pt x="11607727" y="739711"/>
                </a:lnTo>
                <a:lnTo>
                  <a:pt x="11609994" y="736187"/>
                </a:lnTo>
                <a:lnTo>
                  <a:pt x="11607727" y="739982"/>
                </a:lnTo>
                <a:lnTo>
                  <a:pt x="11656681" y="785259"/>
                </a:lnTo>
                <a:lnTo>
                  <a:pt x="11656681" y="904552"/>
                </a:lnTo>
                <a:lnTo>
                  <a:pt x="11552881" y="808034"/>
                </a:lnTo>
                <a:lnTo>
                  <a:pt x="11552881" y="748929"/>
                </a:lnTo>
                <a:lnTo>
                  <a:pt x="11549028" y="748387"/>
                </a:lnTo>
                <a:lnTo>
                  <a:pt x="11549028" y="809931"/>
                </a:lnTo>
                <a:lnTo>
                  <a:pt x="11479451" y="873102"/>
                </a:lnTo>
                <a:lnTo>
                  <a:pt x="11483304" y="875271"/>
                </a:lnTo>
                <a:lnTo>
                  <a:pt x="11551748" y="813185"/>
                </a:lnTo>
                <a:lnTo>
                  <a:pt x="11656454" y="910246"/>
                </a:lnTo>
                <a:lnTo>
                  <a:pt x="11551521" y="1005680"/>
                </a:lnTo>
                <a:lnTo>
                  <a:pt x="11446815" y="908619"/>
                </a:lnTo>
                <a:lnTo>
                  <a:pt x="11483077" y="875543"/>
                </a:lnTo>
                <a:lnTo>
                  <a:pt x="11479224" y="873374"/>
                </a:lnTo>
                <a:lnTo>
                  <a:pt x="11441829" y="907535"/>
                </a:lnTo>
                <a:lnTo>
                  <a:pt x="11441829" y="993751"/>
                </a:lnTo>
                <a:lnTo>
                  <a:pt x="11445455" y="995649"/>
                </a:lnTo>
                <a:lnTo>
                  <a:pt x="11445455" y="913228"/>
                </a:lnTo>
                <a:lnTo>
                  <a:pt x="11549482" y="1009747"/>
                </a:lnTo>
                <a:lnTo>
                  <a:pt x="11549482" y="1128769"/>
                </a:lnTo>
                <a:lnTo>
                  <a:pt x="11445455" y="1032250"/>
                </a:lnTo>
                <a:lnTo>
                  <a:pt x="11445455" y="995920"/>
                </a:lnTo>
                <a:lnTo>
                  <a:pt x="11441829" y="994022"/>
                </a:lnTo>
                <a:lnTo>
                  <a:pt x="11441829" y="1034419"/>
                </a:lnTo>
                <a:lnTo>
                  <a:pt x="11551295" y="1136089"/>
                </a:lnTo>
                <a:lnTo>
                  <a:pt x="11660307" y="1037130"/>
                </a:lnTo>
                <a:lnTo>
                  <a:pt x="11686370" y="1061260"/>
                </a:lnTo>
                <a:lnTo>
                  <a:pt x="11764787" y="1133920"/>
                </a:lnTo>
                <a:lnTo>
                  <a:pt x="11764787" y="1250231"/>
                </a:lnTo>
                <a:lnTo>
                  <a:pt x="11768639" y="1250231"/>
                </a:lnTo>
                <a:lnTo>
                  <a:pt x="11768639" y="1243724"/>
                </a:lnTo>
                <a:lnTo>
                  <a:pt x="11768639" y="1135818"/>
                </a:lnTo>
                <a:lnTo>
                  <a:pt x="11872666" y="1232337"/>
                </a:lnTo>
                <a:lnTo>
                  <a:pt x="11872666" y="1242097"/>
                </a:lnTo>
                <a:lnTo>
                  <a:pt x="11872666" y="1351088"/>
                </a:lnTo>
                <a:lnTo>
                  <a:pt x="11768639" y="1254840"/>
                </a:lnTo>
                <a:lnTo>
                  <a:pt x="11768639" y="1250502"/>
                </a:lnTo>
                <a:lnTo>
                  <a:pt x="11764787" y="1250502"/>
                </a:lnTo>
                <a:lnTo>
                  <a:pt x="11764787" y="1254569"/>
                </a:lnTo>
                <a:lnTo>
                  <a:pt x="11760254" y="1258636"/>
                </a:lnTo>
                <a:lnTo>
                  <a:pt x="11763200" y="1261618"/>
                </a:lnTo>
                <a:lnTo>
                  <a:pt x="11760027" y="1258907"/>
                </a:lnTo>
                <a:lnTo>
                  <a:pt x="11656227" y="1353257"/>
                </a:lnTo>
                <a:lnTo>
                  <a:pt x="11656227" y="1360035"/>
                </a:lnTo>
                <a:lnTo>
                  <a:pt x="11660080" y="1363559"/>
                </a:lnTo>
                <a:lnTo>
                  <a:pt x="11660080" y="1358950"/>
                </a:lnTo>
                <a:lnTo>
                  <a:pt x="11764107" y="1455469"/>
                </a:lnTo>
                <a:lnTo>
                  <a:pt x="11764107" y="1574491"/>
                </a:lnTo>
                <a:lnTo>
                  <a:pt x="11660080" y="1478243"/>
                </a:lnTo>
                <a:lnTo>
                  <a:pt x="11660080" y="1363830"/>
                </a:lnTo>
                <a:lnTo>
                  <a:pt x="11656227" y="1360306"/>
                </a:lnTo>
                <a:lnTo>
                  <a:pt x="11656227" y="1479870"/>
                </a:lnTo>
                <a:lnTo>
                  <a:pt x="11549028" y="1577473"/>
                </a:lnTo>
                <a:lnTo>
                  <a:pt x="11549028" y="1704357"/>
                </a:lnTo>
                <a:lnTo>
                  <a:pt x="11651468" y="1799521"/>
                </a:lnTo>
                <a:lnTo>
                  <a:pt x="11651468" y="1793827"/>
                </a:lnTo>
                <a:lnTo>
                  <a:pt x="11552881" y="1702189"/>
                </a:lnTo>
                <a:lnTo>
                  <a:pt x="11552881" y="1583167"/>
                </a:lnTo>
                <a:lnTo>
                  <a:pt x="11651468" y="1674535"/>
                </a:lnTo>
                <a:lnTo>
                  <a:pt x="11651468" y="1669112"/>
                </a:lnTo>
                <a:lnTo>
                  <a:pt x="11554014" y="1578558"/>
                </a:lnTo>
                <a:lnTo>
                  <a:pt x="11658947" y="1483123"/>
                </a:lnTo>
                <a:lnTo>
                  <a:pt x="11763653" y="1580184"/>
                </a:lnTo>
                <a:lnTo>
                  <a:pt x="11658721" y="1675619"/>
                </a:lnTo>
                <a:lnTo>
                  <a:pt x="11651695" y="1669112"/>
                </a:lnTo>
                <a:lnTo>
                  <a:pt x="11651695" y="1674805"/>
                </a:lnTo>
                <a:lnTo>
                  <a:pt x="11656907" y="1679686"/>
                </a:lnTo>
                <a:lnTo>
                  <a:pt x="11656907" y="1798708"/>
                </a:lnTo>
                <a:lnTo>
                  <a:pt x="11651695" y="1793827"/>
                </a:lnTo>
                <a:lnTo>
                  <a:pt x="11651695" y="1799521"/>
                </a:lnTo>
                <a:lnTo>
                  <a:pt x="11656227" y="1803859"/>
                </a:lnTo>
                <a:lnTo>
                  <a:pt x="11656227" y="1864861"/>
                </a:lnTo>
                <a:lnTo>
                  <a:pt x="11660080" y="1865674"/>
                </a:lnTo>
                <a:lnTo>
                  <a:pt x="11660080" y="1805757"/>
                </a:lnTo>
                <a:lnTo>
                  <a:pt x="11714927" y="1856727"/>
                </a:lnTo>
                <a:lnTo>
                  <a:pt x="11717193" y="1852932"/>
                </a:lnTo>
                <a:lnTo>
                  <a:pt x="11662573" y="1802503"/>
                </a:lnTo>
                <a:lnTo>
                  <a:pt x="11767506" y="1707069"/>
                </a:lnTo>
                <a:lnTo>
                  <a:pt x="11791983" y="1729572"/>
                </a:lnTo>
                <a:lnTo>
                  <a:pt x="11870853" y="1802775"/>
                </a:lnTo>
                <a:lnTo>
                  <a:pt x="11765920" y="1898209"/>
                </a:lnTo>
                <a:lnTo>
                  <a:pt x="11717193" y="1853203"/>
                </a:lnTo>
                <a:lnTo>
                  <a:pt x="11715153" y="1856727"/>
                </a:lnTo>
                <a:lnTo>
                  <a:pt x="11764107" y="1902276"/>
                </a:lnTo>
                <a:lnTo>
                  <a:pt x="11764107" y="2021298"/>
                </a:lnTo>
                <a:lnTo>
                  <a:pt x="11660080" y="1924778"/>
                </a:lnTo>
                <a:lnTo>
                  <a:pt x="11660080" y="1865945"/>
                </a:lnTo>
                <a:lnTo>
                  <a:pt x="11656227" y="1865132"/>
                </a:lnTo>
                <a:lnTo>
                  <a:pt x="11656227" y="1926948"/>
                </a:lnTo>
                <a:lnTo>
                  <a:pt x="11586650" y="1990119"/>
                </a:lnTo>
                <a:lnTo>
                  <a:pt x="11549028" y="2024280"/>
                </a:lnTo>
                <a:lnTo>
                  <a:pt x="11549028" y="2110496"/>
                </a:lnTo>
                <a:lnTo>
                  <a:pt x="11552881" y="2112394"/>
                </a:lnTo>
                <a:lnTo>
                  <a:pt x="11552881" y="2029973"/>
                </a:lnTo>
                <a:lnTo>
                  <a:pt x="11656907" y="2126492"/>
                </a:lnTo>
                <a:lnTo>
                  <a:pt x="11656907" y="2245514"/>
                </a:lnTo>
                <a:lnTo>
                  <a:pt x="11552881" y="2149266"/>
                </a:lnTo>
                <a:lnTo>
                  <a:pt x="11552881" y="2112665"/>
                </a:lnTo>
                <a:lnTo>
                  <a:pt x="11549028" y="2110767"/>
                </a:lnTo>
                <a:lnTo>
                  <a:pt x="11549028" y="2151435"/>
                </a:lnTo>
                <a:lnTo>
                  <a:pt x="11658721" y="2253105"/>
                </a:lnTo>
                <a:lnTo>
                  <a:pt x="11767506" y="2153875"/>
                </a:lnTo>
                <a:lnTo>
                  <a:pt x="11793569" y="2178005"/>
                </a:lnTo>
                <a:lnTo>
                  <a:pt x="11795609" y="2174210"/>
                </a:lnTo>
                <a:lnTo>
                  <a:pt x="11793796" y="2178276"/>
                </a:lnTo>
                <a:lnTo>
                  <a:pt x="11871986" y="2250937"/>
                </a:lnTo>
                <a:lnTo>
                  <a:pt x="11871986" y="2372941"/>
                </a:lnTo>
                <a:lnTo>
                  <a:pt x="11853628" y="2389640"/>
                </a:lnTo>
                <a:lnTo>
                  <a:pt x="11844194" y="2398222"/>
                </a:lnTo>
                <a:lnTo>
                  <a:pt x="0" y="2408285"/>
                </a:lnTo>
                <a:close/>
              </a:path>
            </a:pathLst>
          </a:custGeom>
          <a:solidFill>
            <a:schemeClr val="bg1">
              <a:lumMod val="65000"/>
            </a:schemeClr>
          </a:solidFill>
        </p:spPr>
        <p:txBody>
          <a:bodyPr wrap="square" tIns="288000">
            <a:noAutofit/>
          </a:bodyPr>
          <a:lstStyle>
            <a:lvl1pPr algn="ctr">
              <a:defRPr>
                <a:solidFill>
                  <a:schemeClr val="accent2">
                    <a:lumMod val="40000"/>
                    <a:lumOff val="60000"/>
                  </a:schemeClr>
                </a:solidFill>
              </a:defRPr>
            </a:lvl1pPr>
          </a:lstStyle>
          <a:p>
            <a:r>
              <a:rPr lang="fr-FR" dirty="0"/>
              <a:t>Insérez ou glissez votre image ici</a:t>
            </a:r>
          </a:p>
          <a:p>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8" name="Espace réservé pour une image  7">
            <a:extLst>
              <a:ext uri="{FF2B5EF4-FFF2-40B4-BE49-F238E27FC236}">
                <a16:creationId xmlns:a16="http://schemas.microsoft.com/office/drawing/2014/main" id="{9DA4377E-E879-7766-B5D1-D1A5E41F4CD5}"/>
              </a:ext>
            </a:extLst>
          </p:cNvPr>
          <p:cNvSpPr>
            <a:spLocks noGrp="1"/>
          </p:cNvSpPr>
          <p:nvPr>
            <p:ph type="pic" sz="quarter" idx="13" hasCustomPrompt="1"/>
          </p:nvPr>
        </p:nvSpPr>
        <p:spPr>
          <a:xfrm>
            <a:off x="500197" y="3824036"/>
            <a:ext cx="11691803" cy="2356755"/>
          </a:xfrm>
          <a:custGeom>
            <a:avLst/>
            <a:gdLst>
              <a:gd name="connsiteX0" fmla="*/ 205830 w 11691803"/>
              <a:gd name="connsiteY0" fmla="*/ 2325379 h 2356755"/>
              <a:gd name="connsiteX1" fmla="*/ 227189 w 11691803"/>
              <a:gd name="connsiteY1" fmla="*/ 2345014 h 2356755"/>
              <a:gd name="connsiteX2" fmla="*/ 229280 w 11691803"/>
              <a:gd name="connsiteY2" fmla="*/ 2346937 h 2356755"/>
              <a:gd name="connsiteX3" fmla="*/ 182828 w 11691803"/>
              <a:gd name="connsiteY3" fmla="*/ 2346937 h 2356755"/>
              <a:gd name="connsiteX4" fmla="*/ 183180 w 11691803"/>
              <a:gd name="connsiteY4" fmla="*/ 2346606 h 2356755"/>
              <a:gd name="connsiteX5" fmla="*/ 204511 w 11691803"/>
              <a:gd name="connsiteY5" fmla="*/ 2204386 h 2356755"/>
              <a:gd name="connsiteX6" fmla="*/ 204511 w 11691803"/>
              <a:gd name="connsiteY6" fmla="*/ 2320869 h 2356755"/>
              <a:gd name="connsiteX7" fmla="*/ 178342 w 11691803"/>
              <a:gd name="connsiteY7" fmla="*/ 2345280 h 2356755"/>
              <a:gd name="connsiteX8" fmla="*/ 183180 w 11691803"/>
              <a:gd name="connsiteY8" fmla="*/ 2346606 h 2356755"/>
              <a:gd name="connsiteX9" fmla="*/ 178122 w 11691803"/>
              <a:gd name="connsiteY9" fmla="*/ 2345545 h 2356755"/>
              <a:gd name="connsiteX10" fmla="*/ 176635 w 11691803"/>
              <a:gd name="connsiteY10" fmla="*/ 2346937 h 2356755"/>
              <a:gd name="connsiteX11" fmla="*/ 103575 w 11691803"/>
              <a:gd name="connsiteY11" fmla="*/ 2346937 h 2356755"/>
              <a:gd name="connsiteX12" fmla="*/ 103575 w 11691803"/>
              <a:gd name="connsiteY12" fmla="*/ 2327284 h 2356755"/>
              <a:gd name="connsiteX13" fmla="*/ 103575 w 11691803"/>
              <a:gd name="connsiteY13" fmla="*/ 2298846 h 2356755"/>
              <a:gd name="connsiteX14" fmla="*/ 308525 w 11691803"/>
              <a:gd name="connsiteY14" fmla="*/ 1986544 h 2356755"/>
              <a:gd name="connsiteX15" fmla="*/ 308525 w 11691803"/>
              <a:gd name="connsiteY15" fmla="*/ 2103293 h 2356755"/>
              <a:gd name="connsiteX16" fmla="*/ 282357 w 11691803"/>
              <a:gd name="connsiteY16" fmla="*/ 2127704 h 2356755"/>
              <a:gd name="connsiteX17" fmla="*/ 207589 w 11691803"/>
              <a:gd name="connsiteY17" fmla="*/ 2197487 h 2356755"/>
              <a:gd name="connsiteX18" fmla="*/ 207589 w 11691803"/>
              <a:gd name="connsiteY18" fmla="*/ 2081004 h 2356755"/>
              <a:gd name="connsiteX19" fmla="*/ 243434 w 11691803"/>
              <a:gd name="connsiteY19" fmla="*/ 2047572 h 2356755"/>
              <a:gd name="connsiteX20" fmla="*/ 414959 w 11691803"/>
              <a:gd name="connsiteY20" fmla="*/ 1888635 h 2356755"/>
              <a:gd name="connsiteX21" fmla="*/ 481370 w 11691803"/>
              <a:gd name="connsiteY21" fmla="*/ 1949662 h 2356755"/>
              <a:gd name="connsiteX22" fmla="*/ 516774 w 11691803"/>
              <a:gd name="connsiteY22" fmla="*/ 1982034 h 2356755"/>
              <a:gd name="connsiteX23" fmla="*/ 415179 w 11691803"/>
              <a:gd name="connsiteY23" fmla="*/ 2077290 h 2356755"/>
              <a:gd name="connsiteX24" fmla="*/ 313363 w 11691803"/>
              <a:gd name="connsiteY24" fmla="*/ 1983891 h 2356755"/>
              <a:gd name="connsiteX25" fmla="*/ 100276 w 11691803"/>
              <a:gd name="connsiteY25" fmla="*/ 1670528 h 2356755"/>
              <a:gd name="connsiteX26" fmla="*/ 202092 w 11691803"/>
              <a:gd name="connsiteY26" fmla="*/ 1763927 h 2356755"/>
              <a:gd name="connsiteX27" fmla="*/ 135901 w 11691803"/>
              <a:gd name="connsiteY27" fmla="*/ 1825750 h 2356755"/>
              <a:gd name="connsiteX28" fmla="*/ 137660 w 11691803"/>
              <a:gd name="connsiteY28" fmla="*/ 1829465 h 2356755"/>
              <a:gd name="connsiteX29" fmla="*/ 204511 w 11691803"/>
              <a:gd name="connsiteY29" fmla="*/ 1767111 h 2356755"/>
              <a:gd name="connsiteX30" fmla="*/ 204511 w 11691803"/>
              <a:gd name="connsiteY30" fmla="*/ 1883594 h 2356755"/>
              <a:gd name="connsiteX31" fmla="*/ 176583 w 11691803"/>
              <a:gd name="connsiteY31" fmla="*/ 1909597 h 2356755"/>
              <a:gd name="connsiteX32" fmla="*/ 178782 w 11691803"/>
              <a:gd name="connsiteY32" fmla="*/ 1913842 h 2356755"/>
              <a:gd name="connsiteX33" fmla="*/ 205610 w 11691803"/>
              <a:gd name="connsiteY33" fmla="*/ 1888635 h 2356755"/>
              <a:gd name="connsiteX34" fmla="*/ 307426 w 11691803"/>
              <a:gd name="connsiteY34" fmla="*/ 1982034 h 2356755"/>
              <a:gd name="connsiteX35" fmla="*/ 241675 w 11691803"/>
              <a:gd name="connsiteY35" fmla="*/ 2043592 h 2356755"/>
              <a:gd name="connsiteX36" fmla="*/ 243434 w 11691803"/>
              <a:gd name="connsiteY36" fmla="*/ 2047572 h 2356755"/>
              <a:gd name="connsiteX37" fmla="*/ 241455 w 11691803"/>
              <a:gd name="connsiteY37" fmla="*/ 2043857 h 2356755"/>
              <a:gd name="connsiteX38" fmla="*/ 205830 w 11691803"/>
              <a:gd name="connsiteY38" fmla="*/ 2077290 h 2356755"/>
              <a:gd name="connsiteX39" fmla="*/ 104015 w 11691803"/>
              <a:gd name="connsiteY39" fmla="*/ 1983891 h 2356755"/>
              <a:gd name="connsiteX40" fmla="*/ 178562 w 11691803"/>
              <a:gd name="connsiteY40" fmla="*/ 1914107 h 2356755"/>
              <a:gd name="connsiteX41" fmla="*/ 176583 w 11691803"/>
              <a:gd name="connsiteY41" fmla="*/ 1909862 h 2356755"/>
              <a:gd name="connsiteX42" fmla="*/ 103575 w 11691803"/>
              <a:gd name="connsiteY42" fmla="*/ 1978054 h 2356755"/>
              <a:gd name="connsiteX43" fmla="*/ 103575 w 11691803"/>
              <a:gd name="connsiteY43" fmla="*/ 1861571 h 2356755"/>
              <a:gd name="connsiteX44" fmla="*/ 137660 w 11691803"/>
              <a:gd name="connsiteY44" fmla="*/ 1829730 h 2356755"/>
              <a:gd name="connsiteX45" fmla="*/ 135681 w 11691803"/>
              <a:gd name="connsiteY45" fmla="*/ 1825750 h 2356755"/>
              <a:gd name="connsiteX46" fmla="*/ 101816 w 11691803"/>
              <a:gd name="connsiteY46" fmla="*/ 1857591 h 2356755"/>
              <a:gd name="connsiteX47" fmla="*/ 0 w 11691803"/>
              <a:gd name="connsiteY47" fmla="*/ 1764192 h 2356755"/>
              <a:gd name="connsiteX48" fmla="*/ 308525 w 11691803"/>
              <a:gd name="connsiteY48" fmla="*/ 1549269 h 2356755"/>
              <a:gd name="connsiteX49" fmla="*/ 308525 w 11691803"/>
              <a:gd name="connsiteY49" fmla="*/ 1665752 h 2356755"/>
              <a:gd name="connsiteX50" fmla="*/ 283896 w 11691803"/>
              <a:gd name="connsiteY50" fmla="*/ 1688836 h 2356755"/>
              <a:gd name="connsiteX51" fmla="*/ 285875 w 11691803"/>
              <a:gd name="connsiteY51" fmla="*/ 1692551 h 2356755"/>
              <a:gd name="connsiteX52" fmla="*/ 283676 w 11691803"/>
              <a:gd name="connsiteY52" fmla="*/ 1689102 h 2356755"/>
              <a:gd name="connsiteX53" fmla="*/ 207589 w 11691803"/>
              <a:gd name="connsiteY53" fmla="*/ 1760212 h 2356755"/>
              <a:gd name="connsiteX54" fmla="*/ 207589 w 11691803"/>
              <a:gd name="connsiteY54" fmla="*/ 1643729 h 2356755"/>
              <a:gd name="connsiteX55" fmla="*/ 238816 w 11691803"/>
              <a:gd name="connsiteY55" fmla="*/ 1614277 h 2356755"/>
              <a:gd name="connsiteX56" fmla="*/ 236837 w 11691803"/>
              <a:gd name="connsiteY56" fmla="*/ 1610828 h 2356755"/>
              <a:gd name="connsiteX57" fmla="*/ 239036 w 11691803"/>
              <a:gd name="connsiteY57" fmla="*/ 1614277 h 2356755"/>
              <a:gd name="connsiteX58" fmla="*/ 205610 w 11691803"/>
              <a:gd name="connsiteY58" fmla="*/ 1451360 h 2356755"/>
              <a:gd name="connsiteX59" fmla="*/ 307426 w 11691803"/>
              <a:gd name="connsiteY59" fmla="*/ 1544759 h 2356755"/>
              <a:gd name="connsiteX60" fmla="*/ 236837 w 11691803"/>
              <a:gd name="connsiteY60" fmla="*/ 1610828 h 2356755"/>
              <a:gd name="connsiteX61" fmla="*/ 205830 w 11691803"/>
              <a:gd name="connsiteY61" fmla="*/ 1639749 h 2356755"/>
              <a:gd name="connsiteX62" fmla="*/ 104015 w 11691803"/>
              <a:gd name="connsiteY62" fmla="*/ 1546351 h 2356755"/>
              <a:gd name="connsiteX63" fmla="*/ 310944 w 11691803"/>
              <a:gd name="connsiteY63" fmla="*/ 1231926 h 2356755"/>
              <a:gd name="connsiteX64" fmla="*/ 313803 w 11691803"/>
              <a:gd name="connsiteY64" fmla="*/ 1234580 h 2356755"/>
              <a:gd name="connsiteX65" fmla="*/ 412760 w 11691803"/>
              <a:gd name="connsiteY65" fmla="*/ 1325325 h 2356755"/>
              <a:gd name="connsiteX66" fmla="*/ 311164 w 11691803"/>
              <a:gd name="connsiteY66" fmla="*/ 1420581 h 2356755"/>
              <a:gd name="connsiteX67" fmla="*/ 209349 w 11691803"/>
              <a:gd name="connsiteY67" fmla="*/ 1326917 h 2356755"/>
              <a:gd name="connsiteX68" fmla="*/ 412760 w 11691803"/>
              <a:gd name="connsiteY68" fmla="*/ 893622 h 2356755"/>
              <a:gd name="connsiteX69" fmla="*/ 412760 w 11691803"/>
              <a:gd name="connsiteY69" fmla="*/ 1010105 h 2356755"/>
              <a:gd name="connsiteX70" fmla="*/ 386591 w 11691803"/>
              <a:gd name="connsiteY70" fmla="*/ 1034516 h 2356755"/>
              <a:gd name="connsiteX71" fmla="*/ 388351 w 11691803"/>
              <a:gd name="connsiteY71" fmla="*/ 1038496 h 2356755"/>
              <a:gd name="connsiteX72" fmla="*/ 386371 w 11691803"/>
              <a:gd name="connsiteY72" fmla="*/ 1034781 h 2356755"/>
              <a:gd name="connsiteX73" fmla="*/ 311824 w 11691803"/>
              <a:gd name="connsiteY73" fmla="*/ 1104565 h 2356755"/>
              <a:gd name="connsiteX74" fmla="*/ 311824 w 11691803"/>
              <a:gd name="connsiteY74" fmla="*/ 988082 h 2356755"/>
              <a:gd name="connsiteX75" fmla="*/ 347448 w 11691803"/>
              <a:gd name="connsiteY75" fmla="*/ 954650 h 2356755"/>
              <a:gd name="connsiteX76" fmla="*/ 345689 w 11691803"/>
              <a:gd name="connsiteY76" fmla="*/ 950669 h 2356755"/>
              <a:gd name="connsiteX77" fmla="*/ 347668 w 11691803"/>
              <a:gd name="connsiteY77" fmla="*/ 954384 h 2356755"/>
              <a:gd name="connsiteX78" fmla="*/ 204291 w 11691803"/>
              <a:gd name="connsiteY78" fmla="*/ 577340 h 2356755"/>
              <a:gd name="connsiteX79" fmla="*/ 306106 w 11691803"/>
              <a:gd name="connsiteY79" fmla="*/ 670739 h 2356755"/>
              <a:gd name="connsiteX80" fmla="*/ 239915 w 11691803"/>
              <a:gd name="connsiteY80" fmla="*/ 732563 h 2356755"/>
              <a:gd name="connsiteX81" fmla="*/ 241895 w 11691803"/>
              <a:gd name="connsiteY81" fmla="*/ 736542 h 2356755"/>
              <a:gd name="connsiteX82" fmla="*/ 308525 w 11691803"/>
              <a:gd name="connsiteY82" fmla="*/ 673923 h 2356755"/>
              <a:gd name="connsiteX83" fmla="*/ 308525 w 11691803"/>
              <a:gd name="connsiteY83" fmla="*/ 790671 h 2356755"/>
              <a:gd name="connsiteX84" fmla="*/ 280818 w 11691803"/>
              <a:gd name="connsiteY84" fmla="*/ 816674 h 2356755"/>
              <a:gd name="connsiteX85" fmla="*/ 282797 w 11691803"/>
              <a:gd name="connsiteY85" fmla="*/ 820920 h 2356755"/>
              <a:gd name="connsiteX86" fmla="*/ 309625 w 11691803"/>
              <a:gd name="connsiteY86" fmla="*/ 795713 h 2356755"/>
              <a:gd name="connsiteX87" fmla="*/ 411440 w 11691803"/>
              <a:gd name="connsiteY87" fmla="*/ 889111 h 2356755"/>
              <a:gd name="connsiteX88" fmla="*/ 345689 w 11691803"/>
              <a:gd name="connsiteY88" fmla="*/ 950669 h 2356755"/>
              <a:gd name="connsiteX89" fmla="*/ 310065 w 11691803"/>
              <a:gd name="connsiteY89" fmla="*/ 984102 h 2356755"/>
              <a:gd name="connsiteX90" fmla="*/ 208249 w 11691803"/>
              <a:gd name="connsiteY90" fmla="*/ 890703 h 2356755"/>
              <a:gd name="connsiteX91" fmla="*/ 282577 w 11691803"/>
              <a:gd name="connsiteY91" fmla="*/ 820920 h 2356755"/>
              <a:gd name="connsiteX92" fmla="*/ 280597 w 11691803"/>
              <a:gd name="connsiteY92" fmla="*/ 816674 h 2356755"/>
              <a:gd name="connsiteX93" fmla="*/ 207589 w 11691803"/>
              <a:gd name="connsiteY93" fmla="*/ 885131 h 2356755"/>
              <a:gd name="connsiteX94" fmla="*/ 207589 w 11691803"/>
              <a:gd name="connsiteY94" fmla="*/ 768383 h 2356755"/>
              <a:gd name="connsiteX95" fmla="*/ 241675 w 11691803"/>
              <a:gd name="connsiteY95" fmla="*/ 736542 h 2356755"/>
              <a:gd name="connsiteX96" fmla="*/ 239915 w 11691803"/>
              <a:gd name="connsiteY96" fmla="*/ 732828 h 2356755"/>
              <a:gd name="connsiteX97" fmla="*/ 205830 w 11691803"/>
              <a:gd name="connsiteY97" fmla="*/ 764668 h 2356755"/>
              <a:gd name="connsiteX98" fmla="*/ 104015 w 11691803"/>
              <a:gd name="connsiteY98" fmla="*/ 671270 h 2356755"/>
              <a:gd name="connsiteX99" fmla="*/ 412760 w 11691803"/>
              <a:gd name="connsiteY99" fmla="*/ 456082 h 2356755"/>
              <a:gd name="connsiteX100" fmla="*/ 412760 w 11691803"/>
              <a:gd name="connsiteY100" fmla="*/ 572830 h 2356755"/>
              <a:gd name="connsiteX101" fmla="*/ 387911 w 11691803"/>
              <a:gd name="connsiteY101" fmla="*/ 595914 h 2356755"/>
              <a:gd name="connsiteX102" fmla="*/ 390110 w 11691803"/>
              <a:gd name="connsiteY102" fmla="*/ 599364 h 2356755"/>
              <a:gd name="connsiteX103" fmla="*/ 413639 w 11691803"/>
              <a:gd name="connsiteY103" fmla="*/ 577340 h 2356755"/>
              <a:gd name="connsiteX104" fmla="*/ 515455 w 11691803"/>
              <a:gd name="connsiteY104" fmla="*/ 670739 h 2356755"/>
              <a:gd name="connsiteX105" fmla="*/ 462458 w 11691803"/>
              <a:gd name="connsiteY105" fmla="*/ 720357 h 2356755"/>
              <a:gd name="connsiteX106" fmla="*/ 415179 w 11691803"/>
              <a:gd name="connsiteY106" fmla="*/ 764668 h 2356755"/>
              <a:gd name="connsiteX107" fmla="*/ 313363 w 11691803"/>
              <a:gd name="connsiteY107" fmla="*/ 671270 h 2356755"/>
              <a:gd name="connsiteX108" fmla="*/ 389890 w 11691803"/>
              <a:gd name="connsiteY108" fmla="*/ 599629 h 2356755"/>
              <a:gd name="connsiteX109" fmla="*/ 387691 w 11691803"/>
              <a:gd name="connsiteY109" fmla="*/ 595914 h 2356755"/>
              <a:gd name="connsiteX110" fmla="*/ 311824 w 11691803"/>
              <a:gd name="connsiteY110" fmla="*/ 667024 h 2356755"/>
              <a:gd name="connsiteX111" fmla="*/ 311824 w 11691803"/>
              <a:gd name="connsiteY111" fmla="*/ 550541 h 2356755"/>
              <a:gd name="connsiteX112" fmla="*/ 343050 w 11691803"/>
              <a:gd name="connsiteY112" fmla="*/ 521355 h 2356755"/>
              <a:gd name="connsiteX113" fmla="*/ 309625 w 11691803"/>
              <a:gd name="connsiteY113" fmla="*/ 358172 h 2356755"/>
              <a:gd name="connsiteX114" fmla="*/ 411440 w 11691803"/>
              <a:gd name="connsiteY114" fmla="*/ 451571 h 2356755"/>
              <a:gd name="connsiteX115" fmla="*/ 341071 w 11691803"/>
              <a:gd name="connsiteY115" fmla="*/ 517640 h 2356755"/>
              <a:gd name="connsiteX116" fmla="*/ 343050 w 11691803"/>
              <a:gd name="connsiteY116" fmla="*/ 521355 h 2356755"/>
              <a:gd name="connsiteX117" fmla="*/ 340851 w 11691803"/>
              <a:gd name="connsiteY117" fmla="*/ 517905 h 2356755"/>
              <a:gd name="connsiteX118" fmla="*/ 310065 w 11691803"/>
              <a:gd name="connsiteY118" fmla="*/ 546827 h 2356755"/>
              <a:gd name="connsiteX119" fmla="*/ 208249 w 11691803"/>
              <a:gd name="connsiteY119" fmla="*/ 453428 h 2356755"/>
              <a:gd name="connsiteX120" fmla="*/ 414959 w 11691803"/>
              <a:gd name="connsiteY120" fmla="*/ 139004 h 2356755"/>
              <a:gd name="connsiteX121" fmla="*/ 417818 w 11691803"/>
              <a:gd name="connsiteY121" fmla="*/ 141657 h 2356755"/>
              <a:gd name="connsiteX122" fmla="*/ 516774 w 11691803"/>
              <a:gd name="connsiteY122" fmla="*/ 232402 h 2356755"/>
              <a:gd name="connsiteX123" fmla="*/ 415179 w 11691803"/>
              <a:gd name="connsiteY123" fmla="*/ 327393 h 2356755"/>
              <a:gd name="connsiteX124" fmla="*/ 313363 w 11691803"/>
              <a:gd name="connsiteY124" fmla="*/ 233995 h 2356755"/>
              <a:gd name="connsiteX125" fmla="*/ 390027 w 11691803"/>
              <a:gd name="connsiteY125" fmla="*/ 39345 h 2356755"/>
              <a:gd name="connsiteX126" fmla="*/ 412760 w 11691803"/>
              <a:gd name="connsiteY126" fmla="*/ 39345 h 2356755"/>
              <a:gd name="connsiteX127" fmla="*/ 412760 w 11691803"/>
              <a:gd name="connsiteY127" fmla="*/ 67745 h 2356755"/>
              <a:gd name="connsiteX128" fmla="*/ 412760 w 11691803"/>
              <a:gd name="connsiteY128" fmla="*/ 134759 h 2356755"/>
              <a:gd name="connsiteX129" fmla="*/ 311824 w 11691803"/>
              <a:gd name="connsiteY129" fmla="*/ 229219 h 2356755"/>
              <a:gd name="connsiteX130" fmla="*/ 311824 w 11691803"/>
              <a:gd name="connsiteY130" fmla="*/ 112736 h 2356755"/>
              <a:gd name="connsiteX131" fmla="*/ 384557 w 11691803"/>
              <a:gd name="connsiteY131" fmla="*/ 44478 h 2356755"/>
              <a:gd name="connsiteX132" fmla="*/ 234254 w 11691803"/>
              <a:gd name="connsiteY132" fmla="*/ 39345 h 2356755"/>
              <a:gd name="connsiteX133" fmla="*/ 384085 w 11691803"/>
              <a:gd name="connsiteY133" fmla="*/ 39345 h 2356755"/>
              <a:gd name="connsiteX134" fmla="*/ 362952 w 11691803"/>
              <a:gd name="connsiteY134" fmla="*/ 59162 h 2356755"/>
              <a:gd name="connsiteX135" fmla="*/ 310065 w 11691803"/>
              <a:gd name="connsiteY135" fmla="*/ 108755 h 2356755"/>
              <a:gd name="connsiteX136" fmla="*/ 239063 w 11691803"/>
              <a:gd name="connsiteY136" fmla="*/ 43748 h 2356755"/>
              <a:gd name="connsiteX137" fmla="*/ 11691803 w 11691803"/>
              <a:gd name="connsiteY137" fmla="*/ 0 h 2356755"/>
              <a:gd name="connsiteX138" fmla="*/ 11691803 w 11691803"/>
              <a:gd name="connsiteY138" fmla="*/ 2356755 h 2356755"/>
              <a:gd name="connsiteX139" fmla="*/ 235215 w 11691803"/>
              <a:gd name="connsiteY139" fmla="*/ 2346937 h 2356755"/>
              <a:gd name="connsiteX140" fmla="*/ 226061 w 11691803"/>
              <a:gd name="connsiteY140" fmla="*/ 2338538 h 2356755"/>
              <a:gd name="connsiteX141" fmla="*/ 208249 w 11691803"/>
              <a:gd name="connsiteY141" fmla="*/ 2322195 h 2356755"/>
              <a:gd name="connsiteX142" fmla="*/ 208249 w 11691803"/>
              <a:gd name="connsiteY142" fmla="*/ 2202794 h 2356755"/>
              <a:gd name="connsiteX143" fmla="*/ 284116 w 11691803"/>
              <a:gd name="connsiteY143" fmla="*/ 2131684 h 2356755"/>
              <a:gd name="connsiteX144" fmla="*/ 282357 w 11691803"/>
              <a:gd name="connsiteY144" fmla="*/ 2127704 h 2356755"/>
              <a:gd name="connsiteX145" fmla="*/ 284336 w 11691803"/>
              <a:gd name="connsiteY145" fmla="*/ 2131418 h 2356755"/>
              <a:gd name="connsiteX146" fmla="*/ 309625 w 11691803"/>
              <a:gd name="connsiteY146" fmla="*/ 2107803 h 2356755"/>
              <a:gd name="connsiteX147" fmla="*/ 415179 w 11691803"/>
              <a:gd name="connsiteY147" fmla="*/ 2204916 h 2356755"/>
              <a:gd name="connsiteX148" fmla="*/ 521612 w 11691803"/>
              <a:gd name="connsiteY148" fmla="*/ 2105415 h 2356755"/>
              <a:gd name="connsiteX149" fmla="*/ 521612 w 11691803"/>
              <a:gd name="connsiteY149" fmla="*/ 2065615 h 2356755"/>
              <a:gd name="connsiteX150" fmla="*/ 517874 w 11691803"/>
              <a:gd name="connsiteY150" fmla="*/ 2067472 h 2356755"/>
              <a:gd name="connsiteX151" fmla="*/ 517874 w 11691803"/>
              <a:gd name="connsiteY151" fmla="*/ 2103293 h 2356755"/>
              <a:gd name="connsiteX152" fmla="*/ 416938 w 11691803"/>
              <a:gd name="connsiteY152" fmla="*/ 2197487 h 2356755"/>
              <a:gd name="connsiteX153" fmla="*/ 416938 w 11691803"/>
              <a:gd name="connsiteY153" fmla="*/ 2081004 h 2356755"/>
              <a:gd name="connsiteX154" fmla="*/ 517874 w 11691803"/>
              <a:gd name="connsiteY154" fmla="*/ 1986544 h 2356755"/>
              <a:gd name="connsiteX155" fmla="*/ 517874 w 11691803"/>
              <a:gd name="connsiteY155" fmla="*/ 2067207 h 2356755"/>
              <a:gd name="connsiteX156" fmla="*/ 521612 w 11691803"/>
              <a:gd name="connsiteY156" fmla="*/ 2065349 h 2356755"/>
              <a:gd name="connsiteX157" fmla="*/ 521612 w 11691803"/>
              <a:gd name="connsiteY157" fmla="*/ 1980972 h 2356755"/>
              <a:gd name="connsiteX158" fmla="*/ 485108 w 11691803"/>
              <a:gd name="connsiteY158" fmla="*/ 1947540 h 2356755"/>
              <a:gd name="connsiteX159" fmla="*/ 417598 w 11691803"/>
              <a:gd name="connsiteY159" fmla="*/ 1885716 h 2356755"/>
              <a:gd name="connsiteX160" fmla="*/ 417598 w 11691803"/>
              <a:gd name="connsiteY160" fmla="*/ 1825220 h 2356755"/>
              <a:gd name="connsiteX161" fmla="*/ 413859 w 11691803"/>
              <a:gd name="connsiteY161" fmla="*/ 1826015 h 2356755"/>
              <a:gd name="connsiteX162" fmla="*/ 413859 w 11691803"/>
              <a:gd name="connsiteY162" fmla="*/ 1883594 h 2356755"/>
              <a:gd name="connsiteX163" fmla="*/ 312923 w 11691803"/>
              <a:gd name="connsiteY163" fmla="*/ 1978054 h 2356755"/>
              <a:gd name="connsiteX164" fmla="*/ 312923 w 11691803"/>
              <a:gd name="connsiteY164" fmla="*/ 1861571 h 2356755"/>
              <a:gd name="connsiteX165" fmla="*/ 360423 w 11691803"/>
              <a:gd name="connsiteY165" fmla="*/ 1816994 h 2356755"/>
              <a:gd name="connsiteX166" fmla="*/ 358443 w 11691803"/>
              <a:gd name="connsiteY166" fmla="*/ 1813545 h 2356755"/>
              <a:gd name="connsiteX167" fmla="*/ 311164 w 11691803"/>
              <a:gd name="connsiteY167" fmla="*/ 1857591 h 2356755"/>
              <a:gd name="connsiteX168" fmla="*/ 209349 w 11691803"/>
              <a:gd name="connsiteY168" fmla="*/ 1764192 h 2356755"/>
              <a:gd name="connsiteX169" fmla="*/ 285875 w 11691803"/>
              <a:gd name="connsiteY169" fmla="*/ 1692551 h 2356755"/>
              <a:gd name="connsiteX170" fmla="*/ 309625 w 11691803"/>
              <a:gd name="connsiteY170" fmla="*/ 1670528 h 2356755"/>
              <a:gd name="connsiteX171" fmla="*/ 411440 w 11691803"/>
              <a:gd name="connsiteY171" fmla="*/ 1763927 h 2356755"/>
              <a:gd name="connsiteX172" fmla="*/ 358443 w 11691803"/>
              <a:gd name="connsiteY172" fmla="*/ 1813280 h 2356755"/>
              <a:gd name="connsiteX173" fmla="*/ 360642 w 11691803"/>
              <a:gd name="connsiteY173" fmla="*/ 1816994 h 2356755"/>
              <a:gd name="connsiteX174" fmla="*/ 413859 w 11691803"/>
              <a:gd name="connsiteY174" fmla="*/ 1767111 h 2356755"/>
              <a:gd name="connsiteX175" fmla="*/ 413859 w 11691803"/>
              <a:gd name="connsiteY175" fmla="*/ 1825750 h 2356755"/>
              <a:gd name="connsiteX176" fmla="*/ 417598 w 11691803"/>
              <a:gd name="connsiteY176" fmla="*/ 1824954 h 2356755"/>
              <a:gd name="connsiteX177" fmla="*/ 417598 w 11691803"/>
              <a:gd name="connsiteY177" fmla="*/ 1765254 h 2356755"/>
              <a:gd name="connsiteX178" fmla="*/ 421996 w 11691803"/>
              <a:gd name="connsiteY178" fmla="*/ 1761008 h 2356755"/>
              <a:gd name="connsiteX179" fmla="*/ 421996 w 11691803"/>
              <a:gd name="connsiteY179" fmla="*/ 1755436 h 2356755"/>
              <a:gd name="connsiteX180" fmla="*/ 416938 w 11691803"/>
              <a:gd name="connsiteY180" fmla="*/ 1760212 h 2356755"/>
              <a:gd name="connsiteX181" fmla="*/ 416938 w 11691803"/>
              <a:gd name="connsiteY181" fmla="*/ 1643729 h 2356755"/>
              <a:gd name="connsiteX182" fmla="*/ 421996 w 11691803"/>
              <a:gd name="connsiteY182" fmla="*/ 1638953 h 2356755"/>
              <a:gd name="connsiteX183" fmla="*/ 421996 w 11691803"/>
              <a:gd name="connsiteY183" fmla="*/ 1633381 h 2356755"/>
              <a:gd name="connsiteX184" fmla="*/ 415179 w 11691803"/>
              <a:gd name="connsiteY184" fmla="*/ 1639749 h 2356755"/>
              <a:gd name="connsiteX185" fmla="*/ 313363 w 11691803"/>
              <a:gd name="connsiteY185" fmla="*/ 1546351 h 2356755"/>
              <a:gd name="connsiteX186" fmla="*/ 414959 w 11691803"/>
              <a:gd name="connsiteY186" fmla="*/ 1451360 h 2356755"/>
              <a:gd name="connsiteX187" fmla="*/ 516774 w 11691803"/>
              <a:gd name="connsiteY187" fmla="*/ 1544759 h 2356755"/>
              <a:gd name="connsiteX188" fmla="*/ 422216 w 11691803"/>
              <a:gd name="connsiteY188" fmla="*/ 1633381 h 2356755"/>
              <a:gd name="connsiteX189" fmla="*/ 422216 w 11691803"/>
              <a:gd name="connsiteY189" fmla="*/ 1638688 h 2356755"/>
              <a:gd name="connsiteX190" fmla="*/ 517874 w 11691803"/>
              <a:gd name="connsiteY190" fmla="*/ 1549269 h 2356755"/>
              <a:gd name="connsiteX191" fmla="*/ 517874 w 11691803"/>
              <a:gd name="connsiteY191" fmla="*/ 1665752 h 2356755"/>
              <a:gd name="connsiteX192" fmla="*/ 422216 w 11691803"/>
              <a:gd name="connsiteY192" fmla="*/ 1755436 h 2356755"/>
              <a:gd name="connsiteX193" fmla="*/ 422216 w 11691803"/>
              <a:gd name="connsiteY193" fmla="*/ 1761008 h 2356755"/>
              <a:gd name="connsiteX194" fmla="*/ 521612 w 11691803"/>
              <a:gd name="connsiteY194" fmla="*/ 1667875 h 2356755"/>
              <a:gd name="connsiteX195" fmla="*/ 521612 w 11691803"/>
              <a:gd name="connsiteY195" fmla="*/ 1543697 h 2356755"/>
              <a:gd name="connsiteX196" fmla="*/ 417598 w 11691803"/>
              <a:gd name="connsiteY196" fmla="*/ 1448176 h 2356755"/>
              <a:gd name="connsiteX197" fmla="*/ 417598 w 11691803"/>
              <a:gd name="connsiteY197" fmla="*/ 1331162 h 2356755"/>
              <a:gd name="connsiteX198" fmla="*/ 413859 w 11691803"/>
              <a:gd name="connsiteY198" fmla="*/ 1334612 h 2356755"/>
              <a:gd name="connsiteX199" fmla="*/ 413859 w 11691803"/>
              <a:gd name="connsiteY199" fmla="*/ 1446584 h 2356755"/>
              <a:gd name="connsiteX200" fmla="*/ 312923 w 11691803"/>
              <a:gd name="connsiteY200" fmla="*/ 1540778 h 2356755"/>
              <a:gd name="connsiteX201" fmla="*/ 312923 w 11691803"/>
              <a:gd name="connsiteY201" fmla="*/ 1424295 h 2356755"/>
              <a:gd name="connsiteX202" fmla="*/ 413859 w 11691803"/>
              <a:gd name="connsiteY202" fmla="*/ 1329836 h 2356755"/>
              <a:gd name="connsiteX203" fmla="*/ 413859 w 11691803"/>
              <a:gd name="connsiteY203" fmla="*/ 1334346 h 2356755"/>
              <a:gd name="connsiteX204" fmla="*/ 417598 w 11691803"/>
              <a:gd name="connsiteY204" fmla="*/ 1330897 h 2356755"/>
              <a:gd name="connsiteX205" fmla="*/ 417598 w 11691803"/>
              <a:gd name="connsiteY205" fmla="*/ 1324264 h 2356755"/>
              <a:gd name="connsiteX206" fmla="*/ 316882 w 11691803"/>
              <a:gd name="connsiteY206" fmla="*/ 1231926 h 2356755"/>
              <a:gd name="connsiteX207" fmla="*/ 313803 w 11691803"/>
              <a:gd name="connsiteY207" fmla="*/ 1234580 h 2356755"/>
              <a:gd name="connsiteX208" fmla="*/ 316662 w 11691803"/>
              <a:gd name="connsiteY208" fmla="*/ 1231661 h 2356755"/>
              <a:gd name="connsiteX209" fmla="*/ 312264 w 11691803"/>
              <a:gd name="connsiteY209" fmla="*/ 1227681 h 2356755"/>
              <a:gd name="connsiteX210" fmla="*/ 312264 w 11691803"/>
              <a:gd name="connsiteY210" fmla="*/ 1223701 h 2356755"/>
              <a:gd name="connsiteX211" fmla="*/ 308525 w 11691803"/>
              <a:gd name="connsiteY211" fmla="*/ 1223701 h 2356755"/>
              <a:gd name="connsiteX212" fmla="*/ 308525 w 11691803"/>
              <a:gd name="connsiteY212" fmla="*/ 1227946 h 2356755"/>
              <a:gd name="connsiteX213" fmla="*/ 207589 w 11691803"/>
              <a:gd name="connsiteY213" fmla="*/ 1322141 h 2356755"/>
              <a:gd name="connsiteX214" fmla="*/ 207589 w 11691803"/>
              <a:gd name="connsiteY214" fmla="*/ 1215476 h 2356755"/>
              <a:gd name="connsiteX215" fmla="*/ 207589 w 11691803"/>
              <a:gd name="connsiteY215" fmla="*/ 1205923 h 2356755"/>
              <a:gd name="connsiteX216" fmla="*/ 308525 w 11691803"/>
              <a:gd name="connsiteY216" fmla="*/ 1111464 h 2356755"/>
              <a:gd name="connsiteX217" fmla="*/ 308525 w 11691803"/>
              <a:gd name="connsiteY217" fmla="*/ 1217068 h 2356755"/>
              <a:gd name="connsiteX218" fmla="*/ 308525 w 11691803"/>
              <a:gd name="connsiteY218" fmla="*/ 1223436 h 2356755"/>
              <a:gd name="connsiteX219" fmla="*/ 312264 w 11691803"/>
              <a:gd name="connsiteY219" fmla="*/ 1223436 h 2356755"/>
              <a:gd name="connsiteX220" fmla="*/ 312264 w 11691803"/>
              <a:gd name="connsiteY220" fmla="*/ 1109606 h 2356755"/>
              <a:gd name="connsiteX221" fmla="*/ 388351 w 11691803"/>
              <a:gd name="connsiteY221" fmla="*/ 1038496 h 2356755"/>
              <a:gd name="connsiteX222" fmla="*/ 413639 w 11691803"/>
              <a:gd name="connsiteY222" fmla="*/ 1014881 h 2356755"/>
              <a:gd name="connsiteX223" fmla="*/ 519413 w 11691803"/>
              <a:gd name="connsiteY223" fmla="*/ 1111729 h 2356755"/>
              <a:gd name="connsiteX224" fmla="*/ 625626 w 11691803"/>
              <a:gd name="connsiteY224" fmla="*/ 1012228 h 2356755"/>
              <a:gd name="connsiteX225" fmla="*/ 625626 w 11691803"/>
              <a:gd name="connsiteY225" fmla="*/ 972692 h 2356755"/>
              <a:gd name="connsiteX226" fmla="*/ 622108 w 11691803"/>
              <a:gd name="connsiteY226" fmla="*/ 974550 h 2356755"/>
              <a:gd name="connsiteX227" fmla="*/ 622108 w 11691803"/>
              <a:gd name="connsiteY227" fmla="*/ 1010105 h 2356755"/>
              <a:gd name="connsiteX228" fmla="*/ 521172 w 11691803"/>
              <a:gd name="connsiteY228" fmla="*/ 1104565 h 2356755"/>
              <a:gd name="connsiteX229" fmla="*/ 521172 w 11691803"/>
              <a:gd name="connsiteY229" fmla="*/ 988082 h 2356755"/>
              <a:gd name="connsiteX230" fmla="*/ 622108 w 11691803"/>
              <a:gd name="connsiteY230" fmla="*/ 893622 h 2356755"/>
              <a:gd name="connsiteX231" fmla="*/ 622108 w 11691803"/>
              <a:gd name="connsiteY231" fmla="*/ 974284 h 2356755"/>
              <a:gd name="connsiteX232" fmla="*/ 625626 w 11691803"/>
              <a:gd name="connsiteY232" fmla="*/ 972427 h 2356755"/>
              <a:gd name="connsiteX233" fmla="*/ 625626 w 11691803"/>
              <a:gd name="connsiteY233" fmla="*/ 888050 h 2356755"/>
              <a:gd name="connsiteX234" fmla="*/ 589342 w 11691803"/>
              <a:gd name="connsiteY234" fmla="*/ 854618 h 2356755"/>
              <a:gd name="connsiteX235" fmla="*/ 585604 w 11691803"/>
              <a:gd name="connsiteY235" fmla="*/ 856740 h 2356755"/>
              <a:gd name="connsiteX236" fmla="*/ 620789 w 11691803"/>
              <a:gd name="connsiteY236" fmla="*/ 889111 h 2356755"/>
              <a:gd name="connsiteX237" fmla="*/ 519193 w 11691803"/>
              <a:gd name="connsiteY237" fmla="*/ 984102 h 2356755"/>
              <a:gd name="connsiteX238" fmla="*/ 417378 w 11691803"/>
              <a:gd name="connsiteY238" fmla="*/ 890703 h 2356755"/>
              <a:gd name="connsiteX239" fmla="*/ 518973 w 11691803"/>
              <a:gd name="connsiteY239" fmla="*/ 795713 h 2356755"/>
              <a:gd name="connsiteX240" fmla="*/ 585384 w 11691803"/>
              <a:gd name="connsiteY240" fmla="*/ 856475 h 2356755"/>
              <a:gd name="connsiteX241" fmla="*/ 589122 w 11691803"/>
              <a:gd name="connsiteY241" fmla="*/ 854352 h 2356755"/>
              <a:gd name="connsiteX242" fmla="*/ 521612 w 11691803"/>
              <a:gd name="connsiteY242" fmla="*/ 792529 h 2356755"/>
              <a:gd name="connsiteX243" fmla="*/ 521612 w 11691803"/>
              <a:gd name="connsiteY243" fmla="*/ 732297 h 2356755"/>
              <a:gd name="connsiteX244" fmla="*/ 517874 w 11691803"/>
              <a:gd name="connsiteY244" fmla="*/ 732828 h 2356755"/>
              <a:gd name="connsiteX245" fmla="*/ 517874 w 11691803"/>
              <a:gd name="connsiteY245" fmla="*/ 790671 h 2356755"/>
              <a:gd name="connsiteX246" fmla="*/ 417158 w 11691803"/>
              <a:gd name="connsiteY246" fmla="*/ 885131 h 2356755"/>
              <a:gd name="connsiteX247" fmla="*/ 417158 w 11691803"/>
              <a:gd name="connsiteY247" fmla="*/ 768383 h 2356755"/>
              <a:gd name="connsiteX248" fmla="*/ 464657 w 11691803"/>
              <a:gd name="connsiteY248" fmla="*/ 724072 h 2356755"/>
              <a:gd name="connsiteX249" fmla="*/ 462458 w 11691803"/>
              <a:gd name="connsiteY249" fmla="*/ 720357 h 2356755"/>
              <a:gd name="connsiteX250" fmla="*/ 464657 w 11691803"/>
              <a:gd name="connsiteY250" fmla="*/ 723807 h 2356755"/>
              <a:gd name="connsiteX251" fmla="*/ 517874 w 11691803"/>
              <a:gd name="connsiteY251" fmla="*/ 673923 h 2356755"/>
              <a:gd name="connsiteX252" fmla="*/ 517874 w 11691803"/>
              <a:gd name="connsiteY252" fmla="*/ 732563 h 2356755"/>
              <a:gd name="connsiteX253" fmla="*/ 521612 w 11691803"/>
              <a:gd name="connsiteY253" fmla="*/ 732032 h 2356755"/>
              <a:gd name="connsiteX254" fmla="*/ 521612 w 11691803"/>
              <a:gd name="connsiteY254" fmla="*/ 672331 h 2356755"/>
              <a:gd name="connsiteX255" fmla="*/ 526010 w 11691803"/>
              <a:gd name="connsiteY255" fmla="*/ 668086 h 2356755"/>
              <a:gd name="connsiteX256" fmla="*/ 526010 w 11691803"/>
              <a:gd name="connsiteY256" fmla="*/ 662514 h 2356755"/>
              <a:gd name="connsiteX257" fmla="*/ 521172 w 11691803"/>
              <a:gd name="connsiteY257" fmla="*/ 667024 h 2356755"/>
              <a:gd name="connsiteX258" fmla="*/ 521172 w 11691803"/>
              <a:gd name="connsiteY258" fmla="*/ 550541 h 2356755"/>
              <a:gd name="connsiteX259" fmla="*/ 526010 w 11691803"/>
              <a:gd name="connsiteY259" fmla="*/ 546031 h 2356755"/>
              <a:gd name="connsiteX260" fmla="*/ 526010 w 11691803"/>
              <a:gd name="connsiteY260" fmla="*/ 540459 h 2356755"/>
              <a:gd name="connsiteX261" fmla="*/ 519193 w 11691803"/>
              <a:gd name="connsiteY261" fmla="*/ 546827 h 2356755"/>
              <a:gd name="connsiteX262" fmla="*/ 417378 w 11691803"/>
              <a:gd name="connsiteY262" fmla="*/ 453428 h 2356755"/>
              <a:gd name="connsiteX263" fmla="*/ 518973 w 11691803"/>
              <a:gd name="connsiteY263" fmla="*/ 358172 h 2356755"/>
              <a:gd name="connsiteX264" fmla="*/ 620789 w 11691803"/>
              <a:gd name="connsiteY264" fmla="*/ 451571 h 2356755"/>
              <a:gd name="connsiteX265" fmla="*/ 526230 w 11691803"/>
              <a:gd name="connsiteY265" fmla="*/ 540194 h 2356755"/>
              <a:gd name="connsiteX266" fmla="*/ 526230 w 11691803"/>
              <a:gd name="connsiteY266" fmla="*/ 545765 h 2356755"/>
              <a:gd name="connsiteX267" fmla="*/ 622108 w 11691803"/>
              <a:gd name="connsiteY267" fmla="*/ 456082 h 2356755"/>
              <a:gd name="connsiteX268" fmla="*/ 622108 w 11691803"/>
              <a:gd name="connsiteY268" fmla="*/ 572830 h 2356755"/>
              <a:gd name="connsiteX269" fmla="*/ 526230 w 11691803"/>
              <a:gd name="connsiteY269" fmla="*/ 662248 h 2356755"/>
              <a:gd name="connsiteX270" fmla="*/ 526230 w 11691803"/>
              <a:gd name="connsiteY270" fmla="*/ 667820 h 2356755"/>
              <a:gd name="connsiteX271" fmla="*/ 625626 w 11691803"/>
              <a:gd name="connsiteY271" fmla="*/ 574952 h 2356755"/>
              <a:gd name="connsiteX272" fmla="*/ 625626 w 11691803"/>
              <a:gd name="connsiteY272" fmla="*/ 450509 h 2356755"/>
              <a:gd name="connsiteX273" fmla="*/ 521612 w 11691803"/>
              <a:gd name="connsiteY273" fmla="*/ 355254 h 2356755"/>
              <a:gd name="connsiteX274" fmla="*/ 521612 w 11691803"/>
              <a:gd name="connsiteY274" fmla="*/ 237975 h 2356755"/>
              <a:gd name="connsiteX275" fmla="*/ 517874 w 11691803"/>
              <a:gd name="connsiteY275" fmla="*/ 241424 h 2356755"/>
              <a:gd name="connsiteX276" fmla="*/ 517874 w 11691803"/>
              <a:gd name="connsiteY276" fmla="*/ 353396 h 2356755"/>
              <a:gd name="connsiteX277" fmla="*/ 417158 w 11691803"/>
              <a:gd name="connsiteY277" fmla="*/ 447856 h 2356755"/>
              <a:gd name="connsiteX278" fmla="*/ 417158 w 11691803"/>
              <a:gd name="connsiteY278" fmla="*/ 331373 h 2356755"/>
              <a:gd name="connsiteX279" fmla="*/ 517874 w 11691803"/>
              <a:gd name="connsiteY279" fmla="*/ 236913 h 2356755"/>
              <a:gd name="connsiteX280" fmla="*/ 517874 w 11691803"/>
              <a:gd name="connsiteY280" fmla="*/ 241159 h 2356755"/>
              <a:gd name="connsiteX281" fmla="*/ 521612 w 11691803"/>
              <a:gd name="connsiteY281" fmla="*/ 237709 h 2356755"/>
              <a:gd name="connsiteX282" fmla="*/ 521612 w 11691803"/>
              <a:gd name="connsiteY282" fmla="*/ 231341 h 2356755"/>
              <a:gd name="connsiteX283" fmla="*/ 420896 w 11691803"/>
              <a:gd name="connsiteY283" fmla="*/ 138739 h 2356755"/>
              <a:gd name="connsiteX284" fmla="*/ 417818 w 11691803"/>
              <a:gd name="connsiteY284" fmla="*/ 141657 h 2356755"/>
              <a:gd name="connsiteX285" fmla="*/ 420676 w 11691803"/>
              <a:gd name="connsiteY285" fmla="*/ 138739 h 2356755"/>
              <a:gd name="connsiteX286" fmla="*/ 416278 w 11691803"/>
              <a:gd name="connsiteY286" fmla="*/ 134759 h 2356755"/>
              <a:gd name="connsiteX287" fmla="*/ 416278 w 11691803"/>
              <a:gd name="connsiteY287" fmla="*/ 40002 h 2356755"/>
              <a:gd name="connsiteX288" fmla="*/ 416278 w 11691803"/>
              <a:gd name="connsiteY288" fmla="*/ 39345 h 2356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Lst>
            <a:rect l="l" t="t" r="r" b="b"/>
            <a:pathLst>
              <a:path w="11691803" h="2356755">
                <a:moveTo>
                  <a:pt x="205830" y="2325379"/>
                </a:moveTo>
                <a:lnTo>
                  <a:pt x="227189" y="2345014"/>
                </a:lnTo>
                <a:lnTo>
                  <a:pt x="229280" y="2346937"/>
                </a:lnTo>
                <a:lnTo>
                  <a:pt x="182828" y="2346937"/>
                </a:lnTo>
                <a:lnTo>
                  <a:pt x="183180" y="2346606"/>
                </a:lnTo>
                <a:close/>
                <a:moveTo>
                  <a:pt x="204511" y="2204386"/>
                </a:moveTo>
                <a:lnTo>
                  <a:pt x="204511" y="2320869"/>
                </a:lnTo>
                <a:lnTo>
                  <a:pt x="178342" y="2345280"/>
                </a:lnTo>
                <a:cubicBezTo>
                  <a:pt x="179882" y="2345810"/>
                  <a:pt x="181421" y="2346076"/>
                  <a:pt x="183180" y="2346606"/>
                </a:cubicBezTo>
                <a:cubicBezTo>
                  <a:pt x="181421" y="2346341"/>
                  <a:pt x="179662" y="2345810"/>
                  <a:pt x="178122" y="2345545"/>
                </a:cubicBezTo>
                <a:lnTo>
                  <a:pt x="176635" y="2346937"/>
                </a:lnTo>
                <a:lnTo>
                  <a:pt x="103575" y="2346937"/>
                </a:lnTo>
                <a:lnTo>
                  <a:pt x="103575" y="2327284"/>
                </a:lnTo>
                <a:lnTo>
                  <a:pt x="103575" y="2298846"/>
                </a:lnTo>
                <a:close/>
                <a:moveTo>
                  <a:pt x="308525" y="1986544"/>
                </a:moveTo>
                <a:lnTo>
                  <a:pt x="308525" y="2103293"/>
                </a:lnTo>
                <a:lnTo>
                  <a:pt x="282357" y="2127704"/>
                </a:lnTo>
                <a:lnTo>
                  <a:pt x="207589" y="2197487"/>
                </a:lnTo>
                <a:lnTo>
                  <a:pt x="207589" y="2081004"/>
                </a:lnTo>
                <a:lnTo>
                  <a:pt x="243434" y="2047572"/>
                </a:lnTo>
                <a:close/>
                <a:moveTo>
                  <a:pt x="414959" y="1888635"/>
                </a:moveTo>
                <a:lnTo>
                  <a:pt x="481370" y="1949662"/>
                </a:lnTo>
                <a:lnTo>
                  <a:pt x="516774" y="1982034"/>
                </a:lnTo>
                <a:lnTo>
                  <a:pt x="415179" y="2077290"/>
                </a:lnTo>
                <a:lnTo>
                  <a:pt x="313363" y="1983891"/>
                </a:lnTo>
                <a:close/>
                <a:moveTo>
                  <a:pt x="100276" y="1670528"/>
                </a:moveTo>
                <a:lnTo>
                  <a:pt x="202092" y="1763927"/>
                </a:lnTo>
                <a:lnTo>
                  <a:pt x="135901" y="1825750"/>
                </a:lnTo>
                <a:lnTo>
                  <a:pt x="137660" y="1829465"/>
                </a:lnTo>
                <a:lnTo>
                  <a:pt x="204511" y="1767111"/>
                </a:lnTo>
                <a:lnTo>
                  <a:pt x="204511" y="1883594"/>
                </a:lnTo>
                <a:lnTo>
                  <a:pt x="176583" y="1909597"/>
                </a:lnTo>
                <a:lnTo>
                  <a:pt x="178782" y="1913842"/>
                </a:lnTo>
                <a:lnTo>
                  <a:pt x="205610" y="1888635"/>
                </a:lnTo>
                <a:lnTo>
                  <a:pt x="307426" y="1982034"/>
                </a:lnTo>
                <a:lnTo>
                  <a:pt x="241675" y="2043592"/>
                </a:lnTo>
                <a:lnTo>
                  <a:pt x="243434" y="2047572"/>
                </a:lnTo>
                <a:lnTo>
                  <a:pt x="241455" y="2043857"/>
                </a:lnTo>
                <a:lnTo>
                  <a:pt x="205830" y="2077290"/>
                </a:lnTo>
                <a:lnTo>
                  <a:pt x="104015" y="1983891"/>
                </a:lnTo>
                <a:lnTo>
                  <a:pt x="178562" y="1914107"/>
                </a:lnTo>
                <a:lnTo>
                  <a:pt x="176583" y="1909862"/>
                </a:lnTo>
                <a:lnTo>
                  <a:pt x="103575" y="1978054"/>
                </a:lnTo>
                <a:lnTo>
                  <a:pt x="103575" y="1861571"/>
                </a:lnTo>
                <a:lnTo>
                  <a:pt x="137660" y="1829730"/>
                </a:lnTo>
                <a:lnTo>
                  <a:pt x="135681" y="1825750"/>
                </a:lnTo>
                <a:lnTo>
                  <a:pt x="101816" y="1857591"/>
                </a:lnTo>
                <a:lnTo>
                  <a:pt x="0" y="1764192"/>
                </a:lnTo>
                <a:close/>
                <a:moveTo>
                  <a:pt x="308525" y="1549269"/>
                </a:moveTo>
                <a:lnTo>
                  <a:pt x="308525" y="1665752"/>
                </a:lnTo>
                <a:lnTo>
                  <a:pt x="283896" y="1688836"/>
                </a:lnTo>
                <a:lnTo>
                  <a:pt x="285875" y="1692551"/>
                </a:lnTo>
                <a:lnTo>
                  <a:pt x="283676" y="1689102"/>
                </a:lnTo>
                <a:lnTo>
                  <a:pt x="207589" y="1760212"/>
                </a:lnTo>
                <a:lnTo>
                  <a:pt x="207589" y="1643729"/>
                </a:lnTo>
                <a:lnTo>
                  <a:pt x="238816" y="1614277"/>
                </a:lnTo>
                <a:lnTo>
                  <a:pt x="236837" y="1610828"/>
                </a:lnTo>
                <a:lnTo>
                  <a:pt x="239036" y="1614277"/>
                </a:lnTo>
                <a:close/>
                <a:moveTo>
                  <a:pt x="205610" y="1451360"/>
                </a:moveTo>
                <a:lnTo>
                  <a:pt x="307426" y="1544759"/>
                </a:lnTo>
                <a:lnTo>
                  <a:pt x="236837" y="1610828"/>
                </a:lnTo>
                <a:lnTo>
                  <a:pt x="205830" y="1639749"/>
                </a:lnTo>
                <a:lnTo>
                  <a:pt x="104015" y="1546351"/>
                </a:lnTo>
                <a:close/>
                <a:moveTo>
                  <a:pt x="310944" y="1231926"/>
                </a:moveTo>
                <a:lnTo>
                  <a:pt x="313803" y="1234580"/>
                </a:lnTo>
                <a:lnTo>
                  <a:pt x="412760" y="1325325"/>
                </a:lnTo>
                <a:lnTo>
                  <a:pt x="311164" y="1420581"/>
                </a:lnTo>
                <a:lnTo>
                  <a:pt x="209349" y="1326917"/>
                </a:lnTo>
                <a:close/>
                <a:moveTo>
                  <a:pt x="412760" y="893622"/>
                </a:moveTo>
                <a:lnTo>
                  <a:pt x="412760" y="1010105"/>
                </a:lnTo>
                <a:lnTo>
                  <a:pt x="386591" y="1034516"/>
                </a:lnTo>
                <a:lnTo>
                  <a:pt x="388351" y="1038496"/>
                </a:lnTo>
                <a:lnTo>
                  <a:pt x="386371" y="1034781"/>
                </a:lnTo>
                <a:lnTo>
                  <a:pt x="311824" y="1104565"/>
                </a:lnTo>
                <a:lnTo>
                  <a:pt x="311824" y="988082"/>
                </a:lnTo>
                <a:lnTo>
                  <a:pt x="347448" y="954650"/>
                </a:lnTo>
                <a:lnTo>
                  <a:pt x="345689" y="950669"/>
                </a:lnTo>
                <a:lnTo>
                  <a:pt x="347668" y="954384"/>
                </a:lnTo>
                <a:close/>
                <a:moveTo>
                  <a:pt x="204291" y="577340"/>
                </a:moveTo>
                <a:lnTo>
                  <a:pt x="306106" y="670739"/>
                </a:lnTo>
                <a:lnTo>
                  <a:pt x="239915" y="732563"/>
                </a:lnTo>
                <a:lnTo>
                  <a:pt x="241895" y="736542"/>
                </a:lnTo>
                <a:lnTo>
                  <a:pt x="308525" y="673923"/>
                </a:lnTo>
                <a:lnTo>
                  <a:pt x="308525" y="790671"/>
                </a:lnTo>
                <a:lnTo>
                  <a:pt x="280818" y="816674"/>
                </a:lnTo>
                <a:lnTo>
                  <a:pt x="282797" y="820920"/>
                </a:lnTo>
                <a:lnTo>
                  <a:pt x="309625" y="795713"/>
                </a:lnTo>
                <a:lnTo>
                  <a:pt x="411440" y="889111"/>
                </a:lnTo>
                <a:lnTo>
                  <a:pt x="345689" y="950669"/>
                </a:lnTo>
                <a:lnTo>
                  <a:pt x="310065" y="984102"/>
                </a:lnTo>
                <a:lnTo>
                  <a:pt x="208249" y="890703"/>
                </a:lnTo>
                <a:lnTo>
                  <a:pt x="282577" y="820920"/>
                </a:lnTo>
                <a:lnTo>
                  <a:pt x="280597" y="816674"/>
                </a:lnTo>
                <a:lnTo>
                  <a:pt x="207589" y="885131"/>
                </a:lnTo>
                <a:lnTo>
                  <a:pt x="207589" y="768383"/>
                </a:lnTo>
                <a:lnTo>
                  <a:pt x="241675" y="736542"/>
                </a:lnTo>
                <a:lnTo>
                  <a:pt x="239915" y="732828"/>
                </a:lnTo>
                <a:lnTo>
                  <a:pt x="205830" y="764668"/>
                </a:lnTo>
                <a:lnTo>
                  <a:pt x="104015" y="671270"/>
                </a:lnTo>
                <a:close/>
                <a:moveTo>
                  <a:pt x="412760" y="456082"/>
                </a:moveTo>
                <a:lnTo>
                  <a:pt x="412760" y="572830"/>
                </a:lnTo>
                <a:lnTo>
                  <a:pt x="387911" y="595914"/>
                </a:lnTo>
                <a:lnTo>
                  <a:pt x="390110" y="599364"/>
                </a:lnTo>
                <a:lnTo>
                  <a:pt x="413639" y="577340"/>
                </a:lnTo>
                <a:lnTo>
                  <a:pt x="515455" y="670739"/>
                </a:lnTo>
                <a:lnTo>
                  <a:pt x="462458" y="720357"/>
                </a:lnTo>
                <a:lnTo>
                  <a:pt x="415179" y="764668"/>
                </a:lnTo>
                <a:lnTo>
                  <a:pt x="313363" y="671270"/>
                </a:lnTo>
                <a:lnTo>
                  <a:pt x="389890" y="599629"/>
                </a:lnTo>
                <a:lnTo>
                  <a:pt x="387691" y="595914"/>
                </a:lnTo>
                <a:lnTo>
                  <a:pt x="311824" y="667024"/>
                </a:lnTo>
                <a:lnTo>
                  <a:pt x="311824" y="550541"/>
                </a:lnTo>
                <a:lnTo>
                  <a:pt x="343050" y="521355"/>
                </a:lnTo>
                <a:close/>
                <a:moveTo>
                  <a:pt x="309625" y="358172"/>
                </a:moveTo>
                <a:lnTo>
                  <a:pt x="411440" y="451571"/>
                </a:lnTo>
                <a:lnTo>
                  <a:pt x="341071" y="517640"/>
                </a:lnTo>
                <a:lnTo>
                  <a:pt x="343050" y="521355"/>
                </a:lnTo>
                <a:lnTo>
                  <a:pt x="340851" y="517905"/>
                </a:lnTo>
                <a:lnTo>
                  <a:pt x="310065" y="546827"/>
                </a:lnTo>
                <a:lnTo>
                  <a:pt x="208249" y="453428"/>
                </a:lnTo>
                <a:close/>
                <a:moveTo>
                  <a:pt x="414959" y="139004"/>
                </a:moveTo>
                <a:lnTo>
                  <a:pt x="417818" y="141657"/>
                </a:lnTo>
                <a:lnTo>
                  <a:pt x="516774" y="232402"/>
                </a:lnTo>
                <a:lnTo>
                  <a:pt x="415179" y="327393"/>
                </a:lnTo>
                <a:lnTo>
                  <a:pt x="313363" y="233995"/>
                </a:lnTo>
                <a:close/>
                <a:moveTo>
                  <a:pt x="390027" y="39345"/>
                </a:moveTo>
                <a:lnTo>
                  <a:pt x="412760" y="39345"/>
                </a:lnTo>
                <a:lnTo>
                  <a:pt x="412760" y="67745"/>
                </a:lnTo>
                <a:lnTo>
                  <a:pt x="412760" y="134759"/>
                </a:lnTo>
                <a:lnTo>
                  <a:pt x="311824" y="229219"/>
                </a:lnTo>
                <a:lnTo>
                  <a:pt x="311824" y="112736"/>
                </a:lnTo>
                <a:lnTo>
                  <a:pt x="384557" y="44478"/>
                </a:lnTo>
                <a:close/>
                <a:moveTo>
                  <a:pt x="234254" y="39345"/>
                </a:moveTo>
                <a:lnTo>
                  <a:pt x="384085" y="39345"/>
                </a:lnTo>
                <a:lnTo>
                  <a:pt x="362952" y="59162"/>
                </a:lnTo>
                <a:lnTo>
                  <a:pt x="310065" y="108755"/>
                </a:lnTo>
                <a:lnTo>
                  <a:pt x="239063" y="43748"/>
                </a:lnTo>
                <a:close/>
                <a:moveTo>
                  <a:pt x="11691803" y="0"/>
                </a:moveTo>
                <a:lnTo>
                  <a:pt x="11691803" y="2356755"/>
                </a:lnTo>
                <a:lnTo>
                  <a:pt x="235215" y="2346937"/>
                </a:lnTo>
                <a:lnTo>
                  <a:pt x="226061" y="2338538"/>
                </a:lnTo>
                <a:lnTo>
                  <a:pt x="208249" y="2322195"/>
                </a:lnTo>
                <a:lnTo>
                  <a:pt x="208249" y="2202794"/>
                </a:lnTo>
                <a:lnTo>
                  <a:pt x="284116" y="2131684"/>
                </a:lnTo>
                <a:lnTo>
                  <a:pt x="282357" y="2127704"/>
                </a:lnTo>
                <a:lnTo>
                  <a:pt x="284336" y="2131418"/>
                </a:lnTo>
                <a:lnTo>
                  <a:pt x="309625" y="2107803"/>
                </a:lnTo>
                <a:lnTo>
                  <a:pt x="415179" y="2204916"/>
                </a:lnTo>
                <a:lnTo>
                  <a:pt x="521612" y="2105415"/>
                </a:lnTo>
                <a:lnTo>
                  <a:pt x="521612" y="2065615"/>
                </a:lnTo>
                <a:lnTo>
                  <a:pt x="517874" y="2067472"/>
                </a:lnTo>
                <a:lnTo>
                  <a:pt x="517874" y="2103293"/>
                </a:lnTo>
                <a:lnTo>
                  <a:pt x="416938" y="2197487"/>
                </a:lnTo>
                <a:lnTo>
                  <a:pt x="416938" y="2081004"/>
                </a:lnTo>
                <a:lnTo>
                  <a:pt x="517874" y="1986544"/>
                </a:lnTo>
                <a:lnTo>
                  <a:pt x="517874" y="2067207"/>
                </a:lnTo>
                <a:lnTo>
                  <a:pt x="521612" y="2065349"/>
                </a:lnTo>
                <a:lnTo>
                  <a:pt x="521612" y="1980972"/>
                </a:lnTo>
                <a:lnTo>
                  <a:pt x="485108" y="1947540"/>
                </a:lnTo>
                <a:lnTo>
                  <a:pt x="417598" y="1885716"/>
                </a:lnTo>
                <a:lnTo>
                  <a:pt x="417598" y="1825220"/>
                </a:lnTo>
                <a:lnTo>
                  <a:pt x="413859" y="1826015"/>
                </a:lnTo>
                <a:lnTo>
                  <a:pt x="413859" y="1883594"/>
                </a:lnTo>
                <a:lnTo>
                  <a:pt x="312923" y="1978054"/>
                </a:lnTo>
                <a:lnTo>
                  <a:pt x="312923" y="1861571"/>
                </a:lnTo>
                <a:lnTo>
                  <a:pt x="360423" y="1816994"/>
                </a:lnTo>
                <a:lnTo>
                  <a:pt x="358443" y="1813545"/>
                </a:lnTo>
                <a:lnTo>
                  <a:pt x="311164" y="1857591"/>
                </a:lnTo>
                <a:lnTo>
                  <a:pt x="209349" y="1764192"/>
                </a:lnTo>
                <a:lnTo>
                  <a:pt x="285875" y="1692551"/>
                </a:lnTo>
                <a:lnTo>
                  <a:pt x="309625" y="1670528"/>
                </a:lnTo>
                <a:lnTo>
                  <a:pt x="411440" y="1763927"/>
                </a:lnTo>
                <a:lnTo>
                  <a:pt x="358443" y="1813280"/>
                </a:lnTo>
                <a:lnTo>
                  <a:pt x="360642" y="1816994"/>
                </a:lnTo>
                <a:lnTo>
                  <a:pt x="413859" y="1767111"/>
                </a:lnTo>
                <a:lnTo>
                  <a:pt x="413859" y="1825750"/>
                </a:lnTo>
                <a:lnTo>
                  <a:pt x="417598" y="1824954"/>
                </a:lnTo>
                <a:lnTo>
                  <a:pt x="417598" y="1765254"/>
                </a:lnTo>
                <a:lnTo>
                  <a:pt x="421996" y="1761008"/>
                </a:lnTo>
                <a:lnTo>
                  <a:pt x="421996" y="1755436"/>
                </a:lnTo>
                <a:lnTo>
                  <a:pt x="416938" y="1760212"/>
                </a:lnTo>
                <a:lnTo>
                  <a:pt x="416938" y="1643729"/>
                </a:lnTo>
                <a:lnTo>
                  <a:pt x="421996" y="1638953"/>
                </a:lnTo>
                <a:lnTo>
                  <a:pt x="421996" y="1633381"/>
                </a:lnTo>
                <a:lnTo>
                  <a:pt x="415179" y="1639749"/>
                </a:lnTo>
                <a:lnTo>
                  <a:pt x="313363" y="1546351"/>
                </a:lnTo>
                <a:lnTo>
                  <a:pt x="414959" y="1451360"/>
                </a:lnTo>
                <a:lnTo>
                  <a:pt x="516774" y="1544759"/>
                </a:lnTo>
                <a:lnTo>
                  <a:pt x="422216" y="1633381"/>
                </a:lnTo>
                <a:lnTo>
                  <a:pt x="422216" y="1638688"/>
                </a:lnTo>
                <a:lnTo>
                  <a:pt x="517874" y="1549269"/>
                </a:lnTo>
                <a:lnTo>
                  <a:pt x="517874" y="1665752"/>
                </a:lnTo>
                <a:lnTo>
                  <a:pt x="422216" y="1755436"/>
                </a:lnTo>
                <a:lnTo>
                  <a:pt x="422216" y="1761008"/>
                </a:lnTo>
                <a:lnTo>
                  <a:pt x="521612" y="1667875"/>
                </a:lnTo>
                <a:lnTo>
                  <a:pt x="521612" y="1543697"/>
                </a:lnTo>
                <a:lnTo>
                  <a:pt x="417598" y="1448176"/>
                </a:lnTo>
                <a:lnTo>
                  <a:pt x="417598" y="1331162"/>
                </a:lnTo>
                <a:lnTo>
                  <a:pt x="413859" y="1334612"/>
                </a:lnTo>
                <a:lnTo>
                  <a:pt x="413859" y="1446584"/>
                </a:lnTo>
                <a:lnTo>
                  <a:pt x="312923" y="1540778"/>
                </a:lnTo>
                <a:lnTo>
                  <a:pt x="312923" y="1424295"/>
                </a:lnTo>
                <a:lnTo>
                  <a:pt x="413859" y="1329836"/>
                </a:lnTo>
                <a:lnTo>
                  <a:pt x="413859" y="1334346"/>
                </a:lnTo>
                <a:lnTo>
                  <a:pt x="417598" y="1330897"/>
                </a:lnTo>
                <a:lnTo>
                  <a:pt x="417598" y="1324264"/>
                </a:lnTo>
                <a:lnTo>
                  <a:pt x="316882" y="1231926"/>
                </a:lnTo>
                <a:lnTo>
                  <a:pt x="313803" y="1234580"/>
                </a:lnTo>
                <a:lnTo>
                  <a:pt x="316662" y="1231661"/>
                </a:lnTo>
                <a:lnTo>
                  <a:pt x="312264" y="1227681"/>
                </a:lnTo>
                <a:lnTo>
                  <a:pt x="312264" y="1223701"/>
                </a:lnTo>
                <a:lnTo>
                  <a:pt x="308525" y="1223701"/>
                </a:lnTo>
                <a:lnTo>
                  <a:pt x="308525" y="1227946"/>
                </a:lnTo>
                <a:lnTo>
                  <a:pt x="207589" y="1322141"/>
                </a:lnTo>
                <a:lnTo>
                  <a:pt x="207589" y="1215476"/>
                </a:lnTo>
                <a:lnTo>
                  <a:pt x="207589" y="1205923"/>
                </a:lnTo>
                <a:lnTo>
                  <a:pt x="308525" y="1111464"/>
                </a:lnTo>
                <a:lnTo>
                  <a:pt x="308525" y="1217068"/>
                </a:lnTo>
                <a:lnTo>
                  <a:pt x="308525" y="1223436"/>
                </a:lnTo>
                <a:lnTo>
                  <a:pt x="312264" y="1223436"/>
                </a:lnTo>
                <a:lnTo>
                  <a:pt x="312264" y="1109606"/>
                </a:lnTo>
                <a:lnTo>
                  <a:pt x="388351" y="1038496"/>
                </a:lnTo>
                <a:lnTo>
                  <a:pt x="413639" y="1014881"/>
                </a:lnTo>
                <a:lnTo>
                  <a:pt x="519413" y="1111729"/>
                </a:lnTo>
                <a:lnTo>
                  <a:pt x="625626" y="1012228"/>
                </a:lnTo>
                <a:lnTo>
                  <a:pt x="625626" y="972692"/>
                </a:lnTo>
                <a:lnTo>
                  <a:pt x="622108" y="974550"/>
                </a:lnTo>
                <a:lnTo>
                  <a:pt x="622108" y="1010105"/>
                </a:lnTo>
                <a:lnTo>
                  <a:pt x="521172" y="1104565"/>
                </a:lnTo>
                <a:lnTo>
                  <a:pt x="521172" y="988082"/>
                </a:lnTo>
                <a:lnTo>
                  <a:pt x="622108" y="893622"/>
                </a:lnTo>
                <a:lnTo>
                  <a:pt x="622108" y="974284"/>
                </a:lnTo>
                <a:lnTo>
                  <a:pt x="625626" y="972427"/>
                </a:lnTo>
                <a:lnTo>
                  <a:pt x="625626" y="888050"/>
                </a:lnTo>
                <a:lnTo>
                  <a:pt x="589342" y="854618"/>
                </a:lnTo>
                <a:lnTo>
                  <a:pt x="585604" y="856740"/>
                </a:lnTo>
                <a:lnTo>
                  <a:pt x="620789" y="889111"/>
                </a:lnTo>
                <a:lnTo>
                  <a:pt x="519193" y="984102"/>
                </a:lnTo>
                <a:lnTo>
                  <a:pt x="417378" y="890703"/>
                </a:lnTo>
                <a:lnTo>
                  <a:pt x="518973" y="795713"/>
                </a:lnTo>
                <a:lnTo>
                  <a:pt x="585384" y="856475"/>
                </a:lnTo>
                <a:lnTo>
                  <a:pt x="589122" y="854352"/>
                </a:lnTo>
                <a:lnTo>
                  <a:pt x="521612" y="792529"/>
                </a:lnTo>
                <a:lnTo>
                  <a:pt x="521612" y="732297"/>
                </a:lnTo>
                <a:lnTo>
                  <a:pt x="517874" y="732828"/>
                </a:lnTo>
                <a:lnTo>
                  <a:pt x="517874" y="790671"/>
                </a:lnTo>
                <a:lnTo>
                  <a:pt x="417158" y="885131"/>
                </a:lnTo>
                <a:lnTo>
                  <a:pt x="417158" y="768383"/>
                </a:lnTo>
                <a:lnTo>
                  <a:pt x="464657" y="724072"/>
                </a:lnTo>
                <a:lnTo>
                  <a:pt x="462458" y="720357"/>
                </a:lnTo>
                <a:lnTo>
                  <a:pt x="464657" y="723807"/>
                </a:lnTo>
                <a:lnTo>
                  <a:pt x="517874" y="673923"/>
                </a:lnTo>
                <a:lnTo>
                  <a:pt x="517874" y="732563"/>
                </a:lnTo>
                <a:lnTo>
                  <a:pt x="521612" y="732032"/>
                </a:lnTo>
                <a:lnTo>
                  <a:pt x="521612" y="672331"/>
                </a:lnTo>
                <a:lnTo>
                  <a:pt x="526010" y="668086"/>
                </a:lnTo>
                <a:lnTo>
                  <a:pt x="526010" y="662514"/>
                </a:lnTo>
                <a:lnTo>
                  <a:pt x="521172" y="667024"/>
                </a:lnTo>
                <a:lnTo>
                  <a:pt x="521172" y="550541"/>
                </a:lnTo>
                <a:lnTo>
                  <a:pt x="526010" y="546031"/>
                </a:lnTo>
                <a:lnTo>
                  <a:pt x="526010" y="540459"/>
                </a:lnTo>
                <a:lnTo>
                  <a:pt x="519193" y="546827"/>
                </a:lnTo>
                <a:lnTo>
                  <a:pt x="417378" y="453428"/>
                </a:lnTo>
                <a:lnTo>
                  <a:pt x="518973" y="358172"/>
                </a:lnTo>
                <a:lnTo>
                  <a:pt x="620789" y="451571"/>
                </a:lnTo>
                <a:lnTo>
                  <a:pt x="526230" y="540194"/>
                </a:lnTo>
                <a:lnTo>
                  <a:pt x="526230" y="545765"/>
                </a:lnTo>
                <a:lnTo>
                  <a:pt x="622108" y="456082"/>
                </a:lnTo>
                <a:lnTo>
                  <a:pt x="622108" y="572830"/>
                </a:lnTo>
                <a:lnTo>
                  <a:pt x="526230" y="662248"/>
                </a:lnTo>
                <a:lnTo>
                  <a:pt x="526230" y="667820"/>
                </a:lnTo>
                <a:lnTo>
                  <a:pt x="625626" y="574952"/>
                </a:lnTo>
                <a:lnTo>
                  <a:pt x="625626" y="450509"/>
                </a:lnTo>
                <a:lnTo>
                  <a:pt x="521612" y="355254"/>
                </a:lnTo>
                <a:lnTo>
                  <a:pt x="521612" y="237975"/>
                </a:lnTo>
                <a:lnTo>
                  <a:pt x="517874" y="241424"/>
                </a:lnTo>
                <a:lnTo>
                  <a:pt x="517874" y="353396"/>
                </a:lnTo>
                <a:lnTo>
                  <a:pt x="417158" y="447856"/>
                </a:lnTo>
                <a:lnTo>
                  <a:pt x="417158" y="331373"/>
                </a:lnTo>
                <a:lnTo>
                  <a:pt x="517874" y="236913"/>
                </a:lnTo>
                <a:lnTo>
                  <a:pt x="517874" y="241159"/>
                </a:lnTo>
                <a:lnTo>
                  <a:pt x="521612" y="237709"/>
                </a:lnTo>
                <a:lnTo>
                  <a:pt x="521612" y="231341"/>
                </a:lnTo>
                <a:lnTo>
                  <a:pt x="420896" y="138739"/>
                </a:lnTo>
                <a:lnTo>
                  <a:pt x="417818" y="141657"/>
                </a:lnTo>
                <a:lnTo>
                  <a:pt x="420676" y="138739"/>
                </a:lnTo>
                <a:lnTo>
                  <a:pt x="416278" y="134759"/>
                </a:lnTo>
                <a:lnTo>
                  <a:pt x="416278" y="40002"/>
                </a:lnTo>
                <a:lnTo>
                  <a:pt x="416278" y="39345"/>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dirty="0"/>
              <a:t>26/09/2025</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lvl1pPr>
              <a:defRPr/>
            </a:lvl1pPr>
          </a:lstStyle>
          <a:p>
            <a:r>
              <a:rPr lang="fr-FR" dirty="0"/>
              <a:t>L. Singh, 21st </a:t>
            </a:r>
            <a:r>
              <a:rPr lang="fr-FR" dirty="0" err="1"/>
              <a:t>European</a:t>
            </a:r>
            <a:r>
              <a:rPr lang="fr-FR" dirty="0"/>
              <a:t> Fusion Theory </a:t>
            </a:r>
            <a:r>
              <a:rPr lang="fr-FR" dirty="0" err="1"/>
              <a:t>Conference</a:t>
            </a:r>
            <a:endParaRPr lang="fr-FR" dirty="0"/>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r>
              <a:rPr lang="fr-FR"/>
              <a:t>28/10/2022</a:t>
            </a: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fr-FR"/>
              <a:t>Exemple de pied de page (A modifier dans l'onglet "Insertion"/"En-tête/Pied"</a:t>
            </a: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a:t>28/10/2022</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fr-FR" dirty="0"/>
              <a:t>Exemple de pied de page (A modifier dans l'onglet "Insertion"/"En-tête/Pied"</a:t>
            </a:r>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838" y="728663"/>
            <a:ext cx="4053600" cy="1804999"/>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a:t>Modifiez le style du titre</a:t>
            </a: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61705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r>
              <a:rPr lang="fr-FR"/>
              <a:t>28/10/2022</a:t>
            </a:r>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r>
              <a:rPr lang="fr-FR"/>
              <a:t>28/10/2022</a:t>
            </a:r>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fr-FR"/>
              <a:t>Exemple de pied de page (A modifier dans l'onglet "Insertion"/"En-tête/Pied"</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r>
              <a:rPr lang="fr-FR"/>
              <a:t>28/10/2022</a:t>
            </a:r>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fr-FR"/>
              <a:t>Exemple de pied de page (A modifier dans l'onglet "Insertion"/"En-tête/Pied"</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a:t>28/10/2022</a:t>
            </a: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a:t>28/10/2022</a:t>
            </a:r>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dirty="0"/>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‹N°›</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9"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0"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4" r:id="rId36"/>
    <p:sldLayoutId id="2147483668" r:id="rId37"/>
  </p:sldLayoutIdLst>
  <p:hf hdr="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40.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30.png"/><Relationship Id="rId2" Type="http://schemas.openxmlformats.org/officeDocument/2006/relationships/notesSlide" Target="../notesSlides/notesSlide9.xml"/><Relationship Id="rId16" Type="http://schemas.openxmlformats.org/officeDocument/2006/relationships/image" Target="../media/image37.png"/><Relationship Id="rId1" Type="http://schemas.openxmlformats.org/officeDocument/2006/relationships/slideLayout" Target="../slideLayouts/slideLayout11.xml"/><Relationship Id="rId6" Type="http://schemas.openxmlformats.org/officeDocument/2006/relationships/image" Target="../media/image32.svg"/><Relationship Id="rId11" Type="http://schemas.openxmlformats.org/officeDocument/2006/relationships/image" Target="../media/image32.png"/><Relationship Id="rId5" Type="http://schemas.openxmlformats.org/officeDocument/2006/relationships/image" Target="../media/image31.png"/><Relationship Id="rId15" Type="http://schemas.openxmlformats.org/officeDocument/2006/relationships/image" Target="../media/image36.png"/><Relationship Id="rId10" Type="http://schemas.openxmlformats.org/officeDocument/2006/relationships/image" Target="../media/image310.png"/><Relationship Id="rId4" Type="http://schemas.openxmlformats.org/officeDocument/2006/relationships/image" Target="../media/image30.svg"/><Relationship Id="rId14"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png"/><Relationship Id="rId3" Type="http://schemas.openxmlformats.org/officeDocument/2006/relationships/image" Target="../media/image38.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png"/><Relationship Id="rId2" Type="http://schemas.openxmlformats.org/officeDocument/2006/relationships/notesSlide" Target="../notesSlides/notesSlide10.xml"/><Relationship Id="rId16" Type="http://schemas.openxmlformats.org/officeDocument/2006/relationships/image" Target="../media/image50.png"/><Relationship Id="rId20" Type="http://schemas.openxmlformats.org/officeDocument/2006/relationships/image" Target="../media/image54.png"/><Relationship Id="rId1" Type="http://schemas.openxmlformats.org/officeDocument/2006/relationships/slideLayout" Target="../slideLayouts/slideLayout11.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0.png"/><Relationship Id="rId15" Type="http://schemas.openxmlformats.org/officeDocument/2006/relationships/image" Target="../media/image49.png"/><Relationship Id="rId10" Type="http://schemas.openxmlformats.org/officeDocument/2006/relationships/image" Target="../media/image44.png"/><Relationship Id="rId19" Type="http://schemas.openxmlformats.org/officeDocument/2006/relationships/image" Target="../media/image53.png"/><Relationship Id="rId4" Type="http://schemas.openxmlformats.org/officeDocument/2006/relationships/image" Target="../media/image39.png"/><Relationship Id="rId9" Type="http://schemas.openxmlformats.org/officeDocument/2006/relationships/image" Target="../media/image43.png"/><Relationship Id="rId1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60.png"/><Relationship Id="rId5" Type="http://schemas.openxmlformats.org/officeDocument/2006/relationships/image" Target="../media/image59.sv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50.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sv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1.xml"/><Relationship Id="rId4" Type="http://schemas.openxmlformats.org/officeDocument/2006/relationships/image" Target="../media/image70.svg"/></Relationships>
</file>

<file path=ppt/slides/_rels/slide21.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2.svg"/><Relationship Id="rId7" Type="http://schemas.openxmlformats.org/officeDocument/2006/relationships/image" Target="../media/image77.png"/><Relationship Id="rId2" Type="http://schemas.openxmlformats.org/officeDocument/2006/relationships/image" Target="../media/image71.png"/><Relationship Id="rId1" Type="http://schemas.openxmlformats.org/officeDocument/2006/relationships/slideLayout" Target="../slideLayouts/slideLayout11.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22.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9.svg"/><Relationship Id="rId7" Type="http://schemas.openxmlformats.org/officeDocument/2006/relationships/image" Target="../media/image84.png"/><Relationship Id="rId2" Type="http://schemas.openxmlformats.org/officeDocument/2006/relationships/image" Target="../media/image78.png"/><Relationship Id="rId1" Type="http://schemas.openxmlformats.org/officeDocument/2006/relationships/slideLayout" Target="../slideLayouts/slideLayout11.xml"/><Relationship Id="rId6" Type="http://schemas.openxmlformats.org/officeDocument/2006/relationships/image" Target="../media/image82.png"/><Relationship Id="rId5" Type="http://schemas.openxmlformats.org/officeDocument/2006/relationships/image" Target="../media/image81.svg"/><Relationship Id="rId4" Type="http://schemas.openxmlformats.org/officeDocument/2006/relationships/image" Target="../media/image80.png"/></Relationships>
</file>

<file path=ppt/slides/_rels/slide2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4.xml"/><Relationship Id="rId1" Type="http://schemas.openxmlformats.org/officeDocument/2006/relationships/slideLayout" Target="../slideLayouts/slideLayout11.xml"/><Relationship Id="rId5" Type="http://schemas.openxmlformats.org/officeDocument/2006/relationships/image" Target="../media/image86.png"/><Relationship Id="rId4" Type="http://schemas.openxmlformats.org/officeDocument/2006/relationships/image" Target="../media/image85.png"/></Relationships>
</file>

<file path=ppt/slides/_rels/slide2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89.svg"/><Relationship Id="rId5" Type="http://schemas.openxmlformats.org/officeDocument/2006/relationships/image" Target="../media/image88.png"/><Relationship Id="rId4" Type="http://schemas.openxmlformats.org/officeDocument/2006/relationships/image" Target="../media/image960.png"/></Relationships>
</file>

<file path=ppt/slides/_rels/slide27.xml.rels><?xml version="1.0" encoding="UTF-8" standalone="yes"?>
<Relationships xmlns="http://schemas.openxmlformats.org/package/2006/relationships"><Relationship Id="rId2" Type="http://schemas.openxmlformats.org/officeDocument/2006/relationships/image" Target="../media/image990.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image" Target="../media/image95.sv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93.svg"/><Relationship Id="rId5" Type="http://schemas.openxmlformats.org/officeDocument/2006/relationships/image" Target="../media/image92.png"/><Relationship Id="rId10" Type="http://schemas.openxmlformats.org/officeDocument/2006/relationships/image" Target="../media/image97.svg"/><Relationship Id="rId4" Type="http://schemas.openxmlformats.org/officeDocument/2006/relationships/image" Target="../media/image91.svg"/><Relationship Id="rId9" Type="http://schemas.openxmlformats.org/officeDocument/2006/relationships/image" Target="../media/image96.png"/></Relationships>
</file>

<file path=ppt/slides/_rels/slide29.xml.rels><?xml version="1.0" encoding="UTF-8" standalone="yes"?>
<Relationships xmlns="http://schemas.openxmlformats.org/package/2006/relationships"><Relationship Id="rId8" Type="http://schemas.openxmlformats.org/officeDocument/2006/relationships/image" Target="../media/image103.sv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101.svg"/><Relationship Id="rId5" Type="http://schemas.openxmlformats.org/officeDocument/2006/relationships/image" Target="../media/image100.png"/><Relationship Id="rId10" Type="http://schemas.openxmlformats.org/officeDocument/2006/relationships/image" Target="../media/image105.svg"/><Relationship Id="rId4" Type="http://schemas.openxmlformats.org/officeDocument/2006/relationships/image" Target="../media/image99.svg"/><Relationship Id="rId9" Type="http://schemas.openxmlformats.org/officeDocument/2006/relationships/image" Target="../media/image1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image" Target="../media/image101.svg"/><Relationship Id="rId5" Type="http://schemas.openxmlformats.org/officeDocument/2006/relationships/image" Target="../media/image100.png"/><Relationship Id="rId4" Type="http://schemas.openxmlformats.org/officeDocument/2006/relationships/image" Target="../media/image99.svg"/></Relationships>
</file>

<file path=ppt/slides/_rels/slide31.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7.svg"/><Relationship Id="rId7" Type="http://schemas.openxmlformats.org/officeDocument/2006/relationships/image" Target="../media/image111.svg"/><Relationship Id="rId2" Type="http://schemas.openxmlformats.org/officeDocument/2006/relationships/image" Target="../media/image106.png"/><Relationship Id="rId1" Type="http://schemas.openxmlformats.org/officeDocument/2006/relationships/slideLayout" Target="../slideLayouts/slideLayout11.xml"/><Relationship Id="rId6" Type="http://schemas.openxmlformats.org/officeDocument/2006/relationships/image" Target="../media/image110.png"/><Relationship Id="rId11" Type="http://schemas.openxmlformats.org/officeDocument/2006/relationships/image" Target="../media/image116.png"/><Relationship Id="rId5" Type="http://schemas.openxmlformats.org/officeDocument/2006/relationships/image" Target="../media/image109.svg"/><Relationship Id="rId10" Type="http://schemas.openxmlformats.org/officeDocument/2006/relationships/image" Target="../media/image115.png"/><Relationship Id="rId4" Type="http://schemas.openxmlformats.org/officeDocument/2006/relationships/image" Target="../media/image108.png"/><Relationship Id="rId9" Type="http://schemas.openxmlformats.org/officeDocument/2006/relationships/image" Target="../media/image114.png"/></Relationships>
</file>

<file path=ppt/slides/_rels/slide32.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7.png"/><Relationship Id="rId7" Type="http://schemas.openxmlformats.org/officeDocument/2006/relationships/image" Target="../media/image119.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image" Target="../media/image118.png"/><Relationship Id="rId5" Type="http://schemas.openxmlformats.org/officeDocument/2006/relationships/image" Target="../media/image59.svg"/><Relationship Id="rId10" Type="http://schemas.openxmlformats.org/officeDocument/2006/relationships/image" Target="../media/image122.png"/><Relationship Id="rId4" Type="http://schemas.openxmlformats.org/officeDocument/2006/relationships/image" Target="../media/image58.png"/><Relationship Id="rId9" Type="http://schemas.openxmlformats.org/officeDocument/2006/relationships/image" Target="../media/image121.png"/></Relationships>
</file>

<file path=ppt/slides/_rels/slide33.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12.png"/><Relationship Id="rId7" Type="http://schemas.openxmlformats.org/officeDocument/2006/relationships/image" Target="../media/image127.png"/><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13.svg"/></Relationships>
</file>

<file path=ppt/slides/_rels/slide3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124.svg"/></Relationships>
</file>

<file path=ppt/slides/_rels/slide3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9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829F44-1983-5C84-836C-29E0780A2BD4}"/>
              </a:ext>
            </a:extLst>
          </p:cNvPr>
          <p:cNvSpPr>
            <a:spLocks noGrp="1"/>
          </p:cNvSpPr>
          <p:nvPr>
            <p:ph type="ctrTitle"/>
          </p:nvPr>
        </p:nvSpPr>
        <p:spPr>
          <a:xfrm>
            <a:off x="731837" y="2654299"/>
            <a:ext cx="7977157" cy="1587501"/>
          </a:xfrm>
        </p:spPr>
        <p:txBody>
          <a:bodyPr>
            <a:normAutofit/>
          </a:bodyPr>
          <a:lstStyle/>
          <a:p>
            <a:r>
              <a:rPr lang="en-GB" dirty="0"/>
              <a:t>JOREK modelling of Runaway Electron beam benign termination in JET </a:t>
            </a:r>
            <a:endParaRPr lang="fr-FR" dirty="0"/>
          </a:p>
        </p:txBody>
      </p:sp>
      <p:sp>
        <p:nvSpPr>
          <p:cNvPr id="3" name="Sous-titre 2">
            <a:extLst>
              <a:ext uri="{FF2B5EF4-FFF2-40B4-BE49-F238E27FC236}">
                <a16:creationId xmlns:a16="http://schemas.microsoft.com/office/drawing/2014/main" id="{1237B58D-9A96-1DE6-DF53-DC32490889DF}"/>
              </a:ext>
            </a:extLst>
          </p:cNvPr>
          <p:cNvSpPr>
            <a:spLocks noGrp="1"/>
          </p:cNvSpPr>
          <p:nvPr>
            <p:ph type="subTitle" idx="1"/>
          </p:nvPr>
        </p:nvSpPr>
        <p:spPr>
          <a:xfrm>
            <a:off x="731837" y="4262438"/>
            <a:ext cx="8378607" cy="1655762"/>
          </a:xfrm>
        </p:spPr>
        <p:txBody>
          <a:bodyPr/>
          <a:lstStyle/>
          <a:p>
            <a:r>
              <a:rPr lang="fr-FR" b="1" dirty="0" err="1"/>
              <a:t>L.Singh</a:t>
            </a:r>
            <a:r>
              <a:rPr lang="fr-FR" dirty="0"/>
              <a:t>, E. </a:t>
            </a:r>
            <a:r>
              <a:rPr lang="fr-FR" dirty="0" err="1"/>
              <a:t>Nardon</a:t>
            </a:r>
            <a:r>
              <a:rPr lang="fr-FR" dirty="0"/>
              <a:t>, </a:t>
            </a:r>
            <a:r>
              <a:rPr lang="en-GB" dirty="0"/>
              <a:t>V. Bandaru, H. Bergström, M. </a:t>
            </a:r>
            <a:r>
              <a:rPr lang="en-GB" dirty="0" err="1"/>
              <a:t>Hoelzl</a:t>
            </a:r>
            <a:r>
              <a:rPr lang="en-GB" dirty="0"/>
              <a:t>, C. Sommariva, JOREK Team and JET contributors</a:t>
            </a:r>
            <a:endParaRPr lang="fr-FR" b="1" dirty="0"/>
          </a:p>
        </p:txBody>
      </p:sp>
      <mc:AlternateContent xmlns:mc="http://schemas.openxmlformats.org/markup-compatibility/2006" xmlns:a14="http://schemas.microsoft.com/office/drawing/2010/main">
        <mc:Choice Requires="a14">
          <p:sp>
            <p:nvSpPr>
              <p:cNvPr id="4" name="Espace réservé du texte 3">
                <a:extLst>
                  <a:ext uri="{FF2B5EF4-FFF2-40B4-BE49-F238E27FC236}">
                    <a16:creationId xmlns:a16="http://schemas.microsoft.com/office/drawing/2014/main" id="{46FC5D75-42D1-4FD6-A210-EEC599B5FC7A}"/>
                  </a:ext>
                </a:extLst>
              </p:cNvPr>
              <p:cNvSpPr>
                <a:spLocks noGrp="1"/>
              </p:cNvSpPr>
              <p:nvPr>
                <p:ph type="body" sz="quarter" idx="17"/>
              </p:nvPr>
            </p:nvSpPr>
            <p:spPr/>
            <p:txBody>
              <a:bodyPr>
                <a:noAutofit/>
              </a:bodyPr>
              <a:lstStyle/>
              <a:p>
                <a14:m>
                  <m:oMath xmlns:m="http://schemas.openxmlformats.org/officeDocument/2006/math">
                    <m:sSup>
                      <m:sSupPr>
                        <m:ctrlPr>
                          <a:rPr lang="fr-FR" sz="1400" b="0" i="1" smtClean="0">
                            <a:latin typeface="Cambria Math" panose="02040503050406030204" pitchFamily="18" charset="0"/>
                          </a:rPr>
                        </m:ctrlPr>
                      </m:sSupPr>
                      <m:e>
                        <m:r>
                          <a:rPr lang="fr-FR" sz="1400" b="0" i="0" smtClean="0">
                            <a:latin typeface="Cambria Math" panose="02040503050406030204" pitchFamily="18" charset="0"/>
                          </a:rPr>
                          <m:t>21</m:t>
                        </m:r>
                      </m:e>
                      <m:sup>
                        <m:r>
                          <m:rPr>
                            <m:sty m:val="p"/>
                          </m:rPr>
                          <a:rPr lang="fr-FR" sz="1400" b="0" i="0" smtClean="0">
                            <a:latin typeface="Cambria Math" panose="02040503050406030204" pitchFamily="18" charset="0"/>
                          </a:rPr>
                          <m:t>st</m:t>
                        </m:r>
                      </m:sup>
                    </m:sSup>
                  </m:oMath>
                </a14:m>
                <a:r>
                  <a:rPr lang="fr-FR" sz="1400" i="0" dirty="0"/>
                  <a:t> </a:t>
                </a:r>
                <a:r>
                  <a:rPr lang="fr-FR" sz="1400" i="0" dirty="0" err="1"/>
                  <a:t>European</a:t>
                </a:r>
                <a:r>
                  <a:rPr lang="fr-FR" sz="1400" i="0" dirty="0"/>
                  <a:t> Fusion Theory </a:t>
                </a:r>
                <a:r>
                  <a:rPr lang="fr-FR" sz="1400" i="0" dirty="0" err="1"/>
                  <a:t>Conference</a:t>
                </a:r>
                <a:r>
                  <a:rPr lang="fr-FR" sz="1400" i="0" dirty="0"/>
                  <a:t>, Aix en Provence, 23-26 </a:t>
                </a:r>
                <a:r>
                  <a:rPr lang="fr-FR" sz="1400" i="0" dirty="0" err="1"/>
                  <a:t>September</a:t>
                </a:r>
                <a:r>
                  <a:rPr lang="fr-FR" sz="1400" i="0" dirty="0"/>
                  <a:t> 2025</a:t>
                </a:r>
              </a:p>
            </p:txBody>
          </p:sp>
        </mc:Choice>
        <mc:Fallback xmlns="">
          <p:sp>
            <p:nvSpPr>
              <p:cNvPr id="4" name="Espace réservé du texte 3">
                <a:extLst>
                  <a:ext uri="{FF2B5EF4-FFF2-40B4-BE49-F238E27FC236}">
                    <a16:creationId xmlns:a16="http://schemas.microsoft.com/office/drawing/2014/main" id="{46FC5D75-42D1-4FD6-A210-EEC599B5FC7A}"/>
                  </a:ext>
                </a:extLst>
              </p:cNvPr>
              <p:cNvSpPr>
                <a:spLocks noGrp="1" noRot="1" noChangeAspect="1" noMove="1" noResize="1" noEditPoints="1" noAdjustHandles="1" noChangeArrowheads="1" noChangeShapeType="1" noTextEdit="1"/>
              </p:cNvSpPr>
              <p:nvPr>
                <p:ph type="body" sz="quarter" idx="17"/>
              </p:nvPr>
            </p:nvSpPr>
            <p:spPr>
              <a:blipFill>
                <a:blip r:embed="rId2"/>
                <a:stretch>
                  <a:fillRect l="-927" t="-2198" r="-1483"/>
                </a:stretch>
              </a:blipFill>
            </p:spPr>
            <p:txBody>
              <a:bodyPr/>
              <a:lstStyle/>
              <a:p>
                <a:r>
                  <a:rPr lang="en-GB">
                    <a:noFill/>
                  </a:rPr>
                  <a:t> </a:t>
                </a:r>
              </a:p>
            </p:txBody>
          </p:sp>
        </mc:Fallback>
      </mc:AlternateContent>
      <p:pic>
        <p:nvPicPr>
          <p:cNvPr id="5" name="Picture 3" descr="A close-up of a message&#10;&#10;AI-generated content may be incorrect.">
            <a:extLst>
              <a:ext uri="{FF2B5EF4-FFF2-40B4-BE49-F238E27FC236}">
                <a16:creationId xmlns:a16="http://schemas.microsoft.com/office/drawing/2014/main" id="{1B339467-4294-41E1-BF5F-A352F8A98877}"/>
              </a:ext>
            </a:extLst>
          </p:cNvPr>
          <p:cNvPicPr>
            <a:picLocks noChangeAspect="1"/>
          </p:cNvPicPr>
          <p:nvPr/>
        </p:nvPicPr>
        <p:blipFill>
          <a:blip r:embed="rId3"/>
          <a:stretch>
            <a:fillRect/>
          </a:stretch>
        </p:blipFill>
        <p:spPr>
          <a:xfrm>
            <a:off x="0" y="6219952"/>
            <a:ext cx="12192000" cy="638048"/>
          </a:xfrm>
          <a:prstGeom prst="rect">
            <a:avLst/>
          </a:prstGeom>
        </p:spPr>
      </p:pic>
    </p:spTree>
    <p:extLst>
      <p:ext uri="{BB962C8B-B14F-4D97-AF65-F5344CB8AC3E}">
        <p14:creationId xmlns:p14="http://schemas.microsoft.com/office/powerpoint/2010/main" val="459129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B6225EEF-DA3A-40FD-8ED3-F6BA964A027F}"/>
              </a:ext>
            </a:extLst>
          </p:cNvPr>
          <p:cNvSpPr>
            <a:spLocks noGrp="1"/>
          </p:cNvSpPr>
          <p:nvPr>
            <p:ph idx="1"/>
          </p:nvPr>
        </p:nvSpPr>
        <p:spPr>
          <a:xfrm>
            <a:off x="724091" y="978447"/>
            <a:ext cx="10728325" cy="4532313"/>
          </a:xfrm>
        </p:spPr>
        <p:txBody>
          <a:bodyPr>
            <a:normAutofit/>
          </a:bodyPr>
          <a:lstStyle/>
          <a:p>
            <a:pPr algn="ctr"/>
            <a:r>
              <a:rPr lang="fr-FR" sz="2400" dirty="0"/>
              <a:t>The initial </a:t>
            </a:r>
            <a:r>
              <a:rPr lang="fr-FR" sz="2400" b="1" dirty="0" err="1">
                <a:solidFill>
                  <a:srgbClr val="7030A0"/>
                </a:solidFill>
              </a:rPr>
              <a:t>current</a:t>
            </a:r>
            <a:r>
              <a:rPr lang="fr-FR" sz="2400" dirty="0"/>
              <a:t> (and </a:t>
            </a:r>
            <a:r>
              <a:rPr lang="fr-FR" sz="2400" b="1" dirty="0" err="1">
                <a:solidFill>
                  <a:srgbClr val="00B050"/>
                </a:solidFill>
              </a:rPr>
              <a:t>safety</a:t>
            </a:r>
            <a:r>
              <a:rPr lang="fr-FR" sz="2400" b="1" dirty="0">
                <a:solidFill>
                  <a:srgbClr val="00B050"/>
                </a:solidFill>
              </a:rPr>
              <a:t> factor</a:t>
            </a:r>
            <a:r>
              <a:rPr lang="fr-FR" sz="2400" dirty="0"/>
              <a:t>) profile </a:t>
            </a:r>
            <a:r>
              <a:rPr lang="fr-FR" sz="2400" b="1" dirty="0" err="1"/>
              <a:t>derived</a:t>
            </a:r>
            <a:r>
              <a:rPr lang="fr-FR" sz="2400" b="1" dirty="0"/>
              <a:t> </a:t>
            </a:r>
            <a:r>
              <a:rPr lang="fr-FR" sz="2400" b="1" dirty="0" err="1"/>
              <a:t>from</a:t>
            </a:r>
            <a:r>
              <a:rPr lang="fr-FR" sz="2400" b="1" dirty="0"/>
              <a:t> </a:t>
            </a:r>
            <a:r>
              <a:rPr lang="fr-FR" sz="2400" dirty="0"/>
              <a:t>a </a:t>
            </a:r>
            <a:r>
              <a:rPr lang="fr-FR" sz="2400" b="1" dirty="0" err="1"/>
              <a:t>comparison</a:t>
            </a:r>
            <a:r>
              <a:rPr lang="fr-FR" sz="2400" dirty="0"/>
              <a:t> </a:t>
            </a:r>
            <a:r>
              <a:rPr lang="fr-FR" sz="2400" dirty="0" err="1"/>
              <a:t>between</a:t>
            </a:r>
            <a:r>
              <a:rPr lang="fr-FR" sz="2400" dirty="0"/>
              <a:t> </a:t>
            </a:r>
            <a:r>
              <a:rPr lang="en-GB" sz="2400" b="1" dirty="0"/>
              <a:t>the Infrared synchrotron image and SOFT </a:t>
            </a:r>
            <a:r>
              <a:rPr lang="en-GB" sz="2400" dirty="0"/>
              <a:t>[1] :</a:t>
            </a:r>
          </a:p>
        </p:txBody>
      </p:sp>
      <p:sp>
        <p:nvSpPr>
          <p:cNvPr id="3" name="Espace réservé de la date 2">
            <a:extLst>
              <a:ext uri="{FF2B5EF4-FFF2-40B4-BE49-F238E27FC236}">
                <a16:creationId xmlns:a16="http://schemas.microsoft.com/office/drawing/2014/main" id="{B05FF3CF-5BE4-4980-97D3-111509D240E5}"/>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F2ABA535-36CB-4FA7-924B-1531D5BBD58F}"/>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63E0325B-AE56-46F5-9E0B-F8E5F19FA763}"/>
              </a:ext>
            </a:extLst>
          </p:cNvPr>
          <p:cNvSpPr>
            <a:spLocks noGrp="1"/>
          </p:cNvSpPr>
          <p:nvPr>
            <p:ph type="sldNum" sz="quarter" idx="12"/>
          </p:nvPr>
        </p:nvSpPr>
        <p:spPr/>
        <p:txBody>
          <a:bodyPr/>
          <a:lstStyle/>
          <a:p>
            <a:fld id="{0CBC77A0-1F4E-42FF-9FFC-F45C3A64AF90}" type="slidenum">
              <a:rPr lang="fr-FR" smtClean="0"/>
              <a:t>10</a:t>
            </a:fld>
            <a:endParaRPr lang="fr-FR"/>
          </a:p>
        </p:txBody>
      </p:sp>
      <p:sp>
        <p:nvSpPr>
          <p:cNvPr id="6" name="Titre 5">
            <a:extLst>
              <a:ext uri="{FF2B5EF4-FFF2-40B4-BE49-F238E27FC236}">
                <a16:creationId xmlns:a16="http://schemas.microsoft.com/office/drawing/2014/main" id="{1CAB7E98-0C73-4EF0-884F-B871A3DDEFED}"/>
              </a:ext>
            </a:extLst>
          </p:cNvPr>
          <p:cNvSpPr>
            <a:spLocks noGrp="1"/>
          </p:cNvSpPr>
          <p:nvPr>
            <p:ph type="title"/>
          </p:nvPr>
        </p:nvSpPr>
        <p:spPr/>
        <p:txBody>
          <a:bodyPr/>
          <a:lstStyle/>
          <a:p>
            <a:r>
              <a:rPr lang="fr-FR" dirty="0"/>
              <a:t>JOREK simulation setup</a:t>
            </a:r>
            <a:endParaRPr lang="en-GB" dirty="0"/>
          </a:p>
        </p:txBody>
      </p:sp>
      <p:pic>
        <p:nvPicPr>
          <p:cNvPr id="8" name="Image 7">
            <a:extLst>
              <a:ext uri="{FF2B5EF4-FFF2-40B4-BE49-F238E27FC236}">
                <a16:creationId xmlns:a16="http://schemas.microsoft.com/office/drawing/2014/main" id="{6067D292-79BA-43E5-9A64-42F14AD6299C}"/>
              </a:ext>
            </a:extLst>
          </p:cNvPr>
          <p:cNvPicPr>
            <a:picLocks noChangeAspect="1"/>
          </p:cNvPicPr>
          <p:nvPr/>
        </p:nvPicPr>
        <p:blipFill rotWithShape="1">
          <a:blip r:embed="rId3"/>
          <a:srcRect b="26943"/>
          <a:stretch/>
        </p:blipFill>
        <p:spPr>
          <a:xfrm>
            <a:off x="0" y="2159297"/>
            <a:ext cx="5579310" cy="3204786"/>
          </a:xfrm>
          <a:prstGeom prst="rect">
            <a:avLst/>
          </a:prstGeom>
        </p:spPr>
      </p:pic>
      <p:sp>
        <p:nvSpPr>
          <p:cNvPr id="11" name="ZoneTexte 10">
            <a:extLst>
              <a:ext uri="{FF2B5EF4-FFF2-40B4-BE49-F238E27FC236}">
                <a16:creationId xmlns:a16="http://schemas.microsoft.com/office/drawing/2014/main" id="{54379451-F27E-49C8-9BDB-770038BFDAD7}"/>
              </a:ext>
            </a:extLst>
          </p:cNvPr>
          <p:cNvSpPr txBox="1"/>
          <p:nvPr/>
        </p:nvSpPr>
        <p:spPr>
          <a:xfrm>
            <a:off x="554832" y="5991418"/>
            <a:ext cx="2227277" cy="276999"/>
          </a:xfrm>
          <a:prstGeom prst="rect">
            <a:avLst/>
          </a:prstGeom>
          <a:noFill/>
        </p:spPr>
        <p:txBody>
          <a:bodyPr wrap="square">
            <a:spAutoFit/>
          </a:bodyPr>
          <a:lstStyle/>
          <a:p>
            <a:r>
              <a:rPr lang="en-GB" sz="1200" dirty="0"/>
              <a:t>Bandaru et al, 2021 PPCF 63</a:t>
            </a:r>
          </a:p>
        </p:txBody>
      </p:sp>
      <p:sp>
        <p:nvSpPr>
          <p:cNvPr id="14" name="Flèche : double flèche horizontale 13">
            <a:extLst>
              <a:ext uri="{FF2B5EF4-FFF2-40B4-BE49-F238E27FC236}">
                <a16:creationId xmlns:a16="http://schemas.microsoft.com/office/drawing/2014/main" id="{203D20FF-0257-4D13-8B89-290668ADE8D5}"/>
              </a:ext>
            </a:extLst>
          </p:cNvPr>
          <p:cNvSpPr/>
          <p:nvPr/>
        </p:nvSpPr>
        <p:spPr>
          <a:xfrm>
            <a:off x="5453630" y="3334186"/>
            <a:ext cx="805835" cy="427504"/>
          </a:xfrm>
          <a:prstGeom prst="lef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0" name="ZoneTexte 19">
            <a:extLst>
              <a:ext uri="{FF2B5EF4-FFF2-40B4-BE49-F238E27FC236}">
                <a16:creationId xmlns:a16="http://schemas.microsoft.com/office/drawing/2014/main" id="{2FDB3239-B13C-4CE3-93F0-25431053A5B0}"/>
              </a:ext>
            </a:extLst>
          </p:cNvPr>
          <p:cNvSpPr txBox="1"/>
          <p:nvPr/>
        </p:nvSpPr>
        <p:spPr>
          <a:xfrm>
            <a:off x="7091693" y="5679498"/>
            <a:ext cx="4801507" cy="400110"/>
          </a:xfrm>
          <a:prstGeom prst="rect">
            <a:avLst/>
          </a:prstGeom>
          <a:noFill/>
        </p:spPr>
        <p:txBody>
          <a:bodyPr wrap="none" rtlCol="0">
            <a:spAutoFit/>
          </a:bodyPr>
          <a:lstStyle/>
          <a:p>
            <a:r>
              <a:rPr lang="fr-FR" sz="2000" b="1" dirty="0"/>
              <a:t>2 q=4 surfaces (Double </a:t>
            </a:r>
            <a:r>
              <a:rPr lang="fr-FR" sz="2000" b="1" dirty="0" err="1"/>
              <a:t>Tearing</a:t>
            </a:r>
            <a:r>
              <a:rPr lang="fr-FR" sz="2000" b="1" dirty="0"/>
              <a:t> Mode)</a:t>
            </a:r>
            <a:endParaRPr lang="en-GB" sz="2000" b="1" dirty="0"/>
          </a:p>
        </p:txBody>
      </p:sp>
      <p:sp>
        <p:nvSpPr>
          <p:cNvPr id="19" name="ZoneTexte 18">
            <a:extLst>
              <a:ext uri="{FF2B5EF4-FFF2-40B4-BE49-F238E27FC236}">
                <a16:creationId xmlns:a16="http://schemas.microsoft.com/office/drawing/2014/main" id="{F03CC6EB-F59B-490C-8F87-21B7DADEFC53}"/>
              </a:ext>
            </a:extLst>
          </p:cNvPr>
          <p:cNvSpPr txBox="1"/>
          <p:nvPr/>
        </p:nvSpPr>
        <p:spPr>
          <a:xfrm>
            <a:off x="358471" y="5809411"/>
            <a:ext cx="4689299" cy="276999"/>
          </a:xfrm>
          <a:prstGeom prst="rect">
            <a:avLst/>
          </a:prstGeom>
          <a:noFill/>
        </p:spPr>
        <p:txBody>
          <a:bodyPr wrap="square">
            <a:spAutoFit/>
          </a:bodyPr>
          <a:lstStyle/>
          <a:p>
            <a:r>
              <a:rPr lang="en-GB" sz="1200" b="0" i="0" dirty="0">
                <a:solidFill>
                  <a:srgbClr val="222222"/>
                </a:solidFill>
                <a:effectLst/>
                <a:latin typeface="Arial" panose="020B0604020202020204" pitchFamily="34" charset="0"/>
              </a:rPr>
              <a:t>[1] Hoppe et al, 2018, </a:t>
            </a:r>
            <a:r>
              <a:rPr lang="en-GB" sz="1200" b="0" i="1" dirty="0">
                <a:solidFill>
                  <a:srgbClr val="222222"/>
                </a:solidFill>
                <a:effectLst/>
                <a:latin typeface="Arial" panose="020B0604020202020204" pitchFamily="34" charset="0"/>
              </a:rPr>
              <a:t>Nuclear Fusion</a:t>
            </a:r>
            <a:r>
              <a:rPr lang="en-GB" sz="1200" b="0" i="0" dirty="0">
                <a:solidFill>
                  <a:srgbClr val="222222"/>
                </a:solidFill>
                <a:effectLst/>
                <a:latin typeface="Arial" panose="020B0604020202020204" pitchFamily="34" charset="0"/>
              </a:rPr>
              <a:t>, </a:t>
            </a:r>
            <a:r>
              <a:rPr lang="en-GB" sz="1200" b="0" i="1" dirty="0">
                <a:solidFill>
                  <a:srgbClr val="222222"/>
                </a:solidFill>
                <a:effectLst/>
                <a:latin typeface="Arial" panose="020B0604020202020204" pitchFamily="34" charset="0"/>
              </a:rPr>
              <a:t>58</a:t>
            </a:r>
            <a:r>
              <a:rPr lang="en-GB" sz="1200" b="0" i="0" dirty="0">
                <a:solidFill>
                  <a:srgbClr val="222222"/>
                </a:solidFill>
                <a:effectLst/>
                <a:latin typeface="Arial" panose="020B0604020202020204" pitchFamily="34" charset="0"/>
              </a:rPr>
              <a:t>(2), 026032.</a:t>
            </a:r>
            <a:endParaRPr lang="en-GB" sz="1200" dirty="0"/>
          </a:p>
        </p:txBody>
      </p:sp>
      <p:pic>
        <p:nvPicPr>
          <p:cNvPr id="9" name="Image 8">
            <a:extLst>
              <a:ext uri="{FF2B5EF4-FFF2-40B4-BE49-F238E27FC236}">
                <a16:creationId xmlns:a16="http://schemas.microsoft.com/office/drawing/2014/main" id="{2923D791-6632-4EA4-B77E-7A3D6969B3BB}"/>
              </a:ext>
            </a:extLst>
          </p:cNvPr>
          <p:cNvPicPr>
            <a:picLocks noChangeAspect="1"/>
          </p:cNvPicPr>
          <p:nvPr/>
        </p:nvPicPr>
        <p:blipFill>
          <a:blip r:embed="rId4"/>
          <a:stretch>
            <a:fillRect/>
          </a:stretch>
        </p:blipFill>
        <p:spPr>
          <a:xfrm>
            <a:off x="6937726" y="2096808"/>
            <a:ext cx="4408477" cy="3392078"/>
          </a:xfrm>
          <a:prstGeom prst="rect">
            <a:avLst/>
          </a:prstGeom>
        </p:spPr>
      </p:pic>
    </p:spTree>
    <p:extLst>
      <p:ext uri="{BB962C8B-B14F-4D97-AF65-F5344CB8AC3E}">
        <p14:creationId xmlns:p14="http://schemas.microsoft.com/office/powerpoint/2010/main" val="4130794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8B391C98-E626-4FB7-B49A-284BFF54E8B3}"/>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A9FA1683-B7AE-474A-8C78-91E10D1F7702}"/>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2A570FBE-11E2-4BBC-8E19-DD2C06AC3FD9}"/>
              </a:ext>
            </a:extLst>
          </p:cNvPr>
          <p:cNvSpPr>
            <a:spLocks noGrp="1"/>
          </p:cNvSpPr>
          <p:nvPr>
            <p:ph type="sldNum" sz="quarter" idx="12"/>
          </p:nvPr>
        </p:nvSpPr>
        <p:spPr/>
        <p:txBody>
          <a:bodyPr/>
          <a:lstStyle/>
          <a:p>
            <a:fld id="{0CBC77A0-1F4E-42FF-9FFC-F45C3A64AF90}" type="slidenum">
              <a:rPr lang="fr-FR" smtClean="0"/>
              <a:t>11</a:t>
            </a:fld>
            <a:endParaRPr lang="fr-FR"/>
          </a:p>
        </p:txBody>
      </p:sp>
      <p:sp>
        <p:nvSpPr>
          <p:cNvPr id="6" name="Titre 5">
            <a:extLst>
              <a:ext uri="{FF2B5EF4-FFF2-40B4-BE49-F238E27FC236}">
                <a16:creationId xmlns:a16="http://schemas.microsoft.com/office/drawing/2014/main" id="{7DFDE794-D86B-442F-BFC3-21CF17FCE801}"/>
              </a:ext>
            </a:extLst>
          </p:cNvPr>
          <p:cNvSpPr>
            <a:spLocks noGrp="1"/>
          </p:cNvSpPr>
          <p:nvPr>
            <p:ph type="title"/>
          </p:nvPr>
        </p:nvSpPr>
        <p:spPr/>
        <p:txBody>
          <a:bodyPr>
            <a:normAutofit/>
          </a:bodyPr>
          <a:lstStyle/>
          <a:p>
            <a:r>
              <a:rPr lang="fr-FR" dirty="0"/>
              <a:t>Past </a:t>
            </a:r>
            <a:r>
              <a:rPr lang="fr-FR" dirty="0" err="1"/>
              <a:t>results</a:t>
            </a:r>
            <a:endParaRPr lang="en-GB" dirty="0"/>
          </a:p>
        </p:txBody>
      </p:sp>
      <p:pic>
        <p:nvPicPr>
          <p:cNvPr id="7" name="Content Placeholder 6">
            <a:extLst>
              <a:ext uri="{FF2B5EF4-FFF2-40B4-BE49-F238E27FC236}">
                <a16:creationId xmlns:a16="http://schemas.microsoft.com/office/drawing/2014/main" id="{144E90E2-E431-4710-9D60-B8FD0D22ABB4}"/>
              </a:ext>
            </a:extLst>
          </p:cNvPr>
          <p:cNvPicPr>
            <a:picLocks noChangeAspect="1"/>
          </p:cNvPicPr>
          <p:nvPr/>
        </p:nvPicPr>
        <p:blipFill rotWithShape="1">
          <a:blip r:embed="rId3"/>
          <a:srcRect r="19240"/>
          <a:stretch/>
        </p:blipFill>
        <p:spPr>
          <a:xfrm>
            <a:off x="5003097" y="816607"/>
            <a:ext cx="7188903" cy="5527043"/>
          </a:xfrm>
          <a:prstGeom prst="rect">
            <a:avLst/>
          </a:prstGeom>
        </p:spPr>
      </p:pic>
      <p:sp>
        <p:nvSpPr>
          <p:cNvPr id="9" name="TextBox 6">
            <a:extLst>
              <a:ext uri="{FF2B5EF4-FFF2-40B4-BE49-F238E27FC236}">
                <a16:creationId xmlns:a16="http://schemas.microsoft.com/office/drawing/2014/main" id="{2509E875-6FD5-416E-A862-FEC041D3B7B9}"/>
              </a:ext>
            </a:extLst>
          </p:cNvPr>
          <p:cNvSpPr txBox="1"/>
          <p:nvPr/>
        </p:nvSpPr>
        <p:spPr>
          <a:xfrm>
            <a:off x="1165381" y="2425829"/>
            <a:ext cx="3138199" cy="461665"/>
          </a:xfrm>
          <a:prstGeom prst="rect">
            <a:avLst/>
          </a:prstGeom>
          <a:noFill/>
        </p:spPr>
        <p:txBody>
          <a:bodyPr wrap="square" rtlCol="0">
            <a:spAutoFit/>
          </a:bodyPr>
          <a:lstStyle/>
          <a:p>
            <a:pPr algn="just">
              <a:buClr>
                <a:srgbClr val="C00000"/>
              </a:buClr>
            </a:pPr>
            <a:r>
              <a:rPr lang="fr-CH" sz="2400" b="1" dirty="0"/>
              <a:t>Evolution of a DTM</a:t>
            </a:r>
          </a:p>
        </p:txBody>
      </p:sp>
      <p:sp>
        <p:nvSpPr>
          <p:cNvPr id="10" name="Rectangle 2">
            <a:extLst>
              <a:ext uri="{FF2B5EF4-FFF2-40B4-BE49-F238E27FC236}">
                <a16:creationId xmlns:a16="http://schemas.microsoft.com/office/drawing/2014/main" id="{81FA1E23-A960-47E0-8910-65B0EBBE073D}"/>
              </a:ext>
            </a:extLst>
          </p:cNvPr>
          <p:cNvSpPr/>
          <p:nvPr/>
        </p:nvSpPr>
        <p:spPr>
          <a:xfrm>
            <a:off x="11342914" y="3296390"/>
            <a:ext cx="620486" cy="431803"/>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èche : bas 12">
            <a:extLst>
              <a:ext uri="{FF2B5EF4-FFF2-40B4-BE49-F238E27FC236}">
                <a16:creationId xmlns:a16="http://schemas.microsoft.com/office/drawing/2014/main" id="{8EAC07FB-189F-4CB4-AB5A-45E322E6A073}"/>
              </a:ext>
            </a:extLst>
          </p:cNvPr>
          <p:cNvSpPr/>
          <p:nvPr/>
        </p:nvSpPr>
        <p:spPr>
          <a:xfrm>
            <a:off x="2312107" y="2975999"/>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 name="ZoneTexte 1">
            <a:extLst>
              <a:ext uri="{FF2B5EF4-FFF2-40B4-BE49-F238E27FC236}">
                <a16:creationId xmlns:a16="http://schemas.microsoft.com/office/drawing/2014/main" id="{15160C0A-C6AF-48B9-9BCF-091D16C60695}"/>
              </a:ext>
            </a:extLst>
          </p:cNvPr>
          <p:cNvSpPr txBox="1"/>
          <p:nvPr/>
        </p:nvSpPr>
        <p:spPr>
          <a:xfrm>
            <a:off x="156545" y="3362832"/>
            <a:ext cx="5206875" cy="461665"/>
          </a:xfrm>
          <a:prstGeom prst="rect">
            <a:avLst/>
          </a:prstGeom>
          <a:noFill/>
        </p:spPr>
        <p:txBody>
          <a:bodyPr wrap="none" rtlCol="0">
            <a:spAutoFit/>
          </a:bodyPr>
          <a:lstStyle/>
          <a:p>
            <a:r>
              <a:rPr lang="fr-FR" sz="2400" b="1" dirty="0"/>
              <a:t>Full </a:t>
            </a:r>
            <a:r>
              <a:rPr lang="fr-FR" sz="2400" b="1" dirty="0" err="1"/>
              <a:t>magnetic</a:t>
            </a:r>
            <a:r>
              <a:rPr lang="fr-FR" sz="2400" b="1" dirty="0"/>
              <a:t> </a:t>
            </a:r>
            <a:r>
              <a:rPr lang="fr-FR" sz="2400" b="1" dirty="0" err="1"/>
              <a:t>field</a:t>
            </a:r>
            <a:r>
              <a:rPr lang="fr-FR" sz="2400" b="1" dirty="0"/>
              <a:t> </a:t>
            </a:r>
            <a:r>
              <a:rPr lang="fr-FR" sz="2400" b="1" dirty="0" err="1"/>
              <a:t>stochastization</a:t>
            </a:r>
            <a:endParaRPr lang="en-GB" sz="2400" b="1" dirty="0"/>
          </a:p>
        </p:txBody>
      </p:sp>
      <p:sp>
        <p:nvSpPr>
          <p:cNvPr id="14" name="Flèche : bas 13">
            <a:extLst>
              <a:ext uri="{FF2B5EF4-FFF2-40B4-BE49-F238E27FC236}">
                <a16:creationId xmlns:a16="http://schemas.microsoft.com/office/drawing/2014/main" id="{FF6781EF-70F0-4D60-AF71-A1E1D81FFACC}"/>
              </a:ext>
            </a:extLst>
          </p:cNvPr>
          <p:cNvSpPr/>
          <p:nvPr/>
        </p:nvSpPr>
        <p:spPr>
          <a:xfrm>
            <a:off x="2280258" y="4006508"/>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165D56AD-6488-4699-9478-172281C5730D}"/>
                  </a:ext>
                </a:extLst>
              </p:cNvPr>
              <p:cNvSpPr txBox="1"/>
              <p:nvPr/>
            </p:nvSpPr>
            <p:spPr>
              <a:xfrm>
                <a:off x="296381" y="4493910"/>
                <a:ext cx="3967753" cy="461665"/>
              </a:xfrm>
              <a:prstGeom prst="rect">
                <a:avLst/>
              </a:prstGeom>
              <a:noFill/>
            </p:spPr>
            <p:txBody>
              <a:bodyPr wrap="none" rtlCol="0">
                <a:spAutoFit/>
              </a:bodyPr>
              <a:lstStyle/>
              <a:p>
                <a:r>
                  <a:rPr lang="fr-FR" sz="2400" b="1" dirty="0">
                    <a:solidFill>
                      <a:schemeClr val="tx1"/>
                    </a:solidFill>
                  </a:rPr>
                  <a:t>Loss of </a:t>
                </a:r>
                <a:r>
                  <a:rPr lang="fr-FR" sz="2400" b="1" dirty="0" err="1">
                    <a:solidFill>
                      <a:schemeClr val="tx1"/>
                    </a:solidFill>
                  </a:rPr>
                  <a:t>REs</a:t>
                </a:r>
                <a:r>
                  <a:rPr lang="fr-FR" sz="2400" b="1" dirty="0">
                    <a:solidFill>
                      <a:schemeClr val="tx1"/>
                    </a:solidFill>
                  </a:rPr>
                  <a:t> </a:t>
                </a:r>
                <a:r>
                  <a:rPr lang="fr-FR" sz="2400" b="1" dirty="0" err="1">
                    <a:solidFill>
                      <a:schemeClr val="tx1"/>
                    </a:solidFill>
                  </a:rPr>
                  <a:t>within</a:t>
                </a:r>
                <a:r>
                  <a:rPr lang="fr-FR" sz="2400" b="1" dirty="0">
                    <a:solidFill>
                      <a:schemeClr val="tx1"/>
                    </a:solidFill>
                  </a:rPr>
                  <a:t> 200 </a:t>
                </a:r>
                <a14:m>
                  <m:oMath xmlns:m="http://schemas.openxmlformats.org/officeDocument/2006/math">
                    <m:r>
                      <a:rPr lang="fr-FR" sz="2400" b="1" i="1" smtClean="0">
                        <a:solidFill>
                          <a:schemeClr val="tx1"/>
                        </a:solidFill>
                        <a:latin typeface="Cambria Math" panose="02040503050406030204" pitchFamily="18" charset="0"/>
                      </a:rPr>
                      <m:t>𝝁</m:t>
                    </m:r>
                    <m:r>
                      <a:rPr lang="fr-FR" sz="2400" b="1" i="1" smtClean="0">
                        <a:solidFill>
                          <a:schemeClr val="tx1"/>
                        </a:solidFill>
                        <a:latin typeface="Cambria Math" panose="02040503050406030204" pitchFamily="18" charset="0"/>
                      </a:rPr>
                      <m:t>𝒔</m:t>
                    </m:r>
                  </m:oMath>
                </a14:m>
                <a:endParaRPr lang="en-GB" sz="2400" b="1" dirty="0">
                  <a:solidFill>
                    <a:schemeClr val="tx1"/>
                  </a:solidFill>
                </a:endParaRPr>
              </a:p>
            </p:txBody>
          </p:sp>
        </mc:Choice>
        <mc:Fallback xmlns="">
          <p:sp>
            <p:nvSpPr>
              <p:cNvPr id="15" name="ZoneTexte 14">
                <a:extLst>
                  <a:ext uri="{FF2B5EF4-FFF2-40B4-BE49-F238E27FC236}">
                    <a16:creationId xmlns:a16="http://schemas.microsoft.com/office/drawing/2014/main" id="{165D56AD-6488-4699-9478-172281C5730D}"/>
                  </a:ext>
                </a:extLst>
              </p:cNvPr>
              <p:cNvSpPr txBox="1">
                <a:spLocks noRot="1" noChangeAspect="1" noMove="1" noResize="1" noEditPoints="1" noAdjustHandles="1" noChangeArrowheads="1" noChangeShapeType="1" noTextEdit="1"/>
              </p:cNvSpPr>
              <p:nvPr/>
            </p:nvSpPr>
            <p:spPr>
              <a:xfrm>
                <a:off x="296381" y="4493910"/>
                <a:ext cx="3967753" cy="461665"/>
              </a:xfrm>
              <a:prstGeom prst="rect">
                <a:avLst/>
              </a:prstGeom>
              <a:blipFill>
                <a:blip r:embed="rId4"/>
                <a:stretch>
                  <a:fillRect l="-2462" t="-9211" b="-30263"/>
                </a:stretch>
              </a:blipFill>
            </p:spPr>
            <p:txBody>
              <a:bodyPr/>
              <a:lstStyle/>
              <a:p>
                <a:r>
                  <a:rPr lang="en-GB">
                    <a:noFill/>
                  </a:rPr>
                  <a:t> </a:t>
                </a:r>
              </a:p>
            </p:txBody>
          </p:sp>
        </mc:Fallback>
      </mc:AlternateContent>
      <p:pic>
        <p:nvPicPr>
          <p:cNvPr id="17" name="Image 16">
            <a:extLst>
              <a:ext uri="{FF2B5EF4-FFF2-40B4-BE49-F238E27FC236}">
                <a16:creationId xmlns:a16="http://schemas.microsoft.com/office/drawing/2014/main" id="{C46AB8E6-71DA-4B5F-A477-9A2648E12DCF}"/>
              </a:ext>
            </a:extLst>
          </p:cNvPr>
          <p:cNvPicPr>
            <a:picLocks noChangeAspect="1"/>
          </p:cNvPicPr>
          <p:nvPr/>
        </p:nvPicPr>
        <p:blipFill rotWithShape="1">
          <a:blip r:embed="rId5"/>
          <a:srcRect t="9753" b="6168"/>
          <a:stretch/>
        </p:blipFill>
        <p:spPr>
          <a:xfrm>
            <a:off x="4147035" y="4029165"/>
            <a:ext cx="1438275" cy="2314485"/>
          </a:xfrm>
          <a:prstGeom prst="rect">
            <a:avLst/>
          </a:prstGeom>
        </p:spPr>
      </p:pic>
      <p:sp>
        <p:nvSpPr>
          <p:cNvPr id="18" name="Rectangle 2">
            <a:extLst>
              <a:ext uri="{FF2B5EF4-FFF2-40B4-BE49-F238E27FC236}">
                <a16:creationId xmlns:a16="http://schemas.microsoft.com/office/drawing/2014/main" id="{7F2B7DC0-B47A-41BA-92FE-E509857A0905}"/>
              </a:ext>
            </a:extLst>
          </p:cNvPr>
          <p:cNvSpPr/>
          <p:nvPr/>
        </p:nvSpPr>
        <p:spPr>
          <a:xfrm>
            <a:off x="5921617" y="901523"/>
            <a:ext cx="620486" cy="365125"/>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2">
            <a:extLst>
              <a:ext uri="{FF2B5EF4-FFF2-40B4-BE49-F238E27FC236}">
                <a16:creationId xmlns:a16="http://schemas.microsoft.com/office/drawing/2014/main" id="{E167E4D5-83A8-4B69-9250-359FB050F632}"/>
              </a:ext>
            </a:extLst>
          </p:cNvPr>
          <p:cNvSpPr/>
          <p:nvPr/>
        </p:nvSpPr>
        <p:spPr>
          <a:xfrm>
            <a:off x="7286591" y="929093"/>
            <a:ext cx="620486" cy="365125"/>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2">
            <a:extLst>
              <a:ext uri="{FF2B5EF4-FFF2-40B4-BE49-F238E27FC236}">
                <a16:creationId xmlns:a16="http://schemas.microsoft.com/office/drawing/2014/main" id="{4685782D-4F82-479E-929B-8F73E8757C5F}"/>
              </a:ext>
            </a:extLst>
          </p:cNvPr>
          <p:cNvSpPr/>
          <p:nvPr/>
        </p:nvSpPr>
        <p:spPr>
          <a:xfrm>
            <a:off x="9984154" y="3294707"/>
            <a:ext cx="620486" cy="365125"/>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ZoneTexte 20">
            <a:extLst>
              <a:ext uri="{FF2B5EF4-FFF2-40B4-BE49-F238E27FC236}">
                <a16:creationId xmlns:a16="http://schemas.microsoft.com/office/drawing/2014/main" id="{3413B110-1B9B-4793-8601-272FE52E7549}"/>
              </a:ext>
            </a:extLst>
          </p:cNvPr>
          <p:cNvSpPr txBox="1"/>
          <p:nvPr/>
        </p:nvSpPr>
        <p:spPr>
          <a:xfrm>
            <a:off x="5812858" y="394635"/>
            <a:ext cx="6150542" cy="400110"/>
          </a:xfrm>
          <a:prstGeom prst="rect">
            <a:avLst/>
          </a:prstGeom>
          <a:noFill/>
        </p:spPr>
        <p:txBody>
          <a:bodyPr wrap="square">
            <a:spAutoFit/>
          </a:bodyPr>
          <a:lstStyle/>
          <a:p>
            <a:r>
              <a:rPr lang="fr-CH" sz="2000" dirty="0"/>
              <a:t>Bandaru et al, PPCF </a:t>
            </a:r>
            <a:r>
              <a:rPr lang="fr-CH" sz="2000" b="1" dirty="0"/>
              <a:t>63</a:t>
            </a:r>
            <a:r>
              <a:rPr lang="fr-CH" sz="2000" dirty="0"/>
              <a:t> (2021)</a:t>
            </a:r>
            <a:endParaRPr lang="en-GB" sz="2000" dirty="0"/>
          </a:p>
        </p:txBody>
      </p:sp>
    </p:spTree>
    <p:extLst>
      <p:ext uri="{BB962C8B-B14F-4D97-AF65-F5344CB8AC3E}">
        <p14:creationId xmlns:p14="http://schemas.microsoft.com/office/powerpoint/2010/main" val="713173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p:txBody>
          <a:bodyPr/>
          <a:lstStyle/>
          <a:p>
            <a:r>
              <a:rPr lang="fr-FR" dirty="0"/>
              <a:t>26/09/2025</a:t>
            </a:r>
          </a:p>
        </p:txBody>
      </p:sp>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12</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lstStyle/>
          <a:p>
            <a:r>
              <a:rPr lang="da-DK" dirty="0">
                <a:solidFill>
                  <a:schemeClr val="tx1"/>
                </a:solidFill>
              </a:rPr>
              <a:t>New Results</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2</a:t>
            </a:r>
          </a:p>
        </p:txBody>
      </p:sp>
      <p:sp>
        <p:nvSpPr>
          <p:cNvPr id="7" name="Espace réservé du texte 6">
            <a:extLst>
              <a:ext uri="{FF2B5EF4-FFF2-40B4-BE49-F238E27FC236}">
                <a16:creationId xmlns:a16="http://schemas.microsoft.com/office/drawing/2014/main" id="{6B39E653-7B5A-4B5F-9B36-A1F3D01E753D}"/>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18014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6F4FD136-A813-4C03-B782-EC961C9DE2CD}"/>
                  </a:ext>
                </a:extLst>
              </p:cNvPr>
              <p:cNvSpPr>
                <a:spLocks noGrp="1"/>
              </p:cNvSpPr>
              <p:nvPr>
                <p:ph idx="1"/>
              </p:nvPr>
            </p:nvSpPr>
            <p:spPr>
              <a:xfrm>
                <a:off x="731838" y="1162843"/>
                <a:ext cx="11460162" cy="5180807"/>
              </a:xfrm>
            </p:spPr>
            <p:txBody>
              <a:bodyPr>
                <a:noAutofit/>
              </a:bodyPr>
              <a:lstStyle/>
              <a:p>
                <a:r>
                  <a:rPr lang="fr-FR" sz="2400" dirty="0"/>
                  <a:t>Bandaru et al </a:t>
                </a:r>
                <a:r>
                  <a:rPr lang="fr-FR" sz="2400" dirty="0" err="1"/>
                  <a:t>found</a:t>
                </a:r>
                <a:r>
                  <a:rPr lang="fr-FR" sz="2400" dirty="0"/>
                  <a:t> a fast and </a:t>
                </a:r>
                <a:r>
                  <a:rPr lang="fr-FR" sz="2400" dirty="0" err="1"/>
                  <a:t>complete</a:t>
                </a:r>
                <a:r>
                  <a:rPr lang="fr-FR" sz="2400" dirty="0"/>
                  <a:t> </a:t>
                </a:r>
                <a:r>
                  <a:rPr lang="fr-FR" sz="2400" dirty="0" err="1"/>
                  <a:t>loss</a:t>
                </a:r>
                <a:r>
                  <a:rPr lang="fr-FR" sz="2400" dirty="0"/>
                  <a:t> of </a:t>
                </a:r>
                <a:r>
                  <a:rPr lang="fr-FR" sz="2400" dirty="0" err="1"/>
                  <a:t>REs</a:t>
                </a:r>
                <a:r>
                  <a:rPr lang="fr-FR" sz="2400" dirty="0"/>
                  <a:t> (consistent </a:t>
                </a:r>
                <a:r>
                  <a:rPr lang="fr-FR" sz="2400" dirty="0" err="1"/>
                  <a:t>with</a:t>
                </a:r>
                <a:r>
                  <a:rPr lang="fr-FR" sz="2400" dirty="0"/>
                  <a:t> </a:t>
                </a:r>
                <a:r>
                  <a:rPr lang="fr-FR" sz="2400" dirty="0" err="1"/>
                  <a:t>benign</a:t>
                </a:r>
                <a:r>
                  <a:rPr lang="fr-FR" sz="2400" dirty="0"/>
                  <a:t> </a:t>
                </a:r>
                <a:r>
                  <a:rPr lang="fr-FR" sz="2400" dirty="0" err="1"/>
                  <a:t>termination</a:t>
                </a:r>
                <a:r>
                  <a:rPr lang="fr-FR" sz="2400" dirty="0"/>
                  <a:t>), but:</a:t>
                </a:r>
              </a:p>
              <a:p>
                <a:endParaRPr lang="fr-FR" sz="2400" dirty="0"/>
              </a:p>
              <a:p>
                <a:pPr marL="552450" lvl="1" indent="-285750">
                  <a:buFont typeface="Wingdings" panose="05000000000000000000" pitchFamily="2" charset="2"/>
                  <a:buChar char="Ø"/>
                </a:pP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𝑻</m:t>
                        </m:r>
                      </m:e>
                      <m:sub>
                        <m:r>
                          <a:rPr lang="fr-FR" sz="2400" b="1" i="1" dirty="0" smtClean="0">
                            <a:solidFill>
                              <a:schemeClr val="tx1"/>
                            </a:solidFill>
                            <a:latin typeface="Cambria Math" panose="02040503050406030204" pitchFamily="18" charset="0"/>
                          </a:rPr>
                          <m:t>𝒆</m:t>
                        </m:r>
                      </m:sub>
                    </m:sSub>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𝟏𝟎</m:t>
                    </m:r>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𝒆𝑽</m:t>
                    </m:r>
                    <m:r>
                      <a:rPr lang="fr-FR" sz="2400" b="1" i="1" dirty="0" smtClean="0">
                        <a:solidFill>
                          <a:schemeClr val="tx1"/>
                        </a:solidFill>
                        <a:latin typeface="Cambria Math" panose="02040503050406030204" pitchFamily="18" charset="0"/>
                      </a:rPr>
                      <m:t> . </m:t>
                    </m:r>
                  </m:oMath>
                </a14:m>
                <a:r>
                  <a:rPr lang="fr-FR" sz="2400" b="1" dirty="0">
                    <a:solidFill>
                      <a:schemeClr val="tx1"/>
                    </a:solidFill>
                  </a:rPr>
                  <a:t>In reality</a:t>
                </a:r>
                <a:r>
                  <a:rPr lang="fr-FR" sz="2400" dirty="0">
                    <a:solidFill>
                      <a:schemeClr val="tx1"/>
                    </a:solidFill>
                  </a:rPr>
                  <a:t>, </a:t>
                </a: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𝑻</m:t>
                        </m:r>
                      </m:e>
                      <m:sub>
                        <m:r>
                          <a:rPr lang="fr-FR" sz="2400" b="1" i="1" dirty="0" smtClean="0">
                            <a:solidFill>
                              <a:schemeClr val="tx1"/>
                            </a:solidFill>
                            <a:latin typeface="Cambria Math" panose="02040503050406030204" pitchFamily="18" charset="0"/>
                          </a:rPr>
                          <m:t>𝒆</m:t>
                        </m:r>
                      </m:sub>
                    </m:sSub>
                  </m:oMath>
                </a14:m>
                <a:r>
                  <a:rPr lang="fr-FR" sz="2400" dirty="0">
                    <a:solidFill>
                      <a:schemeClr val="tx1"/>
                    </a:solidFill>
                  </a:rPr>
                  <a:t> </a:t>
                </a:r>
                <a:r>
                  <a:rPr lang="fr-FR" sz="2400" dirty="0" err="1"/>
                  <a:t>is</a:t>
                </a:r>
                <a:r>
                  <a:rPr lang="fr-FR" sz="2400" dirty="0"/>
                  <a:t> </a:t>
                </a:r>
                <a:r>
                  <a:rPr lang="fr-FR" sz="2400" dirty="0" err="1"/>
                  <a:t>probably</a:t>
                </a:r>
                <a:r>
                  <a:rPr lang="fr-FR" sz="2400" dirty="0"/>
                  <a:t> </a:t>
                </a:r>
                <a14:m>
                  <m:oMath xmlns:m="http://schemas.openxmlformats.org/officeDocument/2006/math">
                    <m:r>
                      <a:rPr lang="fr-FR" sz="2400" b="1" i="1" dirty="0" smtClean="0">
                        <a:solidFill>
                          <a:schemeClr val="tx1"/>
                        </a:solidFill>
                        <a:latin typeface="Cambria Math" panose="02040503050406030204" pitchFamily="18" charset="0"/>
                      </a:rPr>
                      <m:t>&lt;</m:t>
                    </m:r>
                    <m:r>
                      <a:rPr lang="fr-FR" sz="2400" b="1" i="1" dirty="0" smtClean="0">
                        <a:solidFill>
                          <a:schemeClr val="tx1"/>
                        </a:solidFill>
                        <a:latin typeface="Cambria Math" panose="02040503050406030204" pitchFamily="18" charset="0"/>
                      </a:rPr>
                      <m:t>𝟐</m:t>
                    </m:r>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𝒆𝑽</m:t>
                    </m:r>
                  </m:oMath>
                </a14:m>
                <a:r>
                  <a:rPr lang="fr-FR" sz="2400" b="1" dirty="0">
                    <a:solidFill>
                      <a:schemeClr val="tx1"/>
                    </a:solidFill>
                  </a:rPr>
                  <a:t> </a:t>
                </a:r>
                <a:r>
                  <a:rPr lang="fr-FR" sz="2400" dirty="0" err="1"/>
                  <a:t>since</a:t>
                </a:r>
                <a:r>
                  <a:rPr lang="fr-FR" sz="2400" b="1" dirty="0">
                    <a:solidFill>
                      <a:srgbClr val="C00000"/>
                    </a:solidFill>
                  </a:rPr>
                  <a:t> </a:t>
                </a:r>
                <a14:m>
                  <m:oMath xmlns:m="http://schemas.openxmlformats.org/officeDocument/2006/math">
                    <m:sSub>
                      <m:sSubPr>
                        <m:ctrlPr>
                          <a:rPr lang="fr-FR" sz="2400" i="1" dirty="0" smtClean="0">
                            <a:latin typeface="Cambria Math" panose="02040503050406030204" pitchFamily="18" charset="0"/>
                          </a:rPr>
                        </m:ctrlPr>
                      </m:sSubPr>
                      <m:e>
                        <m:r>
                          <a:rPr lang="fr-FR" sz="2400" i="1" dirty="0" smtClean="0">
                            <a:latin typeface="Cambria Math" panose="02040503050406030204" pitchFamily="18" charset="0"/>
                          </a:rPr>
                          <m:t>𝐷</m:t>
                        </m:r>
                      </m:e>
                      <m:sub>
                        <m:r>
                          <a:rPr lang="fr-FR" sz="2400" i="1" dirty="0" smtClean="0">
                            <a:latin typeface="Cambria Math" panose="02040503050406030204" pitchFamily="18" charset="0"/>
                          </a:rPr>
                          <m:t>2</m:t>
                        </m:r>
                      </m:sub>
                    </m:sSub>
                  </m:oMath>
                </a14:m>
                <a:r>
                  <a:rPr lang="fr-FR" sz="2400" dirty="0"/>
                  <a:t> recombines</a:t>
                </a:r>
              </a:p>
              <a:p>
                <a:pPr marL="552450" lvl="1" indent="-285750">
                  <a:buFont typeface="Wingdings" panose="05000000000000000000" pitchFamily="2" charset="2"/>
                  <a:buChar char="Ø"/>
                </a:pPr>
                <a:endParaRPr lang="fr-FR" sz="2400" dirty="0"/>
              </a:p>
              <a:p>
                <a:pPr marL="552450" lvl="1" indent="-285750">
                  <a:buFont typeface="Wingdings" panose="05000000000000000000" pitchFamily="2" charset="2"/>
                  <a:buChar char="Ø"/>
                </a:pPr>
                <a14:m>
                  <m:oMath xmlns:m="http://schemas.openxmlformats.org/officeDocument/2006/math">
                    <m:r>
                      <a:rPr lang="fr-FR" sz="2400" b="1" i="1" smtClean="0">
                        <a:solidFill>
                          <a:schemeClr val="tx1"/>
                        </a:solidFill>
                        <a:latin typeface="Cambria Math" panose="02040503050406030204" pitchFamily="18" charset="0"/>
                      </a:rPr>
                      <m:t>𝝁</m:t>
                    </m:r>
                    <m:r>
                      <a:rPr lang="fr-FR" sz="2400" b="1" i="1" smtClean="0">
                        <a:solidFill>
                          <a:schemeClr val="tx1"/>
                        </a:solidFill>
                        <a:latin typeface="Cambria Math" panose="02040503050406030204" pitchFamily="18" charset="0"/>
                      </a:rPr>
                      <m:t>=</m:t>
                    </m:r>
                    <m:r>
                      <a:rPr lang="fr-FR" sz="2400" b="1" i="1" smtClean="0">
                        <a:solidFill>
                          <a:schemeClr val="tx1"/>
                        </a:solidFill>
                        <a:latin typeface="Cambria Math" panose="02040503050406030204" pitchFamily="18" charset="0"/>
                      </a:rPr>
                      <m:t>𝟒𝟖</m:t>
                    </m:r>
                    <m:r>
                      <a:rPr lang="fr-FR" sz="2400" b="1" i="1" smtClean="0">
                        <a:solidFill>
                          <a:schemeClr val="tx1"/>
                        </a:solidFill>
                        <a:latin typeface="Cambria Math" panose="02040503050406030204" pitchFamily="18" charset="0"/>
                      </a:rPr>
                      <m:t> </m:t>
                    </m:r>
                    <m:sSup>
                      <m:sSupPr>
                        <m:ctrlPr>
                          <a:rPr lang="fr-FR" sz="2400" b="1" i="1" smtClean="0">
                            <a:solidFill>
                              <a:schemeClr val="tx1"/>
                            </a:solidFill>
                            <a:latin typeface="Cambria Math" panose="02040503050406030204" pitchFamily="18" charset="0"/>
                          </a:rPr>
                        </m:ctrlPr>
                      </m:sSupPr>
                      <m:e>
                        <m:r>
                          <a:rPr lang="fr-FR" sz="2400" b="1" i="1" smtClean="0">
                            <a:solidFill>
                              <a:schemeClr val="tx1"/>
                            </a:solidFill>
                            <a:latin typeface="Cambria Math" panose="02040503050406030204" pitchFamily="18" charset="0"/>
                          </a:rPr>
                          <m:t>𝒎</m:t>
                        </m:r>
                      </m:e>
                      <m:sup>
                        <m:r>
                          <a:rPr lang="fr-FR" sz="2400" b="1" i="1" smtClean="0">
                            <a:solidFill>
                              <a:schemeClr val="tx1"/>
                            </a:solidFill>
                            <a:latin typeface="Cambria Math" panose="02040503050406030204" pitchFamily="18" charset="0"/>
                          </a:rPr>
                          <m:t>𝟐</m:t>
                        </m:r>
                      </m:sup>
                    </m:sSup>
                    <m:r>
                      <a:rPr lang="fr-FR" sz="2400" b="1" i="1" smtClean="0">
                        <a:solidFill>
                          <a:schemeClr val="tx1"/>
                        </a:solidFill>
                        <a:latin typeface="Cambria Math" panose="02040503050406030204" pitchFamily="18" charset="0"/>
                      </a:rPr>
                      <m:t>/</m:t>
                    </m:r>
                    <m:r>
                      <a:rPr lang="fr-FR" sz="2400" b="1" i="1" smtClean="0">
                        <a:solidFill>
                          <a:schemeClr val="tx1"/>
                        </a:solidFill>
                        <a:latin typeface="Cambria Math" panose="02040503050406030204" pitchFamily="18" charset="0"/>
                      </a:rPr>
                      <m:t>𝒔</m:t>
                    </m:r>
                  </m:oMath>
                </a14:m>
                <a:r>
                  <a:rPr lang="fr-FR" sz="2400" dirty="0">
                    <a:solidFill>
                      <a:schemeClr val="tx1"/>
                    </a:solidFill>
                  </a:rPr>
                  <a:t> </a:t>
                </a:r>
                <a:r>
                  <a:rPr lang="fr-FR" sz="2400" dirty="0"/>
                  <a:t>(</a:t>
                </a:r>
                <a:r>
                  <a:rPr lang="fr-FR" sz="2400" dirty="0" err="1"/>
                  <a:t>too</a:t>
                </a:r>
                <a:r>
                  <a:rPr lang="fr-FR" sz="2400" dirty="0"/>
                  <a:t> high (?))</a:t>
                </a:r>
              </a:p>
              <a:p>
                <a:pPr marL="552450" lvl="1" indent="-285750">
                  <a:buFont typeface="Wingdings" panose="05000000000000000000" pitchFamily="2" charset="2"/>
                  <a:buChar char="Ø"/>
                </a:pPr>
                <a:endParaRPr lang="fr-FR" sz="2400" dirty="0"/>
              </a:p>
              <a:p>
                <a:pPr marL="552450" lvl="1" indent="-285750">
                  <a:buFont typeface="Wingdings" panose="05000000000000000000" pitchFamily="2" charset="2"/>
                  <a:buChar char="Ø"/>
                </a:pPr>
                <a:r>
                  <a:rPr lang="fr-FR" sz="2400" b="1" dirty="0"/>
                  <a:t>RE transport </a:t>
                </a:r>
                <a:r>
                  <a:rPr lang="fr-FR" sz="2400" b="1" dirty="0" err="1"/>
                  <a:t>through</a:t>
                </a:r>
                <a:r>
                  <a:rPr lang="fr-FR" sz="2400" b="1" dirty="0"/>
                  <a:t> diffusion </a:t>
                </a:r>
                <a:r>
                  <a:rPr lang="fr-FR" sz="2400" b="1" dirty="0" err="1"/>
                  <a:t>instead</a:t>
                </a:r>
                <a:r>
                  <a:rPr lang="fr-FR" sz="2400" b="1" dirty="0"/>
                  <a:t> of advection</a:t>
                </a:r>
                <a:endParaRPr lang="fr-FR" sz="2400" dirty="0"/>
              </a:p>
              <a:p>
                <a:pPr marL="552450" lvl="1" indent="-285750">
                  <a:buFont typeface="Wingdings" panose="05000000000000000000" pitchFamily="2" charset="2"/>
                  <a:buChar char="Ø"/>
                </a:pPr>
                <a:endParaRPr lang="fr-FR" sz="2400" dirty="0"/>
              </a:p>
              <a:p>
                <a:pPr marL="552450" lvl="1" indent="-285750">
                  <a:buFont typeface="Wingdings" panose="05000000000000000000" pitchFamily="2" charset="2"/>
                  <a:buChar char="Ø"/>
                </a:pPr>
                <a:r>
                  <a:rPr lang="fr-FR" sz="2400" b="1" dirty="0"/>
                  <a:t>Initial </a:t>
                </a:r>
                <a:r>
                  <a:rPr lang="fr-FR" sz="2400" b="1" dirty="0" err="1"/>
                  <a:t>equilibrium</a:t>
                </a:r>
                <a:r>
                  <a:rPr lang="fr-FR" sz="2400" b="1" dirty="0"/>
                  <a:t> </a:t>
                </a:r>
                <a:r>
                  <a:rPr lang="fr-FR" sz="2400" b="1" dirty="0" err="1"/>
                  <a:t>highly</a:t>
                </a:r>
                <a:r>
                  <a:rPr lang="fr-FR" sz="2400" b="1" dirty="0"/>
                  <a:t> MHD </a:t>
                </a:r>
                <a:r>
                  <a:rPr lang="fr-FR" sz="2400" b="1" dirty="0" err="1"/>
                  <a:t>unstable</a:t>
                </a:r>
                <a:r>
                  <a:rPr lang="fr-FR" sz="2400" b="1" dirty="0"/>
                  <a:t> (not self consistent). </a:t>
                </a:r>
                <a:r>
                  <a:rPr lang="en-GB" sz="2400" b="1" dirty="0"/>
                  <a:t>Start from a stable equilibrium and evolve it to termination</a:t>
                </a:r>
                <a:endParaRPr lang="fr-FR" sz="2400" b="1" dirty="0"/>
              </a:p>
            </p:txBody>
          </p:sp>
        </mc:Choice>
        <mc:Fallback xmlns="">
          <p:sp>
            <p:nvSpPr>
              <p:cNvPr id="2" name="Espace réservé du contenu 1">
                <a:extLst>
                  <a:ext uri="{FF2B5EF4-FFF2-40B4-BE49-F238E27FC236}">
                    <a16:creationId xmlns:a16="http://schemas.microsoft.com/office/drawing/2014/main" id="{6F4FD136-A813-4C03-B782-EC961C9DE2CD}"/>
                  </a:ext>
                </a:extLst>
              </p:cNvPr>
              <p:cNvSpPr>
                <a:spLocks noGrp="1" noRot="1" noChangeAspect="1" noMove="1" noResize="1" noEditPoints="1" noAdjustHandles="1" noChangeArrowheads="1" noChangeShapeType="1" noTextEdit="1"/>
              </p:cNvSpPr>
              <p:nvPr>
                <p:ph idx="1"/>
              </p:nvPr>
            </p:nvSpPr>
            <p:spPr>
              <a:xfrm>
                <a:off x="731838" y="1162843"/>
                <a:ext cx="11460162" cy="5180807"/>
              </a:xfrm>
              <a:blipFill>
                <a:blip r:embed="rId3"/>
                <a:stretch>
                  <a:fillRect l="-1596" t="-824"/>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D04E9907-AD1F-4BFB-9474-4EDBF7A9D371}"/>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A7532343-2CC6-4FE5-9604-906193B19BAC}"/>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7CF75A9B-60E2-48E4-B3DB-D82972A17CA8}"/>
              </a:ext>
            </a:extLst>
          </p:cNvPr>
          <p:cNvSpPr>
            <a:spLocks noGrp="1"/>
          </p:cNvSpPr>
          <p:nvPr>
            <p:ph type="sldNum" sz="quarter" idx="12"/>
          </p:nvPr>
        </p:nvSpPr>
        <p:spPr/>
        <p:txBody>
          <a:bodyPr/>
          <a:lstStyle/>
          <a:p>
            <a:fld id="{0CBC77A0-1F4E-42FF-9FFC-F45C3A64AF90}" type="slidenum">
              <a:rPr lang="fr-FR" smtClean="0"/>
              <a:t>13</a:t>
            </a:fld>
            <a:endParaRPr lang="fr-FR"/>
          </a:p>
        </p:txBody>
      </p:sp>
      <p:sp>
        <p:nvSpPr>
          <p:cNvPr id="6" name="Titre 5">
            <a:extLst>
              <a:ext uri="{FF2B5EF4-FFF2-40B4-BE49-F238E27FC236}">
                <a16:creationId xmlns:a16="http://schemas.microsoft.com/office/drawing/2014/main" id="{363C63F5-5AEC-4AFD-9E23-1F99B11F232D}"/>
              </a:ext>
            </a:extLst>
          </p:cNvPr>
          <p:cNvSpPr>
            <a:spLocks noGrp="1"/>
          </p:cNvSpPr>
          <p:nvPr>
            <p:ph type="title"/>
          </p:nvPr>
        </p:nvSpPr>
        <p:spPr/>
        <p:txBody>
          <a:bodyPr/>
          <a:lstStyle/>
          <a:p>
            <a:r>
              <a:rPr lang="fr-FR" dirty="0">
                <a:solidFill>
                  <a:srgbClr val="FF0000"/>
                </a:solidFill>
              </a:rPr>
              <a:t>Aim: more </a:t>
            </a:r>
            <a:r>
              <a:rPr lang="fr-FR" dirty="0" err="1">
                <a:solidFill>
                  <a:srgbClr val="FF0000"/>
                </a:solidFill>
              </a:rPr>
              <a:t>realistic</a:t>
            </a:r>
            <a:r>
              <a:rPr lang="fr-FR" dirty="0">
                <a:solidFill>
                  <a:srgbClr val="FF0000"/>
                </a:solidFill>
              </a:rPr>
              <a:t> simulations</a:t>
            </a:r>
            <a:endParaRPr lang="en-GB" dirty="0">
              <a:solidFill>
                <a:srgbClr val="FF0000"/>
              </a:solidFill>
            </a:endParaRPr>
          </a:p>
        </p:txBody>
      </p:sp>
    </p:spTree>
    <p:extLst>
      <p:ext uri="{BB962C8B-B14F-4D97-AF65-F5344CB8AC3E}">
        <p14:creationId xmlns:p14="http://schemas.microsoft.com/office/powerpoint/2010/main" val="3313830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que 27">
            <a:extLst>
              <a:ext uri="{FF2B5EF4-FFF2-40B4-BE49-F238E27FC236}">
                <a16:creationId xmlns:a16="http://schemas.microsoft.com/office/drawing/2014/main" id="{63C3B03D-0536-4944-B41B-09D34F7FBDAA}"/>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328" t="1637" r="1013" b="2635"/>
          <a:stretch/>
        </p:blipFill>
        <p:spPr>
          <a:xfrm>
            <a:off x="6225350" y="1958637"/>
            <a:ext cx="5867852" cy="4385013"/>
          </a:xfrm>
          <a:prstGeom prst="rect">
            <a:avLst/>
          </a:prstGeom>
        </p:spPr>
      </p:pic>
      <p:pic>
        <p:nvPicPr>
          <p:cNvPr id="26" name="Graphique 25">
            <a:extLst>
              <a:ext uri="{FF2B5EF4-FFF2-40B4-BE49-F238E27FC236}">
                <a16:creationId xmlns:a16="http://schemas.microsoft.com/office/drawing/2014/main" id="{1821AF19-43CC-4D5E-8641-128E55932D79}"/>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1068"/>
          <a:stretch/>
        </p:blipFill>
        <p:spPr>
          <a:xfrm>
            <a:off x="19971" y="1911310"/>
            <a:ext cx="6264287" cy="4432340"/>
          </a:xfrm>
          <a:prstGeom prst="rect">
            <a:avLst/>
          </a:prstGeom>
        </p:spPr>
      </p:pic>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627D91DB-3649-4BD3-BB1C-C191484D68C2}"/>
                  </a:ext>
                </a:extLst>
              </p:cNvPr>
              <p:cNvSpPr>
                <a:spLocks noGrp="1"/>
              </p:cNvSpPr>
              <p:nvPr>
                <p:ph idx="1"/>
              </p:nvPr>
            </p:nvSpPr>
            <p:spPr>
              <a:xfrm>
                <a:off x="731835" y="894564"/>
                <a:ext cx="11172141" cy="4532313"/>
              </a:xfrm>
            </p:spPr>
            <p:txBody>
              <a:bodyPr>
                <a:normAutofit/>
              </a:bodyPr>
              <a:lstStyle/>
              <a:p>
                <a:pPr marL="0" lvl="1" indent="0">
                  <a:buNone/>
                </a:pPr>
                <a14:m>
                  <m:oMathPara xmlns:m="http://schemas.openxmlformats.org/officeDocument/2006/math">
                    <m:oMathParaPr>
                      <m:jc m:val="center"/>
                    </m:oMathParaPr>
                    <m:oMath xmlns:m="http://schemas.openxmlformats.org/officeDocument/2006/math">
                      <m:r>
                        <a:rPr lang="fr-FR" sz="2000" b="1" i="1" smtClean="0">
                          <a:solidFill>
                            <a:srgbClr val="2006BA"/>
                          </a:solidFill>
                          <a:latin typeface="Cambria Math" panose="02040503050406030204" pitchFamily="18" charset="0"/>
                        </a:rPr>
                        <m:t>𝜼</m:t>
                      </m:r>
                      <m:r>
                        <a:rPr lang="fr-FR" sz="2000" b="1" i="1" smtClean="0">
                          <a:solidFill>
                            <a:srgbClr val="2006BA"/>
                          </a:solidFill>
                          <a:latin typeface="Cambria Math" panose="02040503050406030204" pitchFamily="18" charset="0"/>
                        </a:rPr>
                        <m:t>=</m:t>
                      </m:r>
                      <m:r>
                        <a:rPr lang="fr-FR" sz="2000" b="1" i="1" smtClean="0">
                          <a:solidFill>
                            <a:srgbClr val="2006BA"/>
                          </a:solidFill>
                          <a:latin typeface="Cambria Math" panose="02040503050406030204" pitchFamily="18" charset="0"/>
                        </a:rPr>
                        <m:t>𝟔</m:t>
                      </m:r>
                      <m:r>
                        <a:rPr lang="fr-FR" sz="2000" b="1" i="1" smtClean="0">
                          <a:solidFill>
                            <a:srgbClr val="2006BA"/>
                          </a:solidFill>
                          <a:latin typeface="Cambria Math" panose="02040503050406030204" pitchFamily="18" charset="0"/>
                        </a:rPr>
                        <m:t>.</m:t>
                      </m:r>
                      <m:r>
                        <a:rPr lang="fr-FR" sz="2000" b="1" i="1" smtClean="0">
                          <a:solidFill>
                            <a:srgbClr val="2006BA"/>
                          </a:solidFill>
                          <a:latin typeface="Cambria Math" panose="02040503050406030204" pitchFamily="18" charset="0"/>
                        </a:rPr>
                        <m:t>𝟏</m:t>
                      </m:r>
                      <m:r>
                        <a:rPr lang="fr-FR" sz="2000" b="1" i="1" smtClean="0">
                          <a:solidFill>
                            <a:srgbClr val="2006BA"/>
                          </a:solidFill>
                          <a:latin typeface="Cambria Math" panose="02040503050406030204" pitchFamily="18" charset="0"/>
                        </a:rPr>
                        <m:t>∗</m:t>
                      </m:r>
                      <m:sSup>
                        <m:sSupPr>
                          <m:ctrlPr>
                            <a:rPr lang="fr-FR" sz="2000" b="1" i="1" smtClean="0">
                              <a:solidFill>
                                <a:srgbClr val="2006BA"/>
                              </a:solidFill>
                              <a:latin typeface="Cambria Math" panose="02040503050406030204" pitchFamily="18" charset="0"/>
                            </a:rPr>
                          </m:ctrlPr>
                        </m:sSupPr>
                        <m:e>
                          <m:r>
                            <a:rPr lang="fr-FR" sz="2000" b="1" i="1" smtClean="0">
                              <a:solidFill>
                                <a:srgbClr val="2006BA"/>
                              </a:solidFill>
                              <a:latin typeface="Cambria Math" panose="02040503050406030204" pitchFamily="18" charset="0"/>
                            </a:rPr>
                            <m:t>𝟏𝟎</m:t>
                          </m:r>
                        </m:e>
                        <m:sup>
                          <m:r>
                            <a:rPr lang="fr-FR" sz="2000" b="1" i="1" smtClean="0">
                              <a:solidFill>
                                <a:srgbClr val="2006BA"/>
                              </a:solidFill>
                              <a:latin typeface="Cambria Math" panose="02040503050406030204" pitchFamily="18" charset="0"/>
                            </a:rPr>
                            <m:t>−</m:t>
                          </m:r>
                          <m:r>
                            <a:rPr lang="fr-FR" sz="2000" b="1" i="1" smtClean="0">
                              <a:solidFill>
                                <a:srgbClr val="2006BA"/>
                              </a:solidFill>
                              <a:latin typeface="Cambria Math" panose="02040503050406030204" pitchFamily="18" charset="0"/>
                            </a:rPr>
                            <m:t>𝟒</m:t>
                          </m:r>
                        </m:sup>
                      </m:sSup>
                      <m:r>
                        <a:rPr lang="fr-FR" sz="2000" b="1" i="0" smtClean="0">
                          <a:solidFill>
                            <a:srgbClr val="2006BA"/>
                          </a:solidFill>
                          <a:latin typeface="Cambria Math" panose="02040503050406030204" pitchFamily="18" charset="0"/>
                        </a:rPr>
                        <m:t>𝛀</m:t>
                      </m:r>
                      <m:r>
                        <a:rPr lang="fr-FR" sz="2000" b="1" i="1" smtClean="0">
                          <a:solidFill>
                            <a:srgbClr val="2006BA"/>
                          </a:solidFill>
                          <a:latin typeface="Cambria Math" panose="02040503050406030204" pitchFamily="18" charset="0"/>
                        </a:rPr>
                        <m:t>𝒎</m:t>
                      </m:r>
                      <m:r>
                        <a:rPr lang="fr-FR" sz="2000" b="1" i="1" smtClean="0">
                          <a:solidFill>
                            <a:srgbClr val="2006BA"/>
                          </a:solidFill>
                          <a:latin typeface="Cambria Math" panose="02040503050406030204" pitchFamily="18" charset="0"/>
                        </a:rPr>
                        <m:t> </m:t>
                      </m:r>
                      <m:d>
                        <m:dPr>
                          <m:ctrlPr>
                            <a:rPr lang="fr-FR" sz="2000" b="1" i="1" smtClean="0">
                              <a:solidFill>
                                <a:srgbClr val="2006BA"/>
                              </a:solidFill>
                              <a:latin typeface="Cambria Math" panose="02040503050406030204" pitchFamily="18" charset="0"/>
                            </a:rPr>
                          </m:ctrlPr>
                        </m:dPr>
                        <m:e>
                          <m:r>
                            <a:rPr lang="fr-FR" sz="2000" b="1" i="1" smtClean="0">
                              <a:solidFill>
                                <a:srgbClr val="2006BA"/>
                              </a:solidFill>
                              <a:latin typeface="Cambria Math" panose="02040503050406030204" pitchFamily="18" charset="0"/>
                            </a:rPr>
                            <m:t>𝑻</m:t>
                          </m:r>
                          <m:r>
                            <a:rPr lang="fr-FR" sz="2000" b="1" i="1" smtClean="0">
                              <a:solidFill>
                                <a:srgbClr val="2006BA"/>
                              </a:solidFill>
                              <a:latin typeface="Cambria Math" panose="02040503050406030204" pitchFamily="18" charset="0"/>
                              <a:ea typeface="Cambria Math" panose="02040503050406030204" pitchFamily="18" charset="0"/>
                            </a:rPr>
                            <m:t>≈</m:t>
                          </m:r>
                          <m:r>
                            <a:rPr lang="fr-FR" sz="2000" b="1" i="1" smtClean="0">
                              <a:solidFill>
                                <a:srgbClr val="2006BA"/>
                              </a:solidFill>
                              <a:latin typeface="Cambria Math" panose="02040503050406030204" pitchFamily="18" charset="0"/>
                              <a:ea typeface="Cambria Math" panose="02040503050406030204" pitchFamily="18" charset="0"/>
                            </a:rPr>
                            <m:t>𝟏</m:t>
                          </m:r>
                          <m:r>
                            <a:rPr lang="fr-FR" sz="2000" b="1" i="1" smtClean="0">
                              <a:solidFill>
                                <a:srgbClr val="2006BA"/>
                              </a:solidFill>
                              <a:latin typeface="Cambria Math" panose="02040503050406030204" pitchFamily="18" charset="0"/>
                              <a:ea typeface="Cambria Math" panose="02040503050406030204" pitchFamily="18" charset="0"/>
                            </a:rPr>
                            <m:t>.</m:t>
                          </m:r>
                          <m:r>
                            <a:rPr lang="fr-FR" sz="2000" b="1" i="1" smtClean="0">
                              <a:solidFill>
                                <a:srgbClr val="2006BA"/>
                              </a:solidFill>
                              <a:latin typeface="Cambria Math" panose="02040503050406030204" pitchFamily="18" charset="0"/>
                              <a:ea typeface="Cambria Math" panose="02040503050406030204" pitchFamily="18" charset="0"/>
                            </a:rPr>
                            <m:t>𝟓</m:t>
                          </m:r>
                          <m:r>
                            <a:rPr lang="fr-FR" sz="2000" b="1" i="1" smtClean="0">
                              <a:solidFill>
                                <a:srgbClr val="2006BA"/>
                              </a:solidFill>
                              <a:latin typeface="Cambria Math" panose="02040503050406030204" pitchFamily="18" charset="0"/>
                              <a:ea typeface="Cambria Math" panose="02040503050406030204" pitchFamily="18" charset="0"/>
                            </a:rPr>
                            <m:t> </m:t>
                          </m:r>
                          <m:r>
                            <a:rPr lang="fr-FR" sz="2000" b="1" i="1" smtClean="0">
                              <a:solidFill>
                                <a:srgbClr val="2006BA"/>
                              </a:solidFill>
                              <a:latin typeface="Cambria Math" panose="02040503050406030204" pitchFamily="18" charset="0"/>
                              <a:ea typeface="Cambria Math" panose="02040503050406030204" pitchFamily="18" charset="0"/>
                            </a:rPr>
                            <m:t>𝒆𝑽</m:t>
                          </m:r>
                        </m:e>
                      </m:d>
                      <m:r>
                        <a:rPr lang="fr-FR" sz="2000" b="1" i="1" smtClean="0">
                          <a:latin typeface="Cambria Math" panose="02040503050406030204" pitchFamily="18" charset="0"/>
                          <a:ea typeface="Cambria Math" panose="02040503050406030204" pitchFamily="18" charset="0"/>
                        </a:rPr>
                        <m:t>, </m:t>
                      </m:r>
                      <m:r>
                        <a:rPr lang="fr-FR" sz="2000" b="1" i="1" smtClean="0">
                          <a:solidFill>
                            <a:srgbClr val="00B050"/>
                          </a:solidFill>
                          <a:latin typeface="Cambria Math" panose="02040503050406030204" pitchFamily="18" charset="0"/>
                        </a:rPr>
                        <m:t>𝟏</m:t>
                      </m:r>
                      <m:r>
                        <a:rPr lang="fr-FR" sz="2000" b="1" i="1" smtClean="0">
                          <a:solidFill>
                            <a:srgbClr val="00B050"/>
                          </a:solidFill>
                          <a:latin typeface="Cambria Math" panose="02040503050406030204" pitchFamily="18" charset="0"/>
                        </a:rPr>
                        <m:t>.</m:t>
                      </m:r>
                      <m:r>
                        <a:rPr lang="fr-FR" sz="2000" b="1" i="1" smtClean="0">
                          <a:solidFill>
                            <a:srgbClr val="00B050"/>
                          </a:solidFill>
                          <a:latin typeface="Cambria Math" panose="02040503050406030204" pitchFamily="18" charset="0"/>
                        </a:rPr>
                        <m:t>𝟖</m:t>
                      </m:r>
                      <m:r>
                        <a:rPr lang="fr-FR" sz="2000" b="1" i="1" smtClean="0">
                          <a:solidFill>
                            <a:srgbClr val="00B050"/>
                          </a:solidFill>
                          <a:latin typeface="Cambria Math" panose="02040503050406030204" pitchFamily="18" charset="0"/>
                        </a:rPr>
                        <m:t>∗</m:t>
                      </m:r>
                      <m:sSup>
                        <m:sSupPr>
                          <m:ctrlPr>
                            <a:rPr lang="fr-FR" sz="2000" b="1" i="1" smtClean="0">
                              <a:solidFill>
                                <a:srgbClr val="00B050"/>
                              </a:solidFill>
                              <a:latin typeface="Cambria Math" panose="02040503050406030204" pitchFamily="18" charset="0"/>
                            </a:rPr>
                          </m:ctrlPr>
                        </m:sSupPr>
                        <m:e>
                          <m:r>
                            <a:rPr lang="fr-FR" sz="2000" b="1" i="1" smtClean="0">
                              <a:solidFill>
                                <a:srgbClr val="00B050"/>
                              </a:solidFill>
                              <a:latin typeface="Cambria Math" panose="02040503050406030204" pitchFamily="18" charset="0"/>
                            </a:rPr>
                            <m:t>𝟏𝟎</m:t>
                          </m:r>
                        </m:e>
                        <m:sup>
                          <m:r>
                            <a:rPr lang="fr-FR" sz="2000" b="1" i="1" smtClean="0">
                              <a:solidFill>
                                <a:srgbClr val="00B050"/>
                              </a:solidFill>
                              <a:latin typeface="Cambria Math" panose="02040503050406030204" pitchFamily="18" charset="0"/>
                            </a:rPr>
                            <m:t>−</m:t>
                          </m:r>
                          <m:r>
                            <a:rPr lang="fr-FR" sz="2000" b="1" i="1" smtClean="0">
                              <a:solidFill>
                                <a:srgbClr val="00B050"/>
                              </a:solidFill>
                              <a:latin typeface="Cambria Math" panose="02040503050406030204" pitchFamily="18" charset="0"/>
                            </a:rPr>
                            <m:t>𝟒</m:t>
                          </m:r>
                        </m:sup>
                      </m:sSup>
                      <m:r>
                        <a:rPr lang="fr-FR" sz="2000" b="1" i="1" smtClean="0">
                          <a:solidFill>
                            <a:srgbClr val="00B050"/>
                          </a:solidFill>
                          <a:latin typeface="Cambria Math" panose="02040503050406030204" pitchFamily="18" charset="0"/>
                        </a:rPr>
                        <m:t> </m:t>
                      </m:r>
                      <m:r>
                        <a:rPr lang="fr-FR" sz="2000" b="1" i="0" smtClean="0">
                          <a:solidFill>
                            <a:srgbClr val="00B050"/>
                          </a:solidFill>
                          <a:latin typeface="Cambria Math" panose="02040503050406030204" pitchFamily="18" charset="0"/>
                        </a:rPr>
                        <m:t>𝛀</m:t>
                      </m:r>
                      <m:r>
                        <a:rPr lang="fr-FR" sz="2000" b="1" i="1" smtClean="0">
                          <a:solidFill>
                            <a:srgbClr val="00B050"/>
                          </a:solidFill>
                          <a:latin typeface="Cambria Math" panose="02040503050406030204" pitchFamily="18" charset="0"/>
                        </a:rPr>
                        <m:t>𝒎</m:t>
                      </m:r>
                      <m:r>
                        <a:rPr lang="fr-FR" sz="2000" b="1" i="1" smtClean="0">
                          <a:solidFill>
                            <a:srgbClr val="00B050"/>
                          </a:solidFill>
                          <a:latin typeface="Cambria Math" panose="02040503050406030204" pitchFamily="18" charset="0"/>
                        </a:rPr>
                        <m:t> </m:t>
                      </m:r>
                      <m:d>
                        <m:dPr>
                          <m:ctrlPr>
                            <a:rPr lang="fr-FR" sz="2000" b="1" i="1" smtClean="0">
                              <a:solidFill>
                                <a:srgbClr val="00B050"/>
                              </a:solidFill>
                              <a:latin typeface="Cambria Math" panose="02040503050406030204" pitchFamily="18" charset="0"/>
                            </a:rPr>
                          </m:ctrlPr>
                        </m:dPr>
                        <m:e>
                          <m:r>
                            <a:rPr lang="fr-FR" sz="2000" b="1" i="1">
                              <a:solidFill>
                                <a:srgbClr val="00B050"/>
                              </a:solidFill>
                              <a:latin typeface="Cambria Math" panose="02040503050406030204" pitchFamily="18" charset="0"/>
                            </a:rPr>
                            <m:t>𝑻</m:t>
                          </m:r>
                          <m:r>
                            <a:rPr lang="fr-FR" sz="2000" b="1" i="1">
                              <a:solidFill>
                                <a:srgbClr val="00B050"/>
                              </a:solidFill>
                              <a:latin typeface="Cambria Math" panose="02040503050406030204" pitchFamily="18" charset="0"/>
                              <a:ea typeface="Cambria Math" panose="02040503050406030204" pitchFamily="18" charset="0"/>
                            </a:rPr>
                            <m:t>≈</m:t>
                          </m:r>
                          <m:r>
                            <a:rPr lang="fr-FR" sz="2000" b="1" i="1" smtClean="0">
                              <a:solidFill>
                                <a:srgbClr val="00B050"/>
                              </a:solidFill>
                              <a:latin typeface="Cambria Math" panose="02040503050406030204" pitchFamily="18" charset="0"/>
                              <a:ea typeface="Cambria Math" panose="02040503050406030204" pitchFamily="18" charset="0"/>
                            </a:rPr>
                            <m:t>𝟑</m:t>
                          </m:r>
                          <m:r>
                            <a:rPr lang="fr-FR" sz="2000" b="1" i="1">
                              <a:solidFill>
                                <a:srgbClr val="00B050"/>
                              </a:solidFill>
                              <a:latin typeface="Cambria Math" panose="02040503050406030204" pitchFamily="18" charset="0"/>
                              <a:ea typeface="Cambria Math" panose="02040503050406030204" pitchFamily="18" charset="0"/>
                            </a:rPr>
                            <m:t>.</m:t>
                          </m:r>
                          <m:r>
                            <a:rPr lang="fr-FR" sz="2000" b="1" i="1">
                              <a:solidFill>
                                <a:srgbClr val="00B050"/>
                              </a:solidFill>
                              <a:latin typeface="Cambria Math" panose="02040503050406030204" pitchFamily="18" charset="0"/>
                              <a:ea typeface="Cambria Math" panose="02040503050406030204" pitchFamily="18" charset="0"/>
                            </a:rPr>
                            <m:t>𝟓</m:t>
                          </m:r>
                          <m:r>
                            <a:rPr lang="fr-FR" sz="2000" b="1" i="1">
                              <a:solidFill>
                                <a:srgbClr val="00B050"/>
                              </a:solidFill>
                              <a:latin typeface="Cambria Math" panose="02040503050406030204" pitchFamily="18" charset="0"/>
                              <a:ea typeface="Cambria Math" panose="02040503050406030204" pitchFamily="18" charset="0"/>
                            </a:rPr>
                            <m:t> </m:t>
                          </m:r>
                          <m:r>
                            <a:rPr lang="fr-FR" sz="2000" b="1" i="1">
                              <a:solidFill>
                                <a:srgbClr val="00B050"/>
                              </a:solidFill>
                              <a:latin typeface="Cambria Math" panose="02040503050406030204" pitchFamily="18" charset="0"/>
                              <a:ea typeface="Cambria Math" panose="02040503050406030204" pitchFamily="18" charset="0"/>
                            </a:rPr>
                            <m:t>𝒆𝑽</m:t>
                          </m:r>
                        </m:e>
                      </m:d>
                      <m:r>
                        <a:rPr lang="fr-FR" sz="2000" b="0" i="1" smtClean="0">
                          <a:solidFill>
                            <a:srgbClr val="00B050"/>
                          </a:solidFill>
                          <a:latin typeface="Cambria Math" panose="02040503050406030204" pitchFamily="18" charset="0"/>
                          <a:ea typeface="Cambria Math" panose="02040503050406030204" pitchFamily="18" charset="0"/>
                        </a:rPr>
                        <m:t>, </m:t>
                      </m:r>
                      <m:r>
                        <a:rPr lang="fr-FR" sz="2000" b="1" i="1" smtClean="0">
                          <a:solidFill>
                            <a:srgbClr val="C00000"/>
                          </a:solidFill>
                          <a:latin typeface="Cambria Math" panose="02040503050406030204" pitchFamily="18" charset="0"/>
                        </a:rPr>
                        <m:t>𝟑</m:t>
                      </m:r>
                      <m:r>
                        <a:rPr lang="fr-FR" sz="2000" b="1" i="1" smtClean="0">
                          <a:solidFill>
                            <a:srgbClr val="C00000"/>
                          </a:solidFill>
                          <a:latin typeface="Cambria Math" panose="02040503050406030204" pitchFamily="18" charset="0"/>
                        </a:rPr>
                        <m:t>.</m:t>
                      </m:r>
                      <m:r>
                        <a:rPr lang="fr-FR" sz="2000" b="1" i="1" smtClean="0">
                          <a:solidFill>
                            <a:srgbClr val="C00000"/>
                          </a:solidFill>
                          <a:latin typeface="Cambria Math" panose="02040503050406030204" pitchFamily="18" charset="0"/>
                        </a:rPr>
                        <m:t>𝟑</m:t>
                      </m:r>
                      <m:r>
                        <a:rPr lang="fr-FR" sz="2000" b="1" i="1" smtClean="0">
                          <a:solidFill>
                            <a:srgbClr val="C00000"/>
                          </a:solidFill>
                          <a:latin typeface="Cambria Math" panose="02040503050406030204" pitchFamily="18" charset="0"/>
                        </a:rPr>
                        <m:t>∗</m:t>
                      </m:r>
                      <m:sSup>
                        <m:sSupPr>
                          <m:ctrlPr>
                            <a:rPr lang="fr-FR" sz="2000" b="1" i="1" smtClean="0">
                              <a:solidFill>
                                <a:srgbClr val="C00000"/>
                              </a:solidFill>
                              <a:latin typeface="Cambria Math" panose="02040503050406030204" pitchFamily="18" charset="0"/>
                            </a:rPr>
                          </m:ctrlPr>
                        </m:sSupPr>
                        <m:e>
                          <m:r>
                            <a:rPr lang="fr-FR" sz="2000" b="1" i="1" smtClean="0">
                              <a:solidFill>
                                <a:srgbClr val="C00000"/>
                              </a:solidFill>
                              <a:latin typeface="Cambria Math" panose="02040503050406030204" pitchFamily="18" charset="0"/>
                            </a:rPr>
                            <m:t>𝟏𝟎</m:t>
                          </m:r>
                        </m:e>
                        <m:sup>
                          <m:r>
                            <a:rPr lang="fr-FR" sz="2000" b="1" i="1" smtClean="0">
                              <a:solidFill>
                                <a:srgbClr val="C00000"/>
                              </a:solidFill>
                              <a:latin typeface="Cambria Math" panose="02040503050406030204" pitchFamily="18" charset="0"/>
                            </a:rPr>
                            <m:t>−</m:t>
                          </m:r>
                          <m:r>
                            <a:rPr lang="fr-FR" sz="2000" b="1" i="1" smtClean="0">
                              <a:solidFill>
                                <a:srgbClr val="C00000"/>
                              </a:solidFill>
                              <a:latin typeface="Cambria Math" panose="02040503050406030204" pitchFamily="18" charset="0"/>
                            </a:rPr>
                            <m:t>𝟓</m:t>
                          </m:r>
                        </m:sup>
                      </m:sSup>
                      <m:r>
                        <a:rPr lang="fr-FR" sz="2000" b="1" i="1" smtClean="0">
                          <a:solidFill>
                            <a:srgbClr val="C00000"/>
                          </a:solidFill>
                          <a:latin typeface="Cambria Math" panose="02040503050406030204" pitchFamily="18" charset="0"/>
                        </a:rPr>
                        <m:t> </m:t>
                      </m:r>
                      <m:r>
                        <a:rPr lang="fr-FR" sz="2000" b="1" i="0" smtClean="0">
                          <a:solidFill>
                            <a:srgbClr val="C00000"/>
                          </a:solidFill>
                          <a:latin typeface="Cambria Math" panose="02040503050406030204" pitchFamily="18" charset="0"/>
                        </a:rPr>
                        <m:t>𝛀</m:t>
                      </m:r>
                      <m:r>
                        <a:rPr lang="fr-FR" sz="2000" b="1" i="1" smtClean="0">
                          <a:solidFill>
                            <a:srgbClr val="C00000"/>
                          </a:solidFill>
                          <a:latin typeface="Cambria Math" panose="02040503050406030204" pitchFamily="18" charset="0"/>
                        </a:rPr>
                        <m:t>𝒎</m:t>
                      </m:r>
                      <m:r>
                        <a:rPr lang="fr-FR" sz="2000" b="1" i="1" smtClean="0">
                          <a:solidFill>
                            <a:srgbClr val="C00000"/>
                          </a:solidFill>
                          <a:latin typeface="Cambria Math" panose="02040503050406030204" pitchFamily="18" charset="0"/>
                        </a:rPr>
                        <m:t> (</m:t>
                      </m:r>
                      <m:r>
                        <a:rPr lang="fr-FR" sz="2000" b="1" i="1">
                          <a:solidFill>
                            <a:srgbClr val="C00000"/>
                          </a:solidFill>
                          <a:latin typeface="Cambria Math" panose="02040503050406030204" pitchFamily="18" charset="0"/>
                        </a:rPr>
                        <m:t>𝑻</m:t>
                      </m:r>
                      <m:r>
                        <a:rPr lang="fr-FR" sz="2000" b="1" i="1">
                          <a:solidFill>
                            <a:srgbClr val="C00000"/>
                          </a:solidFill>
                          <a:latin typeface="Cambria Math" panose="02040503050406030204" pitchFamily="18" charset="0"/>
                          <a:ea typeface="Cambria Math" panose="02040503050406030204" pitchFamily="18" charset="0"/>
                        </a:rPr>
                        <m:t>≈</m:t>
                      </m:r>
                      <m:r>
                        <a:rPr lang="fr-FR" sz="2000" b="1" i="1">
                          <a:solidFill>
                            <a:srgbClr val="C00000"/>
                          </a:solidFill>
                          <a:latin typeface="Cambria Math" panose="02040503050406030204" pitchFamily="18" charset="0"/>
                          <a:ea typeface="Cambria Math" panose="02040503050406030204" pitchFamily="18" charset="0"/>
                        </a:rPr>
                        <m:t>𝟏𝟎</m:t>
                      </m:r>
                      <m:r>
                        <a:rPr lang="fr-FR" sz="2000" b="1" i="1">
                          <a:solidFill>
                            <a:srgbClr val="C00000"/>
                          </a:solidFill>
                          <a:latin typeface="Cambria Math" panose="02040503050406030204" pitchFamily="18" charset="0"/>
                          <a:ea typeface="Cambria Math" panose="02040503050406030204" pitchFamily="18" charset="0"/>
                        </a:rPr>
                        <m:t> </m:t>
                      </m:r>
                      <m:r>
                        <a:rPr lang="fr-FR" sz="2000" b="1" i="1">
                          <a:solidFill>
                            <a:srgbClr val="C00000"/>
                          </a:solidFill>
                          <a:latin typeface="Cambria Math" panose="02040503050406030204" pitchFamily="18" charset="0"/>
                          <a:ea typeface="Cambria Math" panose="02040503050406030204" pitchFamily="18" charset="0"/>
                        </a:rPr>
                        <m:t>𝒆𝑽</m:t>
                      </m:r>
                      <m:r>
                        <a:rPr lang="fr-FR" sz="2000" b="1" i="1">
                          <a:solidFill>
                            <a:srgbClr val="C00000"/>
                          </a:solidFill>
                          <a:latin typeface="Cambria Math" panose="02040503050406030204" pitchFamily="18" charset="0"/>
                          <a:ea typeface="Cambria Math" panose="02040503050406030204" pitchFamily="18" charset="0"/>
                        </a:rPr>
                        <m:t>)</m:t>
                      </m:r>
                    </m:oMath>
                  </m:oMathPara>
                </a14:m>
                <a:endParaRPr lang="en-GB" sz="2000" b="1" dirty="0">
                  <a:solidFill>
                    <a:srgbClr val="C00000"/>
                  </a:solidFill>
                </a:endParaRPr>
              </a:p>
              <a:p>
                <a:pPr lvl="1">
                  <a:buFont typeface="Wingdings" panose="05000000000000000000" pitchFamily="2" charset="2"/>
                  <a:buChar char="Ø"/>
                </a:pPr>
                <a:endParaRPr lang="en-GB" dirty="0"/>
              </a:p>
            </p:txBody>
          </p:sp>
        </mc:Choice>
        <mc:Fallback xmlns="">
          <p:sp>
            <p:nvSpPr>
              <p:cNvPr id="2" name="Espace réservé du contenu 1">
                <a:extLst>
                  <a:ext uri="{FF2B5EF4-FFF2-40B4-BE49-F238E27FC236}">
                    <a16:creationId xmlns:a16="http://schemas.microsoft.com/office/drawing/2014/main" id="{627D91DB-3649-4BD3-BB1C-C191484D68C2}"/>
                  </a:ext>
                </a:extLst>
              </p:cNvPr>
              <p:cNvSpPr>
                <a:spLocks noGrp="1" noRot="1" noChangeAspect="1" noMove="1" noResize="1" noEditPoints="1" noAdjustHandles="1" noChangeArrowheads="1" noChangeShapeType="1" noTextEdit="1"/>
              </p:cNvSpPr>
              <p:nvPr>
                <p:ph idx="1"/>
              </p:nvPr>
            </p:nvSpPr>
            <p:spPr>
              <a:xfrm>
                <a:off x="731835" y="894564"/>
                <a:ext cx="11172141" cy="4532313"/>
              </a:xfrm>
              <a:blipFill>
                <a:blip r:embed="rId7"/>
                <a:stretch>
                  <a:fillRect/>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26EA6AA6-0B58-4D25-8909-6E36CD8992F0}"/>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23AF72DF-2906-47DF-8FB7-41C7AEC9027B}"/>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F9721BE8-7162-4CEF-B64F-867E6B2C9DC8}"/>
              </a:ext>
            </a:extLst>
          </p:cNvPr>
          <p:cNvSpPr>
            <a:spLocks noGrp="1"/>
          </p:cNvSpPr>
          <p:nvPr>
            <p:ph type="sldNum" sz="quarter" idx="12"/>
          </p:nvPr>
        </p:nvSpPr>
        <p:spPr/>
        <p:txBody>
          <a:bodyPr/>
          <a:lstStyle/>
          <a:p>
            <a:fld id="{0CBC77A0-1F4E-42FF-9FFC-F45C3A64AF90}" type="slidenum">
              <a:rPr lang="fr-FR" smtClean="0"/>
              <a:t>14</a:t>
            </a:fld>
            <a:endParaRPr lang="fr-FR"/>
          </a:p>
        </p:txBody>
      </p:sp>
      <p:sp>
        <p:nvSpPr>
          <p:cNvPr id="6" name="Titre 5">
            <a:extLst>
              <a:ext uri="{FF2B5EF4-FFF2-40B4-BE49-F238E27FC236}">
                <a16:creationId xmlns:a16="http://schemas.microsoft.com/office/drawing/2014/main" id="{B9B2EE55-4C5C-48D8-A4B6-2BBD84B6BDC1}"/>
              </a:ext>
            </a:extLst>
          </p:cNvPr>
          <p:cNvSpPr>
            <a:spLocks noGrp="1"/>
          </p:cNvSpPr>
          <p:nvPr>
            <p:ph type="title"/>
          </p:nvPr>
        </p:nvSpPr>
        <p:spPr>
          <a:xfrm>
            <a:off x="731838" y="314037"/>
            <a:ext cx="11388856" cy="680500"/>
          </a:xfrm>
        </p:spPr>
        <p:txBody>
          <a:bodyPr>
            <a:noAutofit/>
          </a:bodyPr>
          <a:lstStyle/>
          <a:p>
            <a:r>
              <a:rPr lang="fr-FR" dirty="0">
                <a:solidFill>
                  <a:srgbClr val="E60019"/>
                </a:solidFill>
              </a:rPr>
              <a:t>Scan in background </a:t>
            </a:r>
            <a:r>
              <a:rPr lang="fr-FR" dirty="0" err="1">
                <a:solidFill>
                  <a:srgbClr val="E60019"/>
                </a:solidFill>
              </a:rPr>
              <a:t>resistivity</a:t>
            </a:r>
            <a:r>
              <a:rPr lang="fr-FR" dirty="0">
                <a:solidFill>
                  <a:srgbClr val="E60019"/>
                </a:solidFill>
              </a:rPr>
              <a:t> </a:t>
            </a:r>
            <a:r>
              <a:rPr lang="fr-FR" dirty="0" err="1">
                <a:solidFill>
                  <a:srgbClr val="E60019"/>
                </a:solidFill>
              </a:rPr>
              <a:t>with</a:t>
            </a:r>
            <a:r>
              <a:rPr lang="fr-FR" dirty="0">
                <a:solidFill>
                  <a:srgbClr val="E60019"/>
                </a:solidFill>
              </a:rPr>
              <a:t> advection</a:t>
            </a:r>
            <a:endParaRPr lang="en-GB" dirty="0">
              <a:solidFill>
                <a:srgbClr val="E60019"/>
              </a:solidFill>
            </a:endParaRPr>
          </a:p>
        </p:txBody>
      </p: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CB0EC6A9-7209-45C4-A4CD-D26B96406510}"/>
                  </a:ext>
                </a:extLst>
              </p:cNvPr>
              <p:cNvSpPr txBox="1"/>
              <p:nvPr/>
            </p:nvSpPr>
            <p:spPr>
              <a:xfrm>
                <a:off x="0" y="1393457"/>
                <a:ext cx="12002704" cy="400110"/>
              </a:xfrm>
              <a:prstGeom prst="rect">
                <a:avLst/>
              </a:prstGeom>
              <a:noFill/>
            </p:spPr>
            <p:txBody>
              <a:bodyPr wrap="square">
                <a:spAutoFit/>
              </a:bodyPr>
              <a:lstStyle/>
              <a:p>
                <a:pPr marL="342900" indent="-342900" algn="ctr">
                  <a:buClr>
                    <a:srgbClr val="C00000"/>
                  </a:buClr>
                  <a:buFont typeface="Wingdings" panose="05000000000000000000" pitchFamily="2" charset="2"/>
                  <a:buChar char="Ø"/>
                </a:pPr>
                <a:r>
                  <a:rPr lang="en-GB" sz="2000" b="1" dirty="0">
                    <a:solidFill>
                      <a:schemeClr val="tx1"/>
                    </a:solidFill>
                  </a:rPr>
                  <a:t>Higher </a:t>
                </a:r>
                <a14:m>
                  <m:oMath xmlns:m="http://schemas.openxmlformats.org/officeDocument/2006/math">
                    <m:r>
                      <a:rPr lang="fr-FR" sz="2000" b="1" i="1" smtClean="0">
                        <a:solidFill>
                          <a:schemeClr val="tx1"/>
                        </a:solidFill>
                        <a:latin typeface="Cambria Math" panose="02040503050406030204" pitchFamily="18" charset="0"/>
                      </a:rPr>
                      <m:t>𝜼</m:t>
                    </m:r>
                  </m:oMath>
                </a14:m>
                <a:r>
                  <a:rPr lang="en-GB" sz="2000" b="1" dirty="0">
                    <a:solidFill>
                      <a:schemeClr val="tx1"/>
                    </a:solidFill>
                  </a:rPr>
                  <a:t> </a:t>
                </a:r>
                <a14:m>
                  <m:oMath xmlns:m="http://schemas.openxmlformats.org/officeDocument/2006/math">
                    <m:r>
                      <a:rPr lang="en-GB" sz="2000" b="1" i="1" dirty="0" smtClean="0">
                        <a:solidFill>
                          <a:schemeClr val="tx1"/>
                        </a:solidFill>
                        <a:latin typeface="Cambria Math" panose="02040503050406030204" pitchFamily="18" charset="0"/>
                      </a:rPr>
                      <m:t>→</m:t>
                    </m:r>
                  </m:oMath>
                </a14:m>
                <a:r>
                  <a:rPr lang="en-GB" sz="2000" b="1" dirty="0">
                    <a:solidFill>
                      <a:schemeClr val="tx1"/>
                    </a:solidFill>
                  </a:rPr>
                  <a:t> faster dynamics, shorter </a:t>
                </a:r>
                <a14:m>
                  <m:oMath xmlns:m="http://schemas.openxmlformats.org/officeDocument/2006/math">
                    <m:sSub>
                      <m:sSubPr>
                        <m:ctrlPr>
                          <a:rPr lang="en-GB" sz="2000" b="1" i="1" dirty="0">
                            <a:solidFill>
                              <a:schemeClr val="tx1"/>
                            </a:solidFill>
                            <a:latin typeface="Cambria Math" panose="02040503050406030204" pitchFamily="18" charset="0"/>
                          </a:rPr>
                        </m:ctrlPr>
                      </m:sSubPr>
                      <m:e>
                        <m:r>
                          <a:rPr lang="fr-FR" sz="2000" b="1" i="1" dirty="0">
                            <a:solidFill>
                              <a:schemeClr val="tx1"/>
                            </a:solidFill>
                            <a:latin typeface="Cambria Math" panose="02040503050406030204" pitchFamily="18" charset="0"/>
                          </a:rPr>
                          <m:t>𝑰</m:t>
                        </m:r>
                      </m:e>
                      <m:sub>
                        <m:r>
                          <a:rPr lang="en-GB" sz="2000" b="1" i="1" dirty="0">
                            <a:solidFill>
                              <a:schemeClr val="tx1"/>
                            </a:solidFill>
                            <a:latin typeface="Cambria Math" panose="02040503050406030204" pitchFamily="18" charset="0"/>
                          </a:rPr>
                          <m:t>𝑹𝑬</m:t>
                        </m:r>
                      </m:sub>
                    </m:sSub>
                    <m:r>
                      <a:rPr lang="fr-FR" sz="2000" b="1" i="1" dirty="0">
                        <a:solidFill>
                          <a:schemeClr val="tx1"/>
                        </a:solidFill>
                        <a:latin typeface="Cambria Math" panose="02040503050406030204" pitchFamily="18" charset="0"/>
                      </a:rPr>
                      <m:t> </m:t>
                    </m:r>
                  </m:oMath>
                </a14:m>
                <a:r>
                  <a:rPr lang="en-GB" sz="2000" b="1" dirty="0">
                    <a:solidFill>
                      <a:schemeClr val="tx1"/>
                    </a:solidFill>
                  </a:rPr>
                  <a:t>loss timescale BUT higher final </a:t>
                </a:r>
                <a14:m>
                  <m:oMath xmlns:m="http://schemas.openxmlformats.org/officeDocument/2006/math">
                    <m:sSub>
                      <m:sSubPr>
                        <m:ctrlPr>
                          <a:rPr lang="en-GB" sz="2000" b="1" i="1" dirty="0">
                            <a:solidFill>
                              <a:schemeClr val="tx1"/>
                            </a:solidFill>
                            <a:latin typeface="Cambria Math" panose="02040503050406030204" pitchFamily="18" charset="0"/>
                          </a:rPr>
                        </m:ctrlPr>
                      </m:sSubPr>
                      <m:e>
                        <m:r>
                          <a:rPr lang="fr-FR" sz="2000" b="1" i="1" dirty="0">
                            <a:solidFill>
                              <a:schemeClr val="tx1"/>
                            </a:solidFill>
                            <a:latin typeface="Cambria Math" panose="02040503050406030204" pitchFamily="18" charset="0"/>
                          </a:rPr>
                          <m:t>𝑰</m:t>
                        </m:r>
                      </m:e>
                      <m:sub>
                        <m:r>
                          <a:rPr lang="en-GB" sz="2000" b="1" i="1" dirty="0">
                            <a:solidFill>
                              <a:schemeClr val="tx1"/>
                            </a:solidFill>
                            <a:latin typeface="Cambria Math" panose="02040503050406030204" pitchFamily="18" charset="0"/>
                          </a:rPr>
                          <m:t>𝑹𝑬</m:t>
                        </m:r>
                      </m:sub>
                    </m:sSub>
                    <m:r>
                      <a:rPr lang="en-GB" sz="2000" b="1" i="1" dirty="0">
                        <a:solidFill>
                          <a:schemeClr val="tx1"/>
                        </a:solidFill>
                        <a:latin typeface="Cambria Math" panose="02040503050406030204" pitchFamily="18" charset="0"/>
                      </a:rPr>
                      <m:t> </m:t>
                    </m:r>
                  </m:oMath>
                </a14:m>
                <a:endParaRPr lang="en-GB" sz="2000" dirty="0">
                  <a:solidFill>
                    <a:schemeClr val="tx1"/>
                  </a:solidFill>
                </a:endParaRPr>
              </a:p>
            </p:txBody>
          </p:sp>
        </mc:Choice>
        <mc:Fallback xmlns="">
          <p:sp>
            <p:nvSpPr>
              <p:cNvPr id="12" name="ZoneTexte 11">
                <a:extLst>
                  <a:ext uri="{FF2B5EF4-FFF2-40B4-BE49-F238E27FC236}">
                    <a16:creationId xmlns:a16="http://schemas.microsoft.com/office/drawing/2014/main" id="{CB0EC6A9-7209-45C4-A4CD-D26B96406510}"/>
                  </a:ext>
                </a:extLst>
              </p:cNvPr>
              <p:cNvSpPr txBox="1">
                <a:spLocks noRot="1" noChangeAspect="1" noMove="1" noResize="1" noEditPoints="1" noAdjustHandles="1" noChangeArrowheads="1" noChangeShapeType="1" noTextEdit="1"/>
              </p:cNvSpPr>
              <p:nvPr/>
            </p:nvSpPr>
            <p:spPr>
              <a:xfrm>
                <a:off x="0" y="1393457"/>
                <a:ext cx="12002704" cy="400110"/>
              </a:xfrm>
              <a:prstGeom prst="rect">
                <a:avLst/>
              </a:prstGeom>
              <a:blipFill>
                <a:blip r:embed="rId8"/>
                <a:stretch>
                  <a:fillRect t="-7692" b="-29231"/>
                </a:stretch>
              </a:blipFill>
            </p:spPr>
            <p:txBody>
              <a:bodyPr/>
              <a:lstStyle/>
              <a:p>
                <a:r>
                  <a:rPr lang="en-GB">
                    <a:noFill/>
                  </a:rPr>
                  <a:t> </a:t>
                </a:r>
              </a:p>
            </p:txBody>
          </p:sp>
        </mc:Fallback>
      </mc:AlternateContent>
      <p:sp>
        <p:nvSpPr>
          <p:cNvPr id="16" name="ZoneTexte 15">
            <a:extLst>
              <a:ext uri="{FF2B5EF4-FFF2-40B4-BE49-F238E27FC236}">
                <a16:creationId xmlns:a16="http://schemas.microsoft.com/office/drawing/2014/main" id="{1C61A26D-7EAA-469E-85C5-F7E01A23A7A5}"/>
              </a:ext>
            </a:extLst>
          </p:cNvPr>
          <p:cNvSpPr txBox="1"/>
          <p:nvPr/>
        </p:nvSpPr>
        <p:spPr>
          <a:xfrm>
            <a:off x="1122218" y="2597727"/>
            <a:ext cx="184731" cy="369332"/>
          </a:xfrm>
          <a:prstGeom prst="rect">
            <a:avLst/>
          </a:prstGeom>
          <a:noFill/>
        </p:spPr>
        <p:txBody>
          <a:bodyPr wrap="none" rtlCol="0">
            <a:spAutoFit/>
          </a:bodyPr>
          <a:lstStyle/>
          <a:p>
            <a:endParaRPr lang="en-GB" dirty="0"/>
          </a:p>
        </p:txBody>
      </p:sp>
      <mc:AlternateContent xmlns:mc="http://schemas.openxmlformats.org/markup-compatibility/2006" xmlns:a14="http://schemas.microsoft.com/office/drawing/2010/main">
        <mc:Choice Requires="a14">
          <p:sp>
            <p:nvSpPr>
              <p:cNvPr id="19" name="ZoneTexte 18">
                <a:extLst>
                  <a:ext uri="{FF2B5EF4-FFF2-40B4-BE49-F238E27FC236}">
                    <a16:creationId xmlns:a16="http://schemas.microsoft.com/office/drawing/2014/main" id="{642DEFAC-01E4-4B83-9254-4876B2A07459}"/>
                  </a:ext>
                </a:extLst>
              </p:cNvPr>
              <p:cNvSpPr txBox="1"/>
              <p:nvPr/>
            </p:nvSpPr>
            <p:spPr>
              <a:xfrm>
                <a:off x="575396" y="3501821"/>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𝜼</m:t>
                    </m:r>
                  </m:oMath>
                </a14:m>
                <a:r>
                  <a:rPr lang="fr-FR" sz="2000" b="1" dirty="0">
                    <a:solidFill>
                      <a:srgbClr val="2006BA"/>
                    </a:solidFill>
                  </a:rPr>
                  <a:t> </a:t>
                </a:r>
                <a:endParaRPr lang="en-GB" sz="2000" b="1" dirty="0">
                  <a:solidFill>
                    <a:srgbClr val="2006BA"/>
                  </a:solidFill>
                </a:endParaRPr>
              </a:p>
            </p:txBody>
          </p:sp>
        </mc:Choice>
        <mc:Fallback xmlns="">
          <p:sp>
            <p:nvSpPr>
              <p:cNvPr id="19" name="ZoneTexte 18">
                <a:extLst>
                  <a:ext uri="{FF2B5EF4-FFF2-40B4-BE49-F238E27FC236}">
                    <a16:creationId xmlns:a16="http://schemas.microsoft.com/office/drawing/2014/main" id="{642DEFAC-01E4-4B83-9254-4876B2A07459}"/>
                  </a:ext>
                </a:extLst>
              </p:cNvPr>
              <p:cNvSpPr txBox="1">
                <a:spLocks noRot="1" noChangeAspect="1" noMove="1" noResize="1" noEditPoints="1" noAdjustHandles="1" noChangeArrowheads="1" noChangeShapeType="1" noTextEdit="1"/>
              </p:cNvSpPr>
              <p:nvPr/>
            </p:nvSpPr>
            <p:spPr>
              <a:xfrm>
                <a:off x="575396" y="3501821"/>
                <a:ext cx="1093643" cy="400110"/>
              </a:xfrm>
              <a:prstGeom prst="rect">
                <a:avLst/>
              </a:prstGeom>
              <a:blipFill>
                <a:blip r:embed="rId10"/>
                <a:stretch>
                  <a:fillRect l="-5556"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ZoneTexte 19">
                <a:extLst>
                  <a:ext uri="{FF2B5EF4-FFF2-40B4-BE49-F238E27FC236}">
                    <a16:creationId xmlns:a16="http://schemas.microsoft.com/office/drawing/2014/main" id="{4A7E2B64-E973-4263-86DB-5A9D666F9B6B}"/>
                  </a:ext>
                </a:extLst>
              </p:cNvPr>
              <p:cNvSpPr txBox="1"/>
              <p:nvPr/>
            </p:nvSpPr>
            <p:spPr>
              <a:xfrm>
                <a:off x="2254395" y="3501821"/>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𝜼</m:t>
                    </m:r>
                  </m:oMath>
                </a14:m>
                <a:r>
                  <a:rPr lang="fr-FR" sz="2000" b="1" dirty="0">
                    <a:solidFill>
                      <a:srgbClr val="00B050"/>
                    </a:solidFill>
                  </a:rPr>
                  <a:t> </a:t>
                </a:r>
                <a:endParaRPr lang="en-GB" sz="2000" b="1" dirty="0">
                  <a:solidFill>
                    <a:srgbClr val="00B050"/>
                  </a:solidFill>
                </a:endParaRPr>
              </a:p>
            </p:txBody>
          </p:sp>
        </mc:Choice>
        <mc:Fallback xmlns="">
          <p:sp>
            <p:nvSpPr>
              <p:cNvPr id="20" name="ZoneTexte 19">
                <a:extLst>
                  <a:ext uri="{FF2B5EF4-FFF2-40B4-BE49-F238E27FC236}">
                    <a16:creationId xmlns:a16="http://schemas.microsoft.com/office/drawing/2014/main" id="{4A7E2B64-E973-4263-86DB-5A9D666F9B6B}"/>
                  </a:ext>
                </a:extLst>
              </p:cNvPr>
              <p:cNvSpPr txBox="1">
                <a:spLocks noRot="1" noChangeAspect="1" noMove="1" noResize="1" noEditPoints="1" noAdjustHandles="1" noChangeArrowheads="1" noChangeShapeType="1" noTextEdit="1"/>
              </p:cNvSpPr>
              <p:nvPr/>
            </p:nvSpPr>
            <p:spPr>
              <a:xfrm>
                <a:off x="2254395" y="3501821"/>
                <a:ext cx="1426997" cy="400110"/>
              </a:xfrm>
              <a:prstGeom prst="rect">
                <a:avLst/>
              </a:prstGeom>
              <a:blipFill>
                <a:blip r:embed="rId11"/>
                <a:stretch>
                  <a:fillRect l="-4701"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ZoneTexte 21">
                <a:extLst>
                  <a:ext uri="{FF2B5EF4-FFF2-40B4-BE49-F238E27FC236}">
                    <a16:creationId xmlns:a16="http://schemas.microsoft.com/office/drawing/2014/main" id="{110EE4A4-6D30-47EB-8666-4E6CA761BEAB}"/>
                  </a:ext>
                </a:extLst>
              </p:cNvPr>
              <p:cNvSpPr txBox="1"/>
              <p:nvPr/>
            </p:nvSpPr>
            <p:spPr>
              <a:xfrm>
                <a:off x="4212997" y="3481992"/>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𝜼</m:t>
                    </m:r>
                  </m:oMath>
                </a14:m>
                <a:r>
                  <a:rPr lang="fr-FR" sz="2000" b="1" dirty="0">
                    <a:solidFill>
                      <a:schemeClr val="tx2"/>
                    </a:solidFill>
                  </a:rPr>
                  <a:t> </a:t>
                </a:r>
                <a:endParaRPr lang="en-GB" sz="2000" b="1" dirty="0">
                  <a:solidFill>
                    <a:schemeClr val="tx2"/>
                  </a:solidFill>
                </a:endParaRPr>
              </a:p>
            </p:txBody>
          </p:sp>
        </mc:Choice>
        <mc:Fallback xmlns="">
          <p:sp>
            <p:nvSpPr>
              <p:cNvPr id="22" name="ZoneTexte 21">
                <a:extLst>
                  <a:ext uri="{FF2B5EF4-FFF2-40B4-BE49-F238E27FC236}">
                    <a16:creationId xmlns:a16="http://schemas.microsoft.com/office/drawing/2014/main" id="{110EE4A4-6D30-47EB-8666-4E6CA761BEAB}"/>
                  </a:ext>
                </a:extLst>
              </p:cNvPr>
              <p:cNvSpPr txBox="1">
                <a:spLocks noRot="1" noChangeAspect="1" noMove="1" noResize="1" noEditPoints="1" noAdjustHandles="1" noChangeArrowheads="1" noChangeShapeType="1" noTextEdit="1"/>
              </p:cNvSpPr>
              <p:nvPr/>
            </p:nvSpPr>
            <p:spPr>
              <a:xfrm>
                <a:off x="4212997" y="3481992"/>
                <a:ext cx="1093643" cy="400110"/>
              </a:xfrm>
              <a:prstGeom prst="rect">
                <a:avLst/>
              </a:prstGeom>
              <a:blipFill>
                <a:blip r:embed="rId12"/>
                <a:stretch>
                  <a:fillRect l="-5556"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ZoneTexte 22">
                <a:extLst>
                  <a:ext uri="{FF2B5EF4-FFF2-40B4-BE49-F238E27FC236}">
                    <a16:creationId xmlns:a16="http://schemas.microsoft.com/office/drawing/2014/main" id="{6F1C41C7-B74A-4C02-ACEA-45AC9013C401}"/>
                  </a:ext>
                </a:extLst>
              </p:cNvPr>
              <p:cNvSpPr txBox="1"/>
              <p:nvPr/>
            </p:nvSpPr>
            <p:spPr>
              <a:xfrm>
                <a:off x="7254055" y="3508091"/>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𝜼</m:t>
                    </m:r>
                  </m:oMath>
                </a14:m>
                <a:r>
                  <a:rPr lang="fr-FR" sz="2000" b="1" dirty="0">
                    <a:solidFill>
                      <a:srgbClr val="2006BA"/>
                    </a:solidFill>
                  </a:rPr>
                  <a:t> </a:t>
                </a:r>
                <a:endParaRPr lang="en-GB" sz="2000" b="1" dirty="0">
                  <a:solidFill>
                    <a:srgbClr val="2006BA"/>
                  </a:solidFill>
                </a:endParaRPr>
              </a:p>
            </p:txBody>
          </p:sp>
        </mc:Choice>
        <mc:Fallback xmlns="">
          <p:sp>
            <p:nvSpPr>
              <p:cNvPr id="23" name="ZoneTexte 22">
                <a:extLst>
                  <a:ext uri="{FF2B5EF4-FFF2-40B4-BE49-F238E27FC236}">
                    <a16:creationId xmlns:a16="http://schemas.microsoft.com/office/drawing/2014/main" id="{6F1C41C7-B74A-4C02-ACEA-45AC9013C401}"/>
                  </a:ext>
                </a:extLst>
              </p:cNvPr>
              <p:cNvSpPr txBox="1">
                <a:spLocks noRot="1" noChangeAspect="1" noMove="1" noResize="1" noEditPoints="1" noAdjustHandles="1" noChangeArrowheads="1" noChangeShapeType="1" noTextEdit="1"/>
              </p:cNvSpPr>
              <p:nvPr/>
            </p:nvSpPr>
            <p:spPr>
              <a:xfrm>
                <a:off x="7254055" y="3508091"/>
                <a:ext cx="1093643" cy="400110"/>
              </a:xfrm>
              <a:prstGeom prst="rect">
                <a:avLst/>
              </a:prstGeom>
              <a:blipFill>
                <a:blip r:embed="rId13"/>
                <a:stretch>
                  <a:fillRect l="-6145"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94A62529-450B-4784-9A12-B0ADBCEE1391}"/>
                  </a:ext>
                </a:extLst>
              </p:cNvPr>
              <p:cNvSpPr txBox="1"/>
              <p:nvPr/>
            </p:nvSpPr>
            <p:spPr>
              <a:xfrm>
                <a:off x="8510608" y="3508091"/>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𝜼</m:t>
                    </m:r>
                  </m:oMath>
                </a14:m>
                <a:r>
                  <a:rPr lang="fr-FR" sz="2000" b="1" dirty="0">
                    <a:solidFill>
                      <a:srgbClr val="00B050"/>
                    </a:solidFill>
                  </a:rPr>
                  <a:t> </a:t>
                </a:r>
                <a:endParaRPr lang="en-GB" sz="2000" b="1" dirty="0">
                  <a:solidFill>
                    <a:srgbClr val="00B050"/>
                  </a:solidFill>
                </a:endParaRPr>
              </a:p>
            </p:txBody>
          </p:sp>
        </mc:Choice>
        <mc:Fallback xmlns="">
          <p:sp>
            <p:nvSpPr>
              <p:cNvPr id="24" name="ZoneTexte 23">
                <a:extLst>
                  <a:ext uri="{FF2B5EF4-FFF2-40B4-BE49-F238E27FC236}">
                    <a16:creationId xmlns:a16="http://schemas.microsoft.com/office/drawing/2014/main" id="{94A62529-450B-4784-9A12-B0ADBCEE1391}"/>
                  </a:ext>
                </a:extLst>
              </p:cNvPr>
              <p:cNvSpPr txBox="1">
                <a:spLocks noRot="1" noChangeAspect="1" noMove="1" noResize="1" noEditPoints="1" noAdjustHandles="1" noChangeArrowheads="1" noChangeShapeType="1" noTextEdit="1"/>
              </p:cNvSpPr>
              <p:nvPr/>
            </p:nvSpPr>
            <p:spPr>
              <a:xfrm>
                <a:off x="8510608" y="3508091"/>
                <a:ext cx="1426997" cy="400110"/>
              </a:xfrm>
              <a:prstGeom prst="rect">
                <a:avLst/>
              </a:prstGeom>
              <a:blipFill>
                <a:blip r:embed="rId14"/>
                <a:stretch>
                  <a:fillRect l="-4274"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ZoneTexte 24">
                <a:extLst>
                  <a:ext uri="{FF2B5EF4-FFF2-40B4-BE49-F238E27FC236}">
                    <a16:creationId xmlns:a16="http://schemas.microsoft.com/office/drawing/2014/main" id="{4FF88502-EFB8-4D77-B842-907E7A56A6CA}"/>
                  </a:ext>
                </a:extLst>
              </p:cNvPr>
              <p:cNvSpPr txBox="1"/>
              <p:nvPr/>
            </p:nvSpPr>
            <p:spPr>
              <a:xfrm>
                <a:off x="10134600" y="3508091"/>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𝜼</m:t>
                    </m:r>
                  </m:oMath>
                </a14:m>
                <a:r>
                  <a:rPr lang="fr-FR" sz="2000" b="1" dirty="0">
                    <a:solidFill>
                      <a:schemeClr val="tx2"/>
                    </a:solidFill>
                  </a:rPr>
                  <a:t> </a:t>
                </a:r>
                <a:endParaRPr lang="en-GB" sz="2000" b="1" dirty="0">
                  <a:solidFill>
                    <a:schemeClr val="tx2"/>
                  </a:solidFill>
                </a:endParaRPr>
              </a:p>
            </p:txBody>
          </p:sp>
        </mc:Choice>
        <mc:Fallback xmlns="">
          <p:sp>
            <p:nvSpPr>
              <p:cNvPr id="25" name="ZoneTexte 24">
                <a:extLst>
                  <a:ext uri="{FF2B5EF4-FFF2-40B4-BE49-F238E27FC236}">
                    <a16:creationId xmlns:a16="http://schemas.microsoft.com/office/drawing/2014/main" id="{4FF88502-EFB8-4D77-B842-907E7A56A6CA}"/>
                  </a:ext>
                </a:extLst>
              </p:cNvPr>
              <p:cNvSpPr txBox="1">
                <a:spLocks noRot="1" noChangeAspect="1" noMove="1" noResize="1" noEditPoints="1" noAdjustHandles="1" noChangeArrowheads="1" noChangeShapeType="1" noTextEdit="1"/>
              </p:cNvSpPr>
              <p:nvPr/>
            </p:nvSpPr>
            <p:spPr>
              <a:xfrm>
                <a:off x="10134600" y="3508091"/>
                <a:ext cx="1093643" cy="400110"/>
              </a:xfrm>
              <a:prstGeom prst="rect">
                <a:avLst/>
              </a:prstGeom>
              <a:blipFill>
                <a:blip r:embed="rId15"/>
                <a:stretch>
                  <a:fillRect l="-6145"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DABD359A-DF04-4F93-97D6-BCE058DC23C3}"/>
                  </a:ext>
                </a:extLst>
              </p:cNvPr>
              <p:cNvSpPr txBox="1"/>
              <p:nvPr/>
            </p:nvSpPr>
            <p:spPr>
              <a:xfrm rot="16200000">
                <a:off x="5816456" y="3746318"/>
                <a:ext cx="1377237" cy="461665"/>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400" i="1" dirty="0" smtClean="0">
                              <a:latin typeface="Cambria Math" panose="02040503050406030204" pitchFamily="18" charset="0"/>
                            </a:rPr>
                          </m:ctrlPr>
                        </m:sSubPr>
                        <m:e>
                          <m:r>
                            <m:rPr>
                              <m:sty m:val="p"/>
                            </m:rPr>
                            <a:rPr lang="fr-FR" sz="2400" i="0" dirty="0" smtClean="0">
                              <a:latin typeface="Cambria Math" panose="02040503050406030204" pitchFamily="18" charset="0"/>
                            </a:rPr>
                            <m:t>I</m:t>
                          </m:r>
                        </m:e>
                        <m:sub>
                          <m:r>
                            <m:rPr>
                              <m:sty m:val="p"/>
                            </m:rPr>
                            <a:rPr lang="fr-FR" sz="2400" i="0" dirty="0" smtClean="0">
                              <a:latin typeface="Cambria Math" panose="02040503050406030204" pitchFamily="18" charset="0"/>
                            </a:rPr>
                            <m:t>RE</m:t>
                          </m:r>
                        </m:sub>
                      </m:sSub>
                      <m:r>
                        <a:rPr lang="fr-FR" sz="2400" i="0" dirty="0" smtClean="0">
                          <a:latin typeface="Cambria Math" panose="02040503050406030204" pitchFamily="18" charset="0"/>
                        </a:rPr>
                        <m:t> </m:t>
                      </m:r>
                      <m:r>
                        <a:rPr lang="fr-FR" sz="2400" b="0" i="0" dirty="0" smtClean="0">
                          <a:latin typeface="Cambria Math" panose="02040503050406030204" pitchFamily="18" charset="0"/>
                        </a:rPr>
                        <m:t>[</m:t>
                      </m:r>
                      <m:r>
                        <m:rPr>
                          <m:sty m:val="p"/>
                        </m:rPr>
                        <a:rPr lang="fr-FR" sz="2400" b="0" i="0" dirty="0" smtClean="0">
                          <a:latin typeface="Cambria Math" panose="02040503050406030204" pitchFamily="18" charset="0"/>
                        </a:rPr>
                        <m:t>MA</m:t>
                      </m:r>
                      <m:r>
                        <a:rPr lang="fr-FR" sz="2400" b="0" i="0" dirty="0" smtClean="0">
                          <a:latin typeface="Cambria Math" panose="02040503050406030204" pitchFamily="18" charset="0"/>
                        </a:rPr>
                        <m:t>]</m:t>
                      </m:r>
                    </m:oMath>
                  </m:oMathPara>
                </a14:m>
                <a:endParaRPr lang="en-GB" sz="2400" dirty="0">
                  <a:latin typeface="Calibri" panose="020F0502020204030204" pitchFamily="34" charset="0"/>
                  <a:cs typeface="Calibri" panose="020F0502020204030204" pitchFamily="34" charset="0"/>
                </a:endParaRPr>
              </a:p>
            </p:txBody>
          </p:sp>
        </mc:Choice>
        <mc:Fallback xmlns="">
          <p:sp>
            <p:nvSpPr>
              <p:cNvPr id="7" name="ZoneTexte 6">
                <a:extLst>
                  <a:ext uri="{FF2B5EF4-FFF2-40B4-BE49-F238E27FC236}">
                    <a16:creationId xmlns:a16="http://schemas.microsoft.com/office/drawing/2014/main" id="{DABD359A-DF04-4F93-97D6-BCE058DC23C3}"/>
                  </a:ext>
                </a:extLst>
              </p:cNvPr>
              <p:cNvSpPr txBox="1">
                <a:spLocks noRot="1" noChangeAspect="1" noMove="1" noResize="1" noEditPoints="1" noAdjustHandles="1" noChangeArrowheads="1" noChangeShapeType="1" noTextEdit="1"/>
              </p:cNvSpPr>
              <p:nvPr/>
            </p:nvSpPr>
            <p:spPr>
              <a:xfrm rot="16200000">
                <a:off x="5816456" y="3746318"/>
                <a:ext cx="1377237" cy="461665"/>
              </a:xfrm>
              <a:prstGeom prst="rect">
                <a:avLst/>
              </a:prstGeom>
              <a:blipFill>
                <a:blip r:embed="rId16"/>
                <a:stretch>
                  <a:fillRect t="-442" r="-17105"/>
                </a:stretch>
              </a:blipFill>
            </p:spPr>
            <p:txBody>
              <a:bodyPr/>
              <a:lstStyle/>
              <a:p>
                <a:r>
                  <a:rPr lang="en-GB">
                    <a:noFill/>
                  </a:rPr>
                  <a:t> </a:t>
                </a:r>
              </a:p>
            </p:txBody>
          </p:sp>
        </mc:Fallback>
      </mc:AlternateContent>
    </p:spTree>
    <p:extLst>
      <p:ext uri="{BB962C8B-B14F-4D97-AF65-F5344CB8AC3E}">
        <p14:creationId xmlns:p14="http://schemas.microsoft.com/office/powerpoint/2010/main" val="2057096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335DF141-0EA0-4BBF-93AE-9D03F482F035}"/>
              </a:ext>
            </a:extLst>
          </p:cNvPr>
          <p:cNvPicPr>
            <a:picLocks noGrp="1" noChangeAspect="1"/>
          </p:cNvPicPr>
          <p:nvPr>
            <p:ph idx="1"/>
          </p:nvPr>
        </p:nvPicPr>
        <p:blipFill rotWithShape="1">
          <a:blip r:embed="rId3"/>
          <a:srcRect t="34478" r="14875"/>
          <a:stretch/>
        </p:blipFill>
        <p:spPr>
          <a:xfrm>
            <a:off x="48002" y="1436910"/>
            <a:ext cx="2655675" cy="2271857"/>
          </a:xfrm>
          <a:prstGeom prst="rect">
            <a:avLst/>
          </a:prstGeom>
        </p:spPr>
      </p:pic>
      <p:sp>
        <p:nvSpPr>
          <p:cNvPr id="3" name="Espace réservé de la date 2">
            <a:extLst>
              <a:ext uri="{FF2B5EF4-FFF2-40B4-BE49-F238E27FC236}">
                <a16:creationId xmlns:a16="http://schemas.microsoft.com/office/drawing/2014/main" id="{CD5585C4-E0C0-486D-AC46-5B8372EF78E1}"/>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A6888C73-7FFC-4E6A-A234-5F5FF37897AF}"/>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2245B14E-93F8-4690-B4AC-3D350E22E9B4}"/>
              </a:ext>
            </a:extLst>
          </p:cNvPr>
          <p:cNvSpPr>
            <a:spLocks noGrp="1"/>
          </p:cNvSpPr>
          <p:nvPr>
            <p:ph type="sldNum" sz="quarter" idx="12"/>
          </p:nvPr>
        </p:nvSpPr>
        <p:spPr/>
        <p:txBody>
          <a:bodyPr/>
          <a:lstStyle/>
          <a:p>
            <a:fld id="{0CBC77A0-1F4E-42FF-9FFC-F45C3A64AF90}" type="slidenum">
              <a:rPr lang="fr-FR" smtClean="0"/>
              <a:t>15</a:t>
            </a:fld>
            <a:endParaRPr lang="fr-FR"/>
          </a:p>
        </p:txBody>
      </p:sp>
      <mc:AlternateContent xmlns:mc="http://schemas.openxmlformats.org/markup-compatibility/2006" xmlns:a14="http://schemas.microsoft.com/office/drawing/2010/main">
        <mc:Choice Requires="a14">
          <p:sp>
            <p:nvSpPr>
              <p:cNvPr id="6" name="Titre 5">
                <a:extLst>
                  <a:ext uri="{FF2B5EF4-FFF2-40B4-BE49-F238E27FC236}">
                    <a16:creationId xmlns:a16="http://schemas.microsoft.com/office/drawing/2014/main" id="{4ED1A42E-EA12-4B38-BFF3-B700558E6B2B}"/>
                  </a:ext>
                </a:extLst>
              </p:cNvPr>
              <p:cNvSpPr>
                <a:spLocks noGrp="1"/>
              </p:cNvSpPr>
              <p:nvPr>
                <p:ph type="title"/>
              </p:nvPr>
            </p:nvSpPr>
            <p:spPr/>
            <p:txBody>
              <a:bodyPr/>
              <a:lstStyle/>
              <a:p>
                <a:r>
                  <a:rPr lang="en-GB" dirty="0">
                    <a:solidFill>
                      <a:srgbClr val="E60019"/>
                    </a:solidFill>
                  </a:rPr>
                  <a:t>H</a:t>
                </a:r>
                <a:r>
                  <a:rPr lang="en-GB" sz="3200" dirty="0">
                    <a:solidFill>
                      <a:srgbClr val="E60019"/>
                    </a:solidFill>
                  </a:rPr>
                  <a:t>igher final </a:t>
                </a:r>
                <a14:m>
                  <m:oMath xmlns:m="http://schemas.openxmlformats.org/officeDocument/2006/math">
                    <m:sSub>
                      <m:sSubPr>
                        <m:ctrlPr>
                          <a:rPr lang="en-GB" sz="3200" i="1" dirty="0">
                            <a:solidFill>
                              <a:srgbClr val="E60019"/>
                            </a:solidFill>
                            <a:latin typeface="Cambria Math" panose="02040503050406030204" pitchFamily="18" charset="0"/>
                          </a:rPr>
                        </m:ctrlPr>
                      </m:sSubPr>
                      <m:e>
                        <m:r>
                          <a:rPr lang="fr-FR" sz="3200" b="0" i="1" dirty="0" smtClean="0">
                            <a:solidFill>
                              <a:srgbClr val="E60019"/>
                            </a:solidFill>
                            <a:latin typeface="Cambria Math" panose="02040503050406030204" pitchFamily="18" charset="0"/>
                          </a:rPr>
                          <m:t>𝐼</m:t>
                        </m:r>
                      </m:e>
                      <m:sub>
                        <m:r>
                          <a:rPr lang="en-GB" sz="3200" i="1" dirty="0">
                            <a:solidFill>
                              <a:srgbClr val="E60019"/>
                            </a:solidFill>
                            <a:latin typeface="Cambria Math" panose="02040503050406030204" pitchFamily="18" charset="0"/>
                          </a:rPr>
                          <m:t>𝑅𝐸</m:t>
                        </m:r>
                      </m:sub>
                    </m:sSub>
                    <m:r>
                      <a:rPr lang="en-GB" sz="3200" i="1" dirty="0">
                        <a:solidFill>
                          <a:srgbClr val="E60019"/>
                        </a:solidFill>
                        <a:latin typeface="Cambria Math" panose="02040503050406030204" pitchFamily="18" charset="0"/>
                      </a:rPr>
                      <m:t> </m:t>
                    </m:r>
                  </m:oMath>
                </a14:m>
                <a:r>
                  <a:rPr lang="en-GB" sz="3200" dirty="0">
                    <a:solidFill>
                      <a:srgbClr val="E60019"/>
                    </a:solidFill>
                  </a:rPr>
                  <a:t> </a:t>
                </a:r>
                <a:r>
                  <a:rPr lang="en-GB" dirty="0">
                    <a:solidFill>
                      <a:srgbClr val="E60019"/>
                    </a:solidFill>
                  </a:rPr>
                  <a:t>at higher </a:t>
                </a:r>
                <a14:m>
                  <m:oMath xmlns:m="http://schemas.openxmlformats.org/officeDocument/2006/math">
                    <m:r>
                      <a:rPr lang="en-GB" i="1" dirty="0" smtClean="0">
                        <a:solidFill>
                          <a:srgbClr val="E60019"/>
                        </a:solidFill>
                        <a:latin typeface="Cambria Math" panose="02040503050406030204" pitchFamily="18" charset="0"/>
                      </a:rPr>
                      <m:t>𝜂</m:t>
                    </m:r>
                    <m:r>
                      <a:rPr lang="en-GB" i="1" dirty="0" smtClean="0">
                        <a:solidFill>
                          <a:srgbClr val="E60019"/>
                        </a:solidFill>
                        <a:latin typeface="Cambria Math" panose="02040503050406030204" pitchFamily="18" charset="0"/>
                      </a:rPr>
                      <m:t> </m:t>
                    </m:r>
                  </m:oMath>
                </a14:m>
                <a:r>
                  <a:rPr lang="en-GB" sz="3200" dirty="0">
                    <a:solidFill>
                      <a:srgbClr val="E60019"/>
                    </a:solidFill>
                  </a:rPr>
                  <a:t>, </a:t>
                </a:r>
                <a:r>
                  <a:rPr lang="en-GB" dirty="0">
                    <a:solidFill>
                      <a:srgbClr val="E60019"/>
                    </a:solidFill>
                  </a:rPr>
                  <a:t>w</a:t>
                </a:r>
                <a:r>
                  <a:rPr lang="en-GB" sz="3200" dirty="0">
                    <a:solidFill>
                      <a:srgbClr val="E60019"/>
                    </a:solidFill>
                  </a:rPr>
                  <a:t>hy? </a:t>
                </a:r>
                <a:endParaRPr lang="en-GB" dirty="0"/>
              </a:p>
            </p:txBody>
          </p:sp>
        </mc:Choice>
        <mc:Fallback xmlns="">
          <p:sp>
            <p:nvSpPr>
              <p:cNvPr id="6" name="Titre 5">
                <a:extLst>
                  <a:ext uri="{FF2B5EF4-FFF2-40B4-BE49-F238E27FC236}">
                    <a16:creationId xmlns:a16="http://schemas.microsoft.com/office/drawing/2014/main" id="{4ED1A42E-EA12-4B38-BFF3-B700558E6B2B}"/>
                  </a:ext>
                </a:extLst>
              </p:cNvPr>
              <p:cNvSpPr>
                <a:spLocks noGrp="1" noRot="1" noChangeAspect="1" noMove="1" noResize="1" noEditPoints="1" noAdjustHandles="1" noChangeArrowheads="1" noChangeShapeType="1" noTextEdit="1"/>
              </p:cNvSpPr>
              <p:nvPr>
                <p:ph type="title"/>
              </p:nvPr>
            </p:nvSpPr>
            <p:spPr>
              <a:blipFill>
                <a:blip r:embed="rId4"/>
                <a:stretch>
                  <a:fillRect l="-2273" t="-139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3E796D07-8CDC-4216-95FE-5632357B4C26}"/>
                  </a:ext>
                </a:extLst>
              </p:cNvPr>
              <p:cNvSpPr txBox="1"/>
              <p:nvPr/>
            </p:nvSpPr>
            <p:spPr>
              <a:xfrm>
                <a:off x="3179045" y="816708"/>
                <a:ext cx="1589320" cy="400110"/>
              </a:xfrm>
              <a:prstGeom prst="rect">
                <a:avLst/>
              </a:prstGeom>
              <a:noFill/>
            </p:spPr>
            <p:txBody>
              <a:bodyPr wrap="square">
                <a:spAutoFit/>
              </a:bodyPr>
              <a:lstStyle/>
              <a:p>
                <a:pPr lvl="1"/>
                <a14:m>
                  <m:oMathPara xmlns:m="http://schemas.openxmlformats.org/officeDocument/2006/math">
                    <m:oMathParaPr>
                      <m:jc m:val="left"/>
                    </m:oMathParaPr>
                    <m:oMath xmlns:m="http://schemas.openxmlformats.org/officeDocument/2006/math">
                      <m:r>
                        <a:rPr lang="fr-FR" sz="2000" b="1" i="1" smtClean="0">
                          <a:solidFill>
                            <a:srgbClr val="2006BA"/>
                          </a:solidFill>
                          <a:latin typeface="Cambria Math" panose="02040503050406030204" pitchFamily="18" charset="0"/>
                        </a:rPr>
                        <m:t>𝑯𝒊𝒈𝒉</m:t>
                      </m:r>
                      <m:r>
                        <a:rPr lang="fr-FR" sz="2000" b="1" i="1" smtClean="0">
                          <a:solidFill>
                            <a:srgbClr val="2006BA"/>
                          </a:solidFill>
                          <a:latin typeface="Cambria Math" panose="02040503050406030204" pitchFamily="18" charset="0"/>
                        </a:rPr>
                        <m:t> </m:t>
                      </m:r>
                      <m:r>
                        <a:rPr lang="fr-FR" sz="2000" b="1" i="1" smtClean="0">
                          <a:solidFill>
                            <a:srgbClr val="2006BA"/>
                          </a:solidFill>
                          <a:latin typeface="Cambria Math" panose="02040503050406030204" pitchFamily="18" charset="0"/>
                        </a:rPr>
                        <m:t>𝜼</m:t>
                      </m:r>
                    </m:oMath>
                  </m:oMathPara>
                </a14:m>
                <a:endParaRPr lang="en-GB" sz="2000" b="1" dirty="0">
                  <a:solidFill>
                    <a:srgbClr val="C00000"/>
                  </a:solidFill>
                </a:endParaRPr>
              </a:p>
            </p:txBody>
          </p:sp>
        </mc:Choice>
        <mc:Fallback xmlns="">
          <p:sp>
            <p:nvSpPr>
              <p:cNvPr id="8" name="ZoneTexte 7">
                <a:extLst>
                  <a:ext uri="{FF2B5EF4-FFF2-40B4-BE49-F238E27FC236}">
                    <a16:creationId xmlns:a16="http://schemas.microsoft.com/office/drawing/2014/main" id="{3E796D07-8CDC-4216-95FE-5632357B4C26}"/>
                  </a:ext>
                </a:extLst>
              </p:cNvPr>
              <p:cNvSpPr txBox="1">
                <a:spLocks noRot="1" noChangeAspect="1" noMove="1" noResize="1" noEditPoints="1" noAdjustHandles="1" noChangeArrowheads="1" noChangeShapeType="1" noTextEdit="1"/>
              </p:cNvSpPr>
              <p:nvPr/>
            </p:nvSpPr>
            <p:spPr>
              <a:xfrm>
                <a:off x="3179045" y="816708"/>
                <a:ext cx="1589320" cy="400110"/>
              </a:xfrm>
              <a:prstGeom prst="rect">
                <a:avLst/>
              </a:prstGeom>
              <a:blipFill>
                <a:blip r:embed="rId5"/>
                <a:stretch>
                  <a:fillRect b="-16667"/>
                </a:stretch>
              </a:blipFill>
            </p:spPr>
            <p:txBody>
              <a:bodyPr/>
              <a:lstStyle/>
              <a:p>
                <a:r>
                  <a:rPr lang="en-GB">
                    <a:noFill/>
                  </a:rPr>
                  <a:t> </a:t>
                </a:r>
              </a:p>
            </p:txBody>
          </p:sp>
        </mc:Fallback>
      </mc:AlternateContent>
      <p:pic>
        <p:nvPicPr>
          <p:cNvPr id="12" name="Image 11">
            <a:extLst>
              <a:ext uri="{FF2B5EF4-FFF2-40B4-BE49-F238E27FC236}">
                <a16:creationId xmlns:a16="http://schemas.microsoft.com/office/drawing/2014/main" id="{21C3D91A-AAD0-4033-9D7E-7D173E51B33F}"/>
              </a:ext>
            </a:extLst>
          </p:cNvPr>
          <p:cNvPicPr>
            <a:picLocks noChangeAspect="1"/>
          </p:cNvPicPr>
          <p:nvPr/>
        </p:nvPicPr>
        <p:blipFill>
          <a:blip r:embed="rId6"/>
          <a:stretch>
            <a:fillRect/>
          </a:stretch>
        </p:blipFill>
        <p:spPr>
          <a:xfrm>
            <a:off x="7529" y="3991611"/>
            <a:ext cx="2655675" cy="2329259"/>
          </a:xfrm>
          <a:prstGeom prst="rect">
            <a:avLst/>
          </a:prstGeom>
        </p:spPr>
      </p:pic>
      <p:pic>
        <p:nvPicPr>
          <p:cNvPr id="16" name="Image 15">
            <a:extLst>
              <a:ext uri="{FF2B5EF4-FFF2-40B4-BE49-F238E27FC236}">
                <a16:creationId xmlns:a16="http://schemas.microsoft.com/office/drawing/2014/main" id="{645F189C-8E74-4DCA-840A-DB4847850F50}"/>
              </a:ext>
            </a:extLst>
          </p:cNvPr>
          <p:cNvPicPr>
            <a:picLocks noChangeAspect="1"/>
          </p:cNvPicPr>
          <p:nvPr/>
        </p:nvPicPr>
        <p:blipFill rotWithShape="1">
          <a:blip r:embed="rId7"/>
          <a:srcRect l="5171" t="35664" r="58476" b="5902"/>
          <a:stretch/>
        </p:blipFill>
        <p:spPr>
          <a:xfrm>
            <a:off x="2717227" y="1380231"/>
            <a:ext cx="2415882" cy="2113916"/>
          </a:xfrm>
          <a:prstGeom prst="rect">
            <a:avLst/>
          </a:prstGeom>
        </p:spPr>
      </p:pic>
      <p:pic>
        <p:nvPicPr>
          <p:cNvPr id="18" name="Image 17">
            <a:extLst>
              <a:ext uri="{FF2B5EF4-FFF2-40B4-BE49-F238E27FC236}">
                <a16:creationId xmlns:a16="http://schemas.microsoft.com/office/drawing/2014/main" id="{B939572C-64B4-4D39-9F61-D28FFA1DAC74}"/>
              </a:ext>
            </a:extLst>
          </p:cNvPr>
          <p:cNvPicPr>
            <a:picLocks noChangeAspect="1"/>
          </p:cNvPicPr>
          <p:nvPr/>
        </p:nvPicPr>
        <p:blipFill rotWithShape="1">
          <a:blip r:embed="rId8"/>
          <a:srcRect b="8457"/>
          <a:stretch/>
        </p:blipFill>
        <p:spPr>
          <a:xfrm>
            <a:off x="2711206" y="3967428"/>
            <a:ext cx="2429432" cy="2130824"/>
          </a:xfrm>
          <a:prstGeom prst="rect">
            <a:avLst/>
          </a:prstGeom>
        </p:spPr>
      </p:pic>
      <p:pic>
        <p:nvPicPr>
          <p:cNvPr id="32" name="Image 31">
            <a:extLst>
              <a:ext uri="{FF2B5EF4-FFF2-40B4-BE49-F238E27FC236}">
                <a16:creationId xmlns:a16="http://schemas.microsoft.com/office/drawing/2014/main" id="{507A00D6-A051-444C-946A-15BEC9CD58F8}"/>
              </a:ext>
            </a:extLst>
          </p:cNvPr>
          <p:cNvPicPr>
            <a:picLocks noChangeAspect="1"/>
          </p:cNvPicPr>
          <p:nvPr/>
        </p:nvPicPr>
        <p:blipFill>
          <a:blip r:embed="rId9"/>
          <a:stretch>
            <a:fillRect/>
          </a:stretch>
        </p:blipFill>
        <p:spPr>
          <a:xfrm>
            <a:off x="5157433" y="1378684"/>
            <a:ext cx="2415882" cy="2138650"/>
          </a:xfrm>
          <a:prstGeom prst="rect">
            <a:avLst/>
          </a:prstGeom>
        </p:spPr>
      </p:pic>
      <p:pic>
        <p:nvPicPr>
          <p:cNvPr id="34" name="Image 33">
            <a:extLst>
              <a:ext uri="{FF2B5EF4-FFF2-40B4-BE49-F238E27FC236}">
                <a16:creationId xmlns:a16="http://schemas.microsoft.com/office/drawing/2014/main" id="{91123C35-F674-4C50-866E-32D77744211D}"/>
              </a:ext>
            </a:extLst>
          </p:cNvPr>
          <p:cNvPicPr>
            <a:picLocks noChangeAspect="1"/>
          </p:cNvPicPr>
          <p:nvPr/>
        </p:nvPicPr>
        <p:blipFill>
          <a:blip r:embed="rId10"/>
          <a:stretch>
            <a:fillRect/>
          </a:stretch>
        </p:blipFill>
        <p:spPr>
          <a:xfrm>
            <a:off x="5154604" y="3851966"/>
            <a:ext cx="2526971" cy="2246285"/>
          </a:xfrm>
          <a:prstGeom prst="rect">
            <a:avLst/>
          </a:prstGeom>
        </p:spPr>
      </p:pic>
      <mc:AlternateContent xmlns:mc="http://schemas.openxmlformats.org/markup-compatibility/2006" xmlns:a14="http://schemas.microsoft.com/office/drawing/2010/main">
        <mc:Choice Requires="a14">
          <p:sp>
            <p:nvSpPr>
              <p:cNvPr id="36" name="ZoneTexte 35">
                <a:extLst>
                  <a:ext uri="{FF2B5EF4-FFF2-40B4-BE49-F238E27FC236}">
                    <a16:creationId xmlns:a16="http://schemas.microsoft.com/office/drawing/2014/main" id="{BAD5CA02-4391-4F3A-A258-366A4BD85826}"/>
                  </a:ext>
                </a:extLst>
              </p:cNvPr>
              <p:cNvSpPr txBox="1"/>
              <p:nvPr/>
            </p:nvSpPr>
            <p:spPr>
              <a:xfrm>
                <a:off x="1883200" y="3403608"/>
                <a:ext cx="4534889" cy="4001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2000" b="1" i="1" smtClean="0">
                          <a:solidFill>
                            <a:srgbClr val="00B050"/>
                          </a:solidFill>
                          <a:latin typeface="Cambria Math" panose="02040503050406030204" pitchFamily="18" charset="0"/>
                        </a:rPr>
                        <m:t>𝑴𝒆𝒅𝒊𝒖𝒎</m:t>
                      </m:r>
                      <m:r>
                        <a:rPr lang="fr-FR" sz="2000" b="1" i="1" smtClean="0">
                          <a:solidFill>
                            <a:srgbClr val="00B050"/>
                          </a:solidFill>
                          <a:latin typeface="Cambria Math" panose="02040503050406030204" pitchFamily="18" charset="0"/>
                        </a:rPr>
                        <m:t> </m:t>
                      </m:r>
                      <m:r>
                        <a:rPr lang="fr-FR" sz="2000" b="1" i="1" smtClean="0">
                          <a:solidFill>
                            <a:srgbClr val="00B050"/>
                          </a:solidFill>
                          <a:latin typeface="Cambria Math" panose="02040503050406030204" pitchFamily="18" charset="0"/>
                        </a:rPr>
                        <m:t>𝜼</m:t>
                      </m:r>
                    </m:oMath>
                  </m:oMathPara>
                </a14:m>
                <a:endParaRPr lang="en-GB" sz="2000" b="1" dirty="0">
                  <a:solidFill>
                    <a:srgbClr val="00B050"/>
                  </a:solidFill>
                </a:endParaRPr>
              </a:p>
            </p:txBody>
          </p:sp>
        </mc:Choice>
        <mc:Fallback xmlns="">
          <p:sp>
            <p:nvSpPr>
              <p:cNvPr id="36" name="ZoneTexte 35">
                <a:extLst>
                  <a:ext uri="{FF2B5EF4-FFF2-40B4-BE49-F238E27FC236}">
                    <a16:creationId xmlns:a16="http://schemas.microsoft.com/office/drawing/2014/main" id="{BAD5CA02-4391-4F3A-A258-366A4BD85826}"/>
                  </a:ext>
                </a:extLst>
              </p:cNvPr>
              <p:cNvSpPr txBox="1">
                <a:spLocks noRot="1" noChangeAspect="1" noMove="1" noResize="1" noEditPoints="1" noAdjustHandles="1" noChangeArrowheads="1" noChangeShapeType="1" noTextEdit="1"/>
              </p:cNvSpPr>
              <p:nvPr/>
            </p:nvSpPr>
            <p:spPr>
              <a:xfrm>
                <a:off x="1883200" y="3403608"/>
                <a:ext cx="4534889" cy="400110"/>
              </a:xfrm>
              <a:prstGeom prst="rect">
                <a:avLst/>
              </a:prstGeom>
              <a:blipFill>
                <a:blip r:embed="rId11"/>
                <a:stretch>
                  <a:fillRect b="-106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ZoneTexte 36">
                <a:extLst>
                  <a:ext uri="{FF2B5EF4-FFF2-40B4-BE49-F238E27FC236}">
                    <a16:creationId xmlns:a16="http://schemas.microsoft.com/office/drawing/2014/main" id="{55953C82-1F3D-44E0-A8D5-1ACEB73336DC}"/>
                  </a:ext>
                </a:extLst>
              </p:cNvPr>
              <p:cNvSpPr txBox="1"/>
              <p:nvPr/>
            </p:nvSpPr>
            <p:spPr>
              <a:xfrm>
                <a:off x="660375" y="1098805"/>
                <a:ext cx="2128275" cy="307777"/>
              </a:xfrm>
              <a:prstGeom prst="rect">
                <a:avLst/>
              </a:prstGeom>
              <a:noFill/>
            </p:spPr>
            <p:txBody>
              <a:bodyPr wrap="none" lIns="0" tIns="0" rIns="0" bIns="0" rtlCol="0">
                <a:spAutoFit/>
              </a:bodyPr>
              <a:lstStyle/>
              <a:p>
                <a14:m>
                  <m:oMath xmlns:m="http://schemas.openxmlformats.org/officeDocument/2006/math">
                    <m:r>
                      <a:rPr lang="fr-FR" sz="2000" b="1" i="1" smtClean="0">
                        <a:latin typeface="Cambria Math" panose="02040503050406030204" pitchFamily="18" charset="0"/>
                        <a:ea typeface="Cambria Math" panose="02040503050406030204" pitchFamily="18" charset="0"/>
                      </a:rPr>
                      <m:t>𝟎</m:t>
                    </m:r>
                    <m:r>
                      <a:rPr lang="fr-FR" sz="2000" b="1" i="1" smtClean="0">
                        <a:latin typeface="Cambria Math" panose="02040503050406030204" pitchFamily="18" charset="0"/>
                        <a:ea typeface="Cambria Math" panose="02040503050406030204" pitchFamily="18" charset="0"/>
                      </a:rPr>
                      <m:t>.</m:t>
                    </m:r>
                    <m:r>
                      <a:rPr lang="fr-FR" sz="2000" b="1" i="1" smtClean="0">
                        <a:latin typeface="Cambria Math" panose="02040503050406030204" pitchFamily="18" charset="0"/>
                        <a:ea typeface="Cambria Math" panose="02040503050406030204" pitchFamily="18" charset="0"/>
                      </a:rPr>
                      <m:t>𝟏𝟔𝟒</m:t>
                    </m:r>
                    <m:r>
                      <a:rPr lang="fr-FR" sz="2000" b="1" i="1" smtClean="0">
                        <a:latin typeface="Cambria Math" panose="02040503050406030204" pitchFamily="18" charset="0"/>
                        <a:ea typeface="Cambria Math" panose="02040503050406030204" pitchFamily="18" charset="0"/>
                      </a:rPr>
                      <m:t> </m:t>
                    </m:r>
                    <m:r>
                      <a:rPr lang="fr-FR" sz="2000" b="1" i="1" smtClean="0">
                        <a:latin typeface="Cambria Math" panose="02040503050406030204" pitchFamily="18" charset="0"/>
                        <a:ea typeface="Cambria Math" panose="02040503050406030204" pitchFamily="18" charset="0"/>
                      </a:rPr>
                      <m:t>𝒎𝒔</m:t>
                    </m:r>
                  </m:oMath>
                </a14:m>
                <a:r>
                  <a:rPr lang="en-GB" sz="2000" b="1" dirty="0">
                    <a:latin typeface="Cambria Math" panose="02040503050406030204" pitchFamily="18" charset="0"/>
                    <a:ea typeface="Cambria Math" panose="02040503050406030204" pitchFamily="18" charset="0"/>
                  </a:rPr>
                  <a:t>, 0.82 MA</a:t>
                </a:r>
              </a:p>
            </p:txBody>
          </p:sp>
        </mc:Choice>
        <mc:Fallback xmlns="">
          <p:sp>
            <p:nvSpPr>
              <p:cNvPr id="37" name="ZoneTexte 36">
                <a:extLst>
                  <a:ext uri="{FF2B5EF4-FFF2-40B4-BE49-F238E27FC236}">
                    <a16:creationId xmlns:a16="http://schemas.microsoft.com/office/drawing/2014/main" id="{55953C82-1F3D-44E0-A8D5-1ACEB73336DC}"/>
                  </a:ext>
                </a:extLst>
              </p:cNvPr>
              <p:cNvSpPr txBox="1">
                <a:spLocks noRot="1" noChangeAspect="1" noMove="1" noResize="1" noEditPoints="1" noAdjustHandles="1" noChangeArrowheads="1" noChangeShapeType="1" noTextEdit="1"/>
              </p:cNvSpPr>
              <p:nvPr/>
            </p:nvSpPr>
            <p:spPr>
              <a:xfrm>
                <a:off x="660375" y="1098805"/>
                <a:ext cx="2128275" cy="307777"/>
              </a:xfrm>
              <a:prstGeom prst="rect">
                <a:avLst/>
              </a:prstGeom>
              <a:blipFill>
                <a:blip r:embed="rId12"/>
                <a:stretch>
                  <a:fillRect l="-4011" t="-25490" r="-7450" b="-4902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ZoneTexte 38">
                <a:extLst>
                  <a:ext uri="{FF2B5EF4-FFF2-40B4-BE49-F238E27FC236}">
                    <a16:creationId xmlns:a16="http://schemas.microsoft.com/office/drawing/2014/main" id="{6D16783E-3674-499A-9AA0-38098FF37DF3}"/>
                  </a:ext>
                </a:extLst>
              </p:cNvPr>
              <p:cNvSpPr txBox="1"/>
              <p:nvPr/>
            </p:nvSpPr>
            <p:spPr>
              <a:xfrm>
                <a:off x="3096681" y="1098804"/>
                <a:ext cx="23164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𝟏𝟕𝟐</m:t>
                      </m:r>
                      <m:r>
                        <a:rPr lang="fr-FR" sz="2000" b="1" i="1" smtClean="0">
                          <a:latin typeface="Cambria Math" panose="02040503050406030204" pitchFamily="18" charset="0"/>
                        </a:rPr>
                        <m:t> </m:t>
                      </m:r>
                      <m:r>
                        <a:rPr lang="fr-FR" sz="2000" b="1" i="1" smtClean="0">
                          <a:latin typeface="Cambria Math" panose="02040503050406030204" pitchFamily="18" charset="0"/>
                        </a:rPr>
                        <m:t>𝒎𝒔</m:t>
                      </m:r>
                      <m:r>
                        <a:rPr lang="fr-FR" sz="2000" b="1" i="1" smtClean="0">
                          <a:latin typeface="Cambria Math" panose="02040503050406030204" pitchFamily="18" charset="0"/>
                        </a:rPr>
                        <m:t>, </m:t>
                      </m:r>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𝟔𝟐</m:t>
                      </m:r>
                      <m:r>
                        <a:rPr lang="fr-FR" sz="2000" b="1" i="1" smtClean="0">
                          <a:latin typeface="Cambria Math" panose="02040503050406030204" pitchFamily="18" charset="0"/>
                        </a:rPr>
                        <m:t> </m:t>
                      </m:r>
                      <m:r>
                        <a:rPr lang="fr-FR" sz="2000" b="1" i="1" smtClean="0">
                          <a:latin typeface="Cambria Math" panose="02040503050406030204" pitchFamily="18" charset="0"/>
                        </a:rPr>
                        <m:t>𝑴𝑨</m:t>
                      </m:r>
                    </m:oMath>
                  </m:oMathPara>
                </a14:m>
                <a:endParaRPr lang="en-GB" sz="2000" b="1" dirty="0"/>
              </a:p>
            </p:txBody>
          </p:sp>
        </mc:Choice>
        <mc:Fallback xmlns="">
          <p:sp>
            <p:nvSpPr>
              <p:cNvPr id="39" name="ZoneTexte 38">
                <a:extLst>
                  <a:ext uri="{FF2B5EF4-FFF2-40B4-BE49-F238E27FC236}">
                    <a16:creationId xmlns:a16="http://schemas.microsoft.com/office/drawing/2014/main" id="{6D16783E-3674-499A-9AA0-38098FF37DF3}"/>
                  </a:ext>
                </a:extLst>
              </p:cNvPr>
              <p:cNvSpPr txBox="1">
                <a:spLocks noRot="1" noChangeAspect="1" noMove="1" noResize="1" noEditPoints="1" noAdjustHandles="1" noChangeArrowheads="1" noChangeShapeType="1" noTextEdit="1"/>
              </p:cNvSpPr>
              <p:nvPr/>
            </p:nvSpPr>
            <p:spPr>
              <a:xfrm>
                <a:off x="3096681" y="1098804"/>
                <a:ext cx="2316403" cy="307777"/>
              </a:xfrm>
              <a:prstGeom prst="rect">
                <a:avLst/>
              </a:prstGeom>
              <a:blipFill>
                <a:blip r:embed="rId13"/>
                <a:stretch>
                  <a:fillRect l="-1842" r="-1842"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ZoneTexte 41">
                <a:extLst>
                  <a:ext uri="{FF2B5EF4-FFF2-40B4-BE49-F238E27FC236}">
                    <a16:creationId xmlns:a16="http://schemas.microsoft.com/office/drawing/2014/main" id="{616F4AC1-1D66-402F-8D5D-9FAE35A4E84E}"/>
                  </a:ext>
                </a:extLst>
              </p:cNvPr>
              <p:cNvSpPr txBox="1"/>
              <p:nvPr/>
            </p:nvSpPr>
            <p:spPr>
              <a:xfrm>
                <a:off x="5489082" y="1097818"/>
                <a:ext cx="23164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𝟏𝟖𝟐</m:t>
                      </m:r>
                      <m:r>
                        <a:rPr lang="fr-FR" sz="2000" b="1" i="1" smtClean="0">
                          <a:latin typeface="Cambria Math" panose="02040503050406030204" pitchFamily="18" charset="0"/>
                        </a:rPr>
                        <m:t> </m:t>
                      </m:r>
                      <m:r>
                        <a:rPr lang="fr-FR" sz="2000" b="1" i="1" smtClean="0">
                          <a:latin typeface="Cambria Math" panose="02040503050406030204" pitchFamily="18" charset="0"/>
                        </a:rPr>
                        <m:t>𝒎𝒔</m:t>
                      </m:r>
                      <m:r>
                        <a:rPr lang="fr-FR" sz="2000" b="1" i="1" smtClean="0">
                          <a:latin typeface="Cambria Math" panose="02040503050406030204" pitchFamily="18" charset="0"/>
                        </a:rPr>
                        <m:t>, </m:t>
                      </m:r>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𝟏𝟏</m:t>
                      </m:r>
                      <m:r>
                        <a:rPr lang="fr-FR" sz="2000" b="1" i="1" smtClean="0">
                          <a:latin typeface="Cambria Math" panose="02040503050406030204" pitchFamily="18" charset="0"/>
                        </a:rPr>
                        <m:t> </m:t>
                      </m:r>
                      <m:r>
                        <a:rPr lang="fr-FR" sz="2000" b="1" i="1" smtClean="0">
                          <a:latin typeface="Cambria Math" panose="02040503050406030204" pitchFamily="18" charset="0"/>
                        </a:rPr>
                        <m:t>𝑴𝑨</m:t>
                      </m:r>
                    </m:oMath>
                  </m:oMathPara>
                </a14:m>
                <a:endParaRPr lang="en-GB" sz="2000" b="1" dirty="0"/>
              </a:p>
            </p:txBody>
          </p:sp>
        </mc:Choice>
        <mc:Fallback xmlns="">
          <p:sp>
            <p:nvSpPr>
              <p:cNvPr id="42" name="ZoneTexte 41">
                <a:extLst>
                  <a:ext uri="{FF2B5EF4-FFF2-40B4-BE49-F238E27FC236}">
                    <a16:creationId xmlns:a16="http://schemas.microsoft.com/office/drawing/2014/main" id="{616F4AC1-1D66-402F-8D5D-9FAE35A4E84E}"/>
                  </a:ext>
                </a:extLst>
              </p:cNvPr>
              <p:cNvSpPr txBox="1">
                <a:spLocks noRot="1" noChangeAspect="1" noMove="1" noResize="1" noEditPoints="1" noAdjustHandles="1" noChangeArrowheads="1" noChangeShapeType="1" noTextEdit="1"/>
              </p:cNvSpPr>
              <p:nvPr/>
            </p:nvSpPr>
            <p:spPr>
              <a:xfrm>
                <a:off x="5489082" y="1097818"/>
                <a:ext cx="2316403" cy="307777"/>
              </a:xfrm>
              <a:prstGeom prst="rect">
                <a:avLst/>
              </a:prstGeom>
              <a:blipFill>
                <a:blip r:embed="rId14"/>
                <a:stretch>
                  <a:fillRect l="-1579" r="-2105" b="-9804"/>
                </a:stretch>
              </a:blipFill>
            </p:spPr>
            <p:txBody>
              <a:bodyPr/>
              <a:lstStyle/>
              <a:p>
                <a:r>
                  <a:rPr lang="en-GB">
                    <a:noFill/>
                  </a:rPr>
                  <a:t> </a:t>
                </a:r>
              </a:p>
            </p:txBody>
          </p:sp>
        </mc:Fallback>
      </mc:AlternateContent>
      <p:pic>
        <p:nvPicPr>
          <p:cNvPr id="7" name="Image 6">
            <a:extLst>
              <a:ext uri="{FF2B5EF4-FFF2-40B4-BE49-F238E27FC236}">
                <a16:creationId xmlns:a16="http://schemas.microsoft.com/office/drawing/2014/main" id="{2027989D-A621-4CB1-BAF7-C57530F3C01F}"/>
              </a:ext>
            </a:extLst>
          </p:cNvPr>
          <p:cNvPicPr>
            <a:picLocks noChangeAspect="1"/>
          </p:cNvPicPr>
          <p:nvPr/>
        </p:nvPicPr>
        <p:blipFill>
          <a:blip r:embed="rId15"/>
          <a:stretch>
            <a:fillRect/>
          </a:stretch>
        </p:blipFill>
        <p:spPr>
          <a:xfrm>
            <a:off x="7942700" y="1233143"/>
            <a:ext cx="670189" cy="4950795"/>
          </a:xfrm>
          <a:prstGeom prst="rect">
            <a:avLst/>
          </a:prstGeom>
        </p:spPr>
      </p:pic>
      <mc:AlternateContent xmlns:mc="http://schemas.openxmlformats.org/markup-compatibility/2006" xmlns:a14="http://schemas.microsoft.com/office/drawing/2010/main">
        <mc:Choice Requires="a14">
          <p:sp>
            <p:nvSpPr>
              <p:cNvPr id="43" name="ZoneTexte 42">
                <a:extLst>
                  <a:ext uri="{FF2B5EF4-FFF2-40B4-BE49-F238E27FC236}">
                    <a16:creationId xmlns:a16="http://schemas.microsoft.com/office/drawing/2014/main" id="{B4B4A0BB-ABC0-4DFB-AB6C-1EF4F7CA105F}"/>
                  </a:ext>
                </a:extLst>
              </p:cNvPr>
              <p:cNvSpPr txBox="1"/>
              <p:nvPr/>
            </p:nvSpPr>
            <p:spPr>
              <a:xfrm>
                <a:off x="585956" y="3633753"/>
                <a:ext cx="23164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𝟑𝟏𝟐</m:t>
                      </m:r>
                      <m:r>
                        <a:rPr lang="fr-FR" sz="2000" b="1" i="1" smtClean="0">
                          <a:latin typeface="Cambria Math" panose="02040503050406030204" pitchFamily="18" charset="0"/>
                        </a:rPr>
                        <m:t> </m:t>
                      </m:r>
                      <m:r>
                        <a:rPr lang="fr-FR" sz="2000" b="1" i="1" smtClean="0">
                          <a:latin typeface="Cambria Math" panose="02040503050406030204" pitchFamily="18" charset="0"/>
                        </a:rPr>
                        <m:t>𝒎𝒔</m:t>
                      </m:r>
                      <m:r>
                        <a:rPr lang="fr-FR" sz="2000" b="1" i="1" smtClean="0">
                          <a:latin typeface="Cambria Math" panose="02040503050406030204" pitchFamily="18" charset="0"/>
                        </a:rPr>
                        <m:t>, </m:t>
                      </m:r>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𝟖𝟐</m:t>
                      </m:r>
                      <m:r>
                        <a:rPr lang="fr-FR" sz="2000" b="1" i="1" smtClean="0">
                          <a:latin typeface="Cambria Math" panose="02040503050406030204" pitchFamily="18" charset="0"/>
                        </a:rPr>
                        <m:t> </m:t>
                      </m:r>
                      <m:r>
                        <a:rPr lang="fr-FR" sz="2000" b="1" i="1" smtClean="0">
                          <a:latin typeface="Cambria Math" panose="02040503050406030204" pitchFamily="18" charset="0"/>
                        </a:rPr>
                        <m:t>𝑴𝑨</m:t>
                      </m:r>
                    </m:oMath>
                  </m:oMathPara>
                </a14:m>
                <a:endParaRPr lang="en-GB" sz="2000" b="1" dirty="0"/>
              </a:p>
            </p:txBody>
          </p:sp>
        </mc:Choice>
        <mc:Fallback xmlns="">
          <p:sp>
            <p:nvSpPr>
              <p:cNvPr id="43" name="ZoneTexte 42">
                <a:extLst>
                  <a:ext uri="{FF2B5EF4-FFF2-40B4-BE49-F238E27FC236}">
                    <a16:creationId xmlns:a16="http://schemas.microsoft.com/office/drawing/2014/main" id="{B4B4A0BB-ABC0-4DFB-AB6C-1EF4F7CA105F}"/>
                  </a:ext>
                </a:extLst>
              </p:cNvPr>
              <p:cNvSpPr txBox="1">
                <a:spLocks noRot="1" noChangeAspect="1" noMove="1" noResize="1" noEditPoints="1" noAdjustHandles="1" noChangeArrowheads="1" noChangeShapeType="1" noTextEdit="1"/>
              </p:cNvSpPr>
              <p:nvPr/>
            </p:nvSpPr>
            <p:spPr>
              <a:xfrm>
                <a:off x="585956" y="3633753"/>
                <a:ext cx="2316403" cy="307777"/>
              </a:xfrm>
              <a:prstGeom prst="rect">
                <a:avLst/>
              </a:prstGeom>
              <a:blipFill>
                <a:blip r:embed="rId16"/>
                <a:stretch>
                  <a:fillRect l="-1579" r="-2105"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ZoneTexte 54">
                <a:extLst>
                  <a:ext uri="{FF2B5EF4-FFF2-40B4-BE49-F238E27FC236}">
                    <a16:creationId xmlns:a16="http://schemas.microsoft.com/office/drawing/2014/main" id="{8684E80C-BA5D-44DC-8A3B-6E2A8B778996}"/>
                  </a:ext>
                </a:extLst>
              </p:cNvPr>
              <p:cNvSpPr txBox="1"/>
              <p:nvPr/>
            </p:nvSpPr>
            <p:spPr>
              <a:xfrm>
                <a:off x="3204475" y="3633754"/>
                <a:ext cx="23164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𝟑𝟑𝟗</m:t>
                      </m:r>
                      <m:r>
                        <a:rPr lang="fr-FR" sz="2000" b="1" i="1" smtClean="0">
                          <a:latin typeface="Cambria Math" panose="02040503050406030204" pitchFamily="18" charset="0"/>
                        </a:rPr>
                        <m:t> </m:t>
                      </m:r>
                      <m:r>
                        <a:rPr lang="fr-FR" sz="2000" b="1" i="1" smtClean="0">
                          <a:latin typeface="Cambria Math" panose="02040503050406030204" pitchFamily="18" charset="0"/>
                        </a:rPr>
                        <m:t>𝒎𝒔</m:t>
                      </m:r>
                      <m:r>
                        <a:rPr lang="fr-FR" sz="2000" b="1" i="1" smtClean="0">
                          <a:latin typeface="Cambria Math" panose="02040503050406030204" pitchFamily="18" charset="0"/>
                        </a:rPr>
                        <m:t>, </m:t>
                      </m:r>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𝟐𝟒</m:t>
                      </m:r>
                      <m:r>
                        <a:rPr lang="fr-FR" sz="2000" b="1" i="1" smtClean="0">
                          <a:latin typeface="Cambria Math" panose="02040503050406030204" pitchFamily="18" charset="0"/>
                        </a:rPr>
                        <m:t> </m:t>
                      </m:r>
                      <m:r>
                        <a:rPr lang="fr-FR" sz="2000" b="1" i="1" smtClean="0">
                          <a:latin typeface="Cambria Math" panose="02040503050406030204" pitchFamily="18" charset="0"/>
                        </a:rPr>
                        <m:t>𝑴𝑨</m:t>
                      </m:r>
                    </m:oMath>
                  </m:oMathPara>
                </a14:m>
                <a:endParaRPr lang="en-GB" sz="2000" b="1" dirty="0"/>
              </a:p>
            </p:txBody>
          </p:sp>
        </mc:Choice>
        <mc:Fallback xmlns="">
          <p:sp>
            <p:nvSpPr>
              <p:cNvPr id="55" name="ZoneTexte 54">
                <a:extLst>
                  <a:ext uri="{FF2B5EF4-FFF2-40B4-BE49-F238E27FC236}">
                    <a16:creationId xmlns:a16="http://schemas.microsoft.com/office/drawing/2014/main" id="{8684E80C-BA5D-44DC-8A3B-6E2A8B778996}"/>
                  </a:ext>
                </a:extLst>
              </p:cNvPr>
              <p:cNvSpPr txBox="1">
                <a:spLocks noRot="1" noChangeAspect="1" noMove="1" noResize="1" noEditPoints="1" noAdjustHandles="1" noChangeArrowheads="1" noChangeShapeType="1" noTextEdit="1"/>
              </p:cNvSpPr>
              <p:nvPr/>
            </p:nvSpPr>
            <p:spPr>
              <a:xfrm>
                <a:off x="3204475" y="3633754"/>
                <a:ext cx="2316403" cy="307777"/>
              </a:xfrm>
              <a:prstGeom prst="rect">
                <a:avLst/>
              </a:prstGeom>
              <a:blipFill>
                <a:blip r:embed="rId17"/>
                <a:stretch>
                  <a:fillRect l="-1842" r="-1842"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ZoneTexte 55">
                <a:extLst>
                  <a:ext uri="{FF2B5EF4-FFF2-40B4-BE49-F238E27FC236}">
                    <a16:creationId xmlns:a16="http://schemas.microsoft.com/office/drawing/2014/main" id="{911CECED-6E3A-4CCC-A920-96CC4A6AD334}"/>
                  </a:ext>
                </a:extLst>
              </p:cNvPr>
              <p:cNvSpPr txBox="1"/>
              <p:nvPr/>
            </p:nvSpPr>
            <p:spPr>
              <a:xfrm>
                <a:off x="5655402" y="3633755"/>
                <a:ext cx="231640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𝟑𝟕𝟐</m:t>
                      </m:r>
                      <m:r>
                        <a:rPr lang="fr-FR" sz="2000" b="1" i="1" smtClean="0">
                          <a:latin typeface="Cambria Math" panose="02040503050406030204" pitchFamily="18" charset="0"/>
                        </a:rPr>
                        <m:t> </m:t>
                      </m:r>
                      <m:r>
                        <a:rPr lang="fr-FR" sz="2000" b="1" i="1" smtClean="0">
                          <a:latin typeface="Cambria Math" panose="02040503050406030204" pitchFamily="18" charset="0"/>
                        </a:rPr>
                        <m:t>𝒎𝒔</m:t>
                      </m:r>
                      <m:r>
                        <a:rPr lang="fr-FR" sz="2000" b="1" i="1" smtClean="0">
                          <a:latin typeface="Cambria Math" panose="02040503050406030204" pitchFamily="18" charset="0"/>
                        </a:rPr>
                        <m:t>, </m:t>
                      </m:r>
                      <m:r>
                        <a:rPr lang="fr-FR" sz="2000" b="1" i="1" smtClean="0">
                          <a:latin typeface="Cambria Math" panose="02040503050406030204" pitchFamily="18" charset="0"/>
                        </a:rPr>
                        <m:t>𝟎</m:t>
                      </m:r>
                      <m:r>
                        <a:rPr lang="fr-FR" sz="2000" b="1" i="1" smtClean="0">
                          <a:latin typeface="Cambria Math" panose="02040503050406030204" pitchFamily="18" charset="0"/>
                        </a:rPr>
                        <m:t>.</m:t>
                      </m:r>
                      <m:r>
                        <a:rPr lang="fr-FR" sz="2000" b="1" i="1" smtClean="0">
                          <a:latin typeface="Cambria Math" panose="02040503050406030204" pitchFamily="18" charset="0"/>
                        </a:rPr>
                        <m:t>𝟎𝟏</m:t>
                      </m:r>
                      <m:r>
                        <a:rPr lang="fr-FR" sz="2000" b="1" i="1" smtClean="0">
                          <a:latin typeface="Cambria Math" panose="02040503050406030204" pitchFamily="18" charset="0"/>
                        </a:rPr>
                        <m:t> </m:t>
                      </m:r>
                      <m:r>
                        <a:rPr lang="fr-FR" sz="2000" b="1" i="1" smtClean="0">
                          <a:latin typeface="Cambria Math" panose="02040503050406030204" pitchFamily="18" charset="0"/>
                        </a:rPr>
                        <m:t>𝑴𝑨</m:t>
                      </m:r>
                    </m:oMath>
                  </m:oMathPara>
                </a14:m>
                <a:endParaRPr lang="en-GB" sz="2000" b="1" dirty="0"/>
              </a:p>
            </p:txBody>
          </p:sp>
        </mc:Choice>
        <mc:Fallback xmlns="">
          <p:sp>
            <p:nvSpPr>
              <p:cNvPr id="56" name="ZoneTexte 55">
                <a:extLst>
                  <a:ext uri="{FF2B5EF4-FFF2-40B4-BE49-F238E27FC236}">
                    <a16:creationId xmlns:a16="http://schemas.microsoft.com/office/drawing/2014/main" id="{911CECED-6E3A-4CCC-A920-96CC4A6AD334}"/>
                  </a:ext>
                </a:extLst>
              </p:cNvPr>
              <p:cNvSpPr txBox="1">
                <a:spLocks noRot="1" noChangeAspect="1" noMove="1" noResize="1" noEditPoints="1" noAdjustHandles="1" noChangeArrowheads="1" noChangeShapeType="1" noTextEdit="1"/>
              </p:cNvSpPr>
              <p:nvPr/>
            </p:nvSpPr>
            <p:spPr>
              <a:xfrm>
                <a:off x="5655402" y="3633755"/>
                <a:ext cx="2316403" cy="307777"/>
              </a:xfrm>
              <a:prstGeom prst="rect">
                <a:avLst/>
              </a:prstGeom>
              <a:blipFill>
                <a:blip r:embed="rId18"/>
                <a:stretch>
                  <a:fillRect l="-1842" r="-1842"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ZoneTexte 1">
                <a:extLst>
                  <a:ext uri="{FF2B5EF4-FFF2-40B4-BE49-F238E27FC236}">
                    <a16:creationId xmlns:a16="http://schemas.microsoft.com/office/drawing/2014/main" id="{8BA7F0A7-C85D-40D0-AD29-4C65F1BDE170}"/>
                  </a:ext>
                </a:extLst>
              </p:cNvPr>
              <p:cNvSpPr txBox="1"/>
              <p:nvPr/>
            </p:nvSpPr>
            <p:spPr>
              <a:xfrm>
                <a:off x="8634205" y="4063344"/>
                <a:ext cx="3571858" cy="1938992"/>
              </a:xfrm>
              <a:prstGeom prst="rect">
                <a:avLst/>
              </a:prstGeom>
              <a:noFill/>
            </p:spPr>
            <p:txBody>
              <a:bodyPr wrap="square" rtlCol="0">
                <a:spAutoFit/>
              </a:bodyPr>
              <a:lstStyle/>
              <a:p>
                <a:pPr algn="ctr"/>
                <a:r>
                  <a:rPr lang="fr-FR" sz="2400" b="1" dirty="0">
                    <a:solidFill>
                      <a:schemeClr val="tx1"/>
                    </a:solidFill>
                  </a:rPr>
                  <a:t>At high </a:t>
                </a:r>
                <a14:m>
                  <m:oMath xmlns:m="http://schemas.openxmlformats.org/officeDocument/2006/math">
                    <m:r>
                      <a:rPr lang="fr-FR" sz="2400" b="1" i="1" smtClean="0">
                        <a:solidFill>
                          <a:schemeClr val="tx1"/>
                        </a:solidFill>
                        <a:latin typeface="Cambria Math" panose="02040503050406030204" pitchFamily="18" charset="0"/>
                      </a:rPr>
                      <m:t>𝜼</m:t>
                    </m:r>
                    <m:r>
                      <a:rPr lang="fr-FR" sz="2400" b="1" i="1" smtClean="0">
                        <a:solidFill>
                          <a:schemeClr val="tx1"/>
                        </a:solidFill>
                        <a:latin typeface="Cambria Math" panose="02040503050406030204" pitchFamily="18" charset="0"/>
                      </a:rPr>
                      <m:t>,</m:t>
                    </m:r>
                  </m:oMath>
                </a14:m>
                <a:r>
                  <a:rPr lang="en-GB" sz="2400" b="1" dirty="0">
                    <a:solidFill>
                      <a:schemeClr val="tx1"/>
                    </a:solidFill>
                  </a:rPr>
                  <a:t> REs don’t have enough time to escape before the reformation of the flux surfaces </a:t>
                </a:r>
              </a:p>
            </p:txBody>
          </p:sp>
        </mc:Choice>
        <mc:Fallback xmlns="">
          <p:sp>
            <p:nvSpPr>
              <p:cNvPr id="2" name="ZoneTexte 1">
                <a:extLst>
                  <a:ext uri="{FF2B5EF4-FFF2-40B4-BE49-F238E27FC236}">
                    <a16:creationId xmlns:a16="http://schemas.microsoft.com/office/drawing/2014/main" id="{8BA7F0A7-C85D-40D0-AD29-4C65F1BDE170}"/>
                  </a:ext>
                </a:extLst>
              </p:cNvPr>
              <p:cNvSpPr txBox="1">
                <a:spLocks noRot="1" noChangeAspect="1" noMove="1" noResize="1" noEditPoints="1" noAdjustHandles="1" noChangeArrowheads="1" noChangeShapeType="1" noTextEdit="1"/>
              </p:cNvSpPr>
              <p:nvPr/>
            </p:nvSpPr>
            <p:spPr>
              <a:xfrm>
                <a:off x="8634205" y="4063344"/>
                <a:ext cx="3571858" cy="1938992"/>
              </a:xfrm>
              <a:prstGeom prst="rect">
                <a:avLst/>
              </a:prstGeom>
              <a:blipFill>
                <a:blip r:embed="rId19"/>
                <a:stretch>
                  <a:fillRect l="-341" t="-2201" r="-2901" b="-66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752C31BE-C146-483E-B7B3-A38DDFE3B96F}"/>
                  </a:ext>
                </a:extLst>
              </p:cNvPr>
              <p:cNvSpPr txBox="1"/>
              <p:nvPr/>
            </p:nvSpPr>
            <p:spPr>
              <a:xfrm>
                <a:off x="8576854" y="1453351"/>
                <a:ext cx="3615145" cy="830997"/>
              </a:xfrm>
              <a:prstGeom prst="rect">
                <a:avLst/>
              </a:prstGeom>
              <a:noFill/>
            </p:spPr>
            <p:txBody>
              <a:bodyPr wrap="square" rtlCol="0">
                <a:spAutoFit/>
              </a:bodyPr>
              <a:lstStyle/>
              <a:p>
                <a:pPr algn="ct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𝑳</m:t>
                        </m:r>
                      </m:e>
                      <m:sub>
                        <m:r>
                          <a:rPr lang="fr-FR" sz="2400" b="1" i="1" dirty="0" smtClean="0">
                            <a:solidFill>
                              <a:schemeClr val="tx1"/>
                            </a:solidFill>
                            <a:latin typeface="Cambria Math" panose="02040503050406030204" pitchFamily="18" charset="0"/>
                          </a:rPr>
                          <m:t>𝒄</m:t>
                        </m:r>
                      </m:sub>
                    </m:sSub>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ea typeface="Cambria Math" panose="02040503050406030204" pitchFamily="18" charset="0"/>
                      </a:rPr>
                      <m:t>~ </m:t>
                    </m:r>
                    <m:r>
                      <a:rPr lang="fr-FR" sz="2400" b="1" i="1" dirty="0" smtClean="0">
                        <a:solidFill>
                          <a:schemeClr val="tx1"/>
                        </a:solidFill>
                        <a:latin typeface="Cambria Math" panose="02040503050406030204" pitchFamily="18" charset="0"/>
                      </a:rPr>
                      <m:t>𝟑</m:t>
                    </m:r>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𝒌𝒎</m:t>
                    </m:r>
                    <m:r>
                      <a:rPr lang="fr-FR" sz="2400" b="1" i="1" dirty="0" smtClean="0">
                        <a:solidFill>
                          <a:schemeClr val="tx1"/>
                        </a:solidFill>
                        <a:latin typeface="Cambria Math" panose="02040503050406030204" pitchFamily="18" charset="0"/>
                      </a:rPr>
                      <m:t>→</m:t>
                    </m:r>
                  </m:oMath>
                </a14:m>
                <a:r>
                  <a:rPr lang="fr-FR" sz="2400" b="1" dirty="0">
                    <a:solidFill>
                      <a:schemeClr val="tx1"/>
                    </a:solidFill>
                  </a:rPr>
                  <a:t> </a:t>
                </a:r>
                <a:r>
                  <a:rPr lang="fr-FR" sz="2400" b="1" dirty="0" err="1">
                    <a:solidFill>
                      <a:schemeClr val="tx1"/>
                    </a:solidFill>
                  </a:rPr>
                  <a:t>loss</a:t>
                </a:r>
                <a:r>
                  <a:rPr lang="fr-FR" sz="2400" b="1" dirty="0">
                    <a:solidFill>
                      <a:schemeClr val="tx1"/>
                    </a:solidFill>
                  </a:rPr>
                  <a:t> </a:t>
                </a:r>
                <a:r>
                  <a:rPr lang="fr-FR" sz="2400" b="1" dirty="0" err="1">
                    <a:solidFill>
                      <a:schemeClr val="tx1"/>
                    </a:solidFill>
                  </a:rPr>
                  <a:t>timescale</a:t>
                </a:r>
                <a:r>
                  <a:rPr lang="fr-FR" sz="2400" b="1" dirty="0">
                    <a:solidFill>
                      <a:schemeClr val="tx1"/>
                    </a:solidFill>
                  </a:rPr>
                  <a:t> of  </a:t>
                </a:r>
                <a14:m>
                  <m:oMath xmlns:m="http://schemas.openxmlformats.org/officeDocument/2006/math">
                    <m:r>
                      <a:rPr lang="fr-FR" sz="2400" b="1" i="0" dirty="0" smtClean="0">
                        <a:solidFill>
                          <a:schemeClr val="tx1"/>
                        </a:solidFill>
                        <a:latin typeface="Cambria Math" panose="02040503050406030204" pitchFamily="18" charset="0"/>
                      </a:rPr>
                      <m:t>𝟏𝟎</m:t>
                    </m:r>
                    <m:r>
                      <a:rPr lang="fr-FR" sz="2400" b="1" i="0"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𝝁</m:t>
                    </m:r>
                    <m:r>
                      <a:rPr lang="fr-FR" sz="2400" b="1" i="1" dirty="0" smtClean="0">
                        <a:solidFill>
                          <a:schemeClr val="tx1"/>
                        </a:solidFill>
                        <a:latin typeface="Cambria Math" panose="02040503050406030204" pitchFamily="18" charset="0"/>
                      </a:rPr>
                      <m:t>𝒔</m:t>
                    </m:r>
                    <m:r>
                      <a:rPr lang="fr-FR" sz="2400" b="1" i="1" dirty="0" smtClean="0">
                        <a:solidFill>
                          <a:schemeClr val="tx1"/>
                        </a:solidFill>
                        <a:latin typeface="Cambria Math" panose="02040503050406030204" pitchFamily="18" charset="0"/>
                      </a:rPr>
                      <m:t> </m:t>
                    </m:r>
                  </m:oMath>
                </a14:m>
                <a:endParaRPr lang="en-GB" sz="2400" b="1" dirty="0">
                  <a:solidFill>
                    <a:schemeClr val="tx1"/>
                  </a:solidFill>
                </a:endParaRPr>
              </a:p>
            </p:txBody>
          </p:sp>
        </mc:Choice>
        <mc:Fallback xmlns="">
          <p:sp>
            <p:nvSpPr>
              <p:cNvPr id="9" name="ZoneTexte 8">
                <a:extLst>
                  <a:ext uri="{FF2B5EF4-FFF2-40B4-BE49-F238E27FC236}">
                    <a16:creationId xmlns:a16="http://schemas.microsoft.com/office/drawing/2014/main" id="{752C31BE-C146-483E-B7B3-A38DDFE3B96F}"/>
                  </a:ext>
                </a:extLst>
              </p:cNvPr>
              <p:cNvSpPr txBox="1">
                <a:spLocks noRot="1" noChangeAspect="1" noMove="1" noResize="1" noEditPoints="1" noAdjustHandles="1" noChangeArrowheads="1" noChangeShapeType="1" noTextEdit="1"/>
              </p:cNvSpPr>
              <p:nvPr/>
            </p:nvSpPr>
            <p:spPr>
              <a:xfrm>
                <a:off x="8576854" y="1453351"/>
                <a:ext cx="3615145" cy="830997"/>
              </a:xfrm>
              <a:prstGeom prst="rect">
                <a:avLst/>
              </a:prstGeom>
              <a:blipFill>
                <a:blip r:embed="rId20"/>
                <a:stretch>
                  <a:fillRect t="-5109" b="-16058"/>
                </a:stretch>
              </a:blipFill>
            </p:spPr>
            <p:txBody>
              <a:bodyPr/>
              <a:lstStyle/>
              <a:p>
                <a:r>
                  <a:rPr lang="en-GB">
                    <a:noFill/>
                  </a:rPr>
                  <a:t> </a:t>
                </a:r>
              </a:p>
            </p:txBody>
          </p:sp>
        </mc:Fallback>
      </mc:AlternateContent>
    </p:spTree>
    <p:extLst>
      <p:ext uri="{BB962C8B-B14F-4D97-AF65-F5344CB8AC3E}">
        <p14:creationId xmlns:p14="http://schemas.microsoft.com/office/powerpoint/2010/main" val="1357404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3B90CD31-63D0-4258-A468-AF4AD9777518}"/>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F48C4A99-008A-4DBC-B872-D29C439C20A2}"/>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787B76B3-A4CA-4844-85CE-82F0F9ECEECB}"/>
              </a:ext>
            </a:extLst>
          </p:cNvPr>
          <p:cNvSpPr>
            <a:spLocks noGrp="1"/>
          </p:cNvSpPr>
          <p:nvPr>
            <p:ph type="sldNum" sz="quarter" idx="12"/>
          </p:nvPr>
        </p:nvSpPr>
        <p:spPr/>
        <p:txBody>
          <a:bodyPr/>
          <a:lstStyle/>
          <a:p>
            <a:fld id="{0CBC77A0-1F4E-42FF-9FFC-F45C3A64AF90}" type="slidenum">
              <a:rPr lang="fr-FR" smtClean="0"/>
              <a:t>16</a:t>
            </a:fld>
            <a:endParaRPr lang="fr-FR"/>
          </a:p>
        </p:txBody>
      </p:sp>
      <p:sp>
        <p:nvSpPr>
          <p:cNvPr id="6" name="Titre 5">
            <a:extLst>
              <a:ext uri="{FF2B5EF4-FFF2-40B4-BE49-F238E27FC236}">
                <a16:creationId xmlns:a16="http://schemas.microsoft.com/office/drawing/2014/main" id="{43C1990F-E862-4B48-A8E3-CAE46056213A}"/>
              </a:ext>
            </a:extLst>
          </p:cNvPr>
          <p:cNvSpPr>
            <a:spLocks noGrp="1"/>
          </p:cNvSpPr>
          <p:nvPr>
            <p:ph type="title"/>
          </p:nvPr>
        </p:nvSpPr>
        <p:spPr/>
        <p:txBody>
          <a:bodyPr/>
          <a:lstStyle/>
          <a:p>
            <a:r>
              <a:rPr lang="fr-FR" dirty="0" err="1"/>
              <a:t>Faster</a:t>
            </a:r>
            <a:r>
              <a:rPr lang="fr-FR" dirty="0"/>
              <a:t> </a:t>
            </a:r>
            <a:r>
              <a:rPr lang="fr-FR" dirty="0" err="1"/>
              <a:t>dynamics</a:t>
            </a:r>
            <a:r>
              <a:rPr lang="fr-FR" dirty="0"/>
              <a:t> leads to </a:t>
            </a:r>
            <a:r>
              <a:rPr lang="fr-FR" dirty="0" err="1"/>
              <a:t>larger</a:t>
            </a:r>
            <a:r>
              <a:rPr lang="fr-FR" dirty="0"/>
              <a:t> </a:t>
            </a:r>
            <a:r>
              <a:rPr lang="fr-FR" dirty="0" err="1"/>
              <a:t>wetted</a:t>
            </a:r>
            <a:r>
              <a:rPr lang="fr-FR" dirty="0"/>
              <a:t> area</a:t>
            </a:r>
            <a:endParaRPr lang="en-GB" dirty="0"/>
          </a:p>
        </p:txBody>
      </p:sp>
      <p:sp>
        <p:nvSpPr>
          <p:cNvPr id="19" name="ZoneTexte 18">
            <a:extLst>
              <a:ext uri="{FF2B5EF4-FFF2-40B4-BE49-F238E27FC236}">
                <a16:creationId xmlns:a16="http://schemas.microsoft.com/office/drawing/2014/main" id="{1AE9A968-4604-4C7F-80AF-FF591256C0C7}"/>
              </a:ext>
            </a:extLst>
          </p:cNvPr>
          <p:cNvSpPr txBox="1"/>
          <p:nvPr/>
        </p:nvSpPr>
        <p:spPr>
          <a:xfrm>
            <a:off x="6739753" y="2926494"/>
            <a:ext cx="5119255" cy="1200329"/>
          </a:xfrm>
          <a:prstGeom prst="rect">
            <a:avLst/>
          </a:prstGeom>
          <a:noFill/>
        </p:spPr>
        <p:txBody>
          <a:bodyPr wrap="square" rtlCol="0">
            <a:spAutoFit/>
          </a:bodyPr>
          <a:lstStyle/>
          <a:p>
            <a:pPr algn="ctr"/>
            <a:r>
              <a:rPr lang="fr-FR" sz="2400" b="1" dirty="0"/>
              <a:t>RE </a:t>
            </a:r>
            <a:r>
              <a:rPr lang="fr-FR" sz="2400" b="1" dirty="0" err="1"/>
              <a:t>footprint</a:t>
            </a:r>
            <a:r>
              <a:rPr lang="fr-FR" sz="2400" b="1" dirty="0"/>
              <a:t> </a:t>
            </a:r>
            <a:r>
              <a:rPr lang="fr-FR" sz="2400" b="1" dirty="0" err="1"/>
              <a:t>determined</a:t>
            </a:r>
            <a:r>
              <a:rPr lang="fr-FR" sz="2400" b="1" dirty="0"/>
              <a:t> by MHD</a:t>
            </a:r>
          </a:p>
          <a:p>
            <a:pPr marL="285750" indent="-285750" algn="ctr">
              <a:buFont typeface="Wingdings" panose="05000000000000000000" pitchFamily="2" charset="2"/>
              <a:buChar char="Ø"/>
            </a:pPr>
            <a:r>
              <a:rPr lang="fr-FR" sz="2400" b="1" dirty="0" err="1"/>
              <a:t>growth</a:t>
            </a:r>
            <a:r>
              <a:rPr lang="fr-FR" sz="2400" b="1" dirty="0"/>
              <a:t> rate</a:t>
            </a:r>
          </a:p>
          <a:p>
            <a:pPr marL="285750" indent="-285750" algn="ctr">
              <a:buFont typeface="Wingdings" panose="05000000000000000000" pitchFamily="2" charset="2"/>
              <a:buChar char="Ø"/>
            </a:pPr>
            <a:r>
              <a:rPr lang="fr-FR" sz="2400" b="1" dirty="0"/>
              <a:t>amplitude </a:t>
            </a:r>
            <a:endParaRPr lang="en-GB" sz="2400" b="1" dirty="0"/>
          </a:p>
        </p:txBody>
      </p:sp>
      <p:sp>
        <p:nvSpPr>
          <p:cNvPr id="20" name="Flèche : droite 19">
            <a:extLst>
              <a:ext uri="{FF2B5EF4-FFF2-40B4-BE49-F238E27FC236}">
                <a16:creationId xmlns:a16="http://schemas.microsoft.com/office/drawing/2014/main" id="{1B39089E-7417-4F7A-9BCC-8D600802CBCA}"/>
              </a:ext>
            </a:extLst>
          </p:cNvPr>
          <p:cNvSpPr/>
          <p:nvPr/>
        </p:nvSpPr>
        <p:spPr>
          <a:xfrm>
            <a:off x="5749957" y="3330805"/>
            <a:ext cx="754129" cy="558800"/>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mc:AlternateContent xmlns:mc="http://schemas.openxmlformats.org/markup-compatibility/2006" xmlns:a14="http://schemas.microsoft.com/office/drawing/2010/main">
        <mc:Choice Requires="a14">
          <p:sp>
            <p:nvSpPr>
              <p:cNvPr id="21" name="ZoneTexte 20">
                <a:extLst>
                  <a:ext uri="{FF2B5EF4-FFF2-40B4-BE49-F238E27FC236}">
                    <a16:creationId xmlns:a16="http://schemas.microsoft.com/office/drawing/2014/main" id="{E5269EBC-7C78-4B67-B413-2B51E1DCF782}"/>
                  </a:ext>
                </a:extLst>
              </p:cNvPr>
              <p:cNvSpPr txBox="1"/>
              <p:nvPr/>
            </p:nvSpPr>
            <p:spPr>
              <a:xfrm>
                <a:off x="352517" y="4701345"/>
                <a:ext cx="5272704" cy="830997"/>
              </a:xfrm>
              <a:prstGeom prst="rect">
                <a:avLst/>
              </a:prstGeom>
              <a:noFill/>
            </p:spPr>
            <p:txBody>
              <a:bodyPr wrap="square">
                <a:spAutoFit/>
              </a:bodyPr>
              <a:lstStyle/>
              <a:p>
                <a:pPr algn="ctr"/>
                <a:r>
                  <a:rPr lang="fr-FR" sz="2400" b="1" dirty="0">
                    <a:solidFill>
                      <a:schemeClr val="tx1"/>
                    </a:solidFill>
                  </a:rPr>
                  <a:t>Similar amplitude for all </a:t>
                </a:r>
                <a14:m>
                  <m:oMath xmlns:m="http://schemas.openxmlformats.org/officeDocument/2006/math">
                    <m:r>
                      <a:rPr lang="fr-FR" sz="2400" b="1" i="1">
                        <a:solidFill>
                          <a:schemeClr val="tx1"/>
                        </a:solidFill>
                        <a:latin typeface="Cambria Math" panose="02040503050406030204" pitchFamily="18" charset="0"/>
                      </a:rPr>
                      <m:t>𝜼</m:t>
                    </m:r>
                  </m:oMath>
                </a14:m>
                <a:r>
                  <a:rPr lang="fr-FR" sz="2400" b="1" dirty="0">
                    <a:solidFill>
                      <a:schemeClr val="tx1"/>
                    </a:solidFill>
                  </a:rPr>
                  <a:t>, but high </a:t>
                </a:r>
                <a14:m>
                  <m:oMath xmlns:m="http://schemas.openxmlformats.org/officeDocument/2006/math">
                    <m:r>
                      <a:rPr lang="fr-FR" sz="2400" b="1" i="1" smtClean="0">
                        <a:solidFill>
                          <a:schemeClr val="tx1"/>
                        </a:solidFill>
                        <a:latin typeface="Cambria Math" panose="02040503050406030204" pitchFamily="18" charset="0"/>
                      </a:rPr>
                      <m:t>𝜼</m:t>
                    </m:r>
                  </m:oMath>
                </a14:m>
                <a:r>
                  <a:rPr lang="fr-FR" sz="2400" b="1" dirty="0">
                    <a:solidFill>
                      <a:schemeClr val="tx1"/>
                    </a:solidFill>
                  </a:rPr>
                  <a:t> has the </a:t>
                </a:r>
                <a:r>
                  <a:rPr lang="fr-FR" sz="2400" b="1" dirty="0" err="1">
                    <a:solidFill>
                      <a:schemeClr val="tx1"/>
                    </a:solidFill>
                  </a:rPr>
                  <a:t>highest</a:t>
                </a:r>
                <a:r>
                  <a:rPr lang="fr-FR" sz="2400" b="1" dirty="0">
                    <a:solidFill>
                      <a:schemeClr val="tx1"/>
                    </a:solidFill>
                  </a:rPr>
                  <a:t> </a:t>
                </a:r>
                <a:r>
                  <a:rPr lang="fr-FR" sz="2400" b="1" dirty="0" err="1">
                    <a:solidFill>
                      <a:schemeClr val="tx1"/>
                    </a:solidFill>
                  </a:rPr>
                  <a:t>growth</a:t>
                </a:r>
                <a:r>
                  <a:rPr lang="fr-FR" sz="2400" b="1" dirty="0">
                    <a:solidFill>
                      <a:schemeClr val="tx1"/>
                    </a:solidFill>
                  </a:rPr>
                  <a:t> rate</a:t>
                </a:r>
                <a:endParaRPr lang="en-GB" sz="2400" b="1" dirty="0">
                  <a:solidFill>
                    <a:schemeClr val="tx1"/>
                  </a:solidFill>
                </a:endParaRPr>
              </a:p>
            </p:txBody>
          </p:sp>
        </mc:Choice>
        <mc:Fallback xmlns="">
          <p:sp>
            <p:nvSpPr>
              <p:cNvPr id="21" name="ZoneTexte 20">
                <a:extLst>
                  <a:ext uri="{FF2B5EF4-FFF2-40B4-BE49-F238E27FC236}">
                    <a16:creationId xmlns:a16="http://schemas.microsoft.com/office/drawing/2014/main" id="{E5269EBC-7C78-4B67-B413-2B51E1DCF782}"/>
                  </a:ext>
                </a:extLst>
              </p:cNvPr>
              <p:cNvSpPr txBox="1">
                <a:spLocks noRot="1" noChangeAspect="1" noMove="1" noResize="1" noEditPoints="1" noAdjustHandles="1" noChangeArrowheads="1" noChangeShapeType="1" noTextEdit="1"/>
              </p:cNvSpPr>
              <p:nvPr/>
            </p:nvSpPr>
            <p:spPr>
              <a:xfrm>
                <a:off x="352517" y="4701345"/>
                <a:ext cx="5272704" cy="830997"/>
              </a:xfrm>
              <a:prstGeom prst="rect">
                <a:avLst/>
              </a:prstGeom>
              <a:blipFill>
                <a:blip r:embed="rId2"/>
                <a:stretch>
                  <a:fillRect l="-1850" t="-5109" r="-3237" b="-16058"/>
                </a:stretch>
              </a:blipFill>
            </p:spPr>
            <p:txBody>
              <a:bodyPr/>
              <a:lstStyle/>
              <a:p>
                <a:r>
                  <a:rPr lang="en-GB">
                    <a:noFill/>
                  </a:rPr>
                  <a:t> </a:t>
                </a:r>
              </a:p>
            </p:txBody>
          </p:sp>
        </mc:Fallback>
      </mc:AlternateContent>
      <p:sp>
        <p:nvSpPr>
          <p:cNvPr id="22" name="Flèche : droite 21">
            <a:extLst>
              <a:ext uri="{FF2B5EF4-FFF2-40B4-BE49-F238E27FC236}">
                <a16:creationId xmlns:a16="http://schemas.microsoft.com/office/drawing/2014/main" id="{B5F06025-CE71-41C3-95C7-08828BE7A28F}"/>
              </a:ext>
            </a:extLst>
          </p:cNvPr>
          <p:cNvSpPr/>
          <p:nvPr/>
        </p:nvSpPr>
        <p:spPr>
          <a:xfrm>
            <a:off x="5756380" y="4904638"/>
            <a:ext cx="747706" cy="558800"/>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23" name="ZoneTexte 22">
            <a:extLst>
              <a:ext uri="{FF2B5EF4-FFF2-40B4-BE49-F238E27FC236}">
                <a16:creationId xmlns:a16="http://schemas.microsoft.com/office/drawing/2014/main" id="{FCD9164C-FB8B-4ED7-B3C3-665611D3126F}"/>
              </a:ext>
            </a:extLst>
          </p:cNvPr>
          <p:cNvSpPr txBox="1"/>
          <p:nvPr/>
        </p:nvSpPr>
        <p:spPr>
          <a:xfrm>
            <a:off x="7541527" y="5004404"/>
            <a:ext cx="3515706" cy="461665"/>
          </a:xfrm>
          <a:prstGeom prst="rect">
            <a:avLst/>
          </a:prstGeom>
          <a:noFill/>
        </p:spPr>
        <p:txBody>
          <a:bodyPr wrap="none" rtlCol="0">
            <a:spAutoFit/>
          </a:bodyPr>
          <a:lstStyle/>
          <a:p>
            <a:r>
              <a:rPr lang="fr-FR" sz="2400" b="1" dirty="0"/>
              <a:t>LARGEST FOOTPRINT</a:t>
            </a:r>
            <a:endParaRPr lang="en-GB" sz="2400" b="1" dirty="0"/>
          </a:p>
        </p:txBody>
      </p:sp>
      <mc:AlternateContent xmlns:mc="http://schemas.openxmlformats.org/markup-compatibility/2006" xmlns:a14="http://schemas.microsoft.com/office/drawing/2010/main">
        <mc:Choice Requires="a14">
          <p:graphicFrame>
            <p:nvGraphicFramePr>
              <p:cNvPr id="24" name="Tableau 13">
                <a:extLst>
                  <a:ext uri="{FF2B5EF4-FFF2-40B4-BE49-F238E27FC236}">
                    <a16:creationId xmlns:a16="http://schemas.microsoft.com/office/drawing/2014/main" id="{C96CA863-1AD5-4731-83D9-B262A89962E9}"/>
                  </a:ext>
                </a:extLst>
              </p:cNvPr>
              <p:cNvGraphicFramePr>
                <a:graphicFrameLocks noGrp="1"/>
              </p:cNvGraphicFramePr>
              <p:nvPr>
                <p:extLst>
                  <p:ext uri="{D42A27DB-BD31-4B8C-83A1-F6EECF244321}">
                    <p14:modId xmlns:p14="http://schemas.microsoft.com/office/powerpoint/2010/main" val="3837267548"/>
                  </p:ext>
                </p:extLst>
              </p:nvPr>
            </p:nvGraphicFramePr>
            <p:xfrm>
              <a:off x="2569945" y="1325658"/>
              <a:ext cx="7416439" cy="831723"/>
            </p:xfrm>
            <a:graphic>
              <a:graphicData uri="http://schemas.openxmlformats.org/drawingml/2006/table">
                <a:tbl>
                  <a:tblPr firstRow="1" bandRow="1">
                    <a:tableStyleId>{5C22544A-7EE6-4342-B048-85BDC9FD1C3A}</a:tableStyleId>
                  </a:tblPr>
                  <a:tblGrid>
                    <a:gridCol w="1495044">
                      <a:extLst>
                        <a:ext uri="{9D8B030D-6E8A-4147-A177-3AD203B41FA5}">
                          <a16:colId xmlns:a16="http://schemas.microsoft.com/office/drawing/2014/main" val="4274006055"/>
                        </a:ext>
                      </a:extLst>
                    </a:gridCol>
                    <a:gridCol w="2064864">
                      <a:extLst>
                        <a:ext uri="{9D8B030D-6E8A-4147-A177-3AD203B41FA5}">
                          <a16:colId xmlns:a16="http://schemas.microsoft.com/office/drawing/2014/main" val="2101527414"/>
                        </a:ext>
                      </a:extLst>
                    </a:gridCol>
                    <a:gridCol w="1823291">
                      <a:extLst>
                        <a:ext uri="{9D8B030D-6E8A-4147-A177-3AD203B41FA5}">
                          <a16:colId xmlns:a16="http://schemas.microsoft.com/office/drawing/2014/main" val="717080303"/>
                        </a:ext>
                      </a:extLst>
                    </a:gridCol>
                    <a:gridCol w="2033240">
                      <a:extLst>
                        <a:ext uri="{9D8B030D-6E8A-4147-A177-3AD203B41FA5}">
                          <a16:colId xmlns:a16="http://schemas.microsoft.com/office/drawing/2014/main" val="3698760873"/>
                        </a:ext>
                      </a:extLst>
                    </a:gridCol>
                  </a:tblGrid>
                  <a:tr h="370840">
                    <a:tc>
                      <a:txBody>
                        <a:bodyPr/>
                        <a:lstStyle/>
                        <a:p>
                          <a:endParaRPr lang="en-GB" sz="2000"/>
                        </a:p>
                      </a:txBody>
                      <a:tcPr/>
                    </a:tc>
                    <a:tc>
                      <a:txBody>
                        <a:bodyPr/>
                        <a:lstStyle/>
                        <a:p>
                          <a:r>
                            <a:rPr lang="fr-FR" sz="2000" dirty="0">
                              <a:solidFill>
                                <a:schemeClr val="bg1"/>
                              </a:solidFill>
                            </a:rPr>
                            <a:t>High </a:t>
                          </a:r>
                          <a14:m>
                            <m:oMath xmlns:m="http://schemas.openxmlformats.org/officeDocument/2006/math">
                              <m:r>
                                <a:rPr lang="fr-FR" sz="2000" b="1" i="1" smtClean="0">
                                  <a:solidFill>
                                    <a:schemeClr val="bg1"/>
                                  </a:solidFill>
                                  <a:latin typeface="Cambria Math" panose="02040503050406030204" pitchFamily="18" charset="0"/>
                                </a:rPr>
                                <m:t>𝜼</m:t>
                              </m:r>
                            </m:oMath>
                          </a14:m>
                          <a:endParaRPr lang="en-GB" sz="2000" dirty="0">
                            <a:solidFill>
                              <a:schemeClr val="bg1"/>
                            </a:solidFill>
                          </a:endParaRPr>
                        </a:p>
                      </a:txBody>
                      <a:tcPr/>
                    </a:tc>
                    <a:tc>
                      <a:txBody>
                        <a:bodyPr/>
                        <a:lstStyle/>
                        <a:p>
                          <a:r>
                            <a:rPr lang="fr-FR" sz="2000" dirty="0">
                              <a:solidFill>
                                <a:schemeClr val="bg1"/>
                              </a:solidFill>
                            </a:rPr>
                            <a:t>Medium </a:t>
                          </a:r>
                          <a14:m>
                            <m:oMath xmlns:m="http://schemas.openxmlformats.org/officeDocument/2006/math">
                              <m:r>
                                <a:rPr lang="fr-FR" sz="2000" b="1" i="1" smtClean="0">
                                  <a:solidFill>
                                    <a:schemeClr val="bg1"/>
                                  </a:solidFill>
                                  <a:latin typeface="Cambria Math" panose="02040503050406030204" pitchFamily="18" charset="0"/>
                                </a:rPr>
                                <m:t>𝜼</m:t>
                              </m:r>
                            </m:oMath>
                          </a14:m>
                          <a:endParaRPr lang="en-GB" sz="2000"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dirty="0">
                              <a:solidFill>
                                <a:schemeClr val="bg1"/>
                              </a:solidFill>
                            </a:rPr>
                            <a:t>Low</a:t>
                          </a:r>
                          <a14:m>
                            <m:oMath xmlns:m="http://schemas.openxmlformats.org/officeDocument/2006/math">
                              <m:r>
                                <m:rPr>
                                  <m:nor/>
                                </m:rPr>
                                <a:rPr lang="fr-FR" sz="2000" dirty="0" smtClean="0">
                                  <a:solidFill>
                                    <a:schemeClr val="bg1"/>
                                  </a:solidFill>
                                </a:rPr>
                                <m:t> </m:t>
                              </m:r>
                              <m:r>
                                <a:rPr lang="fr-FR" sz="2000" b="1" i="1" smtClean="0">
                                  <a:solidFill>
                                    <a:schemeClr val="bg1"/>
                                  </a:solidFill>
                                  <a:latin typeface="Cambria Math" panose="02040503050406030204" pitchFamily="18" charset="0"/>
                                </a:rPr>
                                <m:t>𝜼</m:t>
                              </m:r>
                            </m:oMath>
                          </a14:m>
                          <a:endParaRPr lang="en-GB" sz="2000" dirty="0">
                            <a:solidFill>
                              <a:schemeClr val="bg1"/>
                            </a:solidFill>
                          </a:endParaRPr>
                        </a:p>
                      </a:txBody>
                      <a:tcPr/>
                    </a:tc>
                    <a:extLst>
                      <a:ext uri="{0D108BD9-81ED-4DB2-BD59-A6C34878D82A}">
                        <a16:rowId xmlns:a16="http://schemas.microsoft.com/office/drawing/2014/main" val="1612925956"/>
                      </a:ext>
                    </a:extLst>
                  </a:tr>
                  <a:tr h="370840">
                    <a:tc>
                      <a:txBody>
                        <a:bodyPr/>
                        <a:lstStyle/>
                        <a:p>
                          <a:r>
                            <a:rPr lang="fr-FR" sz="2000" b="1" dirty="0">
                              <a:solidFill>
                                <a:schemeClr val="tx1"/>
                              </a:solidFill>
                            </a:rPr>
                            <a:t>Area </a:t>
                          </a:r>
                          <a14:m>
                            <m:oMath xmlns:m="http://schemas.openxmlformats.org/officeDocument/2006/math">
                              <m:d>
                                <m:dPr>
                                  <m:begChr m:val="["/>
                                  <m:endChr m:val="]"/>
                                  <m:ctrlPr>
                                    <a:rPr lang="fr-FR" sz="2000" b="1" i="1" dirty="0" smtClean="0">
                                      <a:solidFill>
                                        <a:schemeClr val="tx1"/>
                                      </a:solidFill>
                                      <a:latin typeface="Cambria Math" panose="02040503050406030204" pitchFamily="18" charset="0"/>
                                    </a:rPr>
                                  </m:ctrlPr>
                                </m:dPr>
                                <m:e>
                                  <m:sSup>
                                    <m:sSupPr>
                                      <m:ctrlPr>
                                        <a:rPr lang="fr-FR" sz="2000" b="1" i="1" dirty="0" smtClean="0">
                                          <a:solidFill>
                                            <a:schemeClr val="tx1"/>
                                          </a:solidFill>
                                          <a:latin typeface="Cambria Math" panose="02040503050406030204" pitchFamily="18" charset="0"/>
                                        </a:rPr>
                                      </m:ctrlPr>
                                    </m:sSupPr>
                                    <m:e>
                                      <m:r>
                                        <a:rPr lang="fr-FR" sz="2000" b="1" i="1" dirty="0" smtClean="0">
                                          <a:solidFill>
                                            <a:schemeClr val="tx1"/>
                                          </a:solidFill>
                                          <a:latin typeface="Cambria Math" panose="02040503050406030204" pitchFamily="18" charset="0"/>
                                        </a:rPr>
                                        <m:t>𝒎</m:t>
                                      </m:r>
                                    </m:e>
                                    <m:sup>
                                      <m:r>
                                        <a:rPr lang="fr-FR" sz="2000" b="1" i="1" dirty="0" smtClean="0">
                                          <a:solidFill>
                                            <a:schemeClr val="tx1"/>
                                          </a:solidFill>
                                          <a:latin typeface="Cambria Math" panose="02040503050406030204" pitchFamily="18" charset="0"/>
                                        </a:rPr>
                                        <m:t>𝟐</m:t>
                                      </m:r>
                                    </m:sup>
                                  </m:sSup>
                                </m:e>
                              </m:d>
                            </m:oMath>
                          </a14:m>
                          <a:r>
                            <a:rPr lang="en-GB" sz="2000" b="1" dirty="0">
                              <a:solidFill>
                                <a:schemeClr val="tx1"/>
                              </a:solidFill>
                            </a:rPr>
                            <a:t> </a:t>
                          </a:r>
                        </a:p>
                      </a:txBody>
                      <a:tcPr/>
                    </a:tc>
                    <a:tc>
                      <a:txBody>
                        <a:bodyPr/>
                        <a:lstStyle/>
                        <a:p>
                          <a:pPr algn="ctr"/>
                          <a:r>
                            <a:rPr lang="fr-FR" sz="2000" b="1" dirty="0"/>
                            <a:t>3.2</a:t>
                          </a:r>
                          <a:endParaRPr lang="en-GB" sz="2000" b="1" dirty="0"/>
                        </a:p>
                      </a:txBody>
                      <a:tcPr/>
                    </a:tc>
                    <a:tc>
                      <a:txBody>
                        <a:bodyPr/>
                        <a:lstStyle/>
                        <a:p>
                          <a:pPr algn="ctr"/>
                          <a:r>
                            <a:rPr lang="fr-FR" sz="2000" b="1" dirty="0"/>
                            <a:t>2.7</a:t>
                          </a:r>
                          <a:endParaRPr lang="en-GB" sz="2000" b="1" dirty="0"/>
                        </a:p>
                      </a:txBody>
                      <a:tcPr/>
                    </a:tc>
                    <a:tc>
                      <a:txBody>
                        <a:bodyPr/>
                        <a:lstStyle/>
                        <a:p>
                          <a:pPr algn="ctr"/>
                          <a:r>
                            <a:rPr lang="fr-FR" sz="2000" b="1" dirty="0"/>
                            <a:t>1.4</a:t>
                          </a:r>
                          <a:endParaRPr lang="en-GB" sz="2000" b="1" dirty="0"/>
                        </a:p>
                      </a:txBody>
                      <a:tcPr/>
                    </a:tc>
                    <a:extLst>
                      <a:ext uri="{0D108BD9-81ED-4DB2-BD59-A6C34878D82A}">
                        <a16:rowId xmlns:a16="http://schemas.microsoft.com/office/drawing/2014/main" val="2354269158"/>
                      </a:ext>
                    </a:extLst>
                  </a:tr>
                </a:tbl>
              </a:graphicData>
            </a:graphic>
          </p:graphicFrame>
        </mc:Choice>
        <mc:Fallback xmlns="">
          <p:graphicFrame>
            <p:nvGraphicFramePr>
              <p:cNvPr id="24" name="Tableau 13">
                <a:extLst>
                  <a:ext uri="{FF2B5EF4-FFF2-40B4-BE49-F238E27FC236}">
                    <a16:creationId xmlns:a16="http://schemas.microsoft.com/office/drawing/2014/main" id="{C96CA863-1AD5-4731-83D9-B262A89962E9}"/>
                  </a:ext>
                </a:extLst>
              </p:cNvPr>
              <p:cNvGraphicFramePr>
                <a:graphicFrameLocks noGrp="1"/>
              </p:cNvGraphicFramePr>
              <p:nvPr>
                <p:extLst>
                  <p:ext uri="{D42A27DB-BD31-4B8C-83A1-F6EECF244321}">
                    <p14:modId xmlns:p14="http://schemas.microsoft.com/office/powerpoint/2010/main" val="3837267548"/>
                  </p:ext>
                </p:extLst>
              </p:nvPr>
            </p:nvGraphicFramePr>
            <p:xfrm>
              <a:off x="2569945" y="1325658"/>
              <a:ext cx="7416439" cy="831723"/>
            </p:xfrm>
            <a:graphic>
              <a:graphicData uri="http://schemas.openxmlformats.org/drawingml/2006/table">
                <a:tbl>
                  <a:tblPr firstRow="1" bandRow="1">
                    <a:tableStyleId>{5C22544A-7EE6-4342-B048-85BDC9FD1C3A}</a:tableStyleId>
                  </a:tblPr>
                  <a:tblGrid>
                    <a:gridCol w="1495044">
                      <a:extLst>
                        <a:ext uri="{9D8B030D-6E8A-4147-A177-3AD203B41FA5}">
                          <a16:colId xmlns:a16="http://schemas.microsoft.com/office/drawing/2014/main" val="4274006055"/>
                        </a:ext>
                      </a:extLst>
                    </a:gridCol>
                    <a:gridCol w="2064864">
                      <a:extLst>
                        <a:ext uri="{9D8B030D-6E8A-4147-A177-3AD203B41FA5}">
                          <a16:colId xmlns:a16="http://schemas.microsoft.com/office/drawing/2014/main" val="2101527414"/>
                        </a:ext>
                      </a:extLst>
                    </a:gridCol>
                    <a:gridCol w="1823291">
                      <a:extLst>
                        <a:ext uri="{9D8B030D-6E8A-4147-A177-3AD203B41FA5}">
                          <a16:colId xmlns:a16="http://schemas.microsoft.com/office/drawing/2014/main" val="717080303"/>
                        </a:ext>
                      </a:extLst>
                    </a:gridCol>
                    <a:gridCol w="2033240">
                      <a:extLst>
                        <a:ext uri="{9D8B030D-6E8A-4147-A177-3AD203B41FA5}">
                          <a16:colId xmlns:a16="http://schemas.microsoft.com/office/drawing/2014/main" val="3698760873"/>
                        </a:ext>
                      </a:extLst>
                    </a:gridCol>
                  </a:tblGrid>
                  <a:tr h="396240">
                    <a:tc>
                      <a:txBody>
                        <a:bodyPr/>
                        <a:lstStyle/>
                        <a:p>
                          <a:endParaRPr lang="en-GB" sz="2000"/>
                        </a:p>
                      </a:txBody>
                      <a:tcPr/>
                    </a:tc>
                    <a:tc>
                      <a:txBody>
                        <a:bodyPr/>
                        <a:lstStyle/>
                        <a:p>
                          <a:endParaRPr lang="en-US"/>
                        </a:p>
                      </a:txBody>
                      <a:tcPr>
                        <a:blipFill>
                          <a:blip r:embed="rId3"/>
                          <a:stretch>
                            <a:fillRect l="-72861" t="-6154" r="-187906" b="-132308"/>
                          </a:stretch>
                        </a:blipFill>
                      </a:tcPr>
                    </a:tc>
                    <a:tc>
                      <a:txBody>
                        <a:bodyPr/>
                        <a:lstStyle/>
                        <a:p>
                          <a:endParaRPr lang="en-US"/>
                        </a:p>
                      </a:txBody>
                      <a:tcPr>
                        <a:blipFill>
                          <a:blip r:embed="rId3"/>
                          <a:stretch>
                            <a:fillRect l="-195987" t="-6154" r="-113043" b="-132308"/>
                          </a:stretch>
                        </a:blipFill>
                      </a:tcPr>
                    </a:tc>
                    <a:tc>
                      <a:txBody>
                        <a:bodyPr/>
                        <a:lstStyle/>
                        <a:p>
                          <a:endParaRPr lang="en-US"/>
                        </a:p>
                      </a:txBody>
                      <a:tcPr>
                        <a:blipFill>
                          <a:blip r:embed="rId3"/>
                          <a:stretch>
                            <a:fillRect l="-264970" t="-6154" r="-1198" b="-132308"/>
                          </a:stretch>
                        </a:blipFill>
                      </a:tcPr>
                    </a:tc>
                    <a:extLst>
                      <a:ext uri="{0D108BD9-81ED-4DB2-BD59-A6C34878D82A}">
                        <a16:rowId xmlns:a16="http://schemas.microsoft.com/office/drawing/2014/main" val="1612925956"/>
                      </a:ext>
                    </a:extLst>
                  </a:tr>
                  <a:tr h="435483">
                    <a:tc>
                      <a:txBody>
                        <a:bodyPr/>
                        <a:lstStyle/>
                        <a:p>
                          <a:endParaRPr lang="en-US"/>
                        </a:p>
                      </a:txBody>
                      <a:tcPr>
                        <a:blipFill>
                          <a:blip r:embed="rId3"/>
                          <a:stretch>
                            <a:fillRect l="-407" t="-95833" r="-396748" b="-19444"/>
                          </a:stretch>
                        </a:blipFill>
                      </a:tcPr>
                    </a:tc>
                    <a:tc>
                      <a:txBody>
                        <a:bodyPr/>
                        <a:lstStyle/>
                        <a:p>
                          <a:pPr algn="ctr"/>
                          <a:r>
                            <a:rPr lang="fr-FR" sz="2000" b="1" dirty="0"/>
                            <a:t>3.2</a:t>
                          </a:r>
                          <a:endParaRPr lang="en-GB" sz="2000" b="1" dirty="0"/>
                        </a:p>
                      </a:txBody>
                      <a:tcPr/>
                    </a:tc>
                    <a:tc>
                      <a:txBody>
                        <a:bodyPr/>
                        <a:lstStyle/>
                        <a:p>
                          <a:pPr algn="ctr"/>
                          <a:r>
                            <a:rPr lang="fr-FR" sz="2000" b="1" dirty="0"/>
                            <a:t>2.7</a:t>
                          </a:r>
                          <a:endParaRPr lang="en-GB" sz="2000" b="1" dirty="0"/>
                        </a:p>
                      </a:txBody>
                      <a:tcPr/>
                    </a:tc>
                    <a:tc>
                      <a:txBody>
                        <a:bodyPr/>
                        <a:lstStyle/>
                        <a:p>
                          <a:pPr algn="ctr"/>
                          <a:r>
                            <a:rPr lang="fr-FR" sz="2000" b="1" dirty="0"/>
                            <a:t>1.4</a:t>
                          </a:r>
                          <a:endParaRPr lang="en-GB" sz="2000" b="1" dirty="0"/>
                        </a:p>
                      </a:txBody>
                      <a:tcPr/>
                    </a:tc>
                    <a:extLst>
                      <a:ext uri="{0D108BD9-81ED-4DB2-BD59-A6C34878D82A}">
                        <a16:rowId xmlns:a16="http://schemas.microsoft.com/office/drawing/2014/main" val="2354269158"/>
                      </a:ext>
                    </a:extLst>
                  </a:tr>
                </a:tbl>
              </a:graphicData>
            </a:graphic>
          </p:graphicFrame>
        </mc:Fallback>
      </mc:AlternateContent>
      <p:sp>
        <p:nvSpPr>
          <p:cNvPr id="2" name="ZoneTexte 1">
            <a:extLst>
              <a:ext uri="{FF2B5EF4-FFF2-40B4-BE49-F238E27FC236}">
                <a16:creationId xmlns:a16="http://schemas.microsoft.com/office/drawing/2014/main" id="{7D04C8BF-5610-47D9-8E2A-C5209444B5FF}"/>
              </a:ext>
            </a:extLst>
          </p:cNvPr>
          <p:cNvSpPr txBox="1"/>
          <p:nvPr/>
        </p:nvSpPr>
        <p:spPr>
          <a:xfrm>
            <a:off x="138679" y="2825375"/>
            <a:ext cx="5700380" cy="1569660"/>
          </a:xfrm>
          <a:prstGeom prst="rect">
            <a:avLst/>
          </a:prstGeom>
          <a:noFill/>
        </p:spPr>
        <p:txBody>
          <a:bodyPr wrap="square" rtlCol="0">
            <a:spAutoFit/>
          </a:bodyPr>
          <a:lstStyle/>
          <a:p>
            <a:pPr algn="ctr"/>
            <a:r>
              <a:rPr lang="fr-FR" sz="2400" b="1" dirty="0" err="1"/>
              <a:t>REs</a:t>
            </a:r>
            <a:r>
              <a:rPr lang="fr-FR" sz="2400" b="1" dirty="0"/>
              <a:t> </a:t>
            </a:r>
            <a:r>
              <a:rPr lang="fr-FR" sz="2400" b="1" dirty="0" err="1"/>
              <a:t>losses</a:t>
            </a:r>
            <a:r>
              <a:rPr lang="fr-FR" sz="2400" b="1" dirty="0"/>
              <a:t> </a:t>
            </a:r>
            <a:r>
              <a:rPr lang="fr-FR" sz="2400" b="1" dirty="0" err="1"/>
              <a:t>occur</a:t>
            </a:r>
            <a:r>
              <a:rPr lang="fr-FR" sz="2400" b="1" dirty="0"/>
              <a:t> as </a:t>
            </a:r>
            <a:r>
              <a:rPr lang="fr-FR" sz="2400" b="1" dirty="0" err="1"/>
              <a:t>stochasticity</a:t>
            </a:r>
            <a:r>
              <a:rPr lang="fr-FR" sz="2400" b="1" dirty="0"/>
              <a:t> </a:t>
            </a:r>
            <a:r>
              <a:rPr lang="fr-FR" sz="2400" b="1" dirty="0" err="1"/>
              <a:t>develops</a:t>
            </a:r>
            <a:r>
              <a:rPr lang="fr-FR" sz="2400" b="1" dirty="0"/>
              <a:t>. </a:t>
            </a:r>
          </a:p>
          <a:p>
            <a:pPr algn="ctr"/>
            <a:r>
              <a:rPr lang="fr-FR" sz="2400" b="1" dirty="0"/>
              <a:t>Large MHD </a:t>
            </a:r>
            <a:r>
              <a:rPr lang="fr-FR" sz="2400" b="1" dirty="0" err="1"/>
              <a:t>needed</a:t>
            </a:r>
            <a:r>
              <a:rPr lang="fr-FR" sz="2400" b="1" dirty="0"/>
              <a:t> for large </a:t>
            </a:r>
            <a:r>
              <a:rPr lang="fr-FR" sz="2400" b="1" dirty="0" err="1"/>
              <a:t>wetted</a:t>
            </a:r>
            <a:r>
              <a:rPr lang="fr-FR" sz="2400" b="1" dirty="0"/>
              <a:t> area</a:t>
            </a:r>
            <a:endParaRPr lang="en-GB" sz="2400" b="1" dirty="0"/>
          </a:p>
        </p:txBody>
      </p:sp>
    </p:spTree>
    <p:extLst>
      <p:ext uri="{BB962C8B-B14F-4D97-AF65-F5344CB8AC3E}">
        <p14:creationId xmlns:p14="http://schemas.microsoft.com/office/powerpoint/2010/main" val="2735045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243DE833-1320-434C-BFE5-97EDA533F6B9}"/>
                  </a:ext>
                </a:extLst>
              </p:cNvPr>
              <p:cNvSpPr>
                <a:spLocks noGrp="1"/>
              </p:cNvSpPr>
              <p:nvPr>
                <p:ph idx="1"/>
              </p:nvPr>
            </p:nvSpPr>
            <p:spPr>
              <a:xfrm>
                <a:off x="731837" y="904268"/>
                <a:ext cx="10728325" cy="4532313"/>
              </a:xfrm>
            </p:spPr>
            <p:txBody>
              <a:bodyPr/>
              <a:lstStyle/>
              <a:p>
                <a:pPr algn="ctr"/>
                <a14:m>
                  <m:oMath xmlns:m="http://schemas.openxmlformats.org/officeDocument/2006/math">
                    <m:r>
                      <a:rPr lang="fr-FR" sz="2400" b="1" i="1" smtClean="0">
                        <a:solidFill>
                          <a:srgbClr val="2006BA"/>
                        </a:solidFill>
                        <a:latin typeface="Cambria Math" panose="02040503050406030204" pitchFamily="18" charset="0"/>
                      </a:rPr>
                      <m:t>𝝁</m:t>
                    </m:r>
                    <m:r>
                      <a:rPr lang="fr-FR" sz="2400" b="1" i="1" smtClean="0">
                        <a:solidFill>
                          <a:srgbClr val="2006BA"/>
                        </a:solidFill>
                        <a:latin typeface="Cambria Math" panose="02040503050406030204" pitchFamily="18" charset="0"/>
                      </a:rPr>
                      <m:t>=</m:t>
                    </m:r>
                    <m:r>
                      <a:rPr lang="fr-FR" sz="2400" b="1" i="1" smtClean="0">
                        <a:solidFill>
                          <a:srgbClr val="2006BA"/>
                        </a:solidFill>
                        <a:latin typeface="Cambria Math" panose="02040503050406030204" pitchFamily="18" charset="0"/>
                      </a:rPr>
                      <m:t>𝟒𝟖</m:t>
                    </m:r>
                    <m:r>
                      <a:rPr lang="fr-FR" sz="2400" b="1" i="1" smtClean="0">
                        <a:solidFill>
                          <a:srgbClr val="2006BA"/>
                        </a:solidFill>
                        <a:latin typeface="Cambria Math" panose="02040503050406030204" pitchFamily="18" charset="0"/>
                      </a:rPr>
                      <m:t> </m:t>
                    </m:r>
                    <m:sSup>
                      <m:sSupPr>
                        <m:ctrlPr>
                          <a:rPr lang="fr-FR" sz="2400" b="1" i="1">
                            <a:solidFill>
                              <a:srgbClr val="2006BA"/>
                            </a:solidFill>
                            <a:latin typeface="Cambria Math" panose="02040503050406030204" pitchFamily="18" charset="0"/>
                          </a:rPr>
                        </m:ctrlPr>
                      </m:sSupPr>
                      <m:e>
                        <m:r>
                          <a:rPr lang="fr-FR" sz="2400" b="1" i="1">
                            <a:solidFill>
                              <a:srgbClr val="2006BA"/>
                            </a:solidFill>
                            <a:latin typeface="Cambria Math" panose="02040503050406030204" pitchFamily="18" charset="0"/>
                          </a:rPr>
                          <m:t>𝒎</m:t>
                        </m:r>
                      </m:e>
                      <m:sup>
                        <m:r>
                          <a:rPr lang="fr-FR" sz="2400" b="1" i="1">
                            <a:solidFill>
                              <a:srgbClr val="2006BA"/>
                            </a:solidFill>
                            <a:latin typeface="Cambria Math" panose="02040503050406030204" pitchFamily="18" charset="0"/>
                          </a:rPr>
                          <m:t>𝟐</m:t>
                        </m:r>
                      </m:sup>
                    </m:sSup>
                    <m:r>
                      <a:rPr lang="fr-FR" sz="2400" b="1" i="1">
                        <a:solidFill>
                          <a:srgbClr val="2006BA"/>
                        </a:solidFill>
                        <a:latin typeface="Cambria Math" panose="02040503050406030204" pitchFamily="18" charset="0"/>
                      </a:rPr>
                      <m:t>/</m:t>
                    </m:r>
                    <m:r>
                      <a:rPr lang="fr-FR" sz="2400" b="1" i="1">
                        <a:solidFill>
                          <a:srgbClr val="2006BA"/>
                        </a:solidFill>
                        <a:latin typeface="Cambria Math" panose="02040503050406030204" pitchFamily="18" charset="0"/>
                      </a:rPr>
                      <m:t>𝒔</m:t>
                    </m:r>
                  </m:oMath>
                </a14:m>
                <a:r>
                  <a:rPr lang="en-GB" sz="2400" dirty="0"/>
                  <a:t>, </a:t>
                </a:r>
                <a14:m>
                  <m:oMath xmlns:m="http://schemas.openxmlformats.org/officeDocument/2006/math">
                    <m:r>
                      <a:rPr lang="fr-FR" sz="2400" b="1" i="1" smtClean="0">
                        <a:solidFill>
                          <a:srgbClr val="00B050"/>
                        </a:solidFill>
                        <a:latin typeface="Cambria Math" panose="02040503050406030204" pitchFamily="18" charset="0"/>
                      </a:rPr>
                      <m:t>𝝁</m:t>
                    </m:r>
                    <m:r>
                      <a:rPr lang="fr-FR" sz="2400" b="1" i="1" smtClean="0">
                        <a:solidFill>
                          <a:srgbClr val="00B050"/>
                        </a:solidFill>
                        <a:latin typeface="Cambria Math" panose="02040503050406030204" pitchFamily="18" charset="0"/>
                      </a:rPr>
                      <m:t>=</m:t>
                    </m:r>
                    <m:r>
                      <a:rPr lang="fr-FR" sz="2400" b="1" i="1" smtClean="0">
                        <a:solidFill>
                          <a:srgbClr val="00B050"/>
                        </a:solidFill>
                        <a:latin typeface="Cambria Math" panose="02040503050406030204" pitchFamily="18" charset="0"/>
                      </a:rPr>
                      <m:t>𝟒</m:t>
                    </m:r>
                    <m:r>
                      <a:rPr lang="fr-FR" sz="2400" b="1" i="1" smtClean="0">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𝟖</m:t>
                    </m:r>
                    <m:r>
                      <a:rPr lang="fr-FR" sz="2400" b="1" i="1">
                        <a:solidFill>
                          <a:srgbClr val="00B050"/>
                        </a:solidFill>
                        <a:latin typeface="Cambria Math" panose="02040503050406030204" pitchFamily="18" charset="0"/>
                      </a:rPr>
                      <m:t> </m:t>
                    </m:r>
                    <m:sSup>
                      <m:sSupPr>
                        <m:ctrlPr>
                          <a:rPr lang="fr-FR" sz="2400" b="1" i="1">
                            <a:solidFill>
                              <a:srgbClr val="00B050"/>
                            </a:solidFill>
                            <a:latin typeface="Cambria Math" panose="02040503050406030204" pitchFamily="18" charset="0"/>
                          </a:rPr>
                        </m:ctrlPr>
                      </m:sSupPr>
                      <m:e>
                        <m:r>
                          <a:rPr lang="fr-FR" sz="2400" b="1" i="1">
                            <a:solidFill>
                              <a:srgbClr val="00B050"/>
                            </a:solidFill>
                            <a:latin typeface="Cambria Math" panose="02040503050406030204" pitchFamily="18" charset="0"/>
                          </a:rPr>
                          <m:t>𝒎</m:t>
                        </m:r>
                      </m:e>
                      <m:sup>
                        <m:r>
                          <a:rPr lang="fr-FR" sz="2400" b="1" i="1">
                            <a:solidFill>
                              <a:srgbClr val="00B050"/>
                            </a:solidFill>
                            <a:latin typeface="Cambria Math" panose="02040503050406030204" pitchFamily="18" charset="0"/>
                          </a:rPr>
                          <m:t>𝟐</m:t>
                        </m:r>
                      </m:sup>
                    </m:sSup>
                    <m:r>
                      <a:rPr lang="fr-FR" sz="2400" b="1" i="1">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𝒔</m:t>
                    </m:r>
                  </m:oMath>
                </a14:m>
                <a:r>
                  <a:rPr lang="fr-FR" sz="2400" b="1" dirty="0"/>
                  <a:t>,</a:t>
                </a:r>
                <a:r>
                  <a:rPr lang="fr-FR" sz="2400" b="1" dirty="0">
                    <a:solidFill>
                      <a:srgbClr val="E60019"/>
                    </a:solidFill>
                  </a:rPr>
                  <a:t> </a:t>
                </a:r>
                <a14:m>
                  <m:oMath xmlns:m="http://schemas.openxmlformats.org/officeDocument/2006/math">
                    <m:r>
                      <a:rPr lang="fr-FR" sz="2400" b="1" i="1" smtClean="0">
                        <a:solidFill>
                          <a:schemeClr val="tx2"/>
                        </a:solidFill>
                        <a:latin typeface="Cambria Math" panose="02040503050406030204" pitchFamily="18" charset="0"/>
                      </a:rPr>
                      <m:t>𝝁</m:t>
                    </m:r>
                    <m:r>
                      <a:rPr lang="fr-FR" sz="2400" b="1" i="1" smtClean="0">
                        <a:solidFill>
                          <a:schemeClr val="tx2"/>
                        </a:solidFill>
                        <a:latin typeface="Cambria Math" panose="02040503050406030204" pitchFamily="18" charset="0"/>
                      </a:rPr>
                      <m:t>=</m:t>
                    </m:r>
                    <m:r>
                      <a:rPr lang="fr-FR" sz="2400" b="1" i="1" smtClean="0">
                        <a:solidFill>
                          <a:schemeClr val="tx2"/>
                        </a:solidFill>
                        <a:latin typeface="Cambria Math" panose="02040503050406030204" pitchFamily="18" charset="0"/>
                      </a:rPr>
                      <m:t>𝟎</m:t>
                    </m:r>
                    <m:r>
                      <a:rPr lang="fr-FR" sz="2400" b="1" i="1" smtClean="0">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𝟒𝟖</m:t>
                    </m:r>
                    <m:r>
                      <a:rPr lang="fr-FR" sz="2400" b="1" i="1">
                        <a:solidFill>
                          <a:schemeClr val="tx2"/>
                        </a:solidFill>
                        <a:latin typeface="Cambria Math" panose="02040503050406030204" pitchFamily="18" charset="0"/>
                      </a:rPr>
                      <m:t> </m:t>
                    </m:r>
                    <m:sSup>
                      <m:sSupPr>
                        <m:ctrlPr>
                          <a:rPr lang="fr-FR" sz="2400" b="1" i="1">
                            <a:solidFill>
                              <a:schemeClr val="tx2"/>
                            </a:solidFill>
                            <a:latin typeface="Cambria Math" panose="02040503050406030204" pitchFamily="18" charset="0"/>
                          </a:rPr>
                        </m:ctrlPr>
                      </m:sSupPr>
                      <m:e>
                        <m:r>
                          <a:rPr lang="fr-FR" sz="2400" b="1" i="1">
                            <a:solidFill>
                              <a:schemeClr val="tx2"/>
                            </a:solidFill>
                            <a:latin typeface="Cambria Math" panose="02040503050406030204" pitchFamily="18" charset="0"/>
                          </a:rPr>
                          <m:t>𝒎</m:t>
                        </m:r>
                      </m:e>
                      <m:sup>
                        <m:r>
                          <a:rPr lang="fr-FR" sz="2400" b="1" i="1">
                            <a:solidFill>
                              <a:schemeClr val="tx2"/>
                            </a:solidFill>
                            <a:latin typeface="Cambria Math" panose="02040503050406030204" pitchFamily="18" charset="0"/>
                          </a:rPr>
                          <m:t>𝟐</m:t>
                        </m:r>
                      </m:sup>
                    </m:sSup>
                    <m:r>
                      <a:rPr lang="fr-FR" sz="2400" b="1" i="1">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𝒔</m:t>
                    </m:r>
                  </m:oMath>
                </a14:m>
                <a:r>
                  <a:rPr lang="en-GB" sz="2400" dirty="0">
                    <a:solidFill>
                      <a:schemeClr val="tx2"/>
                    </a:solidFill>
                  </a:rPr>
                  <a:t> </a:t>
                </a:r>
                <a:r>
                  <a:rPr lang="en-GB" sz="2400" dirty="0"/>
                  <a:t>@ </a:t>
                </a:r>
                <a14:m>
                  <m:oMath xmlns:m="http://schemas.openxmlformats.org/officeDocument/2006/math">
                    <m:r>
                      <a:rPr lang="fr-FR" sz="2400" b="0" i="1" smtClean="0">
                        <a:latin typeface="Cambria Math" panose="02040503050406030204" pitchFamily="18" charset="0"/>
                      </a:rPr>
                      <m:t>𝜂</m:t>
                    </m:r>
                    <m:r>
                      <a:rPr lang="fr-FR" sz="2400" b="0" i="1" smtClean="0">
                        <a:latin typeface="Cambria Math" panose="02040503050406030204" pitchFamily="18" charset="0"/>
                      </a:rPr>
                      <m:t>=3.3∗</m:t>
                    </m:r>
                    <m:sSup>
                      <m:sSupPr>
                        <m:ctrlPr>
                          <a:rPr lang="fr-FR" sz="2400" b="0" i="1" smtClean="0">
                            <a:latin typeface="Cambria Math" panose="02040503050406030204" pitchFamily="18" charset="0"/>
                          </a:rPr>
                        </m:ctrlPr>
                      </m:sSupPr>
                      <m:e>
                        <m:r>
                          <a:rPr lang="fr-FR" sz="2400" b="0" i="1" smtClean="0">
                            <a:latin typeface="Cambria Math" panose="02040503050406030204" pitchFamily="18" charset="0"/>
                          </a:rPr>
                          <m:t>10</m:t>
                        </m:r>
                      </m:e>
                      <m:sup>
                        <m:r>
                          <a:rPr lang="fr-FR" sz="2400" b="0" i="1" smtClean="0">
                            <a:latin typeface="Cambria Math" panose="02040503050406030204" pitchFamily="18" charset="0"/>
                          </a:rPr>
                          <m:t>−5</m:t>
                        </m:r>
                      </m:sup>
                    </m:sSup>
                    <m:r>
                      <a:rPr lang="fr-FR" sz="2400" b="0" i="1" smtClean="0">
                        <a:latin typeface="Cambria Math" panose="02040503050406030204" pitchFamily="18" charset="0"/>
                      </a:rPr>
                      <m:t> </m:t>
                    </m:r>
                    <m:r>
                      <m:rPr>
                        <m:sty m:val="p"/>
                      </m:rPr>
                      <a:rPr lang="fr-FR" sz="2400" b="0" i="0" smtClean="0">
                        <a:latin typeface="Cambria Math" panose="02040503050406030204" pitchFamily="18" charset="0"/>
                      </a:rPr>
                      <m:t>Ω</m:t>
                    </m:r>
                    <m:r>
                      <a:rPr lang="fr-FR" sz="2400" b="0" i="1" smtClean="0">
                        <a:latin typeface="Cambria Math" panose="02040503050406030204" pitchFamily="18" charset="0"/>
                      </a:rPr>
                      <m:t>𝑚</m:t>
                    </m:r>
                  </m:oMath>
                </a14:m>
                <a:endParaRPr lang="en-GB" sz="2400" dirty="0"/>
              </a:p>
              <a:p>
                <a:pPr algn="ctr"/>
                <a:r>
                  <a:rPr lang="en-GB" sz="2400" b="1" dirty="0">
                    <a:solidFill>
                      <a:schemeClr val="tx1"/>
                    </a:solidFill>
                  </a:rPr>
                  <a:t>Lowest viscosity </a:t>
                </a:r>
                <a14:m>
                  <m:oMath xmlns:m="http://schemas.openxmlformats.org/officeDocument/2006/math">
                    <m:r>
                      <a:rPr lang="fr-FR" sz="2400" b="1" i="1" smtClean="0">
                        <a:solidFill>
                          <a:schemeClr val="tx1"/>
                        </a:solidFill>
                        <a:latin typeface="Cambria Math" panose="02040503050406030204" pitchFamily="18" charset="0"/>
                      </a:rPr>
                      <m:t>→ </m:t>
                    </m:r>
                  </m:oMath>
                </a14:m>
                <a:r>
                  <a:rPr lang="en-GB" sz="2400" b="1" dirty="0">
                    <a:solidFill>
                      <a:schemeClr val="tx1"/>
                    </a:solidFill>
                  </a:rPr>
                  <a:t> fastest linear growth rate, but lowest amplitude</a:t>
                </a:r>
              </a:p>
            </p:txBody>
          </p:sp>
        </mc:Choice>
        <mc:Fallback xmlns="">
          <p:sp>
            <p:nvSpPr>
              <p:cNvPr id="2" name="Espace réservé du contenu 1">
                <a:extLst>
                  <a:ext uri="{FF2B5EF4-FFF2-40B4-BE49-F238E27FC236}">
                    <a16:creationId xmlns:a16="http://schemas.microsoft.com/office/drawing/2014/main" id="{243DE833-1320-434C-BFE5-97EDA533F6B9}"/>
                  </a:ext>
                </a:extLst>
              </p:cNvPr>
              <p:cNvSpPr>
                <a:spLocks noGrp="1" noRot="1" noChangeAspect="1" noMove="1" noResize="1" noEditPoints="1" noAdjustHandles="1" noChangeArrowheads="1" noChangeShapeType="1" noTextEdit="1"/>
              </p:cNvSpPr>
              <p:nvPr>
                <p:ph idx="1"/>
              </p:nvPr>
            </p:nvSpPr>
            <p:spPr>
              <a:xfrm>
                <a:off x="731837" y="904268"/>
                <a:ext cx="10728325" cy="4532313"/>
              </a:xfrm>
              <a:blipFill>
                <a:blip r:embed="rId3"/>
                <a:stretch>
                  <a:fillRect t="-806"/>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AC991D64-86DD-4809-94BF-A247CD87F156}"/>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5C92CFFA-CC2F-4E4D-BAF7-333A5E80F3F8}"/>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71115AF6-424D-42FF-9F0D-E709474DE136}"/>
              </a:ext>
            </a:extLst>
          </p:cNvPr>
          <p:cNvSpPr>
            <a:spLocks noGrp="1"/>
          </p:cNvSpPr>
          <p:nvPr>
            <p:ph type="sldNum" sz="quarter" idx="12"/>
          </p:nvPr>
        </p:nvSpPr>
        <p:spPr/>
        <p:txBody>
          <a:bodyPr/>
          <a:lstStyle/>
          <a:p>
            <a:fld id="{0CBC77A0-1F4E-42FF-9FFC-F45C3A64AF90}" type="slidenum">
              <a:rPr lang="fr-FR" smtClean="0"/>
              <a:t>17</a:t>
            </a:fld>
            <a:endParaRPr lang="fr-FR"/>
          </a:p>
        </p:txBody>
      </p:sp>
      <p:sp>
        <p:nvSpPr>
          <p:cNvPr id="6" name="Titre 5">
            <a:extLst>
              <a:ext uri="{FF2B5EF4-FFF2-40B4-BE49-F238E27FC236}">
                <a16:creationId xmlns:a16="http://schemas.microsoft.com/office/drawing/2014/main" id="{62C5EF63-21F4-402A-B778-80EBDB006F3E}"/>
              </a:ext>
            </a:extLst>
          </p:cNvPr>
          <p:cNvSpPr>
            <a:spLocks noGrp="1"/>
          </p:cNvSpPr>
          <p:nvPr>
            <p:ph type="title"/>
          </p:nvPr>
        </p:nvSpPr>
        <p:spPr/>
        <p:txBody>
          <a:bodyPr/>
          <a:lstStyle/>
          <a:p>
            <a:r>
              <a:rPr lang="fr-FR" dirty="0" err="1"/>
              <a:t>Viscosity</a:t>
            </a:r>
            <a:r>
              <a:rPr lang="fr-FR" dirty="0"/>
              <a:t> </a:t>
            </a:r>
            <a:r>
              <a:rPr lang="fr-FR" dirty="0" err="1"/>
              <a:t>effects</a:t>
            </a:r>
            <a:r>
              <a:rPr lang="fr-FR" dirty="0"/>
              <a:t> on modes </a:t>
            </a:r>
            <a:r>
              <a:rPr lang="fr-FR" dirty="0" err="1"/>
              <a:t>growth</a:t>
            </a:r>
            <a:endParaRPr lang="en-GB" dirty="0"/>
          </a:p>
        </p:txBody>
      </p:sp>
      <p:pic>
        <p:nvPicPr>
          <p:cNvPr id="12" name="Graphique 11">
            <a:extLst>
              <a:ext uri="{FF2B5EF4-FFF2-40B4-BE49-F238E27FC236}">
                <a16:creationId xmlns:a16="http://schemas.microsoft.com/office/drawing/2014/main" id="{6A4539CF-69B5-48D1-A73D-1D7F6075BF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24780" y="2092932"/>
            <a:ext cx="7010400" cy="4013694"/>
          </a:xfrm>
          <a:prstGeom prst="rect">
            <a:avLst/>
          </a:prstGeom>
        </p:spPr>
      </p:pic>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B211E824-DA6E-47CE-9E8C-097CBD6D72F0}"/>
                  </a:ext>
                </a:extLst>
              </p:cNvPr>
              <p:cNvSpPr txBox="1"/>
              <p:nvPr/>
            </p:nvSpPr>
            <p:spPr>
              <a:xfrm>
                <a:off x="7811114" y="2258970"/>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𝝁</m:t>
                    </m:r>
                  </m:oMath>
                </a14:m>
                <a:r>
                  <a:rPr lang="fr-FR" sz="2000" b="1" dirty="0">
                    <a:solidFill>
                      <a:srgbClr val="2006BA"/>
                    </a:solidFill>
                  </a:rPr>
                  <a:t> </a:t>
                </a:r>
                <a:endParaRPr lang="en-GB" sz="2000" b="1" dirty="0">
                  <a:solidFill>
                    <a:srgbClr val="2006BA"/>
                  </a:solidFill>
                </a:endParaRPr>
              </a:p>
            </p:txBody>
          </p:sp>
        </mc:Choice>
        <mc:Fallback xmlns="">
          <p:sp>
            <p:nvSpPr>
              <p:cNvPr id="9" name="ZoneTexte 8">
                <a:extLst>
                  <a:ext uri="{FF2B5EF4-FFF2-40B4-BE49-F238E27FC236}">
                    <a16:creationId xmlns:a16="http://schemas.microsoft.com/office/drawing/2014/main" id="{B211E824-DA6E-47CE-9E8C-097CBD6D72F0}"/>
                  </a:ext>
                </a:extLst>
              </p:cNvPr>
              <p:cNvSpPr txBox="1">
                <a:spLocks noRot="1" noChangeAspect="1" noMove="1" noResize="1" noEditPoints="1" noAdjustHandles="1" noChangeArrowheads="1" noChangeShapeType="1" noTextEdit="1"/>
              </p:cNvSpPr>
              <p:nvPr/>
            </p:nvSpPr>
            <p:spPr>
              <a:xfrm>
                <a:off x="7811114" y="2258970"/>
                <a:ext cx="1093643" cy="400110"/>
              </a:xfrm>
              <a:prstGeom prst="rect">
                <a:avLst/>
              </a:prstGeom>
              <a:blipFill>
                <a:blip r:embed="rId6"/>
                <a:stretch>
                  <a:fillRect l="-5556" t="-7692" b="-292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ZoneTexte 9">
                <a:extLst>
                  <a:ext uri="{FF2B5EF4-FFF2-40B4-BE49-F238E27FC236}">
                    <a16:creationId xmlns:a16="http://schemas.microsoft.com/office/drawing/2014/main" id="{88E41F40-2C7C-475E-8461-5D411A8CBFAE}"/>
                  </a:ext>
                </a:extLst>
              </p:cNvPr>
              <p:cNvSpPr txBox="1"/>
              <p:nvPr/>
            </p:nvSpPr>
            <p:spPr>
              <a:xfrm>
                <a:off x="5929980" y="2258970"/>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𝝁</m:t>
                    </m:r>
                  </m:oMath>
                </a14:m>
                <a:r>
                  <a:rPr lang="fr-FR" sz="2000" b="1" dirty="0">
                    <a:solidFill>
                      <a:srgbClr val="00B050"/>
                    </a:solidFill>
                  </a:rPr>
                  <a:t> </a:t>
                </a:r>
                <a:endParaRPr lang="en-GB" sz="2000" b="1" dirty="0">
                  <a:solidFill>
                    <a:srgbClr val="00B050"/>
                  </a:solidFill>
                </a:endParaRPr>
              </a:p>
            </p:txBody>
          </p:sp>
        </mc:Choice>
        <mc:Fallback xmlns="">
          <p:sp>
            <p:nvSpPr>
              <p:cNvPr id="10" name="ZoneTexte 9">
                <a:extLst>
                  <a:ext uri="{FF2B5EF4-FFF2-40B4-BE49-F238E27FC236}">
                    <a16:creationId xmlns:a16="http://schemas.microsoft.com/office/drawing/2014/main" id="{88E41F40-2C7C-475E-8461-5D411A8CBFAE}"/>
                  </a:ext>
                </a:extLst>
              </p:cNvPr>
              <p:cNvSpPr txBox="1">
                <a:spLocks noRot="1" noChangeAspect="1" noMove="1" noResize="1" noEditPoints="1" noAdjustHandles="1" noChangeArrowheads="1" noChangeShapeType="1" noTextEdit="1"/>
              </p:cNvSpPr>
              <p:nvPr/>
            </p:nvSpPr>
            <p:spPr>
              <a:xfrm>
                <a:off x="5929980" y="2258970"/>
                <a:ext cx="1426997" cy="400110"/>
              </a:xfrm>
              <a:prstGeom prst="rect">
                <a:avLst/>
              </a:prstGeom>
              <a:blipFill>
                <a:blip r:embed="rId7"/>
                <a:stretch>
                  <a:fillRect l="-4701" t="-7692" b="-292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E63B5253-7C5A-4FEE-AF09-5E32D8AD1A45}"/>
                  </a:ext>
                </a:extLst>
              </p:cNvPr>
              <p:cNvSpPr txBox="1"/>
              <p:nvPr/>
            </p:nvSpPr>
            <p:spPr>
              <a:xfrm>
                <a:off x="4382200" y="2459025"/>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𝝁</m:t>
                    </m:r>
                  </m:oMath>
                </a14:m>
                <a:r>
                  <a:rPr lang="fr-FR" sz="2000" b="1" dirty="0">
                    <a:solidFill>
                      <a:schemeClr val="tx2"/>
                    </a:solidFill>
                  </a:rPr>
                  <a:t> </a:t>
                </a:r>
                <a:endParaRPr lang="en-GB" sz="2000" b="1" dirty="0">
                  <a:solidFill>
                    <a:schemeClr val="tx2"/>
                  </a:solidFill>
                </a:endParaRPr>
              </a:p>
            </p:txBody>
          </p:sp>
        </mc:Choice>
        <mc:Fallback xmlns="">
          <p:sp>
            <p:nvSpPr>
              <p:cNvPr id="11" name="ZoneTexte 10">
                <a:extLst>
                  <a:ext uri="{FF2B5EF4-FFF2-40B4-BE49-F238E27FC236}">
                    <a16:creationId xmlns:a16="http://schemas.microsoft.com/office/drawing/2014/main" id="{E63B5253-7C5A-4FEE-AF09-5E32D8AD1A45}"/>
                  </a:ext>
                </a:extLst>
              </p:cNvPr>
              <p:cNvSpPr txBox="1">
                <a:spLocks noRot="1" noChangeAspect="1" noMove="1" noResize="1" noEditPoints="1" noAdjustHandles="1" noChangeArrowheads="1" noChangeShapeType="1" noTextEdit="1"/>
              </p:cNvSpPr>
              <p:nvPr/>
            </p:nvSpPr>
            <p:spPr>
              <a:xfrm>
                <a:off x="4382200" y="2459025"/>
                <a:ext cx="1093643" cy="400110"/>
              </a:xfrm>
              <a:prstGeom prst="rect">
                <a:avLst/>
              </a:prstGeom>
              <a:blipFill>
                <a:blip r:embed="rId8"/>
                <a:stretch>
                  <a:fillRect l="-6145" t="-6061" b="-27273"/>
                </a:stretch>
              </a:blipFill>
            </p:spPr>
            <p:txBody>
              <a:bodyPr/>
              <a:lstStyle/>
              <a:p>
                <a:r>
                  <a:rPr lang="en-GB">
                    <a:noFill/>
                  </a:rPr>
                  <a:t> </a:t>
                </a:r>
              </a:p>
            </p:txBody>
          </p:sp>
        </mc:Fallback>
      </mc:AlternateContent>
    </p:spTree>
    <p:extLst>
      <p:ext uri="{BB962C8B-B14F-4D97-AF65-F5344CB8AC3E}">
        <p14:creationId xmlns:p14="http://schemas.microsoft.com/office/powerpoint/2010/main" val="1774599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Espace réservé du contenu 18">
            <a:extLst>
              <a:ext uri="{FF2B5EF4-FFF2-40B4-BE49-F238E27FC236}">
                <a16:creationId xmlns:a16="http://schemas.microsoft.com/office/drawing/2014/main" id="{5E5021CD-62CF-4099-8B20-D349F044672E}"/>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36122" y="1229482"/>
            <a:ext cx="6841702" cy="5131277"/>
          </a:xfrm>
        </p:spPr>
      </p:pic>
      <p:sp>
        <p:nvSpPr>
          <p:cNvPr id="3" name="Espace réservé de la date 2">
            <a:extLst>
              <a:ext uri="{FF2B5EF4-FFF2-40B4-BE49-F238E27FC236}">
                <a16:creationId xmlns:a16="http://schemas.microsoft.com/office/drawing/2014/main" id="{41876D05-E5F8-472E-A4A2-AF298564DD56}"/>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2ACA5EE0-21CA-428B-A544-B3B7FB02825A}"/>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FBF640B2-E09A-409D-BEA7-F66454BBE24D}"/>
              </a:ext>
            </a:extLst>
          </p:cNvPr>
          <p:cNvSpPr>
            <a:spLocks noGrp="1"/>
          </p:cNvSpPr>
          <p:nvPr>
            <p:ph type="sldNum" sz="quarter" idx="12"/>
          </p:nvPr>
        </p:nvSpPr>
        <p:spPr/>
        <p:txBody>
          <a:bodyPr/>
          <a:lstStyle/>
          <a:p>
            <a:fld id="{0CBC77A0-1F4E-42FF-9FFC-F45C3A64AF90}" type="slidenum">
              <a:rPr lang="fr-FR" smtClean="0"/>
              <a:t>18</a:t>
            </a:fld>
            <a:endParaRPr lang="fr-FR"/>
          </a:p>
        </p:txBody>
      </p:sp>
      <p:sp>
        <p:nvSpPr>
          <p:cNvPr id="6" name="Titre 5">
            <a:extLst>
              <a:ext uri="{FF2B5EF4-FFF2-40B4-BE49-F238E27FC236}">
                <a16:creationId xmlns:a16="http://schemas.microsoft.com/office/drawing/2014/main" id="{A09C8CA2-6839-4CEF-A399-4BB13F374B33}"/>
              </a:ext>
            </a:extLst>
          </p:cNvPr>
          <p:cNvSpPr>
            <a:spLocks noGrp="1"/>
          </p:cNvSpPr>
          <p:nvPr>
            <p:ph type="title"/>
          </p:nvPr>
        </p:nvSpPr>
        <p:spPr/>
        <p:txBody>
          <a:bodyPr/>
          <a:lstStyle/>
          <a:p>
            <a:r>
              <a:rPr lang="fr-FR" dirty="0" err="1"/>
              <a:t>Viscosity</a:t>
            </a:r>
            <a:r>
              <a:rPr lang="fr-FR" dirty="0"/>
              <a:t> </a:t>
            </a:r>
            <a:r>
              <a:rPr lang="fr-FR" dirty="0" err="1"/>
              <a:t>Effects</a:t>
            </a:r>
            <a:r>
              <a:rPr lang="fr-FR" dirty="0"/>
              <a:t> on RE </a:t>
            </a:r>
            <a:r>
              <a:rPr lang="fr-FR" dirty="0" err="1"/>
              <a:t>current</a:t>
            </a:r>
            <a:r>
              <a:rPr lang="fr-FR" dirty="0"/>
              <a:t> </a:t>
            </a:r>
            <a:r>
              <a:rPr lang="fr-FR" dirty="0" err="1"/>
              <a:t>losses</a:t>
            </a:r>
            <a:endParaRPr lang="en-GB" dirty="0"/>
          </a:p>
        </p:txBody>
      </p:sp>
      <p:sp>
        <p:nvSpPr>
          <p:cNvPr id="8" name="Ellipse 7">
            <a:extLst>
              <a:ext uri="{FF2B5EF4-FFF2-40B4-BE49-F238E27FC236}">
                <a16:creationId xmlns:a16="http://schemas.microsoft.com/office/drawing/2014/main" id="{97E0B9D7-A27C-4199-A9F1-12889612079F}"/>
              </a:ext>
            </a:extLst>
          </p:cNvPr>
          <p:cNvSpPr/>
          <p:nvPr/>
        </p:nvSpPr>
        <p:spPr>
          <a:xfrm rot="2663387">
            <a:off x="5641846" y="1810548"/>
            <a:ext cx="2215105" cy="1051758"/>
          </a:xfrm>
          <a:prstGeom prst="ellipse">
            <a:avLst/>
          </a:prstGeom>
          <a:noFill/>
          <a:ln w="38100">
            <a:solidFill>
              <a:srgbClr val="2006BA"/>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0" name="Ellipse 9">
            <a:extLst>
              <a:ext uri="{FF2B5EF4-FFF2-40B4-BE49-F238E27FC236}">
                <a16:creationId xmlns:a16="http://schemas.microsoft.com/office/drawing/2014/main" id="{CDDFE0AF-BE0B-497A-A698-A7B297391461}"/>
              </a:ext>
            </a:extLst>
          </p:cNvPr>
          <p:cNvSpPr/>
          <p:nvPr/>
        </p:nvSpPr>
        <p:spPr>
          <a:xfrm rot="19472212">
            <a:off x="7546599" y="2983871"/>
            <a:ext cx="1382114" cy="2948619"/>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mc:AlternateContent xmlns:mc="http://schemas.openxmlformats.org/markup-compatibility/2006" xmlns:a14="http://schemas.microsoft.com/office/drawing/2010/main">
        <mc:Choice Requires="a14">
          <p:sp>
            <p:nvSpPr>
              <p:cNvPr id="13" name="ZoneTexte 12">
                <a:extLst>
                  <a:ext uri="{FF2B5EF4-FFF2-40B4-BE49-F238E27FC236}">
                    <a16:creationId xmlns:a16="http://schemas.microsoft.com/office/drawing/2014/main" id="{5CD92130-738A-40C8-8AD5-EFF635F0A700}"/>
                  </a:ext>
                </a:extLst>
              </p:cNvPr>
              <p:cNvSpPr txBox="1"/>
              <p:nvPr/>
            </p:nvSpPr>
            <p:spPr>
              <a:xfrm>
                <a:off x="7178040" y="1519466"/>
                <a:ext cx="4363720" cy="1200329"/>
              </a:xfrm>
              <a:prstGeom prst="rect">
                <a:avLst/>
              </a:prstGeom>
              <a:noFill/>
            </p:spPr>
            <p:txBody>
              <a:bodyPr wrap="square">
                <a:spAutoFit/>
              </a:bodyPr>
              <a:lstStyle/>
              <a:p>
                <a:pPr algn="ctr">
                  <a:buClr>
                    <a:srgbClr val="FF0000"/>
                  </a:buClr>
                </a:pPr>
                <a:r>
                  <a:rPr lang="fr-FR" sz="2400" b="1" dirty="0">
                    <a:solidFill>
                      <a:schemeClr val="tx1"/>
                    </a:solidFill>
                  </a:rPr>
                  <a:t>Faster </a:t>
                </a:r>
                <a:r>
                  <a:rPr lang="fr-FR" sz="2400" b="1" dirty="0" err="1">
                    <a:solidFill>
                      <a:schemeClr val="tx1"/>
                    </a:solidFill>
                  </a:rPr>
                  <a:t>dynamics</a:t>
                </a:r>
                <a:r>
                  <a:rPr lang="fr-FR" sz="2400" b="1" dirty="0">
                    <a:solidFill>
                      <a:schemeClr val="tx1"/>
                    </a:solidFill>
                  </a:rPr>
                  <a:t> </a:t>
                </a:r>
                <a:r>
                  <a:rPr lang="fr-FR" sz="2400" b="1" dirty="0" err="1">
                    <a:solidFill>
                      <a:schemeClr val="tx1"/>
                    </a:solidFill>
                  </a:rPr>
                  <a:t>with</a:t>
                </a:r>
                <a:r>
                  <a:rPr lang="fr-FR" sz="2400" b="1" dirty="0">
                    <a:solidFill>
                      <a:schemeClr val="tx1"/>
                    </a:solidFill>
                  </a:rPr>
                  <a:t> </a:t>
                </a:r>
                <a:r>
                  <a:rPr lang="fr-FR" sz="2400" b="1" dirty="0" err="1">
                    <a:solidFill>
                      <a:schemeClr val="tx1"/>
                    </a:solidFill>
                  </a:rPr>
                  <a:t>lower</a:t>
                </a:r>
                <a:r>
                  <a:rPr lang="fr-FR" sz="2400" b="1" dirty="0">
                    <a:solidFill>
                      <a:schemeClr val="tx1"/>
                    </a:solidFill>
                  </a:rPr>
                  <a:t> </a:t>
                </a:r>
                <a:r>
                  <a:rPr lang="fr-FR" sz="2400" b="1" dirty="0" err="1">
                    <a:solidFill>
                      <a:schemeClr val="tx1"/>
                    </a:solidFill>
                  </a:rPr>
                  <a:t>viscosity</a:t>
                </a:r>
                <a:r>
                  <a:rPr lang="fr-FR" sz="2400" b="1" dirty="0">
                    <a:solidFill>
                      <a:schemeClr val="tx1"/>
                    </a:solidFill>
                  </a:rPr>
                  <a:t> </a:t>
                </a:r>
                <a14:m>
                  <m:oMath xmlns:m="http://schemas.openxmlformats.org/officeDocument/2006/math">
                    <m:r>
                      <a:rPr lang="fr-FR" sz="2400" b="1" i="1" dirty="0" smtClean="0">
                        <a:solidFill>
                          <a:schemeClr val="tx1"/>
                        </a:solidFill>
                        <a:latin typeface="Cambria Math" panose="02040503050406030204" pitchFamily="18" charset="0"/>
                      </a:rPr>
                      <m:t>→</m:t>
                    </m:r>
                  </m:oMath>
                </a14:m>
                <a:r>
                  <a:rPr lang="fr-FR" sz="2400" b="1" dirty="0">
                    <a:solidFill>
                      <a:schemeClr val="tx1"/>
                    </a:solidFill>
                  </a:rPr>
                  <a:t> </a:t>
                </a:r>
                <a:r>
                  <a:rPr lang="fr-FR" sz="2400" b="1" dirty="0" err="1">
                    <a:solidFill>
                      <a:schemeClr val="tx1"/>
                    </a:solidFill>
                  </a:rPr>
                  <a:t>faster</a:t>
                </a:r>
                <a:r>
                  <a:rPr lang="fr-FR" sz="2400" b="1" dirty="0">
                    <a:solidFill>
                      <a:schemeClr val="tx1"/>
                    </a:solidFill>
                  </a:rPr>
                  <a:t> RE </a:t>
                </a:r>
                <a:r>
                  <a:rPr lang="fr-FR" sz="2400" b="1" dirty="0" err="1">
                    <a:solidFill>
                      <a:schemeClr val="tx1"/>
                    </a:solidFill>
                  </a:rPr>
                  <a:t>loss</a:t>
                </a:r>
                <a:r>
                  <a:rPr lang="fr-FR" sz="2400" b="1" dirty="0">
                    <a:solidFill>
                      <a:schemeClr val="tx1"/>
                    </a:solidFill>
                  </a:rPr>
                  <a:t> </a:t>
                </a:r>
                <a:r>
                  <a:rPr lang="fr-FR" sz="2400" b="1" dirty="0" err="1"/>
                  <a:t>timescale</a:t>
                </a:r>
                <a:r>
                  <a:rPr lang="fr-FR" sz="2400" b="1" dirty="0">
                    <a:solidFill>
                      <a:schemeClr val="tx1"/>
                    </a:solidFill>
                  </a:rPr>
                  <a:t> in the initial phase</a:t>
                </a:r>
              </a:p>
            </p:txBody>
          </p:sp>
        </mc:Choice>
        <mc:Fallback xmlns="">
          <p:sp>
            <p:nvSpPr>
              <p:cNvPr id="13" name="ZoneTexte 12">
                <a:extLst>
                  <a:ext uri="{FF2B5EF4-FFF2-40B4-BE49-F238E27FC236}">
                    <a16:creationId xmlns:a16="http://schemas.microsoft.com/office/drawing/2014/main" id="{5CD92130-738A-40C8-8AD5-EFF635F0A700}"/>
                  </a:ext>
                </a:extLst>
              </p:cNvPr>
              <p:cNvSpPr txBox="1">
                <a:spLocks noRot="1" noChangeAspect="1" noMove="1" noResize="1" noEditPoints="1" noAdjustHandles="1" noChangeArrowheads="1" noChangeShapeType="1" noTextEdit="1"/>
              </p:cNvSpPr>
              <p:nvPr/>
            </p:nvSpPr>
            <p:spPr>
              <a:xfrm>
                <a:off x="7178040" y="1519466"/>
                <a:ext cx="4363720" cy="1200329"/>
              </a:xfrm>
              <a:prstGeom prst="rect">
                <a:avLst/>
              </a:prstGeom>
              <a:blipFill>
                <a:blip r:embed="rId5"/>
                <a:stretch>
                  <a:fillRect l="-1678" t="-3553" r="-1678" b="-1116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9245F601-D557-4948-ABE5-52D9C87B2B71}"/>
                  </a:ext>
                </a:extLst>
              </p:cNvPr>
              <p:cNvSpPr txBox="1"/>
              <p:nvPr/>
            </p:nvSpPr>
            <p:spPr>
              <a:xfrm>
                <a:off x="3403600" y="3604447"/>
                <a:ext cx="4348480" cy="830997"/>
              </a:xfrm>
              <a:prstGeom prst="rect">
                <a:avLst/>
              </a:prstGeom>
              <a:noFill/>
            </p:spPr>
            <p:txBody>
              <a:bodyPr wrap="square">
                <a:spAutoFit/>
              </a:bodyPr>
              <a:lstStyle/>
              <a:p>
                <a:pPr algn="ctr">
                  <a:buClr>
                    <a:srgbClr val="FF0000"/>
                  </a:buClr>
                </a:pPr>
                <a:r>
                  <a:rPr lang="fr-FR" sz="2400" b="1" dirty="0">
                    <a:solidFill>
                      <a:schemeClr val="tx1"/>
                    </a:solidFill>
                  </a:rPr>
                  <a:t>But, </a:t>
                </a:r>
                <a:r>
                  <a:rPr lang="fr-FR" sz="2400" b="1" dirty="0" err="1">
                    <a:solidFill>
                      <a:schemeClr val="tx1"/>
                    </a:solidFill>
                  </a:rPr>
                  <a:t>smallest</a:t>
                </a:r>
                <a:r>
                  <a:rPr lang="fr-FR" sz="2400" b="1" dirty="0">
                    <a:solidFill>
                      <a:schemeClr val="tx1"/>
                    </a:solidFill>
                  </a:rPr>
                  <a:t> amplitude </a:t>
                </a:r>
                <a14:m>
                  <m:oMath xmlns:m="http://schemas.openxmlformats.org/officeDocument/2006/math">
                    <m:r>
                      <a:rPr lang="fr-FR" sz="2400" b="1" i="1" dirty="0" smtClean="0">
                        <a:solidFill>
                          <a:schemeClr val="tx1"/>
                        </a:solidFill>
                        <a:latin typeface="Cambria Math" panose="02040503050406030204" pitchFamily="18" charset="0"/>
                      </a:rPr>
                      <m:t>→</m:t>
                    </m:r>
                  </m:oMath>
                </a14:m>
                <a:r>
                  <a:rPr lang="fr-FR" sz="2400" b="1" dirty="0">
                    <a:solidFill>
                      <a:schemeClr val="tx1"/>
                    </a:solidFill>
                  </a:rPr>
                  <a:t>  </a:t>
                </a:r>
                <a:r>
                  <a:rPr lang="fr-FR" sz="2400" b="1" dirty="0" err="1">
                    <a:solidFill>
                      <a:schemeClr val="tx1"/>
                    </a:solidFill>
                  </a:rPr>
                  <a:t>reduced</a:t>
                </a:r>
                <a:r>
                  <a:rPr lang="fr-FR" sz="2400" b="1" dirty="0">
                    <a:solidFill>
                      <a:schemeClr val="tx1"/>
                    </a:solidFill>
                  </a:rPr>
                  <a:t> </a:t>
                </a:r>
                <a:r>
                  <a:rPr lang="fr-FR" sz="2400" b="1" dirty="0" err="1">
                    <a:solidFill>
                      <a:schemeClr val="tx1"/>
                    </a:solidFill>
                  </a:rPr>
                  <a:t>loss</a:t>
                </a:r>
                <a:r>
                  <a:rPr lang="fr-FR" sz="2400" b="1" dirty="0">
                    <a:solidFill>
                      <a:schemeClr val="tx1"/>
                    </a:solidFill>
                  </a:rPr>
                  <a:t> </a:t>
                </a:r>
                <a:r>
                  <a:rPr lang="fr-FR" sz="2400" b="1" dirty="0" err="1"/>
                  <a:t>timescale</a:t>
                </a:r>
                <a:endParaRPr lang="fr-FR" sz="2400" b="1" dirty="0">
                  <a:solidFill>
                    <a:schemeClr val="tx1"/>
                  </a:solidFill>
                </a:endParaRPr>
              </a:p>
            </p:txBody>
          </p:sp>
        </mc:Choice>
        <mc:Fallback xmlns="">
          <p:sp>
            <p:nvSpPr>
              <p:cNvPr id="15" name="ZoneTexte 14">
                <a:extLst>
                  <a:ext uri="{FF2B5EF4-FFF2-40B4-BE49-F238E27FC236}">
                    <a16:creationId xmlns:a16="http://schemas.microsoft.com/office/drawing/2014/main" id="{9245F601-D557-4948-ABE5-52D9C87B2B71}"/>
                  </a:ext>
                </a:extLst>
              </p:cNvPr>
              <p:cNvSpPr txBox="1">
                <a:spLocks noRot="1" noChangeAspect="1" noMove="1" noResize="1" noEditPoints="1" noAdjustHandles="1" noChangeArrowheads="1" noChangeShapeType="1" noTextEdit="1"/>
              </p:cNvSpPr>
              <p:nvPr/>
            </p:nvSpPr>
            <p:spPr>
              <a:xfrm>
                <a:off x="3403600" y="3604447"/>
                <a:ext cx="4348480" cy="830997"/>
              </a:xfrm>
              <a:prstGeom prst="rect">
                <a:avLst/>
              </a:prstGeom>
              <a:blipFill>
                <a:blip r:embed="rId6"/>
                <a:stretch>
                  <a:fillRect t="-5109" b="-160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37176FA0-95CD-4029-A6A5-2CEE902E1463}"/>
                  </a:ext>
                </a:extLst>
              </p:cNvPr>
              <p:cNvSpPr txBox="1"/>
              <p:nvPr/>
            </p:nvSpPr>
            <p:spPr>
              <a:xfrm rot="16200000">
                <a:off x="2095016" y="3208122"/>
                <a:ext cx="1438319" cy="461665"/>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2400" i="1" dirty="0" smtClean="0">
                              <a:latin typeface="Cambria Math" panose="02040503050406030204" pitchFamily="18" charset="0"/>
                            </a:rPr>
                          </m:ctrlPr>
                        </m:sSubPr>
                        <m:e>
                          <m:r>
                            <m:rPr>
                              <m:sty m:val="p"/>
                            </m:rPr>
                            <a:rPr lang="fr-FR" sz="2400" i="0" dirty="0" smtClean="0">
                              <a:latin typeface="Cambria Math" panose="02040503050406030204" pitchFamily="18" charset="0"/>
                            </a:rPr>
                            <m:t>I</m:t>
                          </m:r>
                        </m:e>
                        <m:sub>
                          <m:r>
                            <m:rPr>
                              <m:sty m:val="p"/>
                            </m:rPr>
                            <a:rPr lang="fr-FR" sz="2400" i="0" dirty="0" smtClean="0">
                              <a:latin typeface="Cambria Math" panose="02040503050406030204" pitchFamily="18" charset="0"/>
                            </a:rPr>
                            <m:t>RE</m:t>
                          </m:r>
                        </m:sub>
                      </m:sSub>
                      <m:r>
                        <a:rPr lang="fr-FR" sz="2400" i="0" dirty="0" smtClean="0">
                          <a:latin typeface="Cambria Math" panose="02040503050406030204" pitchFamily="18" charset="0"/>
                        </a:rPr>
                        <m:t> </m:t>
                      </m:r>
                      <m:r>
                        <a:rPr lang="fr-FR" sz="2400" b="0" i="0" dirty="0" smtClean="0">
                          <a:latin typeface="Cambria Math" panose="02040503050406030204" pitchFamily="18" charset="0"/>
                        </a:rPr>
                        <m:t>[</m:t>
                      </m:r>
                      <m:r>
                        <m:rPr>
                          <m:sty m:val="p"/>
                        </m:rPr>
                        <a:rPr lang="fr-FR" sz="2400" b="0" i="0" dirty="0" smtClean="0">
                          <a:latin typeface="Cambria Math" panose="02040503050406030204" pitchFamily="18" charset="0"/>
                        </a:rPr>
                        <m:t>MA</m:t>
                      </m:r>
                      <m:r>
                        <a:rPr lang="fr-FR" sz="2400" b="0" i="0" dirty="0" smtClean="0">
                          <a:latin typeface="Cambria Math" panose="02040503050406030204" pitchFamily="18" charset="0"/>
                        </a:rPr>
                        <m:t>]</m:t>
                      </m:r>
                    </m:oMath>
                  </m:oMathPara>
                </a14:m>
                <a:endParaRPr lang="en-GB" sz="2400" dirty="0">
                  <a:latin typeface="Calibri" panose="020F0502020204030204" pitchFamily="34" charset="0"/>
                  <a:cs typeface="Calibri" panose="020F0502020204030204" pitchFamily="34" charset="0"/>
                </a:endParaRPr>
              </a:p>
            </p:txBody>
          </p:sp>
        </mc:Choice>
        <mc:Fallback xmlns="">
          <p:sp>
            <p:nvSpPr>
              <p:cNvPr id="11" name="ZoneTexte 10">
                <a:extLst>
                  <a:ext uri="{FF2B5EF4-FFF2-40B4-BE49-F238E27FC236}">
                    <a16:creationId xmlns:a16="http://schemas.microsoft.com/office/drawing/2014/main" id="{37176FA0-95CD-4029-A6A5-2CEE902E1463}"/>
                  </a:ext>
                </a:extLst>
              </p:cNvPr>
              <p:cNvSpPr txBox="1">
                <a:spLocks noRot="1" noChangeAspect="1" noMove="1" noResize="1" noEditPoints="1" noAdjustHandles="1" noChangeArrowheads="1" noChangeShapeType="1" noTextEdit="1"/>
              </p:cNvSpPr>
              <p:nvPr/>
            </p:nvSpPr>
            <p:spPr>
              <a:xfrm rot="16200000">
                <a:off x="2095016" y="3208122"/>
                <a:ext cx="1438319" cy="461665"/>
              </a:xfrm>
              <a:prstGeom prst="rect">
                <a:avLst/>
              </a:prstGeom>
              <a:blipFill>
                <a:blip r:embed="rId7"/>
                <a:stretch>
                  <a:fillRect r="-17105"/>
                </a:stretch>
              </a:blipFill>
            </p:spPr>
            <p:txBody>
              <a:bodyPr/>
              <a:lstStyle/>
              <a:p>
                <a:r>
                  <a:rPr lang="en-GB">
                    <a:noFill/>
                  </a:rPr>
                  <a:t> </a:t>
                </a:r>
              </a:p>
            </p:txBody>
          </p:sp>
        </mc:Fallback>
      </mc:AlternateContent>
    </p:spTree>
    <p:extLst>
      <p:ext uri="{BB962C8B-B14F-4D97-AF65-F5344CB8AC3E}">
        <p14:creationId xmlns:p14="http://schemas.microsoft.com/office/powerpoint/2010/main" val="2544447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885F8150-C6C9-4BE8-9182-D075FD2E04A2}"/>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C4AB00EF-A071-48D0-86CD-10E4F5969810}"/>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AD8B35F1-A52F-430F-BDCE-8A575278B712}"/>
              </a:ext>
            </a:extLst>
          </p:cNvPr>
          <p:cNvSpPr>
            <a:spLocks noGrp="1"/>
          </p:cNvSpPr>
          <p:nvPr>
            <p:ph type="sldNum" sz="quarter" idx="12"/>
          </p:nvPr>
        </p:nvSpPr>
        <p:spPr/>
        <p:txBody>
          <a:bodyPr/>
          <a:lstStyle/>
          <a:p>
            <a:fld id="{0CBC77A0-1F4E-42FF-9FFC-F45C3A64AF90}" type="slidenum">
              <a:rPr lang="fr-FR" smtClean="0"/>
              <a:t>19</a:t>
            </a:fld>
            <a:endParaRPr lang="fr-FR"/>
          </a:p>
        </p:txBody>
      </p:sp>
      <p:sp>
        <p:nvSpPr>
          <p:cNvPr id="6" name="Titre 5">
            <a:extLst>
              <a:ext uri="{FF2B5EF4-FFF2-40B4-BE49-F238E27FC236}">
                <a16:creationId xmlns:a16="http://schemas.microsoft.com/office/drawing/2014/main" id="{5D590D42-216E-408E-ABB4-E56E0F2F66AF}"/>
              </a:ext>
            </a:extLst>
          </p:cNvPr>
          <p:cNvSpPr>
            <a:spLocks noGrp="1"/>
          </p:cNvSpPr>
          <p:nvPr>
            <p:ph type="title"/>
          </p:nvPr>
        </p:nvSpPr>
        <p:spPr/>
        <p:txBody>
          <a:bodyPr/>
          <a:lstStyle/>
          <a:p>
            <a:r>
              <a:rPr lang="da-DK" dirty="0">
                <a:solidFill>
                  <a:srgbClr val="E60019"/>
                </a:solidFill>
              </a:rPr>
              <a:t>Moving towards a self-consistent evolution</a:t>
            </a:r>
            <a:endParaRPr lang="en-GB" dirty="0">
              <a:solidFill>
                <a:srgbClr val="E60019"/>
              </a:solidFill>
            </a:endParaRPr>
          </a:p>
        </p:txBody>
      </p:sp>
      <p:sp>
        <p:nvSpPr>
          <p:cNvPr id="16" name="TextBox 5">
            <a:extLst>
              <a:ext uri="{FF2B5EF4-FFF2-40B4-BE49-F238E27FC236}">
                <a16:creationId xmlns:a16="http://schemas.microsoft.com/office/drawing/2014/main" id="{3AF6FE87-4491-4868-9FBF-F0A9013336F1}"/>
              </a:ext>
            </a:extLst>
          </p:cNvPr>
          <p:cNvSpPr txBox="1"/>
          <p:nvPr/>
        </p:nvSpPr>
        <p:spPr>
          <a:xfrm>
            <a:off x="232566" y="6066651"/>
            <a:ext cx="2292615" cy="276999"/>
          </a:xfrm>
          <a:prstGeom prst="rect">
            <a:avLst/>
          </a:prstGeom>
          <a:noFill/>
        </p:spPr>
        <p:txBody>
          <a:bodyPr wrap="none" rtlCol="0">
            <a:spAutoFit/>
          </a:bodyPr>
          <a:lstStyle/>
          <a:p>
            <a:r>
              <a:rPr lang="fr-CH" sz="1200" dirty="0"/>
              <a:t>Bandaru et al, PPCF </a:t>
            </a:r>
            <a:r>
              <a:rPr lang="fr-CH" sz="1200" b="1" dirty="0"/>
              <a:t>63</a:t>
            </a:r>
            <a:r>
              <a:rPr lang="fr-CH" sz="1200" dirty="0"/>
              <a:t> (2021)</a:t>
            </a:r>
            <a:endParaRPr lang="en-GB" sz="1200" dirty="0"/>
          </a:p>
        </p:txBody>
      </p:sp>
      <p:sp>
        <p:nvSpPr>
          <p:cNvPr id="17" name="ZoneTexte 16">
            <a:extLst>
              <a:ext uri="{FF2B5EF4-FFF2-40B4-BE49-F238E27FC236}">
                <a16:creationId xmlns:a16="http://schemas.microsoft.com/office/drawing/2014/main" id="{BE7ABD94-68E5-4E9D-B722-71C3D814EE4E}"/>
              </a:ext>
            </a:extLst>
          </p:cNvPr>
          <p:cNvSpPr txBox="1"/>
          <p:nvPr/>
        </p:nvSpPr>
        <p:spPr>
          <a:xfrm>
            <a:off x="231029" y="5004822"/>
            <a:ext cx="11884772" cy="830997"/>
          </a:xfrm>
          <a:prstGeom prst="rect">
            <a:avLst/>
          </a:prstGeom>
          <a:noFill/>
        </p:spPr>
        <p:txBody>
          <a:bodyPr wrap="square" rtlCol="0">
            <a:spAutoFit/>
          </a:bodyPr>
          <a:lstStyle/>
          <a:p>
            <a:pPr algn="ctr"/>
            <a:r>
              <a:rPr lang="fr-FR" sz="2400" b="1" dirty="0" err="1"/>
              <a:t>Previous</a:t>
            </a:r>
            <a:r>
              <a:rPr lang="fr-FR" sz="2400" b="1" dirty="0"/>
              <a:t> simulations </a:t>
            </a:r>
            <a:r>
              <a:rPr lang="fr-FR" sz="2400" b="1" dirty="0" err="1"/>
              <a:t>started</a:t>
            </a:r>
            <a:r>
              <a:rPr lang="fr-FR" sz="2400" b="1" dirty="0"/>
              <a:t> </a:t>
            </a:r>
            <a:r>
              <a:rPr lang="fr-FR" sz="2400" b="1" dirty="0" err="1"/>
              <a:t>from</a:t>
            </a:r>
            <a:r>
              <a:rPr lang="fr-FR" sz="2400" b="1" dirty="0"/>
              <a:t> </a:t>
            </a:r>
            <a:r>
              <a:rPr lang="fr-FR" sz="2400" b="1" dirty="0" err="1"/>
              <a:t>unstable</a:t>
            </a:r>
            <a:r>
              <a:rPr lang="fr-FR" sz="2400" b="1" dirty="0"/>
              <a:t> MHD </a:t>
            </a:r>
            <a:r>
              <a:rPr lang="fr-FR" sz="2400" b="1" dirty="0" err="1"/>
              <a:t>equilibrium</a:t>
            </a:r>
            <a:r>
              <a:rPr lang="fr-FR" sz="2400" b="1" dirty="0"/>
              <a:t>. </a:t>
            </a:r>
            <a:r>
              <a:rPr lang="fr-FR" sz="2400" b="1" dirty="0" err="1"/>
              <a:t>Now</a:t>
            </a:r>
            <a:r>
              <a:rPr lang="fr-FR" sz="2400" b="1" dirty="0"/>
              <a:t>, start </a:t>
            </a:r>
            <a:r>
              <a:rPr lang="fr-FR" sz="2400" b="1" dirty="0" err="1"/>
              <a:t>from</a:t>
            </a:r>
            <a:r>
              <a:rPr lang="fr-FR" sz="2400" b="1" dirty="0"/>
              <a:t> a stable </a:t>
            </a:r>
            <a:r>
              <a:rPr lang="fr-FR" sz="2400" b="1" dirty="0" err="1"/>
              <a:t>equilibrium</a:t>
            </a:r>
            <a:r>
              <a:rPr lang="fr-FR" sz="2400" b="1" dirty="0"/>
              <a:t> and </a:t>
            </a:r>
            <a:r>
              <a:rPr lang="fr-FR" sz="2400" b="1" dirty="0" err="1"/>
              <a:t>evolve</a:t>
            </a:r>
            <a:r>
              <a:rPr lang="fr-FR" sz="2400" b="1" dirty="0"/>
              <a:t> </a:t>
            </a:r>
            <a:r>
              <a:rPr lang="fr-FR" sz="2400" b="1" dirty="0" err="1"/>
              <a:t>it</a:t>
            </a:r>
            <a:r>
              <a:rPr lang="fr-FR" sz="2400" b="1" dirty="0"/>
              <a:t> to </a:t>
            </a:r>
            <a:r>
              <a:rPr lang="fr-FR" sz="2400" b="1" dirty="0" err="1"/>
              <a:t>termination</a:t>
            </a:r>
            <a:endParaRPr lang="en-GB" sz="2400" b="1" dirty="0"/>
          </a:p>
        </p:txBody>
      </p:sp>
      <p:pic>
        <p:nvPicPr>
          <p:cNvPr id="18" name="Image 17">
            <a:extLst>
              <a:ext uri="{FF2B5EF4-FFF2-40B4-BE49-F238E27FC236}">
                <a16:creationId xmlns:a16="http://schemas.microsoft.com/office/drawing/2014/main" id="{6084F87D-5AF6-4AB0-AA8B-0FF1AD3CB73E}"/>
              </a:ext>
            </a:extLst>
          </p:cNvPr>
          <p:cNvPicPr>
            <a:picLocks noChangeAspect="1"/>
          </p:cNvPicPr>
          <p:nvPr/>
        </p:nvPicPr>
        <p:blipFill>
          <a:blip r:embed="rId3"/>
          <a:stretch>
            <a:fillRect/>
          </a:stretch>
        </p:blipFill>
        <p:spPr>
          <a:xfrm>
            <a:off x="3307697" y="1012203"/>
            <a:ext cx="6039770" cy="3596143"/>
          </a:xfrm>
          <a:prstGeom prst="rect">
            <a:avLst/>
          </a:prstGeom>
        </p:spPr>
      </p:pic>
      <p:sp>
        <p:nvSpPr>
          <p:cNvPr id="19" name="Rectangle 18">
            <a:extLst>
              <a:ext uri="{FF2B5EF4-FFF2-40B4-BE49-F238E27FC236}">
                <a16:creationId xmlns:a16="http://schemas.microsoft.com/office/drawing/2014/main" id="{FAC5D5BF-D3EE-4618-AAA1-A2E2D762A950}"/>
              </a:ext>
            </a:extLst>
          </p:cNvPr>
          <p:cNvSpPr/>
          <p:nvPr/>
        </p:nvSpPr>
        <p:spPr>
          <a:xfrm>
            <a:off x="7221455" y="1012204"/>
            <a:ext cx="2126012" cy="3596141"/>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Tree>
    <p:extLst>
      <p:ext uri="{BB962C8B-B14F-4D97-AF65-F5344CB8AC3E}">
        <p14:creationId xmlns:p14="http://schemas.microsoft.com/office/powerpoint/2010/main" val="1937469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dirty="0"/>
              <a:t>26/09/2025</a:t>
            </a:r>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a:t>Motivation</a:t>
            </a:r>
          </a:p>
        </p:txBody>
      </p:sp>
      <p:sp>
        <p:nvSpPr>
          <p:cNvPr id="9" name="TextBox 4">
            <a:extLst>
              <a:ext uri="{FF2B5EF4-FFF2-40B4-BE49-F238E27FC236}">
                <a16:creationId xmlns:a16="http://schemas.microsoft.com/office/drawing/2014/main" id="{E981E3B7-E034-4EAC-BFC8-ACBE9B44D183}"/>
              </a:ext>
            </a:extLst>
          </p:cNvPr>
          <p:cNvSpPr txBox="1">
            <a:spLocks/>
          </p:cNvSpPr>
          <p:nvPr/>
        </p:nvSpPr>
        <p:spPr>
          <a:xfrm>
            <a:off x="260650" y="903458"/>
            <a:ext cx="11664950" cy="830997"/>
          </a:xfrm>
          <a:prstGeom prst="rect">
            <a:avLst/>
          </a:prstGeom>
          <a:noFill/>
        </p:spPr>
        <p:txBody>
          <a:bodyPr vert="horz" wrap="square" lIns="0" tIns="45720" rIns="0" bIns="45720" rtlCol="0">
            <a:sp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b="1" dirty="0"/>
              <a:t>Runaway electrons </a:t>
            </a:r>
            <a:r>
              <a:rPr lang="en-GB" sz="2400" dirty="0"/>
              <a:t>(RE) pose a serious threat in high-current tokamaks, such as ITER, where they can reach </a:t>
            </a:r>
            <a:r>
              <a:rPr lang="en-GB" sz="2400" b="1" dirty="0"/>
              <a:t>tens of MeV</a:t>
            </a:r>
            <a:r>
              <a:rPr lang="en-GB" sz="2400" dirty="0"/>
              <a:t> and </a:t>
            </a:r>
            <a:r>
              <a:rPr lang="en-GB" sz="2400" b="1" dirty="0"/>
              <a:t>damage</a:t>
            </a:r>
            <a:r>
              <a:rPr lang="en-GB" sz="2400" dirty="0"/>
              <a:t> </a:t>
            </a:r>
            <a:r>
              <a:rPr lang="en-GB" sz="2400" b="1" dirty="0"/>
              <a:t>plasma-facing components</a:t>
            </a:r>
            <a:endParaRPr lang="en-GB" sz="2400" dirty="0"/>
          </a:p>
        </p:txBody>
      </p:sp>
      <p:pic>
        <p:nvPicPr>
          <p:cNvPr id="10" name="Picture 2">
            <a:extLst>
              <a:ext uri="{FF2B5EF4-FFF2-40B4-BE49-F238E27FC236}">
                <a16:creationId xmlns:a16="http://schemas.microsoft.com/office/drawing/2014/main" id="{B74FEB75-BA2E-4FBE-BE16-C8E1748129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099" t="15883" r="53503" b="58273"/>
          <a:stretch/>
        </p:blipFill>
        <p:spPr bwMode="auto">
          <a:xfrm>
            <a:off x="433104" y="2103408"/>
            <a:ext cx="5064429" cy="33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2">
            <a:extLst>
              <a:ext uri="{FF2B5EF4-FFF2-40B4-BE49-F238E27FC236}">
                <a16:creationId xmlns:a16="http://schemas.microsoft.com/office/drawing/2014/main" id="{A143A84A-166A-4BEA-9BD8-3C57B1D77E40}"/>
              </a:ext>
            </a:extLst>
          </p:cNvPr>
          <p:cNvSpPr txBox="1"/>
          <p:nvPr/>
        </p:nvSpPr>
        <p:spPr>
          <a:xfrm>
            <a:off x="433104" y="5378434"/>
            <a:ext cx="5660021" cy="369332"/>
          </a:xfrm>
          <a:prstGeom prst="rect">
            <a:avLst/>
          </a:prstGeom>
          <a:noFill/>
        </p:spPr>
        <p:txBody>
          <a:bodyPr wrap="square" rtlCol="0">
            <a:spAutoFit/>
          </a:bodyPr>
          <a:lstStyle/>
          <a:p>
            <a:r>
              <a:rPr lang="fr-CH" dirty="0"/>
              <a:t>Damage </a:t>
            </a:r>
            <a:r>
              <a:rPr lang="fr-CH" dirty="0" err="1"/>
              <a:t>caused</a:t>
            </a:r>
            <a:r>
              <a:rPr lang="fr-CH" dirty="0"/>
              <a:t> by the RE </a:t>
            </a:r>
            <a:r>
              <a:rPr lang="fr-CH" dirty="0" err="1"/>
              <a:t>beam</a:t>
            </a:r>
            <a:r>
              <a:rPr lang="fr-CH" dirty="0"/>
              <a:t> in JET #86801</a:t>
            </a:r>
            <a:endParaRPr lang="en-GB" dirty="0"/>
          </a:p>
        </p:txBody>
      </p:sp>
      <p:sp>
        <p:nvSpPr>
          <p:cNvPr id="12" name="TextBox 6">
            <a:extLst>
              <a:ext uri="{FF2B5EF4-FFF2-40B4-BE49-F238E27FC236}">
                <a16:creationId xmlns:a16="http://schemas.microsoft.com/office/drawing/2014/main" id="{FC3EA9E9-9173-4138-B18D-3D740F24B583}"/>
              </a:ext>
            </a:extLst>
          </p:cNvPr>
          <p:cNvSpPr txBox="1"/>
          <p:nvPr/>
        </p:nvSpPr>
        <p:spPr>
          <a:xfrm>
            <a:off x="433104" y="5689678"/>
            <a:ext cx="5227467" cy="461665"/>
          </a:xfrm>
          <a:prstGeom prst="rect">
            <a:avLst/>
          </a:prstGeom>
          <a:noFill/>
        </p:spPr>
        <p:txBody>
          <a:bodyPr wrap="square" rtlCol="0">
            <a:spAutoFit/>
          </a:bodyPr>
          <a:lstStyle/>
          <a:p>
            <a:r>
              <a:rPr lang="fr-CH" sz="1200" dirty="0"/>
              <a:t>L. Chen, </a:t>
            </a:r>
            <a:r>
              <a:rPr lang="en-GB" sz="1200" dirty="0"/>
              <a:t>5th Asia Pacific Conference on Plasma Physics, 26 Sep-1 Oct 2021</a:t>
            </a:r>
          </a:p>
        </p:txBody>
      </p:sp>
      <p:sp>
        <p:nvSpPr>
          <p:cNvPr id="13" name="TextBox 5">
            <a:extLst>
              <a:ext uri="{FF2B5EF4-FFF2-40B4-BE49-F238E27FC236}">
                <a16:creationId xmlns:a16="http://schemas.microsoft.com/office/drawing/2014/main" id="{D5B0162E-1EB3-4DDF-AA66-B78C68110585}"/>
              </a:ext>
            </a:extLst>
          </p:cNvPr>
          <p:cNvSpPr txBox="1"/>
          <p:nvPr/>
        </p:nvSpPr>
        <p:spPr>
          <a:xfrm>
            <a:off x="6093125" y="3331166"/>
            <a:ext cx="5524091" cy="2585323"/>
          </a:xfrm>
          <a:prstGeom prst="rect">
            <a:avLst/>
          </a:prstGeom>
          <a:noFill/>
        </p:spPr>
        <p:txBody>
          <a:bodyPr wrap="square" rtlCol="0">
            <a:spAutoFit/>
          </a:bodyPr>
          <a:lstStyle/>
          <a:p>
            <a:pPr algn="just">
              <a:buClr>
                <a:schemeClr val="accent1"/>
              </a:buClr>
            </a:pPr>
            <a:r>
              <a:rPr lang="fr-CH" sz="2400" dirty="0"/>
              <a:t>Main </a:t>
            </a:r>
            <a:r>
              <a:rPr lang="fr-CH" sz="2400" dirty="0" err="1"/>
              <a:t>strategies</a:t>
            </a:r>
            <a:r>
              <a:rPr lang="fr-CH" sz="2400" dirty="0"/>
              <a:t>:</a:t>
            </a:r>
          </a:p>
          <a:p>
            <a:pPr marL="342900" indent="-342900" algn="just">
              <a:buClr>
                <a:srgbClr val="FF0000"/>
              </a:buClr>
              <a:buFont typeface="Wingdings" panose="05000000000000000000" pitchFamily="2" charset="2"/>
              <a:buChar char="Ø"/>
            </a:pPr>
            <a:r>
              <a:rPr lang="fr-CH" sz="2400" dirty="0"/>
              <a:t>RE </a:t>
            </a:r>
            <a:r>
              <a:rPr lang="fr-CH" sz="2400" dirty="0" err="1"/>
              <a:t>avoidance</a:t>
            </a:r>
            <a:r>
              <a:rPr lang="fr-CH" sz="2400" dirty="0"/>
              <a:t>, </a:t>
            </a:r>
            <a:r>
              <a:rPr lang="fr-CH" sz="2400" dirty="0" err="1"/>
              <a:t>challenging</a:t>
            </a:r>
            <a:r>
              <a:rPr lang="fr-CH" sz="2400" dirty="0"/>
              <a:t> in large machines like ITER [1]</a:t>
            </a:r>
          </a:p>
          <a:p>
            <a:pPr marL="285750" indent="-285750" algn="just">
              <a:buClr>
                <a:schemeClr val="tx2"/>
              </a:buClr>
              <a:buFont typeface="Wingdings" panose="05000000000000000000" pitchFamily="2" charset="2"/>
              <a:buChar char="Ø"/>
            </a:pPr>
            <a:r>
              <a:rPr lang="fr-CH" sz="2400" dirty="0" err="1"/>
              <a:t>Sacrificial</a:t>
            </a:r>
            <a:r>
              <a:rPr lang="fr-CH" sz="2400" dirty="0"/>
              <a:t> </a:t>
            </a:r>
            <a:r>
              <a:rPr lang="fr-CH" sz="2400" dirty="0" err="1"/>
              <a:t>limiters</a:t>
            </a:r>
            <a:r>
              <a:rPr lang="fr-CH" sz="2400" dirty="0"/>
              <a:t> (EU-DEMO)</a:t>
            </a:r>
          </a:p>
          <a:p>
            <a:pPr marL="285750" indent="-285750" algn="just">
              <a:buClr>
                <a:schemeClr val="tx2"/>
              </a:buClr>
              <a:buFont typeface="Wingdings" panose="05000000000000000000" pitchFamily="2" charset="2"/>
              <a:buChar char="Ø"/>
            </a:pPr>
            <a:r>
              <a:rPr lang="fr-CH" sz="2400" b="1" dirty="0" err="1"/>
              <a:t>Benign</a:t>
            </a:r>
            <a:r>
              <a:rPr lang="fr-CH" sz="2400" b="1" dirty="0"/>
              <a:t> RE </a:t>
            </a:r>
            <a:r>
              <a:rPr lang="fr-CH" sz="2400" b="1" dirty="0" err="1"/>
              <a:t>beam</a:t>
            </a:r>
            <a:r>
              <a:rPr lang="fr-CH" sz="2400" b="1" dirty="0"/>
              <a:t> </a:t>
            </a:r>
            <a:r>
              <a:rPr lang="fr-CH" sz="2400" b="1" dirty="0" err="1"/>
              <a:t>termination</a:t>
            </a:r>
            <a:r>
              <a:rPr lang="fr-CH" sz="2400" b="1" dirty="0"/>
              <a:t> (ITER)</a:t>
            </a:r>
          </a:p>
          <a:p>
            <a:endParaRPr lang="en-GB" dirty="0"/>
          </a:p>
        </p:txBody>
      </p:sp>
      <p:sp>
        <p:nvSpPr>
          <p:cNvPr id="14" name="ZoneTexte 13">
            <a:extLst>
              <a:ext uri="{FF2B5EF4-FFF2-40B4-BE49-F238E27FC236}">
                <a16:creationId xmlns:a16="http://schemas.microsoft.com/office/drawing/2014/main" id="{B8C4299C-8314-4AF3-A727-C983478E810D}"/>
              </a:ext>
            </a:extLst>
          </p:cNvPr>
          <p:cNvSpPr txBox="1"/>
          <p:nvPr/>
        </p:nvSpPr>
        <p:spPr>
          <a:xfrm>
            <a:off x="6157269" y="6093608"/>
            <a:ext cx="4842065" cy="307777"/>
          </a:xfrm>
          <a:prstGeom prst="rect">
            <a:avLst/>
          </a:prstGeom>
          <a:noFill/>
        </p:spPr>
        <p:txBody>
          <a:bodyPr wrap="square">
            <a:spAutoFit/>
          </a:bodyPr>
          <a:lstStyle/>
          <a:p>
            <a:r>
              <a:rPr lang="en-GB" sz="1400" dirty="0"/>
              <a:t>[1] </a:t>
            </a:r>
            <a:r>
              <a:rPr lang="it-IT" sz="1400" dirty="0"/>
              <a:t>Vallhagen et al 2024 Nucl. Fusion 64 086033</a:t>
            </a:r>
            <a:endParaRPr lang="en-GB" sz="1400" dirty="0"/>
          </a:p>
        </p:txBody>
      </p:sp>
    </p:spTree>
    <p:extLst>
      <p:ext uri="{BB962C8B-B14F-4D97-AF65-F5344CB8AC3E}">
        <p14:creationId xmlns:p14="http://schemas.microsoft.com/office/powerpoint/2010/main" val="792559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F433D398-CFB4-49AE-900C-C3B7CA07D62B}"/>
                  </a:ext>
                </a:extLst>
              </p:cNvPr>
              <p:cNvSpPr>
                <a:spLocks noGrp="1"/>
              </p:cNvSpPr>
              <p:nvPr>
                <p:ph idx="1"/>
              </p:nvPr>
            </p:nvSpPr>
            <p:spPr>
              <a:xfrm>
                <a:off x="6248080" y="1446898"/>
                <a:ext cx="5211763" cy="1246902"/>
              </a:xfrm>
            </p:spPr>
            <p:txBody>
              <a:bodyPr>
                <a:normAutofit/>
              </a:bodyPr>
              <a:lstStyle/>
              <a:p>
                <a:pPr algn="ctr"/>
                <a:r>
                  <a:rPr lang="fr-FR" sz="2400" b="1" dirty="0">
                    <a:solidFill>
                      <a:schemeClr val="tx1"/>
                    </a:solidFill>
                  </a:rPr>
                  <a:t>Start </a:t>
                </a:r>
                <a:r>
                  <a:rPr lang="fr-FR" sz="2400" b="1" dirty="0" err="1">
                    <a:solidFill>
                      <a:schemeClr val="tx1"/>
                    </a:solidFill>
                  </a:rPr>
                  <a:t>from</a:t>
                </a:r>
                <a:r>
                  <a:rPr lang="fr-FR" sz="2400" b="1" dirty="0">
                    <a:solidFill>
                      <a:schemeClr val="tx1"/>
                    </a:solidFill>
                  </a:rPr>
                  <a:t> an </a:t>
                </a:r>
                <a:r>
                  <a:rPr lang="fr-FR" sz="2400" b="1" dirty="0" err="1">
                    <a:solidFill>
                      <a:schemeClr val="tx1"/>
                    </a:solidFill>
                  </a:rPr>
                  <a:t>equilibrium</a:t>
                </a:r>
                <a:r>
                  <a:rPr lang="fr-FR" sz="2400" b="1" dirty="0">
                    <a:solidFill>
                      <a:schemeClr val="tx1"/>
                    </a:solidFill>
                  </a:rPr>
                  <a:t> </a:t>
                </a:r>
                <a:r>
                  <a:rPr lang="fr-FR" sz="2400" b="1" dirty="0" err="1">
                    <a:solidFill>
                      <a:schemeClr val="tx1"/>
                    </a:solidFill>
                  </a:rPr>
                  <a:t>with</a:t>
                </a:r>
                <a:r>
                  <a:rPr lang="fr-FR" sz="2400" b="1" dirty="0">
                    <a:solidFill>
                      <a:schemeClr val="tx1"/>
                    </a:solidFill>
                  </a:rPr>
                  <a:t> a </a:t>
                </a: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𝑰</m:t>
                        </m:r>
                      </m:e>
                      <m:sub>
                        <m:r>
                          <a:rPr lang="fr-FR" sz="2400" b="1" i="1" dirty="0" smtClean="0">
                            <a:solidFill>
                              <a:schemeClr val="tx1"/>
                            </a:solidFill>
                            <a:latin typeface="Cambria Math" panose="02040503050406030204" pitchFamily="18" charset="0"/>
                          </a:rPr>
                          <m:t>𝒓𝒆</m:t>
                        </m:r>
                      </m:sub>
                    </m:sSub>
                    <m:r>
                      <a:rPr lang="fr-FR" sz="2400" b="1" i="1" dirty="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m:t>
                    </m:r>
                    <m:r>
                      <a:rPr lang="fr-FR" sz="2400" b="1" i="1" dirty="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𝟎</m:t>
                    </m:r>
                    <m:r>
                      <a:rPr lang="fr-FR" sz="2400" b="1" i="1" dirty="0" smtClean="0">
                        <a:solidFill>
                          <a:schemeClr val="tx1"/>
                        </a:solidFill>
                        <a:latin typeface="Cambria Math" panose="02040503050406030204" pitchFamily="18" charset="0"/>
                      </a:rPr>
                      <m:t>.</m:t>
                    </m:r>
                    <m:r>
                      <a:rPr lang="fr-FR" sz="2400" b="1" i="1" dirty="0" smtClean="0">
                        <a:solidFill>
                          <a:schemeClr val="tx1"/>
                        </a:solidFill>
                        <a:latin typeface="Cambria Math" panose="02040503050406030204" pitchFamily="18" charset="0"/>
                      </a:rPr>
                      <m:t>𝟔𝟖</m:t>
                    </m:r>
                    <m:r>
                      <a:rPr lang="fr-FR" sz="2400" b="1" i="1" dirty="0" smtClean="0">
                        <a:solidFill>
                          <a:schemeClr val="tx1"/>
                        </a:solidFill>
                        <a:latin typeface="Cambria Math" panose="02040503050406030204" pitchFamily="18" charset="0"/>
                      </a:rPr>
                      <m:t> </m:t>
                    </m:r>
                    <m:r>
                      <a:rPr lang="fr-FR" sz="2400" b="1" i="1" dirty="0" smtClean="0">
                        <a:solidFill>
                          <a:schemeClr val="tx1"/>
                        </a:solidFill>
                        <a:latin typeface="Cambria Math" panose="02040503050406030204" pitchFamily="18" charset="0"/>
                      </a:rPr>
                      <m:t>𝑴𝑨</m:t>
                    </m:r>
                    <m:r>
                      <a:rPr lang="fr-FR" sz="2400" b="1" i="1" dirty="0">
                        <a:solidFill>
                          <a:schemeClr val="tx1"/>
                        </a:solidFill>
                        <a:latin typeface="Cambria Math" panose="02040503050406030204" pitchFamily="18" charset="0"/>
                      </a:rPr>
                      <m:t> </m:t>
                    </m:r>
                  </m:oMath>
                </a14:m>
                <a:r>
                  <a:rPr lang="fr-FR" sz="2400" b="1" dirty="0">
                    <a:solidFill>
                      <a:schemeClr val="tx1"/>
                    </a:solidFill>
                  </a:rPr>
                  <a:t>and </a:t>
                </a: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𝒒</m:t>
                        </m:r>
                      </m:e>
                      <m:sub>
                        <m:r>
                          <a:rPr lang="fr-FR" sz="2400" b="1" i="1" dirty="0" smtClean="0">
                            <a:solidFill>
                              <a:schemeClr val="tx1"/>
                            </a:solidFill>
                            <a:latin typeface="Cambria Math" panose="02040503050406030204" pitchFamily="18" charset="0"/>
                          </a:rPr>
                          <m:t>𝒎𝒊𝒏</m:t>
                        </m:r>
                      </m:sub>
                    </m:sSub>
                    <m:r>
                      <a:rPr lang="fr-FR" sz="2400" b="1" i="1" dirty="0" smtClean="0">
                        <a:solidFill>
                          <a:schemeClr val="tx1"/>
                        </a:solidFill>
                        <a:latin typeface="Cambria Math" panose="02040503050406030204" pitchFamily="18" charset="0"/>
                      </a:rPr>
                      <m:t>⁡&gt; </m:t>
                    </m:r>
                    <m:r>
                      <a:rPr lang="fr-FR" sz="2400" b="1" i="1" dirty="0" smtClean="0">
                        <a:solidFill>
                          <a:schemeClr val="tx1"/>
                        </a:solidFill>
                        <a:latin typeface="Cambria Math" panose="02040503050406030204" pitchFamily="18" charset="0"/>
                      </a:rPr>
                      <m:t>𝟒</m:t>
                    </m:r>
                    <m:r>
                      <a:rPr lang="fr-FR" sz="2400" b="1" i="1" dirty="0" smtClean="0">
                        <a:solidFill>
                          <a:schemeClr val="tx1"/>
                        </a:solidFill>
                        <a:latin typeface="Cambria Math" panose="02040503050406030204" pitchFamily="18" charset="0"/>
                      </a:rPr>
                      <m:t> </m:t>
                    </m:r>
                  </m:oMath>
                </a14:m>
                <a:endParaRPr lang="fr-FR" sz="2400" b="1" dirty="0">
                  <a:solidFill>
                    <a:schemeClr val="tx1"/>
                  </a:solidFill>
                </a:endParaRPr>
              </a:p>
            </p:txBody>
          </p:sp>
        </mc:Choice>
        <mc:Fallback xmlns="">
          <p:sp>
            <p:nvSpPr>
              <p:cNvPr id="2" name="Espace réservé du contenu 1">
                <a:extLst>
                  <a:ext uri="{FF2B5EF4-FFF2-40B4-BE49-F238E27FC236}">
                    <a16:creationId xmlns:a16="http://schemas.microsoft.com/office/drawing/2014/main" id="{F433D398-CFB4-49AE-900C-C3B7CA07D62B}"/>
                  </a:ext>
                </a:extLst>
              </p:cNvPr>
              <p:cNvSpPr>
                <a:spLocks noGrp="1" noRot="1" noChangeAspect="1" noMove="1" noResize="1" noEditPoints="1" noAdjustHandles="1" noChangeArrowheads="1" noChangeShapeType="1" noTextEdit="1"/>
              </p:cNvSpPr>
              <p:nvPr>
                <p:ph idx="1"/>
              </p:nvPr>
            </p:nvSpPr>
            <p:spPr>
              <a:xfrm>
                <a:off x="6248080" y="1446898"/>
                <a:ext cx="5211763" cy="1246902"/>
              </a:xfrm>
              <a:blipFill>
                <a:blip r:embed="rId2"/>
                <a:stretch>
                  <a:fillRect t="-3415"/>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EF4D57E9-FE37-433C-8F09-EA30DCE484BD}"/>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F677ACD8-0DA5-4DAD-BE04-31BD0659A4B0}"/>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D4ABC36F-70EB-47D0-B30E-498E9B3AB955}"/>
              </a:ext>
            </a:extLst>
          </p:cNvPr>
          <p:cNvSpPr>
            <a:spLocks noGrp="1"/>
          </p:cNvSpPr>
          <p:nvPr>
            <p:ph type="sldNum" sz="quarter" idx="12"/>
          </p:nvPr>
        </p:nvSpPr>
        <p:spPr/>
        <p:txBody>
          <a:bodyPr/>
          <a:lstStyle/>
          <a:p>
            <a:fld id="{0CBC77A0-1F4E-42FF-9FFC-F45C3A64AF90}" type="slidenum">
              <a:rPr lang="fr-FR" smtClean="0"/>
              <a:t>20</a:t>
            </a:fld>
            <a:endParaRPr lang="fr-FR"/>
          </a:p>
        </p:txBody>
      </p:sp>
      <p:sp>
        <p:nvSpPr>
          <p:cNvPr id="6" name="Titre 5">
            <a:extLst>
              <a:ext uri="{FF2B5EF4-FFF2-40B4-BE49-F238E27FC236}">
                <a16:creationId xmlns:a16="http://schemas.microsoft.com/office/drawing/2014/main" id="{051F328D-3206-41C2-A6A5-990F92CBAF75}"/>
              </a:ext>
            </a:extLst>
          </p:cNvPr>
          <p:cNvSpPr>
            <a:spLocks noGrp="1"/>
          </p:cNvSpPr>
          <p:nvPr>
            <p:ph type="title"/>
          </p:nvPr>
        </p:nvSpPr>
        <p:spPr/>
        <p:txBody>
          <a:bodyPr/>
          <a:lstStyle/>
          <a:p>
            <a:r>
              <a:rPr lang="fr-FR" dirty="0" err="1"/>
              <a:t>Current</a:t>
            </a:r>
            <a:r>
              <a:rPr lang="fr-FR" dirty="0"/>
              <a:t> </a:t>
            </a:r>
            <a:r>
              <a:rPr lang="fr-FR" dirty="0" err="1"/>
              <a:t>ramp</a:t>
            </a:r>
            <a:r>
              <a:rPr lang="fr-FR" dirty="0"/>
              <a:t> up </a:t>
            </a:r>
            <a:endParaRPr lang="en-GB" dirty="0"/>
          </a:p>
        </p:txBody>
      </p:sp>
      <p:pic>
        <p:nvPicPr>
          <p:cNvPr id="8" name="Graphique 7">
            <a:extLst>
              <a:ext uri="{FF2B5EF4-FFF2-40B4-BE49-F238E27FC236}">
                <a16:creationId xmlns:a16="http://schemas.microsoft.com/office/drawing/2014/main" id="{337CD81F-5442-4334-8DEF-CFF0CCEB40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5437" y="1100058"/>
            <a:ext cx="5211763" cy="3908822"/>
          </a:xfrm>
          <a:prstGeom prst="rect">
            <a:avLst/>
          </a:prstGeom>
        </p:spPr>
      </p:pic>
      <p:sp>
        <p:nvSpPr>
          <p:cNvPr id="10" name="Flèche : bas 9">
            <a:extLst>
              <a:ext uri="{FF2B5EF4-FFF2-40B4-BE49-F238E27FC236}">
                <a16:creationId xmlns:a16="http://schemas.microsoft.com/office/drawing/2014/main" id="{60F68C22-F7A9-48EC-AC4E-165D4D7BDC96}"/>
              </a:ext>
            </a:extLst>
          </p:cNvPr>
          <p:cNvSpPr/>
          <p:nvPr/>
        </p:nvSpPr>
        <p:spPr>
          <a:xfrm>
            <a:off x="8716961" y="2795399"/>
            <a:ext cx="629920" cy="65024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2" name="ZoneTexte 11">
            <a:extLst>
              <a:ext uri="{FF2B5EF4-FFF2-40B4-BE49-F238E27FC236}">
                <a16:creationId xmlns:a16="http://schemas.microsoft.com/office/drawing/2014/main" id="{8C5EA1F1-B773-4A7C-9BA0-DADBEB11924B}"/>
              </a:ext>
            </a:extLst>
          </p:cNvPr>
          <p:cNvSpPr txBox="1"/>
          <p:nvPr/>
        </p:nvSpPr>
        <p:spPr>
          <a:xfrm>
            <a:off x="5943283" y="3435479"/>
            <a:ext cx="6146800" cy="830997"/>
          </a:xfrm>
          <a:prstGeom prst="rect">
            <a:avLst/>
          </a:prstGeom>
          <a:noFill/>
        </p:spPr>
        <p:txBody>
          <a:bodyPr wrap="square">
            <a:spAutoFit/>
          </a:bodyPr>
          <a:lstStyle/>
          <a:p>
            <a:pPr algn="ctr"/>
            <a:r>
              <a:rPr lang="fr-FR" sz="2400" b="1" dirty="0" err="1"/>
              <a:t>Ramp</a:t>
            </a:r>
            <a:r>
              <a:rPr lang="fr-FR" sz="2400" b="1" dirty="0"/>
              <a:t> up the RE </a:t>
            </a:r>
            <a:r>
              <a:rPr lang="fr-FR" sz="2400" b="1" dirty="0" err="1"/>
              <a:t>current</a:t>
            </a:r>
            <a:r>
              <a:rPr lang="fr-FR" sz="2400" b="1" dirty="0"/>
              <a:t> by </a:t>
            </a:r>
            <a:r>
              <a:rPr lang="fr-FR" sz="2400" b="1" dirty="0" err="1"/>
              <a:t>applying</a:t>
            </a:r>
            <a:r>
              <a:rPr lang="fr-FR" sz="2400" b="1" dirty="0"/>
              <a:t> a </a:t>
            </a:r>
            <a:r>
              <a:rPr lang="fr-FR" sz="2400" b="1" dirty="0" err="1"/>
              <a:t>loop</a:t>
            </a:r>
            <a:r>
              <a:rPr lang="fr-FR" sz="2400" b="1" dirty="0"/>
              <a:t> voltage </a:t>
            </a:r>
            <a:r>
              <a:rPr lang="fr-FR" sz="2400" b="1" dirty="0" err="1"/>
              <a:t>through</a:t>
            </a:r>
            <a:r>
              <a:rPr lang="fr-FR" sz="2400" b="1" dirty="0"/>
              <a:t> Central </a:t>
            </a:r>
            <a:r>
              <a:rPr lang="fr-FR" sz="2400" b="1" dirty="0" err="1"/>
              <a:t>Solenoid</a:t>
            </a:r>
            <a:endParaRPr lang="fr-FR" sz="2400" b="1" dirty="0"/>
          </a:p>
        </p:txBody>
      </p:sp>
      <p:cxnSp>
        <p:nvCxnSpPr>
          <p:cNvPr id="14" name="Connecteur droit 13">
            <a:extLst>
              <a:ext uri="{FF2B5EF4-FFF2-40B4-BE49-F238E27FC236}">
                <a16:creationId xmlns:a16="http://schemas.microsoft.com/office/drawing/2014/main" id="{4553DB2D-9831-4E92-AFB7-A29495E4EF25}"/>
              </a:ext>
            </a:extLst>
          </p:cNvPr>
          <p:cNvCxnSpPr>
            <a:cxnSpLocks/>
          </p:cNvCxnSpPr>
          <p:nvPr/>
        </p:nvCxnSpPr>
        <p:spPr>
          <a:xfrm>
            <a:off x="833120" y="3098800"/>
            <a:ext cx="460248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17C7F545-24CD-4A38-B6A8-19044DC5F80D}"/>
              </a:ext>
            </a:extLst>
          </p:cNvPr>
          <p:cNvCxnSpPr>
            <a:cxnSpLocks/>
          </p:cNvCxnSpPr>
          <p:nvPr/>
        </p:nvCxnSpPr>
        <p:spPr>
          <a:xfrm>
            <a:off x="833120" y="2844800"/>
            <a:ext cx="4602480" cy="0"/>
          </a:xfrm>
          <a:prstGeom prst="line">
            <a:avLst/>
          </a:prstGeom>
          <a:ln w="28575">
            <a:solidFill>
              <a:schemeClr val="tx2"/>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35151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5A387A39-DAB8-4351-A45F-2AFDD56607D5}"/>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1258" y="1185863"/>
            <a:ext cx="5012902" cy="3759677"/>
          </a:xfrm>
        </p:spPr>
      </p:pic>
      <p:sp>
        <p:nvSpPr>
          <p:cNvPr id="3" name="Espace réservé de la date 2">
            <a:extLst>
              <a:ext uri="{FF2B5EF4-FFF2-40B4-BE49-F238E27FC236}">
                <a16:creationId xmlns:a16="http://schemas.microsoft.com/office/drawing/2014/main" id="{6613BE03-27E0-4FB8-BC06-F6C83983CAC3}"/>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EC47D132-BF86-4806-BD3F-E9D15D1A213C}"/>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58804946-5BB0-4012-8E69-894A0E684BD9}"/>
              </a:ext>
            </a:extLst>
          </p:cNvPr>
          <p:cNvSpPr>
            <a:spLocks noGrp="1"/>
          </p:cNvSpPr>
          <p:nvPr>
            <p:ph type="sldNum" sz="quarter" idx="12"/>
          </p:nvPr>
        </p:nvSpPr>
        <p:spPr/>
        <p:txBody>
          <a:bodyPr/>
          <a:lstStyle/>
          <a:p>
            <a:fld id="{0CBC77A0-1F4E-42FF-9FFC-F45C3A64AF90}" type="slidenum">
              <a:rPr lang="fr-FR" smtClean="0"/>
              <a:t>21</a:t>
            </a:fld>
            <a:endParaRPr lang="fr-FR"/>
          </a:p>
        </p:txBody>
      </p:sp>
      <p:sp>
        <p:nvSpPr>
          <p:cNvPr id="6" name="Titre 5">
            <a:extLst>
              <a:ext uri="{FF2B5EF4-FFF2-40B4-BE49-F238E27FC236}">
                <a16:creationId xmlns:a16="http://schemas.microsoft.com/office/drawing/2014/main" id="{8806A9AF-5DB1-4133-ABC6-CB9A73ED7FDA}"/>
              </a:ext>
            </a:extLst>
          </p:cNvPr>
          <p:cNvSpPr>
            <a:spLocks noGrp="1"/>
          </p:cNvSpPr>
          <p:nvPr>
            <p:ph type="title"/>
          </p:nvPr>
        </p:nvSpPr>
        <p:spPr/>
        <p:txBody>
          <a:bodyPr/>
          <a:lstStyle/>
          <a:p>
            <a:r>
              <a:rPr lang="fr-FR" dirty="0"/>
              <a:t>2D </a:t>
            </a:r>
            <a:r>
              <a:rPr lang="fr-FR" dirty="0" err="1"/>
              <a:t>preliminary</a:t>
            </a:r>
            <a:r>
              <a:rPr lang="fr-FR" dirty="0"/>
              <a:t> output </a:t>
            </a:r>
            <a:endParaRPr lang="en-GB" dirty="0"/>
          </a:p>
        </p:txBody>
      </p:sp>
      <p:pic>
        <p:nvPicPr>
          <p:cNvPr id="10" name="Graphique 9">
            <a:extLst>
              <a:ext uri="{FF2B5EF4-FFF2-40B4-BE49-F238E27FC236}">
                <a16:creationId xmlns:a16="http://schemas.microsoft.com/office/drawing/2014/main" id="{D93BF33F-23F1-4830-9F3A-8F7F45B2148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68192" y="1185863"/>
            <a:ext cx="6065520" cy="3759677"/>
          </a:xfrm>
          <a:prstGeom prst="rect">
            <a:avLst/>
          </a:prstGeom>
        </p:spPr>
      </p:pic>
      <mc:AlternateContent xmlns:mc="http://schemas.openxmlformats.org/markup-compatibility/2006" xmlns:a14="http://schemas.microsoft.com/office/drawing/2010/main">
        <mc:Choice Requires="a14">
          <p:sp>
            <p:nvSpPr>
              <p:cNvPr id="14" name="ZoneTexte 13">
                <a:extLst>
                  <a:ext uri="{FF2B5EF4-FFF2-40B4-BE49-F238E27FC236}">
                    <a16:creationId xmlns:a16="http://schemas.microsoft.com/office/drawing/2014/main" id="{0A29BE26-EFF1-4CA3-9AA7-A6D9F81D7267}"/>
                  </a:ext>
                </a:extLst>
              </p:cNvPr>
              <p:cNvSpPr txBox="1"/>
              <p:nvPr/>
            </p:nvSpPr>
            <p:spPr>
              <a:xfrm>
                <a:off x="3052057" y="5182929"/>
                <a:ext cx="6087885" cy="461665"/>
              </a:xfrm>
              <a:prstGeom prst="rect">
                <a:avLst/>
              </a:prstGeom>
              <a:noFill/>
            </p:spPr>
            <p:txBody>
              <a:bodyPr wrap="none" rtlCol="0">
                <a:spAutoFit/>
              </a:bodyPr>
              <a:lstStyle/>
              <a:p>
                <a:r>
                  <a:rPr lang="fr-FR" sz="2400" b="1" dirty="0">
                    <a:solidFill>
                      <a:schemeClr val="tx1"/>
                    </a:solidFill>
                  </a:rPr>
                  <a:t>In 2D, </a:t>
                </a:r>
                <a:r>
                  <a:rPr lang="fr-FR" sz="2400" b="1" dirty="0" err="1">
                    <a:solidFill>
                      <a:schemeClr val="tx1"/>
                    </a:solidFill>
                  </a:rPr>
                  <a:t>current</a:t>
                </a:r>
                <a:r>
                  <a:rPr lang="fr-FR" sz="2400" b="1" dirty="0">
                    <a:solidFill>
                      <a:schemeClr val="tx1"/>
                    </a:solidFill>
                  </a:rPr>
                  <a:t> </a:t>
                </a:r>
                <a:r>
                  <a:rPr lang="fr-FR" sz="2400" b="1" dirty="0" err="1">
                    <a:solidFill>
                      <a:schemeClr val="tx1"/>
                    </a:solidFill>
                  </a:rPr>
                  <a:t>ramp</a:t>
                </a:r>
                <a:r>
                  <a:rPr lang="fr-FR" sz="2400" b="1" dirty="0">
                    <a:solidFill>
                      <a:schemeClr val="tx1"/>
                    </a:solidFill>
                  </a:rPr>
                  <a:t> up leads to </a:t>
                </a:r>
                <a14:m>
                  <m:oMath xmlns:m="http://schemas.openxmlformats.org/officeDocument/2006/math">
                    <m:sSub>
                      <m:sSubPr>
                        <m:ctrlPr>
                          <a:rPr lang="fr-FR" sz="2400" b="1" i="1" dirty="0" smtClean="0">
                            <a:solidFill>
                              <a:schemeClr val="tx1"/>
                            </a:solidFill>
                            <a:latin typeface="Cambria Math" panose="02040503050406030204" pitchFamily="18" charset="0"/>
                          </a:rPr>
                        </m:ctrlPr>
                      </m:sSubPr>
                      <m:e>
                        <m:r>
                          <a:rPr lang="fr-FR" sz="2400" b="1" i="1" dirty="0" smtClean="0">
                            <a:solidFill>
                              <a:schemeClr val="tx1"/>
                            </a:solidFill>
                            <a:latin typeface="Cambria Math" panose="02040503050406030204" pitchFamily="18" charset="0"/>
                          </a:rPr>
                          <m:t>𝒒</m:t>
                        </m:r>
                      </m:e>
                      <m:sub>
                        <m:r>
                          <a:rPr lang="fr-FR" sz="2400" b="1" i="1" dirty="0" smtClean="0">
                            <a:solidFill>
                              <a:schemeClr val="tx1"/>
                            </a:solidFill>
                            <a:latin typeface="Cambria Math" panose="02040503050406030204" pitchFamily="18" charset="0"/>
                          </a:rPr>
                          <m:t>𝒎𝒊𝒏</m:t>
                        </m:r>
                      </m:sub>
                    </m:sSub>
                    <m:r>
                      <a:rPr lang="fr-FR" sz="2400" b="1" i="1" dirty="0" smtClean="0">
                        <a:solidFill>
                          <a:schemeClr val="tx1"/>
                        </a:solidFill>
                        <a:latin typeface="Cambria Math" panose="02040503050406030204" pitchFamily="18" charset="0"/>
                      </a:rPr>
                      <m:t>⁡&lt; </m:t>
                    </m:r>
                    <m:r>
                      <a:rPr lang="fr-FR" sz="2400" b="1" i="1" dirty="0" smtClean="0">
                        <a:solidFill>
                          <a:schemeClr val="tx1"/>
                        </a:solidFill>
                        <a:latin typeface="Cambria Math" panose="02040503050406030204" pitchFamily="18" charset="0"/>
                      </a:rPr>
                      <m:t>𝟒</m:t>
                    </m:r>
                  </m:oMath>
                </a14:m>
                <a:endParaRPr lang="en-GB" sz="2400" b="1" dirty="0">
                  <a:solidFill>
                    <a:schemeClr val="tx1"/>
                  </a:solidFill>
                </a:endParaRPr>
              </a:p>
            </p:txBody>
          </p:sp>
        </mc:Choice>
        <mc:Fallback xmlns="">
          <p:sp>
            <p:nvSpPr>
              <p:cNvPr id="14" name="ZoneTexte 13">
                <a:extLst>
                  <a:ext uri="{FF2B5EF4-FFF2-40B4-BE49-F238E27FC236}">
                    <a16:creationId xmlns:a16="http://schemas.microsoft.com/office/drawing/2014/main" id="{0A29BE26-EFF1-4CA3-9AA7-A6D9F81D7267}"/>
                  </a:ext>
                </a:extLst>
              </p:cNvPr>
              <p:cNvSpPr txBox="1">
                <a:spLocks noRot="1" noChangeAspect="1" noMove="1" noResize="1" noEditPoints="1" noAdjustHandles="1" noChangeArrowheads="1" noChangeShapeType="1" noTextEdit="1"/>
              </p:cNvSpPr>
              <p:nvPr/>
            </p:nvSpPr>
            <p:spPr>
              <a:xfrm>
                <a:off x="3052057" y="5182929"/>
                <a:ext cx="6087885" cy="461665"/>
              </a:xfrm>
              <a:prstGeom prst="rect">
                <a:avLst/>
              </a:prstGeom>
              <a:blipFill>
                <a:blip r:embed="rId6"/>
                <a:stretch>
                  <a:fillRect l="-1603" t="-9211" b="-302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077387D8-9735-4C86-A08E-2C21BA1E5B1A}"/>
                  </a:ext>
                </a:extLst>
              </p:cNvPr>
              <p:cNvSpPr txBox="1"/>
              <p:nvPr/>
            </p:nvSpPr>
            <p:spPr>
              <a:xfrm rot="16200000">
                <a:off x="-230331" y="2437282"/>
                <a:ext cx="1377237" cy="461665"/>
              </a:xfrm>
              <a:prstGeom prst="rect">
                <a:avLst/>
              </a:prstGeom>
              <a:solidFill>
                <a:schemeClr val="bg1"/>
              </a:solidFill>
            </p:spPr>
            <p:txBody>
              <a:bodyPr wrap="square" rtlCol="0">
                <a:spAutoFit/>
              </a:bodyPr>
              <a:lstStyle/>
              <a:p>
                <a:r>
                  <a:rPr lang="fr-FR" sz="2400" dirty="0">
                    <a:latin typeface="Century Gothic" panose="020B0502020202020204" pitchFamily="34" charset="0"/>
                    <a:cs typeface="Calibri" panose="020F0502020204030204" pitchFamily="34" charset="0"/>
                  </a:rPr>
                  <a:t>I</a:t>
                </a:r>
                <a14:m>
                  <m:oMath xmlns:m="http://schemas.openxmlformats.org/officeDocument/2006/math">
                    <m:r>
                      <a:rPr lang="fr-FR" sz="2400" i="0" dirty="0" smtClean="0">
                        <a:latin typeface="Cambria Math" panose="02040503050406030204" pitchFamily="18" charset="0"/>
                      </a:rPr>
                      <m:t> </m:t>
                    </m:r>
                    <m:r>
                      <a:rPr lang="fr-FR" sz="2400" b="0" i="0" dirty="0" smtClean="0">
                        <a:latin typeface="Cambria Math" panose="02040503050406030204" pitchFamily="18" charset="0"/>
                      </a:rPr>
                      <m:t>[</m:t>
                    </m:r>
                    <m:r>
                      <m:rPr>
                        <m:sty m:val="p"/>
                      </m:rPr>
                      <a:rPr lang="fr-FR" sz="2400" b="0" i="0" dirty="0" smtClean="0">
                        <a:latin typeface="Cambria Math" panose="02040503050406030204" pitchFamily="18" charset="0"/>
                      </a:rPr>
                      <m:t>MA</m:t>
                    </m:r>
                    <m:r>
                      <a:rPr lang="fr-FR" sz="2400" b="0" i="0" dirty="0" smtClean="0">
                        <a:latin typeface="Cambria Math" panose="02040503050406030204" pitchFamily="18" charset="0"/>
                      </a:rPr>
                      <m:t>]</m:t>
                    </m:r>
                  </m:oMath>
                </a14:m>
                <a:endParaRPr lang="en-GB" sz="2400" dirty="0">
                  <a:latin typeface="Century Gothic" panose="020B0502020202020204" pitchFamily="34" charset="0"/>
                  <a:cs typeface="Calibri" panose="020F0502020204030204" pitchFamily="34" charset="0"/>
                </a:endParaRPr>
              </a:p>
            </p:txBody>
          </p:sp>
        </mc:Choice>
        <mc:Fallback xmlns="">
          <p:sp>
            <p:nvSpPr>
              <p:cNvPr id="9" name="ZoneTexte 8">
                <a:extLst>
                  <a:ext uri="{FF2B5EF4-FFF2-40B4-BE49-F238E27FC236}">
                    <a16:creationId xmlns:a16="http://schemas.microsoft.com/office/drawing/2014/main" id="{077387D8-9735-4C86-A08E-2C21BA1E5B1A}"/>
                  </a:ext>
                </a:extLst>
              </p:cNvPr>
              <p:cNvSpPr txBox="1">
                <a:spLocks noRot="1" noChangeAspect="1" noMove="1" noResize="1" noEditPoints="1" noAdjustHandles="1" noChangeArrowheads="1" noChangeShapeType="1" noTextEdit="1"/>
              </p:cNvSpPr>
              <p:nvPr/>
            </p:nvSpPr>
            <p:spPr>
              <a:xfrm rot="16200000">
                <a:off x="-230331" y="2437282"/>
                <a:ext cx="1377237" cy="461665"/>
              </a:xfrm>
              <a:prstGeom prst="rect">
                <a:avLst/>
              </a:prstGeom>
              <a:blipFill>
                <a:blip r:embed="rId7"/>
                <a:stretch>
                  <a:fillRect l="-10526" r="-28947" b="-6637"/>
                </a:stretch>
              </a:blipFill>
            </p:spPr>
            <p:txBody>
              <a:bodyPr/>
              <a:lstStyle/>
              <a:p>
                <a:r>
                  <a:rPr lang="en-GB">
                    <a:noFill/>
                  </a:rPr>
                  <a:t> </a:t>
                </a:r>
              </a:p>
            </p:txBody>
          </p:sp>
        </mc:Fallback>
      </mc:AlternateContent>
      <p:pic>
        <p:nvPicPr>
          <p:cNvPr id="18" name="Image 17">
            <a:extLst>
              <a:ext uri="{FF2B5EF4-FFF2-40B4-BE49-F238E27FC236}">
                <a16:creationId xmlns:a16="http://schemas.microsoft.com/office/drawing/2014/main" id="{CED34357-EF60-4644-AB0B-5369C1C362DA}"/>
              </a:ext>
            </a:extLst>
          </p:cNvPr>
          <p:cNvPicPr>
            <a:picLocks noChangeAspect="1"/>
          </p:cNvPicPr>
          <p:nvPr/>
        </p:nvPicPr>
        <p:blipFill>
          <a:blip r:embed="rId8"/>
          <a:stretch>
            <a:fillRect/>
          </a:stretch>
        </p:blipFill>
        <p:spPr>
          <a:xfrm>
            <a:off x="4178334" y="1340522"/>
            <a:ext cx="1053798" cy="717168"/>
          </a:xfrm>
          <a:prstGeom prst="rect">
            <a:avLst/>
          </a:prstGeom>
        </p:spPr>
      </p:pic>
    </p:spTree>
    <p:extLst>
      <p:ext uri="{BB962C8B-B14F-4D97-AF65-F5344CB8AC3E}">
        <p14:creationId xmlns:p14="http://schemas.microsoft.com/office/powerpoint/2010/main" val="3019167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B1800BF9-4A2D-4728-AFE8-B3B11D59D1EA}"/>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943927"/>
            <a:ext cx="6043084" cy="4532313"/>
          </a:xfrm>
        </p:spPr>
      </p:pic>
      <p:sp>
        <p:nvSpPr>
          <p:cNvPr id="3" name="Espace réservé de la date 2">
            <a:extLst>
              <a:ext uri="{FF2B5EF4-FFF2-40B4-BE49-F238E27FC236}">
                <a16:creationId xmlns:a16="http://schemas.microsoft.com/office/drawing/2014/main" id="{89D0CA9F-CC41-4876-9744-A0029A5B3ADD}"/>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1FBDA272-4137-466D-9C9D-5C25C30EE558}"/>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42501585-E72A-4637-9492-57858BE8A46C}"/>
              </a:ext>
            </a:extLst>
          </p:cNvPr>
          <p:cNvSpPr>
            <a:spLocks noGrp="1"/>
          </p:cNvSpPr>
          <p:nvPr>
            <p:ph type="sldNum" sz="quarter" idx="12"/>
          </p:nvPr>
        </p:nvSpPr>
        <p:spPr/>
        <p:txBody>
          <a:bodyPr/>
          <a:lstStyle/>
          <a:p>
            <a:fld id="{0CBC77A0-1F4E-42FF-9FFC-F45C3A64AF90}" type="slidenum">
              <a:rPr lang="fr-FR" smtClean="0"/>
              <a:t>22</a:t>
            </a:fld>
            <a:endParaRPr lang="fr-FR"/>
          </a:p>
        </p:txBody>
      </p:sp>
      <p:sp>
        <p:nvSpPr>
          <p:cNvPr id="6" name="Titre 5">
            <a:extLst>
              <a:ext uri="{FF2B5EF4-FFF2-40B4-BE49-F238E27FC236}">
                <a16:creationId xmlns:a16="http://schemas.microsoft.com/office/drawing/2014/main" id="{C201F433-EB53-47FD-9CE5-38998C42DC53}"/>
              </a:ext>
            </a:extLst>
          </p:cNvPr>
          <p:cNvSpPr>
            <a:spLocks noGrp="1"/>
          </p:cNvSpPr>
          <p:nvPr>
            <p:ph type="title"/>
          </p:nvPr>
        </p:nvSpPr>
        <p:spPr/>
        <p:txBody>
          <a:bodyPr/>
          <a:lstStyle/>
          <a:p>
            <a:r>
              <a:rPr lang="fr-FR" dirty="0"/>
              <a:t>3D </a:t>
            </a:r>
            <a:r>
              <a:rPr lang="fr-FR" dirty="0" err="1"/>
              <a:t>preliminary</a:t>
            </a:r>
            <a:r>
              <a:rPr lang="fr-FR" dirty="0"/>
              <a:t> output </a:t>
            </a:r>
            <a:endParaRPr lang="en-GB" dirty="0"/>
          </a:p>
        </p:txBody>
      </p:sp>
      <p:pic>
        <p:nvPicPr>
          <p:cNvPr id="10" name="Graphique 9">
            <a:extLst>
              <a:ext uri="{FF2B5EF4-FFF2-40B4-BE49-F238E27FC236}">
                <a16:creationId xmlns:a16="http://schemas.microsoft.com/office/drawing/2014/main" id="{8BE1C1CC-A279-4BF7-B8BD-C1437420FD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48918" y="1059974"/>
            <a:ext cx="5919258" cy="4542155"/>
          </a:xfrm>
          <a:prstGeom prst="rect">
            <a:avLst/>
          </a:prstGeom>
        </p:spPr>
      </p:pic>
      <mc:AlternateContent xmlns:mc="http://schemas.openxmlformats.org/markup-compatibility/2006" xmlns:a14="http://schemas.microsoft.com/office/drawing/2010/main">
        <mc:Choice Requires="a14">
          <p:sp>
            <p:nvSpPr>
              <p:cNvPr id="2" name="ZoneTexte 1">
                <a:extLst>
                  <a:ext uri="{FF2B5EF4-FFF2-40B4-BE49-F238E27FC236}">
                    <a16:creationId xmlns:a16="http://schemas.microsoft.com/office/drawing/2014/main" id="{C4E6A017-D344-46E7-AF59-C2C9A9FA0EE2}"/>
                  </a:ext>
                </a:extLst>
              </p:cNvPr>
              <p:cNvSpPr txBox="1"/>
              <p:nvPr/>
            </p:nvSpPr>
            <p:spPr>
              <a:xfrm>
                <a:off x="629265" y="5567193"/>
                <a:ext cx="11438912" cy="830997"/>
              </a:xfrm>
              <a:prstGeom prst="rect">
                <a:avLst/>
              </a:prstGeom>
              <a:noFill/>
            </p:spPr>
            <p:txBody>
              <a:bodyPr wrap="square" rtlCol="0">
                <a:spAutoFit/>
              </a:bodyPr>
              <a:lstStyle/>
              <a:p>
                <a:pPr algn="ctr"/>
                <a:r>
                  <a:rPr lang="fr-FR" sz="2400" b="1" dirty="0">
                    <a:solidFill>
                      <a:schemeClr val="tx1"/>
                    </a:solidFill>
                  </a:rPr>
                  <a:t>MHD </a:t>
                </a:r>
                <a:r>
                  <a:rPr lang="fr-FR" sz="2400" b="1" dirty="0" err="1">
                    <a:solidFill>
                      <a:schemeClr val="tx1"/>
                    </a:solidFill>
                  </a:rPr>
                  <a:t>activity</a:t>
                </a:r>
                <a:r>
                  <a:rPr lang="fr-FR" sz="2400" b="1" dirty="0">
                    <a:solidFill>
                      <a:schemeClr val="tx1"/>
                    </a:solidFill>
                  </a:rPr>
                  <a:t> </a:t>
                </a:r>
                <a:r>
                  <a:rPr lang="fr-FR" sz="2400" b="1" dirty="0" err="1">
                    <a:solidFill>
                      <a:schemeClr val="tx1"/>
                    </a:solidFill>
                  </a:rPr>
                  <a:t>during</a:t>
                </a:r>
                <a:r>
                  <a:rPr lang="fr-FR" sz="2400" b="1" dirty="0">
                    <a:solidFill>
                      <a:schemeClr val="tx1"/>
                    </a:solidFill>
                  </a:rPr>
                  <a:t> the </a:t>
                </a:r>
                <a:r>
                  <a:rPr lang="fr-FR" sz="2400" b="1" dirty="0" err="1">
                    <a:solidFill>
                      <a:schemeClr val="tx1"/>
                    </a:solidFill>
                  </a:rPr>
                  <a:t>irregular</a:t>
                </a:r>
                <a:r>
                  <a:rPr lang="fr-FR" sz="2400" b="1" dirty="0">
                    <a:solidFill>
                      <a:schemeClr val="tx1"/>
                    </a:solidFill>
                  </a:rPr>
                  <a:t> </a:t>
                </a:r>
                <a:r>
                  <a:rPr lang="fr-FR" sz="2400" b="1" dirty="0" err="1">
                    <a:solidFill>
                      <a:schemeClr val="tx1"/>
                    </a:solidFill>
                  </a:rPr>
                  <a:t>ramp</a:t>
                </a:r>
                <a:r>
                  <a:rPr lang="fr-FR" sz="2400" b="1" dirty="0">
                    <a:solidFill>
                      <a:schemeClr val="tx1"/>
                    </a:solidFill>
                  </a:rPr>
                  <a:t> up. In </a:t>
                </a:r>
                <a:r>
                  <a:rPr lang="fr-FR" sz="2400" b="1" dirty="0" err="1">
                    <a:solidFill>
                      <a:schemeClr val="tx1"/>
                    </a:solidFill>
                  </a:rPr>
                  <a:t>particular</a:t>
                </a:r>
                <a:r>
                  <a:rPr lang="fr-FR" sz="2400" b="1" dirty="0">
                    <a:solidFill>
                      <a:schemeClr val="tx1"/>
                    </a:solidFill>
                  </a:rPr>
                  <a:t>, in the </a:t>
                </a:r>
                <a:r>
                  <a:rPr lang="fr-FR" sz="2400" b="1" dirty="0" err="1">
                    <a:solidFill>
                      <a:schemeClr val="tx1"/>
                    </a:solidFill>
                  </a:rPr>
                  <a:t>core</a:t>
                </a:r>
                <a:r>
                  <a:rPr lang="fr-FR" sz="2400" b="1" dirty="0">
                    <a:solidFill>
                      <a:schemeClr val="tx1"/>
                    </a:solidFill>
                  </a:rPr>
                  <a:t> </a:t>
                </a:r>
                <a:r>
                  <a:rPr lang="fr-FR" sz="2400" b="1" dirty="0" err="1">
                    <a:solidFill>
                      <a:schemeClr val="tx1"/>
                    </a:solidFill>
                  </a:rPr>
                  <a:t>region</a:t>
                </a:r>
                <a:r>
                  <a:rPr lang="fr-FR" sz="2400" b="1" dirty="0">
                    <a:solidFill>
                      <a:schemeClr val="tx1"/>
                    </a:solidFill>
                  </a:rPr>
                  <a:t> </a:t>
                </a:r>
                <a14:m>
                  <m:oMath xmlns:m="http://schemas.openxmlformats.org/officeDocument/2006/math">
                    <m:r>
                      <a:rPr lang="en-GB" sz="2400" b="1" i="1" dirty="0" smtClean="0">
                        <a:solidFill>
                          <a:schemeClr val="tx1"/>
                        </a:solidFill>
                        <a:latin typeface="Cambria Math" panose="02040503050406030204" pitchFamily="18" charset="0"/>
                      </a:rPr>
                      <m:t>→</m:t>
                    </m:r>
                  </m:oMath>
                </a14:m>
                <a:r>
                  <a:rPr lang="en-GB" sz="2400" b="1" dirty="0">
                    <a:solidFill>
                      <a:schemeClr val="tx1"/>
                    </a:solidFill>
                  </a:rPr>
                  <a:t> cannot reach </a:t>
                </a:r>
                <a14:m>
                  <m:oMath xmlns:m="http://schemas.openxmlformats.org/officeDocument/2006/math">
                    <m:sSub>
                      <m:sSubPr>
                        <m:ctrlPr>
                          <a:rPr lang="en-GB" sz="2400" b="1" i="1" dirty="0" smtClean="0">
                            <a:solidFill>
                              <a:schemeClr val="tx1"/>
                            </a:solidFill>
                            <a:latin typeface="Cambria Math" panose="02040503050406030204" pitchFamily="18" charset="0"/>
                          </a:rPr>
                        </m:ctrlPr>
                      </m:sSubPr>
                      <m:e>
                        <m:r>
                          <a:rPr lang="en-GB" sz="2400" b="1" i="1" dirty="0" smtClean="0">
                            <a:solidFill>
                              <a:schemeClr val="tx1"/>
                            </a:solidFill>
                            <a:latin typeface="Cambria Math" panose="02040503050406030204" pitchFamily="18" charset="0"/>
                          </a:rPr>
                          <m:t>𝒒</m:t>
                        </m:r>
                      </m:e>
                      <m:sub>
                        <m:r>
                          <m:rPr>
                            <m:sty m:val="p"/>
                          </m:rPr>
                          <a:rPr lang="en-GB" sz="2400" b="1" i="1" dirty="0" smtClean="0">
                            <a:solidFill>
                              <a:schemeClr val="tx1"/>
                            </a:solidFill>
                            <a:latin typeface="Cambria Math" panose="02040503050406030204" pitchFamily="18" charset="0"/>
                          </a:rPr>
                          <m:t>min</m:t>
                        </m:r>
                      </m:sub>
                    </m:sSub>
                    <m:r>
                      <a:rPr lang="en-GB" sz="2400" b="1" i="1" dirty="0">
                        <a:solidFill>
                          <a:schemeClr val="tx1"/>
                        </a:solidFill>
                        <a:latin typeface="Cambria Math" panose="02040503050406030204" pitchFamily="18" charset="0"/>
                      </a:rPr>
                      <m:t>⁡</m:t>
                    </m:r>
                    <m:r>
                      <a:rPr lang="en-GB" sz="2400" b="1" i="1" dirty="0" smtClean="0">
                        <a:solidFill>
                          <a:schemeClr val="tx1"/>
                        </a:solidFill>
                        <a:latin typeface="Cambria Math" panose="02040503050406030204" pitchFamily="18" charset="0"/>
                      </a:rPr>
                      <m:t>=</m:t>
                    </m:r>
                    <m:r>
                      <a:rPr lang="en-GB" sz="2400" b="1" i="1" dirty="0">
                        <a:solidFill>
                          <a:schemeClr val="tx1"/>
                        </a:solidFill>
                        <a:latin typeface="Cambria Math" panose="02040503050406030204" pitchFamily="18" charset="0"/>
                      </a:rPr>
                      <m:t> </m:t>
                    </m:r>
                    <m:r>
                      <a:rPr lang="en-GB" sz="2400" b="1" i="1" dirty="0">
                        <a:solidFill>
                          <a:schemeClr val="tx1"/>
                        </a:solidFill>
                        <a:latin typeface="Cambria Math" panose="02040503050406030204" pitchFamily="18" charset="0"/>
                      </a:rPr>
                      <m:t>𝟒</m:t>
                    </m:r>
                  </m:oMath>
                </a14:m>
                <a:r>
                  <a:rPr lang="fr-FR" sz="2400" b="1" dirty="0">
                    <a:solidFill>
                      <a:schemeClr val="tx1"/>
                    </a:solidFill>
                  </a:rPr>
                  <a:t> (</a:t>
                </a:r>
                <a:r>
                  <a:rPr lang="fr-FR" sz="2400" b="1" dirty="0" err="1">
                    <a:solidFill>
                      <a:schemeClr val="tx1"/>
                    </a:solidFill>
                  </a:rPr>
                  <a:t>numerical</a:t>
                </a:r>
                <a:r>
                  <a:rPr lang="fr-FR" sz="2400" b="1" dirty="0">
                    <a:solidFill>
                      <a:schemeClr val="tx1"/>
                    </a:solidFill>
                  </a:rPr>
                  <a:t> issues)</a:t>
                </a:r>
              </a:p>
            </p:txBody>
          </p:sp>
        </mc:Choice>
        <mc:Fallback xmlns="">
          <p:sp>
            <p:nvSpPr>
              <p:cNvPr id="2" name="ZoneTexte 1">
                <a:extLst>
                  <a:ext uri="{FF2B5EF4-FFF2-40B4-BE49-F238E27FC236}">
                    <a16:creationId xmlns:a16="http://schemas.microsoft.com/office/drawing/2014/main" id="{C4E6A017-D344-46E7-AF59-C2C9A9FA0EE2}"/>
                  </a:ext>
                </a:extLst>
              </p:cNvPr>
              <p:cNvSpPr txBox="1">
                <a:spLocks noRot="1" noChangeAspect="1" noMove="1" noResize="1" noEditPoints="1" noAdjustHandles="1" noChangeArrowheads="1" noChangeShapeType="1" noTextEdit="1"/>
              </p:cNvSpPr>
              <p:nvPr/>
            </p:nvSpPr>
            <p:spPr>
              <a:xfrm>
                <a:off x="629265" y="5567193"/>
                <a:ext cx="11438912" cy="830997"/>
              </a:xfrm>
              <a:prstGeom prst="rect">
                <a:avLst/>
              </a:prstGeom>
              <a:blipFill>
                <a:blip r:embed="rId6"/>
                <a:stretch>
                  <a:fillRect t="-5109" b="-160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B433F8A6-3DB4-4B3B-BC88-C38DAC1C51AB}"/>
                  </a:ext>
                </a:extLst>
              </p:cNvPr>
              <p:cNvSpPr txBox="1"/>
              <p:nvPr/>
            </p:nvSpPr>
            <p:spPr>
              <a:xfrm rot="16200000">
                <a:off x="-457786" y="2639413"/>
                <a:ext cx="1377237" cy="461665"/>
              </a:xfrm>
              <a:prstGeom prst="rect">
                <a:avLst/>
              </a:prstGeom>
              <a:solidFill>
                <a:schemeClr val="bg1"/>
              </a:solidFill>
            </p:spPr>
            <p:txBody>
              <a:bodyPr wrap="square" rtlCol="0">
                <a:spAutoFit/>
              </a:bodyPr>
              <a:lstStyle/>
              <a:p>
                <a:r>
                  <a:rPr lang="fr-FR" sz="2400" dirty="0"/>
                  <a:t>I</a:t>
                </a:r>
                <a14:m>
                  <m:oMath xmlns:m="http://schemas.openxmlformats.org/officeDocument/2006/math">
                    <m:r>
                      <a:rPr lang="fr-FR" sz="2400" i="0" dirty="0" smtClean="0">
                        <a:latin typeface="Cambria Math" panose="02040503050406030204" pitchFamily="18" charset="0"/>
                      </a:rPr>
                      <m:t> </m:t>
                    </m:r>
                    <m:r>
                      <a:rPr lang="fr-FR" sz="2400" b="0" i="0" dirty="0" smtClean="0">
                        <a:latin typeface="Cambria Math" panose="02040503050406030204" pitchFamily="18" charset="0"/>
                      </a:rPr>
                      <m:t>[</m:t>
                    </m:r>
                    <m:r>
                      <m:rPr>
                        <m:sty m:val="p"/>
                      </m:rPr>
                      <a:rPr lang="fr-FR" sz="2400" b="0" i="0" dirty="0" smtClean="0">
                        <a:latin typeface="Cambria Math" panose="02040503050406030204" pitchFamily="18" charset="0"/>
                      </a:rPr>
                      <m:t>MA</m:t>
                    </m:r>
                    <m:r>
                      <a:rPr lang="fr-FR" sz="2400" b="0" i="0" dirty="0" smtClean="0">
                        <a:latin typeface="Cambria Math" panose="02040503050406030204" pitchFamily="18" charset="0"/>
                      </a:rPr>
                      <m:t>]</m:t>
                    </m:r>
                  </m:oMath>
                </a14:m>
                <a:endParaRPr lang="en-GB" sz="2400" dirty="0">
                  <a:latin typeface="Calibri" panose="020F0502020204030204" pitchFamily="34" charset="0"/>
                  <a:cs typeface="Calibri" panose="020F0502020204030204" pitchFamily="34" charset="0"/>
                </a:endParaRPr>
              </a:p>
            </p:txBody>
          </p:sp>
        </mc:Choice>
        <mc:Fallback xmlns="">
          <p:sp>
            <p:nvSpPr>
              <p:cNvPr id="9" name="ZoneTexte 8">
                <a:extLst>
                  <a:ext uri="{FF2B5EF4-FFF2-40B4-BE49-F238E27FC236}">
                    <a16:creationId xmlns:a16="http://schemas.microsoft.com/office/drawing/2014/main" id="{B433F8A6-3DB4-4B3B-BC88-C38DAC1C51AB}"/>
                  </a:ext>
                </a:extLst>
              </p:cNvPr>
              <p:cNvSpPr txBox="1">
                <a:spLocks noRot="1" noChangeAspect="1" noMove="1" noResize="1" noEditPoints="1" noAdjustHandles="1" noChangeArrowheads="1" noChangeShapeType="1" noTextEdit="1"/>
              </p:cNvSpPr>
              <p:nvPr/>
            </p:nvSpPr>
            <p:spPr>
              <a:xfrm rot="16200000">
                <a:off x="-457786" y="2639413"/>
                <a:ext cx="1377237" cy="461665"/>
              </a:xfrm>
              <a:prstGeom prst="rect">
                <a:avLst/>
              </a:prstGeom>
              <a:blipFill>
                <a:blip r:embed="rId7"/>
                <a:stretch>
                  <a:fillRect l="-11842" r="-27632" b="-6637"/>
                </a:stretch>
              </a:blipFill>
            </p:spPr>
            <p:txBody>
              <a:bodyPr/>
              <a:lstStyle/>
              <a:p>
                <a:r>
                  <a:rPr lang="en-GB">
                    <a:noFill/>
                  </a:rPr>
                  <a:t> </a:t>
                </a:r>
              </a:p>
            </p:txBody>
          </p:sp>
        </mc:Fallback>
      </mc:AlternateContent>
      <p:pic>
        <p:nvPicPr>
          <p:cNvPr id="11" name="Image 10">
            <a:extLst>
              <a:ext uri="{FF2B5EF4-FFF2-40B4-BE49-F238E27FC236}">
                <a16:creationId xmlns:a16="http://schemas.microsoft.com/office/drawing/2014/main" id="{6258D9CD-51EA-4C66-BD91-F08145048E71}"/>
              </a:ext>
            </a:extLst>
          </p:cNvPr>
          <p:cNvPicPr>
            <a:picLocks noChangeAspect="1"/>
          </p:cNvPicPr>
          <p:nvPr/>
        </p:nvPicPr>
        <p:blipFill>
          <a:blip r:embed="rId8"/>
          <a:stretch>
            <a:fillRect/>
          </a:stretch>
        </p:blipFill>
        <p:spPr>
          <a:xfrm>
            <a:off x="4861728" y="1185863"/>
            <a:ext cx="1053798" cy="717168"/>
          </a:xfrm>
          <a:prstGeom prst="rect">
            <a:avLst/>
          </a:prstGeom>
        </p:spPr>
      </p:pic>
    </p:spTree>
    <p:extLst>
      <p:ext uri="{BB962C8B-B14F-4D97-AF65-F5344CB8AC3E}">
        <p14:creationId xmlns:p14="http://schemas.microsoft.com/office/powerpoint/2010/main" val="1657120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6C637D99-27D1-4C57-8924-460070398995}"/>
              </a:ext>
            </a:extLst>
          </p:cNvPr>
          <p:cNvPicPr>
            <a:picLocks noGrp="1" noChangeAspect="1"/>
          </p:cNvPicPr>
          <p:nvPr>
            <p:ph idx="1"/>
          </p:nvPr>
        </p:nvPicPr>
        <p:blipFill>
          <a:blip r:embed="rId3"/>
          <a:stretch>
            <a:fillRect/>
          </a:stretch>
        </p:blipFill>
        <p:spPr>
          <a:xfrm>
            <a:off x="1648156" y="774888"/>
            <a:ext cx="2658541" cy="4532313"/>
          </a:xfrm>
        </p:spPr>
      </p:pic>
      <p:sp>
        <p:nvSpPr>
          <p:cNvPr id="3" name="Espace réservé de la date 2">
            <a:extLst>
              <a:ext uri="{FF2B5EF4-FFF2-40B4-BE49-F238E27FC236}">
                <a16:creationId xmlns:a16="http://schemas.microsoft.com/office/drawing/2014/main" id="{D0998350-8A8A-4299-9970-D6ED2308874E}"/>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864134B6-1DD1-4045-9F7A-D6C767A163AB}"/>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66BCEFE1-A205-42BB-8EBB-CB096E5C7C84}"/>
              </a:ext>
            </a:extLst>
          </p:cNvPr>
          <p:cNvSpPr>
            <a:spLocks noGrp="1"/>
          </p:cNvSpPr>
          <p:nvPr>
            <p:ph type="sldNum" sz="quarter" idx="12"/>
          </p:nvPr>
        </p:nvSpPr>
        <p:spPr/>
        <p:txBody>
          <a:bodyPr/>
          <a:lstStyle/>
          <a:p>
            <a:fld id="{0CBC77A0-1F4E-42FF-9FFC-F45C3A64AF90}" type="slidenum">
              <a:rPr lang="fr-FR" smtClean="0"/>
              <a:t>23</a:t>
            </a:fld>
            <a:endParaRPr lang="fr-FR"/>
          </a:p>
        </p:txBody>
      </p:sp>
      <p:sp>
        <p:nvSpPr>
          <p:cNvPr id="6" name="Titre 5">
            <a:extLst>
              <a:ext uri="{FF2B5EF4-FFF2-40B4-BE49-F238E27FC236}">
                <a16:creationId xmlns:a16="http://schemas.microsoft.com/office/drawing/2014/main" id="{C96773AF-62D8-4E9A-975E-C7B05B56358D}"/>
              </a:ext>
            </a:extLst>
          </p:cNvPr>
          <p:cNvSpPr>
            <a:spLocks noGrp="1"/>
          </p:cNvSpPr>
          <p:nvPr>
            <p:ph type="title"/>
          </p:nvPr>
        </p:nvSpPr>
        <p:spPr/>
        <p:txBody>
          <a:bodyPr/>
          <a:lstStyle/>
          <a:p>
            <a:r>
              <a:rPr lang="fr-FR" dirty="0"/>
              <a:t>Initial MHD </a:t>
            </a:r>
            <a:r>
              <a:rPr lang="fr-FR" dirty="0" err="1"/>
              <a:t>instability</a:t>
            </a:r>
            <a:r>
              <a:rPr lang="fr-FR" dirty="0"/>
              <a:t>: </a:t>
            </a:r>
            <a:r>
              <a:rPr lang="fr-FR" dirty="0" err="1"/>
              <a:t>mainly</a:t>
            </a:r>
            <a:r>
              <a:rPr lang="fr-FR" dirty="0"/>
              <a:t> 5/1 DTM</a:t>
            </a:r>
            <a:endParaRPr lang="en-GB" dirty="0"/>
          </a:p>
        </p:txBody>
      </p:sp>
      <p:sp>
        <p:nvSpPr>
          <p:cNvPr id="9" name="ZoneTexte 8">
            <a:extLst>
              <a:ext uri="{FF2B5EF4-FFF2-40B4-BE49-F238E27FC236}">
                <a16:creationId xmlns:a16="http://schemas.microsoft.com/office/drawing/2014/main" id="{EF176C68-02C3-4886-AE69-F8BB025D5339}"/>
              </a:ext>
            </a:extLst>
          </p:cNvPr>
          <p:cNvSpPr txBox="1"/>
          <p:nvPr/>
        </p:nvSpPr>
        <p:spPr>
          <a:xfrm>
            <a:off x="2161902" y="5327255"/>
            <a:ext cx="2435347" cy="369332"/>
          </a:xfrm>
          <a:prstGeom prst="rect">
            <a:avLst/>
          </a:prstGeom>
          <a:noFill/>
        </p:spPr>
        <p:txBody>
          <a:bodyPr wrap="none" rtlCol="0">
            <a:spAutoFit/>
          </a:bodyPr>
          <a:lstStyle/>
          <a:p>
            <a:r>
              <a:rPr lang="fr-FR" dirty="0"/>
              <a:t>t= 0.074 ms, 0.69 MA </a:t>
            </a:r>
            <a:endParaRPr lang="en-GB" dirty="0"/>
          </a:p>
        </p:txBody>
      </p:sp>
      <p:pic>
        <p:nvPicPr>
          <p:cNvPr id="17" name="Image 16">
            <a:extLst>
              <a:ext uri="{FF2B5EF4-FFF2-40B4-BE49-F238E27FC236}">
                <a16:creationId xmlns:a16="http://schemas.microsoft.com/office/drawing/2014/main" id="{C909D06D-9957-4FA4-BF7C-1ED3CCF19A83}"/>
              </a:ext>
            </a:extLst>
          </p:cNvPr>
          <p:cNvPicPr>
            <a:picLocks noChangeAspect="1"/>
          </p:cNvPicPr>
          <p:nvPr/>
        </p:nvPicPr>
        <p:blipFill>
          <a:blip r:embed="rId4"/>
          <a:stretch>
            <a:fillRect/>
          </a:stretch>
        </p:blipFill>
        <p:spPr>
          <a:xfrm>
            <a:off x="7286927" y="799300"/>
            <a:ext cx="2383987" cy="4298408"/>
          </a:xfrm>
          <a:prstGeom prst="rect">
            <a:avLst/>
          </a:prstGeom>
        </p:spPr>
      </p:pic>
      <p:sp>
        <p:nvSpPr>
          <p:cNvPr id="18" name="ZoneTexte 17">
            <a:extLst>
              <a:ext uri="{FF2B5EF4-FFF2-40B4-BE49-F238E27FC236}">
                <a16:creationId xmlns:a16="http://schemas.microsoft.com/office/drawing/2014/main" id="{C4946537-ED35-49B1-A999-3C06F7C71580}"/>
              </a:ext>
            </a:extLst>
          </p:cNvPr>
          <p:cNvSpPr txBox="1"/>
          <p:nvPr/>
        </p:nvSpPr>
        <p:spPr>
          <a:xfrm>
            <a:off x="7503239" y="5282979"/>
            <a:ext cx="2435347" cy="369332"/>
          </a:xfrm>
          <a:prstGeom prst="rect">
            <a:avLst/>
          </a:prstGeom>
          <a:noFill/>
        </p:spPr>
        <p:txBody>
          <a:bodyPr wrap="none" rtlCol="0">
            <a:spAutoFit/>
          </a:bodyPr>
          <a:lstStyle/>
          <a:p>
            <a:r>
              <a:rPr lang="fr-FR" dirty="0"/>
              <a:t>t= 0.163 ms, 0.64 MA </a:t>
            </a:r>
            <a:endParaRPr lang="en-GB" dirty="0"/>
          </a:p>
        </p:txBody>
      </p:sp>
      <p:pic>
        <p:nvPicPr>
          <p:cNvPr id="20" name="Image 19">
            <a:extLst>
              <a:ext uri="{FF2B5EF4-FFF2-40B4-BE49-F238E27FC236}">
                <a16:creationId xmlns:a16="http://schemas.microsoft.com/office/drawing/2014/main" id="{7471E14C-40FC-4D9B-B9C3-0E1042373641}"/>
              </a:ext>
            </a:extLst>
          </p:cNvPr>
          <p:cNvPicPr>
            <a:picLocks noChangeAspect="1"/>
          </p:cNvPicPr>
          <p:nvPr/>
        </p:nvPicPr>
        <p:blipFill>
          <a:blip r:embed="rId5"/>
          <a:stretch>
            <a:fillRect/>
          </a:stretch>
        </p:blipFill>
        <p:spPr>
          <a:xfrm>
            <a:off x="4766676" y="775882"/>
            <a:ext cx="2406283" cy="4298408"/>
          </a:xfrm>
          <a:prstGeom prst="rect">
            <a:avLst/>
          </a:prstGeom>
        </p:spPr>
      </p:pic>
      <p:sp>
        <p:nvSpPr>
          <p:cNvPr id="21" name="ZoneTexte 20">
            <a:extLst>
              <a:ext uri="{FF2B5EF4-FFF2-40B4-BE49-F238E27FC236}">
                <a16:creationId xmlns:a16="http://schemas.microsoft.com/office/drawing/2014/main" id="{B92ED928-6701-47D0-8D9F-51D2DECCC606}"/>
              </a:ext>
            </a:extLst>
          </p:cNvPr>
          <p:cNvSpPr txBox="1"/>
          <p:nvPr/>
        </p:nvSpPr>
        <p:spPr>
          <a:xfrm>
            <a:off x="4986301" y="5265747"/>
            <a:ext cx="2383986" cy="369332"/>
          </a:xfrm>
          <a:prstGeom prst="rect">
            <a:avLst/>
          </a:prstGeom>
          <a:noFill/>
        </p:spPr>
        <p:txBody>
          <a:bodyPr wrap="none" rtlCol="0">
            <a:spAutoFit/>
          </a:bodyPr>
          <a:lstStyle/>
          <a:p>
            <a:r>
              <a:rPr lang="fr-FR" dirty="0"/>
              <a:t>t= 0.131 ms, 0.68 MA</a:t>
            </a:r>
            <a:endParaRPr lang="en-GB" dirty="0"/>
          </a:p>
        </p:txBody>
      </p:sp>
      <p:sp>
        <p:nvSpPr>
          <p:cNvPr id="24" name="ZoneTexte 23">
            <a:extLst>
              <a:ext uri="{FF2B5EF4-FFF2-40B4-BE49-F238E27FC236}">
                <a16:creationId xmlns:a16="http://schemas.microsoft.com/office/drawing/2014/main" id="{C83BEC33-E95D-4A42-BD2A-046F099626D9}"/>
              </a:ext>
            </a:extLst>
          </p:cNvPr>
          <p:cNvSpPr txBox="1"/>
          <p:nvPr/>
        </p:nvSpPr>
        <p:spPr>
          <a:xfrm>
            <a:off x="519878" y="5758285"/>
            <a:ext cx="11316832" cy="461665"/>
          </a:xfrm>
          <a:prstGeom prst="rect">
            <a:avLst/>
          </a:prstGeom>
          <a:noFill/>
        </p:spPr>
        <p:txBody>
          <a:bodyPr wrap="square" rtlCol="0">
            <a:spAutoFit/>
          </a:bodyPr>
          <a:lstStyle/>
          <a:p>
            <a:pPr algn="ctr"/>
            <a:r>
              <a:rPr lang="fr-FR" sz="2400" b="1" dirty="0"/>
              <a:t>5/1 </a:t>
            </a:r>
            <a:r>
              <a:rPr lang="fr-FR" sz="2400" b="1" dirty="0" err="1"/>
              <a:t>islands</a:t>
            </a:r>
            <a:r>
              <a:rPr lang="fr-FR" sz="2400" b="1" dirty="0"/>
              <a:t> as </a:t>
            </a:r>
            <a:r>
              <a:rPr lang="fr-FR" sz="2400" b="1" dirty="0" err="1"/>
              <a:t>observed</a:t>
            </a:r>
            <a:r>
              <a:rPr lang="fr-FR" sz="2400" b="1" dirty="0"/>
              <a:t> in </a:t>
            </a:r>
            <a:r>
              <a:rPr lang="fr-FR" sz="2400" b="1" dirty="0" err="1"/>
              <a:t>experiment</a:t>
            </a:r>
            <a:r>
              <a:rPr lang="fr-FR" sz="2400" b="1" dirty="0"/>
              <a:t>. But, </a:t>
            </a:r>
            <a:r>
              <a:rPr lang="fr-FR" sz="2400" b="1" dirty="0" err="1"/>
              <a:t>afterwards</a:t>
            </a:r>
            <a:r>
              <a:rPr lang="fr-FR" sz="2400" b="1" dirty="0"/>
              <a:t> MHD </a:t>
            </a:r>
            <a:r>
              <a:rPr lang="fr-FR" sz="2400" b="1" dirty="0" err="1"/>
              <a:t>only</a:t>
            </a:r>
            <a:r>
              <a:rPr lang="fr-FR" sz="2400" b="1" dirty="0"/>
              <a:t> in the </a:t>
            </a:r>
            <a:r>
              <a:rPr lang="fr-FR" sz="2400" b="1" dirty="0" err="1"/>
              <a:t>core</a:t>
            </a:r>
            <a:endParaRPr lang="en-GB" sz="2400" b="1" dirty="0"/>
          </a:p>
        </p:txBody>
      </p:sp>
    </p:spTree>
    <p:extLst>
      <p:ext uri="{BB962C8B-B14F-4D97-AF65-F5344CB8AC3E}">
        <p14:creationId xmlns:p14="http://schemas.microsoft.com/office/powerpoint/2010/main" val="2447571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B9786098-3658-4271-8462-6AB366F52A9B}"/>
                  </a:ext>
                </a:extLst>
              </p:cNvPr>
              <p:cNvSpPr>
                <a:spLocks noGrp="1"/>
              </p:cNvSpPr>
              <p:nvPr>
                <p:ph idx="1"/>
              </p:nvPr>
            </p:nvSpPr>
            <p:spPr>
              <a:xfrm>
                <a:off x="193040" y="749949"/>
                <a:ext cx="11998960" cy="5368925"/>
              </a:xfrm>
            </p:spPr>
            <p:txBody>
              <a:bodyPr>
                <a:noAutofit/>
              </a:bodyPr>
              <a:lstStyle/>
              <a:p>
                <a:pPr marL="285750" indent="-285750">
                  <a:buFont typeface="Wingdings" panose="05000000000000000000" pitchFamily="2" charset="2"/>
                  <a:buChar char="Ø"/>
                </a:pPr>
                <a:r>
                  <a:rPr lang="fr-FR" sz="2400" b="1" dirty="0">
                    <a:solidFill>
                      <a:schemeClr val="tx1"/>
                    </a:solidFill>
                  </a:rPr>
                  <a:t>High </a:t>
                </a:r>
                <a14:m>
                  <m:oMath xmlns:m="http://schemas.openxmlformats.org/officeDocument/2006/math">
                    <m:r>
                      <a:rPr lang="fr-FR" sz="2400" b="1" i="1" smtClean="0">
                        <a:solidFill>
                          <a:schemeClr val="tx1"/>
                        </a:solidFill>
                        <a:latin typeface="Cambria Math" panose="02040503050406030204" pitchFamily="18" charset="0"/>
                      </a:rPr>
                      <m:t>𝜼</m:t>
                    </m:r>
                  </m:oMath>
                </a14:m>
                <a:r>
                  <a:rPr lang="fr-FR" sz="2400" b="1" dirty="0">
                    <a:solidFill>
                      <a:schemeClr val="tx1"/>
                    </a:solidFill>
                  </a:rPr>
                  <a:t> </a:t>
                </a:r>
                <a14:m>
                  <m:oMath xmlns:m="http://schemas.openxmlformats.org/officeDocument/2006/math">
                    <m:r>
                      <a:rPr lang="fr-FR" sz="2400" i="1" dirty="0" smtClean="0">
                        <a:solidFill>
                          <a:schemeClr val="tx1"/>
                        </a:solidFill>
                        <a:latin typeface="Cambria Math" panose="02040503050406030204" pitchFamily="18" charset="0"/>
                      </a:rPr>
                      <m:t>→ </m:t>
                    </m:r>
                  </m:oMath>
                </a14:m>
                <a:r>
                  <a:rPr lang="fr-FR" sz="2400" b="1" dirty="0" err="1">
                    <a:solidFill>
                      <a:schemeClr val="tx1"/>
                    </a:solidFill>
                  </a:rPr>
                  <a:t>faster</a:t>
                </a:r>
                <a:r>
                  <a:rPr lang="fr-FR" sz="2400" dirty="0">
                    <a:solidFill>
                      <a:schemeClr val="tx1"/>
                    </a:solidFill>
                  </a:rPr>
                  <a:t> but </a:t>
                </a:r>
                <a:r>
                  <a:rPr lang="fr-FR" sz="2400" b="1" dirty="0" err="1">
                    <a:solidFill>
                      <a:schemeClr val="tx1"/>
                    </a:solidFill>
                  </a:rPr>
                  <a:t>incomplete</a:t>
                </a:r>
                <a:r>
                  <a:rPr lang="fr-FR" sz="2400" dirty="0">
                    <a:solidFill>
                      <a:schemeClr val="tx1"/>
                    </a:solidFill>
                  </a:rPr>
                  <a:t> RE </a:t>
                </a:r>
                <a:r>
                  <a:rPr lang="fr-FR" sz="2400" dirty="0" err="1">
                    <a:solidFill>
                      <a:schemeClr val="tx1"/>
                    </a:solidFill>
                  </a:rPr>
                  <a:t>loss</a:t>
                </a:r>
                <a:r>
                  <a:rPr lang="fr-FR" sz="2400" dirty="0">
                    <a:solidFill>
                      <a:schemeClr val="tx1"/>
                    </a:solidFill>
                  </a:rPr>
                  <a:t> and </a:t>
                </a:r>
                <a:r>
                  <a:rPr lang="fr-FR" sz="2400" dirty="0" err="1">
                    <a:solidFill>
                      <a:schemeClr val="tx1"/>
                    </a:solidFill>
                  </a:rPr>
                  <a:t>larger</a:t>
                </a:r>
                <a:r>
                  <a:rPr lang="fr-FR" sz="2400" dirty="0">
                    <a:solidFill>
                      <a:schemeClr val="tx1"/>
                    </a:solidFill>
                  </a:rPr>
                  <a:t> </a:t>
                </a:r>
                <a:r>
                  <a:rPr lang="fr-FR" sz="2400" dirty="0" err="1">
                    <a:solidFill>
                      <a:schemeClr val="tx1"/>
                    </a:solidFill>
                  </a:rPr>
                  <a:t>wetted</a:t>
                </a:r>
                <a:r>
                  <a:rPr lang="fr-FR" sz="2400" dirty="0">
                    <a:solidFill>
                      <a:schemeClr val="tx1"/>
                    </a:solidFill>
                  </a:rPr>
                  <a:t> area</a:t>
                </a:r>
              </a:p>
              <a:p>
                <a:endParaRPr lang="fr-FR" sz="2400" dirty="0">
                  <a:solidFill>
                    <a:schemeClr val="tx1"/>
                  </a:solidFill>
                </a:endParaRPr>
              </a:p>
              <a:p>
                <a:pPr marL="285750" indent="-285750">
                  <a:buFont typeface="Wingdings" panose="05000000000000000000" pitchFamily="2" charset="2"/>
                  <a:buChar char="Ø"/>
                </a:pPr>
                <a:r>
                  <a:rPr lang="en-GB" sz="2400" b="1" dirty="0">
                    <a:solidFill>
                      <a:schemeClr val="tx1"/>
                    </a:solidFill>
                  </a:rPr>
                  <a:t>Low </a:t>
                </a:r>
                <a14:m>
                  <m:oMath xmlns:m="http://schemas.openxmlformats.org/officeDocument/2006/math">
                    <m:r>
                      <a:rPr lang="fr-FR" sz="2400" b="1" i="1">
                        <a:solidFill>
                          <a:schemeClr val="tx1"/>
                        </a:solidFill>
                        <a:latin typeface="Cambria Math" panose="02040503050406030204" pitchFamily="18" charset="0"/>
                      </a:rPr>
                      <m:t>𝜼</m:t>
                    </m:r>
                  </m:oMath>
                </a14:m>
                <a:r>
                  <a:rPr lang="en-GB" sz="2400" b="1" dirty="0">
                    <a:solidFill>
                      <a:schemeClr val="tx1"/>
                    </a:solidFill>
                  </a:rPr>
                  <a:t> </a:t>
                </a:r>
                <a14:m>
                  <m:oMath xmlns:m="http://schemas.openxmlformats.org/officeDocument/2006/math">
                    <m:r>
                      <a:rPr lang="fr-FR" sz="2400" i="1" dirty="0" smtClean="0">
                        <a:solidFill>
                          <a:schemeClr val="tx1"/>
                        </a:solidFill>
                        <a:latin typeface="Cambria Math" panose="02040503050406030204" pitchFamily="18" charset="0"/>
                      </a:rPr>
                      <m:t>→</m:t>
                    </m:r>
                  </m:oMath>
                </a14:m>
                <a:r>
                  <a:rPr lang="en-GB" sz="2400" dirty="0">
                    <a:solidFill>
                      <a:schemeClr val="tx1"/>
                    </a:solidFill>
                  </a:rPr>
                  <a:t> </a:t>
                </a:r>
                <a:r>
                  <a:rPr lang="fr-FR" sz="2400" b="1" dirty="0" err="1">
                    <a:solidFill>
                      <a:schemeClr val="tx1"/>
                    </a:solidFill>
                  </a:rPr>
                  <a:t>slower</a:t>
                </a:r>
                <a:r>
                  <a:rPr lang="fr-FR" sz="2400" b="1" dirty="0">
                    <a:solidFill>
                      <a:schemeClr val="tx1"/>
                    </a:solidFill>
                  </a:rPr>
                  <a:t> </a:t>
                </a:r>
                <a:r>
                  <a:rPr lang="fr-FR" sz="2400" dirty="0">
                    <a:solidFill>
                      <a:schemeClr val="tx1"/>
                    </a:solidFill>
                  </a:rPr>
                  <a:t>but</a:t>
                </a:r>
                <a:r>
                  <a:rPr lang="fr-FR" sz="2400" b="1" dirty="0">
                    <a:solidFill>
                      <a:schemeClr val="tx1"/>
                    </a:solidFill>
                  </a:rPr>
                  <a:t> </a:t>
                </a:r>
                <a:r>
                  <a:rPr lang="fr-FR" sz="2400" b="1" dirty="0" err="1">
                    <a:solidFill>
                      <a:schemeClr val="tx1"/>
                    </a:solidFill>
                  </a:rPr>
                  <a:t>complete</a:t>
                </a:r>
                <a:r>
                  <a:rPr lang="fr-FR" sz="2400" dirty="0">
                    <a:solidFill>
                      <a:schemeClr val="tx1"/>
                    </a:solidFill>
                  </a:rPr>
                  <a:t> RE </a:t>
                </a:r>
                <a:r>
                  <a:rPr lang="fr-FR" sz="2400" b="1" dirty="0" err="1">
                    <a:solidFill>
                      <a:schemeClr val="tx1"/>
                    </a:solidFill>
                  </a:rPr>
                  <a:t>loss</a:t>
                </a:r>
                <a:r>
                  <a:rPr lang="fr-FR" sz="2400" b="1" dirty="0">
                    <a:solidFill>
                      <a:schemeClr val="tx1"/>
                    </a:solidFill>
                  </a:rPr>
                  <a:t> </a:t>
                </a:r>
                <a:r>
                  <a:rPr lang="fr-FR" sz="2400" dirty="0">
                    <a:solidFill>
                      <a:schemeClr val="tx1"/>
                    </a:solidFill>
                  </a:rPr>
                  <a:t>and </a:t>
                </a:r>
                <a:r>
                  <a:rPr lang="fr-FR" sz="2400" b="1" dirty="0" err="1">
                    <a:solidFill>
                      <a:schemeClr val="tx1"/>
                    </a:solidFill>
                  </a:rPr>
                  <a:t>smaller</a:t>
                </a:r>
                <a:r>
                  <a:rPr lang="fr-FR" sz="2400" b="1" dirty="0">
                    <a:solidFill>
                      <a:schemeClr val="tx1"/>
                    </a:solidFill>
                  </a:rPr>
                  <a:t> </a:t>
                </a:r>
                <a:r>
                  <a:rPr lang="fr-FR" sz="2400" b="1" dirty="0" err="1">
                    <a:solidFill>
                      <a:schemeClr val="tx1"/>
                    </a:solidFill>
                  </a:rPr>
                  <a:t>wetted</a:t>
                </a:r>
                <a:r>
                  <a:rPr lang="fr-FR" sz="2400" b="1" dirty="0">
                    <a:solidFill>
                      <a:schemeClr val="tx1"/>
                    </a:solidFill>
                  </a:rPr>
                  <a:t> area</a:t>
                </a:r>
              </a:p>
              <a:p>
                <a:pPr marL="285750" indent="-285750">
                  <a:buFont typeface="Wingdings" panose="05000000000000000000" pitchFamily="2" charset="2"/>
                  <a:buChar char="Ø"/>
                </a:pPr>
                <a:endParaRPr lang="fr-FR" sz="2400" b="1" dirty="0">
                  <a:solidFill>
                    <a:schemeClr val="tx1"/>
                  </a:solidFill>
                </a:endParaRPr>
              </a:p>
              <a:p>
                <a:pPr marL="285750" indent="-285750">
                  <a:buFont typeface="Wingdings" panose="05000000000000000000" pitchFamily="2" charset="2"/>
                  <a:buChar char="Ø"/>
                </a:pPr>
                <a:r>
                  <a:rPr lang="fr-FR" sz="2400" b="1" dirty="0" err="1">
                    <a:solidFill>
                      <a:schemeClr val="tx1"/>
                    </a:solidFill>
                  </a:rPr>
                  <a:t>Interpretation</a:t>
                </a:r>
                <a:r>
                  <a:rPr lang="fr-FR" sz="2400" b="1" dirty="0">
                    <a:solidFill>
                      <a:schemeClr val="tx1"/>
                    </a:solidFill>
                  </a:rPr>
                  <a:t>: </a:t>
                </a:r>
                <a:r>
                  <a:rPr lang="en-GB" sz="2400" b="1" dirty="0">
                    <a:solidFill>
                      <a:schemeClr val="tx1"/>
                    </a:solidFill>
                  </a:rPr>
                  <a:t>MHD dynamics and RE advection timescales govern REs losses and footprint</a:t>
                </a:r>
                <a:endParaRPr lang="fr-FR" sz="2400" b="1" dirty="0">
                  <a:solidFill>
                    <a:schemeClr val="tx1"/>
                  </a:solidFill>
                </a:endParaRPr>
              </a:p>
              <a:p>
                <a:endParaRPr lang="en-GB" sz="2400" b="1" dirty="0">
                  <a:solidFill>
                    <a:schemeClr val="tx1"/>
                  </a:solidFill>
                </a:endParaRPr>
              </a:p>
              <a:p>
                <a:pPr marL="285750" indent="-285750">
                  <a:buFont typeface="Wingdings" panose="05000000000000000000" pitchFamily="2" charset="2"/>
                  <a:buChar char="Ø"/>
                </a:pPr>
                <a:r>
                  <a:rPr lang="en-GB" sz="2400" dirty="0">
                    <a:solidFill>
                      <a:schemeClr val="tx1"/>
                    </a:solidFill>
                  </a:rPr>
                  <a:t>In the </a:t>
                </a:r>
                <a:r>
                  <a:rPr lang="en-GB" sz="2400" b="1" dirty="0">
                    <a:solidFill>
                      <a:schemeClr val="tx1"/>
                    </a:solidFill>
                  </a:rPr>
                  <a:t>model</a:t>
                </a:r>
                <a:r>
                  <a:rPr lang="en-GB" sz="2400" dirty="0">
                    <a:solidFill>
                      <a:schemeClr val="tx1"/>
                    </a:solidFill>
                  </a:rPr>
                  <a:t>, </a:t>
                </a:r>
                <a14:m>
                  <m:oMath xmlns:m="http://schemas.openxmlformats.org/officeDocument/2006/math">
                    <m:r>
                      <a:rPr lang="fr-FR" sz="2400" b="1" i="1" smtClean="0">
                        <a:solidFill>
                          <a:schemeClr val="tx1"/>
                        </a:solidFill>
                        <a:latin typeface="Cambria Math" panose="02040503050406030204" pitchFamily="18" charset="0"/>
                      </a:rPr>
                      <m:t>𝜼</m:t>
                    </m:r>
                  </m:oMath>
                </a14:m>
                <a:r>
                  <a:rPr lang="en-GB" sz="2400" dirty="0">
                    <a:solidFill>
                      <a:schemeClr val="tx1"/>
                    </a:solidFill>
                  </a:rPr>
                  <a:t> is </a:t>
                </a:r>
                <a:r>
                  <a:rPr lang="en-GB" sz="2400" b="1" dirty="0">
                    <a:solidFill>
                      <a:schemeClr val="tx1"/>
                    </a:solidFill>
                  </a:rPr>
                  <a:t>not T dependent</a:t>
                </a:r>
                <a:r>
                  <a:rPr lang="en-GB" sz="2400" dirty="0">
                    <a:solidFill>
                      <a:schemeClr val="tx1"/>
                    </a:solidFill>
                  </a:rPr>
                  <a:t>. </a:t>
                </a:r>
                <a:r>
                  <a:rPr lang="en-GB" sz="2400" b="1" dirty="0">
                    <a:solidFill>
                      <a:schemeClr val="tx1"/>
                    </a:solidFill>
                  </a:rPr>
                  <a:t>In experiment</a:t>
                </a:r>
                <a:r>
                  <a:rPr lang="en-GB" sz="2400" dirty="0">
                    <a:solidFill>
                      <a:schemeClr val="tx1"/>
                    </a:solidFill>
                  </a:rPr>
                  <a:t>, </a:t>
                </a:r>
                <a14:m>
                  <m:oMath xmlns:m="http://schemas.openxmlformats.org/officeDocument/2006/math">
                    <m:r>
                      <a:rPr lang="fr-FR" sz="2400" b="1" i="1" smtClean="0">
                        <a:solidFill>
                          <a:schemeClr val="tx1"/>
                        </a:solidFill>
                        <a:latin typeface="Cambria Math" panose="02040503050406030204" pitchFamily="18" charset="0"/>
                      </a:rPr>
                      <m:t>𝜼</m:t>
                    </m:r>
                    <m:r>
                      <a:rPr lang="fr-FR" sz="2400" b="1" i="1" smtClean="0">
                        <a:solidFill>
                          <a:schemeClr val="tx1"/>
                        </a:solidFill>
                        <a:latin typeface="Cambria Math" panose="02040503050406030204" pitchFamily="18" charset="0"/>
                      </a:rPr>
                      <m:t> </m:t>
                    </m:r>
                  </m:oMath>
                </a14:m>
                <a:r>
                  <a:rPr lang="en-GB" sz="2400" dirty="0" err="1">
                    <a:solidFill>
                      <a:schemeClr val="tx1"/>
                    </a:solidFill>
                  </a:rPr>
                  <a:t>initialy</a:t>
                </a:r>
                <a:r>
                  <a:rPr lang="en-GB" sz="2400" b="1" dirty="0">
                    <a:solidFill>
                      <a:schemeClr val="tx1"/>
                    </a:solidFill>
                  </a:rPr>
                  <a:t> high</a:t>
                </a:r>
                <a:r>
                  <a:rPr lang="en-GB" sz="2400" dirty="0">
                    <a:solidFill>
                      <a:schemeClr val="tx1"/>
                    </a:solidFill>
                  </a:rPr>
                  <a:t>, but then, due to </a:t>
                </a:r>
                <a:r>
                  <a:rPr lang="en-GB" sz="2400" b="1" dirty="0">
                    <a:solidFill>
                      <a:schemeClr val="tx1"/>
                    </a:solidFill>
                  </a:rPr>
                  <a:t>ohmic heating,</a:t>
                </a:r>
                <a:r>
                  <a:rPr lang="en-GB" sz="2400" dirty="0">
                    <a:solidFill>
                      <a:schemeClr val="tx1"/>
                    </a:solidFill>
                  </a:rPr>
                  <a:t> gets </a:t>
                </a:r>
                <a:r>
                  <a:rPr lang="en-GB" sz="2400" b="1" dirty="0">
                    <a:solidFill>
                      <a:schemeClr val="tx1"/>
                    </a:solidFill>
                  </a:rPr>
                  <a:t>lower</a:t>
                </a:r>
                <a:r>
                  <a:rPr lang="en-GB" sz="2400" dirty="0">
                    <a:solidFill>
                      <a:schemeClr val="tx1"/>
                    </a:solidFill>
                  </a:rPr>
                  <a:t> </a:t>
                </a:r>
                <a14:m>
                  <m:oMath xmlns:m="http://schemas.openxmlformats.org/officeDocument/2006/math">
                    <m:r>
                      <a:rPr lang="fr-FR" sz="2400" i="1" dirty="0">
                        <a:solidFill>
                          <a:schemeClr val="tx1"/>
                        </a:solidFill>
                        <a:latin typeface="Cambria Math" panose="02040503050406030204" pitchFamily="18" charset="0"/>
                      </a:rPr>
                      <m:t>→ </m:t>
                    </m:r>
                  </m:oMath>
                </a14:m>
                <a:r>
                  <a:rPr lang="en-GB" sz="2400" dirty="0">
                    <a:solidFill>
                      <a:schemeClr val="tx1"/>
                    </a:solidFill>
                  </a:rPr>
                  <a:t> </a:t>
                </a:r>
                <a:r>
                  <a:rPr lang="en-GB" sz="2400" b="1" dirty="0">
                    <a:solidFill>
                      <a:schemeClr val="tx1"/>
                    </a:solidFill>
                  </a:rPr>
                  <a:t>fast</a:t>
                </a:r>
                <a:r>
                  <a:rPr lang="en-GB" sz="2400" dirty="0">
                    <a:solidFill>
                      <a:schemeClr val="tx1"/>
                    </a:solidFill>
                  </a:rPr>
                  <a:t> and </a:t>
                </a:r>
                <a:r>
                  <a:rPr lang="en-GB" sz="2400" b="1" dirty="0">
                    <a:solidFill>
                      <a:schemeClr val="tx1"/>
                    </a:solidFill>
                  </a:rPr>
                  <a:t>complete RE loss</a:t>
                </a:r>
                <a:r>
                  <a:rPr lang="en-GB" sz="2400" dirty="0">
                    <a:solidFill>
                      <a:schemeClr val="tx1"/>
                    </a:solidFill>
                  </a:rPr>
                  <a:t> (speculation)</a:t>
                </a:r>
              </a:p>
              <a:p>
                <a:endParaRPr lang="en-GB" sz="2400" b="1" dirty="0">
                  <a:solidFill>
                    <a:schemeClr val="tx1"/>
                  </a:solidFill>
                </a:endParaRPr>
              </a:p>
              <a:p>
                <a:pPr marL="285750" indent="-285750">
                  <a:buFont typeface="Wingdings" panose="05000000000000000000" pitchFamily="2" charset="2"/>
                  <a:buChar char="Ø"/>
                </a:pPr>
                <a:r>
                  <a:rPr lang="en-GB" sz="2400" b="1" dirty="0">
                    <a:solidFill>
                      <a:schemeClr val="tx1"/>
                    </a:solidFill>
                  </a:rPr>
                  <a:t>Stable equilibrium </a:t>
                </a:r>
                <a14:m>
                  <m:oMath xmlns:m="http://schemas.openxmlformats.org/officeDocument/2006/math">
                    <m:r>
                      <a:rPr lang="fr-FR" sz="2400" i="1" dirty="0" smtClean="0">
                        <a:solidFill>
                          <a:schemeClr val="tx1"/>
                        </a:solidFill>
                        <a:latin typeface="Cambria Math" panose="02040503050406030204" pitchFamily="18" charset="0"/>
                      </a:rPr>
                      <m:t>→</m:t>
                    </m:r>
                  </m:oMath>
                </a14:m>
                <a:r>
                  <a:rPr lang="en-GB" sz="2400" dirty="0">
                    <a:solidFill>
                      <a:schemeClr val="tx1"/>
                    </a:solidFill>
                  </a:rPr>
                  <a:t> 5/1 island initially, but later MHD only in core. Currently, under investigation </a:t>
                </a:r>
              </a:p>
            </p:txBody>
          </p:sp>
        </mc:Choice>
        <mc:Fallback xmlns="">
          <p:sp>
            <p:nvSpPr>
              <p:cNvPr id="2" name="Espace réservé du contenu 1">
                <a:extLst>
                  <a:ext uri="{FF2B5EF4-FFF2-40B4-BE49-F238E27FC236}">
                    <a16:creationId xmlns:a16="http://schemas.microsoft.com/office/drawing/2014/main" id="{B9786098-3658-4271-8462-6AB366F52A9B}"/>
                  </a:ext>
                </a:extLst>
              </p:cNvPr>
              <p:cNvSpPr>
                <a:spLocks noGrp="1" noRot="1" noChangeAspect="1" noMove="1" noResize="1" noEditPoints="1" noAdjustHandles="1" noChangeArrowheads="1" noChangeShapeType="1" noTextEdit="1"/>
              </p:cNvSpPr>
              <p:nvPr>
                <p:ph idx="1"/>
              </p:nvPr>
            </p:nvSpPr>
            <p:spPr>
              <a:xfrm>
                <a:off x="193040" y="749949"/>
                <a:ext cx="11998960" cy="5368925"/>
              </a:xfrm>
              <a:blipFill>
                <a:blip r:embed="rId3"/>
                <a:stretch>
                  <a:fillRect l="-1270" t="-795" b="-8854"/>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EBC4D38C-45EF-4CA1-A15B-F6F268A6E456}"/>
              </a:ext>
            </a:extLst>
          </p:cNvPr>
          <p:cNvSpPr>
            <a:spLocks noGrp="1"/>
          </p:cNvSpPr>
          <p:nvPr>
            <p:ph type="dt" sz="half" idx="10"/>
          </p:nvPr>
        </p:nvSpPr>
        <p:spPr>
          <a:xfrm>
            <a:off x="9626600" y="6343650"/>
            <a:ext cx="980440" cy="365125"/>
          </a:xfrm>
        </p:spPr>
        <p:txBody>
          <a:bodyPr/>
          <a:lstStyle/>
          <a:p>
            <a:r>
              <a:rPr lang="fr-FR" dirty="0"/>
              <a:t>26/09/2025</a:t>
            </a:r>
          </a:p>
        </p:txBody>
      </p:sp>
      <p:sp>
        <p:nvSpPr>
          <p:cNvPr id="4" name="Espace réservé du pied de page 3">
            <a:extLst>
              <a:ext uri="{FF2B5EF4-FFF2-40B4-BE49-F238E27FC236}">
                <a16:creationId xmlns:a16="http://schemas.microsoft.com/office/drawing/2014/main" id="{816C4825-9728-4623-B7A1-B2243D6F39E7}"/>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431B76E2-4F9C-457A-AAB6-F1BF8EC381B1}"/>
              </a:ext>
            </a:extLst>
          </p:cNvPr>
          <p:cNvSpPr>
            <a:spLocks noGrp="1"/>
          </p:cNvSpPr>
          <p:nvPr>
            <p:ph type="sldNum" sz="quarter" idx="12"/>
          </p:nvPr>
        </p:nvSpPr>
        <p:spPr/>
        <p:txBody>
          <a:bodyPr/>
          <a:lstStyle/>
          <a:p>
            <a:fld id="{0CBC77A0-1F4E-42FF-9FFC-F45C3A64AF90}" type="slidenum">
              <a:rPr lang="fr-FR" smtClean="0"/>
              <a:t>24</a:t>
            </a:fld>
            <a:endParaRPr lang="fr-FR"/>
          </a:p>
        </p:txBody>
      </p:sp>
      <p:sp>
        <p:nvSpPr>
          <p:cNvPr id="6" name="Titre 5">
            <a:extLst>
              <a:ext uri="{FF2B5EF4-FFF2-40B4-BE49-F238E27FC236}">
                <a16:creationId xmlns:a16="http://schemas.microsoft.com/office/drawing/2014/main" id="{7E3A0502-363C-4662-9CA9-D642B654BDF5}"/>
              </a:ext>
            </a:extLst>
          </p:cNvPr>
          <p:cNvSpPr>
            <a:spLocks noGrp="1"/>
          </p:cNvSpPr>
          <p:nvPr>
            <p:ph type="title"/>
          </p:nvPr>
        </p:nvSpPr>
        <p:spPr/>
        <p:txBody>
          <a:bodyPr/>
          <a:lstStyle/>
          <a:p>
            <a:r>
              <a:rPr lang="fr-FR" dirty="0" err="1"/>
              <a:t>Summary</a:t>
            </a:r>
            <a:r>
              <a:rPr lang="fr-FR" dirty="0"/>
              <a:t> and Outlook</a:t>
            </a:r>
            <a:endParaRPr lang="en-GB" dirty="0"/>
          </a:p>
        </p:txBody>
      </p:sp>
    </p:spTree>
    <p:extLst>
      <p:ext uri="{BB962C8B-B14F-4D97-AF65-F5344CB8AC3E}">
        <p14:creationId xmlns:p14="http://schemas.microsoft.com/office/powerpoint/2010/main" val="2185471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AA917EF6-7E08-4A29-AE65-1373B256D3DB}"/>
              </a:ext>
            </a:extLst>
          </p:cNvPr>
          <p:cNvSpPr>
            <a:spLocks noGrp="1"/>
          </p:cNvSpPr>
          <p:nvPr>
            <p:ph idx="1"/>
          </p:nvPr>
        </p:nvSpPr>
        <p:spPr/>
        <p:txBody>
          <a:bodyPr/>
          <a:lstStyle/>
          <a:p>
            <a:endParaRPr lang="en-GB"/>
          </a:p>
        </p:txBody>
      </p:sp>
      <p:sp>
        <p:nvSpPr>
          <p:cNvPr id="3" name="Espace réservé de la date 2">
            <a:extLst>
              <a:ext uri="{FF2B5EF4-FFF2-40B4-BE49-F238E27FC236}">
                <a16:creationId xmlns:a16="http://schemas.microsoft.com/office/drawing/2014/main" id="{C23FD823-92CA-4DF1-962E-14E29579FE69}"/>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79692AD0-0E81-4BD5-BCBC-EE70F6671C69}"/>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ACB580D7-7614-4D28-AE0C-016EDF6005F2}"/>
              </a:ext>
            </a:extLst>
          </p:cNvPr>
          <p:cNvSpPr>
            <a:spLocks noGrp="1"/>
          </p:cNvSpPr>
          <p:nvPr>
            <p:ph type="sldNum" sz="quarter" idx="12"/>
          </p:nvPr>
        </p:nvSpPr>
        <p:spPr/>
        <p:txBody>
          <a:bodyPr/>
          <a:lstStyle/>
          <a:p>
            <a:fld id="{0CBC77A0-1F4E-42FF-9FFC-F45C3A64AF90}" type="slidenum">
              <a:rPr lang="fr-FR" smtClean="0"/>
              <a:t>25</a:t>
            </a:fld>
            <a:endParaRPr lang="fr-FR"/>
          </a:p>
        </p:txBody>
      </p:sp>
      <p:sp>
        <p:nvSpPr>
          <p:cNvPr id="6" name="Titre 5">
            <a:extLst>
              <a:ext uri="{FF2B5EF4-FFF2-40B4-BE49-F238E27FC236}">
                <a16:creationId xmlns:a16="http://schemas.microsoft.com/office/drawing/2014/main" id="{C30D55F0-8E31-482B-BFCD-E60C297E2404}"/>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1712412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191B3346-8A7A-44E6-B9F1-A0D3E749C533}"/>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7499852F-4195-4C13-AEB9-F1FA7DC50812}"/>
              </a:ext>
            </a:extLst>
          </p:cNvPr>
          <p:cNvSpPr>
            <a:spLocks noGrp="1"/>
          </p:cNvSpPr>
          <p:nvPr>
            <p:ph type="ftr" sz="quarter" idx="11"/>
          </p:nvPr>
        </p:nvSpPr>
        <p:spPr/>
        <p:txBody>
          <a:bodyPr/>
          <a:lstStyle/>
          <a:p>
            <a:r>
              <a:rPr lang="fr-FR" dirty="0"/>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8CA872FD-5667-4F54-8896-8ADE3122AE90}"/>
              </a:ext>
            </a:extLst>
          </p:cNvPr>
          <p:cNvSpPr>
            <a:spLocks noGrp="1"/>
          </p:cNvSpPr>
          <p:nvPr>
            <p:ph type="sldNum" sz="quarter" idx="12"/>
          </p:nvPr>
        </p:nvSpPr>
        <p:spPr/>
        <p:txBody>
          <a:bodyPr/>
          <a:lstStyle/>
          <a:p>
            <a:fld id="{0CBC77A0-1F4E-42FF-9FFC-F45C3A64AF90}" type="slidenum">
              <a:rPr lang="fr-FR" smtClean="0"/>
              <a:t>26</a:t>
            </a:fld>
            <a:endParaRPr lang="fr-FR"/>
          </a:p>
        </p:txBody>
      </p:sp>
      <mc:AlternateContent xmlns:mc="http://schemas.openxmlformats.org/markup-compatibility/2006" xmlns:a14="http://schemas.microsoft.com/office/drawing/2010/main">
        <mc:Choice Requires="a14">
          <p:sp>
            <p:nvSpPr>
              <p:cNvPr id="6" name="Titre 5">
                <a:extLst>
                  <a:ext uri="{FF2B5EF4-FFF2-40B4-BE49-F238E27FC236}">
                    <a16:creationId xmlns:a16="http://schemas.microsoft.com/office/drawing/2014/main" id="{7F9666FF-6595-4B46-B2CD-8F11ED746DFC}"/>
                  </a:ext>
                </a:extLst>
              </p:cNvPr>
              <p:cNvSpPr>
                <a:spLocks noGrp="1"/>
              </p:cNvSpPr>
              <p:nvPr>
                <p:ph type="title"/>
              </p:nvPr>
            </p:nvSpPr>
            <p:spPr/>
            <p:txBody>
              <a:bodyPr>
                <a:normAutofit/>
              </a:bodyPr>
              <a:lstStyle/>
              <a:p>
                <a:r>
                  <a:rPr lang="en-GB" dirty="0">
                    <a:solidFill>
                      <a:srgbClr val="E60019"/>
                    </a:solidFill>
                  </a:rPr>
                  <a:t>H</a:t>
                </a:r>
                <a:r>
                  <a:rPr lang="en-GB" sz="3200" dirty="0">
                    <a:solidFill>
                      <a:srgbClr val="E60019"/>
                    </a:solidFill>
                  </a:rPr>
                  <a:t>igher final </a:t>
                </a:r>
                <a14:m>
                  <m:oMath xmlns:m="http://schemas.openxmlformats.org/officeDocument/2006/math">
                    <m:sSub>
                      <m:sSubPr>
                        <m:ctrlPr>
                          <a:rPr lang="en-GB" sz="3200" i="1" dirty="0">
                            <a:solidFill>
                              <a:srgbClr val="E60019"/>
                            </a:solidFill>
                            <a:latin typeface="Cambria Math" panose="02040503050406030204" pitchFamily="18" charset="0"/>
                          </a:rPr>
                        </m:ctrlPr>
                      </m:sSubPr>
                      <m:e>
                        <m:r>
                          <a:rPr lang="en-GB" sz="3200" i="1" dirty="0">
                            <a:solidFill>
                              <a:srgbClr val="E60019"/>
                            </a:solidFill>
                            <a:latin typeface="Cambria Math" panose="02040503050406030204" pitchFamily="18" charset="0"/>
                          </a:rPr>
                          <m:t>𝐽</m:t>
                        </m:r>
                      </m:e>
                      <m:sub>
                        <m:r>
                          <a:rPr lang="en-GB" sz="3200" i="1" dirty="0">
                            <a:solidFill>
                              <a:srgbClr val="E60019"/>
                            </a:solidFill>
                            <a:latin typeface="Cambria Math" panose="02040503050406030204" pitchFamily="18" charset="0"/>
                          </a:rPr>
                          <m:t>𝑅𝐸</m:t>
                        </m:r>
                      </m:sub>
                    </m:sSub>
                    <m:r>
                      <a:rPr lang="en-GB" sz="3200" i="1" dirty="0">
                        <a:solidFill>
                          <a:srgbClr val="E60019"/>
                        </a:solidFill>
                        <a:latin typeface="Cambria Math" panose="02040503050406030204" pitchFamily="18" charset="0"/>
                      </a:rPr>
                      <m:t> </m:t>
                    </m:r>
                  </m:oMath>
                </a14:m>
                <a:r>
                  <a:rPr lang="en-GB" sz="3200" dirty="0">
                    <a:solidFill>
                      <a:srgbClr val="E60019"/>
                    </a:solidFill>
                  </a:rPr>
                  <a:t> amplitude, Why? </a:t>
                </a:r>
                <a:endParaRPr lang="en-GB" dirty="0">
                  <a:solidFill>
                    <a:srgbClr val="E60019"/>
                  </a:solidFill>
                </a:endParaRPr>
              </a:p>
            </p:txBody>
          </p:sp>
        </mc:Choice>
        <mc:Fallback xmlns="">
          <p:sp>
            <p:nvSpPr>
              <p:cNvPr id="6" name="Titre 5">
                <a:extLst>
                  <a:ext uri="{FF2B5EF4-FFF2-40B4-BE49-F238E27FC236}">
                    <a16:creationId xmlns:a16="http://schemas.microsoft.com/office/drawing/2014/main" id="{7F9666FF-6595-4B46-B2CD-8F11ED746DFC}"/>
                  </a:ext>
                </a:extLst>
              </p:cNvPr>
              <p:cNvSpPr>
                <a:spLocks noGrp="1" noRot="1" noChangeAspect="1" noMove="1" noResize="1" noEditPoints="1" noAdjustHandles="1" noChangeArrowheads="1" noChangeShapeType="1" noTextEdit="1"/>
              </p:cNvSpPr>
              <p:nvPr>
                <p:ph type="title"/>
              </p:nvPr>
            </p:nvSpPr>
            <p:spPr>
              <a:blipFill>
                <a:blip r:embed="rId3"/>
                <a:stretch>
                  <a:fillRect l="-2273" t="-139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369F4B39-B87C-4A66-BD07-43880C6E1BC4}"/>
                  </a:ext>
                </a:extLst>
              </p:cNvPr>
              <p:cNvSpPr txBox="1"/>
              <p:nvPr/>
            </p:nvSpPr>
            <p:spPr>
              <a:xfrm>
                <a:off x="6642201" y="1557385"/>
                <a:ext cx="5300417" cy="4159152"/>
              </a:xfrm>
              <a:prstGeom prst="rect">
                <a:avLst/>
              </a:prstGeom>
              <a:noFill/>
            </p:spPr>
            <p:txBody>
              <a:bodyPr wrap="square" rtlCol="0">
                <a:spAutoFit/>
              </a:bodyPr>
              <a:lstStyle/>
              <a:p>
                <a:pPr marL="342900" indent="-342900" algn="just">
                  <a:buClr>
                    <a:srgbClr val="C00000"/>
                  </a:buClr>
                  <a:buFont typeface="Wingdings" panose="05000000000000000000" pitchFamily="2" charset="2"/>
                  <a:buChar char="Ø"/>
                </a:pPr>
                <a:r>
                  <a:rPr lang="en-GB" sz="2400" dirty="0"/>
                  <a:t>The growth of the toroidal harmonics for </a:t>
                </a:r>
                <a14:m>
                  <m:oMath xmlns:m="http://schemas.openxmlformats.org/officeDocument/2006/math">
                    <m:r>
                      <a:rPr lang="fr-CH" sz="2400" b="0" i="1" smtClean="0">
                        <a:solidFill>
                          <a:schemeClr val="tx1"/>
                        </a:solidFill>
                        <a:latin typeface="Cambria Math" panose="02040503050406030204" pitchFamily="18" charset="0"/>
                      </a:rPr>
                      <m:t>𝜂</m:t>
                    </m:r>
                    <m:r>
                      <a:rPr lang="fr-CH" sz="2400" b="0" i="1" smtClean="0">
                        <a:solidFill>
                          <a:schemeClr val="tx1"/>
                        </a:solidFill>
                        <a:latin typeface="Cambria Math" panose="02040503050406030204" pitchFamily="18" charset="0"/>
                      </a:rPr>
                      <m:t>=1.84×</m:t>
                    </m:r>
                    <m:sSup>
                      <m:sSupPr>
                        <m:ctrlPr>
                          <a:rPr lang="fr-CH" sz="2400" i="1" smtClean="0">
                            <a:solidFill>
                              <a:schemeClr val="tx1"/>
                            </a:solidFill>
                            <a:latin typeface="Cambria Math" panose="02040503050406030204" pitchFamily="18" charset="0"/>
                          </a:rPr>
                        </m:ctrlPr>
                      </m:sSupPr>
                      <m:e>
                        <m:r>
                          <a:rPr lang="fr-CH" sz="2400" b="0" i="1" smtClean="0">
                            <a:solidFill>
                              <a:schemeClr val="tx1"/>
                            </a:solidFill>
                            <a:latin typeface="Cambria Math" panose="02040503050406030204" pitchFamily="18" charset="0"/>
                          </a:rPr>
                          <m:t>10</m:t>
                        </m:r>
                      </m:e>
                      <m:sup>
                        <m:r>
                          <a:rPr lang="fr-CH" sz="2400" b="0" i="1" smtClean="0">
                            <a:solidFill>
                              <a:schemeClr val="tx1"/>
                            </a:solidFill>
                            <a:latin typeface="Cambria Math" panose="02040503050406030204" pitchFamily="18" charset="0"/>
                          </a:rPr>
                          <m:t>−4</m:t>
                        </m:r>
                      </m:sup>
                    </m:sSup>
                    <m:r>
                      <m:rPr>
                        <m:sty m:val="p"/>
                      </m:rPr>
                      <a:rPr lang="fr-CH" sz="2400" b="0" i="0" smtClean="0">
                        <a:solidFill>
                          <a:schemeClr val="tx1"/>
                        </a:solidFill>
                        <a:latin typeface="Cambria Math" panose="02040503050406030204" pitchFamily="18" charset="0"/>
                      </a:rPr>
                      <m:t>Ωm</m:t>
                    </m:r>
                  </m:oMath>
                </a14:m>
                <a:r>
                  <a:rPr lang="en-GB" sz="2400" dirty="0"/>
                  <a:t> and  </a:t>
                </a:r>
                <a14:m>
                  <m:oMath xmlns:m="http://schemas.openxmlformats.org/officeDocument/2006/math">
                    <m:r>
                      <a:rPr lang="fr-CH" sz="2400" b="0" i="1" smtClean="0">
                        <a:solidFill>
                          <a:schemeClr val="tx1"/>
                        </a:solidFill>
                        <a:latin typeface="Cambria Math" panose="02040503050406030204" pitchFamily="18" charset="0"/>
                      </a:rPr>
                      <m:t>𝜂</m:t>
                    </m:r>
                    <m:r>
                      <a:rPr lang="fr-CH" sz="2400" b="0" i="1" smtClean="0">
                        <a:solidFill>
                          <a:schemeClr val="tx1"/>
                        </a:solidFill>
                        <a:latin typeface="Cambria Math" panose="02040503050406030204" pitchFamily="18" charset="0"/>
                      </a:rPr>
                      <m:t>=3.3×</m:t>
                    </m:r>
                    <m:sSup>
                      <m:sSupPr>
                        <m:ctrlPr>
                          <a:rPr lang="fr-CH" sz="2400" i="1">
                            <a:solidFill>
                              <a:schemeClr val="tx1"/>
                            </a:solidFill>
                            <a:latin typeface="Cambria Math" panose="02040503050406030204" pitchFamily="18" charset="0"/>
                          </a:rPr>
                        </m:ctrlPr>
                      </m:sSupPr>
                      <m:e>
                        <m:r>
                          <a:rPr lang="fr-CH" sz="2400" b="0" i="1">
                            <a:solidFill>
                              <a:schemeClr val="tx1"/>
                            </a:solidFill>
                            <a:latin typeface="Cambria Math" panose="02040503050406030204" pitchFamily="18" charset="0"/>
                          </a:rPr>
                          <m:t>10</m:t>
                        </m:r>
                      </m:e>
                      <m:sup>
                        <m:r>
                          <a:rPr lang="fr-CH" sz="2400" b="0" i="1">
                            <a:solidFill>
                              <a:schemeClr val="tx1"/>
                            </a:solidFill>
                            <a:latin typeface="Cambria Math" panose="02040503050406030204" pitchFamily="18" charset="0"/>
                          </a:rPr>
                          <m:t>−</m:t>
                        </m:r>
                        <m:r>
                          <a:rPr lang="fr-FR" sz="2400" b="0" i="1" smtClean="0">
                            <a:solidFill>
                              <a:schemeClr val="tx1"/>
                            </a:solidFill>
                            <a:latin typeface="Cambria Math" panose="02040503050406030204" pitchFamily="18" charset="0"/>
                          </a:rPr>
                          <m:t>5</m:t>
                        </m:r>
                      </m:sup>
                    </m:sSup>
                    <m:r>
                      <m:rPr>
                        <m:sty m:val="p"/>
                      </m:rPr>
                      <a:rPr lang="fr-CH" sz="2400" b="0" i="1">
                        <a:solidFill>
                          <a:schemeClr val="tx1"/>
                        </a:solidFill>
                        <a:latin typeface="Cambria Math" panose="02040503050406030204" pitchFamily="18" charset="0"/>
                      </a:rPr>
                      <m:t>Ωm</m:t>
                    </m:r>
                  </m:oMath>
                </a14:m>
                <a:r>
                  <a:rPr lang="en-GB" sz="2400" dirty="0">
                    <a:solidFill>
                      <a:schemeClr val="tx1"/>
                    </a:solidFill>
                  </a:rPr>
                  <a:t> </a:t>
                </a:r>
                <a:r>
                  <a:rPr lang="en-GB" sz="2400" dirty="0"/>
                  <a:t>rescaled through Rutherford scaling [1]</a:t>
                </a:r>
              </a:p>
              <a:p>
                <a:pPr algn="just">
                  <a:buClr>
                    <a:srgbClr val="C00000"/>
                  </a:buClr>
                </a:pPr>
                <a:endParaRPr lang="fr-FR" sz="2400" dirty="0"/>
              </a:p>
              <a:p>
                <a:pPr marL="342900" indent="-342900" algn="just">
                  <a:buClr>
                    <a:srgbClr val="C00000"/>
                  </a:buClr>
                  <a:buFont typeface="Wingdings" panose="05000000000000000000" pitchFamily="2" charset="2"/>
                  <a:buChar char="Ø"/>
                </a:pPr>
                <a:r>
                  <a:rPr lang="fr-FR" sz="2400" b="1" dirty="0">
                    <a:solidFill>
                      <a:srgbClr val="E60019"/>
                    </a:solidFill>
                  </a:rPr>
                  <a:t>Rutherford phase </a:t>
                </a:r>
                <a:r>
                  <a:rPr lang="fr-FR" sz="2400" b="1" dirty="0" err="1">
                    <a:solidFill>
                      <a:srgbClr val="E60019"/>
                    </a:solidFill>
                  </a:rPr>
                  <a:t>similar</a:t>
                </a:r>
                <a:r>
                  <a:rPr lang="fr-FR" sz="2400" b="1" dirty="0">
                    <a:solidFill>
                      <a:srgbClr val="E60019"/>
                    </a:solidFill>
                  </a:rPr>
                  <a:t> for n=1 mode, but non </a:t>
                </a:r>
                <a:r>
                  <a:rPr lang="fr-FR" sz="2400" b="1" dirty="0" err="1">
                    <a:solidFill>
                      <a:srgbClr val="E60019"/>
                    </a:solidFill>
                  </a:rPr>
                  <a:t>linear</a:t>
                </a:r>
                <a:r>
                  <a:rPr lang="fr-FR" sz="2400" b="1" dirty="0">
                    <a:solidFill>
                      <a:srgbClr val="E60019"/>
                    </a:solidFill>
                  </a:rPr>
                  <a:t> </a:t>
                </a:r>
                <a:r>
                  <a:rPr lang="fr-FR" sz="2400" b="1" dirty="0" err="1">
                    <a:solidFill>
                      <a:srgbClr val="E60019"/>
                    </a:solidFill>
                  </a:rPr>
                  <a:t>dynamics</a:t>
                </a:r>
                <a:r>
                  <a:rPr lang="fr-FR" sz="2400" b="1" dirty="0">
                    <a:solidFill>
                      <a:srgbClr val="E60019"/>
                    </a:solidFill>
                  </a:rPr>
                  <a:t> sensitive to </a:t>
                </a:r>
                <a14:m>
                  <m:oMath xmlns:m="http://schemas.openxmlformats.org/officeDocument/2006/math">
                    <m:r>
                      <a:rPr lang="fr-FR" sz="2400" b="1" i="1" smtClean="0">
                        <a:solidFill>
                          <a:srgbClr val="E60019"/>
                        </a:solidFill>
                        <a:latin typeface="Cambria Math" panose="02040503050406030204" pitchFamily="18" charset="0"/>
                      </a:rPr>
                      <m:t>𝜼</m:t>
                    </m:r>
                  </m:oMath>
                </a14:m>
                <a:endParaRPr lang="fr-FR" sz="2400" b="1" dirty="0">
                  <a:solidFill>
                    <a:srgbClr val="E60019"/>
                  </a:solidFill>
                </a:endParaRPr>
              </a:p>
              <a:p>
                <a:pPr marL="342900" indent="-342900" algn="just">
                  <a:buClr>
                    <a:srgbClr val="C00000"/>
                  </a:buClr>
                  <a:buFont typeface="Wingdings" panose="05000000000000000000" pitchFamily="2" charset="2"/>
                  <a:buChar char="Ø"/>
                </a:pPr>
                <a:endParaRPr lang="fr-FR" sz="2400" dirty="0">
                  <a:solidFill>
                    <a:srgbClr val="E60019"/>
                  </a:solidFill>
                </a:endParaRPr>
              </a:p>
              <a:p>
                <a:pPr marL="342900" indent="-342900" algn="just">
                  <a:buClr>
                    <a:srgbClr val="C00000"/>
                  </a:buClr>
                  <a:buFont typeface="Wingdings" panose="05000000000000000000" pitchFamily="2" charset="2"/>
                  <a:buChar char="Ø"/>
                </a:pPr>
                <a:r>
                  <a:rPr lang="fr-FR" sz="2400" b="1" dirty="0">
                    <a:solidFill>
                      <a:srgbClr val="E60019"/>
                    </a:solidFill>
                  </a:rPr>
                  <a:t>At </a:t>
                </a:r>
                <a:r>
                  <a:rPr lang="fr-FR" sz="2400" b="1" dirty="0" err="1">
                    <a:solidFill>
                      <a:srgbClr val="E60019"/>
                    </a:solidFill>
                  </a:rPr>
                  <a:t>lower</a:t>
                </a:r>
                <a:r>
                  <a:rPr lang="fr-FR" sz="2400" b="1" dirty="0">
                    <a:solidFill>
                      <a:srgbClr val="E60019"/>
                    </a:solidFill>
                  </a:rPr>
                  <a:t> </a:t>
                </a:r>
                <a:r>
                  <a:rPr lang="fr-FR" sz="2400" b="1" dirty="0" err="1">
                    <a:solidFill>
                      <a:srgbClr val="E60019"/>
                    </a:solidFill>
                  </a:rPr>
                  <a:t>resistivities</a:t>
                </a:r>
                <a:r>
                  <a:rPr lang="fr-FR" sz="2400" b="1" dirty="0">
                    <a:solidFill>
                      <a:srgbClr val="E60019"/>
                    </a:solidFill>
                  </a:rPr>
                  <a:t> n &gt; 1 </a:t>
                </a:r>
                <a:r>
                  <a:rPr lang="fr-FR" sz="2400" b="1" dirty="0" err="1">
                    <a:solidFill>
                      <a:srgbClr val="E60019"/>
                    </a:solidFill>
                  </a:rPr>
                  <a:t>grow</a:t>
                </a:r>
                <a:r>
                  <a:rPr lang="fr-FR" sz="2400" b="1" dirty="0">
                    <a:solidFill>
                      <a:srgbClr val="E60019"/>
                    </a:solidFill>
                  </a:rPr>
                  <a:t> </a:t>
                </a:r>
                <a:r>
                  <a:rPr lang="fr-FR" sz="2400" b="1" dirty="0" err="1">
                    <a:solidFill>
                      <a:srgbClr val="E60019"/>
                    </a:solidFill>
                  </a:rPr>
                  <a:t>faster</a:t>
                </a:r>
                <a:r>
                  <a:rPr lang="fr-FR" sz="2400" b="1" dirty="0">
                    <a:solidFill>
                      <a:srgbClr val="E60019"/>
                    </a:solidFill>
                  </a:rPr>
                  <a:t> </a:t>
                </a:r>
                <a14:m>
                  <m:oMath xmlns:m="http://schemas.openxmlformats.org/officeDocument/2006/math">
                    <m:r>
                      <a:rPr lang="fr-FR" sz="2400" b="1" i="1" dirty="0" smtClean="0">
                        <a:solidFill>
                          <a:srgbClr val="E60019"/>
                        </a:solidFill>
                        <a:latin typeface="Cambria Math" panose="02040503050406030204" pitchFamily="18" charset="0"/>
                      </a:rPr>
                      <m:t>→</m:t>
                    </m:r>
                  </m:oMath>
                </a14:m>
                <a:r>
                  <a:rPr lang="fr-FR" sz="2400" b="1" dirty="0">
                    <a:solidFill>
                      <a:srgbClr val="E60019"/>
                    </a:solidFill>
                  </a:rPr>
                  <a:t>  </a:t>
                </a:r>
                <a:r>
                  <a:rPr lang="fr-FR" sz="2400" b="1" dirty="0" err="1">
                    <a:solidFill>
                      <a:srgbClr val="E60019"/>
                    </a:solidFill>
                  </a:rPr>
                  <a:t>higher</a:t>
                </a:r>
                <a:r>
                  <a:rPr lang="fr-FR" sz="2400" b="1" dirty="0">
                    <a:solidFill>
                      <a:srgbClr val="E60019"/>
                    </a:solidFill>
                  </a:rPr>
                  <a:t> RE </a:t>
                </a:r>
                <a:r>
                  <a:rPr lang="fr-FR" sz="2400" b="1" dirty="0" err="1">
                    <a:solidFill>
                      <a:srgbClr val="E60019"/>
                    </a:solidFill>
                  </a:rPr>
                  <a:t>losses</a:t>
                </a:r>
                <a:endParaRPr lang="en-GB" sz="2400" b="1" dirty="0">
                  <a:solidFill>
                    <a:srgbClr val="E60019"/>
                  </a:solidFill>
                </a:endParaRPr>
              </a:p>
            </p:txBody>
          </p:sp>
        </mc:Choice>
        <mc:Fallback xmlns="">
          <p:sp>
            <p:nvSpPr>
              <p:cNvPr id="9" name="ZoneTexte 8">
                <a:extLst>
                  <a:ext uri="{FF2B5EF4-FFF2-40B4-BE49-F238E27FC236}">
                    <a16:creationId xmlns:a16="http://schemas.microsoft.com/office/drawing/2014/main" id="{369F4B39-B87C-4A66-BD07-43880C6E1BC4}"/>
                  </a:ext>
                </a:extLst>
              </p:cNvPr>
              <p:cNvSpPr txBox="1">
                <a:spLocks noRot="1" noChangeAspect="1" noMove="1" noResize="1" noEditPoints="1" noAdjustHandles="1" noChangeArrowheads="1" noChangeShapeType="1" noTextEdit="1"/>
              </p:cNvSpPr>
              <p:nvPr/>
            </p:nvSpPr>
            <p:spPr>
              <a:xfrm>
                <a:off x="6642201" y="1557385"/>
                <a:ext cx="5300417" cy="4159152"/>
              </a:xfrm>
              <a:prstGeom prst="rect">
                <a:avLst/>
              </a:prstGeom>
              <a:blipFill>
                <a:blip r:embed="rId4"/>
                <a:stretch>
                  <a:fillRect l="-1611" t="-1025" r="-1726" b="-2343"/>
                </a:stretch>
              </a:blipFill>
            </p:spPr>
            <p:txBody>
              <a:bodyPr/>
              <a:lstStyle/>
              <a:p>
                <a:r>
                  <a:rPr lang="en-GB">
                    <a:noFill/>
                  </a:rPr>
                  <a:t> </a:t>
                </a:r>
              </a:p>
            </p:txBody>
          </p:sp>
        </mc:Fallback>
      </mc:AlternateContent>
      <p:sp>
        <p:nvSpPr>
          <p:cNvPr id="17" name="ZoneTexte 16">
            <a:extLst>
              <a:ext uri="{FF2B5EF4-FFF2-40B4-BE49-F238E27FC236}">
                <a16:creationId xmlns:a16="http://schemas.microsoft.com/office/drawing/2014/main" id="{F51EC8F2-E245-4D88-8331-8AFC8C8AA2FA}"/>
              </a:ext>
            </a:extLst>
          </p:cNvPr>
          <p:cNvSpPr txBox="1"/>
          <p:nvPr/>
        </p:nvSpPr>
        <p:spPr>
          <a:xfrm>
            <a:off x="241916" y="6056445"/>
            <a:ext cx="4383350" cy="307777"/>
          </a:xfrm>
          <a:prstGeom prst="rect">
            <a:avLst/>
          </a:prstGeom>
          <a:noFill/>
        </p:spPr>
        <p:txBody>
          <a:bodyPr wrap="square">
            <a:spAutoFit/>
          </a:bodyPr>
          <a:lstStyle/>
          <a:p>
            <a:r>
              <a:rPr lang="en-GB" sz="1400" dirty="0"/>
              <a:t>[1] E. </a:t>
            </a:r>
            <a:r>
              <a:rPr lang="en-GB" sz="1400" dirty="0" err="1"/>
              <a:t>Nardon</a:t>
            </a:r>
            <a:r>
              <a:rPr lang="en-GB" sz="1400" dirty="0"/>
              <a:t> et al. Phys. Plasmas, 30:092502, 20</a:t>
            </a:r>
          </a:p>
        </p:txBody>
      </p:sp>
      <p:pic>
        <p:nvPicPr>
          <p:cNvPr id="20" name="Espace réservé du contenu 19">
            <a:extLst>
              <a:ext uri="{FF2B5EF4-FFF2-40B4-BE49-F238E27FC236}">
                <a16:creationId xmlns:a16="http://schemas.microsoft.com/office/drawing/2014/main" id="{6A292274-8742-4438-98D1-4F938567C4DE}"/>
              </a:ext>
            </a:extLst>
          </p:cNvPr>
          <p:cNvPicPr>
            <a:picLocks noGrp="1" noChangeAspect="1"/>
          </p:cNvPicPr>
          <p:nvPr>
            <p:ph idx="1"/>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0" y="1473068"/>
            <a:ext cx="6642201" cy="4532313"/>
          </a:xfrm>
        </p:spPr>
      </p:pic>
    </p:spTree>
    <p:extLst>
      <p:ext uri="{BB962C8B-B14F-4D97-AF65-F5344CB8AC3E}">
        <p14:creationId xmlns:p14="http://schemas.microsoft.com/office/powerpoint/2010/main" val="1919461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4C21C562-37D4-4764-8485-782E24FDAF09}"/>
                  </a:ext>
                </a:extLst>
              </p:cNvPr>
              <p:cNvSpPr>
                <a:spLocks noGrp="1"/>
              </p:cNvSpPr>
              <p:nvPr>
                <p:ph idx="1"/>
              </p:nvPr>
            </p:nvSpPr>
            <p:spPr/>
            <p:txBody>
              <a:bodyPr/>
              <a:lstStyle/>
              <a:p>
                <a:pPr marL="285750" indent="-285750">
                  <a:buFont typeface="Wingdings" panose="05000000000000000000" pitchFamily="2" charset="2"/>
                  <a:buChar char="Ø"/>
                </a:pPr>
                <a:r>
                  <a:rPr lang="fr-FR" dirty="0"/>
                  <a:t>In all cases,  the </a:t>
                </a:r>
                <a:r>
                  <a:rPr lang="fr-FR" b="1" dirty="0" err="1">
                    <a:solidFill>
                      <a:srgbClr val="E60019"/>
                    </a:solidFill>
                  </a:rPr>
                  <a:t>primary</a:t>
                </a:r>
                <a:r>
                  <a:rPr lang="fr-FR" b="1" dirty="0">
                    <a:solidFill>
                      <a:srgbClr val="E60019"/>
                    </a:solidFill>
                  </a:rPr>
                  <a:t> mode n=1 </a:t>
                </a:r>
                <a:r>
                  <a:rPr lang="fr-FR" b="1" dirty="0" err="1">
                    <a:solidFill>
                      <a:srgbClr val="E60019"/>
                    </a:solidFill>
                  </a:rPr>
                  <a:t>which</a:t>
                </a:r>
                <a:r>
                  <a:rPr lang="fr-FR" b="1" dirty="0">
                    <a:solidFill>
                      <a:srgbClr val="E60019"/>
                    </a:solidFill>
                  </a:rPr>
                  <a:t> </a:t>
                </a:r>
                <a:r>
                  <a:rPr lang="fr-FR" b="1" dirty="0" err="1">
                    <a:solidFill>
                      <a:srgbClr val="E60019"/>
                    </a:solidFill>
                  </a:rPr>
                  <a:t>dominate</a:t>
                </a:r>
                <a:r>
                  <a:rPr lang="fr-FR" b="1" dirty="0">
                    <a:solidFill>
                      <a:srgbClr val="E60019"/>
                    </a:solidFill>
                  </a:rPr>
                  <a:t> the </a:t>
                </a:r>
                <a:r>
                  <a:rPr lang="fr-FR" b="1" dirty="0" err="1">
                    <a:solidFill>
                      <a:srgbClr val="E60019"/>
                    </a:solidFill>
                  </a:rPr>
                  <a:t>dynamics</a:t>
                </a:r>
                <a:r>
                  <a:rPr lang="fr-FR" b="1" dirty="0">
                    <a:solidFill>
                      <a:srgbClr val="E60019"/>
                    </a:solidFill>
                  </a:rPr>
                  <a:t> </a:t>
                </a:r>
                <a:r>
                  <a:rPr lang="fr-FR" dirty="0" err="1"/>
                  <a:t>both</a:t>
                </a:r>
                <a:r>
                  <a:rPr lang="fr-FR" dirty="0"/>
                  <a:t> </a:t>
                </a:r>
                <a:r>
                  <a:rPr lang="fr-FR" dirty="0" err="1"/>
                  <a:t>linearly</a:t>
                </a:r>
                <a:r>
                  <a:rPr lang="fr-FR" dirty="0"/>
                  <a:t> and non </a:t>
                </a:r>
                <a:r>
                  <a:rPr lang="fr-FR" dirty="0" err="1"/>
                  <a:t>linearly</a:t>
                </a:r>
                <a:endParaRPr lang="fr-FR" dirty="0"/>
              </a:p>
              <a:p>
                <a:pPr marL="342900" indent="-342900">
                  <a:buFont typeface="Wingdings" panose="05000000000000000000" pitchFamily="2" charset="2"/>
                  <a:buChar char="Ø"/>
                </a:pPr>
                <a:r>
                  <a:rPr lang="en-GB" sz="1800" dirty="0"/>
                  <a:t>The dominance of the primary mode is directly linked to the wall area on which the RE energy deposition occurs. </a:t>
                </a:r>
              </a:p>
              <a:p>
                <a:pPr marL="342900" indent="-342900">
                  <a:buFont typeface="Wingdings" panose="05000000000000000000" pitchFamily="2" charset="2"/>
                  <a:buChar char="Ø"/>
                </a:pPr>
                <a:r>
                  <a:rPr lang="en-GB" sz="1800" dirty="0"/>
                  <a:t>The heat loads are computed using the JOREK particle tracing module </a:t>
                </a:r>
              </a:p>
              <a:p>
                <a:pPr marL="342900" indent="-342900">
                  <a:buFont typeface="Wingdings" panose="05000000000000000000" pitchFamily="2" charset="2"/>
                  <a:buChar char="Ø"/>
                </a:pPr>
                <a:r>
                  <a:rPr lang="en-GB" sz="1800" dirty="0"/>
                  <a:t>Since the MHD simulations provide no information about the RE distribution in the momentum space, each </a:t>
                </a:r>
                <a:r>
                  <a:rPr lang="en-GB" sz="1800" b="1" dirty="0">
                    <a:solidFill>
                      <a:srgbClr val="FF0000"/>
                    </a:solidFill>
                  </a:rPr>
                  <a:t>RE</a:t>
                </a:r>
                <a:r>
                  <a:rPr lang="en-GB" sz="1800" dirty="0"/>
                  <a:t> particle is assumed to have a </a:t>
                </a:r>
                <a:r>
                  <a:rPr lang="en-GB" sz="1800" b="1" dirty="0">
                    <a:solidFill>
                      <a:srgbClr val="E60019"/>
                    </a:solidFill>
                  </a:rPr>
                  <a:t>kinetic energy of 10 MeV </a:t>
                </a:r>
                <a:r>
                  <a:rPr lang="en-GB" sz="1800" dirty="0"/>
                  <a:t>and a </a:t>
                </a:r>
                <a:r>
                  <a:rPr lang="en-GB" sz="1800" b="1" dirty="0">
                    <a:solidFill>
                      <a:srgbClr val="E60019"/>
                    </a:solidFill>
                  </a:rPr>
                  <a:t>pitch angle of ζ =v∥/v⊥ =−0.99.</a:t>
                </a:r>
              </a:p>
              <a:p>
                <a:pPr marL="342900" indent="-342900">
                  <a:buFont typeface="Wingdings" panose="05000000000000000000" pitchFamily="2" charset="2"/>
                  <a:buChar char="Ø"/>
                </a:pPr>
                <a:r>
                  <a:rPr lang="en-GB" sz="1800" dirty="0">
                    <a:solidFill>
                      <a:srgbClr val="E60019"/>
                    </a:solidFill>
                  </a:rPr>
                  <a:t>For </a:t>
                </a:r>
                <a14:m>
                  <m:oMath xmlns:m="http://schemas.openxmlformats.org/officeDocument/2006/math">
                    <m:r>
                      <a:rPr lang="fr-CH" sz="1800" b="0" i="1" smtClean="0">
                        <a:solidFill>
                          <a:srgbClr val="E60019"/>
                        </a:solidFill>
                        <a:latin typeface="Cambria Math" panose="02040503050406030204" pitchFamily="18" charset="0"/>
                      </a:rPr>
                      <m:t>𝜂</m:t>
                    </m:r>
                    <m:r>
                      <a:rPr lang="fr-CH" sz="1800" b="0" i="1" smtClean="0">
                        <a:solidFill>
                          <a:srgbClr val="E60019"/>
                        </a:solidFill>
                        <a:latin typeface="Cambria Math" panose="02040503050406030204" pitchFamily="18" charset="0"/>
                      </a:rPr>
                      <m:t>=</m:t>
                    </m:r>
                    <m:r>
                      <a:rPr lang="fr-CH" sz="1800" b="1" i="1" smtClean="0">
                        <a:solidFill>
                          <a:srgbClr val="E60019"/>
                        </a:solidFill>
                        <a:latin typeface="Cambria Math" panose="02040503050406030204" pitchFamily="18" charset="0"/>
                      </a:rPr>
                      <m:t>𝟔</m:t>
                    </m:r>
                    <m:r>
                      <a:rPr lang="fr-CH" sz="1800" b="1" i="1" smtClean="0">
                        <a:solidFill>
                          <a:srgbClr val="E60019"/>
                        </a:solidFill>
                        <a:latin typeface="Cambria Math" panose="02040503050406030204" pitchFamily="18" charset="0"/>
                      </a:rPr>
                      <m:t>.</m:t>
                    </m:r>
                    <m:r>
                      <a:rPr lang="fr-CH" sz="1800" b="1" i="1" smtClean="0">
                        <a:solidFill>
                          <a:srgbClr val="E60019"/>
                        </a:solidFill>
                        <a:latin typeface="Cambria Math" panose="02040503050406030204" pitchFamily="18" charset="0"/>
                      </a:rPr>
                      <m:t>𝟏</m:t>
                    </m:r>
                    <m:r>
                      <a:rPr lang="fr-CH" sz="1800" b="1" i="1" smtClean="0">
                        <a:solidFill>
                          <a:srgbClr val="E60019"/>
                        </a:solidFill>
                        <a:latin typeface="Cambria Math" panose="02040503050406030204" pitchFamily="18" charset="0"/>
                      </a:rPr>
                      <m:t>×</m:t>
                    </m:r>
                    <m:sSup>
                      <m:sSupPr>
                        <m:ctrlPr>
                          <a:rPr lang="fr-CH" sz="1800" b="1" i="1" smtClean="0">
                            <a:solidFill>
                              <a:srgbClr val="E60019"/>
                            </a:solidFill>
                            <a:latin typeface="Cambria Math" panose="02040503050406030204" pitchFamily="18" charset="0"/>
                          </a:rPr>
                        </m:ctrlPr>
                      </m:sSupPr>
                      <m:e>
                        <m:r>
                          <a:rPr lang="fr-CH" sz="1800" b="1" i="1" smtClean="0">
                            <a:solidFill>
                              <a:srgbClr val="E60019"/>
                            </a:solidFill>
                            <a:latin typeface="Cambria Math" panose="02040503050406030204" pitchFamily="18" charset="0"/>
                          </a:rPr>
                          <m:t>𝟏𝟎</m:t>
                        </m:r>
                      </m:e>
                      <m:sup>
                        <m:r>
                          <a:rPr lang="fr-CH" sz="1800" b="1" i="1" smtClean="0">
                            <a:solidFill>
                              <a:srgbClr val="E60019"/>
                            </a:solidFill>
                            <a:latin typeface="Cambria Math" panose="02040503050406030204" pitchFamily="18" charset="0"/>
                          </a:rPr>
                          <m:t>−</m:t>
                        </m:r>
                        <m:r>
                          <a:rPr lang="fr-CH" sz="1800" b="1" i="1" smtClean="0">
                            <a:solidFill>
                              <a:srgbClr val="E60019"/>
                            </a:solidFill>
                            <a:latin typeface="Cambria Math" panose="02040503050406030204" pitchFamily="18" charset="0"/>
                          </a:rPr>
                          <m:t>𝟒</m:t>
                        </m:r>
                      </m:sup>
                    </m:sSup>
                    <m:r>
                      <a:rPr lang="fr-CH" sz="1800" b="1" i="0" smtClean="0">
                        <a:solidFill>
                          <a:srgbClr val="E60019"/>
                        </a:solidFill>
                        <a:latin typeface="Cambria Math" panose="02040503050406030204" pitchFamily="18" charset="0"/>
                      </a:rPr>
                      <m:t>𝛀</m:t>
                    </m:r>
                    <m:r>
                      <a:rPr lang="fr-CH" sz="1800" b="1" i="0" smtClean="0">
                        <a:solidFill>
                          <a:srgbClr val="E60019"/>
                        </a:solidFill>
                        <a:latin typeface="Cambria Math" panose="02040503050406030204" pitchFamily="18" charset="0"/>
                      </a:rPr>
                      <m:t>𝐦</m:t>
                    </m:r>
                  </m:oMath>
                </a14:m>
                <a:r>
                  <a:rPr lang="en-GB" sz="1800" dirty="0">
                    <a:solidFill>
                      <a:srgbClr val="E60019"/>
                    </a:solidFill>
                  </a:rPr>
                  <a:t> (with </a:t>
                </a:r>
                <a:r>
                  <a:rPr lang="en-GB" dirty="0">
                    <a:solidFill>
                      <a:srgbClr val="E60019"/>
                    </a:solidFill>
                  </a:rPr>
                  <a:t>highest growth n=1</a:t>
                </a:r>
                <a:r>
                  <a:rPr lang="en-GB" sz="1800" dirty="0">
                    <a:solidFill>
                      <a:srgbClr val="E60019"/>
                    </a:solidFill>
                  </a:rPr>
                  <a:t>) the </a:t>
                </a:r>
                <a:r>
                  <a:rPr lang="en-GB" sz="1800" b="1" dirty="0">
                    <a:solidFill>
                      <a:srgbClr val="E60019"/>
                    </a:solidFill>
                  </a:rPr>
                  <a:t>largest area of energy deposition </a:t>
                </a:r>
                <a:r>
                  <a:rPr lang="en-GB" sz="1800" dirty="0">
                    <a:solidFill>
                      <a:srgbClr val="E60019"/>
                    </a:solidFill>
                  </a:rPr>
                  <a:t>among all the simulated cases take place as reported in the table</a:t>
                </a:r>
              </a:p>
              <a:p>
                <a:pPr marL="342900" indent="-342900">
                  <a:buFont typeface="Wingdings" panose="05000000000000000000" pitchFamily="2" charset="2"/>
                  <a:buChar char="Ø"/>
                </a:pPr>
                <a:endParaRPr lang="en-GB" sz="1800" b="1" dirty="0">
                  <a:solidFill>
                    <a:srgbClr val="E60019"/>
                  </a:solidFill>
                </a:endParaRPr>
              </a:p>
              <a:p>
                <a:pPr marL="342900" indent="-342900">
                  <a:buFont typeface="Wingdings" panose="05000000000000000000" pitchFamily="2" charset="2"/>
                  <a:buChar char="Ø"/>
                </a:pPr>
                <a:endParaRPr lang="en-GB" sz="1800" dirty="0"/>
              </a:p>
              <a:p>
                <a:pPr marL="285750" indent="-285750">
                  <a:buFont typeface="Wingdings" panose="05000000000000000000" pitchFamily="2" charset="2"/>
                  <a:buChar char="Ø"/>
                </a:pPr>
                <a:endParaRPr lang="en-GB" dirty="0"/>
              </a:p>
            </p:txBody>
          </p:sp>
        </mc:Choice>
        <mc:Fallback xmlns="">
          <p:sp>
            <p:nvSpPr>
              <p:cNvPr id="2" name="Espace réservé du contenu 1">
                <a:extLst>
                  <a:ext uri="{FF2B5EF4-FFF2-40B4-BE49-F238E27FC236}">
                    <a16:creationId xmlns:a16="http://schemas.microsoft.com/office/drawing/2014/main" id="{4C21C562-37D4-4764-8485-782E24FDAF09}"/>
                  </a:ext>
                </a:extLst>
              </p:cNvPr>
              <p:cNvSpPr>
                <a:spLocks noGrp="1" noRot="1" noChangeAspect="1" noMove="1" noResize="1" noEditPoints="1" noAdjustHandles="1" noChangeArrowheads="1" noChangeShapeType="1" noTextEdit="1"/>
              </p:cNvSpPr>
              <p:nvPr>
                <p:ph idx="1"/>
              </p:nvPr>
            </p:nvSpPr>
            <p:spPr>
              <a:blipFill>
                <a:blip r:embed="rId2"/>
                <a:stretch>
                  <a:fillRect l="-1080" t="-808" r="-170"/>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3B90CD31-63D0-4258-A468-AF4AD9777518}"/>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F48C4A99-008A-4DBC-B872-D29C439C20A2}"/>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787B76B3-A4CA-4844-85CE-82F0F9ECEECB}"/>
              </a:ext>
            </a:extLst>
          </p:cNvPr>
          <p:cNvSpPr>
            <a:spLocks noGrp="1"/>
          </p:cNvSpPr>
          <p:nvPr>
            <p:ph type="sldNum" sz="quarter" idx="12"/>
          </p:nvPr>
        </p:nvSpPr>
        <p:spPr/>
        <p:txBody>
          <a:bodyPr/>
          <a:lstStyle/>
          <a:p>
            <a:fld id="{0CBC77A0-1F4E-42FF-9FFC-F45C3A64AF90}" type="slidenum">
              <a:rPr lang="fr-FR" smtClean="0"/>
              <a:t>27</a:t>
            </a:fld>
            <a:endParaRPr lang="fr-FR"/>
          </a:p>
        </p:txBody>
      </p:sp>
      <p:sp>
        <p:nvSpPr>
          <p:cNvPr id="6" name="Titre 5">
            <a:extLst>
              <a:ext uri="{FF2B5EF4-FFF2-40B4-BE49-F238E27FC236}">
                <a16:creationId xmlns:a16="http://schemas.microsoft.com/office/drawing/2014/main" id="{43C1990F-E862-4B48-A8E3-CAE46056213A}"/>
              </a:ext>
            </a:extLst>
          </p:cNvPr>
          <p:cNvSpPr>
            <a:spLocks noGrp="1"/>
          </p:cNvSpPr>
          <p:nvPr>
            <p:ph type="title"/>
          </p:nvPr>
        </p:nvSpPr>
        <p:spPr/>
        <p:txBody>
          <a:bodyPr/>
          <a:lstStyle/>
          <a:p>
            <a:r>
              <a:rPr lang="fr-FR" dirty="0" err="1"/>
              <a:t>Faster</a:t>
            </a:r>
            <a:r>
              <a:rPr lang="fr-FR" dirty="0"/>
              <a:t> </a:t>
            </a:r>
            <a:r>
              <a:rPr lang="fr-FR" dirty="0" err="1"/>
              <a:t>dynamics</a:t>
            </a:r>
            <a:r>
              <a:rPr lang="fr-FR" dirty="0"/>
              <a:t> leads to </a:t>
            </a:r>
            <a:r>
              <a:rPr lang="fr-FR" dirty="0" err="1"/>
              <a:t>larger</a:t>
            </a:r>
            <a:r>
              <a:rPr lang="fr-FR" dirty="0"/>
              <a:t> </a:t>
            </a:r>
            <a:r>
              <a:rPr lang="fr-FR" dirty="0" err="1"/>
              <a:t>wetted</a:t>
            </a:r>
            <a:r>
              <a:rPr lang="fr-FR" dirty="0"/>
              <a:t> area</a:t>
            </a:r>
            <a:endParaRPr lang="en-GB" dirty="0"/>
          </a:p>
        </p:txBody>
      </p:sp>
    </p:spTree>
    <p:extLst>
      <p:ext uri="{BB962C8B-B14F-4D97-AF65-F5344CB8AC3E}">
        <p14:creationId xmlns:p14="http://schemas.microsoft.com/office/powerpoint/2010/main" val="2415876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9C77463D-F8D6-48A9-8F2D-98B53EF7BBC5}"/>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791BF40B-AA70-484D-8391-5F5E43156B5C}"/>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8C0B8F9-2CB5-43CC-88FC-994A58A49292}"/>
              </a:ext>
            </a:extLst>
          </p:cNvPr>
          <p:cNvSpPr>
            <a:spLocks noGrp="1"/>
          </p:cNvSpPr>
          <p:nvPr>
            <p:ph type="sldNum" sz="quarter" idx="12"/>
          </p:nvPr>
        </p:nvSpPr>
        <p:spPr/>
        <p:txBody>
          <a:bodyPr/>
          <a:lstStyle/>
          <a:p>
            <a:fld id="{0CBC77A0-1F4E-42FF-9FFC-F45C3A64AF90}" type="slidenum">
              <a:rPr lang="fr-FR" smtClean="0"/>
              <a:t>28</a:t>
            </a:fld>
            <a:endParaRPr lang="fr-FR"/>
          </a:p>
        </p:txBody>
      </p:sp>
      <p:sp>
        <p:nvSpPr>
          <p:cNvPr id="6" name="Titre 5">
            <a:extLst>
              <a:ext uri="{FF2B5EF4-FFF2-40B4-BE49-F238E27FC236}">
                <a16:creationId xmlns:a16="http://schemas.microsoft.com/office/drawing/2014/main" id="{A16CE2E7-54FF-48B1-AB77-4DDED41A4C2D}"/>
              </a:ext>
            </a:extLst>
          </p:cNvPr>
          <p:cNvSpPr>
            <a:spLocks noGrp="1"/>
          </p:cNvSpPr>
          <p:nvPr>
            <p:ph type="title"/>
          </p:nvPr>
        </p:nvSpPr>
        <p:spPr/>
        <p:txBody>
          <a:bodyPr/>
          <a:lstStyle/>
          <a:p>
            <a:r>
              <a:rPr lang="fr-FR" dirty="0"/>
              <a:t>Advection vs diffusion: modes </a:t>
            </a:r>
            <a:r>
              <a:rPr lang="fr-FR" dirty="0" err="1"/>
              <a:t>growth</a:t>
            </a:r>
            <a:r>
              <a:rPr lang="fr-FR" dirty="0"/>
              <a:t> (I)</a:t>
            </a:r>
            <a:endParaRPr lang="en-GB" dirty="0"/>
          </a:p>
        </p:txBody>
      </p:sp>
      <p:pic>
        <p:nvPicPr>
          <p:cNvPr id="21" name="Espace réservé du contenu 6">
            <a:extLst>
              <a:ext uri="{FF2B5EF4-FFF2-40B4-BE49-F238E27FC236}">
                <a16:creationId xmlns:a16="http://schemas.microsoft.com/office/drawing/2014/main" id="{1D4CCB5E-EB68-414C-B779-5B2405388128}"/>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26598" y="3463128"/>
            <a:ext cx="4800002" cy="2880000"/>
          </a:xfrm>
          <a:prstGeom prst="rect">
            <a:avLst/>
          </a:prstGeom>
        </p:spPr>
      </p:pic>
      <p:pic>
        <p:nvPicPr>
          <p:cNvPr id="22" name="Espace réservé du contenu 7">
            <a:extLst>
              <a:ext uri="{FF2B5EF4-FFF2-40B4-BE49-F238E27FC236}">
                <a16:creationId xmlns:a16="http://schemas.microsoft.com/office/drawing/2014/main" id="{A8D326C2-1175-4F1E-BBAD-7B7D5D4940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960" y="3463650"/>
            <a:ext cx="4800002" cy="2880000"/>
          </a:xfrm>
          <a:prstGeom prst="rect">
            <a:avLst/>
          </a:prstGeom>
        </p:spPr>
      </p:pic>
      <p:pic>
        <p:nvPicPr>
          <p:cNvPr id="7" name="Graphique 6">
            <a:extLst>
              <a:ext uri="{FF2B5EF4-FFF2-40B4-BE49-F238E27FC236}">
                <a16:creationId xmlns:a16="http://schemas.microsoft.com/office/drawing/2014/main" id="{8A0AB204-1D48-45F9-A28A-7845636F52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4962" y="632916"/>
            <a:ext cx="4800000" cy="2880000"/>
          </a:xfrm>
          <a:prstGeom prst="rect">
            <a:avLst/>
          </a:prstGeom>
        </p:spPr>
      </p:pic>
      <p:pic>
        <p:nvPicPr>
          <p:cNvPr id="9" name="Graphique 8">
            <a:extLst>
              <a:ext uri="{FF2B5EF4-FFF2-40B4-BE49-F238E27FC236}">
                <a16:creationId xmlns:a16="http://schemas.microsoft.com/office/drawing/2014/main" id="{E8B597B4-4640-491E-AFBC-BFE821BD797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26598" y="682703"/>
            <a:ext cx="4800000" cy="2880000"/>
          </a:xfrm>
          <a:prstGeom prst="rect">
            <a:avLst/>
          </a:prstGeom>
        </p:spPr>
      </p:pic>
    </p:spTree>
    <p:extLst>
      <p:ext uri="{BB962C8B-B14F-4D97-AF65-F5344CB8AC3E}">
        <p14:creationId xmlns:p14="http://schemas.microsoft.com/office/powerpoint/2010/main" val="29348476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2ADAC2A2-0690-4E16-9FCD-2BDBDD36ADD4}"/>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018272DB-A45E-4DA4-BFAC-46C92FD0E2B6}"/>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87B9B13A-6C80-4B83-A34A-D3FB0BCDAE8C}"/>
              </a:ext>
            </a:extLst>
          </p:cNvPr>
          <p:cNvSpPr>
            <a:spLocks noGrp="1"/>
          </p:cNvSpPr>
          <p:nvPr>
            <p:ph type="sldNum" sz="quarter" idx="12"/>
          </p:nvPr>
        </p:nvSpPr>
        <p:spPr/>
        <p:txBody>
          <a:bodyPr/>
          <a:lstStyle/>
          <a:p>
            <a:fld id="{0CBC77A0-1F4E-42FF-9FFC-F45C3A64AF90}" type="slidenum">
              <a:rPr lang="fr-FR" smtClean="0"/>
              <a:t>29</a:t>
            </a:fld>
            <a:endParaRPr lang="fr-FR"/>
          </a:p>
        </p:txBody>
      </p:sp>
      <p:sp>
        <p:nvSpPr>
          <p:cNvPr id="6" name="Titre 5">
            <a:extLst>
              <a:ext uri="{FF2B5EF4-FFF2-40B4-BE49-F238E27FC236}">
                <a16:creationId xmlns:a16="http://schemas.microsoft.com/office/drawing/2014/main" id="{0059EA20-231B-461D-A4CE-D279737A8721}"/>
              </a:ext>
            </a:extLst>
          </p:cNvPr>
          <p:cNvSpPr>
            <a:spLocks noGrp="1"/>
          </p:cNvSpPr>
          <p:nvPr>
            <p:ph type="title"/>
          </p:nvPr>
        </p:nvSpPr>
        <p:spPr/>
        <p:txBody>
          <a:bodyPr/>
          <a:lstStyle/>
          <a:p>
            <a:r>
              <a:rPr lang="fr-FR" dirty="0"/>
              <a:t>Advection vs diffusion: modes </a:t>
            </a:r>
            <a:r>
              <a:rPr lang="fr-FR" dirty="0" err="1"/>
              <a:t>growth</a:t>
            </a:r>
            <a:r>
              <a:rPr lang="fr-FR" dirty="0"/>
              <a:t> (II)</a:t>
            </a:r>
            <a:endParaRPr lang="en-GB" dirty="0"/>
          </a:p>
        </p:txBody>
      </p:sp>
      <p:pic>
        <p:nvPicPr>
          <p:cNvPr id="10" name="Graphique 9">
            <a:extLst>
              <a:ext uri="{FF2B5EF4-FFF2-40B4-BE49-F238E27FC236}">
                <a16:creationId xmlns:a16="http://schemas.microsoft.com/office/drawing/2014/main" id="{539B43F7-1B38-4BBD-BD0B-AF91A8458C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26600" y="3584948"/>
            <a:ext cx="4800000" cy="2880000"/>
          </a:xfrm>
          <a:prstGeom prst="rect">
            <a:avLst/>
          </a:prstGeom>
        </p:spPr>
      </p:pic>
      <p:pic>
        <p:nvPicPr>
          <p:cNvPr id="13" name="Espace réservé du contenu 12">
            <a:extLst>
              <a:ext uri="{FF2B5EF4-FFF2-40B4-BE49-F238E27FC236}">
                <a16:creationId xmlns:a16="http://schemas.microsoft.com/office/drawing/2014/main" id="{F3E521E4-3009-49C3-A99B-580C6285A96F}"/>
              </a:ext>
            </a:extLst>
          </p:cNvPr>
          <p:cNvPicPr>
            <a:picLocks noGrp="1" noChangeAspect="1"/>
          </p:cNvPicPr>
          <p:nvPr>
            <p:ph idx="1"/>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0032" y="3584948"/>
            <a:ext cx="4800000" cy="2880000"/>
          </a:xfrm>
          <a:prstGeom prst="rect">
            <a:avLst/>
          </a:prstGeom>
        </p:spPr>
      </p:pic>
      <p:pic>
        <p:nvPicPr>
          <p:cNvPr id="8" name="Graphique 7">
            <a:extLst>
              <a:ext uri="{FF2B5EF4-FFF2-40B4-BE49-F238E27FC236}">
                <a16:creationId xmlns:a16="http://schemas.microsoft.com/office/drawing/2014/main" id="{FA144CF1-7353-4A5C-8341-B376D276CA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7032" y="704948"/>
            <a:ext cx="4799568" cy="2880522"/>
          </a:xfrm>
          <a:prstGeom prst="rect">
            <a:avLst/>
          </a:prstGeom>
        </p:spPr>
      </p:pic>
      <p:pic>
        <p:nvPicPr>
          <p:cNvPr id="9" name="Graphique 8">
            <a:extLst>
              <a:ext uri="{FF2B5EF4-FFF2-40B4-BE49-F238E27FC236}">
                <a16:creationId xmlns:a16="http://schemas.microsoft.com/office/drawing/2014/main" id="{19634DE7-597E-4A22-9648-800433E8E13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826168" y="704948"/>
            <a:ext cx="4799568" cy="2880000"/>
          </a:xfrm>
          <a:prstGeom prst="rect">
            <a:avLst/>
          </a:prstGeom>
        </p:spPr>
      </p:pic>
    </p:spTree>
    <p:extLst>
      <p:ext uri="{BB962C8B-B14F-4D97-AF65-F5344CB8AC3E}">
        <p14:creationId xmlns:p14="http://schemas.microsoft.com/office/powerpoint/2010/main" val="1766613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DDA9F46-4F62-E360-1FBE-21E49137DE4C}"/>
              </a:ext>
            </a:extLst>
          </p:cNvPr>
          <p:cNvSpPr>
            <a:spLocks noGrp="1"/>
          </p:cNvSpPr>
          <p:nvPr>
            <p:ph idx="1"/>
          </p:nvPr>
        </p:nvSpPr>
        <p:spPr>
          <a:xfrm>
            <a:off x="736600" y="1185863"/>
            <a:ext cx="9633328" cy="4931926"/>
          </a:xfrm>
        </p:spPr>
        <p:txBody>
          <a:bodyPr>
            <a:normAutofit/>
          </a:bodyPr>
          <a:lstStyle/>
          <a:p>
            <a:r>
              <a:rPr lang="da-DK" sz="2000" dirty="0"/>
              <a:t>Introduction</a:t>
            </a:r>
          </a:p>
          <a:p>
            <a:pPr lvl="1"/>
            <a:r>
              <a:rPr lang="da-DK" sz="1600" dirty="0"/>
              <a:t>What are Runaway Electrons?</a:t>
            </a:r>
          </a:p>
          <a:p>
            <a:pPr lvl="1"/>
            <a:r>
              <a:rPr lang="da-DK" sz="1600" dirty="0"/>
              <a:t>What is benign termination?</a:t>
            </a:r>
          </a:p>
          <a:p>
            <a:r>
              <a:rPr lang="da-DK" sz="2000" dirty="0"/>
              <a:t>JET pulse #95135: a famous case of RE benign termination</a:t>
            </a:r>
          </a:p>
          <a:p>
            <a:pPr lvl="1"/>
            <a:r>
              <a:rPr lang="da-DK" sz="1600" dirty="0"/>
              <a:t>Experiment Description</a:t>
            </a:r>
          </a:p>
          <a:p>
            <a:pPr lvl="1"/>
            <a:r>
              <a:rPr lang="da-DK" sz="1600" dirty="0"/>
              <a:t>Numerical Modelling </a:t>
            </a:r>
          </a:p>
          <a:p>
            <a:pPr lvl="1"/>
            <a:r>
              <a:rPr lang="da-DK" sz="1600" dirty="0">
                <a:solidFill>
                  <a:schemeClr val="tx1"/>
                </a:solidFill>
              </a:rPr>
              <a:t>Past Results</a:t>
            </a:r>
          </a:p>
          <a:p>
            <a:r>
              <a:rPr lang="da-DK" sz="2000" dirty="0"/>
              <a:t>New Results</a:t>
            </a:r>
          </a:p>
          <a:p>
            <a:pPr lvl="1"/>
            <a:r>
              <a:rPr lang="da-DK" sz="1600" dirty="0"/>
              <a:t>Scan in resistivity</a:t>
            </a:r>
          </a:p>
          <a:p>
            <a:pPr lvl="1"/>
            <a:r>
              <a:rPr lang="da-DK" sz="1600" dirty="0"/>
              <a:t>Scan in viscosity</a:t>
            </a:r>
          </a:p>
          <a:p>
            <a:pPr lvl="1"/>
            <a:r>
              <a:rPr lang="da-DK" sz="1600" dirty="0"/>
              <a:t>Comparsion between the RE transport mechanism</a:t>
            </a:r>
          </a:p>
          <a:p>
            <a:pPr lvl="1"/>
            <a:r>
              <a:rPr lang="da-DK" sz="1600" dirty="0">
                <a:solidFill>
                  <a:schemeClr val="tx1"/>
                </a:solidFill>
              </a:rPr>
              <a:t>Moving towards a self-consistent evolution</a:t>
            </a:r>
          </a:p>
          <a:p>
            <a:r>
              <a:rPr lang="da-DK" sz="2000" dirty="0"/>
              <a:t>Conclusions</a:t>
            </a:r>
          </a:p>
        </p:txBody>
      </p:sp>
      <p:sp>
        <p:nvSpPr>
          <p:cNvPr id="8" name="Titre 1">
            <a:extLst>
              <a:ext uri="{FF2B5EF4-FFF2-40B4-BE49-F238E27FC236}">
                <a16:creationId xmlns:a16="http://schemas.microsoft.com/office/drawing/2014/main" id="{83CA77CF-90B0-156C-C226-029958F16310}"/>
              </a:ext>
            </a:extLst>
          </p:cNvPr>
          <p:cNvSpPr>
            <a:spLocks noGrp="1"/>
          </p:cNvSpPr>
          <p:nvPr>
            <p:ph type="title"/>
          </p:nvPr>
        </p:nvSpPr>
        <p:spPr/>
        <p:txBody>
          <a:bodyPr anchor="t"/>
          <a:lstStyle/>
          <a:p>
            <a:r>
              <a:rPr lang="fr-FR" dirty="0" err="1"/>
              <a:t>Outline</a:t>
            </a:r>
            <a:endParaRPr lang="fr-FR" dirty="0"/>
          </a:p>
        </p:txBody>
      </p:sp>
      <p:sp>
        <p:nvSpPr>
          <p:cNvPr id="4" name="Espace réservé de la date 3">
            <a:extLst>
              <a:ext uri="{FF2B5EF4-FFF2-40B4-BE49-F238E27FC236}">
                <a16:creationId xmlns:a16="http://schemas.microsoft.com/office/drawing/2014/main" id="{DE6646E4-AC2D-2AE6-38D5-1C39CE6138F5}"/>
              </a:ext>
            </a:extLst>
          </p:cNvPr>
          <p:cNvSpPr>
            <a:spLocks noGrp="1"/>
          </p:cNvSpPr>
          <p:nvPr>
            <p:ph type="dt" sz="half" idx="10"/>
          </p:nvPr>
        </p:nvSpPr>
        <p:spPr/>
        <p:txBody>
          <a:bodyPr/>
          <a:lstStyle/>
          <a:p>
            <a:r>
              <a:rPr lang="fr-FR" dirty="0"/>
              <a:t>26/09/2025</a:t>
            </a:r>
          </a:p>
        </p:txBody>
      </p:sp>
      <p:sp>
        <p:nvSpPr>
          <p:cNvPr id="2" name="Espace réservé du pied de page 1">
            <a:extLst>
              <a:ext uri="{FF2B5EF4-FFF2-40B4-BE49-F238E27FC236}">
                <a16:creationId xmlns:a16="http://schemas.microsoft.com/office/drawing/2014/main" id="{F0F225C7-2A54-8795-689F-FCC4525F9130}"/>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7" name="Espace réservé du numéro de diapositive 6">
            <a:extLst>
              <a:ext uri="{FF2B5EF4-FFF2-40B4-BE49-F238E27FC236}">
                <a16:creationId xmlns:a16="http://schemas.microsoft.com/office/drawing/2014/main" id="{C9B0E96E-CC02-3FED-3FAF-F96BE8D9AECE}"/>
              </a:ext>
            </a:extLst>
          </p:cNvPr>
          <p:cNvSpPr>
            <a:spLocks noGrp="1"/>
          </p:cNvSpPr>
          <p:nvPr>
            <p:ph type="sldNum" sz="quarter" idx="12"/>
          </p:nvPr>
        </p:nvSpPr>
        <p:spPr/>
        <p:txBody>
          <a:bodyPr/>
          <a:lstStyle/>
          <a:p>
            <a:fld id="{0CBC77A0-1F4E-42FF-9FFC-F45C3A64AF90}" type="slidenum">
              <a:rPr lang="fr-FR" smtClean="0"/>
              <a:pPr/>
              <a:t>3</a:t>
            </a:fld>
            <a:endParaRPr lang="fr-FR" dirty="0"/>
          </a:p>
        </p:txBody>
      </p:sp>
    </p:spTree>
    <p:extLst>
      <p:ext uri="{BB962C8B-B14F-4D97-AF65-F5344CB8AC3E}">
        <p14:creationId xmlns:p14="http://schemas.microsoft.com/office/powerpoint/2010/main" val="2078198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2ADAC2A2-0690-4E16-9FCD-2BDBDD36ADD4}"/>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018272DB-A45E-4DA4-BFAC-46C92FD0E2B6}"/>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87B9B13A-6C80-4B83-A34A-D3FB0BCDAE8C}"/>
              </a:ext>
            </a:extLst>
          </p:cNvPr>
          <p:cNvSpPr>
            <a:spLocks noGrp="1"/>
          </p:cNvSpPr>
          <p:nvPr>
            <p:ph type="sldNum" sz="quarter" idx="12"/>
          </p:nvPr>
        </p:nvSpPr>
        <p:spPr/>
        <p:txBody>
          <a:bodyPr/>
          <a:lstStyle/>
          <a:p>
            <a:fld id="{0CBC77A0-1F4E-42FF-9FFC-F45C3A64AF90}" type="slidenum">
              <a:rPr lang="fr-FR" smtClean="0"/>
              <a:t>30</a:t>
            </a:fld>
            <a:endParaRPr lang="fr-FR"/>
          </a:p>
        </p:txBody>
      </p:sp>
      <p:sp>
        <p:nvSpPr>
          <p:cNvPr id="6" name="Titre 5">
            <a:extLst>
              <a:ext uri="{FF2B5EF4-FFF2-40B4-BE49-F238E27FC236}">
                <a16:creationId xmlns:a16="http://schemas.microsoft.com/office/drawing/2014/main" id="{0059EA20-231B-461D-A4CE-D279737A8721}"/>
              </a:ext>
            </a:extLst>
          </p:cNvPr>
          <p:cNvSpPr>
            <a:spLocks noGrp="1"/>
          </p:cNvSpPr>
          <p:nvPr>
            <p:ph type="title"/>
          </p:nvPr>
        </p:nvSpPr>
        <p:spPr/>
        <p:txBody>
          <a:bodyPr/>
          <a:lstStyle/>
          <a:p>
            <a:r>
              <a:rPr lang="fr-FR" dirty="0"/>
              <a:t>Advection vs diffusion: modes </a:t>
            </a:r>
            <a:r>
              <a:rPr lang="fr-FR" dirty="0" err="1"/>
              <a:t>growth</a:t>
            </a:r>
            <a:r>
              <a:rPr lang="fr-FR" dirty="0"/>
              <a:t> (II)</a:t>
            </a:r>
            <a:endParaRPr lang="en-GB" dirty="0"/>
          </a:p>
        </p:txBody>
      </p:sp>
      <p:pic>
        <p:nvPicPr>
          <p:cNvPr id="10" name="Graphique 9">
            <a:extLst>
              <a:ext uri="{FF2B5EF4-FFF2-40B4-BE49-F238E27FC236}">
                <a16:creationId xmlns:a16="http://schemas.microsoft.com/office/drawing/2014/main" id="{539B43F7-1B38-4BBD-BD0B-AF91A8458C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26600" y="3584948"/>
            <a:ext cx="4800000" cy="2880000"/>
          </a:xfrm>
          <a:prstGeom prst="rect">
            <a:avLst/>
          </a:prstGeom>
        </p:spPr>
      </p:pic>
      <p:pic>
        <p:nvPicPr>
          <p:cNvPr id="13" name="Espace réservé du contenu 12">
            <a:extLst>
              <a:ext uri="{FF2B5EF4-FFF2-40B4-BE49-F238E27FC236}">
                <a16:creationId xmlns:a16="http://schemas.microsoft.com/office/drawing/2014/main" id="{F3E521E4-3009-49C3-A99B-580C6285A96F}"/>
              </a:ext>
            </a:extLst>
          </p:cNvPr>
          <p:cNvPicPr>
            <a:picLocks noGrp="1" noChangeAspect="1"/>
          </p:cNvPicPr>
          <p:nvPr>
            <p:ph idx="1"/>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0032" y="3584948"/>
            <a:ext cx="4800000" cy="2880000"/>
          </a:xfrm>
          <a:prstGeom prst="rect">
            <a:avLst/>
          </a:prstGeom>
        </p:spPr>
      </p:pic>
    </p:spTree>
    <p:extLst>
      <p:ext uri="{BB962C8B-B14F-4D97-AF65-F5344CB8AC3E}">
        <p14:creationId xmlns:p14="http://schemas.microsoft.com/office/powerpoint/2010/main" val="880670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3B90CD31-63D0-4258-A468-AF4AD9777518}"/>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F48C4A99-008A-4DBC-B872-D29C439C20A2}"/>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787B76B3-A4CA-4844-85CE-82F0F9ECEECB}"/>
              </a:ext>
            </a:extLst>
          </p:cNvPr>
          <p:cNvSpPr>
            <a:spLocks noGrp="1"/>
          </p:cNvSpPr>
          <p:nvPr>
            <p:ph type="sldNum" sz="quarter" idx="12"/>
          </p:nvPr>
        </p:nvSpPr>
        <p:spPr/>
        <p:txBody>
          <a:bodyPr/>
          <a:lstStyle/>
          <a:p>
            <a:fld id="{0CBC77A0-1F4E-42FF-9FFC-F45C3A64AF90}" type="slidenum">
              <a:rPr lang="fr-FR" smtClean="0"/>
              <a:t>31</a:t>
            </a:fld>
            <a:endParaRPr lang="fr-FR"/>
          </a:p>
        </p:txBody>
      </p:sp>
      <p:sp>
        <p:nvSpPr>
          <p:cNvPr id="6" name="Titre 5">
            <a:extLst>
              <a:ext uri="{FF2B5EF4-FFF2-40B4-BE49-F238E27FC236}">
                <a16:creationId xmlns:a16="http://schemas.microsoft.com/office/drawing/2014/main" id="{43C1990F-E862-4B48-A8E3-CAE46056213A}"/>
              </a:ext>
            </a:extLst>
          </p:cNvPr>
          <p:cNvSpPr>
            <a:spLocks noGrp="1"/>
          </p:cNvSpPr>
          <p:nvPr>
            <p:ph type="title"/>
          </p:nvPr>
        </p:nvSpPr>
        <p:spPr/>
        <p:txBody>
          <a:bodyPr/>
          <a:lstStyle/>
          <a:p>
            <a:r>
              <a:rPr lang="fr-FR" dirty="0" err="1"/>
              <a:t>Faster</a:t>
            </a:r>
            <a:r>
              <a:rPr lang="fr-FR" dirty="0"/>
              <a:t> </a:t>
            </a:r>
            <a:r>
              <a:rPr lang="fr-FR" dirty="0" err="1"/>
              <a:t>dynamics</a:t>
            </a:r>
            <a:r>
              <a:rPr lang="fr-FR" dirty="0"/>
              <a:t> leads to </a:t>
            </a:r>
            <a:r>
              <a:rPr lang="fr-FR" dirty="0" err="1"/>
              <a:t>larger</a:t>
            </a:r>
            <a:r>
              <a:rPr lang="fr-FR" dirty="0"/>
              <a:t> </a:t>
            </a:r>
            <a:r>
              <a:rPr lang="fr-FR" dirty="0" err="1"/>
              <a:t>wetted</a:t>
            </a:r>
            <a:r>
              <a:rPr lang="fr-FR" dirty="0"/>
              <a:t> area</a:t>
            </a:r>
            <a:endParaRPr lang="en-GB" dirty="0"/>
          </a:p>
        </p:txBody>
      </p:sp>
      <p:pic>
        <p:nvPicPr>
          <p:cNvPr id="9" name="Graphique 8">
            <a:extLst>
              <a:ext uri="{FF2B5EF4-FFF2-40B4-BE49-F238E27FC236}">
                <a16:creationId xmlns:a16="http://schemas.microsoft.com/office/drawing/2014/main" id="{2FE3FBA0-0492-4CDA-8CE5-BE142C07369A}"/>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8571" r="7722"/>
          <a:stretch/>
        </p:blipFill>
        <p:spPr>
          <a:xfrm>
            <a:off x="0" y="812798"/>
            <a:ext cx="4068000" cy="3564726"/>
          </a:xfrm>
          <a:prstGeom prst="rect">
            <a:avLst/>
          </a:prstGeom>
        </p:spPr>
      </p:pic>
      <p:pic>
        <p:nvPicPr>
          <p:cNvPr id="13" name="Graphique 12">
            <a:extLst>
              <a:ext uri="{FF2B5EF4-FFF2-40B4-BE49-F238E27FC236}">
                <a16:creationId xmlns:a16="http://schemas.microsoft.com/office/drawing/2014/main" id="{2A76EB72-3421-4BCD-9661-434632AA60DC}"/>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8972" r="8013"/>
          <a:stretch/>
        </p:blipFill>
        <p:spPr>
          <a:xfrm>
            <a:off x="4085456" y="812798"/>
            <a:ext cx="4068000" cy="3564726"/>
          </a:xfrm>
          <a:prstGeom prst="rect">
            <a:avLst/>
          </a:prstGeom>
        </p:spPr>
      </p:pic>
      <p:pic>
        <p:nvPicPr>
          <p:cNvPr id="15" name="Graphique 14">
            <a:extLst>
              <a:ext uri="{FF2B5EF4-FFF2-40B4-BE49-F238E27FC236}">
                <a16:creationId xmlns:a16="http://schemas.microsoft.com/office/drawing/2014/main" id="{50BE7F83-C890-4672-82EB-C4397091CADD}"/>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t="9369" r="7868"/>
          <a:stretch/>
        </p:blipFill>
        <p:spPr>
          <a:xfrm>
            <a:off x="8124000" y="812798"/>
            <a:ext cx="4068000" cy="3564000"/>
          </a:xfrm>
          <a:prstGeom prst="rect">
            <a:avLst/>
          </a:prstGeom>
        </p:spPr>
      </p:pic>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C46D6C6F-421D-4F76-AFA0-4FDA4EF4854D}"/>
                  </a:ext>
                </a:extLst>
              </p:cNvPr>
              <p:cNvSpPr txBox="1"/>
              <p:nvPr/>
            </p:nvSpPr>
            <p:spPr>
              <a:xfrm>
                <a:off x="1519363" y="1768816"/>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𝜼</m:t>
                    </m:r>
                  </m:oMath>
                </a14:m>
                <a:r>
                  <a:rPr lang="fr-FR" sz="2000" b="1" dirty="0">
                    <a:solidFill>
                      <a:srgbClr val="2006BA"/>
                    </a:solidFill>
                  </a:rPr>
                  <a:t> </a:t>
                </a:r>
                <a:endParaRPr lang="en-GB" sz="2000" b="1" dirty="0">
                  <a:solidFill>
                    <a:srgbClr val="2006BA"/>
                  </a:solidFill>
                </a:endParaRPr>
              </a:p>
            </p:txBody>
          </p:sp>
        </mc:Choice>
        <mc:Fallback xmlns="">
          <p:sp>
            <p:nvSpPr>
              <p:cNvPr id="16" name="ZoneTexte 15">
                <a:extLst>
                  <a:ext uri="{FF2B5EF4-FFF2-40B4-BE49-F238E27FC236}">
                    <a16:creationId xmlns:a16="http://schemas.microsoft.com/office/drawing/2014/main" id="{C46D6C6F-421D-4F76-AFA0-4FDA4EF4854D}"/>
                  </a:ext>
                </a:extLst>
              </p:cNvPr>
              <p:cNvSpPr txBox="1">
                <a:spLocks noRot="1" noChangeAspect="1" noMove="1" noResize="1" noEditPoints="1" noAdjustHandles="1" noChangeArrowheads="1" noChangeShapeType="1" noTextEdit="1"/>
              </p:cNvSpPr>
              <p:nvPr/>
            </p:nvSpPr>
            <p:spPr>
              <a:xfrm>
                <a:off x="1519363" y="1768816"/>
                <a:ext cx="1093643" cy="400110"/>
              </a:xfrm>
              <a:prstGeom prst="rect">
                <a:avLst/>
              </a:prstGeom>
              <a:blipFill>
                <a:blip r:embed="rId8"/>
                <a:stretch>
                  <a:fillRect l="-5556"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ZoneTexte 16">
                <a:extLst>
                  <a:ext uri="{FF2B5EF4-FFF2-40B4-BE49-F238E27FC236}">
                    <a16:creationId xmlns:a16="http://schemas.microsoft.com/office/drawing/2014/main" id="{52DE14E0-42BF-41D5-9796-CFF1F6DB43E7}"/>
                  </a:ext>
                </a:extLst>
              </p:cNvPr>
              <p:cNvSpPr txBox="1"/>
              <p:nvPr/>
            </p:nvSpPr>
            <p:spPr>
              <a:xfrm>
                <a:off x="5587363" y="1768816"/>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𝜼</m:t>
                    </m:r>
                  </m:oMath>
                </a14:m>
                <a:r>
                  <a:rPr lang="fr-FR" sz="2000" b="1" dirty="0">
                    <a:solidFill>
                      <a:srgbClr val="00B050"/>
                    </a:solidFill>
                  </a:rPr>
                  <a:t> </a:t>
                </a:r>
                <a:endParaRPr lang="en-GB" sz="2000" b="1" dirty="0">
                  <a:solidFill>
                    <a:srgbClr val="00B050"/>
                  </a:solidFill>
                </a:endParaRPr>
              </a:p>
            </p:txBody>
          </p:sp>
        </mc:Choice>
        <mc:Fallback xmlns="">
          <p:sp>
            <p:nvSpPr>
              <p:cNvPr id="17" name="ZoneTexte 16">
                <a:extLst>
                  <a:ext uri="{FF2B5EF4-FFF2-40B4-BE49-F238E27FC236}">
                    <a16:creationId xmlns:a16="http://schemas.microsoft.com/office/drawing/2014/main" id="{52DE14E0-42BF-41D5-9796-CFF1F6DB43E7}"/>
                  </a:ext>
                </a:extLst>
              </p:cNvPr>
              <p:cNvSpPr txBox="1">
                <a:spLocks noRot="1" noChangeAspect="1" noMove="1" noResize="1" noEditPoints="1" noAdjustHandles="1" noChangeArrowheads="1" noChangeShapeType="1" noTextEdit="1"/>
              </p:cNvSpPr>
              <p:nvPr/>
            </p:nvSpPr>
            <p:spPr>
              <a:xfrm>
                <a:off x="5587363" y="1768816"/>
                <a:ext cx="1426997" cy="400110"/>
              </a:xfrm>
              <a:prstGeom prst="rect">
                <a:avLst/>
              </a:prstGeom>
              <a:blipFill>
                <a:blip r:embed="rId9"/>
                <a:stretch>
                  <a:fillRect l="-4701"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ZoneTexte 17">
                <a:extLst>
                  <a:ext uri="{FF2B5EF4-FFF2-40B4-BE49-F238E27FC236}">
                    <a16:creationId xmlns:a16="http://schemas.microsoft.com/office/drawing/2014/main" id="{71FFFC90-899B-461E-A773-7EEA6F792AC4}"/>
                  </a:ext>
                </a:extLst>
              </p:cNvPr>
              <p:cNvSpPr txBox="1"/>
              <p:nvPr/>
            </p:nvSpPr>
            <p:spPr>
              <a:xfrm>
                <a:off x="10134600" y="1768816"/>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𝜼</m:t>
                    </m:r>
                  </m:oMath>
                </a14:m>
                <a:r>
                  <a:rPr lang="fr-FR" sz="2000" b="1" dirty="0">
                    <a:solidFill>
                      <a:schemeClr val="tx2"/>
                    </a:solidFill>
                  </a:rPr>
                  <a:t> </a:t>
                </a:r>
                <a:endParaRPr lang="en-GB" sz="2000" b="1" dirty="0">
                  <a:solidFill>
                    <a:schemeClr val="tx2"/>
                  </a:solidFill>
                </a:endParaRPr>
              </a:p>
            </p:txBody>
          </p:sp>
        </mc:Choice>
        <mc:Fallback xmlns="">
          <p:sp>
            <p:nvSpPr>
              <p:cNvPr id="18" name="ZoneTexte 17">
                <a:extLst>
                  <a:ext uri="{FF2B5EF4-FFF2-40B4-BE49-F238E27FC236}">
                    <a16:creationId xmlns:a16="http://schemas.microsoft.com/office/drawing/2014/main" id="{71FFFC90-899B-461E-A773-7EEA6F792AC4}"/>
                  </a:ext>
                </a:extLst>
              </p:cNvPr>
              <p:cNvSpPr txBox="1">
                <a:spLocks noRot="1" noChangeAspect="1" noMove="1" noResize="1" noEditPoints="1" noAdjustHandles="1" noChangeArrowheads="1" noChangeShapeType="1" noTextEdit="1"/>
              </p:cNvSpPr>
              <p:nvPr/>
            </p:nvSpPr>
            <p:spPr>
              <a:xfrm>
                <a:off x="10134600" y="1768816"/>
                <a:ext cx="1093643" cy="400110"/>
              </a:xfrm>
              <a:prstGeom prst="rect">
                <a:avLst/>
              </a:prstGeom>
              <a:blipFill>
                <a:blip r:embed="rId10"/>
                <a:stretch>
                  <a:fillRect l="-6145" t="-6061" b="-27273"/>
                </a:stretch>
              </a:blipFill>
            </p:spPr>
            <p:txBody>
              <a:bodyPr/>
              <a:lstStyle/>
              <a:p>
                <a:r>
                  <a:rPr lang="en-GB">
                    <a:noFill/>
                  </a:rPr>
                  <a:t> </a:t>
                </a:r>
              </a:p>
            </p:txBody>
          </p:sp>
        </mc:Fallback>
      </mc:AlternateContent>
      <p:sp>
        <p:nvSpPr>
          <p:cNvPr id="19" name="ZoneTexte 18">
            <a:extLst>
              <a:ext uri="{FF2B5EF4-FFF2-40B4-BE49-F238E27FC236}">
                <a16:creationId xmlns:a16="http://schemas.microsoft.com/office/drawing/2014/main" id="{1AE9A968-4604-4C7F-80AF-FF591256C0C7}"/>
              </a:ext>
            </a:extLst>
          </p:cNvPr>
          <p:cNvSpPr txBox="1"/>
          <p:nvPr/>
        </p:nvSpPr>
        <p:spPr>
          <a:xfrm>
            <a:off x="7403" y="4742377"/>
            <a:ext cx="4251485" cy="1200329"/>
          </a:xfrm>
          <a:prstGeom prst="rect">
            <a:avLst/>
          </a:prstGeom>
          <a:noFill/>
        </p:spPr>
        <p:txBody>
          <a:bodyPr wrap="none" rtlCol="0">
            <a:spAutoFit/>
          </a:bodyPr>
          <a:lstStyle/>
          <a:p>
            <a:pPr algn="ctr"/>
            <a:r>
              <a:rPr lang="fr-FR" sz="2400" b="1" dirty="0"/>
              <a:t>RE </a:t>
            </a:r>
            <a:r>
              <a:rPr lang="fr-FR" sz="2400" b="1" dirty="0" err="1"/>
              <a:t>footprint</a:t>
            </a:r>
            <a:r>
              <a:rPr lang="fr-FR" sz="2400" b="1" dirty="0"/>
              <a:t> </a:t>
            </a:r>
            <a:r>
              <a:rPr lang="fr-FR" sz="2400" b="1" dirty="0" err="1"/>
              <a:t>determined</a:t>
            </a:r>
            <a:r>
              <a:rPr lang="fr-FR" sz="2400" b="1" dirty="0"/>
              <a:t> by</a:t>
            </a:r>
          </a:p>
          <a:p>
            <a:pPr marL="285750" indent="-285750" algn="ctr">
              <a:buFont typeface="Wingdings" panose="05000000000000000000" pitchFamily="2" charset="2"/>
              <a:buChar char="Ø"/>
            </a:pPr>
            <a:r>
              <a:rPr lang="fr-FR" sz="2400" b="1" dirty="0" err="1"/>
              <a:t>Growth</a:t>
            </a:r>
            <a:r>
              <a:rPr lang="fr-FR" sz="2400" b="1" dirty="0"/>
              <a:t> rate</a:t>
            </a:r>
          </a:p>
          <a:p>
            <a:pPr marL="285750" indent="-285750" algn="ctr">
              <a:buFont typeface="Wingdings" panose="05000000000000000000" pitchFamily="2" charset="2"/>
              <a:buChar char="Ø"/>
            </a:pPr>
            <a:r>
              <a:rPr lang="fr-FR" sz="2400" b="1" dirty="0"/>
              <a:t>n=1 maximum amplitude </a:t>
            </a:r>
            <a:endParaRPr lang="en-GB" sz="2400" b="1" dirty="0"/>
          </a:p>
        </p:txBody>
      </p:sp>
      <p:sp>
        <p:nvSpPr>
          <p:cNvPr id="20" name="Flèche : droite 19">
            <a:extLst>
              <a:ext uri="{FF2B5EF4-FFF2-40B4-BE49-F238E27FC236}">
                <a16:creationId xmlns:a16="http://schemas.microsoft.com/office/drawing/2014/main" id="{1B39089E-7417-4F7A-9BCC-8D600802CBCA}"/>
              </a:ext>
            </a:extLst>
          </p:cNvPr>
          <p:cNvSpPr/>
          <p:nvPr/>
        </p:nvSpPr>
        <p:spPr>
          <a:xfrm>
            <a:off x="3929631" y="5067437"/>
            <a:ext cx="754129" cy="558800"/>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mc:AlternateContent xmlns:mc="http://schemas.openxmlformats.org/markup-compatibility/2006" xmlns:a14="http://schemas.microsoft.com/office/drawing/2010/main">
        <mc:Choice Requires="a14">
          <p:sp>
            <p:nvSpPr>
              <p:cNvPr id="21" name="ZoneTexte 20">
                <a:extLst>
                  <a:ext uri="{FF2B5EF4-FFF2-40B4-BE49-F238E27FC236}">
                    <a16:creationId xmlns:a16="http://schemas.microsoft.com/office/drawing/2014/main" id="{E5269EBC-7C78-4B67-B413-2B51E1DCF782}"/>
                  </a:ext>
                </a:extLst>
              </p:cNvPr>
              <p:cNvSpPr txBox="1"/>
              <p:nvPr/>
            </p:nvSpPr>
            <p:spPr>
              <a:xfrm>
                <a:off x="4576079" y="4710765"/>
                <a:ext cx="3670076" cy="1200329"/>
              </a:xfrm>
              <a:prstGeom prst="rect">
                <a:avLst/>
              </a:prstGeom>
              <a:noFill/>
            </p:spPr>
            <p:txBody>
              <a:bodyPr wrap="square">
                <a:spAutoFit/>
              </a:bodyPr>
              <a:lstStyle/>
              <a:p>
                <a:pPr algn="ctr"/>
                <a:r>
                  <a:rPr lang="fr-FR" sz="2400" b="1" dirty="0" err="1">
                    <a:solidFill>
                      <a:srgbClr val="2006BA"/>
                    </a:solidFill>
                  </a:rPr>
                  <a:t>Similar</a:t>
                </a:r>
                <a:r>
                  <a:rPr lang="fr-FR" sz="2400" b="1" dirty="0">
                    <a:solidFill>
                      <a:srgbClr val="2006BA"/>
                    </a:solidFill>
                  </a:rPr>
                  <a:t> max values for all </a:t>
                </a:r>
                <a14:m>
                  <m:oMath xmlns:m="http://schemas.openxmlformats.org/officeDocument/2006/math">
                    <m:r>
                      <a:rPr lang="fr-FR" sz="2400" b="1" i="1">
                        <a:solidFill>
                          <a:srgbClr val="2006BA"/>
                        </a:solidFill>
                        <a:latin typeface="Cambria Math" panose="02040503050406030204" pitchFamily="18" charset="0"/>
                      </a:rPr>
                      <m:t>𝜼</m:t>
                    </m:r>
                    <m:r>
                      <a:rPr lang="fr-FR" sz="2400" b="1" i="1">
                        <a:solidFill>
                          <a:srgbClr val="2006BA"/>
                        </a:solidFill>
                        <a:latin typeface="Cambria Math" panose="02040503050406030204" pitchFamily="18" charset="0"/>
                      </a:rPr>
                      <m:t> </m:t>
                    </m:r>
                  </m:oMath>
                </a14:m>
                <a:r>
                  <a:rPr lang="fr-FR" sz="2400" b="1" dirty="0">
                    <a:solidFill>
                      <a:srgbClr val="2006BA"/>
                    </a:solidFill>
                  </a:rPr>
                  <a:t>, but high </a:t>
                </a:r>
                <a14:m>
                  <m:oMath xmlns:m="http://schemas.openxmlformats.org/officeDocument/2006/math">
                    <m:r>
                      <a:rPr lang="fr-FR" sz="2400" b="1" i="1" smtClean="0">
                        <a:solidFill>
                          <a:srgbClr val="2006BA"/>
                        </a:solidFill>
                        <a:latin typeface="Cambria Math" panose="02040503050406030204" pitchFamily="18" charset="0"/>
                      </a:rPr>
                      <m:t>𝜼</m:t>
                    </m:r>
                  </m:oMath>
                </a14:m>
                <a:r>
                  <a:rPr lang="fr-FR" sz="2400" b="1" dirty="0">
                    <a:solidFill>
                      <a:srgbClr val="2006BA"/>
                    </a:solidFill>
                  </a:rPr>
                  <a:t> has the </a:t>
                </a:r>
                <a:r>
                  <a:rPr lang="fr-FR" sz="2400" b="1" dirty="0" err="1">
                    <a:solidFill>
                      <a:srgbClr val="2006BA"/>
                    </a:solidFill>
                  </a:rPr>
                  <a:t>highest</a:t>
                </a:r>
                <a:r>
                  <a:rPr lang="fr-FR" sz="2400" b="1" dirty="0">
                    <a:solidFill>
                      <a:srgbClr val="2006BA"/>
                    </a:solidFill>
                  </a:rPr>
                  <a:t> </a:t>
                </a:r>
                <a:r>
                  <a:rPr lang="fr-FR" sz="2400" b="1" dirty="0" err="1">
                    <a:solidFill>
                      <a:srgbClr val="2006BA"/>
                    </a:solidFill>
                  </a:rPr>
                  <a:t>growth</a:t>
                </a:r>
                <a:r>
                  <a:rPr lang="fr-FR" sz="2400" b="1" dirty="0">
                    <a:solidFill>
                      <a:srgbClr val="2006BA"/>
                    </a:solidFill>
                  </a:rPr>
                  <a:t> rate</a:t>
                </a:r>
                <a:endParaRPr lang="en-GB" sz="2400" b="1" dirty="0">
                  <a:solidFill>
                    <a:srgbClr val="2006BA"/>
                  </a:solidFill>
                </a:endParaRPr>
              </a:p>
            </p:txBody>
          </p:sp>
        </mc:Choice>
        <mc:Fallback xmlns="">
          <p:sp>
            <p:nvSpPr>
              <p:cNvPr id="21" name="ZoneTexte 20">
                <a:extLst>
                  <a:ext uri="{FF2B5EF4-FFF2-40B4-BE49-F238E27FC236}">
                    <a16:creationId xmlns:a16="http://schemas.microsoft.com/office/drawing/2014/main" id="{E5269EBC-7C78-4B67-B413-2B51E1DCF782}"/>
                  </a:ext>
                </a:extLst>
              </p:cNvPr>
              <p:cNvSpPr txBox="1">
                <a:spLocks noRot="1" noChangeAspect="1" noMove="1" noResize="1" noEditPoints="1" noAdjustHandles="1" noChangeArrowheads="1" noChangeShapeType="1" noTextEdit="1"/>
              </p:cNvSpPr>
              <p:nvPr/>
            </p:nvSpPr>
            <p:spPr>
              <a:xfrm>
                <a:off x="4576079" y="4710765"/>
                <a:ext cx="3670076" cy="1200329"/>
              </a:xfrm>
              <a:prstGeom prst="rect">
                <a:avLst/>
              </a:prstGeom>
              <a:blipFill>
                <a:blip r:embed="rId11"/>
                <a:stretch>
                  <a:fillRect l="-2326" t="-3553" r="-4319" b="-11168"/>
                </a:stretch>
              </a:blipFill>
            </p:spPr>
            <p:txBody>
              <a:bodyPr/>
              <a:lstStyle/>
              <a:p>
                <a:r>
                  <a:rPr lang="en-GB">
                    <a:noFill/>
                  </a:rPr>
                  <a:t> </a:t>
                </a:r>
              </a:p>
            </p:txBody>
          </p:sp>
        </mc:Fallback>
      </mc:AlternateContent>
      <p:sp>
        <p:nvSpPr>
          <p:cNvPr id="22" name="Flèche : droite 21">
            <a:extLst>
              <a:ext uri="{FF2B5EF4-FFF2-40B4-BE49-F238E27FC236}">
                <a16:creationId xmlns:a16="http://schemas.microsoft.com/office/drawing/2014/main" id="{B5F06025-CE71-41C3-95C7-08828BE7A28F}"/>
              </a:ext>
            </a:extLst>
          </p:cNvPr>
          <p:cNvSpPr/>
          <p:nvPr/>
        </p:nvSpPr>
        <p:spPr>
          <a:xfrm>
            <a:off x="8138473" y="5080824"/>
            <a:ext cx="747706" cy="558800"/>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23" name="ZoneTexte 22">
            <a:extLst>
              <a:ext uri="{FF2B5EF4-FFF2-40B4-BE49-F238E27FC236}">
                <a16:creationId xmlns:a16="http://schemas.microsoft.com/office/drawing/2014/main" id="{FCD9164C-FB8B-4ED7-B3C3-665611D3126F}"/>
              </a:ext>
            </a:extLst>
          </p:cNvPr>
          <p:cNvSpPr txBox="1"/>
          <p:nvPr/>
        </p:nvSpPr>
        <p:spPr>
          <a:xfrm>
            <a:off x="8772214" y="5080098"/>
            <a:ext cx="3515706" cy="461665"/>
          </a:xfrm>
          <a:prstGeom prst="rect">
            <a:avLst/>
          </a:prstGeom>
          <a:noFill/>
        </p:spPr>
        <p:txBody>
          <a:bodyPr wrap="none" rtlCol="0">
            <a:spAutoFit/>
          </a:bodyPr>
          <a:lstStyle/>
          <a:p>
            <a:r>
              <a:rPr lang="fr-FR" sz="2400" b="1" dirty="0">
                <a:solidFill>
                  <a:srgbClr val="2006BA"/>
                </a:solidFill>
              </a:rPr>
              <a:t>LARGEST FOOTPRINT</a:t>
            </a:r>
            <a:endParaRPr lang="en-GB" sz="2400" b="1" dirty="0">
              <a:solidFill>
                <a:srgbClr val="2006BA"/>
              </a:solidFill>
            </a:endParaRPr>
          </a:p>
        </p:txBody>
      </p:sp>
    </p:spTree>
    <p:extLst>
      <p:ext uri="{BB962C8B-B14F-4D97-AF65-F5344CB8AC3E}">
        <p14:creationId xmlns:p14="http://schemas.microsoft.com/office/powerpoint/2010/main" val="25932823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Espace réservé du contenu 1">
                <a:extLst>
                  <a:ext uri="{FF2B5EF4-FFF2-40B4-BE49-F238E27FC236}">
                    <a16:creationId xmlns:a16="http://schemas.microsoft.com/office/drawing/2014/main" id="{243DE833-1320-434C-BFE5-97EDA533F6B9}"/>
                  </a:ext>
                </a:extLst>
              </p:cNvPr>
              <p:cNvSpPr>
                <a:spLocks noGrp="1"/>
              </p:cNvSpPr>
              <p:nvPr>
                <p:ph idx="1"/>
              </p:nvPr>
            </p:nvSpPr>
            <p:spPr>
              <a:xfrm>
                <a:off x="731837" y="904268"/>
                <a:ext cx="10728325" cy="4532313"/>
              </a:xfrm>
            </p:spPr>
            <p:txBody>
              <a:bodyPr/>
              <a:lstStyle/>
              <a:p>
                <a:pPr algn="ctr"/>
                <a14:m>
                  <m:oMath xmlns:m="http://schemas.openxmlformats.org/officeDocument/2006/math">
                    <m:r>
                      <a:rPr lang="fr-FR" sz="2400" b="1" i="1" smtClean="0">
                        <a:solidFill>
                          <a:srgbClr val="2006BA"/>
                        </a:solidFill>
                        <a:latin typeface="Cambria Math" panose="02040503050406030204" pitchFamily="18" charset="0"/>
                      </a:rPr>
                      <m:t>𝝁</m:t>
                    </m:r>
                    <m:r>
                      <a:rPr lang="fr-FR" sz="2400" b="1" i="1" smtClean="0">
                        <a:solidFill>
                          <a:srgbClr val="2006BA"/>
                        </a:solidFill>
                        <a:latin typeface="Cambria Math" panose="02040503050406030204" pitchFamily="18" charset="0"/>
                      </a:rPr>
                      <m:t>=</m:t>
                    </m:r>
                    <m:r>
                      <a:rPr lang="fr-FR" sz="2400" b="1" i="1" smtClean="0">
                        <a:solidFill>
                          <a:srgbClr val="2006BA"/>
                        </a:solidFill>
                        <a:latin typeface="Cambria Math" panose="02040503050406030204" pitchFamily="18" charset="0"/>
                      </a:rPr>
                      <m:t>𝟒𝟖</m:t>
                    </m:r>
                    <m:r>
                      <a:rPr lang="fr-FR" sz="2400" b="1" i="1" smtClean="0">
                        <a:solidFill>
                          <a:srgbClr val="2006BA"/>
                        </a:solidFill>
                        <a:latin typeface="Cambria Math" panose="02040503050406030204" pitchFamily="18" charset="0"/>
                      </a:rPr>
                      <m:t> </m:t>
                    </m:r>
                    <m:sSup>
                      <m:sSupPr>
                        <m:ctrlPr>
                          <a:rPr lang="fr-FR" sz="2400" b="1" i="1">
                            <a:solidFill>
                              <a:srgbClr val="2006BA"/>
                            </a:solidFill>
                            <a:latin typeface="Cambria Math" panose="02040503050406030204" pitchFamily="18" charset="0"/>
                          </a:rPr>
                        </m:ctrlPr>
                      </m:sSupPr>
                      <m:e>
                        <m:r>
                          <a:rPr lang="fr-FR" sz="2400" b="1" i="1">
                            <a:solidFill>
                              <a:srgbClr val="2006BA"/>
                            </a:solidFill>
                            <a:latin typeface="Cambria Math" panose="02040503050406030204" pitchFamily="18" charset="0"/>
                          </a:rPr>
                          <m:t>𝒎</m:t>
                        </m:r>
                      </m:e>
                      <m:sup>
                        <m:r>
                          <a:rPr lang="fr-FR" sz="2400" b="1" i="1">
                            <a:solidFill>
                              <a:srgbClr val="2006BA"/>
                            </a:solidFill>
                            <a:latin typeface="Cambria Math" panose="02040503050406030204" pitchFamily="18" charset="0"/>
                          </a:rPr>
                          <m:t>𝟐</m:t>
                        </m:r>
                      </m:sup>
                    </m:sSup>
                    <m:r>
                      <a:rPr lang="fr-FR" sz="2400" b="1" i="1">
                        <a:solidFill>
                          <a:srgbClr val="2006BA"/>
                        </a:solidFill>
                        <a:latin typeface="Cambria Math" panose="02040503050406030204" pitchFamily="18" charset="0"/>
                      </a:rPr>
                      <m:t>/</m:t>
                    </m:r>
                    <m:r>
                      <a:rPr lang="fr-FR" sz="2400" b="1" i="1">
                        <a:solidFill>
                          <a:srgbClr val="2006BA"/>
                        </a:solidFill>
                        <a:latin typeface="Cambria Math" panose="02040503050406030204" pitchFamily="18" charset="0"/>
                      </a:rPr>
                      <m:t>𝒔</m:t>
                    </m:r>
                  </m:oMath>
                </a14:m>
                <a:r>
                  <a:rPr lang="en-GB" sz="2400" dirty="0"/>
                  <a:t>, </a:t>
                </a:r>
                <a14:m>
                  <m:oMath xmlns:m="http://schemas.openxmlformats.org/officeDocument/2006/math">
                    <m:r>
                      <a:rPr lang="fr-FR" sz="2400" b="1" i="1" smtClean="0">
                        <a:solidFill>
                          <a:srgbClr val="00B050"/>
                        </a:solidFill>
                        <a:latin typeface="Cambria Math" panose="02040503050406030204" pitchFamily="18" charset="0"/>
                      </a:rPr>
                      <m:t>𝝁</m:t>
                    </m:r>
                    <m:r>
                      <a:rPr lang="fr-FR" sz="2400" b="1" i="1" smtClean="0">
                        <a:solidFill>
                          <a:srgbClr val="00B050"/>
                        </a:solidFill>
                        <a:latin typeface="Cambria Math" panose="02040503050406030204" pitchFamily="18" charset="0"/>
                      </a:rPr>
                      <m:t>=</m:t>
                    </m:r>
                    <m:r>
                      <a:rPr lang="fr-FR" sz="2400" b="1" i="1" smtClean="0">
                        <a:solidFill>
                          <a:srgbClr val="00B050"/>
                        </a:solidFill>
                        <a:latin typeface="Cambria Math" panose="02040503050406030204" pitchFamily="18" charset="0"/>
                      </a:rPr>
                      <m:t>𝟒</m:t>
                    </m:r>
                    <m:r>
                      <a:rPr lang="fr-FR" sz="2400" b="1" i="1" smtClean="0">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𝟖</m:t>
                    </m:r>
                    <m:r>
                      <a:rPr lang="fr-FR" sz="2400" b="1" i="1">
                        <a:solidFill>
                          <a:srgbClr val="00B050"/>
                        </a:solidFill>
                        <a:latin typeface="Cambria Math" panose="02040503050406030204" pitchFamily="18" charset="0"/>
                      </a:rPr>
                      <m:t> </m:t>
                    </m:r>
                    <m:sSup>
                      <m:sSupPr>
                        <m:ctrlPr>
                          <a:rPr lang="fr-FR" sz="2400" b="1" i="1">
                            <a:solidFill>
                              <a:srgbClr val="00B050"/>
                            </a:solidFill>
                            <a:latin typeface="Cambria Math" panose="02040503050406030204" pitchFamily="18" charset="0"/>
                          </a:rPr>
                        </m:ctrlPr>
                      </m:sSupPr>
                      <m:e>
                        <m:r>
                          <a:rPr lang="fr-FR" sz="2400" b="1" i="1">
                            <a:solidFill>
                              <a:srgbClr val="00B050"/>
                            </a:solidFill>
                            <a:latin typeface="Cambria Math" panose="02040503050406030204" pitchFamily="18" charset="0"/>
                          </a:rPr>
                          <m:t>𝒎</m:t>
                        </m:r>
                      </m:e>
                      <m:sup>
                        <m:r>
                          <a:rPr lang="fr-FR" sz="2400" b="1" i="1">
                            <a:solidFill>
                              <a:srgbClr val="00B050"/>
                            </a:solidFill>
                            <a:latin typeface="Cambria Math" panose="02040503050406030204" pitchFamily="18" charset="0"/>
                          </a:rPr>
                          <m:t>𝟐</m:t>
                        </m:r>
                      </m:sup>
                    </m:sSup>
                    <m:r>
                      <a:rPr lang="fr-FR" sz="2400" b="1" i="1">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𝒔</m:t>
                    </m:r>
                  </m:oMath>
                </a14:m>
                <a:r>
                  <a:rPr lang="fr-FR" sz="2400" b="1" dirty="0"/>
                  <a:t>,</a:t>
                </a:r>
                <a:r>
                  <a:rPr lang="fr-FR" sz="2400" b="1" dirty="0">
                    <a:solidFill>
                      <a:srgbClr val="E60019"/>
                    </a:solidFill>
                  </a:rPr>
                  <a:t> </a:t>
                </a:r>
                <a14:m>
                  <m:oMath xmlns:m="http://schemas.openxmlformats.org/officeDocument/2006/math">
                    <m:r>
                      <a:rPr lang="fr-FR" sz="2400" b="1" i="1" smtClean="0">
                        <a:solidFill>
                          <a:schemeClr val="tx2"/>
                        </a:solidFill>
                        <a:latin typeface="Cambria Math" panose="02040503050406030204" pitchFamily="18" charset="0"/>
                      </a:rPr>
                      <m:t>𝝁</m:t>
                    </m:r>
                    <m:r>
                      <a:rPr lang="fr-FR" sz="2400" b="1" i="1" smtClean="0">
                        <a:solidFill>
                          <a:schemeClr val="tx2"/>
                        </a:solidFill>
                        <a:latin typeface="Cambria Math" panose="02040503050406030204" pitchFamily="18" charset="0"/>
                      </a:rPr>
                      <m:t>=</m:t>
                    </m:r>
                    <m:r>
                      <a:rPr lang="fr-FR" sz="2400" b="1" i="1" smtClean="0">
                        <a:solidFill>
                          <a:schemeClr val="tx2"/>
                        </a:solidFill>
                        <a:latin typeface="Cambria Math" panose="02040503050406030204" pitchFamily="18" charset="0"/>
                      </a:rPr>
                      <m:t>𝟎</m:t>
                    </m:r>
                    <m:r>
                      <a:rPr lang="fr-FR" sz="2400" b="1" i="1" smtClean="0">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𝟒𝟖</m:t>
                    </m:r>
                    <m:r>
                      <a:rPr lang="fr-FR" sz="2400" b="1" i="1">
                        <a:solidFill>
                          <a:schemeClr val="tx2"/>
                        </a:solidFill>
                        <a:latin typeface="Cambria Math" panose="02040503050406030204" pitchFamily="18" charset="0"/>
                      </a:rPr>
                      <m:t> </m:t>
                    </m:r>
                    <m:sSup>
                      <m:sSupPr>
                        <m:ctrlPr>
                          <a:rPr lang="fr-FR" sz="2400" b="1" i="1">
                            <a:solidFill>
                              <a:schemeClr val="tx2"/>
                            </a:solidFill>
                            <a:latin typeface="Cambria Math" panose="02040503050406030204" pitchFamily="18" charset="0"/>
                          </a:rPr>
                        </m:ctrlPr>
                      </m:sSupPr>
                      <m:e>
                        <m:r>
                          <a:rPr lang="fr-FR" sz="2400" b="1" i="1">
                            <a:solidFill>
                              <a:schemeClr val="tx2"/>
                            </a:solidFill>
                            <a:latin typeface="Cambria Math" panose="02040503050406030204" pitchFamily="18" charset="0"/>
                          </a:rPr>
                          <m:t>𝒎</m:t>
                        </m:r>
                      </m:e>
                      <m:sup>
                        <m:r>
                          <a:rPr lang="fr-FR" sz="2400" b="1" i="1">
                            <a:solidFill>
                              <a:schemeClr val="tx2"/>
                            </a:solidFill>
                            <a:latin typeface="Cambria Math" panose="02040503050406030204" pitchFamily="18" charset="0"/>
                          </a:rPr>
                          <m:t>𝟐</m:t>
                        </m:r>
                      </m:sup>
                    </m:sSup>
                    <m:r>
                      <a:rPr lang="fr-FR" sz="2400" b="1" i="1">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𝒔</m:t>
                    </m:r>
                  </m:oMath>
                </a14:m>
                <a:r>
                  <a:rPr lang="en-GB" sz="2400" dirty="0">
                    <a:solidFill>
                      <a:schemeClr val="tx2"/>
                    </a:solidFill>
                  </a:rPr>
                  <a:t> </a:t>
                </a:r>
                <a:r>
                  <a:rPr lang="en-GB" sz="2400" dirty="0"/>
                  <a:t>@ </a:t>
                </a:r>
                <a14:m>
                  <m:oMath xmlns:m="http://schemas.openxmlformats.org/officeDocument/2006/math">
                    <m:r>
                      <a:rPr lang="fr-FR" sz="2400" b="0" i="1" smtClean="0">
                        <a:latin typeface="Cambria Math" panose="02040503050406030204" pitchFamily="18" charset="0"/>
                      </a:rPr>
                      <m:t>𝜂</m:t>
                    </m:r>
                    <m:r>
                      <a:rPr lang="fr-FR" sz="2400" b="0" i="1" smtClean="0">
                        <a:latin typeface="Cambria Math" panose="02040503050406030204" pitchFamily="18" charset="0"/>
                      </a:rPr>
                      <m:t>=3.3∗</m:t>
                    </m:r>
                    <m:sSup>
                      <m:sSupPr>
                        <m:ctrlPr>
                          <a:rPr lang="fr-FR" sz="2400" b="0" i="1" smtClean="0">
                            <a:latin typeface="Cambria Math" panose="02040503050406030204" pitchFamily="18" charset="0"/>
                          </a:rPr>
                        </m:ctrlPr>
                      </m:sSupPr>
                      <m:e>
                        <m:r>
                          <a:rPr lang="fr-FR" sz="2400" b="0" i="1" smtClean="0">
                            <a:latin typeface="Cambria Math" panose="02040503050406030204" pitchFamily="18" charset="0"/>
                          </a:rPr>
                          <m:t>10</m:t>
                        </m:r>
                      </m:e>
                      <m:sup>
                        <m:r>
                          <a:rPr lang="fr-FR" sz="2400" b="0" i="1" smtClean="0">
                            <a:latin typeface="Cambria Math" panose="02040503050406030204" pitchFamily="18" charset="0"/>
                          </a:rPr>
                          <m:t>−5</m:t>
                        </m:r>
                      </m:sup>
                    </m:sSup>
                    <m:r>
                      <a:rPr lang="fr-FR" sz="2400" b="0" i="1" smtClean="0">
                        <a:latin typeface="Cambria Math" panose="02040503050406030204" pitchFamily="18" charset="0"/>
                      </a:rPr>
                      <m:t> </m:t>
                    </m:r>
                    <m:r>
                      <m:rPr>
                        <m:sty m:val="p"/>
                      </m:rPr>
                      <a:rPr lang="fr-FR" sz="2400" b="0" i="0" smtClean="0">
                        <a:latin typeface="Cambria Math" panose="02040503050406030204" pitchFamily="18" charset="0"/>
                      </a:rPr>
                      <m:t>Ω</m:t>
                    </m:r>
                    <m:r>
                      <a:rPr lang="fr-FR" sz="2400" b="0" i="1" smtClean="0">
                        <a:latin typeface="Cambria Math" panose="02040503050406030204" pitchFamily="18" charset="0"/>
                      </a:rPr>
                      <m:t>𝑚</m:t>
                    </m:r>
                  </m:oMath>
                </a14:m>
                <a:endParaRPr lang="en-GB" sz="2400" dirty="0"/>
              </a:p>
              <a:p>
                <a:pPr algn="ctr"/>
                <a:r>
                  <a:rPr lang="en-GB" sz="2400" b="1" dirty="0">
                    <a:solidFill>
                      <a:schemeClr val="tx2"/>
                    </a:solidFill>
                  </a:rPr>
                  <a:t>Lowest viscosity </a:t>
                </a:r>
                <a14:m>
                  <m:oMath xmlns:m="http://schemas.openxmlformats.org/officeDocument/2006/math">
                    <m:r>
                      <a:rPr lang="fr-FR" sz="2400" b="1" i="1" smtClean="0">
                        <a:solidFill>
                          <a:schemeClr val="tx2"/>
                        </a:solidFill>
                        <a:latin typeface="Cambria Math" panose="02040503050406030204" pitchFamily="18" charset="0"/>
                      </a:rPr>
                      <m:t>→ </m:t>
                    </m:r>
                  </m:oMath>
                </a14:m>
                <a:r>
                  <a:rPr lang="en-GB" sz="2400" b="1" dirty="0">
                    <a:solidFill>
                      <a:schemeClr val="tx2"/>
                    </a:solidFill>
                  </a:rPr>
                  <a:t> fastest linear growth rate, but lowest amplitude </a:t>
                </a:r>
                <a14:m>
                  <m:oMath xmlns:m="http://schemas.openxmlformats.org/officeDocument/2006/math">
                    <m:r>
                      <a:rPr lang="fr-FR" sz="2400" b="1" i="1">
                        <a:solidFill>
                          <a:schemeClr val="tx2"/>
                        </a:solidFill>
                        <a:latin typeface="Cambria Math" panose="02040503050406030204" pitchFamily="18" charset="0"/>
                      </a:rPr>
                      <m:t>→</m:t>
                    </m:r>
                  </m:oMath>
                </a14:m>
                <a:r>
                  <a:rPr lang="en-GB" sz="2400" b="1" dirty="0">
                    <a:solidFill>
                      <a:schemeClr val="tx2"/>
                    </a:solidFill>
                  </a:rPr>
                  <a:t> Smallest Footprint</a:t>
                </a:r>
              </a:p>
            </p:txBody>
          </p:sp>
        </mc:Choice>
        <mc:Fallback xmlns="">
          <p:sp>
            <p:nvSpPr>
              <p:cNvPr id="2" name="Espace réservé du contenu 1">
                <a:extLst>
                  <a:ext uri="{FF2B5EF4-FFF2-40B4-BE49-F238E27FC236}">
                    <a16:creationId xmlns:a16="http://schemas.microsoft.com/office/drawing/2014/main" id="{243DE833-1320-434C-BFE5-97EDA533F6B9}"/>
                  </a:ext>
                </a:extLst>
              </p:cNvPr>
              <p:cNvSpPr>
                <a:spLocks noGrp="1" noRot="1" noChangeAspect="1" noMove="1" noResize="1" noEditPoints="1" noAdjustHandles="1" noChangeArrowheads="1" noChangeShapeType="1" noTextEdit="1"/>
              </p:cNvSpPr>
              <p:nvPr>
                <p:ph idx="1"/>
              </p:nvPr>
            </p:nvSpPr>
            <p:spPr>
              <a:xfrm>
                <a:off x="731837" y="904268"/>
                <a:ext cx="10728325" cy="4532313"/>
              </a:xfrm>
              <a:blipFill>
                <a:blip r:embed="rId3"/>
                <a:stretch>
                  <a:fillRect t="-806"/>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AC991D64-86DD-4809-94BF-A247CD87F156}"/>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5C92CFFA-CC2F-4E4D-BAF7-333A5E80F3F8}"/>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71115AF6-424D-42FF-9F0D-E709474DE136}"/>
              </a:ext>
            </a:extLst>
          </p:cNvPr>
          <p:cNvSpPr>
            <a:spLocks noGrp="1"/>
          </p:cNvSpPr>
          <p:nvPr>
            <p:ph type="sldNum" sz="quarter" idx="12"/>
          </p:nvPr>
        </p:nvSpPr>
        <p:spPr/>
        <p:txBody>
          <a:bodyPr/>
          <a:lstStyle/>
          <a:p>
            <a:fld id="{0CBC77A0-1F4E-42FF-9FFC-F45C3A64AF90}" type="slidenum">
              <a:rPr lang="fr-FR" smtClean="0"/>
              <a:t>32</a:t>
            </a:fld>
            <a:endParaRPr lang="fr-FR"/>
          </a:p>
        </p:txBody>
      </p:sp>
      <p:sp>
        <p:nvSpPr>
          <p:cNvPr id="6" name="Titre 5">
            <a:extLst>
              <a:ext uri="{FF2B5EF4-FFF2-40B4-BE49-F238E27FC236}">
                <a16:creationId xmlns:a16="http://schemas.microsoft.com/office/drawing/2014/main" id="{62C5EF63-21F4-402A-B778-80EBDB006F3E}"/>
              </a:ext>
            </a:extLst>
          </p:cNvPr>
          <p:cNvSpPr>
            <a:spLocks noGrp="1"/>
          </p:cNvSpPr>
          <p:nvPr>
            <p:ph type="title"/>
          </p:nvPr>
        </p:nvSpPr>
        <p:spPr/>
        <p:txBody>
          <a:bodyPr/>
          <a:lstStyle/>
          <a:p>
            <a:r>
              <a:rPr lang="fr-FR" dirty="0" err="1"/>
              <a:t>Viscosity</a:t>
            </a:r>
            <a:r>
              <a:rPr lang="fr-FR" dirty="0"/>
              <a:t> </a:t>
            </a:r>
            <a:r>
              <a:rPr lang="fr-FR" dirty="0" err="1"/>
              <a:t>effects</a:t>
            </a:r>
            <a:r>
              <a:rPr lang="fr-FR" dirty="0"/>
              <a:t> on modes </a:t>
            </a:r>
            <a:r>
              <a:rPr lang="fr-FR" dirty="0" err="1"/>
              <a:t>growth</a:t>
            </a:r>
            <a:endParaRPr lang="en-GB" dirty="0"/>
          </a:p>
        </p:txBody>
      </p:sp>
      <p:pic>
        <p:nvPicPr>
          <p:cNvPr id="12" name="Graphique 11">
            <a:extLst>
              <a:ext uri="{FF2B5EF4-FFF2-40B4-BE49-F238E27FC236}">
                <a16:creationId xmlns:a16="http://schemas.microsoft.com/office/drawing/2014/main" id="{6A4539CF-69B5-48D1-A73D-1D7F6075BF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2843" y="2329956"/>
            <a:ext cx="7010400" cy="4013694"/>
          </a:xfrm>
          <a:prstGeom prst="rect">
            <a:avLst/>
          </a:prstGeom>
        </p:spPr>
      </p:pic>
      <mc:AlternateContent xmlns:mc="http://schemas.openxmlformats.org/markup-compatibility/2006" xmlns:a14="http://schemas.microsoft.com/office/drawing/2010/main">
        <mc:Choice Requires="a14">
          <p:graphicFrame>
            <p:nvGraphicFramePr>
              <p:cNvPr id="13" name="Tableau 13">
                <a:extLst>
                  <a:ext uri="{FF2B5EF4-FFF2-40B4-BE49-F238E27FC236}">
                    <a16:creationId xmlns:a16="http://schemas.microsoft.com/office/drawing/2014/main" id="{4945E5E3-A5BA-46BA-8DAB-3C9092473A37}"/>
                  </a:ext>
                </a:extLst>
              </p:cNvPr>
              <p:cNvGraphicFramePr>
                <a:graphicFrameLocks noGrp="1"/>
              </p:cNvGraphicFramePr>
              <p:nvPr/>
            </p:nvGraphicFramePr>
            <p:xfrm>
              <a:off x="7173243" y="3527837"/>
              <a:ext cx="5018756" cy="1143445"/>
            </p:xfrm>
            <a:graphic>
              <a:graphicData uri="http://schemas.openxmlformats.org/drawingml/2006/table">
                <a:tbl>
                  <a:tblPr firstRow="1" bandRow="1">
                    <a:tableStyleId>{5C22544A-7EE6-4342-B048-85BDC9FD1C3A}</a:tableStyleId>
                  </a:tblPr>
                  <a:tblGrid>
                    <a:gridCol w="906805">
                      <a:extLst>
                        <a:ext uri="{9D8B030D-6E8A-4147-A177-3AD203B41FA5}">
                          <a16:colId xmlns:a16="http://schemas.microsoft.com/office/drawing/2014/main" val="4274006055"/>
                        </a:ext>
                      </a:extLst>
                    </a:gridCol>
                    <a:gridCol w="1433888">
                      <a:extLst>
                        <a:ext uri="{9D8B030D-6E8A-4147-A177-3AD203B41FA5}">
                          <a16:colId xmlns:a16="http://schemas.microsoft.com/office/drawing/2014/main" val="2101527414"/>
                        </a:ext>
                      </a:extLst>
                    </a:gridCol>
                    <a:gridCol w="1266135">
                      <a:extLst>
                        <a:ext uri="{9D8B030D-6E8A-4147-A177-3AD203B41FA5}">
                          <a16:colId xmlns:a16="http://schemas.microsoft.com/office/drawing/2014/main" val="717080303"/>
                        </a:ext>
                      </a:extLst>
                    </a:gridCol>
                    <a:gridCol w="1411928">
                      <a:extLst>
                        <a:ext uri="{9D8B030D-6E8A-4147-A177-3AD203B41FA5}">
                          <a16:colId xmlns:a16="http://schemas.microsoft.com/office/drawing/2014/main" val="3698760873"/>
                        </a:ext>
                      </a:extLst>
                    </a:gridCol>
                  </a:tblGrid>
                  <a:tr h="370840">
                    <a:tc>
                      <a:txBody>
                        <a:bodyPr/>
                        <a:lstStyle/>
                        <a:p>
                          <a:endParaRPr lang="en-GB" sz="2000"/>
                        </a:p>
                      </a:txBody>
                      <a:tcPr/>
                    </a:tc>
                    <a:tc>
                      <a:txBody>
                        <a:bodyPr/>
                        <a:lstStyle/>
                        <a:p>
                          <a:pPr/>
                          <a14:m>
                            <m:oMathPara xmlns:m="http://schemas.openxmlformats.org/officeDocument/2006/math">
                              <m:oMathParaPr>
                                <m:jc m:val="centerGroup"/>
                              </m:oMathParaPr>
                              <m:oMath xmlns:m="http://schemas.openxmlformats.org/officeDocument/2006/math">
                                <m:r>
                                  <a:rPr lang="fr-FR" sz="2000" b="1" i="1" smtClean="0">
                                    <a:solidFill>
                                      <a:schemeClr val="bg1"/>
                                    </a:solidFill>
                                    <a:latin typeface="Cambria Math" panose="02040503050406030204" pitchFamily="18" charset="0"/>
                                  </a:rPr>
                                  <m:t>𝟒𝟖</m:t>
                                </m:r>
                                <m:r>
                                  <a:rPr lang="fr-FR" sz="2000" b="1" i="1" smtClean="0">
                                    <a:solidFill>
                                      <a:schemeClr val="bg1"/>
                                    </a:solidFill>
                                    <a:latin typeface="Cambria Math" panose="02040503050406030204" pitchFamily="18" charset="0"/>
                                  </a:rPr>
                                  <m:t> </m:t>
                                </m:r>
                                <m:sSup>
                                  <m:sSupPr>
                                    <m:ctrlPr>
                                      <a:rPr lang="fr-FR" sz="2000" b="1" i="1">
                                        <a:solidFill>
                                          <a:schemeClr val="bg1"/>
                                        </a:solidFill>
                                        <a:latin typeface="Cambria Math" panose="02040503050406030204" pitchFamily="18" charset="0"/>
                                      </a:rPr>
                                    </m:ctrlPr>
                                  </m:sSupPr>
                                  <m:e>
                                    <m:r>
                                      <a:rPr lang="fr-FR" sz="2000" b="1" i="1">
                                        <a:solidFill>
                                          <a:schemeClr val="bg1"/>
                                        </a:solidFill>
                                        <a:latin typeface="Cambria Math" panose="02040503050406030204" pitchFamily="18" charset="0"/>
                                      </a:rPr>
                                      <m:t>𝒎</m:t>
                                    </m:r>
                                  </m:e>
                                  <m:sup>
                                    <m:r>
                                      <a:rPr lang="fr-FR" sz="2000" b="1" i="1">
                                        <a:solidFill>
                                          <a:schemeClr val="bg1"/>
                                        </a:solidFill>
                                        <a:latin typeface="Cambria Math" panose="02040503050406030204" pitchFamily="18" charset="0"/>
                                      </a:rPr>
                                      <m:t>𝟐</m:t>
                                    </m:r>
                                  </m:sup>
                                </m:sSup>
                                <m:r>
                                  <a:rPr lang="fr-FR" sz="2000" b="1" i="1">
                                    <a:solidFill>
                                      <a:schemeClr val="bg1"/>
                                    </a:solidFill>
                                    <a:latin typeface="Cambria Math" panose="02040503050406030204" pitchFamily="18" charset="0"/>
                                  </a:rPr>
                                  <m:t>/</m:t>
                                </m:r>
                                <m:r>
                                  <a:rPr lang="fr-FR" sz="2000" b="1" i="1">
                                    <a:solidFill>
                                      <a:schemeClr val="bg1"/>
                                    </a:solidFill>
                                    <a:latin typeface="Cambria Math" panose="02040503050406030204" pitchFamily="18" charset="0"/>
                                  </a:rPr>
                                  <m:t>𝒔</m:t>
                                </m:r>
                              </m:oMath>
                            </m:oMathPara>
                          </a14:m>
                          <a:endParaRPr lang="en-GB" sz="2000" dirty="0">
                            <a:solidFill>
                              <a:schemeClr val="bg1"/>
                            </a:solidFill>
                          </a:endParaRPr>
                        </a:p>
                      </a:txBody>
                      <a:tcPr/>
                    </a:tc>
                    <a:tc>
                      <a:txBody>
                        <a:bodyPr/>
                        <a:lstStyle/>
                        <a:p>
                          <a:pPr algn="ctr"/>
                          <a:r>
                            <a:rPr lang="fr-FR" sz="2000" dirty="0">
                              <a:solidFill>
                                <a:schemeClr val="bg1"/>
                              </a:solidFill>
                            </a:rPr>
                            <a:t>4.8 </a:t>
                          </a:r>
                          <a14:m>
                            <m:oMath xmlns:m="http://schemas.openxmlformats.org/officeDocument/2006/math">
                              <m:sSup>
                                <m:sSupPr>
                                  <m:ctrlPr>
                                    <a:rPr lang="fr-FR" sz="2000" i="1" dirty="0" smtClean="0">
                                      <a:solidFill>
                                        <a:schemeClr val="bg1"/>
                                      </a:solidFill>
                                      <a:latin typeface="Cambria Math" panose="02040503050406030204" pitchFamily="18" charset="0"/>
                                    </a:rPr>
                                  </m:ctrlPr>
                                </m:sSupPr>
                                <m:e>
                                  <m:r>
                                    <a:rPr lang="fr-FR" sz="2000" i="1" dirty="0" smtClean="0">
                                      <a:solidFill>
                                        <a:schemeClr val="bg1"/>
                                      </a:solidFill>
                                      <a:latin typeface="Cambria Math" panose="02040503050406030204" pitchFamily="18" charset="0"/>
                                    </a:rPr>
                                    <m:t>𝑚</m:t>
                                  </m:r>
                                </m:e>
                                <m:sup>
                                  <m:r>
                                    <a:rPr lang="fr-FR" sz="2000" i="1" dirty="0" smtClean="0">
                                      <a:solidFill>
                                        <a:schemeClr val="bg1"/>
                                      </a:solidFill>
                                      <a:latin typeface="Cambria Math" panose="02040503050406030204" pitchFamily="18" charset="0"/>
                                    </a:rPr>
                                    <m:t>2</m:t>
                                  </m:r>
                                </m:sup>
                              </m:sSup>
                              <m:r>
                                <a:rPr lang="fr-FR" sz="2000" i="1" dirty="0" smtClean="0">
                                  <a:solidFill>
                                    <a:schemeClr val="bg1"/>
                                  </a:solidFill>
                                  <a:latin typeface="Cambria Math" panose="02040503050406030204" pitchFamily="18" charset="0"/>
                                </a:rPr>
                                <m:t>/</m:t>
                              </m:r>
                              <m:r>
                                <a:rPr lang="fr-FR" sz="2000" i="1" dirty="0" smtClean="0">
                                  <a:solidFill>
                                    <a:schemeClr val="bg1"/>
                                  </a:solidFill>
                                  <a:latin typeface="Cambria Math" panose="02040503050406030204" pitchFamily="18" charset="0"/>
                                </a:rPr>
                                <m:t>𝑠</m:t>
                              </m:r>
                            </m:oMath>
                          </a14:m>
                          <a:endParaRPr lang="en-GB" sz="2000" dirty="0">
                            <a:solidFill>
                              <a:schemeClr val="bg1"/>
                            </a:solidFill>
                          </a:endParaRPr>
                        </a:p>
                      </a:txBody>
                      <a:tcPr/>
                    </a:tc>
                    <a:tc>
                      <a:txBody>
                        <a:bodyPr/>
                        <a:lstStyle/>
                        <a:p>
                          <a:pPr algn="ctr"/>
                          <a14:m>
                            <m:oMath xmlns:m="http://schemas.openxmlformats.org/officeDocument/2006/math">
                              <m:r>
                                <a:rPr lang="fr-FR" sz="2000" b="1" i="1" smtClean="0">
                                  <a:solidFill>
                                    <a:schemeClr val="bg1"/>
                                  </a:solidFill>
                                  <a:latin typeface="Cambria Math" panose="02040503050406030204" pitchFamily="18" charset="0"/>
                                </a:rPr>
                                <m:t>𝟎</m:t>
                              </m:r>
                              <m:r>
                                <a:rPr lang="fr-FR" sz="2000" b="1" i="1" smtClean="0">
                                  <a:solidFill>
                                    <a:schemeClr val="bg1"/>
                                  </a:solidFill>
                                  <a:latin typeface="Cambria Math" panose="02040503050406030204" pitchFamily="18" charset="0"/>
                                </a:rPr>
                                <m:t>.</m:t>
                              </m:r>
                              <m:r>
                                <a:rPr lang="fr-FR" sz="2000" b="1" i="1">
                                  <a:solidFill>
                                    <a:schemeClr val="bg1"/>
                                  </a:solidFill>
                                  <a:latin typeface="Cambria Math" panose="02040503050406030204" pitchFamily="18" charset="0"/>
                                </a:rPr>
                                <m:t>𝟒𝟖</m:t>
                              </m:r>
                              <m:r>
                                <a:rPr lang="fr-FR" sz="2000" b="1" i="1">
                                  <a:solidFill>
                                    <a:schemeClr val="bg1"/>
                                  </a:solidFill>
                                  <a:latin typeface="Cambria Math" panose="02040503050406030204" pitchFamily="18" charset="0"/>
                                </a:rPr>
                                <m:t> </m:t>
                              </m:r>
                              <m:sSup>
                                <m:sSupPr>
                                  <m:ctrlPr>
                                    <a:rPr lang="fr-FR" sz="2000" b="1" i="1">
                                      <a:solidFill>
                                        <a:schemeClr val="bg1"/>
                                      </a:solidFill>
                                      <a:latin typeface="Cambria Math" panose="02040503050406030204" pitchFamily="18" charset="0"/>
                                    </a:rPr>
                                  </m:ctrlPr>
                                </m:sSupPr>
                                <m:e>
                                  <m:r>
                                    <a:rPr lang="fr-FR" sz="2000" b="1" i="1">
                                      <a:solidFill>
                                        <a:schemeClr val="bg1"/>
                                      </a:solidFill>
                                      <a:latin typeface="Cambria Math" panose="02040503050406030204" pitchFamily="18" charset="0"/>
                                    </a:rPr>
                                    <m:t>𝒎</m:t>
                                  </m:r>
                                </m:e>
                                <m:sup>
                                  <m:r>
                                    <a:rPr lang="fr-FR" sz="2000" b="1" i="1">
                                      <a:solidFill>
                                        <a:schemeClr val="bg1"/>
                                      </a:solidFill>
                                      <a:latin typeface="Cambria Math" panose="02040503050406030204" pitchFamily="18" charset="0"/>
                                    </a:rPr>
                                    <m:t>𝟐</m:t>
                                  </m:r>
                                </m:sup>
                              </m:sSup>
                              <m:r>
                                <a:rPr lang="fr-FR" sz="2000" b="1" i="1">
                                  <a:solidFill>
                                    <a:schemeClr val="bg1"/>
                                  </a:solidFill>
                                  <a:latin typeface="Cambria Math" panose="02040503050406030204" pitchFamily="18" charset="0"/>
                                </a:rPr>
                                <m:t>/</m:t>
                              </m:r>
                              <m:r>
                                <a:rPr lang="fr-FR" sz="2000" b="1" i="1">
                                  <a:solidFill>
                                    <a:schemeClr val="bg1"/>
                                  </a:solidFill>
                                  <a:latin typeface="Cambria Math" panose="02040503050406030204" pitchFamily="18" charset="0"/>
                                </a:rPr>
                                <m:t>𝒔</m:t>
                              </m:r>
                            </m:oMath>
                          </a14:m>
                          <a:r>
                            <a:rPr lang="en-GB" sz="2000" dirty="0">
                              <a:solidFill>
                                <a:schemeClr val="bg1"/>
                              </a:solidFill>
                            </a:rPr>
                            <a:t> </a:t>
                          </a:r>
                        </a:p>
                      </a:txBody>
                      <a:tcPr/>
                    </a:tc>
                    <a:extLst>
                      <a:ext uri="{0D108BD9-81ED-4DB2-BD59-A6C34878D82A}">
                        <a16:rowId xmlns:a16="http://schemas.microsoft.com/office/drawing/2014/main" val="1612925956"/>
                      </a:ext>
                    </a:extLst>
                  </a:tr>
                  <a:tr h="370840">
                    <a:tc>
                      <a:txBody>
                        <a:bodyPr/>
                        <a:lstStyle/>
                        <a:p>
                          <a:r>
                            <a:rPr lang="fr-FR" sz="2000" b="1" dirty="0">
                              <a:solidFill>
                                <a:schemeClr val="tx1"/>
                              </a:solidFill>
                            </a:rPr>
                            <a:t>Area </a:t>
                          </a:r>
                          <a14:m>
                            <m:oMath xmlns:m="http://schemas.openxmlformats.org/officeDocument/2006/math">
                              <m:d>
                                <m:dPr>
                                  <m:begChr m:val="["/>
                                  <m:endChr m:val="]"/>
                                  <m:ctrlPr>
                                    <a:rPr lang="fr-FR" sz="2000" b="1" i="1" dirty="0" smtClean="0">
                                      <a:solidFill>
                                        <a:schemeClr val="tx1"/>
                                      </a:solidFill>
                                      <a:latin typeface="Cambria Math" panose="02040503050406030204" pitchFamily="18" charset="0"/>
                                    </a:rPr>
                                  </m:ctrlPr>
                                </m:dPr>
                                <m:e>
                                  <m:sSup>
                                    <m:sSupPr>
                                      <m:ctrlPr>
                                        <a:rPr lang="fr-FR" sz="2000" b="1" i="1" dirty="0" smtClean="0">
                                          <a:solidFill>
                                            <a:schemeClr val="tx1"/>
                                          </a:solidFill>
                                          <a:latin typeface="Cambria Math" panose="02040503050406030204" pitchFamily="18" charset="0"/>
                                        </a:rPr>
                                      </m:ctrlPr>
                                    </m:sSupPr>
                                    <m:e>
                                      <m:r>
                                        <a:rPr lang="fr-FR" sz="2000" b="1" i="1" dirty="0" smtClean="0">
                                          <a:solidFill>
                                            <a:schemeClr val="tx1"/>
                                          </a:solidFill>
                                          <a:latin typeface="Cambria Math" panose="02040503050406030204" pitchFamily="18" charset="0"/>
                                        </a:rPr>
                                        <m:t>𝒎</m:t>
                                      </m:r>
                                    </m:e>
                                    <m:sup>
                                      <m:r>
                                        <a:rPr lang="fr-FR" sz="2000" b="1" i="1" dirty="0" smtClean="0">
                                          <a:solidFill>
                                            <a:schemeClr val="tx1"/>
                                          </a:solidFill>
                                          <a:latin typeface="Cambria Math" panose="02040503050406030204" pitchFamily="18" charset="0"/>
                                        </a:rPr>
                                        <m:t>𝟐</m:t>
                                      </m:r>
                                    </m:sup>
                                  </m:sSup>
                                </m:e>
                              </m:d>
                            </m:oMath>
                          </a14:m>
                          <a:r>
                            <a:rPr lang="en-GB" sz="2000" b="1" dirty="0">
                              <a:solidFill>
                                <a:schemeClr val="tx1"/>
                              </a:solidFill>
                            </a:rPr>
                            <a:t> </a:t>
                          </a:r>
                        </a:p>
                      </a:txBody>
                      <a:tcPr/>
                    </a:tc>
                    <a:tc>
                      <a:txBody>
                        <a:bodyPr/>
                        <a:lstStyle/>
                        <a:p>
                          <a:pPr algn="ctr"/>
                          <a:r>
                            <a:rPr lang="fr-FR" sz="2000" b="1" dirty="0"/>
                            <a:t>1.4</a:t>
                          </a:r>
                          <a:endParaRPr lang="en-GB" sz="2000" b="1" dirty="0"/>
                        </a:p>
                      </a:txBody>
                      <a:tcPr/>
                    </a:tc>
                    <a:tc>
                      <a:txBody>
                        <a:bodyPr/>
                        <a:lstStyle/>
                        <a:p>
                          <a:pPr algn="ctr"/>
                          <a:r>
                            <a:rPr lang="fr-FR" sz="2000" b="1" dirty="0"/>
                            <a:t>0.9</a:t>
                          </a:r>
                          <a:endParaRPr lang="en-GB" sz="2000" b="1" dirty="0"/>
                        </a:p>
                      </a:txBody>
                      <a:tcPr/>
                    </a:tc>
                    <a:tc>
                      <a:txBody>
                        <a:bodyPr/>
                        <a:lstStyle/>
                        <a:p>
                          <a:pPr algn="ctr"/>
                          <a:r>
                            <a:rPr lang="fr-FR" sz="2000" b="1" dirty="0"/>
                            <a:t>0.8</a:t>
                          </a:r>
                          <a:endParaRPr lang="en-GB" sz="2000" b="1" dirty="0"/>
                        </a:p>
                      </a:txBody>
                      <a:tcPr/>
                    </a:tc>
                    <a:extLst>
                      <a:ext uri="{0D108BD9-81ED-4DB2-BD59-A6C34878D82A}">
                        <a16:rowId xmlns:a16="http://schemas.microsoft.com/office/drawing/2014/main" val="2354269158"/>
                      </a:ext>
                    </a:extLst>
                  </a:tr>
                </a:tbl>
              </a:graphicData>
            </a:graphic>
          </p:graphicFrame>
        </mc:Choice>
        <mc:Fallback xmlns="">
          <p:graphicFrame>
            <p:nvGraphicFramePr>
              <p:cNvPr id="13" name="Tableau 13">
                <a:extLst>
                  <a:ext uri="{FF2B5EF4-FFF2-40B4-BE49-F238E27FC236}">
                    <a16:creationId xmlns:a16="http://schemas.microsoft.com/office/drawing/2014/main" id="{4945E5E3-A5BA-46BA-8DAB-3C9092473A37}"/>
                  </a:ext>
                </a:extLst>
              </p:cNvPr>
              <p:cNvGraphicFramePr>
                <a:graphicFrameLocks noGrp="1"/>
              </p:cNvGraphicFramePr>
              <p:nvPr/>
            </p:nvGraphicFramePr>
            <p:xfrm>
              <a:off x="7173243" y="3527837"/>
              <a:ext cx="5018756" cy="1143445"/>
            </p:xfrm>
            <a:graphic>
              <a:graphicData uri="http://schemas.openxmlformats.org/drawingml/2006/table">
                <a:tbl>
                  <a:tblPr firstRow="1" bandRow="1">
                    <a:tableStyleId>{5C22544A-7EE6-4342-B048-85BDC9FD1C3A}</a:tableStyleId>
                  </a:tblPr>
                  <a:tblGrid>
                    <a:gridCol w="906805">
                      <a:extLst>
                        <a:ext uri="{9D8B030D-6E8A-4147-A177-3AD203B41FA5}">
                          <a16:colId xmlns:a16="http://schemas.microsoft.com/office/drawing/2014/main" val="4274006055"/>
                        </a:ext>
                      </a:extLst>
                    </a:gridCol>
                    <a:gridCol w="1433888">
                      <a:extLst>
                        <a:ext uri="{9D8B030D-6E8A-4147-A177-3AD203B41FA5}">
                          <a16:colId xmlns:a16="http://schemas.microsoft.com/office/drawing/2014/main" val="2101527414"/>
                        </a:ext>
                      </a:extLst>
                    </a:gridCol>
                    <a:gridCol w="1266135">
                      <a:extLst>
                        <a:ext uri="{9D8B030D-6E8A-4147-A177-3AD203B41FA5}">
                          <a16:colId xmlns:a16="http://schemas.microsoft.com/office/drawing/2014/main" val="717080303"/>
                        </a:ext>
                      </a:extLst>
                    </a:gridCol>
                    <a:gridCol w="1411928">
                      <a:extLst>
                        <a:ext uri="{9D8B030D-6E8A-4147-A177-3AD203B41FA5}">
                          <a16:colId xmlns:a16="http://schemas.microsoft.com/office/drawing/2014/main" val="3698760873"/>
                        </a:ext>
                      </a:extLst>
                    </a:gridCol>
                  </a:tblGrid>
                  <a:tr h="403162">
                    <a:tc>
                      <a:txBody>
                        <a:bodyPr/>
                        <a:lstStyle/>
                        <a:p>
                          <a:endParaRPr lang="en-GB" sz="2000"/>
                        </a:p>
                      </a:txBody>
                      <a:tcPr/>
                    </a:tc>
                    <a:tc>
                      <a:txBody>
                        <a:bodyPr/>
                        <a:lstStyle/>
                        <a:p>
                          <a:endParaRPr lang="en-US"/>
                        </a:p>
                      </a:txBody>
                      <a:tcPr>
                        <a:blipFill>
                          <a:blip r:embed="rId6"/>
                          <a:stretch>
                            <a:fillRect l="-63830" t="-5970" r="-189362" b="-185075"/>
                          </a:stretch>
                        </a:blipFill>
                      </a:tcPr>
                    </a:tc>
                    <a:tc>
                      <a:txBody>
                        <a:bodyPr/>
                        <a:lstStyle/>
                        <a:p>
                          <a:endParaRPr lang="en-US"/>
                        </a:p>
                      </a:txBody>
                      <a:tcPr>
                        <a:blipFill>
                          <a:blip r:embed="rId6"/>
                          <a:stretch>
                            <a:fillRect l="-185096" t="-5970" r="-113942" b="-185075"/>
                          </a:stretch>
                        </a:blipFill>
                      </a:tcPr>
                    </a:tc>
                    <a:tc>
                      <a:txBody>
                        <a:bodyPr/>
                        <a:lstStyle/>
                        <a:p>
                          <a:endParaRPr lang="en-US"/>
                        </a:p>
                      </a:txBody>
                      <a:tcPr>
                        <a:blipFill>
                          <a:blip r:embed="rId6"/>
                          <a:stretch>
                            <a:fillRect l="-255603" t="-5970" r="-2155" b="-185075"/>
                          </a:stretch>
                        </a:blipFill>
                      </a:tcPr>
                    </a:tc>
                    <a:extLst>
                      <a:ext uri="{0D108BD9-81ED-4DB2-BD59-A6C34878D82A}">
                        <a16:rowId xmlns:a16="http://schemas.microsoft.com/office/drawing/2014/main" val="1612925956"/>
                      </a:ext>
                    </a:extLst>
                  </a:tr>
                  <a:tr h="740283">
                    <a:tc>
                      <a:txBody>
                        <a:bodyPr/>
                        <a:lstStyle/>
                        <a:p>
                          <a:endParaRPr lang="en-US"/>
                        </a:p>
                      </a:txBody>
                      <a:tcPr>
                        <a:blipFill>
                          <a:blip r:embed="rId6"/>
                          <a:stretch>
                            <a:fillRect l="-671" t="-58197" r="-456376" b="-1639"/>
                          </a:stretch>
                        </a:blipFill>
                      </a:tcPr>
                    </a:tc>
                    <a:tc>
                      <a:txBody>
                        <a:bodyPr/>
                        <a:lstStyle/>
                        <a:p>
                          <a:pPr algn="ctr"/>
                          <a:r>
                            <a:rPr lang="fr-FR" sz="2000" b="1" dirty="0"/>
                            <a:t>1.4</a:t>
                          </a:r>
                          <a:endParaRPr lang="en-GB" sz="2000" b="1" dirty="0"/>
                        </a:p>
                      </a:txBody>
                      <a:tcPr/>
                    </a:tc>
                    <a:tc>
                      <a:txBody>
                        <a:bodyPr/>
                        <a:lstStyle/>
                        <a:p>
                          <a:pPr algn="ctr"/>
                          <a:r>
                            <a:rPr lang="fr-FR" sz="2000" b="1" dirty="0"/>
                            <a:t>0.9</a:t>
                          </a:r>
                          <a:endParaRPr lang="en-GB" sz="2000" b="1" dirty="0"/>
                        </a:p>
                      </a:txBody>
                      <a:tcPr/>
                    </a:tc>
                    <a:tc>
                      <a:txBody>
                        <a:bodyPr/>
                        <a:lstStyle/>
                        <a:p>
                          <a:pPr algn="ctr"/>
                          <a:r>
                            <a:rPr lang="fr-FR" sz="2000" b="1" dirty="0"/>
                            <a:t>0.8</a:t>
                          </a:r>
                          <a:endParaRPr lang="en-GB" sz="2000" b="1" dirty="0"/>
                        </a:p>
                      </a:txBody>
                      <a:tcPr/>
                    </a:tc>
                    <a:extLst>
                      <a:ext uri="{0D108BD9-81ED-4DB2-BD59-A6C34878D82A}">
                        <a16:rowId xmlns:a16="http://schemas.microsoft.com/office/drawing/2014/main" val="2354269158"/>
                      </a:ext>
                    </a:extLst>
                  </a:tr>
                </a:tbl>
              </a:graphicData>
            </a:graphic>
          </p:graphicFrame>
        </mc:Fallback>
      </mc:AlternateContent>
      <mc:AlternateContent xmlns:mc="http://schemas.openxmlformats.org/markup-compatibility/2006" xmlns:a14="http://schemas.microsoft.com/office/drawing/2010/main">
        <mc:Choice Requires="a14">
          <p:sp>
            <p:nvSpPr>
              <p:cNvPr id="9" name="ZoneTexte 8">
                <a:extLst>
                  <a:ext uri="{FF2B5EF4-FFF2-40B4-BE49-F238E27FC236}">
                    <a16:creationId xmlns:a16="http://schemas.microsoft.com/office/drawing/2014/main" id="{B211E824-DA6E-47CE-9E8C-097CBD6D72F0}"/>
                  </a:ext>
                </a:extLst>
              </p:cNvPr>
              <p:cNvSpPr txBox="1"/>
              <p:nvPr/>
            </p:nvSpPr>
            <p:spPr>
              <a:xfrm>
                <a:off x="5549177" y="2495994"/>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𝝁</m:t>
                    </m:r>
                  </m:oMath>
                </a14:m>
                <a:r>
                  <a:rPr lang="fr-FR" sz="2000" b="1" dirty="0">
                    <a:solidFill>
                      <a:srgbClr val="2006BA"/>
                    </a:solidFill>
                  </a:rPr>
                  <a:t> </a:t>
                </a:r>
                <a:endParaRPr lang="en-GB" sz="2000" b="1" dirty="0">
                  <a:solidFill>
                    <a:srgbClr val="2006BA"/>
                  </a:solidFill>
                </a:endParaRPr>
              </a:p>
            </p:txBody>
          </p:sp>
        </mc:Choice>
        <mc:Fallback xmlns="">
          <p:sp>
            <p:nvSpPr>
              <p:cNvPr id="9" name="ZoneTexte 8">
                <a:extLst>
                  <a:ext uri="{FF2B5EF4-FFF2-40B4-BE49-F238E27FC236}">
                    <a16:creationId xmlns:a16="http://schemas.microsoft.com/office/drawing/2014/main" id="{B211E824-DA6E-47CE-9E8C-097CBD6D72F0}"/>
                  </a:ext>
                </a:extLst>
              </p:cNvPr>
              <p:cNvSpPr txBox="1">
                <a:spLocks noRot="1" noChangeAspect="1" noMove="1" noResize="1" noEditPoints="1" noAdjustHandles="1" noChangeArrowheads="1" noChangeShapeType="1" noTextEdit="1"/>
              </p:cNvSpPr>
              <p:nvPr/>
            </p:nvSpPr>
            <p:spPr>
              <a:xfrm>
                <a:off x="5549177" y="2495994"/>
                <a:ext cx="1093643" cy="400110"/>
              </a:xfrm>
              <a:prstGeom prst="rect">
                <a:avLst/>
              </a:prstGeom>
              <a:blipFill>
                <a:blip r:embed="rId7"/>
                <a:stretch>
                  <a:fillRect l="-5556"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ZoneTexte 9">
                <a:extLst>
                  <a:ext uri="{FF2B5EF4-FFF2-40B4-BE49-F238E27FC236}">
                    <a16:creationId xmlns:a16="http://schemas.microsoft.com/office/drawing/2014/main" id="{88E41F40-2C7C-475E-8461-5D411A8CBFAE}"/>
                  </a:ext>
                </a:extLst>
              </p:cNvPr>
              <p:cNvSpPr txBox="1"/>
              <p:nvPr/>
            </p:nvSpPr>
            <p:spPr>
              <a:xfrm>
                <a:off x="3668043" y="2495994"/>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𝝁</m:t>
                    </m:r>
                  </m:oMath>
                </a14:m>
                <a:r>
                  <a:rPr lang="fr-FR" sz="2000" b="1" dirty="0">
                    <a:solidFill>
                      <a:srgbClr val="00B050"/>
                    </a:solidFill>
                  </a:rPr>
                  <a:t> </a:t>
                </a:r>
                <a:endParaRPr lang="en-GB" sz="2000" b="1" dirty="0">
                  <a:solidFill>
                    <a:srgbClr val="00B050"/>
                  </a:solidFill>
                </a:endParaRPr>
              </a:p>
            </p:txBody>
          </p:sp>
        </mc:Choice>
        <mc:Fallback xmlns="">
          <p:sp>
            <p:nvSpPr>
              <p:cNvPr id="10" name="ZoneTexte 9">
                <a:extLst>
                  <a:ext uri="{FF2B5EF4-FFF2-40B4-BE49-F238E27FC236}">
                    <a16:creationId xmlns:a16="http://schemas.microsoft.com/office/drawing/2014/main" id="{88E41F40-2C7C-475E-8461-5D411A8CBFAE}"/>
                  </a:ext>
                </a:extLst>
              </p:cNvPr>
              <p:cNvSpPr txBox="1">
                <a:spLocks noRot="1" noChangeAspect="1" noMove="1" noResize="1" noEditPoints="1" noAdjustHandles="1" noChangeArrowheads="1" noChangeShapeType="1" noTextEdit="1"/>
              </p:cNvSpPr>
              <p:nvPr/>
            </p:nvSpPr>
            <p:spPr>
              <a:xfrm>
                <a:off x="3668043" y="2495994"/>
                <a:ext cx="1426997" cy="400110"/>
              </a:xfrm>
              <a:prstGeom prst="rect">
                <a:avLst/>
              </a:prstGeom>
              <a:blipFill>
                <a:blip r:embed="rId8"/>
                <a:stretch>
                  <a:fillRect l="-4701"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id="{E63B5253-7C5A-4FEE-AF09-5E32D8AD1A45}"/>
                  </a:ext>
                </a:extLst>
              </p:cNvPr>
              <p:cNvSpPr txBox="1"/>
              <p:nvPr/>
            </p:nvSpPr>
            <p:spPr>
              <a:xfrm>
                <a:off x="2120263" y="2696049"/>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𝝁</m:t>
                    </m:r>
                  </m:oMath>
                </a14:m>
                <a:r>
                  <a:rPr lang="fr-FR" sz="2000" b="1" dirty="0">
                    <a:solidFill>
                      <a:schemeClr val="tx2"/>
                    </a:solidFill>
                  </a:rPr>
                  <a:t> </a:t>
                </a:r>
                <a:endParaRPr lang="en-GB" sz="2000" b="1" dirty="0">
                  <a:solidFill>
                    <a:schemeClr val="tx2"/>
                  </a:solidFill>
                </a:endParaRPr>
              </a:p>
            </p:txBody>
          </p:sp>
        </mc:Choice>
        <mc:Fallback xmlns="">
          <p:sp>
            <p:nvSpPr>
              <p:cNvPr id="11" name="ZoneTexte 10">
                <a:extLst>
                  <a:ext uri="{FF2B5EF4-FFF2-40B4-BE49-F238E27FC236}">
                    <a16:creationId xmlns:a16="http://schemas.microsoft.com/office/drawing/2014/main" id="{E63B5253-7C5A-4FEE-AF09-5E32D8AD1A45}"/>
                  </a:ext>
                </a:extLst>
              </p:cNvPr>
              <p:cNvSpPr txBox="1">
                <a:spLocks noRot="1" noChangeAspect="1" noMove="1" noResize="1" noEditPoints="1" noAdjustHandles="1" noChangeArrowheads="1" noChangeShapeType="1" noTextEdit="1"/>
              </p:cNvSpPr>
              <p:nvPr/>
            </p:nvSpPr>
            <p:spPr>
              <a:xfrm>
                <a:off x="2120263" y="2696049"/>
                <a:ext cx="1093643" cy="400110"/>
              </a:xfrm>
              <a:prstGeom prst="rect">
                <a:avLst/>
              </a:prstGeom>
              <a:blipFill>
                <a:blip r:embed="rId9"/>
                <a:stretch>
                  <a:fillRect l="-6145"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ZoneTexte 7">
                <a:extLst>
                  <a:ext uri="{FF2B5EF4-FFF2-40B4-BE49-F238E27FC236}">
                    <a16:creationId xmlns:a16="http://schemas.microsoft.com/office/drawing/2014/main" id="{5162CB3B-B330-4B80-A3BF-4D749F6B32E8}"/>
                  </a:ext>
                </a:extLst>
              </p:cNvPr>
              <p:cNvSpPr txBox="1"/>
              <p:nvPr/>
            </p:nvSpPr>
            <p:spPr>
              <a:xfrm>
                <a:off x="7333725" y="5162852"/>
                <a:ext cx="4813003" cy="830997"/>
              </a:xfrm>
              <a:prstGeom prst="rect">
                <a:avLst/>
              </a:prstGeom>
              <a:noFill/>
            </p:spPr>
            <p:txBody>
              <a:bodyPr wrap="square" rtlCol="0">
                <a:spAutoFit/>
              </a:bodyPr>
              <a:lstStyle/>
              <a:p>
                <a:pPr algn="ctr"/>
                <a:r>
                  <a:rPr lang="fr-FR" sz="2400" dirty="0"/>
                  <a:t>S</a:t>
                </a:r>
                <a:r>
                  <a:rPr lang="fr-FR" sz="2400" dirty="0" err="1"/>
                  <a:t>imilar</a:t>
                </a:r>
                <a:r>
                  <a:rPr lang="fr-FR" sz="2400" dirty="0"/>
                  <a:t> max as high </a:t>
                </a:r>
                <a14:m>
                  <m:oMath xmlns:m="http://schemas.openxmlformats.org/officeDocument/2006/math">
                    <m:r>
                      <a:rPr lang="fr-FR" sz="2400" b="1" i="1" smtClean="0">
                        <a:solidFill>
                          <a:srgbClr val="2006BA"/>
                        </a:solidFill>
                        <a:latin typeface="Cambria Math" panose="02040503050406030204" pitchFamily="18" charset="0"/>
                      </a:rPr>
                      <m:t>𝝁</m:t>
                    </m:r>
                  </m:oMath>
                </a14:m>
                <a:r>
                  <a:rPr lang="fr-FR" sz="2400" dirty="0"/>
                  <a:t> and </a:t>
                </a:r>
                <a:r>
                  <a:rPr lang="fr-FR" sz="2400" dirty="0" err="1"/>
                  <a:t>faster</a:t>
                </a:r>
                <a:r>
                  <a:rPr lang="fr-FR" sz="2400" dirty="0"/>
                  <a:t> rates, but </a:t>
                </a:r>
                <a:r>
                  <a:rPr lang="fr-FR" sz="2400" dirty="0" err="1"/>
                  <a:t>lower</a:t>
                </a:r>
                <a:r>
                  <a:rPr lang="fr-FR" sz="2400" dirty="0"/>
                  <a:t> </a:t>
                </a:r>
                <a:r>
                  <a:rPr lang="fr-FR" sz="2400" dirty="0" err="1"/>
                  <a:t>footprint</a:t>
                </a:r>
                <a:r>
                  <a:rPr lang="fr-FR" sz="2400" dirty="0"/>
                  <a:t> (?) </a:t>
                </a:r>
                <a:endParaRPr lang="en-GB" sz="2400" dirty="0"/>
              </a:p>
            </p:txBody>
          </p:sp>
        </mc:Choice>
        <mc:Fallback xmlns="">
          <p:sp>
            <p:nvSpPr>
              <p:cNvPr id="8" name="ZoneTexte 7">
                <a:extLst>
                  <a:ext uri="{FF2B5EF4-FFF2-40B4-BE49-F238E27FC236}">
                    <a16:creationId xmlns:a16="http://schemas.microsoft.com/office/drawing/2014/main" id="{5162CB3B-B330-4B80-A3BF-4D749F6B32E8}"/>
                  </a:ext>
                </a:extLst>
              </p:cNvPr>
              <p:cNvSpPr txBox="1">
                <a:spLocks noRot="1" noChangeAspect="1" noMove="1" noResize="1" noEditPoints="1" noAdjustHandles="1" noChangeArrowheads="1" noChangeShapeType="1" noTextEdit="1"/>
              </p:cNvSpPr>
              <p:nvPr/>
            </p:nvSpPr>
            <p:spPr>
              <a:xfrm>
                <a:off x="7333725" y="5162852"/>
                <a:ext cx="4813003" cy="830997"/>
              </a:xfrm>
              <a:prstGeom prst="rect">
                <a:avLst/>
              </a:prstGeom>
              <a:blipFill>
                <a:blip r:embed="rId10"/>
                <a:stretch>
                  <a:fillRect t="-5147" b="-16912"/>
                </a:stretch>
              </a:blipFill>
            </p:spPr>
            <p:txBody>
              <a:bodyPr/>
              <a:lstStyle/>
              <a:p>
                <a:r>
                  <a:rPr lang="en-GB">
                    <a:noFill/>
                  </a:rPr>
                  <a:t> </a:t>
                </a:r>
              </a:p>
            </p:txBody>
          </p:sp>
        </mc:Fallback>
      </mc:AlternateContent>
    </p:spTree>
    <p:extLst>
      <p:ext uri="{BB962C8B-B14F-4D97-AF65-F5344CB8AC3E}">
        <p14:creationId xmlns:p14="http://schemas.microsoft.com/office/powerpoint/2010/main" val="2604336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9C77463D-F8D6-48A9-8F2D-98B53EF7BBC5}"/>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791BF40B-AA70-484D-8391-5F5E43156B5C}"/>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D8C0B8F9-2CB5-43CC-88FC-994A58A49292}"/>
              </a:ext>
            </a:extLst>
          </p:cNvPr>
          <p:cNvSpPr>
            <a:spLocks noGrp="1"/>
          </p:cNvSpPr>
          <p:nvPr>
            <p:ph type="sldNum" sz="quarter" idx="12"/>
          </p:nvPr>
        </p:nvSpPr>
        <p:spPr/>
        <p:txBody>
          <a:bodyPr/>
          <a:lstStyle/>
          <a:p>
            <a:fld id="{0CBC77A0-1F4E-42FF-9FFC-F45C3A64AF90}" type="slidenum">
              <a:rPr lang="fr-FR" smtClean="0"/>
              <a:t>33</a:t>
            </a:fld>
            <a:endParaRPr lang="fr-FR"/>
          </a:p>
        </p:txBody>
      </p:sp>
      <p:sp>
        <p:nvSpPr>
          <p:cNvPr id="6" name="Titre 5">
            <a:extLst>
              <a:ext uri="{FF2B5EF4-FFF2-40B4-BE49-F238E27FC236}">
                <a16:creationId xmlns:a16="http://schemas.microsoft.com/office/drawing/2014/main" id="{A16CE2E7-54FF-48B1-AB77-4DDED41A4C2D}"/>
              </a:ext>
            </a:extLst>
          </p:cNvPr>
          <p:cNvSpPr>
            <a:spLocks noGrp="1"/>
          </p:cNvSpPr>
          <p:nvPr>
            <p:ph type="title"/>
          </p:nvPr>
        </p:nvSpPr>
        <p:spPr/>
        <p:txBody>
          <a:bodyPr/>
          <a:lstStyle/>
          <a:p>
            <a:r>
              <a:rPr lang="fr-FR" dirty="0"/>
              <a:t>Advection vs diffusion</a:t>
            </a:r>
            <a:endParaRPr lang="en-GB" dirty="0"/>
          </a:p>
        </p:txBody>
      </p:sp>
      <p:pic>
        <p:nvPicPr>
          <p:cNvPr id="16" name="Espace réservé du contenu 15">
            <a:extLst>
              <a:ext uri="{FF2B5EF4-FFF2-40B4-BE49-F238E27FC236}">
                <a16:creationId xmlns:a16="http://schemas.microsoft.com/office/drawing/2014/main" id="{B862FB4A-283E-4B30-B3AE-66813D0D1662}"/>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47345" y="1920702"/>
            <a:ext cx="7553855" cy="4532313"/>
          </a:xfrm>
        </p:spPr>
      </p:pic>
      <mc:AlternateContent xmlns:mc="http://schemas.openxmlformats.org/markup-compatibility/2006" xmlns:a14="http://schemas.microsoft.com/office/drawing/2010/main">
        <mc:Choice Requires="a14">
          <p:sp>
            <p:nvSpPr>
              <p:cNvPr id="23" name="ZoneTexte 22">
                <a:extLst>
                  <a:ext uri="{FF2B5EF4-FFF2-40B4-BE49-F238E27FC236}">
                    <a16:creationId xmlns:a16="http://schemas.microsoft.com/office/drawing/2014/main" id="{A251273B-706F-49FE-BD3B-A303EB9D454C}"/>
                  </a:ext>
                </a:extLst>
              </p:cNvPr>
              <p:cNvSpPr txBox="1"/>
              <p:nvPr/>
            </p:nvSpPr>
            <p:spPr>
              <a:xfrm>
                <a:off x="105878" y="825610"/>
                <a:ext cx="11684000" cy="839332"/>
              </a:xfrm>
              <a:prstGeom prst="rect">
                <a:avLst/>
              </a:prstGeom>
              <a:noFill/>
            </p:spPr>
            <p:txBody>
              <a:bodyPr wrap="square">
                <a:spAutoFit/>
              </a:bodyPr>
              <a:lstStyle/>
              <a:p>
                <a:pPr algn="ctr"/>
                <a14:m>
                  <m:oMath xmlns:m="http://schemas.openxmlformats.org/officeDocument/2006/math">
                    <m:r>
                      <a:rPr lang="fr-FR" sz="2400" b="1" i="1" smtClean="0">
                        <a:solidFill>
                          <a:srgbClr val="2006BA"/>
                        </a:solidFill>
                        <a:latin typeface="Cambria Math" panose="02040503050406030204" pitchFamily="18" charset="0"/>
                      </a:rPr>
                      <m:t>𝝁</m:t>
                    </m:r>
                    <m:r>
                      <a:rPr lang="fr-FR" sz="2400" b="1" i="1" smtClean="0">
                        <a:solidFill>
                          <a:srgbClr val="2006BA"/>
                        </a:solidFill>
                        <a:latin typeface="Cambria Math" panose="02040503050406030204" pitchFamily="18" charset="0"/>
                      </a:rPr>
                      <m:t>=</m:t>
                    </m:r>
                    <m:r>
                      <a:rPr lang="fr-FR" sz="2400" b="1" i="1" smtClean="0">
                        <a:solidFill>
                          <a:srgbClr val="2006BA"/>
                        </a:solidFill>
                        <a:latin typeface="Cambria Math" panose="02040503050406030204" pitchFamily="18" charset="0"/>
                      </a:rPr>
                      <m:t>𝟒𝟖</m:t>
                    </m:r>
                    <m:r>
                      <a:rPr lang="fr-FR" sz="2400" b="1" i="1" smtClean="0">
                        <a:solidFill>
                          <a:srgbClr val="2006BA"/>
                        </a:solidFill>
                        <a:latin typeface="Cambria Math" panose="02040503050406030204" pitchFamily="18" charset="0"/>
                      </a:rPr>
                      <m:t> </m:t>
                    </m:r>
                    <m:sSup>
                      <m:sSupPr>
                        <m:ctrlPr>
                          <a:rPr lang="fr-FR" sz="2400" b="1" i="1">
                            <a:solidFill>
                              <a:srgbClr val="2006BA"/>
                            </a:solidFill>
                            <a:latin typeface="Cambria Math" panose="02040503050406030204" pitchFamily="18" charset="0"/>
                          </a:rPr>
                        </m:ctrlPr>
                      </m:sSupPr>
                      <m:e>
                        <m:r>
                          <a:rPr lang="fr-FR" sz="2400" b="1" i="1">
                            <a:solidFill>
                              <a:srgbClr val="2006BA"/>
                            </a:solidFill>
                            <a:latin typeface="Cambria Math" panose="02040503050406030204" pitchFamily="18" charset="0"/>
                          </a:rPr>
                          <m:t>𝒎</m:t>
                        </m:r>
                      </m:e>
                      <m:sup>
                        <m:r>
                          <a:rPr lang="fr-FR" sz="2400" b="1" i="1">
                            <a:solidFill>
                              <a:srgbClr val="2006BA"/>
                            </a:solidFill>
                            <a:latin typeface="Cambria Math" panose="02040503050406030204" pitchFamily="18" charset="0"/>
                          </a:rPr>
                          <m:t>𝟐</m:t>
                        </m:r>
                      </m:sup>
                    </m:sSup>
                    <m:r>
                      <a:rPr lang="fr-FR" sz="2400" b="1" i="1">
                        <a:solidFill>
                          <a:srgbClr val="2006BA"/>
                        </a:solidFill>
                        <a:latin typeface="Cambria Math" panose="02040503050406030204" pitchFamily="18" charset="0"/>
                      </a:rPr>
                      <m:t>/</m:t>
                    </m:r>
                    <m:r>
                      <a:rPr lang="fr-FR" sz="2400" b="1" i="1">
                        <a:solidFill>
                          <a:srgbClr val="2006BA"/>
                        </a:solidFill>
                        <a:latin typeface="Cambria Math" panose="02040503050406030204" pitchFamily="18" charset="0"/>
                      </a:rPr>
                      <m:t>𝒔</m:t>
                    </m:r>
                  </m:oMath>
                </a14:m>
                <a:r>
                  <a:rPr lang="en-GB" sz="2400" dirty="0"/>
                  <a:t>, </a:t>
                </a:r>
                <a14:m>
                  <m:oMath xmlns:m="http://schemas.openxmlformats.org/officeDocument/2006/math">
                    <m:r>
                      <a:rPr lang="fr-FR" sz="2400" b="1" i="1" smtClean="0">
                        <a:solidFill>
                          <a:srgbClr val="00B050"/>
                        </a:solidFill>
                        <a:latin typeface="Cambria Math" panose="02040503050406030204" pitchFamily="18" charset="0"/>
                      </a:rPr>
                      <m:t>𝝁</m:t>
                    </m:r>
                    <m:r>
                      <a:rPr lang="fr-FR" sz="2400" b="1" i="1" smtClean="0">
                        <a:solidFill>
                          <a:srgbClr val="00B050"/>
                        </a:solidFill>
                        <a:latin typeface="Cambria Math" panose="02040503050406030204" pitchFamily="18" charset="0"/>
                      </a:rPr>
                      <m:t>=</m:t>
                    </m:r>
                    <m:r>
                      <a:rPr lang="fr-FR" sz="2400" b="1" i="1" smtClean="0">
                        <a:solidFill>
                          <a:srgbClr val="00B050"/>
                        </a:solidFill>
                        <a:latin typeface="Cambria Math" panose="02040503050406030204" pitchFamily="18" charset="0"/>
                      </a:rPr>
                      <m:t>𝟒</m:t>
                    </m:r>
                    <m:r>
                      <a:rPr lang="fr-FR" sz="2400" b="1" i="1" smtClean="0">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𝟖</m:t>
                    </m:r>
                    <m:r>
                      <a:rPr lang="fr-FR" sz="2400" b="1" i="1">
                        <a:solidFill>
                          <a:srgbClr val="00B050"/>
                        </a:solidFill>
                        <a:latin typeface="Cambria Math" panose="02040503050406030204" pitchFamily="18" charset="0"/>
                      </a:rPr>
                      <m:t> </m:t>
                    </m:r>
                    <m:sSup>
                      <m:sSupPr>
                        <m:ctrlPr>
                          <a:rPr lang="fr-FR" sz="2400" b="1" i="1">
                            <a:solidFill>
                              <a:srgbClr val="00B050"/>
                            </a:solidFill>
                            <a:latin typeface="Cambria Math" panose="02040503050406030204" pitchFamily="18" charset="0"/>
                          </a:rPr>
                        </m:ctrlPr>
                      </m:sSupPr>
                      <m:e>
                        <m:r>
                          <a:rPr lang="fr-FR" sz="2400" b="1" i="1">
                            <a:solidFill>
                              <a:srgbClr val="00B050"/>
                            </a:solidFill>
                            <a:latin typeface="Cambria Math" panose="02040503050406030204" pitchFamily="18" charset="0"/>
                          </a:rPr>
                          <m:t>𝒎</m:t>
                        </m:r>
                      </m:e>
                      <m:sup>
                        <m:r>
                          <a:rPr lang="fr-FR" sz="2400" b="1" i="1">
                            <a:solidFill>
                              <a:srgbClr val="00B050"/>
                            </a:solidFill>
                            <a:latin typeface="Cambria Math" panose="02040503050406030204" pitchFamily="18" charset="0"/>
                          </a:rPr>
                          <m:t>𝟐</m:t>
                        </m:r>
                      </m:sup>
                    </m:sSup>
                    <m:r>
                      <a:rPr lang="fr-FR" sz="2400" b="1" i="1">
                        <a:solidFill>
                          <a:srgbClr val="00B050"/>
                        </a:solidFill>
                        <a:latin typeface="Cambria Math" panose="02040503050406030204" pitchFamily="18" charset="0"/>
                      </a:rPr>
                      <m:t>/</m:t>
                    </m:r>
                    <m:r>
                      <a:rPr lang="fr-FR" sz="2400" b="1" i="1">
                        <a:solidFill>
                          <a:srgbClr val="00B050"/>
                        </a:solidFill>
                        <a:latin typeface="Cambria Math" panose="02040503050406030204" pitchFamily="18" charset="0"/>
                      </a:rPr>
                      <m:t>𝒔</m:t>
                    </m:r>
                  </m:oMath>
                </a14:m>
                <a:r>
                  <a:rPr lang="fr-FR" sz="2400" b="1" dirty="0"/>
                  <a:t>,</a:t>
                </a:r>
                <a:r>
                  <a:rPr lang="fr-FR" sz="2400" b="1" dirty="0">
                    <a:solidFill>
                      <a:srgbClr val="E60019"/>
                    </a:solidFill>
                  </a:rPr>
                  <a:t> </a:t>
                </a:r>
                <a14:m>
                  <m:oMath xmlns:m="http://schemas.openxmlformats.org/officeDocument/2006/math">
                    <m:r>
                      <a:rPr lang="fr-FR" sz="2400" b="1" i="1" smtClean="0">
                        <a:solidFill>
                          <a:schemeClr val="tx2"/>
                        </a:solidFill>
                        <a:latin typeface="Cambria Math" panose="02040503050406030204" pitchFamily="18" charset="0"/>
                      </a:rPr>
                      <m:t>𝝁</m:t>
                    </m:r>
                    <m:r>
                      <a:rPr lang="fr-FR" sz="2400" b="1" i="1" smtClean="0">
                        <a:solidFill>
                          <a:schemeClr val="tx2"/>
                        </a:solidFill>
                        <a:latin typeface="Cambria Math" panose="02040503050406030204" pitchFamily="18" charset="0"/>
                      </a:rPr>
                      <m:t>=</m:t>
                    </m:r>
                    <m:r>
                      <a:rPr lang="fr-FR" sz="2400" b="1" i="1" smtClean="0">
                        <a:solidFill>
                          <a:schemeClr val="tx2"/>
                        </a:solidFill>
                        <a:latin typeface="Cambria Math" panose="02040503050406030204" pitchFamily="18" charset="0"/>
                      </a:rPr>
                      <m:t>𝟎</m:t>
                    </m:r>
                    <m:r>
                      <a:rPr lang="fr-FR" sz="2400" b="1" i="1" smtClean="0">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𝟒𝟖</m:t>
                    </m:r>
                    <m:r>
                      <a:rPr lang="fr-FR" sz="2400" b="1" i="1">
                        <a:solidFill>
                          <a:schemeClr val="tx2"/>
                        </a:solidFill>
                        <a:latin typeface="Cambria Math" panose="02040503050406030204" pitchFamily="18" charset="0"/>
                      </a:rPr>
                      <m:t> </m:t>
                    </m:r>
                    <m:sSup>
                      <m:sSupPr>
                        <m:ctrlPr>
                          <a:rPr lang="fr-FR" sz="2400" b="1" i="1">
                            <a:solidFill>
                              <a:schemeClr val="tx2"/>
                            </a:solidFill>
                            <a:latin typeface="Cambria Math" panose="02040503050406030204" pitchFamily="18" charset="0"/>
                          </a:rPr>
                        </m:ctrlPr>
                      </m:sSupPr>
                      <m:e>
                        <m:r>
                          <a:rPr lang="fr-FR" sz="2400" b="1" i="1">
                            <a:solidFill>
                              <a:schemeClr val="tx2"/>
                            </a:solidFill>
                            <a:latin typeface="Cambria Math" panose="02040503050406030204" pitchFamily="18" charset="0"/>
                          </a:rPr>
                          <m:t>𝒎</m:t>
                        </m:r>
                      </m:e>
                      <m:sup>
                        <m:r>
                          <a:rPr lang="fr-FR" sz="2400" b="1" i="1">
                            <a:solidFill>
                              <a:schemeClr val="tx2"/>
                            </a:solidFill>
                            <a:latin typeface="Cambria Math" panose="02040503050406030204" pitchFamily="18" charset="0"/>
                          </a:rPr>
                          <m:t>𝟐</m:t>
                        </m:r>
                      </m:sup>
                    </m:sSup>
                    <m:r>
                      <a:rPr lang="fr-FR" sz="2400" b="1" i="1">
                        <a:solidFill>
                          <a:schemeClr val="tx2"/>
                        </a:solidFill>
                        <a:latin typeface="Cambria Math" panose="02040503050406030204" pitchFamily="18" charset="0"/>
                      </a:rPr>
                      <m:t>/</m:t>
                    </m:r>
                    <m:r>
                      <a:rPr lang="fr-FR" sz="2400" b="1" i="1">
                        <a:solidFill>
                          <a:schemeClr val="tx2"/>
                        </a:solidFill>
                        <a:latin typeface="Cambria Math" panose="02040503050406030204" pitchFamily="18" charset="0"/>
                      </a:rPr>
                      <m:t>𝒔</m:t>
                    </m:r>
                  </m:oMath>
                </a14:m>
                <a:r>
                  <a:rPr lang="en-GB" sz="2400" dirty="0">
                    <a:solidFill>
                      <a:schemeClr val="tx2"/>
                    </a:solidFill>
                  </a:rPr>
                  <a:t> </a:t>
                </a:r>
                <a:r>
                  <a:rPr lang="en-GB" sz="2400" dirty="0"/>
                  <a:t>@ </a:t>
                </a:r>
                <a14:m>
                  <m:oMath xmlns:m="http://schemas.openxmlformats.org/officeDocument/2006/math">
                    <m:r>
                      <a:rPr lang="fr-FR" sz="2400" b="0" i="1" smtClean="0">
                        <a:latin typeface="Cambria Math" panose="02040503050406030204" pitchFamily="18" charset="0"/>
                      </a:rPr>
                      <m:t>𝜂</m:t>
                    </m:r>
                    <m:r>
                      <a:rPr lang="fr-FR" sz="2400" b="0" i="1" smtClean="0">
                        <a:latin typeface="Cambria Math" panose="02040503050406030204" pitchFamily="18" charset="0"/>
                      </a:rPr>
                      <m:t>=3.3∗</m:t>
                    </m:r>
                    <m:sSup>
                      <m:sSupPr>
                        <m:ctrlPr>
                          <a:rPr lang="fr-FR" sz="2400" b="0" i="1" smtClean="0">
                            <a:latin typeface="Cambria Math" panose="02040503050406030204" pitchFamily="18" charset="0"/>
                          </a:rPr>
                        </m:ctrlPr>
                      </m:sSupPr>
                      <m:e>
                        <m:r>
                          <a:rPr lang="fr-FR" sz="2400" b="0" i="1" smtClean="0">
                            <a:latin typeface="Cambria Math" panose="02040503050406030204" pitchFamily="18" charset="0"/>
                          </a:rPr>
                          <m:t>10</m:t>
                        </m:r>
                      </m:e>
                      <m:sup>
                        <m:r>
                          <a:rPr lang="fr-FR" sz="2400" b="0" i="1" smtClean="0">
                            <a:latin typeface="Cambria Math" panose="02040503050406030204" pitchFamily="18" charset="0"/>
                          </a:rPr>
                          <m:t>−5</m:t>
                        </m:r>
                      </m:sup>
                    </m:sSup>
                    <m:r>
                      <a:rPr lang="fr-FR" sz="2400" b="0" i="1" smtClean="0">
                        <a:latin typeface="Cambria Math" panose="02040503050406030204" pitchFamily="18" charset="0"/>
                      </a:rPr>
                      <m:t> </m:t>
                    </m:r>
                    <m:r>
                      <m:rPr>
                        <m:sty m:val="p"/>
                      </m:rPr>
                      <a:rPr lang="fr-FR" sz="2400" b="0" i="0" smtClean="0">
                        <a:latin typeface="Cambria Math" panose="02040503050406030204" pitchFamily="18" charset="0"/>
                      </a:rPr>
                      <m:t>Ω</m:t>
                    </m:r>
                    <m:r>
                      <a:rPr lang="fr-FR" sz="2400" b="0" i="1" smtClean="0">
                        <a:latin typeface="Cambria Math" panose="02040503050406030204" pitchFamily="18" charset="0"/>
                      </a:rPr>
                      <m:t>𝑚</m:t>
                    </m:r>
                  </m:oMath>
                </a14:m>
                <a:endParaRPr lang="en-GB" sz="2400" dirty="0"/>
              </a:p>
              <a:p>
                <a:pPr algn="ctr"/>
                <a:r>
                  <a:rPr lang="en-GB" sz="2400" b="1" dirty="0">
                    <a:solidFill>
                      <a:schemeClr val="tx2"/>
                    </a:solidFill>
                  </a:rPr>
                  <a:t>Lowest viscosity </a:t>
                </a:r>
                <a14:m>
                  <m:oMath xmlns:m="http://schemas.openxmlformats.org/officeDocument/2006/math">
                    <m:r>
                      <a:rPr lang="fr-FR" sz="2400" b="1" i="1" smtClean="0">
                        <a:solidFill>
                          <a:schemeClr val="tx2"/>
                        </a:solidFill>
                        <a:latin typeface="Cambria Math" panose="02040503050406030204" pitchFamily="18" charset="0"/>
                      </a:rPr>
                      <m:t>→ </m:t>
                    </m:r>
                  </m:oMath>
                </a14:m>
                <a:r>
                  <a:rPr lang="en-GB" sz="2400" b="1" dirty="0">
                    <a:solidFill>
                      <a:schemeClr val="tx2"/>
                    </a:solidFill>
                  </a:rPr>
                  <a:t> fastest linear growth rate, similar amplitude</a:t>
                </a:r>
              </a:p>
            </p:txBody>
          </p:sp>
        </mc:Choice>
        <mc:Fallback xmlns="">
          <p:sp>
            <p:nvSpPr>
              <p:cNvPr id="23" name="ZoneTexte 22">
                <a:extLst>
                  <a:ext uri="{FF2B5EF4-FFF2-40B4-BE49-F238E27FC236}">
                    <a16:creationId xmlns:a16="http://schemas.microsoft.com/office/drawing/2014/main" id="{A251273B-706F-49FE-BD3B-A303EB9D454C}"/>
                  </a:ext>
                </a:extLst>
              </p:cNvPr>
              <p:cNvSpPr txBox="1">
                <a:spLocks noRot="1" noChangeAspect="1" noMove="1" noResize="1" noEditPoints="1" noAdjustHandles="1" noChangeArrowheads="1" noChangeShapeType="1" noTextEdit="1"/>
              </p:cNvSpPr>
              <p:nvPr/>
            </p:nvSpPr>
            <p:spPr>
              <a:xfrm>
                <a:off x="105878" y="825610"/>
                <a:ext cx="11684000" cy="839332"/>
              </a:xfrm>
              <a:prstGeom prst="rect">
                <a:avLst/>
              </a:prstGeom>
              <a:blipFill>
                <a:blip r:embed="rId5"/>
                <a:stretch>
                  <a:fillRect t="-4348" b="-159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52524E1C-7D51-4580-A632-A9A6EE2F3A24}"/>
                  </a:ext>
                </a:extLst>
              </p:cNvPr>
              <p:cNvSpPr txBox="1"/>
              <p:nvPr/>
            </p:nvSpPr>
            <p:spPr>
              <a:xfrm>
                <a:off x="7486924" y="2030066"/>
                <a:ext cx="1093643" cy="400110"/>
              </a:xfrm>
              <a:prstGeom prst="rect">
                <a:avLst/>
              </a:prstGeom>
              <a:noFill/>
            </p:spPr>
            <p:txBody>
              <a:bodyPr wrap="square">
                <a:spAutoFit/>
              </a:bodyPr>
              <a:lstStyle/>
              <a:p>
                <a:r>
                  <a:rPr lang="fr-FR" sz="2000" b="1" dirty="0">
                    <a:solidFill>
                      <a:srgbClr val="2006BA"/>
                    </a:solidFill>
                  </a:rPr>
                  <a:t>High </a:t>
                </a:r>
                <a14:m>
                  <m:oMath xmlns:m="http://schemas.openxmlformats.org/officeDocument/2006/math">
                    <m:r>
                      <a:rPr lang="fr-FR" sz="2000" b="1" i="1" smtClean="0">
                        <a:solidFill>
                          <a:srgbClr val="2006BA"/>
                        </a:solidFill>
                        <a:latin typeface="Cambria Math" panose="02040503050406030204" pitchFamily="18" charset="0"/>
                      </a:rPr>
                      <m:t>𝝁</m:t>
                    </m:r>
                  </m:oMath>
                </a14:m>
                <a:r>
                  <a:rPr lang="fr-FR" sz="2000" b="1" dirty="0">
                    <a:solidFill>
                      <a:srgbClr val="2006BA"/>
                    </a:solidFill>
                  </a:rPr>
                  <a:t> </a:t>
                </a:r>
                <a:endParaRPr lang="en-GB" sz="2000" b="1" dirty="0">
                  <a:solidFill>
                    <a:srgbClr val="2006BA"/>
                  </a:solidFill>
                </a:endParaRPr>
              </a:p>
            </p:txBody>
          </p:sp>
        </mc:Choice>
        <mc:Fallback xmlns="">
          <p:sp>
            <p:nvSpPr>
              <p:cNvPr id="24" name="ZoneTexte 23">
                <a:extLst>
                  <a:ext uri="{FF2B5EF4-FFF2-40B4-BE49-F238E27FC236}">
                    <a16:creationId xmlns:a16="http://schemas.microsoft.com/office/drawing/2014/main" id="{52524E1C-7D51-4580-A632-A9A6EE2F3A24}"/>
                  </a:ext>
                </a:extLst>
              </p:cNvPr>
              <p:cNvSpPr txBox="1">
                <a:spLocks noRot="1" noChangeAspect="1" noMove="1" noResize="1" noEditPoints="1" noAdjustHandles="1" noChangeArrowheads="1" noChangeShapeType="1" noTextEdit="1"/>
              </p:cNvSpPr>
              <p:nvPr/>
            </p:nvSpPr>
            <p:spPr>
              <a:xfrm>
                <a:off x="7486924" y="2030066"/>
                <a:ext cx="1093643" cy="400110"/>
              </a:xfrm>
              <a:prstGeom prst="rect">
                <a:avLst/>
              </a:prstGeom>
              <a:blipFill>
                <a:blip r:embed="rId6"/>
                <a:stretch>
                  <a:fillRect l="-5556"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ZoneTexte 24">
                <a:extLst>
                  <a:ext uri="{FF2B5EF4-FFF2-40B4-BE49-F238E27FC236}">
                    <a16:creationId xmlns:a16="http://schemas.microsoft.com/office/drawing/2014/main" id="{8AF1F7BE-B3CD-4ADF-9A60-C76F32FA24D1}"/>
                  </a:ext>
                </a:extLst>
              </p:cNvPr>
              <p:cNvSpPr txBox="1"/>
              <p:nvPr/>
            </p:nvSpPr>
            <p:spPr>
              <a:xfrm>
                <a:off x="5595776" y="2030066"/>
                <a:ext cx="1426997" cy="400110"/>
              </a:xfrm>
              <a:prstGeom prst="rect">
                <a:avLst/>
              </a:prstGeom>
              <a:noFill/>
            </p:spPr>
            <p:txBody>
              <a:bodyPr wrap="square">
                <a:spAutoFit/>
              </a:bodyPr>
              <a:lstStyle/>
              <a:p>
                <a:r>
                  <a:rPr lang="fr-FR" sz="2000" b="1" dirty="0">
                    <a:solidFill>
                      <a:srgbClr val="00B050"/>
                    </a:solidFill>
                  </a:rPr>
                  <a:t>Medium </a:t>
                </a:r>
                <a14:m>
                  <m:oMath xmlns:m="http://schemas.openxmlformats.org/officeDocument/2006/math">
                    <m:r>
                      <a:rPr lang="fr-FR" sz="2000" b="1" i="1" smtClean="0">
                        <a:solidFill>
                          <a:srgbClr val="00B050"/>
                        </a:solidFill>
                        <a:latin typeface="Cambria Math" panose="02040503050406030204" pitchFamily="18" charset="0"/>
                      </a:rPr>
                      <m:t>𝝁</m:t>
                    </m:r>
                  </m:oMath>
                </a14:m>
                <a:r>
                  <a:rPr lang="fr-FR" sz="2000" b="1" dirty="0">
                    <a:solidFill>
                      <a:srgbClr val="00B050"/>
                    </a:solidFill>
                  </a:rPr>
                  <a:t> </a:t>
                </a:r>
                <a:endParaRPr lang="en-GB" sz="2000" b="1" dirty="0">
                  <a:solidFill>
                    <a:srgbClr val="00B050"/>
                  </a:solidFill>
                </a:endParaRPr>
              </a:p>
            </p:txBody>
          </p:sp>
        </mc:Choice>
        <mc:Fallback xmlns="">
          <p:sp>
            <p:nvSpPr>
              <p:cNvPr id="25" name="ZoneTexte 24">
                <a:extLst>
                  <a:ext uri="{FF2B5EF4-FFF2-40B4-BE49-F238E27FC236}">
                    <a16:creationId xmlns:a16="http://schemas.microsoft.com/office/drawing/2014/main" id="{8AF1F7BE-B3CD-4ADF-9A60-C76F32FA24D1}"/>
                  </a:ext>
                </a:extLst>
              </p:cNvPr>
              <p:cNvSpPr txBox="1">
                <a:spLocks noRot="1" noChangeAspect="1" noMove="1" noResize="1" noEditPoints="1" noAdjustHandles="1" noChangeArrowheads="1" noChangeShapeType="1" noTextEdit="1"/>
              </p:cNvSpPr>
              <p:nvPr/>
            </p:nvSpPr>
            <p:spPr>
              <a:xfrm>
                <a:off x="5595776" y="2030066"/>
                <a:ext cx="1426997" cy="400110"/>
              </a:xfrm>
              <a:prstGeom prst="rect">
                <a:avLst/>
              </a:prstGeom>
              <a:blipFill>
                <a:blip r:embed="rId7"/>
                <a:stretch>
                  <a:fillRect l="-4701" t="-6061" b="-2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ZoneTexte 25">
                <a:extLst>
                  <a:ext uri="{FF2B5EF4-FFF2-40B4-BE49-F238E27FC236}">
                    <a16:creationId xmlns:a16="http://schemas.microsoft.com/office/drawing/2014/main" id="{955D5A32-9E8D-4BD1-B17F-9F9F753794FB}"/>
                  </a:ext>
                </a:extLst>
              </p:cNvPr>
              <p:cNvSpPr txBox="1"/>
              <p:nvPr/>
            </p:nvSpPr>
            <p:spPr>
              <a:xfrm>
                <a:off x="4394676" y="2030066"/>
                <a:ext cx="1093643" cy="400110"/>
              </a:xfrm>
              <a:prstGeom prst="rect">
                <a:avLst/>
              </a:prstGeom>
              <a:noFill/>
            </p:spPr>
            <p:txBody>
              <a:bodyPr wrap="square">
                <a:spAutoFit/>
              </a:bodyPr>
              <a:lstStyle/>
              <a:p>
                <a:r>
                  <a:rPr lang="fr-FR" sz="2000" b="1" dirty="0">
                    <a:solidFill>
                      <a:schemeClr val="tx2"/>
                    </a:solidFill>
                  </a:rPr>
                  <a:t>Low </a:t>
                </a:r>
                <a14:m>
                  <m:oMath xmlns:m="http://schemas.openxmlformats.org/officeDocument/2006/math">
                    <m:r>
                      <a:rPr lang="fr-FR" sz="2000" b="1" i="1" smtClean="0">
                        <a:solidFill>
                          <a:schemeClr val="tx2"/>
                        </a:solidFill>
                        <a:latin typeface="Cambria Math" panose="02040503050406030204" pitchFamily="18" charset="0"/>
                      </a:rPr>
                      <m:t>𝝁</m:t>
                    </m:r>
                  </m:oMath>
                </a14:m>
                <a:r>
                  <a:rPr lang="fr-FR" sz="2000" b="1" dirty="0">
                    <a:solidFill>
                      <a:schemeClr val="tx2"/>
                    </a:solidFill>
                  </a:rPr>
                  <a:t> </a:t>
                </a:r>
                <a:endParaRPr lang="en-GB" sz="2000" b="1" dirty="0">
                  <a:solidFill>
                    <a:schemeClr val="tx2"/>
                  </a:solidFill>
                </a:endParaRPr>
              </a:p>
            </p:txBody>
          </p:sp>
        </mc:Choice>
        <mc:Fallback xmlns="">
          <p:sp>
            <p:nvSpPr>
              <p:cNvPr id="26" name="ZoneTexte 25">
                <a:extLst>
                  <a:ext uri="{FF2B5EF4-FFF2-40B4-BE49-F238E27FC236}">
                    <a16:creationId xmlns:a16="http://schemas.microsoft.com/office/drawing/2014/main" id="{955D5A32-9E8D-4BD1-B17F-9F9F753794FB}"/>
                  </a:ext>
                </a:extLst>
              </p:cNvPr>
              <p:cNvSpPr txBox="1">
                <a:spLocks noRot="1" noChangeAspect="1" noMove="1" noResize="1" noEditPoints="1" noAdjustHandles="1" noChangeArrowheads="1" noChangeShapeType="1" noTextEdit="1"/>
              </p:cNvSpPr>
              <p:nvPr/>
            </p:nvSpPr>
            <p:spPr>
              <a:xfrm>
                <a:off x="4394676" y="2030066"/>
                <a:ext cx="1093643" cy="400110"/>
              </a:xfrm>
              <a:prstGeom prst="rect">
                <a:avLst/>
              </a:prstGeom>
              <a:blipFill>
                <a:blip r:embed="rId8"/>
                <a:stretch>
                  <a:fillRect l="-6145" t="-6061" b="-27273"/>
                </a:stretch>
              </a:blipFill>
            </p:spPr>
            <p:txBody>
              <a:bodyPr/>
              <a:lstStyle/>
              <a:p>
                <a:r>
                  <a:rPr lang="en-GB">
                    <a:noFill/>
                  </a:rPr>
                  <a:t> </a:t>
                </a:r>
              </a:p>
            </p:txBody>
          </p:sp>
        </mc:Fallback>
      </mc:AlternateContent>
    </p:spTree>
    <p:extLst>
      <p:ext uri="{BB962C8B-B14F-4D97-AF65-F5344CB8AC3E}">
        <p14:creationId xmlns:p14="http://schemas.microsoft.com/office/powerpoint/2010/main" val="28899014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BD7B1B17-9BA9-4BEE-AB8E-3360B63E1D6C}"/>
              </a:ext>
            </a:extLst>
          </p:cNvPr>
          <p:cNvSpPr>
            <a:spLocks noGrp="1"/>
          </p:cNvSpPr>
          <p:nvPr>
            <p:ph type="dt" sz="half" idx="10"/>
          </p:nvPr>
        </p:nvSpPr>
        <p:spPr/>
        <p:txBody>
          <a:bodyPr/>
          <a:lstStyle/>
          <a:p>
            <a:r>
              <a:rPr lang="fr-FR"/>
              <a:t>28/10/2022</a:t>
            </a:r>
          </a:p>
        </p:txBody>
      </p:sp>
      <p:sp>
        <p:nvSpPr>
          <p:cNvPr id="4" name="Espace réservé du pied de page 3">
            <a:extLst>
              <a:ext uri="{FF2B5EF4-FFF2-40B4-BE49-F238E27FC236}">
                <a16:creationId xmlns:a16="http://schemas.microsoft.com/office/drawing/2014/main" id="{A4C37A97-D9EE-45FE-B8E3-CBCE35C1176A}"/>
              </a:ext>
            </a:extLst>
          </p:cNvPr>
          <p:cNvSpPr>
            <a:spLocks noGrp="1"/>
          </p:cNvSpPr>
          <p:nvPr>
            <p:ph type="ftr" sz="quarter" idx="11"/>
          </p:nvPr>
        </p:nvSpPr>
        <p:spPr/>
        <p:txBody>
          <a:bodyPr/>
          <a:lstStyle/>
          <a:p>
            <a:r>
              <a:rPr lang="fr-FR"/>
              <a:t>Exemple de pied de page (A modifier dans l'onglet "Insertion"/"En-tête/Pied"</a:t>
            </a:r>
          </a:p>
        </p:txBody>
      </p:sp>
      <p:sp>
        <p:nvSpPr>
          <p:cNvPr id="5" name="Espace réservé du numéro de diapositive 4">
            <a:extLst>
              <a:ext uri="{FF2B5EF4-FFF2-40B4-BE49-F238E27FC236}">
                <a16:creationId xmlns:a16="http://schemas.microsoft.com/office/drawing/2014/main" id="{04750618-C726-4F9D-8DBE-7ECB60BEC646}"/>
              </a:ext>
            </a:extLst>
          </p:cNvPr>
          <p:cNvSpPr>
            <a:spLocks noGrp="1"/>
          </p:cNvSpPr>
          <p:nvPr>
            <p:ph type="sldNum" sz="quarter" idx="12"/>
          </p:nvPr>
        </p:nvSpPr>
        <p:spPr/>
        <p:txBody>
          <a:bodyPr/>
          <a:lstStyle/>
          <a:p>
            <a:fld id="{0CBC77A0-1F4E-42FF-9FFC-F45C3A64AF90}" type="slidenum">
              <a:rPr lang="fr-FR" smtClean="0"/>
              <a:t>34</a:t>
            </a:fld>
            <a:endParaRPr lang="fr-FR"/>
          </a:p>
        </p:txBody>
      </p:sp>
      <p:sp>
        <p:nvSpPr>
          <p:cNvPr id="6" name="Titre 5">
            <a:extLst>
              <a:ext uri="{FF2B5EF4-FFF2-40B4-BE49-F238E27FC236}">
                <a16:creationId xmlns:a16="http://schemas.microsoft.com/office/drawing/2014/main" id="{353FCE0C-BD06-4580-A276-5D61973AD1F2}"/>
              </a:ext>
            </a:extLst>
          </p:cNvPr>
          <p:cNvSpPr>
            <a:spLocks noGrp="1"/>
          </p:cNvSpPr>
          <p:nvPr>
            <p:ph type="title"/>
          </p:nvPr>
        </p:nvSpPr>
        <p:spPr/>
        <p:txBody>
          <a:bodyPr/>
          <a:lstStyle/>
          <a:p>
            <a:r>
              <a:rPr lang="fr-FR" dirty="0"/>
              <a:t>Advection vs diffusion: RE </a:t>
            </a:r>
            <a:r>
              <a:rPr lang="fr-FR" dirty="0" err="1"/>
              <a:t>current</a:t>
            </a:r>
            <a:r>
              <a:rPr lang="fr-FR" dirty="0"/>
              <a:t> </a:t>
            </a:r>
            <a:r>
              <a:rPr lang="fr-FR" dirty="0" err="1"/>
              <a:t>loss</a:t>
            </a:r>
            <a:endParaRPr lang="en-GB" dirty="0"/>
          </a:p>
        </p:txBody>
      </p:sp>
      <p:sp>
        <p:nvSpPr>
          <p:cNvPr id="9" name="ZoneTexte 8">
            <a:extLst>
              <a:ext uri="{FF2B5EF4-FFF2-40B4-BE49-F238E27FC236}">
                <a16:creationId xmlns:a16="http://schemas.microsoft.com/office/drawing/2014/main" id="{967EE31D-2AEE-4107-BBAB-BABC894D87B0}"/>
              </a:ext>
            </a:extLst>
          </p:cNvPr>
          <p:cNvSpPr txBox="1"/>
          <p:nvPr/>
        </p:nvSpPr>
        <p:spPr>
          <a:xfrm>
            <a:off x="6266077" y="3035776"/>
            <a:ext cx="5829818" cy="1200329"/>
          </a:xfrm>
          <a:prstGeom prst="rect">
            <a:avLst/>
          </a:prstGeom>
          <a:noFill/>
        </p:spPr>
        <p:txBody>
          <a:bodyPr wrap="square" rtlCol="0">
            <a:spAutoFit/>
          </a:bodyPr>
          <a:lstStyle/>
          <a:p>
            <a:pPr algn="ctr"/>
            <a:r>
              <a:rPr lang="fr-FR" sz="2400" b="1" dirty="0" err="1"/>
              <a:t>Larger</a:t>
            </a:r>
            <a:r>
              <a:rPr lang="fr-FR" sz="2400" b="1" dirty="0"/>
              <a:t> RE </a:t>
            </a:r>
            <a:r>
              <a:rPr lang="fr-FR" sz="2400" b="1" dirty="0" err="1"/>
              <a:t>loss</a:t>
            </a:r>
            <a:r>
              <a:rPr lang="fr-FR" sz="2400" b="1" dirty="0"/>
              <a:t> rate due to </a:t>
            </a:r>
            <a:r>
              <a:rPr lang="fr-FR" sz="2400" b="1" dirty="0" err="1"/>
              <a:t>faster</a:t>
            </a:r>
            <a:r>
              <a:rPr lang="fr-FR" sz="2400" b="1" dirty="0"/>
              <a:t> </a:t>
            </a:r>
            <a:r>
              <a:rPr lang="fr-FR" sz="2400" b="1" dirty="0" err="1"/>
              <a:t>growth</a:t>
            </a:r>
            <a:r>
              <a:rPr lang="fr-FR" sz="2400" b="1" dirty="0"/>
              <a:t> of the modes and </a:t>
            </a:r>
            <a:r>
              <a:rPr lang="fr-FR" sz="2400" b="1" dirty="0" err="1"/>
              <a:t>clear</a:t>
            </a:r>
            <a:r>
              <a:rPr lang="fr-FR" sz="2400" b="1" dirty="0"/>
              <a:t> </a:t>
            </a:r>
            <a:r>
              <a:rPr lang="fr-FR" sz="2400" b="1" dirty="0" err="1"/>
              <a:t>scaling</a:t>
            </a:r>
            <a:r>
              <a:rPr lang="fr-FR" sz="2400" b="1" dirty="0"/>
              <a:t> </a:t>
            </a:r>
            <a:r>
              <a:rPr lang="fr-FR" sz="2400" b="1" dirty="0" err="1"/>
              <a:t>with</a:t>
            </a:r>
            <a:r>
              <a:rPr lang="fr-FR" sz="2400" b="1" dirty="0"/>
              <a:t> </a:t>
            </a:r>
            <a:r>
              <a:rPr lang="fr-FR" sz="2400" b="1" dirty="0" err="1"/>
              <a:t>viscosity</a:t>
            </a:r>
            <a:r>
              <a:rPr lang="fr-FR" sz="2400" b="1" dirty="0"/>
              <a:t>  </a:t>
            </a:r>
            <a:endParaRPr lang="en-GB" sz="2400" b="1" dirty="0"/>
          </a:p>
        </p:txBody>
      </p:sp>
      <p:pic>
        <p:nvPicPr>
          <p:cNvPr id="10" name="Espace réservé du contenu 9">
            <a:extLst>
              <a:ext uri="{FF2B5EF4-FFF2-40B4-BE49-F238E27FC236}">
                <a16:creationId xmlns:a16="http://schemas.microsoft.com/office/drawing/2014/main" id="{73594AEC-8EBA-486B-8349-FAABF60CA1AB}"/>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104" y="1185863"/>
            <a:ext cx="6208183" cy="4656137"/>
          </a:xfrm>
        </p:spPr>
      </p:pic>
    </p:spTree>
    <p:extLst>
      <p:ext uri="{BB962C8B-B14F-4D97-AF65-F5344CB8AC3E}">
        <p14:creationId xmlns:p14="http://schemas.microsoft.com/office/powerpoint/2010/main" val="32315834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7B18B584-B9BF-49C9-B7F9-5C6D6032F5BA}"/>
              </a:ext>
            </a:extLst>
          </p:cNvPr>
          <p:cNvPicPr>
            <a:picLocks noGrp="1" noChangeAspect="1"/>
          </p:cNvPicPr>
          <p:nvPr>
            <p:ph idx="1"/>
          </p:nvPr>
        </p:nvPicPr>
        <p:blipFill>
          <a:blip r:embed="rId3"/>
          <a:stretch>
            <a:fillRect/>
          </a:stretch>
        </p:blipFill>
        <p:spPr>
          <a:xfrm>
            <a:off x="231029" y="1185863"/>
            <a:ext cx="5715000" cy="3453834"/>
          </a:xfrm>
        </p:spPr>
      </p:pic>
      <p:sp>
        <p:nvSpPr>
          <p:cNvPr id="3" name="Espace réservé de la date 2">
            <a:extLst>
              <a:ext uri="{FF2B5EF4-FFF2-40B4-BE49-F238E27FC236}">
                <a16:creationId xmlns:a16="http://schemas.microsoft.com/office/drawing/2014/main" id="{885F8150-C6C9-4BE8-9182-D075FD2E04A2}"/>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C4AB00EF-A071-48D0-86CD-10E4F5969810}"/>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AD8B35F1-A52F-430F-BDCE-8A575278B712}"/>
              </a:ext>
            </a:extLst>
          </p:cNvPr>
          <p:cNvSpPr>
            <a:spLocks noGrp="1"/>
          </p:cNvSpPr>
          <p:nvPr>
            <p:ph type="sldNum" sz="quarter" idx="12"/>
          </p:nvPr>
        </p:nvSpPr>
        <p:spPr/>
        <p:txBody>
          <a:bodyPr/>
          <a:lstStyle/>
          <a:p>
            <a:fld id="{0CBC77A0-1F4E-42FF-9FFC-F45C3A64AF90}" type="slidenum">
              <a:rPr lang="fr-FR" smtClean="0"/>
              <a:t>35</a:t>
            </a:fld>
            <a:endParaRPr lang="fr-FR"/>
          </a:p>
        </p:txBody>
      </p:sp>
      <p:sp>
        <p:nvSpPr>
          <p:cNvPr id="6" name="Titre 5">
            <a:extLst>
              <a:ext uri="{FF2B5EF4-FFF2-40B4-BE49-F238E27FC236}">
                <a16:creationId xmlns:a16="http://schemas.microsoft.com/office/drawing/2014/main" id="{5D590D42-216E-408E-ABB4-E56E0F2F66AF}"/>
              </a:ext>
            </a:extLst>
          </p:cNvPr>
          <p:cNvSpPr>
            <a:spLocks noGrp="1"/>
          </p:cNvSpPr>
          <p:nvPr>
            <p:ph type="title"/>
          </p:nvPr>
        </p:nvSpPr>
        <p:spPr/>
        <p:txBody>
          <a:bodyPr/>
          <a:lstStyle/>
          <a:p>
            <a:r>
              <a:rPr lang="da-DK" dirty="0">
                <a:solidFill>
                  <a:srgbClr val="E60019"/>
                </a:solidFill>
              </a:rPr>
              <a:t>Moving towards a self-consistent evolution</a:t>
            </a:r>
            <a:endParaRPr lang="en-GB" dirty="0">
              <a:solidFill>
                <a:srgbClr val="E60019"/>
              </a:solidFill>
            </a:endParaRPr>
          </a:p>
        </p:txBody>
      </p:sp>
      <p:pic>
        <p:nvPicPr>
          <p:cNvPr id="10" name="Image 9">
            <a:extLst>
              <a:ext uri="{FF2B5EF4-FFF2-40B4-BE49-F238E27FC236}">
                <a16:creationId xmlns:a16="http://schemas.microsoft.com/office/drawing/2014/main" id="{D70F3DA5-D529-4D16-BA4B-4A0EFC6C540C}"/>
              </a:ext>
            </a:extLst>
          </p:cNvPr>
          <p:cNvPicPr>
            <a:picLocks noChangeAspect="1"/>
          </p:cNvPicPr>
          <p:nvPr/>
        </p:nvPicPr>
        <p:blipFill>
          <a:blip r:embed="rId4"/>
          <a:stretch>
            <a:fillRect/>
          </a:stretch>
        </p:blipFill>
        <p:spPr>
          <a:xfrm>
            <a:off x="5780748" y="1043553"/>
            <a:ext cx="6039770" cy="3596143"/>
          </a:xfrm>
          <a:prstGeom prst="rect">
            <a:avLst/>
          </a:prstGeom>
        </p:spPr>
      </p:pic>
      <p:sp>
        <p:nvSpPr>
          <p:cNvPr id="11" name="Rectangle 10">
            <a:extLst>
              <a:ext uri="{FF2B5EF4-FFF2-40B4-BE49-F238E27FC236}">
                <a16:creationId xmlns:a16="http://schemas.microsoft.com/office/drawing/2014/main" id="{2C3BE415-DF7B-4B13-B09D-159A5EB846B9}"/>
              </a:ext>
            </a:extLst>
          </p:cNvPr>
          <p:cNvSpPr/>
          <p:nvPr/>
        </p:nvSpPr>
        <p:spPr>
          <a:xfrm>
            <a:off x="3576113" y="1398475"/>
            <a:ext cx="326571" cy="2537051"/>
          </a:xfrm>
          <a:prstGeom prst="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13" name="Rectangle 12">
            <a:extLst>
              <a:ext uri="{FF2B5EF4-FFF2-40B4-BE49-F238E27FC236}">
                <a16:creationId xmlns:a16="http://schemas.microsoft.com/office/drawing/2014/main" id="{4CCE0BF5-D6FB-4788-B3D4-3ACCB9AE9BC6}"/>
              </a:ext>
            </a:extLst>
          </p:cNvPr>
          <p:cNvSpPr/>
          <p:nvPr/>
        </p:nvSpPr>
        <p:spPr>
          <a:xfrm>
            <a:off x="9694506" y="1043554"/>
            <a:ext cx="2126012" cy="3596141"/>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6" name="TextBox 5">
            <a:extLst>
              <a:ext uri="{FF2B5EF4-FFF2-40B4-BE49-F238E27FC236}">
                <a16:creationId xmlns:a16="http://schemas.microsoft.com/office/drawing/2014/main" id="{3AF6FE87-4491-4868-9FBF-F0A9013336F1}"/>
              </a:ext>
            </a:extLst>
          </p:cNvPr>
          <p:cNvSpPr txBox="1"/>
          <p:nvPr/>
        </p:nvSpPr>
        <p:spPr>
          <a:xfrm>
            <a:off x="232566" y="6066651"/>
            <a:ext cx="2292615" cy="276999"/>
          </a:xfrm>
          <a:prstGeom prst="rect">
            <a:avLst/>
          </a:prstGeom>
          <a:noFill/>
        </p:spPr>
        <p:txBody>
          <a:bodyPr wrap="none" rtlCol="0">
            <a:spAutoFit/>
          </a:bodyPr>
          <a:lstStyle/>
          <a:p>
            <a:r>
              <a:rPr lang="fr-CH" sz="1200" dirty="0"/>
              <a:t>Bandaru et al, PPCF </a:t>
            </a:r>
            <a:r>
              <a:rPr lang="fr-CH" sz="1200" b="1" dirty="0"/>
              <a:t>63</a:t>
            </a:r>
            <a:r>
              <a:rPr lang="fr-CH" sz="1200" dirty="0"/>
              <a:t> (2021)</a:t>
            </a:r>
            <a:endParaRPr lang="en-GB" sz="1200" dirty="0"/>
          </a:p>
        </p:txBody>
      </p:sp>
      <p:sp>
        <p:nvSpPr>
          <p:cNvPr id="17" name="ZoneTexte 16">
            <a:extLst>
              <a:ext uri="{FF2B5EF4-FFF2-40B4-BE49-F238E27FC236}">
                <a16:creationId xmlns:a16="http://schemas.microsoft.com/office/drawing/2014/main" id="{BE7ABD94-68E5-4E9D-B722-71C3D814EE4E}"/>
              </a:ext>
            </a:extLst>
          </p:cNvPr>
          <p:cNvSpPr txBox="1"/>
          <p:nvPr/>
        </p:nvSpPr>
        <p:spPr>
          <a:xfrm>
            <a:off x="231029" y="5004822"/>
            <a:ext cx="11884772" cy="830997"/>
          </a:xfrm>
          <a:prstGeom prst="rect">
            <a:avLst/>
          </a:prstGeom>
          <a:noFill/>
        </p:spPr>
        <p:txBody>
          <a:bodyPr wrap="square" rtlCol="0">
            <a:spAutoFit/>
          </a:bodyPr>
          <a:lstStyle/>
          <a:p>
            <a:pPr algn="ctr"/>
            <a:r>
              <a:rPr lang="fr-FR" sz="2400" b="1" dirty="0" err="1"/>
              <a:t>Previous</a:t>
            </a:r>
            <a:r>
              <a:rPr lang="fr-FR" sz="2400" b="1" dirty="0"/>
              <a:t> simulations </a:t>
            </a:r>
            <a:r>
              <a:rPr lang="fr-FR" sz="2400" b="1" dirty="0" err="1"/>
              <a:t>started</a:t>
            </a:r>
            <a:r>
              <a:rPr lang="fr-FR" sz="2400" b="1" dirty="0"/>
              <a:t> </a:t>
            </a:r>
            <a:r>
              <a:rPr lang="fr-FR" sz="2400" b="1" dirty="0" err="1"/>
              <a:t>from</a:t>
            </a:r>
            <a:r>
              <a:rPr lang="fr-FR" sz="2400" b="1" dirty="0"/>
              <a:t> </a:t>
            </a:r>
            <a:r>
              <a:rPr lang="fr-FR" sz="2400" b="1" dirty="0" err="1"/>
              <a:t>unstable</a:t>
            </a:r>
            <a:r>
              <a:rPr lang="fr-FR" sz="2400" b="1" dirty="0"/>
              <a:t> MHD </a:t>
            </a:r>
            <a:r>
              <a:rPr lang="fr-FR" sz="2400" b="1" dirty="0" err="1"/>
              <a:t>equilibrium</a:t>
            </a:r>
            <a:r>
              <a:rPr lang="fr-FR" sz="2400" b="1" dirty="0"/>
              <a:t>. </a:t>
            </a:r>
            <a:r>
              <a:rPr lang="fr-FR" sz="2400" b="1" dirty="0" err="1"/>
              <a:t>Now</a:t>
            </a:r>
            <a:r>
              <a:rPr lang="fr-FR" sz="2400" b="1" dirty="0"/>
              <a:t>, start </a:t>
            </a:r>
            <a:r>
              <a:rPr lang="fr-FR" sz="2400" b="1" dirty="0" err="1"/>
              <a:t>from</a:t>
            </a:r>
            <a:r>
              <a:rPr lang="fr-FR" sz="2400" b="1" dirty="0"/>
              <a:t> a stable </a:t>
            </a:r>
            <a:r>
              <a:rPr lang="fr-FR" sz="2400" b="1" dirty="0" err="1"/>
              <a:t>equilibrium</a:t>
            </a:r>
            <a:r>
              <a:rPr lang="fr-FR" sz="2400" b="1" dirty="0"/>
              <a:t> and </a:t>
            </a:r>
            <a:r>
              <a:rPr lang="fr-FR" sz="2400" b="1" dirty="0" err="1"/>
              <a:t>evolve</a:t>
            </a:r>
            <a:r>
              <a:rPr lang="fr-FR" sz="2400" b="1" dirty="0"/>
              <a:t> </a:t>
            </a:r>
            <a:r>
              <a:rPr lang="fr-FR" sz="2400" b="1" dirty="0" err="1"/>
              <a:t>it</a:t>
            </a:r>
            <a:r>
              <a:rPr lang="fr-FR" sz="2400" b="1" dirty="0"/>
              <a:t> to </a:t>
            </a:r>
            <a:r>
              <a:rPr lang="fr-FR" sz="2400" b="1" dirty="0" err="1"/>
              <a:t>termination</a:t>
            </a:r>
            <a:endParaRPr lang="en-GB" sz="2400" b="1" dirty="0"/>
          </a:p>
        </p:txBody>
      </p:sp>
    </p:spTree>
    <p:extLst>
      <p:ext uri="{BB962C8B-B14F-4D97-AF65-F5344CB8AC3E}">
        <p14:creationId xmlns:p14="http://schemas.microsoft.com/office/powerpoint/2010/main" val="271491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p:txBody>
          <a:bodyPr/>
          <a:lstStyle/>
          <a:p>
            <a:r>
              <a:rPr lang="fr-FR" dirty="0"/>
              <a:t>26/09/2025</a:t>
            </a:r>
          </a:p>
        </p:txBody>
      </p:sp>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4</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lstStyle/>
          <a:p>
            <a:r>
              <a:rPr lang="da-DK" dirty="0">
                <a:solidFill>
                  <a:schemeClr val="tx1"/>
                </a:solidFill>
              </a:rPr>
              <a:t>Introduction</a:t>
            </a:r>
          </a:p>
        </p:txBody>
      </p:sp>
      <p:sp>
        <p:nvSpPr>
          <p:cNvPr id="3" name="Espace réservé du texte 2">
            <a:extLst>
              <a:ext uri="{FF2B5EF4-FFF2-40B4-BE49-F238E27FC236}">
                <a16:creationId xmlns:a16="http://schemas.microsoft.com/office/drawing/2014/main" id="{AAADEDDD-0160-F99C-E8EB-AD5F9AC0CDF5}"/>
              </a:ext>
            </a:extLst>
          </p:cNvPr>
          <p:cNvSpPr>
            <a:spLocks noGrp="1"/>
          </p:cNvSpPr>
          <p:nvPr>
            <p:ph type="body" idx="1"/>
          </p:nvPr>
        </p:nvSpPr>
        <p:spPr/>
        <p:txBody>
          <a:bodyPr/>
          <a:lstStyle/>
          <a:p>
            <a:endParaRPr lang="da-DK" dirty="0"/>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1</a:t>
            </a:r>
          </a:p>
        </p:txBody>
      </p:sp>
    </p:spTree>
    <p:extLst>
      <p:ext uri="{BB962C8B-B14F-4D97-AF65-F5344CB8AC3E}">
        <p14:creationId xmlns:p14="http://schemas.microsoft.com/office/powerpoint/2010/main" val="1282292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dirty="0"/>
              <a:t>26/09/2025</a:t>
            </a:r>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5</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fr-FR" dirty="0" err="1"/>
              <a:t>What</a:t>
            </a:r>
            <a:r>
              <a:rPr lang="fr-FR" dirty="0"/>
              <a:t> are </a:t>
            </a:r>
            <a:r>
              <a:rPr lang="fr-FR" dirty="0" err="1"/>
              <a:t>Runaway</a:t>
            </a:r>
            <a:r>
              <a:rPr lang="fr-FR" dirty="0"/>
              <a:t> Electrons?</a:t>
            </a:r>
          </a:p>
        </p:txBody>
      </p:sp>
      <mc:AlternateContent xmlns:mc="http://schemas.openxmlformats.org/markup-compatibility/2006" xmlns:a14="http://schemas.microsoft.com/office/drawing/2010/main">
        <mc:Choice Requires="a14">
          <p:sp>
            <p:nvSpPr>
              <p:cNvPr id="23" name="Segnaposto contenuto 2">
                <a:extLst>
                  <a:ext uri="{FF2B5EF4-FFF2-40B4-BE49-F238E27FC236}">
                    <a16:creationId xmlns:a16="http://schemas.microsoft.com/office/drawing/2014/main" id="{E994A2E1-07A9-44AC-8863-1F078BC53AE4}"/>
                  </a:ext>
                </a:extLst>
              </p:cNvPr>
              <p:cNvSpPr>
                <a:spLocks noGrp="1"/>
              </p:cNvSpPr>
              <p:nvPr>
                <p:ph idx="1"/>
              </p:nvPr>
            </p:nvSpPr>
            <p:spPr>
              <a:xfrm>
                <a:off x="263204" y="931549"/>
                <a:ext cx="11664950" cy="4680000"/>
              </a:xfrm>
            </p:spPr>
            <p:txBody>
              <a:bodyPr>
                <a:normAutofit/>
              </a:bodyPr>
              <a:lstStyle/>
              <a:p>
                <a:r>
                  <a:rPr lang="fr-CH" sz="2000" dirty="0"/>
                  <a:t>Generated </a:t>
                </a:r>
                <a:r>
                  <a:rPr lang="fr-CH" sz="2000" dirty="0" err="1"/>
                  <a:t>during</a:t>
                </a:r>
                <a:r>
                  <a:rPr lang="fr-CH" sz="2000" dirty="0"/>
                  <a:t> a disruption:                                 </a:t>
                </a:r>
                <a:r>
                  <a:rPr lang="fr-CH" sz="2000" dirty="0">
                    <a:solidFill>
                      <a:srgbClr val="0070C0"/>
                    </a:solidFill>
                  </a:rPr>
                  <a:t> </a:t>
                </a:r>
                <a:r>
                  <a:rPr lang="fr-CH" sz="2000" b="1" dirty="0">
                    <a:solidFill>
                      <a:srgbClr val="2006BA"/>
                    </a:solidFill>
                  </a:rPr>
                  <a:t>TQ</a:t>
                </a:r>
                <a:r>
                  <a:rPr lang="fr-CH" sz="2000" dirty="0">
                    <a:solidFill>
                      <a:srgbClr val="2006BA"/>
                    </a:solidFill>
                  </a:rPr>
                  <a:t> </a:t>
                </a:r>
                <a14:m>
                  <m:oMath xmlns:m="http://schemas.openxmlformats.org/officeDocument/2006/math">
                    <m:r>
                      <a:rPr lang="fr-CH" sz="2000" b="0" i="1" smtClean="0">
                        <a:latin typeface="Cambria Math" panose="02040503050406030204" pitchFamily="18" charset="0"/>
                      </a:rPr>
                      <m:t>→</m:t>
                    </m:r>
                  </m:oMath>
                </a14:m>
                <a:r>
                  <a:rPr lang="fr-CH" sz="2000" dirty="0"/>
                  <a:t> </a:t>
                </a:r>
                <a:r>
                  <a:rPr lang="fr-CH" sz="2000" b="1" dirty="0">
                    <a:solidFill>
                      <a:srgbClr val="FF0000"/>
                    </a:solidFill>
                  </a:rPr>
                  <a:t>CQ</a:t>
                </a:r>
                <a:r>
                  <a:rPr lang="fr-CH" sz="2000" dirty="0"/>
                  <a:t> </a:t>
                </a:r>
                <a14:m>
                  <m:oMath xmlns:m="http://schemas.openxmlformats.org/officeDocument/2006/math">
                    <m:r>
                      <a:rPr lang="fr-CH" sz="2000" i="1">
                        <a:latin typeface="Cambria Math" panose="02040503050406030204" pitchFamily="18" charset="0"/>
                      </a:rPr>
                      <m:t>→ </m:t>
                    </m:r>
                  </m:oMath>
                </a14:m>
                <a:r>
                  <a:rPr lang="fr-CH" sz="2000" b="1" dirty="0">
                    <a:solidFill>
                      <a:srgbClr val="FF8C01"/>
                    </a:solidFill>
                  </a:rPr>
                  <a:t>Possible Runaway Plateau</a:t>
                </a:r>
              </a:p>
            </p:txBody>
          </p:sp>
        </mc:Choice>
        <mc:Fallback xmlns="">
          <p:sp>
            <p:nvSpPr>
              <p:cNvPr id="23" name="Segnaposto contenuto 2">
                <a:extLst>
                  <a:ext uri="{FF2B5EF4-FFF2-40B4-BE49-F238E27FC236}">
                    <a16:creationId xmlns:a16="http://schemas.microsoft.com/office/drawing/2014/main" id="{E994A2E1-07A9-44AC-8863-1F078BC53AE4}"/>
                  </a:ext>
                </a:extLst>
              </p:cNvPr>
              <p:cNvSpPr>
                <a:spLocks noGrp="1" noRot="1" noChangeAspect="1" noMove="1" noResize="1" noEditPoints="1" noAdjustHandles="1" noChangeArrowheads="1" noChangeShapeType="1" noTextEdit="1"/>
              </p:cNvSpPr>
              <p:nvPr>
                <p:ph idx="1"/>
              </p:nvPr>
            </p:nvSpPr>
            <p:spPr>
              <a:xfrm>
                <a:off x="263204" y="931549"/>
                <a:ext cx="11664950" cy="4680000"/>
              </a:xfrm>
              <a:blipFill>
                <a:blip r:embed="rId3"/>
                <a:stretch>
                  <a:fillRect l="-1306" t="-651"/>
                </a:stretch>
              </a:blipFill>
            </p:spPr>
            <p:txBody>
              <a:bodyPr/>
              <a:lstStyle/>
              <a:p>
                <a:r>
                  <a:rPr lang="en-GB">
                    <a:noFill/>
                  </a:rPr>
                  <a:t> </a:t>
                </a:r>
              </a:p>
            </p:txBody>
          </p:sp>
        </mc:Fallback>
      </mc:AlternateContent>
      <p:pic>
        <p:nvPicPr>
          <p:cNvPr id="25" name="Immagine 6">
            <a:extLst>
              <a:ext uri="{FF2B5EF4-FFF2-40B4-BE49-F238E27FC236}">
                <a16:creationId xmlns:a16="http://schemas.microsoft.com/office/drawing/2014/main" id="{F66E1E3D-3C30-418D-90BE-A4ED595E9FC3}"/>
              </a:ext>
            </a:extLst>
          </p:cNvPr>
          <p:cNvPicPr>
            <a:picLocks noChangeAspect="1"/>
          </p:cNvPicPr>
          <p:nvPr/>
        </p:nvPicPr>
        <p:blipFill rotWithShape="1">
          <a:blip r:embed="rId4"/>
          <a:srcRect l="2242" r="2258" b="31252"/>
          <a:stretch/>
        </p:blipFill>
        <p:spPr>
          <a:xfrm>
            <a:off x="5821325" y="1470210"/>
            <a:ext cx="5984158" cy="3242586"/>
          </a:xfrm>
          <a:prstGeom prst="rect">
            <a:avLst/>
          </a:prstGeom>
        </p:spPr>
      </p:pic>
      <mc:AlternateContent xmlns:mc="http://schemas.openxmlformats.org/markup-compatibility/2006" xmlns:a14="http://schemas.microsoft.com/office/drawing/2010/main">
        <mc:Choice Requires="a14">
          <p:sp>
            <p:nvSpPr>
              <p:cNvPr id="26" name="CasellaDiTesto 7">
                <a:extLst>
                  <a:ext uri="{FF2B5EF4-FFF2-40B4-BE49-F238E27FC236}">
                    <a16:creationId xmlns:a16="http://schemas.microsoft.com/office/drawing/2014/main" id="{F70F64E3-14E8-4A83-9165-BEADFA78DAE1}"/>
                  </a:ext>
                </a:extLst>
              </p:cNvPr>
              <p:cNvSpPr txBox="1"/>
              <p:nvPr/>
            </p:nvSpPr>
            <p:spPr>
              <a:xfrm>
                <a:off x="25868" y="1854411"/>
                <a:ext cx="5918129" cy="3176575"/>
              </a:xfrm>
              <a:prstGeom prst="rect">
                <a:avLst/>
              </a:prstGeom>
              <a:noFill/>
            </p:spPr>
            <p:txBody>
              <a:bodyPr wrap="square" rtlCol="0">
                <a:spAutoFit/>
              </a:bodyPr>
              <a:lstStyle/>
              <a:p>
                <a:pPr marL="571500" indent="-342900" algn="ctr">
                  <a:buClr>
                    <a:schemeClr val="tx2"/>
                  </a:buClr>
                  <a:buFont typeface="Wingdings" panose="05000000000000000000" pitchFamily="2" charset="2"/>
                  <a:buChar char="Ø"/>
                </a:pPr>
                <a:r>
                  <a:rPr lang="fr-CH" sz="2000" dirty="0"/>
                  <a:t>Drop in </a:t>
                </a:r>
                <a:r>
                  <a:rPr lang="fr-CH" sz="2000" dirty="0">
                    <a:solidFill>
                      <a:srgbClr val="0000FF"/>
                    </a:solidFill>
                  </a:rPr>
                  <a:t>plasma </a:t>
                </a:r>
                <a:r>
                  <a:rPr lang="fr-CH" sz="2000" dirty="0" err="1">
                    <a:solidFill>
                      <a:srgbClr val="0000FF"/>
                    </a:solidFill>
                  </a:rPr>
                  <a:t>temperature</a:t>
                </a:r>
                <a:endParaRPr lang="fr-CH" sz="2000" dirty="0"/>
              </a:p>
              <a:p>
                <a:pPr marL="571500" indent="-342900" algn="ctr">
                  <a:buClr>
                    <a:schemeClr val="tx2"/>
                  </a:buClr>
                  <a:buFont typeface="Wingdings" panose="05000000000000000000" pitchFamily="2" charset="2"/>
                  <a:buChar char="Ø"/>
                </a:pPr>
                <a:endParaRPr lang="fr-CH" sz="2000" dirty="0"/>
              </a:p>
              <a:p>
                <a:pPr marL="571500" indent="-342900" algn="ctr">
                  <a:buClr>
                    <a:schemeClr val="tx2"/>
                  </a:buClr>
                  <a:buFont typeface="Wingdings" panose="05000000000000000000" pitchFamily="2" charset="2"/>
                  <a:buChar char="Ø"/>
                </a:pPr>
                <a:r>
                  <a:rPr lang="fr-CH" sz="2000" dirty="0" err="1"/>
                  <a:t>Increase</a:t>
                </a:r>
                <a:r>
                  <a:rPr lang="fr-CH" sz="2000" dirty="0"/>
                  <a:t> in plasma </a:t>
                </a:r>
                <a:r>
                  <a:rPr lang="fr-CH" sz="2000" dirty="0" err="1"/>
                  <a:t>resistivity</a:t>
                </a:r>
                <a:r>
                  <a:rPr lang="fr-CH" sz="2000" dirty="0"/>
                  <a:t> </a:t>
                </a:r>
              </a:p>
              <a:p>
                <a:pPr marL="571500" indent="-342900" algn="ctr">
                  <a:buClr>
                    <a:schemeClr val="tx2"/>
                  </a:buClr>
                  <a:buFont typeface="Wingdings" panose="05000000000000000000" pitchFamily="2" charset="2"/>
                  <a:buChar char="Ø"/>
                </a:pPr>
                <a:endParaRPr lang="fr-CH" sz="2000" dirty="0"/>
              </a:p>
              <a:p>
                <a:pPr marL="571500" indent="-342900" algn="ctr">
                  <a:buClr>
                    <a:schemeClr val="tx2"/>
                  </a:buClr>
                  <a:buFont typeface="Wingdings" panose="05000000000000000000" pitchFamily="2" charset="2"/>
                  <a:buChar char="Ø"/>
                </a:pPr>
                <a:r>
                  <a:rPr lang="fr-CH" sz="2000" dirty="0"/>
                  <a:t>Plasma </a:t>
                </a:r>
                <a:r>
                  <a:rPr lang="fr-CH" sz="2000" dirty="0" err="1"/>
                  <a:t>current</a:t>
                </a:r>
                <a:r>
                  <a:rPr lang="fr-CH" sz="2000" dirty="0"/>
                  <a:t> </a:t>
                </a:r>
                <a:r>
                  <a:rPr lang="fr-CH" sz="2000" dirty="0" err="1"/>
                  <a:t>decay</a:t>
                </a:r>
                <a:r>
                  <a:rPr lang="fr-CH" sz="2000" dirty="0"/>
                  <a:t> and </a:t>
                </a:r>
                <a:r>
                  <a:rPr lang="fr-CH" sz="2000" dirty="0" err="1"/>
                  <a:t>rise</a:t>
                </a:r>
                <a:r>
                  <a:rPr lang="fr-CH" sz="2000" dirty="0"/>
                  <a:t> in </a:t>
                </a:r>
                <a:r>
                  <a:rPr lang="fr-CH" sz="2000" dirty="0">
                    <a:solidFill>
                      <a:srgbClr val="FF0000"/>
                    </a:solidFill>
                  </a:rPr>
                  <a:t>inductive </a:t>
                </a:r>
                <a:r>
                  <a:rPr lang="fr-CH" sz="2000" dirty="0" err="1">
                    <a:solidFill>
                      <a:srgbClr val="FF0000"/>
                    </a:solidFill>
                  </a:rPr>
                  <a:t>electric</a:t>
                </a:r>
                <a:r>
                  <a:rPr lang="fr-CH" sz="2000" dirty="0">
                    <a:solidFill>
                      <a:srgbClr val="FF0000"/>
                    </a:solidFill>
                  </a:rPr>
                  <a:t> </a:t>
                </a:r>
                <a:r>
                  <a:rPr lang="fr-CH" sz="2000" dirty="0" err="1">
                    <a:solidFill>
                      <a:srgbClr val="FF0000"/>
                    </a:solidFill>
                  </a:rPr>
                  <a:t>field</a:t>
                </a:r>
                <a:r>
                  <a:rPr lang="fr-CH" sz="2000" dirty="0">
                    <a:solidFill>
                      <a:srgbClr val="FF0000"/>
                    </a:solidFill>
                  </a:rPr>
                  <a:t> </a:t>
                </a:r>
              </a:p>
              <a:p>
                <a:pPr marL="571500" indent="-342900" algn="ctr">
                  <a:buClr>
                    <a:schemeClr val="tx2"/>
                  </a:buClr>
                  <a:buFont typeface="Wingdings" panose="05000000000000000000" pitchFamily="2" charset="2"/>
                  <a:buChar char="Ø"/>
                </a:pPr>
                <a:endParaRPr lang="fr-CH" sz="2000" dirty="0">
                  <a:solidFill>
                    <a:srgbClr val="FF0000"/>
                  </a:solidFill>
                </a:endParaRPr>
              </a:p>
              <a:p>
                <a:pPr marL="571500" indent="-342900" algn="ctr">
                  <a:buClr>
                    <a:schemeClr val="tx2"/>
                  </a:buClr>
                  <a:buFont typeface="Wingdings" panose="05000000000000000000" pitchFamily="2" charset="2"/>
                  <a:buChar char="Ø"/>
                </a:pPr>
                <a:r>
                  <a:rPr lang="fr-CH" sz="2000" dirty="0" err="1"/>
                  <a:t>Acceleration</a:t>
                </a:r>
                <a:r>
                  <a:rPr lang="fr-CH" sz="2000" dirty="0"/>
                  <a:t> of </a:t>
                </a:r>
                <a:r>
                  <a:rPr lang="fr-CH" sz="2000" dirty="0" err="1"/>
                  <a:t>electrons</a:t>
                </a:r>
                <a:r>
                  <a:rPr lang="fr-CH" sz="2000" dirty="0"/>
                  <a:t> due to </a:t>
                </a:r>
                <a14:m>
                  <m:oMath xmlns:m="http://schemas.openxmlformats.org/officeDocument/2006/math">
                    <m:sSub>
                      <m:sSubPr>
                        <m:ctrlPr>
                          <a:rPr lang="fr-CH" sz="2000" i="1" dirty="0" smtClean="0">
                            <a:latin typeface="Cambria Math" panose="02040503050406030204" pitchFamily="18" charset="0"/>
                          </a:rPr>
                        </m:ctrlPr>
                      </m:sSubPr>
                      <m:e>
                        <m:r>
                          <a:rPr lang="fr-CH" sz="2000" i="1" dirty="0" smtClean="0">
                            <a:latin typeface="Cambria Math" panose="02040503050406030204" pitchFamily="18" charset="0"/>
                          </a:rPr>
                          <m:t>𝐸</m:t>
                        </m:r>
                      </m:e>
                      <m:sub>
                        <m:r>
                          <a:rPr lang="fr-FR" sz="2000" b="0" i="1" dirty="0" smtClean="0">
                            <a:latin typeface="Cambria Math" panose="02040503050406030204" pitchFamily="18" charset="0"/>
                          </a:rPr>
                          <m:t>∥</m:t>
                        </m:r>
                      </m:sub>
                    </m:sSub>
                    <m:r>
                      <a:rPr lang="fr-FR" sz="2000" b="0" i="1" dirty="0" smtClean="0">
                        <a:latin typeface="Cambria Math" panose="02040503050406030204" pitchFamily="18" charset="0"/>
                      </a:rPr>
                      <m:t> </m:t>
                    </m:r>
                    <m:r>
                      <a:rPr lang="fr-CH" sz="2000" i="1" dirty="0" smtClean="0">
                        <a:latin typeface="Cambria Math" panose="02040503050406030204" pitchFamily="18" charset="0"/>
                      </a:rPr>
                      <m:t> </m:t>
                    </m:r>
                  </m:oMath>
                </a14:m>
                <a:r>
                  <a:rPr lang="fr-CH" sz="2000" dirty="0" err="1"/>
                  <a:t>overcoming</a:t>
                </a:r>
                <a:r>
                  <a:rPr lang="fr-CH" sz="2000" dirty="0"/>
                  <a:t> </a:t>
                </a:r>
                <a14:m>
                  <m:oMath xmlns:m="http://schemas.openxmlformats.org/officeDocument/2006/math">
                    <m:sSub>
                      <m:sSubPr>
                        <m:ctrlPr>
                          <a:rPr lang="fr-FR" sz="2000" b="0" i="1" smtClean="0">
                            <a:latin typeface="Cambria Math" panose="02040503050406030204" pitchFamily="18" charset="0"/>
                          </a:rPr>
                        </m:ctrlPr>
                      </m:sSubPr>
                      <m:e>
                        <m:r>
                          <a:rPr lang="fr-FR" sz="2000" b="0" i="1" smtClean="0">
                            <a:latin typeface="Cambria Math" panose="02040503050406030204" pitchFamily="18" charset="0"/>
                          </a:rPr>
                          <m:t>𝐹</m:t>
                        </m:r>
                      </m:e>
                      <m:sub>
                        <m:r>
                          <a:rPr lang="fr-FR" sz="2000" b="0" i="1" smtClean="0">
                            <a:latin typeface="Cambria Math" panose="02040503050406030204" pitchFamily="18" charset="0"/>
                          </a:rPr>
                          <m:t>𝑓𝑟𝑖𝑐𝑡𝑖𝑜𝑛</m:t>
                        </m:r>
                      </m:sub>
                    </m:sSub>
                    <m:r>
                      <a:rPr lang="fr-CH" sz="2000" i="1" dirty="0" smtClean="0">
                        <a:latin typeface="Cambria Math" panose="02040503050406030204" pitchFamily="18" charset="0"/>
                      </a:rPr>
                      <m:t>→</m:t>
                    </m:r>
                  </m:oMath>
                </a14:m>
                <a:r>
                  <a:rPr lang="fr-CH" sz="2000" dirty="0"/>
                  <a:t> RE </a:t>
                </a:r>
                <a:r>
                  <a:rPr lang="fr-CH" sz="2000" dirty="0" err="1"/>
                  <a:t>generation</a:t>
                </a:r>
                <a:r>
                  <a:rPr lang="fr-CH" sz="2000" dirty="0"/>
                  <a:t>  </a:t>
                </a:r>
              </a:p>
              <a:p>
                <a:pPr marL="228600" algn="ctr">
                  <a:buClr>
                    <a:schemeClr val="tx2"/>
                  </a:buClr>
                </a:pPr>
                <a:endParaRPr lang="fr-CH" sz="2000" dirty="0"/>
              </a:p>
            </p:txBody>
          </p:sp>
        </mc:Choice>
        <mc:Fallback xmlns="">
          <p:sp>
            <p:nvSpPr>
              <p:cNvPr id="26" name="CasellaDiTesto 7">
                <a:extLst>
                  <a:ext uri="{FF2B5EF4-FFF2-40B4-BE49-F238E27FC236}">
                    <a16:creationId xmlns:a16="http://schemas.microsoft.com/office/drawing/2014/main" id="{F70F64E3-14E8-4A83-9165-BEADFA78DAE1}"/>
                  </a:ext>
                </a:extLst>
              </p:cNvPr>
              <p:cNvSpPr txBox="1">
                <a:spLocks noRot="1" noChangeAspect="1" noMove="1" noResize="1" noEditPoints="1" noAdjustHandles="1" noChangeArrowheads="1" noChangeShapeType="1" noTextEdit="1"/>
              </p:cNvSpPr>
              <p:nvPr/>
            </p:nvSpPr>
            <p:spPr>
              <a:xfrm>
                <a:off x="25868" y="1854411"/>
                <a:ext cx="5918129" cy="3176575"/>
              </a:xfrm>
              <a:prstGeom prst="rect">
                <a:avLst/>
              </a:prstGeom>
              <a:blipFill>
                <a:blip r:embed="rId5"/>
                <a:stretch>
                  <a:fillRect t="-768"/>
                </a:stretch>
              </a:blipFill>
            </p:spPr>
            <p:txBody>
              <a:bodyPr/>
              <a:lstStyle/>
              <a:p>
                <a:r>
                  <a:rPr lang="en-GB">
                    <a:noFill/>
                  </a:rPr>
                  <a:t> </a:t>
                </a:r>
              </a:p>
            </p:txBody>
          </p:sp>
        </mc:Fallback>
      </mc:AlternateContent>
      <p:sp>
        <p:nvSpPr>
          <p:cNvPr id="27" name="CasellaDiTesto 10">
            <a:extLst>
              <a:ext uri="{FF2B5EF4-FFF2-40B4-BE49-F238E27FC236}">
                <a16:creationId xmlns:a16="http://schemas.microsoft.com/office/drawing/2014/main" id="{F16B6C0D-A903-46E3-8A5A-C6995F8121F6}"/>
              </a:ext>
            </a:extLst>
          </p:cNvPr>
          <p:cNvSpPr txBox="1"/>
          <p:nvPr/>
        </p:nvSpPr>
        <p:spPr>
          <a:xfrm>
            <a:off x="5943997" y="4997144"/>
            <a:ext cx="5738815" cy="461665"/>
          </a:xfrm>
          <a:prstGeom prst="rect">
            <a:avLst/>
          </a:prstGeom>
          <a:noFill/>
        </p:spPr>
        <p:txBody>
          <a:bodyPr wrap="square">
            <a:spAutoFit/>
          </a:bodyPr>
          <a:lstStyle/>
          <a:p>
            <a:r>
              <a:rPr lang="en-GB" sz="1200" dirty="0"/>
              <a:t>M. Hoppe. PhD thesis, Department of Physics, Chalmers University of Technology, Goteborg, 2021</a:t>
            </a:r>
          </a:p>
        </p:txBody>
      </p:sp>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8E7841B9-9D1F-41B8-B4EF-F04F4087D247}"/>
                  </a:ext>
                </a:extLst>
              </p:cNvPr>
              <p:cNvSpPr txBox="1"/>
              <p:nvPr/>
            </p:nvSpPr>
            <p:spPr>
              <a:xfrm>
                <a:off x="583810" y="5650379"/>
                <a:ext cx="11109262" cy="707886"/>
              </a:xfrm>
              <a:prstGeom prst="rect">
                <a:avLst/>
              </a:prstGeom>
              <a:noFill/>
            </p:spPr>
            <p:txBody>
              <a:bodyPr wrap="square" rtlCol="0">
                <a:spAutoFit/>
              </a:bodyPr>
              <a:lstStyle/>
              <a:p>
                <a:pPr algn="ctr"/>
                <a:r>
                  <a:rPr lang="fr-FR" sz="2000" b="1" dirty="0">
                    <a:solidFill>
                      <a:srgbClr val="FF8C01"/>
                    </a:solidFill>
                  </a:rPr>
                  <a:t>As the RE </a:t>
                </a:r>
                <a:r>
                  <a:rPr lang="fr-FR" sz="2000" b="1" dirty="0" err="1">
                    <a:solidFill>
                      <a:srgbClr val="FF8C01"/>
                    </a:solidFill>
                  </a:rPr>
                  <a:t>beam</a:t>
                </a:r>
                <a:r>
                  <a:rPr lang="fr-FR" sz="2000" b="1" dirty="0">
                    <a:solidFill>
                      <a:srgbClr val="FF8C01"/>
                    </a:solidFill>
                  </a:rPr>
                  <a:t> </a:t>
                </a:r>
                <a:r>
                  <a:rPr lang="fr-FR" sz="2000" b="1" dirty="0" err="1">
                    <a:solidFill>
                      <a:srgbClr val="FF8C01"/>
                    </a:solidFill>
                  </a:rPr>
                  <a:t>evolves</a:t>
                </a:r>
                <a:r>
                  <a:rPr lang="fr-FR" sz="2000" b="1" dirty="0">
                    <a:solidFill>
                      <a:srgbClr val="FF8C01"/>
                    </a:solidFill>
                  </a:rPr>
                  <a:t> (e.g. runs </a:t>
                </a:r>
                <a:r>
                  <a:rPr lang="fr-FR" sz="2000" b="1" dirty="0" err="1">
                    <a:solidFill>
                      <a:srgbClr val="FF8C01"/>
                    </a:solidFill>
                  </a:rPr>
                  <a:t>into</a:t>
                </a:r>
                <a:r>
                  <a:rPr lang="fr-FR" sz="2000" b="1" dirty="0">
                    <a:solidFill>
                      <a:srgbClr val="FF8C01"/>
                    </a:solidFill>
                  </a:rPr>
                  <a:t> the </a:t>
                </a:r>
                <a:r>
                  <a:rPr lang="fr-FR" sz="2000" b="1" dirty="0" err="1">
                    <a:solidFill>
                      <a:srgbClr val="FF8C01"/>
                    </a:solidFill>
                  </a:rPr>
                  <a:t>wall</a:t>
                </a:r>
                <a:r>
                  <a:rPr lang="fr-FR" sz="2000" b="1" dirty="0">
                    <a:solidFill>
                      <a:srgbClr val="FF8C01"/>
                    </a:solidFill>
                  </a:rPr>
                  <a:t>) an MHD </a:t>
                </a:r>
                <a:r>
                  <a:rPr lang="fr-FR" sz="2000" b="1" dirty="0" err="1">
                    <a:solidFill>
                      <a:srgbClr val="FF8C01"/>
                    </a:solidFill>
                  </a:rPr>
                  <a:t>instability</a:t>
                </a:r>
                <a:r>
                  <a:rPr lang="fr-FR" sz="2000" b="1" dirty="0">
                    <a:solidFill>
                      <a:srgbClr val="FF8C01"/>
                    </a:solidFill>
                  </a:rPr>
                  <a:t> can </a:t>
                </a:r>
                <a:r>
                  <a:rPr lang="fr-FR" sz="2000" b="1" dirty="0" err="1">
                    <a:solidFill>
                      <a:srgbClr val="FF8C01"/>
                    </a:solidFill>
                  </a:rPr>
                  <a:t>occur</a:t>
                </a:r>
                <a:r>
                  <a:rPr lang="fr-FR" sz="2000" b="1" dirty="0">
                    <a:solidFill>
                      <a:srgbClr val="FF8C01"/>
                    </a:solidFill>
                  </a:rPr>
                  <a:t> </a:t>
                </a:r>
                <a14:m>
                  <m:oMath xmlns:m="http://schemas.openxmlformats.org/officeDocument/2006/math">
                    <m:r>
                      <a:rPr lang="fr-FR" sz="2000" b="1" i="1" dirty="0" smtClean="0">
                        <a:solidFill>
                          <a:srgbClr val="FF8C01"/>
                        </a:solidFill>
                        <a:latin typeface="Cambria Math" panose="02040503050406030204" pitchFamily="18" charset="0"/>
                      </a:rPr>
                      <m:t>→</m:t>
                    </m:r>
                  </m:oMath>
                </a14:m>
                <a:r>
                  <a:rPr lang="fr-FR" sz="2000" b="1" dirty="0">
                    <a:solidFill>
                      <a:srgbClr val="FF8C01"/>
                    </a:solidFill>
                  </a:rPr>
                  <a:t> RE </a:t>
                </a:r>
                <a:r>
                  <a:rPr lang="fr-FR" sz="2000" b="1" dirty="0" err="1">
                    <a:solidFill>
                      <a:srgbClr val="FF8C01"/>
                    </a:solidFill>
                  </a:rPr>
                  <a:t>deconfinement</a:t>
                </a:r>
                <a:r>
                  <a:rPr lang="fr-FR" sz="2000" b="1" dirty="0">
                    <a:solidFill>
                      <a:srgbClr val="FF8C01"/>
                    </a:solidFill>
                  </a:rPr>
                  <a:t> and possible damage</a:t>
                </a:r>
                <a:endParaRPr lang="en-GB" sz="2000" b="1" dirty="0">
                  <a:solidFill>
                    <a:srgbClr val="FF8C01"/>
                  </a:solidFill>
                </a:endParaRPr>
              </a:p>
            </p:txBody>
          </p:sp>
        </mc:Choice>
        <mc:Fallback xmlns="">
          <p:sp>
            <p:nvSpPr>
              <p:cNvPr id="3" name="ZoneTexte 2">
                <a:extLst>
                  <a:ext uri="{FF2B5EF4-FFF2-40B4-BE49-F238E27FC236}">
                    <a16:creationId xmlns:a16="http://schemas.microsoft.com/office/drawing/2014/main" id="{8E7841B9-9D1F-41B8-B4EF-F04F4087D247}"/>
                  </a:ext>
                </a:extLst>
              </p:cNvPr>
              <p:cNvSpPr txBox="1">
                <a:spLocks noRot="1" noChangeAspect="1" noMove="1" noResize="1" noEditPoints="1" noAdjustHandles="1" noChangeArrowheads="1" noChangeShapeType="1" noTextEdit="1"/>
              </p:cNvSpPr>
              <p:nvPr/>
            </p:nvSpPr>
            <p:spPr>
              <a:xfrm>
                <a:off x="583810" y="5650379"/>
                <a:ext cx="11109262" cy="707886"/>
              </a:xfrm>
              <a:prstGeom prst="rect">
                <a:avLst/>
              </a:prstGeom>
              <a:blipFill>
                <a:blip r:embed="rId6"/>
                <a:stretch>
                  <a:fillRect t="-4310" b="-15517"/>
                </a:stretch>
              </a:blipFill>
            </p:spPr>
            <p:txBody>
              <a:bodyPr/>
              <a:lstStyle/>
              <a:p>
                <a:r>
                  <a:rPr lang="en-GB">
                    <a:noFill/>
                  </a:rPr>
                  <a:t> </a:t>
                </a:r>
              </a:p>
            </p:txBody>
          </p:sp>
        </mc:Fallback>
      </mc:AlternateContent>
    </p:spTree>
    <p:extLst>
      <p:ext uri="{BB962C8B-B14F-4D97-AF65-F5344CB8AC3E}">
        <p14:creationId xmlns:p14="http://schemas.microsoft.com/office/powerpoint/2010/main" val="4097051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46BA5031-EC93-4C9F-9F6C-043ED9B56283}"/>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76525B53-97DF-42E6-BC53-34AF67049EBA}"/>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02ABEA04-789E-4099-A3C2-2ABA014BB653}"/>
              </a:ext>
            </a:extLst>
          </p:cNvPr>
          <p:cNvSpPr>
            <a:spLocks noGrp="1"/>
          </p:cNvSpPr>
          <p:nvPr>
            <p:ph type="sldNum" sz="quarter" idx="12"/>
          </p:nvPr>
        </p:nvSpPr>
        <p:spPr/>
        <p:txBody>
          <a:bodyPr/>
          <a:lstStyle/>
          <a:p>
            <a:fld id="{0CBC77A0-1F4E-42FF-9FFC-F45C3A64AF90}" type="slidenum">
              <a:rPr lang="fr-FR" smtClean="0"/>
              <a:t>6</a:t>
            </a:fld>
            <a:endParaRPr lang="fr-FR"/>
          </a:p>
        </p:txBody>
      </p:sp>
      <p:sp>
        <p:nvSpPr>
          <p:cNvPr id="6" name="Titre 5">
            <a:extLst>
              <a:ext uri="{FF2B5EF4-FFF2-40B4-BE49-F238E27FC236}">
                <a16:creationId xmlns:a16="http://schemas.microsoft.com/office/drawing/2014/main" id="{A815EF43-4F71-4049-BF4C-517FD322776E}"/>
              </a:ext>
            </a:extLst>
          </p:cNvPr>
          <p:cNvSpPr>
            <a:spLocks noGrp="1"/>
          </p:cNvSpPr>
          <p:nvPr>
            <p:ph type="title"/>
          </p:nvPr>
        </p:nvSpPr>
        <p:spPr/>
        <p:txBody>
          <a:bodyPr/>
          <a:lstStyle/>
          <a:p>
            <a:r>
              <a:rPr lang="fr-CH" dirty="0" err="1">
                <a:solidFill>
                  <a:schemeClr val="tx2"/>
                </a:solidFill>
              </a:rPr>
              <a:t>What</a:t>
            </a:r>
            <a:r>
              <a:rPr lang="fr-CH" dirty="0">
                <a:solidFill>
                  <a:schemeClr val="tx2"/>
                </a:solidFill>
              </a:rPr>
              <a:t> </a:t>
            </a:r>
            <a:r>
              <a:rPr lang="fr-CH" dirty="0" err="1">
                <a:solidFill>
                  <a:schemeClr val="tx2"/>
                </a:solidFill>
              </a:rPr>
              <a:t>is</a:t>
            </a:r>
            <a:r>
              <a:rPr lang="fr-CH" dirty="0">
                <a:solidFill>
                  <a:schemeClr val="tx2"/>
                </a:solidFill>
              </a:rPr>
              <a:t> </a:t>
            </a:r>
            <a:r>
              <a:rPr lang="fr-CH" dirty="0" err="1">
                <a:solidFill>
                  <a:schemeClr val="tx2"/>
                </a:solidFill>
              </a:rPr>
              <a:t>b</a:t>
            </a:r>
            <a:r>
              <a:rPr lang="fr-CH" dirty="0" err="1"/>
              <a:t>enign</a:t>
            </a:r>
            <a:r>
              <a:rPr lang="fr-CH" dirty="0"/>
              <a:t> </a:t>
            </a:r>
            <a:r>
              <a:rPr lang="fr-CH" dirty="0" err="1"/>
              <a:t>termination</a:t>
            </a:r>
            <a:r>
              <a:rPr lang="fr-CH" dirty="0"/>
              <a:t>? </a:t>
            </a:r>
            <a:endParaRPr lang="en-GB" dirty="0"/>
          </a:p>
        </p:txBody>
      </p:sp>
      <p:sp>
        <p:nvSpPr>
          <p:cNvPr id="18" name="Rectangle 17">
            <a:extLst>
              <a:ext uri="{FF2B5EF4-FFF2-40B4-BE49-F238E27FC236}">
                <a16:creationId xmlns:a16="http://schemas.microsoft.com/office/drawing/2014/main" id="{C9A9B5E7-BB83-42BB-A359-D88EDE1B9BFD}"/>
              </a:ext>
            </a:extLst>
          </p:cNvPr>
          <p:cNvSpPr/>
          <p:nvPr/>
        </p:nvSpPr>
        <p:spPr>
          <a:xfrm>
            <a:off x="680161" y="971024"/>
            <a:ext cx="2063443" cy="993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2400" b="1" dirty="0">
                <a:solidFill>
                  <a:schemeClr val="tx1"/>
                </a:solidFill>
              </a:rPr>
              <a:t>MHD </a:t>
            </a:r>
            <a:r>
              <a:rPr lang="fr-FR" sz="2400" b="1" dirty="0" err="1">
                <a:solidFill>
                  <a:schemeClr val="tx1"/>
                </a:solidFill>
              </a:rPr>
              <a:t>instability</a:t>
            </a:r>
            <a:r>
              <a:rPr lang="fr-FR" sz="2400" b="1" dirty="0">
                <a:solidFill>
                  <a:schemeClr val="tx1"/>
                </a:solidFill>
              </a:rPr>
              <a:t> </a:t>
            </a:r>
            <a:endParaRPr lang="en-GB" sz="2400" b="1" dirty="0">
              <a:solidFill>
                <a:schemeClr val="tx1"/>
              </a:solidFill>
            </a:endParaRPr>
          </a:p>
        </p:txBody>
      </p:sp>
      <p:sp>
        <p:nvSpPr>
          <p:cNvPr id="19" name="Flèche : droite 18">
            <a:extLst>
              <a:ext uri="{FF2B5EF4-FFF2-40B4-BE49-F238E27FC236}">
                <a16:creationId xmlns:a16="http://schemas.microsoft.com/office/drawing/2014/main" id="{731FEA6B-EAC3-4591-BBFF-5F81AD3CEA27}"/>
              </a:ext>
            </a:extLst>
          </p:cNvPr>
          <p:cNvSpPr/>
          <p:nvPr/>
        </p:nvSpPr>
        <p:spPr>
          <a:xfrm>
            <a:off x="2813115" y="1241475"/>
            <a:ext cx="964095" cy="565027"/>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0" name="Rectangle 19">
            <a:extLst>
              <a:ext uri="{FF2B5EF4-FFF2-40B4-BE49-F238E27FC236}">
                <a16:creationId xmlns:a16="http://schemas.microsoft.com/office/drawing/2014/main" id="{9087F7CA-36D7-451D-90FE-8285F318DED2}"/>
              </a:ext>
            </a:extLst>
          </p:cNvPr>
          <p:cNvSpPr/>
          <p:nvPr/>
        </p:nvSpPr>
        <p:spPr>
          <a:xfrm>
            <a:off x="3777210" y="971024"/>
            <a:ext cx="2653748" cy="993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r>
              <a:rPr lang="fr-FR" sz="2400" b="1" dirty="0">
                <a:solidFill>
                  <a:schemeClr val="tx1"/>
                </a:solidFill>
              </a:rPr>
              <a:t>Magnetic </a:t>
            </a:r>
            <a:r>
              <a:rPr lang="fr-FR" sz="2400" b="1" dirty="0" err="1">
                <a:solidFill>
                  <a:schemeClr val="tx1"/>
                </a:solidFill>
              </a:rPr>
              <a:t>field</a:t>
            </a:r>
            <a:r>
              <a:rPr lang="fr-FR" sz="2400" b="1" dirty="0">
                <a:solidFill>
                  <a:schemeClr val="tx1"/>
                </a:solidFill>
              </a:rPr>
              <a:t> </a:t>
            </a:r>
            <a:r>
              <a:rPr lang="fr-FR" sz="2400" b="1" dirty="0" err="1">
                <a:solidFill>
                  <a:schemeClr val="tx1"/>
                </a:solidFill>
              </a:rPr>
              <a:t>stochastization</a:t>
            </a:r>
            <a:r>
              <a:rPr lang="fr-FR" sz="2400" b="1" dirty="0">
                <a:solidFill>
                  <a:schemeClr val="tx1"/>
                </a:solidFill>
              </a:rPr>
              <a:t> </a:t>
            </a:r>
            <a:endParaRPr lang="en-GB" sz="2400" b="1" dirty="0">
              <a:solidFill>
                <a:schemeClr val="tx1"/>
              </a:solidFill>
            </a:endParaRPr>
          </a:p>
        </p:txBody>
      </p:sp>
      <p:sp>
        <p:nvSpPr>
          <p:cNvPr id="22" name="Flèche : droite 21">
            <a:extLst>
              <a:ext uri="{FF2B5EF4-FFF2-40B4-BE49-F238E27FC236}">
                <a16:creationId xmlns:a16="http://schemas.microsoft.com/office/drawing/2014/main" id="{57A51C9B-F950-49E3-B6BD-852CFA89C0C5}"/>
              </a:ext>
            </a:extLst>
          </p:cNvPr>
          <p:cNvSpPr/>
          <p:nvPr/>
        </p:nvSpPr>
        <p:spPr>
          <a:xfrm>
            <a:off x="6473005" y="1222257"/>
            <a:ext cx="964095" cy="565027"/>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4" name="ZoneTexte 23">
            <a:extLst>
              <a:ext uri="{FF2B5EF4-FFF2-40B4-BE49-F238E27FC236}">
                <a16:creationId xmlns:a16="http://schemas.microsoft.com/office/drawing/2014/main" id="{1944E88F-E807-4D6F-9F9E-71110D9279AE}"/>
              </a:ext>
            </a:extLst>
          </p:cNvPr>
          <p:cNvSpPr txBox="1"/>
          <p:nvPr/>
        </p:nvSpPr>
        <p:spPr>
          <a:xfrm>
            <a:off x="7734669" y="1052088"/>
            <a:ext cx="3595939" cy="830997"/>
          </a:xfrm>
          <a:prstGeom prst="rect">
            <a:avLst/>
          </a:prstGeom>
          <a:noFill/>
        </p:spPr>
        <p:txBody>
          <a:bodyPr wrap="square">
            <a:spAutoFit/>
          </a:bodyPr>
          <a:lstStyle/>
          <a:p>
            <a:pPr algn="ctr">
              <a:spcAft>
                <a:spcPts val="600"/>
              </a:spcAft>
              <a:buClr>
                <a:schemeClr val="tx2"/>
              </a:buClr>
            </a:pPr>
            <a:r>
              <a:rPr lang="en-GB" sz="2400" b="1" dirty="0"/>
              <a:t>RE beam broad deposition on the PFC </a:t>
            </a:r>
          </a:p>
        </p:txBody>
      </p:sp>
      <p:sp>
        <p:nvSpPr>
          <p:cNvPr id="26" name="ZoneTexte 25">
            <a:extLst>
              <a:ext uri="{FF2B5EF4-FFF2-40B4-BE49-F238E27FC236}">
                <a16:creationId xmlns:a16="http://schemas.microsoft.com/office/drawing/2014/main" id="{0EDA482A-780E-4035-93D7-E5145F46B5B4}"/>
              </a:ext>
            </a:extLst>
          </p:cNvPr>
          <p:cNvSpPr txBox="1"/>
          <p:nvPr/>
        </p:nvSpPr>
        <p:spPr>
          <a:xfrm>
            <a:off x="6771861" y="2563498"/>
            <a:ext cx="5521554" cy="830997"/>
          </a:xfrm>
          <a:prstGeom prst="rect">
            <a:avLst/>
          </a:prstGeom>
          <a:noFill/>
        </p:spPr>
        <p:txBody>
          <a:bodyPr wrap="square">
            <a:spAutoFit/>
          </a:bodyPr>
          <a:lstStyle/>
          <a:p>
            <a:pPr algn="ctr">
              <a:spcAft>
                <a:spcPts val="600"/>
              </a:spcAft>
              <a:buClr>
                <a:schemeClr val="tx2"/>
              </a:buClr>
            </a:pPr>
            <a:r>
              <a:rPr lang="en-GB" sz="2400" b="1" dirty="0"/>
              <a:t>No </a:t>
            </a:r>
            <a:r>
              <a:rPr lang="en-GB" sz="2400" b="1" dirty="0" err="1"/>
              <a:t>reavalanching</a:t>
            </a:r>
            <a:r>
              <a:rPr lang="en-GB" sz="2400" b="1" dirty="0"/>
              <a:t> and conversion from magnetic to kinetic energy</a:t>
            </a:r>
          </a:p>
        </p:txBody>
      </p:sp>
      <p:sp>
        <p:nvSpPr>
          <p:cNvPr id="32" name="Signe Plus 31">
            <a:extLst>
              <a:ext uri="{FF2B5EF4-FFF2-40B4-BE49-F238E27FC236}">
                <a16:creationId xmlns:a16="http://schemas.microsoft.com/office/drawing/2014/main" id="{F423EFEC-7A25-4994-8A60-821FCE3F523D}"/>
              </a:ext>
            </a:extLst>
          </p:cNvPr>
          <p:cNvSpPr/>
          <p:nvPr/>
        </p:nvSpPr>
        <p:spPr>
          <a:xfrm>
            <a:off x="9120568" y="1883085"/>
            <a:ext cx="758581" cy="830997"/>
          </a:xfrm>
          <a:prstGeom prst="mathPlus">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4" name="Flèche : droite 33">
            <a:extLst>
              <a:ext uri="{FF2B5EF4-FFF2-40B4-BE49-F238E27FC236}">
                <a16:creationId xmlns:a16="http://schemas.microsoft.com/office/drawing/2014/main" id="{A36438A3-B611-4D93-95C7-A97EE2CDA1F7}"/>
              </a:ext>
            </a:extLst>
          </p:cNvPr>
          <p:cNvSpPr/>
          <p:nvPr/>
        </p:nvSpPr>
        <p:spPr>
          <a:xfrm rot="5400000">
            <a:off x="9108843" y="4017730"/>
            <a:ext cx="847588" cy="565027"/>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35" name="TextBox 29">
            <a:extLst>
              <a:ext uri="{FF2B5EF4-FFF2-40B4-BE49-F238E27FC236}">
                <a16:creationId xmlns:a16="http://schemas.microsoft.com/office/drawing/2014/main" id="{6180BA8D-5F8B-4896-93EB-E3CDD7F73441}"/>
              </a:ext>
            </a:extLst>
          </p:cNvPr>
          <p:cNvSpPr txBox="1"/>
          <p:nvPr/>
        </p:nvSpPr>
        <p:spPr>
          <a:xfrm>
            <a:off x="6876545" y="4832240"/>
            <a:ext cx="5122032" cy="523220"/>
          </a:xfrm>
          <a:prstGeom prst="rect">
            <a:avLst/>
          </a:prstGeom>
          <a:noFill/>
        </p:spPr>
        <p:txBody>
          <a:bodyPr wrap="square" rtlCol="0">
            <a:spAutoFit/>
          </a:bodyPr>
          <a:lstStyle/>
          <a:p>
            <a:pPr algn="ctr">
              <a:spcAft>
                <a:spcPts val="600"/>
              </a:spcAft>
              <a:buClr>
                <a:schemeClr val="tx2"/>
              </a:buClr>
            </a:pPr>
            <a:r>
              <a:rPr lang="en-GB" sz="2800" b="1" dirty="0"/>
              <a:t>BENIGN TERMINATION [1, 2]</a:t>
            </a:r>
          </a:p>
        </p:txBody>
      </p:sp>
      <p:pic>
        <p:nvPicPr>
          <p:cNvPr id="8" name="Image 7">
            <a:extLst>
              <a:ext uri="{FF2B5EF4-FFF2-40B4-BE49-F238E27FC236}">
                <a16:creationId xmlns:a16="http://schemas.microsoft.com/office/drawing/2014/main" id="{E18E070E-CE13-4EE8-84CF-47E45B4841EC}"/>
              </a:ext>
            </a:extLst>
          </p:cNvPr>
          <p:cNvPicPr>
            <a:picLocks noChangeAspect="1"/>
          </p:cNvPicPr>
          <p:nvPr/>
        </p:nvPicPr>
        <p:blipFill rotWithShape="1">
          <a:blip r:embed="rId3"/>
          <a:srcRect l="16435"/>
          <a:stretch/>
        </p:blipFill>
        <p:spPr>
          <a:xfrm>
            <a:off x="586571" y="1923824"/>
            <a:ext cx="2157033" cy="3905250"/>
          </a:xfrm>
          <a:prstGeom prst="rect">
            <a:avLst/>
          </a:prstGeom>
        </p:spPr>
      </p:pic>
      <p:pic>
        <p:nvPicPr>
          <p:cNvPr id="10" name="Image 9">
            <a:extLst>
              <a:ext uri="{FF2B5EF4-FFF2-40B4-BE49-F238E27FC236}">
                <a16:creationId xmlns:a16="http://schemas.microsoft.com/office/drawing/2014/main" id="{1DE39BD4-7785-4968-9591-D136DB29D7DC}"/>
              </a:ext>
            </a:extLst>
          </p:cNvPr>
          <p:cNvPicPr>
            <a:picLocks noChangeAspect="1"/>
          </p:cNvPicPr>
          <p:nvPr/>
        </p:nvPicPr>
        <p:blipFill rotWithShape="1">
          <a:blip r:embed="rId4"/>
          <a:srcRect t="1205" r="3486"/>
          <a:stretch/>
        </p:blipFill>
        <p:spPr>
          <a:xfrm>
            <a:off x="4135776" y="1981726"/>
            <a:ext cx="2040847" cy="3905250"/>
          </a:xfrm>
          <a:prstGeom prst="rect">
            <a:avLst/>
          </a:prstGeom>
        </p:spPr>
      </p:pic>
      <p:sp>
        <p:nvSpPr>
          <p:cNvPr id="23" name="ZoneTexte 22">
            <a:extLst>
              <a:ext uri="{FF2B5EF4-FFF2-40B4-BE49-F238E27FC236}">
                <a16:creationId xmlns:a16="http://schemas.microsoft.com/office/drawing/2014/main" id="{078CA234-8AEF-4BAE-AC46-2E3CB008813E}"/>
              </a:ext>
            </a:extLst>
          </p:cNvPr>
          <p:cNvSpPr txBox="1"/>
          <p:nvPr/>
        </p:nvSpPr>
        <p:spPr>
          <a:xfrm>
            <a:off x="677876" y="5723011"/>
            <a:ext cx="6198668" cy="276999"/>
          </a:xfrm>
          <a:prstGeom prst="rect">
            <a:avLst/>
          </a:prstGeom>
          <a:noFill/>
        </p:spPr>
        <p:txBody>
          <a:bodyPr wrap="square">
            <a:spAutoFit/>
          </a:bodyPr>
          <a:lstStyle/>
          <a:p>
            <a:r>
              <a:rPr lang="fr-FR" sz="1200" dirty="0"/>
              <a:t>Bergström et al 2024 Plasma Phys. Control. Fusion 66 095001</a:t>
            </a:r>
            <a:endParaRPr lang="en-GB" sz="1200" dirty="0"/>
          </a:p>
        </p:txBody>
      </p:sp>
      <p:sp>
        <p:nvSpPr>
          <p:cNvPr id="25" name="ZoneTexte 24">
            <a:extLst>
              <a:ext uri="{FF2B5EF4-FFF2-40B4-BE49-F238E27FC236}">
                <a16:creationId xmlns:a16="http://schemas.microsoft.com/office/drawing/2014/main" id="{B0B7A587-A0C9-4850-853C-2BDA20058224}"/>
              </a:ext>
            </a:extLst>
          </p:cNvPr>
          <p:cNvSpPr txBox="1"/>
          <p:nvPr/>
        </p:nvSpPr>
        <p:spPr>
          <a:xfrm>
            <a:off x="7461612" y="5861039"/>
            <a:ext cx="4231460" cy="523220"/>
          </a:xfrm>
          <a:prstGeom prst="rect">
            <a:avLst/>
          </a:prstGeom>
          <a:noFill/>
        </p:spPr>
        <p:txBody>
          <a:bodyPr wrap="square">
            <a:spAutoFit/>
          </a:bodyPr>
          <a:lstStyle/>
          <a:p>
            <a:r>
              <a:rPr lang="en-GB" sz="1400" b="0" i="0" dirty="0">
                <a:solidFill>
                  <a:srgbClr val="000000"/>
                </a:solidFill>
                <a:effectLst/>
                <a:latin typeface="Noto Sans" panose="020B0502040204020203" pitchFamily="34" charset="0"/>
              </a:rPr>
              <a:t>[1] </a:t>
            </a:r>
            <a:r>
              <a:rPr lang="en-GB" sz="1400" b="0" i="0" dirty="0" err="1">
                <a:solidFill>
                  <a:srgbClr val="000000"/>
                </a:solidFill>
                <a:effectLst/>
                <a:latin typeface="Noto Sans" panose="020B0502040204020203" pitchFamily="34" charset="0"/>
              </a:rPr>
              <a:t>Reux</a:t>
            </a:r>
            <a:r>
              <a:rPr lang="en-GB" sz="1400" b="0" i="0" dirty="0">
                <a:solidFill>
                  <a:srgbClr val="000000"/>
                </a:solidFill>
                <a:effectLst/>
                <a:latin typeface="Noto Sans" panose="020B0502040204020203" pitchFamily="34" charset="0"/>
              </a:rPr>
              <a:t> et al 2021 Phys. Rev. Lett. </a:t>
            </a:r>
            <a:r>
              <a:rPr lang="en-GB" sz="1400" b="1" i="0" dirty="0">
                <a:solidFill>
                  <a:srgbClr val="000000"/>
                </a:solidFill>
                <a:effectLst/>
                <a:latin typeface="Noto Sans" panose="020B0502040204020203" pitchFamily="34" charset="0"/>
              </a:rPr>
              <a:t>126</a:t>
            </a:r>
            <a:r>
              <a:rPr lang="en-GB" sz="1400" b="0" i="0" dirty="0">
                <a:solidFill>
                  <a:srgbClr val="000000"/>
                </a:solidFill>
                <a:effectLst/>
                <a:latin typeface="Noto Sans" panose="020B0502040204020203" pitchFamily="34" charset="0"/>
              </a:rPr>
              <a:t>, 175001</a:t>
            </a:r>
          </a:p>
          <a:p>
            <a:r>
              <a:rPr lang="en-GB" sz="1400" dirty="0">
                <a:solidFill>
                  <a:srgbClr val="000000"/>
                </a:solidFill>
                <a:latin typeface="Noto Sans" panose="020B0502040204020203" pitchFamily="34" charset="0"/>
              </a:rPr>
              <a:t>[2] </a:t>
            </a:r>
            <a:r>
              <a:rPr lang="en-GB" sz="1400" dirty="0"/>
              <a:t>Paz-Soldan et al 2021 </a:t>
            </a:r>
            <a:r>
              <a:rPr lang="en-GB" sz="1400" dirty="0" err="1"/>
              <a:t>Nucl</a:t>
            </a:r>
            <a:r>
              <a:rPr lang="en-GB" sz="1400" dirty="0"/>
              <a:t>. Fusion 61 116058</a:t>
            </a:r>
          </a:p>
        </p:txBody>
      </p:sp>
    </p:spTree>
    <p:extLst>
      <p:ext uri="{BB962C8B-B14F-4D97-AF65-F5344CB8AC3E}">
        <p14:creationId xmlns:p14="http://schemas.microsoft.com/office/powerpoint/2010/main" val="2973864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DA1638E4-11DA-6660-1929-BE999F839FA8}"/>
              </a:ext>
            </a:extLst>
          </p:cNvPr>
          <p:cNvSpPr>
            <a:spLocks noGrp="1"/>
          </p:cNvSpPr>
          <p:nvPr>
            <p:ph type="dt" sz="half" idx="14"/>
          </p:nvPr>
        </p:nvSpPr>
        <p:spPr/>
        <p:txBody>
          <a:bodyPr/>
          <a:lstStyle/>
          <a:p>
            <a:r>
              <a:rPr lang="fr-FR" dirty="0"/>
              <a:t>26/09/2025</a:t>
            </a:r>
          </a:p>
        </p:txBody>
      </p:sp>
      <p:sp>
        <p:nvSpPr>
          <p:cNvPr id="8" name="Espace réservé du pied de page 7">
            <a:extLst>
              <a:ext uri="{FF2B5EF4-FFF2-40B4-BE49-F238E27FC236}">
                <a16:creationId xmlns:a16="http://schemas.microsoft.com/office/drawing/2014/main" id="{0DA3035F-6247-682B-2C79-F22A1888F5F1}"/>
              </a:ext>
            </a:extLst>
          </p:cNvPr>
          <p:cNvSpPr>
            <a:spLocks noGrp="1"/>
          </p:cNvSpPr>
          <p:nvPr>
            <p:ph type="ftr" sz="quarter" idx="15"/>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9" name="Espace réservé du numéro de diapositive 8">
            <a:extLst>
              <a:ext uri="{FF2B5EF4-FFF2-40B4-BE49-F238E27FC236}">
                <a16:creationId xmlns:a16="http://schemas.microsoft.com/office/drawing/2014/main" id="{B8469576-4304-F1F8-2ECF-16CB9DD69AF6}"/>
              </a:ext>
            </a:extLst>
          </p:cNvPr>
          <p:cNvSpPr>
            <a:spLocks noGrp="1"/>
          </p:cNvSpPr>
          <p:nvPr>
            <p:ph type="sldNum" sz="quarter" idx="16"/>
          </p:nvPr>
        </p:nvSpPr>
        <p:spPr/>
        <p:txBody>
          <a:bodyPr/>
          <a:lstStyle/>
          <a:p>
            <a:fld id="{0CBC77A0-1F4E-42FF-9FFC-F45C3A64AF90}" type="slidenum">
              <a:rPr lang="fr-FR" smtClean="0"/>
              <a:pPr/>
              <a:t>7</a:t>
            </a:fld>
            <a:endParaRPr lang="fr-FR" dirty="0"/>
          </a:p>
        </p:txBody>
      </p:sp>
      <p:sp>
        <p:nvSpPr>
          <p:cNvPr id="2" name="Titre 1">
            <a:extLst>
              <a:ext uri="{FF2B5EF4-FFF2-40B4-BE49-F238E27FC236}">
                <a16:creationId xmlns:a16="http://schemas.microsoft.com/office/drawing/2014/main" id="{C3E0687C-BF33-B602-1691-6C6F37D147E2}"/>
              </a:ext>
            </a:extLst>
          </p:cNvPr>
          <p:cNvSpPr>
            <a:spLocks noGrp="1"/>
          </p:cNvSpPr>
          <p:nvPr>
            <p:ph type="title"/>
          </p:nvPr>
        </p:nvSpPr>
        <p:spPr/>
        <p:txBody>
          <a:bodyPr/>
          <a:lstStyle/>
          <a:p>
            <a:r>
              <a:rPr lang="da-DK" dirty="0">
                <a:solidFill>
                  <a:schemeClr val="tx1"/>
                </a:solidFill>
              </a:rPr>
              <a:t>JET pulse #95135</a:t>
            </a:r>
          </a:p>
        </p:txBody>
      </p:sp>
      <p:sp>
        <p:nvSpPr>
          <p:cNvPr id="4" name="Espace réservé du texte 3">
            <a:extLst>
              <a:ext uri="{FF2B5EF4-FFF2-40B4-BE49-F238E27FC236}">
                <a16:creationId xmlns:a16="http://schemas.microsoft.com/office/drawing/2014/main" id="{D4EE5A4D-1D11-87BD-2E3E-34DC2776D3F6}"/>
              </a:ext>
            </a:extLst>
          </p:cNvPr>
          <p:cNvSpPr>
            <a:spLocks noGrp="1"/>
          </p:cNvSpPr>
          <p:nvPr>
            <p:ph type="body" idx="13"/>
          </p:nvPr>
        </p:nvSpPr>
        <p:spPr/>
        <p:txBody>
          <a:bodyPr/>
          <a:lstStyle/>
          <a:p>
            <a:r>
              <a:rPr lang="fr-FR" dirty="0"/>
              <a:t>2</a:t>
            </a:r>
          </a:p>
        </p:txBody>
      </p:sp>
      <p:sp>
        <p:nvSpPr>
          <p:cNvPr id="7" name="Espace réservé du texte 6">
            <a:extLst>
              <a:ext uri="{FF2B5EF4-FFF2-40B4-BE49-F238E27FC236}">
                <a16:creationId xmlns:a16="http://schemas.microsoft.com/office/drawing/2014/main" id="{6B39E653-7B5A-4B5F-9B36-A1F3D01E753D}"/>
              </a:ext>
            </a:extLst>
          </p:cNvPr>
          <p:cNvSpPr>
            <a:spLocks noGrp="1"/>
          </p:cNvSpPr>
          <p:nvPr>
            <p:ph type="body" idx="1"/>
          </p:nvPr>
        </p:nvSpPr>
        <p:spPr/>
        <p:txBody>
          <a:bodyPr/>
          <a:lstStyle/>
          <a:p>
            <a:r>
              <a:rPr lang="fr-FR" dirty="0"/>
              <a:t>A </a:t>
            </a:r>
            <a:r>
              <a:rPr lang="fr-FR" dirty="0" err="1"/>
              <a:t>famous</a:t>
            </a:r>
            <a:r>
              <a:rPr lang="fr-FR" dirty="0"/>
              <a:t> case of RE </a:t>
            </a:r>
            <a:r>
              <a:rPr lang="fr-FR" dirty="0" err="1"/>
              <a:t>benign</a:t>
            </a:r>
            <a:r>
              <a:rPr lang="fr-FR" dirty="0"/>
              <a:t> </a:t>
            </a:r>
            <a:r>
              <a:rPr lang="fr-FR" dirty="0" err="1"/>
              <a:t>termination</a:t>
            </a:r>
            <a:endParaRPr lang="en-GB" dirty="0"/>
          </a:p>
        </p:txBody>
      </p:sp>
    </p:spTree>
    <p:extLst>
      <p:ext uri="{BB962C8B-B14F-4D97-AF65-F5344CB8AC3E}">
        <p14:creationId xmlns:p14="http://schemas.microsoft.com/office/powerpoint/2010/main" val="4028756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253B01D-F948-679F-7200-19478953BC13}"/>
              </a:ext>
            </a:extLst>
          </p:cNvPr>
          <p:cNvSpPr>
            <a:spLocks noGrp="1"/>
          </p:cNvSpPr>
          <p:nvPr>
            <p:ph type="dt" sz="half" idx="10"/>
          </p:nvPr>
        </p:nvSpPr>
        <p:spPr/>
        <p:txBody>
          <a:bodyPr/>
          <a:lstStyle/>
          <a:p>
            <a:r>
              <a:rPr lang="fr-FR" dirty="0"/>
              <a:t>26/09/2025</a:t>
            </a:r>
          </a:p>
        </p:txBody>
      </p:sp>
      <p:sp>
        <p:nvSpPr>
          <p:cNvPr id="7" name="Espace réservé du pied de page 6">
            <a:extLst>
              <a:ext uri="{FF2B5EF4-FFF2-40B4-BE49-F238E27FC236}">
                <a16:creationId xmlns:a16="http://schemas.microsoft.com/office/drawing/2014/main" id="{AA2213B6-9948-CA75-C6FE-0C6734147874}"/>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8" name="Espace réservé du numéro de diapositive 7">
            <a:extLst>
              <a:ext uri="{FF2B5EF4-FFF2-40B4-BE49-F238E27FC236}">
                <a16:creationId xmlns:a16="http://schemas.microsoft.com/office/drawing/2014/main" id="{2914A5D3-9F44-3D3C-E4A4-7A101907A3B9}"/>
              </a:ext>
            </a:extLst>
          </p:cNvPr>
          <p:cNvSpPr>
            <a:spLocks noGrp="1"/>
          </p:cNvSpPr>
          <p:nvPr>
            <p:ph type="sldNum" sz="quarter" idx="12"/>
          </p:nvPr>
        </p:nvSpPr>
        <p:spPr/>
        <p:txBody>
          <a:bodyPr/>
          <a:lstStyle/>
          <a:p>
            <a:fld id="{0CBC77A0-1F4E-42FF-9FFC-F45C3A64AF90}" type="slidenum">
              <a:rPr lang="fr-FR" smtClean="0"/>
              <a:t>8</a:t>
            </a:fld>
            <a:endParaRPr lang="fr-FR"/>
          </a:p>
        </p:txBody>
      </p:sp>
      <p:sp>
        <p:nvSpPr>
          <p:cNvPr id="2" name="Titre 1">
            <a:extLst>
              <a:ext uri="{FF2B5EF4-FFF2-40B4-BE49-F238E27FC236}">
                <a16:creationId xmlns:a16="http://schemas.microsoft.com/office/drawing/2014/main" id="{E7D02F9C-AD45-8F1F-AD3A-67DB94C58CD4}"/>
              </a:ext>
            </a:extLst>
          </p:cNvPr>
          <p:cNvSpPr>
            <a:spLocks noGrp="1"/>
          </p:cNvSpPr>
          <p:nvPr>
            <p:ph type="title"/>
          </p:nvPr>
        </p:nvSpPr>
        <p:spPr/>
        <p:txBody>
          <a:bodyPr/>
          <a:lstStyle/>
          <a:p>
            <a:r>
              <a:rPr lang="fr-FR" dirty="0"/>
              <a:t>JET #95135: </a:t>
            </a:r>
            <a:r>
              <a:rPr lang="fr-FR" dirty="0" err="1"/>
              <a:t>experiment</a:t>
            </a:r>
            <a:r>
              <a:rPr lang="fr-FR" dirty="0"/>
              <a:t> description </a:t>
            </a:r>
          </a:p>
        </p:txBody>
      </p:sp>
      <p:pic>
        <p:nvPicPr>
          <p:cNvPr id="9" name="Content Placeholder 4">
            <a:extLst>
              <a:ext uri="{FF2B5EF4-FFF2-40B4-BE49-F238E27FC236}">
                <a16:creationId xmlns:a16="http://schemas.microsoft.com/office/drawing/2014/main" id="{68521B2A-A61B-4071-9E93-C603F121AE88}"/>
              </a:ext>
            </a:extLst>
          </p:cNvPr>
          <p:cNvPicPr>
            <a:picLocks noChangeAspect="1"/>
          </p:cNvPicPr>
          <p:nvPr/>
        </p:nvPicPr>
        <p:blipFill rotWithShape="1">
          <a:blip r:embed="rId3"/>
          <a:srcRect l="23367" b="14675"/>
          <a:stretch/>
        </p:blipFill>
        <p:spPr>
          <a:xfrm>
            <a:off x="6823961" y="852555"/>
            <a:ext cx="4898611" cy="5464162"/>
          </a:xfrm>
          <a:prstGeom prst="rect">
            <a:avLst/>
          </a:prstGeom>
        </p:spPr>
      </p:pic>
      <p:sp>
        <p:nvSpPr>
          <p:cNvPr id="11" name="TextBox 2">
            <a:extLst>
              <a:ext uri="{FF2B5EF4-FFF2-40B4-BE49-F238E27FC236}">
                <a16:creationId xmlns:a16="http://schemas.microsoft.com/office/drawing/2014/main" id="{F0D5D69B-3DBB-4975-B24C-6470CD648005}"/>
              </a:ext>
            </a:extLst>
          </p:cNvPr>
          <p:cNvSpPr txBox="1"/>
          <p:nvPr/>
        </p:nvSpPr>
        <p:spPr>
          <a:xfrm>
            <a:off x="8271479" y="6077640"/>
            <a:ext cx="2519882" cy="307777"/>
          </a:xfrm>
          <a:prstGeom prst="rect">
            <a:avLst/>
          </a:prstGeom>
          <a:noFill/>
        </p:spPr>
        <p:txBody>
          <a:bodyPr wrap="square" rtlCol="0">
            <a:spAutoFit/>
          </a:bodyPr>
          <a:lstStyle/>
          <a:p>
            <a:r>
              <a:rPr lang="fr-CH" sz="1400" dirty="0"/>
              <a:t>Bandaru et al, 2021 PPCF 63 </a:t>
            </a:r>
            <a:endParaRPr lang="en-GB" sz="1400" dirty="0"/>
          </a:p>
        </p:txBody>
      </p:sp>
      <p:sp>
        <p:nvSpPr>
          <p:cNvPr id="12" name="Rettangolo 2">
            <a:extLst>
              <a:ext uri="{FF2B5EF4-FFF2-40B4-BE49-F238E27FC236}">
                <a16:creationId xmlns:a16="http://schemas.microsoft.com/office/drawing/2014/main" id="{3E5A6FFF-06BC-4AF2-A9AF-25486C25B82F}"/>
              </a:ext>
            </a:extLst>
          </p:cNvPr>
          <p:cNvSpPr/>
          <p:nvPr/>
        </p:nvSpPr>
        <p:spPr>
          <a:xfrm>
            <a:off x="8093228" y="2249321"/>
            <a:ext cx="1509951" cy="942543"/>
          </a:xfrm>
          <a:prstGeom prst="rect">
            <a:avLst/>
          </a:prstGeom>
          <a:noFill/>
          <a:ln w="381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ttangolo 4">
            <a:extLst>
              <a:ext uri="{FF2B5EF4-FFF2-40B4-BE49-F238E27FC236}">
                <a16:creationId xmlns:a16="http://schemas.microsoft.com/office/drawing/2014/main" id="{C54DA392-600A-4C87-9E41-A65A98CE496A}"/>
              </a:ext>
            </a:extLst>
          </p:cNvPr>
          <p:cNvSpPr/>
          <p:nvPr/>
        </p:nvSpPr>
        <p:spPr>
          <a:xfrm>
            <a:off x="8065933" y="3392217"/>
            <a:ext cx="1537246" cy="1041115"/>
          </a:xfrm>
          <a:prstGeom prst="rect">
            <a:avLst/>
          </a:prstGeom>
          <a:noFill/>
          <a:ln w="381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ttangolo 7">
            <a:extLst>
              <a:ext uri="{FF2B5EF4-FFF2-40B4-BE49-F238E27FC236}">
                <a16:creationId xmlns:a16="http://schemas.microsoft.com/office/drawing/2014/main" id="{100D2D2E-67D6-4605-8B01-16461AC609C8}"/>
              </a:ext>
            </a:extLst>
          </p:cNvPr>
          <p:cNvSpPr/>
          <p:nvPr/>
        </p:nvSpPr>
        <p:spPr>
          <a:xfrm>
            <a:off x="9647712" y="4564994"/>
            <a:ext cx="439838" cy="98322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ttangolo 8">
            <a:extLst>
              <a:ext uri="{FF2B5EF4-FFF2-40B4-BE49-F238E27FC236}">
                <a16:creationId xmlns:a16="http://schemas.microsoft.com/office/drawing/2014/main" id="{E0B5FAF8-6B05-4BFD-89B0-7FDB11B8046F}"/>
              </a:ext>
            </a:extLst>
          </p:cNvPr>
          <p:cNvSpPr/>
          <p:nvPr/>
        </p:nvSpPr>
        <p:spPr>
          <a:xfrm>
            <a:off x="10520320" y="1111136"/>
            <a:ext cx="542082" cy="885788"/>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lèche : bas 4">
            <a:extLst>
              <a:ext uri="{FF2B5EF4-FFF2-40B4-BE49-F238E27FC236}">
                <a16:creationId xmlns:a16="http://schemas.microsoft.com/office/drawing/2014/main" id="{673F4CA0-F667-469D-854C-E5F11C97A0A0}"/>
              </a:ext>
            </a:extLst>
          </p:cNvPr>
          <p:cNvSpPr/>
          <p:nvPr/>
        </p:nvSpPr>
        <p:spPr>
          <a:xfrm>
            <a:off x="3495029" y="1406628"/>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1" name="ZoneTexte 20">
            <a:extLst>
              <a:ext uri="{FF2B5EF4-FFF2-40B4-BE49-F238E27FC236}">
                <a16:creationId xmlns:a16="http://schemas.microsoft.com/office/drawing/2014/main" id="{88AE4BC9-4DF6-4062-8105-13D5966EFA41}"/>
              </a:ext>
            </a:extLst>
          </p:cNvPr>
          <p:cNvSpPr txBox="1"/>
          <p:nvPr/>
        </p:nvSpPr>
        <p:spPr>
          <a:xfrm>
            <a:off x="2485378" y="1766092"/>
            <a:ext cx="2977243" cy="461665"/>
          </a:xfrm>
          <a:prstGeom prst="rect">
            <a:avLst/>
          </a:prstGeom>
          <a:noFill/>
        </p:spPr>
        <p:txBody>
          <a:bodyPr wrap="square">
            <a:spAutoFit/>
          </a:bodyPr>
          <a:lstStyle/>
          <a:p>
            <a:r>
              <a:rPr lang="fr-CH" sz="2400" b="1" dirty="0" err="1">
                <a:solidFill>
                  <a:srgbClr val="0000FF"/>
                </a:solidFill>
              </a:rPr>
              <a:t>Generation</a:t>
            </a:r>
            <a:r>
              <a:rPr lang="fr-CH" sz="2400" b="1" dirty="0">
                <a:solidFill>
                  <a:srgbClr val="0000FF"/>
                </a:solidFill>
              </a:rPr>
              <a:t> of RE</a:t>
            </a:r>
            <a:endParaRPr lang="en-GB" sz="2400" b="1" dirty="0"/>
          </a:p>
        </p:txBody>
      </p:sp>
      <p:sp>
        <p:nvSpPr>
          <p:cNvPr id="22" name="Flèche : bas 21">
            <a:extLst>
              <a:ext uri="{FF2B5EF4-FFF2-40B4-BE49-F238E27FC236}">
                <a16:creationId xmlns:a16="http://schemas.microsoft.com/office/drawing/2014/main" id="{2D81EAD1-A2D5-44D2-AAA6-9F6754D120C7}"/>
              </a:ext>
            </a:extLst>
          </p:cNvPr>
          <p:cNvSpPr/>
          <p:nvPr/>
        </p:nvSpPr>
        <p:spPr>
          <a:xfrm>
            <a:off x="3495029" y="2223735"/>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mc:AlternateContent xmlns:mc="http://schemas.openxmlformats.org/markup-compatibility/2006" xmlns:a14="http://schemas.microsoft.com/office/drawing/2010/main">
        <mc:Choice Requires="a14">
          <p:sp>
            <p:nvSpPr>
              <p:cNvPr id="24" name="ZoneTexte 23">
                <a:extLst>
                  <a:ext uri="{FF2B5EF4-FFF2-40B4-BE49-F238E27FC236}">
                    <a16:creationId xmlns:a16="http://schemas.microsoft.com/office/drawing/2014/main" id="{EDC7E6E5-67CD-418B-BC9C-A70648F2D124}"/>
                  </a:ext>
                </a:extLst>
              </p:cNvPr>
              <p:cNvSpPr txBox="1"/>
              <p:nvPr/>
            </p:nvSpPr>
            <p:spPr>
              <a:xfrm>
                <a:off x="1573643" y="2595410"/>
                <a:ext cx="4898610" cy="491288"/>
              </a:xfrm>
              <a:prstGeom prst="rect">
                <a:avLst/>
              </a:prstGeom>
              <a:noFill/>
            </p:spPr>
            <p:txBody>
              <a:bodyPr wrap="square">
                <a:spAutoFit/>
              </a:bodyPr>
              <a:lstStyle/>
              <a:p>
                <a:r>
                  <a:rPr lang="fr-CH" sz="2400" dirty="0"/>
                  <a:t>At </a:t>
                </a:r>
                <a14:m>
                  <m:oMath xmlns:m="http://schemas.openxmlformats.org/officeDocument/2006/math">
                    <m:r>
                      <a:rPr lang="fr-FR" sz="2400" b="0" i="1" dirty="0" smtClean="0">
                        <a:latin typeface="Cambria Math" panose="02040503050406030204" pitchFamily="18" charset="0"/>
                      </a:rPr>
                      <m:t>𝑡</m:t>
                    </m:r>
                    <m:r>
                      <a:rPr lang="fr-FR" sz="2400" b="0" i="1" dirty="0" smtClean="0">
                        <a:latin typeface="Cambria Math" panose="02040503050406030204" pitchFamily="18" charset="0"/>
                      </a:rPr>
                      <m:t>−</m:t>
                    </m:r>
                    <m:sSub>
                      <m:sSubPr>
                        <m:ctrlPr>
                          <a:rPr lang="fr-FR" sz="2400" b="0" i="1" dirty="0" smtClean="0">
                            <a:latin typeface="Cambria Math" panose="02040503050406030204" pitchFamily="18" charset="0"/>
                          </a:rPr>
                        </m:ctrlPr>
                      </m:sSubPr>
                      <m:e>
                        <m:r>
                          <a:rPr lang="fr-FR" sz="2400" b="0" i="1" dirty="0" smtClean="0">
                            <a:latin typeface="Cambria Math" panose="02040503050406030204" pitchFamily="18" charset="0"/>
                          </a:rPr>
                          <m:t>𝑡</m:t>
                        </m:r>
                      </m:e>
                      <m:sub>
                        <m:r>
                          <a:rPr lang="fr-FR" sz="2400" b="0" i="1" dirty="0" smtClean="0">
                            <a:latin typeface="Cambria Math" panose="02040503050406030204" pitchFamily="18" charset="0"/>
                          </a:rPr>
                          <m:t>𝑟𝑒𝑓</m:t>
                        </m:r>
                      </m:sub>
                    </m:sSub>
                    <m:r>
                      <a:rPr lang="fr-FR" sz="2400" b="0" i="1" dirty="0" smtClean="0">
                        <a:latin typeface="Cambria Math" panose="02040503050406030204" pitchFamily="18" charset="0"/>
                      </a:rPr>
                      <m:t>=0.4 </m:t>
                    </m:r>
                    <m:r>
                      <a:rPr lang="fr-FR" sz="2400" b="0" i="1" dirty="0" smtClean="0">
                        <a:latin typeface="Cambria Math" panose="02040503050406030204" pitchFamily="18" charset="0"/>
                      </a:rPr>
                      <m:t>𝑠</m:t>
                    </m:r>
                  </m:oMath>
                </a14:m>
                <a:r>
                  <a:rPr lang="fr-CH" sz="2400" dirty="0"/>
                  <a:t>, </a:t>
                </a:r>
                <a14:m>
                  <m:oMath xmlns:m="http://schemas.openxmlformats.org/officeDocument/2006/math">
                    <m:sSub>
                      <m:sSubPr>
                        <m:ctrlPr>
                          <a:rPr lang="fr-CH" sz="2400" i="1" dirty="0" smtClean="0">
                            <a:latin typeface="Cambria Math" panose="02040503050406030204" pitchFamily="18" charset="0"/>
                          </a:rPr>
                        </m:ctrlPr>
                      </m:sSubPr>
                      <m:e>
                        <m:r>
                          <a:rPr lang="fr-CH" sz="2400" i="1" dirty="0" smtClean="0">
                            <a:latin typeface="Cambria Math" panose="02040503050406030204" pitchFamily="18" charset="0"/>
                          </a:rPr>
                          <m:t>𝐷</m:t>
                        </m:r>
                      </m:e>
                      <m:sub>
                        <m:r>
                          <a:rPr lang="fr-CH" sz="2400" i="1" dirty="0">
                            <a:latin typeface="Cambria Math" panose="02040503050406030204" pitchFamily="18" charset="0"/>
                          </a:rPr>
                          <m:t>2</m:t>
                        </m:r>
                      </m:sub>
                    </m:sSub>
                  </m:oMath>
                </a14:m>
                <a:r>
                  <a:rPr lang="fr-CH" sz="2400" dirty="0"/>
                  <a:t> SPI </a:t>
                </a:r>
              </a:p>
            </p:txBody>
          </p:sp>
        </mc:Choice>
        <mc:Fallback xmlns="">
          <p:sp>
            <p:nvSpPr>
              <p:cNvPr id="24" name="ZoneTexte 23">
                <a:extLst>
                  <a:ext uri="{FF2B5EF4-FFF2-40B4-BE49-F238E27FC236}">
                    <a16:creationId xmlns:a16="http://schemas.microsoft.com/office/drawing/2014/main" id="{EDC7E6E5-67CD-418B-BC9C-A70648F2D124}"/>
                  </a:ext>
                </a:extLst>
              </p:cNvPr>
              <p:cNvSpPr txBox="1">
                <a:spLocks noRot="1" noChangeAspect="1" noMove="1" noResize="1" noEditPoints="1" noAdjustHandles="1" noChangeArrowheads="1" noChangeShapeType="1" noTextEdit="1"/>
              </p:cNvSpPr>
              <p:nvPr/>
            </p:nvSpPr>
            <p:spPr>
              <a:xfrm>
                <a:off x="1573643" y="2595410"/>
                <a:ext cx="4898610" cy="491288"/>
              </a:xfrm>
              <a:prstGeom prst="rect">
                <a:avLst/>
              </a:prstGeom>
              <a:blipFill>
                <a:blip r:embed="rId4"/>
                <a:stretch>
                  <a:fillRect l="-1866" t="-10000" b="-22500"/>
                </a:stretch>
              </a:blipFill>
            </p:spPr>
            <p:txBody>
              <a:bodyPr/>
              <a:lstStyle/>
              <a:p>
                <a:r>
                  <a:rPr lang="en-GB">
                    <a:noFill/>
                  </a:rPr>
                  <a:t> </a:t>
                </a:r>
              </a:p>
            </p:txBody>
          </p:sp>
        </mc:Fallback>
      </mc:AlternateContent>
      <p:sp>
        <p:nvSpPr>
          <p:cNvPr id="25" name="Flèche : bas 24">
            <a:extLst>
              <a:ext uri="{FF2B5EF4-FFF2-40B4-BE49-F238E27FC236}">
                <a16:creationId xmlns:a16="http://schemas.microsoft.com/office/drawing/2014/main" id="{AB3D9D0F-8898-47AD-B816-61D8F686D17C}"/>
              </a:ext>
            </a:extLst>
          </p:cNvPr>
          <p:cNvSpPr/>
          <p:nvPr/>
        </p:nvSpPr>
        <p:spPr>
          <a:xfrm>
            <a:off x="3495028" y="3069298"/>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27" name="ZoneTexte 26">
            <a:extLst>
              <a:ext uri="{FF2B5EF4-FFF2-40B4-BE49-F238E27FC236}">
                <a16:creationId xmlns:a16="http://schemas.microsoft.com/office/drawing/2014/main" id="{27EAC592-442D-4089-A73E-DD21FAB0D506}"/>
              </a:ext>
            </a:extLst>
          </p:cNvPr>
          <p:cNvSpPr txBox="1"/>
          <p:nvPr/>
        </p:nvSpPr>
        <p:spPr>
          <a:xfrm>
            <a:off x="597059" y="3452273"/>
            <a:ext cx="6274899" cy="461665"/>
          </a:xfrm>
          <a:prstGeom prst="rect">
            <a:avLst/>
          </a:prstGeom>
          <a:noFill/>
        </p:spPr>
        <p:txBody>
          <a:bodyPr wrap="square">
            <a:spAutoFit/>
          </a:bodyPr>
          <a:lstStyle/>
          <a:p>
            <a:r>
              <a:rPr lang="fr-CH" sz="2400" dirty="0">
                <a:solidFill>
                  <a:srgbClr val="C00000"/>
                </a:solidFill>
              </a:rPr>
              <a:t> </a:t>
            </a:r>
            <a:r>
              <a:rPr lang="fr-CH" sz="2400" b="1" dirty="0">
                <a:solidFill>
                  <a:srgbClr val="C00000"/>
                </a:solidFill>
              </a:rPr>
              <a:t>Plasma </a:t>
            </a:r>
            <a:r>
              <a:rPr lang="fr-CH" sz="2400" b="1" dirty="0" err="1">
                <a:solidFill>
                  <a:srgbClr val="C00000"/>
                </a:solidFill>
              </a:rPr>
              <a:t>recombination</a:t>
            </a:r>
            <a:r>
              <a:rPr lang="fr-CH" sz="2400" b="1" dirty="0">
                <a:solidFill>
                  <a:srgbClr val="C00000"/>
                </a:solidFill>
              </a:rPr>
              <a:t> </a:t>
            </a:r>
            <a:r>
              <a:rPr lang="fr-CH" sz="2400" dirty="0"/>
              <a:t>and</a:t>
            </a:r>
            <a:r>
              <a:rPr lang="fr-CH" sz="2400" dirty="0">
                <a:solidFill>
                  <a:srgbClr val="C00000"/>
                </a:solidFill>
              </a:rPr>
              <a:t> </a:t>
            </a:r>
            <a:r>
              <a:rPr lang="fr-CH" sz="2400" dirty="0"/>
              <a:t>Argon flush out</a:t>
            </a:r>
            <a:endParaRPr lang="en-GB" sz="2400" dirty="0"/>
          </a:p>
        </p:txBody>
      </p:sp>
      <p:sp>
        <p:nvSpPr>
          <p:cNvPr id="28" name="Flèche : bas 27">
            <a:extLst>
              <a:ext uri="{FF2B5EF4-FFF2-40B4-BE49-F238E27FC236}">
                <a16:creationId xmlns:a16="http://schemas.microsoft.com/office/drawing/2014/main" id="{10570BCF-E798-4F33-A46D-C474005B87F2}"/>
              </a:ext>
            </a:extLst>
          </p:cNvPr>
          <p:cNvSpPr/>
          <p:nvPr/>
        </p:nvSpPr>
        <p:spPr>
          <a:xfrm>
            <a:off x="3495025" y="3914120"/>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0" name="ZoneTexte 29">
            <a:extLst>
              <a:ext uri="{FF2B5EF4-FFF2-40B4-BE49-F238E27FC236}">
                <a16:creationId xmlns:a16="http://schemas.microsoft.com/office/drawing/2014/main" id="{DF3B0EA1-C560-4D9D-9CCB-871B2ECC97E3}"/>
              </a:ext>
            </a:extLst>
          </p:cNvPr>
          <p:cNvSpPr txBox="1"/>
          <p:nvPr/>
        </p:nvSpPr>
        <p:spPr>
          <a:xfrm>
            <a:off x="1758043" y="4291526"/>
            <a:ext cx="4337957" cy="461665"/>
          </a:xfrm>
          <a:prstGeom prst="rect">
            <a:avLst/>
          </a:prstGeom>
          <a:noFill/>
        </p:spPr>
        <p:txBody>
          <a:bodyPr wrap="square">
            <a:spAutoFit/>
          </a:bodyPr>
          <a:lstStyle/>
          <a:p>
            <a:r>
              <a:rPr lang="fr-CH" sz="2400" dirty="0"/>
              <a:t> Drop in the effective </a:t>
            </a:r>
            <a:r>
              <a:rPr lang="fr-CH" sz="2400" dirty="0" err="1"/>
              <a:t>resistivity</a:t>
            </a:r>
            <a:r>
              <a:rPr lang="fr-CH" sz="2400" dirty="0"/>
              <a:t> </a:t>
            </a:r>
            <a:endParaRPr lang="en-GB" sz="2400" dirty="0"/>
          </a:p>
        </p:txBody>
      </p:sp>
      <p:sp>
        <p:nvSpPr>
          <p:cNvPr id="32" name="ZoneTexte 31">
            <a:extLst>
              <a:ext uri="{FF2B5EF4-FFF2-40B4-BE49-F238E27FC236}">
                <a16:creationId xmlns:a16="http://schemas.microsoft.com/office/drawing/2014/main" id="{ACEB357B-1EB3-49DA-8BF5-43ADF83C4B77}"/>
              </a:ext>
            </a:extLst>
          </p:cNvPr>
          <p:cNvSpPr txBox="1"/>
          <p:nvPr/>
        </p:nvSpPr>
        <p:spPr>
          <a:xfrm>
            <a:off x="2260290" y="5053572"/>
            <a:ext cx="3333461" cy="461665"/>
          </a:xfrm>
          <a:prstGeom prst="rect">
            <a:avLst/>
          </a:prstGeom>
          <a:noFill/>
        </p:spPr>
        <p:txBody>
          <a:bodyPr wrap="square">
            <a:spAutoFit/>
          </a:bodyPr>
          <a:lstStyle/>
          <a:p>
            <a:r>
              <a:rPr lang="fr-CH" sz="2400" dirty="0"/>
              <a:t> RE </a:t>
            </a:r>
            <a:r>
              <a:rPr lang="fr-CH" sz="2400" dirty="0" err="1"/>
              <a:t>current</a:t>
            </a:r>
            <a:r>
              <a:rPr lang="fr-CH" sz="2400" dirty="0"/>
              <a:t> </a:t>
            </a:r>
            <a:r>
              <a:rPr lang="fr-CH" sz="2400" dirty="0" err="1"/>
              <a:t>increases</a:t>
            </a:r>
            <a:endParaRPr lang="en-GB" sz="2400" dirty="0"/>
          </a:p>
        </p:txBody>
      </p:sp>
      <p:sp>
        <p:nvSpPr>
          <p:cNvPr id="34" name="ZoneTexte 33">
            <a:extLst>
              <a:ext uri="{FF2B5EF4-FFF2-40B4-BE49-F238E27FC236}">
                <a16:creationId xmlns:a16="http://schemas.microsoft.com/office/drawing/2014/main" id="{E539FF07-4281-4C9C-8FC0-CA187A91F00F}"/>
              </a:ext>
            </a:extLst>
          </p:cNvPr>
          <p:cNvSpPr txBox="1"/>
          <p:nvPr/>
        </p:nvSpPr>
        <p:spPr>
          <a:xfrm>
            <a:off x="659301" y="921297"/>
            <a:ext cx="6150428" cy="461665"/>
          </a:xfrm>
          <a:prstGeom prst="rect">
            <a:avLst/>
          </a:prstGeom>
          <a:noFill/>
        </p:spPr>
        <p:txBody>
          <a:bodyPr wrap="square">
            <a:spAutoFit/>
          </a:bodyPr>
          <a:lstStyle/>
          <a:p>
            <a:pPr algn="ctr">
              <a:buClr>
                <a:schemeClr val="tx2"/>
              </a:buClr>
            </a:pPr>
            <a:r>
              <a:rPr lang="fr-CH" sz="2400" dirty="0"/>
              <a:t>Disruption (#95135) </a:t>
            </a:r>
            <a:r>
              <a:rPr lang="fr-CH" sz="2400" dirty="0" err="1"/>
              <a:t>triggered</a:t>
            </a:r>
            <a:r>
              <a:rPr lang="fr-CH" sz="2400" dirty="0"/>
              <a:t> by Argon MGI </a:t>
            </a:r>
          </a:p>
        </p:txBody>
      </p:sp>
      <p:sp>
        <p:nvSpPr>
          <p:cNvPr id="36" name="ZoneTexte 35">
            <a:extLst>
              <a:ext uri="{FF2B5EF4-FFF2-40B4-BE49-F238E27FC236}">
                <a16:creationId xmlns:a16="http://schemas.microsoft.com/office/drawing/2014/main" id="{207D8AA7-D7E9-4990-A777-9227190BD8A0}"/>
              </a:ext>
            </a:extLst>
          </p:cNvPr>
          <p:cNvSpPr txBox="1"/>
          <p:nvPr/>
        </p:nvSpPr>
        <p:spPr>
          <a:xfrm>
            <a:off x="1166665" y="5755099"/>
            <a:ext cx="5614659" cy="461665"/>
          </a:xfrm>
          <a:prstGeom prst="rect">
            <a:avLst/>
          </a:prstGeom>
          <a:noFill/>
        </p:spPr>
        <p:txBody>
          <a:bodyPr wrap="square">
            <a:spAutoFit/>
          </a:bodyPr>
          <a:lstStyle/>
          <a:p>
            <a:r>
              <a:rPr lang="fr-CH" sz="2400" b="1" dirty="0">
                <a:solidFill>
                  <a:srgbClr val="00B050"/>
                </a:solidFill>
              </a:rPr>
              <a:t> Fast </a:t>
            </a:r>
            <a:r>
              <a:rPr lang="fr-CH" sz="2400" b="1" dirty="0" err="1">
                <a:solidFill>
                  <a:srgbClr val="00B050"/>
                </a:solidFill>
              </a:rPr>
              <a:t>loss</a:t>
            </a:r>
            <a:r>
              <a:rPr lang="fr-CH" sz="2400" b="1" dirty="0">
                <a:solidFill>
                  <a:srgbClr val="00B050"/>
                </a:solidFill>
              </a:rPr>
              <a:t> of RE </a:t>
            </a:r>
            <a:r>
              <a:rPr lang="fr-CH" sz="2400" b="1" dirty="0" err="1">
                <a:solidFill>
                  <a:srgbClr val="00B050"/>
                </a:solidFill>
              </a:rPr>
              <a:t>with</a:t>
            </a:r>
            <a:r>
              <a:rPr lang="fr-CH" sz="2400" b="1" dirty="0">
                <a:solidFill>
                  <a:srgbClr val="00B050"/>
                </a:solidFill>
              </a:rPr>
              <a:t> no </a:t>
            </a:r>
            <a:r>
              <a:rPr lang="fr-CH" sz="2400" b="1" dirty="0" err="1">
                <a:solidFill>
                  <a:srgbClr val="00B050"/>
                </a:solidFill>
              </a:rPr>
              <a:t>wall</a:t>
            </a:r>
            <a:r>
              <a:rPr lang="fr-CH" sz="2400" b="1" dirty="0">
                <a:solidFill>
                  <a:srgbClr val="00B050"/>
                </a:solidFill>
              </a:rPr>
              <a:t> damage</a:t>
            </a:r>
            <a:endParaRPr lang="en-GB" sz="2400" b="1" dirty="0">
              <a:solidFill>
                <a:srgbClr val="00B050"/>
              </a:solidFill>
            </a:endParaRPr>
          </a:p>
        </p:txBody>
      </p:sp>
      <p:sp>
        <p:nvSpPr>
          <p:cNvPr id="37" name="Flèche : bas 36">
            <a:extLst>
              <a:ext uri="{FF2B5EF4-FFF2-40B4-BE49-F238E27FC236}">
                <a16:creationId xmlns:a16="http://schemas.microsoft.com/office/drawing/2014/main" id="{08238DC9-6909-4D39-A15A-97ECB01A8FFD}"/>
              </a:ext>
            </a:extLst>
          </p:cNvPr>
          <p:cNvSpPr/>
          <p:nvPr/>
        </p:nvSpPr>
        <p:spPr>
          <a:xfrm>
            <a:off x="3510448" y="4740532"/>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
        <p:nvSpPr>
          <p:cNvPr id="38" name="Flèche : bas 37">
            <a:extLst>
              <a:ext uri="{FF2B5EF4-FFF2-40B4-BE49-F238E27FC236}">
                <a16:creationId xmlns:a16="http://schemas.microsoft.com/office/drawing/2014/main" id="{0CFA7BE2-9EC6-409E-A3DE-2E1C05235A08}"/>
              </a:ext>
            </a:extLst>
          </p:cNvPr>
          <p:cNvSpPr/>
          <p:nvPr/>
        </p:nvSpPr>
        <p:spPr>
          <a:xfrm>
            <a:off x="3495024" y="5496295"/>
            <a:ext cx="478971" cy="40070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en-GB" dirty="0"/>
          </a:p>
        </p:txBody>
      </p:sp>
    </p:spTree>
    <p:extLst>
      <p:ext uri="{BB962C8B-B14F-4D97-AF65-F5344CB8AC3E}">
        <p14:creationId xmlns:p14="http://schemas.microsoft.com/office/powerpoint/2010/main" val="1097533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Espace réservé du contenu 7">
                <a:extLst>
                  <a:ext uri="{FF2B5EF4-FFF2-40B4-BE49-F238E27FC236}">
                    <a16:creationId xmlns:a16="http://schemas.microsoft.com/office/drawing/2014/main" id="{FD5C902E-C1DE-4E8F-98A8-2B2FC8AE76FA}"/>
                  </a:ext>
                </a:extLst>
              </p:cNvPr>
              <p:cNvSpPr>
                <a:spLocks noGrp="1"/>
              </p:cNvSpPr>
              <p:nvPr>
                <p:ph idx="1"/>
              </p:nvPr>
            </p:nvSpPr>
            <p:spPr>
              <a:xfrm>
                <a:off x="731837" y="876790"/>
                <a:ext cx="10728325" cy="5157787"/>
              </a:xfrm>
            </p:spPr>
            <p:txBody>
              <a:bodyPr>
                <a:normAutofit fontScale="92500" lnSpcReduction="20000"/>
              </a:bodyPr>
              <a:lstStyle/>
              <a:p>
                <a:pPr algn="just"/>
                <a:r>
                  <a:rPr lang="fr-CH" sz="2000" dirty="0">
                    <a:solidFill>
                      <a:schemeClr val="tx1"/>
                    </a:solidFill>
                  </a:rPr>
                  <a:t>U</a:t>
                </a:r>
                <a:r>
                  <a:rPr lang="fr-FR" sz="2000" dirty="0" err="1">
                    <a:solidFill>
                      <a:schemeClr val="tx1"/>
                    </a:solidFill>
                  </a:rPr>
                  <a:t>sing</a:t>
                </a:r>
                <a:r>
                  <a:rPr lang="fr-FR" sz="2000" dirty="0">
                    <a:solidFill>
                      <a:schemeClr val="tx1"/>
                    </a:solidFill>
                  </a:rPr>
                  <a:t> JOREK RE </a:t>
                </a:r>
                <a:r>
                  <a:rPr lang="fr-FR" sz="2000" dirty="0" err="1">
                    <a:solidFill>
                      <a:schemeClr val="tx1"/>
                    </a:solidFill>
                  </a:rPr>
                  <a:t>fluid</a:t>
                </a:r>
                <a:r>
                  <a:rPr lang="fr-FR" sz="2000" dirty="0">
                    <a:solidFill>
                      <a:schemeClr val="tx1"/>
                    </a:solidFill>
                  </a:rPr>
                  <a:t> model [</a:t>
                </a:r>
                <a:r>
                  <a:rPr lang="fr-CH" sz="2000" dirty="0">
                    <a:solidFill>
                      <a:schemeClr val="tx1"/>
                    </a:solidFill>
                  </a:rPr>
                  <a:t>Bandaru et al, 2021 PPCF 63 </a:t>
                </a:r>
                <a:r>
                  <a:rPr lang="fr-FR" sz="2000" dirty="0">
                    <a:solidFill>
                      <a:schemeClr val="tx1"/>
                    </a:solidFill>
                  </a:rPr>
                  <a:t>]:</a:t>
                </a:r>
              </a:p>
              <a:p>
                <a:pPr lvl="1" algn="just">
                  <a:buFont typeface="Wingdings" panose="05000000000000000000" pitchFamily="2" charset="2"/>
                  <a:buChar char="Ø"/>
                </a:pPr>
                <a:endParaRPr lang="fr-FR" sz="2000" dirty="0">
                  <a:solidFill>
                    <a:schemeClr val="tx1"/>
                  </a:solidFill>
                </a:endParaRPr>
              </a:p>
              <a:p>
                <a:pPr/>
                <a14:m>
                  <m:oMathPara xmlns:m="http://schemas.openxmlformats.org/officeDocument/2006/math">
                    <m:oMathParaPr>
                      <m:jc m:val="centerGroup"/>
                    </m:oMathParaPr>
                    <m:oMath xmlns:m="http://schemas.openxmlformats.org/officeDocument/2006/math">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𝜕𝜓</m:t>
                          </m:r>
                          <m:r>
                            <a:rPr lang="fr-CH" b="0" i="1" smtClean="0">
                              <a:solidFill>
                                <a:schemeClr val="tx1"/>
                              </a:solidFill>
                              <a:latin typeface="Cambria Math" panose="02040503050406030204" pitchFamily="18" charset="0"/>
                            </a:rPr>
                            <m:t> </m:t>
                          </m:r>
                        </m:num>
                        <m:den>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𝑡</m:t>
                          </m:r>
                        </m:den>
                      </m:f>
                      <m:r>
                        <a:rPr lang="fr-CH" b="0" i="1" smtClean="0">
                          <a:solidFill>
                            <a:schemeClr val="tx1"/>
                          </a:solidFill>
                          <a:latin typeface="Cambria Math" panose="02040503050406030204" pitchFamily="18" charset="0"/>
                        </a:rPr>
                        <m:t>=</m:t>
                      </m:r>
                      <m:r>
                        <a:rPr lang="en-GB" i="1" smtClean="0">
                          <a:solidFill>
                            <a:schemeClr val="tx1"/>
                          </a:solidFill>
                          <a:latin typeface="Cambria Math" panose="02040503050406030204" pitchFamily="18" charset="0"/>
                        </a:rPr>
                        <m:t>𝜂</m:t>
                      </m:r>
                      <m:d>
                        <m:dPr>
                          <m:ctrlPr>
                            <a:rPr lang="en-GB" i="1" smtClean="0">
                              <a:solidFill>
                                <a:schemeClr val="tx1"/>
                              </a:solidFill>
                              <a:latin typeface="Cambria Math" panose="02040503050406030204" pitchFamily="18" charset="0"/>
                            </a:rPr>
                          </m:ctrlPr>
                        </m:dPr>
                        <m:e>
                          <m:r>
                            <a:rPr lang="fr-CH" b="0" i="1" smtClean="0">
                              <a:solidFill>
                                <a:schemeClr val="tx1"/>
                              </a:solidFill>
                              <a:latin typeface="Cambria Math" panose="02040503050406030204" pitchFamily="18" charset="0"/>
                            </a:rPr>
                            <m:t>𝑗</m:t>
                          </m:r>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𝑐</m:t>
                          </m:r>
                          <m:sSub>
                            <m:sSubPr>
                              <m:ctrlPr>
                                <a:rPr lang="fr-CH" b="0" i="1" smtClean="0">
                                  <a:solidFill>
                                    <a:schemeClr val="tx1"/>
                                  </a:solidFill>
                                  <a:latin typeface="Cambria Math" panose="02040503050406030204" pitchFamily="18" charset="0"/>
                                </a:rPr>
                              </m:ctrlPr>
                            </m:sSubPr>
                            <m:e>
                              <m:f>
                                <m:fPr>
                                  <m:ctrlPr>
                                    <a:rPr lang="fr-CH" i="1">
                                      <a:solidFill>
                                        <a:schemeClr val="tx1"/>
                                      </a:solidFill>
                                      <a:latin typeface="Cambria Math" panose="02040503050406030204" pitchFamily="18" charset="0"/>
                                    </a:rPr>
                                  </m:ctrlPr>
                                </m:fPr>
                                <m:num>
                                  <m:sSub>
                                    <m:sSubPr>
                                      <m:ctrlPr>
                                        <a:rPr lang="fr-CH" i="1">
                                          <a:solidFill>
                                            <a:schemeClr val="tx1"/>
                                          </a:solidFill>
                                          <a:latin typeface="Cambria Math" panose="02040503050406030204" pitchFamily="18" charset="0"/>
                                        </a:rPr>
                                      </m:ctrlPr>
                                    </m:sSubPr>
                                    <m:e>
                                      <m:r>
                                        <a:rPr lang="fr-CH" i="1">
                                          <a:solidFill>
                                            <a:schemeClr val="tx1"/>
                                          </a:solidFill>
                                          <a:latin typeface="Cambria Math" panose="02040503050406030204" pitchFamily="18" charset="0"/>
                                        </a:rPr>
                                        <m:t>𝐹</m:t>
                                      </m:r>
                                    </m:e>
                                    <m:sub>
                                      <m:r>
                                        <a:rPr lang="fr-CH" i="1">
                                          <a:solidFill>
                                            <a:schemeClr val="tx1"/>
                                          </a:solidFill>
                                          <a:latin typeface="Cambria Math" panose="02040503050406030204" pitchFamily="18" charset="0"/>
                                        </a:rPr>
                                        <m:t>0</m:t>
                                      </m:r>
                                    </m:sub>
                                  </m:sSub>
                                </m:num>
                                <m:den>
                                  <m:r>
                                    <a:rPr lang="fr-CH" i="1">
                                      <a:solidFill>
                                        <a:schemeClr val="tx1"/>
                                      </a:solidFill>
                                      <a:latin typeface="Cambria Math" panose="02040503050406030204" pitchFamily="18" charset="0"/>
                                    </a:rPr>
                                    <m:t>𝐵𝑅</m:t>
                                  </m:r>
                                </m:den>
                              </m:f>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e>
                      </m:d>
                      <m:r>
                        <a:rPr lang="fr-FR"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𝑅</m:t>
                      </m:r>
                      <m:r>
                        <a:rPr lang="en-GB" i="1">
                          <a:solidFill>
                            <a:schemeClr val="tx1"/>
                          </a:solidFill>
                          <a:latin typeface="Cambria Math" panose="02040503050406030204" pitchFamily="18" charset="0"/>
                        </a:rPr>
                        <m:t>[</m:t>
                      </m:r>
                      <m:r>
                        <a:rPr lang="fr-FR" i="1">
                          <a:solidFill>
                            <a:schemeClr val="tx1"/>
                          </a:solidFill>
                          <a:latin typeface="Cambria Math" panose="02040503050406030204" pitchFamily="18" charset="0"/>
                        </a:rPr>
                        <m:t>𝑢</m:t>
                      </m:r>
                      <m:r>
                        <a:rPr lang="en-GB" i="1">
                          <a:solidFill>
                            <a:schemeClr val="tx1"/>
                          </a:solidFill>
                          <a:latin typeface="Cambria Math" panose="02040503050406030204" pitchFamily="18" charset="0"/>
                        </a:rPr>
                        <m:t>, </m:t>
                      </m:r>
                      <m:r>
                        <a:rPr lang="en-GB" i="1">
                          <a:solidFill>
                            <a:schemeClr val="tx1"/>
                          </a:solidFill>
                          <a:latin typeface="Cambria Math" panose="02040503050406030204" pitchFamily="18" charset="0"/>
                        </a:rPr>
                        <m:t>𝜓</m:t>
                      </m:r>
                      <m:r>
                        <a:rPr lang="en-GB" i="1">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sSub>
                            <m:sSubPr>
                              <m:ctrlPr>
                                <a:rPr lang="en-GB" b="0" i="1" smtClean="0">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𝐹</m:t>
                              </m:r>
                            </m:e>
                            <m:sub>
                              <m:r>
                                <a:rPr lang="en-GB" i="1">
                                  <a:solidFill>
                                    <a:schemeClr val="tx1"/>
                                  </a:solidFill>
                                  <a:latin typeface="Cambria Math" panose="02040503050406030204" pitchFamily="18" charset="0"/>
                                </a:rPr>
                                <m:t>0</m:t>
                              </m:r>
                            </m:sub>
                          </m:sSub>
                          <m:r>
                            <a:rPr lang="en-GB" i="1" smtClean="0">
                              <a:solidFill>
                                <a:schemeClr val="tx1"/>
                              </a:solidFill>
                              <a:latin typeface="Cambria Math" panose="02040503050406030204" pitchFamily="18" charset="0"/>
                            </a:rPr>
                            <m:t>𝜕</m:t>
                          </m:r>
                          <m:r>
                            <a:rPr lang="fr-FR" b="0" i="1" smtClean="0">
                              <a:solidFill>
                                <a:schemeClr val="tx1"/>
                              </a:solidFill>
                              <a:latin typeface="Cambria Math" panose="02040503050406030204" pitchFamily="18" charset="0"/>
                            </a:rPr>
                            <m:t>𝑢</m:t>
                          </m:r>
                        </m:num>
                        <m:den>
                          <m:r>
                            <a:rPr lang="fr-CH" b="0" i="1" smtClean="0">
                              <a:solidFill>
                                <a:schemeClr val="tx1"/>
                              </a:solidFill>
                              <a:latin typeface="Cambria Math" panose="02040503050406030204" pitchFamily="18" charset="0"/>
                            </a:rPr>
                            <m:t>𝜕𝜙</m:t>
                          </m:r>
                        </m:den>
                      </m:f>
                    </m:oMath>
                  </m:oMathPara>
                </a14:m>
                <a:endParaRPr lang="fr-FR" b="0" i="1" dirty="0">
                  <a:solidFill>
                    <a:schemeClr val="tx1"/>
                  </a:solidFill>
                  <a:latin typeface="Cambria Math" panose="02040503050406030204" pitchFamily="18" charset="0"/>
                </a:endParaRPr>
              </a:p>
              <a:p>
                <a:endParaRPr lang="fr-FR" b="0" i="1" dirty="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fr-CH" b="0" i="0"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m:t>
                      </m:r>
                      <m:d>
                        <m:dPr>
                          <m:begChr m:val="["/>
                          <m:endChr m:val="]"/>
                          <m:ctrlPr>
                            <a:rPr lang="fr-CH" b="0" i="1" smtClean="0">
                              <a:solidFill>
                                <a:schemeClr val="tx1"/>
                              </a:solidFill>
                              <a:latin typeface="Cambria Math" panose="02040503050406030204" pitchFamily="18" charset="0"/>
                            </a:rPr>
                          </m:ctrlPr>
                        </m:dPr>
                        <m:e>
                          <m:r>
                            <a:rPr lang="fr-CH" b="0" i="1" smtClean="0">
                              <a:solidFill>
                                <a:schemeClr val="tx1"/>
                              </a:solidFill>
                              <a:latin typeface="Cambria Math" panose="02040503050406030204" pitchFamily="18" charset="0"/>
                            </a:rPr>
                            <m:t>𝜌</m:t>
                          </m:r>
                          <m:sSup>
                            <m:sSupPr>
                              <m:ctrlPr>
                                <a:rPr lang="fr-CH" b="0" i="1" smtClean="0">
                                  <a:solidFill>
                                    <a:schemeClr val="tx1"/>
                                  </a:solidFill>
                                  <a:latin typeface="Cambria Math" panose="02040503050406030204" pitchFamily="18" charset="0"/>
                                </a:rPr>
                              </m:ctrlPr>
                            </m:sSupPr>
                            <m:e>
                              <m:r>
                                <a:rPr lang="fr-CH" b="0" i="1" smtClean="0">
                                  <a:solidFill>
                                    <a:schemeClr val="tx1"/>
                                  </a:solidFill>
                                  <a:latin typeface="Cambria Math" panose="02040503050406030204" pitchFamily="18" charset="0"/>
                                </a:rPr>
                                <m:t>𝑅</m:t>
                              </m:r>
                            </m:e>
                            <m:sup>
                              <m:r>
                                <a:rPr lang="fr-CH" b="0" i="1" smtClean="0">
                                  <a:solidFill>
                                    <a:schemeClr val="tx1"/>
                                  </a:solidFill>
                                  <a:latin typeface="Cambria Math" panose="02040503050406030204" pitchFamily="18" charset="0"/>
                                </a:rPr>
                                <m:t>2</m:t>
                              </m:r>
                            </m:sup>
                          </m:sSup>
                          <m:sSub>
                            <m:sSubPr>
                              <m:ctrlPr>
                                <a:rPr lang="fr-CH" b="0" i="1" smtClean="0">
                                  <a:solidFill>
                                    <a:schemeClr val="tx1"/>
                                  </a:solidFill>
                                  <a:latin typeface="Cambria Math" panose="02040503050406030204" pitchFamily="18" charset="0"/>
                                </a:rPr>
                              </m:ctrlPr>
                            </m:sSubPr>
                            <m:e>
                              <m:r>
                                <m:rPr>
                                  <m:sty m:val="p"/>
                                </m:rPr>
                                <a:rPr lang="fr-CH" b="0" i="0" smtClean="0">
                                  <a:solidFill>
                                    <a:schemeClr val="tx1"/>
                                  </a:solidFill>
                                  <a:latin typeface="Cambria Math" panose="02040503050406030204" pitchFamily="18" charset="0"/>
                                </a:rPr>
                                <m:t>∇</m:t>
                              </m:r>
                            </m:e>
                            <m:sub>
                              <m:r>
                                <a:rPr lang="fr-CH" b="0" i="1" smtClean="0">
                                  <a:solidFill>
                                    <a:schemeClr val="tx1"/>
                                  </a:solidFill>
                                  <a:latin typeface="Cambria Math" panose="02040503050406030204" pitchFamily="18" charset="0"/>
                                </a:rPr>
                                <m:t>𝑝𝑜𝑙</m:t>
                              </m:r>
                            </m:sub>
                          </m:sSub>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m:t>
                              </m:r>
                              <m:r>
                                <a:rPr lang="fr-FR" b="0" i="1" smtClean="0">
                                  <a:solidFill>
                                    <a:schemeClr val="tx1"/>
                                  </a:solidFill>
                                  <a:latin typeface="Cambria Math" panose="02040503050406030204" pitchFamily="18" charset="0"/>
                                </a:rPr>
                                <m:t>𝑢</m:t>
                              </m:r>
                            </m:num>
                            <m:den>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𝑡</m:t>
                              </m:r>
                              <m:r>
                                <a:rPr lang="fr-CH" b="0" i="1" smtClean="0">
                                  <a:solidFill>
                                    <a:schemeClr val="tx1"/>
                                  </a:solidFill>
                                  <a:latin typeface="Cambria Math" panose="02040503050406030204" pitchFamily="18" charset="0"/>
                                </a:rPr>
                                <m:t> </m:t>
                              </m:r>
                            </m:den>
                          </m:f>
                        </m:e>
                      </m:d>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1</m:t>
                          </m:r>
                        </m:num>
                        <m:den>
                          <m:r>
                            <a:rPr lang="fr-CH" b="0" i="1" smtClean="0">
                              <a:solidFill>
                                <a:schemeClr val="tx1"/>
                              </a:solidFill>
                              <a:latin typeface="Cambria Math" panose="02040503050406030204" pitchFamily="18" charset="0"/>
                            </a:rPr>
                            <m:t>𝑅</m:t>
                          </m:r>
                        </m:den>
                      </m:f>
                      <m:d>
                        <m:dPr>
                          <m:begChr m:val="["/>
                          <m:endChr m:val="]"/>
                          <m:ctrlPr>
                            <a:rPr lang="fr-CH" b="0" i="1" smtClean="0">
                              <a:solidFill>
                                <a:schemeClr val="tx1"/>
                              </a:solidFill>
                              <a:latin typeface="Cambria Math" panose="02040503050406030204" pitchFamily="18" charset="0"/>
                            </a:rPr>
                          </m:ctrlPr>
                        </m:dPr>
                        <m:e>
                          <m:sSup>
                            <m:sSupPr>
                              <m:ctrlPr>
                                <a:rPr lang="fr-CH" b="0" i="1" smtClean="0">
                                  <a:solidFill>
                                    <a:schemeClr val="tx1"/>
                                  </a:solidFill>
                                  <a:latin typeface="Cambria Math" panose="02040503050406030204" pitchFamily="18" charset="0"/>
                                </a:rPr>
                              </m:ctrlPr>
                            </m:sSupPr>
                            <m:e>
                              <m:r>
                                <a:rPr lang="fr-CH" b="0" i="1" smtClean="0">
                                  <a:solidFill>
                                    <a:schemeClr val="tx1"/>
                                  </a:solidFill>
                                  <a:latin typeface="Cambria Math" panose="02040503050406030204" pitchFamily="18" charset="0"/>
                                </a:rPr>
                                <m:t>𝑅</m:t>
                              </m:r>
                            </m:e>
                            <m:sup>
                              <m:r>
                                <a:rPr lang="fr-CH" b="0" i="1" smtClean="0">
                                  <a:solidFill>
                                    <a:schemeClr val="tx1"/>
                                  </a:solidFill>
                                  <a:latin typeface="Cambria Math" panose="02040503050406030204" pitchFamily="18" charset="0"/>
                                </a:rPr>
                                <m:t>4</m:t>
                              </m:r>
                            </m:sup>
                          </m:sSup>
                          <m:r>
                            <a:rPr lang="fr-CH" b="0" i="1" smtClean="0">
                              <a:solidFill>
                                <a:schemeClr val="tx1"/>
                              </a:solidFill>
                              <a:latin typeface="Cambria Math" panose="02040503050406030204" pitchFamily="18" charset="0"/>
                            </a:rPr>
                            <m:t>𝜌</m:t>
                          </m:r>
                          <m:r>
                            <a:rPr lang="fr-FR" i="1">
                              <a:solidFill>
                                <a:schemeClr val="tx1"/>
                              </a:solidFill>
                              <a:latin typeface="Cambria Math" panose="02040503050406030204" pitchFamily="18" charset="0"/>
                            </a:rPr>
                            <m:t>𝜔</m:t>
                          </m:r>
                          <m:r>
                            <a:rPr lang="fr-CH" b="0" i="1" smtClean="0">
                              <a:solidFill>
                                <a:schemeClr val="tx1"/>
                              </a:solidFill>
                              <a:latin typeface="Cambria Math" panose="02040503050406030204" pitchFamily="18" charset="0"/>
                            </a:rPr>
                            <m:t>, </m:t>
                          </m:r>
                          <m:r>
                            <a:rPr lang="fr-FR" b="0" i="1" smtClean="0">
                              <a:solidFill>
                                <a:schemeClr val="tx1"/>
                              </a:solidFill>
                              <a:latin typeface="Cambria Math" panose="02040503050406030204" pitchFamily="18" charset="0"/>
                            </a:rPr>
                            <m:t>𝑢</m:t>
                          </m:r>
                        </m:e>
                      </m:d>
                      <m:r>
                        <a:rPr lang="fr-FR"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1</m:t>
                          </m:r>
                        </m:num>
                        <m:den>
                          <m:r>
                            <a:rPr lang="fr-CH" b="0" i="1" smtClean="0">
                              <a:solidFill>
                                <a:schemeClr val="tx1"/>
                              </a:solidFill>
                              <a:latin typeface="Cambria Math" panose="02040503050406030204" pitchFamily="18" charset="0"/>
                            </a:rPr>
                            <m:t>2</m:t>
                          </m:r>
                          <m:r>
                            <a:rPr lang="fr-CH" b="0" i="1" smtClean="0">
                              <a:solidFill>
                                <a:schemeClr val="tx1"/>
                              </a:solidFill>
                              <a:latin typeface="Cambria Math" panose="02040503050406030204" pitchFamily="18" charset="0"/>
                            </a:rPr>
                            <m:t>𝑅</m:t>
                          </m:r>
                        </m:den>
                      </m:f>
                      <m:d>
                        <m:dPr>
                          <m:begChr m:val="["/>
                          <m:endChr m:val="]"/>
                          <m:ctrlPr>
                            <a:rPr lang="fr-CH" b="0" i="1" smtClean="0">
                              <a:solidFill>
                                <a:schemeClr val="tx1"/>
                              </a:solidFill>
                              <a:latin typeface="Cambria Math" panose="02040503050406030204" pitchFamily="18" charset="0"/>
                            </a:rPr>
                          </m:ctrlPr>
                        </m:dPr>
                        <m:e>
                          <m:sSup>
                            <m:sSupPr>
                              <m:ctrlPr>
                                <a:rPr lang="fr-CH" b="0" i="1" smtClean="0">
                                  <a:solidFill>
                                    <a:schemeClr val="tx1"/>
                                  </a:solidFill>
                                  <a:latin typeface="Cambria Math" panose="02040503050406030204" pitchFamily="18" charset="0"/>
                                </a:rPr>
                              </m:ctrlPr>
                            </m:sSupPr>
                            <m:e>
                              <m:r>
                                <a:rPr lang="fr-CH" b="0" i="1" smtClean="0">
                                  <a:solidFill>
                                    <a:schemeClr val="tx1"/>
                                  </a:solidFill>
                                  <a:latin typeface="Cambria Math" panose="02040503050406030204" pitchFamily="18" charset="0"/>
                                </a:rPr>
                                <m:t>𝑅</m:t>
                              </m:r>
                            </m:e>
                            <m:sup>
                              <m:r>
                                <a:rPr lang="fr-CH" b="0" i="1" smtClean="0">
                                  <a:solidFill>
                                    <a:schemeClr val="tx1"/>
                                  </a:solidFill>
                                  <a:latin typeface="Cambria Math" panose="02040503050406030204" pitchFamily="18" charset="0"/>
                                </a:rPr>
                                <m:t>2</m:t>
                              </m:r>
                            </m:sup>
                          </m:sSup>
                          <m:r>
                            <a:rPr lang="fr-CH" b="0" i="1" smtClean="0">
                              <a:solidFill>
                                <a:schemeClr val="tx1"/>
                              </a:solidFill>
                              <a:latin typeface="Cambria Math" panose="02040503050406030204" pitchFamily="18" charset="0"/>
                            </a:rPr>
                            <m:t>𝜌</m:t>
                          </m:r>
                          <m:r>
                            <a:rPr lang="fr-CH" b="0" i="1" smtClean="0">
                              <a:solidFill>
                                <a:schemeClr val="tx1"/>
                              </a:solidFill>
                              <a:latin typeface="Cambria Math" panose="02040503050406030204" pitchFamily="18" charset="0"/>
                            </a:rPr>
                            <m:t>, </m:t>
                          </m:r>
                          <m:sSup>
                            <m:sSupPr>
                              <m:ctrlPr>
                                <a:rPr lang="fr-CH" b="0" i="1" smtClean="0">
                                  <a:solidFill>
                                    <a:schemeClr val="tx1"/>
                                  </a:solidFill>
                                  <a:latin typeface="Cambria Math" panose="02040503050406030204" pitchFamily="18" charset="0"/>
                                </a:rPr>
                              </m:ctrlPr>
                            </m:sSupPr>
                            <m:e>
                              <m:r>
                                <a:rPr lang="fr-CH" b="0" i="1" smtClean="0">
                                  <a:solidFill>
                                    <a:schemeClr val="tx1"/>
                                  </a:solidFill>
                                  <a:latin typeface="Cambria Math" panose="02040503050406030204" pitchFamily="18" charset="0"/>
                                </a:rPr>
                                <m:t>𝑅</m:t>
                              </m:r>
                            </m:e>
                            <m:sup>
                              <m:r>
                                <a:rPr lang="fr-CH" b="0" i="1" smtClean="0">
                                  <a:solidFill>
                                    <a:schemeClr val="tx1"/>
                                  </a:solidFill>
                                  <a:latin typeface="Cambria Math" panose="02040503050406030204" pitchFamily="18" charset="0"/>
                                </a:rPr>
                                <m:t>2</m:t>
                              </m:r>
                            </m:sup>
                          </m:sSup>
                          <m:sSup>
                            <m:sSupPr>
                              <m:ctrlPr>
                                <a:rPr lang="fr-CH" b="0" i="1" smtClean="0">
                                  <a:solidFill>
                                    <a:schemeClr val="tx1"/>
                                  </a:solidFill>
                                  <a:latin typeface="Cambria Math" panose="02040503050406030204" pitchFamily="18" charset="0"/>
                                </a:rPr>
                              </m:ctrlPr>
                            </m:sSupPr>
                            <m:e>
                              <m:d>
                                <m:dPr>
                                  <m:begChr m:val="|"/>
                                  <m:endChr m:val="|"/>
                                  <m:ctrlPr>
                                    <a:rPr lang="fr-CH" b="0" i="1" smtClean="0">
                                      <a:solidFill>
                                        <a:schemeClr val="tx1"/>
                                      </a:solidFill>
                                      <a:latin typeface="Cambria Math" panose="02040503050406030204" pitchFamily="18" charset="0"/>
                                    </a:rPr>
                                  </m:ctrlPr>
                                </m:dPr>
                                <m:e>
                                  <m:sSub>
                                    <m:sSubPr>
                                      <m:ctrlPr>
                                        <a:rPr lang="fr-CH" b="0" i="1" smtClean="0">
                                          <a:solidFill>
                                            <a:schemeClr val="tx1"/>
                                          </a:solidFill>
                                          <a:latin typeface="Cambria Math" panose="02040503050406030204" pitchFamily="18" charset="0"/>
                                        </a:rPr>
                                      </m:ctrlPr>
                                    </m:sSubPr>
                                    <m:e>
                                      <m:r>
                                        <m:rPr>
                                          <m:sty m:val="p"/>
                                        </m:rPr>
                                        <a:rPr lang="fr-CH" b="0" i="0" smtClean="0">
                                          <a:solidFill>
                                            <a:schemeClr val="tx1"/>
                                          </a:solidFill>
                                          <a:latin typeface="Cambria Math" panose="02040503050406030204" pitchFamily="18" charset="0"/>
                                        </a:rPr>
                                        <m:t>∇</m:t>
                                      </m:r>
                                    </m:e>
                                    <m:sub>
                                      <m:r>
                                        <a:rPr lang="fr-CH" b="0" i="1" smtClean="0">
                                          <a:solidFill>
                                            <a:schemeClr val="tx1"/>
                                          </a:solidFill>
                                          <a:latin typeface="Cambria Math" panose="02040503050406030204" pitchFamily="18" charset="0"/>
                                        </a:rPr>
                                        <m:t>𝑝𝑜𝑙</m:t>
                                      </m:r>
                                    </m:sub>
                                  </m:sSub>
                                  <m:r>
                                    <a:rPr lang="fr-FR" b="0" i="1" smtClean="0">
                                      <a:solidFill>
                                        <a:schemeClr val="tx1"/>
                                      </a:solidFill>
                                      <a:latin typeface="Cambria Math" panose="02040503050406030204" pitchFamily="18" charset="0"/>
                                    </a:rPr>
                                    <m:t>𝑢</m:t>
                                  </m:r>
                                </m:e>
                              </m:d>
                            </m:e>
                            <m:sup>
                              <m:r>
                                <a:rPr lang="fr-CH" b="0" i="1" smtClean="0">
                                  <a:solidFill>
                                    <a:schemeClr val="tx1"/>
                                  </a:solidFill>
                                  <a:latin typeface="Cambria Math" panose="02040503050406030204" pitchFamily="18" charset="0"/>
                                </a:rPr>
                                <m:t>2</m:t>
                              </m:r>
                            </m:sup>
                          </m:sSup>
                          <m:r>
                            <a:rPr lang="fr-CH" b="0" i="1" smtClean="0">
                              <a:solidFill>
                                <a:schemeClr val="tx1"/>
                              </a:solidFill>
                              <a:latin typeface="Cambria Math" panose="02040503050406030204" pitchFamily="18" charset="0"/>
                            </a:rPr>
                            <m:t> </m:t>
                          </m:r>
                        </m:e>
                      </m:d>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1</m:t>
                          </m:r>
                        </m:num>
                        <m:den>
                          <m:r>
                            <a:rPr lang="fr-CH" b="0" i="1" smtClean="0">
                              <a:solidFill>
                                <a:schemeClr val="tx1"/>
                              </a:solidFill>
                              <a:latin typeface="Cambria Math" panose="02040503050406030204" pitchFamily="18" charset="0"/>
                            </a:rPr>
                            <m:t>𝑅</m:t>
                          </m:r>
                        </m:den>
                      </m:f>
                      <m:d>
                        <m:dPr>
                          <m:begChr m:val="["/>
                          <m:endChr m:val="]"/>
                          <m:ctrlPr>
                            <a:rPr lang="fr-CH" b="0" i="1" smtClean="0">
                              <a:solidFill>
                                <a:schemeClr val="tx1"/>
                              </a:solidFill>
                              <a:latin typeface="Cambria Math" panose="02040503050406030204" pitchFamily="18" charset="0"/>
                            </a:rPr>
                          </m:ctrlPr>
                        </m:dPr>
                        <m:e>
                          <m:r>
                            <a:rPr lang="fr-CH" b="0" i="1" smtClean="0">
                              <a:solidFill>
                                <a:schemeClr val="tx1"/>
                              </a:solidFill>
                              <a:latin typeface="Cambria Math" panose="02040503050406030204" pitchFamily="18" charset="0"/>
                            </a:rPr>
                            <m:t>𝜓</m:t>
                          </m:r>
                          <m:r>
                            <a:rPr lang="fr-CH" b="0" i="1" smtClean="0">
                              <a:solidFill>
                                <a:schemeClr val="tx1"/>
                              </a:solidFill>
                              <a:latin typeface="Cambria Math" panose="02040503050406030204" pitchFamily="18" charset="0"/>
                            </a:rPr>
                            <m:t>, </m:t>
                          </m:r>
                          <m:r>
                            <a:rPr lang="fr-CH" b="0" i="1" smtClean="0">
                              <a:solidFill>
                                <a:schemeClr val="tx1"/>
                              </a:solidFill>
                              <a:latin typeface="Cambria Math" panose="02040503050406030204" pitchFamily="18" charset="0"/>
                            </a:rPr>
                            <m:t>𝑗</m:t>
                          </m:r>
                        </m:e>
                      </m:d>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𝐹</m:t>
                              </m:r>
                            </m:e>
                            <m:sub>
                              <m:r>
                                <a:rPr lang="fr-CH" b="0" i="1" smtClean="0">
                                  <a:solidFill>
                                    <a:schemeClr val="tx1"/>
                                  </a:solidFill>
                                  <a:latin typeface="Cambria Math" panose="02040503050406030204" pitchFamily="18" charset="0"/>
                                </a:rPr>
                                <m:t>0</m:t>
                              </m:r>
                            </m:sub>
                          </m:sSub>
                        </m:num>
                        <m:den>
                          <m:sSup>
                            <m:sSupPr>
                              <m:ctrlPr>
                                <a:rPr lang="fr-CH" b="0" i="1" smtClean="0">
                                  <a:solidFill>
                                    <a:schemeClr val="tx1"/>
                                  </a:solidFill>
                                  <a:latin typeface="Cambria Math" panose="02040503050406030204" pitchFamily="18" charset="0"/>
                                </a:rPr>
                              </m:ctrlPr>
                            </m:sSupPr>
                            <m:e>
                              <m:r>
                                <a:rPr lang="fr-CH" b="0" i="1" smtClean="0">
                                  <a:solidFill>
                                    <a:schemeClr val="tx1"/>
                                  </a:solidFill>
                                  <a:latin typeface="Cambria Math" panose="02040503050406030204" pitchFamily="18" charset="0"/>
                                </a:rPr>
                                <m:t>𝑅</m:t>
                              </m:r>
                            </m:e>
                            <m:sup>
                              <m:r>
                                <a:rPr lang="fr-CH" b="0" i="1" smtClean="0">
                                  <a:solidFill>
                                    <a:schemeClr val="tx1"/>
                                  </a:solidFill>
                                  <a:latin typeface="Cambria Math" panose="02040503050406030204" pitchFamily="18" charset="0"/>
                                </a:rPr>
                                <m:t>2</m:t>
                              </m:r>
                            </m:sup>
                          </m:sSup>
                        </m:den>
                      </m:f>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𝑗</m:t>
                          </m:r>
                        </m:num>
                        <m:den>
                          <m:r>
                            <a:rPr lang="fr-CH" b="0" i="1" smtClean="0">
                              <a:solidFill>
                                <a:schemeClr val="tx1"/>
                              </a:solidFill>
                              <a:latin typeface="Cambria Math" panose="02040503050406030204" pitchFamily="18" charset="0"/>
                            </a:rPr>
                            <m:t>𝜕𝜙</m:t>
                          </m:r>
                        </m:den>
                      </m:f>
                      <m:r>
                        <a:rPr lang="fr-CH" b="0" i="1" smtClean="0">
                          <a:solidFill>
                            <a:schemeClr val="tx1"/>
                          </a:solidFill>
                          <a:latin typeface="Cambria Math" panose="02040503050406030204" pitchFamily="18" charset="0"/>
                        </a:rPr>
                        <m:t>+</m:t>
                      </m:r>
                      <m:r>
                        <a:rPr lang="fr-FR" b="0" i="1" smtClean="0">
                          <a:solidFill>
                            <a:schemeClr val="tx1"/>
                          </a:solidFill>
                          <a:latin typeface="Cambria Math" panose="02040503050406030204" pitchFamily="18" charset="0"/>
                        </a:rPr>
                        <m:t>𝑅</m:t>
                      </m:r>
                      <m:r>
                        <a:rPr lang="fr-CH" b="0" i="1" smtClean="0">
                          <a:solidFill>
                            <a:schemeClr val="tx1"/>
                          </a:solidFill>
                          <a:latin typeface="Cambria Math" panose="02040503050406030204" pitchFamily="18" charset="0"/>
                        </a:rPr>
                        <m:t>𝜇</m:t>
                      </m:r>
                      <m:sSup>
                        <m:sSupPr>
                          <m:ctrlPr>
                            <a:rPr lang="fr-CH" b="0" i="1" smtClean="0">
                              <a:solidFill>
                                <a:schemeClr val="tx1"/>
                              </a:solidFill>
                              <a:latin typeface="Cambria Math" panose="02040503050406030204" pitchFamily="18" charset="0"/>
                            </a:rPr>
                          </m:ctrlPr>
                        </m:sSupPr>
                        <m:e>
                          <m:r>
                            <m:rPr>
                              <m:sty m:val="p"/>
                            </m:rPr>
                            <a:rPr lang="fr-CH" b="0" i="0" smtClean="0">
                              <a:solidFill>
                                <a:schemeClr val="tx1"/>
                              </a:solidFill>
                              <a:latin typeface="Cambria Math" panose="02040503050406030204" pitchFamily="18" charset="0"/>
                            </a:rPr>
                            <m:t>∇</m:t>
                          </m:r>
                        </m:e>
                        <m:sup>
                          <m:r>
                            <a:rPr lang="fr-CH" b="0" i="1" smtClean="0">
                              <a:solidFill>
                                <a:schemeClr val="tx1"/>
                              </a:solidFill>
                              <a:latin typeface="Cambria Math" panose="02040503050406030204" pitchFamily="18" charset="0"/>
                            </a:rPr>
                            <m:t>2</m:t>
                          </m:r>
                        </m:sup>
                      </m:sSup>
                      <m:r>
                        <a:rPr lang="fr-FR" i="1" smtClean="0">
                          <a:solidFill>
                            <a:schemeClr val="tx1"/>
                          </a:solidFill>
                          <a:latin typeface="Cambria Math" panose="02040503050406030204" pitchFamily="18" charset="0"/>
                        </a:rPr>
                        <m:t>𝜔</m:t>
                      </m:r>
                      <m:r>
                        <a:rPr lang="fr-FR" b="0" i="1" smtClean="0">
                          <a:solidFill>
                            <a:schemeClr val="tx1"/>
                          </a:solidFill>
                          <a:latin typeface="Cambria Math" panose="02040503050406030204" pitchFamily="18" charset="0"/>
                        </a:rPr>
                        <m:t>−</m:t>
                      </m:r>
                      <m:f>
                        <m:fPr>
                          <m:ctrlPr>
                            <a:rPr lang="fr-FR" b="0" i="1" smtClean="0">
                              <a:solidFill>
                                <a:schemeClr val="tx1"/>
                              </a:solidFill>
                              <a:latin typeface="Cambria Math" panose="02040503050406030204" pitchFamily="18" charset="0"/>
                            </a:rPr>
                          </m:ctrlPr>
                        </m:fPr>
                        <m:num>
                          <m:r>
                            <a:rPr lang="fr-FR" b="0" i="1" smtClean="0">
                              <a:solidFill>
                                <a:schemeClr val="tx1"/>
                              </a:solidFill>
                              <a:latin typeface="Cambria Math" panose="02040503050406030204" pitchFamily="18" charset="0"/>
                            </a:rPr>
                            <m:t>1</m:t>
                          </m:r>
                        </m:num>
                        <m:den>
                          <m:r>
                            <a:rPr lang="fr-FR" b="0" i="1" smtClean="0">
                              <a:solidFill>
                                <a:schemeClr val="tx1"/>
                              </a:solidFill>
                              <a:latin typeface="Cambria Math" panose="02040503050406030204" pitchFamily="18" charset="0"/>
                            </a:rPr>
                            <m:t>𝑅</m:t>
                          </m:r>
                        </m:den>
                      </m:f>
                      <m:r>
                        <a:rPr lang="fr-FR" b="0" i="1" smtClean="0">
                          <a:solidFill>
                            <a:schemeClr val="tx1"/>
                          </a:solidFill>
                          <a:latin typeface="Cambria Math" panose="02040503050406030204" pitchFamily="18" charset="0"/>
                        </a:rPr>
                        <m:t>[</m:t>
                      </m:r>
                      <m:sSup>
                        <m:sSupPr>
                          <m:ctrlPr>
                            <a:rPr lang="fr-FR" b="0" i="1" smtClean="0">
                              <a:solidFill>
                                <a:schemeClr val="tx1"/>
                              </a:solidFill>
                              <a:latin typeface="Cambria Math" panose="02040503050406030204" pitchFamily="18" charset="0"/>
                            </a:rPr>
                          </m:ctrlPr>
                        </m:sSupPr>
                        <m:e>
                          <m:r>
                            <a:rPr lang="fr-FR" b="0" i="1" smtClean="0">
                              <a:solidFill>
                                <a:schemeClr val="tx1"/>
                              </a:solidFill>
                              <a:latin typeface="Cambria Math" panose="02040503050406030204" pitchFamily="18" charset="0"/>
                            </a:rPr>
                            <m:t>𝑅</m:t>
                          </m:r>
                        </m:e>
                        <m:sup>
                          <m:r>
                            <a:rPr lang="fr-FR" b="0" i="1" smtClean="0">
                              <a:solidFill>
                                <a:schemeClr val="tx1"/>
                              </a:solidFill>
                              <a:latin typeface="Cambria Math" panose="02040503050406030204" pitchFamily="18" charset="0"/>
                            </a:rPr>
                            <m:t>2</m:t>
                          </m:r>
                        </m:sup>
                      </m:sSup>
                      <m:r>
                        <a:rPr lang="fr-FR" b="0" i="1" smtClean="0">
                          <a:solidFill>
                            <a:schemeClr val="tx1"/>
                          </a:solidFill>
                          <a:latin typeface="Cambria Math" panose="02040503050406030204" pitchFamily="18" charset="0"/>
                        </a:rPr>
                        <m:t>, </m:t>
                      </m:r>
                      <m:r>
                        <a:rPr lang="fr-FR" b="0" i="1" smtClean="0">
                          <a:solidFill>
                            <a:schemeClr val="tx1"/>
                          </a:solidFill>
                          <a:latin typeface="Cambria Math" panose="02040503050406030204" pitchFamily="18" charset="0"/>
                        </a:rPr>
                        <m:t>𝜌</m:t>
                      </m:r>
                      <m:r>
                        <a:rPr lang="fr-FR" b="0" i="1" smtClean="0">
                          <a:solidFill>
                            <a:schemeClr val="tx1"/>
                          </a:solidFill>
                          <a:latin typeface="Cambria Math" panose="02040503050406030204" pitchFamily="18" charset="0"/>
                        </a:rPr>
                        <m:t>𝑇</m:t>
                      </m:r>
                      <m:r>
                        <a:rPr lang="fr-FR" b="0" i="1" smtClean="0">
                          <a:solidFill>
                            <a:schemeClr val="tx1"/>
                          </a:solidFill>
                          <a:latin typeface="Cambria Math" panose="02040503050406030204" pitchFamily="18" charset="0"/>
                        </a:rPr>
                        <m:t>]</m:t>
                      </m:r>
                    </m:oMath>
                  </m:oMathPara>
                </a14:m>
                <a:endParaRPr lang="en-GB" dirty="0">
                  <a:solidFill>
                    <a:schemeClr val="tx1"/>
                  </a:solidFill>
                </a:endParaRPr>
              </a:p>
              <a:p>
                <a:endParaRPr lang="en-GB" dirty="0">
                  <a:solidFill>
                    <a:schemeClr val="tx1"/>
                  </a:solidFill>
                </a:endParaRPr>
              </a:p>
              <a:p>
                <a:pPr/>
                <a14:m>
                  <m:oMathPara xmlns:m="http://schemas.openxmlformats.org/officeDocument/2006/math">
                    <m:oMathParaPr>
                      <m:jc m:val="centerGroup"/>
                    </m:oMathParaPr>
                    <m:oMath xmlns:m="http://schemas.openxmlformats.org/officeDocument/2006/math">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m:t>
                          </m:r>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num>
                        <m:den>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𝑡</m:t>
                          </m:r>
                          <m:r>
                            <a:rPr lang="fr-CH" b="0" i="1" smtClean="0">
                              <a:solidFill>
                                <a:schemeClr val="tx1"/>
                              </a:solidFill>
                              <a:latin typeface="Cambria Math" panose="02040503050406030204" pitchFamily="18" charset="0"/>
                            </a:rPr>
                            <m:t> </m:t>
                          </m:r>
                        </m:den>
                      </m:f>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𝑐</m:t>
                          </m:r>
                        </m:num>
                        <m:den>
                          <m:r>
                            <a:rPr lang="fr-CH" b="0" i="1" smtClean="0">
                              <a:solidFill>
                                <a:schemeClr val="tx1"/>
                              </a:solidFill>
                              <a:latin typeface="Cambria Math" panose="02040503050406030204" pitchFamily="18" charset="0"/>
                            </a:rPr>
                            <m:t>𝐵𝑅</m:t>
                          </m:r>
                        </m:den>
                      </m:f>
                      <m:d>
                        <m:dPr>
                          <m:ctrlPr>
                            <a:rPr lang="fr-CH" b="0" i="1" smtClean="0">
                              <a:solidFill>
                                <a:schemeClr val="tx1"/>
                              </a:solidFill>
                              <a:latin typeface="Cambria Math" panose="02040503050406030204" pitchFamily="18" charset="0"/>
                            </a:rPr>
                          </m:ctrlPr>
                        </m:dPr>
                        <m:e>
                          <m:d>
                            <m:dPr>
                              <m:begChr m:val="["/>
                              <m:endChr m:val="]"/>
                              <m:ctrlPr>
                                <a:rPr lang="fr-CH" b="0" i="1" smtClean="0">
                                  <a:solidFill>
                                    <a:schemeClr val="tx1"/>
                                  </a:solidFill>
                                  <a:latin typeface="Cambria Math" panose="02040503050406030204" pitchFamily="18" charset="0"/>
                                </a:rPr>
                              </m:ctrlPr>
                            </m:dPr>
                            <m:e>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r>
                                <a:rPr lang="fr-CH" b="0" i="1" smtClean="0">
                                  <a:solidFill>
                                    <a:schemeClr val="tx1"/>
                                  </a:solidFill>
                                  <a:latin typeface="Cambria Math" panose="02040503050406030204" pitchFamily="18" charset="0"/>
                                </a:rPr>
                                <m:t>, </m:t>
                              </m:r>
                              <m:r>
                                <a:rPr lang="fr-CH" b="0" i="1" smtClean="0">
                                  <a:solidFill>
                                    <a:schemeClr val="tx1"/>
                                  </a:solidFill>
                                  <a:latin typeface="Cambria Math" panose="02040503050406030204" pitchFamily="18" charset="0"/>
                                </a:rPr>
                                <m:t>𝜓</m:t>
                              </m:r>
                            </m:e>
                          </m:d>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𝐹</m:t>
                                  </m:r>
                                </m:e>
                                <m:sub>
                                  <m:r>
                                    <a:rPr lang="fr-CH" b="0" i="1" smtClean="0">
                                      <a:solidFill>
                                        <a:schemeClr val="tx1"/>
                                      </a:solidFill>
                                      <a:latin typeface="Cambria Math" panose="02040503050406030204" pitchFamily="18" charset="0"/>
                                    </a:rPr>
                                    <m:t>0</m:t>
                                  </m:r>
                                </m:sub>
                              </m:sSub>
                            </m:num>
                            <m:den>
                              <m:r>
                                <a:rPr lang="fr-CH" b="0" i="1" smtClean="0">
                                  <a:solidFill>
                                    <a:schemeClr val="tx1"/>
                                  </a:solidFill>
                                  <a:latin typeface="Cambria Math" panose="02040503050406030204" pitchFamily="18" charset="0"/>
                                </a:rPr>
                                <m:t>𝑅</m:t>
                              </m:r>
                            </m:den>
                          </m:f>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m:t>
                              </m:r>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num>
                            <m:den>
                              <m:r>
                                <a:rPr lang="fr-CH" b="0" i="1" smtClean="0">
                                  <a:solidFill>
                                    <a:schemeClr val="tx1"/>
                                  </a:solidFill>
                                  <a:latin typeface="Cambria Math" panose="02040503050406030204" pitchFamily="18" charset="0"/>
                                </a:rPr>
                                <m:t>𝜕𝜙</m:t>
                              </m:r>
                            </m:den>
                          </m:f>
                        </m:e>
                      </m:d>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𝑅</m:t>
                      </m:r>
                      <m:d>
                        <m:dPr>
                          <m:begChr m:val="["/>
                          <m:endChr m:val="]"/>
                          <m:ctrlPr>
                            <a:rPr lang="fr-CH" b="0" i="1" smtClean="0">
                              <a:solidFill>
                                <a:schemeClr val="tx1"/>
                              </a:solidFill>
                              <a:latin typeface="Cambria Math" panose="02040503050406030204" pitchFamily="18" charset="0"/>
                            </a:rPr>
                          </m:ctrlPr>
                        </m:dPr>
                        <m:e>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r>
                            <a:rPr lang="fr-CH" b="0" i="1" smtClean="0">
                              <a:solidFill>
                                <a:schemeClr val="tx1"/>
                              </a:solidFill>
                              <a:latin typeface="Cambria Math" panose="02040503050406030204" pitchFamily="18" charset="0"/>
                            </a:rPr>
                            <m:t>, </m:t>
                          </m:r>
                          <m:r>
                            <a:rPr lang="fr-CH" b="0" i="1" smtClean="0">
                              <a:solidFill>
                                <a:schemeClr val="tx1"/>
                              </a:solidFill>
                              <a:latin typeface="Cambria Math" panose="02040503050406030204" pitchFamily="18" charset="0"/>
                            </a:rPr>
                            <m:t>𝜑</m:t>
                          </m:r>
                        </m:e>
                      </m:d>
                      <m:r>
                        <a:rPr lang="fr-CH" b="0" i="1" smtClean="0">
                          <a:solidFill>
                            <a:schemeClr val="tx1"/>
                          </a:solidFill>
                          <a:latin typeface="Cambria Math" panose="02040503050406030204" pitchFamily="18" charset="0"/>
                        </a:rPr>
                        <m:t>+</m:t>
                      </m:r>
                      <m:r>
                        <a:rPr lang="fr-FR" b="0" i="1" smtClean="0">
                          <a:solidFill>
                            <a:schemeClr val="tx1"/>
                          </a:solidFill>
                          <a:latin typeface="Cambria Math" panose="02040503050406030204" pitchFamily="18" charset="0"/>
                        </a:rPr>
                        <m:t>𝑅</m:t>
                      </m:r>
                      <m:d>
                        <m:dPr>
                          <m:begChr m:val="["/>
                          <m:endChr m:val="]"/>
                          <m:ctrlPr>
                            <a:rPr lang="fr-FR" b="0" i="1" smtClean="0">
                              <a:solidFill>
                                <a:schemeClr val="tx1"/>
                              </a:solidFill>
                              <a:latin typeface="Cambria Math" panose="02040503050406030204" pitchFamily="18" charset="0"/>
                            </a:rPr>
                          </m:ctrlPr>
                        </m:dPr>
                        <m:e>
                          <m:sSub>
                            <m:sSubPr>
                              <m:ctrlPr>
                                <a:rPr lang="fr-FR" b="0" i="1" smtClean="0">
                                  <a:solidFill>
                                    <a:schemeClr val="tx1"/>
                                  </a:solidFill>
                                  <a:latin typeface="Cambria Math" panose="02040503050406030204" pitchFamily="18" charset="0"/>
                                </a:rPr>
                              </m:ctrlPr>
                            </m:sSubPr>
                            <m:e>
                              <m:r>
                                <a:rPr lang="fr-FR" b="0" i="1" smtClean="0">
                                  <a:solidFill>
                                    <a:schemeClr val="tx1"/>
                                  </a:solidFill>
                                  <a:latin typeface="Cambria Math" panose="02040503050406030204" pitchFamily="18" charset="0"/>
                                </a:rPr>
                                <m:t>𝑛</m:t>
                              </m:r>
                            </m:e>
                            <m:sub>
                              <m:r>
                                <a:rPr lang="fr-FR" b="0" i="1" smtClean="0">
                                  <a:solidFill>
                                    <a:schemeClr val="tx1"/>
                                  </a:solidFill>
                                  <a:latin typeface="Cambria Math" panose="02040503050406030204" pitchFamily="18" charset="0"/>
                                </a:rPr>
                                <m:t>𝑟𝑒</m:t>
                              </m:r>
                            </m:sub>
                          </m:sSub>
                          <m:r>
                            <a:rPr lang="fr-FR" b="0" i="1" smtClean="0">
                              <a:solidFill>
                                <a:schemeClr val="tx1"/>
                              </a:solidFill>
                              <a:latin typeface="Cambria Math" panose="02040503050406030204" pitchFamily="18" charset="0"/>
                            </a:rPr>
                            <m:t>, </m:t>
                          </m:r>
                          <m:r>
                            <a:rPr lang="fr-FR" b="0" i="1" smtClean="0">
                              <a:solidFill>
                                <a:schemeClr val="tx1"/>
                              </a:solidFill>
                              <a:latin typeface="Cambria Math" panose="02040503050406030204" pitchFamily="18" charset="0"/>
                            </a:rPr>
                            <m:t>𝑢</m:t>
                          </m:r>
                        </m:e>
                      </m:d>
                      <m:r>
                        <a:rPr lang="fr-FR" b="0" i="1" smtClean="0">
                          <a:solidFill>
                            <a:schemeClr val="tx1"/>
                          </a:solidFill>
                          <a:latin typeface="Cambria Math" panose="02040503050406030204" pitchFamily="18" charset="0"/>
                        </a:rPr>
                        <m:t>+</m:t>
                      </m:r>
                      <m:r>
                        <m:rPr>
                          <m:sty m:val="p"/>
                        </m:rPr>
                        <a:rPr lang="fr-CH" b="0" i="0" smtClean="0">
                          <a:solidFill>
                            <a:schemeClr val="tx1"/>
                          </a:solidFill>
                          <a:latin typeface="Cambria Math" panose="02040503050406030204" pitchFamily="18" charset="0"/>
                        </a:rPr>
                        <m:t>∇</m:t>
                      </m:r>
                      <m:d>
                        <m:dPr>
                          <m:ctrlPr>
                            <a:rPr lang="fr-CH" b="0" i="1" smtClean="0">
                              <a:solidFill>
                                <a:schemeClr val="tx1"/>
                              </a:solidFill>
                              <a:latin typeface="Cambria Math" panose="02040503050406030204" pitchFamily="18" charset="0"/>
                            </a:rPr>
                          </m:ctrlPr>
                        </m:dPr>
                        <m:e>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𝐷</m:t>
                              </m:r>
                            </m:e>
                            <m:sub>
                              <m:r>
                                <a:rPr lang="fr-CH" b="0" i="1" smtClean="0">
                                  <a:solidFill>
                                    <a:schemeClr val="tx1"/>
                                  </a:solidFill>
                                  <a:latin typeface="Cambria Math" panose="02040503050406030204" pitchFamily="18" charset="0"/>
                                </a:rPr>
                                <m:t>𝑟𝑒</m:t>
                              </m:r>
                              <m:r>
                                <a:rPr lang="fr-CH" b="0" i="1" smtClean="0">
                                  <a:solidFill>
                                    <a:schemeClr val="tx1"/>
                                  </a:solidFill>
                                  <a:latin typeface="Cambria Math" panose="02040503050406030204" pitchFamily="18" charset="0"/>
                                </a:rPr>
                                <m:t>,∥</m:t>
                              </m:r>
                            </m:sub>
                          </m:sSub>
                          <m:sSub>
                            <m:sSubPr>
                              <m:ctrlPr>
                                <a:rPr lang="fr-CH" b="0" i="1" smtClean="0">
                                  <a:solidFill>
                                    <a:schemeClr val="tx1"/>
                                  </a:solidFill>
                                  <a:latin typeface="Cambria Math" panose="02040503050406030204" pitchFamily="18" charset="0"/>
                                </a:rPr>
                              </m:ctrlPr>
                            </m:sSubPr>
                            <m:e>
                              <m:r>
                                <m:rPr>
                                  <m:sty m:val="p"/>
                                </m:rPr>
                                <a:rPr lang="fr-CH" b="0" i="0" smtClean="0">
                                  <a:solidFill>
                                    <a:schemeClr val="tx1"/>
                                  </a:solidFill>
                                  <a:latin typeface="Cambria Math" panose="02040503050406030204" pitchFamily="18" charset="0"/>
                                </a:rPr>
                                <m:t>∇</m:t>
                              </m:r>
                            </m:e>
                            <m:sub>
                              <m:r>
                                <a:rPr lang="fr-CH" b="0" i="1" smtClean="0">
                                  <a:solidFill>
                                    <a:schemeClr val="tx1"/>
                                  </a:solidFill>
                                  <a:latin typeface="Cambria Math" panose="02040503050406030204" pitchFamily="18" charset="0"/>
                                </a:rPr>
                                <m:t>∥</m:t>
                              </m:r>
                            </m:sub>
                          </m:sSub>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r>
                            <a:rPr lang="fr-CH" b="0" i="1" smtClean="0">
                              <a:solidFill>
                                <a:schemeClr val="tx1"/>
                              </a:solidFill>
                              <a:latin typeface="Cambria Math" panose="02040503050406030204" pitchFamily="18" charset="0"/>
                            </a:rPr>
                            <m:t>+</m:t>
                          </m:r>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𝐷</m:t>
                              </m:r>
                            </m:e>
                            <m:sub>
                              <m:r>
                                <a:rPr lang="fr-CH" b="0" i="1" smtClean="0">
                                  <a:solidFill>
                                    <a:schemeClr val="tx1"/>
                                  </a:solidFill>
                                  <a:latin typeface="Cambria Math" panose="02040503050406030204" pitchFamily="18" charset="0"/>
                                </a:rPr>
                                <m:t>𝑟𝑒</m:t>
                              </m:r>
                              <m:r>
                                <a:rPr lang="fr-CH" b="0" i="1" smtClean="0">
                                  <a:solidFill>
                                    <a:schemeClr val="tx1"/>
                                  </a:solidFill>
                                  <a:latin typeface="Cambria Math" panose="02040503050406030204" pitchFamily="18" charset="0"/>
                                </a:rPr>
                                <m:t>,⊥</m:t>
                              </m:r>
                            </m:sub>
                          </m:sSub>
                          <m:sSub>
                            <m:sSubPr>
                              <m:ctrlPr>
                                <a:rPr lang="fr-CH" b="0" i="1" smtClean="0">
                                  <a:solidFill>
                                    <a:schemeClr val="tx1"/>
                                  </a:solidFill>
                                  <a:latin typeface="Cambria Math" panose="02040503050406030204" pitchFamily="18" charset="0"/>
                                </a:rPr>
                              </m:ctrlPr>
                            </m:sSubPr>
                            <m:e>
                              <m:r>
                                <m:rPr>
                                  <m:sty m:val="p"/>
                                </m:rPr>
                                <a:rPr lang="fr-CH" b="0" i="0" smtClean="0">
                                  <a:solidFill>
                                    <a:schemeClr val="tx1"/>
                                  </a:solidFill>
                                  <a:latin typeface="Cambria Math" panose="02040503050406030204" pitchFamily="18" charset="0"/>
                                </a:rPr>
                                <m:t>∇</m:t>
                              </m:r>
                            </m:e>
                            <m:sub>
                              <m:r>
                                <a:rPr lang="fr-CH" b="0" i="1" smtClean="0">
                                  <a:solidFill>
                                    <a:schemeClr val="tx1"/>
                                  </a:solidFill>
                                  <a:latin typeface="Cambria Math" panose="02040503050406030204" pitchFamily="18" charset="0"/>
                                </a:rPr>
                                <m:t>⊥</m:t>
                              </m:r>
                            </m:sub>
                          </m:sSub>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r>
                            <a:rPr lang="fr-CH" b="0" i="1" smtClean="0">
                              <a:solidFill>
                                <a:schemeClr val="tx1"/>
                              </a:solidFill>
                              <a:latin typeface="Cambria Math" panose="02040503050406030204" pitchFamily="18" charset="0"/>
                            </a:rPr>
                            <m:t> </m:t>
                          </m:r>
                        </m:e>
                      </m:d>
                    </m:oMath>
                  </m:oMathPara>
                </a14:m>
                <a:endParaRPr lang="en-GB" dirty="0">
                  <a:solidFill>
                    <a:schemeClr val="tx1"/>
                  </a:solidFill>
                </a:endParaRPr>
              </a:p>
              <a:p>
                <a:endParaRPr lang="en-GB" dirty="0">
                  <a:solidFill>
                    <a:schemeClr val="tx1"/>
                  </a:solidFill>
                </a:endParaRPr>
              </a:p>
              <a:p>
                <a:pPr/>
                <a14:m>
                  <m:oMathPara xmlns:m="http://schemas.openxmlformats.org/officeDocument/2006/math">
                    <m:oMathParaPr>
                      <m:jc m:val="centerGroup"/>
                    </m:oMathParaPr>
                    <m:oMath xmlns:m="http://schemas.openxmlformats.org/officeDocument/2006/math">
                      <m:d>
                        <m:dPr>
                          <m:begChr m:val="["/>
                          <m:endChr m:val="]"/>
                          <m:ctrlPr>
                            <a:rPr lang="fr-FR" b="1" i="1" smtClean="0">
                              <a:solidFill>
                                <a:schemeClr val="tx1"/>
                              </a:solidFill>
                              <a:latin typeface="Cambria Math" panose="02040503050406030204" pitchFamily="18" charset="0"/>
                            </a:rPr>
                          </m:ctrlPr>
                        </m:dPr>
                        <m:e>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panose="02040503050406030204" pitchFamily="18" charset="0"/>
                                </a:rPr>
                                <m:t>𝝏</m:t>
                              </m:r>
                            </m:e>
                            <m:sub>
                              <m:r>
                                <a:rPr lang="fr-FR" b="1" i="1" smtClean="0">
                                  <a:solidFill>
                                    <a:schemeClr val="tx1"/>
                                  </a:solidFill>
                                  <a:latin typeface="Cambria Math" panose="02040503050406030204" pitchFamily="18" charset="0"/>
                                </a:rPr>
                                <m:t>𝒕</m:t>
                              </m:r>
                            </m:sub>
                          </m:sSub>
                          <m:r>
                            <a:rPr lang="fr-FR" b="1" i="1" smtClean="0">
                              <a:solidFill>
                                <a:schemeClr val="tx1"/>
                              </a:solidFill>
                              <a:latin typeface="Cambria Math" panose="02040503050406030204" pitchFamily="18" charset="0"/>
                            </a:rPr>
                            <m:t>𝝆</m:t>
                          </m:r>
                          <m:r>
                            <a:rPr lang="fr-FR" b="1" i="1" smtClean="0">
                              <a:solidFill>
                                <a:schemeClr val="tx1"/>
                              </a:solidFill>
                              <a:latin typeface="Cambria Math" panose="02040503050406030204" pitchFamily="18" charset="0"/>
                            </a:rPr>
                            <m:t>    </m:t>
                          </m:r>
                          <m:sSub>
                            <m:sSubPr>
                              <m:ctrlPr>
                                <a:rPr lang="fr-FR" b="1" i="1" smtClean="0">
                                  <a:solidFill>
                                    <a:schemeClr val="tx1"/>
                                  </a:solidFill>
                                  <a:latin typeface="Cambria Math" panose="02040503050406030204" pitchFamily="18" charset="0"/>
                                </a:rPr>
                              </m:ctrlPr>
                            </m:sSubPr>
                            <m:e>
                              <m:r>
                                <a:rPr lang="fr-FR" b="1" i="1" smtClean="0">
                                  <a:solidFill>
                                    <a:schemeClr val="tx1"/>
                                  </a:solidFill>
                                  <a:latin typeface="Cambria Math" panose="02040503050406030204" pitchFamily="18" charset="0"/>
                                </a:rPr>
                                <m:t>𝝏</m:t>
                              </m:r>
                            </m:e>
                            <m:sub>
                              <m:r>
                                <a:rPr lang="fr-FR" b="1" i="1" smtClean="0">
                                  <a:solidFill>
                                    <a:schemeClr val="tx1"/>
                                  </a:solidFill>
                                  <a:latin typeface="Cambria Math" panose="02040503050406030204" pitchFamily="18" charset="0"/>
                                </a:rPr>
                                <m:t>𝒕</m:t>
                              </m:r>
                            </m:sub>
                          </m:sSub>
                          <m:r>
                            <a:rPr lang="fr-FR" b="1" i="1" smtClean="0">
                              <a:solidFill>
                                <a:schemeClr val="tx1"/>
                              </a:solidFill>
                              <a:latin typeface="Cambria Math" panose="02040503050406030204" pitchFamily="18" charset="0"/>
                            </a:rPr>
                            <m:t>𝑻</m:t>
                          </m:r>
                        </m:e>
                      </m:d>
                      <m:r>
                        <a:rPr lang="fr-FR" b="1" i="1" smtClean="0">
                          <a:solidFill>
                            <a:schemeClr val="tx1"/>
                          </a:solidFill>
                          <a:latin typeface="Cambria Math" panose="02040503050406030204" pitchFamily="18" charset="0"/>
                        </a:rPr>
                        <m:t>=[</m:t>
                      </m:r>
                      <m:r>
                        <a:rPr lang="fr-FR" b="1" i="1" smtClean="0">
                          <a:solidFill>
                            <a:schemeClr val="tx1"/>
                          </a:solidFill>
                          <a:latin typeface="Cambria Math" panose="02040503050406030204" pitchFamily="18" charset="0"/>
                        </a:rPr>
                        <m:t>𝟎</m:t>
                      </m:r>
                      <m:r>
                        <a:rPr lang="fr-FR" b="1" i="1" smtClean="0">
                          <a:solidFill>
                            <a:schemeClr val="tx1"/>
                          </a:solidFill>
                          <a:latin typeface="Cambria Math" panose="02040503050406030204" pitchFamily="18" charset="0"/>
                        </a:rPr>
                        <m:t>    </m:t>
                      </m:r>
                      <m:r>
                        <a:rPr lang="fr-FR" b="1" i="1" smtClean="0">
                          <a:solidFill>
                            <a:schemeClr val="tx1"/>
                          </a:solidFill>
                          <a:latin typeface="Cambria Math" panose="02040503050406030204" pitchFamily="18" charset="0"/>
                        </a:rPr>
                        <m:t>𝟎</m:t>
                      </m:r>
                      <m:r>
                        <a:rPr lang="fr-FR" b="1" i="1" smtClean="0">
                          <a:solidFill>
                            <a:schemeClr val="tx1"/>
                          </a:solidFill>
                          <a:latin typeface="Cambria Math" panose="02040503050406030204" pitchFamily="18" charset="0"/>
                        </a:rPr>
                        <m:t>]</m:t>
                      </m:r>
                    </m:oMath>
                  </m:oMathPara>
                </a14:m>
                <a:endParaRPr lang="en-GB" dirty="0">
                  <a:solidFill>
                    <a:schemeClr val="tx1"/>
                  </a:solidFill>
                </a:endParaRPr>
              </a:p>
              <a:p>
                <a:endParaRPr lang="en-GB" dirty="0">
                  <a:solidFill>
                    <a:schemeClr val="tx1"/>
                  </a:solidFill>
                </a:endParaRPr>
              </a:p>
              <a:p>
                <a:pPr/>
                <a14:m>
                  <m:oMathPara xmlns:m="http://schemas.openxmlformats.org/officeDocument/2006/math">
                    <m:oMathParaPr>
                      <m:jc m:val="centerGroup"/>
                    </m:oMathParaPr>
                    <m:oMath xmlns:m="http://schemas.openxmlformats.org/officeDocument/2006/math">
                      <m:r>
                        <a:rPr lang="fr-CH" b="0" i="1" smtClean="0">
                          <a:solidFill>
                            <a:schemeClr val="tx1"/>
                          </a:solidFill>
                          <a:latin typeface="Cambria Math" panose="02040503050406030204" pitchFamily="18" charset="0"/>
                        </a:rPr>
                        <m:t>𝑗</m:t>
                      </m:r>
                      <m:r>
                        <a:rPr lang="fr-CH" b="0" i="1" smtClean="0">
                          <a:solidFill>
                            <a:schemeClr val="tx1"/>
                          </a:solidFill>
                          <a:latin typeface="Cambria Math" panose="02040503050406030204" pitchFamily="18" charset="0"/>
                        </a:rPr>
                        <m:t>=</m:t>
                      </m:r>
                      <m:sSup>
                        <m:sSupPr>
                          <m:ctrlPr>
                            <a:rPr lang="fr-FR" b="0" i="1" smtClean="0">
                              <a:solidFill>
                                <a:schemeClr val="tx1"/>
                              </a:solidFill>
                              <a:latin typeface="Cambria Math" panose="02040503050406030204" pitchFamily="18" charset="0"/>
                              <a:ea typeface="Cambria Math" panose="02040503050406030204" pitchFamily="18" charset="0"/>
                            </a:rPr>
                          </m:ctrlPr>
                        </m:sSupPr>
                        <m:e>
                          <m:r>
                            <a:rPr lang="fr-CH" b="0" i="1" smtClean="0">
                              <a:solidFill>
                                <a:schemeClr val="tx1"/>
                              </a:solidFill>
                              <a:latin typeface="Cambria Math" panose="02040503050406030204" pitchFamily="18" charset="0"/>
                              <a:ea typeface="Cambria Math" panose="02040503050406030204" pitchFamily="18" charset="0"/>
                            </a:rPr>
                            <m:t>∆</m:t>
                          </m:r>
                        </m:e>
                        <m:sup>
                          <m:r>
                            <a:rPr lang="fr-FR" b="0" i="1" smtClean="0">
                              <a:solidFill>
                                <a:schemeClr val="tx1"/>
                              </a:solidFill>
                              <a:latin typeface="Cambria Math" panose="02040503050406030204" pitchFamily="18" charset="0"/>
                              <a:ea typeface="Cambria Math" panose="02040503050406030204" pitchFamily="18" charset="0"/>
                            </a:rPr>
                            <m:t>∗</m:t>
                          </m:r>
                        </m:sup>
                      </m:sSup>
                      <m:r>
                        <a:rPr lang="fr-FR" b="0" i="1" smtClean="0">
                          <a:solidFill>
                            <a:schemeClr val="tx1"/>
                          </a:solidFill>
                          <a:latin typeface="Cambria Math" panose="02040503050406030204" pitchFamily="18" charset="0"/>
                          <a:ea typeface="Cambria Math" panose="02040503050406030204" pitchFamily="18" charset="0"/>
                        </a:rPr>
                        <m:t>𝜓</m:t>
                      </m:r>
                      <m:r>
                        <a:rPr lang="fr-CH" b="0" i="1" smtClean="0">
                          <a:solidFill>
                            <a:schemeClr val="tx1"/>
                          </a:solidFill>
                          <a:latin typeface="Cambria Math" panose="02040503050406030204" pitchFamily="18" charset="0"/>
                        </a:rPr>
                        <m:t>,  </m:t>
                      </m:r>
                      <m:r>
                        <a:rPr lang="fr-FR" b="0" i="1" smtClean="0">
                          <a:solidFill>
                            <a:schemeClr val="tx1"/>
                          </a:solidFill>
                          <a:latin typeface="Cambria Math" panose="02040503050406030204" pitchFamily="18" charset="0"/>
                        </a:rPr>
                        <m:t>𝜔</m:t>
                      </m:r>
                      <m:r>
                        <a:rPr lang="fr-CH" b="0" i="1" smtClean="0">
                          <a:solidFill>
                            <a:schemeClr val="tx1"/>
                          </a:solidFill>
                          <a:latin typeface="Cambria Math" panose="02040503050406030204" pitchFamily="18" charset="0"/>
                        </a:rPr>
                        <m:t>=</m:t>
                      </m:r>
                      <m:r>
                        <m:rPr>
                          <m:sty m:val="p"/>
                        </m:rPr>
                        <a:rPr lang="fr-CH" b="0" i="0"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m:t>
                      </m:r>
                      <m:sSub>
                        <m:sSubPr>
                          <m:ctrlPr>
                            <a:rPr lang="fr-CH" b="0" i="1" smtClean="0">
                              <a:solidFill>
                                <a:schemeClr val="tx1"/>
                              </a:solidFill>
                              <a:latin typeface="Cambria Math" panose="02040503050406030204" pitchFamily="18" charset="0"/>
                            </a:rPr>
                          </m:ctrlPr>
                        </m:sSubPr>
                        <m:e>
                          <m:r>
                            <m:rPr>
                              <m:sty m:val="p"/>
                            </m:rPr>
                            <a:rPr lang="fr-CH" b="0" i="0" smtClean="0">
                              <a:solidFill>
                                <a:schemeClr val="tx1"/>
                              </a:solidFill>
                              <a:latin typeface="Cambria Math" panose="02040503050406030204" pitchFamily="18" charset="0"/>
                            </a:rPr>
                            <m:t>∇</m:t>
                          </m:r>
                        </m:e>
                        <m:sub>
                          <m:r>
                            <a:rPr lang="fr-CH" b="0" i="1" smtClean="0">
                              <a:solidFill>
                                <a:schemeClr val="tx1"/>
                              </a:solidFill>
                              <a:latin typeface="Cambria Math" panose="02040503050406030204" pitchFamily="18" charset="0"/>
                            </a:rPr>
                            <m:t>𝑝𝑜𝑙</m:t>
                          </m:r>
                        </m:sub>
                      </m:sSub>
                      <m:r>
                        <a:rPr lang="fr-FR" b="0" i="1" smtClean="0">
                          <a:solidFill>
                            <a:schemeClr val="tx1"/>
                          </a:solidFill>
                          <a:latin typeface="Cambria Math" panose="02040503050406030204" pitchFamily="18" charset="0"/>
                        </a:rPr>
                        <m:t>𝑢</m:t>
                      </m:r>
                      <m:r>
                        <a:rPr lang="fr-CH" b="0" i="1" smtClean="0">
                          <a:solidFill>
                            <a:schemeClr val="tx1"/>
                          </a:solidFill>
                          <a:latin typeface="Cambria Math" panose="02040503050406030204" pitchFamily="18" charset="0"/>
                        </a:rPr>
                        <m:t>,  </m:t>
                      </m:r>
                      <m:sSub>
                        <m:sSubPr>
                          <m:ctrlPr>
                            <a:rPr lang="fr-CH" b="1" i="1" smtClean="0">
                              <a:solidFill>
                                <a:schemeClr val="tx1"/>
                              </a:solidFill>
                              <a:latin typeface="Cambria Math" panose="02040503050406030204" pitchFamily="18" charset="0"/>
                            </a:rPr>
                          </m:ctrlPr>
                        </m:sSubPr>
                        <m:e>
                          <m:r>
                            <a:rPr lang="fr-CH" b="1" i="1" smtClean="0">
                              <a:solidFill>
                                <a:schemeClr val="tx1"/>
                              </a:solidFill>
                              <a:latin typeface="Cambria Math" panose="02040503050406030204" pitchFamily="18" charset="0"/>
                            </a:rPr>
                            <m:t>𝒋</m:t>
                          </m:r>
                        </m:e>
                        <m:sub>
                          <m:r>
                            <a:rPr lang="fr-CH" b="1" i="1" smtClean="0">
                              <a:solidFill>
                                <a:schemeClr val="tx1"/>
                              </a:solidFill>
                              <a:latin typeface="Cambria Math" panose="02040503050406030204" pitchFamily="18" charset="0"/>
                            </a:rPr>
                            <m:t>𝒓𝒆</m:t>
                          </m:r>
                        </m:sub>
                      </m:sSub>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𝑒𝑐</m:t>
                      </m:r>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𝑛</m:t>
                          </m:r>
                        </m:e>
                        <m:sub>
                          <m:r>
                            <a:rPr lang="fr-CH" b="0" i="1" smtClean="0">
                              <a:solidFill>
                                <a:schemeClr val="tx1"/>
                              </a:solidFill>
                              <a:latin typeface="Cambria Math" panose="02040503050406030204" pitchFamily="18" charset="0"/>
                            </a:rPr>
                            <m:t>𝑟𝑒</m:t>
                          </m:r>
                        </m:sub>
                      </m:sSub>
                      <m:acc>
                        <m:accPr>
                          <m:chr m:val="̂"/>
                          <m:ctrlPr>
                            <a:rPr lang="fr-CH" b="1" i="1" smtClean="0">
                              <a:solidFill>
                                <a:schemeClr val="tx1"/>
                              </a:solidFill>
                              <a:latin typeface="Cambria Math" panose="02040503050406030204" pitchFamily="18" charset="0"/>
                            </a:rPr>
                          </m:ctrlPr>
                        </m:accPr>
                        <m:e>
                          <m:r>
                            <a:rPr lang="fr-CH" b="1" i="1" smtClean="0">
                              <a:solidFill>
                                <a:schemeClr val="tx1"/>
                              </a:solidFill>
                              <a:latin typeface="Cambria Math" panose="02040503050406030204" pitchFamily="18" charset="0"/>
                            </a:rPr>
                            <m:t>𝒃</m:t>
                          </m:r>
                        </m:e>
                      </m:acc>
                    </m:oMath>
                  </m:oMathPara>
                </a14:m>
                <a:endParaRPr lang="fr-CH" b="1" i="1" dirty="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fr-CH" b="1" i="1" smtClean="0">
                          <a:solidFill>
                            <a:schemeClr val="tx1"/>
                          </a:solidFill>
                          <a:latin typeface="Cambria Math" panose="02040503050406030204" pitchFamily="18" charset="0"/>
                        </a:rPr>
                        <m:t>𝑩</m:t>
                      </m:r>
                      <m:r>
                        <a:rPr lang="fr-CH" b="0" i="1" smtClean="0">
                          <a:solidFill>
                            <a:schemeClr val="tx1"/>
                          </a:solidFill>
                          <a:latin typeface="Cambria Math" panose="02040503050406030204" pitchFamily="18" charset="0"/>
                        </a:rPr>
                        <m:t>=</m:t>
                      </m:r>
                      <m:f>
                        <m:fPr>
                          <m:ctrlPr>
                            <a:rPr lang="fr-CH" b="0" i="1" smtClean="0">
                              <a:solidFill>
                                <a:schemeClr val="tx1"/>
                              </a:solidFill>
                              <a:latin typeface="Cambria Math" panose="02040503050406030204" pitchFamily="18" charset="0"/>
                            </a:rPr>
                          </m:ctrlPr>
                        </m:fPr>
                        <m:num>
                          <m:r>
                            <a:rPr lang="fr-CH" b="0" i="1" smtClean="0">
                              <a:solidFill>
                                <a:schemeClr val="tx1"/>
                              </a:solidFill>
                              <a:latin typeface="Cambria Math" panose="02040503050406030204" pitchFamily="18" charset="0"/>
                            </a:rPr>
                            <m:t>1</m:t>
                          </m:r>
                        </m:num>
                        <m:den>
                          <m:r>
                            <a:rPr lang="fr-CH" b="0" i="1" smtClean="0">
                              <a:solidFill>
                                <a:schemeClr val="tx1"/>
                              </a:solidFill>
                              <a:latin typeface="Cambria Math" panose="02040503050406030204" pitchFamily="18" charset="0"/>
                            </a:rPr>
                            <m:t>𝑅</m:t>
                          </m:r>
                        </m:den>
                      </m:f>
                      <m:d>
                        <m:dPr>
                          <m:begChr m:val="["/>
                          <m:endChr m:val="]"/>
                          <m:ctrlPr>
                            <a:rPr lang="fr-CH" b="0" i="1" smtClean="0">
                              <a:solidFill>
                                <a:schemeClr val="tx1"/>
                              </a:solidFill>
                              <a:latin typeface="Cambria Math" panose="02040503050406030204" pitchFamily="18" charset="0"/>
                            </a:rPr>
                          </m:ctrlPr>
                        </m:dPr>
                        <m:e>
                          <m:sSub>
                            <m:sSubPr>
                              <m:ctrlPr>
                                <a:rPr lang="fr-CH" b="0" i="1" smtClean="0">
                                  <a:solidFill>
                                    <a:schemeClr val="tx1"/>
                                  </a:solidFill>
                                  <a:latin typeface="Cambria Math" panose="02040503050406030204" pitchFamily="18" charset="0"/>
                                </a:rPr>
                              </m:ctrlPr>
                            </m:sSubPr>
                            <m:e>
                              <m:r>
                                <a:rPr lang="fr-CH" b="0" i="1" smtClean="0">
                                  <a:solidFill>
                                    <a:schemeClr val="tx1"/>
                                  </a:solidFill>
                                  <a:latin typeface="Cambria Math" panose="02040503050406030204" pitchFamily="18" charset="0"/>
                                </a:rPr>
                                <m:t>𝐹</m:t>
                              </m:r>
                            </m:e>
                            <m:sub>
                              <m:r>
                                <a:rPr lang="fr-CH" b="0" i="1" smtClean="0">
                                  <a:solidFill>
                                    <a:schemeClr val="tx1"/>
                                  </a:solidFill>
                                  <a:latin typeface="Cambria Math" panose="02040503050406030204" pitchFamily="18" charset="0"/>
                                </a:rPr>
                                <m:t>0</m:t>
                              </m:r>
                            </m:sub>
                          </m:sSub>
                          <m:sSub>
                            <m:sSubPr>
                              <m:ctrlPr>
                                <a:rPr lang="fr-CH" b="1" i="1" smtClean="0">
                                  <a:solidFill>
                                    <a:schemeClr val="tx1"/>
                                  </a:solidFill>
                                  <a:latin typeface="Cambria Math" panose="02040503050406030204" pitchFamily="18" charset="0"/>
                                </a:rPr>
                              </m:ctrlPr>
                            </m:sSubPr>
                            <m:e>
                              <m:r>
                                <a:rPr lang="fr-CH" b="1" i="1" smtClean="0">
                                  <a:solidFill>
                                    <a:schemeClr val="tx1"/>
                                  </a:solidFill>
                                  <a:latin typeface="Cambria Math" panose="02040503050406030204" pitchFamily="18" charset="0"/>
                                </a:rPr>
                                <m:t>𝒆</m:t>
                              </m:r>
                            </m:e>
                            <m:sub>
                              <m:r>
                                <a:rPr lang="fr-CH" b="1" i="1" smtClean="0">
                                  <a:solidFill>
                                    <a:schemeClr val="tx1"/>
                                  </a:solidFill>
                                  <a:latin typeface="Cambria Math" panose="02040503050406030204" pitchFamily="18" charset="0"/>
                                </a:rPr>
                                <m:t>𝝓</m:t>
                              </m:r>
                            </m:sub>
                          </m:sSub>
                          <m:r>
                            <a:rPr lang="fr-CH" b="0" i="1" smtClean="0">
                              <a:solidFill>
                                <a:schemeClr val="tx1"/>
                              </a:solidFill>
                              <a:latin typeface="Cambria Math" panose="02040503050406030204" pitchFamily="18" charset="0"/>
                            </a:rPr>
                            <m:t>+</m:t>
                          </m:r>
                          <m:r>
                            <m:rPr>
                              <m:sty m:val="p"/>
                            </m:rPr>
                            <a:rPr lang="fr-CH" b="0" i="0"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𝜓</m:t>
                          </m:r>
                          <m:r>
                            <a:rPr lang="fr-CH" b="0" i="1" smtClean="0">
                              <a:solidFill>
                                <a:schemeClr val="tx1"/>
                              </a:solidFill>
                              <a:latin typeface="Cambria Math" panose="02040503050406030204" pitchFamily="18" charset="0"/>
                            </a:rPr>
                            <m:t>×</m:t>
                          </m:r>
                          <m:sSub>
                            <m:sSubPr>
                              <m:ctrlPr>
                                <a:rPr lang="fr-CH" b="1" i="1" smtClean="0">
                                  <a:solidFill>
                                    <a:schemeClr val="tx1"/>
                                  </a:solidFill>
                                  <a:latin typeface="Cambria Math" panose="02040503050406030204" pitchFamily="18" charset="0"/>
                                </a:rPr>
                              </m:ctrlPr>
                            </m:sSubPr>
                            <m:e>
                              <m:r>
                                <a:rPr lang="fr-CH" b="1" i="1" smtClean="0">
                                  <a:solidFill>
                                    <a:schemeClr val="tx1"/>
                                  </a:solidFill>
                                  <a:latin typeface="Cambria Math" panose="02040503050406030204" pitchFamily="18" charset="0"/>
                                </a:rPr>
                                <m:t>𝒆</m:t>
                              </m:r>
                            </m:e>
                            <m:sub>
                              <m:r>
                                <a:rPr lang="fr-CH" b="1" i="1" smtClean="0">
                                  <a:solidFill>
                                    <a:schemeClr val="tx1"/>
                                  </a:solidFill>
                                  <a:latin typeface="Cambria Math" panose="02040503050406030204" pitchFamily="18" charset="0"/>
                                </a:rPr>
                                <m:t>𝝓</m:t>
                              </m:r>
                            </m:sub>
                          </m:sSub>
                        </m:e>
                      </m:d>
                      <m:r>
                        <a:rPr lang="fr-CH" b="0" i="1" smtClean="0">
                          <a:solidFill>
                            <a:schemeClr val="tx1"/>
                          </a:solidFill>
                          <a:latin typeface="Cambria Math" panose="02040503050406030204" pitchFamily="18" charset="0"/>
                        </a:rPr>
                        <m:t>,  </m:t>
                      </m:r>
                      <m:r>
                        <a:rPr lang="fr-CH" b="1" i="1" smtClean="0">
                          <a:solidFill>
                            <a:schemeClr val="tx1"/>
                          </a:solidFill>
                          <a:latin typeface="Cambria Math" panose="02040503050406030204" pitchFamily="18" charset="0"/>
                        </a:rPr>
                        <m:t>𝒗</m:t>
                      </m:r>
                      <m:r>
                        <a:rPr lang="fr-CH" b="0" i="1"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𝑅</m:t>
                      </m:r>
                      <m:r>
                        <m:rPr>
                          <m:sty m:val="p"/>
                        </m:rPr>
                        <a:rPr lang="fr-CH" b="0" i="0" smtClean="0">
                          <a:solidFill>
                            <a:schemeClr val="tx1"/>
                          </a:solidFill>
                          <a:latin typeface="Cambria Math" panose="02040503050406030204" pitchFamily="18" charset="0"/>
                        </a:rPr>
                        <m:t>∇</m:t>
                      </m:r>
                      <m:r>
                        <a:rPr lang="fr-CH" b="0" i="1" smtClean="0">
                          <a:solidFill>
                            <a:schemeClr val="tx1"/>
                          </a:solidFill>
                          <a:latin typeface="Cambria Math" panose="02040503050406030204" pitchFamily="18" charset="0"/>
                        </a:rPr>
                        <m:t>𝜑</m:t>
                      </m:r>
                      <m:r>
                        <a:rPr lang="fr-CH" b="0" i="1" smtClean="0">
                          <a:solidFill>
                            <a:schemeClr val="tx1"/>
                          </a:solidFill>
                          <a:latin typeface="Cambria Math" panose="02040503050406030204" pitchFamily="18" charset="0"/>
                        </a:rPr>
                        <m:t>×</m:t>
                      </m:r>
                      <m:sSub>
                        <m:sSubPr>
                          <m:ctrlPr>
                            <a:rPr lang="fr-CH" b="1" i="1" smtClean="0">
                              <a:solidFill>
                                <a:schemeClr val="tx1"/>
                              </a:solidFill>
                              <a:latin typeface="Cambria Math" panose="02040503050406030204" pitchFamily="18" charset="0"/>
                            </a:rPr>
                          </m:ctrlPr>
                        </m:sSubPr>
                        <m:e>
                          <m:r>
                            <a:rPr lang="fr-CH" b="1" i="1" smtClean="0">
                              <a:solidFill>
                                <a:schemeClr val="tx1"/>
                              </a:solidFill>
                              <a:latin typeface="Cambria Math" panose="02040503050406030204" pitchFamily="18" charset="0"/>
                            </a:rPr>
                            <m:t>𝒆</m:t>
                          </m:r>
                        </m:e>
                        <m:sub>
                          <m:r>
                            <a:rPr lang="fr-CH" b="1" i="1" smtClean="0">
                              <a:solidFill>
                                <a:schemeClr val="tx1"/>
                              </a:solidFill>
                              <a:latin typeface="Cambria Math" panose="02040503050406030204" pitchFamily="18" charset="0"/>
                            </a:rPr>
                            <m:t>𝝓</m:t>
                          </m:r>
                        </m:sub>
                      </m:sSub>
                      <m:r>
                        <a:rPr lang="fr-CH" b="1" i="1" smtClean="0">
                          <a:solidFill>
                            <a:schemeClr val="tx1"/>
                          </a:solidFill>
                          <a:latin typeface="Cambria Math" panose="02040503050406030204" pitchFamily="18" charset="0"/>
                        </a:rPr>
                        <m:t> </m:t>
                      </m:r>
                    </m:oMath>
                  </m:oMathPara>
                </a14:m>
                <a:endParaRPr lang="en-GB" b="1" dirty="0">
                  <a:solidFill>
                    <a:schemeClr val="tx1"/>
                  </a:solidFill>
                </a:endParaRPr>
              </a:p>
              <a:p>
                <a:pPr/>
                <a14:m>
                  <m:oMathPara xmlns:m="http://schemas.openxmlformats.org/officeDocument/2006/math">
                    <m:oMathParaPr>
                      <m:jc m:val="centerGroup"/>
                    </m:oMathParaPr>
                    <m:oMath xmlns:m="http://schemas.openxmlformats.org/officeDocument/2006/math">
                      <m:r>
                        <a:rPr lang="fr-FR" b="1" i="1" smtClean="0">
                          <a:solidFill>
                            <a:schemeClr val="tx1"/>
                          </a:solidFill>
                          <a:latin typeface="Cambria Math" panose="02040503050406030204" pitchFamily="18" charset="0"/>
                        </a:rPr>
                        <m:t>𝜼</m:t>
                      </m:r>
                      <m:r>
                        <a:rPr lang="fr-FR" b="1" i="1" smtClean="0">
                          <a:solidFill>
                            <a:schemeClr val="tx1"/>
                          </a:solidFill>
                          <a:latin typeface="Cambria Math" panose="02040503050406030204" pitchFamily="18" charset="0"/>
                        </a:rPr>
                        <m:t>=</m:t>
                      </m:r>
                      <m:r>
                        <a:rPr lang="fr-FR" b="1" i="1" smtClean="0">
                          <a:solidFill>
                            <a:schemeClr val="tx1"/>
                          </a:solidFill>
                          <a:latin typeface="Cambria Math" panose="02040503050406030204" pitchFamily="18" charset="0"/>
                        </a:rPr>
                        <m:t>𝒄𝒐𝒏𝒔𝒕</m:t>
                      </m:r>
                      <m:r>
                        <a:rPr lang="fr-FR" b="1" i="1" smtClean="0">
                          <a:solidFill>
                            <a:schemeClr val="tx1"/>
                          </a:solidFill>
                          <a:latin typeface="Cambria Math" panose="02040503050406030204" pitchFamily="18" charset="0"/>
                        </a:rPr>
                        <m:t> </m:t>
                      </m:r>
                    </m:oMath>
                  </m:oMathPara>
                </a14:m>
                <a:endParaRPr lang="en-GB" b="1" dirty="0">
                  <a:solidFill>
                    <a:schemeClr val="tx1"/>
                  </a:solidFill>
                </a:endParaRPr>
              </a:p>
              <a:p>
                <a:endParaRPr lang="en-GB" b="1" dirty="0">
                  <a:solidFill>
                    <a:schemeClr val="tx1"/>
                  </a:solidFill>
                </a:endParaRPr>
              </a:p>
              <a:p>
                <a:endParaRPr lang="en-GB" dirty="0">
                  <a:solidFill>
                    <a:schemeClr val="tx1"/>
                  </a:solidFill>
                </a:endParaRPr>
              </a:p>
            </p:txBody>
          </p:sp>
        </mc:Choice>
        <mc:Fallback xmlns="">
          <p:sp>
            <p:nvSpPr>
              <p:cNvPr id="8" name="Espace réservé du contenu 7">
                <a:extLst>
                  <a:ext uri="{FF2B5EF4-FFF2-40B4-BE49-F238E27FC236}">
                    <a16:creationId xmlns:a16="http://schemas.microsoft.com/office/drawing/2014/main" id="{FD5C902E-C1DE-4E8F-98A8-2B2FC8AE76FA}"/>
                  </a:ext>
                </a:extLst>
              </p:cNvPr>
              <p:cNvSpPr>
                <a:spLocks noGrp="1" noRot="1" noChangeAspect="1" noMove="1" noResize="1" noEditPoints="1" noAdjustHandles="1" noChangeArrowheads="1" noChangeShapeType="1" noTextEdit="1"/>
              </p:cNvSpPr>
              <p:nvPr>
                <p:ph idx="1"/>
              </p:nvPr>
            </p:nvSpPr>
            <p:spPr>
              <a:xfrm>
                <a:off x="731837" y="876790"/>
                <a:ext cx="10728325" cy="5157787"/>
              </a:xfrm>
              <a:blipFill>
                <a:blip r:embed="rId3"/>
                <a:stretch>
                  <a:fillRect l="-1364" t="-1773"/>
                </a:stretch>
              </a:blipFill>
            </p:spPr>
            <p:txBody>
              <a:bodyPr/>
              <a:lstStyle/>
              <a:p>
                <a:r>
                  <a:rPr lang="en-GB">
                    <a:noFill/>
                  </a:rPr>
                  <a:t> </a:t>
                </a:r>
              </a:p>
            </p:txBody>
          </p:sp>
        </mc:Fallback>
      </mc:AlternateContent>
      <p:sp>
        <p:nvSpPr>
          <p:cNvPr id="3" name="Espace réservé de la date 2">
            <a:extLst>
              <a:ext uri="{FF2B5EF4-FFF2-40B4-BE49-F238E27FC236}">
                <a16:creationId xmlns:a16="http://schemas.microsoft.com/office/drawing/2014/main" id="{15CBC92B-4B63-4AE1-B577-23512A8D3CAB}"/>
              </a:ext>
            </a:extLst>
          </p:cNvPr>
          <p:cNvSpPr>
            <a:spLocks noGrp="1"/>
          </p:cNvSpPr>
          <p:nvPr>
            <p:ph type="dt" sz="half" idx="10"/>
          </p:nvPr>
        </p:nvSpPr>
        <p:spPr/>
        <p:txBody>
          <a:bodyPr/>
          <a:lstStyle/>
          <a:p>
            <a:r>
              <a:rPr lang="fr-FR" dirty="0"/>
              <a:t>26/09/2025</a:t>
            </a:r>
          </a:p>
        </p:txBody>
      </p:sp>
      <p:sp>
        <p:nvSpPr>
          <p:cNvPr id="4" name="Espace réservé du pied de page 3">
            <a:extLst>
              <a:ext uri="{FF2B5EF4-FFF2-40B4-BE49-F238E27FC236}">
                <a16:creationId xmlns:a16="http://schemas.microsoft.com/office/drawing/2014/main" id="{F5BE7B62-4CF8-4F92-88CA-C7DC4EA01194}"/>
              </a:ext>
            </a:extLst>
          </p:cNvPr>
          <p:cNvSpPr>
            <a:spLocks noGrp="1"/>
          </p:cNvSpPr>
          <p:nvPr>
            <p:ph type="ftr" sz="quarter" idx="11"/>
          </p:nvPr>
        </p:nvSpPr>
        <p:spPr/>
        <p:txBody>
          <a:bodyPr/>
          <a:lstStyle/>
          <a:p>
            <a:r>
              <a:rPr lang="fr-FR" dirty="0"/>
              <a:t>L. Singh, 21st </a:t>
            </a:r>
            <a:r>
              <a:rPr lang="fr-FR" dirty="0" err="1"/>
              <a:t>European</a:t>
            </a:r>
            <a:r>
              <a:rPr lang="fr-FR" dirty="0"/>
              <a:t> Fusion Theory </a:t>
            </a:r>
            <a:r>
              <a:rPr lang="fr-FR" dirty="0" err="1"/>
              <a:t>Conference</a:t>
            </a:r>
            <a:endParaRPr lang="fr-FR" dirty="0"/>
          </a:p>
        </p:txBody>
      </p:sp>
      <p:sp>
        <p:nvSpPr>
          <p:cNvPr id="5" name="Espace réservé du numéro de diapositive 4">
            <a:extLst>
              <a:ext uri="{FF2B5EF4-FFF2-40B4-BE49-F238E27FC236}">
                <a16:creationId xmlns:a16="http://schemas.microsoft.com/office/drawing/2014/main" id="{7952D6FD-CE6F-4DF6-98D6-46BB4D33837C}"/>
              </a:ext>
            </a:extLst>
          </p:cNvPr>
          <p:cNvSpPr>
            <a:spLocks noGrp="1"/>
          </p:cNvSpPr>
          <p:nvPr>
            <p:ph type="sldNum" sz="quarter" idx="12"/>
          </p:nvPr>
        </p:nvSpPr>
        <p:spPr/>
        <p:txBody>
          <a:bodyPr/>
          <a:lstStyle/>
          <a:p>
            <a:fld id="{0CBC77A0-1F4E-42FF-9FFC-F45C3A64AF90}" type="slidenum">
              <a:rPr lang="fr-FR" smtClean="0"/>
              <a:t>9</a:t>
            </a:fld>
            <a:endParaRPr lang="fr-FR"/>
          </a:p>
        </p:txBody>
      </p:sp>
      <p:sp>
        <p:nvSpPr>
          <p:cNvPr id="6" name="Titre 5">
            <a:extLst>
              <a:ext uri="{FF2B5EF4-FFF2-40B4-BE49-F238E27FC236}">
                <a16:creationId xmlns:a16="http://schemas.microsoft.com/office/drawing/2014/main" id="{35456C44-90BA-4B01-92CB-FBD9251B72DD}"/>
              </a:ext>
            </a:extLst>
          </p:cNvPr>
          <p:cNvSpPr>
            <a:spLocks noGrp="1"/>
          </p:cNvSpPr>
          <p:nvPr>
            <p:ph type="title"/>
          </p:nvPr>
        </p:nvSpPr>
        <p:spPr/>
        <p:txBody>
          <a:bodyPr/>
          <a:lstStyle/>
          <a:p>
            <a:r>
              <a:rPr lang="fr-FR" dirty="0"/>
              <a:t>JOREK </a:t>
            </a:r>
            <a:r>
              <a:rPr lang="fr-FR" dirty="0" err="1"/>
              <a:t>Modelling</a:t>
            </a:r>
            <a:r>
              <a:rPr lang="fr-FR" dirty="0"/>
              <a:t> </a:t>
            </a:r>
            <a:endParaRPr lang="en-GB" dirty="0"/>
          </a:p>
        </p:txBody>
      </p:sp>
      <p:sp>
        <p:nvSpPr>
          <p:cNvPr id="10" name="Rectangle 9">
            <a:extLst>
              <a:ext uri="{FF2B5EF4-FFF2-40B4-BE49-F238E27FC236}">
                <a16:creationId xmlns:a16="http://schemas.microsoft.com/office/drawing/2014/main" id="{DB86823E-B039-466C-A4C9-C7CA1D42073D}"/>
              </a:ext>
            </a:extLst>
          </p:cNvPr>
          <p:cNvSpPr/>
          <p:nvPr/>
        </p:nvSpPr>
        <p:spPr>
          <a:xfrm>
            <a:off x="2745472" y="3429000"/>
            <a:ext cx="2471723" cy="7046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1" name="Rectangle 10">
            <a:extLst>
              <a:ext uri="{FF2B5EF4-FFF2-40B4-BE49-F238E27FC236}">
                <a16:creationId xmlns:a16="http://schemas.microsoft.com/office/drawing/2014/main" id="{6FEE157A-6BAE-4CBC-B5C7-0A2DFD2756D0}"/>
              </a:ext>
            </a:extLst>
          </p:cNvPr>
          <p:cNvSpPr/>
          <p:nvPr/>
        </p:nvSpPr>
        <p:spPr>
          <a:xfrm>
            <a:off x="5217195" y="1488666"/>
            <a:ext cx="1136853" cy="7046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sp>
        <p:nvSpPr>
          <p:cNvPr id="12" name="Rectangle 11">
            <a:extLst>
              <a:ext uri="{FF2B5EF4-FFF2-40B4-BE49-F238E27FC236}">
                <a16:creationId xmlns:a16="http://schemas.microsoft.com/office/drawing/2014/main" id="{5F20677B-0501-4632-A928-E27D1D336A05}"/>
              </a:ext>
            </a:extLst>
          </p:cNvPr>
          <p:cNvSpPr/>
          <p:nvPr/>
        </p:nvSpPr>
        <p:spPr>
          <a:xfrm>
            <a:off x="7566722" y="3429000"/>
            <a:ext cx="2766969" cy="7046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en-GB" dirty="0"/>
          </a:p>
        </p:txBody>
      </p:sp>
      <p:pic>
        <p:nvPicPr>
          <p:cNvPr id="15" name="Immagine 7">
            <a:extLst>
              <a:ext uri="{FF2B5EF4-FFF2-40B4-BE49-F238E27FC236}">
                <a16:creationId xmlns:a16="http://schemas.microsoft.com/office/drawing/2014/main" id="{14F24E6B-CDC1-4B7D-8207-4140492ED326}"/>
              </a:ext>
            </a:extLst>
          </p:cNvPr>
          <p:cNvPicPr>
            <a:picLocks noChangeAspect="1"/>
          </p:cNvPicPr>
          <p:nvPr/>
        </p:nvPicPr>
        <p:blipFill>
          <a:blip r:embed="rId4"/>
          <a:stretch>
            <a:fillRect/>
          </a:stretch>
        </p:blipFill>
        <p:spPr>
          <a:xfrm>
            <a:off x="8428057" y="599865"/>
            <a:ext cx="3546131" cy="1573596"/>
          </a:xfrm>
          <a:prstGeom prst="rect">
            <a:avLst/>
          </a:prstGeom>
        </p:spPr>
      </p:pic>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11737B76-83CE-4F2F-ADF9-104280F2E10E}"/>
                  </a:ext>
                </a:extLst>
              </p:cNvPr>
              <p:cNvSpPr txBox="1"/>
              <p:nvPr/>
            </p:nvSpPr>
            <p:spPr>
              <a:xfrm>
                <a:off x="4453232" y="2163128"/>
                <a:ext cx="2708947" cy="400110"/>
              </a:xfrm>
              <a:prstGeom prst="rect">
                <a:avLst/>
              </a:prstGeom>
              <a:noFill/>
            </p:spPr>
            <p:txBody>
              <a:bodyPr wrap="none" rtlCol="0">
                <a:spAutoFit/>
              </a:bodyPr>
              <a:lstStyle/>
              <a:p>
                <a:r>
                  <a:rPr lang="fr-FR" sz="2000" dirty="0">
                    <a:solidFill>
                      <a:schemeClr val="tx1"/>
                    </a:solidFill>
                  </a:rPr>
                  <a:t>RE </a:t>
                </a:r>
                <a:r>
                  <a:rPr lang="fr-FR" sz="2000" dirty="0" err="1">
                    <a:solidFill>
                      <a:schemeClr val="tx1"/>
                    </a:solidFill>
                  </a:rPr>
                  <a:t>current</a:t>
                </a:r>
                <a:r>
                  <a:rPr lang="fr-FR" sz="2000" dirty="0">
                    <a:solidFill>
                      <a:schemeClr val="tx1"/>
                    </a:solidFill>
                  </a:rPr>
                  <a:t> </a:t>
                </a:r>
                <a:r>
                  <a:rPr lang="fr-FR" sz="2000" dirty="0" err="1">
                    <a:solidFill>
                      <a:schemeClr val="tx1"/>
                    </a:solidFill>
                  </a:rPr>
                  <a:t>density</a:t>
                </a:r>
                <a:r>
                  <a:rPr lang="fr-FR" sz="2000" dirty="0">
                    <a:solidFill>
                      <a:schemeClr val="tx1"/>
                    </a:solidFill>
                  </a:rPr>
                  <a:t> </a:t>
                </a:r>
                <a14:m>
                  <m:oMath xmlns:m="http://schemas.openxmlformats.org/officeDocument/2006/math">
                    <m:sSub>
                      <m:sSubPr>
                        <m:ctrlPr>
                          <a:rPr lang="fr-FR" sz="2000" i="1" dirty="0" smtClean="0">
                            <a:solidFill>
                              <a:schemeClr val="tx1"/>
                            </a:solidFill>
                            <a:latin typeface="Cambria Math" panose="02040503050406030204" pitchFamily="18" charset="0"/>
                          </a:rPr>
                        </m:ctrlPr>
                      </m:sSubPr>
                      <m:e>
                        <m:r>
                          <a:rPr lang="fr-FR" sz="2000" i="1" dirty="0" smtClean="0">
                            <a:solidFill>
                              <a:schemeClr val="tx1"/>
                            </a:solidFill>
                            <a:latin typeface="Cambria Math" panose="02040503050406030204" pitchFamily="18" charset="0"/>
                          </a:rPr>
                          <m:t>𝑗</m:t>
                        </m:r>
                      </m:e>
                      <m:sub>
                        <m:r>
                          <a:rPr lang="fr-FR" sz="2000" b="0" i="1" dirty="0" smtClean="0">
                            <a:solidFill>
                              <a:schemeClr val="tx1"/>
                            </a:solidFill>
                            <a:latin typeface="Cambria Math" panose="02040503050406030204" pitchFamily="18" charset="0"/>
                          </a:rPr>
                          <m:t>𝑅𝐸</m:t>
                        </m:r>
                      </m:sub>
                    </m:sSub>
                  </m:oMath>
                </a14:m>
                <a:endParaRPr lang="en-GB" sz="2000" dirty="0">
                  <a:solidFill>
                    <a:schemeClr val="tx1"/>
                  </a:solidFill>
                </a:endParaRPr>
              </a:p>
            </p:txBody>
          </p:sp>
        </mc:Choice>
        <mc:Fallback xmlns="">
          <p:sp>
            <p:nvSpPr>
              <p:cNvPr id="16" name="ZoneTexte 15">
                <a:extLst>
                  <a:ext uri="{FF2B5EF4-FFF2-40B4-BE49-F238E27FC236}">
                    <a16:creationId xmlns:a16="http://schemas.microsoft.com/office/drawing/2014/main" id="{11737B76-83CE-4F2F-ADF9-104280F2E10E}"/>
                  </a:ext>
                </a:extLst>
              </p:cNvPr>
              <p:cNvSpPr txBox="1">
                <a:spLocks noRot="1" noChangeAspect="1" noMove="1" noResize="1" noEditPoints="1" noAdjustHandles="1" noChangeArrowheads="1" noChangeShapeType="1" noTextEdit="1"/>
              </p:cNvSpPr>
              <p:nvPr/>
            </p:nvSpPr>
            <p:spPr>
              <a:xfrm>
                <a:off x="4453232" y="2163128"/>
                <a:ext cx="2708947" cy="400110"/>
              </a:xfrm>
              <a:prstGeom prst="rect">
                <a:avLst/>
              </a:prstGeom>
              <a:blipFill>
                <a:blip r:embed="rId5"/>
                <a:stretch>
                  <a:fillRect l="-2477" t="-7692" b="-29231"/>
                </a:stretch>
              </a:blipFill>
            </p:spPr>
            <p:txBody>
              <a:bodyPr/>
              <a:lstStyle/>
              <a:p>
                <a:r>
                  <a:rPr lang="en-GB">
                    <a:noFill/>
                  </a:rPr>
                  <a:t> </a:t>
                </a:r>
              </a:p>
            </p:txBody>
          </p:sp>
        </mc:Fallback>
      </mc:AlternateContent>
      <p:sp>
        <p:nvSpPr>
          <p:cNvPr id="17" name="ZoneTexte 16">
            <a:extLst>
              <a:ext uri="{FF2B5EF4-FFF2-40B4-BE49-F238E27FC236}">
                <a16:creationId xmlns:a16="http://schemas.microsoft.com/office/drawing/2014/main" id="{A82F8949-ECC9-420D-8D09-26A24CC38F0F}"/>
              </a:ext>
            </a:extLst>
          </p:cNvPr>
          <p:cNvSpPr txBox="1"/>
          <p:nvPr/>
        </p:nvSpPr>
        <p:spPr>
          <a:xfrm>
            <a:off x="3136523" y="4115898"/>
            <a:ext cx="1963999" cy="400110"/>
          </a:xfrm>
          <a:prstGeom prst="rect">
            <a:avLst/>
          </a:prstGeom>
          <a:noFill/>
        </p:spPr>
        <p:txBody>
          <a:bodyPr wrap="none" rtlCol="0">
            <a:spAutoFit/>
          </a:bodyPr>
          <a:lstStyle/>
          <a:p>
            <a:r>
              <a:rPr lang="fr-FR" sz="2000" dirty="0"/>
              <a:t>Advection </a:t>
            </a:r>
            <a:r>
              <a:rPr lang="fr-FR" sz="2000" dirty="0" err="1"/>
              <a:t>term</a:t>
            </a:r>
            <a:r>
              <a:rPr lang="fr-FR" sz="2000" dirty="0"/>
              <a:t> </a:t>
            </a:r>
            <a:endParaRPr lang="en-GB" sz="2000" dirty="0"/>
          </a:p>
        </p:txBody>
      </p:sp>
      <p:sp>
        <p:nvSpPr>
          <p:cNvPr id="18" name="ZoneTexte 17">
            <a:extLst>
              <a:ext uri="{FF2B5EF4-FFF2-40B4-BE49-F238E27FC236}">
                <a16:creationId xmlns:a16="http://schemas.microsoft.com/office/drawing/2014/main" id="{6B4A13F5-9367-4852-BFCE-FF7C189AC25B}"/>
              </a:ext>
            </a:extLst>
          </p:cNvPr>
          <p:cNvSpPr txBox="1"/>
          <p:nvPr/>
        </p:nvSpPr>
        <p:spPr>
          <a:xfrm>
            <a:off x="8298619" y="4094833"/>
            <a:ext cx="1831142" cy="400110"/>
          </a:xfrm>
          <a:prstGeom prst="rect">
            <a:avLst/>
          </a:prstGeom>
          <a:noFill/>
        </p:spPr>
        <p:txBody>
          <a:bodyPr wrap="none" rtlCol="0">
            <a:spAutoFit/>
          </a:bodyPr>
          <a:lstStyle/>
          <a:p>
            <a:r>
              <a:rPr lang="fr-FR" sz="2000" dirty="0"/>
              <a:t>Diffusion </a:t>
            </a:r>
            <a:r>
              <a:rPr lang="fr-FR" sz="2000" dirty="0" err="1"/>
              <a:t>term</a:t>
            </a:r>
            <a:r>
              <a:rPr lang="fr-FR" sz="2000" dirty="0"/>
              <a:t> </a:t>
            </a:r>
            <a:endParaRPr lang="en-GB" sz="2000" dirty="0"/>
          </a:p>
        </p:txBody>
      </p:sp>
    </p:spTree>
    <p:extLst>
      <p:ext uri="{BB962C8B-B14F-4D97-AF65-F5344CB8AC3E}">
        <p14:creationId xmlns:p14="http://schemas.microsoft.com/office/powerpoint/2010/main" val="3119528340"/>
      </p:ext>
    </p:extLst>
  </p:cSld>
  <p:clrMapOvr>
    <a:masterClrMapping/>
  </p:clrMapOvr>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6.potx" id="{EC381E7A-0124-48FC-8DBE-B12F4FE076FD}" vid="{F86E971A-F893-4679-B8E7-24078A6E511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llabComments xmlns="91130d52-d7c5-4e9c-ae1e-8e8e5c28245c" xsi:nil="true"/>
    <CollabTypeDocument xmlns="98091354-8d82-4ad1-b5dd-6b09eb5ff196">Procédure</CollabTypeDocument>
    <CollabDate xmlns="91130d52-d7c5-4e9c-ae1e-8e8e5c28245c">2023-05-16T22:00:00+00:00</CollabDate>
    <CollabObjetResume xmlns="98091354-8d82-4ad1-b5dd-6b09eb5ff196" xsi:nil="true"/>
    <g65f1e9585ce45a29a8379f50f13cd0c xmlns="98091354-8d82-4ad1-b5dd-6b09eb5ff196">
      <Terms xmlns="http://schemas.microsoft.com/office/infopath/2007/PartnerControls">
        <TermInfo xmlns="http://schemas.microsoft.com/office/infopath/2007/PartnerControls">
          <TermName xmlns="http://schemas.microsoft.com/office/infopath/2007/PartnerControls">DCOM</TermName>
          <TermId xmlns="http://schemas.microsoft.com/office/infopath/2007/PartnerControls">5d454b4e-7aaa-470d-be17-032317e26456</TermId>
        </TermInfo>
      </Terms>
    </g65f1e9585ce45a29a8379f50f13cd0c>
    <TaxCatchAll xmlns="98091354-8d82-4ad1-b5dd-6b09eb5ff196">
      <Value>16</Value>
    </TaxCatchAll>
    <CollabExternalReferences xmlns="91130d52-d7c5-4e9c-ae1e-8e8e5c28245c">Masque-de-presentation-Arial-PPTX</CollabExternalReferences>
    <CollabEnVigueur xmlns="98091354-8d82-4ad1-b5dd-6b09eb5ff196">true</CollabEnVigueur>
  </documentManagement>
</p:properties>
</file>

<file path=customXml/item2.xml><?xml version="1.0" encoding="utf-8"?>
<ct:contentTypeSchema xmlns:ct="http://schemas.microsoft.com/office/2006/metadata/contentType" xmlns:ma="http://schemas.microsoft.com/office/2006/metadata/properties/metaAttributes" ct:_="" ma:_="" ma:contentTypeName="Document référentiel" ma:contentTypeID="0x010100108A61D7BE634F76874FDC084DD0BD15009E39C29C26594BAC90AC8ED3FDFD77E000BCE28098BA0F0B45BA4517838BD1AEEF" ma:contentTypeVersion="33" ma:contentTypeDescription="" ma:contentTypeScope="" ma:versionID="4c5be590388616a1b551115da05bc43b">
  <xsd:schema xmlns:xsd="http://www.w3.org/2001/XMLSchema" xmlns:xs="http://www.w3.org/2001/XMLSchema" xmlns:p="http://schemas.microsoft.com/office/2006/metadata/properties" xmlns:ns1="98091354-8d82-4ad1-b5dd-6b09eb5ff196" xmlns:ns3="91130d52-d7c5-4e9c-ae1e-8e8e5c28245c" targetNamespace="http://schemas.microsoft.com/office/2006/metadata/properties" ma:root="true" ma:fieldsID="44338b7d3fa432cfa170dc216eb8433d" ns1:_="" ns3:_="">
    <xsd:import namespace="98091354-8d82-4ad1-b5dd-6b09eb5ff196"/>
    <xsd:import namespace="91130d52-d7c5-4e9c-ae1e-8e8e5c28245c"/>
    <xsd:element name="properties">
      <xsd:complexType>
        <xsd:sequence>
          <xsd:element name="documentManagement">
            <xsd:complexType>
              <xsd:all>
                <xsd:element ref="ns1:CollabTypeDocument"/>
                <xsd:element ref="ns1:CollabObjetResume" minOccurs="0"/>
                <xsd:element ref="ns3:CollabExternalReferences"/>
                <xsd:element ref="ns3:CollabDate"/>
                <xsd:element ref="ns3:CollabComments" minOccurs="0"/>
                <xsd:element ref="ns1:CollabEnVigueur" minOccurs="0"/>
                <xsd:element ref="ns1:g65f1e9585ce45a29a8379f50f13cd0c" minOccurs="0"/>
                <xsd:element ref="ns1:TaxCatchAll" minOccurs="0"/>
                <xsd:element ref="ns1: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091354-8d82-4ad1-b5dd-6b09eb5ff196" elementFormDefault="qualified">
    <xsd:import namespace="http://schemas.microsoft.com/office/2006/documentManagement/types"/>
    <xsd:import namespace="http://schemas.microsoft.com/office/infopath/2007/PartnerControls"/>
    <xsd:element name="CollabTypeDocument" ma:index="0" ma:displayName="Type de document" ma:format="Dropdown" ma:internalName="CollabTypeDocument">
      <xsd:simpleType>
        <xsd:restriction base="dms:Choice">
          <xsd:enumeration value="Accord"/>
          <xsd:enumeration value="Circulaire"/>
          <xsd:enumeration value="Consigne"/>
          <xsd:enumeration value="Contrat objectifs"/>
          <xsd:enumeration value="Convention"/>
          <xsd:enumeration value="Dossier processus"/>
          <xsd:enumeration value="Fiche processus"/>
          <xsd:enumeration value="Formulaire"/>
          <xsd:enumeration value="Guide"/>
          <xsd:enumeration value="Lettre de mission"/>
          <xsd:enumeration value="Liste"/>
          <xsd:enumeration value="Liste Documents Applicables"/>
          <xsd:enumeration value="Logo"/>
          <xsd:enumeration value="Manuel opérateur"/>
          <xsd:enumeration value="Mode opératoire"/>
          <xsd:enumeration value="Note Instruction Générale (NIG)"/>
          <xsd:enumeration value="Note Instruction Générale CEA (NIGCEA)"/>
          <xsd:enumeration value="Note Instruction Générale groupe (NIGG)"/>
          <xsd:enumeration value="Note Instruction Particulière (NIP)"/>
          <xsd:enumeration value="Note"/>
          <xsd:enumeration value="Note Administrateur Général (Note AG)"/>
          <xsd:enumeration value="Note application"/>
          <xsd:enumeration value="Note nomination"/>
          <xsd:enumeration value="Note organisation"/>
          <xsd:enumeration value="Organigramme"/>
          <xsd:enumeration value="Plan Qualité"/>
          <xsd:enumeration value="Procédure"/>
          <xsd:enumeration value="Rapport"/>
          <xsd:enumeration value="Tableau de gestion"/>
        </xsd:restriction>
      </xsd:simpleType>
    </xsd:element>
    <xsd:element name="CollabObjetResume" ma:index="3" nillable="true" ma:displayName="Objet - Résumé" ma:internalName="CollabObjetResume" ma:readOnly="false">
      <xsd:simpleType>
        <xsd:restriction base="dms:Note"/>
      </xsd:simpleType>
    </xsd:element>
    <xsd:element name="CollabEnVigueur" ma:index="8" nillable="true" ma:displayName="En vigueur" ma:default="1" ma:internalName="CollabEnVigueur" ma:readOnly="false">
      <xsd:simpleType>
        <xsd:restriction base="dms:Boolean"/>
      </xsd:simpleType>
    </xsd:element>
    <xsd:element name="g65f1e9585ce45a29a8379f50f13cd0c" ma:index="14" ma:taxonomy="true" ma:internalName="g65f1e9585ce45a29a8379f50f13cd0c" ma:taxonomyFieldName="CollabEmetteur" ma:displayName="Emetteur" ma:readOnly="false" ma:default="" ma:fieldId="{065f1e95-85ce-45a2-9a83-79f50f13cd0c}" ma:taxonomyMulti="true" ma:sspId="ea6c1742-5521-40b5-9022-00c35f6f2763" ma:termSetId="b0eb54bb-5d02-4f03-af81-45912abcbe3a" ma:anchorId="00000000-0000-0000-0000-000000000000" ma:open="false" ma:isKeyword="false">
      <xsd:complexType>
        <xsd:sequence>
          <xsd:element ref="pc:Terms" minOccurs="0" maxOccurs="1"/>
        </xsd:sequence>
      </xsd:complexType>
    </xsd:element>
    <xsd:element name="TaxCatchAll" ma:index="15" nillable="true" ma:displayName="Taxonomy Catch All Column" ma:hidden="true" ma:list="{2fcd52ac-d771-4543-96ea-276209a03e87}" ma:internalName="TaxCatchAll" ma:showField="CatchAllData" ma:web="98091354-8d82-4ad1-b5dd-6b09eb5ff196">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2fcd52ac-d771-4543-96ea-276209a03e87}" ma:internalName="TaxCatchAllLabel" ma:readOnly="true" ma:showField="CatchAllDataLabel" ma:web="98091354-8d82-4ad1-b5dd-6b09eb5ff19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1130d52-d7c5-4e9c-ae1e-8e8e5c28245c" elementFormDefault="qualified">
    <xsd:import namespace="http://schemas.microsoft.com/office/2006/documentManagement/types"/>
    <xsd:import namespace="http://schemas.microsoft.com/office/infopath/2007/PartnerControls"/>
    <xsd:element name="CollabExternalReferences" ma:index="4" ma:displayName="Référence" ma:internalName="CollabExternalReferences" ma:readOnly="false">
      <xsd:simpleType>
        <xsd:restriction base="dms:Text">
          <xsd:maxLength value="255"/>
        </xsd:restriction>
      </xsd:simpleType>
    </xsd:element>
    <xsd:element name="CollabDate" ma:index="5" ma:displayName="Date édition" ma:format="DateOnly" ma:LCID="1036" ma:internalName="CollabDate" ma:readOnly="false">
      <xsd:simpleType>
        <xsd:restriction base="dms:DateTime"/>
      </xsd:simpleType>
    </xsd:element>
    <xsd:element name="CollabComments" ma:index="7" nillable="true" ma:displayName="Observation(s)" ma:internalName="CollabComment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Type de contenu"/>
        <xsd:element ref="dc:title" maxOccurs="1" ma:index="2"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2C3532-8AA7-4D5E-B9F2-1F8B1D0F2747}">
  <ds:schemaRefs>
    <ds:schemaRef ds:uri="http://schemas.microsoft.com/office/2006/documentManagement/types"/>
    <ds:schemaRef ds:uri="http://schemas.microsoft.com/office/2006/metadata/properties"/>
    <ds:schemaRef ds:uri="98091354-8d82-4ad1-b5dd-6b09eb5ff196"/>
    <ds:schemaRef ds:uri="http://purl.org/dc/terms/"/>
    <ds:schemaRef ds:uri="http://schemas.openxmlformats.org/package/2006/metadata/core-properties"/>
    <ds:schemaRef ds:uri="http://purl.org/dc/dcmitype/"/>
    <ds:schemaRef ds:uri="http://schemas.microsoft.com/office/infopath/2007/PartnerControls"/>
    <ds:schemaRef ds:uri="91130d52-d7c5-4e9c-ae1e-8e8e5c28245c"/>
    <ds:schemaRef ds:uri="http://www.w3.org/XML/1998/namespace"/>
    <ds:schemaRef ds:uri="http://purl.org/dc/elements/1.1/"/>
  </ds:schemaRefs>
</ds:datastoreItem>
</file>

<file path=customXml/itemProps2.xml><?xml version="1.0" encoding="utf-8"?>
<ds:datastoreItem xmlns:ds="http://schemas.openxmlformats.org/officeDocument/2006/customXml" ds:itemID="{4D0FCFC4-E9EF-4472-B8C9-1B2A4F3589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091354-8d82-4ad1-b5dd-6b09eb5ff196"/>
    <ds:schemaRef ds:uri="91130d52-d7c5-4e9c-ae1e-8e8e5c2824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22A1DE-2B55-44AD-B375-4B8FA76543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PPT-CEA final-V6</Template>
  <TotalTime>3222</TotalTime>
  <Words>2229</Words>
  <Application>Microsoft Office PowerPoint</Application>
  <PresentationFormat>Grand écran</PresentationFormat>
  <Paragraphs>347</Paragraphs>
  <Slides>35</Slides>
  <Notes>23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35</vt:i4>
      </vt:variant>
    </vt:vector>
  </HeadingPairs>
  <TitlesOfParts>
    <vt:vector size="43" baseType="lpstr">
      <vt:lpstr>Arial</vt:lpstr>
      <vt:lpstr>Arial Black</vt:lpstr>
      <vt:lpstr>Calibri</vt:lpstr>
      <vt:lpstr>Cambria Math</vt:lpstr>
      <vt:lpstr>Century Gothic</vt:lpstr>
      <vt:lpstr>Noto Sans</vt:lpstr>
      <vt:lpstr>Wingdings</vt:lpstr>
      <vt:lpstr>Thème Office</vt:lpstr>
      <vt:lpstr>JOREK modelling of Runaway Electron beam benign termination in JET </vt:lpstr>
      <vt:lpstr>Motivation</vt:lpstr>
      <vt:lpstr>Outline</vt:lpstr>
      <vt:lpstr>Introduction</vt:lpstr>
      <vt:lpstr>What are Runaway Electrons?</vt:lpstr>
      <vt:lpstr>What is benign termination? </vt:lpstr>
      <vt:lpstr>JET pulse #95135</vt:lpstr>
      <vt:lpstr>JET #95135: experiment description </vt:lpstr>
      <vt:lpstr>JOREK Modelling </vt:lpstr>
      <vt:lpstr>JOREK simulation setup</vt:lpstr>
      <vt:lpstr>Past results</vt:lpstr>
      <vt:lpstr>New Results</vt:lpstr>
      <vt:lpstr>Aim: more realistic simulations</vt:lpstr>
      <vt:lpstr>Scan in background resistivity with advection</vt:lpstr>
      <vt:lpstr>Higher final I_RE   at higher η , why? </vt:lpstr>
      <vt:lpstr>Faster dynamics leads to larger wetted area</vt:lpstr>
      <vt:lpstr>Viscosity effects on modes growth</vt:lpstr>
      <vt:lpstr>Viscosity Effects on RE current losses</vt:lpstr>
      <vt:lpstr>Moving towards a self-consistent evolution</vt:lpstr>
      <vt:lpstr>Current ramp up </vt:lpstr>
      <vt:lpstr>2D preliminary output </vt:lpstr>
      <vt:lpstr>3D preliminary output </vt:lpstr>
      <vt:lpstr>Initial MHD instability: mainly 5/1 DTM</vt:lpstr>
      <vt:lpstr>Summary and Outlook</vt:lpstr>
      <vt:lpstr>Présentation PowerPoint</vt:lpstr>
      <vt:lpstr>Higher final J_RE   amplitude, Why? </vt:lpstr>
      <vt:lpstr>Faster dynamics leads to larger wetted area</vt:lpstr>
      <vt:lpstr>Advection vs diffusion: modes growth (I)</vt:lpstr>
      <vt:lpstr>Advection vs diffusion: modes growth (II)</vt:lpstr>
      <vt:lpstr>Advection vs diffusion: modes growth (II)</vt:lpstr>
      <vt:lpstr>Faster dynamics leads to larger wetted area</vt:lpstr>
      <vt:lpstr>Viscosity effects on modes growth</vt:lpstr>
      <vt:lpstr>Advection vs diffusion</vt:lpstr>
      <vt:lpstr>Advection vs diffusion: RE current loss</vt:lpstr>
      <vt:lpstr>Moving towards a self-consistent evolution</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Masque-de-presentation-Arial-PPTX</dc:title>
  <dc:creator>HARTMANN Marion</dc:creator>
  <cp:lastModifiedBy>SINGH Lovepreet</cp:lastModifiedBy>
  <cp:revision>154</cp:revision>
  <dcterms:created xsi:type="dcterms:W3CDTF">2023-01-31T13:15:02Z</dcterms:created>
  <dcterms:modified xsi:type="dcterms:W3CDTF">2025-09-26T07:03:22Z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0x010100108A61D7BE634F76874FDC084DD0BD15009E39C29C26594BAC90AC8ED3FDFD77E000BCE28098BA0F0B45BA4517838BD1AEEF</vt:lpwstr>
  </property>
  <property fmtid="{D5CDD505-2E9C-101B-9397-08002B2CF9AE}" pid="3" name="CollabXmlContent">
    <vt:lpwstr>&lt;CollabItems&gt;_x000d_
  &lt;CollabItem&gt;_x000d_
    &lt;FileLeafRef&gt;Masque-de-presentation-Arial-PPTX.pptx&lt;/FileLeafRef&gt;_x000d_
    &lt;Title&gt;Masque-de-presentation-Arial-PPTX&lt;/Title&gt;_x000d_
    &lt;CollabTypeDocument&gt;Procédure&lt;/CollabTypeDocument&gt;_x000d_
    &lt;CollabObjetResume /&gt;_x000d_
    &lt;CollabExter</vt:lpwstr>
  </property>
  <property fmtid="{D5CDD505-2E9C-101B-9397-08002B2CF9AE}" pid="4" name="IsCollabDocument">
    <vt:bool>true</vt:bool>
  </property>
  <property fmtid="{D5CDD505-2E9C-101B-9397-08002B2CF9AE}" pid="5" name="CollabEmetteur">
    <vt:lpwstr>16;#DCOM|5d454b4e-7aaa-470d-be17-032317e26456</vt:lpwstr>
  </property>
  <property fmtid="{D5CDD505-2E9C-101B-9397-08002B2CF9AE}" pid="6" name="I2ICODE">
    <vt:lpwstr>COLLAB</vt:lpwstr>
  </property>
  <property fmtid="{D5CDD505-2E9C-101B-9397-08002B2CF9AE}" pid="7" name="WebApplicationID">
    <vt:lpwstr>bb36ce6d-0f69-46d8-b0d4-d9bf5a87d995</vt:lpwstr>
  </property>
  <property fmtid="{D5CDD505-2E9C-101B-9397-08002B2CF9AE}" pid="8" name="I2ISITECODE">
    <vt:lpwstr/>
  </property>
</Properties>
</file>