
<file path=[Content_Types].xml><?xml version="1.0" encoding="utf-8"?>
<Types xmlns="http://schemas.openxmlformats.org/package/2006/content-types">
  <Default Extension="emf" ContentType="image/x-emf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48" r:id="rId1"/>
  </p:sldMasterIdLst>
  <p:notesMasterIdLst>
    <p:notesMasterId r:id="rId21"/>
  </p:notesMasterIdLst>
  <p:sldIdLst>
    <p:sldId id="256" r:id="rId2"/>
    <p:sldId id="280" r:id="rId3"/>
    <p:sldId id="282" r:id="rId4"/>
    <p:sldId id="257" r:id="rId5"/>
    <p:sldId id="259" r:id="rId6"/>
    <p:sldId id="301" r:id="rId7"/>
    <p:sldId id="285" r:id="rId8"/>
    <p:sldId id="287" r:id="rId9"/>
    <p:sldId id="289" r:id="rId10"/>
    <p:sldId id="288" r:id="rId11"/>
    <p:sldId id="290" r:id="rId12"/>
    <p:sldId id="291" r:id="rId13"/>
    <p:sldId id="297" r:id="rId14"/>
    <p:sldId id="292" r:id="rId15"/>
    <p:sldId id="295" r:id="rId16"/>
    <p:sldId id="296" r:id="rId17"/>
    <p:sldId id="298" r:id="rId18"/>
    <p:sldId id="281" r:id="rId19"/>
    <p:sldId id="302" r:id="rId20"/>
  </p:sldIdLst>
  <p:sldSz cx="14630400" cy="8229600"/>
  <p:notesSz cx="7104063" cy="102346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592">
          <p15:clr>
            <a:srgbClr val="A4A3A4"/>
          </p15:clr>
        </p15:guide>
        <p15:guide id="2" pos="4608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6" roundtripDataSignature="AMtx7mj5LZbTkzSF9ngWSmOm7Yo/JD548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FFF"/>
    <a:srgbClr val="FF9C02"/>
    <a:srgbClr val="FF7185"/>
    <a:srgbClr val="E6501E"/>
    <a:srgbClr val="E56476"/>
    <a:srgbClr val="C94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2"/>
    <p:restoredTop sz="94710"/>
  </p:normalViewPr>
  <p:slideViewPr>
    <p:cSldViewPr snapToGrid="0">
      <p:cViewPr varScale="1">
        <p:scale>
          <a:sx n="95" d="100"/>
          <a:sy n="95" d="100"/>
        </p:scale>
        <p:origin x="200" y="952"/>
      </p:cViewPr>
      <p:guideLst>
        <p:guide orient="horz" pos="2592"/>
        <p:guide pos="46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36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78163" cy="512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4024313" y="0"/>
            <a:ext cx="3078162" cy="512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82600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721850"/>
            <a:ext cx="3078163" cy="512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SimSun"/>
                <a:ea typeface="SimSun"/>
                <a:cs typeface="SimSun"/>
                <a:sym typeface="SimSun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SimSun"/>
              <a:ea typeface="SimSun"/>
              <a:cs typeface="SimSun"/>
              <a:sym typeface="SimSu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:notes"/>
          <p:cNvSpPr txBox="1">
            <a:spLocks noGrp="1"/>
          </p:cNvSpPr>
          <p:nvPr>
            <p:ph type="body" idx="1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4" name="Google Shape;11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E40DD44D-5B4C-3C76-A065-CAE301817E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a839522b2_0_70:notes">
            <a:extLst>
              <a:ext uri="{FF2B5EF4-FFF2-40B4-BE49-F238E27FC236}">
                <a16:creationId xmlns:a16="http://schemas.microsoft.com/office/drawing/2014/main" id="{1ABE43C8-CCC1-3144-AFC7-E4F59ABD8CA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11200" y="4926013"/>
            <a:ext cx="5683200" cy="4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2" name="Google Shape;142;g31a839522b2_0_70:notes">
            <a:extLst>
              <a:ext uri="{FF2B5EF4-FFF2-40B4-BE49-F238E27FC236}">
                <a16:creationId xmlns:a16="http://schemas.microsoft.com/office/drawing/2014/main" id="{7BB6A092-17EA-59E8-F599-DD6C1C1CB71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682473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CF155E87-8E3D-6E82-59F3-3F3E9E0DF2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a839522b2_0_70:notes">
            <a:extLst>
              <a:ext uri="{FF2B5EF4-FFF2-40B4-BE49-F238E27FC236}">
                <a16:creationId xmlns:a16="http://schemas.microsoft.com/office/drawing/2014/main" id="{9A8F0326-F101-120A-1B21-47C9E9DE3F8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11200" y="4926013"/>
            <a:ext cx="5683200" cy="4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2" name="Google Shape;142;g31a839522b2_0_70:notes">
            <a:extLst>
              <a:ext uri="{FF2B5EF4-FFF2-40B4-BE49-F238E27FC236}">
                <a16:creationId xmlns:a16="http://schemas.microsoft.com/office/drawing/2014/main" id="{00D7AB90-1C3E-9EA1-4426-4F816AF21A9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7148890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B29F418C-D24B-D050-F9C8-EAA565B383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a839522b2_0_70:notes">
            <a:extLst>
              <a:ext uri="{FF2B5EF4-FFF2-40B4-BE49-F238E27FC236}">
                <a16:creationId xmlns:a16="http://schemas.microsoft.com/office/drawing/2014/main" id="{D2A302E6-CCF9-216E-E458-80079D213ED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11200" y="4926013"/>
            <a:ext cx="5683200" cy="4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2" name="Google Shape;142;g31a839522b2_0_70:notes">
            <a:extLst>
              <a:ext uri="{FF2B5EF4-FFF2-40B4-BE49-F238E27FC236}">
                <a16:creationId xmlns:a16="http://schemas.microsoft.com/office/drawing/2014/main" id="{DA548867-080E-CC21-F265-311B088E173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269815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390B2EDF-3F48-1C93-A4C3-0BD9BF9AC7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a839522b2_0_70:notes">
            <a:extLst>
              <a:ext uri="{FF2B5EF4-FFF2-40B4-BE49-F238E27FC236}">
                <a16:creationId xmlns:a16="http://schemas.microsoft.com/office/drawing/2014/main" id="{022C619B-8E67-6A8D-CA69-37D9D424C0D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11200" y="4926013"/>
            <a:ext cx="5683200" cy="4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2" name="Google Shape;142;g31a839522b2_0_70:notes">
            <a:extLst>
              <a:ext uri="{FF2B5EF4-FFF2-40B4-BE49-F238E27FC236}">
                <a16:creationId xmlns:a16="http://schemas.microsoft.com/office/drawing/2014/main" id="{86A9A3D8-08DB-4A63-BEF9-8BAE5DEC9C4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361162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E650A483-F7BD-FCA9-8259-FB1F0224A4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a839522b2_0_70:notes">
            <a:extLst>
              <a:ext uri="{FF2B5EF4-FFF2-40B4-BE49-F238E27FC236}">
                <a16:creationId xmlns:a16="http://schemas.microsoft.com/office/drawing/2014/main" id="{EE4AAAB1-FFA1-C243-0FC2-A944719BDE8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11200" y="4926013"/>
            <a:ext cx="5683200" cy="4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2" name="Google Shape;142;g31a839522b2_0_70:notes">
            <a:extLst>
              <a:ext uri="{FF2B5EF4-FFF2-40B4-BE49-F238E27FC236}">
                <a16:creationId xmlns:a16="http://schemas.microsoft.com/office/drawing/2014/main" id="{A6D3AEFE-6659-FD21-2AE9-C04F70A99B2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7330353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32DF93A0-7271-183D-9060-EA0C8B766B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a839522b2_0_70:notes">
            <a:extLst>
              <a:ext uri="{FF2B5EF4-FFF2-40B4-BE49-F238E27FC236}">
                <a16:creationId xmlns:a16="http://schemas.microsoft.com/office/drawing/2014/main" id="{A453E0DA-3330-D465-B37D-DFB272D8531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11200" y="4926013"/>
            <a:ext cx="5683200" cy="4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2" name="Google Shape;142;g31a839522b2_0_70:notes">
            <a:extLst>
              <a:ext uri="{FF2B5EF4-FFF2-40B4-BE49-F238E27FC236}">
                <a16:creationId xmlns:a16="http://schemas.microsoft.com/office/drawing/2014/main" id="{3A5114DA-65A6-720E-6539-F660AC5E600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870155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66799BAB-C6B3-CE6F-679C-28B2322F8C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a839522b2_0_70:notes">
            <a:extLst>
              <a:ext uri="{FF2B5EF4-FFF2-40B4-BE49-F238E27FC236}">
                <a16:creationId xmlns:a16="http://schemas.microsoft.com/office/drawing/2014/main" id="{F65ABF56-146A-7766-BE8D-1085D4E20D3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11200" y="4926013"/>
            <a:ext cx="5683200" cy="4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2" name="Google Shape;142;g31a839522b2_0_70:notes">
            <a:extLst>
              <a:ext uri="{FF2B5EF4-FFF2-40B4-BE49-F238E27FC236}">
                <a16:creationId xmlns:a16="http://schemas.microsoft.com/office/drawing/2014/main" id="{F6E022E6-4F47-D5FB-5650-AAA1122C60E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649620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>
          <a:extLst>
            <a:ext uri="{FF2B5EF4-FFF2-40B4-BE49-F238E27FC236}">
              <a16:creationId xmlns:a16="http://schemas.microsoft.com/office/drawing/2014/main" id="{F28D7E2C-245C-252D-36D1-3ED9395528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1a839522b2_0_53:notes">
            <a:extLst>
              <a:ext uri="{FF2B5EF4-FFF2-40B4-BE49-F238E27FC236}">
                <a16:creationId xmlns:a16="http://schemas.microsoft.com/office/drawing/2014/main" id="{0F6B65A3-DBD3-08AC-2A15-BA6B045021D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11200" y="4926013"/>
            <a:ext cx="5683200" cy="4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3" name="Google Shape;133;g31a839522b2_0_53:notes">
            <a:extLst>
              <a:ext uri="{FF2B5EF4-FFF2-40B4-BE49-F238E27FC236}">
                <a16:creationId xmlns:a16="http://schemas.microsoft.com/office/drawing/2014/main" id="{E80479EF-4F3C-F7D4-D0DF-E6BC30F1D8A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2084469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>
          <a:extLst>
            <a:ext uri="{FF2B5EF4-FFF2-40B4-BE49-F238E27FC236}">
              <a16:creationId xmlns:a16="http://schemas.microsoft.com/office/drawing/2014/main" id="{2F482F28-8904-409E-6A1C-5571BF8385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1a839522b2_0_53:notes">
            <a:extLst>
              <a:ext uri="{FF2B5EF4-FFF2-40B4-BE49-F238E27FC236}">
                <a16:creationId xmlns:a16="http://schemas.microsoft.com/office/drawing/2014/main" id="{566E0647-B09F-EDC4-F9A0-7CADD4E5E15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11200" y="4926013"/>
            <a:ext cx="5683200" cy="4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3" name="Google Shape;133;g31a839522b2_0_53:notes">
            <a:extLst>
              <a:ext uri="{FF2B5EF4-FFF2-40B4-BE49-F238E27FC236}">
                <a16:creationId xmlns:a16="http://schemas.microsoft.com/office/drawing/2014/main" id="{42EDB899-8C62-5BA9-832D-0CA960563C9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85535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>
          <a:extLst>
            <a:ext uri="{FF2B5EF4-FFF2-40B4-BE49-F238E27FC236}">
              <a16:creationId xmlns:a16="http://schemas.microsoft.com/office/drawing/2014/main" id="{B9E7BA92-A99D-F3B0-ED72-B20319E6E7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1a839522b2_0_53:notes">
            <a:extLst>
              <a:ext uri="{FF2B5EF4-FFF2-40B4-BE49-F238E27FC236}">
                <a16:creationId xmlns:a16="http://schemas.microsoft.com/office/drawing/2014/main" id="{509CB4E0-5568-F20D-1E58-0241CA072E2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11200" y="4926013"/>
            <a:ext cx="5683200" cy="4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3" name="Google Shape;133;g31a839522b2_0_53:notes">
            <a:extLst>
              <a:ext uri="{FF2B5EF4-FFF2-40B4-BE49-F238E27FC236}">
                <a16:creationId xmlns:a16="http://schemas.microsoft.com/office/drawing/2014/main" id="{2DC20F5A-1893-69C0-5175-4A64D993317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88521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>
          <a:extLst>
            <a:ext uri="{FF2B5EF4-FFF2-40B4-BE49-F238E27FC236}">
              <a16:creationId xmlns:a16="http://schemas.microsoft.com/office/drawing/2014/main" id="{B11A2C8C-ABF9-E590-8565-98B8E2125D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1a839522b2_0_53:notes">
            <a:extLst>
              <a:ext uri="{FF2B5EF4-FFF2-40B4-BE49-F238E27FC236}">
                <a16:creationId xmlns:a16="http://schemas.microsoft.com/office/drawing/2014/main" id="{1ACEEA4D-108A-B377-3CE1-47058C609FB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11200" y="4926013"/>
            <a:ext cx="5683200" cy="4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3" name="Google Shape;133;g31a839522b2_0_53:notes">
            <a:extLst>
              <a:ext uri="{FF2B5EF4-FFF2-40B4-BE49-F238E27FC236}">
                <a16:creationId xmlns:a16="http://schemas.microsoft.com/office/drawing/2014/main" id="{3F9DB035-853B-5419-F90A-A3D52803151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987332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1a839522b2_0_10:notes"/>
          <p:cNvSpPr txBox="1">
            <a:spLocks noGrp="1"/>
          </p:cNvSpPr>
          <p:nvPr>
            <p:ph type="body" idx="1"/>
          </p:nvPr>
        </p:nvSpPr>
        <p:spPr>
          <a:xfrm>
            <a:off x="711200" y="4926013"/>
            <a:ext cx="5683200" cy="4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g31a839522b2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a839522b2_0_70:notes"/>
          <p:cNvSpPr txBox="1">
            <a:spLocks noGrp="1"/>
          </p:cNvSpPr>
          <p:nvPr>
            <p:ph type="body" idx="1"/>
          </p:nvPr>
        </p:nvSpPr>
        <p:spPr>
          <a:xfrm>
            <a:off x="711200" y="4926013"/>
            <a:ext cx="5683200" cy="4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2" name="Google Shape;142;g31a839522b2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>
          <a:extLst>
            <a:ext uri="{FF2B5EF4-FFF2-40B4-BE49-F238E27FC236}">
              <a16:creationId xmlns:a16="http://schemas.microsoft.com/office/drawing/2014/main" id="{1E5939A3-BB87-3536-BFF7-1DCA868BD9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1a839522b2_0_10:notes">
            <a:extLst>
              <a:ext uri="{FF2B5EF4-FFF2-40B4-BE49-F238E27FC236}">
                <a16:creationId xmlns:a16="http://schemas.microsoft.com/office/drawing/2014/main" id="{E3404D9A-FF6B-B4B1-4DB3-11A0317A27C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11200" y="4926013"/>
            <a:ext cx="5683200" cy="4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g31a839522b2_0_10:notes">
            <a:extLst>
              <a:ext uri="{FF2B5EF4-FFF2-40B4-BE49-F238E27FC236}">
                <a16:creationId xmlns:a16="http://schemas.microsoft.com/office/drawing/2014/main" id="{FC081B63-3F61-EADB-3964-876616A7238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181756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DD6AC9CD-6D81-7182-10CC-C005B658A9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a839522b2_0_70:notes">
            <a:extLst>
              <a:ext uri="{FF2B5EF4-FFF2-40B4-BE49-F238E27FC236}">
                <a16:creationId xmlns:a16="http://schemas.microsoft.com/office/drawing/2014/main" id="{E8847676-4C8E-35C6-70DF-A4DE26BDFF3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11200" y="4926013"/>
            <a:ext cx="5683200" cy="4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2" name="Google Shape;142;g31a839522b2_0_70:notes">
            <a:extLst>
              <a:ext uri="{FF2B5EF4-FFF2-40B4-BE49-F238E27FC236}">
                <a16:creationId xmlns:a16="http://schemas.microsoft.com/office/drawing/2014/main" id="{147BCA77-D350-F371-E0F3-9701DCD816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2911650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264DB028-E48B-9177-D82C-92E2DB59E7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a839522b2_0_70:notes">
            <a:extLst>
              <a:ext uri="{FF2B5EF4-FFF2-40B4-BE49-F238E27FC236}">
                <a16:creationId xmlns:a16="http://schemas.microsoft.com/office/drawing/2014/main" id="{53CE8077-FEBA-9065-E36A-9F7B6C363AC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11200" y="4926013"/>
            <a:ext cx="5683200" cy="4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2" name="Google Shape;142;g31a839522b2_0_70:notes">
            <a:extLst>
              <a:ext uri="{FF2B5EF4-FFF2-40B4-BE49-F238E27FC236}">
                <a16:creationId xmlns:a16="http://schemas.microsoft.com/office/drawing/2014/main" id="{1BE1FFF1-3B21-5C37-E5FE-C59E34F1D89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459808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45C35FC3-FD1A-74DA-46FC-0B26B3370B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a839522b2_0_70:notes">
            <a:extLst>
              <a:ext uri="{FF2B5EF4-FFF2-40B4-BE49-F238E27FC236}">
                <a16:creationId xmlns:a16="http://schemas.microsoft.com/office/drawing/2014/main" id="{F159D1FC-CDDD-254E-BC2F-6DB542F6131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11200" y="4926013"/>
            <a:ext cx="5683200" cy="4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42" name="Google Shape;142;g31a839522b2_0_70:notes">
            <a:extLst>
              <a:ext uri="{FF2B5EF4-FFF2-40B4-BE49-F238E27FC236}">
                <a16:creationId xmlns:a16="http://schemas.microsoft.com/office/drawing/2014/main" id="{2BB8B94B-7241-B19B-1BED-5F4E031AD06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80845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>
  <p:cSld name="Diapositive de titr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0"/>
          <p:cNvSpPr>
            <a:spLocks noGrp="1"/>
          </p:cNvSpPr>
          <p:nvPr>
            <p:ph type="pic" idx="2"/>
          </p:nvPr>
        </p:nvSpPr>
        <p:spPr>
          <a:xfrm>
            <a:off x="2131062" y="2"/>
            <a:ext cx="12499200" cy="7917300"/>
          </a:xfrm>
          <a:prstGeom prst="rect">
            <a:avLst/>
          </a:prstGeom>
          <a:noFill/>
          <a:ln>
            <a:noFill/>
          </a:ln>
        </p:spPr>
      </p:sp>
      <p:sp>
        <p:nvSpPr>
          <p:cNvPr id="19" name="Google Shape;19;p30"/>
          <p:cNvSpPr txBox="1">
            <a:spLocks noGrp="1"/>
          </p:cNvSpPr>
          <p:nvPr>
            <p:ph type="ctrTitle"/>
          </p:nvPr>
        </p:nvSpPr>
        <p:spPr>
          <a:xfrm>
            <a:off x="10248905" y="1258458"/>
            <a:ext cx="4381500" cy="3741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259200" tIns="0" rIns="86400" bIns="5615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Libre Franklin"/>
              <a:buNone/>
              <a:defRPr sz="43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0"/>
          <p:cNvSpPr txBox="1">
            <a:spLocks noGrp="1"/>
          </p:cNvSpPr>
          <p:nvPr>
            <p:ph type="subTitle" idx="1"/>
          </p:nvPr>
        </p:nvSpPr>
        <p:spPr>
          <a:xfrm>
            <a:off x="7322821" y="4999878"/>
            <a:ext cx="2926200" cy="2509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08000" tIns="54850" rIns="109700" bIns="5485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6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>
            <a:endParaRPr/>
          </a:p>
        </p:txBody>
      </p:sp>
      <p:pic>
        <p:nvPicPr>
          <p:cNvPr id="21" name="Google Shape;21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2236" y="128456"/>
            <a:ext cx="1880481" cy="81384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30"/>
          <p:cNvSpPr txBox="1">
            <a:spLocks noGrp="1"/>
          </p:cNvSpPr>
          <p:nvPr>
            <p:ph type="body" idx="3"/>
          </p:nvPr>
        </p:nvSpPr>
        <p:spPr>
          <a:xfrm>
            <a:off x="10241280" y="7493004"/>
            <a:ext cx="2926200" cy="736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08000" tIns="54850" rIns="109700" bIns="5485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200"/>
              <a:buNone/>
              <a:defRPr sz="1300"/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00"/>
              <a:buChar char="•"/>
              <a:defRPr/>
            </a:lvl2pPr>
            <a:lvl3pPr marL="1371600" lvl="2" indent="-3492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▪"/>
              <a:defRPr/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5pPr>
            <a:lvl6pPr marL="2743200" lvl="5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6pPr>
            <a:lvl7pPr marL="3200400" lvl="6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7pPr>
            <a:lvl8pPr marL="3657600" lvl="7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8pPr>
            <a:lvl9pPr marL="4114800" lvl="8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0"/>
          <p:cNvSpPr txBox="1">
            <a:spLocks noGrp="1"/>
          </p:cNvSpPr>
          <p:nvPr>
            <p:ph type="body" idx="4"/>
          </p:nvPr>
        </p:nvSpPr>
        <p:spPr>
          <a:xfrm>
            <a:off x="132083" y="7104424"/>
            <a:ext cx="1117500" cy="81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79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800"/>
              <a:buFont typeface="Arial"/>
              <a:buChar char="•"/>
              <a:defRPr sz="800">
                <a:solidFill>
                  <a:schemeClr val="dk1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00"/>
              <a:buChar char="•"/>
              <a:defRPr/>
            </a:lvl2pPr>
            <a:lvl3pPr marL="1371600" lvl="2" indent="-3492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▪"/>
              <a:defRPr/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5pPr>
            <a:lvl6pPr marL="2743200" lvl="5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6pPr>
            <a:lvl7pPr marL="3200400" lvl="6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7pPr>
            <a:lvl8pPr marL="3657600" lvl="7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8pPr>
            <a:lvl9pPr marL="4114800" lvl="8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>
  <p:cSld name="Titre seul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9"/>
          <p:cNvSpPr txBox="1">
            <a:spLocks noGrp="1"/>
          </p:cNvSpPr>
          <p:nvPr>
            <p:ph type="title"/>
          </p:nvPr>
        </p:nvSpPr>
        <p:spPr>
          <a:xfrm>
            <a:off x="1447801" y="209653"/>
            <a:ext cx="5867400" cy="17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6000" tIns="0" rIns="86400" bIns="5615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39"/>
          <p:cNvSpPr txBox="1">
            <a:spLocks noGrp="1"/>
          </p:cNvSpPr>
          <p:nvPr>
            <p:ph type="dt" idx="10"/>
          </p:nvPr>
        </p:nvSpPr>
        <p:spPr>
          <a:xfrm rot="-5400000">
            <a:off x="-1954339" y="4445587"/>
            <a:ext cx="5345700" cy="14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39"/>
          <p:cNvSpPr txBox="1">
            <a:spLocks noGrp="1"/>
          </p:cNvSpPr>
          <p:nvPr>
            <p:ph type="ftr" idx="11"/>
          </p:nvPr>
        </p:nvSpPr>
        <p:spPr>
          <a:xfrm rot="-5400000">
            <a:off x="11385680" y="2998523"/>
            <a:ext cx="5669100" cy="82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r>
              <a:rPr lang="en-US"/>
              <a:t>hh</a:t>
            </a:r>
            <a:endParaRPr/>
          </a:p>
        </p:txBody>
      </p:sp>
      <p:sp>
        <p:nvSpPr>
          <p:cNvPr id="82" name="Google Shape;82;p39"/>
          <p:cNvSpPr txBox="1">
            <a:spLocks noGrp="1"/>
          </p:cNvSpPr>
          <p:nvPr>
            <p:ph type="sldNum" idx="12"/>
          </p:nvPr>
        </p:nvSpPr>
        <p:spPr>
          <a:xfrm>
            <a:off x="13809982" y="312424"/>
            <a:ext cx="8205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000" tIns="0" rIns="108000" bIns="0" anchor="t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seul">
  <p:cSld name="1_Titre seul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0"/>
          <p:cNvSpPr>
            <a:spLocks noGrp="1"/>
          </p:cNvSpPr>
          <p:nvPr>
            <p:ph type="pic" idx="2"/>
          </p:nvPr>
        </p:nvSpPr>
        <p:spPr>
          <a:xfrm>
            <a:off x="1447801" y="0"/>
            <a:ext cx="13182600" cy="8229600"/>
          </a:xfrm>
          <a:prstGeom prst="rect">
            <a:avLst/>
          </a:prstGeom>
          <a:noFill/>
          <a:ln>
            <a:noFill/>
          </a:ln>
        </p:spPr>
      </p:sp>
      <p:sp>
        <p:nvSpPr>
          <p:cNvPr id="85" name="Google Shape;85;p40"/>
          <p:cNvSpPr txBox="1">
            <a:spLocks noGrp="1"/>
          </p:cNvSpPr>
          <p:nvPr>
            <p:ph type="title"/>
          </p:nvPr>
        </p:nvSpPr>
        <p:spPr>
          <a:xfrm>
            <a:off x="10248905" y="4114804"/>
            <a:ext cx="4381500" cy="3378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216000" tIns="0" rIns="86400" bIns="5615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Libre Franklin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40"/>
          <p:cNvSpPr txBox="1">
            <a:spLocks noGrp="1"/>
          </p:cNvSpPr>
          <p:nvPr>
            <p:ph type="dt" idx="10"/>
          </p:nvPr>
        </p:nvSpPr>
        <p:spPr>
          <a:xfrm rot="-5400000">
            <a:off x="-1954339" y="4445587"/>
            <a:ext cx="5345700" cy="14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40"/>
          <p:cNvSpPr txBox="1">
            <a:spLocks noGrp="1"/>
          </p:cNvSpPr>
          <p:nvPr>
            <p:ph type="ftr" idx="11"/>
          </p:nvPr>
        </p:nvSpPr>
        <p:spPr>
          <a:xfrm rot="-5400000">
            <a:off x="11385680" y="2998523"/>
            <a:ext cx="5669100" cy="82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r>
              <a:rPr lang="en-US"/>
              <a:t>hh</a:t>
            </a:r>
            <a:endParaRPr/>
          </a:p>
        </p:txBody>
      </p:sp>
      <p:sp>
        <p:nvSpPr>
          <p:cNvPr id="88" name="Google Shape;88;p40"/>
          <p:cNvSpPr txBox="1">
            <a:spLocks noGrp="1"/>
          </p:cNvSpPr>
          <p:nvPr>
            <p:ph type="sldNum" idx="12"/>
          </p:nvPr>
        </p:nvSpPr>
        <p:spPr>
          <a:xfrm>
            <a:off x="13809982" y="312424"/>
            <a:ext cx="8205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000" tIns="0" rIns="108000" bIns="0" anchor="t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re seul">
  <p:cSld name="2_Titre seul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41"/>
          <p:cNvSpPr>
            <a:spLocks noGrp="1"/>
          </p:cNvSpPr>
          <p:nvPr>
            <p:ph type="pic" idx="2"/>
          </p:nvPr>
        </p:nvSpPr>
        <p:spPr>
          <a:xfrm>
            <a:off x="1447802" y="0"/>
            <a:ext cx="12362100" cy="822960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41"/>
          <p:cNvSpPr txBox="1">
            <a:spLocks noGrp="1"/>
          </p:cNvSpPr>
          <p:nvPr>
            <p:ph type="dt" idx="10"/>
          </p:nvPr>
        </p:nvSpPr>
        <p:spPr>
          <a:xfrm rot="-5400000">
            <a:off x="-1954339" y="4445587"/>
            <a:ext cx="5345700" cy="14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41"/>
          <p:cNvSpPr txBox="1">
            <a:spLocks noGrp="1"/>
          </p:cNvSpPr>
          <p:nvPr>
            <p:ph type="ftr" idx="11"/>
          </p:nvPr>
        </p:nvSpPr>
        <p:spPr>
          <a:xfrm rot="-5400000">
            <a:off x="11385680" y="2998523"/>
            <a:ext cx="5669100" cy="82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r>
              <a:rPr lang="en-US"/>
              <a:t>hh</a:t>
            </a:r>
            <a:endParaRPr/>
          </a:p>
        </p:txBody>
      </p:sp>
      <p:sp>
        <p:nvSpPr>
          <p:cNvPr id="93" name="Google Shape;93;p41"/>
          <p:cNvSpPr txBox="1">
            <a:spLocks noGrp="1"/>
          </p:cNvSpPr>
          <p:nvPr>
            <p:ph type="sldNum" idx="12"/>
          </p:nvPr>
        </p:nvSpPr>
        <p:spPr>
          <a:xfrm>
            <a:off x="13809982" y="312424"/>
            <a:ext cx="8205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000" tIns="0" rIns="108000" bIns="0" anchor="t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re seul">
  <p:cSld name="3_Titre seul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42"/>
          <p:cNvSpPr>
            <a:spLocks noGrp="1"/>
          </p:cNvSpPr>
          <p:nvPr>
            <p:ph type="pic" idx="2"/>
          </p:nvPr>
        </p:nvSpPr>
        <p:spPr>
          <a:xfrm>
            <a:off x="1447801" y="4983479"/>
            <a:ext cx="13182600" cy="3246000"/>
          </a:xfrm>
          <a:prstGeom prst="rect">
            <a:avLst/>
          </a:prstGeom>
          <a:noFill/>
          <a:ln>
            <a:noFill/>
          </a:ln>
        </p:spPr>
      </p:sp>
      <p:sp>
        <p:nvSpPr>
          <p:cNvPr id="96" name="Google Shape;96;p42"/>
          <p:cNvSpPr txBox="1">
            <a:spLocks noGrp="1"/>
          </p:cNvSpPr>
          <p:nvPr>
            <p:ph type="body" idx="1"/>
          </p:nvPr>
        </p:nvSpPr>
        <p:spPr>
          <a:xfrm>
            <a:off x="1447800" y="2501903"/>
            <a:ext cx="12235200" cy="22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6000" tIns="54850" rIns="109700" bIns="54850" anchor="t" anchorCtr="0">
            <a:normAutofit/>
          </a:bodyPr>
          <a:lstStyle>
            <a:lvl1pPr marL="457200" lvl="0" indent="-3492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900"/>
              <a:buChar char="▪"/>
              <a:defRPr/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00"/>
              <a:buChar char="•"/>
              <a:defRPr/>
            </a:lvl2pPr>
            <a:lvl3pPr marL="1371600" lvl="2" indent="-3492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▪"/>
              <a:defRPr/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6pPr>
            <a:lvl7pPr marL="3200400" lvl="6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7pPr>
            <a:lvl8pPr marL="3657600" lvl="7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8pPr>
            <a:lvl9pPr marL="4114800" lvl="8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42"/>
          <p:cNvSpPr txBox="1">
            <a:spLocks noGrp="1"/>
          </p:cNvSpPr>
          <p:nvPr>
            <p:ph type="dt" idx="10"/>
          </p:nvPr>
        </p:nvSpPr>
        <p:spPr>
          <a:xfrm rot="-5400000">
            <a:off x="-1954339" y="4445587"/>
            <a:ext cx="5345700" cy="14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42"/>
          <p:cNvSpPr txBox="1">
            <a:spLocks noGrp="1"/>
          </p:cNvSpPr>
          <p:nvPr>
            <p:ph type="ftr" idx="11"/>
          </p:nvPr>
        </p:nvSpPr>
        <p:spPr>
          <a:xfrm rot="-5400000">
            <a:off x="11385680" y="2998523"/>
            <a:ext cx="5669100" cy="82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r>
              <a:rPr lang="en-US"/>
              <a:t>hh</a:t>
            </a:r>
            <a:endParaRPr/>
          </a:p>
        </p:txBody>
      </p:sp>
      <p:sp>
        <p:nvSpPr>
          <p:cNvPr id="99" name="Google Shape;99;p42"/>
          <p:cNvSpPr txBox="1">
            <a:spLocks noGrp="1"/>
          </p:cNvSpPr>
          <p:nvPr>
            <p:ph type="sldNum" idx="12"/>
          </p:nvPr>
        </p:nvSpPr>
        <p:spPr>
          <a:xfrm>
            <a:off x="13809982" y="312424"/>
            <a:ext cx="8205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000" tIns="0" rIns="108000" bIns="0" anchor="t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0" name="Google Shape;100;p42"/>
          <p:cNvSpPr txBox="1">
            <a:spLocks noGrp="1"/>
          </p:cNvSpPr>
          <p:nvPr>
            <p:ph type="title"/>
          </p:nvPr>
        </p:nvSpPr>
        <p:spPr>
          <a:xfrm>
            <a:off x="1447801" y="209653"/>
            <a:ext cx="5867400" cy="17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6000" tIns="0" rIns="86400" bIns="5615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3"/>
          <p:cNvSpPr txBox="1">
            <a:spLocks noGrp="1"/>
          </p:cNvSpPr>
          <p:nvPr>
            <p:ph type="dt" idx="10"/>
          </p:nvPr>
        </p:nvSpPr>
        <p:spPr>
          <a:xfrm rot="-5400000">
            <a:off x="-1954339" y="4445587"/>
            <a:ext cx="5345700" cy="14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43"/>
          <p:cNvSpPr txBox="1">
            <a:spLocks noGrp="1"/>
          </p:cNvSpPr>
          <p:nvPr>
            <p:ph type="ftr" idx="11"/>
          </p:nvPr>
        </p:nvSpPr>
        <p:spPr>
          <a:xfrm rot="-5400000">
            <a:off x="11385680" y="2998523"/>
            <a:ext cx="5669100" cy="82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r>
              <a:rPr lang="en-US"/>
              <a:t>hh</a:t>
            </a:r>
            <a:endParaRPr/>
          </a:p>
        </p:txBody>
      </p:sp>
      <p:sp>
        <p:nvSpPr>
          <p:cNvPr id="104" name="Google Shape;104;p43"/>
          <p:cNvSpPr txBox="1">
            <a:spLocks noGrp="1"/>
          </p:cNvSpPr>
          <p:nvPr>
            <p:ph type="sldNum" idx="12"/>
          </p:nvPr>
        </p:nvSpPr>
        <p:spPr>
          <a:xfrm>
            <a:off x="13809982" y="312424"/>
            <a:ext cx="8205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000" tIns="0" rIns="108000" bIns="0" anchor="t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1a839522b2_0_43"/>
          <p:cNvSpPr/>
          <p:nvPr/>
        </p:nvSpPr>
        <p:spPr>
          <a:xfrm>
            <a:off x="0" y="0"/>
            <a:ext cx="14630400" cy="822900"/>
          </a:xfrm>
          <a:prstGeom prst="rect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g31a839522b2_0_43"/>
          <p:cNvSpPr txBox="1">
            <a:spLocks noGrp="1"/>
          </p:cNvSpPr>
          <p:nvPr>
            <p:ph type="title"/>
          </p:nvPr>
        </p:nvSpPr>
        <p:spPr>
          <a:xfrm>
            <a:off x="731520" y="139958"/>
            <a:ext cx="120702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Calibri"/>
              <a:buNone/>
              <a:defRPr sz="2900" b="1"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pic>
        <p:nvPicPr>
          <p:cNvPr id="108" name="Google Shape;108;g31a839522b2_0_43" descr="EurofusionDisc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363872" y="139958"/>
            <a:ext cx="560297" cy="558851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g31a839522b2_0_43"/>
          <p:cNvSpPr txBox="1">
            <a:spLocks noGrp="1"/>
          </p:cNvSpPr>
          <p:nvPr>
            <p:ph type="ftr" idx="11"/>
          </p:nvPr>
        </p:nvSpPr>
        <p:spPr>
          <a:xfrm>
            <a:off x="731520" y="7834063"/>
            <a:ext cx="4164000" cy="3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3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r>
              <a:rPr lang="en-US"/>
              <a:t>hh</a:t>
            </a:r>
            <a:endParaRPr/>
          </a:p>
        </p:txBody>
      </p:sp>
      <p:sp>
        <p:nvSpPr>
          <p:cNvPr id="110" name="Google Shape;110;g31a839522b2_0_43"/>
          <p:cNvSpPr txBox="1">
            <a:spLocks noGrp="1"/>
          </p:cNvSpPr>
          <p:nvPr>
            <p:ph type="sldNum" idx="12"/>
          </p:nvPr>
        </p:nvSpPr>
        <p:spPr>
          <a:xfrm>
            <a:off x="13191053" y="7830413"/>
            <a:ext cx="864000" cy="2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1" name="Google Shape;111;g31a839522b2_0_43"/>
          <p:cNvSpPr txBox="1">
            <a:spLocks noGrp="1"/>
          </p:cNvSpPr>
          <p:nvPr>
            <p:ph type="body" idx="1"/>
          </p:nvPr>
        </p:nvSpPr>
        <p:spPr>
          <a:xfrm>
            <a:off x="731520" y="1021015"/>
            <a:ext cx="13323600" cy="66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t" anchorCtr="0">
            <a:normAutofit/>
          </a:bodyPr>
          <a:lstStyle>
            <a:lvl1pPr marL="457200" lvl="0" indent="-41275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Arial"/>
              <a:buChar char="•"/>
              <a:defRPr sz="2900" b="1"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8100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−"/>
              <a:defRPr sz="24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3810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  <a:defRPr sz="2400"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3810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Char char="•"/>
              <a:defRPr sz="24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683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6pPr>
            <a:lvl7pPr marL="3200400" lvl="6" indent="-3683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7pPr>
            <a:lvl8pPr marL="3657600" lvl="7" indent="-3683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8pPr>
            <a:lvl9pPr marL="4114800" lvl="8" indent="-3683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>
  <p:cSld name="Titre et contenu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1"/>
          <p:cNvSpPr txBox="1">
            <a:spLocks noGrp="1"/>
          </p:cNvSpPr>
          <p:nvPr>
            <p:ph type="body" idx="1"/>
          </p:nvPr>
        </p:nvSpPr>
        <p:spPr>
          <a:xfrm>
            <a:off x="1447802" y="2501900"/>
            <a:ext cx="12362100" cy="541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6000" tIns="54850" rIns="109700" bIns="54850" anchor="t" anchorCtr="0">
            <a:normAutofit/>
          </a:bodyPr>
          <a:lstStyle>
            <a:lvl1pPr marL="457200" lvl="0" indent="-3492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900"/>
              <a:buChar char="▪"/>
              <a:defRPr/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00"/>
              <a:buChar char="•"/>
              <a:defRPr/>
            </a:lvl2pPr>
            <a:lvl3pPr marL="1371600" lvl="2" indent="-3492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▪"/>
              <a:defRPr/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5pPr>
            <a:lvl6pPr marL="2743200" lvl="5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6pPr>
            <a:lvl7pPr marL="3200400" lvl="6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7pPr>
            <a:lvl8pPr marL="3657600" lvl="7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8pPr>
            <a:lvl9pPr marL="4114800" lvl="8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1"/>
          <p:cNvSpPr txBox="1">
            <a:spLocks noGrp="1"/>
          </p:cNvSpPr>
          <p:nvPr>
            <p:ph type="title"/>
          </p:nvPr>
        </p:nvSpPr>
        <p:spPr>
          <a:xfrm>
            <a:off x="1447801" y="209653"/>
            <a:ext cx="5867400" cy="17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6000" tIns="0" rIns="86400" bIns="5615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1"/>
          <p:cNvSpPr txBox="1">
            <a:spLocks noGrp="1"/>
          </p:cNvSpPr>
          <p:nvPr>
            <p:ph type="dt" idx="10"/>
          </p:nvPr>
        </p:nvSpPr>
        <p:spPr>
          <a:xfrm rot="-5400000">
            <a:off x="-1954339" y="4445587"/>
            <a:ext cx="5345700" cy="14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31"/>
          <p:cNvSpPr txBox="1">
            <a:spLocks noGrp="1"/>
          </p:cNvSpPr>
          <p:nvPr>
            <p:ph type="ftr" idx="11"/>
          </p:nvPr>
        </p:nvSpPr>
        <p:spPr>
          <a:xfrm rot="-5400000">
            <a:off x="11385680" y="2998523"/>
            <a:ext cx="5669100" cy="82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r>
              <a:rPr lang="en-US"/>
              <a:t>hh</a:t>
            </a:r>
            <a:endParaRPr/>
          </a:p>
        </p:txBody>
      </p:sp>
      <p:sp>
        <p:nvSpPr>
          <p:cNvPr id="29" name="Google Shape;29;p31"/>
          <p:cNvSpPr txBox="1">
            <a:spLocks noGrp="1"/>
          </p:cNvSpPr>
          <p:nvPr>
            <p:ph type="sldNum" idx="12"/>
          </p:nvPr>
        </p:nvSpPr>
        <p:spPr>
          <a:xfrm>
            <a:off x="13809982" y="312424"/>
            <a:ext cx="8205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000" tIns="0" rIns="108000" bIns="0" anchor="t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  <a:defRPr sz="29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  <a:defRPr sz="29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  <a:defRPr sz="29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  <a:defRPr sz="29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  <a:defRPr sz="29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  <a:defRPr sz="29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  <a:defRPr sz="29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  <a:defRPr sz="29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  <a:defRPr sz="29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2"/>
          <p:cNvSpPr txBox="1">
            <a:spLocks noGrp="1"/>
          </p:cNvSpPr>
          <p:nvPr>
            <p:ph type="title"/>
          </p:nvPr>
        </p:nvSpPr>
        <p:spPr>
          <a:xfrm>
            <a:off x="1447801" y="209653"/>
            <a:ext cx="5867400" cy="17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6000" tIns="0" rIns="86400" bIns="5615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32"/>
          <p:cNvSpPr txBox="1">
            <a:spLocks noGrp="1"/>
          </p:cNvSpPr>
          <p:nvPr>
            <p:ph type="dt" idx="10"/>
          </p:nvPr>
        </p:nvSpPr>
        <p:spPr>
          <a:xfrm rot="-5400000">
            <a:off x="-1954339" y="4445587"/>
            <a:ext cx="5345700" cy="14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32"/>
          <p:cNvSpPr txBox="1">
            <a:spLocks noGrp="1"/>
          </p:cNvSpPr>
          <p:nvPr>
            <p:ph type="ftr" idx="11"/>
          </p:nvPr>
        </p:nvSpPr>
        <p:spPr>
          <a:xfrm rot="-5400000">
            <a:off x="11385680" y="2998523"/>
            <a:ext cx="5669100" cy="82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r>
              <a:rPr lang="en-US"/>
              <a:t>hh</a:t>
            </a:r>
            <a:endParaRPr/>
          </a:p>
        </p:txBody>
      </p:sp>
      <p:sp>
        <p:nvSpPr>
          <p:cNvPr id="34" name="Google Shape;34;p32"/>
          <p:cNvSpPr txBox="1">
            <a:spLocks noGrp="1"/>
          </p:cNvSpPr>
          <p:nvPr>
            <p:ph type="sldNum" idx="12"/>
          </p:nvPr>
        </p:nvSpPr>
        <p:spPr>
          <a:xfrm>
            <a:off x="13809982" y="312424"/>
            <a:ext cx="8205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000" tIns="0" rIns="108000" bIns="0" anchor="t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>
  <p:cSld name="Titre de sec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3"/>
          <p:cNvSpPr/>
          <p:nvPr/>
        </p:nvSpPr>
        <p:spPr>
          <a:xfrm>
            <a:off x="7315200" y="0"/>
            <a:ext cx="7315200" cy="822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endParaRPr sz="29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33"/>
          <p:cNvSpPr txBox="1">
            <a:spLocks noGrp="1"/>
          </p:cNvSpPr>
          <p:nvPr>
            <p:ph type="title"/>
          </p:nvPr>
        </p:nvSpPr>
        <p:spPr>
          <a:xfrm>
            <a:off x="7315200" y="1244603"/>
            <a:ext cx="6494400" cy="2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6000" tIns="0" rIns="86400" bIns="5615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Libre Franklin"/>
              <a:buNone/>
              <a:defRPr sz="3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33"/>
          <p:cNvSpPr txBox="1">
            <a:spLocks noGrp="1"/>
          </p:cNvSpPr>
          <p:nvPr>
            <p:ph type="body" idx="1"/>
          </p:nvPr>
        </p:nvSpPr>
        <p:spPr>
          <a:xfrm>
            <a:off x="7315200" y="4114800"/>
            <a:ext cx="6494400" cy="345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6000" tIns="54850" rIns="109700" bIns="5485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900"/>
              <a:buNone/>
              <a:defRPr sz="22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918F8F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8F8F"/>
              </a:buClr>
              <a:buSzPts val="1500"/>
              <a:buNone/>
              <a:defRPr sz="1600">
                <a:solidFill>
                  <a:srgbClr val="918F8F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8F8F"/>
              </a:buClr>
              <a:buSzPts val="1400"/>
              <a:buNone/>
              <a:defRPr sz="1400">
                <a:solidFill>
                  <a:srgbClr val="918F8F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8F8F"/>
              </a:buClr>
              <a:buSzPts val="1400"/>
              <a:buNone/>
              <a:defRPr sz="1400">
                <a:solidFill>
                  <a:srgbClr val="918F8F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8F8F"/>
              </a:buClr>
              <a:buSzPts val="1400"/>
              <a:buNone/>
              <a:defRPr sz="1400">
                <a:solidFill>
                  <a:srgbClr val="918F8F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8F8F"/>
              </a:buClr>
              <a:buSzPts val="1400"/>
              <a:buNone/>
              <a:defRPr sz="1400">
                <a:solidFill>
                  <a:srgbClr val="918F8F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8F8F"/>
              </a:buClr>
              <a:buSzPts val="1400"/>
              <a:buNone/>
              <a:defRPr sz="1400">
                <a:solidFill>
                  <a:srgbClr val="918F8F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8F8F"/>
              </a:buClr>
              <a:buSzPts val="1400"/>
              <a:buNone/>
              <a:defRPr sz="1400">
                <a:solidFill>
                  <a:srgbClr val="918F8F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33"/>
          <p:cNvSpPr>
            <a:spLocks noGrp="1"/>
          </p:cNvSpPr>
          <p:nvPr>
            <p:ph type="pic" idx="2"/>
          </p:nvPr>
        </p:nvSpPr>
        <p:spPr>
          <a:xfrm>
            <a:off x="1447801" y="0"/>
            <a:ext cx="5867400" cy="8229600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33"/>
          <p:cNvSpPr txBox="1">
            <a:spLocks noGrp="1"/>
          </p:cNvSpPr>
          <p:nvPr>
            <p:ph type="dt" idx="10"/>
          </p:nvPr>
        </p:nvSpPr>
        <p:spPr>
          <a:xfrm rot="-5400000">
            <a:off x="-1954339" y="4445587"/>
            <a:ext cx="5345700" cy="14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33"/>
          <p:cNvSpPr txBox="1">
            <a:spLocks noGrp="1"/>
          </p:cNvSpPr>
          <p:nvPr>
            <p:ph type="ftr" idx="11"/>
          </p:nvPr>
        </p:nvSpPr>
        <p:spPr>
          <a:xfrm rot="-5400000">
            <a:off x="11385680" y="2998523"/>
            <a:ext cx="5669100" cy="82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r>
              <a:rPr lang="en-US"/>
              <a:t>hh</a:t>
            </a:r>
            <a:endParaRPr/>
          </a:p>
        </p:txBody>
      </p:sp>
      <p:sp>
        <p:nvSpPr>
          <p:cNvPr id="42" name="Google Shape;42;p33"/>
          <p:cNvSpPr txBox="1">
            <a:spLocks noGrp="1"/>
          </p:cNvSpPr>
          <p:nvPr>
            <p:ph type="sldNum" idx="12"/>
          </p:nvPr>
        </p:nvSpPr>
        <p:spPr>
          <a:xfrm>
            <a:off x="13809982" y="312424"/>
            <a:ext cx="8205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000" tIns="0" rIns="108000" bIns="0" anchor="t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>
  <p:cSld name="1_Titre et contenu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4"/>
          <p:cNvSpPr txBox="1">
            <a:spLocks noGrp="1"/>
          </p:cNvSpPr>
          <p:nvPr>
            <p:ph type="body" idx="1"/>
          </p:nvPr>
        </p:nvSpPr>
        <p:spPr>
          <a:xfrm>
            <a:off x="1447801" y="2501900"/>
            <a:ext cx="7330500" cy="541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6000" tIns="54850" rIns="109700" bIns="54850" anchor="t" anchorCtr="0">
            <a:normAutofit/>
          </a:bodyPr>
          <a:lstStyle>
            <a:lvl1pPr marL="457200" lvl="0" indent="-3492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900"/>
              <a:buChar char="▪"/>
              <a:defRPr/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00"/>
              <a:buChar char="•"/>
              <a:defRPr/>
            </a:lvl2pPr>
            <a:lvl3pPr marL="1371600" lvl="2" indent="-3492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▪"/>
              <a:defRPr/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5pPr>
            <a:lvl6pPr marL="2743200" lvl="5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6pPr>
            <a:lvl7pPr marL="3200400" lvl="6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7pPr>
            <a:lvl8pPr marL="3657600" lvl="7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8pPr>
            <a:lvl9pPr marL="4114800" lvl="8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34"/>
          <p:cNvSpPr>
            <a:spLocks noGrp="1"/>
          </p:cNvSpPr>
          <p:nvPr>
            <p:ph type="pic" idx="2"/>
          </p:nvPr>
        </p:nvSpPr>
        <p:spPr>
          <a:xfrm>
            <a:off x="8778241" y="0"/>
            <a:ext cx="5031600" cy="8229600"/>
          </a:xfrm>
          <a:prstGeom prst="rect">
            <a:avLst/>
          </a:prstGeom>
          <a:noFill/>
          <a:ln>
            <a:noFill/>
          </a:ln>
        </p:spPr>
      </p:sp>
      <p:sp>
        <p:nvSpPr>
          <p:cNvPr id="46" name="Google Shape;46;p34"/>
          <p:cNvSpPr txBox="1">
            <a:spLocks noGrp="1"/>
          </p:cNvSpPr>
          <p:nvPr>
            <p:ph type="title"/>
          </p:nvPr>
        </p:nvSpPr>
        <p:spPr>
          <a:xfrm>
            <a:off x="1447801" y="209653"/>
            <a:ext cx="5867400" cy="17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6000" tIns="0" rIns="86400" bIns="5615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4"/>
          <p:cNvSpPr txBox="1">
            <a:spLocks noGrp="1"/>
          </p:cNvSpPr>
          <p:nvPr>
            <p:ph type="dt" idx="10"/>
          </p:nvPr>
        </p:nvSpPr>
        <p:spPr>
          <a:xfrm rot="-5400000">
            <a:off x="-1954339" y="4445587"/>
            <a:ext cx="5345700" cy="14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34"/>
          <p:cNvSpPr txBox="1">
            <a:spLocks noGrp="1"/>
          </p:cNvSpPr>
          <p:nvPr>
            <p:ph type="ftr" idx="11"/>
          </p:nvPr>
        </p:nvSpPr>
        <p:spPr>
          <a:xfrm rot="-5400000">
            <a:off x="11385680" y="2998523"/>
            <a:ext cx="5669100" cy="82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r>
              <a:rPr lang="en-US"/>
              <a:t>hh</a:t>
            </a:r>
            <a:endParaRPr/>
          </a:p>
        </p:txBody>
      </p:sp>
      <p:sp>
        <p:nvSpPr>
          <p:cNvPr id="49" name="Google Shape;49;p34"/>
          <p:cNvSpPr txBox="1">
            <a:spLocks noGrp="1"/>
          </p:cNvSpPr>
          <p:nvPr>
            <p:ph type="sldNum" idx="12"/>
          </p:nvPr>
        </p:nvSpPr>
        <p:spPr>
          <a:xfrm>
            <a:off x="13809982" y="312424"/>
            <a:ext cx="8205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000" tIns="0" rIns="108000" bIns="0" anchor="t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re et contenu">
  <p:cSld name="2_Titre et contenu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5"/>
          <p:cNvSpPr>
            <a:spLocks noGrp="1"/>
          </p:cNvSpPr>
          <p:nvPr>
            <p:ph type="pic" idx="2"/>
          </p:nvPr>
        </p:nvSpPr>
        <p:spPr>
          <a:xfrm>
            <a:off x="1447800" y="0"/>
            <a:ext cx="5031600" cy="8229600"/>
          </a:xfrm>
          <a:prstGeom prst="rect">
            <a:avLst/>
          </a:prstGeom>
          <a:noFill/>
          <a:ln>
            <a:noFill/>
          </a:ln>
        </p:spPr>
      </p:sp>
      <p:sp>
        <p:nvSpPr>
          <p:cNvPr id="52" name="Google Shape;52;p35"/>
          <p:cNvSpPr txBox="1">
            <a:spLocks noGrp="1"/>
          </p:cNvSpPr>
          <p:nvPr>
            <p:ph type="body" idx="1"/>
          </p:nvPr>
        </p:nvSpPr>
        <p:spPr>
          <a:xfrm>
            <a:off x="6479033" y="2501900"/>
            <a:ext cx="7330500" cy="541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6000" tIns="54850" rIns="109700" bIns="54850" anchor="t" anchorCtr="0">
            <a:normAutofit/>
          </a:bodyPr>
          <a:lstStyle>
            <a:lvl1pPr marL="457200" lvl="0" indent="-3492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900"/>
              <a:buChar char="▪"/>
              <a:defRPr/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00"/>
              <a:buChar char="•"/>
              <a:defRPr/>
            </a:lvl2pPr>
            <a:lvl3pPr marL="1371600" lvl="2" indent="-3492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▪"/>
              <a:defRPr/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5pPr>
            <a:lvl6pPr marL="2743200" lvl="5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6pPr>
            <a:lvl7pPr marL="3200400" lvl="6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7pPr>
            <a:lvl8pPr marL="3657600" lvl="7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8pPr>
            <a:lvl9pPr marL="4114800" lvl="8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35"/>
          <p:cNvSpPr txBox="1">
            <a:spLocks noGrp="1"/>
          </p:cNvSpPr>
          <p:nvPr>
            <p:ph type="dt" idx="10"/>
          </p:nvPr>
        </p:nvSpPr>
        <p:spPr>
          <a:xfrm rot="-5400000">
            <a:off x="-1954339" y="4445587"/>
            <a:ext cx="5345700" cy="14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35"/>
          <p:cNvSpPr txBox="1">
            <a:spLocks noGrp="1"/>
          </p:cNvSpPr>
          <p:nvPr>
            <p:ph type="ftr" idx="11"/>
          </p:nvPr>
        </p:nvSpPr>
        <p:spPr>
          <a:xfrm rot="-5400000">
            <a:off x="11385680" y="2998523"/>
            <a:ext cx="5669100" cy="82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r>
              <a:rPr lang="en-US"/>
              <a:t>hh</a:t>
            </a:r>
            <a:endParaRPr/>
          </a:p>
        </p:txBody>
      </p:sp>
      <p:sp>
        <p:nvSpPr>
          <p:cNvPr id="55" name="Google Shape;55;p35"/>
          <p:cNvSpPr txBox="1">
            <a:spLocks noGrp="1"/>
          </p:cNvSpPr>
          <p:nvPr>
            <p:ph type="sldNum" idx="12"/>
          </p:nvPr>
        </p:nvSpPr>
        <p:spPr>
          <a:xfrm>
            <a:off x="13809982" y="312424"/>
            <a:ext cx="8205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000" tIns="0" rIns="108000" bIns="0" anchor="t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6" name="Google Shape;56;p35"/>
          <p:cNvSpPr txBox="1">
            <a:spLocks noGrp="1"/>
          </p:cNvSpPr>
          <p:nvPr>
            <p:ph type="title"/>
          </p:nvPr>
        </p:nvSpPr>
        <p:spPr>
          <a:xfrm>
            <a:off x="1447802" y="209653"/>
            <a:ext cx="5031300" cy="17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6000" tIns="0" rIns="86400" bIns="5615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re et contenu">
  <p:cSld name="4_Titre et contenu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6"/>
          <p:cNvSpPr>
            <a:spLocks noGrp="1"/>
          </p:cNvSpPr>
          <p:nvPr>
            <p:ph type="pic" idx="2"/>
          </p:nvPr>
        </p:nvSpPr>
        <p:spPr>
          <a:xfrm>
            <a:off x="1447800" y="0"/>
            <a:ext cx="5031600" cy="8229600"/>
          </a:xfrm>
          <a:prstGeom prst="rect">
            <a:avLst/>
          </a:prstGeom>
          <a:noFill/>
          <a:ln>
            <a:noFill/>
          </a:ln>
        </p:spPr>
      </p:sp>
      <p:sp>
        <p:nvSpPr>
          <p:cNvPr id="59" name="Google Shape;59;p36"/>
          <p:cNvSpPr txBox="1">
            <a:spLocks noGrp="1"/>
          </p:cNvSpPr>
          <p:nvPr>
            <p:ph type="body" idx="1"/>
          </p:nvPr>
        </p:nvSpPr>
        <p:spPr>
          <a:xfrm>
            <a:off x="6479033" y="2501900"/>
            <a:ext cx="7330500" cy="541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6000" tIns="54850" rIns="109700" bIns="54850" anchor="t" anchorCtr="0">
            <a:normAutofit/>
          </a:bodyPr>
          <a:lstStyle>
            <a:lvl1pPr marL="457200" lvl="0" indent="-3492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900"/>
              <a:buChar char="▪"/>
              <a:defRPr/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00"/>
              <a:buChar char="•"/>
              <a:defRPr/>
            </a:lvl2pPr>
            <a:lvl3pPr marL="1371600" lvl="2" indent="-3492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▪"/>
              <a:defRPr/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5pPr>
            <a:lvl6pPr marL="2743200" lvl="5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6pPr>
            <a:lvl7pPr marL="3200400" lvl="6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7pPr>
            <a:lvl8pPr marL="3657600" lvl="7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8pPr>
            <a:lvl9pPr marL="4114800" lvl="8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36"/>
          <p:cNvSpPr txBox="1">
            <a:spLocks noGrp="1"/>
          </p:cNvSpPr>
          <p:nvPr>
            <p:ph type="dt" idx="10"/>
          </p:nvPr>
        </p:nvSpPr>
        <p:spPr>
          <a:xfrm rot="-5400000">
            <a:off x="-1954339" y="4445587"/>
            <a:ext cx="5345700" cy="14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36"/>
          <p:cNvSpPr txBox="1">
            <a:spLocks noGrp="1"/>
          </p:cNvSpPr>
          <p:nvPr>
            <p:ph type="ftr" idx="11"/>
          </p:nvPr>
        </p:nvSpPr>
        <p:spPr>
          <a:xfrm rot="-5400000">
            <a:off x="11385680" y="2998523"/>
            <a:ext cx="5669100" cy="82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r>
              <a:rPr lang="en-US"/>
              <a:t>hh</a:t>
            </a:r>
            <a:endParaRPr/>
          </a:p>
        </p:txBody>
      </p:sp>
      <p:sp>
        <p:nvSpPr>
          <p:cNvPr id="62" name="Google Shape;62;p36"/>
          <p:cNvSpPr txBox="1">
            <a:spLocks noGrp="1"/>
          </p:cNvSpPr>
          <p:nvPr>
            <p:ph type="sldNum" idx="12"/>
          </p:nvPr>
        </p:nvSpPr>
        <p:spPr>
          <a:xfrm>
            <a:off x="13809982" y="312424"/>
            <a:ext cx="8205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000" tIns="0" rIns="108000" bIns="0" anchor="t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3" name="Google Shape;63;p36"/>
          <p:cNvSpPr txBox="1">
            <a:spLocks noGrp="1"/>
          </p:cNvSpPr>
          <p:nvPr>
            <p:ph type="title"/>
          </p:nvPr>
        </p:nvSpPr>
        <p:spPr>
          <a:xfrm>
            <a:off x="6479032" y="209653"/>
            <a:ext cx="5031300" cy="17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6000" tIns="0" rIns="86400" bIns="5615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re et contenu">
  <p:cSld name="3_Titre et contenu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7"/>
          <p:cNvSpPr>
            <a:spLocks noGrp="1"/>
          </p:cNvSpPr>
          <p:nvPr>
            <p:ph type="pic" idx="2"/>
          </p:nvPr>
        </p:nvSpPr>
        <p:spPr>
          <a:xfrm>
            <a:off x="1447800" y="2501902"/>
            <a:ext cx="5031600" cy="5727600"/>
          </a:xfrm>
          <a:prstGeom prst="rect">
            <a:avLst/>
          </a:prstGeom>
          <a:noFill/>
          <a:ln>
            <a:noFill/>
          </a:ln>
        </p:spPr>
      </p:sp>
      <p:sp>
        <p:nvSpPr>
          <p:cNvPr id="66" name="Google Shape;66;p37"/>
          <p:cNvSpPr txBox="1">
            <a:spLocks noGrp="1"/>
          </p:cNvSpPr>
          <p:nvPr>
            <p:ph type="body" idx="1"/>
          </p:nvPr>
        </p:nvSpPr>
        <p:spPr>
          <a:xfrm>
            <a:off x="6479033" y="2501900"/>
            <a:ext cx="7330500" cy="541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6000" tIns="54850" rIns="109700" bIns="54850" anchor="t" anchorCtr="0">
            <a:normAutofit/>
          </a:bodyPr>
          <a:lstStyle>
            <a:lvl1pPr marL="457200" lvl="0" indent="-3492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900"/>
              <a:buChar char="▪"/>
              <a:defRPr/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00"/>
              <a:buChar char="•"/>
              <a:defRPr/>
            </a:lvl2pPr>
            <a:lvl3pPr marL="1371600" lvl="2" indent="-3492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▪"/>
              <a:defRPr/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5pPr>
            <a:lvl6pPr marL="2743200" lvl="5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6pPr>
            <a:lvl7pPr marL="3200400" lvl="6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7pPr>
            <a:lvl8pPr marL="3657600" lvl="7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8pPr>
            <a:lvl9pPr marL="4114800" lvl="8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37"/>
          <p:cNvSpPr txBox="1">
            <a:spLocks noGrp="1"/>
          </p:cNvSpPr>
          <p:nvPr>
            <p:ph type="title"/>
          </p:nvPr>
        </p:nvSpPr>
        <p:spPr>
          <a:xfrm>
            <a:off x="1447801" y="209653"/>
            <a:ext cx="5867400" cy="17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6000" tIns="0" rIns="86400" bIns="5615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37"/>
          <p:cNvSpPr txBox="1">
            <a:spLocks noGrp="1"/>
          </p:cNvSpPr>
          <p:nvPr>
            <p:ph type="dt" idx="10"/>
          </p:nvPr>
        </p:nvSpPr>
        <p:spPr>
          <a:xfrm rot="-5400000">
            <a:off x="-1954339" y="4445587"/>
            <a:ext cx="5345700" cy="14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37"/>
          <p:cNvSpPr txBox="1">
            <a:spLocks noGrp="1"/>
          </p:cNvSpPr>
          <p:nvPr>
            <p:ph type="ftr" idx="11"/>
          </p:nvPr>
        </p:nvSpPr>
        <p:spPr>
          <a:xfrm rot="-5400000">
            <a:off x="11385680" y="2998523"/>
            <a:ext cx="5669100" cy="82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r>
              <a:rPr lang="en-US"/>
              <a:t>hh</a:t>
            </a:r>
            <a:endParaRPr/>
          </a:p>
        </p:txBody>
      </p:sp>
      <p:sp>
        <p:nvSpPr>
          <p:cNvPr id="70" name="Google Shape;70;p37"/>
          <p:cNvSpPr txBox="1">
            <a:spLocks noGrp="1"/>
          </p:cNvSpPr>
          <p:nvPr>
            <p:ph type="sldNum" idx="12"/>
          </p:nvPr>
        </p:nvSpPr>
        <p:spPr>
          <a:xfrm>
            <a:off x="13809982" y="312424"/>
            <a:ext cx="8205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000" tIns="0" rIns="108000" bIns="0" anchor="t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>
  <p:cSld name="Deux contenu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8"/>
          <p:cNvSpPr txBox="1">
            <a:spLocks noGrp="1"/>
          </p:cNvSpPr>
          <p:nvPr>
            <p:ph type="body" idx="1"/>
          </p:nvPr>
        </p:nvSpPr>
        <p:spPr>
          <a:xfrm>
            <a:off x="1447800" y="2501902"/>
            <a:ext cx="5874300" cy="52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6000" tIns="54850" rIns="109700" bIns="54850" anchor="t" anchorCtr="0">
            <a:normAutofit/>
          </a:bodyPr>
          <a:lstStyle>
            <a:lvl1pPr marL="457200" lvl="0" indent="-3492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900"/>
              <a:buChar char="▪"/>
              <a:defRPr/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00"/>
              <a:buChar char="•"/>
              <a:defRPr/>
            </a:lvl2pPr>
            <a:lvl3pPr marL="1371600" lvl="2" indent="-3492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▪"/>
              <a:defRPr/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5pPr>
            <a:lvl6pPr marL="2743200" lvl="5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6pPr>
            <a:lvl7pPr marL="3200400" lvl="6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7pPr>
            <a:lvl8pPr marL="3657600" lvl="7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8pPr>
            <a:lvl9pPr marL="4114800" lvl="8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38"/>
          <p:cNvSpPr txBox="1">
            <a:spLocks noGrp="1"/>
          </p:cNvSpPr>
          <p:nvPr>
            <p:ph type="body" idx="2"/>
          </p:nvPr>
        </p:nvSpPr>
        <p:spPr>
          <a:xfrm>
            <a:off x="7935635" y="2501902"/>
            <a:ext cx="5874300" cy="52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6000" tIns="54850" rIns="109700" bIns="54850" anchor="t" anchorCtr="0">
            <a:normAutofit/>
          </a:bodyPr>
          <a:lstStyle>
            <a:lvl1pPr marL="457200" lvl="0" indent="-34925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900"/>
              <a:buChar char="▪"/>
              <a:defRPr/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00"/>
              <a:buChar char="•"/>
              <a:defRPr/>
            </a:lvl2pPr>
            <a:lvl3pPr marL="1371600" lvl="2" indent="-3492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▪"/>
              <a:defRPr/>
            </a:lvl3pPr>
            <a:lvl4pPr marL="182880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4pPr>
            <a:lvl5pPr marL="228600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5pPr>
            <a:lvl6pPr marL="2743200" lvl="5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6pPr>
            <a:lvl7pPr marL="3200400" lvl="6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7pPr>
            <a:lvl8pPr marL="3657600" lvl="7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8pPr>
            <a:lvl9pPr marL="4114800" lvl="8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38"/>
          <p:cNvSpPr txBox="1">
            <a:spLocks noGrp="1"/>
          </p:cNvSpPr>
          <p:nvPr>
            <p:ph type="title"/>
          </p:nvPr>
        </p:nvSpPr>
        <p:spPr>
          <a:xfrm>
            <a:off x="1447801" y="209653"/>
            <a:ext cx="5867400" cy="17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6000" tIns="0" rIns="86400" bIns="5615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38"/>
          <p:cNvSpPr txBox="1">
            <a:spLocks noGrp="1"/>
          </p:cNvSpPr>
          <p:nvPr>
            <p:ph type="dt" idx="10"/>
          </p:nvPr>
        </p:nvSpPr>
        <p:spPr>
          <a:xfrm rot="-5400000">
            <a:off x="-1954339" y="4445587"/>
            <a:ext cx="5345700" cy="14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8"/>
          <p:cNvSpPr txBox="1">
            <a:spLocks noGrp="1"/>
          </p:cNvSpPr>
          <p:nvPr>
            <p:ph type="ftr" idx="11"/>
          </p:nvPr>
        </p:nvSpPr>
        <p:spPr>
          <a:xfrm rot="-5400000">
            <a:off x="11385680" y="2998523"/>
            <a:ext cx="5669100" cy="82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r>
              <a:rPr lang="en-US"/>
              <a:t>hh</a:t>
            </a:r>
            <a:endParaRPr/>
          </a:p>
        </p:txBody>
      </p:sp>
      <p:sp>
        <p:nvSpPr>
          <p:cNvPr id="77" name="Google Shape;77;p38"/>
          <p:cNvSpPr txBox="1">
            <a:spLocks noGrp="1"/>
          </p:cNvSpPr>
          <p:nvPr>
            <p:ph type="sldNum" idx="12"/>
          </p:nvPr>
        </p:nvSpPr>
        <p:spPr>
          <a:xfrm>
            <a:off x="13809982" y="312424"/>
            <a:ext cx="8205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000" tIns="0" rIns="108000" bIns="0" anchor="t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9"/>
          <p:cNvSpPr txBox="1">
            <a:spLocks noGrp="1"/>
          </p:cNvSpPr>
          <p:nvPr>
            <p:ph type="title"/>
          </p:nvPr>
        </p:nvSpPr>
        <p:spPr>
          <a:xfrm>
            <a:off x="1447801" y="209653"/>
            <a:ext cx="5867400" cy="17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6000" tIns="0" rIns="86400" bIns="5615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Libre Franklin"/>
              <a:buNone/>
              <a:defRPr sz="3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9"/>
          <p:cNvSpPr txBox="1">
            <a:spLocks noGrp="1"/>
          </p:cNvSpPr>
          <p:nvPr>
            <p:ph type="body" idx="1"/>
          </p:nvPr>
        </p:nvSpPr>
        <p:spPr>
          <a:xfrm>
            <a:off x="1447802" y="2501900"/>
            <a:ext cx="12362100" cy="541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6000" tIns="54850" rIns="109700" bIns="54850" anchor="t" anchorCtr="0">
            <a:normAutofit/>
          </a:bodyPr>
          <a:lstStyle>
            <a:lvl1pPr marL="457200" marR="0" lvl="0" indent="-3492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Noto Sans Symbols"/>
              <a:buChar char="▪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9"/>
          <p:cNvSpPr txBox="1">
            <a:spLocks noGrp="1"/>
          </p:cNvSpPr>
          <p:nvPr>
            <p:ph type="dt" idx="10"/>
          </p:nvPr>
        </p:nvSpPr>
        <p:spPr>
          <a:xfrm rot="-5400000">
            <a:off x="-1954339" y="4445587"/>
            <a:ext cx="5345700" cy="14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29"/>
          <p:cNvSpPr txBox="1">
            <a:spLocks noGrp="1"/>
          </p:cNvSpPr>
          <p:nvPr>
            <p:ph type="ftr" idx="11"/>
          </p:nvPr>
        </p:nvSpPr>
        <p:spPr>
          <a:xfrm rot="-5400000">
            <a:off x="11385680" y="2998523"/>
            <a:ext cx="5669100" cy="82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hh</a:t>
            </a:r>
            <a:endParaRPr/>
          </a:p>
        </p:txBody>
      </p:sp>
      <p:sp>
        <p:nvSpPr>
          <p:cNvPr id="14" name="Google Shape;14;p29"/>
          <p:cNvSpPr txBox="1">
            <a:spLocks noGrp="1"/>
          </p:cNvSpPr>
          <p:nvPr>
            <p:ph type="sldNum" idx="12"/>
          </p:nvPr>
        </p:nvSpPr>
        <p:spPr>
          <a:xfrm>
            <a:off x="13809982" y="312424"/>
            <a:ext cx="8205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000" tIns="0" rIns="108000" bIns="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1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29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208436" y="211735"/>
            <a:ext cx="1046325" cy="45283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9"/>
          <p:cNvSpPr/>
          <p:nvPr/>
        </p:nvSpPr>
        <p:spPr>
          <a:xfrm rot="-5400000">
            <a:off x="688006" y="7836288"/>
            <a:ext cx="73200" cy="95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endParaRPr sz="29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38.emf"/><Relationship Id="rId5" Type="http://schemas.openxmlformats.org/officeDocument/2006/relationships/image" Target="../media/image33.png"/><Relationship Id="rId10" Type="http://schemas.openxmlformats.org/officeDocument/2006/relationships/image" Target="../media/image37.png"/><Relationship Id="rId4" Type="http://schemas.openxmlformats.org/officeDocument/2006/relationships/image" Target="../media/image32.png"/><Relationship Id="rId9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emf"/><Relationship Id="rId5" Type="http://schemas.openxmlformats.org/officeDocument/2006/relationships/image" Target="../media/image40.png"/><Relationship Id="rId4" Type="http://schemas.openxmlformats.org/officeDocument/2006/relationships/image" Target="../media/image39.emf"/><Relationship Id="rId9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emf"/><Relationship Id="rId5" Type="http://schemas.openxmlformats.org/officeDocument/2006/relationships/image" Target="../media/image44.emf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3.pn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4.png"/><Relationship Id="rId9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3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emf"/><Relationship Id="rId5" Type="http://schemas.openxmlformats.org/officeDocument/2006/relationships/image" Target="../media/image54.emf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7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8.emf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4.png"/><Relationship Id="rId11" Type="http://schemas.openxmlformats.org/officeDocument/2006/relationships/image" Target="../media/image15.png"/><Relationship Id="rId5" Type="http://schemas.openxmlformats.org/officeDocument/2006/relationships/image" Target="../media/image3.png"/><Relationship Id="rId10" Type="http://schemas.openxmlformats.org/officeDocument/2006/relationships/image" Target="../media/image14.pn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emf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3.png"/><Relationship Id="rId7" Type="http://schemas.openxmlformats.org/officeDocument/2006/relationships/image" Target="../media/image2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4.png"/><Relationship Id="rId4" Type="http://schemas.openxmlformats.org/officeDocument/2006/relationships/image" Target="../media/image2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"/>
          <p:cNvSpPr/>
          <p:nvPr/>
        </p:nvSpPr>
        <p:spPr>
          <a:xfrm>
            <a:off x="0" y="330200"/>
            <a:ext cx="14626800" cy="822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7" name="Google Shape;117;p1" descr="A red text on a white backgroun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7710" y="88291"/>
            <a:ext cx="2471101" cy="1389989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"/>
          <p:cNvSpPr txBox="1">
            <a:spLocks noGrp="1"/>
          </p:cNvSpPr>
          <p:nvPr>
            <p:ph type="ctrTitle"/>
          </p:nvPr>
        </p:nvSpPr>
        <p:spPr>
          <a:xfrm>
            <a:off x="596040" y="1907130"/>
            <a:ext cx="13000200" cy="2228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300"/>
              <a:buFont typeface="Libre Franklin"/>
              <a:buNone/>
            </a:pPr>
            <a:r>
              <a:rPr lang="en-US" b="0" dirty="0"/>
              <a:t>Electromagnetic suppression of drift-wave turbulence and the L–H transition</a:t>
            </a:r>
            <a:endParaRPr b="0" dirty="0"/>
          </a:p>
        </p:txBody>
      </p:sp>
      <p:sp>
        <p:nvSpPr>
          <p:cNvPr id="119" name="Google Shape;119;p1"/>
          <p:cNvSpPr txBox="1"/>
          <p:nvPr/>
        </p:nvSpPr>
        <p:spPr>
          <a:xfrm>
            <a:off x="592374" y="4356000"/>
            <a:ext cx="13000200" cy="12813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108000" tIns="54850" rIns="109700" bIns="54850" anchor="ctr" anchorCtr="0">
            <a:norm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oto Sans Symbols"/>
              <a:buNone/>
            </a:pPr>
            <a:r>
              <a:rPr lang="en-US" sz="26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r>
              <a:rPr lang="en-US" sz="2600" dirty="0">
                <a:solidFill>
                  <a:schemeClr val="lt1"/>
                </a:solidFill>
              </a:rPr>
              <a:t>.</a:t>
            </a:r>
            <a:r>
              <a:rPr lang="en-US" sz="26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De Lucca, P. Ricci, L</a:t>
            </a:r>
            <a:r>
              <a:rPr lang="en-US" sz="2600" dirty="0">
                <a:solidFill>
                  <a:schemeClr val="lt1"/>
                </a:solidFill>
              </a:rPr>
              <a:t>. Stenger, Z. </a:t>
            </a:r>
            <a:r>
              <a:rPr lang="en-US" sz="2600" dirty="0" err="1">
                <a:solidFill>
                  <a:schemeClr val="lt1"/>
                </a:solidFill>
              </a:rPr>
              <a:t>Tecchiolli</a:t>
            </a:r>
            <a:r>
              <a:rPr lang="en-US" sz="2600" dirty="0">
                <a:solidFill>
                  <a:schemeClr val="lt1"/>
                </a:solidFill>
              </a:rPr>
              <a:t>, D. Mancini</a:t>
            </a: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Noto Sans Symbols"/>
              <a:buNone/>
            </a:pPr>
            <a:r>
              <a:rPr lang="en-US" sz="22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École Polytechnique Fédérale de Lausanne (EPFL), Swiss Plasma Center</a:t>
            </a:r>
            <a:endParaRPr sz="22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0" name="Google Shape;120;p1" descr="A black background with a black square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4">
            <a:alphaModFix/>
          </a:blip>
          <a:srcRect l="469" r="467"/>
          <a:stretch/>
        </p:blipFill>
        <p:spPr>
          <a:xfrm>
            <a:off x="12119098" y="457846"/>
            <a:ext cx="1500810" cy="95062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94;g30100e19d11_0_23">
            <a:extLst>
              <a:ext uri="{FF2B5EF4-FFF2-40B4-BE49-F238E27FC236}">
                <a16:creationId xmlns:a16="http://schemas.microsoft.com/office/drawing/2014/main" id="{4895A140-7AD5-5880-1E46-4834E778FA81}"/>
              </a:ext>
            </a:extLst>
          </p:cNvPr>
          <p:cNvSpPr txBox="1">
            <a:spLocks noGrp="1"/>
          </p:cNvSpPr>
          <p:nvPr/>
        </p:nvSpPr>
        <p:spPr>
          <a:xfrm>
            <a:off x="13266910" y="7406799"/>
            <a:ext cx="618400" cy="21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fr-FR" sz="2000" dirty="0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100"/>
                <a:buNone/>
              </a:pPr>
              <a:t>1</a:t>
            </a:fld>
            <a:endParaRPr lang="en-US" sz="2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>
          <a:extLst>
            <a:ext uri="{FF2B5EF4-FFF2-40B4-BE49-F238E27FC236}">
              <a16:creationId xmlns:a16="http://schemas.microsoft.com/office/drawing/2014/main" id="{D89C0D11-CE41-112F-2D8E-79A4A97154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1a839522b2_0_70">
            <a:extLst>
              <a:ext uri="{FF2B5EF4-FFF2-40B4-BE49-F238E27FC236}">
                <a16:creationId xmlns:a16="http://schemas.microsoft.com/office/drawing/2014/main" id="{916E3773-3E93-28EB-F954-47B6F53D8E89}"/>
              </a:ext>
            </a:extLst>
          </p:cNvPr>
          <p:cNvSpPr/>
          <p:nvPr/>
        </p:nvSpPr>
        <p:spPr>
          <a:xfrm>
            <a:off x="3600" y="-23642"/>
            <a:ext cx="14626800" cy="822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Google Shape;145;g31a839522b2_0_70" descr="A red text on a white background&#10;&#10;Description automatically generated">
            <a:extLst>
              <a:ext uri="{FF2B5EF4-FFF2-40B4-BE49-F238E27FC236}">
                <a16:creationId xmlns:a16="http://schemas.microsoft.com/office/drawing/2014/main" id="{ADA8AEC9-9D06-49C4-EED4-B7D11DA5720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8127" y="263423"/>
            <a:ext cx="1854026" cy="10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g31a839522b2_0_70">
            <a:extLst>
              <a:ext uri="{FF2B5EF4-FFF2-40B4-BE49-F238E27FC236}">
                <a16:creationId xmlns:a16="http://schemas.microsoft.com/office/drawing/2014/main" id="{70670AF8-D1B4-4F93-2739-3E7FE044229A}"/>
              </a:ext>
            </a:extLst>
          </p:cNvPr>
          <p:cNvSpPr txBox="1"/>
          <p:nvPr/>
        </p:nvSpPr>
        <p:spPr>
          <a:xfrm>
            <a:off x="2084387" y="460180"/>
            <a:ext cx="11907819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300" b="1" dirty="0"/>
              <a:t>Electromagnetic suppression of drift-wave turbulence</a:t>
            </a:r>
            <a:endParaRPr sz="3300" b="1" dirty="0"/>
          </a:p>
        </p:txBody>
      </p:sp>
      <p:sp>
        <p:nvSpPr>
          <p:cNvPr id="148" name="Google Shape;148;g31a839522b2_0_70">
            <a:extLst>
              <a:ext uri="{FF2B5EF4-FFF2-40B4-BE49-F238E27FC236}">
                <a16:creationId xmlns:a16="http://schemas.microsoft.com/office/drawing/2014/main" id="{4BE5A8C8-24A4-BB07-0D10-DC0450B60B45}"/>
              </a:ext>
            </a:extLst>
          </p:cNvPr>
          <p:cNvSpPr txBox="1"/>
          <p:nvPr/>
        </p:nvSpPr>
        <p:spPr>
          <a:xfrm>
            <a:off x="1368853" y="1289091"/>
            <a:ext cx="12855582" cy="2825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Going to H-mode like conditions, edge turbulence changes to </a:t>
            </a:r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drift-wave dominated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(DW)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Removing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</a:t>
            </a:r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electromagnetic (EM) effects weakens the transition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in </a:t>
            </a:r>
            <a:r>
              <a:rPr lang="en-US" sz="2400" b="1" dirty="0" err="1">
                <a:solidFill>
                  <a:srgbClr val="E6501E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Favourable</a:t>
            </a:r>
            <a:r>
              <a:rPr lang="en-US" sz="2400" b="1" dirty="0">
                <a:solidFill>
                  <a:srgbClr val="E6501E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case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In fact </a:t>
            </a:r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drift-wave instability suppressed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by EM effects </a:t>
            </a:r>
            <a:r>
              <a:rPr lang="en-US" sz="1800" i="1" dirty="0">
                <a:solidFill>
                  <a:schemeClr val="tx2">
                    <a:lumMod val="49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[Rogers &amp; Dorland </a:t>
            </a:r>
            <a:r>
              <a:rPr lang="en-US" sz="1800" i="1" dirty="0" err="1">
                <a:solidFill>
                  <a:schemeClr val="tx2">
                    <a:lumMod val="49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PoP</a:t>
            </a:r>
            <a:r>
              <a:rPr lang="en-US" sz="1800" i="1" dirty="0">
                <a:solidFill>
                  <a:schemeClr val="tx2">
                    <a:lumMod val="49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2005, </a:t>
            </a:r>
            <a:r>
              <a:rPr lang="en-US" sz="1800" i="1" dirty="0" err="1">
                <a:solidFill>
                  <a:schemeClr val="tx2">
                    <a:lumMod val="49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Mosetto</a:t>
            </a:r>
            <a:r>
              <a:rPr lang="en-US" sz="1800" i="1" dirty="0">
                <a:solidFill>
                  <a:schemeClr val="tx2">
                    <a:lumMod val="49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et al. </a:t>
            </a:r>
            <a:r>
              <a:rPr lang="en-US" sz="1800" i="1" dirty="0" err="1">
                <a:solidFill>
                  <a:schemeClr val="tx2">
                    <a:lumMod val="49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PoP</a:t>
            </a:r>
            <a:r>
              <a:rPr lang="en-US" sz="1800" i="1" dirty="0">
                <a:solidFill>
                  <a:schemeClr val="tx2">
                    <a:lumMod val="49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2012]</a:t>
            </a:r>
            <a:endParaRPr lang="en-US" sz="24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EM suppression factor increases with pressure gradient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(spontaneous pedestal formation)</a:t>
            </a:r>
            <a:endParaRPr lang="en-US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</p:txBody>
      </p:sp>
      <p:pic>
        <p:nvPicPr>
          <p:cNvPr id="146" name="Google Shape;146;g31a839522b2_0_70" descr="A black background with a black square&#10;&#10;Description automatically generated">
            <a:extLst>
              <a:ext uri="{FF2B5EF4-FFF2-40B4-BE49-F238E27FC236}">
                <a16:creationId xmlns:a16="http://schemas.microsoft.com/office/drawing/2014/main" id="{13F14CE7-52D6-2E52-2C81-503770500F23}"/>
              </a:ext>
            </a:extLst>
          </p:cNvPr>
          <p:cNvPicPr preferRelativeResize="0">
            <a:picLocks noGrp="1"/>
          </p:cNvPicPr>
          <p:nvPr>
            <p:ph type="pic" idx="2"/>
          </p:nvPr>
        </p:nvPicPr>
        <p:blipFill rotWithShape="1">
          <a:blip r:embed="rId4">
            <a:alphaModFix/>
          </a:blip>
          <a:srcRect l="465" r="475"/>
          <a:stretch/>
        </p:blipFill>
        <p:spPr>
          <a:xfrm>
            <a:off x="581049" y="7407411"/>
            <a:ext cx="1111150" cy="7038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94;g30100e19d11_0_23">
            <a:extLst>
              <a:ext uri="{FF2B5EF4-FFF2-40B4-BE49-F238E27FC236}">
                <a16:creationId xmlns:a16="http://schemas.microsoft.com/office/drawing/2014/main" id="{67947208-B379-C614-984A-86E8E14A4E82}"/>
              </a:ext>
            </a:extLst>
          </p:cNvPr>
          <p:cNvSpPr txBox="1">
            <a:spLocks noGrp="1"/>
          </p:cNvSpPr>
          <p:nvPr/>
        </p:nvSpPr>
        <p:spPr>
          <a:xfrm>
            <a:off x="13266910" y="7406799"/>
            <a:ext cx="618400" cy="21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fr-FR" sz="2000" dirty="0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100"/>
                <a:buNone/>
              </a:pPr>
              <a:t>10</a:t>
            </a:fld>
            <a:endParaRPr lang="en-US" sz="20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0622947-6D87-B43B-07FC-47E440C6F326}"/>
              </a:ext>
            </a:extLst>
          </p:cNvPr>
          <p:cNvGrpSpPr/>
          <p:nvPr/>
        </p:nvGrpSpPr>
        <p:grpSpPr>
          <a:xfrm>
            <a:off x="1765075" y="3619784"/>
            <a:ext cx="5764799" cy="4418857"/>
            <a:chOff x="1765075" y="3619784"/>
            <a:chExt cx="5764799" cy="441885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FC5100B-964F-AF0E-4BDB-3EC1AA3E68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65075" y="3881707"/>
              <a:ext cx="5605768" cy="4156934"/>
            </a:xfrm>
            <a:prstGeom prst="rect">
              <a:avLst/>
            </a:prstGeom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96638FA-149F-3964-00AD-5770F467A135}"/>
                </a:ext>
              </a:extLst>
            </p:cNvPr>
            <p:cNvGrpSpPr/>
            <p:nvPr/>
          </p:nvGrpSpPr>
          <p:grpSpPr>
            <a:xfrm>
              <a:off x="4981566" y="4162031"/>
              <a:ext cx="2548308" cy="1896136"/>
              <a:chOff x="15807842" y="4753263"/>
              <a:chExt cx="2017418" cy="1570499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4D4BC1C-FF38-CB0B-B533-832EBCD6CF45}"/>
                  </a:ext>
                </a:extLst>
              </p:cNvPr>
              <p:cNvSpPr txBox="1"/>
              <p:nvPr/>
            </p:nvSpPr>
            <p:spPr>
              <a:xfrm>
                <a:off x="15858511" y="4753263"/>
                <a:ext cx="1633059" cy="369332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 b="1" i="1" dirty="0">
                    <a:solidFill>
                      <a:srgbClr val="FF7185"/>
                    </a:solidFill>
                  </a:rPr>
                  <a:t>Electrostatic</a:t>
                </a:r>
                <a:endParaRPr lang="en-US" sz="1800" i="1" dirty="0">
                  <a:solidFill>
                    <a:srgbClr val="FF7185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4E3155F-9F20-D3BE-AB05-24EEA1FDEA99}"/>
                  </a:ext>
                </a:extLst>
              </p:cNvPr>
              <p:cNvSpPr txBox="1"/>
              <p:nvPr/>
            </p:nvSpPr>
            <p:spPr>
              <a:xfrm>
                <a:off x="15807842" y="5954430"/>
                <a:ext cx="2017418" cy="369332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 b="1" i="1" dirty="0">
                    <a:solidFill>
                      <a:srgbClr val="E6501E"/>
                    </a:solidFill>
                  </a:rPr>
                  <a:t>Electromagnetic</a:t>
                </a:r>
                <a:endParaRPr lang="en-US" sz="1800" i="1" dirty="0">
                  <a:solidFill>
                    <a:srgbClr val="E6501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8082164-A299-F7D4-5EE1-0D1E57D64F86}"/>
                </a:ext>
              </a:extLst>
            </p:cNvPr>
            <p:cNvSpPr txBox="1"/>
            <p:nvPr/>
          </p:nvSpPr>
          <p:spPr>
            <a:xfrm>
              <a:off x="2693630" y="3619784"/>
              <a:ext cx="4487686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800" b="1" i="1" dirty="0">
                  <a:solidFill>
                    <a:srgbClr val="E6501E"/>
                  </a:solidFill>
                </a:rPr>
                <a:t>EM fluctuations suppress transport</a:t>
              </a:r>
              <a:endParaRPr lang="en-US" sz="1800" i="1" dirty="0">
                <a:solidFill>
                  <a:srgbClr val="E6501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7BCE054-520E-A54E-66D4-E458A1F5F843}"/>
              </a:ext>
            </a:extLst>
          </p:cNvPr>
          <p:cNvGrpSpPr/>
          <p:nvPr/>
        </p:nvGrpSpPr>
        <p:grpSpPr>
          <a:xfrm>
            <a:off x="7840221" y="3584945"/>
            <a:ext cx="5624281" cy="4536475"/>
            <a:chOff x="7840221" y="3584945"/>
            <a:chExt cx="5624281" cy="453647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877514B-E049-EF01-C22F-3524232D4B8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40221" y="3954277"/>
              <a:ext cx="5624281" cy="4167143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20E984C-FE36-55FA-59A1-E62310D9181C}"/>
                </a:ext>
              </a:extLst>
            </p:cNvPr>
            <p:cNvSpPr txBox="1"/>
            <p:nvPr/>
          </p:nvSpPr>
          <p:spPr>
            <a:xfrm>
              <a:off x="8773861" y="3584945"/>
              <a:ext cx="4487686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800" b="1" i="1" dirty="0">
                  <a:solidFill>
                    <a:srgbClr val="E6501E"/>
                  </a:solidFill>
                </a:rPr>
                <a:t>Linear theory: EM suppression of DW</a:t>
              </a:r>
              <a:endParaRPr lang="en-US" sz="1800" i="1" dirty="0">
                <a:solidFill>
                  <a:srgbClr val="E6501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9002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>
          <a:extLst>
            <a:ext uri="{FF2B5EF4-FFF2-40B4-BE49-F238E27FC236}">
              <a16:creationId xmlns:a16="http://schemas.microsoft.com/office/drawing/2014/main" id="{44D26BA7-6533-F3E1-751F-463CD4EE6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g31a839522b2_0_70" descr="A red text on a white background&#10;&#10;Description automatically generated">
            <a:extLst>
              <a:ext uri="{FF2B5EF4-FFF2-40B4-BE49-F238E27FC236}">
                <a16:creationId xmlns:a16="http://schemas.microsoft.com/office/drawing/2014/main" id="{1A44DA0A-85E8-4D2D-859F-D7B2A4F14D6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8127" y="263423"/>
            <a:ext cx="1854026" cy="10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g31a839522b2_0_70">
            <a:extLst>
              <a:ext uri="{FF2B5EF4-FFF2-40B4-BE49-F238E27FC236}">
                <a16:creationId xmlns:a16="http://schemas.microsoft.com/office/drawing/2014/main" id="{CB1ABE00-AF50-51AC-1F59-77CF3E628148}"/>
              </a:ext>
            </a:extLst>
          </p:cNvPr>
          <p:cNvSpPr txBox="1"/>
          <p:nvPr/>
        </p:nvSpPr>
        <p:spPr>
          <a:xfrm>
            <a:off x="2082144" y="452556"/>
            <a:ext cx="11719077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000" b="1" dirty="0" err="1"/>
              <a:t>Favourable</a:t>
            </a:r>
            <a:r>
              <a:rPr lang="en-US" sz="3000" b="1" dirty="0"/>
              <a:t> vs </a:t>
            </a:r>
            <a:r>
              <a:rPr lang="en-US" sz="3000" b="1" dirty="0" err="1"/>
              <a:t>Unfavourable</a:t>
            </a:r>
            <a:r>
              <a:rPr lang="en-US" sz="3000" b="1" dirty="0"/>
              <a:t>: Broken symmetry by E </a:t>
            </a:r>
            <a:r>
              <a:rPr lang="en-US" sz="30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✕ </a:t>
            </a:r>
            <a:r>
              <a:rPr lang="en-US" sz="30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B </a:t>
            </a:r>
            <a:r>
              <a:rPr lang="en-US" sz="3000" b="1" dirty="0"/>
              <a:t>shear</a:t>
            </a:r>
            <a:endParaRPr sz="3000" b="1" dirty="0"/>
          </a:p>
        </p:txBody>
      </p:sp>
      <p:sp>
        <p:nvSpPr>
          <p:cNvPr id="148" name="Google Shape;148;g31a839522b2_0_70">
            <a:extLst>
              <a:ext uri="{FF2B5EF4-FFF2-40B4-BE49-F238E27FC236}">
                <a16:creationId xmlns:a16="http://schemas.microsoft.com/office/drawing/2014/main" id="{532CFA19-3CDB-1614-BACA-554E48B48BF4}"/>
              </a:ext>
            </a:extLst>
          </p:cNvPr>
          <p:cNvSpPr txBox="1"/>
          <p:nvPr/>
        </p:nvSpPr>
        <p:spPr>
          <a:xfrm>
            <a:off x="1065140" y="1383377"/>
            <a:ext cx="13044560" cy="15249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b="1" i="1" dirty="0" err="1">
                <a:solidFill>
                  <a:srgbClr val="E6501E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Favourable</a:t>
            </a:r>
            <a:r>
              <a:rPr lang="en-US" sz="2400" b="1" i="1" dirty="0">
                <a:solidFill>
                  <a:srgbClr val="E6501E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</a:t>
            </a:r>
            <a:r>
              <a:rPr lang="en-US" sz="2400" i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to</a:t>
            </a:r>
            <a:r>
              <a:rPr lang="en-US" sz="2400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</a:t>
            </a:r>
            <a:r>
              <a:rPr lang="en-US" sz="2400" b="1" i="1" dirty="0" err="1">
                <a:solidFill>
                  <a:srgbClr val="0070C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Unfavourable</a:t>
            </a:r>
            <a:r>
              <a:rPr lang="en-US" sz="2400" b="1" dirty="0">
                <a:solidFill>
                  <a:srgbClr val="C9461A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is equivalent to flipping sign of toroidal field: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Drift velocities change direction: </a:t>
            </a:r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100" b="1" i="1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✕</a:t>
            </a:r>
            <a:r>
              <a:rPr lang="en-US" sz="2400" b="1" i="1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B flow shear</a:t>
            </a:r>
            <a:r>
              <a:rPr lang="en-US" sz="2400" b="1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</a:t>
            </a:r>
            <a:r>
              <a:rPr lang="en-US" sz="2400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at the outer-midplane (OMP) flips sign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In presence of flow &amp; magnetic shear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: unstable modes </a:t>
            </a:r>
            <a:r>
              <a:rPr lang="en-US" sz="2400" i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“move”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along field-line in time </a:t>
            </a:r>
            <a:r>
              <a:rPr lang="en-US" sz="2000" i="1" dirty="0">
                <a:solidFill>
                  <a:schemeClr val="tx2">
                    <a:lumMod val="49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[Newton et al. PPCF 2010]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14936BC-A0A2-F32F-561D-82C212AF2A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8790" y="1552325"/>
            <a:ext cx="1690607" cy="369332"/>
          </a:xfrm>
          <a:prstGeom prst="rect">
            <a:avLst/>
          </a:prstGeom>
        </p:spPr>
      </p:pic>
      <p:pic>
        <p:nvPicPr>
          <p:cNvPr id="17" name="Picture 16" descr="A diagram of a graph&#10;&#10;AI-generated content may be incorrect.">
            <a:extLst>
              <a:ext uri="{FF2B5EF4-FFF2-40B4-BE49-F238E27FC236}">
                <a16:creationId xmlns:a16="http://schemas.microsoft.com/office/drawing/2014/main" id="{CD61B036-01A2-1916-14A2-5E0843E798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7152" y="2896590"/>
            <a:ext cx="3576726" cy="2619660"/>
          </a:xfrm>
          <a:prstGeom prst="rect">
            <a:avLst/>
          </a:prstGeom>
        </p:spPr>
      </p:pic>
      <p:pic>
        <p:nvPicPr>
          <p:cNvPr id="146" name="Google Shape;146;g31a839522b2_0_70" descr="A black background with a black square&#10;&#10;Description automatically generated">
            <a:extLst>
              <a:ext uri="{FF2B5EF4-FFF2-40B4-BE49-F238E27FC236}">
                <a16:creationId xmlns:a16="http://schemas.microsoft.com/office/drawing/2014/main" id="{394616BB-1D2E-F8D8-2015-853566D74F92}"/>
              </a:ext>
            </a:extLst>
          </p:cNvPr>
          <p:cNvPicPr preferRelativeResize="0">
            <a:picLocks noGrp="1"/>
          </p:cNvPicPr>
          <p:nvPr>
            <p:ph type="pic" idx="2"/>
          </p:nvPr>
        </p:nvPicPr>
        <p:blipFill rotWithShape="1">
          <a:blip r:embed="rId6">
            <a:alphaModFix/>
          </a:blip>
          <a:srcRect l="465" r="475"/>
          <a:stretch/>
        </p:blipFill>
        <p:spPr>
          <a:xfrm>
            <a:off x="581049" y="7407411"/>
            <a:ext cx="1111150" cy="7038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94;g30100e19d11_0_23">
            <a:extLst>
              <a:ext uri="{FF2B5EF4-FFF2-40B4-BE49-F238E27FC236}">
                <a16:creationId xmlns:a16="http://schemas.microsoft.com/office/drawing/2014/main" id="{8925A82E-2D77-39C6-1E71-675245E8E43D}"/>
              </a:ext>
            </a:extLst>
          </p:cNvPr>
          <p:cNvSpPr txBox="1">
            <a:spLocks noGrp="1"/>
          </p:cNvSpPr>
          <p:nvPr/>
        </p:nvSpPr>
        <p:spPr>
          <a:xfrm>
            <a:off x="13266910" y="7406799"/>
            <a:ext cx="618400" cy="21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fr-FR" sz="2000" dirty="0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100"/>
                <a:buNone/>
              </a:pPr>
              <a:t>11</a:t>
            </a:fld>
            <a:endParaRPr lang="en-US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F563D5A-2A2C-CE28-92EC-C1D521C7B5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63763" y="2896590"/>
            <a:ext cx="3194863" cy="25237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1D9B1E7-EA5B-1907-7A97-CA0D7FE1C4A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00286" y="5672775"/>
            <a:ext cx="3307738" cy="232001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D11F80D-F8ED-6E2B-3795-982F9FB57DC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146771" y="5647374"/>
            <a:ext cx="3024713" cy="2370811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E128D67C-C259-BB18-8BE2-B7BDBA0251CB}"/>
              </a:ext>
            </a:extLst>
          </p:cNvPr>
          <p:cNvGrpSpPr/>
          <p:nvPr/>
        </p:nvGrpSpPr>
        <p:grpSpPr>
          <a:xfrm>
            <a:off x="893908" y="2899616"/>
            <a:ext cx="5550977" cy="5198895"/>
            <a:chOff x="893908" y="2899616"/>
            <a:chExt cx="5550977" cy="5198895"/>
          </a:xfrm>
        </p:grpSpPr>
        <p:pic>
          <p:nvPicPr>
            <p:cNvPr id="15" name="Picture 14" descr="A diagram of a graph&#10;&#10;AI-generated content may be incorrect.">
              <a:extLst>
                <a:ext uri="{FF2B5EF4-FFF2-40B4-BE49-F238E27FC236}">
                  <a16:creationId xmlns:a16="http://schemas.microsoft.com/office/drawing/2014/main" id="{77D04989-1543-D19F-7C0C-8C409D624BD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804953" y="2899616"/>
              <a:ext cx="3576727" cy="2568686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87BDB23-621C-FD3A-A252-DE0A408B12F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736776" y="5478852"/>
              <a:ext cx="3708109" cy="2619659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4D6C4E3-C9A6-FAD3-8B21-BCE7DC865CAE}"/>
                </a:ext>
              </a:extLst>
            </p:cNvPr>
            <p:cNvSpPr txBox="1"/>
            <p:nvPr/>
          </p:nvSpPr>
          <p:spPr>
            <a:xfrm>
              <a:off x="893908" y="3517995"/>
              <a:ext cx="2376473" cy="646331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800" b="1" i="1" dirty="0" err="1">
                  <a:solidFill>
                    <a:srgbClr val="0070C0"/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</a:rPr>
                <a:t>Unfavourable</a:t>
              </a:r>
              <a:r>
                <a:rPr lang="en-US" sz="1800" b="1" i="1" dirty="0">
                  <a:solidFill>
                    <a:srgbClr val="0070C0"/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</a:rPr>
                <a:t> mode moves forwards</a:t>
              </a:r>
              <a:endParaRPr lang="en-US" sz="1800" i="1" dirty="0">
                <a:solidFill>
                  <a:srgbClr val="E6501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00AB94F-BF65-BA54-E42D-6776294A38F3}"/>
                </a:ext>
              </a:extLst>
            </p:cNvPr>
            <p:cNvSpPr txBox="1"/>
            <p:nvPr/>
          </p:nvSpPr>
          <p:spPr>
            <a:xfrm>
              <a:off x="1000433" y="5943695"/>
              <a:ext cx="2376473" cy="646331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800" b="1" i="1" dirty="0" err="1">
                  <a:solidFill>
                    <a:srgbClr val="E6501E"/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</a:rPr>
                <a:t>Favourable</a:t>
              </a:r>
              <a:r>
                <a:rPr lang="en-US" sz="1800" b="1" i="1" dirty="0">
                  <a:solidFill>
                    <a:srgbClr val="E6501E"/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</a:rPr>
                <a:t> mode moves backwards</a:t>
              </a:r>
              <a:endParaRPr lang="en-US" sz="1800" i="1" dirty="0">
                <a:solidFill>
                  <a:srgbClr val="E6501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1629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>
          <a:extLst>
            <a:ext uri="{FF2B5EF4-FFF2-40B4-BE49-F238E27FC236}">
              <a16:creationId xmlns:a16="http://schemas.microsoft.com/office/drawing/2014/main" id="{C1D9A0FB-2C06-240D-DA7E-95A7CE27A7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1a839522b2_0_70">
            <a:extLst>
              <a:ext uri="{FF2B5EF4-FFF2-40B4-BE49-F238E27FC236}">
                <a16:creationId xmlns:a16="http://schemas.microsoft.com/office/drawing/2014/main" id="{38892041-DFBA-6C25-8EF0-5C42F6289F49}"/>
              </a:ext>
            </a:extLst>
          </p:cNvPr>
          <p:cNvSpPr/>
          <p:nvPr/>
        </p:nvSpPr>
        <p:spPr>
          <a:xfrm>
            <a:off x="3600" y="-12343"/>
            <a:ext cx="14626800" cy="822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Google Shape;145;g31a839522b2_0_70" descr="A red text on a white background&#10;&#10;Description automatically generated">
            <a:extLst>
              <a:ext uri="{FF2B5EF4-FFF2-40B4-BE49-F238E27FC236}">
                <a16:creationId xmlns:a16="http://schemas.microsoft.com/office/drawing/2014/main" id="{FB1321B7-335E-7A43-1DFD-E34CE33D826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8127" y="263423"/>
            <a:ext cx="1854026" cy="10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g31a839522b2_0_70">
            <a:extLst>
              <a:ext uri="{FF2B5EF4-FFF2-40B4-BE49-F238E27FC236}">
                <a16:creationId xmlns:a16="http://schemas.microsoft.com/office/drawing/2014/main" id="{0BAA393B-4DBD-C920-F7E7-45144AEE7A6A}"/>
              </a:ext>
            </a:extLst>
          </p:cNvPr>
          <p:cNvSpPr txBox="1"/>
          <p:nvPr/>
        </p:nvSpPr>
        <p:spPr>
          <a:xfrm>
            <a:off x="1919583" y="440366"/>
            <a:ext cx="1250012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300" b="1" dirty="0" err="1"/>
              <a:t>Unfavourable</a:t>
            </a:r>
            <a:r>
              <a:rPr lang="en-US" sz="3300" b="1" dirty="0"/>
              <a:t> more ballooning unstable close to LH boundary</a:t>
            </a:r>
            <a:endParaRPr sz="3300" b="1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E482CE9-BBB8-33C8-4ACC-86E2B296FBB1}"/>
              </a:ext>
            </a:extLst>
          </p:cNvPr>
          <p:cNvGrpSpPr/>
          <p:nvPr/>
        </p:nvGrpSpPr>
        <p:grpSpPr>
          <a:xfrm>
            <a:off x="7291863" y="1177734"/>
            <a:ext cx="7294992" cy="3448106"/>
            <a:chOff x="1453495" y="4579402"/>
            <a:chExt cx="7294992" cy="344810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79ECD9D-E02B-B1A3-7FAF-D8C5D1097B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53495" y="4945353"/>
              <a:ext cx="7294992" cy="3082155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833D9A8-CDAE-98DC-2C17-5B9EBFBBCA6E}"/>
                </a:ext>
              </a:extLst>
            </p:cNvPr>
            <p:cNvSpPr txBox="1"/>
            <p:nvPr/>
          </p:nvSpPr>
          <p:spPr>
            <a:xfrm>
              <a:off x="2228532" y="4579402"/>
              <a:ext cx="5854472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800" b="1" i="1" dirty="0"/>
                <a:t>Turbulent diffusivity: </a:t>
              </a:r>
              <a:r>
                <a:rPr lang="en-US" sz="2000" b="1" i="1" dirty="0">
                  <a:solidFill>
                    <a:srgbClr val="0070C0"/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</a:rPr>
                <a:t>UF</a:t>
              </a:r>
              <a:r>
                <a:rPr lang="en-US" sz="1800" b="1" i="1" dirty="0"/>
                <a:t> extends farther poloidally</a:t>
              </a:r>
              <a:endParaRPr lang="en-US" sz="1800" i="1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2BA6620-8632-43E6-A5C4-983B0DC0DE44}"/>
                </a:ext>
              </a:extLst>
            </p:cNvPr>
            <p:cNvSpPr txBox="1"/>
            <p:nvPr/>
          </p:nvSpPr>
          <p:spPr>
            <a:xfrm>
              <a:off x="2133990" y="5028928"/>
              <a:ext cx="1794830" cy="707886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000" b="1" i="1" dirty="0" err="1">
                  <a:solidFill>
                    <a:srgbClr val="00BFFF"/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</a:rPr>
                <a:t>Unfavourable</a:t>
              </a:r>
              <a:r>
                <a:rPr lang="en-US" sz="2000" b="1" i="1" dirty="0">
                  <a:solidFill>
                    <a:srgbClr val="00BFFF"/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</a:rPr>
                <a:t> Low Power</a:t>
              </a:r>
              <a:endParaRPr lang="en-US" sz="2000" i="1" dirty="0">
                <a:solidFill>
                  <a:srgbClr val="00B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609D9D2-EDC2-A03A-5B60-BEC8162330E8}"/>
                </a:ext>
              </a:extLst>
            </p:cNvPr>
            <p:cNvSpPr txBox="1"/>
            <p:nvPr/>
          </p:nvSpPr>
          <p:spPr>
            <a:xfrm>
              <a:off x="5100991" y="5031712"/>
              <a:ext cx="1794830" cy="707886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000" b="1" i="1" dirty="0" err="1">
                  <a:solidFill>
                    <a:srgbClr val="FF9C02"/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</a:rPr>
                <a:t>Favourable</a:t>
              </a:r>
              <a:r>
                <a:rPr lang="en-US" sz="2000" b="1" i="1" dirty="0">
                  <a:solidFill>
                    <a:srgbClr val="FF9C02"/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</a:rPr>
                <a:t> Low Power</a:t>
              </a:r>
              <a:endParaRPr lang="en-US" sz="2000" i="1" dirty="0">
                <a:solidFill>
                  <a:srgbClr val="FF9C0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8" name="Google Shape;148;g31a839522b2_0_70">
            <a:extLst>
              <a:ext uri="{FF2B5EF4-FFF2-40B4-BE49-F238E27FC236}">
                <a16:creationId xmlns:a16="http://schemas.microsoft.com/office/drawing/2014/main" id="{F6AC0105-36A1-A588-2AE6-22FEE22A292F}"/>
              </a:ext>
            </a:extLst>
          </p:cNvPr>
          <p:cNvSpPr txBox="1"/>
          <p:nvPr/>
        </p:nvSpPr>
        <p:spPr>
          <a:xfrm>
            <a:off x="341324" y="1246303"/>
            <a:ext cx="7533071" cy="373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342900" lvl="4" indent="-342900">
              <a:lnSpc>
                <a:spcPct val="150000"/>
              </a:lnSpc>
              <a:buSzPts val="2400"/>
              <a:buFont typeface="Wingdings" pitchFamily="2" charset="2"/>
              <a:buChar char="§"/>
            </a:pP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Mode </a:t>
            </a:r>
            <a:r>
              <a:rPr lang="en-US" sz="2400" dirty="0" err="1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localised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more towards X-point </a:t>
            </a:r>
            <a:r>
              <a:rPr lang="en-US" sz="2400" b="1" i="1" dirty="0">
                <a:solidFill>
                  <a:srgbClr val="E6501E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(</a:t>
            </a:r>
            <a:r>
              <a:rPr lang="en-US" sz="2400" b="1" i="1" dirty="0" err="1">
                <a:solidFill>
                  <a:srgbClr val="E6501E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Favourable</a:t>
            </a:r>
            <a:r>
              <a:rPr lang="en-US" sz="2400" b="1" i="1" dirty="0">
                <a:solidFill>
                  <a:srgbClr val="E6501E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)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, region of </a:t>
            </a:r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weakest ballooning drive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and </a:t>
            </a:r>
            <a:endParaRPr lang="en-US" sz="24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  <a:p>
            <a:pPr marL="342900" lvl="4" indent="-342900">
              <a:lnSpc>
                <a:spcPct val="150000"/>
              </a:lnSpc>
              <a:buSzPts val="2400"/>
              <a:buFont typeface="Wingdings" pitchFamily="2" charset="2"/>
              <a:buChar char="§"/>
            </a:pP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Mode </a:t>
            </a:r>
            <a:r>
              <a:rPr lang="en-US" sz="2400" dirty="0" err="1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localised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more towards OMP </a:t>
            </a:r>
            <a:r>
              <a:rPr lang="en-US" sz="2400" b="1" i="1" dirty="0">
                <a:solidFill>
                  <a:srgbClr val="0070C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(</a:t>
            </a:r>
            <a:r>
              <a:rPr lang="en-US" sz="2400" b="1" i="1" dirty="0" err="1">
                <a:solidFill>
                  <a:srgbClr val="0070C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Unfavourable</a:t>
            </a:r>
            <a:r>
              <a:rPr lang="en-US" sz="2400" b="1" i="1" dirty="0">
                <a:solidFill>
                  <a:srgbClr val="0070C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)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, region of </a:t>
            </a:r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strongest ballooning drive</a:t>
            </a:r>
          </a:p>
          <a:p>
            <a:pPr marL="342900" lvl="4" indent="-342900">
              <a:lnSpc>
                <a:spcPct val="150000"/>
              </a:lnSpc>
              <a:buSzPts val="2400"/>
              <a:buFont typeface="Wingdings" pitchFamily="2" charset="2"/>
              <a:buChar char="§"/>
            </a:pP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Symmetry-breaking effect </a:t>
            </a:r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scales with </a:t>
            </a:r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100" b="1" i="1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✕</a:t>
            </a:r>
            <a:r>
              <a:rPr lang="en-US" sz="2400" b="1" i="1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B</a:t>
            </a:r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shear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and </a:t>
            </a:r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up-down asymmetry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of equilibrium</a:t>
            </a:r>
          </a:p>
          <a:p>
            <a:pPr marL="342900" lvl="4" indent="-342900">
              <a:lnSpc>
                <a:spcPct val="150000"/>
              </a:lnSpc>
              <a:buSzPts val="2400"/>
              <a:buFont typeface="Wingdings" pitchFamily="2" charset="2"/>
              <a:buChar char="§"/>
            </a:pP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Close to the separatrix, </a:t>
            </a:r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this asymmetry is large</a:t>
            </a:r>
          </a:p>
          <a:p>
            <a:pPr marL="342900" lvl="4" indent="-342900">
              <a:lnSpc>
                <a:spcPct val="150000"/>
              </a:lnSpc>
              <a:buSzPts val="2400"/>
              <a:buFont typeface="Wingdings" pitchFamily="2" charset="2"/>
              <a:buChar char="§"/>
            </a:pPr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Linear analysis: </a:t>
            </a:r>
            <a:r>
              <a:rPr lang="en-US" sz="2400" b="1" i="1" dirty="0" err="1">
                <a:solidFill>
                  <a:srgbClr val="0070C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Unfavourable</a:t>
            </a:r>
            <a:r>
              <a:rPr lang="en-US" sz="2400" b="1" i="1" dirty="0">
                <a:solidFill>
                  <a:srgbClr val="0070C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more unstable to ballooning modes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5089EAA-5BFD-3DA3-4CF9-AFE7811517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4872" y="3498339"/>
            <a:ext cx="1178887" cy="360153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C1862106-D679-ACBC-E6CF-4D88AB62077D}"/>
              </a:ext>
            </a:extLst>
          </p:cNvPr>
          <p:cNvGrpSpPr/>
          <p:nvPr/>
        </p:nvGrpSpPr>
        <p:grpSpPr>
          <a:xfrm>
            <a:off x="2239533" y="4699007"/>
            <a:ext cx="5861370" cy="3574848"/>
            <a:chOff x="7075039" y="4722590"/>
            <a:chExt cx="5861370" cy="357484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9757B3C-0953-9C14-AF8C-6AFB04FA3E2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75039" y="4722590"/>
              <a:ext cx="4805153" cy="357484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23981E2-91D1-F296-B539-CF4CAB6399CD}"/>
                </a:ext>
              </a:extLst>
            </p:cNvPr>
            <p:cNvSpPr txBox="1"/>
            <p:nvPr/>
          </p:nvSpPr>
          <p:spPr>
            <a:xfrm>
              <a:off x="8816320" y="4939276"/>
              <a:ext cx="4120089" cy="646331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800" b="1" i="1" dirty="0"/>
                <a:t>Growth rates: </a:t>
              </a:r>
            </a:p>
            <a:p>
              <a:r>
                <a:rPr lang="en-US" sz="1800" i="1" dirty="0"/>
                <a:t>BM with </a:t>
              </a:r>
              <a:r>
                <a:rPr lang="en-US" sz="1800" i="1" dirty="0" err="1"/>
                <a:t>ExB</a:t>
              </a:r>
              <a:r>
                <a:rPr lang="en-US" sz="1800" i="1" dirty="0"/>
                <a:t> shear</a:t>
              </a:r>
            </a:p>
          </p:txBody>
        </p:sp>
      </p:grpSp>
      <p:sp>
        <p:nvSpPr>
          <p:cNvPr id="3" name="Google Shape;94;g30100e19d11_0_23">
            <a:extLst>
              <a:ext uri="{FF2B5EF4-FFF2-40B4-BE49-F238E27FC236}">
                <a16:creationId xmlns:a16="http://schemas.microsoft.com/office/drawing/2014/main" id="{CF37CB92-9BF6-4AEE-028C-332E9A30F23D}"/>
              </a:ext>
            </a:extLst>
          </p:cNvPr>
          <p:cNvSpPr txBox="1">
            <a:spLocks noGrp="1"/>
          </p:cNvSpPr>
          <p:nvPr/>
        </p:nvSpPr>
        <p:spPr>
          <a:xfrm>
            <a:off x="13266910" y="7406799"/>
            <a:ext cx="618400" cy="21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fr-FR" sz="2000" dirty="0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100"/>
                <a:buNone/>
              </a:pPr>
              <a:t>12</a:t>
            </a:fld>
            <a:endParaRPr lang="en-US" sz="2000" dirty="0"/>
          </a:p>
        </p:txBody>
      </p:sp>
      <p:pic>
        <p:nvPicPr>
          <p:cNvPr id="146" name="Google Shape;146;g31a839522b2_0_70" descr="A black background with a black square&#10;&#10;Description automatically generated">
            <a:extLst>
              <a:ext uri="{FF2B5EF4-FFF2-40B4-BE49-F238E27FC236}">
                <a16:creationId xmlns:a16="http://schemas.microsoft.com/office/drawing/2014/main" id="{F59D4106-C0B8-CE82-2469-C1EF364D4313}"/>
              </a:ext>
            </a:extLst>
          </p:cNvPr>
          <p:cNvPicPr preferRelativeResize="0">
            <a:picLocks noGrp="1"/>
          </p:cNvPicPr>
          <p:nvPr>
            <p:ph type="pic" idx="2"/>
          </p:nvPr>
        </p:nvPicPr>
        <p:blipFill rotWithShape="1">
          <a:blip r:embed="rId7">
            <a:alphaModFix/>
          </a:blip>
          <a:srcRect l="465" r="475"/>
          <a:stretch/>
        </p:blipFill>
        <p:spPr>
          <a:xfrm>
            <a:off x="581049" y="7407411"/>
            <a:ext cx="1111150" cy="703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958531DB-2693-B1AD-89B2-941B65DBFC37}"/>
              </a:ext>
            </a:extLst>
          </p:cNvPr>
          <p:cNvGrpSpPr/>
          <p:nvPr/>
        </p:nvGrpSpPr>
        <p:grpSpPr>
          <a:xfrm>
            <a:off x="8559800" y="4527856"/>
            <a:ext cx="4642702" cy="3666114"/>
            <a:chOff x="8559800" y="4527856"/>
            <a:chExt cx="4642702" cy="366611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52C7CDA-CE06-F540-D3E7-A2843F8B994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559800" y="4851224"/>
              <a:ext cx="4642702" cy="3342746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E278834-3108-A13C-F9E6-63FCB3584593}"/>
                </a:ext>
              </a:extLst>
            </p:cNvPr>
            <p:cNvSpPr txBox="1"/>
            <p:nvPr/>
          </p:nvSpPr>
          <p:spPr>
            <a:xfrm>
              <a:off x="9192069" y="4527856"/>
              <a:ext cx="3836318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800" b="1" i="1" dirty="0"/>
                <a:t>Unstable BM modes </a:t>
              </a:r>
              <a:r>
                <a:rPr lang="en-US" sz="1800" b="1" i="1" dirty="0" err="1"/>
                <a:t>localisation</a:t>
              </a:r>
              <a:endParaRPr lang="en-US" sz="1800" b="1" i="1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EE03B3B-D9B9-66B7-4D54-7F64F8EFCCB9}"/>
                </a:ext>
              </a:extLst>
            </p:cNvPr>
            <p:cNvSpPr txBox="1"/>
            <p:nvPr/>
          </p:nvSpPr>
          <p:spPr>
            <a:xfrm>
              <a:off x="9280619" y="5997202"/>
              <a:ext cx="710433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800" b="1" i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X-pt</a:t>
              </a:r>
              <a:endParaRPr lang="en-US" sz="1800" i="1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4AA8B39C-1036-5AFC-79EF-F8CD5D9BDAA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11599" y="1740573"/>
            <a:ext cx="1314709" cy="428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784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>
          <a:extLst>
            <a:ext uri="{FF2B5EF4-FFF2-40B4-BE49-F238E27FC236}">
              <a16:creationId xmlns:a16="http://schemas.microsoft.com/office/drawing/2014/main" id="{046ED6E2-B0D2-9DA1-86C1-4CBAD592E7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1a839522b2_0_70">
            <a:extLst>
              <a:ext uri="{FF2B5EF4-FFF2-40B4-BE49-F238E27FC236}">
                <a16:creationId xmlns:a16="http://schemas.microsoft.com/office/drawing/2014/main" id="{BE9E646C-2996-C9B0-D218-07BC3D3249CD}"/>
              </a:ext>
            </a:extLst>
          </p:cNvPr>
          <p:cNvSpPr/>
          <p:nvPr/>
        </p:nvSpPr>
        <p:spPr>
          <a:xfrm>
            <a:off x="3600" y="2171"/>
            <a:ext cx="14626800" cy="822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Google Shape;145;g31a839522b2_0_70" descr="A red text on a white background&#10;&#10;Description automatically generated">
            <a:extLst>
              <a:ext uri="{FF2B5EF4-FFF2-40B4-BE49-F238E27FC236}">
                <a16:creationId xmlns:a16="http://schemas.microsoft.com/office/drawing/2014/main" id="{FD7A3433-B85E-241D-C7B0-EAC3386BAFB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8127" y="263423"/>
            <a:ext cx="1854026" cy="10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g31a839522b2_0_70">
            <a:extLst>
              <a:ext uri="{FF2B5EF4-FFF2-40B4-BE49-F238E27FC236}">
                <a16:creationId xmlns:a16="http://schemas.microsoft.com/office/drawing/2014/main" id="{088CFB50-5328-C5E6-9F76-81354BED6598}"/>
              </a:ext>
            </a:extLst>
          </p:cNvPr>
          <p:cNvSpPr txBox="1"/>
          <p:nvPr/>
        </p:nvSpPr>
        <p:spPr>
          <a:xfrm>
            <a:off x="2513328" y="432961"/>
            <a:ext cx="9983472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300" b="1" dirty="0" err="1"/>
              <a:t>Unfavourable</a:t>
            </a:r>
            <a:r>
              <a:rPr lang="en-US" sz="3300" b="1" dirty="0"/>
              <a:t>: Transition at </a:t>
            </a:r>
            <a:r>
              <a:rPr lang="en-US" sz="3600" b="1" dirty="0">
                <a:latin typeface="Calibri"/>
                <a:cs typeface="Calibri"/>
              </a:rPr>
              <a:t>higher </a:t>
            </a:r>
            <a:r>
              <a:rPr lang="en-US" sz="3300" b="1" dirty="0"/>
              <a:t>power</a:t>
            </a:r>
            <a:endParaRPr sz="3300" b="1" dirty="0"/>
          </a:p>
        </p:txBody>
      </p:sp>
      <p:sp>
        <p:nvSpPr>
          <p:cNvPr id="148" name="Google Shape;148;g31a839522b2_0_70">
            <a:extLst>
              <a:ext uri="{FF2B5EF4-FFF2-40B4-BE49-F238E27FC236}">
                <a16:creationId xmlns:a16="http://schemas.microsoft.com/office/drawing/2014/main" id="{2B356945-7B55-9893-534E-70EF135C7660}"/>
              </a:ext>
            </a:extLst>
          </p:cNvPr>
          <p:cNvSpPr txBox="1"/>
          <p:nvPr/>
        </p:nvSpPr>
        <p:spPr>
          <a:xfrm>
            <a:off x="1862154" y="1220202"/>
            <a:ext cx="11534532" cy="3136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200" b="1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Increasing input power even further </a:t>
            </a:r>
            <a:r>
              <a:rPr lang="en-US" sz="2200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(</a:t>
            </a:r>
            <a:r>
              <a:rPr lang="en-US" sz="2000" dirty="0">
                <a:latin typeface="Calibri"/>
                <a:ea typeface="Calibri"/>
                <a:cs typeface="Calibri"/>
              </a:rPr>
              <a:t>∼ 2 </a:t>
            </a:r>
            <a:r>
              <a:rPr lang="en-US" sz="1600" dirty="0">
                <a:latin typeface="Calibri"/>
                <a:ea typeface="Calibri"/>
                <a:cs typeface="Calibri"/>
              </a:rPr>
              <a:t>✕</a:t>
            </a:r>
            <a:r>
              <a:rPr lang="en-US" sz="2200" b="1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</a:t>
            </a:r>
            <a:r>
              <a:rPr lang="en-US" sz="2200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again) in </a:t>
            </a:r>
            <a:r>
              <a:rPr lang="en-US" sz="2200" b="1" i="1" dirty="0" err="1">
                <a:solidFill>
                  <a:srgbClr val="0070C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Unfavourable</a:t>
            </a:r>
            <a:r>
              <a:rPr lang="en-US" sz="2200" b="1" dirty="0">
                <a:solidFill>
                  <a:srgbClr val="C9461A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</a:t>
            </a:r>
            <a:r>
              <a:rPr lang="en-US" sz="22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case leads to transition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2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Turbulent diffusivity profile collapses towards </a:t>
            </a:r>
            <a:r>
              <a:rPr lang="en-US" sz="2200" b="1" i="1" dirty="0" err="1">
                <a:solidFill>
                  <a:srgbClr val="E6501E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Favourable</a:t>
            </a:r>
            <a:r>
              <a:rPr lang="en-US" sz="2200" b="1" i="1" dirty="0">
                <a:solidFill>
                  <a:srgbClr val="E6501E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</a:t>
            </a:r>
            <a:r>
              <a:rPr lang="en-US" sz="22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case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2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Transition occurs at </a:t>
            </a:r>
            <a:r>
              <a:rPr lang="en-US" sz="1800" dirty="0">
                <a:latin typeface="Calibri"/>
                <a:ea typeface="Calibri"/>
                <a:cs typeface="Calibri"/>
              </a:rPr>
              <a:t>∼ </a:t>
            </a:r>
            <a:r>
              <a:rPr lang="en-US" sz="2000" dirty="0">
                <a:latin typeface="Calibri"/>
                <a:ea typeface="Calibri"/>
                <a:cs typeface="Calibri"/>
              </a:rPr>
              <a:t>2</a:t>
            </a:r>
            <a:r>
              <a:rPr lang="en-US" sz="1800" dirty="0">
                <a:latin typeface="Calibri"/>
                <a:ea typeface="Calibri"/>
                <a:cs typeface="Calibri"/>
              </a:rPr>
              <a:t> ✕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</a:t>
            </a:r>
            <a:r>
              <a:rPr lang="en-US" sz="2200" b="1" i="1" dirty="0" err="1">
                <a:solidFill>
                  <a:srgbClr val="E6501E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Favourable</a:t>
            </a:r>
            <a:r>
              <a:rPr lang="en-US" sz="2200" b="1" i="1" dirty="0">
                <a:solidFill>
                  <a:srgbClr val="E6501E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</a:t>
            </a:r>
            <a:r>
              <a:rPr lang="en-US" sz="22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power level </a:t>
            </a:r>
            <a:r>
              <a:rPr lang="en-US" sz="22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(in line with experiments)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2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Higher power:</a:t>
            </a:r>
            <a:r>
              <a:rPr lang="en-US" sz="22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the drift-wave instability can at last compete with ballooning-mode turbulence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endParaRPr lang="en-US" sz="22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</p:txBody>
      </p:sp>
      <p:sp>
        <p:nvSpPr>
          <p:cNvPr id="3" name="Google Shape;94;g30100e19d11_0_23">
            <a:extLst>
              <a:ext uri="{FF2B5EF4-FFF2-40B4-BE49-F238E27FC236}">
                <a16:creationId xmlns:a16="http://schemas.microsoft.com/office/drawing/2014/main" id="{44AFD6A9-9C90-807C-D6DF-599241850663}"/>
              </a:ext>
            </a:extLst>
          </p:cNvPr>
          <p:cNvSpPr txBox="1">
            <a:spLocks noGrp="1"/>
          </p:cNvSpPr>
          <p:nvPr/>
        </p:nvSpPr>
        <p:spPr>
          <a:xfrm>
            <a:off x="13266910" y="7406799"/>
            <a:ext cx="618400" cy="21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fr-FR" sz="2000" dirty="0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100"/>
                <a:buNone/>
              </a:pPr>
              <a:t>13</a:t>
            </a:fld>
            <a:endParaRPr lang="en-US" sz="2000"/>
          </a:p>
        </p:txBody>
      </p:sp>
      <p:pic>
        <p:nvPicPr>
          <p:cNvPr id="146" name="Google Shape;146;g31a839522b2_0_70" descr="A black background with a black square&#10;&#10;Description automatically generated">
            <a:extLst>
              <a:ext uri="{FF2B5EF4-FFF2-40B4-BE49-F238E27FC236}">
                <a16:creationId xmlns:a16="http://schemas.microsoft.com/office/drawing/2014/main" id="{E2BA912D-8669-2753-F3ED-9ECAF0C65F1B}"/>
              </a:ext>
            </a:extLst>
          </p:cNvPr>
          <p:cNvPicPr preferRelativeResize="0">
            <a:picLocks noGrp="1"/>
          </p:cNvPicPr>
          <p:nvPr>
            <p:ph type="pic" idx="2"/>
          </p:nvPr>
        </p:nvPicPr>
        <p:blipFill rotWithShape="1">
          <a:blip r:embed="rId4">
            <a:alphaModFix/>
          </a:blip>
          <a:srcRect l="465" r="475"/>
          <a:stretch/>
        </p:blipFill>
        <p:spPr>
          <a:xfrm>
            <a:off x="581049" y="7407411"/>
            <a:ext cx="1111150" cy="703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CF9C8549-6B17-AB59-C71C-CEB916CE1CEC}"/>
              </a:ext>
            </a:extLst>
          </p:cNvPr>
          <p:cNvGrpSpPr/>
          <p:nvPr/>
        </p:nvGrpSpPr>
        <p:grpSpPr>
          <a:xfrm>
            <a:off x="1846922" y="3645160"/>
            <a:ext cx="5245100" cy="4299010"/>
            <a:chOff x="1846922" y="3790301"/>
            <a:chExt cx="5245100" cy="429901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59D4676-2892-1278-F03A-2CCF1E1CF311}"/>
                </a:ext>
              </a:extLst>
            </p:cNvPr>
            <p:cNvSpPr txBox="1"/>
            <p:nvPr/>
          </p:nvSpPr>
          <p:spPr>
            <a:xfrm>
              <a:off x="2668606" y="3790301"/>
              <a:ext cx="3918020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000" b="1" i="1" dirty="0">
                  <a:solidFill>
                    <a:srgbClr val="002060"/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</a:rPr>
                <a:t>Pressure profiles: UF higher power</a:t>
              </a:r>
              <a:endParaRPr lang="en-US" sz="2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196B89D-1EC3-87D8-CBA4-0B649BD409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46922" y="4190411"/>
              <a:ext cx="5245100" cy="3898900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2FE915A-67B8-641A-4D4F-C2B5E5D3D295}"/>
              </a:ext>
            </a:extLst>
          </p:cNvPr>
          <p:cNvGrpSpPr/>
          <p:nvPr/>
        </p:nvGrpSpPr>
        <p:grpSpPr>
          <a:xfrm>
            <a:off x="7678080" y="3645160"/>
            <a:ext cx="5380575" cy="4325817"/>
            <a:chOff x="7678080" y="3645160"/>
            <a:chExt cx="5380575" cy="4325817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889F537-9B12-678F-ECB7-FCB0CAD686F1}"/>
                </a:ext>
              </a:extLst>
            </p:cNvPr>
            <p:cNvSpPr txBox="1"/>
            <p:nvPr/>
          </p:nvSpPr>
          <p:spPr>
            <a:xfrm>
              <a:off x="8380365" y="3645160"/>
              <a:ext cx="4538590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000" b="1" i="1" dirty="0">
                  <a:solidFill>
                    <a:srgbClr val="002060"/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</a:rPr>
                <a:t>Turbulent diffusivities: UF higher power </a:t>
              </a:r>
              <a:endParaRPr lang="en-US" sz="2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B3249C8-53F5-570D-46B8-93F8CB969C7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78080" y="3981034"/>
              <a:ext cx="5380575" cy="39899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4228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>
          <a:extLst>
            <a:ext uri="{FF2B5EF4-FFF2-40B4-BE49-F238E27FC236}">
              <a16:creationId xmlns:a16="http://schemas.microsoft.com/office/drawing/2014/main" id="{A6836DB3-EB96-8EFB-299C-E4B63B08E8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1a839522b2_0_70">
            <a:extLst>
              <a:ext uri="{FF2B5EF4-FFF2-40B4-BE49-F238E27FC236}">
                <a16:creationId xmlns:a16="http://schemas.microsoft.com/office/drawing/2014/main" id="{61C1C800-B2AC-4251-5208-38131CF7420F}"/>
              </a:ext>
            </a:extLst>
          </p:cNvPr>
          <p:cNvSpPr/>
          <p:nvPr/>
        </p:nvSpPr>
        <p:spPr>
          <a:xfrm>
            <a:off x="3600" y="263423"/>
            <a:ext cx="14626800" cy="822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Google Shape;145;g31a839522b2_0_70" descr="A red text on a white background&#10;&#10;Description automatically generated">
            <a:extLst>
              <a:ext uri="{FF2B5EF4-FFF2-40B4-BE49-F238E27FC236}">
                <a16:creationId xmlns:a16="http://schemas.microsoft.com/office/drawing/2014/main" id="{E497C08F-4B00-0749-6821-BA23EFF857C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8127" y="263423"/>
            <a:ext cx="1854026" cy="10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g31a839522b2_0_70">
            <a:extLst>
              <a:ext uri="{FF2B5EF4-FFF2-40B4-BE49-F238E27FC236}">
                <a16:creationId xmlns:a16="http://schemas.microsoft.com/office/drawing/2014/main" id="{AD4AB55E-8F7C-A2FD-7730-A99781A4A0EE}"/>
              </a:ext>
            </a:extLst>
          </p:cNvPr>
          <p:cNvSpPr txBox="1"/>
          <p:nvPr/>
        </p:nvSpPr>
        <p:spPr>
          <a:xfrm>
            <a:off x="4334599" y="432960"/>
            <a:ext cx="5409658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300" b="1" dirty="0"/>
              <a:t>L-H transition mechanism</a:t>
            </a:r>
            <a:endParaRPr sz="3300" b="1" dirty="0"/>
          </a:p>
        </p:txBody>
      </p:sp>
      <p:sp>
        <p:nvSpPr>
          <p:cNvPr id="148" name="Google Shape;148;g31a839522b2_0_70">
            <a:extLst>
              <a:ext uri="{FF2B5EF4-FFF2-40B4-BE49-F238E27FC236}">
                <a16:creationId xmlns:a16="http://schemas.microsoft.com/office/drawing/2014/main" id="{E85DD2F5-3979-ABAD-797A-71498695A0BC}"/>
              </a:ext>
            </a:extLst>
          </p:cNvPr>
          <p:cNvSpPr txBox="1"/>
          <p:nvPr/>
        </p:nvSpPr>
        <p:spPr>
          <a:xfrm>
            <a:off x="761961" y="1475835"/>
            <a:ext cx="13864839" cy="3940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6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Increase in power → increase electron temperature → ballooning to drift-wave turbulence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6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Electromagnetic suppression </a:t>
            </a:r>
            <a:r>
              <a:rPr lang="en-US" sz="26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proportional to edge pressure gradient: </a:t>
            </a:r>
            <a:r>
              <a:rPr lang="en-US" sz="26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spontaneous pedestal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6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Flow-shear symmetry-breaking: </a:t>
            </a:r>
            <a:r>
              <a:rPr lang="en-US" sz="2600" dirty="0" err="1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unfavourable</a:t>
            </a:r>
            <a:r>
              <a:rPr lang="en-US" sz="26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</a:t>
            </a:r>
            <a:r>
              <a:rPr lang="en-US" sz="26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configuration more unstable to ballooning modes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6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Transition impeded, occurs at higher power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6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Mechanistic explanation of L-H transition consistent with GBS results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6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But ultimately, </a:t>
            </a:r>
            <a:r>
              <a:rPr lang="en-US" sz="26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is it consistent </a:t>
            </a:r>
            <a:r>
              <a:rPr lang="en-US" sz="26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with </a:t>
            </a:r>
            <a:r>
              <a:rPr lang="en-US" sz="26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reality/experiments </a:t>
            </a:r>
          </a:p>
        </p:txBody>
      </p:sp>
      <p:sp>
        <p:nvSpPr>
          <p:cNvPr id="3" name="Google Shape;94;g30100e19d11_0_23">
            <a:extLst>
              <a:ext uri="{FF2B5EF4-FFF2-40B4-BE49-F238E27FC236}">
                <a16:creationId xmlns:a16="http://schemas.microsoft.com/office/drawing/2014/main" id="{0147AFD9-0EDF-E80F-E245-DC783A4264D4}"/>
              </a:ext>
            </a:extLst>
          </p:cNvPr>
          <p:cNvSpPr txBox="1">
            <a:spLocks noGrp="1"/>
          </p:cNvSpPr>
          <p:nvPr/>
        </p:nvSpPr>
        <p:spPr>
          <a:xfrm>
            <a:off x="13266910" y="7406799"/>
            <a:ext cx="618400" cy="21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fr-FR" sz="2000" dirty="0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100"/>
                <a:buNone/>
              </a:pPr>
              <a:t>14</a:t>
            </a:fld>
            <a:endParaRPr lang="en-US" sz="2000"/>
          </a:p>
        </p:txBody>
      </p:sp>
      <p:pic>
        <p:nvPicPr>
          <p:cNvPr id="146" name="Google Shape;146;g31a839522b2_0_70" descr="A black background with a black square&#10;&#10;Description automatically generated">
            <a:extLst>
              <a:ext uri="{FF2B5EF4-FFF2-40B4-BE49-F238E27FC236}">
                <a16:creationId xmlns:a16="http://schemas.microsoft.com/office/drawing/2014/main" id="{764D3930-B20C-FC38-C502-345CA611B9E3}"/>
              </a:ext>
            </a:extLst>
          </p:cNvPr>
          <p:cNvPicPr preferRelativeResize="0">
            <a:picLocks noGrp="1"/>
          </p:cNvPicPr>
          <p:nvPr>
            <p:ph type="pic" idx="2"/>
          </p:nvPr>
        </p:nvPicPr>
        <p:blipFill rotWithShape="1">
          <a:blip r:embed="rId4">
            <a:alphaModFix/>
          </a:blip>
          <a:srcRect l="465" r="475"/>
          <a:stretch/>
        </p:blipFill>
        <p:spPr>
          <a:xfrm>
            <a:off x="581049" y="7407411"/>
            <a:ext cx="1111150" cy="703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295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>
          <a:extLst>
            <a:ext uri="{FF2B5EF4-FFF2-40B4-BE49-F238E27FC236}">
              <a16:creationId xmlns:a16="http://schemas.microsoft.com/office/drawing/2014/main" id="{CCA4BFA8-1736-DA30-B3B8-3DB04E18BB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1a839522b2_0_70">
            <a:extLst>
              <a:ext uri="{FF2B5EF4-FFF2-40B4-BE49-F238E27FC236}">
                <a16:creationId xmlns:a16="http://schemas.microsoft.com/office/drawing/2014/main" id="{44ED443C-033E-3035-6DA1-92F5141824E8}"/>
              </a:ext>
            </a:extLst>
          </p:cNvPr>
          <p:cNvSpPr/>
          <p:nvPr/>
        </p:nvSpPr>
        <p:spPr>
          <a:xfrm>
            <a:off x="15697" y="0"/>
            <a:ext cx="14626800" cy="822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Google Shape;145;g31a839522b2_0_70" descr="A red text on a white background&#10;&#10;Description automatically generated">
            <a:extLst>
              <a:ext uri="{FF2B5EF4-FFF2-40B4-BE49-F238E27FC236}">
                <a16:creationId xmlns:a16="http://schemas.microsoft.com/office/drawing/2014/main" id="{A411C083-CADB-30CC-157D-6751F33E771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8127" y="263423"/>
            <a:ext cx="1854026" cy="10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g31a839522b2_0_70">
            <a:extLst>
              <a:ext uri="{FF2B5EF4-FFF2-40B4-BE49-F238E27FC236}">
                <a16:creationId xmlns:a16="http://schemas.microsoft.com/office/drawing/2014/main" id="{82C747E4-A723-03C3-9ECF-A3617B4D41E6}"/>
              </a:ext>
            </a:extLst>
          </p:cNvPr>
          <p:cNvSpPr txBox="1"/>
          <p:nvPr/>
        </p:nvSpPr>
        <p:spPr>
          <a:xfrm>
            <a:off x="2020118" y="441229"/>
            <a:ext cx="11669803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300" b="1" dirty="0"/>
              <a:t>Analytical scaling law for </a:t>
            </a:r>
            <a:r>
              <a:rPr lang="en-US" sz="3300" b="1" dirty="0" err="1"/>
              <a:t>favourable</a:t>
            </a:r>
            <a:r>
              <a:rPr lang="en-US" sz="3300" b="1" dirty="0"/>
              <a:t> L-H power threshold</a:t>
            </a:r>
            <a:endParaRPr sz="3300" b="1" dirty="0"/>
          </a:p>
        </p:txBody>
      </p:sp>
      <p:sp>
        <p:nvSpPr>
          <p:cNvPr id="3" name="Google Shape;94;g30100e19d11_0_23">
            <a:extLst>
              <a:ext uri="{FF2B5EF4-FFF2-40B4-BE49-F238E27FC236}">
                <a16:creationId xmlns:a16="http://schemas.microsoft.com/office/drawing/2014/main" id="{7199D50E-D226-25C8-E975-569F418813CB}"/>
              </a:ext>
            </a:extLst>
          </p:cNvPr>
          <p:cNvSpPr txBox="1">
            <a:spLocks noGrp="1"/>
          </p:cNvSpPr>
          <p:nvPr/>
        </p:nvSpPr>
        <p:spPr>
          <a:xfrm>
            <a:off x="13266910" y="7406799"/>
            <a:ext cx="618400" cy="21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fr-FR" sz="2000" dirty="0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100"/>
                <a:buNone/>
              </a:pPr>
              <a:t>15</a:t>
            </a:fld>
            <a:endParaRPr lang="en-US" sz="2000"/>
          </a:p>
        </p:txBody>
      </p:sp>
      <p:pic>
        <p:nvPicPr>
          <p:cNvPr id="146" name="Google Shape;146;g31a839522b2_0_70" descr="A black background with a black square&#10;&#10;Description automatically generated">
            <a:extLst>
              <a:ext uri="{FF2B5EF4-FFF2-40B4-BE49-F238E27FC236}">
                <a16:creationId xmlns:a16="http://schemas.microsoft.com/office/drawing/2014/main" id="{969FEAF6-0137-5AEE-9173-6306B81B5819}"/>
              </a:ext>
            </a:extLst>
          </p:cNvPr>
          <p:cNvPicPr preferRelativeResize="0">
            <a:picLocks noGrp="1"/>
          </p:cNvPicPr>
          <p:nvPr>
            <p:ph type="pic" idx="2"/>
          </p:nvPr>
        </p:nvPicPr>
        <p:blipFill rotWithShape="1">
          <a:blip r:embed="rId4">
            <a:alphaModFix/>
          </a:blip>
          <a:srcRect l="465" r="475"/>
          <a:stretch/>
        </p:blipFill>
        <p:spPr>
          <a:xfrm>
            <a:off x="581049" y="7407411"/>
            <a:ext cx="1111150" cy="7038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g31a839522b2_0_70">
            <a:extLst>
              <a:ext uri="{FF2B5EF4-FFF2-40B4-BE49-F238E27FC236}">
                <a16:creationId xmlns:a16="http://schemas.microsoft.com/office/drawing/2014/main" id="{946D74DA-5052-0396-4ABE-D95065E6571C}"/>
              </a:ext>
            </a:extLst>
          </p:cNvPr>
          <p:cNvSpPr txBox="1"/>
          <p:nvPr/>
        </p:nvSpPr>
        <p:spPr>
          <a:xfrm>
            <a:off x="1292310" y="1200774"/>
            <a:ext cx="12753890" cy="5739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Following procedure in </a:t>
            </a:r>
            <a:r>
              <a:rPr lang="en-US" sz="2000" i="1" dirty="0">
                <a:solidFill>
                  <a:schemeClr val="tx2">
                    <a:lumMod val="49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[Giacomin JPP 2020]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,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can we derive </a:t>
            </a:r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analytical form for L-H power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consistent with experiments?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Energy</a:t>
            </a:r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conservation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Assume turbulent transport is a random-walk (mixing-length estimate):</a:t>
            </a:r>
            <a:endParaRPr lang="en-US" sz="24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From </a:t>
            </a:r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linear theory in slab geometry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(neglect </a:t>
            </a:r>
            <a:r>
              <a:rPr lang="en-US" sz="2400" dirty="0" err="1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ExB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flow/magnetic shear), obtain analytical 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Inverting the energy conservation equation we find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endParaRPr lang="en-US" sz="24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Transition criterium: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turbulence can sustain the mean profiles</a:t>
            </a:r>
            <a:endParaRPr lang="en-US" sz="24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995E51A-7BA7-3FF8-3F59-F6C9180B58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97930" y="2921097"/>
            <a:ext cx="1955800" cy="69784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24AA6ED-B86C-0CC9-45F9-FFC1E06A1A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18263" y="2274565"/>
            <a:ext cx="3091814" cy="77769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6A164A-EC53-98C3-0E19-8D794FD4D03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798486" y="3486637"/>
            <a:ext cx="891435" cy="4669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2B48EF1-C808-B155-3F76-2691EBB37C5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40404" y="4647581"/>
            <a:ext cx="5347246" cy="56917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70EF286-9E94-2F67-2110-AB6445B530E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35961" y="5746522"/>
            <a:ext cx="3957570" cy="4242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C519A5F-E0F1-502D-DBE1-5CA4264683A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16905" y="5662152"/>
            <a:ext cx="5741490" cy="59295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4D74E7DD-6A49-805D-43B7-0B55FE8094FA}"/>
              </a:ext>
            </a:extLst>
          </p:cNvPr>
          <p:cNvGrpSpPr/>
          <p:nvPr/>
        </p:nvGrpSpPr>
        <p:grpSpPr>
          <a:xfrm>
            <a:off x="2283091" y="6398386"/>
            <a:ext cx="9877331" cy="690671"/>
            <a:chOff x="1775092" y="6543526"/>
            <a:chExt cx="9877331" cy="69067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A900C70-48D0-62E1-93AB-E36E8D4FC0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586452" y="6650510"/>
              <a:ext cx="6065971" cy="573052"/>
            </a:xfrm>
            <a:prstGeom prst="rect">
              <a:avLst/>
            </a:prstGeom>
          </p:spPr>
        </p:pic>
        <p:sp>
          <p:nvSpPr>
            <p:cNvPr id="15" name="Google Shape;101;g30100e19d11_0_23">
              <a:extLst>
                <a:ext uri="{FF2B5EF4-FFF2-40B4-BE49-F238E27FC236}">
                  <a16:creationId xmlns:a16="http://schemas.microsoft.com/office/drawing/2014/main" id="{8415FBC6-C7C3-0EC0-A61A-47E7C72716F8}"/>
                </a:ext>
              </a:extLst>
            </p:cNvPr>
            <p:cNvSpPr txBox="1"/>
            <p:nvPr/>
          </p:nvSpPr>
          <p:spPr>
            <a:xfrm>
              <a:off x="1775092" y="6543526"/>
              <a:ext cx="3631845" cy="6906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fr-FR" sz="2000" b="1" i="1" dirty="0">
                  <a:solidFill>
                    <a:schemeClr val="accent1">
                      <a:lumMod val="76000"/>
                    </a:schemeClr>
                  </a:solidFill>
                  <a:latin typeface="Calibri"/>
                  <a:ea typeface="Calibri"/>
                  <a:cs typeface="Calibri"/>
                </a:rPr>
                <a:t>Transition power: 1 free </a:t>
              </a:r>
              <a:r>
                <a:rPr lang="fr-FR" sz="2000" b="1" i="1" dirty="0" err="1">
                  <a:solidFill>
                    <a:schemeClr val="accent1">
                      <a:lumMod val="76000"/>
                    </a:schemeClr>
                  </a:solidFill>
                  <a:latin typeface="Calibri"/>
                  <a:ea typeface="Calibri"/>
                  <a:cs typeface="Calibri"/>
                </a:rPr>
                <a:t>parameter</a:t>
              </a:r>
              <a:r>
                <a:rPr lang="fr-FR" sz="2000" b="1" i="1" dirty="0">
                  <a:solidFill>
                    <a:schemeClr val="accent1">
                      <a:lumMod val="76000"/>
                    </a:schemeClr>
                  </a:solidFill>
                  <a:latin typeface="Calibri"/>
                  <a:ea typeface="Calibri"/>
                  <a:cs typeface="Calibri"/>
                </a:rPr>
                <a:t>, K∼ O(1) </a:t>
              </a:r>
              <a:r>
                <a:rPr lang="fr-FR" sz="2000" b="1" i="1" dirty="0" err="1">
                  <a:solidFill>
                    <a:schemeClr val="accent1">
                      <a:lumMod val="76000"/>
                    </a:schemeClr>
                  </a:solidFill>
                  <a:latin typeface="Calibri"/>
                  <a:ea typeface="Calibri"/>
                  <a:cs typeface="Calibri"/>
                </a:rPr>
                <a:t>overall</a:t>
              </a:r>
              <a:r>
                <a:rPr lang="fr-FR" sz="2000" b="1" i="1" dirty="0">
                  <a:solidFill>
                    <a:schemeClr val="accent1">
                      <a:lumMod val="76000"/>
                    </a:schemeClr>
                  </a:solidFill>
                  <a:latin typeface="Calibri"/>
                  <a:ea typeface="Calibri"/>
                  <a:cs typeface="Calibri"/>
                </a:rPr>
                <a:t> </a:t>
              </a:r>
              <a:r>
                <a:rPr lang="fr-FR" sz="2000" b="1" i="1" dirty="0" err="1">
                  <a:solidFill>
                    <a:schemeClr val="accent1">
                      <a:lumMod val="76000"/>
                    </a:schemeClr>
                  </a:solidFill>
                  <a:latin typeface="Calibri"/>
                  <a:ea typeface="Calibri"/>
                  <a:cs typeface="Calibri"/>
                </a:rPr>
                <a:t>scale</a:t>
              </a:r>
              <a:endParaRPr lang="fr-FR" sz="2000" b="1" i="1" dirty="0">
                <a:solidFill>
                  <a:schemeClr val="accent1">
                    <a:lumMod val="76000"/>
                  </a:schemeClr>
                </a:solidFill>
                <a:latin typeface="Calibri"/>
                <a:ea typeface="Calibri"/>
                <a:cs typeface="Calibri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B49D660-5F00-8A6D-C10A-9DE9A12EE2EB}"/>
              </a:ext>
            </a:extLst>
          </p:cNvPr>
          <p:cNvGrpSpPr/>
          <p:nvPr/>
        </p:nvGrpSpPr>
        <p:grpSpPr>
          <a:xfrm>
            <a:off x="2365617" y="7145487"/>
            <a:ext cx="9418404" cy="735096"/>
            <a:chOff x="1857618" y="7290627"/>
            <a:chExt cx="9418404" cy="735096"/>
          </a:xfrm>
        </p:grpSpPr>
        <p:sp>
          <p:nvSpPr>
            <p:cNvPr id="10" name="Google Shape;101;g30100e19d11_0_23">
              <a:extLst>
                <a:ext uri="{FF2B5EF4-FFF2-40B4-BE49-F238E27FC236}">
                  <a16:creationId xmlns:a16="http://schemas.microsoft.com/office/drawing/2014/main" id="{9B30DA3E-8E00-B4AC-8512-342AE546106F}"/>
                </a:ext>
              </a:extLst>
            </p:cNvPr>
            <p:cNvSpPr txBox="1"/>
            <p:nvPr/>
          </p:nvSpPr>
          <p:spPr>
            <a:xfrm>
              <a:off x="1857618" y="7335052"/>
              <a:ext cx="3874763" cy="6906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fr-FR" sz="2000" b="1" i="1" dirty="0" err="1">
                  <a:solidFill>
                    <a:srgbClr val="FF7185"/>
                  </a:solidFill>
                  <a:latin typeface="Calibri"/>
                  <a:ea typeface="Calibri"/>
                  <a:cs typeface="Calibri"/>
                </a:rPr>
                <a:t>Analytical</a:t>
              </a:r>
              <a:r>
                <a:rPr lang="fr-FR" sz="2000" b="1" i="1" dirty="0">
                  <a:solidFill>
                    <a:srgbClr val="FF7185"/>
                  </a:solidFill>
                  <a:latin typeface="Calibri"/>
                  <a:ea typeface="Calibri"/>
                  <a:cs typeface="Calibri"/>
                </a:rPr>
                <a:t> </a:t>
              </a:r>
              <a:r>
                <a:rPr lang="fr-FR" sz="2000" b="1" i="1" dirty="0" err="1">
                  <a:solidFill>
                    <a:srgbClr val="FF7185"/>
                  </a:solidFill>
                  <a:latin typeface="Calibri"/>
                  <a:ea typeface="Calibri"/>
                  <a:cs typeface="Calibri"/>
                </a:rPr>
                <a:t>result</a:t>
              </a:r>
              <a:r>
                <a:rPr lang="fr-FR" sz="2000" b="1" i="1" dirty="0">
                  <a:solidFill>
                    <a:srgbClr val="FF7185"/>
                  </a:solidFill>
                  <a:latin typeface="Calibri"/>
                  <a:ea typeface="Calibri"/>
                  <a:cs typeface="Calibri"/>
                </a:rPr>
                <a:t>: </a:t>
              </a:r>
              <a:r>
                <a:rPr lang="fr-FR" sz="2000" b="1" i="1" dirty="0" err="1">
                  <a:solidFill>
                    <a:srgbClr val="FF7185"/>
                  </a:solidFill>
                  <a:latin typeface="Calibri"/>
                  <a:ea typeface="Calibri"/>
                  <a:cs typeface="Calibri"/>
                </a:rPr>
                <a:t>satisfies</a:t>
              </a:r>
              <a:r>
                <a:rPr lang="fr-FR" sz="2000" b="1" i="1" dirty="0">
                  <a:solidFill>
                    <a:srgbClr val="FF7185"/>
                  </a:solidFill>
                  <a:latin typeface="Calibri"/>
                  <a:ea typeface="Calibri"/>
                  <a:cs typeface="Calibri"/>
                </a:rPr>
                <a:t> </a:t>
              </a:r>
            </a:p>
            <a:p>
              <a:r>
                <a:rPr lang="fr-FR" sz="2000" b="1" i="1" dirty="0" err="1">
                  <a:solidFill>
                    <a:srgbClr val="FF7185"/>
                  </a:solidFill>
                  <a:latin typeface="Calibri"/>
                  <a:ea typeface="Calibri"/>
                  <a:cs typeface="Calibri"/>
                </a:rPr>
                <a:t>Kadomtsev</a:t>
              </a:r>
              <a:r>
                <a:rPr lang="fr-FR" sz="2000" b="1" i="1" dirty="0">
                  <a:solidFill>
                    <a:srgbClr val="FF7185"/>
                  </a:solidFill>
                  <a:latin typeface="Calibri"/>
                  <a:ea typeface="Calibri"/>
                  <a:cs typeface="Calibri"/>
                </a:rPr>
                <a:t> </a:t>
              </a:r>
              <a:r>
                <a:rPr lang="fr-FR" sz="2000" b="1" i="1" dirty="0" err="1">
                  <a:solidFill>
                    <a:srgbClr val="FF7185"/>
                  </a:solidFill>
                  <a:latin typeface="Calibri"/>
                  <a:ea typeface="Calibri"/>
                  <a:cs typeface="Calibri"/>
                </a:rPr>
                <a:t>constraint</a:t>
              </a:r>
              <a:endParaRPr lang="fr-FR" sz="2000" b="1" i="1" dirty="0">
                <a:solidFill>
                  <a:srgbClr val="FF7185"/>
                </a:solidFill>
                <a:latin typeface="Calibri"/>
                <a:ea typeface="Calibri"/>
                <a:cs typeface="Calibri"/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FDA9A3E-D5C9-626D-FCAC-1181789F5A9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909079" y="7290627"/>
              <a:ext cx="5366943" cy="6020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6418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>
          <a:extLst>
            <a:ext uri="{FF2B5EF4-FFF2-40B4-BE49-F238E27FC236}">
              <a16:creationId xmlns:a16="http://schemas.microsoft.com/office/drawing/2014/main" id="{EFF95F40-A450-28F1-A6A4-0DCAE7DE2E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1a839522b2_0_70">
            <a:extLst>
              <a:ext uri="{FF2B5EF4-FFF2-40B4-BE49-F238E27FC236}">
                <a16:creationId xmlns:a16="http://schemas.microsoft.com/office/drawing/2014/main" id="{DA3E3010-003F-4732-F592-B62BA0BC34E8}"/>
              </a:ext>
            </a:extLst>
          </p:cNvPr>
          <p:cNvSpPr/>
          <p:nvPr/>
        </p:nvSpPr>
        <p:spPr>
          <a:xfrm>
            <a:off x="0" y="-12700"/>
            <a:ext cx="14626800" cy="822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Google Shape;145;g31a839522b2_0_70" descr="A red text on a white background&#10;&#10;Description automatically generated">
            <a:extLst>
              <a:ext uri="{FF2B5EF4-FFF2-40B4-BE49-F238E27FC236}">
                <a16:creationId xmlns:a16="http://schemas.microsoft.com/office/drawing/2014/main" id="{58F0D649-3CA8-EBF0-077E-FF9FFB78A3F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8127" y="263423"/>
            <a:ext cx="1854026" cy="10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g31a839522b2_0_70">
            <a:extLst>
              <a:ext uri="{FF2B5EF4-FFF2-40B4-BE49-F238E27FC236}">
                <a16:creationId xmlns:a16="http://schemas.microsoft.com/office/drawing/2014/main" id="{504BBCE5-6F25-124A-D0D3-CBFFB7073BF4}"/>
              </a:ext>
            </a:extLst>
          </p:cNvPr>
          <p:cNvSpPr txBox="1"/>
          <p:nvPr/>
        </p:nvSpPr>
        <p:spPr>
          <a:xfrm>
            <a:off x="3626464" y="352795"/>
            <a:ext cx="8086565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300" b="1" dirty="0"/>
              <a:t>Comparison with L-H experimental data</a:t>
            </a:r>
            <a:endParaRPr sz="3300" b="1" dirty="0"/>
          </a:p>
        </p:txBody>
      </p:sp>
      <p:sp>
        <p:nvSpPr>
          <p:cNvPr id="3" name="Google Shape;94;g30100e19d11_0_23">
            <a:extLst>
              <a:ext uri="{FF2B5EF4-FFF2-40B4-BE49-F238E27FC236}">
                <a16:creationId xmlns:a16="http://schemas.microsoft.com/office/drawing/2014/main" id="{CA4B4BC8-F69C-D813-790D-424F9BF853A0}"/>
              </a:ext>
            </a:extLst>
          </p:cNvPr>
          <p:cNvSpPr txBox="1">
            <a:spLocks noGrp="1"/>
          </p:cNvSpPr>
          <p:nvPr/>
        </p:nvSpPr>
        <p:spPr>
          <a:xfrm>
            <a:off x="13266910" y="7406799"/>
            <a:ext cx="618400" cy="21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fr-FR" sz="2000" dirty="0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100"/>
                <a:buNone/>
              </a:pPr>
              <a:t>16</a:t>
            </a:fld>
            <a:endParaRPr lang="en-US" sz="2000"/>
          </a:p>
        </p:txBody>
      </p:sp>
      <p:pic>
        <p:nvPicPr>
          <p:cNvPr id="146" name="Google Shape;146;g31a839522b2_0_70" descr="A black background with a black square&#10;&#10;Description automatically generated">
            <a:extLst>
              <a:ext uri="{FF2B5EF4-FFF2-40B4-BE49-F238E27FC236}">
                <a16:creationId xmlns:a16="http://schemas.microsoft.com/office/drawing/2014/main" id="{A320C9A6-7392-75DB-E7E5-57CB3BD8AABF}"/>
              </a:ext>
            </a:extLst>
          </p:cNvPr>
          <p:cNvPicPr preferRelativeResize="0">
            <a:picLocks noGrp="1"/>
          </p:cNvPicPr>
          <p:nvPr>
            <p:ph type="pic" idx="2"/>
          </p:nvPr>
        </p:nvPicPr>
        <p:blipFill rotWithShape="1">
          <a:blip r:embed="rId4">
            <a:alphaModFix/>
          </a:blip>
          <a:srcRect l="465" r="475"/>
          <a:stretch/>
        </p:blipFill>
        <p:spPr>
          <a:xfrm>
            <a:off x="581049" y="7407411"/>
            <a:ext cx="1111150" cy="7038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48;g31a839522b2_0_70">
            <a:extLst>
              <a:ext uri="{FF2B5EF4-FFF2-40B4-BE49-F238E27FC236}">
                <a16:creationId xmlns:a16="http://schemas.microsoft.com/office/drawing/2014/main" id="{128D79BE-7C67-8674-23E3-46C55DC56562}"/>
              </a:ext>
            </a:extLst>
          </p:cNvPr>
          <p:cNvSpPr txBox="1"/>
          <p:nvPr/>
        </p:nvSpPr>
        <p:spPr>
          <a:xfrm>
            <a:off x="1503684" y="1014293"/>
            <a:ext cx="7640316" cy="1675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L-H transition power threshold: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analytical scaling law vs experimental data (</a:t>
            </a:r>
            <a:r>
              <a:rPr lang="en-US" sz="2400" dirty="0" err="1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favourable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only) 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TCV data newly added to ITPA database </a:t>
            </a:r>
            <a:r>
              <a:rPr lang="en-US" sz="2000" i="1" dirty="0">
                <a:solidFill>
                  <a:schemeClr val="tx2">
                    <a:lumMod val="49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[Labit et al. PPCF 2025]</a:t>
            </a:r>
            <a:endParaRPr lang="en-US" sz="20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endParaRPr lang="en-US" sz="2000" dirty="0">
              <a:solidFill>
                <a:schemeClr val="tx1">
                  <a:lumMod val="60000"/>
                  <a:lumOff val="40000"/>
                </a:schemeClr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4A05048-AD23-DCFB-3573-169532686C5F}"/>
              </a:ext>
            </a:extLst>
          </p:cNvPr>
          <p:cNvGrpSpPr/>
          <p:nvPr/>
        </p:nvGrpSpPr>
        <p:grpSpPr>
          <a:xfrm>
            <a:off x="2113001" y="2607156"/>
            <a:ext cx="5018946" cy="5492917"/>
            <a:chOff x="1762845" y="2389444"/>
            <a:chExt cx="5018946" cy="5492917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FBF343D-6895-5F2E-9EBA-D2770C1BCF3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62845" y="2899785"/>
              <a:ext cx="5018946" cy="4982576"/>
            </a:xfrm>
            <a:prstGeom prst="rect">
              <a:avLst/>
            </a:prstGeom>
          </p:spPr>
        </p:pic>
        <p:sp>
          <p:nvSpPr>
            <p:cNvPr id="11" name="Google Shape;101;g30100e19d11_0_23">
              <a:extLst>
                <a:ext uri="{FF2B5EF4-FFF2-40B4-BE49-F238E27FC236}">
                  <a16:creationId xmlns:a16="http://schemas.microsoft.com/office/drawing/2014/main" id="{EEC4BA18-9806-CF38-BA13-277B89185EB2}"/>
                </a:ext>
              </a:extLst>
            </p:cNvPr>
            <p:cNvSpPr txBox="1"/>
            <p:nvPr/>
          </p:nvSpPr>
          <p:spPr>
            <a:xfrm>
              <a:off x="3225870" y="2389444"/>
              <a:ext cx="3197992" cy="47784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fr-FR" sz="2000" b="1" i="1" dirty="0" err="1">
                  <a:solidFill>
                    <a:schemeClr val="tx1">
                      <a:lumMod val="50000"/>
                    </a:schemeClr>
                  </a:solidFill>
                  <a:latin typeface="Calibri"/>
                  <a:ea typeface="Calibri"/>
                  <a:cs typeface="Calibri"/>
                </a:rPr>
                <a:t>Analytical</a:t>
              </a:r>
              <a:r>
                <a:rPr lang="fr-FR" sz="2000" b="1" i="1" dirty="0">
                  <a:solidFill>
                    <a:schemeClr val="tx1">
                      <a:lumMod val="50000"/>
                    </a:schemeClr>
                  </a:solidFill>
                  <a:latin typeface="Calibri"/>
                  <a:ea typeface="Calibri"/>
                  <a:cs typeface="Calibri"/>
                </a:rPr>
                <a:t> </a:t>
              </a:r>
              <a:r>
                <a:rPr lang="fr-FR" sz="2000" b="1" i="1" dirty="0" err="1">
                  <a:solidFill>
                    <a:schemeClr val="tx1">
                      <a:lumMod val="50000"/>
                    </a:schemeClr>
                  </a:solidFill>
                  <a:latin typeface="Calibri"/>
                  <a:ea typeface="Calibri"/>
                  <a:cs typeface="Calibri"/>
                </a:rPr>
                <a:t>scaling</a:t>
              </a:r>
              <a:r>
                <a:rPr lang="fr-FR" sz="2000" b="1" i="1" dirty="0">
                  <a:solidFill>
                    <a:schemeClr val="tx1">
                      <a:lumMod val="50000"/>
                    </a:schemeClr>
                  </a:solidFill>
                  <a:latin typeface="Calibri"/>
                  <a:ea typeface="Calibri"/>
                  <a:cs typeface="Calibri"/>
                </a:rPr>
                <a:t> </a:t>
              </a:r>
              <a:r>
                <a:rPr lang="fr-FR" sz="2000" b="1" i="1" dirty="0" err="1">
                  <a:solidFill>
                    <a:schemeClr val="tx1">
                      <a:lumMod val="50000"/>
                    </a:schemeClr>
                  </a:solidFill>
                  <a:latin typeface="Calibri"/>
                  <a:ea typeface="Calibri"/>
                  <a:cs typeface="Calibri"/>
                </a:rPr>
                <a:t>law</a:t>
              </a:r>
              <a:r>
                <a:rPr lang="fr-FR" sz="2000" b="1" i="1" dirty="0">
                  <a:solidFill>
                    <a:schemeClr val="tx1">
                      <a:lumMod val="50000"/>
                    </a:schemeClr>
                  </a:solidFill>
                  <a:latin typeface="Calibri"/>
                  <a:ea typeface="Calibri"/>
                  <a:cs typeface="Calibri"/>
                </a:rPr>
                <a:t> LH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88A2BD6-1C53-8F00-1C7E-BC04897E74C4}"/>
              </a:ext>
            </a:extLst>
          </p:cNvPr>
          <p:cNvGrpSpPr/>
          <p:nvPr/>
        </p:nvGrpSpPr>
        <p:grpSpPr>
          <a:xfrm>
            <a:off x="7734202" y="2594456"/>
            <a:ext cx="5200247" cy="5485789"/>
            <a:chOff x="7384046" y="2376744"/>
            <a:chExt cx="5200247" cy="548578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B2571C4-665E-586F-4436-1F5AC4A6328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84046" y="2912485"/>
              <a:ext cx="4986180" cy="4950048"/>
            </a:xfrm>
            <a:prstGeom prst="rect">
              <a:avLst/>
            </a:prstGeom>
          </p:spPr>
        </p:pic>
        <p:sp>
          <p:nvSpPr>
            <p:cNvPr id="20" name="Google Shape;101;g30100e19d11_0_23">
              <a:extLst>
                <a:ext uri="{FF2B5EF4-FFF2-40B4-BE49-F238E27FC236}">
                  <a16:creationId xmlns:a16="http://schemas.microsoft.com/office/drawing/2014/main" id="{9A4697B9-CA4D-221C-76CE-1047E19EB6A4}"/>
                </a:ext>
              </a:extLst>
            </p:cNvPr>
            <p:cNvSpPr txBox="1"/>
            <p:nvPr/>
          </p:nvSpPr>
          <p:spPr>
            <a:xfrm>
              <a:off x="8016445" y="2376744"/>
              <a:ext cx="4567848" cy="47784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fr-FR" sz="2000" b="1" i="1" dirty="0" err="1">
                  <a:solidFill>
                    <a:schemeClr val="tx1">
                      <a:lumMod val="50000"/>
                    </a:schemeClr>
                  </a:solidFill>
                  <a:latin typeface="Calibri"/>
                  <a:ea typeface="Calibri"/>
                  <a:cs typeface="Calibri"/>
                </a:rPr>
                <a:t>Empirical</a:t>
              </a:r>
              <a:r>
                <a:rPr lang="fr-FR" sz="2000" b="1" i="1" dirty="0">
                  <a:solidFill>
                    <a:schemeClr val="tx1">
                      <a:lumMod val="50000"/>
                    </a:schemeClr>
                  </a:solidFill>
                  <a:latin typeface="Calibri"/>
                  <a:ea typeface="Calibri"/>
                  <a:cs typeface="Calibri"/>
                </a:rPr>
                <a:t> </a:t>
              </a:r>
              <a:r>
                <a:rPr lang="fr-FR" sz="2000" b="1" i="1" dirty="0" err="1">
                  <a:solidFill>
                    <a:schemeClr val="tx1">
                      <a:lumMod val="50000"/>
                    </a:schemeClr>
                  </a:solidFill>
                  <a:latin typeface="Calibri"/>
                  <a:ea typeface="Calibri"/>
                  <a:cs typeface="Calibri"/>
                </a:rPr>
                <a:t>scaling</a:t>
              </a:r>
              <a:r>
                <a:rPr lang="fr-FR" sz="2000" b="1" i="1" dirty="0">
                  <a:solidFill>
                    <a:schemeClr val="tx1">
                      <a:lumMod val="50000"/>
                    </a:schemeClr>
                  </a:solidFill>
                  <a:latin typeface="Calibri"/>
                  <a:ea typeface="Calibri"/>
                  <a:cs typeface="Calibri"/>
                </a:rPr>
                <a:t> </a:t>
              </a:r>
              <a:r>
                <a:rPr lang="fr-FR" sz="2000" b="1" i="1" dirty="0" err="1">
                  <a:solidFill>
                    <a:schemeClr val="tx1">
                      <a:lumMod val="50000"/>
                    </a:schemeClr>
                  </a:solidFill>
                  <a:latin typeface="Calibri"/>
                  <a:ea typeface="Calibri"/>
                  <a:cs typeface="Calibri"/>
                </a:rPr>
                <a:t>law</a:t>
              </a:r>
              <a:r>
                <a:rPr lang="fr-FR" sz="2000" b="1" i="1" dirty="0">
                  <a:solidFill>
                    <a:schemeClr val="tx1">
                      <a:lumMod val="50000"/>
                    </a:schemeClr>
                  </a:solidFill>
                  <a:latin typeface="Calibri"/>
                  <a:ea typeface="Calibri"/>
                  <a:cs typeface="Calibri"/>
                </a:rPr>
                <a:t> [Martin et al. 2008]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7C1F754-A1C5-100E-4ACC-14386A5E0D87}"/>
              </a:ext>
            </a:extLst>
          </p:cNvPr>
          <p:cNvGrpSpPr/>
          <p:nvPr/>
        </p:nvGrpSpPr>
        <p:grpSpPr>
          <a:xfrm>
            <a:off x="8451543" y="1117529"/>
            <a:ext cx="4786228" cy="925209"/>
            <a:chOff x="3607750" y="6159716"/>
            <a:chExt cx="6649470" cy="121667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787E077-5B15-97EE-CC7E-7A171E98BBF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607750" y="6776875"/>
              <a:ext cx="6346075" cy="599513"/>
            </a:xfrm>
            <a:prstGeom prst="rect">
              <a:avLst/>
            </a:prstGeom>
          </p:spPr>
        </p:pic>
        <p:sp>
          <p:nvSpPr>
            <p:cNvPr id="5" name="Google Shape;101;g30100e19d11_0_23">
              <a:extLst>
                <a:ext uri="{FF2B5EF4-FFF2-40B4-BE49-F238E27FC236}">
                  <a16:creationId xmlns:a16="http://schemas.microsoft.com/office/drawing/2014/main" id="{34276CC4-F131-EF27-7DC8-C5907364F847}"/>
                </a:ext>
              </a:extLst>
            </p:cNvPr>
            <p:cNvSpPr txBox="1"/>
            <p:nvPr/>
          </p:nvSpPr>
          <p:spPr>
            <a:xfrm>
              <a:off x="3607750" y="6159716"/>
              <a:ext cx="6649470" cy="6800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fr-FR" sz="2000" b="1" i="1" dirty="0">
                  <a:solidFill>
                    <a:schemeClr val="accent1">
                      <a:lumMod val="76000"/>
                    </a:schemeClr>
                  </a:solidFill>
                  <a:latin typeface="Calibri"/>
                  <a:ea typeface="Calibri"/>
                  <a:cs typeface="Calibri"/>
                </a:rPr>
                <a:t>Transition power: </a:t>
              </a:r>
              <a:r>
                <a:rPr lang="fr-FR" sz="2000" i="1" dirty="0">
                  <a:solidFill>
                    <a:schemeClr val="accent1">
                      <a:lumMod val="76000"/>
                    </a:schemeClr>
                  </a:solidFill>
                  <a:latin typeface="Calibri"/>
                  <a:ea typeface="Calibri"/>
                  <a:cs typeface="Calibri"/>
                </a:rPr>
                <a:t>1 free </a:t>
              </a:r>
              <a:r>
                <a:rPr lang="fr-FR" sz="2000" i="1" dirty="0" err="1">
                  <a:solidFill>
                    <a:schemeClr val="accent1">
                      <a:lumMod val="76000"/>
                    </a:schemeClr>
                  </a:solidFill>
                  <a:latin typeface="Calibri"/>
                  <a:ea typeface="Calibri"/>
                  <a:cs typeface="Calibri"/>
                </a:rPr>
                <a:t>parameter</a:t>
              </a:r>
              <a:r>
                <a:rPr lang="fr-FR" sz="2000" i="1" dirty="0">
                  <a:solidFill>
                    <a:schemeClr val="accent1">
                      <a:lumMod val="76000"/>
                    </a:schemeClr>
                  </a:solidFill>
                  <a:latin typeface="Calibri"/>
                  <a:ea typeface="Calibri"/>
                  <a:cs typeface="Calibri"/>
                </a:rPr>
                <a:t> K∼ O(1) 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5CC0831-3007-7368-4A6D-C8917BBFA33F}"/>
              </a:ext>
            </a:extLst>
          </p:cNvPr>
          <p:cNvGrpSpPr/>
          <p:nvPr/>
        </p:nvGrpSpPr>
        <p:grpSpPr>
          <a:xfrm>
            <a:off x="219283" y="3831069"/>
            <a:ext cx="2328737" cy="538486"/>
            <a:chOff x="219283" y="3831069"/>
            <a:chExt cx="2328737" cy="538486"/>
          </a:xfrm>
        </p:grpSpPr>
        <p:sp>
          <p:nvSpPr>
            <p:cNvPr id="7" name="Google Shape;98;g30100e19d11_0_23">
              <a:extLst>
                <a:ext uri="{FF2B5EF4-FFF2-40B4-BE49-F238E27FC236}">
                  <a16:creationId xmlns:a16="http://schemas.microsoft.com/office/drawing/2014/main" id="{BB128275-DB9E-3F7F-6644-F349682B78E6}"/>
                </a:ext>
              </a:extLst>
            </p:cNvPr>
            <p:cNvSpPr/>
            <p:nvPr/>
          </p:nvSpPr>
          <p:spPr>
            <a:xfrm>
              <a:off x="219283" y="3831069"/>
              <a:ext cx="2328737" cy="538486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F0654E8-F9BB-932A-1D09-7EEF53E2BC8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82783" y="3860991"/>
              <a:ext cx="2206417" cy="4567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02238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8798799-7678-F511-5D63-5C6C7D476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76770" y="3300186"/>
            <a:ext cx="5676860" cy="952501"/>
          </a:xfrm>
        </p:spPr>
        <p:txBody>
          <a:bodyPr>
            <a:normAutofit/>
          </a:bodyPr>
          <a:lstStyle/>
          <a:p>
            <a:pPr marL="107950" indent="0">
              <a:buNone/>
            </a:pPr>
            <a:r>
              <a:rPr lang="en-CH" sz="5000" b="1" dirty="0"/>
              <a:t>BACKUP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552631-2C56-2BFA-8716-AEBC4E3136C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8124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>
          <a:extLst>
            <a:ext uri="{FF2B5EF4-FFF2-40B4-BE49-F238E27FC236}">
              <a16:creationId xmlns:a16="http://schemas.microsoft.com/office/drawing/2014/main" id="{60B0239D-0CEE-28D1-4000-1A3D793895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1a839522b2_0_53">
            <a:extLst>
              <a:ext uri="{FF2B5EF4-FFF2-40B4-BE49-F238E27FC236}">
                <a16:creationId xmlns:a16="http://schemas.microsoft.com/office/drawing/2014/main" id="{A7914AF6-4613-4629-4958-1365D8FFFEE2}"/>
              </a:ext>
            </a:extLst>
          </p:cNvPr>
          <p:cNvSpPr/>
          <p:nvPr/>
        </p:nvSpPr>
        <p:spPr>
          <a:xfrm>
            <a:off x="3600" y="263423"/>
            <a:ext cx="14626800" cy="822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6" name="Google Shape;136;g31a839522b2_0_53" descr="A red text on a white background&#10;&#10;Description automatically generated">
            <a:extLst>
              <a:ext uri="{FF2B5EF4-FFF2-40B4-BE49-F238E27FC236}">
                <a16:creationId xmlns:a16="http://schemas.microsoft.com/office/drawing/2014/main" id="{9F9A69E8-F3D0-A9C8-5CBB-D8B6AFE6416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8127" y="263423"/>
            <a:ext cx="1854026" cy="10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g31a839522b2_0_53" descr="A black background with a black square&#10;&#10;Description automatically generated">
            <a:extLst>
              <a:ext uri="{FF2B5EF4-FFF2-40B4-BE49-F238E27FC236}">
                <a16:creationId xmlns:a16="http://schemas.microsoft.com/office/drawing/2014/main" id="{E4268A01-8B74-EA38-99EA-80F356C0896A}"/>
              </a:ext>
            </a:extLst>
          </p:cNvPr>
          <p:cNvPicPr preferRelativeResize="0">
            <a:picLocks noGrp="1"/>
          </p:cNvPicPr>
          <p:nvPr>
            <p:ph type="pic" idx="2"/>
          </p:nvPr>
        </p:nvPicPr>
        <p:blipFill rotWithShape="1">
          <a:blip r:embed="rId4">
            <a:alphaModFix/>
          </a:blip>
          <a:srcRect l="465" r="475"/>
          <a:stretch/>
        </p:blipFill>
        <p:spPr>
          <a:xfrm>
            <a:off x="581049" y="7407411"/>
            <a:ext cx="1111150" cy="7038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g31a839522b2_0_53">
            <a:extLst>
              <a:ext uri="{FF2B5EF4-FFF2-40B4-BE49-F238E27FC236}">
                <a16:creationId xmlns:a16="http://schemas.microsoft.com/office/drawing/2014/main" id="{6257002F-48B8-6784-885D-F5B1E180BCD5}"/>
              </a:ext>
            </a:extLst>
          </p:cNvPr>
          <p:cNvSpPr txBox="1"/>
          <p:nvPr/>
        </p:nvSpPr>
        <p:spPr>
          <a:xfrm>
            <a:off x="3844810" y="423113"/>
            <a:ext cx="91692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1" dirty="0"/>
              <a:t>The LH transition in tokamaks</a:t>
            </a:r>
            <a:endParaRPr sz="3300" b="1" dirty="0"/>
          </a:p>
        </p:txBody>
      </p:sp>
      <p:sp>
        <p:nvSpPr>
          <p:cNvPr id="139" name="Google Shape;139;g31a839522b2_0_53">
            <a:extLst>
              <a:ext uri="{FF2B5EF4-FFF2-40B4-BE49-F238E27FC236}">
                <a16:creationId xmlns:a16="http://schemas.microsoft.com/office/drawing/2014/main" id="{E8C067BF-7D8D-FC34-0713-0110467FAB1D}"/>
              </a:ext>
            </a:extLst>
          </p:cNvPr>
          <p:cNvSpPr txBox="1"/>
          <p:nvPr/>
        </p:nvSpPr>
        <p:spPr>
          <a:xfrm>
            <a:off x="447407" y="1619032"/>
            <a:ext cx="9169200" cy="5600200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lnSpc>
                <a:spcPct val="150000"/>
              </a:lnSpc>
              <a:buSzPts val="2400"/>
              <a:buFont typeface="Wingdings"/>
              <a:buChar char="§"/>
            </a:pPr>
            <a:r>
              <a:rPr lang="en-US" sz="2600" b="1" dirty="0">
                <a:latin typeface="Calibri"/>
                <a:ea typeface="Calibri"/>
                <a:cs typeface="Calibri"/>
              </a:rPr>
              <a:t>Usually: </a:t>
            </a:r>
            <a:r>
              <a:rPr lang="en-US" sz="2600" dirty="0">
                <a:latin typeface="Calibri"/>
                <a:ea typeface="Calibri"/>
                <a:cs typeface="Calibri"/>
              </a:rPr>
              <a:t>increase heating in fusion devices, increase turbulent transport (profiles are stiff)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"/>
              <a:buChar char="§"/>
            </a:pPr>
            <a:r>
              <a:rPr lang="en-US" sz="2600" dirty="0">
                <a:latin typeface="Calibri"/>
                <a:ea typeface="Calibri"/>
                <a:cs typeface="Calibri"/>
              </a:rPr>
              <a:t>But above a certain power, profile gradients </a:t>
            </a:r>
            <a:r>
              <a:rPr lang="en-US" sz="2600" b="1" dirty="0">
                <a:latin typeface="Calibri"/>
                <a:ea typeface="Calibri"/>
                <a:cs typeface="Calibri"/>
              </a:rPr>
              <a:t>increase spontaneously </a:t>
            </a:r>
            <a:r>
              <a:rPr lang="en-US" sz="2600" dirty="0">
                <a:latin typeface="Calibri"/>
                <a:ea typeface="Calibri"/>
                <a:cs typeface="Calibri"/>
              </a:rPr>
              <a:t>and </a:t>
            </a:r>
            <a:r>
              <a:rPr lang="en-US" sz="2600" b="1" dirty="0">
                <a:latin typeface="Calibri"/>
                <a:ea typeface="Calibri"/>
                <a:cs typeface="Calibri"/>
              </a:rPr>
              <a:t>confinement time roughly doubles 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"/>
              <a:buChar char="§"/>
            </a:pPr>
            <a:r>
              <a:rPr lang="en-US" sz="2600" dirty="0">
                <a:latin typeface="Calibri"/>
                <a:ea typeface="Calibri"/>
                <a:cs typeface="Calibri"/>
              </a:rPr>
              <a:t>This is the </a:t>
            </a:r>
            <a:r>
              <a:rPr lang="en-US" sz="2600" b="1" dirty="0">
                <a:latin typeface="Calibri"/>
                <a:ea typeface="Calibri"/>
                <a:cs typeface="Calibri"/>
              </a:rPr>
              <a:t>Low-to-High (LH) </a:t>
            </a:r>
            <a:r>
              <a:rPr lang="en-US" sz="2600" dirty="0">
                <a:latin typeface="Calibri"/>
                <a:ea typeface="Calibri"/>
                <a:cs typeface="Calibri"/>
              </a:rPr>
              <a:t>confinement transition </a:t>
            </a:r>
            <a:r>
              <a:rPr lang="en-US" sz="1800" i="1" dirty="0">
                <a:solidFill>
                  <a:schemeClr val="tx2">
                    <a:lumMod val="49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[ASDEX 1982]</a:t>
            </a:r>
            <a:endParaRPr lang="en-US" sz="2600" b="1" dirty="0">
              <a:latin typeface="Calibri"/>
              <a:ea typeface="Calibri"/>
              <a:cs typeface="Calibri"/>
            </a:endParaRPr>
          </a:p>
          <a:p>
            <a:pPr marL="342900" indent="-342900">
              <a:lnSpc>
                <a:spcPct val="150000"/>
              </a:lnSpc>
              <a:buSzPts val="2400"/>
              <a:buFont typeface="Wingdings"/>
              <a:buChar char="§"/>
            </a:pPr>
            <a:r>
              <a:rPr lang="en-US" sz="2600" dirty="0">
                <a:latin typeface="Calibri"/>
                <a:ea typeface="Calibri"/>
                <a:cs typeface="Calibri"/>
              </a:rPr>
              <a:t>Since its discovery,</a:t>
            </a:r>
            <a:r>
              <a:rPr lang="en-US" sz="2600" b="1" dirty="0">
                <a:latin typeface="Calibri"/>
                <a:ea typeface="Calibri"/>
                <a:cs typeface="Calibri"/>
              </a:rPr>
              <a:t> replicated across many different tokamaks </a:t>
            </a:r>
            <a:r>
              <a:rPr lang="en-US" sz="2600" dirty="0">
                <a:latin typeface="Calibri"/>
                <a:ea typeface="Calibri"/>
                <a:cs typeface="Calibri"/>
              </a:rPr>
              <a:t>and is baseline scenario for ITER </a:t>
            </a:r>
            <a:r>
              <a:rPr lang="en-US" sz="1800" i="1" dirty="0">
                <a:solidFill>
                  <a:schemeClr val="tx2">
                    <a:lumMod val="49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[</a:t>
            </a:r>
            <a:r>
              <a:rPr lang="en-US" sz="1800" i="1" dirty="0" err="1">
                <a:solidFill>
                  <a:schemeClr val="tx2">
                    <a:lumMod val="49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Loarte</a:t>
            </a:r>
            <a:r>
              <a:rPr lang="en-US" sz="1800" i="1" dirty="0">
                <a:solidFill>
                  <a:schemeClr val="tx2">
                    <a:lumMod val="49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et al. PPCF 2025]</a:t>
            </a:r>
            <a:endParaRPr lang="en-US" sz="1800" dirty="0">
              <a:latin typeface="Calibri"/>
              <a:ea typeface="Calibri"/>
              <a:cs typeface="Calibri"/>
            </a:endParaRPr>
          </a:p>
          <a:p>
            <a:pPr marL="342900" indent="-342900">
              <a:lnSpc>
                <a:spcPct val="150000"/>
              </a:lnSpc>
              <a:buSzPts val="2400"/>
              <a:buFont typeface="Wingdings"/>
              <a:buChar char="§"/>
            </a:pPr>
            <a:r>
              <a:rPr lang="en-US" sz="2600" dirty="0">
                <a:latin typeface="Calibri"/>
                <a:ea typeface="Calibri"/>
                <a:cs typeface="Calibri"/>
              </a:rPr>
              <a:t>But more than 40 years on, </a:t>
            </a:r>
            <a:r>
              <a:rPr lang="en-US" sz="2600" b="1" dirty="0">
                <a:latin typeface="Calibri"/>
                <a:ea typeface="Calibri"/>
                <a:cs typeface="Calibri"/>
              </a:rPr>
              <a:t>we are still not sure what is happening</a:t>
            </a:r>
          </a:p>
        </p:txBody>
      </p:sp>
      <p:sp>
        <p:nvSpPr>
          <p:cNvPr id="4" name="Google Shape;94;g30100e19d11_0_23">
            <a:extLst>
              <a:ext uri="{FF2B5EF4-FFF2-40B4-BE49-F238E27FC236}">
                <a16:creationId xmlns:a16="http://schemas.microsoft.com/office/drawing/2014/main" id="{6B3224B4-3452-3415-5FDD-5AAB36493792}"/>
              </a:ext>
            </a:extLst>
          </p:cNvPr>
          <p:cNvSpPr txBox="1">
            <a:spLocks noGrp="1"/>
          </p:cNvSpPr>
          <p:nvPr/>
        </p:nvSpPr>
        <p:spPr>
          <a:xfrm>
            <a:off x="13266910" y="7406799"/>
            <a:ext cx="618400" cy="21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fr-FR" sz="2000" dirty="0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100"/>
                <a:buNone/>
              </a:pPr>
              <a:t>18</a:t>
            </a:fld>
            <a:endParaRPr lang="en-US" sz="200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26F009-2332-B2B1-4036-DAD12F85141F}"/>
              </a:ext>
            </a:extLst>
          </p:cNvPr>
          <p:cNvGrpSpPr/>
          <p:nvPr/>
        </p:nvGrpSpPr>
        <p:grpSpPr>
          <a:xfrm>
            <a:off x="9411127" y="1973023"/>
            <a:ext cx="4652394" cy="4973591"/>
            <a:chOff x="8637829" y="723378"/>
            <a:chExt cx="3315565" cy="364850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1FE1D21-1181-9C05-6226-8C2B45E1A9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37829" y="1148967"/>
              <a:ext cx="3315565" cy="3222914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F11FA86-34CA-C83F-FC20-72FF9BF77C1B}"/>
                </a:ext>
              </a:extLst>
            </p:cNvPr>
            <p:cNvSpPr txBox="1"/>
            <p:nvPr/>
          </p:nvSpPr>
          <p:spPr>
            <a:xfrm>
              <a:off x="9553839" y="723378"/>
              <a:ext cx="1851922" cy="4741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800" i="1" dirty="0"/>
                <a:t>The H-mode of ASDEX </a:t>
              </a:r>
              <a:r>
                <a:rPr lang="en-US" sz="1800" i="1" dirty="0">
                  <a:solidFill>
                    <a:schemeClr val="tx2">
                      <a:lumMod val="49000"/>
                    </a:schemeClr>
                  </a:solidFill>
                  <a:latin typeface="Calibri"/>
                  <a:ea typeface="Calibri"/>
                  <a:cs typeface="Calibri"/>
                </a:rPr>
                <a:t>[ASDEX team 1989]</a:t>
              </a:r>
              <a:endParaRPr lang="en-US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67091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>
          <a:extLst>
            <a:ext uri="{FF2B5EF4-FFF2-40B4-BE49-F238E27FC236}">
              <a16:creationId xmlns:a16="http://schemas.microsoft.com/office/drawing/2014/main" id="{320E335B-9E3D-F2FB-CA21-4F60C5832D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1a839522b2_0_53">
            <a:extLst>
              <a:ext uri="{FF2B5EF4-FFF2-40B4-BE49-F238E27FC236}">
                <a16:creationId xmlns:a16="http://schemas.microsoft.com/office/drawing/2014/main" id="{A29AC150-FDA8-3ECB-BD41-C77C9449BA2A}"/>
              </a:ext>
            </a:extLst>
          </p:cNvPr>
          <p:cNvSpPr/>
          <p:nvPr/>
        </p:nvSpPr>
        <p:spPr>
          <a:xfrm>
            <a:off x="3600" y="0"/>
            <a:ext cx="14626800" cy="822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6" name="Google Shape;136;g31a839522b2_0_53" descr="A red text on a white background&#10;&#10;Description automatically generated">
            <a:extLst>
              <a:ext uri="{FF2B5EF4-FFF2-40B4-BE49-F238E27FC236}">
                <a16:creationId xmlns:a16="http://schemas.microsoft.com/office/drawing/2014/main" id="{840456DD-F3B3-F7D4-DD66-1F08CFE2F31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8127" y="263423"/>
            <a:ext cx="1854026" cy="10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g31a839522b2_0_53" descr="A black background with a black square&#10;&#10;Description automatically generated">
            <a:extLst>
              <a:ext uri="{FF2B5EF4-FFF2-40B4-BE49-F238E27FC236}">
                <a16:creationId xmlns:a16="http://schemas.microsoft.com/office/drawing/2014/main" id="{110E56CF-7CB0-C703-6CCE-FAC4DC8E3CC5}"/>
              </a:ext>
            </a:extLst>
          </p:cNvPr>
          <p:cNvPicPr preferRelativeResize="0">
            <a:picLocks noGrp="1"/>
          </p:cNvPicPr>
          <p:nvPr>
            <p:ph type="pic" idx="2"/>
          </p:nvPr>
        </p:nvPicPr>
        <p:blipFill rotWithShape="1">
          <a:blip r:embed="rId4">
            <a:alphaModFix/>
          </a:blip>
          <a:srcRect l="465" r="475"/>
          <a:stretch/>
        </p:blipFill>
        <p:spPr>
          <a:xfrm>
            <a:off x="581049" y="7407411"/>
            <a:ext cx="1111150" cy="7038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g31a839522b2_0_53">
            <a:extLst>
              <a:ext uri="{FF2B5EF4-FFF2-40B4-BE49-F238E27FC236}">
                <a16:creationId xmlns:a16="http://schemas.microsoft.com/office/drawing/2014/main" id="{AE5F9C7A-D350-F9C3-856F-DD8D79EA06E6}"/>
              </a:ext>
            </a:extLst>
          </p:cNvPr>
          <p:cNvSpPr txBox="1"/>
          <p:nvPr/>
        </p:nvSpPr>
        <p:spPr>
          <a:xfrm>
            <a:off x="4848110" y="429466"/>
            <a:ext cx="5822272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1" dirty="0" err="1"/>
              <a:t>Collisionality</a:t>
            </a:r>
            <a:r>
              <a:rPr lang="en-US" sz="3300" b="1" dirty="0"/>
              <a:t> in the edge</a:t>
            </a:r>
            <a:endParaRPr sz="3300" b="1" dirty="0"/>
          </a:p>
        </p:txBody>
      </p:sp>
      <p:sp>
        <p:nvSpPr>
          <p:cNvPr id="139" name="Google Shape;139;g31a839522b2_0_53">
            <a:extLst>
              <a:ext uri="{FF2B5EF4-FFF2-40B4-BE49-F238E27FC236}">
                <a16:creationId xmlns:a16="http://schemas.microsoft.com/office/drawing/2014/main" id="{73D958E5-E8AF-03A5-9EC4-78833321A083}"/>
              </a:ext>
            </a:extLst>
          </p:cNvPr>
          <p:cNvSpPr txBox="1"/>
          <p:nvPr/>
        </p:nvSpPr>
        <p:spPr>
          <a:xfrm>
            <a:off x="1492928" y="1638633"/>
            <a:ext cx="5822272" cy="1467068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lnSpc>
                <a:spcPct val="150000"/>
              </a:lnSpc>
              <a:buSzPts val="2400"/>
              <a:buFont typeface="Wingdings"/>
              <a:buChar char="§"/>
            </a:pPr>
            <a:r>
              <a:rPr lang="en-US" sz="2600" b="1" dirty="0">
                <a:latin typeface="Calibri"/>
                <a:ea typeface="Calibri"/>
                <a:cs typeface="Calibri"/>
              </a:rPr>
              <a:t>Edge </a:t>
            </a:r>
            <a:r>
              <a:rPr lang="en-US" sz="2600" b="1" dirty="0" err="1">
                <a:latin typeface="Calibri"/>
                <a:ea typeface="Calibri"/>
                <a:cs typeface="Calibri"/>
              </a:rPr>
              <a:t>collisionality</a:t>
            </a:r>
            <a:r>
              <a:rPr lang="en-US" sz="2600" b="1" dirty="0">
                <a:latin typeface="Calibri"/>
                <a:ea typeface="Calibri"/>
                <a:cs typeface="Calibri"/>
              </a:rPr>
              <a:t> is generally large enough for fluid description</a:t>
            </a:r>
          </a:p>
        </p:txBody>
      </p:sp>
      <p:sp>
        <p:nvSpPr>
          <p:cNvPr id="4" name="Google Shape;94;g30100e19d11_0_23">
            <a:extLst>
              <a:ext uri="{FF2B5EF4-FFF2-40B4-BE49-F238E27FC236}">
                <a16:creationId xmlns:a16="http://schemas.microsoft.com/office/drawing/2014/main" id="{29E586AD-50B4-E695-9BE2-4E95C43A86D9}"/>
              </a:ext>
            </a:extLst>
          </p:cNvPr>
          <p:cNvSpPr txBox="1">
            <a:spLocks noGrp="1"/>
          </p:cNvSpPr>
          <p:nvPr/>
        </p:nvSpPr>
        <p:spPr>
          <a:xfrm>
            <a:off x="13266910" y="7406799"/>
            <a:ext cx="618400" cy="21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fr-FR" sz="2000" dirty="0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100"/>
                <a:buNone/>
              </a:pPr>
              <a:t>19</a:t>
            </a:fld>
            <a:endParaRPr lang="en-US" sz="200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D28BE8D-94C1-45D5-C3F8-0A3D79EF0E45}"/>
              </a:ext>
            </a:extLst>
          </p:cNvPr>
          <p:cNvGrpSpPr/>
          <p:nvPr/>
        </p:nvGrpSpPr>
        <p:grpSpPr>
          <a:xfrm>
            <a:off x="7069779" y="1729411"/>
            <a:ext cx="8360721" cy="5418156"/>
            <a:chOff x="3235501" y="4462635"/>
            <a:chExt cx="5706099" cy="353725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85F9451-ACF9-61B0-658D-A0CBA305B17F}"/>
                </a:ext>
              </a:extLst>
            </p:cNvPr>
            <p:cNvSpPr txBox="1"/>
            <p:nvPr/>
          </p:nvSpPr>
          <p:spPr>
            <a:xfrm>
              <a:off x="6777821" y="5976172"/>
              <a:ext cx="2163779" cy="60279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800" b="1" i="1" dirty="0" err="1"/>
                <a:t>Normalised</a:t>
              </a:r>
              <a:r>
                <a:rPr lang="en-US" sz="1800" b="1" i="1" dirty="0"/>
                <a:t> </a:t>
              </a:r>
            </a:p>
            <a:p>
              <a:r>
                <a:rPr lang="en-US" sz="1800" b="1" i="1" dirty="0" err="1"/>
                <a:t>collisionality</a:t>
              </a:r>
              <a:r>
                <a:rPr lang="en-US" sz="1800" b="1" i="1" dirty="0"/>
                <a:t> </a:t>
              </a:r>
            </a:p>
            <a:p>
              <a:r>
                <a:rPr lang="en-US" sz="1800" i="1" dirty="0"/>
                <a:t>vs temperature 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16E74B0-4ED9-5445-8C18-6B174760F4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35501" y="4462635"/>
              <a:ext cx="3589015" cy="35372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9724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>
          <a:extLst>
            <a:ext uri="{FF2B5EF4-FFF2-40B4-BE49-F238E27FC236}">
              <a16:creationId xmlns:a16="http://schemas.microsoft.com/office/drawing/2014/main" id="{B0C47E68-0137-DBBD-D72A-7827A20EB0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1a839522b2_0_53">
            <a:extLst>
              <a:ext uri="{FF2B5EF4-FFF2-40B4-BE49-F238E27FC236}">
                <a16:creationId xmlns:a16="http://schemas.microsoft.com/office/drawing/2014/main" id="{BC714B1D-E7B3-9E51-B7A3-DF6EE56FB32A}"/>
              </a:ext>
            </a:extLst>
          </p:cNvPr>
          <p:cNvSpPr/>
          <p:nvPr/>
        </p:nvSpPr>
        <p:spPr>
          <a:xfrm>
            <a:off x="3600" y="2168"/>
            <a:ext cx="14626800" cy="822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6" name="Google Shape;136;g31a839522b2_0_53" descr="A red text on a white background&#10;&#10;Description automatically generated">
            <a:extLst>
              <a:ext uri="{FF2B5EF4-FFF2-40B4-BE49-F238E27FC236}">
                <a16:creationId xmlns:a16="http://schemas.microsoft.com/office/drawing/2014/main" id="{D0B68EFA-B71C-145F-4094-CBEBF21F87F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8127" y="263423"/>
            <a:ext cx="1854026" cy="10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g31a839522b2_0_53">
            <a:extLst>
              <a:ext uri="{FF2B5EF4-FFF2-40B4-BE49-F238E27FC236}">
                <a16:creationId xmlns:a16="http://schemas.microsoft.com/office/drawing/2014/main" id="{73399EA2-F6EA-D0E4-E03F-3AEF718D0397}"/>
              </a:ext>
            </a:extLst>
          </p:cNvPr>
          <p:cNvSpPr txBox="1"/>
          <p:nvPr/>
        </p:nvSpPr>
        <p:spPr>
          <a:xfrm>
            <a:off x="714258" y="1189568"/>
            <a:ext cx="13490177" cy="2351911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342900" indent="-342900">
              <a:lnSpc>
                <a:spcPct val="150000"/>
              </a:lnSpc>
              <a:buSzPts val="2400"/>
              <a:buFont typeface="Wingdings"/>
              <a:buChar char="§"/>
            </a:pPr>
            <a:r>
              <a:rPr lang="en-US" sz="2400" b="1" dirty="0">
                <a:latin typeface="Calibri"/>
                <a:ea typeface="Calibri"/>
                <a:cs typeface="Calibri"/>
              </a:rPr>
              <a:t>Power crossing separatrix exceeds threshold value: </a:t>
            </a:r>
            <a:r>
              <a:rPr lang="en-US" sz="2400" dirty="0">
                <a:latin typeface="Calibri"/>
                <a:ea typeface="Calibri"/>
                <a:cs typeface="Calibri"/>
              </a:rPr>
              <a:t>spontaneous pedestal and energy confinement time doubles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"/>
              <a:buChar char="§"/>
            </a:pPr>
            <a:r>
              <a:rPr lang="en-US" sz="2400" b="1" dirty="0">
                <a:latin typeface="Calibri"/>
                <a:ea typeface="Calibri"/>
                <a:cs typeface="Calibri"/>
              </a:rPr>
              <a:t>Universal mechanism: </a:t>
            </a:r>
            <a:r>
              <a:rPr lang="en-US" sz="2400" dirty="0">
                <a:latin typeface="Calibri"/>
                <a:ea typeface="Calibri"/>
                <a:cs typeface="Calibri"/>
              </a:rPr>
              <a:t>observed in wide range of tokamaks and even stellarators </a:t>
            </a:r>
            <a:r>
              <a:rPr lang="en-US" sz="1800" i="1" dirty="0">
                <a:solidFill>
                  <a:schemeClr val="tx2">
                    <a:lumMod val="49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[</a:t>
            </a:r>
            <a:r>
              <a:rPr lang="en-US" sz="1800" i="1" dirty="0" err="1">
                <a:solidFill>
                  <a:schemeClr val="tx2">
                    <a:lumMod val="49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Erckmann</a:t>
            </a:r>
            <a:r>
              <a:rPr lang="en-US" sz="1800" i="1" dirty="0">
                <a:solidFill>
                  <a:schemeClr val="tx2">
                    <a:lumMod val="49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et al. PRL 1993]</a:t>
            </a:r>
            <a:endParaRPr lang="en-US" sz="1800" dirty="0">
              <a:latin typeface="Calibri"/>
              <a:ea typeface="Calibri"/>
              <a:cs typeface="Calibri"/>
            </a:endParaRPr>
          </a:p>
          <a:p>
            <a:pPr marL="342900" indent="-342900">
              <a:lnSpc>
                <a:spcPct val="150000"/>
              </a:lnSpc>
              <a:buSzPts val="2400"/>
              <a:buFont typeface="Wingdings"/>
              <a:buChar char="§"/>
            </a:pPr>
            <a:r>
              <a:rPr lang="en-US" sz="2400" b="1" dirty="0" err="1">
                <a:latin typeface="Calibri"/>
                <a:ea typeface="Calibri"/>
                <a:cs typeface="Calibri"/>
              </a:rPr>
              <a:t>Localised</a:t>
            </a:r>
            <a:r>
              <a:rPr lang="en-US" sz="2400" b="1" dirty="0">
                <a:latin typeface="Calibri"/>
                <a:ea typeface="Calibri"/>
                <a:cs typeface="Calibri"/>
              </a:rPr>
              <a:t> to the edge: </a:t>
            </a:r>
            <a:r>
              <a:rPr lang="en-US" sz="2400" dirty="0">
                <a:latin typeface="Calibri"/>
                <a:ea typeface="Calibri"/>
                <a:cs typeface="Calibri"/>
              </a:rPr>
              <a:t>Turbulent transport suppressed near the separatrix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"/>
              <a:buChar char="§"/>
            </a:pPr>
            <a:r>
              <a:rPr lang="en-US" sz="2400" dirty="0">
                <a:latin typeface="Calibri"/>
                <a:ea typeface="Calibri"/>
                <a:cs typeface="Calibri"/>
              </a:rPr>
              <a:t>Threshold power scales according to </a:t>
            </a:r>
            <a:r>
              <a:rPr lang="en-US" sz="2400" b="1" dirty="0">
                <a:latin typeface="Calibri"/>
                <a:ea typeface="Calibri"/>
                <a:cs typeface="Calibri"/>
              </a:rPr>
              <a:t>empirical</a:t>
            </a:r>
            <a:r>
              <a:rPr lang="en-US" sz="2400" dirty="0">
                <a:latin typeface="Calibri"/>
                <a:ea typeface="Calibri"/>
                <a:cs typeface="Calibri"/>
              </a:rPr>
              <a:t> ITPA scaling law </a:t>
            </a:r>
            <a:r>
              <a:rPr lang="en-US" sz="1800" i="1" dirty="0">
                <a:solidFill>
                  <a:schemeClr val="tx2">
                    <a:lumMod val="49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[Martin et al. J. Phys.: Conf. Ser. 2008]</a:t>
            </a:r>
            <a:endParaRPr lang="en-US" sz="1800" dirty="0">
              <a:latin typeface="Calibri"/>
              <a:ea typeface="Calibri"/>
              <a:cs typeface="Calibri"/>
            </a:endParaRPr>
          </a:p>
          <a:p>
            <a:pPr marL="342900" indent="-342900">
              <a:lnSpc>
                <a:spcPct val="150000"/>
              </a:lnSpc>
              <a:buSzPts val="2400"/>
              <a:buFont typeface="Wingdings"/>
              <a:buChar char="§"/>
            </a:pPr>
            <a:r>
              <a:rPr lang="en-US" sz="2400" dirty="0">
                <a:latin typeface="Calibri"/>
                <a:ea typeface="Calibri"/>
                <a:cs typeface="Calibri"/>
              </a:rPr>
              <a:t>Threshold power is lower when ion grad-B drift is towards X-point </a:t>
            </a:r>
            <a:r>
              <a:rPr lang="en-US" sz="2400" i="1" dirty="0">
                <a:latin typeface="Calibri"/>
                <a:ea typeface="Calibri"/>
                <a:cs typeface="Calibri"/>
              </a:rPr>
              <a:t>(</a:t>
            </a:r>
            <a:r>
              <a:rPr lang="en-US" sz="2400" b="1" i="1" dirty="0" err="1">
                <a:solidFill>
                  <a:srgbClr val="E6501E"/>
                </a:solidFill>
                <a:latin typeface="Calibri"/>
                <a:ea typeface="Calibri"/>
                <a:cs typeface="Calibri"/>
              </a:rPr>
              <a:t>Favourable</a:t>
            </a:r>
            <a:r>
              <a:rPr lang="en-US" sz="2400" dirty="0">
                <a:latin typeface="Calibri"/>
                <a:ea typeface="Calibri"/>
                <a:cs typeface="Calibri"/>
              </a:rPr>
              <a:t>/</a:t>
            </a:r>
            <a:r>
              <a:rPr lang="en-US" sz="2400" b="1" i="1" dirty="0" err="1">
                <a:solidFill>
                  <a:srgbClr val="0070C0"/>
                </a:solidFill>
                <a:latin typeface="Calibri"/>
                <a:ea typeface="Calibri"/>
                <a:cs typeface="Calibri"/>
              </a:rPr>
              <a:t>Unfavourable</a:t>
            </a:r>
            <a:r>
              <a:rPr lang="en-US" sz="2000" i="1" dirty="0">
                <a:latin typeface="Calibri"/>
                <a:ea typeface="Calibri"/>
                <a:cs typeface="Calibri"/>
              </a:rPr>
              <a:t>)</a:t>
            </a:r>
            <a:endParaRPr sz="2000" dirty="0">
              <a:solidFill>
                <a:schemeClr val="accent3">
                  <a:lumMod val="50000"/>
                </a:schemeClr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" name="Google Shape;94;g30100e19d11_0_23">
            <a:extLst>
              <a:ext uri="{FF2B5EF4-FFF2-40B4-BE49-F238E27FC236}">
                <a16:creationId xmlns:a16="http://schemas.microsoft.com/office/drawing/2014/main" id="{5FD3C591-5CD2-87CB-DEAD-A12268385C53}"/>
              </a:ext>
            </a:extLst>
          </p:cNvPr>
          <p:cNvSpPr txBox="1">
            <a:spLocks noGrp="1"/>
          </p:cNvSpPr>
          <p:nvPr/>
        </p:nvSpPr>
        <p:spPr>
          <a:xfrm>
            <a:off x="13266910" y="7406799"/>
            <a:ext cx="618400" cy="21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fr-FR" sz="2000" dirty="0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100"/>
                <a:buNone/>
              </a:pPr>
              <a:t>2</a:t>
            </a:fld>
            <a:endParaRPr lang="en-US" sz="20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373D3E7-379E-7B31-9684-0E0F6903B2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0652" y="3562958"/>
            <a:ext cx="3795338" cy="4650625"/>
          </a:xfrm>
          <a:prstGeom prst="rect">
            <a:avLst/>
          </a:prstGeom>
        </p:spPr>
      </p:pic>
      <p:sp>
        <p:nvSpPr>
          <p:cNvPr id="13" name="Google Shape;138;g31a839522b2_0_53">
            <a:extLst>
              <a:ext uri="{FF2B5EF4-FFF2-40B4-BE49-F238E27FC236}">
                <a16:creationId xmlns:a16="http://schemas.microsoft.com/office/drawing/2014/main" id="{F389C489-83BB-0872-2751-FB77E289D198}"/>
              </a:ext>
            </a:extLst>
          </p:cNvPr>
          <p:cNvSpPr txBox="1"/>
          <p:nvPr/>
        </p:nvSpPr>
        <p:spPr>
          <a:xfrm>
            <a:off x="3012607" y="432961"/>
            <a:ext cx="91692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1" dirty="0"/>
              <a:t>The L-H transition: some empirical facts</a:t>
            </a:r>
            <a:endParaRPr sz="3300" b="1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02D0174-6B8B-E849-6121-5F623199AE8B}"/>
              </a:ext>
            </a:extLst>
          </p:cNvPr>
          <p:cNvGrpSpPr/>
          <p:nvPr/>
        </p:nvGrpSpPr>
        <p:grpSpPr>
          <a:xfrm>
            <a:off x="3297661" y="3516079"/>
            <a:ext cx="4374365" cy="4705485"/>
            <a:chOff x="5241034" y="4272487"/>
            <a:chExt cx="3978857" cy="427426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833E81B-30FC-9C31-6C3E-7E2CFF5F9E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41034" y="4596727"/>
              <a:ext cx="3978857" cy="3950026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7474001-E885-E016-874C-1B7147432881}"/>
                </a:ext>
              </a:extLst>
            </p:cNvPr>
            <p:cNvSpPr txBox="1"/>
            <p:nvPr/>
          </p:nvSpPr>
          <p:spPr>
            <a:xfrm>
              <a:off x="5821144" y="4272487"/>
              <a:ext cx="3335950" cy="363443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000" i="1" dirty="0"/>
                <a:t>ITPA scaling law for LH power</a:t>
              </a:r>
              <a:endParaRPr lang="en-US" sz="2000" dirty="0"/>
            </a:p>
          </p:txBody>
        </p:sp>
      </p:grpSp>
      <p:pic>
        <p:nvPicPr>
          <p:cNvPr id="137" name="Google Shape;137;g31a839522b2_0_53" descr="A black background with a black square&#10;&#10;Description automatically generated">
            <a:extLst>
              <a:ext uri="{FF2B5EF4-FFF2-40B4-BE49-F238E27FC236}">
                <a16:creationId xmlns:a16="http://schemas.microsoft.com/office/drawing/2014/main" id="{1E5B6BE7-DA04-85FF-DE5F-2D6914AC0D8E}"/>
              </a:ext>
            </a:extLst>
          </p:cNvPr>
          <p:cNvPicPr preferRelativeResize="0">
            <a:picLocks noGrp="1"/>
          </p:cNvPicPr>
          <p:nvPr>
            <p:ph type="pic" idx="2"/>
          </p:nvPr>
        </p:nvPicPr>
        <p:blipFill rotWithShape="1">
          <a:blip r:embed="rId6">
            <a:alphaModFix/>
          </a:blip>
          <a:srcRect l="465" r="475"/>
          <a:stretch/>
        </p:blipFill>
        <p:spPr>
          <a:xfrm>
            <a:off x="581049" y="7407411"/>
            <a:ext cx="1111150" cy="703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B6A87B5B-2A28-7E5A-226B-2152252FBBBB}"/>
              </a:ext>
            </a:extLst>
          </p:cNvPr>
          <p:cNvGrpSpPr/>
          <p:nvPr/>
        </p:nvGrpSpPr>
        <p:grpSpPr>
          <a:xfrm>
            <a:off x="388353" y="4724186"/>
            <a:ext cx="3258737" cy="538486"/>
            <a:chOff x="388353" y="4724186"/>
            <a:chExt cx="3258737" cy="53848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2C46BC2-7700-F154-B96E-E3F06BE3ECD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16823" y="4827382"/>
              <a:ext cx="3150659" cy="350622"/>
            </a:xfrm>
            <a:prstGeom prst="rect">
              <a:avLst/>
            </a:prstGeom>
          </p:spPr>
        </p:pic>
        <p:sp>
          <p:nvSpPr>
            <p:cNvPr id="6" name="Google Shape;98;g30100e19d11_0_23">
              <a:extLst>
                <a:ext uri="{FF2B5EF4-FFF2-40B4-BE49-F238E27FC236}">
                  <a16:creationId xmlns:a16="http://schemas.microsoft.com/office/drawing/2014/main" id="{C1F06867-F27A-5F92-B198-60B8AAE277CE}"/>
                </a:ext>
              </a:extLst>
            </p:cNvPr>
            <p:cNvSpPr/>
            <p:nvPr/>
          </p:nvSpPr>
          <p:spPr>
            <a:xfrm>
              <a:off x="388353" y="4724186"/>
              <a:ext cx="3258737" cy="538486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0694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>
          <a:extLst>
            <a:ext uri="{FF2B5EF4-FFF2-40B4-BE49-F238E27FC236}">
              <a16:creationId xmlns:a16="http://schemas.microsoft.com/office/drawing/2014/main" id="{389478BC-9188-B235-6034-2F5D41FAF4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1a839522b2_0_53">
            <a:extLst>
              <a:ext uri="{FF2B5EF4-FFF2-40B4-BE49-F238E27FC236}">
                <a16:creationId xmlns:a16="http://schemas.microsoft.com/office/drawing/2014/main" id="{1120680D-7D92-0B7B-317D-242D6627220C}"/>
              </a:ext>
            </a:extLst>
          </p:cNvPr>
          <p:cNvSpPr/>
          <p:nvPr/>
        </p:nvSpPr>
        <p:spPr>
          <a:xfrm>
            <a:off x="3600" y="13289"/>
            <a:ext cx="14626800" cy="822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6" name="Google Shape;136;g31a839522b2_0_53" descr="A red text on a white background&#10;&#10;Description automatically generated">
            <a:extLst>
              <a:ext uri="{FF2B5EF4-FFF2-40B4-BE49-F238E27FC236}">
                <a16:creationId xmlns:a16="http://schemas.microsoft.com/office/drawing/2014/main" id="{7FD5E4EC-4BC6-F0D7-2B7C-7B7312B24FE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8127" y="263423"/>
            <a:ext cx="1854026" cy="10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g31a839522b2_0_53" descr="A black background with a black square&#10;&#10;Description automatically generated">
            <a:extLst>
              <a:ext uri="{FF2B5EF4-FFF2-40B4-BE49-F238E27FC236}">
                <a16:creationId xmlns:a16="http://schemas.microsoft.com/office/drawing/2014/main" id="{066B9BBC-658D-DC6E-6796-98E108021013}"/>
              </a:ext>
            </a:extLst>
          </p:cNvPr>
          <p:cNvPicPr preferRelativeResize="0">
            <a:picLocks noGrp="1"/>
          </p:cNvPicPr>
          <p:nvPr>
            <p:ph type="pic" idx="2"/>
          </p:nvPr>
        </p:nvPicPr>
        <p:blipFill rotWithShape="1">
          <a:blip r:embed="rId4">
            <a:alphaModFix/>
          </a:blip>
          <a:srcRect l="465" r="475"/>
          <a:stretch/>
        </p:blipFill>
        <p:spPr>
          <a:xfrm>
            <a:off x="581049" y="7407411"/>
            <a:ext cx="1111150" cy="7038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g31a839522b2_0_53">
            <a:extLst>
              <a:ext uri="{FF2B5EF4-FFF2-40B4-BE49-F238E27FC236}">
                <a16:creationId xmlns:a16="http://schemas.microsoft.com/office/drawing/2014/main" id="{AEBC108D-9D89-07F2-CE5B-5985508A7F37}"/>
              </a:ext>
            </a:extLst>
          </p:cNvPr>
          <p:cNvSpPr txBox="1"/>
          <p:nvPr/>
        </p:nvSpPr>
        <p:spPr>
          <a:xfrm>
            <a:off x="552988" y="1306298"/>
            <a:ext cx="7453688" cy="5846092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342900" indent="-342900">
              <a:lnSpc>
                <a:spcPct val="150000"/>
              </a:lnSpc>
              <a:buSzPts val="2400"/>
              <a:buFont typeface="Wingdings"/>
              <a:buChar char="§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Standard picture</a:t>
            </a:r>
            <a:r>
              <a:rPr lang="en-US" sz="2400" b="1" dirty="0"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 turbulence suppressed by </a:t>
            </a:r>
            <a:r>
              <a:rPr lang="en-US" sz="2400" b="1" dirty="0"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en-US" sz="16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✕</a:t>
            </a:r>
            <a:r>
              <a:rPr lang="en-US" sz="2400" b="1" dirty="0">
                <a:latin typeface="Calibri"/>
                <a:ea typeface="Calibri"/>
                <a:cs typeface="Calibri"/>
                <a:sym typeface="Calibri"/>
              </a:rPr>
              <a:t>B shear</a:t>
            </a: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200" i="1" dirty="0">
                <a:solidFill>
                  <a:schemeClr val="tx2">
                    <a:lumMod val="49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[Biglari et al. 1990]</a:t>
            </a:r>
            <a:endParaRPr lang="en-US" sz="2200" b="1" dirty="0">
              <a:latin typeface="Calibri"/>
              <a:ea typeface="Calibri"/>
              <a:cs typeface="Calibri"/>
              <a:sym typeface="Calibri"/>
            </a:endParaRPr>
          </a:p>
          <a:p>
            <a:pPr marL="342900" indent="-342900">
              <a:lnSpc>
                <a:spcPct val="150000"/>
              </a:lnSpc>
              <a:buSzPts val="2400"/>
              <a:buFont typeface="Wingdings"/>
              <a:buChar char="§"/>
            </a:pPr>
            <a:r>
              <a:rPr lang="en-US" sz="2400" b="1" dirty="0">
                <a:latin typeface="Calibri"/>
                <a:ea typeface="Calibri"/>
                <a:cs typeface="Calibri"/>
                <a:sym typeface="Calibri"/>
              </a:rPr>
              <a:t>Electric field shear and zonal flows at the edge </a:t>
            </a: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suppresses turbulence, increasing electric field further via</a:t>
            </a:r>
            <a:endParaRPr lang="en-US" sz="2400" b="1" dirty="0">
              <a:latin typeface="Calibri"/>
              <a:ea typeface="Calibri"/>
              <a:cs typeface="Calibri"/>
              <a:sym typeface="Calibri"/>
            </a:endParaRPr>
          </a:p>
          <a:p>
            <a:pPr marL="342900" indent="-342900">
              <a:lnSpc>
                <a:spcPct val="150000"/>
              </a:lnSpc>
              <a:buSzPts val="2400"/>
              <a:buFont typeface="Wingdings"/>
              <a:buChar char="§"/>
            </a:pPr>
            <a:r>
              <a:rPr lang="en-US" sz="2400" dirty="0">
                <a:latin typeface="Calibri"/>
                <a:ea typeface="Calibri"/>
                <a:cs typeface="Calibri"/>
              </a:rPr>
              <a:t>Experiments in JET however: </a:t>
            </a:r>
            <a:r>
              <a:rPr lang="en-US" sz="2400" b="1" dirty="0">
                <a:latin typeface="Calibri"/>
                <a:ea typeface="Calibri"/>
                <a:cs typeface="Calibri"/>
              </a:rPr>
              <a:t>no significant change in electric field shear </a:t>
            </a:r>
            <a:r>
              <a:rPr lang="en-US" sz="2400" dirty="0">
                <a:latin typeface="Calibri"/>
                <a:ea typeface="Calibri"/>
                <a:cs typeface="Calibri"/>
              </a:rPr>
              <a:t>prior to transition </a:t>
            </a:r>
            <a:r>
              <a:rPr lang="en-US" sz="2200" i="1" dirty="0">
                <a:solidFill>
                  <a:schemeClr val="tx2">
                    <a:lumMod val="49000"/>
                  </a:schemeClr>
                </a:solidFill>
                <a:latin typeface="Calibri"/>
                <a:ea typeface="Calibri"/>
                <a:cs typeface="Calibri"/>
              </a:rPr>
              <a:t>[Silva et al. NF 2021]</a:t>
            </a:r>
            <a:endParaRPr lang="en-US" sz="2200" i="1" dirty="0">
              <a:solidFill>
                <a:schemeClr val="tx2">
                  <a:lumMod val="49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indent="-342900">
              <a:lnSpc>
                <a:spcPct val="150000"/>
              </a:lnSpc>
              <a:buSzPts val="2400"/>
              <a:buFont typeface="Wingdings"/>
              <a:buChar char="§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Alternative</a:t>
            </a:r>
            <a:r>
              <a:rPr lang="en-US" sz="2400" b="1" dirty="0">
                <a:latin typeface="Calibri"/>
                <a:ea typeface="Calibri"/>
                <a:cs typeface="Calibri"/>
                <a:sym typeface="Calibri"/>
              </a:rPr>
              <a:t>: electromagnetic suppression of drift-wave turbulence</a:t>
            </a: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900" i="1" dirty="0">
                <a:solidFill>
                  <a:schemeClr val="tx2">
                    <a:lumMod val="49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[</a:t>
            </a:r>
            <a:r>
              <a:rPr lang="en-US" sz="1900" i="1" dirty="0" err="1">
                <a:solidFill>
                  <a:schemeClr val="tx2">
                    <a:lumMod val="49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Guzdar</a:t>
            </a:r>
            <a:r>
              <a:rPr lang="en-US" sz="1900" i="1" dirty="0">
                <a:solidFill>
                  <a:schemeClr val="tx2">
                    <a:lumMod val="49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PRL 2001, Connor &amp; </a:t>
            </a:r>
            <a:r>
              <a:rPr lang="en-US" sz="1900" i="1" dirty="0" err="1">
                <a:solidFill>
                  <a:schemeClr val="tx2">
                    <a:lumMod val="49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Pogutse</a:t>
            </a:r>
            <a:r>
              <a:rPr lang="en-US" sz="1900" i="1" dirty="0">
                <a:solidFill>
                  <a:schemeClr val="tx2">
                    <a:lumMod val="49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PPCF 2001, Rogers et al. PRL 1998]</a:t>
            </a:r>
            <a:endParaRPr lang="en-US" sz="1900" dirty="0">
              <a:solidFill>
                <a:schemeClr val="tx2">
                  <a:lumMod val="49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indent="-342900">
              <a:lnSpc>
                <a:spcPct val="150000"/>
              </a:lnSpc>
              <a:buSzPts val="2400"/>
              <a:buFont typeface="Wingdings"/>
              <a:buChar char="§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Global, flux-driven simulations of the tokamak edge now possible</a:t>
            </a:r>
          </a:p>
        </p:txBody>
      </p:sp>
      <p:sp>
        <p:nvSpPr>
          <p:cNvPr id="4" name="Google Shape;94;g30100e19d11_0_23">
            <a:extLst>
              <a:ext uri="{FF2B5EF4-FFF2-40B4-BE49-F238E27FC236}">
                <a16:creationId xmlns:a16="http://schemas.microsoft.com/office/drawing/2014/main" id="{D0233075-8FD6-40AA-C033-7438B831B6F6}"/>
              </a:ext>
            </a:extLst>
          </p:cNvPr>
          <p:cNvSpPr txBox="1">
            <a:spLocks noGrp="1"/>
          </p:cNvSpPr>
          <p:nvPr/>
        </p:nvSpPr>
        <p:spPr>
          <a:xfrm>
            <a:off x="13266910" y="7406799"/>
            <a:ext cx="618400" cy="21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fr-FR" sz="2000" dirty="0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100"/>
                <a:buNone/>
              </a:pPr>
              <a:t>3</a:t>
            </a:fld>
            <a:endParaRPr lang="en-US" sz="2000"/>
          </a:p>
        </p:txBody>
      </p:sp>
      <p:pic>
        <p:nvPicPr>
          <p:cNvPr id="10" name="Picture 9" descr="A black triangle with a black line&#10;&#10;Description automatically generated">
            <a:extLst>
              <a:ext uri="{FF2B5EF4-FFF2-40B4-BE49-F238E27FC236}">
                <a16:creationId xmlns:a16="http://schemas.microsoft.com/office/drawing/2014/main" id="{114DDF78-81C9-00B6-52F7-06CB605369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0849" y="2882584"/>
            <a:ext cx="2118449" cy="407044"/>
          </a:xfrm>
          <a:prstGeom prst="rect">
            <a:avLst/>
          </a:prstGeom>
        </p:spPr>
      </p:pic>
      <p:sp>
        <p:nvSpPr>
          <p:cNvPr id="8" name="Google Shape;138;g31a839522b2_0_53">
            <a:extLst>
              <a:ext uri="{FF2B5EF4-FFF2-40B4-BE49-F238E27FC236}">
                <a16:creationId xmlns:a16="http://schemas.microsoft.com/office/drawing/2014/main" id="{B8D64149-2592-81B8-8506-F40FCCC9F589}"/>
              </a:ext>
            </a:extLst>
          </p:cNvPr>
          <p:cNvSpPr txBox="1"/>
          <p:nvPr/>
        </p:nvSpPr>
        <p:spPr>
          <a:xfrm>
            <a:off x="2645239" y="432960"/>
            <a:ext cx="10722873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1" dirty="0"/>
              <a:t>The L-H transition: some competing theories</a:t>
            </a:r>
            <a:endParaRPr sz="3300" b="1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F12EF0B-579B-3532-E2C3-770E975C3293}"/>
              </a:ext>
            </a:extLst>
          </p:cNvPr>
          <p:cNvGrpSpPr/>
          <p:nvPr/>
        </p:nvGrpSpPr>
        <p:grpSpPr>
          <a:xfrm>
            <a:off x="8654702" y="1863686"/>
            <a:ext cx="5422710" cy="4056700"/>
            <a:chOff x="8589693" y="1249250"/>
            <a:chExt cx="4772966" cy="353122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8003537-7682-B8DA-6279-4E7D98B4683F}"/>
                </a:ext>
              </a:extLst>
            </p:cNvPr>
            <p:cNvSpPr txBox="1"/>
            <p:nvPr/>
          </p:nvSpPr>
          <p:spPr>
            <a:xfrm>
              <a:off x="9125206" y="1249250"/>
              <a:ext cx="4141704" cy="677108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800" i="1" dirty="0"/>
                <a:t>Electric field across power ramp in JET </a:t>
              </a:r>
              <a:r>
                <a:rPr lang="en-US" sz="2000" i="1" dirty="0">
                  <a:solidFill>
                    <a:schemeClr val="tx2">
                      <a:lumMod val="49000"/>
                    </a:schemeClr>
                  </a:solidFill>
                  <a:latin typeface="Calibri"/>
                  <a:ea typeface="Calibri"/>
                  <a:cs typeface="Calibri"/>
                </a:rPr>
                <a:t>[Silva et al. NF 2021]</a:t>
              </a:r>
              <a:endParaRPr lang="en-US" sz="2000" i="1" dirty="0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8021E05-4F68-62CB-DD51-637D19F1E4B3}"/>
                </a:ext>
              </a:extLst>
            </p:cNvPr>
            <p:cNvGrpSpPr/>
            <p:nvPr/>
          </p:nvGrpSpPr>
          <p:grpSpPr>
            <a:xfrm>
              <a:off x="8589693" y="1845433"/>
              <a:ext cx="4772966" cy="2935043"/>
              <a:chOff x="8278283" y="1409752"/>
              <a:chExt cx="5363060" cy="3370885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6A040606-B976-85A7-C1BC-2D22D041FB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278283" y="1409752"/>
                <a:ext cx="5363060" cy="3370885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D73640F5-02BA-1EFF-0B91-693DEE0BE0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080500" y="2641193"/>
                <a:ext cx="775955" cy="114111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351456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1a839522b2_0_10"/>
          <p:cNvSpPr/>
          <p:nvPr/>
        </p:nvSpPr>
        <p:spPr>
          <a:xfrm>
            <a:off x="0" y="0"/>
            <a:ext cx="14626800" cy="822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6" name="Google Shape;126;g31a839522b2_0_10" descr="A red text on a white background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8127" y="263423"/>
            <a:ext cx="1854026" cy="10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g31a839522b2_0_10" descr="A black background with a black square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6">
            <a:alphaModFix/>
          </a:blip>
          <a:srcRect l="465" r="475"/>
          <a:stretch/>
        </p:blipFill>
        <p:spPr>
          <a:xfrm>
            <a:off x="581049" y="7407411"/>
            <a:ext cx="1111150" cy="7038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g31a839522b2_0_10"/>
          <p:cNvSpPr txBox="1"/>
          <p:nvPr/>
        </p:nvSpPr>
        <p:spPr>
          <a:xfrm>
            <a:off x="3374772" y="394917"/>
            <a:ext cx="8693655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1" dirty="0"/>
              <a:t>Edge turbulence simulated with GBS code</a:t>
            </a:r>
            <a:endParaRPr sz="3300" b="1" dirty="0"/>
          </a:p>
        </p:txBody>
      </p:sp>
      <p:sp>
        <p:nvSpPr>
          <p:cNvPr id="6" name="Google Shape;94;g30100e19d11_0_23">
            <a:extLst>
              <a:ext uri="{FF2B5EF4-FFF2-40B4-BE49-F238E27FC236}">
                <a16:creationId xmlns:a16="http://schemas.microsoft.com/office/drawing/2014/main" id="{A4942D36-F2CD-CD0A-6D9D-EA50F3C191EE}"/>
              </a:ext>
            </a:extLst>
          </p:cNvPr>
          <p:cNvSpPr txBox="1">
            <a:spLocks noGrp="1"/>
          </p:cNvSpPr>
          <p:nvPr/>
        </p:nvSpPr>
        <p:spPr>
          <a:xfrm>
            <a:off x="13353996" y="7740627"/>
            <a:ext cx="618400" cy="21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fr-FR" sz="2000" dirty="0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100"/>
                <a:buNone/>
              </a:pPr>
              <a:t>4</a:t>
            </a:fld>
            <a:endParaRPr lang="en-US" sz="2000"/>
          </a:p>
        </p:txBody>
      </p:sp>
      <p:pic>
        <p:nvPicPr>
          <p:cNvPr id="3" name="movie_inner_Lmode_highres">
            <a:hlinkClick r:id="" action="ppaction://media"/>
            <a:extLst>
              <a:ext uri="{FF2B5EF4-FFF2-40B4-BE49-F238E27FC236}">
                <a16:creationId xmlns:a16="http://schemas.microsoft.com/office/drawing/2014/main" id="{C11C5983-9523-D5C8-AD16-4EA4DA97143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066679" y="1493633"/>
            <a:ext cx="7790723" cy="5920995"/>
          </a:xfrm>
          <a:prstGeom prst="rect">
            <a:avLst/>
          </a:prstGeom>
        </p:spPr>
      </p:pic>
      <p:sp>
        <p:nvSpPr>
          <p:cNvPr id="7" name="Google Shape;139;g31a839522b2_0_53">
            <a:extLst>
              <a:ext uri="{FF2B5EF4-FFF2-40B4-BE49-F238E27FC236}">
                <a16:creationId xmlns:a16="http://schemas.microsoft.com/office/drawing/2014/main" id="{101FC45F-E439-2871-1342-814A23E6BC81}"/>
              </a:ext>
            </a:extLst>
          </p:cNvPr>
          <p:cNvSpPr txBox="1"/>
          <p:nvPr/>
        </p:nvSpPr>
        <p:spPr>
          <a:xfrm>
            <a:off x="389959" y="1081458"/>
            <a:ext cx="7331641" cy="5567358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lnSpc>
                <a:spcPct val="150000"/>
              </a:lnSpc>
              <a:buSzPts val="2400"/>
              <a:buFont typeface="Wingdings"/>
              <a:buChar char="§"/>
            </a:pPr>
            <a:r>
              <a:rPr lang="en-US" sz="2400" b="1" dirty="0">
                <a:latin typeface="Calibri"/>
                <a:ea typeface="Calibri"/>
                <a:cs typeface="Calibri"/>
              </a:rPr>
              <a:t>Edge and scrape-off-layer: </a:t>
            </a:r>
            <a:r>
              <a:rPr lang="en-US" sz="2400" dirty="0">
                <a:latin typeface="Calibri"/>
                <a:ea typeface="Calibri"/>
                <a:cs typeface="Calibri"/>
              </a:rPr>
              <a:t>turbulent fluctuations are </a:t>
            </a:r>
            <a:r>
              <a:rPr lang="en-US" sz="2400" i="1" dirty="0">
                <a:latin typeface="Calibri"/>
                <a:ea typeface="Calibri"/>
                <a:cs typeface="Calibri"/>
              </a:rPr>
              <a:t>O(1),</a:t>
            </a:r>
            <a:r>
              <a:rPr lang="en-US" sz="2400" dirty="0">
                <a:latin typeface="Calibri"/>
                <a:ea typeface="Calibri"/>
                <a:cs typeface="Calibri"/>
              </a:rPr>
              <a:t> large-scale and low-frequency: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"/>
              <a:buChar char="§"/>
            </a:pPr>
            <a:r>
              <a:rPr lang="en-US" sz="2400" dirty="0">
                <a:latin typeface="Calibri"/>
                <a:ea typeface="Calibri"/>
                <a:cs typeface="Calibri"/>
              </a:rPr>
              <a:t>Evolve</a:t>
            </a:r>
            <a:r>
              <a:rPr lang="en-US" sz="2400" b="1" dirty="0">
                <a:latin typeface="Calibri"/>
                <a:ea typeface="Calibri"/>
                <a:cs typeface="Calibri"/>
              </a:rPr>
              <a:t> </a:t>
            </a:r>
            <a:r>
              <a:rPr lang="en-US" sz="2400" dirty="0">
                <a:latin typeface="Calibri"/>
                <a:ea typeface="Calibri"/>
                <a:cs typeface="Calibri"/>
              </a:rPr>
              <a:t>background and fluctuations together </a:t>
            </a:r>
            <a:endParaRPr lang="en-US" sz="2400" b="1" dirty="0">
              <a:latin typeface="Calibri"/>
              <a:ea typeface="Calibri"/>
              <a:cs typeface="Calibri"/>
            </a:endParaRPr>
          </a:p>
          <a:p>
            <a:pPr marL="342900" indent="-342900">
              <a:lnSpc>
                <a:spcPct val="150000"/>
              </a:lnSpc>
              <a:buSzPts val="2400"/>
              <a:buFont typeface="Wingdings"/>
              <a:buChar char="§"/>
            </a:pPr>
            <a:r>
              <a:rPr lang="en-US" sz="2400" b="1" dirty="0" err="1">
                <a:latin typeface="Calibri"/>
                <a:ea typeface="Calibri"/>
                <a:cs typeface="Calibri"/>
              </a:rPr>
              <a:t>Collisionality</a:t>
            </a:r>
            <a:r>
              <a:rPr lang="en-US" sz="2400" b="1" dirty="0">
                <a:latin typeface="Calibri"/>
                <a:ea typeface="Calibri"/>
                <a:cs typeface="Calibri"/>
              </a:rPr>
              <a:t>: </a:t>
            </a:r>
            <a:r>
              <a:rPr lang="en-US" sz="2400" dirty="0">
                <a:latin typeface="Calibri"/>
                <a:ea typeface="Calibri"/>
                <a:cs typeface="Calibri"/>
              </a:rPr>
              <a:t>generally large enough for fluid description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"/>
              <a:buChar char="§"/>
            </a:pPr>
            <a:r>
              <a:rPr lang="en-US" sz="2400" b="1" dirty="0">
                <a:latin typeface="Calibri"/>
                <a:ea typeface="Calibri"/>
                <a:cs typeface="Calibri"/>
              </a:rPr>
              <a:t>GBS</a:t>
            </a:r>
            <a:r>
              <a:rPr lang="en-US" sz="2400" dirty="0">
                <a:latin typeface="Calibri"/>
                <a:ea typeface="Calibri"/>
                <a:cs typeface="Calibri"/>
              </a:rPr>
              <a:t> solves 2-fluid electromagnetic drift-reduced </a:t>
            </a:r>
            <a:r>
              <a:rPr lang="en-US" sz="2400" dirty="0" err="1">
                <a:latin typeface="Calibri"/>
                <a:ea typeface="Calibri"/>
                <a:cs typeface="Calibri"/>
              </a:rPr>
              <a:t>Braginskii</a:t>
            </a:r>
            <a:r>
              <a:rPr lang="en-US" sz="2400" dirty="0">
                <a:latin typeface="Calibri"/>
                <a:ea typeface="Calibri"/>
                <a:cs typeface="Calibri"/>
              </a:rPr>
              <a:t> equations </a:t>
            </a:r>
            <a:r>
              <a:rPr lang="en-US" sz="2400" i="1" dirty="0">
                <a:solidFill>
                  <a:schemeClr val="tx2">
                    <a:lumMod val="49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[Ricci et al. PPCF 2012, Giacomin et al. JCP 2022]</a:t>
            </a:r>
            <a:endParaRPr lang="en-US" sz="2400" dirty="0">
              <a:latin typeface="Calibri"/>
              <a:ea typeface="Calibri"/>
              <a:cs typeface="Calibri"/>
            </a:endParaRPr>
          </a:p>
          <a:p>
            <a:pPr marL="342900" indent="-342900">
              <a:lnSpc>
                <a:spcPct val="150000"/>
              </a:lnSpc>
              <a:buSzPts val="2400"/>
              <a:buFont typeface="Wingdings"/>
              <a:buChar char="§"/>
            </a:pPr>
            <a:r>
              <a:rPr lang="en-US" sz="2400" b="1" dirty="0">
                <a:latin typeface="Calibri"/>
                <a:ea typeface="Calibri"/>
                <a:cs typeface="Calibri"/>
              </a:rPr>
              <a:t>Flux-driven</a:t>
            </a:r>
            <a:r>
              <a:rPr lang="en-US" sz="2400" dirty="0">
                <a:latin typeface="Calibri"/>
                <a:ea typeface="Calibri"/>
                <a:cs typeface="Calibri"/>
              </a:rPr>
              <a:t>: specify particle/heat sources and evolve global profiles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62A2C1-F7A1-89B2-FC43-A8D3685CA5CE}"/>
              </a:ext>
            </a:extLst>
          </p:cNvPr>
          <p:cNvSpPr txBox="1"/>
          <p:nvPr/>
        </p:nvSpPr>
        <p:spPr>
          <a:xfrm>
            <a:off x="10338191" y="1955184"/>
            <a:ext cx="96426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i="1" dirty="0"/>
              <a:t>GBS</a:t>
            </a:r>
            <a:endParaRPr lang="en-US" sz="2400" i="1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7F3F780-FAA2-C4C4-5651-C19B4C27E90F}"/>
              </a:ext>
            </a:extLst>
          </p:cNvPr>
          <p:cNvGrpSpPr/>
          <p:nvPr/>
        </p:nvGrpSpPr>
        <p:grpSpPr>
          <a:xfrm>
            <a:off x="5359400" y="1655794"/>
            <a:ext cx="1320800" cy="696588"/>
            <a:chOff x="12294488" y="1025429"/>
            <a:chExt cx="2106983" cy="1175275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9CC0CD4-1FBD-92A0-2E7C-39E9982B6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2303087" y="1554373"/>
              <a:ext cx="2026466" cy="64633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C3AD13D-D88B-6E19-2951-693334779E2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2375005" y="1025429"/>
              <a:ext cx="2026466" cy="646331"/>
            </a:xfrm>
            <a:prstGeom prst="rect">
              <a:avLst/>
            </a:prstGeom>
          </p:spPr>
        </p:pic>
        <p:sp>
          <p:nvSpPr>
            <p:cNvPr id="17" name="Google Shape;98;g30100e19d11_0_23">
              <a:extLst>
                <a:ext uri="{FF2B5EF4-FFF2-40B4-BE49-F238E27FC236}">
                  <a16:creationId xmlns:a16="http://schemas.microsoft.com/office/drawing/2014/main" id="{648E7AFF-65D9-B1E6-8311-A47931E305D8}"/>
                </a:ext>
              </a:extLst>
            </p:cNvPr>
            <p:cNvSpPr/>
            <p:nvPr/>
          </p:nvSpPr>
          <p:spPr>
            <a:xfrm>
              <a:off x="12294488" y="1055886"/>
              <a:ext cx="2068704" cy="1081205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003E09B-0E3F-498F-A218-F98A9ADA3DAF}"/>
              </a:ext>
            </a:extLst>
          </p:cNvPr>
          <p:cNvGrpSpPr/>
          <p:nvPr/>
        </p:nvGrpSpPr>
        <p:grpSpPr>
          <a:xfrm>
            <a:off x="2334385" y="3420258"/>
            <a:ext cx="1279561" cy="457579"/>
            <a:chOff x="8509987" y="1900719"/>
            <a:chExt cx="1681978" cy="55375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BF0CA47-700B-B87A-1508-9699ED685AF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551083" y="1985093"/>
              <a:ext cx="1589509" cy="431223"/>
            </a:xfrm>
            <a:prstGeom prst="rect">
              <a:avLst/>
            </a:prstGeom>
          </p:spPr>
        </p:pic>
        <p:sp>
          <p:nvSpPr>
            <p:cNvPr id="19" name="Google Shape;98;g30100e19d11_0_23">
              <a:extLst>
                <a:ext uri="{FF2B5EF4-FFF2-40B4-BE49-F238E27FC236}">
                  <a16:creationId xmlns:a16="http://schemas.microsoft.com/office/drawing/2014/main" id="{7BD5690C-D891-A1C5-3017-142BF160979B}"/>
                </a:ext>
              </a:extLst>
            </p:cNvPr>
            <p:cNvSpPr/>
            <p:nvPr/>
          </p:nvSpPr>
          <p:spPr>
            <a:xfrm>
              <a:off x="8509987" y="1900719"/>
              <a:ext cx="1681978" cy="553756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rgbClr val="0070C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2E98F2E-0FCF-A22B-D414-5FB7FBB048C1}"/>
              </a:ext>
            </a:extLst>
          </p:cNvPr>
          <p:cNvGrpSpPr/>
          <p:nvPr/>
        </p:nvGrpSpPr>
        <p:grpSpPr>
          <a:xfrm>
            <a:off x="6524264" y="2371429"/>
            <a:ext cx="1491738" cy="478095"/>
            <a:chOff x="12513451" y="2490829"/>
            <a:chExt cx="1944118" cy="613770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B8EB8BD6-D036-482F-FD21-FBE6AD535EF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2554547" y="2550574"/>
              <a:ext cx="1903022" cy="442116"/>
            </a:xfrm>
            <a:prstGeom prst="rect">
              <a:avLst/>
            </a:prstGeom>
          </p:spPr>
        </p:pic>
        <p:sp>
          <p:nvSpPr>
            <p:cNvPr id="25" name="Google Shape;98;g30100e19d11_0_23">
              <a:extLst>
                <a:ext uri="{FF2B5EF4-FFF2-40B4-BE49-F238E27FC236}">
                  <a16:creationId xmlns:a16="http://schemas.microsoft.com/office/drawing/2014/main" id="{26018910-B925-BEB0-156E-681A8384542A}"/>
                </a:ext>
              </a:extLst>
            </p:cNvPr>
            <p:cNvSpPr/>
            <p:nvPr/>
          </p:nvSpPr>
          <p:spPr>
            <a:xfrm>
              <a:off x="12513451" y="2490829"/>
              <a:ext cx="1927966" cy="613770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rgbClr val="00B05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666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5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1a839522b2_0_70"/>
          <p:cNvSpPr/>
          <p:nvPr/>
        </p:nvSpPr>
        <p:spPr>
          <a:xfrm>
            <a:off x="0" y="0"/>
            <a:ext cx="14626800" cy="822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Google Shape;145;g31a839522b2_0_70" descr="A red text on a white backgroun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8127" y="263423"/>
            <a:ext cx="1854026" cy="10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g31a839522b2_0_70" descr="A black background with a black square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4">
            <a:alphaModFix/>
          </a:blip>
          <a:srcRect l="465" r="475"/>
          <a:stretch/>
        </p:blipFill>
        <p:spPr>
          <a:xfrm>
            <a:off x="581049" y="7407411"/>
            <a:ext cx="1111150" cy="7038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g31a839522b2_0_70"/>
          <p:cNvSpPr txBox="1"/>
          <p:nvPr/>
        </p:nvSpPr>
        <p:spPr>
          <a:xfrm>
            <a:off x="2130280" y="439409"/>
            <a:ext cx="11264028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300" b="1" dirty="0"/>
              <a:t>L–mode edge turbulence is resistive ballooning driven</a:t>
            </a:r>
            <a:endParaRPr sz="3300" b="1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70EC0D6-D10A-44B6-BB1F-CE78EEF7D058}"/>
              </a:ext>
            </a:extLst>
          </p:cNvPr>
          <p:cNvGrpSpPr/>
          <p:nvPr/>
        </p:nvGrpSpPr>
        <p:grpSpPr>
          <a:xfrm>
            <a:off x="8178800" y="1679310"/>
            <a:ext cx="6135436" cy="5483490"/>
            <a:chOff x="8001000" y="1679310"/>
            <a:chExt cx="6135436" cy="548349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D903E95-CBF7-8529-9CEF-1501C7B68538}"/>
                </a:ext>
              </a:extLst>
            </p:cNvPr>
            <p:cNvGrpSpPr/>
            <p:nvPr/>
          </p:nvGrpSpPr>
          <p:grpSpPr>
            <a:xfrm>
              <a:off x="8001000" y="1679310"/>
              <a:ext cx="6135436" cy="5483490"/>
              <a:chOff x="8859556" y="1258394"/>
              <a:chExt cx="5625220" cy="5047407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CF73AAE-2FC7-7639-7C23-0F43CA52AC41}"/>
                  </a:ext>
                </a:extLst>
              </p:cNvPr>
              <p:cNvSpPr txBox="1"/>
              <p:nvPr/>
            </p:nvSpPr>
            <p:spPr>
              <a:xfrm>
                <a:off x="9936294" y="1258394"/>
                <a:ext cx="4375645" cy="594931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 i="1" dirty="0"/>
                  <a:t>Scaling law vs multimachine L-mode heat-decay length </a:t>
                </a:r>
                <a:r>
                  <a:rPr lang="en-US" sz="1800" i="1" dirty="0">
                    <a:solidFill>
                      <a:schemeClr val="tx2">
                        <a:lumMod val="49000"/>
                      </a:schemeClr>
                    </a:solidFill>
                    <a:latin typeface="Calibri"/>
                    <a:ea typeface="Calibri"/>
                    <a:cs typeface="Calibri"/>
                  </a:rPr>
                  <a:t>[Lim et al. PPCF 2023]</a:t>
                </a:r>
                <a:endParaRPr lang="en-US" sz="1800" i="1" dirty="0"/>
              </a:p>
            </p:txBody>
          </p:sp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950D7F2E-4746-86F2-8FF2-649A9EB92B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859556" y="1916027"/>
                <a:ext cx="5625220" cy="4389774"/>
              </a:xfrm>
              <a:prstGeom prst="rect">
                <a:avLst/>
              </a:prstGeom>
            </p:spPr>
          </p:pic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8930C29-5B9C-4D40-0A1B-068F96FFD7C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398622" y="4274188"/>
              <a:ext cx="1034258" cy="1377950"/>
            </a:xfrm>
            <a:prstGeom prst="rect">
              <a:avLst/>
            </a:prstGeom>
          </p:spPr>
        </p:pic>
      </p:grpSp>
      <p:sp>
        <p:nvSpPr>
          <p:cNvPr id="148" name="Google Shape;148;g31a839522b2_0_70"/>
          <p:cNvSpPr txBox="1"/>
          <p:nvPr/>
        </p:nvSpPr>
        <p:spPr>
          <a:xfrm>
            <a:off x="659489" y="1321559"/>
            <a:ext cx="7982380" cy="6159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b="1" dirty="0">
                <a:latin typeface="Calibri"/>
                <a:ea typeface="Calibri"/>
                <a:cs typeface="Calibri"/>
              </a:rPr>
              <a:t>Ballooning modes (BM): </a:t>
            </a:r>
            <a:r>
              <a:rPr lang="en-US" sz="2400" dirty="0">
                <a:latin typeface="Calibri"/>
                <a:ea typeface="Calibri"/>
                <a:cs typeface="Calibri"/>
              </a:rPr>
              <a:t>driven unstable by </a:t>
            </a:r>
            <a:r>
              <a:rPr lang="en-US" sz="2400" b="1" dirty="0">
                <a:latin typeface="Calibri"/>
                <a:ea typeface="Calibri"/>
                <a:cs typeface="Calibri"/>
              </a:rPr>
              <a:t>bad curvature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dirty="0">
                <a:latin typeface="Calibri"/>
                <a:ea typeface="Calibri"/>
                <a:cs typeface="Calibri"/>
              </a:rPr>
              <a:t>L-mode edge turbulence believed mainly driven by resistive branch </a:t>
            </a:r>
            <a:r>
              <a:rPr lang="en-US" sz="2400" b="1" dirty="0">
                <a:latin typeface="Calibri"/>
                <a:ea typeface="Calibri"/>
                <a:cs typeface="Calibri"/>
              </a:rPr>
              <a:t>(RBM) </a:t>
            </a:r>
            <a:r>
              <a:rPr lang="en-US" sz="2000" i="1" dirty="0">
                <a:solidFill>
                  <a:schemeClr val="tx2">
                    <a:lumMod val="49000"/>
                  </a:schemeClr>
                </a:solidFill>
                <a:latin typeface="Calibri"/>
                <a:ea typeface="Calibri"/>
                <a:cs typeface="Calibri"/>
              </a:rPr>
              <a:t>[Rogers et al. PRL 1998, Giacomin &amp; Ricci </a:t>
            </a:r>
            <a:r>
              <a:rPr lang="en-US" sz="2000" i="1" dirty="0" err="1">
                <a:solidFill>
                  <a:schemeClr val="tx2">
                    <a:lumMod val="49000"/>
                  </a:schemeClr>
                </a:solidFill>
                <a:latin typeface="Calibri"/>
                <a:ea typeface="Calibri"/>
                <a:cs typeface="Calibri"/>
              </a:rPr>
              <a:t>PoP</a:t>
            </a:r>
            <a:r>
              <a:rPr lang="en-US" sz="2000" i="1" dirty="0">
                <a:solidFill>
                  <a:schemeClr val="tx2">
                    <a:lumMod val="49000"/>
                  </a:schemeClr>
                </a:solidFill>
                <a:latin typeface="Calibri"/>
                <a:ea typeface="Calibri"/>
                <a:cs typeface="Calibri"/>
              </a:rPr>
              <a:t> 2022]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"/>
              <a:buChar char="§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Theoretical scaling law for                          in RBM dominated turbulence 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"/>
              <a:buChar char="§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Excellent agreement with experimental dataset </a:t>
            </a:r>
            <a:r>
              <a:rPr lang="en-US" sz="2000" i="1" dirty="0">
                <a:solidFill>
                  <a:schemeClr val="tx2">
                    <a:lumMod val="49000"/>
                  </a:schemeClr>
                </a:solidFill>
                <a:latin typeface="Calibri"/>
                <a:ea typeface="Calibri"/>
                <a:cs typeface="Calibri"/>
              </a:rPr>
              <a:t>[Lim et al. PPCF 2023]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b="1" dirty="0">
                <a:latin typeface="Calibri"/>
                <a:ea typeface="Calibri"/>
                <a:cs typeface="Calibri"/>
              </a:rPr>
              <a:t>Study L-H transition: </a:t>
            </a:r>
            <a:r>
              <a:rPr lang="en-US" sz="2400" dirty="0">
                <a:latin typeface="Calibri"/>
                <a:ea typeface="Calibri"/>
                <a:cs typeface="Calibri"/>
              </a:rPr>
              <a:t>From </a:t>
            </a:r>
            <a:r>
              <a:rPr lang="en-US" sz="2400" i="1" dirty="0">
                <a:latin typeface="Calibri"/>
                <a:ea typeface="Calibri"/>
                <a:cs typeface="Calibri"/>
              </a:rPr>
              <a:t>L-mode</a:t>
            </a:r>
            <a:r>
              <a:rPr lang="en-US" sz="2400" dirty="0">
                <a:latin typeface="Calibri"/>
                <a:ea typeface="Calibri"/>
                <a:cs typeface="Calibri"/>
              </a:rPr>
              <a:t> in analytical diverted equilibrium, we </a:t>
            </a:r>
            <a:r>
              <a:rPr lang="en-US" sz="2400" b="1" dirty="0">
                <a:latin typeface="Calibri"/>
                <a:ea typeface="Calibri"/>
                <a:cs typeface="Calibri"/>
              </a:rPr>
              <a:t>ramp up power</a:t>
            </a:r>
            <a:r>
              <a:rPr lang="en-US" sz="2400" dirty="0">
                <a:latin typeface="Calibri"/>
                <a:ea typeface="Calibri"/>
                <a:cs typeface="Calibri"/>
              </a:rPr>
              <a:t> </a:t>
            </a:r>
            <a:endParaRPr lang="en-US" sz="2400" b="1" dirty="0">
              <a:latin typeface="Calibri"/>
              <a:ea typeface="Calibri"/>
              <a:cs typeface="Calibri"/>
            </a:endParaRP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dirty="0">
                <a:latin typeface="Calibri"/>
                <a:ea typeface="Calibri"/>
                <a:cs typeface="Calibri"/>
              </a:rPr>
              <a:t>Simulations in both </a:t>
            </a:r>
            <a:r>
              <a:rPr lang="en-US" sz="2400" b="1" i="1" dirty="0" err="1">
                <a:solidFill>
                  <a:srgbClr val="E6501E"/>
                </a:solidFill>
                <a:latin typeface="Calibri"/>
                <a:ea typeface="Calibri"/>
                <a:cs typeface="Calibri"/>
              </a:rPr>
              <a:t>Favourable</a:t>
            </a:r>
            <a:r>
              <a:rPr lang="en-US" sz="2400" dirty="0">
                <a:latin typeface="Calibri"/>
                <a:ea typeface="Calibri"/>
                <a:cs typeface="Calibri"/>
              </a:rPr>
              <a:t> and </a:t>
            </a:r>
            <a:r>
              <a:rPr lang="en-US" sz="2400" b="1" i="1" dirty="0" err="1">
                <a:solidFill>
                  <a:srgbClr val="0070C0"/>
                </a:solidFill>
                <a:latin typeface="Calibri"/>
                <a:ea typeface="Calibri"/>
                <a:cs typeface="Calibri"/>
              </a:rPr>
              <a:t>Unfavourable</a:t>
            </a:r>
            <a:r>
              <a:rPr lang="en-US" sz="2400" b="1" dirty="0">
                <a:solidFill>
                  <a:srgbClr val="0070C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</a:rPr>
              <a:t>configurations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</a:rPr>
              <a:t>Offset cost of parameter scan: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</a:rPr>
              <a:t>reduced size (half-size TCV)</a:t>
            </a:r>
            <a:endParaRPr lang="en-US" sz="2400" b="1" dirty="0">
              <a:solidFill>
                <a:schemeClr val="tx1">
                  <a:lumMod val="50000"/>
                </a:schemeClr>
              </a:solidFill>
              <a:latin typeface="Calibri"/>
              <a:ea typeface="Calibri"/>
              <a:cs typeface="Calibri"/>
            </a:endParaRPr>
          </a:p>
          <a:p>
            <a:pPr marL="342900" indent="-342900">
              <a:lnSpc>
                <a:spcPct val="150000"/>
              </a:lnSpc>
              <a:buSzPts val="2400"/>
              <a:buFont typeface="Wingdings"/>
              <a:buChar char="§"/>
            </a:pPr>
            <a:endParaRPr lang="en-US" sz="2000" dirty="0">
              <a:latin typeface="Calibri"/>
              <a:ea typeface="Calibri"/>
              <a:cs typeface="Calibri"/>
            </a:endParaRPr>
          </a:p>
        </p:txBody>
      </p:sp>
      <p:sp>
        <p:nvSpPr>
          <p:cNvPr id="3" name="Google Shape;94;g30100e19d11_0_23">
            <a:extLst>
              <a:ext uri="{FF2B5EF4-FFF2-40B4-BE49-F238E27FC236}">
                <a16:creationId xmlns:a16="http://schemas.microsoft.com/office/drawing/2014/main" id="{2DB3290E-FE2F-8A93-6509-D409D88DA764}"/>
              </a:ext>
            </a:extLst>
          </p:cNvPr>
          <p:cNvSpPr txBox="1">
            <a:spLocks noGrp="1"/>
          </p:cNvSpPr>
          <p:nvPr/>
        </p:nvSpPr>
        <p:spPr>
          <a:xfrm>
            <a:off x="13266910" y="7406799"/>
            <a:ext cx="618400" cy="21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fr-FR" sz="2000" dirty="0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100"/>
                <a:buNone/>
              </a:pPr>
              <a:t>5</a:t>
            </a:fld>
            <a:endParaRPr lang="en-US" sz="2000"/>
          </a:p>
        </p:txBody>
      </p:sp>
      <p:pic>
        <p:nvPicPr>
          <p:cNvPr id="2" name="Picture 1" descr="A black and white math equation&#10;&#10;Description automatically generated">
            <a:extLst>
              <a:ext uri="{FF2B5EF4-FFF2-40B4-BE49-F238E27FC236}">
                <a16:creationId xmlns:a16="http://schemas.microsoft.com/office/drawing/2014/main" id="{0C8DB3A7-FBA7-8FB2-0BA5-78F64D2E7C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18139" y="2975696"/>
            <a:ext cx="1575998" cy="4442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6EDFD5-578E-899B-562F-84DD3D7B459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66072" y="5442717"/>
            <a:ext cx="2357342" cy="4442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>
          <a:extLst>
            <a:ext uri="{FF2B5EF4-FFF2-40B4-BE49-F238E27FC236}">
              <a16:creationId xmlns:a16="http://schemas.microsoft.com/office/drawing/2014/main" id="{19BF9BB1-0675-EBE5-8AA9-2DB7A2B17C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1a839522b2_0_10">
            <a:extLst>
              <a:ext uri="{FF2B5EF4-FFF2-40B4-BE49-F238E27FC236}">
                <a16:creationId xmlns:a16="http://schemas.microsoft.com/office/drawing/2014/main" id="{7ABD7E7B-A135-CE5F-58CD-C06AA3CB9EDB}"/>
              </a:ext>
            </a:extLst>
          </p:cNvPr>
          <p:cNvSpPr/>
          <p:nvPr/>
        </p:nvSpPr>
        <p:spPr>
          <a:xfrm>
            <a:off x="3600" y="2779"/>
            <a:ext cx="14626800" cy="822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6" name="Google Shape;126;g31a839522b2_0_10" descr="A red text on a white background&#10;&#10;Description automatically generated">
            <a:extLst>
              <a:ext uri="{FF2B5EF4-FFF2-40B4-BE49-F238E27FC236}">
                <a16:creationId xmlns:a16="http://schemas.microsoft.com/office/drawing/2014/main" id="{FA51B81B-5F5B-66E9-B911-DE28735BA12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8127" y="263423"/>
            <a:ext cx="1854026" cy="10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g31a839522b2_0_10" descr="A black background with a black square&#10;&#10;Description automatically generated">
            <a:extLst>
              <a:ext uri="{FF2B5EF4-FFF2-40B4-BE49-F238E27FC236}">
                <a16:creationId xmlns:a16="http://schemas.microsoft.com/office/drawing/2014/main" id="{8EE029DC-A383-D886-E3DF-35516430E273}"/>
              </a:ext>
            </a:extLst>
          </p:cNvPr>
          <p:cNvPicPr preferRelativeResize="0">
            <a:picLocks noGrp="1"/>
          </p:cNvPicPr>
          <p:nvPr>
            <p:ph type="pic" idx="2"/>
          </p:nvPr>
        </p:nvPicPr>
        <p:blipFill rotWithShape="1">
          <a:blip r:embed="rId4">
            <a:alphaModFix/>
          </a:blip>
          <a:srcRect l="465" r="475"/>
          <a:stretch/>
        </p:blipFill>
        <p:spPr>
          <a:xfrm>
            <a:off x="581049" y="7407411"/>
            <a:ext cx="1111150" cy="7038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g31a839522b2_0_10">
            <a:extLst>
              <a:ext uri="{FF2B5EF4-FFF2-40B4-BE49-F238E27FC236}">
                <a16:creationId xmlns:a16="http://schemas.microsoft.com/office/drawing/2014/main" id="{8E555B53-09CB-FC8B-A18D-CF8BB5ED6869}"/>
              </a:ext>
            </a:extLst>
          </p:cNvPr>
          <p:cNvSpPr txBox="1"/>
          <p:nvPr/>
        </p:nvSpPr>
        <p:spPr>
          <a:xfrm>
            <a:off x="2130280" y="432960"/>
            <a:ext cx="10946484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1" dirty="0"/>
              <a:t>Edge transport barriers due to turbulence transitions</a:t>
            </a:r>
            <a:endParaRPr sz="3300" b="1" dirty="0"/>
          </a:p>
        </p:txBody>
      </p:sp>
      <p:sp>
        <p:nvSpPr>
          <p:cNvPr id="6" name="Google Shape;94;g30100e19d11_0_23">
            <a:extLst>
              <a:ext uri="{FF2B5EF4-FFF2-40B4-BE49-F238E27FC236}">
                <a16:creationId xmlns:a16="http://schemas.microsoft.com/office/drawing/2014/main" id="{9B7A4AC3-5CFA-579B-457B-95E63BCF6FF2}"/>
              </a:ext>
            </a:extLst>
          </p:cNvPr>
          <p:cNvSpPr txBox="1">
            <a:spLocks noGrp="1"/>
          </p:cNvSpPr>
          <p:nvPr/>
        </p:nvSpPr>
        <p:spPr>
          <a:xfrm>
            <a:off x="13353996" y="7740627"/>
            <a:ext cx="618400" cy="21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fr-FR" sz="2000" dirty="0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100"/>
                <a:buNone/>
              </a:pPr>
              <a:t>6</a:t>
            </a:fld>
            <a:endParaRPr lang="en-US" sz="2000"/>
          </a:p>
        </p:txBody>
      </p:sp>
      <p:sp>
        <p:nvSpPr>
          <p:cNvPr id="7" name="Google Shape;139;g31a839522b2_0_53">
            <a:extLst>
              <a:ext uri="{FF2B5EF4-FFF2-40B4-BE49-F238E27FC236}">
                <a16:creationId xmlns:a16="http://schemas.microsoft.com/office/drawing/2014/main" id="{D3B7A49B-A5F0-CD74-AE22-97A770EB07D0}"/>
              </a:ext>
            </a:extLst>
          </p:cNvPr>
          <p:cNvSpPr txBox="1"/>
          <p:nvPr/>
        </p:nvSpPr>
        <p:spPr>
          <a:xfrm>
            <a:off x="389959" y="1081458"/>
            <a:ext cx="13135541" cy="2595346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lnSpc>
                <a:spcPct val="150000"/>
              </a:lnSpc>
              <a:buSzPts val="2400"/>
              <a:buFont typeface="Wingdings"/>
              <a:buChar char="§"/>
            </a:pPr>
            <a:r>
              <a:rPr lang="en-US" sz="2200" dirty="0">
                <a:latin typeface="Calibri"/>
                <a:ea typeface="Calibri"/>
                <a:cs typeface="Calibri"/>
                <a:sym typeface="Calibri"/>
              </a:rPr>
              <a:t>Various suppressed transport regimes observed in global turbulence codes (GBS, XGC, </a:t>
            </a:r>
            <a:r>
              <a:rPr lang="en-US" sz="2200" dirty="0" err="1">
                <a:latin typeface="Calibri"/>
                <a:ea typeface="Calibri"/>
                <a:cs typeface="Calibri"/>
                <a:sym typeface="Calibri"/>
              </a:rPr>
              <a:t>Grillix</a:t>
            </a:r>
            <a:r>
              <a:rPr lang="en-US" sz="2200" dirty="0">
                <a:latin typeface="Calibri"/>
                <a:ea typeface="Calibri"/>
                <a:cs typeface="Calibri"/>
                <a:sym typeface="Calibri"/>
              </a:rPr>
              <a:t>, Soledge3X, …)</a:t>
            </a: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i="1" dirty="0">
                <a:solidFill>
                  <a:schemeClr val="tx2">
                    <a:lumMod val="49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[Giacomin &amp; Ricci JPP 2020, Ku et al. </a:t>
            </a:r>
            <a:r>
              <a:rPr lang="en-US" sz="2000" i="1" dirty="0" err="1">
                <a:solidFill>
                  <a:schemeClr val="tx2">
                    <a:lumMod val="49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PoP</a:t>
            </a:r>
            <a:r>
              <a:rPr lang="en-US" sz="2000" i="1" dirty="0">
                <a:solidFill>
                  <a:schemeClr val="tx2">
                    <a:lumMod val="49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2018, </a:t>
            </a:r>
            <a:r>
              <a:rPr lang="en-US" sz="2000" i="1" dirty="0" err="1">
                <a:solidFill>
                  <a:schemeClr val="tx2">
                    <a:lumMod val="49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Zholobenko</a:t>
            </a:r>
            <a:r>
              <a:rPr lang="en-US" sz="2000" i="1" dirty="0">
                <a:solidFill>
                  <a:schemeClr val="tx2">
                    <a:lumMod val="49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et al. submitted PRL 2025]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"/>
              <a:buChar char="§"/>
            </a:pPr>
            <a:r>
              <a:rPr lang="en-US" sz="2200" dirty="0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Increasing electron temperature </a:t>
            </a:r>
            <a:r>
              <a:rPr lang="en-US" sz="2200" b="1" dirty="0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(decreasing </a:t>
            </a:r>
            <a:r>
              <a:rPr lang="en-US" sz="2200" b="1" dirty="0" err="1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collisionality</a:t>
            </a:r>
            <a:r>
              <a:rPr lang="en-US" sz="2200" b="1" dirty="0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) </a:t>
            </a:r>
            <a:r>
              <a:rPr lang="en-US" sz="2200" dirty="0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in GBS: transition from </a:t>
            </a:r>
            <a:r>
              <a:rPr lang="en-US" sz="2200" b="1" dirty="0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resistive-ballooning driven </a:t>
            </a:r>
            <a:r>
              <a:rPr lang="en-US" sz="2200" dirty="0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to </a:t>
            </a:r>
            <a:r>
              <a:rPr lang="en-US" sz="2200" b="1" dirty="0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electron drift-wave</a:t>
            </a:r>
            <a:r>
              <a:rPr lang="en-US" sz="2200" dirty="0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turbulence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96AAD17-16F1-9BA5-77E0-E152F705DABF}"/>
              </a:ext>
            </a:extLst>
          </p:cNvPr>
          <p:cNvGrpSpPr/>
          <p:nvPr/>
        </p:nvGrpSpPr>
        <p:grpSpPr>
          <a:xfrm>
            <a:off x="2793928" y="3279230"/>
            <a:ext cx="9881543" cy="4721535"/>
            <a:chOff x="2793928" y="3279230"/>
            <a:chExt cx="9881543" cy="4721535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96DE9D3-FCC2-2638-7EA2-2F85ED7D7EFC}"/>
                </a:ext>
              </a:extLst>
            </p:cNvPr>
            <p:cNvGrpSpPr/>
            <p:nvPr/>
          </p:nvGrpSpPr>
          <p:grpSpPr>
            <a:xfrm>
              <a:off x="2793928" y="3279230"/>
              <a:ext cx="8226744" cy="4721535"/>
              <a:chOff x="3742758" y="4156075"/>
              <a:chExt cx="7141284" cy="4070388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220FA63A-8A85-3371-8CCE-A6F572565D20}"/>
                  </a:ext>
                </a:extLst>
              </p:cNvPr>
              <p:cNvGrpSpPr/>
              <p:nvPr/>
            </p:nvGrpSpPr>
            <p:grpSpPr>
              <a:xfrm>
                <a:off x="3742758" y="4156075"/>
                <a:ext cx="7141284" cy="4070388"/>
                <a:chOff x="3742758" y="3952875"/>
                <a:chExt cx="7141284" cy="4070388"/>
              </a:xfrm>
            </p:grpSpPr>
            <p:pic>
              <p:nvPicPr>
                <p:cNvPr id="4" name="Picture 3">
                  <a:extLst>
                    <a:ext uri="{FF2B5EF4-FFF2-40B4-BE49-F238E27FC236}">
                      <a16:creationId xmlns:a16="http://schemas.microsoft.com/office/drawing/2014/main" id="{F3156930-DD0D-0EBE-CD15-717C6A5009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742758" y="3952875"/>
                  <a:ext cx="7141284" cy="3716808"/>
                </a:xfrm>
                <a:prstGeom prst="rect">
                  <a:avLst/>
                </a:prstGeom>
              </p:spPr>
            </p:pic>
            <p:sp>
              <p:nvSpPr>
                <p:cNvPr id="12" name="Google Shape;101;g30100e19d11_0_23">
                  <a:extLst>
                    <a:ext uri="{FF2B5EF4-FFF2-40B4-BE49-F238E27FC236}">
                      <a16:creationId xmlns:a16="http://schemas.microsoft.com/office/drawing/2014/main" id="{7FDC629F-FFC1-BAC0-D6D5-F8AF5F00B7C3}"/>
                    </a:ext>
                  </a:extLst>
                </p:cNvPr>
                <p:cNvSpPr txBox="1"/>
                <p:nvPr/>
              </p:nvSpPr>
              <p:spPr>
                <a:xfrm>
                  <a:off x="6182664" y="7324756"/>
                  <a:ext cx="2198428" cy="69850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r>
                    <a:rPr lang="fr-FR" sz="2400" b="1" i="1" dirty="0" err="1">
                      <a:solidFill>
                        <a:srgbClr val="FF0000"/>
                      </a:solidFill>
                      <a:latin typeface="Calibri"/>
                      <a:ea typeface="Calibri"/>
                      <a:cs typeface="Calibri"/>
                    </a:rPr>
                    <a:t>Increase</a:t>
                  </a:r>
                  <a:r>
                    <a:rPr lang="fr-FR" sz="2400" b="1" i="1" dirty="0">
                      <a:solidFill>
                        <a:srgbClr val="FF0000"/>
                      </a:solidFill>
                      <a:latin typeface="Calibri"/>
                      <a:ea typeface="Calibri"/>
                      <a:cs typeface="Calibri"/>
                    </a:rPr>
                    <a:t> power</a:t>
                  </a:r>
                </a:p>
              </p:txBody>
            </p:sp>
            <p:cxnSp>
              <p:nvCxnSpPr>
                <p:cNvPr id="9" name="Straight Arrow Connector 8">
                  <a:extLst>
                    <a:ext uri="{FF2B5EF4-FFF2-40B4-BE49-F238E27FC236}">
                      <a16:creationId xmlns:a16="http://schemas.microsoft.com/office/drawing/2014/main" id="{F55890FF-5C13-2D94-597D-BF3A76677D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74820" y="7891561"/>
                  <a:ext cx="1462081" cy="0"/>
                </a:xfrm>
                <a:prstGeom prst="straightConnector1">
                  <a:avLst/>
                </a:prstGeom>
                <a:ln w="76200">
                  <a:tailEnd type="triangle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8231147-C93B-D688-4DE8-4E8CE7E6D602}"/>
                  </a:ext>
                </a:extLst>
              </p:cNvPr>
              <p:cNvSpPr txBox="1"/>
              <p:nvPr/>
            </p:nvSpPr>
            <p:spPr>
              <a:xfrm>
                <a:off x="4448144" y="4282294"/>
                <a:ext cx="2515685" cy="344931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 b="1" i="1" dirty="0">
                    <a:solidFill>
                      <a:schemeClr val="accent2">
                        <a:lumMod val="50000"/>
                      </a:schemeClr>
                    </a:solidFill>
                  </a:rPr>
                  <a:t>Resistive ballooning </a:t>
                </a:r>
                <a:endParaRPr lang="en-US" sz="2000" i="1" dirty="0">
                  <a:solidFill>
                    <a:schemeClr val="accent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EBD9062-43A8-A726-01C5-DA6689492702}"/>
                  </a:ext>
                </a:extLst>
              </p:cNvPr>
              <p:cNvSpPr txBox="1"/>
              <p:nvPr/>
            </p:nvSpPr>
            <p:spPr>
              <a:xfrm>
                <a:off x="7505264" y="4278401"/>
                <a:ext cx="2515685" cy="344931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 b="1" i="1" dirty="0">
                    <a:solidFill>
                      <a:schemeClr val="accent2">
                        <a:lumMod val="75000"/>
                      </a:schemeClr>
                    </a:solidFill>
                  </a:rPr>
                  <a:t>Electron drift-wave</a:t>
                </a:r>
                <a:endParaRPr lang="en-US" sz="2000" i="1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138C333-EF07-3BEE-F360-A109522B0A59}"/>
                </a:ext>
              </a:extLst>
            </p:cNvPr>
            <p:cNvSpPr txBox="1"/>
            <p:nvPr/>
          </p:nvSpPr>
          <p:spPr>
            <a:xfrm>
              <a:off x="10944487" y="4779587"/>
              <a:ext cx="1730984" cy="707886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000" b="1" i="1" dirty="0">
                  <a:solidFill>
                    <a:schemeClr val="tx1">
                      <a:lumMod val="50000"/>
                    </a:schemeClr>
                  </a:solidFill>
                </a:rPr>
                <a:t>Pressure fluctuations</a:t>
              </a:r>
              <a:endParaRPr lang="en-US" sz="2000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0419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>
          <a:extLst>
            <a:ext uri="{FF2B5EF4-FFF2-40B4-BE49-F238E27FC236}">
              <a16:creationId xmlns:a16="http://schemas.microsoft.com/office/drawing/2014/main" id="{C539F73A-C77C-744F-E1D3-EF1E81E45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1a839522b2_0_70">
            <a:extLst>
              <a:ext uri="{FF2B5EF4-FFF2-40B4-BE49-F238E27FC236}">
                <a16:creationId xmlns:a16="http://schemas.microsoft.com/office/drawing/2014/main" id="{17718647-6533-24A9-B4DF-823D92742377}"/>
              </a:ext>
            </a:extLst>
          </p:cNvPr>
          <p:cNvSpPr/>
          <p:nvPr/>
        </p:nvSpPr>
        <p:spPr>
          <a:xfrm>
            <a:off x="3600" y="-12344"/>
            <a:ext cx="14626800" cy="822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Google Shape;145;g31a839522b2_0_70" descr="A red text on a white background&#10;&#10;Description automatically generated">
            <a:extLst>
              <a:ext uri="{FF2B5EF4-FFF2-40B4-BE49-F238E27FC236}">
                <a16:creationId xmlns:a16="http://schemas.microsoft.com/office/drawing/2014/main" id="{A1F5C389-6AA5-5883-C60A-97C9358C8E1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8127" y="263423"/>
            <a:ext cx="1854026" cy="10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g31a839522b2_0_70">
            <a:extLst>
              <a:ext uri="{FF2B5EF4-FFF2-40B4-BE49-F238E27FC236}">
                <a16:creationId xmlns:a16="http://schemas.microsoft.com/office/drawing/2014/main" id="{B0981262-0FEC-1623-1B3C-B953BE5AE9D1}"/>
              </a:ext>
            </a:extLst>
          </p:cNvPr>
          <p:cNvSpPr txBox="1"/>
          <p:nvPr/>
        </p:nvSpPr>
        <p:spPr>
          <a:xfrm>
            <a:off x="2272643" y="425925"/>
            <a:ext cx="10289233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300" b="1" dirty="0" err="1"/>
              <a:t>Favourable</a:t>
            </a:r>
            <a:r>
              <a:rPr lang="en-US" sz="3300" b="1" dirty="0"/>
              <a:t> case: higher power leads to transition</a:t>
            </a:r>
          </a:p>
        </p:txBody>
      </p:sp>
      <p:sp>
        <p:nvSpPr>
          <p:cNvPr id="148" name="Google Shape;148;g31a839522b2_0_70">
            <a:extLst>
              <a:ext uri="{FF2B5EF4-FFF2-40B4-BE49-F238E27FC236}">
                <a16:creationId xmlns:a16="http://schemas.microsoft.com/office/drawing/2014/main" id="{7685AB3E-C7EB-4CB1-EB97-0663EF456ED5}"/>
              </a:ext>
            </a:extLst>
          </p:cNvPr>
          <p:cNvSpPr txBox="1"/>
          <p:nvPr/>
        </p:nvSpPr>
        <p:spPr>
          <a:xfrm>
            <a:off x="1226449" y="1376507"/>
            <a:ext cx="12381619" cy="21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b="1" dirty="0">
                <a:latin typeface="Calibri"/>
                <a:ea typeface="Calibri"/>
                <a:cs typeface="Calibri"/>
              </a:rPr>
              <a:t>Transition </a:t>
            </a:r>
            <a:r>
              <a:rPr lang="en-US" sz="2400" dirty="0">
                <a:latin typeface="Calibri"/>
                <a:ea typeface="Calibri"/>
                <a:cs typeface="Calibri"/>
              </a:rPr>
              <a:t>in </a:t>
            </a:r>
            <a:r>
              <a:rPr lang="en-US" sz="2400" b="1" i="1" dirty="0" err="1">
                <a:solidFill>
                  <a:srgbClr val="E6501E"/>
                </a:solidFill>
                <a:latin typeface="Calibri"/>
                <a:ea typeface="Calibri"/>
                <a:cs typeface="Calibri"/>
              </a:rPr>
              <a:t>Favourable</a:t>
            </a:r>
            <a:r>
              <a:rPr lang="en-US" sz="2400" b="1" dirty="0">
                <a:solidFill>
                  <a:srgbClr val="C9461A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</a:rPr>
              <a:t>case: pressure profiles steepen and turbulence suppressed 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</a:rPr>
              <a:t>Distance from separatrix order of the sound </a:t>
            </a:r>
            <a:r>
              <a:rPr lang="en-US" sz="2400" dirty="0" err="1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</a:rPr>
              <a:t>larmor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</a:rPr>
              <a:t> radius 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</a:rPr>
              <a:t>Quantity to discern transport barriers: </a:t>
            </a:r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</a:rPr>
              <a:t>turbulent heat diffusivity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</a:rPr>
              <a:t>L-mode, no steep edge-gradient: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</a:rPr>
              <a:t>we expect turbulent diffusivity to increase as we approach separatrix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</a:rPr>
              <a:t>Clear transition: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</a:rPr>
              <a:t>turbulent diffusivity profile flattens and </a:t>
            </a:r>
            <a:r>
              <a:rPr lang="en-US" sz="2400" dirty="0">
                <a:latin typeface="Calibri"/>
                <a:ea typeface="Calibri"/>
                <a:cs typeface="Calibri"/>
              </a:rPr>
              <a:t>∼ 2–3 </a:t>
            </a:r>
            <a:r>
              <a:rPr lang="en-US" sz="1900" dirty="0">
                <a:latin typeface="Calibri"/>
                <a:ea typeface="Calibri"/>
                <a:cs typeface="Calibri"/>
              </a:rPr>
              <a:t>✕ </a:t>
            </a:r>
            <a:r>
              <a:rPr lang="en-US" sz="2400" dirty="0">
                <a:latin typeface="Calibri"/>
                <a:ea typeface="Calibri"/>
                <a:cs typeface="Calibri"/>
              </a:rPr>
              <a:t>reduction 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endParaRPr lang="en-US" sz="2400" b="1" dirty="0">
              <a:solidFill>
                <a:schemeClr val="tx1">
                  <a:lumMod val="50000"/>
                </a:schemeClr>
              </a:solidFill>
              <a:latin typeface="Calibri"/>
              <a:ea typeface="Calibri"/>
              <a:cs typeface="Calibri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84A4F54-16D2-1A4F-BEEA-D5EFECB528FC}"/>
              </a:ext>
            </a:extLst>
          </p:cNvPr>
          <p:cNvGrpSpPr/>
          <p:nvPr/>
        </p:nvGrpSpPr>
        <p:grpSpPr>
          <a:xfrm>
            <a:off x="1348196" y="3669450"/>
            <a:ext cx="5396255" cy="4461640"/>
            <a:chOff x="1809685" y="3650327"/>
            <a:chExt cx="5245100" cy="422018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745E3EC-9684-C0C1-9DE3-FAEC41AA9BEA}"/>
                </a:ext>
              </a:extLst>
            </p:cNvPr>
            <p:cNvGrpSpPr/>
            <p:nvPr/>
          </p:nvGrpSpPr>
          <p:grpSpPr>
            <a:xfrm>
              <a:off x="1809685" y="3971611"/>
              <a:ext cx="5245100" cy="3898900"/>
              <a:chOff x="1809685" y="3971611"/>
              <a:chExt cx="5245100" cy="3898900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3FF0BA31-70F7-45EA-39D6-3D82CDD40D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09685" y="3971611"/>
                <a:ext cx="5245100" cy="3898900"/>
              </a:xfrm>
              <a:prstGeom prst="rect">
                <a:avLst/>
              </a:prstGeom>
            </p:spPr>
          </p:pic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538DF68B-A152-14C4-9D58-C54920C237E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44257" y="5116952"/>
                <a:ext cx="0" cy="862640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Google Shape;101;g30100e19d11_0_23">
                <a:extLst>
                  <a:ext uri="{FF2B5EF4-FFF2-40B4-BE49-F238E27FC236}">
                    <a16:creationId xmlns:a16="http://schemas.microsoft.com/office/drawing/2014/main" id="{C4617691-554E-1EC0-69D2-86FE0EA2BA9C}"/>
                  </a:ext>
                </a:extLst>
              </p:cNvPr>
              <p:cNvSpPr txBox="1"/>
              <p:nvPr/>
            </p:nvSpPr>
            <p:spPr>
              <a:xfrm>
                <a:off x="4035169" y="4550131"/>
                <a:ext cx="2396644" cy="6607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r>
                  <a:rPr lang="fr-FR" sz="1800" b="1" i="1" dirty="0" err="1">
                    <a:solidFill>
                      <a:srgbClr val="FF0000"/>
                    </a:solidFill>
                    <a:latin typeface="Calibri"/>
                    <a:ea typeface="Calibri"/>
                    <a:cs typeface="Calibri"/>
                  </a:rPr>
                  <a:t>Increase</a:t>
                </a:r>
                <a:r>
                  <a:rPr lang="fr-FR" sz="1800" b="1" i="1" dirty="0">
                    <a:solidFill>
                      <a:srgbClr val="FF0000"/>
                    </a:solidFill>
                    <a:latin typeface="Calibri"/>
                    <a:ea typeface="Calibri"/>
                    <a:cs typeface="Calibri"/>
                  </a:rPr>
                  <a:t> power: </a:t>
                </a:r>
              </a:p>
              <a:p>
                <a:r>
                  <a:rPr lang="fr-FR" sz="1800" i="1" dirty="0">
                    <a:solidFill>
                      <a:srgbClr val="FF0000"/>
                    </a:solidFill>
                    <a:latin typeface="Calibri"/>
                    <a:ea typeface="Calibri"/>
                    <a:cs typeface="Calibri"/>
                  </a:rPr>
                  <a:t>Pressure </a:t>
                </a:r>
                <a:r>
                  <a:rPr lang="fr-FR" sz="1800" i="1" dirty="0" err="1">
                    <a:solidFill>
                      <a:srgbClr val="FF0000"/>
                    </a:solidFill>
                    <a:latin typeface="Calibri"/>
                    <a:ea typeface="Calibri"/>
                    <a:cs typeface="Calibri"/>
                  </a:rPr>
                  <a:t>steepens</a:t>
                </a:r>
                <a:endParaRPr lang="en-US" sz="18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59C8685-A312-3338-2CCD-2066DCD6FD66}"/>
                </a:ext>
              </a:extLst>
            </p:cNvPr>
            <p:cNvSpPr txBox="1"/>
            <p:nvPr/>
          </p:nvSpPr>
          <p:spPr>
            <a:xfrm>
              <a:off x="3430679" y="3650327"/>
              <a:ext cx="2006275" cy="3493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800" b="1" i="1" dirty="0">
                  <a:solidFill>
                    <a:srgbClr val="E6501E"/>
                  </a:solidFill>
                </a:rPr>
                <a:t>Pressure profiles</a:t>
              </a:r>
              <a:endParaRPr lang="en-US" sz="1800" i="1" dirty="0">
                <a:solidFill>
                  <a:srgbClr val="E6501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46" name="Google Shape;146;g31a839522b2_0_70" descr="A black background with a black square&#10;&#10;Description automatically generated">
            <a:extLst>
              <a:ext uri="{FF2B5EF4-FFF2-40B4-BE49-F238E27FC236}">
                <a16:creationId xmlns:a16="http://schemas.microsoft.com/office/drawing/2014/main" id="{F1F96156-D6A7-C139-EBE8-83B48CB00719}"/>
              </a:ext>
            </a:extLst>
          </p:cNvPr>
          <p:cNvPicPr preferRelativeResize="0">
            <a:picLocks noGrp="1"/>
          </p:cNvPicPr>
          <p:nvPr>
            <p:ph type="pic" idx="2"/>
          </p:nvPr>
        </p:nvPicPr>
        <p:blipFill rotWithShape="1">
          <a:blip r:embed="rId5">
            <a:alphaModFix/>
          </a:blip>
          <a:srcRect l="465" r="475"/>
          <a:stretch/>
        </p:blipFill>
        <p:spPr>
          <a:xfrm>
            <a:off x="581049" y="7407411"/>
            <a:ext cx="1111150" cy="70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6F14FF1-D4D5-5278-AE0C-B1B857612C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08964" y="2237854"/>
            <a:ext cx="1269272" cy="361279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B7B390F9-4025-C057-768D-3A68E845B0DC}"/>
              </a:ext>
            </a:extLst>
          </p:cNvPr>
          <p:cNvGrpSpPr/>
          <p:nvPr/>
        </p:nvGrpSpPr>
        <p:grpSpPr>
          <a:xfrm>
            <a:off x="7264583" y="3640422"/>
            <a:ext cx="7240395" cy="4514723"/>
            <a:chOff x="7264583" y="3640422"/>
            <a:chExt cx="7240395" cy="451472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7652A69-8069-FA39-81C8-66D0760C84A7}"/>
                </a:ext>
              </a:extLst>
            </p:cNvPr>
            <p:cNvSpPr txBox="1"/>
            <p:nvPr/>
          </p:nvSpPr>
          <p:spPr>
            <a:xfrm>
              <a:off x="8813601" y="3640422"/>
              <a:ext cx="5691377" cy="466088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800" b="1" i="1" dirty="0">
                  <a:solidFill>
                    <a:srgbClr val="E6501E"/>
                  </a:solidFill>
                </a:rPr>
                <a:t>Turbulent diffusivity profile</a:t>
              </a:r>
              <a:endParaRPr lang="en-US" sz="1800" i="1" dirty="0">
                <a:solidFill>
                  <a:srgbClr val="E6501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ADE148C-9BD8-1CD9-2861-D2BFD564C6A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264583" y="3995125"/>
              <a:ext cx="5609929" cy="4160020"/>
            </a:xfrm>
            <a:prstGeom prst="rect">
              <a:avLst/>
            </a:prstGeom>
          </p:spPr>
        </p:pic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C44754B8-1BA7-F54B-1347-A79C6314C16F}"/>
                </a:ext>
              </a:extLst>
            </p:cNvPr>
            <p:cNvCxnSpPr>
              <a:cxnSpLocks/>
            </p:cNvCxnSpPr>
            <p:nvPr/>
          </p:nvCxnSpPr>
          <p:spPr>
            <a:xfrm>
              <a:off x="11020439" y="4998299"/>
              <a:ext cx="0" cy="1173402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Google Shape;101;g30100e19d11_0_23">
              <a:extLst>
                <a:ext uri="{FF2B5EF4-FFF2-40B4-BE49-F238E27FC236}">
                  <a16:creationId xmlns:a16="http://schemas.microsoft.com/office/drawing/2014/main" id="{B0D3FB3F-88C6-8F3C-E574-4537BEEA3192}"/>
                </a:ext>
              </a:extLst>
            </p:cNvPr>
            <p:cNvSpPr txBox="1"/>
            <p:nvPr/>
          </p:nvSpPr>
          <p:spPr>
            <a:xfrm>
              <a:off x="8747217" y="4580998"/>
              <a:ext cx="2607047" cy="7099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fr-FR" sz="1800" b="1" i="1" dirty="0" err="1">
                  <a:solidFill>
                    <a:srgbClr val="0070C0"/>
                  </a:solidFill>
                  <a:latin typeface="Calibri"/>
                  <a:ea typeface="Calibri"/>
                  <a:cs typeface="Calibri"/>
                </a:rPr>
                <a:t>Increase</a:t>
              </a:r>
              <a:r>
                <a:rPr lang="fr-FR" sz="1800" b="1" i="1" dirty="0">
                  <a:solidFill>
                    <a:srgbClr val="0070C0"/>
                  </a:solidFill>
                  <a:latin typeface="Calibri"/>
                  <a:ea typeface="Calibri"/>
                  <a:cs typeface="Calibri"/>
                </a:rPr>
                <a:t> power: </a:t>
              </a:r>
            </a:p>
            <a:p>
              <a:r>
                <a:rPr lang="fr-FR" sz="1800" i="1" dirty="0" err="1">
                  <a:solidFill>
                    <a:srgbClr val="0070C0"/>
                  </a:solidFill>
                  <a:latin typeface="Calibri"/>
                  <a:ea typeface="Calibri"/>
                  <a:cs typeface="Calibri"/>
                </a:rPr>
                <a:t>reduce</a:t>
              </a:r>
              <a:r>
                <a:rPr lang="fr-FR" sz="1800" i="1" dirty="0">
                  <a:solidFill>
                    <a:srgbClr val="0070C0"/>
                  </a:solidFill>
                  <a:latin typeface="Calibri"/>
                  <a:ea typeface="Calibri"/>
                  <a:cs typeface="Calibri"/>
                </a:rPr>
                <a:t> turbulence</a:t>
              </a:r>
            </a:p>
          </p:txBody>
        </p:sp>
      </p:grpSp>
      <p:sp>
        <p:nvSpPr>
          <p:cNvPr id="3" name="Google Shape;94;g30100e19d11_0_23">
            <a:extLst>
              <a:ext uri="{FF2B5EF4-FFF2-40B4-BE49-F238E27FC236}">
                <a16:creationId xmlns:a16="http://schemas.microsoft.com/office/drawing/2014/main" id="{277F9E71-0C58-0794-0CCE-17323F90C911}"/>
              </a:ext>
            </a:extLst>
          </p:cNvPr>
          <p:cNvSpPr txBox="1">
            <a:spLocks noGrp="1"/>
          </p:cNvSpPr>
          <p:nvPr/>
        </p:nvSpPr>
        <p:spPr>
          <a:xfrm>
            <a:off x="13266910" y="7406799"/>
            <a:ext cx="618400" cy="21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fr-FR" sz="2000" dirty="0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100"/>
                <a:buNone/>
              </a:pPr>
              <a:t>7</a:t>
            </a:fld>
            <a:endParaRPr lang="en-US" sz="2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7C2A3B3-8E57-80A6-3652-814DCBE2FA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94359" y="1843642"/>
            <a:ext cx="1375559" cy="400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06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>
          <a:extLst>
            <a:ext uri="{FF2B5EF4-FFF2-40B4-BE49-F238E27FC236}">
              <a16:creationId xmlns:a16="http://schemas.microsoft.com/office/drawing/2014/main" id="{F9F3FF5E-C2C1-6E5A-7002-925595FF20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1a839522b2_0_70">
            <a:extLst>
              <a:ext uri="{FF2B5EF4-FFF2-40B4-BE49-F238E27FC236}">
                <a16:creationId xmlns:a16="http://schemas.microsoft.com/office/drawing/2014/main" id="{E80255DA-0915-1F6C-1D79-78948D216130}"/>
              </a:ext>
            </a:extLst>
          </p:cNvPr>
          <p:cNvSpPr/>
          <p:nvPr/>
        </p:nvSpPr>
        <p:spPr>
          <a:xfrm>
            <a:off x="14110" y="-14514"/>
            <a:ext cx="14626800" cy="822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Google Shape;145;g31a839522b2_0_70" descr="A red text on a white background&#10;&#10;Description automatically generated">
            <a:extLst>
              <a:ext uri="{FF2B5EF4-FFF2-40B4-BE49-F238E27FC236}">
                <a16:creationId xmlns:a16="http://schemas.microsoft.com/office/drawing/2014/main" id="{22C820C4-3114-BAD0-3CF6-B2F5D2642D0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8127" y="263423"/>
            <a:ext cx="1854026" cy="10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g31a839522b2_0_70">
            <a:extLst>
              <a:ext uri="{FF2B5EF4-FFF2-40B4-BE49-F238E27FC236}">
                <a16:creationId xmlns:a16="http://schemas.microsoft.com/office/drawing/2014/main" id="{B902F085-59C7-8499-AFF4-92A996E05FC0}"/>
              </a:ext>
            </a:extLst>
          </p:cNvPr>
          <p:cNvSpPr txBox="1"/>
          <p:nvPr/>
        </p:nvSpPr>
        <p:spPr>
          <a:xfrm>
            <a:off x="2818127" y="432961"/>
            <a:ext cx="9983472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300" b="1" dirty="0" err="1"/>
              <a:t>Unfavourable</a:t>
            </a:r>
            <a:r>
              <a:rPr lang="en-US" sz="3300" b="1" dirty="0"/>
              <a:t>: no transition at same power</a:t>
            </a:r>
            <a:endParaRPr sz="3300" b="1" dirty="0"/>
          </a:p>
        </p:txBody>
      </p:sp>
      <p:sp>
        <p:nvSpPr>
          <p:cNvPr id="148" name="Google Shape;148;g31a839522b2_0_70">
            <a:extLst>
              <a:ext uri="{FF2B5EF4-FFF2-40B4-BE49-F238E27FC236}">
                <a16:creationId xmlns:a16="http://schemas.microsoft.com/office/drawing/2014/main" id="{B6AADA36-B28A-DC6C-8060-9591399CD446}"/>
              </a:ext>
            </a:extLst>
          </p:cNvPr>
          <p:cNvSpPr txBox="1"/>
          <p:nvPr/>
        </p:nvSpPr>
        <p:spPr>
          <a:xfrm>
            <a:off x="1692199" y="1173995"/>
            <a:ext cx="10906091" cy="2753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000" b="1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No clear transition </a:t>
            </a:r>
            <a:r>
              <a:rPr lang="en-US" sz="2000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in </a:t>
            </a:r>
            <a:r>
              <a:rPr lang="en-US" sz="2000" b="1" i="1" dirty="0" err="1">
                <a:solidFill>
                  <a:srgbClr val="0070C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Unfavourable</a:t>
            </a:r>
            <a:r>
              <a:rPr lang="en-US" sz="2000" b="1" dirty="0">
                <a:solidFill>
                  <a:srgbClr val="C9461A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case, for same input power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Pressure profile increase slightly but much below </a:t>
            </a:r>
            <a:r>
              <a:rPr lang="en-US" sz="2000" b="1" i="1" dirty="0" err="1">
                <a:solidFill>
                  <a:srgbClr val="E6501E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Favourable</a:t>
            </a:r>
            <a:r>
              <a:rPr lang="en-US" sz="2000" b="1" i="1" dirty="0">
                <a:solidFill>
                  <a:srgbClr val="E6501E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level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Turbulent diffusivity profile: </a:t>
            </a:r>
            <a:r>
              <a:rPr lang="en-US" sz="2000" b="1" i="1" dirty="0" err="1">
                <a:solidFill>
                  <a:srgbClr val="0070C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Unfavourable</a:t>
            </a:r>
            <a:r>
              <a:rPr lang="en-US" sz="2000" b="1" dirty="0">
                <a:solidFill>
                  <a:srgbClr val="C9461A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case remains close to 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L-mode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transport level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To best of our knowledge, first global and flux-driven results of this kind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Difference between </a:t>
            </a:r>
            <a:r>
              <a:rPr lang="en-US" sz="2000" b="1" i="1" dirty="0">
                <a:solidFill>
                  <a:srgbClr val="E6501E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F</a:t>
            </a:r>
            <a:r>
              <a:rPr lang="en-US" sz="2000" i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/</a:t>
            </a:r>
            <a:r>
              <a:rPr lang="en-US" sz="2000" b="1" i="1" dirty="0">
                <a:solidFill>
                  <a:srgbClr val="0070C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UF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does not require kinetic effects (e.g. ion-orbit-losses)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We now focus on </a:t>
            </a:r>
            <a:r>
              <a:rPr lang="en-US" sz="2000" b="1" i="1" dirty="0" err="1">
                <a:solidFill>
                  <a:srgbClr val="E6501E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Favourable</a:t>
            </a:r>
            <a:r>
              <a:rPr lang="en-US" sz="2000" b="1" i="1" dirty="0">
                <a:solidFill>
                  <a:srgbClr val="E6501E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case</a:t>
            </a:r>
            <a:r>
              <a:rPr lang="en-US" sz="2000" b="1" i="1" dirty="0">
                <a:solidFill>
                  <a:srgbClr val="E6501E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</a:t>
            </a:r>
            <a:endParaRPr lang="en-US" sz="20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</p:txBody>
      </p:sp>
      <p:pic>
        <p:nvPicPr>
          <p:cNvPr id="146" name="Google Shape;146;g31a839522b2_0_70" descr="A black background with a black square&#10;&#10;Description automatically generated">
            <a:extLst>
              <a:ext uri="{FF2B5EF4-FFF2-40B4-BE49-F238E27FC236}">
                <a16:creationId xmlns:a16="http://schemas.microsoft.com/office/drawing/2014/main" id="{39DF8132-62AD-0C32-A7DD-B7A1031A9F38}"/>
              </a:ext>
            </a:extLst>
          </p:cNvPr>
          <p:cNvPicPr preferRelativeResize="0">
            <a:picLocks noGrp="1"/>
          </p:cNvPicPr>
          <p:nvPr>
            <p:ph type="pic" idx="2"/>
          </p:nvPr>
        </p:nvPicPr>
        <p:blipFill rotWithShape="1">
          <a:blip r:embed="rId4">
            <a:alphaModFix/>
          </a:blip>
          <a:srcRect l="465" r="475"/>
          <a:stretch/>
        </p:blipFill>
        <p:spPr>
          <a:xfrm>
            <a:off x="581049" y="7407411"/>
            <a:ext cx="1111150" cy="7038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94;g30100e19d11_0_23">
            <a:extLst>
              <a:ext uri="{FF2B5EF4-FFF2-40B4-BE49-F238E27FC236}">
                <a16:creationId xmlns:a16="http://schemas.microsoft.com/office/drawing/2014/main" id="{CC0E28E6-1A05-2851-4FB5-8B6FC2C67A13}"/>
              </a:ext>
            </a:extLst>
          </p:cNvPr>
          <p:cNvSpPr txBox="1">
            <a:spLocks noGrp="1"/>
          </p:cNvSpPr>
          <p:nvPr/>
        </p:nvSpPr>
        <p:spPr>
          <a:xfrm>
            <a:off x="13266910" y="7406799"/>
            <a:ext cx="618400" cy="21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fr-FR" sz="2000" dirty="0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100"/>
                <a:buNone/>
              </a:pPr>
              <a:t>8</a:t>
            </a:fld>
            <a:endParaRPr lang="en-US" sz="20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3496701-ED89-7804-20DC-3AA054754EF2}"/>
              </a:ext>
            </a:extLst>
          </p:cNvPr>
          <p:cNvGrpSpPr/>
          <p:nvPr/>
        </p:nvGrpSpPr>
        <p:grpSpPr>
          <a:xfrm>
            <a:off x="1759926" y="3965000"/>
            <a:ext cx="5245100" cy="4268492"/>
            <a:chOff x="1759926" y="3965000"/>
            <a:chExt cx="5245100" cy="426849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5B03E7A-7D1A-3D09-62C3-B8FCB8C2900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59926" y="4334592"/>
              <a:ext cx="5245100" cy="38989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C566C1C-F4F3-AE8C-BD12-57BCB7EEE8E3}"/>
                </a:ext>
              </a:extLst>
            </p:cNvPr>
            <p:cNvSpPr txBox="1"/>
            <p:nvPr/>
          </p:nvSpPr>
          <p:spPr>
            <a:xfrm>
              <a:off x="2741178" y="3965000"/>
              <a:ext cx="3918020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000" b="1" i="1" dirty="0">
                  <a:solidFill>
                    <a:schemeClr val="tx1">
                      <a:lumMod val="50000"/>
                    </a:schemeClr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</a:rPr>
                <a:t>Pressure profiles: </a:t>
              </a:r>
              <a:r>
                <a:rPr lang="en-US" sz="2000" b="1" i="1" dirty="0">
                  <a:solidFill>
                    <a:srgbClr val="E6501E"/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</a:rPr>
                <a:t>F</a:t>
              </a:r>
              <a:r>
                <a:rPr lang="en-US" sz="2000" i="1" dirty="0">
                  <a:solidFill>
                    <a:schemeClr val="tx1">
                      <a:lumMod val="50000"/>
                    </a:schemeClr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</a:rPr>
                <a:t>/</a:t>
              </a:r>
              <a:r>
                <a:rPr lang="en-US" sz="2000" b="1" i="1" dirty="0">
                  <a:solidFill>
                    <a:srgbClr val="0070C0"/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</a:rPr>
                <a:t>UF </a:t>
              </a:r>
              <a:r>
                <a:rPr lang="en-US" sz="2000" i="1" dirty="0">
                  <a:solidFill>
                    <a:schemeClr val="tx1">
                      <a:lumMod val="50000"/>
                    </a:schemeClr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</a:rPr>
                <a:t>comparison</a:t>
              </a:r>
              <a:endParaRPr lang="en-US" sz="2000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4EE8D6C-F50F-7842-49D3-B846FB2E1EB8}"/>
              </a:ext>
            </a:extLst>
          </p:cNvPr>
          <p:cNvGrpSpPr/>
          <p:nvPr/>
        </p:nvGrpSpPr>
        <p:grpSpPr>
          <a:xfrm>
            <a:off x="7435221" y="3965000"/>
            <a:ext cx="5333958" cy="4266441"/>
            <a:chOff x="7435221" y="3965000"/>
            <a:chExt cx="5333958" cy="4266441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6ADEE0F-ED68-D173-EE11-00AB1EA39A9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435221" y="4332541"/>
              <a:ext cx="5257800" cy="389890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49CEE8A-ECE7-5B12-7D3E-4122663213B1}"/>
                </a:ext>
              </a:extLst>
            </p:cNvPr>
            <p:cNvSpPr txBox="1"/>
            <p:nvPr/>
          </p:nvSpPr>
          <p:spPr>
            <a:xfrm>
              <a:off x="8284265" y="3965000"/>
              <a:ext cx="4484914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000" b="1" i="1" dirty="0">
                  <a:solidFill>
                    <a:schemeClr val="tx1">
                      <a:lumMod val="50000"/>
                    </a:schemeClr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</a:rPr>
                <a:t>Turbulent diffusivity: </a:t>
              </a:r>
              <a:r>
                <a:rPr lang="en-US" sz="2000" b="1" i="1" dirty="0">
                  <a:solidFill>
                    <a:srgbClr val="E6501E"/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</a:rPr>
                <a:t>F</a:t>
              </a:r>
              <a:r>
                <a:rPr lang="en-US" sz="2000" i="1" dirty="0">
                  <a:solidFill>
                    <a:schemeClr val="tx1">
                      <a:lumMod val="50000"/>
                    </a:schemeClr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</a:rPr>
                <a:t>/</a:t>
              </a:r>
              <a:r>
                <a:rPr lang="en-US" sz="2000" b="1" i="1" dirty="0">
                  <a:solidFill>
                    <a:srgbClr val="0070C0"/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</a:rPr>
                <a:t>UF </a:t>
              </a:r>
              <a:r>
                <a:rPr lang="en-US" sz="2000" i="1" dirty="0">
                  <a:solidFill>
                    <a:schemeClr val="tx1">
                      <a:lumMod val="50000"/>
                    </a:schemeClr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</a:rPr>
                <a:t>comparison</a:t>
              </a:r>
              <a:endParaRPr lang="en-US" sz="2000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5370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>
          <a:extLst>
            <a:ext uri="{FF2B5EF4-FFF2-40B4-BE49-F238E27FC236}">
              <a16:creationId xmlns:a16="http://schemas.microsoft.com/office/drawing/2014/main" id="{917077C4-69DC-E365-994B-BC31B05187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1a839522b2_0_70">
            <a:extLst>
              <a:ext uri="{FF2B5EF4-FFF2-40B4-BE49-F238E27FC236}">
                <a16:creationId xmlns:a16="http://schemas.microsoft.com/office/drawing/2014/main" id="{5DFFA875-73E7-E7BD-E6E2-5EB3B6962F5E}"/>
              </a:ext>
            </a:extLst>
          </p:cNvPr>
          <p:cNvSpPr/>
          <p:nvPr/>
        </p:nvSpPr>
        <p:spPr>
          <a:xfrm>
            <a:off x="-13057" y="38912"/>
            <a:ext cx="14626800" cy="822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09700" tIns="54850" rIns="109700" bIns="54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Google Shape;145;g31a839522b2_0_70" descr="A red text on a white background&#10;&#10;Description automatically generated">
            <a:extLst>
              <a:ext uri="{FF2B5EF4-FFF2-40B4-BE49-F238E27FC236}">
                <a16:creationId xmlns:a16="http://schemas.microsoft.com/office/drawing/2014/main" id="{739157DE-6C21-9075-D1E5-A847D39B957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8127" y="263423"/>
            <a:ext cx="1854026" cy="10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g31a839522b2_0_70">
            <a:extLst>
              <a:ext uri="{FF2B5EF4-FFF2-40B4-BE49-F238E27FC236}">
                <a16:creationId xmlns:a16="http://schemas.microsoft.com/office/drawing/2014/main" id="{F84F526C-D99D-E502-D8B4-2AB473B37D30}"/>
              </a:ext>
            </a:extLst>
          </p:cNvPr>
          <p:cNvSpPr txBox="1"/>
          <p:nvPr/>
        </p:nvSpPr>
        <p:spPr>
          <a:xfrm>
            <a:off x="1992153" y="389053"/>
            <a:ext cx="11907819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300" b="1" dirty="0" err="1"/>
              <a:t>Favourable</a:t>
            </a:r>
            <a:r>
              <a:rPr lang="en-US" sz="3300" b="1" dirty="0"/>
              <a:t>: E </a:t>
            </a:r>
            <a:r>
              <a:rPr lang="en-US" sz="31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✕</a:t>
            </a:r>
            <a:r>
              <a:rPr lang="en-US" sz="36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33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B shear alone cannot explain transition </a:t>
            </a:r>
            <a:r>
              <a:rPr lang="en-US" sz="33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3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Google Shape;148;g31a839522b2_0_70">
            <a:extLst>
              <a:ext uri="{FF2B5EF4-FFF2-40B4-BE49-F238E27FC236}">
                <a16:creationId xmlns:a16="http://schemas.microsoft.com/office/drawing/2014/main" id="{049CC4C4-627F-1C08-1AF8-A3825759525E}"/>
              </a:ext>
            </a:extLst>
          </p:cNvPr>
          <p:cNvSpPr txBox="1"/>
          <p:nvPr/>
        </p:nvSpPr>
        <p:spPr>
          <a:xfrm>
            <a:off x="780292" y="1277282"/>
            <a:ext cx="13833451" cy="3381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100" b="1" i="1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✕</a:t>
            </a:r>
            <a:r>
              <a:rPr lang="en-US" sz="2400" b="1" i="1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B </a:t>
            </a:r>
            <a:r>
              <a:rPr lang="en-US" sz="2400" b="1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shear suppresses turbulence </a:t>
            </a:r>
            <a:r>
              <a:rPr lang="en-US" sz="2400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when </a:t>
            </a:r>
            <a:r>
              <a:rPr lang="en-US" sz="2400" b="1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shear rate </a:t>
            </a:r>
            <a:r>
              <a:rPr lang="en-US" sz="2400" i="1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Ω</a:t>
            </a:r>
            <a:r>
              <a:rPr lang="en-US" sz="2400" i="1" baseline="-25000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S</a:t>
            </a:r>
            <a:r>
              <a:rPr lang="en-US" sz="2400" b="1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</a:t>
            </a:r>
            <a:r>
              <a:rPr lang="en-US" sz="2400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approaches nonlinear decorrelation time (∼ growth rate) </a:t>
            </a:r>
            <a:r>
              <a:rPr lang="en-US" sz="2000" i="1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[</a:t>
            </a:r>
            <a:r>
              <a:rPr lang="en-US" sz="2000" i="1" dirty="0">
                <a:solidFill>
                  <a:schemeClr val="tx2">
                    <a:lumMod val="49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</a:t>
            </a:r>
            <a:r>
              <a:rPr lang="en-US" sz="2000" i="1" dirty="0">
                <a:solidFill>
                  <a:schemeClr val="tx2">
                    <a:lumMod val="49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erry, Rev. Mod. Phys, 2000</a:t>
            </a:r>
            <a:r>
              <a:rPr lang="en-US" sz="2000" i="1" dirty="0">
                <a:solidFill>
                  <a:schemeClr val="tx2">
                    <a:lumMod val="49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]</a:t>
            </a:r>
            <a:endParaRPr lang="en-US" sz="2000" dirty="0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Most common explanation given for L-H transition </a:t>
            </a:r>
            <a:r>
              <a:rPr lang="en-US" sz="2400" i="1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[</a:t>
            </a:r>
            <a:r>
              <a:rPr lang="en-US" sz="2400" i="1" dirty="0">
                <a:solidFill>
                  <a:schemeClr val="tx2">
                    <a:lumMod val="49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Kim &amp; Diamond PRL</a:t>
            </a:r>
            <a:r>
              <a:rPr lang="en-US" sz="2400" i="1" dirty="0">
                <a:solidFill>
                  <a:schemeClr val="tx2">
                    <a:lumMod val="49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, 2003</a:t>
            </a:r>
            <a:r>
              <a:rPr lang="en-US" sz="2400" i="1" dirty="0">
                <a:solidFill>
                  <a:schemeClr val="tx2">
                    <a:lumMod val="49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]</a:t>
            </a:r>
            <a:r>
              <a:rPr lang="en-US" sz="2400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Simulation results: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Electric-field well deepens but </a:t>
            </a:r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small difference in normalized shear rate</a:t>
            </a: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Need to look further: </a:t>
            </a:r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100" b="1" i="1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✕</a:t>
            </a:r>
            <a:r>
              <a:rPr lang="en-US" sz="2400" b="1" i="1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B </a:t>
            </a:r>
            <a:r>
              <a:rPr lang="en-US" sz="2400" b="1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shear alone cannot explain transition </a:t>
            </a:r>
            <a:r>
              <a:rPr lang="en-US" sz="2400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in</a:t>
            </a:r>
            <a:r>
              <a:rPr lang="en-US" sz="2400" b="1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solidFill>
                  <a:srgbClr val="E6501E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Favourable</a:t>
            </a:r>
            <a:endParaRPr lang="en-US" sz="2400" dirty="0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  <a:p>
            <a:pPr marL="342900" indent="-342900">
              <a:lnSpc>
                <a:spcPct val="150000"/>
              </a:lnSpc>
              <a:buSzPts val="2400"/>
              <a:buFont typeface="Wingdings,Sans-Serif"/>
              <a:buChar char="§"/>
            </a:pPr>
            <a:r>
              <a:rPr lang="en-US" sz="2400" dirty="0"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Drift-wave turbulence is suppressed by finite plasma β (electromagnetic effects)</a:t>
            </a:r>
            <a:endParaRPr lang="en-US" sz="24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</p:txBody>
      </p:sp>
      <p:sp>
        <p:nvSpPr>
          <p:cNvPr id="3" name="Google Shape;94;g30100e19d11_0_23">
            <a:extLst>
              <a:ext uri="{FF2B5EF4-FFF2-40B4-BE49-F238E27FC236}">
                <a16:creationId xmlns:a16="http://schemas.microsoft.com/office/drawing/2014/main" id="{0C084122-50C4-3210-CA77-A68BB35F5732}"/>
              </a:ext>
            </a:extLst>
          </p:cNvPr>
          <p:cNvSpPr txBox="1">
            <a:spLocks noGrp="1"/>
          </p:cNvSpPr>
          <p:nvPr/>
        </p:nvSpPr>
        <p:spPr>
          <a:xfrm>
            <a:off x="13266910" y="7406799"/>
            <a:ext cx="618400" cy="21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fr-FR" sz="2000" dirty="0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100"/>
                <a:buNone/>
              </a:pPr>
              <a:t>9</a:t>
            </a:fld>
            <a:endParaRPr lang="en-US" sz="200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C1D6DB8-DADD-DA07-2DC1-80F9BA6823EC}"/>
              </a:ext>
            </a:extLst>
          </p:cNvPr>
          <p:cNvGrpSpPr/>
          <p:nvPr/>
        </p:nvGrpSpPr>
        <p:grpSpPr>
          <a:xfrm>
            <a:off x="5022495" y="1922675"/>
            <a:ext cx="1701800" cy="436885"/>
            <a:chOff x="5022495" y="1922675"/>
            <a:chExt cx="1701800" cy="436885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F308FCF4-994A-8672-8BD2-9C75768780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78451" y="1937891"/>
              <a:ext cx="1552901" cy="421669"/>
            </a:xfrm>
            <a:prstGeom prst="rect">
              <a:avLst/>
            </a:prstGeom>
          </p:spPr>
        </p:pic>
        <p:sp>
          <p:nvSpPr>
            <p:cNvPr id="8" name="Google Shape;98;g30100e19d11_0_23">
              <a:extLst>
                <a:ext uri="{FF2B5EF4-FFF2-40B4-BE49-F238E27FC236}">
                  <a16:creationId xmlns:a16="http://schemas.microsoft.com/office/drawing/2014/main" id="{44CB8024-1389-90A2-F278-5B4FFC08BE60}"/>
                </a:ext>
              </a:extLst>
            </p:cNvPr>
            <p:cNvSpPr/>
            <p:nvPr/>
          </p:nvSpPr>
          <p:spPr>
            <a:xfrm>
              <a:off x="5022495" y="1922675"/>
              <a:ext cx="1701800" cy="436885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96DCDDC-71FA-030D-5F0B-CBFDB1255618}"/>
              </a:ext>
            </a:extLst>
          </p:cNvPr>
          <p:cNvGrpSpPr/>
          <p:nvPr/>
        </p:nvGrpSpPr>
        <p:grpSpPr>
          <a:xfrm>
            <a:off x="1415146" y="4492174"/>
            <a:ext cx="5100901" cy="3614731"/>
            <a:chOff x="1546673" y="4584636"/>
            <a:chExt cx="5245100" cy="389890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392AE75-BF91-09EA-CC67-9D0136ADBE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46673" y="4584636"/>
              <a:ext cx="5245100" cy="38989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4182A68-3EC0-878C-74CE-C5453F88DAE4}"/>
                </a:ext>
              </a:extLst>
            </p:cNvPr>
            <p:cNvSpPr txBox="1"/>
            <p:nvPr/>
          </p:nvSpPr>
          <p:spPr>
            <a:xfrm>
              <a:off x="4089695" y="5227053"/>
              <a:ext cx="2022242" cy="63074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600" b="1" i="1" dirty="0" err="1">
                  <a:solidFill>
                    <a:srgbClr val="FF7185"/>
                  </a:solidFill>
                </a:rPr>
                <a:t>Favourable</a:t>
              </a:r>
              <a:r>
                <a:rPr lang="en-US" sz="1600" b="1" i="1" dirty="0">
                  <a:solidFill>
                    <a:srgbClr val="FF7185"/>
                  </a:solidFill>
                </a:rPr>
                <a:t>:  electric field</a:t>
              </a:r>
              <a:endParaRPr lang="en-US" sz="1600" i="1" dirty="0">
                <a:solidFill>
                  <a:srgbClr val="FF7185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B0A3D2A-6039-5D95-D6D7-272F4F1C215D}"/>
              </a:ext>
            </a:extLst>
          </p:cNvPr>
          <p:cNvGrpSpPr/>
          <p:nvPr/>
        </p:nvGrpSpPr>
        <p:grpSpPr>
          <a:xfrm>
            <a:off x="7251702" y="4458842"/>
            <a:ext cx="4957245" cy="3614731"/>
            <a:chOff x="6862245" y="4597400"/>
            <a:chExt cx="5257800" cy="389890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7130039-DE56-D14E-5FEF-68094AC30BE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862245" y="4597400"/>
              <a:ext cx="5257800" cy="38989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DB5246E-CD74-B5F7-A848-FADE945EF9F3}"/>
                </a:ext>
              </a:extLst>
            </p:cNvPr>
            <p:cNvSpPr txBox="1"/>
            <p:nvPr/>
          </p:nvSpPr>
          <p:spPr>
            <a:xfrm>
              <a:off x="9058184" y="5241320"/>
              <a:ext cx="2314588" cy="92333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600" b="1" i="1" dirty="0" err="1">
                  <a:solidFill>
                    <a:srgbClr val="FF7185"/>
                  </a:solidFill>
                </a:rPr>
                <a:t>Favourable</a:t>
              </a:r>
              <a:r>
                <a:rPr lang="en-US" sz="1600" b="1" i="1" dirty="0">
                  <a:solidFill>
                    <a:srgbClr val="FF7185"/>
                  </a:solidFill>
                </a:rPr>
                <a:t>: </a:t>
              </a:r>
              <a:r>
                <a:rPr lang="en-US" sz="1600" b="1" i="1" dirty="0" err="1">
                  <a:solidFill>
                    <a:srgbClr val="FF7185"/>
                  </a:solidFill>
                </a:rPr>
                <a:t>normalised</a:t>
              </a:r>
              <a:r>
                <a:rPr lang="en-US" sz="1600" b="1" i="1" dirty="0">
                  <a:solidFill>
                    <a:srgbClr val="FF7185"/>
                  </a:solidFill>
                </a:rPr>
                <a:t> </a:t>
              </a:r>
              <a:r>
                <a:rPr lang="en-US" sz="1600" b="1" i="1" dirty="0" err="1">
                  <a:solidFill>
                    <a:srgbClr val="FF7185"/>
                  </a:solidFill>
                </a:rPr>
                <a:t>ExB</a:t>
              </a:r>
              <a:r>
                <a:rPr lang="en-US" sz="1600" b="1" i="1" dirty="0">
                  <a:solidFill>
                    <a:srgbClr val="FF7185"/>
                  </a:solidFill>
                </a:rPr>
                <a:t> shear</a:t>
              </a:r>
              <a:endParaRPr lang="en-US" sz="1600" i="1" dirty="0">
                <a:solidFill>
                  <a:srgbClr val="FF7185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46" name="Google Shape;146;g31a839522b2_0_70" descr="A black background with a black square&#10;&#10;Description automatically generated">
            <a:extLst>
              <a:ext uri="{FF2B5EF4-FFF2-40B4-BE49-F238E27FC236}">
                <a16:creationId xmlns:a16="http://schemas.microsoft.com/office/drawing/2014/main" id="{7A30B748-55A4-C012-1FBD-899E23DC4082}"/>
              </a:ext>
            </a:extLst>
          </p:cNvPr>
          <p:cNvPicPr preferRelativeResize="0">
            <a:picLocks noGrp="1"/>
          </p:cNvPicPr>
          <p:nvPr>
            <p:ph type="pic" idx="2"/>
          </p:nvPr>
        </p:nvPicPr>
        <p:blipFill rotWithShape="1">
          <a:blip r:embed="rId7">
            <a:alphaModFix/>
          </a:blip>
          <a:srcRect l="465" r="475"/>
          <a:stretch/>
        </p:blipFill>
        <p:spPr>
          <a:xfrm>
            <a:off x="581049" y="7407411"/>
            <a:ext cx="1111150" cy="703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7241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EPFL - New Colors 2019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ED6E9C"/>
      </a:hlink>
      <a:folHlink>
        <a:srgbClr val="4F8F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14326</TotalTime>
  <Words>1448</Words>
  <Application>Microsoft Macintosh PowerPoint</Application>
  <PresentationFormat>Custom</PresentationFormat>
  <Paragraphs>160</Paragraphs>
  <Slides>19</Slides>
  <Notes>18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SimSun</vt:lpstr>
      <vt:lpstr>Arial</vt:lpstr>
      <vt:lpstr>Calibri</vt:lpstr>
      <vt:lpstr>Courier New</vt:lpstr>
      <vt:lpstr>Libre Franklin</vt:lpstr>
      <vt:lpstr>Noto Sans Symbols</vt:lpstr>
      <vt:lpstr>Wingdings</vt:lpstr>
      <vt:lpstr>Wingdings,Sans-Serif</vt:lpstr>
      <vt:lpstr>Thème Office</vt:lpstr>
      <vt:lpstr>Electromagnetic suppression of drift-wave turbulence and the L–H transition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António Coelho</dc:creator>
  <cp:lastModifiedBy>Brenno Jason Sanzio Peter De Lucca</cp:lastModifiedBy>
  <cp:revision>3008</cp:revision>
  <dcterms:created xsi:type="dcterms:W3CDTF">2020-10-06T06:44:11Z</dcterms:created>
  <dcterms:modified xsi:type="dcterms:W3CDTF">2025-09-25T06:31:11Z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1033-11.1.0.9615</vt:lpwstr>
  </property>
  <property fmtid="{D5CDD505-2E9C-101B-9397-08002B2CF9AE}" pid="3" name="ContentTypeId">
    <vt:lpwstr>0x010100B4E1938A31B7024C86D79ECD813721CB</vt:lpwstr>
  </property>
</Properties>
</file>